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24"/>
  </p:notesMasterIdLst>
  <p:handoutMasterIdLst>
    <p:handoutMasterId r:id="rId125"/>
  </p:handoutMasterIdLst>
  <p:sldIdLst>
    <p:sldId id="785" r:id="rId2"/>
    <p:sldId id="801" r:id="rId3"/>
    <p:sldId id="839" r:id="rId4"/>
    <p:sldId id="840" r:id="rId5"/>
    <p:sldId id="793" r:id="rId6"/>
    <p:sldId id="257" r:id="rId7"/>
    <p:sldId id="291" r:id="rId8"/>
    <p:sldId id="802" r:id="rId9"/>
    <p:sldId id="795" r:id="rId10"/>
    <p:sldId id="856" r:id="rId11"/>
    <p:sldId id="275" r:id="rId12"/>
    <p:sldId id="808" r:id="rId13"/>
    <p:sldId id="287" r:id="rId14"/>
    <p:sldId id="804" r:id="rId15"/>
    <p:sldId id="811" r:id="rId16"/>
    <p:sldId id="653" r:id="rId17"/>
    <p:sldId id="259" r:id="rId18"/>
    <p:sldId id="788" r:id="rId19"/>
    <p:sldId id="787" r:id="rId20"/>
    <p:sldId id="810" r:id="rId21"/>
    <p:sldId id="258" r:id="rId22"/>
    <p:sldId id="789" r:id="rId23"/>
    <p:sldId id="809" r:id="rId24"/>
    <p:sldId id="843" r:id="rId25"/>
    <p:sldId id="260" r:id="rId26"/>
    <p:sldId id="791" r:id="rId27"/>
    <p:sldId id="261" r:id="rId28"/>
    <p:sldId id="849" r:id="rId29"/>
    <p:sldId id="739" r:id="rId30"/>
    <p:sldId id="717" r:id="rId31"/>
    <p:sldId id="266" r:id="rId32"/>
    <p:sldId id="835" r:id="rId33"/>
    <p:sldId id="467" r:id="rId34"/>
    <p:sldId id="852" r:id="rId35"/>
    <p:sldId id="790" r:id="rId36"/>
    <p:sldId id="797" r:id="rId37"/>
    <p:sldId id="286" r:id="rId38"/>
    <p:sldId id="846" r:id="rId39"/>
    <p:sldId id="733" r:id="rId40"/>
    <p:sldId id="841" r:id="rId41"/>
    <p:sldId id="694" r:id="rId42"/>
    <p:sldId id="845" r:id="rId43"/>
    <p:sldId id="837" r:id="rId44"/>
    <p:sldId id="272" r:id="rId45"/>
    <p:sldId id="273" r:id="rId46"/>
    <p:sldId id="289" r:id="rId47"/>
    <p:sldId id="858" r:id="rId48"/>
    <p:sldId id="688" r:id="rId49"/>
    <p:sldId id="792" r:id="rId50"/>
    <p:sldId id="283" r:id="rId51"/>
    <p:sldId id="699" r:id="rId52"/>
    <p:sldId id="684" r:id="rId53"/>
    <p:sldId id="796" r:id="rId54"/>
    <p:sldId id="805" r:id="rId55"/>
    <p:sldId id="741" r:id="rId56"/>
    <p:sldId id="276" r:id="rId57"/>
    <p:sldId id="807" r:id="rId58"/>
    <p:sldId id="740" r:id="rId59"/>
    <p:sldId id="723" r:id="rId60"/>
    <p:sldId id="834" r:id="rId61"/>
    <p:sldId id="280" r:id="rId62"/>
    <p:sldId id="285" r:id="rId63"/>
    <p:sldId id="274" r:id="rId64"/>
    <p:sldId id="832" r:id="rId65"/>
    <p:sldId id="814" r:id="rId66"/>
    <p:sldId id="689" r:id="rId67"/>
    <p:sldId id="836" r:id="rId68"/>
    <p:sldId id="288" r:id="rId69"/>
    <p:sldId id="829" r:id="rId70"/>
    <p:sldId id="290" r:id="rId71"/>
    <p:sldId id="701" r:id="rId72"/>
    <p:sldId id="712" r:id="rId73"/>
    <p:sldId id="800" r:id="rId74"/>
    <p:sldId id="799" r:id="rId75"/>
    <p:sldId id="850" r:id="rId76"/>
    <p:sldId id="838" r:id="rId77"/>
    <p:sldId id="690" r:id="rId78"/>
    <p:sldId id="848" r:id="rId79"/>
    <p:sldId id="851" r:id="rId80"/>
    <p:sldId id="743" r:id="rId81"/>
    <p:sldId id="818" r:id="rId82"/>
    <p:sldId id="731" r:id="rId83"/>
    <p:sldId id="847" r:id="rId84"/>
    <p:sldId id="825" r:id="rId85"/>
    <p:sldId id="735" r:id="rId86"/>
    <p:sldId id="859" r:id="rId87"/>
    <p:sldId id="854" r:id="rId88"/>
    <p:sldId id="827" r:id="rId89"/>
    <p:sldId id="826" r:id="rId90"/>
    <p:sldId id="659" r:id="rId91"/>
    <p:sldId id="292" r:id="rId92"/>
    <p:sldId id="734" r:id="rId93"/>
    <p:sldId id="736" r:id="rId94"/>
    <p:sldId id="725" r:id="rId95"/>
    <p:sldId id="853" r:id="rId96"/>
    <p:sldId id="783" r:id="rId97"/>
    <p:sldId id="737" r:id="rId98"/>
    <p:sldId id="728" r:id="rId99"/>
    <p:sldId id="833" r:id="rId100"/>
    <p:sldId id="828" r:id="rId101"/>
    <p:sldId id="823" r:id="rId102"/>
    <p:sldId id="738" r:id="rId103"/>
    <p:sldId id="816" r:id="rId104"/>
    <p:sldId id="830" r:id="rId105"/>
    <p:sldId id="831" r:id="rId106"/>
    <p:sldId id="855" r:id="rId107"/>
    <p:sldId id="857" r:id="rId108"/>
    <p:sldId id="691" r:id="rId109"/>
    <p:sldId id="822" r:id="rId110"/>
    <p:sldId id="706" r:id="rId111"/>
    <p:sldId id="702" r:id="rId112"/>
    <p:sldId id="294" r:id="rId113"/>
    <p:sldId id="716" r:id="rId114"/>
    <p:sldId id="781" r:id="rId115"/>
    <p:sldId id="798" r:id="rId116"/>
    <p:sldId id="724" r:id="rId117"/>
    <p:sldId id="572" r:id="rId118"/>
    <p:sldId id="646" r:id="rId119"/>
    <p:sldId id="692" r:id="rId120"/>
    <p:sldId id="860" r:id="rId121"/>
    <p:sldId id="730" r:id="rId122"/>
    <p:sldId id="715" r:id="rId123"/>
  </p:sldIdLst>
  <p:sldSz cx="9144000" cy="6858000" type="screen4x3"/>
  <p:notesSz cx="6735763" cy="98663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extLst>
      <p:ext uri="{19B8F6BF-5375-455C-9EA6-DF929625EA0E}">
        <p15:presenceInfo xmlns:p15="http://schemas.microsoft.com/office/powerpoint/2012/main" userId=" "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EBE003"/>
    <a:srgbClr val="FCF004"/>
    <a:srgbClr val="780D68"/>
    <a:srgbClr val="4D4D4D"/>
    <a:srgbClr val="5032CE"/>
    <a:srgbClr val="3333CC"/>
    <a:srgbClr val="0388B1"/>
    <a:srgbClr val="2AC4B2"/>
    <a:srgbClr val="C71D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19" autoAdjust="0"/>
    <p:restoredTop sz="87402" autoAdjust="0"/>
  </p:normalViewPr>
  <p:slideViewPr>
    <p:cSldViewPr snapToGrid="0" showGuides="1">
      <p:cViewPr varScale="1">
        <p:scale>
          <a:sx n="105" d="100"/>
          <a:sy n="105" d="100"/>
        </p:scale>
        <p:origin x="1290" y="96"/>
      </p:cViewPr>
      <p:guideLst>
        <p:guide orient="horz" pos="2160"/>
        <p:guide pos="2880"/>
      </p:guideLst>
    </p:cSldViewPr>
  </p:slideViewPr>
  <p:outlineViewPr>
    <p:cViewPr>
      <p:scale>
        <a:sx n="33" d="100"/>
        <a:sy n="33" d="100"/>
      </p:scale>
      <p:origin x="0" y="0"/>
    </p:cViewPr>
  </p:outlineViewPr>
  <p:notesTextViewPr>
    <p:cViewPr>
      <p:scale>
        <a:sx n="66" d="100"/>
        <a:sy n="66" d="100"/>
      </p:scale>
      <p:origin x="0" y="0"/>
    </p:cViewPr>
  </p:notesTextViewPr>
  <p:sorterViewPr>
    <p:cViewPr>
      <p:scale>
        <a:sx n="100" d="100"/>
        <a:sy n="100" d="100"/>
      </p:scale>
      <p:origin x="0" y="0"/>
    </p:cViewPr>
  </p:sorterViewPr>
  <p:notesViewPr>
    <p:cSldViewPr snapToGrid="0" showGuides="1">
      <p:cViewPr varScale="1">
        <p:scale>
          <a:sx n="74" d="100"/>
          <a:sy n="74" d="100"/>
        </p:scale>
        <p:origin x="3300" y="66"/>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9565" cy="494902"/>
          </a:xfrm>
          <a:prstGeom prst="rect">
            <a:avLst/>
          </a:prstGeom>
        </p:spPr>
        <p:txBody>
          <a:bodyPr vert="horz" lIns="91056" tIns="45528" rIns="91056" bIns="45528" rtlCol="0"/>
          <a:lstStyle>
            <a:lvl1pPr algn="l">
              <a:defRPr sz="1200"/>
            </a:lvl1pPr>
          </a:lstStyle>
          <a:p>
            <a:endParaRPr lang="fr-FR"/>
          </a:p>
        </p:txBody>
      </p:sp>
      <p:sp>
        <p:nvSpPr>
          <p:cNvPr id="3" name="Espace réservé de la date 2"/>
          <p:cNvSpPr>
            <a:spLocks noGrp="1"/>
          </p:cNvSpPr>
          <p:nvPr>
            <p:ph type="dt" sz="quarter" idx="1"/>
          </p:nvPr>
        </p:nvSpPr>
        <p:spPr>
          <a:xfrm>
            <a:off x="3814626" y="0"/>
            <a:ext cx="2919565" cy="494902"/>
          </a:xfrm>
          <a:prstGeom prst="rect">
            <a:avLst/>
          </a:prstGeom>
        </p:spPr>
        <p:txBody>
          <a:bodyPr vert="horz" lIns="91056" tIns="45528" rIns="91056" bIns="45528" rtlCol="0"/>
          <a:lstStyle>
            <a:lvl1pPr algn="r">
              <a:defRPr sz="1200"/>
            </a:lvl1pPr>
          </a:lstStyle>
          <a:p>
            <a:fld id="{0928FBEB-A1FD-440C-83F2-5E6201D52669}" type="datetimeFigureOut">
              <a:rPr lang="fr-FR" smtClean="0"/>
              <a:t>20/05/2026</a:t>
            </a:fld>
            <a:endParaRPr lang="fr-FR"/>
          </a:p>
        </p:txBody>
      </p:sp>
      <p:sp>
        <p:nvSpPr>
          <p:cNvPr id="4" name="Espace réservé du pied de page 3"/>
          <p:cNvSpPr>
            <a:spLocks noGrp="1"/>
          </p:cNvSpPr>
          <p:nvPr>
            <p:ph type="ftr" sz="quarter" idx="2"/>
          </p:nvPr>
        </p:nvSpPr>
        <p:spPr>
          <a:xfrm>
            <a:off x="0" y="9371411"/>
            <a:ext cx="2919565" cy="494902"/>
          </a:xfrm>
          <a:prstGeom prst="rect">
            <a:avLst/>
          </a:prstGeom>
        </p:spPr>
        <p:txBody>
          <a:bodyPr vert="horz" lIns="91056" tIns="45528" rIns="91056" bIns="45528"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14626" y="9371411"/>
            <a:ext cx="2919565" cy="494902"/>
          </a:xfrm>
          <a:prstGeom prst="rect">
            <a:avLst/>
          </a:prstGeom>
        </p:spPr>
        <p:txBody>
          <a:bodyPr vert="horz" lIns="91056" tIns="45528" rIns="91056" bIns="45528" rtlCol="0" anchor="b"/>
          <a:lstStyle>
            <a:lvl1pPr algn="r">
              <a:defRPr sz="1200"/>
            </a:lvl1pPr>
          </a:lstStyle>
          <a:p>
            <a:fld id="{290231F8-6219-41DC-9BA4-1CC4C86FBF1E}" type="slidenum">
              <a:rPr lang="fr-FR" smtClean="0"/>
              <a:t>‹N°›</a:t>
            </a:fld>
            <a:endParaRPr lang="fr-FR"/>
          </a:p>
        </p:txBody>
      </p:sp>
    </p:spTree>
    <p:extLst>
      <p:ext uri="{BB962C8B-B14F-4D97-AF65-F5344CB8AC3E}">
        <p14:creationId xmlns:p14="http://schemas.microsoft.com/office/powerpoint/2010/main" val="2770216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image des diapositives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38" tIns="45719" rIns="91438" bIns="45719" rtlCol="0" anchor="ctr"/>
          <a:lstStyle/>
          <a:p>
            <a:endParaRPr lang="fr-FR"/>
          </a:p>
        </p:txBody>
      </p:sp>
      <p:sp>
        <p:nvSpPr>
          <p:cNvPr id="5" name="Espace réservé des commentaires 4"/>
          <p:cNvSpPr>
            <a:spLocks noGrp="1"/>
          </p:cNvSpPr>
          <p:nvPr>
            <p:ph type="body" sz="quarter" idx="3"/>
          </p:nvPr>
        </p:nvSpPr>
        <p:spPr>
          <a:xfrm>
            <a:off x="673577" y="4748163"/>
            <a:ext cx="5388610" cy="4272466"/>
          </a:xfrm>
          <a:prstGeom prst="rect">
            <a:avLst/>
          </a:prstGeom>
        </p:spPr>
        <p:txBody>
          <a:bodyPr vert="horz" lIns="91438" tIns="45719" rIns="91438" bIns="45719" rtlCol="0"/>
          <a:lstStyle/>
          <a:p>
            <a:pPr lvl="0"/>
            <a:r>
              <a:rPr lang="fr-FR" dirty="0"/>
              <a:t>Modifiez les styles du texte du masque</a:t>
            </a:r>
          </a:p>
          <a:p>
            <a:pPr lvl="1"/>
            <a:r>
              <a:rPr lang="fr-FR" dirty="0"/>
              <a:t>Deuxième niveau</a:t>
            </a:r>
          </a:p>
          <a:p>
            <a:pPr lvl="2"/>
            <a:r>
              <a:rPr lang="fr-FR" dirty="0"/>
              <a:t>Troisième niveau</a:t>
            </a:r>
          </a:p>
        </p:txBody>
      </p:sp>
      <p:sp>
        <p:nvSpPr>
          <p:cNvPr id="7" name="Espace réservé du numéro de diapositive 6"/>
          <p:cNvSpPr>
            <a:spLocks noGrp="1"/>
          </p:cNvSpPr>
          <p:nvPr>
            <p:ph type="sldNum" sz="quarter" idx="5"/>
          </p:nvPr>
        </p:nvSpPr>
        <p:spPr>
          <a:xfrm>
            <a:off x="3815373" y="9371286"/>
            <a:ext cx="2918831" cy="495028"/>
          </a:xfrm>
          <a:prstGeom prst="rect">
            <a:avLst/>
          </a:prstGeom>
        </p:spPr>
        <p:txBody>
          <a:bodyPr vert="horz" lIns="91438" tIns="45719" rIns="91438" bIns="45719" rtlCol="0" anchor="b"/>
          <a:lstStyle>
            <a:lvl1pPr algn="r">
              <a:defRPr sz="800"/>
            </a:lvl1pPr>
          </a:lstStyle>
          <a:p>
            <a:fld id="{7D482B8A-91C0-4FBB-A903-0DE1F3F6E95B}" type="slidenum">
              <a:rPr lang="fr-FR" smtClean="0"/>
              <a:pPr/>
              <a:t>‹N°›</a:t>
            </a:fld>
            <a:endParaRPr lang="fr-FR"/>
          </a:p>
        </p:txBody>
      </p:sp>
    </p:spTree>
    <p:extLst>
      <p:ext uri="{BB962C8B-B14F-4D97-AF65-F5344CB8AC3E}">
        <p14:creationId xmlns:p14="http://schemas.microsoft.com/office/powerpoint/2010/main" val="3700352604"/>
      </p:ext>
    </p:extLst>
  </p:cSld>
  <p:clrMap bg1="lt1" tx1="dk1" bg2="lt2" tx2="dk2" accent1="accent1" accent2="accent2" accent3="accent3" accent4="accent4" accent5="accent5" accent6="accent6" hlink="hlink" folHlink="folHlink"/>
  <p:notesStyle>
    <a:lvl1pPr marL="92075" indent="-92075" algn="l" defTabSz="914400" rtl="0" eaLnBrk="1" latinLnBrk="0" hangingPunct="1">
      <a:defRPr sz="1000" kern="1200">
        <a:solidFill>
          <a:schemeClr val="tx1"/>
        </a:solidFill>
        <a:latin typeface="+mn-lt"/>
        <a:ea typeface="+mn-ea"/>
        <a:cs typeface="+mn-cs"/>
      </a:defRPr>
    </a:lvl1pPr>
    <a:lvl2pPr marL="266700" indent="-93663" algn="l" defTabSz="914400" rtl="0" eaLnBrk="1" latinLnBrk="0" hangingPunct="1">
      <a:defRPr sz="1000" kern="1200">
        <a:solidFill>
          <a:schemeClr val="tx1"/>
        </a:solidFill>
        <a:latin typeface="+mn-lt"/>
        <a:ea typeface="+mn-ea"/>
        <a:cs typeface="+mn-cs"/>
      </a:defRPr>
    </a:lvl2pPr>
    <a:lvl3pPr marL="450850" indent="-92075" algn="l" defTabSz="914400" rtl="0" eaLnBrk="1" latinLnBrk="0" hangingPunct="1">
      <a:defRPr sz="1000" kern="1200">
        <a:solidFill>
          <a:schemeClr val="tx1"/>
        </a:solidFill>
        <a:latin typeface="+mn-lt"/>
        <a:ea typeface="+mn-ea"/>
        <a:cs typeface="+mn-cs"/>
      </a:defRPr>
    </a:lvl3pPr>
    <a:lvl4pPr marL="717550" indent="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www.enssib.fr/bibliotheque-numerique/notices/71848-sensibilisation-aux-enjeux-des-identifiants-chercheurs-quelle-place-pour-les-professionnels-de-l-ist" TargetMode="External"/><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uthors.repec.org/abou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www.istc-international.org/" TargetMode="External"/><Relationship Id="rId3" Type="http://schemas.openxmlformats.org/officeDocument/2006/relationships/hyperlink" Target="http://www.doi.org/" TargetMode="External"/><Relationship Id="rId7" Type="http://schemas.openxmlformats.org/officeDocument/2006/relationships/hyperlink" Target="http://www.issn.org/"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isrc.ifpi.org/en/" TargetMode="External"/><Relationship Id="rId5" Type="http://schemas.openxmlformats.org/officeDocument/2006/relationships/hyperlink" Target="https://www.isbn-international.org/" TargetMode="External"/><Relationship Id="rId4" Type="http://schemas.openxmlformats.org/officeDocument/2006/relationships/hyperlink" Target="http://www.isan.org.uk/" TargetMode="External"/><Relationship Id="rId9" Type="http://schemas.openxmlformats.org/officeDocument/2006/relationships/hyperlink" Target="http://www.iswc.org/"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twitter.com/Maitre_de_conf/status/1372477747071754248"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ouvrirlascience.fr/des-identifiants-ouverts-pour-la-science-ouverte-synthes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4383">
              <a:defRPr/>
            </a:pPr>
            <a:r>
              <a:rPr lang="fr-FR" dirty="0"/>
              <a:t>Image : </a:t>
            </a:r>
            <a:r>
              <a:rPr lang="fr-FR" dirty="0" err="1"/>
              <a:t>Channy</a:t>
            </a:r>
            <a:r>
              <a:rPr lang="fr-FR" dirty="0"/>
              <a:t> Yun. </a:t>
            </a:r>
            <a:r>
              <a:rPr lang="fr-FR" b="0" i="1" dirty="0" err="1"/>
              <a:t>My</a:t>
            </a:r>
            <a:r>
              <a:rPr lang="fr-FR" b="0" i="1" dirty="0"/>
              <a:t> </a:t>
            </a:r>
            <a:r>
              <a:rPr lang="fr-FR" b="0" i="1" dirty="0" err="1"/>
              <a:t>conference</a:t>
            </a:r>
            <a:r>
              <a:rPr lang="fr-FR" b="0" i="1" dirty="0"/>
              <a:t> ID tags.</a:t>
            </a:r>
            <a:r>
              <a:rPr lang="fr-FR" b="1" dirty="0"/>
              <a:t> </a:t>
            </a:r>
            <a:r>
              <a:rPr lang="fr-FR" dirty="0"/>
              <a:t>  https://www.flickr.com/photos/seokchanyun/2644798819/. CC-BY</a:t>
            </a:r>
          </a:p>
          <a:p>
            <a:pPr marL="0" indent="0" defTabSz="914383">
              <a:defRPr/>
            </a:pPr>
            <a:endParaRPr lang="fr-FR" dirty="0"/>
          </a:p>
          <a:p>
            <a:pPr marL="0" indent="0" defTabSz="914383">
              <a:defRPr/>
            </a:pPr>
            <a:r>
              <a:rPr lang="fr-FR" b="1" dirty="0">
                <a:solidFill>
                  <a:srgbClr val="7030A0"/>
                </a:solidFill>
              </a:rPr>
              <a:t>1° Contexte</a:t>
            </a:r>
            <a:br>
              <a:rPr lang="fr-FR" b="1" dirty="0">
                <a:solidFill>
                  <a:srgbClr val="7030A0"/>
                </a:solidFill>
              </a:rPr>
            </a:br>
            <a:r>
              <a:rPr lang="fr-FR" b="1" dirty="0">
                <a:solidFill>
                  <a:srgbClr val="7030A0"/>
                </a:solidFill>
              </a:rPr>
              <a:t>2° Offre existante</a:t>
            </a:r>
          </a:p>
          <a:p>
            <a:pPr marL="0" indent="0" defTabSz="914383">
              <a:defRPr/>
            </a:pPr>
            <a:r>
              <a:rPr lang="fr-FR" b="1" dirty="0">
                <a:solidFill>
                  <a:srgbClr val="7030A0"/>
                </a:solidFill>
              </a:rPr>
              <a:t>3° Usages</a:t>
            </a:r>
            <a:br>
              <a:rPr lang="fr-FR" b="1" dirty="0">
                <a:solidFill>
                  <a:srgbClr val="7030A0"/>
                </a:solidFill>
              </a:rPr>
            </a:br>
            <a:r>
              <a:rPr lang="fr-FR" b="1" dirty="0">
                <a:solidFill>
                  <a:srgbClr val="7030A0"/>
                </a:solidFill>
              </a:rPr>
              <a:t>4° Intérêts et enjeux</a:t>
            </a:r>
          </a:p>
          <a:p>
            <a:pPr marL="0" indent="0" defTabSz="914383">
              <a:defRPr/>
            </a:pPr>
            <a:r>
              <a:rPr lang="fr-FR" b="1" dirty="0">
                <a:solidFill>
                  <a:srgbClr val="7030A0"/>
                </a:solidFill>
              </a:rPr>
              <a:t>5° Focus sur la stratégie nationale en France</a:t>
            </a:r>
          </a:p>
          <a:p>
            <a:pPr marL="0" indent="0" defTabSz="914383">
              <a:defRPr/>
            </a:pPr>
            <a:r>
              <a:rPr lang="fr-FR" b="1" dirty="0">
                <a:solidFill>
                  <a:srgbClr val="7030A0"/>
                </a:solidFill>
              </a:rPr>
              <a:t>6° Identifiants et accompagnement des chercheurs</a:t>
            </a:r>
          </a:p>
          <a:p>
            <a:pPr marL="0" indent="0" defTabSz="914383">
              <a:defRPr/>
            </a:pPr>
            <a:endParaRPr lang="fr-FR" dirty="0"/>
          </a:p>
        </p:txBody>
      </p:sp>
    </p:spTree>
    <p:extLst>
      <p:ext uri="{BB962C8B-B14F-4D97-AF65-F5344CB8AC3E}">
        <p14:creationId xmlns:p14="http://schemas.microsoft.com/office/powerpoint/2010/main" val="1332455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4383">
              <a:defRPr/>
            </a:pPr>
            <a:r>
              <a:rPr lang="fr-FR"/>
              <a:t>Deux</a:t>
            </a:r>
            <a:r>
              <a:rPr lang="fr-FR" baseline="0"/>
              <a:t> éléments de distinction :</a:t>
            </a:r>
            <a:br>
              <a:rPr lang="fr-FR" baseline="0"/>
            </a:br>
            <a:r>
              <a:rPr lang="fr-FR" baseline="0"/>
              <a:t>1° - les identifiants créés/alimentés par l’auteur lui-même (déclaratifs)</a:t>
            </a:r>
            <a:br>
              <a:rPr lang="fr-FR" baseline="0"/>
            </a:br>
            <a:r>
              <a:rPr lang="fr-FR" baseline="0"/>
              <a:t>- les identifiants créés par des professionnels de l’information (normalisés)</a:t>
            </a:r>
          </a:p>
          <a:p>
            <a:pPr marL="0" indent="0" defTabSz="914383">
              <a:defRPr/>
            </a:pPr>
            <a:endParaRPr lang="fr-FR" baseline="0"/>
          </a:p>
          <a:p>
            <a:pPr marL="0" indent="0" defTabSz="914383">
              <a:defRPr/>
            </a:pPr>
            <a:r>
              <a:rPr lang="fr-FR" baseline="0"/>
              <a:t>2° - une alimentation manuelle</a:t>
            </a:r>
          </a:p>
          <a:p>
            <a:pPr marL="0" indent="0" defTabSz="914383">
              <a:defRPr/>
            </a:pPr>
            <a:r>
              <a:rPr lang="fr-FR" baseline="0"/>
              <a:t>- une alimentation automatique</a:t>
            </a:r>
          </a:p>
          <a:p>
            <a:pPr marL="0" indent="0" defTabSz="914383">
              <a:defRPr/>
            </a:pPr>
            <a:endParaRPr lang="fr-FR"/>
          </a:p>
          <a:p>
            <a:pPr marL="0" indent="0" defTabSz="914383">
              <a:defRPr/>
            </a:pPr>
            <a:endParaRPr lang="fr-FR"/>
          </a:p>
          <a:p>
            <a:pPr marL="0" indent="0" defTabSz="914383">
              <a:defRPr/>
            </a:pPr>
            <a:r>
              <a:rPr lang="fr-FR"/>
              <a:t>enfin, on peut faire une différence entre :</a:t>
            </a:r>
            <a:br>
              <a:rPr lang="fr-FR"/>
            </a:br>
            <a:r>
              <a:rPr lang="fr-FR"/>
              <a:t>- les identifiants liés à des </a:t>
            </a:r>
            <a:r>
              <a:rPr lang="fr-FR" b="1"/>
              <a:t>fournisseurs de données </a:t>
            </a:r>
            <a:r>
              <a:rPr lang="fr-FR"/>
              <a:t>(éditeurs commerciaux, archives ouvertes, catalogues de bibliothèques)</a:t>
            </a:r>
          </a:p>
          <a:p>
            <a:pPr marL="171450" indent="-171450" defTabSz="914383">
              <a:buFontTx/>
              <a:buChar char="-"/>
              <a:defRPr/>
            </a:pPr>
            <a:r>
              <a:rPr lang="fr-FR"/>
              <a:t>les identifiants liés à des </a:t>
            </a:r>
            <a:r>
              <a:rPr lang="fr-FR" b="1"/>
              <a:t>fournisseurs de services</a:t>
            </a:r>
            <a:r>
              <a:rPr lang="fr-FR"/>
              <a:t>, ne produisant pas eux-mêmes de données (ORCID)</a:t>
            </a:r>
          </a:p>
          <a:p>
            <a:pPr marL="171450" indent="-171450" defTabSz="914383">
              <a:buFontTx/>
              <a:buChar char="-"/>
              <a:defRPr/>
            </a:pPr>
            <a:r>
              <a:rPr lang="fr-FR"/>
              <a:t>un des buts étant cependant que les différents identifiants sont interopérables et permettent ainsi d’alimenter des services à partir de données préexistantes et de produire d’autres services ou d’autres données</a:t>
            </a: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13</a:t>
            </a:fld>
            <a:endParaRPr lang="fr-FR"/>
          </a:p>
        </p:txBody>
      </p:sp>
    </p:spTree>
    <p:extLst>
      <p:ext uri="{BB962C8B-B14F-4D97-AF65-F5344CB8AC3E}">
        <p14:creationId xmlns:p14="http://schemas.microsoft.com/office/powerpoint/2010/main" val="421429816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a:t>Référence : https://twitter.com/ADBU_Officiel/status/1191683463419760640</a:t>
            </a: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112</a:t>
            </a:fld>
            <a:endParaRPr lang="fr-FR"/>
          </a:p>
        </p:txBody>
      </p:sp>
    </p:spTree>
    <p:extLst>
      <p:ext uri="{BB962C8B-B14F-4D97-AF65-F5344CB8AC3E}">
        <p14:creationId xmlns:p14="http://schemas.microsoft.com/office/powerpoint/2010/main" val="152534284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Carole </a:t>
            </a:r>
            <a:r>
              <a:rPr lang="fr-FR" dirty="0" err="1"/>
              <a:t>Letrouit</a:t>
            </a:r>
            <a:r>
              <a:rPr lang="fr-FR" dirty="0"/>
              <a:t> et al. </a:t>
            </a:r>
            <a:r>
              <a:rPr lang="fr-FR" i="1" dirty="0"/>
              <a:t>La place des bibliothèques universitaires dans le développement de la science ouverte. </a:t>
            </a:r>
            <a:r>
              <a:rPr lang="fr-FR" i="0" dirty="0"/>
              <a:t>Rapport n°2021-022. 02/2021. 68 p. https://www.enseignementsup-recherche.gouv.fr/cid157819/la-place-des-bibliotheques-universitaires-dans-le-developpement-de-la-science-ouverte.html.</a:t>
            </a:r>
            <a:endParaRPr lang="fr-FR" dirty="0"/>
          </a:p>
          <a:p>
            <a:br>
              <a:rPr lang="fr-FR" dirty="0"/>
            </a:br>
            <a:r>
              <a:rPr lang="fr-FR" dirty="0"/>
              <a:t>« Parmi les 70 bibliothèques qui ont répondu, 90 % informent et forment les chercheurs et les doctorants à la science ouverte, mais aussi leurs personnels, et presque autant administrent une archive ouverte. Plus de la moitié (55,7 %) aident à la rédaction de plans de gestion des données et plus encore </a:t>
            </a:r>
            <a:r>
              <a:rPr lang="fr-FR" b="1" dirty="0"/>
              <a:t>à l’obtention d’identifiants (71,4 %) </a:t>
            </a:r>
            <a:r>
              <a:rPr lang="fr-FR" dirty="0"/>
              <a:t>ou donnent des conseils juridiques autour de la publication (62,8 %). »</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113</a:t>
            </a:fld>
            <a:endParaRPr lang="fr-FR"/>
          </a:p>
        </p:txBody>
      </p:sp>
    </p:spTree>
    <p:extLst>
      <p:ext uri="{BB962C8B-B14F-4D97-AF65-F5344CB8AC3E}">
        <p14:creationId xmlns:p14="http://schemas.microsoft.com/office/powerpoint/2010/main" val="289695905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defRPr/>
            </a:pPr>
            <a:r>
              <a:rPr lang="fr-FR" sz="1000" dirty="0">
                <a:cs typeface="Calibri" panose="020F0502020204030204" pitchFamily="34" charset="0"/>
              </a:rPr>
              <a:t>Vincent Richard. </a:t>
            </a:r>
            <a:r>
              <a:rPr lang="fr-FR" sz="1000" i="1" dirty="0">
                <a:cs typeface="Calibri" panose="020F0502020204030204" pitchFamily="34" charset="0"/>
              </a:rPr>
              <a:t>Métadonnées pour la science ouverte : rôle et action des bibliothèques et des professionnels de l’information scientifique et technique</a:t>
            </a:r>
            <a:r>
              <a:rPr lang="fr-FR" sz="1000" dirty="0">
                <a:cs typeface="Calibri" panose="020F0502020204030204" pitchFamily="34" charset="0"/>
              </a:rPr>
              <a:t>. </a:t>
            </a:r>
            <a:r>
              <a:rPr lang="fr-FR" sz="1000" dirty="0">
                <a:cs typeface="Calibri" panose="020F0502020204030204" pitchFamily="34" charset="0"/>
                <a:sym typeface="Wingdings" pitchFamily="2" charset="2"/>
              </a:rPr>
              <a:t>Mémoire d’étude, ENSSIB. 03/2021. 123 p</a:t>
            </a:r>
            <a:r>
              <a:rPr lang="fr-FR" dirty="0">
                <a:cs typeface="Calibri" panose="020F0502020204030204" pitchFamily="34" charset="0"/>
                <a:sym typeface="Wingdings" pitchFamily="2" charset="2"/>
              </a:rPr>
              <a:t>. https://zenodo.org/record/4662581#.YGrbiegzZPZ .</a:t>
            </a:r>
            <a:r>
              <a:rPr lang="fr-FR" sz="1000" dirty="0">
                <a:solidFill>
                  <a:schemeClr val="bg1"/>
                </a:solidFill>
                <a:cs typeface="Calibri" panose="020F0502020204030204" pitchFamily="34" charset="0"/>
                <a:sym typeface="Wingdings" pitchFamily="2" charset="2"/>
              </a:rPr>
              <a:t> </a:t>
            </a:r>
            <a:br>
              <a:rPr lang="fr-FR" sz="1000" dirty="0">
                <a:solidFill>
                  <a:schemeClr val="bg1"/>
                </a:solidFill>
                <a:cs typeface="Calibri" panose="020F0502020204030204" pitchFamily="34" charset="0"/>
                <a:sym typeface="Wingdings" pitchFamily="2" charset="2"/>
              </a:rPr>
            </a:br>
            <a:r>
              <a:rPr lang="fr-FR" sz="1000" dirty="0">
                <a:solidFill>
                  <a:schemeClr val="bg1"/>
                </a:solidFill>
                <a:cs typeface="Calibri" panose="020F0502020204030204" pitchFamily="34" charset="0"/>
                <a:sym typeface="Wingdings" pitchFamily="2" charset="2"/>
              </a:rPr>
              <a:t>A compléter par </a:t>
            </a:r>
            <a:r>
              <a:rPr lang="fr-FR" sz="1000" dirty="0">
                <a:cs typeface="Calibri" panose="020F0502020204030204" pitchFamily="34" charset="0"/>
                <a:sym typeface="Wingdings" pitchFamily="2" charset="2"/>
              </a:rPr>
              <a:t>Renaud </a:t>
            </a:r>
            <a:r>
              <a:rPr lang="fr-FR" sz="1000" dirty="0" err="1">
                <a:cs typeface="Calibri" panose="020F0502020204030204" pitchFamily="34" charset="0"/>
                <a:sym typeface="Wingdings" pitchFamily="2" charset="2"/>
              </a:rPr>
              <a:t>Délémontez</a:t>
            </a:r>
            <a:r>
              <a:rPr lang="fr-FR" sz="1000" dirty="0">
                <a:cs typeface="Calibri" panose="020F0502020204030204" pitchFamily="34" charset="0"/>
                <a:sym typeface="Wingdings" pitchFamily="2" charset="2"/>
              </a:rPr>
              <a:t>. </a:t>
            </a:r>
            <a:r>
              <a:rPr lang="fr-FR" sz="1000" i="1" dirty="0">
                <a:cs typeface="Calibri" panose="020F0502020204030204" pitchFamily="34" charset="0"/>
                <a:sym typeface="Wingdings" pitchFamily="2" charset="2"/>
              </a:rPr>
              <a:t>Les bibliothèques universitaires face aux systèmes d'information recherche : nouveaux outils, nouveaux rôles ? </a:t>
            </a:r>
            <a:r>
              <a:rPr lang="fr-FR" sz="1000" dirty="0">
                <a:cs typeface="Calibri" panose="020F0502020204030204" pitchFamily="34" charset="0"/>
                <a:sym typeface="Wingdings" pitchFamily="2" charset="2"/>
              </a:rPr>
              <a:t>Mémoire d’étude, ENSSIB. 01/2017.  170 </a:t>
            </a:r>
            <a:r>
              <a:rPr lang="fr-FR" dirty="0">
                <a:cs typeface="Calibri" panose="020F0502020204030204" pitchFamily="34" charset="0"/>
                <a:sym typeface="Wingdings" pitchFamily="2" charset="2"/>
              </a:rPr>
              <a:t>p. .   http://www.enssib.fr/bibliotheque-numerique/notices/67434-les-bibliotheques-universitaires-face-aux-systemes-d-information-recherche-nouveaux-outils-nouveaux-roles </a:t>
            </a:r>
            <a:endParaRPr lang="fr-FR" sz="1000" dirty="0">
              <a:cs typeface="Calibri" panose="020F0502020204030204" pitchFamily="34" charset="0"/>
              <a:sym typeface="Wingdings" pitchFamily="2" charset="2"/>
            </a:endParaRPr>
          </a:p>
          <a:p>
            <a:pPr marL="0" lvl="0" indent="0">
              <a:defRPr/>
            </a:pPr>
            <a:r>
              <a:rPr lang="fr-FR" sz="1000" dirty="0">
                <a:solidFill>
                  <a:schemeClr val="bg1"/>
                </a:solidFill>
                <a:cs typeface="Calibri" panose="020F0502020204030204" pitchFamily="34" charset="0"/>
                <a:sym typeface="Wingdings" pitchFamily="2" charset="2"/>
              </a:rPr>
              <a:t>et </a:t>
            </a:r>
            <a:r>
              <a:rPr lang="fr-FR" sz="1000" dirty="0">
                <a:latin typeface="Calibri" panose="020F0502020204030204" pitchFamily="34" charset="0"/>
                <a:cs typeface="Calibri" panose="020F0502020204030204" pitchFamily="34" charset="0"/>
              </a:rPr>
              <a:t>« Autorités et référentiels.  Le nouveau paradigme ». Dossier spécial </a:t>
            </a:r>
            <a:r>
              <a:rPr lang="fr-FR" sz="1000" i="1" dirty="0">
                <a:latin typeface="Calibri" panose="020F0502020204030204" pitchFamily="34" charset="0"/>
                <a:cs typeface="Calibri" panose="020F0502020204030204" pitchFamily="34" charset="0"/>
              </a:rPr>
              <a:t>Arabesques</a:t>
            </a:r>
            <a:r>
              <a:rPr lang="fr-FR" sz="1000" dirty="0">
                <a:latin typeface="Calibri" panose="020F0502020204030204" pitchFamily="34" charset="0"/>
                <a:cs typeface="Calibri" panose="020F0502020204030204" pitchFamily="34" charset="0"/>
              </a:rPr>
              <a:t>. n°112. janvier-février-mars 2024. p. 4-27</a:t>
            </a:r>
            <a:r>
              <a:rPr lang="fr-FR" dirty="0">
                <a:latin typeface="Calibri" panose="020F0502020204030204" pitchFamily="34" charset="0"/>
                <a:cs typeface="Calibri" panose="020F0502020204030204" pitchFamily="34" charset="0"/>
              </a:rPr>
              <a:t>. https://publications-prairial.fr/arabesques/index.php?id=3807</a:t>
            </a:r>
          </a:p>
          <a:p>
            <a:pPr marL="0" lvl="0" indent="0">
              <a:defRPr/>
            </a:pPr>
            <a:r>
              <a:rPr lang="fr-FR" sz="1000" dirty="0">
                <a:latin typeface="Calibri" panose="020F0502020204030204" pitchFamily="34" charset="0"/>
                <a:cs typeface="Calibri" panose="020F0502020204030204" pitchFamily="34" charset="0"/>
              </a:rPr>
              <a:t>et le rapport </a:t>
            </a:r>
            <a:r>
              <a:rPr lang="fr-FR" sz="1000" dirty="0" err="1">
                <a:latin typeface="Calibri" panose="020F0502020204030204" pitchFamily="34" charset="0"/>
                <a:cs typeface="Calibri" panose="020F0502020204030204" pitchFamily="34" charset="0"/>
              </a:rPr>
              <a:t>IGESR</a:t>
            </a:r>
            <a:r>
              <a:rPr lang="fr-FR" sz="1000" dirty="0">
                <a:latin typeface="Calibri" panose="020F0502020204030204" pitchFamily="34" charset="0"/>
                <a:cs typeface="Calibri" panose="020F0502020204030204" pitchFamily="34" charset="0"/>
              </a:rPr>
              <a:t>, </a:t>
            </a:r>
            <a:r>
              <a:rPr lang="fr-FR" sz="1000" i="1" dirty="0">
                <a:latin typeface="Calibri" panose="020F0502020204030204" pitchFamily="34" charset="0"/>
                <a:cs typeface="Calibri" panose="020F0502020204030204" pitchFamily="34" charset="0"/>
              </a:rPr>
              <a:t>Les systèmes d’information de gestion des établissements d’enseignement supérieur : bilan et perspectives</a:t>
            </a:r>
            <a:r>
              <a:rPr lang="fr-FR" sz="1000" dirty="0">
                <a:latin typeface="Calibri" panose="020F0502020204030204" pitchFamily="34" charset="0"/>
                <a:cs typeface="Calibri" panose="020F0502020204030204" pitchFamily="34" charset="0"/>
              </a:rPr>
              <a:t>, 01/2025 : https://</a:t>
            </a:r>
            <a:r>
              <a:rPr lang="fr-FR" sz="1000" dirty="0" err="1">
                <a:latin typeface="Calibri" panose="020F0502020204030204" pitchFamily="34" charset="0"/>
                <a:cs typeface="Calibri" panose="020F0502020204030204" pitchFamily="34" charset="0"/>
              </a:rPr>
              <a:t>www.enseignementsup-recherche.gouv.fr</a:t>
            </a:r>
            <a:r>
              <a:rPr lang="fr-FR" sz="1000" dirty="0">
                <a:latin typeface="Calibri" panose="020F0502020204030204" pitchFamily="34" charset="0"/>
                <a:cs typeface="Calibri" panose="020F0502020204030204" pitchFamily="34" charset="0"/>
              </a:rPr>
              <a:t>/sites/default/files/2025-02/les-syst-mes-d-information-de-gestion-des-tablissements-d-enseignement-sup-rieur-rapport-23-24-013b-janvier-2025-36144.pdf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dirty="0">
              <a:solidFill>
                <a:schemeClr val="bg1"/>
              </a:solidFill>
              <a:cs typeface="Calibri" panose="020F0502020204030204" pitchFamily="34"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dirty="0">
              <a:solidFill>
                <a:schemeClr val="bg1"/>
              </a:solidFill>
              <a:cs typeface="Calibri" panose="020F0502020204030204" pitchFamily="34" charset="0"/>
              <a:sym typeface="Wingdings" pitchFamily="2" charset="2"/>
            </a:endParaRPr>
          </a:p>
          <a:p>
            <a:r>
              <a:rPr lang="fr-FR" b="1" u="sng" dirty="0">
                <a:solidFill>
                  <a:srgbClr val="7030A0"/>
                </a:solidFill>
              </a:rPr>
              <a:t>Quel accompagnement ? Quels rôles pour les professionnels de l’IST ?</a:t>
            </a:r>
            <a:endParaRPr lang="fr-FR" b="0" i="0" baseline="0" dirty="0"/>
          </a:p>
          <a:p>
            <a:pPr marL="170730" indent="-170730">
              <a:buFontTx/>
              <a:buChar char="-"/>
            </a:pPr>
            <a:r>
              <a:rPr lang="fr-FR" b="1" dirty="0"/>
              <a:t>des fonctions et un soutien technique ressources pour aider l’implémentation des identifiants </a:t>
            </a:r>
            <a:r>
              <a:rPr lang="fr-FR" dirty="0"/>
              <a:t>dans les outils métier de l’établissement, notamment autour des ressources académiques et de la gestion de la recherche (gestionnaires  de services information recherche, implémentation des identifiants dans les archives ouvertes, gestion des autorités, etc.) – cf. notion de « chargé de l’information scientifique » (Renaud </a:t>
            </a:r>
            <a:r>
              <a:rPr lang="fr-FR" dirty="0" err="1"/>
              <a:t>Délémontez</a:t>
            </a:r>
            <a:r>
              <a:rPr lang="fr-FR" dirty="0"/>
              <a:t>. </a:t>
            </a:r>
            <a:r>
              <a:rPr lang="fr-FR" i="1" dirty="0"/>
              <a:t>Les bibliothèques universitaires face aux systèmes d'information recherche : nouveaux outils, nouveaux rôles ? </a:t>
            </a:r>
            <a:r>
              <a:rPr lang="fr-FR" dirty="0"/>
              <a:t>Mémoire d’étude, ENSSIB. 01/2017.  170 p. [en ligne]. Disponible sur http://www.enssib.fr/bibliotheque-numerique/notices/67434-les-bibliotheques-universitaires-face-aux-systemes-d-information-recherche-nouveaux-outils-nouveaux-roles)</a:t>
            </a:r>
          </a:p>
          <a:p>
            <a:pPr marL="170730" indent="-170730">
              <a:buFontTx/>
              <a:buChar char="-"/>
            </a:pPr>
            <a:r>
              <a:rPr lang="fr-FR" b="1" dirty="0"/>
              <a:t>un accompagnement pédagogiques pour favoriser l’adoption par les utilisateurs finaux </a:t>
            </a:r>
            <a:r>
              <a:rPr lang="fr-FR" dirty="0"/>
              <a:t>(besoins notamment d’informations sur les usages (profils, modalités, intérêts), retours d’expérience (usagers et institutions membres), vidéos et tutoriels, support technique</a:t>
            </a:r>
          </a:p>
          <a:p>
            <a:r>
              <a:rPr lang="fr-FR" b="0" dirty="0"/>
              <a:t> </a:t>
            </a:r>
          </a:p>
          <a:p>
            <a:r>
              <a:rPr lang="fr-FR" b="0" dirty="0"/>
              <a:t>pour ORCID : https://info.orcid.org/outreach-resources/ et https://orcid.figshare.com/ (ressources essentiellement anglophones pour l’instant) </a:t>
            </a:r>
            <a:br>
              <a:rPr lang="fr-FR" b="0" dirty="0"/>
            </a:br>
            <a:br>
              <a:rPr lang="fr-FR" b="0" dirty="0"/>
            </a:br>
            <a:endParaRPr lang="fr-FR" b="0" dirty="0"/>
          </a:p>
          <a:p>
            <a:r>
              <a:rPr lang="fr-FR" b="0" dirty="0"/>
              <a:t>se reporter également à la version longue de ce support pour d’autres exemples : https://urfist.chartes.psl.eu/ressources/researcherid-orcid-idhal-enjeux-et-perspectives-des-identifiants-chercheurs</a:t>
            </a:r>
            <a:endParaRPr lang="fr-FR" dirty="0"/>
          </a:p>
        </p:txBody>
      </p:sp>
      <p:sp>
        <p:nvSpPr>
          <p:cNvPr id="4" name="Espace réservé du numéro de diapositive 3"/>
          <p:cNvSpPr>
            <a:spLocks noGrp="1"/>
          </p:cNvSpPr>
          <p:nvPr>
            <p:ph type="sldNum" sz="quarter" idx="5"/>
          </p:nvPr>
        </p:nvSpPr>
        <p:spPr/>
        <p:txBody>
          <a:bodyPr/>
          <a:lstStyle/>
          <a:p>
            <a:fld id="{BF223627-A83F-48C8-96D8-62C952B36EE9}" type="slidenum">
              <a:rPr lang="fr-FR" smtClean="0"/>
              <a:t>114</a:t>
            </a:fld>
            <a:endParaRPr lang="fr-FR"/>
          </a:p>
        </p:txBody>
      </p:sp>
    </p:spTree>
    <p:extLst>
      <p:ext uri="{BB962C8B-B14F-4D97-AF65-F5344CB8AC3E}">
        <p14:creationId xmlns:p14="http://schemas.microsoft.com/office/powerpoint/2010/main" val="20994624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anose="020F0502020204030204" pitchFamily="34" charset="0"/>
                <a:cs typeface="Calibri" panose="020F0502020204030204" pitchFamily="34" charset="0"/>
              </a:rPr>
              <a:t>Clarisse </a:t>
            </a:r>
            <a:r>
              <a:rPr lang="fr-FR" sz="1000" dirty="0" err="1">
                <a:latin typeface="Calibri" panose="020F0502020204030204" pitchFamily="34" charset="0"/>
                <a:cs typeface="Calibri" panose="020F0502020204030204" pitchFamily="34" charset="0"/>
              </a:rPr>
              <a:t>Petot</a:t>
            </a:r>
            <a:r>
              <a:rPr lang="fr-FR" sz="1000" dirty="0">
                <a:latin typeface="Calibri" panose="020F0502020204030204" pitchFamily="34" charset="0"/>
                <a:cs typeface="Calibri" panose="020F0502020204030204" pitchFamily="34" charset="0"/>
              </a:rPr>
              <a:t>. </a:t>
            </a:r>
            <a:r>
              <a:rPr lang="fr-FR" sz="1000" i="1" dirty="0">
                <a:latin typeface="Calibri" panose="020F0502020204030204" pitchFamily="34" charset="0"/>
                <a:cs typeface="Calibri" panose="020F0502020204030204" pitchFamily="34" charset="0"/>
              </a:rPr>
              <a:t>Sensibilisation aux enjeux des identifiants chercheurs : Quelle place pour les professionnels de l’IST? </a:t>
            </a:r>
            <a:r>
              <a:rPr lang="fr-FR" sz="1000" dirty="0">
                <a:latin typeface="Calibri" panose="020F0502020204030204" pitchFamily="34" charset="0"/>
                <a:cs typeface="Calibri" panose="020F0502020204030204" pitchFamily="34" charset="0"/>
              </a:rPr>
              <a:t>Mémoire de Master, ENSSIB. 09/2023. 82 p. </a:t>
            </a:r>
            <a:r>
              <a:rPr lang="fr-FR" sz="1000" dirty="0">
                <a:solidFill>
                  <a:schemeClr val="bg1"/>
                </a:solidFill>
                <a:latin typeface="Calibri" panose="020F0502020204030204" pitchFamily="34" charset="0"/>
                <a:cs typeface="Calibri" panose="020F0502020204030204" pitchFamily="34" charset="0"/>
                <a:hlinkClick r:id="rId3"/>
              </a:rPr>
              <a:t>https://www.enssib.fr/bibliotheque-numerique/notices/71848-sensibilisation-aux-enjeux-des-identifiants-chercheurs-quelle-place-pour-les-professionnels-de-l-ist</a:t>
            </a:r>
            <a:r>
              <a:rPr lang="fr-FR" sz="1000" dirty="0">
                <a:solidFill>
                  <a:schemeClr val="bg1"/>
                </a:solidFill>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BF223627-A83F-48C8-96D8-62C952B36EE9}" type="slidenum">
              <a:rPr lang="fr-FR" smtClean="0"/>
              <a:t>115</a:t>
            </a:fld>
            <a:endParaRPr lang="fr-FR"/>
          </a:p>
        </p:txBody>
      </p:sp>
    </p:spTree>
    <p:extLst>
      <p:ext uri="{BB962C8B-B14F-4D97-AF65-F5344CB8AC3E}">
        <p14:creationId xmlns:p14="http://schemas.microsoft.com/office/powerpoint/2010/main" val="111014272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116</a:t>
            </a:fld>
            <a:endParaRPr lang="fr-FR"/>
          </a:p>
        </p:txBody>
      </p:sp>
    </p:spTree>
    <p:extLst>
      <p:ext uri="{BB962C8B-B14F-4D97-AF65-F5344CB8AC3E}">
        <p14:creationId xmlns:p14="http://schemas.microsoft.com/office/powerpoint/2010/main" val="4628673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000" kern="1200" dirty="0">
                <a:solidFill>
                  <a:schemeClr val="tx1"/>
                </a:solidFill>
                <a:effectLst/>
                <a:latin typeface="+mn-lt"/>
                <a:ea typeface="+mn-ea"/>
                <a:cs typeface="+mn-cs"/>
              </a:rPr>
              <a:t>risques de non-usages ou de mésusages de ces identifiants ?</a:t>
            </a:r>
          </a:p>
          <a:p>
            <a:pPr marL="0" indent="0">
              <a:buFont typeface="Wingdings" panose="05000000000000000000" pitchFamily="2" charset="2"/>
              <a:buNone/>
            </a:pPr>
            <a:endParaRPr lang="fr-FR" dirty="0">
              <a:sym typeface="Wingdings" panose="05000000000000000000" pitchFamily="2" charset="2"/>
            </a:endParaRPr>
          </a:p>
          <a:p>
            <a:pPr marL="171450" indent="-171450">
              <a:buFont typeface="Wingdings" panose="05000000000000000000" pitchFamily="2" charset="2"/>
              <a:buChar char="à"/>
            </a:pPr>
            <a:endParaRPr lang="fr-FR" dirty="0">
              <a:sym typeface="Wingdings" panose="05000000000000000000" pitchFamily="2" charset="2"/>
            </a:endParaRPr>
          </a:p>
          <a:p>
            <a:pPr marL="171450" indent="-171450">
              <a:buFont typeface="Wingdings" panose="05000000000000000000" pitchFamily="2" charset="2"/>
              <a:buChar char="à"/>
            </a:pPr>
            <a:r>
              <a:rPr lang="fr-FR" dirty="0">
                <a:sym typeface="Wingdings" panose="05000000000000000000" pitchFamily="2" charset="2"/>
              </a:rPr>
              <a:t>des éléments d’informations (contexte, enjeux, offre, fonctionnement, limites)</a:t>
            </a:r>
          </a:p>
          <a:p>
            <a:pPr marL="171450" indent="-171450">
              <a:buFont typeface="Wingdings" panose="05000000000000000000" pitchFamily="2" charset="2"/>
              <a:buChar char="à"/>
            </a:pPr>
            <a:r>
              <a:rPr lang="fr-FR" dirty="0">
                <a:sym typeface="Wingdings" panose="05000000000000000000" pitchFamily="2" charset="2"/>
              </a:rPr>
              <a:t>des questions stratégiques (identité numérique et visibilité, gestion du temps</a:t>
            </a:r>
          </a:p>
          <a:p>
            <a:pPr marL="171450" indent="-171450">
              <a:buFont typeface="Wingdings" panose="05000000000000000000" pitchFamily="2" charset="2"/>
              <a:buChar char="à"/>
            </a:pPr>
            <a:r>
              <a:rPr lang="fr-FR" dirty="0">
                <a:sym typeface="Wingdings" panose="05000000000000000000" pitchFamily="2" charset="2"/>
              </a:rPr>
              <a:t>des questions techniques (fonctionnement, interopérabilité, corrections)</a:t>
            </a:r>
          </a:p>
          <a:p>
            <a:pPr marL="171450" indent="-171450">
              <a:buFont typeface="Wingdings" panose="05000000000000000000" pitchFamily="2" charset="2"/>
              <a:buChar char="à"/>
            </a:pPr>
            <a:endParaRPr lang="fr-FR" dirty="0">
              <a:sym typeface="Wingdings" panose="05000000000000000000" pitchFamily="2" charset="2"/>
            </a:endParaRPr>
          </a:p>
          <a:p>
            <a:pPr marL="0" indent="0">
              <a:buFont typeface="Wingdings" panose="05000000000000000000" pitchFamily="2" charset="2"/>
              <a:buNone/>
            </a:pPr>
            <a:r>
              <a:rPr lang="fr-FR" dirty="0">
                <a:sym typeface="Wingdings" panose="05000000000000000000" pitchFamily="2" charset="2"/>
              </a:rPr>
              <a:t>ex. d’accompagnement en bibliothèque : </a:t>
            </a:r>
            <a:r>
              <a:rPr lang="fr-FR" sz="1000" b="0" i="1" kern="1200" dirty="0">
                <a:solidFill>
                  <a:schemeClr val="tx1"/>
                </a:solidFill>
                <a:effectLst/>
                <a:latin typeface="+mn-lt"/>
                <a:ea typeface="+mn-ea"/>
                <a:cs typeface="+mn-cs"/>
              </a:rPr>
              <a:t>open access</a:t>
            </a:r>
            <a:r>
              <a:rPr lang="fr-FR" sz="1000" b="0" i="0" kern="1200" dirty="0">
                <a:solidFill>
                  <a:schemeClr val="tx1"/>
                </a:solidFill>
                <a:effectLst/>
                <a:latin typeface="+mn-lt"/>
                <a:ea typeface="+mn-ea"/>
                <a:cs typeface="+mn-cs"/>
              </a:rPr>
              <a:t>, édition numérique, bibliométrie, données de la recherche, gestion de l'identité numérique </a:t>
            </a:r>
          </a:p>
          <a:p>
            <a:pPr marL="0" indent="0">
              <a:buFont typeface="Wingdings" panose="05000000000000000000" pitchFamily="2" charset="2"/>
              <a:buNone/>
            </a:pPr>
            <a:r>
              <a:rPr lang="fr-FR" dirty="0">
                <a:sym typeface="Wingdings" panose="05000000000000000000" pitchFamily="2" charset="2"/>
              </a:rPr>
              <a:t>ex. d’action autour de l’IdHAL :</a:t>
            </a:r>
            <a:br>
              <a:rPr lang="fr-FR" dirty="0">
                <a:sym typeface="Wingdings" panose="05000000000000000000" pitchFamily="2" charset="2"/>
              </a:rPr>
            </a:br>
            <a:r>
              <a:rPr lang="fr-FR" dirty="0">
                <a:sym typeface="Wingdings" panose="05000000000000000000" pitchFamily="2" charset="2"/>
              </a:rPr>
              <a:t>- lors d’une formation à HAL, intéressant de 1° faire créer un IdHAL (qui aidera ensuite à la saisie dans HAL), 2° compléter les identifiants auteurs, 3° parler d’ORCID, et de la passerelle HAL &gt; ORCID</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a:sym typeface="Wingdings" panose="05000000000000000000" pitchFamily="2" charset="2"/>
              </a:rPr>
              <a:t>ex. d’action autour d’ORCID : </a:t>
            </a:r>
            <a:r>
              <a:rPr lang="fr-FR" sz="1000" dirty="0"/>
              <a:t>Françoise Acquier. « Relier et enrichir ses identifiants-chercheur : </a:t>
            </a:r>
            <a:r>
              <a:rPr lang="fr-FR" sz="1000" dirty="0" err="1"/>
              <a:t>ScanR</a:t>
            </a:r>
            <a:r>
              <a:rPr lang="fr-FR" sz="1000" dirty="0"/>
              <a:t> et ORCID ». </a:t>
            </a:r>
            <a:r>
              <a:rPr lang="fr-FR" sz="1000" i="1" dirty="0" err="1"/>
              <a:t>Lab&amp;doc</a:t>
            </a:r>
            <a:r>
              <a:rPr lang="fr-FR" sz="1000" dirty="0"/>
              <a:t>, 26/06/2020, https://</a:t>
            </a:r>
            <a:r>
              <a:rPr lang="fr-FR" sz="1000" dirty="0" err="1"/>
              <a:t>labedoc.hypotheses.org</a:t>
            </a:r>
            <a:r>
              <a:rPr lang="fr-FR" sz="1000" dirty="0"/>
              <a:t>/7886.</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60A166-8114-4AC4-8238-4824E529A86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252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E8FCA9-07BF-4693-BA1A-3E25B8FBA966}" type="slidenum">
              <a:rPr kumimoji="0" lang="fr-FR"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fr-FR"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5181708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3577" y="4698206"/>
            <a:ext cx="5388610" cy="3884861"/>
          </a:xfrm>
        </p:spPr>
        <p:txBody>
          <a:bodyPr/>
          <a:lstStyle/>
          <a:p>
            <a:pPr marL="0" indent="0" defTabSz="914383">
              <a:defRPr/>
            </a:pPr>
            <a:r>
              <a:rPr lang="fr-FR" sz="1100" b="1" u="sng" dirty="0">
                <a:solidFill>
                  <a:srgbClr val="7030A0"/>
                </a:solidFill>
              </a:rPr>
              <a:t>Des enjeux individuels, mais aussi institutionnels et collectifs</a:t>
            </a:r>
          </a:p>
          <a:p>
            <a:pPr marL="0" indent="0" defTabSz="914383">
              <a:defRPr/>
            </a:pPr>
            <a:endParaRPr lang="fr-FR" sz="1100" b="1" u="sng" dirty="0">
              <a:solidFill>
                <a:srgbClr val="7030A0"/>
              </a:solidFill>
            </a:endParaRPr>
          </a:p>
          <a:p>
            <a:pPr marL="0" indent="0" defTabSz="914383">
              <a:defRPr/>
            </a:pPr>
            <a:r>
              <a:rPr lang="fr-FR" sz="1100" b="1" u="none" dirty="0">
                <a:solidFill>
                  <a:srgbClr val="7030A0"/>
                </a:solidFill>
              </a:rPr>
              <a:t>dans l’immédiat : ces services ne sont pas suffisamment utilisés / connus / développés pour répondre à toutes les promesses sur lesquels sont bâtis </a:t>
            </a:r>
            <a:r>
              <a:rPr lang="fr-FR" sz="1000" kern="1200" dirty="0">
                <a:solidFill>
                  <a:schemeClr val="tx1"/>
                </a:solidFill>
                <a:latin typeface="+mn-lt"/>
                <a:ea typeface="+mn-ea"/>
                <a:cs typeface="+mn-cs"/>
              </a:rPr>
              <a:t>(</a:t>
            </a:r>
            <a:r>
              <a:rPr lang="en-US" sz="1000" kern="1200" dirty="0">
                <a:solidFill>
                  <a:schemeClr val="tx1"/>
                </a:solidFill>
                <a:latin typeface="+mn-lt"/>
                <a:ea typeface="+mn-ea"/>
                <a:cs typeface="+mn-cs"/>
              </a:rPr>
              <a:t>C. </a:t>
            </a:r>
            <a:r>
              <a:rPr lang="en-US" sz="1000" kern="1200" dirty="0" err="1">
                <a:solidFill>
                  <a:schemeClr val="tx1"/>
                </a:solidFill>
                <a:latin typeface="+mn-lt"/>
                <a:ea typeface="+mn-ea"/>
                <a:cs typeface="+mn-cs"/>
              </a:rPr>
              <a:t>Boudry</a:t>
            </a:r>
            <a:r>
              <a:rPr lang="en-US" sz="1000" kern="1200" dirty="0">
                <a:solidFill>
                  <a:schemeClr val="tx1"/>
                </a:solidFill>
                <a:latin typeface="+mn-lt"/>
                <a:ea typeface="+mn-ea"/>
                <a:cs typeface="+mn-cs"/>
              </a:rPr>
              <a:t> et M. Durand-</a:t>
            </a:r>
            <a:r>
              <a:rPr lang="en-US" sz="1000" kern="1200" dirty="0" err="1">
                <a:solidFill>
                  <a:schemeClr val="tx1"/>
                </a:solidFill>
                <a:latin typeface="+mn-lt"/>
                <a:ea typeface="+mn-ea"/>
                <a:cs typeface="+mn-cs"/>
              </a:rPr>
              <a:t>Barthez</a:t>
            </a:r>
            <a:r>
              <a:rPr lang="en-US" sz="1000" kern="1200" dirty="0">
                <a:solidFill>
                  <a:schemeClr val="tx1"/>
                </a:solidFill>
                <a:latin typeface="+mn-lt"/>
                <a:ea typeface="+mn-ea"/>
                <a:cs typeface="+mn-cs"/>
              </a:rPr>
              <a:t>. « Use of author identifier services… », </a:t>
            </a:r>
            <a:r>
              <a:rPr lang="en-US" i="1" dirty="0"/>
              <a:t>op. cit</a:t>
            </a:r>
            <a:r>
              <a:rPr lang="en-US" dirty="0"/>
              <a:t>., h</a:t>
            </a:r>
            <a:r>
              <a:rPr lang="en-US" sz="1000" kern="1200" dirty="0">
                <a:solidFill>
                  <a:schemeClr val="tx1"/>
                </a:solidFill>
                <a:latin typeface="+mn-lt"/>
                <a:ea typeface="+mn-ea"/>
                <a:cs typeface="+mn-cs"/>
              </a:rPr>
              <a:t>ttps://doi.org/10.1371/journal.pone.0238583)</a:t>
            </a:r>
            <a:endParaRPr lang="fr-FR" sz="1000" kern="1200" dirty="0">
              <a:solidFill>
                <a:schemeClr val="tx1"/>
              </a:solidFill>
              <a:latin typeface="+mn-lt"/>
              <a:ea typeface="+mn-ea"/>
              <a:cs typeface="+mn-cs"/>
            </a:endParaRPr>
          </a:p>
          <a:p>
            <a:pPr marL="0" indent="0" defTabSz="914383">
              <a:defRPr/>
            </a:pPr>
            <a:endParaRPr lang="fr-FR" sz="1100" b="1" u="sng" dirty="0">
              <a:solidFill>
                <a:srgbClr val="7030A0"/>
              </a:solidFill>
            </a:endParaRPr>
          </a:p>
          <a:p>
            <a:pPr marL="0" indent="0" defTabSz="914383">
              <a:defRPr/>
            </a:pPr>
            <a:r>
              <a:rPr lang="fr-FR" sz="1100" b="1" u="sng" dirty="0">
                <a:solidFill>
                  <a:srgbClr val="7030A0"/>
                </a:solidFill>
              </a:rPr>
              <a:t>Il faut utiliser les identifiants chercheurs pour ce qu’ils sont : des outils</a:t>
            </a:r>
          </a:p>
          <a:p>
            <a:pPr marL="171447" indent="-171447" defTabSz="914383">
              <a:buFontTx/>
              <a:buChar char="-"/>
              <a:defRPr/>
            </a:pPr>
            <a:r>
              <a:rPr lang="fr-FR" dirty="0"/>
              <a:t>permettant de </a:t>
            </a:r>
            <a:r>
              <a:rPr lang="fr-FR" b="1" dirty="0"/>
              <a:t>désambiguïser</a:t>
            </a:r>
            <a:r>
              <a:rPr lang="fr-FR" dirty="0"/>
              <a:t> le nom du chercheur</a:t>
            </a:r>
          </a:p>
          <a:p>
            <a:pPr marL="171447" indent="-171447" defTabSz="914383">
              <a:buFontTx/>
              <a:buChar char="-"/>
              <a:defRPr/>
            </a:pPr>
            <a:r>
              <a:rPr lang="fr-FR" dirty="0"/>
              <a:t>proposant des </a:t>
            </a:r>
            <a:r>
              <a:rPr lang="fr-FR" b="1" dirty="0"/>
              <a:t>services</a:t>
            </a:r>
            <a:r>
              <a:rPr lang="fr-FR" dirty="0"/>
              <a:t> associés, mais dans un </a:t>
            </a:r>
            <a:r>
              <a:rPr lang="fr-FR" b="1" dirty="0"/>
              <a:t>contexte donné </a:t>
            </a:r>
            <a:r>
              <a:rPr lang="fr-FR" dirty="0"/>
              <a:t>(base de données bibliographiques, archive ouverte…) – cf. diversité des métriques en fonction du contenu de la base</a:t>
            </a:r>
          </a:p>
          <a:p>
            <a:pPr marL="174621" lvl="1" indent="0">
              <a:defRPr/>
            </a:pPr>
            <a:r>
              <a:rPr lang="fr-FR" dirty="0">
                <a:sym typeface="Wingdings" panose="05000000000000000000" pitchFamily="2" charset="2"/>
              </a:rPr>
              <a:t> </a:t>
            </a:r>
            <a:r>
              <a:rPr lang="fr-FR" b="1" dirty="0">
                <a:sym typeface="Wingdings" panose="05000000000000000000" pitchFamily="2" charset="2"/>
              </a:rPr>
              <a:t>à utiliser en fonction des besoins et services utilisés par le chercheur, et sa communauté </a:t>
            </a:r>
            <a:r>
              <a:rPr lang="fr-FR" dirty="0">
                <a:sym typeface="Wingdings" panose="05000000000000000000" pitchFamily="2" charset="2"/>
              </a:rPr>
              <a:t>(ex. : plutôt ResearcherID ou Scopus Author ID comme base de données ? : IdHAL seulement si utilisation de HAL)</a:t>
            </a:r>
          </a:p>
          <a:p>
            <a:pPr marL="174621" lvl="1" indent="0">
              <a:defRPr/>
            </a:pPr>
            <a:r>
              <a:rPr lang="fr-FR" dirty="0">
                <a:sym typeface="Wingdings" panose="05000000000000000000" pitchFamily="2" charset="2"/>
              </a:rPr>
              <a:t> encore très liés aux </a:t>
            </a:r>
            <a:r>
              <a:rPr lang="fr-FR" b="1" dirty="0">
                <a:sym typeface="Wingdings" panose="05000000000000000000" pitchFamily="2" charset="2"/>
              </a:rPr>
              <a:t>activités de publiant </a:t>
            </a:r>
            <a:r>
              <a:rPr lang="fr-FR" dirty="0">
                <a:sym typeface="Wingdings" panose="05000000000000000000" pitchFamily="2" charset="2"/>
              </a:rPr>
              <a:t>(articles)</a:t>
            </a:r>
            <a:endParaRPr lang="fr-FR" dirty="0"/>
          </a:p>
          <a:p>
            <a:pPr marL="0" indent="0" defTabSz="914383">
              <a:defRPr/>
            </a:pPr>
            <a:endParaRPr lang="fr-FR" dirty="0"/>
          </a:p>
          <a:p>
            <a:pPr marL="0" indent="0" defTabSz="914383">
              <a:defRPr/>
            </a:pPr>
            <a:r>
              <a:rPr lang="fr-FR" sz="1100" b="1" u="sng" dirty="0">
                <a:solidFill>
                  <a:srgbClr val="7030A0"/>
                </a:solidFill>
              </a:rPr>
              <a:t>Ils ne sont pas (et n’ont pas vocation) à être</a:t>
            </a:r>
          </a:p>
          <a:p>
            <a:pPr marL="171447" indent="-171447" defTabSz="914383">
              <a:buFontTx/>
              <a:buChar char="-"/>
              <a:defRPr/>
            </a:pPr>
            <a:r>
              <a:rPr lang="fr-FR" dirty="0"/>
              <a:t>des services de </a:t>
            </a:r>
            <a:r>
              <a:rPr lang="fr-FR" b="1" dirty="0"/>
              <a:t>profil</a:t>
            </a:r>
            <a:r>
              <a:rPr lang="fr-FR" dirty="0"/>
              <a:t> (cf. dans HAL, la distinction entre l’identifiant IdHAL et le CV HAL ; manque de personnalisation, etc.)</a:t>
            </a:r>
          </a:p>
          <a:p>
            <a:pPr marL="171447" indent="-171447" defTabSz="914383">
              <a:buFontTx/>
              <a:buChar char="-"/>
              <a:defRPr/>
            </a:pPr>
            <a:r>
              <a:rPr lang="fr-FR" dirty="0"/>
              <a:t>des services de </a:t>
            </a:r>
            <a:r>
              <a:rPr lang="fr-FR" b="1" dirty="0"/>
              <a:t>dépôt</a:t>
            </a:r>
            <a:r>
              <a:rPr lang="fr-FR" dirty="0"/>
              <a:t> de publications (simple mention des travaux)</a:t>
            </a:r>
          </a:p>
          <a:p>
            <a:pPr marL="171447" indent="-171447" defTabSz="914383">
              <a:buFontTx/>
              <a:buChar char="-"/>
              <a:defRPr/>
            </a:pPr>
            <a:r>
              <a:rPr lang="fr-FR" dirty="0"/>
              <a:t>des services de </a:t>
            </a:r>
            <a:r>
              <a:rPr lang="fr-FR" b="1" dirty="0"/>
              <a:t>normalisation</a:t>
            </a:r>
            <a:r>
              <a:rPr lang="fr-FR" dirty="0"/>
              <a:t> (prise en main par le chercheur et non des professionnels de la documentation)</a:t>
            </a:r>
          </a:p>
          <a:p>
            <a:pPr marL="344482" indent="-171447" defTabSz="914383">
              <a:buFont typeface="Wingdings" panose="05000000000000000000" pitchFamily="2" charset="2"/>
              <a:buChar char="à"/>
              <a:defRPr/>
            </a:pPr>
            <a:r>
              <a:rPr lang="fr-FR" b="1" dirty="0">
                <a:sym typeface="Wingdings" panose="05000000000000000000" pitchFamily="2" charset="2"/>
              </a:rPr>
              <a:t>ne sont qu’un élément de l’identité numérique du chercheur et de sa visibilité</a:t>
            </a:r>
          </a:p>
          <a:p>
            <a:pPr marL="344482" indent="-171447" defTabSz="914383">
              <a:buFont typeface="Wingdings" panose="05000000000000000000" pitchFamily="2" charset="2"/>
              <a:buChar char="à"/>
              <a:defRPr/>
            </a:pPr>
            <a:r>
              <a:rPr lang="fr-FR" b="1" dirty="0">
                <a:sym typeface="Wingdings" panose="05000000000000000000" pitchFamily="2" charset="2"/>
              </a:rPr>
              <a:t>ne sont pas un gage de qualité scientifique</a:t>
            </a:r>
            <a:endParaRPr lang="fr-FR" b="1" dirty="0"/>
          </a:p>
          <a:p>
            <a:pPr marL="0" indent="0" defTabSz="914383">
              <a:defRPr/>
            </a:pPr>
            <a:endParaRPr lang="fr-FR" dirty="0"/>
          </a:p>
          <a:p>
            <a:pPr marL="0" indent="0" defTabSz="914383">
              <a:defRPr/>
            </a:pPr>
            <a:r>
              <a:rPr lang="fr-FR" sz="1100" b="1" u="sng" dirty="0">
                <a:solidFill>
                  <a:srgbClr val="7030A0"/>
                </a:solidFill>
              </a:rPr>
              <a:t>Des services encore en cours de constitution</a:t>
            </a:r>
          </a:p>
          <a:p>
            <a:pPr marL="171447" indent="-171447" defTabSz="914383">
              <a:buFontTx/>
              <a:buChar char="-"/>
              <a:defRPr/>
            </a:pPr>
            <a:r>
              <a:rPr lang="fr-FR" dirty="0"/>
              <a:t>ex. : mise en place progressive de services autour d’ORCID (nouveaux partenariats, ouverture à d’autres types de travaux que les seules publications scientifiques ou d’autres actions que publiant [</a:t>
            </a:r>
            <a:r>
              <a:rPr lang="fr-FR" i="1" dirty="0" err="1"/>
              <a:t>reviewer</a:t>
            </a:r>
            <a:r>
              <a:rPr lang="fr-FR" dirty="0"/>
              <a:t>, financement], etc.) </a:t>
            </a:r>
          </a:p>
          <a:p>
            <a:pPr marL="171447" indent="-171447" defTabSz="914383">
              <a:buFontTx/>
              <a:buChar char="-"/>
              <a:defRPr/>
            </a:pPr>
            <a:r>
              <a:rPr lang="fr-FR" dirty="0"/>
              <a:t>besoin d’une implication du plus grand nombre d’acteurs et de services possible : injonctions institutionnelles, formations et accompagnement</a:t>
            </a:r>
          </a:p>
          <a:p>
            <a:pPr marL="171447" indent="-171447" defTabSz="914383">
              <a:buFontTx/>
              <a:buChar char="-"/>
              <a:defRPr/>
            </a:pPr>
            <a:r>
              <a:rPr lang="fr-FR" dirty="0"/>
              <a:t>besoin d’une meilleure interopérabilité entre les identifiants chercheurs eux-mêmes</a:t>
            </a:r>
          </a:p>
          <a:p>
            <a:pPr marL="171447" indent="-171447" defTabSz="914383">
              <a:buFontTx/>
              <a:buChar char="-"/>
              <a:defRPr/>
            </a:pPr>
            <a:r>
              <a:rPr lang="fr-FR" dirty="0"/>
              <a:t>problème du rétrospectif</a:t>
            </a:r>
          </a:p>
          <a:p>
            <a:pPr marL="345351" lvl="1" indent="-170730" defTabSz="914383">
              <a:buFont typeface="Wingdings" panose="05000000000000000000" pitchFamily="2" charset="2"/>
              <a:buChar char="à"/>
              <a:defRPr/>
            </a:pPr>
            <a:r>
              <a:rPr lang="fr-FR" b="1" dirty="0">
                <a:sym typeface="Wingdings" panose="05000000000000000000" pitchFamily="2" charset="2"/>
              </a:rPr>
              <a:t>à prendre en main dès maintenant (problème du rétrospectif) : création, lien entre les identifiants et mise à jour</a:t>
            </a:r>
          </a:p>
          <a:p>
            <a:pPr marL="345351" lvl="1" indent="-170730" defTabSz="914383">
              <a:buFont typeface="Wingdings" panose="05000000000000000000" pitchFamily="2" charset="2"/>
              <a:buChar char="à"/>
              <a:defRPr/>
            </a:pPr>
            <a:r>
              <a:rPr lang="fr-FR" b="1" dirty="0">
                <a:sym typeface="Wingdings" panose="05000000000000000000" pitchFamily="2" charset="2"/>
              </a:rPr>
              <a:t>des briques pour développer une science véritablement ouverte et transparente, dans ses contributions, son évaluation et sa reconnaissance</a:t>
            </a:r>
          </a:p>
          <a:p>
            <a:pPr marL="174621" lvl="1" indent="0" defTabSz="914383">
              <a:buFont typeface="Wingdings" panose="05000000000000000000" pitchFamily="2" charset="2"/>
              <a:buNone/>
              <a:defRPr/>
            </a:pPr>
            <a:r>
              <a:rPr lang="fr-FR" b="0" dirty="0">
                <a:sym typeface="Wingdings" panose="05000000000000000000" pitchFamily="2" charset="2"/>
              </a:rPr>
              <a:t>- dans une perspective de science ouverte, </a:t>
            </a:r>
            <a:r>
              <a:rPr lang="fr-FR" b="1" dirty="0">
                <a:sym typeface="Wingdings" panose="05000000000000000000" pitchFamily="2" charset="2"/>
              </a:rPr>
              <a:t>développement d’autres identifiants pérennes </a:t>
            </a:r>
            <a:r>
              <a:rPr lang="fr-FR" b="0" dirty="0">
                <a:sym typeface="Wingdings" panose="05000000000000000000" pitchFamily="2" charset="2"/>
              </a:rPr>
              <a:t>(ex. : institutions [notamment ROR], </a:t>
            </a:r>
            <a:r>
              <a:rPr lang="fr-FR" b="0" dirty="0"/>
              <a:t>projets, ressources, subventions, conférences, etc.)</a:t>
            </a:r>
            <a:endParaRPr lang="fr-FR" b="0"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119</a:t>
            </a:fld>
            <a:endParaRPr lang="fr-FR"/>
          </a:p>
        </p:txBody>
      </p:sp>
    </p:spTree>
    <p:extLst>
      <p:ext uri="{BB962C8B-B14F-4D97-AF65-F5344CB8AC3E}">
        <p14:creationId xmlns:p14="http://schemas.microsoft.com/office/powerpoint/2010/main" val="163966463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121</a:t>
            </a:fld>
            <a:endParaRPr lang="fr-FR"/>
          </a:p>
        </p:txBody>
      </p:sp>
    </p:spTree>
    <p:extLst>
      <p:ext uri="{BB962C8B-B14F-4D97-AF65-F5344CB8AC3E}">
        <p14:creationId xmlns:p14="http://schemas.microsoft.com/office/powerpoint/2010/main" val="328482675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122</a:t>
            </a:fld>
            <a:endParaRPr lang="fr-FR"/>
          </a:p>
        </p:txBody>
      </p:sp>
    </p:spTree>
    <p:extLst>
      <p:ext uri="{BB962C8B-B14F-4D97-AF65-F5344CB8AC3E}">
        <p14:creationId xmlns:p14="http://schemas.microsoft.com/office/powerpoint/2010/main" val="1365357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47" lvl="1" indent="-171447">
              <a:buFontTx/>
              <a:buChar char="-"/>
            </a:pPr>
            <a:r>
              <a:rPr lang="fr-FR" b="1" dirty="0">
                <a:sym typeface="Wingdings" panose="05000000000000000000" pitchFamily="2" charset="2"/>
              </a:rPr>
              <a:t> identifiants chercheurs</a:t>
            </a:r>
            <a:endParaRPr lang="fr-FR" dirty="0">
              <a:sym typeface="Wingdings" panose="05000000000000000000" pitchFamily="2" charset="2"/>
            </a:endParaRPr>
          </a:p>
          <a:p>
            <a:pPr marL="184146" lvl="2" indent="0"/>
            <a:r>
              <a:rPr lang="fr-FR" dirty="0">
                <a:sym typeface="Wingdings" panose="05000000000000000000" pitchFamily="2" charset="2"/>
              </a:rPr>
              <a:t>- réflexion plus récente (après 2005)</a:t>
            </a:r>
            <a:br>
              <a:rPr lang="fr-FR" dirty="0">
                <a:sym typeface="Wingdings" panose="05000000000000000000" pitchFamily="2" charset="2"/>
              </a:rPr>
            </a:br>
            <a:r>
              <a:rPr lang="fr-FR" dirty="0">
                <a:sym typeface="Wingdings" panose="05000000000000000000" pitchFamily="2" charset="2"/>
              </a:rPr>
              <a:t>- on distinguera les identifiants qui peuvent être créés ou complétés par le chercheur (cf. </a:t>
            </a:r>
            <a:r>
              <a:rPr lang="fr-FR" i="1" dirty="0">
                <a:sym typeface="Wingdings" panose="05000000000000000000" pitchFamily="2" charset="2"/>
              </a:rPr>
              <a:t>infra</a:t>
            </a:r>
            <a:r>
              <a:rPr lang="fr-FR" dirty="0">
                <a:sym typeface="Wingdings" panose="05000000000000000000" pitchFamily="2" charset="2"/>
              </a:rPr>
              <a:t>) et les identifiants créés par des organismes de documentation pour les catalogues de bibliothèques, bases de données, etc. (ex. : </a:t>
            </a:r>
            <a:r>
              <a:rPr lang="fr-FR" dirty="0" err="1">
                <a:sym typeface="Wingdings" panose="05000000000000000000" pitchFamily="2" charset="2"/>
              </a:rPr>
              <a:t>IdRef</a:t>
            </a:r>
            <a:r>
              <a:rPr lang="fr-FR" dirty="0">
                <a:sym typeface="Wingdings" panose="05000000000000000000" pitchFamily="2" charset="2"/>
              </a:rPr>
              <a:t> pour le SUDOC)</a:t>
            </a:r>
          </a:p>
          <a:p>
            <a:endParaRPr lang="fr-FR" baseline="0" dirty="0">
              <a:hlinkClick r:id="rId3"/>
            </a:endParaRPr>
          </a:p>
          <a:p>
            <a:endParaRPr lang="fr-FR" baseline="0" dirty="0">
              <a:hlinkClick r:id="rId3"/>
            </a:endParaRPr>
          </a:p>
          <a:p>
            <a:r>
              <a:rPr lang="fr-FR" baseline="0" dirty="0">
                <a:hlinkClick r:id="rId3"/>
              </a:rPr>
              <a:t>https://authors.repec.org/about</a:t>
            </a:r>
            <a:r>
              <a:rPr lang="fr-FR" baseline="0" dirty="0"/>
              <a:t> et https://ideas.repec.org/t/shortid.html</a:t>
            </a:r>
          </a:p>
          <a:p>
            <a:endParaRPr lang="fr-FR" baseline="0" dirty="0"/>
          </a:p>
          <a:p>
            <a:r>
              <a:rPr lang="fr-FR" baseline="0" dirty="0"/>
              <a:t>+ identifiants gérés par organismes de documentation (cf. </a:t>
            </a:r>
            <a:r>
              <a:rPr lang="fr-FR" baseline="0" dirty="0" err="1"/>
              <a:t>IdRef</a:t>
            </a:r>
            <a:r>
              <a:rPr lang="fr-FR" baseline="0" dirty="0"/>
              <a:t>)</a:t>
            </a:r>
          </a:p>
          <a:p>
            <a:endParaRPr lang="fr-FR" baseline="0" dirty="0"/>
          </a:p>
          <a:p>
            <a:r>
              <a:rPr lang="fr-FR" b="1" baseline="0" dirty="0"/>
              <a:t>distinguer l’identifiant (chaîne alphanumérique) et autres fonctionnalités (profil, etc.)</a:t>
            </a:r>
          </a:p>
          <a:p>
            <a:r>
              <a:rPr lang="fr-FR" b="1" baseline="0" dirty="0"/>
              <a:t>ne garantit pas l’accès au TI</a:t>
            </a:r>
            <a:endParaRPr lang="fr-FR" b="1"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14</a:t>
            </a:fld>
            <a:endParaRPr lang="fr-FR"/>
          </a:p>
        </p:txBody>
      </p:sp>
    </p:spTree>
    <p:extLst>
      <p:ext uri="{BB962C8B-B14F-4D97-AF65-F5344CB8AC3E}">
        <p14:creationId xmlns:p14="http://schemas.microsoft.com/office/powerpoint/2010/main" val="3564640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65A9F-FB3B-E57E-4297-10949F6DB10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30BF9F3-3C53-8BA1-4228-52CA90F6E3EE}"/>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8CE62F98-96A0-9B80-8053-CC004E34467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414F731-173D-6DA9-24E3-2503479A07DA}"/>
              </a:ext>
            </a:extLst>
          </p:cNvPr>
          <p:cNvSpPr>
            <a:spLocks noGrp="1"/>
          </p:cNvSpPr>
          <p:nvPr>
            <p:ph type="sldNum" sz="quarter" idx="10"/>
          </p:nvPr>
        </p:nvSpPr>
        <p:spPr/>
        <p:txBody>
          <a:bodyPr/>
          <a:lstStyle/>
          <a:p>
            <a:fld id="{7D482B8A-91C0-4FBB-A903-0DE1F3F6E95B}" type="slidenum">
              <a:rPr lang="fr-FR" smtClean="0"/>
              <a:t>15</a:t>
            </a:fld>
            <a:endParaRPr lang="fr-FR"/>
          </a:p>
        </p:txBody>
      </p:sp>
    </p:spTree>
    <p:extLst>
      <p:ext uri="{BB962C8B-B14F-4D97-AF65-F5344CB8AC3E}">
        <p14:creationId xmlns:p14="http://schemas.microsoft.com/office/powerpoint/2010/main" val="2788644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a:t>Référence : INIST-CNRS</a:t>
            </a:r>
            <a:r>
              <a:rPr lang="fr-FR" i="0" dirty="0"/>
              <a:t>, https://doranum.fr/identifiants-perennes-pid/identifiants-perennes-fiche-synthetique_10_13143_7gw1-b340/ (2017)</a:t>
            </a:r>
          </a:p>
          <a:p>
            <a:pPr defTabSz="918240">
              <a:defRPr/>
            </a:pPr>
            <a:endParaRPr lang="fr-FR" dirty="0"/>
          </a:p>
          <a:p>
            <a:r>
              <a:rPr lang="fr-FR" sz="1100" b="1" u="sng" dirty="0">
                <a:solidFill>
                  <a:srgbClr val="7030A0"/>
                </a:solidFill>
              </a:rPr>
              <a:t>A chaque producteur ou base de données, son identifiant potentiel</a:t>
            </a:r>
          </a:p>
          <a:p>
            <a:pPr marL="172170" indent="-81303">
              <a:buFontTx/>
              <a:buChar char="-"/>
            </a:pPr>
            <a:r>
              <a:rPr lang="fr-FR" b="1" i="0" baseline="0" dirty="0"/>
              <a:t>dans un contexte numérique donné</a:t>
            </a:r>
          </a:p>
          <a:p>
            <a:pPr marL="345935" lvl="1" indent="-78115">
              <a:buFontTx/>
              <a:buChar char="-"/>
            </a:pPr>
            <a:r>
              <a:rPr lang="fr-FR" i="0" baseline="0" dirty="0"/>
              <a:t>système d’information national : ex. : DAI (</a:t>
            </a:r>
            <a:r>
              <a:rPr lang="fr-FR" i="1" baseline="0" dirty="0"/>
              <a:t>Digital Author Identifier</a:t>
            </a:r>
            <a:r>
              <a:rPr lang="fr-FR" i="0" baseline="0" dirty="0"/>
              <a:t>, en lien avec NTA (</a:t>
            </a:r>
            <a:r>
              <a:rPr lang="fr-FR" i="1" baseline="0" dirty="0" err="1"/>
              <a:t>Netherlands</a:t>
            </a:r>
            <a:r>
              <a:rPr lang="fr-FR" i="1" baseline="0" dirty="0"/>
              <a:t> </a:t>
            </a:r>
            <a:r>
              <a:rPr lang="fr-FR" i="1" baseline="0" dirty="0" err="1"/>
              <a:t>Authors</a:t>
            </a:r>
            <a:r>
              <a:rPr lang="fr-FR" i="1" baseline="0" dirty="0"/>
              <a:t> Thesaurus</a:t>
            </a:r>
            <a:r>
              <a:rPr lang="fr-FR" i="0" baseline="0" dirty="0"/>
              <a:t>) aux Pays-Bas</a:t>
            </a:r>
          </a:p>
          <a:p>
            <a:pPr marL="345935" lvl="1" indent="-78115">
              <a:buFontTx/>
              <a:buChar char="-"/>
            </a:pPr>
            <a:r>
              <a:rPr lang="fr-FR" i="0" baseline="0" dirty="0"/>
              <a:t>catalogues de bibliothèques, nationaux (FRBNF, IdRef) ou internationaux (VIAF, ISNI)</a:t>
            </a:r>
          </a:p>
          <a:p>
            <a:pPr marL="345935" lvl="1" indent="-78115">
              <a:buFontTx/>
              <a:buChar char="-"/>
            </a:pPr>
            <a:r>
              <a:rPr lang="fr-FR" i="0" baseline="0" dirty="0"/>
              <a:t>archives ouvertes : ex. : IdHAL (en lien avec CV HAL), </a:t>
            </a:r>
            <a:r>
              <a:rPr lang="fr-FR" i="0" baseline="0" dirty="0" err="1"/>
              <a:t>arXiv</a:t>
            </a:r>
            <a:endParaRPr lang="fr-FR" i="0" baseline="0" dirty="0"/>
          </a:p>
          <a:p>
            <a:pPr marL="345935" lvl="1" indent="-78115">
              <a:buFontTx/>
              <a:buChar char="-"/>
            </a:pPr>
            <a:r>
              <a:rPr lang="fr-FR" i="0" baseline="0" dirty="0"/>
              <a:t>bases de données commerciales : ResearcherID, Scopus Author ID</a:t>
            </a:r>
          </a:p>
          <a:p>
            <a:pPr marL="345935" lvl="1" indent="-78115">
              <a:buFontTx/>
              <a:buChar char="-"/>
            </a:pPr>
            <a:r>
              <a:rPr lang="fr-FR" i="0" baseline="0" dirty="0"/>
              <a:t>système international : ORCID</a:t>
            </a:r>
          </a:p>
          <a:p>
            <a:pPr marL="172170" indent="-81303">
              <a:buFontTx/>
              <a:buChar char="-"/>
            </a:pPr>
            <a:r>
              <a:rPr lang="fr-FR" i="0" baseline="0" dirty="0"/>
              <a:t>pour attribuer à un chercheur les différents produits dont il est l’auteur : publications scientifiques, données de la recherche, projets financés, etc.</a:t>
            </a:r>
          </a:p>
          <a:p>
            <a:pPr marL="365065"/>
            <a:r>
              <a:rPr lang="fr-FR" b="1" i="0" baseline="0" dirty="0">
                <a:sym typeface="Wingdings" panose="05000000000000000000" pitchFamily="2" charset="2"/>
              </a:rPr>
              <a:t> u</a:t>
            </a:r>
            <a:r>
              <a:rPr lang="fr-FR" b="1" dirty="0"/>
              <a:t>ne complémentarité à trouver entre : </a:t>
            </a:r>
          </a:p>
          <a:p>
            <a:pPr marL="540423" indent="-87680">
              <a:buFontTx/>
              <a:buChar char="-"/>
            </a:pPr>
            <a:r>
              <a:rPr lang="fr-FR" dirty="0"/>
              <a:t>les services d’identifiants créés par les chercheurs et les bases de données qui sont souvent au niveau de l’article, et qui généralement permettent d’avoir une liste à jour automatiquement des dernières publications</a:t>
            </a:r>
          </a:p>
          <a:p>
            <a:pPr marL="540423" indent="-87680">
              <a:buFontTx/>
              <a:buChar char="-"/>
            </a:pPr>
            <a:r>
              <a:rPr lang="fr-FR" dirty="0"/>
              <a:t>les services d’identifiants créés par les bibliothèques qui sont souvent au niveau de la thèse et des productions recensées dans les catalogues</a:t>
            </a:r>
          </a:p>
          <a:p>
            <a:pPr lvl="0"/>
            <a:endParaRPr lang="fr-FR" dirty="0"/>
          </a:p>
          <a:p>
            <a:r>
              <a:rPr lang="fr-FR" sz="1100" b="1" u="sng" dirty="0">
                <a:solidFill>
                  <a:srgbClr val="7030A0"/>
                </a:solidFill>
              </a:rPr>
              <a:t>Services</a:t>
            </a:r>
          </a:p>
          <a:p>
            <a:pPr marL="181735" indent="-90868"/>
            <a:r>
              <a:rPr lang="fr-FR" i="0" baseline="0" dirty="0"/>
              <a:t>- </a:t>
            </a:r>
            <a:r>
              <a:rPr lang="fr-FR" i="1" baseline="0" dirty="0"/>
              <a:t>a minima </a:t>
            </a:r>
            <a:r>
              <a:rPr lang="fr-FR" i="0" baseline="0" dirty="0"/>
              <a:t>: identité (nom) et identifiant, liste des documents</a:t>
            </a:r>
          </a:p>
          <a:p>
            <a:pPr marL="181735" indent="-90868"/>
            <a:r>
              <a:rPr lang="fr-FR" i="0" baseline="0" dirty="0"/>
              <a:t>- services complémentaires possibles : </a:t>
            </a:r>
          </a:p>
          <a:p>
            <a:pPr marL="267820"/>
            <a:r>
              <a:rPr lang="fr-FR" i="0" baseline="0" dirty="0"/>
              <a:t>- liens aux documents</a:t>
            </a:r>
          </a:p>
          <a:p>
            <a:pPr marL="267820"/>
            <a:r>
              <a:rPr lang="fr-FR" i="0" baseline="0" dirty="0"/>
              <a:t>- alertes mail ou flux Atom/RSS</a:t>
            </a:r>
          </a:p>
          <a:p>
            <a:pPr marL="267820"/>
            <a:r>
              <a:rPr lang="fr-FR" i="0" baseline="0" dirty="0"/>
              <a:t>- métriques et outils d’analyse</a:t>
            </a:r>
          </a:p>
          <a:p>
            <a:pPr marL="267820"/>
            <a:r>
              <a:rPr lang="fr-FR" i="0" baseline="0" dirty="0"/>
              <a:t>- widgets/API pour récupérer les données d’un service à l’autre</a:t>
            </a:r>
          </a:p>
          <a:p>
            <a:pPr marL="90868"/>
            <a:r>
              <a:rPr lang="fr-FR" i="0" baseline="0" dirty="0"/>
              <a:t>et dans tous les cas, normalement</a:t>
            </a:r>
            <a:r>
              <a:rPr lang="fr-FR" i="0" dirty="0"/>
              <a:t> </a:t>
            </a:r>
            <a:r>
              <a:rPr lang="fr-FR" i="0" baseline="0" dirty="0"/>
              <a:t>la pérennité du service </a:t>
            </a:r>
            <a:r>
              <a:rPr lang="fr-FR" dirty="0">
                <a:sym typeface="Wingdings" panose="05000000000000000000" pitchFamily="2" charset="2"/>
              </a:rPr>
              <a:t> problème pour classer (comme sur le schéma) les URL attribuées par les réseaux sociaux académiques comme Academia ou ResearchGate parmi les identifiants pérennes</a:t>
            </a:r>
          </a:p>
          <a:p>
            <a:endParaRPr lang="fr-FR" i="0" baseline="0" dirty="0"/>
          </a:p>
          <a:p>
            <a:r>
              <a:rPr lang="fr-FR" sz="1100" b="1" u="sng" dirty="0">
                <a:solidFill>
                  <a:srgbClr val="7030A0"/>
                </a:solidFill>
              </a:rPr>
              <a:t>Les identifiants auteurs ne sont pas (pas toujours)</a:t>
            </a:r>
          </a:p>
          <a:p>
            <a:pPr marL="181735" indent="-90868"/>
            <a:r>
              <a:rPr lang="fr-FR" i="0" baseline="0" dirty="0"/>
              <a:t>- </a:t>
            </a:r>
            <a:r>
              <a:rPr lang="fr-FR" b="1" i="0" baseline="0" dirty="0"/>
              <a:t>des services de profil </a:t>
            </a:r>
            <a:r>
              <a:rPr lang="fr-FR" i="0" baseline="0" dirty="0"/>
              <a:t>: ex. : il n’est pas possible de mettre une photo ou un CV comme sur une page institutionnelle ou Google scholar ; de même sur HAL, on distingue l’identifiant </a:t>
            </a:r>
            <a:r>
              <a:rPr lang="fr-FR" i="0" baseline="0" dirty="0" err="1"/>
              <a:t>IdHal</a:t>
            </a:r>
            <a:r>
              <a:rPr lang="fr-FR" i="0" baseline="0" dirty="0"/>
              <a:t> et le CV HAL</a:t>
            </a:r>
          </a:p>
          <a:p>
            <a:pPr marL="181735" indent="-90868"/>
            <a:r>
              <a:rPr lang="fr-FR" dirty="0"/>
              <a:t>-</a:t>
            </a:r>
            <a:r>
              <a:rPr lang="fr-FR" i="0" baseline="0" dirty="0"/>
              <a:t> </a:t>
            </a:r>
            <a:r>
              <a:rPr lang="fr-FR" b="1" i="0" baseline="0" dirty="0"/>
              <a:t>des plateformes de dépôt de publications </a:t>
            </a:r>
            <a:r>
              <a:rPr lang="fr-FR" i="0" baseline="0" dirty="0"/>
              <a:t>: ex. : les archives ouvertes comme HAL ou </a:t>
            </a:r>
            <a:r>
              <a:rPr lang="fr-FR" i="0" baseline="0" dirty="0" err="1"/>
              <a:t>arXiv</a:t>
            </a:r>
            <a:r>
              <a:rPr lang="fr-FR" i="0" baseline="0" dirty="0"/>
              <a:t> distinguent ainsi le compte utilisateur et l’identifiant chercheur</a:t>
            </a:r>
          </a:p>
          <a:p>
            <a:pPr marL="181735" indent="-90868"/>
            <a:r>
              <a:rPr lang="fr-FR" i="0" baseline="0" dirty="0"/>
              <a:t>- </a:t>
            </a:r>
            <a:r>
              <a:rPr lang="fr-FR" b="1" i="0" baseline="0" dirty="0"/>
              <a:t>des référentiels </a:t>
            </a:r>
            <a:r>
              <a:rPr lang="fr-FR" i="0" baseline="0" dirty="0"/>
              <a:t>: ex : un certain nombre d’identifiants sont créés par le chercheur lui-même, et de la façon qui lui convient ; il pourra alors y avoir une différence entre le nom déclaré et le nom administratif</a:t>
            </a:r>
          </a:p>
          <a:p>
            <a:pPr defTabSz="918240">
              <a:defRPr/>
            </a:pPr>
            <a:r>
              <a:rPr lang="fr-FR" i="0" baseline="0" dirty="0">
                <a:sym typeface="Wingdings" panose="05000000000000000000" pitchFamily="2" charset="2"/>
              </a:rPr>
              <a:t>cf. </a:t>
            </a:r>
            <a:r>
              <a:rPr lang="fr-FR" b="0" dirty="0"/>
              <a:t>Lambert Heller . « </a:t>
            </a:r>
            <a:r>
              <a:rPr lang="en-US" b="0" dirty="0"/>
              <a:t>What will the scholarly profile page of the future look like? Provision of metadata is enabling experimentation</a:t>
            </a:r>
            <a:r>
              <a:rPr lang="fr-FR" b="0" dirty="0"/>
              <a:t> ». </a:t>
            </a:r>
            <a:r>
              <a:rPr lang="fr-FR" b="0" i="1" dirty="0"/>
              <a:t>LSE</a:t>
            </a:r>
            <a:r>
              <a:rPr lang="fr-FR" b="0" i="1" baseline="0" dirty="0"/>
              <a:t> blog</a:t>
            </a:r>
            <a:r>
              <a:rPr lang="fr-FR" b="0" baseline="0" dirty="0"/>
              <a:t>. 16/07/2015. http://blogs.lse.ac.uk/impactofsocialsciences/2015/07/16/scholarlyprofile-of-the-future/</a:t>
            </a:r>
            <a:endParaRPr lang="fr-FR" i="0" baseline="0" dirty="0"/>
          </a:p>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16</a:t>
            </a:fld>
            <a:endParaRPr lang="fr-FR"/>
          </a:p>
        </p:txBody>
      </p:sp>
    </p:spTree>
    <p:extLst>
      <p:ext uri="{BB962C8B-B14F-4D97-AF65-F5344CB8AC3E}">
        <p14:creationId xmlns:p14="http://schemas.microsoft.com/office/powerpoint/2010/main" val="1109723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https://www.scopus.com/authid/detail.uri?authorId=24537170300</a:t>
            </a:r>
          </a:p>
          <a:p>
            <a:endParaRPr lang="fr-FR" dirty="0"/>
          </a:p>
          <a:p>
            <a:r>
              <a:rPr lang="fr-FR" sz="1100" b="1" u="sng" dirty="0">
                <a:solidFill>
                  <a:srgbClr val="7030A0"/>
                </a:solidFill>
              </a:rPr>
              <a:t>Les éditeurs commerciaux</a:t>
            </a:r>
          </a:p>
          <a:p>
            <a:pPr marL="171447" indent="-171447">
              <a:buFontTx/>
              <a:buChar char="-"/>
            </a:pPr>
            <a:r>
              <a:rPr lang="fr-FR" dirty="0"/>
              <a:t>identifiants chercheurs d’abord une préoccupation des </a:t>
            </a:r>
            <a:r>
              <a:rPr lang="fr-FR" b="1" dirty="0"/>
              <a:t>éditeurs commerciaux </a:t>
            </a:r>
            <a:r>
              <a:rPr lang="fr-FR" dirty="0"/>
              <a:t>de bases de données</a:t>
            </a:r>
          </a:p>
          <a:p>
            <a:pPr marL="174621" lvl="1" indent="0"/>
            <a:r>
              <a:rPr lang="fr-FR" dirty="0"/>
              <a:t>- identifier les auteurs de manière univoque </a:t>
            </a:r>
            <a:r>
              <a:rPr lang="fr-FR" b="1" dirty="0"/>
              <a:t>pour fiabiliser les données de ces bases </a:t>
            </a:r>
            <a:r>
              <a:rPr lang="fr-FR" dirty="0"/>
              <a:t>et donc les services vendus (généralement des métriques associées)</a:t>
            </a:r>
          </a:p>
          <a:p>
            <a:pPr marL="174621" lvl="1" indent="0"/>
            <a:endParaRPr lang="fr-FR" dirty="0"/>
          </a:p>
          <a:p>
            <a:pPr marL="171447" indent="-171447">
              <a:buFontTx/>
              <a:buChar char="-"/>
            </a:pPr>
            <a:r>
              <a:rPr lang="fr-FR" b="1" dirty="0"/>
              <a:t>Scopus Author ID</a:t>
            </a:r>
            <a:br>
              <a:rPr lang="fr-FR" b="1" dirty="0"/>
            </a:br>
            <a:r>
              <a:rPr lang="fr-FR" dirty="0"/>
              <a:t>- Elsevier pour la base de données bibliographiques Scopus (2006)</a:t>
            </a:r>
            <a:br>
              <a:rPr lang="fr-FR" dirty="0"/>
            </a:br>
            <a:r>
              <a:rPr lang="fr-FR" dirty="0"/>
              <a:t>- </a:t>
            </a:r>
            <a:r>
              <a:rPr lang="fr-FR" b="1" dirty="0"/>
              <a:t>attribué automatiquement </a:t>
            </a:r>
            <a:r>
              <a:rPr lang="fr-FR" dirty="0"/>
              <a:t>par le système pour les auteurs signalés dans Scopus (! possibilité de plusieurs Scopus Author ID pour un même auteur) </a:t>
            </a:r>
            <a:r>
              <a:rPr lang="fr-FR" dirty="0">
                <a:sym typeface="Wingdings" panose="05000000000000000000" pitchFamily="2" charset="2"/>
              </a:rPr>
              <a:t> contacter le service support pour dédoublonner</a:t>
            </a:r>
            <a:br>
              <a:rPr lang="fr-FR" dirty="0"/>
            </a:br>
            <a:r>
              <a:rPr lang="fr-FR" dirty="0"/>
              <a:t>- possibilité de faire des </a:t>
            </a:r>
            <a:r>
              <a:rPr lang="fr-FR" b="1" dirty="0"/>
              <a:t>demandes de correction </a:t>
            </a:r>
            <a:r>
              <a:rPr lang="fr-FR" dirty="0"/>
              <a:t>(notamment ajouts de publications), vérifiées par Scopus</a:t>
            </a:r>
          </a:p>
          <a:p>
            <a:pPr marL="174621" lvl="1" indent="0"/>
            <a:r>
              <a:rPr lang="fr-FR" dirty="0"/>
              <a:t>- problème : </a:t>
            </a:r>
            <a:r>
              <a:rPr lang="fr-FR" b="1" dirty="0"/>
              <a:t>quelle antériorité avant 1995 ?</a:t>
            </a:r>
          </a:p>
          <a:p>
            <a:endParaRPr lang="fr-FR" dirty="0"/>
          </a:p>
          <a:p>
            <a:r>
              <a:rPr lang="fr-FR" dirty="0"/>
              <a:t>NB : </a:t>
            </a:r>
          </a:p>
          <a:p>
            <a:r>
              <a:rPr lang="en-US" sz="1000" b="0" i="1" kern="1200" dirty="0">
                <a:solidFill>
                  <a:schemeClr val="tx1"/>
                </a:solidFill>
                <a:effectLst/>
                <a:latin typeface="+mn-lt"/>
                <a:ea typeface="+mn-ea"/>
                <a:cs typeface="+mn-cs"/>
              </a:rPr>
              <a:t>field weighted citation impact </a:t>
            </a:r>
            <a:r>
              <a:rPr lang="en-US" sz="1000" b="0" i="0" kern="1200" dirty="0">
                <a:solidFill>
                  <a:schemeClr val="tx1"/>
                </a:solidFill>
                <a:effectLst/>
                <a:latin typeface="+mn-lt"/>
                <a:ea typeface="+mn-ea"/>
                <a:cs typeface="+mn-cs"/>
              </a:rPr>
              <a:t>(</a:t>
            </a:r>
            <a:r>
              <a:rPr lang="en-US" sz="1000" b="0" i="0" kern="1200" dirty="0" err="1">
                <a:solidFill>
                  <a:schemeClr val="tx1"/>
                </a:solidFill>
                <a:effectLst/>
                <a:latin typeface="+mn-lt"/>
                <a:ea typeface="+mn-ea"/>
                <a:cs typeface="+mn-cs"/>
              </a:rPr>
              <a:t>FWCI</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métrique</a:t>
            </a:r>
            <a:r>
              <a:rPr lang="en-US" sz="1000" b="0" i="0" kern="1200" dirty="0">
                <a:solidFill>
                  <a:schemeClr val="tx1"/>
                </a:solidFill>
                <a:effectLst/>
                <a:latin typeface="+mn-lt"/>
                <a:ea typeface="+mn-ea"/>
                <a:cs typeface="+mn-cs"/>
              </a:rPr>
              <a:t> Elsevier</a:t>
            </a:r>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17</a:t>
            </a:fld>
            <a:endParaRPr lang="fr-FR"/>
          </a:p>
        </p:txBody>
      </p:sp>
    </p:spTree>
    <p:extLst>
      <p:ext uri="{BB962C8B-B14F-4D97-AF65-F5344CB8AC3E}">
        <p14:creationId xmlns:p14="http://schemas.microsoft.com/office/powerpoint/2010/main" val="135681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18</a:t>
            </a:fld>
            <a:endParaRPr lang="fr-FR"/>
          </a:p>
        </p:txBody>
      </p:sp>
    </p:spTree>
    <p:extLst>
      <p:ext uri="{BB962C8B-B14F-4D97-AF65-F5344CB8AC3E}">
        <p14:creationId xmlns:p14="http://schemas.microsoft.com/office/powerpoint/2010/main" val="345616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outils récents</a:t>
            </a:r>
            <a:br>
              <a:rPr lang="fr-FR" dirty="0"/>
            </a:br>
            <a:r>
              <a:rPr lang="fr-FR" dirty="0"/>
              <a:t>- </a:t>
            </a:r>
            <a:r>
              <a:rPr lang="fr-FR" i="1" dirty="0" err="1"/>
              <a:t>author</a:t>
            </a:r>
            <a:r>
              <a:rPr lang="fr-FR" i="1" dirty="0"/>
              <a:t> </a:t>
            </a:r>
            <a:r>
              <a:rPr lang="fr-FR" i="1" dirty="0" err="1"/>
              <a:t>metrics</a:t>
            </a:r>
            <a:r>
              <a:rPr lang="fr-FR" i="1" dirty="0"/>
              <a:t> </a:t>
            </a:r>
            <a:r>
              <a:rPr lang="fr-FR" dirty="0"/>
              <a:t>(notamment pour faire de la publicité pour l’outil </a:t>
            </a:r>
            <a:r>
              <a:rPr lang="fr-FR" dirty="0" err="1"/>
              <a:t>SciVal</a:t>
            </a:r>
            <a:r>
              <a:rPr lang="fr-FR" dirty="0"/>
              <a:t>)</a:t>
            </a:r>
          </a:p>
          <a:p>
            <a:r>
              <a:rPr lang="fr-FR" dirty="0"/>
              <a:t>	- </a:t>
            </a:r>
            <a:r>
              <a:rPr lang="fr-FR" i="1" dirty="0" err="1"/>
              <a:t>awarded</a:t>
            </a:r>
            <a:r>
              <a:rPr lang="fr-FR" i="1" dirty="0"/>
              <a:t> </a:t>
            </a:r>
            <a:r>
              <a:rPr lang="fr-FR" i="1" dirty="0" err="1"/>
              <a:t>grants</a:t>
            </a:r>
            <a:r>
              <a:rPr lang="fr-FR" i="0" dirty="0"/>
              <a:t>, à partir d’informations issus de financeurs mondiaux</a:t>
            </a:r>
            <a:endParaRPr lang="fr-FR" i="1"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19</a:t>
            </a:fld>
            <a:endParaRPr lang="fr-FR"/>
          </a:p>
        </p:txBody>
      </p:sp>
    </p:spTree>
    <p:extLst>
      <p:ext uri="{BB962C8B-B14F-4D97-AF65-F5344CB8AC3E}">
        <p14:creationId xmlns:p14="http://schemas.microsoft.com/office/powerpoint/2010/main" val="2166764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20</a:t>
            </a:fld>
            <a:endParaRPr lang="fr-FR"/>
          </a:p>
        </p:txBody>
      </p:sp>
    </p:spTree>
    <p:extLst>
      <p:ext uri="{BB962C8B-B14F-4D97-AF65-F5344CB8AC3E}">
        <p14:creationId xmlns:p14="http://schemas.microsoft.com/office/powerpoint/2010/main" val="3829217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https://www.webofscience.com/wos/author/record/2104496</a:t>
            </a:r>
          </a:p>
          <a:p>
            <a:endParaRPr lang="fr-FR" dirty="0"/>
          </a:p>
          <a:p>
            <a:pPr marL="171447" marR="0" lvl="0" indent="-171447" algn="l" defTabSz="914400" rtl="0" eaLnBrk="1" fontAlgn="auto" latinLnBrk="0" hangingPunct="1">
              <a:lnSpc>
                <a:spcPct val="100000"/>
              </a:lnSpc>
              <a:spcBef>
                <a:spcPts val="0"/>
              </a:spcBef>
              <a:spcAft>
                <a:spcPts val="0"/>
              </a:spcAft>
              <a:buClrTx/>
              <a:buSzTx/>
              <a:buFontTx/>
              <a:buChar char="-"/>
              <a:tabLst/>
              <a:defRPr/>
            </a:pPr>
            <a:r>
              <a:rPr lang="fr-FR" b="1" dirty="0">
                <a:solidFill>
                  <a:prstClr val="black"/>
                </a:solidFill>
              </a:rPr>
              <a:t>ResearcherID </a:t>
            </a:r>
          </a:p>
          <a:p>
            <a:pPr marL="174625" lvl="1" indent="0">
              <a:defRPr/>
            </a:pPr>
            <a:r>
              <a:rPr lang="fr-FR" b="1" dirty="0">
                <a:solidFill>
                  <a:prstClr val="black"/>
                </a:solidFill>
              </a:rPr>
              <a:t>- </a:t>
            </a:r>
            <a:r>
              <a:rPr lang="fr-FR" dirty="0">
                <a:solidFill>
                  <a:prstClr val="black"/>
                </a:solidFill>
              </a:rPr>
              <a:t> Thomson Reuters pour </a:t>
            </a:r>
            <a:r>
              <a:rPr lang="fr-FR" dirty="0"/>
              <a:t>la base de données bibliographiques </a:t>
            </a:r>
            <a:r>
              <a:rPr lang="fr-FR" dirty="0">
                <a:solidFill>
                  <a:prstClr val="black"/>
                </a:solidFill>
              </a:rPr>
              <a:t>Web of science (2008), désormais Clarivate ; implémenté</a:t>
            </a:r>
            <a:r>
              <a:rPr lang="fr-FR" baseline="0" dirty="0">
                <a:solidFill>
                  <a:prstClr val="black"/>
                </a:solidFill>
              </a:rPr>
              <a:t> en 2019 sur le site Publons sous le nom « Web of science ResearcherID » ; Publons totalement intégré dans le WOS à l’été 2022</a:t>
            </a:r>
            <a:br>
              <a:rPr lang="fr-FR" dirty="0">
                <a:solidFill>
                  <a:prstClr val="black"/>
                </a:solidFill>
              </a:rPr>
            </a:br>
            <a:r>
              <a:rPr lang="fr-FR" dirty="0">
                <a:solidFill>
                  <a:prstClr val="black"/>
                </a:solidFill>
              </a:rPr>
              <a:t>-  à l’origine, créé par le chercheur ; à partir du développement dans Publons, même modèle que Scopus : </a:t>
            </a:r>
            <a:r>
              <a:rPr lang="fr-FR" baseline="0" dirty="0">
                <a:solidFill>
                  <a:prstClr val="black"/>
                </a:solidFill>
              </a:rPr>
              <a:t>des ResearcherID sont créés </a:t>
            </a:r>
            <a:r>
              <a:rPr lang="fr-FR" dirty="0">
                <a:solidFill>
                  <a:prstClr val="black"/>
                </a:solidFill>
              </a:rPr>
              <a:t>automatiquement par le système (sur le modèle du Scopus Author ID)  </a:t>
            </a:r>
            <a:r>
              <a:rPr lang="fr-FR" dirty="0">
                <a:solidFill>
                  <a:prstClr val="black"/>
                </a:solidFill>
                <a:sym typeface="Wingdings" panose="05000000000000000000" pitchFamily="2" charset="2"/>
              </a:rPr>
              <a:t> </a:t>
            </a:r>
            <a:r>
              <a:rPr lang="fr-FR" dirty="0">
                <a:solidFill>
                  <a:prstClr val="black"/>
                </a:solidFill>
              </a:rPr>
              <a:t>penser à mettre à jour le ResearcherID régulièrement (« </a:t>
            </a:r>
            <a:r>
              <a:rPr lang="fr-FR" i="1" dirty="0">
                <a:solidFill>
                  <a:prstClr val="black"/>
                </a:solidFill>
              </a:rPr>
              <a:t>claim »</a:t>
            </a:r>
            <a:r>
              <a:rPr lang="fr-FR" i="0" dirty="0">
                <a:solidFill>
                  <a:prstClr val="black"/>
                </a:solidFill>
              </a:rPr>
              <a:t>) + </a:t>
            </a:r>
            <a:r>
              <a:rPr lang="fr-FR" dirty="0"/>
              <a:t>- possibilité de faire des </a:t>
            </a:r>
            <a:r>
              <a:rPr lang="fr-FR" b="0" dirty="0"/>
              <a:t>demandes de correction</a:t>
            </a:r>
            <a:br>
              <a:rPr lang="fr-FR" b="0" dirty="0"/>
            </a:br>
            <a:r>
              <a:rPr lang="fr-FR" dirty="0">
                <a:solidFill>
                  <a:prstClr val="black"/>
                </a:solidFill>
              </a:rPr>
              <a:t>- 1 M. comptes ?</a:t>
            </a:r>
          </a:p>
          <a:p>
            <a:pPr marL="174625" lvl="1" indent="0">
              <a:defRPr/>
            </a:pPr>
            <a:r>
              <a:rPr lang="fr-FR" dirty="0">
                <a:solidFill>
                  <a:prstClr val="black"/>
                </a:solidFill>
              </a:rPr>
              <a:t>- ! liste des « documents » : peut contenir des données issues et indexées dans le WOS et des données fournies par le chercheur (« </a:t>
            </a:r>
            <a:r>
              <a:rPr lang="fr-FR" i="1" dirty="0">
                <a:solidFill>
                  <a:prstClr val="black"/>
                </a:solidFill>
              </a:rPr>
              <a:t>not </a:t>
            </a:r>
            <a:r>
              <a:rPr lang="fr-FR" i="1" dirty="0" err="1">
                <a:solidFill>
                  <a:prstClr val="black"/>
                </a:solidFill>
              </a:rPr>
              <a:t>indexed</a:t>
            </a:r>
            <a:r>
              <a:rPr lang="fr-FR" dirty="0">
                <a:solidFill>
                  <a:prstClr val="black"/>
                </a:solidFill>
              </a:rPr>
              <a:t> ») ; les métriques ne portent cependant que sur les données issues du WOS</a:t>
            </a:r>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21</a:t>
            </a:fld>
            <a:endParaRPr lang="fr-FR"/>
          </a:p>
        </p:txBody>
      </p:sp>
    </p:spTree>
    <p:extLst>
      <p:ext uri="{BB962C8B-B14F-4D97-AF65-F5344CB8AC3E}">
        <p14:creationId xmlns:p14="http://schemas.microsoft.com/office/powerpoint/2010/main" val="2475859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22</a:t>
            </a:fld>
            <a:endParaRPr lang="fr-FR"/>
          </a:p>
        </p:txBody>
      </p:sp>
    </p:spTree>
    <p:extLst>
      <p:ext uri="{BB962C8B-B14F-4D97-AF65-F5344CB8AC3E}">
        <p14:creationId xmlns:p14="http://schemas.microsoft.com/office/powerpoint/2010/main" val="2239068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AA729-B785-3E56-D4FF-61D02FBD810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CF63BB-8BD5-0FC2-DC28-61595D6B6099}"/>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A67E8C62-CC4A-6336-8A98-56E0445A12A1}"/>
              </a:ext>
            </a:extLst>
          </p:cNvPr>
          <p:cNvSpPr>
            <a:spLocks noGrp="1"/>
          </p:cNvSpPr>
          <p:nvPr>
            <p:ph type="body" idx="1"/>
          </p:nvPr>
        </p:nvSpPr>
        <p:spPr/>
        <p:txBody>
          <a:bodyPr/>
          <a:lstStyle/>
          <a:p>
            <a:pPr marL="0" indent="0" defTabSz="914383">
              <a:defRPr/>
            </a:pPr>
            <a:r>
              <a:rPr lang="fr-FR" dirty="0"/>
              <a:t>Deux</a:t>
            </a:r>
            <a:r>
              <a:rPr lang="fr-FR" baseline="0" dirty="0"/>
              <a:t> éléments de distinction :</a:t>
            </a:r>
            <a:br>
              <a:rPr lang="fr-FR" baseline="0" dirty="0"/>
            </a:br>
            <a:r>
              <a:rPr lang="fr-FR" baseline="0" dirty="0"/>
              <a:t>1° - les identifiants créés/alimentés par l’auteur lui-même (déclaratifs)</a:t>
            </a:r>
            <a:br>
              <a:rPr lang="fr-FR" baseline="0" dirty="0"/>
            </a:br>
            <a:r>
              <a:rPr lang="fr-FR" baseline="0" dirty="0"/>
              <a:t>- les identifiants créés par des professionnels de l’information (normalisés)</a:t>
            </a:r>
          </a:p>
          <a:p>
            <a:pPr marL="0" indent="0" defTabSz="914383">
              <a:defRPr/>
            </a:pPr>
            <a:endParaRPr lang="fr-FR" baseline="0" dirty="0"/>
          </a:p>
          <a:p>
            <a:pPr marL="0" indent="0" defTabSz="914383">
              <a:defRPr/>
            </a:pPr>
            <a:r>
              <a:rPr lang="fr-FR" baseline="0" dirty="0"/>
              <a:t>2° - une alimentation manuelle</a:t>
            </a:r>
          </a:p>
          <a:p>
            <a:pPr marL="0" indent="0" defTabSz="914383">
              <a:defRPr/>
            </a:pPr>
            <a:r>
              <a:rPr lang="fr-FR" baseline="0" dirty="0"/>
              <a:t>- une alimentation automatique</a:t>
            </a:r>
          </a:p>
          <a:p>
            <a:pPr marL="0" indent="0" defTabSz="914383">
              <a:defRPr/>
            </a:pPr>
            <a:endParaRPr lang="fr-FR" dirty="0"/>
          </a:p>
          <a:p>
            <a:pPr marL="0" indent="0" defTabSz="914383">
              <a:defRPr/>
            </a:pPr>
            <a:endParaRPr lang="fr-FR" dirty="0"/>
          </a:p>
          <a:p>
            <a:pPr marL="0" indent="0" defTabSz="914383">
              <a:defRPr/>
            </a:pPr>
            <a:r>
              <a:rPr lang="fr-FR" dirty="0"/>
              <a:t>enfin, on peut faire une différence entre :</a:t>
            </a:r>
            <a:br>
              <a:rPr lang="fr-FR" dirty="0"/>
            </a:br>
            <a:r>
              <a:rPr lang="fr-FR" dirty="0"/>
              <a:t>- les identifiants liés à des </a:t>
            </a:r>
            <a:r>
              <a:rPr lang="fr-FR" b="1" dirty="0"/>
              <a:t>fournisseurs de données </a:t>
            </a:r>
            <a:r>
              <a:rPr lang="fr-FR" dirty="0"/>
              <a:t>(éditeurs commerciaux, archives ouvertes, catalogues de bibliothèques)</a:t>
            </a:r>
          </a:p>
          <a:p>
            <a:pPr marL="171450" indent="-171450" defTabSz="914383">
              <a:buFontTx/>
              <a:buChar char="-"/>
              <a:defRPr/>
            </a:pPr>
            <a:r>
              <a:rPr lang="fr-FR" dirty="0"/>
              <a:t>les identifiants liés à des </a:t>
            </a:r>
            <a:r>
              <a:rPr lang="fr-FR" b="1" dirty="0"/>
              <a:t>fournisseurs de services</a:t>
            </a:r>
            <a:r>
              <a:rPr lang="fr-FR" dirty="0"/>
              <a:t>, ne produisant pas eux-mêmes de données (ORCID)</a:t>
            </a:r>
          </a:p>
          <a:p>
            <a:pPr marL="171450" indent="-171450" defTabSz="914383">
              <a:buFontTx/>
              <a:buChar char="-"/>
              <a:defRPr/>
            </a:pPr>
            <a:r>
              <a:rPr lang="fr-FR" dirty="0"/>
              <a:t>un des buts étant cependant que les différents identifiants sont interopérables et permettent ainsi d’alimenter des services à partir de données préexistantes et de produire d’autres services ou d’autres données</a:t>
            </a:r>
          </a:p>
        </p:txBody>
      </p:sp>
      <p:sp>
        <p:nvSpPr>
          <p:cNvPr id="4" name="Espace réservé du numéro de diapositive 3">
            <a:extLst>
              <a:ext uri="{FF2B5EF4-FFF2-40B4-BE49-F238E27FC236}">
                <a16:creationId xmlns:a16="http://schemas.microsoft.com/office/drawing/2014/main" id="{F88D6C5D-769F-640D-4AFB-A897E5310F7E}"/>
              </a:ext>
            </a:extLst>
          </p:cNvPr>
          <p:cNvSpPr>
            <a:spLocks noGrp="1"/>
          </p:cNvSpPr>
          <p:nvPr>
            <p:ph type="sldNum" sz="quarter" idx="10"/>
          </p:nvPr>
        </p:nvSpPr>
        <p:spPr/>
        <p:txBody>
          <a:bodyPr/>
          <a:lstStyle/>
          <a:p>
            <a:fld id="{7D482B8A-91C0-4FBB-A903-0DE1F3F6E95B}" type="slidenum">
              <a:rPr lang="fr-FR" smtClean="0"/>
              <a:t>4</a:t>
            </a:fld>
            <a:endParaRPr lang="fr-FR"/>
          </a:p>
        </p:txBody>
      </p:sp>
    </p:spTree>
    <p:extLst>
      <p:ext uri="{BB962C8B-B14F-4D97-AF65-F5344CB8AC3E}">
        <p14:creationId xmlns:p14="http://schemas.microsoft.com/office/powerpoint/2010/main" val="4252384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23</a:t>
            </a:fld>
            <a:endParaRPr lang="fr-FR"/>
          </a:p>
        </p:txBody>
      </p:sp>
    </p:spTree>
    <p:extLst>
      <p:ext uri="{BB962C8B-B14F-4D97-AF65-F5344CB8AC3E}">
        <p14:creationId xmlns:p14="http://schemas.microsoft.com/office/powerpoint/2010/main" val="4043702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développement de thèmes liés à science ouverte (ex. : preprints) et évaluation (ex : </a:t>
            </a:r>
            <a:r>
              <a:rPr lang="fr-FR" dirty="0" err="1"/>
              <a:t>grants</a:t>
            </a:r>
            <a:r>
              <a:rPr lang="fr-FR" dirty="0"/>
              <a:t>)</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24</a:t>
            </a:fld>
            <a:endParaRPr lang="fr-FR"/>
          </a:p>
        </p:txBody>
      </p:sp>
    </p:spTree>
    <p:extLst>
      <p:ext uri="{BB962C8B-B14F-4D97-AF65-F5344CB8AC3E}">
        <p14:creationId xmlns:p14="http://schemas.microsoft.com/office/powerpoint/2010/main" val="2061557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anciennement : https://cv.archives-ouvertes.fr/philippe-gambette, désormais : https://cv.hal.science/philippe-gambette</a:t>
            </a:r>
          </a:p>
          <a:p>
            <a:r>
              <a:rPr lang="fr-FR" dirty="0"/>
              <a:t>2025 : 111 000 IdHAL</a:t>
            </a:r>
          </a:p>
          <a:p>
            <a:endParaRPr lang="fr-FR" dirty="0"/>
          </a:p>
          <a:p>
            <a:r>
              <a:rPr lang="fr-FR" sz="1100" b="1" u="sng" dirty="0">
                <a:solidFill>
                  <a:srgbClr val="7030A0"/>
                </a:solidFill>
              </a:rPr>
              <a:t>Les archives ouvertes</a:t>
            </a:r>
          </a:p>
          <a:p>
            <a:pPr marL="171447" indent="-171447">
              <a:buFontTx/>
              <a:buChar char="-"/>
            </a:pPr>
            <a:r>
              <a:rPr lang="fr-FR" dirty="0"/>
              <a:t>souvent créées à l’écart des outils normalisés </a:t>
            </a:r>
            <a:r>
              <a:rPr lang="fr-FR" dirty="0">
                <a:sym typeface="Wingdings" panose="05000000000000000000" pitchFamily="2" charset="2"/>
              </a:rPr>
              <a:t> besoin d’identifiants pour les chercheurs</a:t>
            </a:r>
            <a:endParaRPr lang="fr-FR" dirty="0"/>
          </a:p>
          <a:p>
            <a:pPr marL="171447" indent="-171447">
              <a:buFontTx/>
              <a:buChar char="-"/>
            </a:pPr>
            <a:r>
              <a:rPr lang="fr-FR" b="1" dirty="0"/>
              <a:t>IdHAL</a:t>
            </a:r>
            <a:br>
              <a:rPr lang="fr-FR" b="1" dirty="0"/>
            </a:br>
            <a:r>
              <a:rPr lang="fr-FR" dirty="0">
                <a:solidFill>
                  <a:prstClr val="black"/>
                </a:solidFill>
              </a:rPr>
              <a:t>- CCSD pour </a:t>
            </a:r>
            <a:r>
              <a:rPr lang="fr-FR" dirty="0"/>
              <a:t>l’archive ouverte HAL</a:t>
            </a:r>
            <a:r>
              <a:rPr lang="fr-FR" dirty="0">
                <a:solidFill>
                  <a:prstClr val="black"/>
                </a:solidFill>
              </a:rPr>
              <a:t> (2014)</a:t>
            </a:r>
            <a:br>
              <a:rPr lang="fr-FR" dirty="0">
                <a:solidFill>
                  <a:prstClr val="black"/>
                </a:solidFill>
              </a:rPr>
            </a:br>
            <a:r>
              <a:rPr lang="fr-FR" dirty="0">
                <a:solidFill>
                  <a:prstClr val="black"/>
                </a:solidFill>
              </a:rPr>
              <a:t>- créé par le chercheur, tout comme sa forme (généralement </a:t>
            </a:r>
            <a:r>
              <a:rPr lang="fr-FR" dirty="0" err="1">
                <a:solidFill>
                  <a:prstClr val="black"/>
                </a:solidFill>
              </a:rPr>
              <a:t>prenom</a:t>
            </a:r>
            <a:r>
              <a:rPr lang="fr-FR" dirty="0">
                <a:solidFill>
                  <a:prstClr val="black"/>
                </a:solidFill>
              </a:rPr>
              <a:t>-nom), depuis un compte HAL – il peut cependant exister des doublons pour un même chercheur</a:t>
            </a:r>
          </a:p>
          <a:p>
            <a:pPr marL="182560" indent="0"/>
            <a:r>
              <a:rPr lang="fr-FR" dirty="0">
                <a:solidFill>
                  <a:prstClr val="black"/>
                </a:solidFill>
              </a:rPr>
              <a:t>- 24 000 identifiants (2018)</a:t>
            </a:r>
          </a:p>
          <a:p>
            <a:pPr marL="182560" indent="0"/>
            <a:r>
              <a:rPr lang="fr-FR" dirty="0">
                <a:solidFill>
                  <a:prstClr val="black"/>
                </a:solidFill>
              </a:rPr>
              <a:t>- nécessité d’avoir au moins une publication à son nom dans HAL (déposée ou non par le chercheur lui-même) ; une fois créé, ne peut être modifié</a:t>
            </a:r>
          </a:p>
          <a:p>
            <a:pPr marL="182560" indent="0"/>
            <a:r>
              <a:rPr lang="fr-FR" dirty="0"/>
              <a:t>- peut être associé à un CV (CV HAL, alimenté par les informations de HAL) – 7 500 CV (2018)</a:t>
            </a:r>
            <a:br>
              <a:rPr lang="fr-FR" dirty="0"/>
            </a:br>
            <a:r>
              <a:rPr lang="fr-FR" dirty="0"/>
              <a:t>- pas</a:t>
            </a:r>
            <a:r>
              <a:rPr lang="fr-FR" baseline="0" dirty="0"/>
              <a:t> de fusion des formes ; sont seulement rassemblées derrière l’IdHAL</a:t>
            </a:r>
            <a:br>
              <a:rPr lang="fr-FR" baseline="0" dirty="0"/>
            </a:br>
            <a:r>
              <a:rPr lang="fr-FR" baseline="0" dirty="0"/>
              <a:t>- pas alimentation croisée depuis d’autres bases de données</a:t>
            </a:r>
          </a:p>
          <a:p>
            <a:pPr marL="182560" indent="0"/>
            <a:r>
              <a:rPr lang="fr-FR" dirty="0"/>
              <a:t>- reste peu utilisé par les chercheurs : 11-12 % des auteurs affiliés à l’ENPC ; plus un auteur est publiant, plus il est susceptible d’avoir un IdHAL </a:t>
            </a:r>
            <a:r>
              <a:rPr lang="fr-FR" dirty="0">
                <a:sym typeface="Wingdings" panose="05000000000000000000" pitchFamily="2" charset="2"/>
              </a:rPr>
              <a:t></a:t>
            </a:r>
            <a:r>
              <a:rPr lang="fr-FR" dirty="0"/>
              <a:t> intérêt de demander aux chercheurs d’avoir un IdHAL ? (Frédérique </a:t>
            </a:r>
            <a:r>
              <a:rPr lang="fr-FR" dirty="0" err="1"/>
              <a:t>Bordignon</a:t>
            </a:r>
            <a:r>
              <a:rPr lang="fr-FR" dirty="0"/>
              <a:t>. « Un IdHAL, des idéaux… ». </a:t>
            </a:r>
            <a:r>
              <a:rPr lang="fr-FR" dirty="0" err="1"/>
              <a:t>Carnet’IST</a:t>
            </a:r>
            <a:r>
              <a:rPr lang="fr-FR" dirty="0"/>
              <a:t>. 20/09/2019. https://carnetist.hypotheses.org/1848)</a:t>
            </a:r>
          </a:p>
          <a:p>
            <a:pPr marL="354010" indent="-171450">
              <a:buFontTx/>
              <a:buChar char="-"/>
            </a:pPr>
            <a:r>
              <a:rPr lang="fr-FR" dirty="0"/>
              <a:t>dans le cas des thèses (déposées sur TEL), il n’y a pas de création d’IdHAL ; les thèses sont déposées par les universités, et la création et l’alimentation de l’IdHAL reste de la responsabilité du chercheur lui-même : on peut avoir des références à son nom dans HAL, sans avoir de compte HAL ou d’IdHAL</a:t>
            </a:r>
          </a:p>
          <a:p>
            <a:pPr marL="354010" indent="-171450">
              <a:buFontTx/>
              <a:buChar char="-"/>
            </a:pPr>
            <a:r>
              <a:rPr lang="fr-FR" dirty="0"/>
              <a:t>ex. d’usage de l’IdHAL : la fiche CRAC : https://doc.archives-ouvertes.fr/guide_utilisateurs/depots-hal-et-fiche-crac-faq/</a:t>
            </a:r>
          </a:p>
          <a:p>
            <a:pPr marL="182560" indent="0"/>
            <a:endParaRPr lang="fr-FR" dirty="0"/>
          </a:p>
          <a:p>
            <a:r>
              <a:rPr lang="fr-FR" dirty="0"/>
              <a:t>-    d’autres archives ouvertes ont aussi des identifiants (ex. : </a:t>
            </a:r>
            <a:r>
              <a:rPr lang="fr-FR" dirty="0" err="1"/>
              <a:t>arXiv</a:t>
            </a:r>
            <a:r>
              <a:rPr lang="fr-FR" dirty="0"/>
              <a:t> </a:t>
            </a:r>
            <a:r>
              <a:rPr lang="fr-FR" dirty="0" err="1"/>
              <a:t>author</a:t>
            </a:r>
            <a:r>
              <a:rPr lang="fr-FR" dirty="0"/>
              <a:t> id)</a:t>
            </a:r>
          </a:p>
          <a:p>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25</a:t>
            </a:fld>
            <a:endParaRPr lang="fr-FR"/>
          </a:p>
        </p:txBody>
      </p:sp>
    </p:spTree>
    <p:extLst>
      <p:ext uri="{BB962C8B-B14F-4D97-AF65-F5344CB8AC3E}">
        <p14:creationId xmlns:p14="http://schemas.microsoft.com/office/powerpoint/2010/main" val="2600597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26</a:t>
            </a:fld>
            <a:endParaRPr lang="fr-FR"/>
          </a:p>
        </p:txBody>
      </p:sp>
    </p:spTree>
    <p:extLst>
      <p:ext uri="{BB962C8B-B14F-4D97-AF65-F5344CB8AC3E}">
        <p14:creationId xmlns:p14="http://schemas.microsoft.com/office/powerpoint/2010/main" val="2349638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https://orcid.org/0000-0001-7062-0262</a:t>
            </a:r>
          </a:p>
          <a:p>
            <a:endParaRPr lang="fr-FR" dirty="0"/>
          </a:p>
          <a:p>
            <a:r>
              <a:rPr lang="fr-FR" sz="1100" b="1" u="sng" dirty="0">
                <a:solidFill>
                  <a:srgbClr val="7030A0"/>
                </a:solidFill>
              </a:rPr>
              <a:t>Un service international transplateforme : ORCID</a:t>
            </a:r>
          </a:p>
          <a:p>
            <a:pPr marL="171447" indent="-171447">
              <a:buFontTx/>
              <a:buChar char="-"/>
            </a:pPr>
            <a:r>
              <a:rPr lang="fr-FR" dirty="0"/>
              <a:t>contexte</a:t>
            </a:r>
          </a:p>
          <a:p>
            <a:pPr marL="174621" lvl="1" indent="0"/>
            <a:r>
              <a:rPr lang="fr-FR" dirty="0"/>
              <a:t>- </a:t>
            </a:r>
            <a:r>
              <a:rPr lang="en-US" b="1" i="1" dirty="0"/>
              <a:t>Open Researcher and Contributor ID</a:t>
            </a:r>
            <a:endParaRPr lang="fr-FR" b="1" i="1" dirty="0"/>
          </a:p>
          <a:p>
            <a:pPr marL="174621" lvl="1" indent="0"/>
            <a:r>
              <a:rPr lang="fr-FR" dirty="0"/>
              <a:t>- géré par </a:t>
            </a:r>
            <a:r>
              <a:rPr lang="fr-FR" b="1" dirty="0"/>
              <a:t>organisme à but non lucratif</a:t>
            </a:r>
            <a:r>
              <a:rPr lang="fr-FR" dirty="0"/>
              <a:t>, réunissant plus de 1 400 organismes « membres » (établissements de recherche, éditeurs, agences de financement, fournisseurs de services) et  une vingtaine de consortiums</a:t>
            </a:r>
            <a:r>
              <a:rPr lang="fr-FR" baseline="0" dirty="0"/>
              <a:t> nationaux</a:t>
            </a:r>
            <a:endParaRPr lang="fr-FR" dirty="0"/>
          </a:p>
          <a:p>
            <a:pPr marL="346071" lvl="1" indent="-171450">
              <a:buFontTx/>
              <a:buChar char="-"/>
            </a:pPr>
            <a:r>
              <a:rPr lang="fr-FR" dirty="0"/>
              <a:t>ouverture en 2012 : </a:t>
            </a:r>
            <a:r>
              <a:rPr lang="fr-FR" b="1" dirty="0"/>
              <a:t>principes d’indépendance, d’ouverture</a:t>
            </a:r>
            <a:r>
              <a:rPr lang="fr-FR" b="1" baseline="0" dirty="0"/>
              <a:t> et d’interopérabilité</a:t>
            </a:r>
          </a:p>
          <a:p>
            <a:pPr marL="346071" lvl="1" indent="-171450">
              <a:buFontTx/>
              <a:buChar char="-"/>
            </a:pPr>
            <a:r>
              <a:rPr lang="fr-FR" b="1" baseline="0" dirty="0" err="1"/>
              <a:t>INTEGRITY</a:t>
            </a:r>
            <a:r>
              <a:rPr lang="fr-FR" b="1" baseline="0" dirty="0"/>
              <a:t> et TRUST</a:t>
            </a:r>
          </a:p>
          <a:p>
            <a:pPr marL="174621" lvl="1" indent="0"/>
            <a:r>
              <a:rPr lang="fr-FR" b="1" dirty="0"/>
              <a:t>- un pivot et une clé</a:t>
            </a:r>
          </a:p>
          <a:p>
            <a:pPr marL="345351" lvl="1" indent="-170730">
              <a:buFontTx/>
              <a:buChar char="-"/>
            </a:pPr>
            <a:r>
              <a:rPr lang="fr-FR" dirty="0"/>
              <a:t>10,5 M. de comptes actifs en 2025, + 1 500 membres, 29 consortia nationaux ou régionaux</a:t>
            </a:r>
          </a:p>
          <a:p>
            <a:pPr marL="345351" lvl="1" indent="-170730">
              <a:buFontTx/>
              <a:buChar char="-"/>
            </a:pPr>
            <a:r>
              <a:rPr lang="fr-FR" dirty="0"/>
              <a:t>près d’une inscription sur 2 (58 %) est requise par un organisme extérieur (un éditeur (46 %), une institution (20 %))</a:t>
            </a:r>
          </a:p>
          <a:p>
            <a:pPr marL="345351" marR="0" lvl="1" indent="-170730" algn="l" defTabSz="914400" rtl="0" eaLnBrk="1" fontAlgn="auto" latinLnBrk="0" hangingPunct="1">
              <a:lnSpc>
                <a:spcPct val="100000"/>
              </a:lnSpc>
              <a:spcBef>
                <a:spcPts val="0"/>
              </a:spcBef>
              <a:spcAft>
                <a:spcPts val="0"/>
              </a:spcAft>
              <a:buClrTx/>
              <a:buSzTx/>
              <a:buFontTx/>
              <a:buChar char="-"/>
              <a:tabLst/>
              <a:defRPr/>
            </a:pPr>
            <a:r>
              <a:rPr lang="en-US" dirty="0" err="1"/>
              <a:t>possibilité</a:t>
            </a:r>
            <a:r>
              <a:rPr lang="en-US" dirty="0"/>
              <a:t> de </a:t>
            </a:r>
            <a:r>
              <a:rPr lang="en-US" dirty="0" err="1"/>
              <a:t>contrôler</a:t>
            </a:r>
            <a:r>
              <a:rPr lang="en-US" dirty="0"/>
              <a:t> la </a:t>
            </a:r>
            <a:r>
              <a:rPr lang="en-US" b="1" dirty="0" err="1"/>
              <a:t>confidentialité</a:t>
            </a:r>
            <a:r>
              <a:rPr lang="en-US" b="1" dirty="0"/>
              <a:t> des </a:t>
            </a:r>
            <a:r>
              <a:rPr lang="en-US" b="1" dirty="0" err="1"/>
              <a:t>données</a:t>
            </a:r>
            <a:r>
              <a:rPr lang="en-US" b="1" dirty="0"/>
              <a:t> </a:t>
            </a:r>
            <a:r>
              <a:rPr lang="en-US" dirty="0"/>
              <a:t>(</a:t>
            </a:r>
            <a:r>
              <a:rPr lang="en-US" dirty="0" err="1"/>
              <a:t>publiques</a:t>
            </a:r>
            <a:r>
              <a:rPr lang="en-US" dirty="0"/>
              <a:t>/</a:t>
            </a:r>
            <a:r>
              <a:rPr lang="en-US" dirty="0" err="1"/>
              <a:t>restreintes</a:t>
            </a:r>
            <a:r>
              <a:rPr lang="en-US" dirty="0"/>
              <a:t>/</a:t>
            </a:r>
            <a:r>
              <a:rPr lang="en-US" dirty="0" err="1"/>
              <a:t>privées</a:t>
            </a:r>
            <a:r>
              <a:rPr lang="en-US" dirty="0"/>
              <a:t>)</a:t>
            </a:r>
            <a:endParaRPr lang="en-US" i="0" dirty="0"/>
          </a:p>
          <a:p>
            <a:pPr marL="346071" marR="0" lvl="1" indent="-171450" algn="l" defTabSz="914400" rtl="0" eaLnBrk="1" fontAlgn="auto" latinLnBrk="0" hangingPunct="1">
              <a:lnSpc>
                <a:spcPct val="100000"/>
              </a:lnSpc>
              <a:spcBef>
                <a:spcPts val="0"/>
              </a:spcBef>
              <a:spcAft>
                <a:spcPts val="0"/>
              </a:spcAft>
              <a:buClrTx/>
              <a:buSzTx/>
              <a:buFontTx/>
              <a:buChar char="-"/>
              <a:tabLst/>
              <a:defRPr/>
            </a:pPr>
            <a:r>
              <a:rPr lang="en-US" i="0" dirty="0" err="1"/>
              <a:t>modèle</a:t>
            </a:r>
            <a:r>
              <a:rPr lang="en-US" i="0" dirty="0"/>
              <a:t> </a:t>
            </a:r>
            <a:r>
              <a:rPr lang="en-US" i="0" dirty="0" err="1"/>
              <a:t>économique</a:t>
            </a:r>
            <a:r>
              <a:rPr lang="en-US" i="0" dirty="0"/>
              <a:t> : </a:t>
            </a:r>
            <a:r>
              <a:rPr lang="en-US" i="0" dirty="0" err="1"/>
              <a:t>gratuité</a:t>
            </a:r>
            <a:r>
              <a:rPr lang="en-US" i="0" dirty="0"/>
              <a:t> pour le </a:t>
            </a:r>
            <a:r>
              <a:rPr lang="en-US" i="0" dirty="0" err="1"/>
              <a:t>chercheur</a:t>
            </a:r>
            <a:r>
              <a:rPr lang="en-US" i="0" dirty="0"/>
              <a:t> ; </a:t>
            </a:r>
            <a:r>
              <a:rPr lang="en-US" i="0" dirty="0" err="1"/>
              <a:t>adhésion</a:t>
            </a:r>
            <a:r>
              <a:rPr lang="en-US" i="0" dirty="0"/>
              <a:t> des </a:t>
            </a:r>
            <a:r>
              <a:rPr lang="en-US" i="0" dirty="0" err="1"/>
              <a:t>organismes</a:t>
            </a:r>
            <a:r>
              <a:rPr lang="en-US" i="0" dirty="0"/>
              <a:t> </a:t>
            </a:r>
            <a:r>
              <a:rPr lang="en-US" i="0" dirty="0" err="1"/>
              <a:t>membres</a:t>
            </a:r>
            <a:r>
              <a:rPr lang="en-US" i="0" dirty="0"/>
              <a:t> </a:t>
            </a:r>
            <a:r>
              <a:rPr lang="en-US" i="0" dirty="0" err="1"/>
              <a:t>en</a:t>
            </a:r>
            <a:r>
              <a:rPr lang="en-US" i="0" dirty="0"/>
              <a:t> </a:t>
            </a:r>
            <a:r>
              <a:rPr lang="en-US" i="0" dirty="0" err="1"/>
              <a:t>échange</a:t>
            </a:r>
            <a:r>
              <a:rPr lang="en-US" i="0" dirty="0"/>
              <a:t> de services (ex. : API </a:t>
            </a:r>
            <a:r>
              <a:rPr lang="en-US" i="0" dirty="0" err="1"/>
              <a:t>dédiées</a:t>
            </a:r>
            <a:r>
              <a:rPr lang="en-US" i="0" dirty="0"/>
              <a:t>, </a:t>
            </a:r>
            <a:r>
              <a:rPr lang="fr-FR" dirty="0"/>
              <a:t>rapports personnalisés, soutien technique, intégration dans des services locaux</a:t>
            </a:r>
            <a:r>
              <a:rPr lang="en-US" i="0" dirty="0"/>
              <a:t>) :  4 000 </a:t>
            </a:r>
            <a:r>
              <a:rPr lang="en-US" i="0" dirty="0" err="1"/>
              <a:t>intégrations</a:t>
            </a:r>
            <a:endParaRPr lang="en-US" i="0" dirty="0"/>
          </a:p>
          <a:p>
            <a:pPr marL="174621" marR="0" lvl="1" indent="0" algn="l" defTabSz="914400" rtl="0" eaLnBrk="1" fontAlgn="auto" latinLnBrk="0" hangingPunct="1">
              <a:lnSpc>
                <a:spcPct val="100000"/>
              </a:lnSpc>
              <a:spcBef>
                <a:spcPts val="0"/>
              </a:spcBef>
              <a:spcAft>
                <a:spcPts val="0"/>
              </a:spcAft>
              <a:buClrTx/>
              <a:buSzTx/>
              <a:buFontTx/>
              <a:buNone/>
              <a:tabLst/>
              <a:defRPr/>
            </a:pPr>
            <a:r>
              <a:rPr lang="fr-FR" i="0" dirty="0"/>
              <a:t>statistiques : https://info.orcid.org/resources/orcid-statistics/</a:t>
            </a:r>
          </a:p>
          <a:p>
            <a:pPr marL="174621" marR="0" lvl="1" indent="0" algn="l" defTabSz="914400" rtl="0" eaLnBrk="1" fontAlgn="auto" latinLnBrk="0" hangingPunct="1">
              <a:lnSpc>
                <a:spcPct val="100000"/>
              </a:lnSpc>
              <a:spcBef>
                <a:spcPts val="0"/>
              </a:spcBef>
              <a:spcAft>
                <a:spcPts val="0"/>
              </a:spcAft>
              <a:buClrTx/>
              <a:buSzTx/>
              <a:buFontTx/>
              <a:buNone/>
              <a:tabLst/>
              <a:defRPr/>
            </a:pPr>
            <a:r>
              <a:rPr lang="fr-FR" i="0" dirty="0"/>
              <a:t>rapport annuel 2023 : </a:t>
            </a:r>
            <a:r>
              <a:rPr lang="en-US" sz="1000" kern="1200" dirty="0">
                <a:solidFill>
                  <a:schemeClr val="tx1"/>
                </a:solidFill>
                <a:effectLst/>
                <a:latin typeface="+mn-lt"/>
                <a:ea typeface="+mn-ea"/>
                <a:cs typeface="+mn-cs"/>
              </a:rPr>
              <a:t>https://orcid.figshare.com/articles/online_resource/ORCID_2023_Annual_Report/25134752/1</a:t>
            </a:r>
          </a:p>
          <a:p>
            <a:pPr marL="174621" marR="0" lvl="1"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rapport </a:t>
            </a:r>
            <a:r>
              <a:rPr lang="en-US" sz="1000" kern="1200" dirty="0" err="1">
                <a:solidFill>
                  <a:schemeClr val="tx1"/>
                </a:solidFill>
                <a:effectLst/>
                <a:latin typeface="+mn-lt"/>
                <a:ea typeface="+mn-ea"/>
                <a:cs typeface="+mn-cs"/>
              </a:rPr>
              <a:t>annuel</a:t>
            </a:r>
            <a:r>
              <a:rPr lang="en-US" sz="1000" kern="1200" dirty="0">
                <a:solidFill>
                  <a:schemeClr val="tx1"/>
                </a:solidFill>
                <a:effectLst/>
                <a:latin typeface="+mn-lt"/>
                <a:ea typeface="+mn-ea"/>
                <a:cs typeface="+mn-cs"/>
              </a:rPr>
              <a:t> 2024 : https://orcid.figshare.com/articles/online_resource/ORCID_2024_Annual_Report/28633913?file=53213762</a:t>
            </a:r>
          </a:p>
          <a:p>
            <a:pPr marL="174621" marR="0" lvl="1"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rapport </a:t>
            </a:r>
            <a:r>
              <a:rPr lang="en-US" sz="1000" kern="1200" dirty="0" err="1">
                <a:solidFill>
                  <a:schemeClr val="tx1"/>
                </a:solidFill>
                <a:effectLst/>
                <a:latin typeface="+mn-lt"/>
                <a:ea typeface="+mn-ea"/>
                <a:cs typeface="+mn-cs"/>
              </a:rPr>
              <a:t>annuel</a:t>
            </a:r>
            <a:r>
              <a:rPr lang="en-US" sz="1000" kern="1200" dirty="0">
                <a:solidFill>
                  <a:schemeClr val="tx1"/>
                </a:solidFill>
                <a:effectLst/>
                <a:latin typeface="+mn-lt"/>
                <a:ea typeface="+mn-ea"/>
                <a:cs typeface="+mn-cs"/>
              </a:rPr>
              <a:t> 2025 :  à completer par https://</a:t>
            </a:r>
            <a:r>
              <a:rPr lang="en-US" sz="1000" kern="1200" dirty="0" err="1">
                <a:solidFill>
                  <a:schemeClr val="tx1"/>
                </a:solidFill>
                <a:effectLst/>
                <a:latin typeface="+mn-lt"/>
                <a:ea typeface="+mn-ea"/>
                <a:cs typeface="+mn-cs"/>
              </a:rPr>
              <a:t>zenodo.org</a:t>
            </a:r>
            <a:r>
              <a:rPr lang="en-US" sz="1000" kern="1200" dirty="0">
                <a:solidFill>
                  <a:schemeClr val="tx1"/>
                </a:solidFill>
                <a:effectLst/>
                <a:latin typeface="+mn-lt"/>
                <a:ea typeface="+mn-ea"/>
                <a:cs typeface="+mn-cs"/>
              </a:rPr>
              <a:t>/records/15737460</a:t>
            </a:r>
          </a:p>
          <a:p>
            <a:pPr marL="174621" marR="0" lvl="1"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 </a:t>
            </a:r>
            <a:r>
              <a:rPr lang="en-US" sz="1000" kern="1200" dirty="0" err="1">
                <a:solidFill>
                  <a:schemeClr val="tx1"/>
                </a:solidFill>
                <a:effectLst/>
                <a:latin typeface="+mn-lt"/>
                <a:ea typeface="+mn-ea"/>
                <a:cs typeface="+mn-cs"/>
              </a:rPr>
              <a:t>projet</a:t>
            </a:r>
            <a:r>
              <a:rPr lang="en-US" sz="1000" kern="1200" dirty="0">
                <a:solidFill>
                  <a:schemeClr val="tx1"/>
                </a:solidFill>
                <a:effectLst/>
                <a:latin typeface="+mn-lt"/>
                <a:ea typeface="+mn-ea"/>
                <a:cs typeface="+mn-cs"/>
              </a:rPr>
              <a:t> </a:t>
            </a:r>
            <a:r>
              <a:rPr lang="en-US" sz="1000" kern="1200" dirty="0" err="1">
                <a:solidFill>
                  <a:schemeClr val="tx1"/>
                </a:solidFill>
                <a:effectLst/>
                <a:latin typeface="+mn-lt"/>
                <a:ea typeface="+mn-ea"/>
                <a:cs typeface="+mn-cs"/>
              </a:rPr>
              <a:t>stratégique</a:t>
            </a:r>
            <a:r>
              <a:rPr lang="en-US" sz="1000" kern="1200" dirty="0">
                <a:solidFill>
                  <a:schemeClr val="tx1"/>
                </a:solidFill>
                <a:effectLst/>
                <a:latin typeface="+mn-lt"/>
                <a:ea typeface="+mn-ea"/>
                <a:cs typeface="+mn-cs"/>
              </a:rPr>
              <a:t> 2026-2029 : https://</a:t>
            </a:r>
            <a:r>
              <a:rPr lang="en-US" sz="1000" kern="1200" dirty="0" err="1">
                <a:solidFill>
                  <a:schemeClr val="tx1"/>
                </a:solidFill>
                <a:effectLst/>
                <a:latin typeface="+mn-lt"/>
                <a:ea typeface="+mn-ea"/>
                <a:cs typeface="+mn-cs"/>
              </a:rPr>
              <a:t>orcid.figshare.com</a:t>
            </a:r>
            <a:r>
              <a:rPr lang="en-US" sz="1000" kern="1200" dirty="0">
                <a:solidFill>
                  <a:schemeClr val="tx1"/>
                </a:solidFill>
                <a:effectLst/>
                <a:latin typeface="+mn-lt"/>
                <a:ea typeface="+mn-ea"/>
                <a:cs typeface="+mn-cs"/>
              </a:rPr>
              <a:t>/articles/</a:t>
            </a:r>
            <a:r>
              <a:rPr lang="en-US" sz="1000" kern="1200" dirty="0" err="1">
                <a:solidFill>
                  <a:schemeClr val="tx1"/>
                </a:solidFill>
                <a:effectLst/>
                <a:latin typeface="+mn-lt"/>
                <a:ea typeface="+mn-ea"/>
                <a:cs typeface="+mn-cs"/>
              </a:rPr>
              <a:t>online_resource</a:t>
            </a:r>
            <a:r>
              <a:rPr lang="en-US" sz="1000" kern="1200" dirty="0">
                <a:solidFill>
                  <a:schemeClr val="tx1"/>
                </a:solidFill>
                <a:effectLst/>
                <a:latin typeface="+mn-lt"/>
                <a:ea typeface="+mn-ea"/>
                <a:cs typeface="+mn-cs"/>
              </a:rPr>
              <a:t>/</a:t>
            </a:r>
            <a:r>
              <a:rPr lang="en-US" sz="1000" kern="1200" dirty="0" err="1">
                <a:solidFill>
                  <a:schemeClr val="tx1"/>
                </a:solidFill>
                <a:effectLst/>
                <a:latin typeface="+mn-lt"/>
                <a:ea typeface="+mn-ea"/>
                <a:cs typeface="+mn-cs"/>
              </a:rPr>
              <a:t>ORCID_2030_Advancing_the_Future_of_Research</a:t>
            </a:r>
            <a:r>
              <a:rPr lang="en-US" sz="1000" kern="1200" dirty="0">
                <a:solidFill>
                  <a:schemeClr val="tx1"/>
                </a:solidFill>
                <a:effectLst/>
                <a:latin typeface="+mn-lt"/>
                <a:ea typeface="+mn-ea"/>
                <a:cs typeface="+mn-cs"/>
              </a:rPr>
              <a:t>/</a:t>
            </a:r>
            <a:r>
              <a:rPr lang="en-US" sz="1000" kern="1200" dirty="0" err="1">
                <a:solidFill>
                  <a:schemeClr val="tx1"/>
                </a:solidFill>
                <a:effectLst/>
                <a:latin typeface="+mn-lt"/>
                <a:ea typeface="+mn-ea"/>
                <a:cs typeface="+mn-cs"/>
              </a:rPr>
              <a:t>30585443?file</a:t>
            </a:r>
            <a:r>
              <a:rPr lang="en-US" sz="1000" kern="1200" dirty="0">
                <a:solidFill>
                  <a:schemeClr val="tx1"/>
                </a:solidFill>
                <a:effectLst/>
                <a:latin typeface="+mn-lt"/>
                <a:ea typeface="+mn-ea"/>
                <a:cs typeface="+mn-cs"/>
              </a:rPr>
              <a:t>=60520523</a:t>
            </a:r>
            <a:endParaRPr lang="fr-FR" sz="1000" kern="1200" dirty="0">
              <a:solidFill>
                <a:schemeClr val="tx1"/>
              </a:solidFill>
              <a:effectLst/>
              <a:latin typeface="+mn-lt"/>
              <a:ea typeface="+mn-ea"/>
              <a:cs typeface="+mn-cs"/>
            </a:endParaRPr>
          </a:p>
          <a:p>
            <a:pPr marL="354823" lvl="2" indent="-171447" defTabSz="910560">
              <a:buFontTx/>
              <a:buChar char="-"/>
              <a:defRPr/>
            </a:pPr>
            <a:endParaRPr lang="fr-FR" baseline="0" dirty="0"/>
          </a:p>
          <a:p>
            <a:pPr marL="171447" indent="-171447">
              <a:buFontTx/>
              <a:buChar char="-"/>
            </a:pPr>
            <a:r>
              <a:rPr lang="fr-FR" dirty="0"/>
              <a:t>cité comme exemple d’identifiant « </a:t>
            </a:r>
            <a:r>
              <a:rPr lang="fr-FR" b="1" dirty="0"/>
              <a:t>pérenne, non-propriétaire, ouvert et interopérable</a:t>
            </a:r>
            <a:r>
              <a:rPr lang="fr-FR" dirty="0"/>
              <a:t> » par la Commission européenne dans le cadre d’H2020 (</a:t>
            </a:r>
            <a:r>
              <a:rPr lang="en-US" dirty="0"/>
              <a:t>European commission. Directorate - General for Research &amp; Innovation. </a:t>
            </a:r>
            <a:r>
              <a:rPr lang="en-US" i="1" dirty="0"/>
              <a:t>Guidelines to the Rules on Open Access to Scientific Publications and Open Access to Research Data in Horizon 2020</a:t>
            </a:r>
            <a:r>
              <a:rPr lang="en-US" dirty="0"/>
              <a:t>. Version 3.2, 21/03/2017. 11 p. http://ec.europa.eu/research/participants/data/ref/h2020/grants_manual/hi/oa_pilot/h2020-hi-oa-pilot-guide_en.pdf) </a:t>
            </a:r>
          </a:p>
          <a:p>
            <a:pPr marL="174621" lvl="1" indent="0"/>
            <a:r>
              <a:rPr lang="en-US" dirty="0"/>
              <a:t>- </a:t>
            </a:r>
            <a:r>
              <a:rPr lang="en-US" dirty="0" err="1"/>
              <a:t>possibilité</a:t>
            </a:r>
            <a:r>
              <a:rPr lang="en-US" dirty="0"/>
              <a:t> de </a:t>
            </a:r>
            <a:r>
              <a:rPr lang="en-US" dirty="0" err="1"/>
              <a:t>contrôler</a:t>
            </a:r>
            <a:r>
              <a:rPr lang="en-US" dirty="0"/>
              <a:t> la </a:t>
            </a:r>
            <a:r>
              <a:rPr lang="en-US" dirty="0" err="1"/>
              <a:t>confidentialité</a:t>
            </a:r>
            <a:r>
              <a:rPr lang="en-US" dirty="0"/>
              <a:t> des </a:t>
            </a:r>
            <a:r>
              <a:rPr lang="en-US" dirty="0" err="1"/>
              <a:t>données</a:t>
            </a:r>
            <a:r>
              <a:rPr lang="en-US" dirty="0"/>
              <a:t> (</a:t>
            </a:r>
            <a:r>
              <a:rPr lang="en-US" dirty="0" err="1"/>
              <a:t>publiques</a:t>
            </a:r>
            <a:r>
              <a:rPr lang="en-US" dirty="0"/>
              <a:t>/</a:t>
            </a:r>
            <a:r>
              <a:rPr lang="en-US" dirty="0" err="1"/>
              <a:t>restreintes</a:t>
            </a:r>
            <a:r>
              <a:rPr lang="en-US" dirty="0"/>
              <a:t>/</a:t>
            </a:r>
            <a:r>
              <a:rPr lang="en-US" dirty="0" err="1"/>
              <a:t>privées</a:t>
            </a:r>
            <a:r>
              <a:rPr lang="en-US" dirty="0"/>
              <a:t>)</a:t>
            </a:r>
            <a:endParaRPr lang="fr-FR"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27</a:t>
            </a:fld>
            <a:endParaRPr lang="fr-FR"/>
          </a:p>
        </p:txBody>
      </p:sp>
    </p:spTree>
    <p:extLst>
      <p:ext uri="{BB962C8B-B14F-4D97-AF65-F5344CB8AC3E}">
        <p14:creationId xmlns:p14="http://schemas.microsoft.com/office/powerpoint/2010/main" val="3073841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Référence : https://</a:t>
            </a:r>
            <a:r>
              <a:rPr lang="fr-FR" dirty="0" err="1"/>
              <a:t>info.orcid.org</a:t>
            </a:r>
            <a:r>
              <a:rPr lang="fr-FR" dirty="0"/>
              <a:t>/</a:t>
            </a:r>
            <a:r>
              <a:rPr lang="fr-FR" dirty="0" err="1"/>
              <a:t>announcing</a:t>
            </a:r>
            <a:r>
              <a:rPr lang="fr-FR" dirty="0"/>
              <a:t>-the-</a:t>
            </a:r>
            <a:r>
              <a:rPr lang="fr-FR" dirty="0" err="1"/>
              <a:t>results</a:t>
            </a:r>
            <a:r>
              <a:rPr lang="fr-FR" dirty="0"/>
              <a:t>-of-</a:t>
            </a:r>
            <a:r>
              <a:rPr lang="fr-FR" dirty="0" err="1"/>
              <a:t>orcids</a:t>
            </a:r>
            <a:r>
              <a:rPr lang="fr-FR" dirty="0"/>
              <a:t>-2026-</a:t>
            </a:r>
            <a:r>
              <a:rPr lang="fr-FR" dirty="0" err="1"/>
              <a:t>board</a:t>
            </a:r>
            <a:r>
              <a:rPr lang="fr-FR" dirty="0"/>
              <a:t>-</a:t>
            </a:r>
            <a:r>
              <a:rPr lang="fr-FR" dirty="0" err="1"/>
              <a:t>election</a:t>
            </a:r>
            <a:r>
              <a:rPr lang="fr-FR" dirty="0"/>
              <a:t>/</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28</a:t>
            </a:fld>
            <a:endParaRPr lang="fr-FR"/>
          </a:p>
        </p:txBody>
      </p:sp>
    </p:spTree>
    <p:extLst>
      <p:ext uri="{BB962C8B-B14F-4D97-AF65-F5344CB8AC3E}">
        <p14:creationId xmlns:p14="http://schemas.microsoft.com/office/powerpoint/2010/main" val="428366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29</a:t>
            </a:fld>
            <a:endParaRPr lang="fr-FR"/>
          </a:p>
        </p:txBody>
      </p:sp>
    </p:spTree>
    <p:extLst>
      <p:ext uri="{BB962C8B-B14F-4D97-AF65-F5344CB8AC3E}">
        <p14:creationId xmlns:p14="http://schemas.microsoft.com/office/powerpoint/2010/main" val="961661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30</a:t>
            </a:fld>
            <a:endParaRPr lang="fr-FR"/>
          </a:p>
        </p:txBody>
      </p:sp>
    </p:spTree>
    <p:extLst>
      <p:ext uri="{BB962C8B-B14F-4D97-AF65-F5344CB8AC3E}">
        <p14:creationId xmlns:p14="http://schemas.microsoft.com/office/powerpoint/2010/main" val="2617764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4383">
              <a:defRPr/>
            </a:pPr>
            <a:r>
              <a:rPr lang="fr-FR" dirty="0"/>
              <a:t>Référence : Josh Brown.</a:t>
            </a:r>
            <a:r>
              <a:rPr lang="fr-FR" baseline="0" dirty="0"/>
              <a:t> </a:t>
            </a:r>
            <a:r>
              <a:rPr lang="en-US" i="1" dirty="0"/>
              <a:t>ORCID : an introduction</a:t>
            </a:r>
            <a:r>
              <a:rPr lang="en-US" dirty="0"/>
              <a:t>. ORCID DE workshop, 25/10/2016. </a:t>
            </a:r>
            <a:r>
              <a:rPr lang="en-US" dirty="0" err="1"/>
              <a:t>Présentation</a:t>
            </a:r>
            <a:r>
              <a:rPr lang="en-US" dirty="0"/>
              <a:t>, 31 p.   h</a:t>
            </a:r>
            <a:r>
              <a:rPr lang="fr-FR" dirty="0"/>
              <a:t>ttps://zenodo.org/record/163564/files/20161025_Brown_ORCID%20DE.pdf</a:t>
            </a:r>
          </a:p>
          <a:p>
            <a:pPr marL="0" lvl="1" indent="0"/>
            <a:r>
              <a:rPr lang="fr-FR" dirty="0"/>
              <a:t>voir aussi https://</a:t>
            </a:r>
            <a:r>
              <a:rPr lang="fr-FR" dirty="0" err="1"/>
              <a:t>info.orcid.org</a:t>
            </a:r>
            <a:r>
              <a:rPr lang="fr-FR" dirty="0"/>
              <a:t>/a-</a:t>
            </a:r>
            <a:r>
              <a:rPr lang="fr-FR" dirty="0" err="1"/>
              <a:t>day</a:t>
            </a:r>
            <a:r>
              <a:rPr lang="fr-FR" dirty="0"/>
              <a:t>-in-the-life-of-</a:t>
            </a:r>
            <a:r>
              <a:rPr lang="fr-FR" dirty="0" err="1"/>
              <a:t>orcid</a:t>
            </a:r>
            <a:r>
              <a:rPr lang="fr-FR" dirty="0"/>
              <a:t>-data/</a:t>
            </a:r>
          </a:p>
          <a:p>
            <a:pPr marL="0" lvl="1" indent="0"/>
            <a:endParaRPr lang="fr-FR" dirty="0"/>
          </a:p>
          <a:p>
            <a:pPr marL="0" lvl="1" indent="0"/>
            <a:r>
              <a:rPr lang="fr-FR" dirty="0"/>
              <a:t>- </a:t>
            </a:r>
            <a:r>
              <a:rPr lang="fr-FR" b="1" dirty="0"/>
              <a:t>usages</a:t>
            </a:r>
          </a:p>
          <a:p>
            <a:pPr marL="354007" lvl="1" indent="-171447">
              <a:buFontTx/>
              <a:buChar char="-"/>
            </a:pPr>
            <a:r>
              <a:rPr lang="fr-FR" baseline="0" dirty="0"/>
              <a:t>présent dans toute la chaîne de la publication scientifique – une des raisons de son développement ces dernières années</a:t>
            </a:r>
            <a:endParaRPr lang="fr-FR" dirty="0"/>
          </a:p>
          <a:p>
            <a:pPr marL="182560" lvl="1" indent="0"/>
            <a:r>
              <a:rPr lang="fr-FR" dirty="0"/>
              <a:t>	- demandé par des éditeurs lors de la soumission (Wiley, Springer Nature, OpenEdition, etc.) : plus de</a:t>
            </a:r>
            <a:r>
              <a:rPr lang="fr-FR" baseline="0" dirty="0"/>
              <a:t> 110 éditeurs actuellement</a:t>
            </a:r>
            <a:endParaRPr lang="fr-FR" dirty="0"/>
          </a:p>
          <a:p>
            <a:pPr marL="182560" lvl="1" indent="0"/>
            <a:r>
              <a:rPr lang="fr-FR" dirty="0"/>
              <a:t>	- demandé par des organismes financeurs (ANR, Conseil européen de la recherche)</a:t>
            </a:r>
            <a:br>
              <a:rPr lang="fr-FR" dirty="0"/>
            </a:br>
            <a:r>
              <a:rPr lang="fr-FR" dirty="0"/>
              <a:t>	- demandé par des tutelles (HCERES)</a:t>
            </a:r>
          </a:p>
          <a:p>
            <a:pPr marL="354823" lvl="2" indent="-171447" defTabSz="910560">
              <a:buFontTx/>
              <a:buChar char="-"/>
              <a:defRPr/>
            </a:pPr>
            <a:r>
              <a:rPr lang="fr-FR" dirty="0"/>
              <a:t>ne produit pas de données : les informations proviennent</a:t>
            </a:r>
            <a:r>
              <a:rPr lang="fr-FR" baseline="0" dirty="0"/>
              <a:t> soit du chercheur soit de services tiers</a:t>
            </a:r>
          </a:p>
          <a:p>
            <a:pPr marL="354823" lvl="2" indent="-171447" defTabSz="910560">
              <a:buFontTx/>
              <a:buChar char="-"/>
              <a:defRPr/>
            </a:pPr>
            <a:r>
              <a:rPr lang="fr-FR" baseline="0" dirty="0"/>
              <a:t>gestion peut être déléguée à un tiers (par exemple, une institution)</a:t>
            </a:r>
          </a:p>
          <a:p>
            <a:pPr marL="0" indent="0" defTabSz="914383">
              <a:defRPr/>
            </a:pPr>
            <a:endParaRPr lang="fr-FR" dirty="0"/>
          </a:p>
          <a:p>
            <a:pPr marL="0" indent="0"/>
            <a:r>
              <a:rPr lang="fr-FR" dirty="0"/>
              <a:t>- se veut </a:t>
            </a:r>
            <a:r>
              <a:rPr lang="fr-FR" b="1" dirty="0"/>
              <a:t>un </a:t>
            </a:r>
            <a:r>
              <a:rPr lang="fr-FR" b="1" i="1" dirty="0"/>
              <a:t>hub</a:t>
            </a:r>
            <a:r>
              <a:rPr lang="fr-FR" b="1" dirty="0"/>
              <a:t>/une passerelle interdisciplinaire, multinational et trans-institutions </a:t>
            </a:r>
            <a:r>
              <a:rPr lang="fr-FR" dirty="0"/>
              <a:t>facilitant l’alimentation et le partage d’informations entre tous les membres de l’écosystème scientifique</a:t>
            </a:r>
          </a:p>
          <a:p>
            <a:pPr marL="174621" lvl="1" indent="0"/>
            <a:r>
              <a:rPr lang="fr-FR" dirty="0"/>
              <a:t>- ex. : ORCID demandé par les éditeurs pour identifier le chercheur et suivre la publication tout le long du processus grâce à ses métadonnées (échanges avec les </a:t>
            </a:r>
            <a:r>
              <a:rPr lang="fr-FR" i="1" dirty="0" err="1"/>
              <a:t>reviewers</a:t>
            </a:r>
            <a:r>
              <a:rPr lang="fr-FR" dirty="0"/>
              <a:t>, attribution du DOI, notifications aux bases de données bibliographiques, etc.)</a:t>
            </a:r>
          </a:p>
          <a:p>
            <a:pPr marL="346071" lvl="1" indent="-171450">
              <a:buFontTx/>
              <a:buChar char="-"/>
            </a:pPr>
            <a:r>
              <a:rPr lang="fr-FR" dirty="0"/>
              <a:t>ex. : ORCID demandé par les organismes financeurs pour identifier les travaux associés à des financements</a:t>
            </a:r>
          </a:p>
          <a:p>
            <a:pPr marL="174621" lvl="1" indent="0">
              <a:buFontTx/>
              <a:buNone/>
            </a:pPr>
            <a:endParaRPr lang="fr-FR" dirty="0"/>
          </a:p>
          <a:p>
            <a:pPr marL="174621" lvl="1" indent="0">
              <a:buFontTx/>
              <a:buNone/>
            </a:pPr>
            <a:endParaRPr lang="fr-FR" dirty="0"/>
          </a:p>
          <a:p>
            <a:pPr marL="174621" lvl="1" indent="0">
              <a:buFontTx/>
              <a:buNone/>
            </a:pPr>
            <a:r>
              <a:rPr lang="fr-FR" dirty="0"/>
              <a:t>exemples d’implémentations récentes autour d’ORCID</a:t>
            </a: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 implémentation </a:t>
            </a:r>
            <a:r>
              <a:rPr lang="fr-FR" dirty="0" err="1"/>
              <a:t>Morressier</a:t>
            </a:r>
            <a:r>
              <a:rPr lang="fr-FR" dirty="0"/>
              <a:t> autour de l’organisation de conférences (https://info.orcid.org/orcid-and-morressier/, 12/03/2021)</a:t>
            </a:r>
            <a:br>
              <a:rPr lang="fr-FR" dirty="0"/>
            </a:br>
            <a:r>
              <a:rPr lang="fr-FR" dirty="0"/>
              <a:t>- implémentation </a:t>
            </a:r>
            <a:r>
              <a:rPr lang="fr-FR" i="1" dirty="0" err="1"/>
              <a:t>wizard</a:t>
            </a:r>
            <a:r>
              <a:rPr lang="fr-FR" dirty="0"/>
              <a:t> </a:t>
            </a:r>
            <a:r>
              <a:rPr lang="fr-FR" dirty="0" err="1"/>
              <a:t>OpenAIRE</a:t>
            </a:r>
            <a:r>
              <a:rPr lang="fr-FR" dirty="0"/>
              <a:t> explore (https://info.orcid.org/openaire-explore-makes-it-simple-to-add-works-to-your-orcid-record/, 25/03/2021)</a:t>
            </a:r>
            <a:br>
              <a:rPr lang="fr-FR" dirty="0"/>
            </a:br>
            <a:r>
              <a:rPr lang="fr-FR" dirty="0"/>
              <a:t>- implémentation des DMP comme type de document (https://info.orcid.org/2021-release-plan-updates/, 03/2021)</a:t>
            </a: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	- implémentation de CRediT (identification du rôle des contributeurs) dans l’API (https://info.orcid.org/credit-for-research-contribution/, 22/04/2021)</a:t>
            </a:r>
          </a:p>
          <a:p>
            <a:pPr marL="92075" marR="0" lvl="0" indent="-92075" algn="l" defTabSz="914400" rtl="0" eaLnBrk="1" fontAlgn="auto" latinLnBrk="0" hangingPunct="1">
              <a:lnSpc>
                <a:spcPct val="100000"/>
              </a:lnSpc>
              <a:spcBef>
                <a:spcPts val="0"/>
              </a:spcBef>
              <a:spcAft>
                <a:spcPts val="0"/>
              </a:spcAft>
              <a:buClrTx/>
              <a:buSzTx/>
              <a:buFontTx/>
              <a:buNone/>
              <a:tabLst/>
              <a:defRPr/>
            </a:pPr>
            <a:endParaRPr lang="fr-FR" dirty="0"/>
          </a:p>
          <a:p>
            <a:pPr marL="92075" marR="0" lvl="0" indent="-92075" algn="l" defTabSz="914400" rtl="0" eaLnBrk="1" fontAlgn="auto" latinLnBrk="0" hangingPunct="1">
              <a:lnSpc>
                <a:spcPct val="100000"/>
              </a:lnSpc>
              <a:spcBef>
                <a:spcPts val="0"/>
              </a:spcBef>
              <a:spcAft>
                <a:spcPts val="0"/>
              </a:spcAft>
              <a:buClrTx/>
              <a:buSzTx/>
              <a:buFontTx/>
              <a:buNone/>
              <a:tabLst/>
              <a:defRPr/>
            </a:pPr>
            <a:endParaRPr lang="fr-FR" dirty="0"/>
          </a:p>
          <a:p>
            <a:pPr marL="346071" lvl="1" indent="-171450">
              <a:buFontTx/>
              <a:buChar char="-"/>
            </a:pPr>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31</a:t>
            </a:fld>
            <a:endParaRPr lang="fr-FR"/>
          </a:p>
        </p:txBody>
      </p:sp>
    </p:spTree>
    <p:extLst>
      <p:ext uri="{BB962C8B-B14F-4D97-AF65-F5344CB8AC3E}">
        <p14:creationId xmlns:p14="http://schemas.microsoft.com/office/powerpoint/2010/main" val="60559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Référence : </a:t>
            </a:r>
            <a:r>
              <a:rPr lang="fr-FR" i="0" baseline="0"/>
              <a:t>J. Brown, </a:t>
            </a:r>
            <a:r>
              <a:rPr lang="fr-FR" i="1" baseline="0"/>
              <a:t>op. </a:t>
            </a:r>
            <a:r>
              <a:rPr lang="fr-FR" i="1" baseline="0" err="1"/>
              <a:t>cit</a:t>
            </a:r>
            <a:r>
              <a:rPr lang="fr-FR" i="1" baseline="0"/>
              <a:t>., </a:t>
            </a:r>
            <a:r>
              <a:rPr lang="fr-FR"/>
              <a:t>http://www.ariessys.com/wp-content/uploads/ORCID_Use_Cases_JB.pdf</a:t>
            </a: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33</a:t>
            </a:fld>
            <a:endParaRPr lang="fr-FR"/>
          </a:p>
        </p:txBody>
      </p:sp>
    </p:spTree>
    <p:extLst>
      <p:ext uri="{BB962C8B-B14F-4D97-AF65-F5344CB8AC3E}">
        <p14:creationId xmlns:p14="http://schemas.microsoft.com/office/powerpoint/2010/main" val="1896652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3577" y="4623271"/>
            <a:ext cx="5388610" cy="4218945"/>
          </a:xfrm>
        </p:spPr>
        <p:txBody>
          <a:bodyPr/>
          <a:lstStyle/>
          <a:p>
            <a:r>
              <a:rPr lang="fr-FR" sz="900" dirty="0"/>
              <a:t>Référence : Declan Butler. « Scientists : </a:t>
            </a:r>
            <a:r>
              <a:rPr lang="fr-FR" sz="900" dirty="0" err="1"/>
              <a:t>your</a:t>
            </a:r>
            <a:r>
              <a:rPr lang="fr-FR" sz="900" dirty="0"/>
              <a:t> </a:t>
            </a:r>
            <a:r>
              <a:rPr lang="fr-FR" sz="900" dirty="0" err="1"/>
              <a:t>number</a:t>
            </a:r>
            <a:r>
              <a:rPr lang="fr-FR" sz="900" dirty="0"/>
              <a:t> </a:t>
            </a:r>
            <a:r>
              <a:rPr lang="fr-FR" sz="900" dirty="0" err="1"/>
              <a:t>is</a:t>
            </a:r>
            <a:r>
              <a:rPr lang="fr-FR" sz="900" dirty="0"/>
              <a:t> up ». </a:t>
            </a:r>
            <a:r>
              <a:rPr lang="fr-FR" sz="900" i="1" dirty="0"/>
              <a:t>Nature</a:t>
            </a:r>
            <a:r>
              <a:rPr lang="fr-FR" sz="900" dirty="0"/>
              <a:t>. vol. 485. 30/05/2012. p. 564.   http://www.nature.com/news/scientists-your-number-is-up-1.10740</a:t>
            </a:r>
            <a:br>
              <a:rPr lang="fr-FR" dirty="0"/>
            </a:br>
            <a:endParaRPr lang="fr-FR" dirty="0"/>
          </a:p>
          <a:p>
            <a:r>
              <a:rPr lang="fr-FR" sz="1100" b="1" u="sng" dirty="0">
                <a:solidFill>
                  <a:srgbClr val="7030A0"/>
                </a:solidFill>
              </a:rPr>
              <a:t>Les problèmes de l’identification des auteurs</a:t>
            </a:r>
            <a:endParaRPr lang="fr-FR" sz="1100" dirty="0">
              <a:solidFill>
                <a:srgbClr val="7030A0"/>
              </a:solidFill>
            </a:endParaRPr>
          </a:p>
          <a:p>
            <a:pPr marL="171447" indent="-171447">
              <a:buFontTx/>
              <a:buChar char="-"/>
            </a:pPr>
            <a:r>
              <a:rPr lang="fr-FR" b="1" dirty="0"/>
              <a:t>entre chercheurs </a:t>
            </a:r>
            <a:r>
              <a:rPr lang="fr-FR" dirty="0"/>
              <a:t>: homonymes, variantes linguistiques et translittération, etc.</a:t>
            </a:r>
          </a:p>
          <a:p>
            <a:pPr marL="171447" indent="-171447">
              <a:buFontTx/>
              <a:buChar char="-"/>
            </a:pPr>
            <a:r>
              <a:rPr lang="fr-FR" b="1" dirty="0"/>
              <a:t>pour un même chercheur </a:t>
            </a:r>
            <a:r>
              <a:rPr lang="fr-FR" dirty="0"/>
              <a:t>: abréviations, changement d’affiliation, changement de nom, erreurs</a:t>
            </a:r>
          </a:p>
          <a:p>
            <a:pPr marL="174621" lvl="1" indent="0"/>
            <a:r>
              <a:rPr lang="fr-FR" dirty="0">
                <a:sym typeface="Wingdings" panose="05000000000000000000" pitchFamily="2" charset="2"/>
              </a:rPr>
              <a:t> comment connaître la production d’un chercheur de manière exhaustive, et la suivre ?</a:t>
            </a:r>
          </a:p>
          <a:p>
            <a:pPr marL="346069" lvl="1" indent="-171447">
              <a:buFont typeface="Wingdings" panose="05000000000000000000" pitchFamily="2" charset="2"/>
              <a:buChar char="à"/>
            </a:pPr>
            <a:r>
              <a:rPr lang="fr-FR" dirty="0">
                <a:sym typeface="Wingdings" panose="05000000000000000000" pitchFamily="2" charset="2"/>
              </a:rPr>
              <a:t>comment mesurer son impact sans erreur ?</a:t>
            </a:r>
          </a:p>
          <a:p>
            <a:pPr marL="174621" lvl="1" indent="0"/>
            <a:endParaRPr lang="fr-FR" sz="500" dirty="0">
              <a:sym typeface="Wingdings" panose="05000000000000000000" pitchFamily="2" charset="2"/>
            </a:endParaRPr>
          </a:p>
          <a:p>
            <a:pPr marL="92074" lvl="1" indent="-92074"/>
            <a:r>
              <a:rPr lang="fr-FR" b="1" u="sng" dirty="0">
                <a:solidFill>
                  <a:srgbClr val="7030A0"/>
                </a:solidFill>
              </a:rPr>
              <a:t>Le problème de la multiplication des outils et des acteurs</a:t>
            </a:r>
            <a:endParaRPr lang="fr-FR" dirty="0">
              <a:solidFill>
                <a:srgbClr val="7030A0"/>
              </a:solidFill>
            </a:endParaRPr>
          </a:p>
          <a:p>
            <a:pPr marL="171447" lvl="1" indent="-171447">
              <a:buFontTx/>
              <a:buChar char="-"/>
            </a:pPr>
            <a:r>
              <a:rPr lang="fr-FR" dirty="0"/>
              <a:t>dispersion de la production d’un chercheur sur </a:t>
            </a:r>
            <a:r>
              <a:rPr lang="fr-FR" b="1" dirty="0"/>
              <a:t>différents sites et outils </a:t>
            </a:r>
            <a:r>
              <a:rPr lang="fr-FR" dirty="0"/>
              <a:t>: CV, systèmes information recherche, bases de données bibliographiques, archives ouvertes, réseaux sociaux, etc.</a:t>
            </a:r>
          </a:p>
          <a:p>
            <a:pPr marL="171447" lvl="1" indent="-171447">
              <a:buFontTx/>
              <a:buChar char="-"/>
            </a:pPr>
            <a:r>
              <a:rPr lang="fr-FR" b="1" dirty="0"/>
              <a:t>différents acteurs </a:t>
            </a:r>
            <a:r>
              <a:rPr lang="fr-FR" dirty="0"/>
              <a:t>tout le long des étapes de la production scientifique : organismes financeurs, éditeurs, évaluateurs, etc.</a:t>
            </a:r>
            <a:br>
              <a:rPr lang="fr-FR" dirty="0"/>
            </a:br>
            <a:r>
              <a:rPr lang="fr-FR" dirty="0">
                <a:sym typeface="Wingdings" panose="05000000000000000000" pitchFamily="2" charset="2"/>
              </a:rPr>
              <a:t> comment rationaliser le système et éviter de ressaisir ce qui a déjà été saisi (ex. : suivi de la production liée à un financement ?)</a:t>
            </a:r>
          </a:p>
          <a:p>
            <a:pPr marL="171447" lvl="1" indent="-171447">
              <a:buFontTx/>
              <a:buChar char="-"/>
            </a:pPr>
            <a:endParaRPr lang="fr-FR" sz="500" dirty="0">
              <a:sym typeface="Wingdings" panose="05000000000000000000" pitchFamily="2" charset="2"/>
            </a:endParaRPr>
          </a:p>
          <a:p>
            <a:endParaRPr lang="fr-FR" dirty="0"/>
          </a:p>
          <a:p>
            <a:r>
              <a:rPr lang="fr-FR" dirty="0"/>
              <a:t>NB : article présenté sous</a:t>
            </a:r>
            <a:r>
              <a:rPr lang="fr-FR" baseline="0" dirty="0"/>
              <a:t> le mot-clé « </a:t>
            </a:r>
            <a:r>
              <a:rPr lang="fr-FR" b="1" i="1" baseline="0" dirty="0" err="1"/>
              <a:t>scientometrics</a:t>
            </a:r>
            <a:r>
              <a:rPr lang="fr-FR" i="0" baseline="0" dirty="0"/>
              <a:t> » (métriques de la science)</a:t>
            </a:r>
            <a:endParaRPr lang="fr-FR" i="0"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5</a:t>
            </a:fld>
            <a:endParaRPr lang="fr-FR"/>
          </a:p>
        </p:txBody>
      </p:sp>
    </p:spTree>
    <p:extLst>
      <p:ext uri="{BB962C8B-B14F-4D97-AF65-F5344CB8AC3E}">
        <p14:creationId xmlns:p14="http://schemas.microsoft.com/office/powerpoint/2010/main" val="3330524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diversification des types de travaux pour mieux couvrir les </a:t>
            </a:r>
            <a:r>
              <a:rPr lang="fr-FR" dirty="0" err="1"/>
              <a:t>SHS</a:t>
            </a:r>
            <a:r>
              <a:rPr lang="fr-FR" dirty="0"/>
              <a:t>  : https://info.orcid.org/new-work-types/ (15/01/2025)</a:t>
            </a:r>
          </a:p>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34</a:t>
            </a:fld>
            <a:endParaRPr lang="fr-FR"/>
          </a:p>
        </p:txBody>
      </p:sp>
    </p:spTree>
    <p:extLst>
      <p:ext uri="{BB962C8B-B14F-4D97-AF65-F5344CB8AC3E}">
        <p14:creationId xmlns:p14="http://schemas.microsoft.com/office/powerpoint/2010/main" val="1688538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35</a:t>
            </a:fld>
            <a:endParaRPr lang="fr-FR"/>
          </a:p>
        </p:txBody>
      </p:sp>
    </p:spTree>
    <p:extLst>
      <p:ext uri="{BB962C8B-B14F-4D97-AF65-F5344CB8AC3E}">
        <p14:creationId xmlns:p14="http://schemas.microsoft.com/office/powerpoint/2010/main" val="1892051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36</a:t>
            </a:fld>
            <a:endParaRPr lang="fr-FR"/>
          </a:p>
        </p:txBody>
      </p:sp>
    </p:spTree>
    <p:extLst>
      <p:ext uri="{BB962C8B-B14F-4D97-AF65-F5344CB8AC3E}">
        <p14:creationId xmlns:p14="http://schemas.microsoft.com/office/powerpoint/2010/main" val="121830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346069" lvl="1" indent="-171447">
              <a:buFontTx/>
              <a:buChar char="-"/>
            </a:pPr>
            <a:r>
              <a:rPr lang="fr-FR" dirty="0"/>
              <a:t>ex. : alimentation</a:t>
            </a:r>
            <a:r>
              <a:rPr lang="fr-FR" baseline="0" dirty="0"/>
              <a:t> automatique d’ORCID via l’</a:t>
            </a:r>
            <a:r>
              <a:rPr lang="fr-FR" i="1" baseline="0" dirty="0"/>
              <a:t>auto-update</a:t>
            </a:r>
            <a:r>
              <a:rPr lang="fr-FR" baseline="0" dirty="0"/>
              <a:t> de </a:t>
            </a:r>
            <a:r>
              <a:rPr lang="fr-FR" baseline="0" dirty="0" err="1"/>
              <a:t>CrossRef</a:t>
            </a:r>
            <a:r>
              <a:rPr lang="fr-FR" baseline="0" dirty="0"/>
              <a:t> / DataCite</a:t>
            </a:r>
            <a:endParaRPr lang="fr-FR" dirty="0"/>
          </a:p>
          <a:p>
            <a:pPr marL="346069" lvl="1" indent="-171447">
              <a:buFontTx/>
              <a:buChar char="-"/>
            </a:pPr>
            <a:r>
              <a:rPr lang="fr-FR" dirty="0"/>
              <a:t>ex. : alimentation du contenu bibliographique d’ORCID depuis le ResearcherID ou Scopus, pour ensuite alimenter d’autres bases</a:t>
            </a:r>
          </a:p>
          <a:p>
            <a:pPr marL="354106" lvl="1" indent="-177053"/>
            <a:r>
              <a:rPr lang="fr-FR" dirty="0"/>
              <a:t>- ex. : utilisation d’ORCID comme outil d’</a:t>
            </a:r>
            <a:r>
              <a:rPr lang="fr-FR" b="1" dirty="0"/>
              <a:t>authentification</a:t>
            </a:r>
            <a:r>
              <a:rPr lang="fr-FR" dirty="0"/>
              <a:t> sur des services tiers (« identité fédérée » / « fédération d’identité » sur le modèle d’une connexion avec son compte Facebook ou Google) cf. HAL, Isidore</a:t>
            </a:r>
          </a:p>
          <a:p>
            <a:pPr marL="174621" lvl="1" indent="0"/>
            <a:endParaRPr lang="fr-FR" dirty="0"/>
          </a:p>
          <a:p>
            <a:pPr marL="174621" lvl="1" indent="0"/>
            <a:endParaRPr lang="fr-FR" dirty="0"/>
          </a:p>
          <a:p>
            <a:r>
              <a:rPr lang="fr-FR" sz="1000" kern="1200" dirty="0">
                <a:solidFill>
                  <a:schemeClr val="tx1"/>
                </a:solidFill>
                <a:latin typeface="+mn-lt"/>
                <a:ea typeface="+mn-ea"/>
                <a:cs typeface="+mn-cs"/>
              </a:rPr>
              <a:t>pour aller plus loin :</a:t>
            </a:r>
          </a:p>
          <a:p>
            <a:pPr marL="173035" indent="-173035"/>
            <a:r>
              <a:rPr lang="fr-FR" sz="900" dirty="0"/>
              <a:t>Marie-Claude </a:t>
            </a:r>
            <a:r>
              <a:rPr lang="fr-FR" sz="900" dirty="0" err="1"/>
              <a:t>Deboin</a:t>
            </a:r>
            <a:r>
              <a:rPr lang="fr-FR" sz="900" dirty="0"/>
              <a:t>. </a:t>
            </a:r>
            <a:r>
              <a:rPr lang="fr-FR" sz="900" i="1" dirty="0"/>
              <a:t>Créer un identifiant chercheur ORCID ID </a:t>
            </a:r>
            <a:r>
              <a:rPr lang="fr-FR" sz="900" dirty="0"/>
              <a:t>. 11/2015. 4 p. https://doi.org/10.18167/coopist/0009. </a:t>
            </a:r>
          </a:p>
          <a:p>
            <a:pPr marL="173035" indent="-173035"/>
            <a:r>
              <a:rPr lang="fr-FR" sz="900" dirty="0"/>
              <a:t>--</a:t>
            </a:r>
            <a:r>
              <a:rPr lang="fr-FR" sz="900" i="1" dirty="0"/>
              <a:t>. 10 bonnes raisons de créer son identifiant chercheur ORCID ID. </a:t>
            </a:r>
            <a:r>
              <a:rPr lang="fr-FR" sz="900" dirty="0"/>
              <a:t> 11/2015.  2 p. https://coop-ist.cirad.fr/actualites/10-bonnes-raisons-de-creer-son-identifiant-chercheur-orcid-id.</a:t>
            </a:r>
          </a:p>
          <a:p>
            <a:pPr marL="0" indent="0" defTabSz="914383">
              <a:defRPr/>
            </a:pPr>
            <a:endParaRPr lang="fr-FR" dirty="0"/>
          </a:p>
          <a:p>
            <a:pPr marL="0" indent="0" defTabSz="914383">
              <a:defRPr/>
            </a:pPr>
            <a:endParaRPr lang="fr-FR" dirty="0"/>
          </a:p>
          <a:p>
            <a:pPr marL="0" indent="0" defTabSz="914383">
              <a:defRPr/>
            </a:pPr>
            <a:r>
              <a:rPr lang="fr-FR" b="1" dirty="0"/>
              <a:t>- limites actuelles</a:t>
            </a:r>
            <a:br>
              <a:rPr lang="fr-FR" dirty="0"/>
            </a:br>
            <a:r>
              <a:rPr lang="fr-FR" dirty="0"/>
              <a:t>-</a:t>
            </a:r>
            <a:r>
              <a:rPr lang="fr-FR" baseline="0" dirty="0"/>
              <a:t> des informations </a:t>
            </a:r>
            <a:r>
              <a:rPr lang="fr-FR" b="1" baseline="0" dirty="0"/>
              <a:t>déclaratives</a:t>
            </a:r>
            <a:r>
              <a:rPr lang="fr-FR" baseline="0" dirty="0"/>
              <a:t> et non contrôlées ; un même</a:t>
            </a:r>
            <a:r>
              <a:rPr lang="fr-FR" dirty="0"/>
              <a:t> chercheur peut avoir plusieurs comptes (</a:t>
            </a:r>
            <a:r>
              <a:rPr lang="fr-FR" dirty="0">
                <a:sym typeface="Wingdings" panose="05000000000000000000" pitchFamily="2" charset="2"/>
              </a:rPr>
              <a:t> contacter le service support)</a:t>
            </a:r>
            <a:endParaRPr lang="fr-FR" baseline="0" dirty="0"/>
          </a:p>
          <a:p>
            <a:pPr marL="0" indent="0" defTabSz="914383">
              <a:defRPr/>
            </a:pPr>
            <a:r>
              <a:rPr lang="fr-FR" baseline="0" dirty="0"/>
              <a:t>- manque de </a:t>
            </a:r>
            <a:r>
              <a:rPr lang="fr-FR" b="1" baseline="0" dirty="0"/>
              <a:t>mise à jour </a:t>
            </a:r>
            <a:r>
              <a:rPr lang="fr-FR" baseline="0" dirty="0"/>
              <a:t>par les utilisateurs (1/4 sans mise à jour ?)</a:t>
            </a:r>
          </a:p>
          <a:p>
            <a:pPr marL="0" indent="0" defTabSz="914383">
              <a:defRPr/>
            </a:pPr>
            <a:r>
              <a:rPr lang="fr-FR" baseline="0" dirty="0"/>
              <a:t>- piètre qualité des </a:t>
            </a:r>
            <a:r>
              <a:rPr lang="fr-FR" b="1" baseline="0" dirty="0"/>
              <a:t>métadonnées </a:t>
            </a:r>
            <a:r>
              <a:rPr lang="fr-FR" b="0" baseline="0" dirty="0"/>
              <a:t>(notamment références bibliographiques en remplissage manuel)</a:t>
            </a:r>
          </a:p>
          <a:p>
            <a:pPr marL="0" indent="0" defTabSz="914383">
              <a:defRPr/>
            </a:pPr>
            <a:r>
              <a:rPr lang="fr-FR" baseline="0" dirty="0"/>
              <a:t>- davantage utilisé </a:t>
            </a:r>
            <a:r>
              <a:rPr lang="fr-FR" b="1" baseline="0" dirty="0"/>
              <a:t>en sciences, techniques, médecine </a:t>
            </a:r>
            <a:r>
              <a:rPr lang="fr-FR" baseline="0" dirty="0"/>
              <a:t>(une des bases du système : publication d’articles) ; encore peu en sciences humaines et sociales (où monographies jouent encore un grand rôle)</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37</a:t>
            </a:fld>
            <a:endParaRPr lang="fr-FR"/>
          </a:p>
        </p:txBody>
      </p:sp>
    </p:spTree>
    <p:extLst>
      <p:ext uri="{BB962C8B-B14F-4D97-AF65-F5344CB8AC3E}">
        <p14:creationId xmlns:p14="http://schemas.microsoft.com/office/powerpoint/2010/main" val="33770660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 https://orcid-france.fr/espace-api/en-pratique/</a:t>
            </a:r>
            <a:br>
              <a:rPr lang="fr-FR" dirty="0"/>
            </a:br>
            <a:br>
              <a:rPr lang="fr-FR" dirty="0"/>
            </a:br>
            <a:r>
              <a:rPr lang="fr-FR" dirty="0"/>
              <a:t>- « </a:t>
            </a:r>
            <a:r>
              <a:rPr lang="fr-FR" sz="1000" b="1" i="0" kern="1200" dirty="0">
                <a:solidFill>
                  <a:schemeClr val="tx1"/>
                </a:solidFill>
                <a:effectLst/>
                <a:latin typeface="+mn-lt"/>
                <a:ea typeface="+mn-ea"/>
                <a:cs typeface="+mn-cs"/>
              </a:rPr>
              <a:t>Les doublons </a:t>
            </a:r>
            <a:r>
              <a:rPr lang="fr-FR" sz="1000" b="0" i="0" kern="1200" dirty="0">
                <a:solidFill>
                  <a:schemeClr val="tx1"/>
                </a:solidFill>
                <a:effectLst/>
                <a:latin typeface="+mn-lt"/>
                <a:ea typeface="+mn-ea"/>
                <a:cs typeface="+mn-cs"/>
              </a:rPr>
              <a:t>: pour créer un compte ORCID, il suffit de renseigner un nom, un prénom et une adresse mail. En théorie, un chercheur est supposé n’avoir qu’un seul compte ORCID. En pratique, il peut avoir autant de comptes que d’adresses mail. »</a:t>
            </a:r>
          </a:p>
          <a:p>
            <a:r>
              <a:rPr lang="fr-FR" sz="1000" b="0" i="0" kern="1200" dirty="0">
                <a:solidFill>
                  <a:schemeClr val="tx1"/>
                </a:solidFill>
                <a:effectLst/>
                <a:latin typeface="+mn-lt"/>
                <a:ea typeface="+mn-ea"/>
                <a:cs typeface="+mn-cs"/>
              </a:rPr>
              <a:t>	- « </a:t>
            </a:r>
            <a:r>
              <a:rPr lang="fr-FR" sz="1000" b="1" i="0" kern="1200" dirty="0">
                <a:solidFill>
                  <a:schemeClr val="tx1"/>
                </a:solidFill>
                <a:effectLst/>
                <a:latin typeface="+mn-lt"/>
                <a:ea typeface="+mn-ea"/>
                <a:cs typeface="+mn-cs"/>
              </a:rPr>
              <a:t>Les comptes vides </a:t>
            </a:r>
            <a:r>
              <a:rPr lang="fr-FR" sz="1000" b="0" i="0" kern="1200" dirty="0">
                <a:solidFill>
                  <a:schemeClr val="tx1"/>
                </a:solidFill>
                <a:effectLst/>
                <a:latin typeface="+mn-lt"/>
                <a:ea typeface="+mn-ea"/>
                <a:cs typeface="+mn-cs"/>
              </a:rPr>
              <a:t>: Pour créer un compte ORCID, il suffit de renseigner un nom, un prénom et une adresse mail. Toutes les autres informations sont facultatives. À titre d'exemple, début juillet 2021, 27% des comptes disposent d’une information d’affiliation (« </a:t>
            </a:r>
            <a:r>
              <a:rPr lang="fr-FR" sz="1000" b="0" i="0" kern="1200" dirty="0" err="1">
                <a:solidFill>
                  <a:schemeClr val="tx1"/>
                </a:solidFill>
                <a:effectLst/>
                <a:latin typeface="+mn-lt"/>
                <a:ea typeface="+mn-ea"/>
                <a:cs typeface="+mn-cs"/>
              </a:rPr>
              <a:t>employment</a:t>
            </a:r>
            <a:r>
              <a:rPr lang="fr-FR" sz="1000" b="0" i="0" kern="1200" dirty="0">
                <a:solidFill>
                  <a:schemeClr val="tx1"/>
                </a:solidFill>
                <a:effectLst/>
                <a:latin typeface="+mn-lt"/>
                <a:ea typeface="+mn-ea"/>
                <a:cs typeface="+mn-cs"/>
              </a:rPr>
              <a:t> ») ; 27% des comptes disposent d’une information relative aux publications (« </a:t>
            </a:r>
            <a:r>
              <a:rPr lang="fr-FR" sz="1000" b="0" i="0" kern="1200" dirty="0" err="1">
                <a:solidFill>
                  <a:schemeClr val="tx1"/>
                </a:solidFill>
                <a:effectLst/>
                <a:latin typeface="+mn-lt"/>
                <a:ea typeface="+mn-ea"/>
                <a:cs typeface="+mn-cs"/>
              </a:rPr>
              <a:t>works</a:t>
            </a:r>
            <a:r>
              <a:rPr lang="fr-FR" sz="1000" b="0" i="0" kern="1200" dirty="0">
                <a:solidFill>
                  <a:schemeClr val="tx1"/>
                </a:solidFill>
                <a:effectLst/>
                <a:latin typeface="+mn-lt"/>
                <a:ea typeface="+mn-ea"/>
                <a:cs typeface="+mn-cs"/>
              </a:rPr>
              <a:t> »). (source : https://orcid.org/statistics ) »</a:t>
            </a:r>
          </a:p>
          <a:p>
            <a:r>
              <a:rPr lang="fr-FR" sz="1000" b="0" i="0" kern="1200" dirty="0">
                <a:solidFill>
                  <a:schemeClr val="tx1"/>
                </a:solidFill>
                <a:effectLst/>
                <a:latin typeface="+mn-lt"/>
                <a:ea typeface="+mn-ea"/>
                <a:cs typeface="+mn-cs"/>
              </a:rPr>
              <a:t>	- « </a:t>
            </a:r>
            <a:r>
              <a:rPr lang="fr-FR" sz="1000" b="1" i="0" kern="1200" dirty="0">
                <a:solidFill>
                  <a:schemeClr val="tx1"/>
                </a:solidFill>
                <a:effectLst/>
                <a:latin typeface="+mn-lt"/>
                <a:ea typeface="+mn-ea"/>
                <a:cs typeface="+mn-cs"/>
              </a:rPr>
              <a:t>Les informations obsolètes : </a:t>
            </a:r>
            <a:r>
              <a:rPr lang="fr-FR" sz="1000" b="0" i="0" kern="1200" dirty="0">
                <a:solidFill>
                  <a:schemeClr val="tx1"/>
                </a:solidFill>
                <a:effectLst/>
                <a:latin typeface="+mn-lt"/>
                <a:ea typeface="+mn-ea"/>
                <a:cs typeface="+mn-cs"/>
              </a:rPr>
              <a:t>l’immense majorité des comptes ORCID a été alimentée manuellement par les chercheurs, sur une base strictement déclarative. Si les informations renseignées étaient justes le jour de la création du compte, elles peuvent ne plus l’être. »</a:t>
            </a:r>
          </a:p>
          <a:p>
            <a:r>
              <a:rPr lang="fr-FR" sz="1000" b="0" i="0" kern="1200" dirty="0">
                <a:solidFill>
                  <a:schemeClr val="tx1"/>
                </a:solidFill>
                <a:effectLst/>
                <a:latin typeface="+mn-lt"/>
                <a:ea typeface="+mn-ea"/>
                <a:cs typeface="+mn-cs"/>
              </a:rPr>
              <a:t>	- "</a:t>
            </a:r>
            <a:r>
              <a:rPr lang="fr-FR" sz="1000" b="1" i="0" kern="1200" dirty="0">
                <a:solidFill>
                  <a:schemeClr val="tx1"/>
                </a:solidFill>
                <a:effectLst/>
                <a:latin typeface="+mn-lt"/>
                <a:ea typeface="+mn-ea"/>
                <a:cs typeface="+mn-cs"/>
              </a:rPr>
              <a:t>Les conditions de fiabilisation des informations par l’institution du chercheur </a:t>
            </a:r>
            <a:r>
              <a:rPr lang="fr-FR" sz="1000" b="0" i="0" kern="1200" dirty="0">
                <a:solidFill>
                  <a:schemeClr val="tx1"/>
                </a:solidFill>
                <a:effectLst/>
                <a:latin typeface="+mn-lt"/>
                <a:ea typeface="+mn-ea"/>
                <a:cs typeface="+mn-cs"/>
              </a:rPr>
              <a:t>: la philosophie d’ORCID est que le chercheur est maitre des informations qui le concernent. Pour qu’un compte soit vérifié par une institution, il faut que les deux conditions suivantes soient réunies : le chercheur autorise l’institution à interagir avec son compte ; l’institution a développé une intégration de son système d’information avec ORCID. De fait, très peu de comptes sont aujourd’hui fiabilisés. »</a:t>
            </a:r>
          </a:p>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39</a:t>
            </a:fld>
            <a:endParaRPr lang="fr-FR"/>
          </a:p>
        </p:txBody>
      </p:sp>
    </p:spTree>
    <p:extLst>
      <p:ext uri="{BB962C8B-B14F-4D97-AF65-F5344CB8AC3E}">
        <p14:creationId xmlns:p14="http://schemas.microsoft.com/office/powerpoint/2010/main" val="5209787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 d’après INRAE, </a:t>
            </a:r>
            <a:r>
              <a:rPr lang="fr-FR" sz="1000" i="0" dirty="0"/>
              <a:t>https://ist.inrae.fr/wp-content/uploads/sites/21/2020/02/Identifiant-Chercheur_F%C3%A9vrier-2020.pdf, avec mise à jour du logo Publons (2022)</a:t>
            </a:r>
          </a:p>
          <a:p>
            <a:endParaRPr lang="fr-FR" sz="1000" i="0" dirty="0"/>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sz="1000" i="0" dirty="0"/>
              <a:t>pour aller plus loin : </a:t>
            </a:r>
            <a:r>
              <a:rPr lang="fr-FR" sz="1000" dirty="0" err="1"/>
              <a:t>Gianna</a:t>
            </a:r>
            <a:r>
              <a:rPr lang="fr-FR" sz="1000" dirty="0"/>
              <a:t> Sergi. « Lier les identifiants chercheurs : Scopus, </a:t>
            </a:r>
            <a:r>
              <a:rPr lang="fr-FR" sz="1000" dirty="0" err="1"/>
              <a:t>WoS</a:t>
            </a:r>
            <a:r>
              <a:rPr lang="fr-FR" sz="1000" dirty="0"/>
              <a:t>, Hal, ORCID (version bilingue) ». </a:t>
            </a:r>
            <a:r>
              <a:rPr lang="fr-FR" sz="1000" i="1" dirty="0" err="1"/>
              <a:t>Colligere</a:t>
            </a:r>
            <a:r>
              <a:rPr lang="fr-FR" sz="1000" dirty="0"/>
              <a:t>. 15/05/2018.   https://archibibscdf.hypotheses.org/997</a:t>
            </a: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sz="1000" dirty="0"/>
              <a:t>sur l’importance d’une collaboration entre les </a:t>
            </a:r>
            <a:r>
              <a:rPr lang="fr-FR" sz="1000" dirty="0" err="1"/>
              <a:t>platefomes</a:t>
            </a:r>
            <a:r>
              <a:rPr lang="fr-FR" sz="1000" dirty="0"/>
              <a:t> (ORCID, commerciales, nationales) : J. Brown et A. Meadows, </a:t>
            </a:r>
            <a:r>
              <a:rPr lang="en-US" sz="1000" i="1" dirty="0"/>
              <a:t>It's "ORCID and…," not "ORCID or…": How researcher identifiers work together to help researchers, build a better picture of research, and streamline administrative tasks</a:t>
            </a:r>
            <a:r>
              <a:rPr lang="en-US" sz="1000" i="0" dirty="0"/>
              <a:t>, 2025, https://</a:t>
            </a:r>
            <a:r>
              <a:rPr lang="en-US" sz="1000" i="0" dirty="0" err="1"/>
              <a:t>zenodo.org</a:t>
            </a:r>
            <a:r>
              <a:rPr lang="en-US" sz="1000" i="0" dirty="0"/>
              <a:t>/records/15737460</a:t>
            </a:r>
          </a:p>
          <a:p>
            <a:pPr marL="92075" marR="0" lvl="0" indent="-92075" algn="l" defTabSz="914400" rtl="0" eaLnBrk="1" fontAlgn="auto" latinLnBrk="0" hangingPunct="1">
              <a:lnSpc>
                <a:spcPct val="100000"/>
              </a:lnSpc>
              <a:spcBef>
                <a:spcPts val="0"/>
              </a:spcBef>
              <a:spcAft>
                <a:spcPts val="0"/>
              </a:spcAft>
              <a:buClrTx/>
              <a:buSzTx/>
              <a:buFontTx/>
              <a:buNone/>
              <a:tabLst/>
              <a:defRPr/>
            </a:pPr>
            <a:endParaRPr lang="fr-FR" dirty="0"/>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sz="1000" dirty="0"/>
              <a:t>- HAL et ORCID </a:t>
            </a:r>
            <a:r>
              <a:rPr lang="fr-FR" sz="1000" i="0" dirty="0"/>
              <a:t> : pour HAL, mise en place du sens HAL &gt; ORCID, effectif en 11/2020 (</a:t>
            </a:r>
            <a:r>
              <a:rPr lang="fr-FR" dirty="0"/>
              <a:t>https://orcid.org/blog/2020/11/03/complete-your-orcid-record-your-hal-deposits) </a:t>
            </a:r>
            <a:r>
              <a:rPr lang="fr-FR" sz="1000" i="0" dirty="0"/>
              <a:t>; en attente pour le sens ORCID &gt; HAL</a:t>
            </a:r>
            <a:br>
              <a:rPr lang="fr-FR" sz="1000" i="0" dirty="0"/>
            </a:br>
            <a:r>
              <a:rPr lang="fr-FR" sz="1000" i="0" dirty="0"/>
              <a:t>depuis un compte HAL : Mon espace &gt; Envoyer des documents sur ORCID</a:t>
            </a:r>
            <a:br>
              <a:rPr lang="fr-FR" sz="1000" i="0" dirty="0"/>
            </a:br>
            <a:r>
              <a:rPr lang="fr-FR" sz="1000" i="0" dirty="0"/>
              <a:t>depuis un compte ORCID : Travaux &gt; Importer travaux</a:t>
            </a: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  </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41</a:t>
            </a:fld>
            <a:endParaRPr lang="fr-FR"/>
          </a:p>
        </p:txBody>
      </p:sp>
    </p:spTree>
    <p:extLst>
      <p:ext uri="{BB962C8B-B14F-4D97-AF65-F5344CB8AC3E}">
        <p14:creationId xmlns:p14="http://schemas.microsoft.com/office/powerpoint/2010/main" val="10058910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2074" indent="-92074" defTabSz="914383"/>
            <a:r>
              <a:rPr lang="fr-FR" sz="1100" b="1" u="sng" dirty="0">
                <a:solidFill>
                  <a:srgbClr val="7030A0"/>
                </a:solidFill>
              </a:rPr>
              <a:t>Les identifiants chercheurs créés par les bibliothèques et centres de documentation : normalisation, interopérabilité et </a:t>
            </a:r>
            <a:r>
              <a:rPr lang="fr-FR" sz="1100" b="1" u="sng" dirty="0" err="1">
                <a:solidFill>
                  <a:srgbClr val="7030A0"/>
                </a:solidFill>
              </a:rPr>
              <a:t>pérennnité</a:t>
            </a:r>
            <a:endParaRPr lang="fr-FR" sz="1100" b="1" u="sng" dirty="0">
              <a:solidFill>
                <a:srgbClr val="7030A0"/>
              </a:solidFill>
            </a:endParaRPr>
          </a:p>
          <a:p>
            <a:pPr marL="171447" indent="-171447">
              <a:buFontTx/>
              <a:buChar char="-"/>
            </a:pPr>
            <a:r>
              <a:rPr lang="fr-FR" dirty="0"/>
              <a:t>utilisés pour</a:t>
            </a:r>
            <a:r>
              <a:rPr lang="fr-FR" baseline="0" dirty="0"/>
              <a:t> gérer des </a:t>
            </a:r>
            <a:r>
              <a:rPr lang="fr-FR" b="1" baseline="0" dirty="0"/>
              <a:t>autorités </a:t>
            </a:r>
            <a:r>
              <a:rPr lang="fr-FR" b="0" baseline="0" dirty="0"/>
              <a:t>(</a:t>
            </a:r>
            <a:r>
              <a:rPr lang="fr-FR" b="0" i="0" baseline="0" dirty="0"/>
              <a:t>notices destinées à identifier, signaler et distinguer les contributeurs dans des bases de données bibliographiques, </a:t>
            </a:r>
            <a:r>
              <a:rPr lang="fr-FR" b="1" baseline="0" dirty="0"/>
              <a:t>normalisés</a:t>
            </a:r>
            <a:r>
              <a:rPr lang="fr-FR" b="0" baseline="0" dirty="0"/>
              <a:t>, avec des normes, des standards)</a:t>
            </a:r>
          </a:p>
          <a:p>
            <a:pPr marL="171447" indent="-171447">
              <a:buFontTx/>
              <a:buChar char="-"/>
            </a:pPr>
            <a:r>
              <a:rPr lang="fr-FR" baseline="0" dirty="0"/>
              <a:t>contrôlés par des </a:t>
            </a:r>
            <a:r>
              <a:rPr lang="fr-FR" b="1" baseline="0" dirty="0"/>
              <a:t>professionnels ; </a:t>
            </a:r>
            <a:r>
              <a:rPr lang="fr-FR" baseline="0" dirty="0"/>
              <a:t>ne</a:t>
            </a:r>
            <a:r>
              <a:rPr lang="fr-FR" dirty="0"/>
              <a:t> sont pas créés par le chercheur lui-même (non déclaratif), qui peut, le cas échéant, demander des modifications (IdRef)</a:t>
            </a:r>
          </a:p>
          <a:p>
            <a:pPr marL="171447" indent="-171447">
              <a:buFontTx/>
              <a:buChar char="-"/>
            </a:pPr>
            <a:r>
              <a:rPr lang="fr-FR" baseline="0" dirty="0"/>
              <a:t>ont vocation à être </a:t>
            </a:r>
            <a:r>
              <a:rPr lang="fr-FR" b="1" baseline="0" dirty="0"/>
              <a:t>interopérables</a:t>
            </a:r>
            <a:r>
              <a:rPr lang="fr-FR" baseline="0" dirty="0"/>
              <a:t> au niveau national, voire international (logique du web de données)</a:t>
            </a:r>
          </a:p>
          <a:p>
            <a:pPr marL="171447" indent="-171447">
              <a:buFontTx/>
              <a:buChar char="-"/>
            </a:pPr>
            <a:r>
              <a:rPr lang="fr-FR" b="1" baseline="0" dirty="0"/>
              <a:t>plus courants pour les ressources signalées dans les catalogues de bibliothèques </a:t>
            </a:r>
            <a:r>
              <a:rPr lang="fr-FR" baseline="0" dirty="0"/>
              <a:t>(monographies et non articles)</a:t>
            </a:r>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44</a:t>
            </a:fld>
            <a:endParaRPr lang="fr-FR"/>
          </a:p>
        </p:txBody>
      </p:sp>
    </p:spTree>
    <p:extLst>
      <p:ext uri="{BB962C8B-B14F-4D97-AF65-F5344CB8AC3E}">
        <p14:creationId xmlns:p14="http://schemas.microsoft.com/office/powerpoint/2010/main" val="1379845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https://www.idref.fr/151101248</a:t>
            </a:r>
          </a:p>
          <a:p>
            <a:r>
              <a:rPr lang="fr-FR" dirty="0"/>
              <a:t>pour des retours récents, cf. articles in </a:t>
            </a:r>
            <a:r>
              <a:rPr lang="fr-FR" i="1" dirty="0"/>
              <a:t>Arabesques</a:t>
            </a:r>
            <a:r>
              <a:rPr lang="fr-FR" i="0" dirty="0"/>
              <a:t>, 112 | 2024, https://publications-prairial.fr/arabesques/index.php?id=3807</a:t>
            </a:r>
          </a:p>
          <a:p>
            <a:r>
              <a:rPr lang="fr-FR" i="0" dirty="0"/>
              <a:t>2025 : 131 000 </a:t>
            </a:r>
            <a:r>
              <a:rPr lang="fr-FR" i="0" dirty="0" err="1"/>
              <a:t>IdRef</a:t>
            </a:r>
            <a:endParaRPr lang="fr-FR" dirty="0"/>
          </a:p>
          <a:p>
            <a:endParaRPr lang="fr-FR" dirty="0"/>
          </a:p>
          <a:p>
            <a:pPr marL="171447" indent="-171447">
              <a:buFontTx/>
              <a:buChar char="-"/>
            </a:pPr>
            <a:r>
              <a:rPr lang="fr-FR" b="1" dirty="0">
                <a:solidFill>
                  <a:prstClr val="black"/>
                </a:solidFill>
              </a:rPr>
              <a:t>IdRef</a:t>
            </a:r>
            <a:br>
              <a:rPr lang="fr-FR" b="1" dirty="0">
                <a:solidFill>
                  <a:prstClr val="black"/>
                </a:solidFill>
              </a:rPr>
            </a:br>
            <a:r>
              <a:rPr lang="fr-FR" dirty="0">
                <a:solidFill>
                  <a:prstClr val="black"/>
                </a:solidFill>
              </a:rPr>
              <a:t>- ABES (2010-2015)</a:t>
            </a:r>
          </a:p>
          <a:p>
            <a:pPr marL="169863" indent="11113">
              <a:buFontTx/>
              <a:buChar char="-"/>
            </a:pPr>
            <a:r>
              <a:rPr lang="fr-FR" dirty="0">
                <a:solidFill>
                  <a:prstClr val="black"/>
                </a:solidFill>
              </a:rPr>
              <a:t> dépasse le seul fichier d’autorités (le numéro de notice devient un identifiant - </a:t>
            </a:r>
            <a:r>
              <a:rPr lang="fr-FR" dirty="0" err="1">
                <a:solidFill>
                  <a:prstClr val="black"/>
                </a:solidFill>
              </a:rPr>
              <a:t>PPN</a:t>
            </a:r>
            <a:r>
              <a:rPr lang="fr-FR" dirty="0">
                <a:solidFill>
                  <a:prstClr val="black"/>
                </a:solidFill>
              </a:rPr>
              <a:t>)</a:t>
            </a:r>
            <a:br>
              <a:rPr lang="fr-FR" dirty="0">
                <a:solidFill>
                  <a:prstClr val="black"/>
                </a:solidFill>
              </a:rPr>
            </a:br>
            <a:r>
              <a:rPr lang="fr-FR" dirty="0">
                <a:solidFill>
                  <a:prstClr val="black"/>
                </a:solidFill>
              </a:rPr>
              <a:t>- 4,6 M. de notices de personnes physiques</a:t>
            </a:r>
          </a:p>
          <a:p>
            <a:pPr marL="177053" indent="0"/>
            <a:r>
              <a:rPr lang="fr-FR" dirty="0">
                <a:solidFill>
                  <a:prstClr val="black"/>
                </a:solidFill>
              </a:rPr>
              <a:t>- créé par des catalogueurs, le chercheur peut cependant demander des modifications</a:t>
            </a:r>
          </a:p>
          <a:p>
            <a:pPr marL="182560" indent="0"/>
            <a:r>
              <a:rPr lang="fr-FR" dirty="0">
                <a:solidFill>
                  <a:prstClr val="black"/>
                </a:solidFill>
              </a:rPr>
              <a:t>- </a:t>
            </a:r>
            <a:r>
              <a:rPr lang="fr-FR" dirty="0"/>
              <a:t>a vocation à interagir avec d’autres applications documentaires nationales (ex. : Theses.fr, HAL, Persée, BnF) et internationales (VIAF, ISNI) ; peut être utilisée par des bases de données nationales ou locales (ex. OATAO pour les archives</a:t>
            </a:r>
            <a:r>
              <a:rPr lang="fr-FR" baseline="0" dirty="0"/>
              <a:t> ouvertes, Univ-droit pour un portail)</a:t>
            </a:r>
            <a:endParaRPr lang="fr-FR" dirty="0"/>
          </a:p>
          <a:p>
            <a:pPr marL="534262" indent="-170730">
              <a:buFont typeface="Wingdings" panose="05000000000000000000" pitchFamily="2" charset="2"/>
              <a:buChar char="à"/>
            </a:pPr>
            <a:r>
              <a:rPr lang="fr-FR" b="1" dirty="0">
                <a:sym typeface="Wingdings" panose="05000000000000000000" pitchFamily="2" charset="2"/>
              </a:rPr>
              <a:t>un identifiant pérenne qui tend à devenir l’identifiant pérenne de l’ESR,</a:t>
            </a:r>
            <a:r>
              <a:rPr lang="fr-FR" b="1" baseline="0" dirty="0">
                <a:sym typeface="Wingdings" panose="05000000000000000000" pitchFamily="2" charset="2"/>
              </a:rPr>
              <a:t> une autorité et un pivot (liens entre bases de données) : des données agrégées d’autres bases</a:t>
            </a:r>
          </a:p>
          <a:p>
            <a:pPr marL="534262" indent="-170730">
              <a:buFont typeface="Wingdings" panose="05000000000000000000" pitchFamily="2" charset="2"/>
              <a:buChar char="à"/>
            </a:pPr>
            <a:r>
              <a:rPr lang="fr-FR" b="1" baseline="0" dirty="0">
                <a:sym typeface="Wingdings" panose="05000000000000000000" pitchFamily="2" charset="2"/>
              </a:rPr>
              <a:t>un service cohérent, enrichi et sécurisé</a:t>
            </a:r>
          </a:p>
          <a:p>
            <a:pPr marL="534262" indent="-170730">
              <a:buFont typeface="Wingdings" panose="05000000000000000000" pitchFamily="2" charset="2"/>
              <a:buChar char="à"/>
            </a:pPr>
            <a:r>
              <a:rPr lang="fr-FR" b="1" baseline="0" dirty="0">
                <a:sym typeface="Wingdings" panose="05000000000000000000" pitchFamily="2" charset="2"/>
              </a:rPr>
              <a:t>un référentiel « souverain » </a:t>
            </a:r>
            <a:r>
              <a:rPr lang="fr-FR" b="0" baseline="0" dirty="0">
                <a:sym typeface="Wingdings" panose="05000000000000000000" pitchFamily="2" charset="2"/>
              </a:rPr>
              <a:t>sur lequel conserver une « maîtrise absolue » (</a:t>
            </a:r>
            <a:r>
              <a:rPr lang="fr-FR" sz="1000" b="0" i="0" kern="1200" dirty="0">
                <a:solidFill>
                  <a:schemeClr val="tx1"/>
                </a:solidFill>
                <a:effectLst/>
                <a:latin typeface="Arial" panose="020B0604020202020204" pitchFamily="34" charset="0"/>
                <a:ea typeface="+mn-ea"/>
                <a:cs typeface="Arial" panose="020B0604020202020204" pitchFamily="34" charset="0"/>
              </a:rPr>
              <a:t>I. Mauger Perez. «  France… », </a:t>
            </a:r>
            <a:r>
              <a:rPr lang="fr-FR" sz="1000" b="0" i="1" kern="1200" dirty="0">
                <a:solidFill>
                  <a:schemeClr val="tx1"/>
                </a:solidFill>
                <a:effectLst/>
                <a:latin typeface="Arial" panose="020B0604020202020204" pitchFamily="34" charset="0"/>
                <a:ea typeface="+mn-ea"/>
                <a:cs typeface="Arial" panose="020B0604020202020204" pitchFamily="34" charset="0"/>
              </a:rPr>
              <a:t>op. </a:t>
            </a:r>
            <a:r>
              <a:rPr lang="fr-FR" sz="1000" b="0" i="1" kern="1200" dirty="0" err="1">
                <a:solidFill>
                  <a:schemeClr val="tx1"/>
                </a:solidFill>
                <a:effectLst/>
                <a:latin typeface="Arial" panose="020B0604020202020204" pitchFamily="34" charset="0"/>
                <a:ea typeface="+mn-ea"/>
                <a:cs typeface="Arial" panose="020B0604020202020204" pitchFamily="34" charset="0"/>
              </a:rPr>
              <a:t>cit</a:t>
            </a:r>
            <a:r>
              <a:rPr lang="fr-FR" sz="1000" b="0" i="1" kern="1200" dirty="0">
                <a:solidFill>
                  <a:schemeClr val="tx1"/>
                </a:solidFill>
                <a:effectLst/>
                <a:latin typeface="Arial" panose="020B0604020202020204" pitchFamily="34" charset="0"/>
                <a:ea typeface="+mn-ea"/>
                <a:cs typeface="Arial" panose="020B0604020202020204" pitchFamily="34" charset="0"/>
              </a:rPr>
              <a:t>.</a:t>
            </a:r>
            <a:r>
              <a:rPr lang="fr-FR" sz="1000" b="0" i="0" kern="1200" dirty="0">
                <a:solidFill>
                  <a:schemeClr val="tx1"/>
                </a:solidFill>
                <a:effectLst/>
                <a:latin typeface="Arial" panose="020B0604020202020204" pitchFamily="34" charset="0"/>
                <a:ea typeface="+mn-ea"/>
                <a:cs typeface="Arial" panose="020B0604020202020204" pitchFamily="34" charset="0"/>
              </a:rPr>
              <a:t>, https://publications-prairial.fr/arabesques/index.php?id=1772)</a:t>
            </a:r>
          </a:p>
          <a:p>
            <a:pPr marL="534262" indent="-170730">
              <a:buFont typeface="Wingdings" panose="05000000000000000000" pitchFamily="2" charset="2"/>
              <a:buChar char="à"/>
            </a:pPr>
            <a:r>
              <a:rPr lang="fr-FR" sz="1000" b="0" i="0" kern="1200" baseline="0" dirty="0">
                <a:solidFill>
                  <a:schemeClr val="tx1"/>
                </a:solidFill>
                <a:effectLst/>
                <a:latin typeface="Arial" panose="020B0604020202020204" pitchFamily="34" charset="0"/>
                <a:ea typeface="+mn-ea"/>
                <a:cs typeface="Arial" panose="020B0604020202020204" pitchFamily="34" charset="0"/>
                <a:sym typeface="Wingdings" panose="05000000000000000000" pitchFamily="2" charset="2"/>
              </a:rPr>
              <a:t>un identifiant au cœur d’applications de l’ESR français : ex. : ScanR</a:t>
            </a:r>
            <a:endParaRPr lang="fr-FR" b="1" baseline="0" dirty="0">
              <a:sym typeface="Wingdings" panose="05000000000000000000" pitchFamily="2" charset="2"/>
            </a:endParaRPr>
          </a:p>
          <a:p>
            <a:pPr marL="363532" indent="0" defTabSz="910560">
              <a:defRPr/>
            </a:pPr>
            <a:endParaRPr lang="fr-FR" dirty="0">
              <a:sym typeface="Wingdings" panose="05000000000000000000" pitchFamily="2" charset="2"/>
            </a:endParaRPr>
          </a:p>
          <a:p>
            <a:pPr marL="534982" indent="-171450" defTabSz="910560">
              <a:buFontTx/>
              <a:buChar char="-"/>
              <a:defRPr/>
            </a:pPr>
            <a:endParaRPr lang="fr-FR" i="0" baseline="0" dirty="0">
              <a:sym typeface="Wingdings" panose="05000000000000000000" pitchFamily="2" charset="2"/>
            </a:endParaRPr>
          </a:p>
          <a:p>
            <a:pPr marL="534982" indent="-171450" defTabSz="910560">
              <a:buFontTx/>
              <a:buChar char="-"/>
              <a:defRPr/>
            </a:pPr>
            <a:endParaRPr lang="fr-FR" baseline="0" dirty="0">
              <a:sym typeface="Wingdings" panose="05000000000000000000" pitchFamily="2" charset="2"/>
            </a:endParaRPr>
          </a:p>
          <a:p>
            <a:pPr marL="534982" indent="-171450" defTabSz="910560">
              <a:buFontTx/>
              <a:buChar char="-"/>
              <a:defRPr/>
            </a:pPr>
            <a:endParaRPr lang="fr-FR"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45</a:t>
            </a:fld>
            <a:endParaRPr lang="fr-FR"/>
          </a:p>
        </p:txBody>
      </p:sp>
    </p:spTree>
    <p:extLst>
      <p:ext uri="{BB962C8B-B14F-4D97-AF65-F5344CB8AC3E}">
        <p14:creationId xmlns:p14="http://schemas.microsoft.com/office/powerpoint/2010/main" val="41784682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534982" indent="-171450" defTabSz="910560">
              <a:buFontTx/>
              <a:buChar char="-"/>
              <a:defRPr/>
            </a:pPr>
            <a:r>
              <a:rPr lang="fr-FR" dirty="0">
                <a:sym typeface="Wingdings" panose="05000000000000000000" pitchFamily="2" charset="2"/>
              </a:rPr>
              <a:t>pour information : l’ABES réalise régulièrement des chantiers d’alignement et des chantiers qualité avec des établissements en faisant la demande</a:t>
            </a:r>
            <a:br>
              <a:rPr lang="fr-FR" dirty="0">
                <a:sym typeface="Wingdings" panose="05000000000000000000" pitchFamily="2" charset="2"/>
              </a:rPr>
            </a:br>
            <a:r>
              <a:rPr lang="fr-FR" dirty="0">
                <a:sym typeface="Wingdings" panose="05000000000000000000" pitchFamily="2" charset="2"/>
              </a:rPr>
              <a:t>ex. : </a:t>
            </a:r>
            <a:r>
              <a:rPr lang="fr-FR" dirty="0"/>
              <a:t>François Mistral. « Déploiement d’OATAO dans IdRef : une nouvelle visibilité sur le web ». </a:t>
            </a:r>
            <a:r>
              <a:rPr lang="fr-FR" i="1" dirty="0" err="1"/>
              <a:t>Punktokomo</a:t>
            </a:r>
            <a:r>
              <a:rPr lang="fr-FR" i="1" dirty="0"/>
              <a:t>. </a:t>
            </a:r>
            <a:r>
              <a:rPr lang="fr-FR" dirty="0"/>
              <a:t>30/11/2017. https://punktokomo.abes.fr/2017/11/30/oatao-sappuie-sur-idref-pour-soffrir-une-nouvelle-visibilite-sur-le-web/ ; </a:t>
            </a:r>
          </a:p>
          <a:p>
            <a:pPr marL="534982" indent="-171450" defTabSz="910560">
              <a:buFontTx/>
              <a:buChar char="-"/>
              <a:defRPr/>
            </a:pPr>
            <a:r>
              <a:rPr lang="fr-FR" dirty="0">
                <a:sym typeface="Wingdings" panose="05000000000000000000" pitchFamily="2" charset="2"/>
              </a:rPr>
              <a:t>pour des exemples d’autres travaux autour d’IdRef, cf. « Autorités, identifiants, entités. L’expansion des référentiels ». Dossier spécial </a:t>
            </a:r>
            <a:r>
              <a:rPr lang="fr-FR" i="1" dirty="0">
                <a:sym typeface="Wingdings" panose="05000000000000000000" pitchFamily="2" charset="2"/>
              </a:rPr>
              <a:t>Arabesques</a:t>
            </a:r>
            <a:r>
              <a:rPr lang="fr-FR" dirty="0">
                <a:sym typeface="Wingdings" panose="05000000000000000000" pitchFamily="2" charset="2"/>
              </a:rPr>
              <a:t>. n°85. avril-mai-juin 2017. p. 4-21.  http://abes.fr/Publications-Evenements/Arabesques/Arabesques-n-85 et Marie-Christine </a:t>
            </a:r>
            <a:r>
              <a:rPr lang="fr-FR" dirty="0" err="1">
                <a:sym typeface="Wingdings" panose="05000000000000000000" pitchFamily="2" charset="2"/>
              </a:rPr>
              <a:t>Chauvat</a:t>
            </a:r>
            <a:r>
              <a:rPr lang="fr-FR" dirty="0">
                <a:sym typeface="Wingdings" panose="05000000000000000000" pitchFamily="2" charset="2"/>
              </a:rPr>
              <a:t>. « IdRef : 3,5 millions d’autorités accessibles à tous ». </a:t>
            </a:r>
            <a:r>
              <a:rPr lang="fr-FR" i="1" dirty="0">
                <a:sym typeface="Wingdings" panose="05000000000000000000" pitchFamily="2" charset="2"/>
              </a:rPr>
              <a:t>Arabesques</a:t>
            </a:r>
            <a:r>
              <a:rPr lang="fr-FR" dirty="0">
                <a:sym typeface="Wingdings" panose="05000000000000000000" pitchFamily="2" charset="2"/>
              </a:rPr>
              <a:t>. 100 | 2021. p. 26. https://publications-prairial.fr/arabesques/index.php?id=2322 ; ex. pour HAL https://punktokomo.abes.fr/2020/10/02/lalignement-des-identifiants-auteurs-entre-idref-hal-un-etat-des-lieux/</a:t>
            </a:r>
          </a:p>
          <a:p>
            <a:pPr marL="534982" indent="-171450" defTabSz="910560">
              <a:buFontTx/>
              <a:buChar char="-"/>
              <a:defRPr/>
            </a:pPr>
            <a:endParaRPr lang="fr-FR" dirty="0">
              <a:sym typeface="Wingdings" panose="05000000000000000000" pitchFamily="2" charset="2"/>
            </a:endParaRPr>
          </a:p>
          <a:p>
            <a:pPr marL="363532" indent="0" defTabSz="910560">
              <a:defRPr/>
            </a:pPr>
            <a:r>
              <a:rPr lang="fr-FR" dirty="0" err="1">
                <a:sym typeface="Wingdings" panose="05000000000000000000" pitchFamily="2" charset="2"/>
              </a:rPr>
              <a:t>Scienceplus</a:t>
            </a:r>
            <a:r>
              <a:rPr lang="fr-FR" dirty="0">
                <a:sym typeface="Wingdings" panose="05000000000000000000" pitchFamily="2" charset="2"/>
              </a:rPr>
              <a:t>  : https://scienceplus.abes.fr/</a:t>
            </a:r>
          </a:p>
          <a:p>
            <a:pPr marL="363532" indent="0" defTabSz="910560">
              <a:defRPr/>
            </a:pPr>
            <a:endParaRPr lang="fr-FR" dirty="0">
              <a:sym typeface="Wingdings" panose="05000000000000000000" pitchFamily="2" charset="2"/>
            </a:endParaRPr>
          </a:p>
          <a:p>
            <a:pPr marL="363532" indent="0" defTabSz="910560">
              <a:defRPr/>
            </a:pPr>
            <a:r>
              <a:rPr lang="fr-FR" dirty="0">
                <a:sym typeface="Wingdings" panose="05000000000000000000" pitchFamily="2" charset="2"/>
              </a:rPr>
              <a:t>« LE référentiel mondial unique n’existera jamais. L’enjeu est celui de l’interopérabilité entre DES référentiels à vocation mondiale, nationale ou locale, gérés par des consortia divers (bibliothèques, mais aussi éditeurs et gestionnaires de droit). L’ABES s’insère dans ce paysage en suivant deux principes : conserver la souveraineté des données et jouer la carte de la complémentarité de plutôt que de la concurrence. IdRef est ainsi un service public de réconciliation des données, en particulier pour l’identification des auteurs de la recherche française. Concernant les chercheurs, IdRef aligne </a:t>
            </a:r>
            <a:r>
              <a:rPr lang="fr-FR" i="1" dirty="0">
                <a:sym typeface="Wingdings" panose="05000000000000000000" pitchFamily="2" charset="2"/>
              </a:rPr>
              <a:t>via</a:t>
            </a:r>
            <a:r>
              <a:rPr lang="fr-FR" dirty="0">
                <a:sym typeface="Wingdings" panose="05000000000000000000" pitchFamily="2" charset="2"/>
              </a:rPr>
              <a:t> des processus automatisés les identifiants ISNI, VIAF, ARK de la BnF, IdHAL, ORCID, puis agrège les rebonds entre bases (HAL, ORCID notamment). » (Isabelle Mauger Perez. « Tout sur IdRef ». </a:t>
            </a:r>
            <a:r>
              <a:rPr lang="fr-FR" i="1" dirty="0" err="1">
                <a:sym typeface="Wingdings" panose="05000000000000000000" pitchFamily="2" charset="2"/>
              </a:rPr>
              <a:t>Archimag</a:t>
            </a:r>
            <a:r>
              <a:rPr lang="fr-FR" dirty="0">
                <a:sym typeface="Wingdings" panose="05000000000000000000" pitchFamily="2" charset="2"/>
              </a:rPr>
              <a:t>. n°314. mai 2018. p. 30)</a:t>
            </a:r>
            <a:endParaRPr lang="fr-FR" baseline="0" dirty="0">
              <a:sym typeface="Wingdings" panose="05000000000000000000" pitchFamily="2" charset="2"/>
            </a:endParaRPr>
          </a:p>
          <a:p>
            <a:pPr marL="0" indent="0"/>
            <a:br>
              <a:rPr lang="fr-FR" b="0" baseline="0" dirty="0">
                <a:sym typeface="Wingdings" panose="05000000000000000000" pitchFamily="2" charset="2"/>
              </a:rPr>
            </a:br>
            <a:endParaRPr lang="fr-FR" b="0" baseline="0"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46</a:t>
            </a:fld>
            <a:endParaRPr lang="fr-FR"/>
          </a:p>
        </p:txBody>
      </p:sp>
    </p:spTree>
    <p:extLst>
      <p:ext uri="{BB962C8B-B14F-4D97-AF65-F5344CB8AC3E}">
        <p14:creationId xmlns:p14="http://schemas.microsoft.com/office/powerpoint/2010/main" val="26403019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sources : http://viaf.org/viaf/209262942/ et http://www.isni.org/isni/0000000358613566</a:t>
            </a:r>
          </a:p>
          <a:p>
            <a:endParaRPr lang="fr-FR" dirty="0"/>
          </a:p>
          <a:p>
            <a:endParaRPr lang="fr-FR" dirty="0"/>
          </a:p>
          <a:p>
            <a:r>
              <a:rPr lang="fr-FR" sz="1000" b="1" kern="1200" dirty="0">
                <a:solidFill>
                  <a:prstClr val="black"/>
                </a:solidFill>
                <a:latin typeface="+mn-lt"/>
                <a:ea typeface="+mn-ea"/>
                <a:cs typeface="+mn-cs"/>
              </a:rPr>
              <a:t>- VIAF (</a:t>
            </a:r>
            <a:r>
              <a:rPr lang="fr-FR" sz="1000" b="1" i="1" kern="1200" dirty="0">
                <a:solidFill>
                  <a:prstClr val="black"/>
                </a:solidFill>
                <a:latin typeface="+mn-lt"/>
                <a:ea typeface="+mn-ea"/>
                <a:cs typeface="+mn-cs"/>
              </a:rPr>
              <a:t>Virtual international </a:t>
            </a:r>
            <a:r>
              <a:rPr lang="fr-FR" sz="1000" b="1" i="1" kern="1200" dirty="0" err="1">
                <a:solidFill>
                  <a:prstClr val="black"/>
                </a:solidFill>
                <a:latin typeface="+mn-lt"/>
                <a:ea typeface="+mn-ea"/>
                <a:cs typeface="+mn-cs"/>
              </a:rPr>
              <a:t>authority</a:t>
            </a:r>
            <a:r>
              <a:rPr lang="fr-FR" sz="1000" b="1" i="1" kern="1200" dirty="0">
                <a:solidFill>
                  <a:prstClr val="black"/>
                </a:solidFill>
                <a:latin typeface="+mn-lt"/>
                <a:ea typeface="+mn-ea"/>
                <a:cs typeface="+mn-cs"/>
              </a:rPr>
              <a:t> file</a:t>
            </a:r>
            <a:r>
              <a:rPr lang="fr-FR" sz="1000" b="1" kern="1200" dirty="0">
                <a:solidFill>
                  <a:prstClr val="black"/>
                </a:solidFill>
                <a:latin typeface="+mn-lt"/>
                <a:ea typeface="+mn-ea"/>
                <a:cs typeface="+mn-cs"/>
              </a:rPr>
              <a:t>)</a:t>
            </a:r>
          </a:p>
          <a:p>
            <a:r>
              <a:rPr lang="fr-FR" dirty="0"/>
              <a:t>«  VIAF est un projet commun de plusieurs bibliothèques nationales, mis en œuvre et hébergé par OCLC. L'objectif du projet est de faire baisser le coût et de valoriser les fichiers d'autorité des bibliothèques par l'appariement et l'établissement de liens entre les fichiers d'autorité des bibliothèques nationales, et en rendant cette information disponible sur le web »</a:t>
            </a:r>
          </a:p>
          <a:p>
            <a:endParaRPr lang="fr-FR" dirty="0"/>
          </a:p>
          <a:p>
            <a:r>
              <a:rPr lang="fr-FR" sz="1000" b="1" kern="1200" dirty="0">
                <a:solidFill>
                  <a:prstClr val="black"/>
                </a:solidFill>
                <a:latin typeface="+mn-lt"/>
                <a:ea typeface="+mn-ea"/>
                <a:cs typeface="+mn-cs"/>
              </a:rPr>
              <a:t>- ISNI (</a:t>
            </a:r>
            <a:r>
              <a:rPr lang="fr-FR" sz="1000" b="1" i="1" kern="1200" dirty="0">
                <a:solidFill>
                  <a:prstClr val="black"/>
                </a:solidFill>
                <a:latin typeface="+mn-lt"/>
                <a:ea typeface="+mn-ea"/>
                <a:cs typeface="+mn-cs"/>
              </a:rPr>
              <a:t>International Standard Name Identifier</a:t>
            </a:r>
            <a:r>
              <a:rPr lang="fr-FR" sz="1000" b="1" kern="1200" dirty="0">
                <a:solidFill>
                  <a:prstClr val="black"/>
                </a:solidFill>
                <a:latin typeface="+mn-lt"/>
                <a:ea typeface="+mn-ea"/>
                <a:cs typeface="+mn-cs"/>
              </a:rPr>
              <a:t>)</a:t>
            </a:r>
            <a:br>
              <a:rPr lang="fr-FR" sz="1000" b="1" kern="1200" dirty="0">
                <a:solidFill>
                  <a:prstClr val="black"/>
                </a:solidFill>
                <a:latin typeface="+mn-lt"/>
                <a:ea typeface="+mn-ea"/>
                <a:cs typeface="+mn-cs"/>
              </a:rPr>
            </a:br>
            <a:r>
              <a:rPr lang="fr-FR" dirty="0"/>
              <a:t>«  </a:t>
            </a:r>
            <a:r>
              <a:rPr lang="en-US" i="1" dirty="0"/>
              <a:t>ISNI is the ISO certified global standard number for identifying the millions of contributors to creative works and those active in their distribution, including researchers, inventors, writers, artists, visual creators, performers, producers, publishers, aggregators, and more. It is part of a family of international standard identifiers that includes identifiers of works, recordings, products and right holders in all repertoires, e.g. </a:t>
            </a:r>
            <a:r>
              <a:rPr lang="en-US" i="1" dirty="0">
                <a:hlinkClick r:id="rId3"/>
              </a:rPr>
              <a:t>DOI</a:t>
            </a:r>
            <a:r>
              <a:rPr lang="en-US" i="1" dirty="0"/>
              <a:t>, </a:t>
            </a:r>
            <a:r>
              <a:rPr lang="en-US" i="1" dirty="0">
                <a:hlinkClick r:id="rId4"/>
              </a:rPr>
              <a:t>ISAN</a:t>
            </a:r>
            <a:r>
              <a:rPr lang="en-US" i="1" dirty="0"/>
              <a:t>, </a:t>
            </a:r>
            <a:r>
              <a:rPr lang="en-US" i="1" dirty="0">
                <a:hlinkClick r:id="rId5"/>
              </a:rPr>
              <a:t>ISBN</a:t>
            </a:r>
            <a:r>
              <a:rPr lang="en-US" i="1" dirty="0"/>
              <a:t>, </a:t>
            </a:r>
            <a:r>
              <a:rPr lang="en-US" i="1" dirty="0">
                <a:hlinkClick r:id="rId6"/>
              </a:rPr>
              <a:t>ISRC</a:t>
            </a:r>
            <a:r>
              <a:rPr lang="en-US" i="1" dirty="0"/>
              <a:t>, </a:t>
            </a:r>
            <a:r>
              <a:rPr lang="en-US" i="1" dirty="0">
                <a:hlinkClick r:id="rId7"/>
              </a:rPr>
              <a:t>ISSN</a:t>
            </a:r>
            <a:r>
              <a:rPr lang="en-US" i="1" dirty="0"/>
              <a:t>, </a:t>
            </a:r>
            <a:r>
              <a:rPr lang="en-US" i="1" dirty="0">
                <a:hlinkClick r:id="rId8"/>
              </a:rPr>
              <a:t>ISTC</a:t>
            </a:r>
            <a:r>
              <a:rPr lang="en-US" i="1" dirty="0"/>
              <a:t>, and </a:t>
            </a:r>
            <a:r>
              <a:rPr lang="en-US" i="1" dirty="0">
                <a:hlinkClick r:id="rId9"/>
              </a:rPr>
              <a:t>ISWC</a:t>
            </a:r>
            <a:r>
              <a:rPr lang="en-US" i="1" dirty="0"/>
              <a:t>.</a:t>
            </a:r>
          </a:p>
          <a:p>
            <a:r>
              <a:rPr lang="en-US" i="1" dirty="0"/>
              <a:t>The mission of the ISNI International Authority (ISNI-IA) is to assign to </a:t>
            </a:r>
            <a:r>
              <a:rPr lang="en-US" b="1" i="1" dirty="0"/>
              <a:t>the public name(s)</a:t>
            </a:r>
            <a:r>
              <a:rPr lang="en-US" i="1" dirty="0"/>
              <a:t> of a researcher, inventor, writer, artist, performer, publisher, etc. </a:t>
            </a:r>
            <a:r>
              <a:rPr lang="en-US" b="1" i="1" dirty="0"/>
              <a:t>a persistent unique identifying number</a:t>
            </a:r>
            <a:r>
              <a:rPr lang="en-US" i="1" dirty="0"/>
              <a:t> in order to resolve the problem of name ambiguity in search and discovery; and </a:t>
            </a:r>
            <a:r>
              <a:rPr lang="en-US" b="1" i="1" dirty="0"/>
              <a:t>diffuse each assigned ISNI</a:t>
            </a:r>
            <a:r>
              <a:rPr lang="en-US" i="1" dirty="0"/>
              <a:t> across all repertoires in the global supply chain so that every published work can be </a:t>
            </a:r>
            <a:r>
              <a:rPr lang="en-US" b="1" i="1" dirty="0"/>
              <a:t>unambiguously attributed to its creator </a:t>
            </a:r>
            <a:r>
              <a:rPr lang="en-US" i="1" dirty="0"/>
              <a:t>wherever that work is described.</a:t>
            </a:r>
          </a:p>
          <a:p>
            <a:r>
              <a:rPr lang="en-US" i="1" dirty="0"/>
              <a:t>By achieving these goals the ISNI will act as a </a:t>
            </a:r>
            <a:r>
              <a:rPr lang="en-US" b="1" i="1" dirty="0"/>
              <a:t>bridge identifier</a:t>
            </a:r>
            <a:r>
              <a:rPr lang="en-US" i="1" dirty="0"/>
              <a:t> across multiple domains and become a critical component in </a:t>
            </a:r>
            <a:r>
              <a:rPr lang="en-US" b="1" i="1" dirty="0"/>
              <a:t>Linked Data</a:t>
            </a:r>
            <a:r>
              <a:rPr lang="en-US" i="1" dirty="0"/>
              <a:t> and </a:t>
            </a:r>
            <a:r>
              <a:rPr lang="en-US" b="1" i="1" dirty="0"/>
              <a:t>Semantic Web</a:t>
            </a:r>
            <a:r>
              <a:rPr lang="en-US" i="1" dirty="0"/>
              <a:t> applications.</a:t>
            </a:r>
            <a:r>
              <a:rPr lang="fr-FR" dirty="0"/>
              <a:t> »</a:t>
            </a:r>
          </a:p>
          <a:p>
            <a:r>
              <a:rPr lang="fr-FR" dirty="0"/>
              <a:t>exemple : Brian May, membre du groupe Queen et auteur d’une thèse universitaire : </a:t>
            </a:r>
            <a:r>
              <a:rPr lang="fr-FR" sz="1000" b="0" i="0" kern="1200" dirty="0">
                <a:solidFill>
                  <a:schemeClr val="tx1"/>
                </a:solidFill>
                <a:effectLst/>
                <a:latin typeface="+mn-lt"/>
                <a:ea typeface="+mn-ea"/>
                <a:cs typeface="+mn-cs"/>
              </a:rPr>
              <a:t>https://</a:t>
            </a:r>
            <a:r>
              <a:rPr lang="fr-FR" sz="1000" b="0" i="0" kern="1200" dirty="0" err="1">
                <a:solidFill>
                  <a:schemeClr val="tx1"/>
                </a:solidFill>
                <a:effectLst/>
                <a:latin typeface="+mn-lt"/>
                <a:ea typeface="+mn-ea"/>
                <a:cs typeface="+mn-cs"/>
              </a:rPr>
              <a:t>isni.org</a:t>
            </a:r>
            <a:r>
              <a:rPr lang="fr-FR" sz="1000" b="0" i="0" kern="1200" dirty="0">
                <a:solidFill>
                  <a:schemeClr val="tx1"/>
                </a:solidFill>
                <a:effectLst/>
                <a:latin typeface="+mn-lt"/>
                <a:ea typeface="+mn-ea"/>
                <a:cs typeface="+mn-cs"/>
              </a:rPr>
              <a:t>/</a:t>
            </a:r>
            <a:r>
              <a:rPr lang="fr-FR" sz="1000" b="0" i="0" kern="1200" dirty="0" err="1">
                <a:solidFill>
                  <a:schemeClr val="tx1"/>
                </a:solidFill>
                <a:effectLst/>
                <a:latin typeface="+mn-lt"/>
                <a:ea typeface="+mn-ea"/>
                <a:cs typeface="+mn-cs"/>
              </a:rPr>
              <a:t>isni</a:t>
            </a:r>
            <a:r>
              <a:rPr lang="fr-FR" sz="1000" b="0" i="0" kern="1200" dirty="0">
                <a:solidFill>
                  <a:schemeClr val="tx1"/>
                </a:solidFill>
                <a:effectLst/>
                <a:latin typeface="+mn-lt"/>
                <a:ea typeface="+mn-ea"/>
                <a:cs typeface="+mn-cs"/>
              </a:rPr>
              <a:t>/0000000120314590</a:t>
            </a:r>
            <a:endParaRPr lang="fr-FR" dirty="0"/>
          </a:p>
          <a:p>
            <a:endParaRPr lang="fr-FR" dirty="0"/>
          </a:p>
          <a:p>
            <a:r>
              <a:rPr lang="fr-FR" dirty="0">
                <a:sym typeface="Wingdings" panose="05000000000000000000" pitchFamily="2" charset="2"/>
              </a:rPr>
              <a:t> dans une logique de web de données (cf. liens avec Wikidata par exemple)</a:t>
            </a:r>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48</a:t>
            </a:fld>
            <a:endParaRPr lang="fr-FR"/>
          </a:p>
        </p:txBody>
      </p:sp>
    </p:spTree>
    <p:extLst>
      <p:ext uri="{BB962C8B-B14F-4D97-AF65-F5344CB8AC3E}">
        <p14:creationId xmlns:p14="http://schemas.microsoft.com/office/powerpoint/2010/main" val="3666963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3577" y="4623271"/>
            <a:ext cx="5388610" cy="4218945"/>
          </a:xfrm>
        </p:spPr>
        <p:txBody>
          <a:bodyPr/>
          <a:lstStyle/>
          <a:p>
            <a:pPr marL="0" lvl="1" indent="0"/>
            <a:r>
              <a:rPr lang="fr-FR" b="1" u="sng" dirty="0">
                <a:solidFill>
                  <a:srgbClr val="7030A0"/>
                </a:solidFill>
                <a:sym typeface="Wingdings" panose="05000000000000000000" pitchFamily="2" charset="2"/>
              </a:rPr>
              <a:t>Identifiants chercheurs ?</a:t>
            </a:r>
          </a:p>
          <a:p>
            <a:pPr marL="171447" lvl="1" indent="-171447">
              <a:buFontTx/>
              <a:buChar char="-"/>
            </a:pPr>
            <a:r>
              <a:rPr lang="fr-FR" b="1" dirty="0">
                <a:sym typeface="Wingdings" panose="05000000000000000000" pitchFamily="2" charset="2"/>
              </a:rPr>
              <a:t>identifiant</a:t>
            </a:r>
            <a:r>
              <a:rPr lang="fr-FR" dirty="0">
                <a:sym typeface="Wingdings" panose="05000000000000000000" pitchFamily="2" charset="2"/>
              </a:rPr>
              <a:t> : code alphanumérique </a:t>
            </a:r>
            <a:r>
              <a:rPr lang="fr-FR" b="1" dirty="0">
                <a:sym typeface="Wingdings" panose="05000000000000000000" pitchFamily="2" charset="2"/>
              </a:rPr>
              <a:t>univoque</a:t>
            </a:r>
            <a:r>
              <a:rPr lang="fr-FR" dirty="0">
                <a:sym typeface="Wingdings" panose="05000000000000000000" pitchFamily="2" charset="2"/>
              </a:rPr>
              <a:t> associé à une entité ou une ressource</a:t>
            </a:r>
          </a:p>
          <a:p>
            <a:pPr marL="171447" lvl="1" indent="-171447">
              <a:buFontTx/>
              <a:buChar char="-"/>
            </a:pPr>
            <a:r>
              <a:rPr lang="fr-FR" dirty="0">
                <a:sym typeface="Wingdings" panose="05000000000000000000" pitchFamily="2" charset="2"/>
              </a:rPr>
              <a:t>identifiants développés d’abord pour les </a:t>
            </a:r>
            <a:r>
              <a:rPr lang="fr-FR" b="1" dirty="0">
                <a:sym typeface="Wingdings" panose="05000000000000000000" pitchFamily="2" charset="2"/>
              </a:rPr>
              <a:t>productions scientifiques </a:t>
            </a:r>
            <a:r>
              <a:rPr lang="fr-FR" dirty="0">
                <a:sym typeface="Wingdings" panose="05000000000000000000" pitchFamily="2" charset="2"/>
              </a:rPr>
              <a:t>(ISSN, DOI avec I pour « </a:t>
            </a:r>
            <a:r>
              <a:rPr lang="fr-FR" i="1" dirty="0">
                <a:sym typeface="Wingdings" panose="05000000000000000000" pitchFamily="2" charset="2"/>
              </a:rPr>
              <a:t>identifier</a:t>
            </a:r>
            <a:r>
              <a:rPr lang="fr-FR" dirty="0">
                <a:sym typeface="Wingdings" panose="05000000000000000000" pitchFamily="2" charset="2"/>
              </a:rPr>
              <a:t> ») : vers des </a:t>
            </a:r>
            <a:r>
              <a:rPr lang="fr-FR" b="1" dirty="0">
                <a:sym typeface="Wingdings" panose="05000000000000000000" pitchFamily="2" charset="2"/>
              </a:rPr>
              <a:t>identifiants pérennes et standardisés</a:t>
            </a:r>
          </a:p>
          <a:p>
            <a:pPr marL="184146" lvl="2" indent="0"/>
            <a:r>
              <a:rPr lang="fr-FR" b="1" dirty="0"/>
              <a:t>principe du numéro de Sécurité sociale (identification de la personne et utilisation pour d’autres services et échanges entre différents services)</a:t>
            </a:r>
          </a:p>
          <a:p>
            <a:pPr marL="184146" lvl="2" indent="0"/>
            <a:endParaRPr lang="fr-FR" sz="900" b="1" dirty="0"/>
          </a:p>
          <a:p>
            <a:pPr marL="184146" lvl="2" indent="0"/>
            <a:r>
              <a:rPr lang="fr-FR" dirty="0"/>
              <a:t>doivent reposer sur </a:t>
            </a:r>
            <a:r>
              <a:rPr lang="fr-FR" b="1" dirty="0"/>
              <a:t>des principes de pérennité, standardisation et d’interopérabilité </a:t>
            </a:r>
            <a:r>
              <a:rPr lang="fr-FR" dirty="0"/>
              <a:t>(</a:t>
            </a:r>
            <a:r>
              <a:rPr lang="fr-FR" dirty="0">
                <a:sym typeface="Wingdings" panose="05000000000000000000" pitchFamily="2" charset="2"/>
              </a:rPr>
              <a:t> exclut par exemple les identifiants attribués sur les réseaux sociaux ou le profil Google scholar)</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6</a:t>
            </a:fld>
            <a:endParaRPr lang="fr-FR"/>
          </a:p>
        </p:txBody>
      </p:sp>
    </p:spTree>
    <p:extLst>
      <p:ext uri="{BB962C8B-B14F-4D97-AF65-F5344CB8AC3E}">
        <p14:creationId xmlns:p14="http://schemas.microsoft.com/office/powerpoint/2010/main" val="761615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 https://www.wikidata.org/wiki/Q41044947</a:t>
            </a:r>
          </a:p>
          <a:p>
            <a:endParaRPr lang="fr-FR" dirty="0"/>
          </a:p>
          <a:p>
            <a:r>
              <a:rPr lang="fr-FR" b="1" dirty="0"/>
              <a:t>Wikidata</a:t>
            </a:r>
            <a:r>
              <a:rPr lang="fr-FR" dirty="0"/>
              <a:t> – cf. https://www.wikidata.org/</a:t>
            </a:r>
          </a:p>
          <a:p>
            <a:pPr marL="171450" indent="-171450">
              <a:buFontTx/>
              <a:buChar char="-"/>
            </a:pPr>
            <a:r>
              <a:rPr lang="fr-FR" dirty="0"/>
              <a:t>base de connaissances</a:t>
            </a:r>
          </a:p>
          <a:p>
            <a:pPr marL="171450" indent="-171450">
              <a:buFontTx/>
              <a:buChar char="-"/>
            </a:pPr>
            <a:r>
              <a:rPr lang="fr-FR" dirty="0"/>
              <a:t>librement modifiable – par le chercheur lui-même ou par d’autres</a:t>
            </a:r>
          </a:p>
          <a:p>
            <a:pPr marL="171450" indent="-171450">
              <a:buFontTx/>
              <a:buChar char="-"/>
            </a:pPr>
            <a:r>
              <a:rPr lang="fr-FR" dirty="0"/>
              <a:t>pour centraliser, notamment, les données des différentes Wikipédia et favoriser leurs mises à jour, dans le contexte du développement du web de données et du web sémantique (graphe de connaissances)</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49</a:t>
            </a:fld>
            <a:endParaRPr lang="fr-FR"/>
          </a:p>
        </p:txBody>
      </p:sp>
    </p:spTree>
    <p:extLst>
      <p:ext uri="{BB962C8B-B14F-4D97-AF65-F5344CB8AC3E}">
        <p14:creationId xmlns:p14="http://schemas.microsoft.com/office/powerpoint/2010/main" val="474008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Référence : « En route pour le FNE-Fichier national d’entités ». </a:t>
            </a:r>
            <a:r>
              <a:rPr lang="fr-FR" i="1" dirty="0" err="1"/>
              <a:t>Fil’ABES</a:t>
            </a:r>
            <a:r>
              <a:rPr lang="fr-FR" i="0" dirty="0"/>
              <a:t>. 09/10/2018. https://fil.abes.fr/2018/10/09/en-route-pour-le-fne-fichier-national-dentites/ et « Décision du CSB du 28 juin 2023 : report du projet FNE ». </a:t>
            </a:r>
            <a:r>
              <a:rPr lang="fr-FR" i="1" dirty="0"/>
              <a:t>Ibid.</a:t>
            </a:r>
            <a:r>
              <a:rPr lang="fr-FR" i="0" dirty="0"/>
              <a:t> 10/07/2023. https://fil.abes.fr/2023/07/10/decision-du-csb-du-28-juin-2023-report-du-projet-fne/</a:t>
            </a:r>
          </a:p>
          <a:p>
            <a:endParaRPr lang="fr-FR" i="0" dirty="0"/>
          </a:p>
          <a:p>
            <a:pPr marL="177797" indent="-88898"/>
            <a:r>
              <a:rPr lang="fr-FR" b="1" dirty="0"/>
              <a:t>- le projet de FNE (Fichier national d’entités)</a:t>
            </a:r>
          </a:p>
          <a:p>
            <a:pPr marL="266695" indent="-84136"/>
            <a:r>
              <a:rPr lang="fr-FR" noProof="0" dirty="0"/>
              <a:t>Fichier</a:t>
            </a:r>
            <a:r>
              <a:rPr lang="fr-FR" baseline="0" noProof="0" dirty="0"/>
              <a:t> national d’entités </a:t>
            </a:r>
            <a:r>
              <a:rPr lang="fr-FR" b="1" baseline="0" noProof="0" dirty="0"/>
              <a:t>bâti en commun par la BnF et l’ABES</a:t>
            </a:r>
            <a:r>
              <a:rPr lang="fr-FR" baseline="0" noProof="0" dirty="0"/>
              <a:t>, en se basant sur les principes du web sémantique (feuille de route 2017 ; horizon : 2022-2023) : </a:t>
            </a:r>
            <a:r>
              <a:rPr lang="fr-FR" b="1" dirty="0"/>
              <a:t>rassembler dans une même base de données toutes les entités produites en France par les organismes dépositaires de collections documentaires</a:t>
            </a:r>
            <a:r>
              <a:rPr lang="fr-FR" dirty="0"/>
              <a:t> (BnF, ABES, archives, musées, etc.)</a:t>
            </a:r>
          </a:p>
          <a:p>
            <a:pPr marL="266695" indent="-84136"/>
            <a:r>
              <a:rPr lang="fr-FR" dirty="0"/>
              <a:t>« Le FNE a pour objectif de favoriser la production mutualisée de données de qualité, dans le respect des principes FAIR (Faciles à trouver, Accessibles, Interopérables et Réutilisables) pour partager largement les millions de descriptions d’entités utiles aux professionnels des bibliothèques et </a:t>
            </a:r>
            <a:r>
              <a:rPr lang="fr-FR" i="1" dirty="0"/>
              <a:t>in fine </a:t>
            </a:r>
            <a:r>
              <a:rPr lang="fr-FR" dirty="0"/>
              <a:t>aux utilisateurs des catalogues et outils documentaires disponibles sur le web », afin « de constituer une plate-forme de production mutualisée d’entités, données d’autorité structurées selon le modèle IFLA LRM » (https://www.transition-bibliographique.fr/fne/fichier-national-entites/) </a:t>
            </a:r>
          </a:p>
          <a:p>
            <a:pPr marL="266695" indent="-84136"/>
            <a:r>
              <a:rPr lang="fr-FR" b="0" dirty="0"/>
              <a:t>- 2020 : preuve de</a:t>
            </a:r>
            <a:r>
              <a:rPr lang="fr-FR" b="0" baseline="0" dirty="0"/>
              <a:t> concept (POC) OK et charte FNE</a:t>
            </a:r>
          </a:p>
          <a:p>
            <a:pPr marL="174625" lvl="0" indent="-4763">
              <a:buFontTx/>
              <a:buChar char="-"/>
            </a:pPr>
            <a:r>
              <a:rPr lang="fr-FR" i="0" dirty="0"/>
              <a:t>2020-2023 : développement de l’outil de production d’abord à destination des professionnels de la BnF et des réseaux de l’ABES</a:t>
            </a:r>
          </a:p>
          <a:p>
            <a:pPr marL="174625" lvl="0" indent="-4763">
              <a:buFontTx/>
              <a:buChar char="-"/>
            </a:pPr>
            <a:r>
              <a:rPr lang="fr-FR" i="0" dirty="0"/>
              <a:t> 2023 : report du projet, en attendant le renouvellement des outils de production de la BnF et de l’ABES</a:t>
            </a:r>
            <a:endParaRPr lang="fr-FR" dirty="0"/>
          </a:p>
          <a:p>
            <a:pPr marL="543612" defTabSz="918240">
              <a:defRPr/>
            </a:pPr>
            <a:endParaRPr lang="fr-FR" b="1" baseline="0" dirty="0"/>
          </a:p>
          <a:p>
            <a:pPr defTabSz="918240">
              <a:defRPr/>
            </a:pPr>
            <a:r>
              <a:rPr lang="fr-FR" b="0" baseline="0" dirty="0"/>
              <a:t>pour aller plus loin : « Fichier national d’entités ». </a:t>
            </a:r>
            <a:r>
              <a:rPr lang="fr-FR" b="0" i="1" baseline="0" dirty="0"/>
              <a:t>Transition bibliographique</a:t>
            </a:r>
            <a:r>
              <a:rPr lang="fr-FR" b="0" baseline="0" dirty="0"/>
              <a:t>. MAJ 2021. https://www.transition-bibliographique.fr/fne/fichier-national-entites/</a:t>
            </a:r>
          </a:p>
          <a:p>
            <a:pPr marL="266695" indent="-84136"/>
            <a:endParaRPr lang="en-US" b="0"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solidFill>
                  <a:prstClr val="black"/>
                </a:solidFill>
              </a:rPr>
              <a:pPr/>
              <a:t>50</a:t>
            </a:fld>
            <a:endParaRPr lang="fr-FR">
              <a:solidFill>
                <a:prstClr val="black"/>
              </a:solidFill>
            </a:endParaRPr>
          </a:p>
        </p:txBody>
      </p:sp>
    </p:spTree>
    <p:extLst>
      <p:ext uri="{BB962C8B-B14F-4D97-AF65-F5344CB8AC3E}">
        <p14:creationId xmlns:p14="http://schemas.microsoft.com/office/powerpoint/2010/main" val="29096320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 https://ist.inrae.fr/wp-content/uploads/sites/21/2020/02/Identifiant-Chercheur_F%C3%A9vrier-2020.pdf</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51</a:t>
            </a:fld>
            <a:endParaRPr lang="fr-FR"/>
          </a:p>
        </p:txBody>
      </p:sp>
    </p:spTree>
    <p:extLst>
      <p:ext uri="{BB962C8B-B14F-4D97-AF65-F5344CB8AC3E}">
        <p14:creationId xmlns:p14="http://schemas.microsoft.com/office/powerpoint/2010/main" val="52107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4383">
              <a:defRPr/>
            </a:pPr>
            <a:r>
              <a:rPr lang="fr-FR" sz="1100" b="1" u="sng" dirty="0">
                <a:solidFill>
                  <a:srgbClr val="7030A0"/>
                </a:solidFill>
              </a:rPr>
              <a:t>Un usage encore restreint</a:t>
            </a:r>
            <a:endParaRPr lang="fr-FR" sz="1100" dirty="0">
              <a:solidFill>
                <a:srgbClr val="7030A0"/>
              </a:solidFill>
            </a:endParaRPr>
          </a:p>
          <a:p>
            <a:pPr marL="171450" indent="-171450" defTabSz="914383">
              <a:buFontTx/>
              <a:buChar char="-"/>
              <a:defRPr/>
            </a:pPr>
            <a:r>
              <a:rPr lang="fr-FR" dirty="0"/>
              <a:t>en général</a:t>
            </a:r>
          </a:p>
          <a:p>
            <a:pPr marL="345355" lvl="1" indent="-170730" defTabSz="914383">
              <a:buFontTx/>
              <a:buChar char="-"/>
              <a:defRPr/>
            </a:pPr>
            <a:r>
              <a:rPr lang="fr-FR" dirty="0"/>
              <a:t>un </a:t>
            </a:r>
            <a:r>
              <a:rPr lang="fr-FR" b="1" dirty="0"/>
              <a:t>usage modéré </a:t>
            </a:r>
            <a:r>
              <a:rPr lang="fr-FR" dirty="0"/>
              <a:t>: &lt;30% des chercheurs, voire 15-20 % selon les disciplines (</a:t>
            </a:r>
            <a:r>
              <a:rPr lang="fr-FR" b="1" dirty="0"/>
              <a:t>à comparer avec les 40-50 % des réseaux sociaux</a:t>
            </a:r>
            <a:r>
              <a:rPr lang="fr-FR" dirty="0"/>
              <a:t>)</a:t>
            </a:r>
          </a:p>
          <a:p>
            <a:pPr marL="345355" lvl="1" indent="-170730" defTabSz="914383">
              <a:buFontTx/>
              <a:buChar char="-"/>
              <a:defRPr/>
            </a:pPr>
            <a:r>
              <a:rPr lang="fr-FR" dirty="0"/>
              <a:t>un </a:t>
            </a:r>
            <a:r>
              <a:rPr lang="fr-FR" b="1" dirty="0"/>
              <a:t>usage générationnel</a:t>
            </a:r>
            <a:r>
              <a:rPr lang="fr-FR" dirty="0"/>
              <a:t> : des chercheurs souvent déjà insérés dans la carrière académique (</a:t>
            </a:r>
            <a:r>
              <a:rPr lang="fr-FR" dirty="0" err="1"/>
              <a:t>publiants</a:t>
            </a:r>
            <a:r>
              <a:rPr lang="fr-FR" dirty="0"/>
              <a:t>) (milieu de carrière, 45-54 ans) ?</a:t>
            </a:r>
          </a:p>
          <a:p>
            <a:pPr marL="345355" lvl="1" indent="-170730" defTabSz="914383">
              <a:buFontTx/>
              <a:buChar char="-"/>
              <a:defRPr/>
            </a:pPr>
            <a:r>
              <a:rPr lang="fr-FR" dirty="0"/>
              <a:t>un </a:t>
            </a:r>
            <a:r>
              <a:rPr lang="fr-FR" b="1" dirty="0"/>
              <a:t>usage selon le contexte d’exercice </a:t>
            </a:r>
            <a:r>
              <a:rPr lang="fr-FR" dirty="0"/>
              <a:t>: plutôt recherche publique, moins dans le monde de l’entreprise, même parmi les chercheurs </a:t>
            </a:r>
            <a:r>
              <a:rPr lang="fr-FR" dirty="0" err="1"/>
              <a:t>publiants</a:t>
            </a:r>
            <a:r>
              <a:rPr lang="fr-FR" dirty="0"/>
              <a:t> (étude OCDE)</a:t>
            </a:r>
          </a:p>
          <a:p>
            <a:pPr marL="345355" lvl="1" indent="-170730" defTabSz="914383">
              <a:buFontTx/>
              <a:buChar char="-"/>
              <a:defRPr/>
            </a:pPr>
            <a:r>
              <a:rPr lang="fr-FR" dirty="0"/>
              <a:t>un usage irrégulier : pas forcément mis à jour / complétés</a:t>
            </a:r>
          </a:p>
          <a:p>
            <a:pPr marL="170730" lvl="0" indent="-170730" defTabSz="914383">
              <a:buFontTx/>
              <a:buChar char="-"/>
              <a:defRPr/>
            </a:pPr>
            <a:r>
              <a:rPr lang="fr-FR" dirty="0"/>
              <a:t>des usages disciplinaires</a:t>
            </a:r>
          </a:p>
          <a:p>
            <a:pPr marL="346075" lvl="1" indent="-171450">
              <a:buFontTx/>
              <a:buChar char="-"/>
            </a:pPr>
            <a:r>
              <a:rPr lang="fr-FR" dirty="0"/>
              <a:t>des usages des identifiants encore très liés à </a:t>
            </a:r>
            <a:r>
              <a:rPr lang="fr-FR" b="1" dirty="0"/>
              <a:t>l’article</a:t>
            </a:r>
            <a:r>
              <a:rPr lang="fr-FR" dirty="0"/>
              <a:t>, et non à la monographie</a:t>
            </a:r>
          </a:p>
          <a:p>
            <a:pPr marL="346075" lvl="1" indent="-171450">
              <a:buFontTx/>
              <a:buChar char="-"/>
            </a:pPr>
            <a:r>
              <a:rPr lang="fr-FR" dirty="0"/>
              <a:t>des usages liées à certaines </a:t>
            </a:r>
            <a:r>
              <a:rPr lang="fr-FR" b="1" dirty="0"/>
              <a:t>grandes bases bibliographiques </a:t>
            </a:r>
            <a:r>
              <a:rPr lang="fr-FR" dirty="0"/>
              <a:t>(Web of science, Scopus) où faible représentation des </a:t>
            </a:r>
            <a:r>
              <a:rPr lang="fr-FR" dirty="0" err="1"/>
              <a:t>SHS</a:t>
            </a:r>
            <a:r>
              <a:rPr lang="fr-FR" dirty="0"/>
              <a:t> &gt; pb des résultats de l’étude OCDE (basée sur des chiffres Scopus) qui indique que 60 % des chercheurs utilisent leur ORCID comme un élément de leur identité numérique, plus de 50 % des chercheurs dans tous les pays</a:t>
            </a:r>
          </a:p>
          <a:p>
            <a:pPr marL="346075" lvl="1" indent="-171450">
              <a:buFontTx/>
              <a:buChar char="-"/>
            </a:pPr>
            <a:r>
              <a:rPr lang="fr-FR" dirty="0"/>
              <a:t>une </a:t>
            </a:r>
            <a:r>
              <a:rPr lang="fr-FR" b="1" dirty="0"/>
              <a:t>méconnaissance</a:t>
            </a:r>
            <a:r>
              <a:rPr lang="fr-FR" dirty="0"/>
              <a:t> de ces identifiants en </a:t>
            </a:r>
            <a:r>
              <a:rPr lang="fr-FR" dirty="0" err="1"/>
              <a:t>SHS</a:t>
            </a:r>
            <a:endParaRPr lang="fr-FR" b="1" dirty="0">
              <a:sym typeface="Wingdings" panose="05000000000000000000" pitchFamily="2" charset="2"/>
            </a:endParaRPr>
          </a:p>
          <a:p>
            <a:pPr marL="0" indent="0" defTabSz="914383">
              <a:defRPr/>
            </a:pPr>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52</a:t>
            </a:fld>
            <a:endParaRPr lang="fr-FR"/>
          </a:p>
        </p:txBody>
      </p:sp>
    </p:spTree>
    <p:extLst>
      <p:ext uri="{BB962C8B-B14F-4D97-AF65-F5344CB8AC3E}">
        <p14:creationId xmlns:p14="http://schemas.microsoft.com/office/powerpoint/2010/main" val="42142981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3576" y="4748163"/>
            <a:ext cx="5388610" cy="4272466"/>
          </a:xfrm>
        </p:spPr>
        <p:txBody>
          <a:bodyPr/>
          <a:lstStyle/>
          <a:p>
            <a:pPr marL="85725"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None/>
              <a:tabLst>
                <a:tab pos="180975" algn="l"/>
              </a:tabLst>
              <a:defRPr/>
            </a:pPr>
            <a:r>
              <a:rPr lang="fr-FR" b="0" dirty="0">
                <a:sym typeface="Wingdings" panose="05000000000000000000" pitchFamily="2" charset="2"/>
              </a:rPr>
              <a:t>à compléter par exemple par l’étude de S. R. Porter, « </a:t>
            </a:r>
            <a:r>
              <a:rPr lang="en-US" b="0" dirty="0">
                <a:sym typeface="Wingdings" panose="05000000000000000000" pitchFamily="2" charset="2"/>
              </a:rPr>
              <a:t>Understanding ORCID adoption among academic researchers</a:t>
            </a:r>
            <a:r>
              <a:rPr lang="fr-FR" b="0" dirty="0">
                <a:sym typeface="Wingdings" panose="05000000000000000000" pitchFamily="2" charset="2"/>
              </a:rPr>
              <a:t>  », </a:t>
            </a:r>
            <a:r>
              <a:rPr lang="fr-FR" b="0" i="1" dirty="0" err="1">
                <a:sym typeface="Wingdings" panose="05000000000000000000" pitchFamily="2" charset="2"/>
              </a:rPr>
              <a:t>Scientometrics</a:t>
            </a:r>
            <a:r>
              <a:rPr lang="fr-FR" b="0" i="0" dirty="0">
                <a:sym typeface="Wingdings" panose="05000000000000000000" pitchFamily="2" charset="2"/>
              </a:rPr>
              <a:t>, </a:t>
            </a:r>
            <a:r>
              <a:rPr lang="fr-FR" sz="1000" b="0" i="0" kern="1200" dirty="0">
                <a:solidFill>
                  <a:schemeClr val="tx1"/>
                </a:solidFill>
                <a:effectLst/>
                <a:latin typeface="+mn-lt"/>
                <a:ea typeface="+mn-ea"/>
                <a:cs typeface="+mn-cs"/>
              </a:rPr>
              <a:t>Volume 130, pages 2783–2797, (2025),</a:t>
            </a:r>
          </a:p>
          <a:p>
            <a:pPr marL="85725" indent="-85725">
              <a:buFont typeface="Wingdings" panose="05000000000000000000" pitchFamily="2" charset="2"/>
              <a:buNone/>
              <a:tabLst>
                <a:tab pos="180975" algn="l"/>
              </a:tabLst>
            </a:pPr>
            <a:r>
              <a:rPr lang="fr-FR" b="0" i="0" dirty="0">
                <a:sym typeface="Wingdings" panose="05000000000000000000" pitchFamily="2" charset="2"/>
              </a:rPr>
              <a:t>https</a:t>
            </a:r>
            <a:r>
              <a:rPr lang="fr-FR" b="0" dirty="0">
                <a:sym typeface="Wingdings" panose="05000000000000000000" pitchFamily="2" charset="2"/>
              </a:rPr>
              <a:t>://</a:t>
            </a:r>
            <a:r>
              <a:rPr lang="fr-FR" b="0" dirty="0" err="1">
                <a:sym typeface="Wingdings" panose="05000000000000000000" pitchFamily="2" charset="2"/>
              </a:rPr>
              <a:t>link.springer.com</a:t>
            </a:r>
            <a:r>
              <a:rPr lang="fr-FR" b="0" dirty="0">
                <a:sym typeface="Wingdings" panose="05000000000000000000" pitchFamily="2" charset="2"/>
              </a:rPr>
              <a:t>/article/10.1007/</a:t>
            </a:r>
            <a:r>
              <a:rPr lang="fr-FR" b="0" dirty="0" err="1">
                <a:sym typeface="Wingdings" panose="05000000000000000000" pitchFamily="2" charset="2"/>
              </a:rPr>
              <a:t>s11192</a:t>
            </a:r>
            <a:r>
              <a:rPr lang="fr-FR" b="0" dirty="0">
                <a:sym typeface="Wingdings" panose="05000000000000000000" pitchFamily="2" charset="2"/>
              </a:rPr>
              <a:t>-025-05300-7</a:t>
            </a:r>
          </a:p>
          <a:p>
            <a:pPr marL="85725" indent="-85725">
              <a:buFont typeface="Wingdings" panose="05000000000000000000" pitchFamily="2" charset="2"/>
              <a:buNone/>
              <a:tabLst>
                <a:tab pos="180975" algn="l"/>
              </a:tabLst>
            </a:pPr>
            <a:endParaRPr lang="fr-FR" b="0" dirty="0">
              <a:sym typeface="Wingdings" panose="05000000000000000000" pitchFamily="2" charset="2"/>
            </a:endParaRPr>
          </a:p>
          <a:p>
            <a:pPr marL="85725" indent="-85725">
              <a:buFont typeface="Wingdings" panose="05000000000000000000" pitchFamily="2" charset="2"/>
              <a:buNone/>
              <a:tabLst>
                <a:tab pos="180975" algn="l"/>
              </a:tabLst>
            </a:pPr>
            <a:r>
              <a:rPr lang="fr-FR" b="0" dirty="0">
                <a:sym typeface="Wingdings" panose="05000000000000000000" pitchFamily="2" charset="2"/>
              </a:rPr>
              <a:t>pour des études</a:t>
            </a:r>
            <a:r>
              <a:rPr lang="fr-FR" b="0" baseline="0" dirty="0">
                <a:sym typeface="Wingdings" panose="05000000000000000000" pitchFamily="2" charset="2"/>
              </a:rPr>
              <a:t> françaises récentes sur les usages par les chercheurs :</a:t>
            </a:r>
            <a:endParaRPr lang="fr-FR" b="1" dirty="0">
              <a:sym typeface="Wingdings" panose="05000000000000000000" pitchFamily="2" charset="2"/>
            </a:endParaRPr>
          </a:p>
          <a:p>
            <a:pPr marL="85725" indent="-85725">
              <a:buFont typeface="Wingdings" panose="05000000000000000000" pitchFamily="2" charset="2"/>
              <a:buNone/>
              <a:tabLst>
                <a:tab pos="180975" algn="l"/>
              </a:tabLst>
            </a:pPr>
            <a:r>
              <a:rPr lang="fr-FR" b="1" baseline="0" dirty="0">
                <a:sym typeface="Wingdings" panose="05000000000000000000" pitchFamily="2" charset="2"/>
              </a:rPr>
              <a:t>- </a:t>
            </a:r>
            <a:r>
              <a:rPr lang="en-US" b="0" baseline="0" dirty="0">
                <a:sym typeface="Wingdings" panose="05000000000000000000" pitchFamily="2" charset="2"/>
              </a:rPr>
              <a:t>Christophe </a:t>
            </a:r>
            <a:r>
              <a:rPr lang="en-US" b="0" baseline="0" dirty="0" err="1">
                <a:sym typeface="Wingdings" panose="05000000000000000000" pitchFamily="2" charset="2"/>
              </a:rPr>
              <a:t>Boudry</a:t>
            </a:r>
            <a:r>
              <a:rPr lang="en-US" b="0" baseline="0" dirty="0">
                <a:sym typeface="Wingdings" panose="05000000000000000000" pitchFamily="2" charset="2"/>
              </a:rPr>
              <a:t> et Manuel Durand-</a:t>
            </a:r>
            <a:r>
              <a:rPr lang="en-US" b="0" baseline="0" dirty="0" err="1">
                <a:sym typeface="Wingdings" panose="05000000000000000000" pitchFamily="2" charset="2"/>
              </a:rPr>
              <a:t>Barthez</a:t>
            </a:r>
            <a:r>
              <a:rPr lang="en-US" b="0" baseline="0" dirty="0">
                <a:sym typeface="Wingdings" panose="05000000000000000000" pitchFamily="2" charset="2"/>
              </a:rPr>
              <a:t>. </a:t>
            </a:r>
            <a:r>
              <a:rPr lang="fr-FR" dirty="0"/>
              <a:t>« </a:t>
            </a:r>
            <a:r>
              <a:rPr lang="en-US" b="0" baseline="0" dirty="0">
                <a:sym typeface="Wingdings" panose="05000000000000000000" pitchFamily="2" charset="2"/>
              </a:rPr>
              <a:t>Use of author identifier services (ORCID, ResearcherID) and academic social networks (Academia. </a:t>
            </a:r>
            <a:r>
              <a:rPr lang="en-US" b="0" baseline="0" dirty="0" err="1">
                <a:sym typeface="Wingdings" panose="05000000000000000000" pitchFamily="2" charset="2"/>
              </a:rPr>
              <a:t>edu</a:t>
            </a:r>
            <a:r>
              <a:rPr lang="en-US" b="0" baseline="0" dirty="0">
                <a:sym typeface="Wingdings" panose="05000000000000000000" pitchFamily="2" charset="2"/>
              </a:rPr>
              <a:t>, ResearchGate) by the researchers of the University of Caen Normandy (France): A case study</a:t>
            </a:r>
            <a:r>
              <a:rPr lang="fr-FR" dirty="0"/>
              <a:t> »</a:t>
            </a:r>
            <a:r>
              <a:rPr lang="en-US" b="0" baseline="0" dirty="0">
                <a:sym typeface="Wingdings" panose="05000000000000000000" pitchFamily="2" charset="2"/>
              </a:rPr>
              <a:t>. </a:t>
            </a:r>
            <a:r>
              <a:rPr lang="en-US" b="0" i="1" baseline="0" dirty="0" err="1">
                <a:sym typeface="Wingdings" panose="05000000000000000000" pitchFamily="2" charset="2"/>
              </a:rPr>
              <a:t>PloS</a:t>
            </a:r>
            <a:r>
              <a:rPr lang="en-US" b="0" i="1" baseline="0" dirty="0">
                <a:sym typeface="Wingdings" panose="05000000000000000000" pitchFamily="2" charset="2"/>
              </a:rPr>
              <a:t> one</a:t>
            </a:r>
            <a:r>
              <a:rPr lang="en-US" b="0" baseline="0" dirty="0">
                <a:sym typeface="Wingdings" panose="05000000000000000000" pitchFamily="2" charset="2"/>
              </a:rPr>
              <a:t>, 2020, vol. 15, no 9, p. e0238583, https://doi.org/10.1371/journal.pone.0238583 : sur 1 047 </a:t>
            </a:r>
            <a:r>
              <a:rPr lang="en-US" b="0" baseline="0" dirty="0" err="1">
                <a:sym typeface="Wingdings" panose="05000000000000000000" pitchFamily="2" charset="2"/>
              </a:rPr>
              <a:t>chercheurs</a:t>
            </a:r>
            <a:r>
              <a:rPr lang="en-US" b="0" baseline="0" dirty="0">
                <a:sym typeface="Wingdings" panose="05000000000000000000" pitchFamily="2" charset="2"/>
              </a:rPr>
              <a:t> de </a:t>
            </a:r>
            <a:r>
              <a:rPr lang="en-US" b="0" baseline="0" dirty="0" err="1">
                <a:sym typeface="Wingdings" panose="05000000000000000000" pitchFamily="2" charset="2"/>
              </a:rPr>
              <a:t>l’université</a:t>
            </a:r>
            <a:r>
              <a:rPr lang="en-US" b="0" baseline="0" dirty="0">
                <a:sym typeface="Wingdings" panose="05000000000000000000" pitchFamily="2" charset="2"/>
              </a:rPr>
              <a:t> de Caen, </a:t>
            </a:r>
            <a:r>
              <a:rPr lang="en-US" b="0" baseline="0" dirty="0" err="1">
                <a:sym typeface="Wingdings" panose="05000000000000000000" pitchFamily="2" charset="2"/>
              </a:rPr>
              <a:t>plutôt</a:t>
            </a:r>
            <a:r>
              <a:rPr lang="en-US" b="0" baseline="0" dirty="0">
                <a:sym typeface="Wingdings" panose="05000000000000000000" pitchFamily="2" charset="2"/>
              </a:rPr>
              <a:t> </a:t>
            </a:r>
            <a:r>
              <a:rPr lang="en-US" b="0" baseline="0" dirty="0" err="1">
                <a:sym typeface="Wingdings" panose="05000000000000000000" pitchFamily="2" charset="2"/>
              </a:rPr>
              <a:t>marquées</a:t>
            </a:r>
            <a:r>
              <a:rPr lang="en-US" b="0" baseline="0" dirty="0">
                <a:sym typeface="Wingdings" panose="05000000000000000000" pitchFamily="2" charset="2"/>
              </a:rPr>
              <a:t> STM, 17 % </a:t>
            </a:r>
            <a:r>
              <a:rPr lang="en-US" b="0" baseline="0" dirty="0" err="1">
                <a:sym typeface="Wingdings" panose="05000000000000000000" pitchFamily="2" charset="2"/>
              </a:rPr>
              <a:t>ont</a:t>
            </a:r>
            <a:r>
              <a:rPr lang="en-US" b="0" baseline="0" dirty="0">
                <a:sym typeface="Wingdings" panose="05000000000000000000" pitchFamily="2" charset="2"/>
              </a:rPr>
              <a:t> un ORCID, 14,5 % un ResearcherID, </a:t>
            </a:r>
            <a:r>
              <a:rPr lang="en-US" b="0" baseline="0" dirty="0" err="1">
                <a:sym typeface="Wingdings" panose="05000000000000000000" pitchFamily="2" charset="2"/>
              </a:rPr>
              <a:t>mais</a:t>
            </a:r>
            <a:r>
              <a:rPr lang="en-US" b="0" baseline="0" dirty="0">
                <a:sym typeface="Wingdings" panose="05000000000000000000" pitchFamily="2" charset="2"/>
              </a:rPr>
              <a:t> 54 % un </a:t>
            </a:r>
            <a:r>
              <a:rPr lang="en-US" b="0" baseline="0" dirty="0" err="1">
                <a:sym typeface="Wingdings" panose="05000000000000000000" pitchFamily="2" charset="2"/>
              </a:rPr>
              <a:t>profil</a:t>
            </a:r>
            <a:r>
              <a:rPr lang="en-US" b="0" baseline="0" dirty="0">
                <a:sym typeface="Wingdings" panose="05000000000000000000" pitchFamily="2" charset="2"/>
              </a:rPr>
              <a:t> ResearchGate et 15 % un </a:t>
            </a:r>
            <a:r>
              <a:rPr lang="en-US" b="0" baseline="0" dirty="0" err="1">
                <a:sym typeface="Wingdings" panose="05000000000000000000" pitchFamily="2" charset="2"/>
              </a:rPr>
              <a:t>profil</a:t>
            </a:r>
            <a:r>
              <a:rPr lang="en-US" b="0" baseline="0" dirty="0">
                <a:sym typeface="Wingdings" panose="05000000000000000000" pitchFamily="2" charset="2"/>
              </a:rPr>
              <a:t> Academia</a:t>
            </a:r>
          </a:p>
          <a:p>
            <a:pPr marL="171450" indent="-171450">
              <a:buFontTx/>
              <a:buChar char="-"/>
              <a:tabLst>
                <a:tab pos="180975" algn="l"/>
              </a:tabLst>
            </a:pPr>
            <a:r>
              <a:rPr lang="fr-FR" b="0" baseline="0" dirty="0">
                <a:sym typeface="Wingdings" panose="05000000000000000000" pitchFamily="2" charset="2"/>
              </a:rPr>
              <a:t>Marie-Dominique </a:t>
            </a:r>
            <a:r>
              <a:rPr lang="fr-FR" b="0" baseline="0" dirty="0" err="1">
                <a:sym typeface="Wingdings" panose="05000000000000000000" pitchFamily="2" charset="2"/>
              </a:rPr>
              <a:t>Heusse</a:t>
            </a:r>
            <a:r>
              <a:rPr lang="fr-FR" b="0" baseline="0" dirty="0">
                <a:sym typeface="Wingdings" panose="05000000000000000000" pitchFamily="2" charset="2"/>
              </a:rPr>
              <a:t> et Guillaume Cabanac. «  Adoption de l'identifiant chercheur ORCID : le cas des universités toulousaines ». </a:t>
            </a:r>
            <a:r>
              <a:rPr lang="fr-FR" b="0" i="1" baseline="0" dirty="0">
                <a:sym typeface="Wingdings" panose="05000000000000000000" pitchFamily="2" charset="2"/>
              </a:rPr>
              <a:t>INFORSID</a:t>
            </a:r>
            <a:r>
              <a:rPr lang="fr-FR" b="0" baseline="0" dirty="0">
                <a:sym typeface="Wingdings" panose="05000000000000000000" pitchFamily="2" charset="2"/>
              </a:rPr>
              <a:t>. 2020, http://inforsid.fr/actes/2020/INFORSID_2020_p19-34.pdf et id. «  </a:t>
            </a:r>
            <a:r>
              <a:rPr lang="en-US" b="0" baseline="0" dirty="0">
                <a:sym typeface="Wingdings" panose="05000000000000000000" pitchFamily="2" charset="2"/>
              </a:rPr>
              <a:t>ORCID growth and field-wise dynamics of adoption: A case study of the Toulouse scientific area </a:t>
            </a:r>
            <a:r>
              <a:rPr lang="fr-FR" b="0" baseline="0" dirty="0">
                <a:sym typeface="Wingdings" panose="05000000000000000000" pitchFamily="2" charset="2"/>
              </a:rPr>
              <a:t> ». </a:t>
            </a:r>
            <a:r>
              <a:rPr lang="fr-FR" b="0" i="1" baseline="0" dirty="0" err="1">
                <a:sym typeface="Wingdings" panose="05000000000000000000" pitchFamily="2" charset="2"/>
              </a:rPr>
              <a:t>Learned</a:t>
            </a:r>
            <a:r>
              <a:rPr lang="fr-FR" b="0" i="1" baseline="0" dirty="0">
                <a:sym typeface="Wingdings" panose="05000000000000000000" pitchFamily="2" charset="2"/>
              </a:rPr>
              <a:t> </a:t>
            </a:r>
            <a:r>
              <a:rPr lang="fr-FR" b="0" i="1" baseline="0" dirty="0" err="1">
                <a:sym typeface="Wingdings" panose="05000000000000000000" pitchFamily="2" charset="2"/>
              </a:rPr>
              <a:t>publishing</a:t>
            </a:r>
            <a:r>
              <a:rPr lang="fr-FR" b="0" i="1" baseline="0" dirty="0">
                <a:sym typeface="Wingdings" panose="05000000000000000000" pitchFamily="2" charset="2"/>
              </a:rPr>
              <a:t>. </a:t>
            </a:r>
            <a:r>
              <a:rPr lang="fr-FR" b="0" i="0" baseline="0" dirty="0">
                <a:sym typeface="Wingdings" panose="05000000000000000000" pitchFamily="2" charset="2"/>
              </a:rPr>
              <a:t>vol. 35, Issue 4. 10/2022. p. 454-466. https://onlinelibrary.wiley.com/doi/pdf/10.1002/leap.1451 : </a:t>
            </a:r>
            <a:r>
              <a:rPr lang="fr-FR" b="0" baseline="0" dirty="0">
                <a:sym typeface="Wingdings" panose="05000000000000000000" pitchFamily="2" charset="2"/>
              </a:rPr>
              <a:t>sur 6 471 personnels des établissements toulousains, 40 % auraient un compte ORCID, avec de fortes variantes disciplinaires</a:t>
            </a:r>
          </a:p>
          <a:p>
            <a:pPr marL="171450" indent="-171450">
              <a:buFontTx/>
              <a:buChar char="-"/>
              <a:tabLst>
                <a:tab pos="180975" algn="l"/>
              </a:tabLst>
            </a:pPr>
            <a:r>
              <a:rPr lang="fr-FR" b="1" baseline="0" dirty="0">
                <a:sym typeface="Wingdings" panose="05000000000000000000" pitchFamily="2" charset="2"/>
              </a:rPr>
              <a:t>projet </a:t>
            </a:r>
            <a:r>
              <a:rPr lang="fr-FR" b="1" i="1" baseline="0" dirty="0">
                <a:sym typeface="Wingdings" panose="05000000000000000000" pitchFamily="2" charset="2"/>
              </a:rPr>
              <a:t>Utilisation et usages des identifiants numériques chercheurs en France</a:t>
            </a:r>
            <a:r>
              <a:rPr lang="fr-FR" b="1" i="0" baseline="0" dirty="0">
                <a:sym typeface="Wingdings" panose="05000000000000000000" pitchFamily="2" charset="2"/>
              </a:rPr>
              <a:t> (2022-2024), financé dans le cadre du deuxième plan pour la science ouverte ; synthèse du questionnaire national (03/2024), auquel + 6 000 personnes </a:t>
            </a:r>
            <a:r>
              <a:rPr lang="fr-FR" b="1" dirty="0">
                <a:sym typeface="Wingdings" panose="05000000000000000000" pitchFamily="2" charset="2"/>
              </a:rPr>
              <a:t>ont répondu : https://hal.science/hal-04537803 </a:t>
            </a:r>
            <a:endParaRPr lang="fr-FR" b="1" i="0" baseline="0" dirty="0">
              <a:sym typeface="Wingdings" panose="05000000000000000000" pitchFamily="2" charset="2"/>
            </a:endParaRPr>
          </a:p>
          <a:p>
            <a:pPr marL="365125" indent="0">
              <a:tabLst>
                <a:tab pos="180975" algn="l"/>
              </a:tabLst>
            </a:pPr>
            <a:r>
              <a:rPr lang="fr-FR" b="0" i="0" baseline="0" dirty="0">
                <a:sym typeface="Wingdings" panose="05000000000000000000" pitchFamily="2" charset="2"/>
              </a:rPr>
              <a:t> mêmes conclusions que les autres outils sur le rôle de la discipline et l’usage plus important d’ORCID que des autres identifiants</a:t>
            </a:r>
          </a:p>
          <a:p>
            <a:pPr marL="365125" lvl="1" indent="0">
              <a:buFontTx/>
              <a:buChar char="-"/>
              <a:tabLst>
                <a:tab pos="180975" algn="l"/>
              </a:tabLst>
            </a:pPr>
            <a:r>
              <a:rPr lang="fr-FR" b="0" i="0" baseline="0" dirty="0">
                <a:sym typeface="Wingdings" panose="05000000000000000000" pitchFamily="2" charset="2"/>
              </a:rPr>
              <a:t>ORCID : une création avant tout </a:t>
            </a:r>
            <a:r>
              <a:rPr lang="fr-FR" b="1" i="0" baseline="0" dirty="0">
                <a:sym typeface="Wingdings" panose="05000000000000000000" pitchFamily="2" charset="2"/>
              </a:rPr>
              <a:t>par les éditeurs </a:t>
            </a:r>
            <a:r>
              <a:rPr lang="fr-FR" b="0" i="0" baseline="0" dirty="0">
                <a:sym typeface="Wingdings" panose="05000000000000000000" pitchFamily="2" charset="2"/>
              </a:rPr>
              <a:t>(~37 %) et une utilisation avant tout pragmatique, pour quelques fonctionnalités (soumissions d’articles, </a:t>
            </a:r>
            <a:r>
              <a:rPr lang="fr-FR" b="0" i="1" baseline="0" dirty="0" err="1">
                <a:sym typeface="Wingdings" panose="05000000000000000000" pitchFamily="2" charset="2"/>
              </a:rPr>
              <a:t>sign</a:t>
            </a:r>
            <a:r>
              <a:rPr lang="fr-FR" b="0" i="1" baseline="0" dirty="0">
                <a:sym typeface="Wingdings" panose="05000000000000000000" pitchFamily="2" charset="2"/>
              </a:rPr>
              <a:t>-in</a:t>
            </a:r>
            <a:r>
              <a:rPr lang="fr-FR" b="0" i="0" baseline="0" dirty="0">
                <a:sym typeface="Wingdings" panose="05000000000000000000" pitchFamily="2" charset="2"/>
              </a:rPr>
              <a:t>, </a:t>
            </a:r>
            <a:r>
              <a:rPr lang="fr-FR" b="1" i="0" baseline="0" dirty="0">
                <a:sym typeface="Wingdings" panose="05000000000000000000" pitchFamily="2" charset="2"/>
              </a:rPr>
              <a:t>page personnelle…)</a:t>
            </a:r>
          </a:p>
          <a:p>
            <a:pPr marL="365125" lvl="1" indent="0">
              <a:buFontTx/>
              <a:buNone/>
              <a:tabLst>
                <a:tab pos="180975" algn="l"/>
              </a:tabLst>
            </a:pPr>
            <a:r>
              <a:rPr lang="fr-FR" b="1" i="0" baseline="0" dirty="0">
                <a:sym typeface="Wingdings" panose="05000000000000000000" pitchFamily="2" charset="2"/>
              </a:rPr>
              <a:t>	 à cause de la diversité des usages possibles et d’un manque d’information, pas nécessaire association de l’identifiant et de toutes les fonctionnalités possibles</a:t>
            </a:r>
          </a:p>
          <a:p>
            <a:pPr marL="365125" lvl="1" indent="0">
              <a:buFontTx/>
              <a:buNone/>
              <a:tabLst>
                <a:tab pos="180975" algn="l"/>
              </a:tabLst>
            </a:pPr>
            <a:r>
              <a:rPr lang="fr-FR" b="0" i="0" baseline="0" dirty="0">
                <a:sym typeface="Wingdings" panose="05000000000000000000" pitchFamily="2" charset="2"/>
              </a:rPr>
              <a:t>	 vu avant tout comme un </a:t>
            </a:r>
            <a:r>
              <a:rPr lang="fr-FR" b="1" i="0" baseline="0" dirty="0">
                <a:sym typeface="Wingdings" panose="05000000000000000000" pitchFamily="2" charset="2"/>
              </a:rPr>
              <a:t>outil personnel</a:t>
            </a:r>
            <a:r>
              <a:rPr lang="fr-FR" b="0" i="0" baseline="0" dirty="0">
                <a:sym typeface="Wingdings" panose="05000000000000000000" pitchFamily="2" charset="2"/>
              </a:rPr>
              <a:t>, sans prendre en compte le contexte ou les potentiels usages par d’autres acteurs</a:t>
            </a:r>
          </a:p>
          <a:p>
            <a:pPr marL="365125" lvl="1" indent="0">
              <a:buFontTx/>
              <a:buNone/>
              <a:tabLst>
                <a:tab pos="180975" algn="l"/>
              </a:tabLst>
            </a:pPr>
            <a:r>
              <a:rPr lang="fr-FR" b="0" i="0" baseline="0" dirty="0">
                <a:sym typeface="Wingdings" panose="05000000000000000000" pitchFamily="2" charset="2"/>
              </a:rPr>
              <a:t>-des interrogations sur les mésusages possibles (flicage, utilisation des données personnelles…)</a:t>
            </a:r>
          </a:p>
          <a:p>
            <a:pPr marL="365125" lvl="1" indent="0">
              <a:buFontTx/>
              <a:buNone/>
              <a:tabLst>
                <a:tab pos="180975" algn="l"/>
              </a:tabLst>
            </a:pPr>
            <a:r>
              <a:rPr lang="fr-FR" b="0" i="0" baseline="0" dirty="0">
                <a:sym typeface="Wingdings" panose="05000000000000000000" pitchFamily="2" charset="2"/>
              </a:rPr>
              <a:t>	 problème des </a:t>
            </a:r>
            <a:r>
              <a:rPr lang="fr-FR" b="1" i="0" baseline="0" dirty="0">
                <a:sym typeface="Wingdings" panose="05000000000000000000" pitchFamily="2" charset="2"/>
              </a:rPr>
              <a:t>démultiplications d’outils de présence en ligne / identifiants</a:t>
            </a:r>
          </a:p>
          <a:p>
            <a:pPr marL="358775" lvl="2" indent="0">
              <a:buFont typeface="Wingdings" panose="05000000000000000000" pitchFamily="2" charset="2"/>
              <a:buNone/>
              <a:tabLst>
                <a:tab pos="180975" algn="l"/>
              </a:tabLst>
            </a:pPr>
            <a:endParaRPr lang="fr-FR" b="0" baseline="0" dirty="0">
              <a:sym typeface="Wingdings" panose="05000000000000000000" pitchFamily="2" charset="2"/>
            </a:endParaRPr>
          </a:p>
          <a:p>
            <a:pPr marL="85725" indent="-85725">
              <a:buFont typeface="Wingdings" panose="05000000000000000000" pitchFamily="2" charset="2"/>
              <a:buNone/>
              <a:tabLst>
                <a:tab pos="180975" algn="l"/>
              </a:tabLst>
            </a:pPr>
            <a:r>
              <a:rPr lang="fr-FR" b="0" dirty="0">
                <a:sym typeface="Wingdings" panose="05000000000000000000" pitchFamily="2" charset="2"/>
              </a:rPr>
              <a:t>pour une étude </a:t>
            </a:r>
            <a:r>
              <a:rPr lang="fr-FR" b="0" baseline="0" dirty="0">
                <a:sym typeface="Wingdings" panose="05000000000000000000" pitchFamily="2" charset="2"/>
              </a:rPr>
              <a:t>récente sur l’utilisation d’ORCID dans des bases de données bibliographiques :</a:t>
            </a:r>
            <a:endParaRPr lang="fr-FR" b="1" dirty="0">
              <a:sym typeface="Wingdings" panose="05000000000000000000" pitchFamily="2" charset="2"/>
            </a:endParaRPr>
          </a:p>
          <a:p>
            <a:pPr marL="85725" indent="-85725">
              <a:buFont typeface="Wingdings" panose="05000000000000000000" pitchFamily="2" charset="2"/>
              <a:buNone/>
              <a:tabLst>
                <a:tab pos="180975" algn="l"/>
              </a:tabLst>
            </a:pPr>
            <a:r>
              <a:rPr lang="fr-FR" b="1" baseline="0" dirty="0">
                <a:sym typeface="Wingdings" panose="05000000000000000000" pitchFamily="2" charset="2"/>
              </a:rPr>
              <a:t>- </a:t>
            </a:r>
            <a:r>
              <a:rPr lang="en-US" b="0" baseline="0" dirty="0">
                <a:sym typeface="Wingdings" panose="05000000000000000000" pitchFamily="2" charset="2"/>
              </a:rPr>
              <a:t>Christophe </a:t>
            </a:r>
            <a:r>
              <a:rPr lang="en-US" b="0" baseline="0" dirty="0" err="1">
                <a:sym typeface="Wingdings" panose="05000000000000000000" pitchFamily="2" charset="2"/>
              </a:rPr>
              <a:t>Boudry</a:t>
            </a:r>
            <a:r>
              <a:rPr lang="en-US" b="0" baseline="0" dirty="0">
                <a:sym typeface="Wingdings" panose="05000000000000000000" pitchFamily="2" charset="2"/>
              </a:rPr>
              <a:t>. </a:t>
            </a:r>
            <a:r>
              <a:rPr lang="fr-FR" dirty="0"/>
              <a:t>« </a:t>
            </a:r>
            <a:r>
              <a:rPr lang="en-US" b="0" baseline="0" dirty="0">
                <a:sym typeface="Wingdings" panose="05000000000000000000" pitchFamily="2" charset="2"/>
              </a:rPr>
              <a:t>Availability of ORCIDs in publications archived in PubMed, MEDLINE, and Web of Science Core Collection </a:t>
            </a:r>
            <a:r>
              <a:rPr lang="fr-FR" dirty="0"/>
              <a:t>»</a:t>
            </a:r>
            <a:r>
              <a:rPr lang="en-US" b="0" baseline="0" dirty="0">
                <a:sym typeface="Wingdings" panose="05000000000000000000" pitchFamily="2" charset="2"/>
              </a:rPr>
              <a:t>. </a:t>
            </a:r>
            <a:r>
              <a:rPr lang="en-US" b="0" i="1" baseline="0" dirty="0" err="1">
                <a:sym typeface="Wingdings" panose="05000000000000000000" pitchFamily="2" charset="2"/>
              </a:rPr>
              <a:t>Scientometrics</a:t>
            </a:r>
            <a:r>
              <a:rPr lang="en-US" b="0" i="1" baseline="0" dirty="0">
                <a:sym typeface="Wingdings" panose="05000000000000000000" pitchFamily="2" charset="2"/>
              </a:rPr>
              <a:t>.</a:t>
            </a:r>
            <a:r>
              <a:rPr lang="en-US" b="0" baseline="0" dirty="0">
                <a:sym typeface="Wingdings" panose="05000000000000000000" pitchFamily="2" charset="2"/>
              </a:rPr>
              <a:t> 126, p. 3355–3371 (2021), https://doi.org/10.1007/s11192-020-03825-7</a:t>
            </a:r>
            <a:endParaRPr lang="fr-FR" b="0" dirty="0">
              <a:sym typeface="Wingdings" panose="05000000000000000000" pitchFamily="2" charset="2"/>
            </a:endParaRPr>
          </a:p>
          <a:p>
            <a:pPr marL="0" indent="0">
              <a:buFont typeface="Wingdings" panose="05000000000000000000" pitchFamily="2" charset="2"/>
              <a:buNone/>
            </a:pPr>
            <a:endParaRPr lang="fr-FR" b="1"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53</a:t>
            </a:fld>
            <a:endParaRPr lang="fr-FR"/>
          </a:p>
        </p:txBody>
      </p:sp>
    </p:spTree>
    <p:extLst>
      <p:ext uri="{BB962C8B-B14F-4D97-AF65-F5344CB8AC3E}">
        <p14:creationId xmlns:p14="http://schemas.microsoft.com/office/powerpoint/2010/main" val="36446472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defTabSz="921349">
              <a:defRPr/>
            </a:pPr>
            <a:r>
              <a:rPr lang="fr-FR" b="0" i="0" baseline="0" dirty="0">
                <a:sym typeface="Wingdings" panose="05000000000000000000" pitchFamily="2" charset="2"/>
              </a:rPr>
              <a:t>cf. autres outils numériques : mêmes conclusions que les autres outils sur le rôle de la discipline et l’usage plus important d’ORCID que des autres identifiants</a:t>
            </a:r>
          </a:p>
          <a:p>
            <a:pPr marL="172753" indent="-172753">
              <a:buFontTx/>
              <a:buChar char="-"/>
            </a:pPr>
            <a:r>
              <a:rPr lang="fr-FR" dirty="0"/>
              <a:t>rôle de la discipline</a:t>
            </a:r>
          </a:p>
          <a:p>
            <a:pPr marL="172753" indent="-172753">
              <a:buFontTx/>
              <a:buChar char="-"/>
            </a:pPr>
            <a:r>
              <a:rPr lang="fr-FR" dirty="0"/>
              <a:t>rôle de l’âge (milieu de carrière cf. projets, directions)</a:t>
            </a:r>
          </a:p>
          <a:p>
            <a:pPr marL="172753" indent="-172753">
              <a:buFontTx/>
              <a:buChar char="-"/>
            </a:pPr>
            <a:endParaRPr lang="fr-FR" dirty="0"/>
          </a:p>
          <a:p>
            <a:pPr marL="0" indent="0"/>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54</a:t>
            </a:fld>
            <a:endParaRPr lang="fr-FR"/>
          </a:p>
        </p:txBody>
      </p:sp>
    </p:spTree>
    <p:extLst>
      <p:ext uri="{BB962C8B-B14F-4D97-AF65-F5344CB8AC3E}">
        <p14:creationId xmlns:p14="http://schemas.microsoft.com/office/powerpoint/2010/main" val="40459707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61950" indent="-177800">
              <a:lnSpc>
                <a:spcPct val="120000"/>
              </a:lnSpc>
              <a:spcBef>
                <a:spcPts val="0"/>
              </a:spcBef>
              <a:buNone/>
            </a:pPr>
            <a:r>
              <a:rPr lang="en-US" sz="1000" dirty="0">
                <a:cs typeface="Calibri" panose="020F0502020204030204" pitchFamily="34" charset="0"/>
                <a:sym typeface="Wingdings" panose="05000000000000000000" pitchFamily="2" charset="2"/>
              </a:rPr>
              <a:t>M</a:t>
            </a:r>
            <a:r>
              <a:rPr lang="fr-FR" sz="1000" dirty="0" err="1">
                <a:cs typeface="Calibri" panose="020F0502020204030204" pitchFamily="34" charset="0"/>
                <a:sym typeface="Wingdings" panose="05000000000000000000" pitchFamily="2" charset="2"/>
              </a:rPr>
              <a:t>arie</a:t>
            </a:r>
            <a:r>
              <a:rPr lang="fr-FR" sz="1000" dirty="0">
                <a:cs typeface="Calibri" panose="020F0502020204030204" pitchFamily="34" charset="0"/>
                <a:sym typeface="Wingdings" panose="05000000000000000000" pitchFamily="2" charset="2"/>
              </a:rPr>
              <a:t>-Dominique </a:t>
            </a:r>
            <a:r>
              <a:rPr lang="fr-FR" sz="1000" dirty="0" err="1">
                <a:cs typeface="Calibri" panose="020F0502020204030204" pitchFamily="34" charset="0"/>
                <a:sym typeface="Wingdings" panose="05000000000000000000" pitchFamily="2" charset="2"/>
              </a:rPr>
              <a:t>Heusse</a:t>
            </a:r>
            <a:r>
              <a:rPr lang="fr-FR" sz="1000" dirty="0">
                <a:cs typeface="Calibri" panose="020F0502020204030204" pitchFamily="34" charset="0"/>
                <a:sym typeface="Wingdings" panose="05000000000000000000" pitchFamily="2" charset="2"/>
              </a:rPr>
              <a:t> et Guillaume Cabanac.  « </a:t>
            </a:r>
            <a:r>
              <a:rPr lang="en-US" sz="1000" dirty="0">
                <a:cs typeface="Calibri" panose="020F0502020204030204" pitchFamily="34" charset="0"/>
                <a:sym typeface="Wingdings" panose="05000000000000000000" pitchFamily="2" charset="2"/>
              </a:rPr>
              <a:t>ORCID growth and field-wise dynamics of adoption: A case study of the Toulouse scientific area</a:t>
            </a:r>
            <a:r>
              <a:rPr lang="fr-FR" sz="1000" dirty="0">
                <a:cs typeface="Calibri" panose="020F0502020204030204" pitchFamily="34" charset="0"/>
                <a:sym typeface="Wingdings" panose="05000000000000000000" pitchFamily="2" charset="2"/>
              </a:rPr>
              <a:t> ». </a:t>
            </a:r>
            <a:r>
              <a:rPr lang="fr-FR" sz="1000" i="1" dirty="0" err="1">
                <a:cs typeface="Calibri" panose="020F0502020204030204" pitchFamily="34" charset="0"/>
                <a:sym typeface="Wingdings" panose="05000000000000000000" pitchFamily="2" charset="2"/>
              </a:rPr>
              <a:t>Learned</a:t>
            </a:r>
            <a:r>
              <a:rPr lang="fr-FR" sz="1000" i="1" dirty="0">
                <a:cs typeface="Calibri" panose="020F0502020204030204" pitchFamily="34" charset="0"/>
                <a:sym typeface="Wingdings" panose="05000000000000000000" pitchFamily="2" charset="2"/>
              </a:rPr>
              <a:t> </a:t>
            </a:r>
            <a:r>
              <a:rPr lang="fr-FR" sz="1000" i="1" dirty="0" err="1">
                <a:cs typeface="Calibri" panose="020F0502020204030204" pitchFamily="34" charset="0"/>
                <a:sym typeface="Wingdings" panose="05000000000000000000" pitchFamily="2" charset="2"/>
              </a:rPr>
              <a:t>publishing</a:t>
            </a:r>
            <a:r>
              <a:rPr lang="fr-FR" sz="1000" i="1" dirty="0">
                <a:cs typeface="Calibri" panose="020F0502020204030204" pitchFamily="34" charset="0"/>
                <a:sym typeface="Wingdings" panose="05000000000000000000" pitchFamily="2" charset="2"/>
              </a:rPr>
              <a:t>. </a:t>
            </a:r>
            <a:r>
              <a:rPr lang="fr-FR" sz="1000" dirty="0">
                <a:cs typeface="Calibri" panose="020F0502020204030204" pitchFamily="34" charset="0"/>
                <a:sym typeface="Wingdings" panose="05000000000000000000" pitchFamily="2" charset="2"/>
              </a:rPr>
              <a:t>vol. 35, Issue 4. </a:t>
            </a:r>
            <a:r>
              <a:rPr lang="fr-FR" sz="1000" dirty="0" err="1">
                <a:cs typeface="Calibri" panose="020F0502020204030204" pitchFamily="34" charset="0"/>
                <a:sym typeface="Wingdings" panose="05000000000000000000" pitchFamily="2" charset="2"/>
              </a:rPr>
              <a:t>October</a:t>
            </a:r>
            <a:r>
              <a:rPr lang="fr-FR" sz="1000" dirty="0">
                <a:cs typeface="Calibri" panose="020F0502020204030204" pitchFamily="34" charset="0"/>
                <a:sym typeface="Wingdings" panose="05000000000000000000" pitchFamily="2" charset="2"/>
              </a:rPr>
              <a:t> 2022. p. 454-466. </a:t>
            </a:r>
            <a:r>
              <a:rPr lang="fr-FR" dirty="0">
                <a:cs typeface="Calibri" panose="020F0502020204030204" pitchFamily="34" charset="0"/>
                <a:sym typeface="Wingdings" panose="05000000000000000000" pitchFamily="2" charset="2"/>
              </a:rPr>
              <a:t>https://onlinelibrary.wiley.com/doi/pdf/10.1002/leap.1451</a:t>
            </a:r>
            <a:endParaRPr lang="fr-FR" sz="1000" dirty="0">
              <a:cs typeface="Calibri" panose="020F0502020204030204" pitchFamily="34" charset="0"/>
              <a:sym typeface="Wingdings" panose="05000000000000000000" pitchFamily="2" charset="2"/>
            </a:endParaRP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55</a:t>
            </a:fld>
            <a:endParaRPr lang="fr-FR"/>
          </a:p>
        </p:txBody>
      </p:sp>
    </p:spTree>
    <p:extLst>
      <p:ext uri="{BB962C8B-B14F-4D97-AF65-F5344CB8AC3E}">
        <p14:creationId xmlns:p14="http://schemas.microsoft.com/office/powerpoint/2010/main" val="6234386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4383">
              <a:defRPr/>
            </a:pPr>
            <a:r>
              <a:rPr lang="fr-FR"/>
              <a:t>Intérêt pour le chercheur individuel : visibilité académique, identité numérique</a:t>
            </a:r>
          </a:p>
          <a:p>
            <a:pPr marL="0" indent="0" defTabSz="914383">
              <a:defRPr/>
            </a:pPr>
            <a:r>
              <a:rPr lang="fr-FR"/>
              <a:t>Intérêt pour tous les acteurs scientifiques : rationalisation et interopérabilité, qualité des informations</a:t>
            </a:r>
          </a:p>
          <a:p>
            <a:pPr marL="0" indent="0" defTabSz="914383">
              <a:defRPr/>
            </a:pPr>
            <a:r>
              <a:rPr lang="fr-FR"/>
              <a:t>Intérêt pour la recherche en général : meilleure ouverture et transparence de la science</a:t>
            </a:r>
          </a:p>
          <a:p>
            <a:pPr marL="0" indent="0" defTabSz="914383">
              <a:defRPr/>
            </a:pPr>
            <a:br>
              <a:rPr lang="fr-FR"/>
            </a:br>
            <a:endParaRPr lang="fr-F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56</a:t>
            </a:fld>
            <a:endParaRPr lang="fr-FR"/>
          </a:p>
        </p:txBody>
      </p:sp>
    </p:spTree>
    <p:extLst>
      <p:ext uri="{BB962C8B-B14F-4D97-AF65-F5344CB8AC3E}">
        <p14:creationId xmlns:p14="http://schemas.microsoft.com/office/powerpoint/2010/main" val="33952458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57</a:t>
            </a:fld>
            <a:endParaRPr lang="fr-FR"/>
          </a:p>
        </p:txBody>
      </p:sp>
    </p:spTree>
    <p:extLst>
      <p:ext uri="{BB962C8B-B14F-4D97-AF65-F5344CB8AC3E}">
        <p14:creationId xmlns:p14="http://schemas.microsoft.com/office/powerpoint/2010/main" val="39643133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Référence : </a:t>
            </a:r>
            <a:r>
              <a:rPr lang="fr-FR" i="1" dirty="0"/>
              <a:t>ORCID 2020…, op. </a:t>
            </a:r>
            <a:r>
              <a:rPr lang="fr-FR" i="1" dirty="0" err="1"/>
              <a:t>cit</a:t>
            </a:r>
            <a:r>
              <a:rPr lang="fr-FR" i="1" dirty="0"/>
              <a:t>.</a:t>
            </a:r>
            <a:r>
              <a:rPr lang="fr-FR" i="0" dirty="0"/>
              <a:t>, https://</a:t>
            </a:r>
            <a:r>
              <a:rPr lang="fr-FR" i="0" dirty="0" err="1"/>
              <a:t>orcid.figshare.com</a:t>
            </a:r>
            <a:r>
              <a:rPr lang="fr-FR" i="0" dirty="0"/>
              <a:t>/articles/</a:t>
            </a:r>
            <a:r>
              <a:rPr lang="fr-FR" i="0" dirty="0" err="1"/>
              <a:t>presentation</a:t>
            </a:r>
            <a:r>
              <a:rPr lang="fr-FR" i="0" dirty="0"/>
              <a:t>/</a:t>
            </a:r>
            <a:r>
              <a:rPr lang="fr-FR" i="0" dirty="0" err="1"/>
              <a:t>ORCID_2020_Annual_Report</a:t>
            </a:r>
            <a:r>
              <a:rPr lang="fr-FR" i="0" dirty="0"/>
              <a:t>/14195291</a:t>
            </a:r>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58</a:t>
            </a:fld>
            <a:endParaRPr lang="fr-FR"/>
          </a:p>
        </p:txBody>
      </p:sp>
    </p:spTree>
    <p:extLst>
      <p:ext uri="{BB962C8B-B14F-4D97-AF65-F5344CB8AC3E}">
        <p14:creationId xmlns:p14="http://schemas.microsoft.com/office/powerpoint/2010/main" val="2431362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1688" indent="-91688" defTabSz="910560"/>
            <a:r>
              <a:rPr lang="fr-FR" dirty="0"/>
              <a:t>Référence : Comité pour la science ouverte. </a:t>
            </a:r>
            <a:r>
              <a:rPr lang="fr-FR" i="1" dirty="0"/>
              <a:t>Des identifiants ouverts pour la science ouverte : note d’orientation. </a:t>
            </a:r>
            <a:r>
              <a:rPr lang="fr-FR" dirty="0"/>
              <a:t>06/2019. 4 p.   https://www.ouvrirlascience.fr/des-identifiants-ouverts-pour-la-science-ouverte-note-dorientation/</a:t>
            </a:r>
          </a:p>
          <a:p>
            <a:endParaRPr lang="fr-FR" dirty="0"/>
          </a:p>
          <a:p>
            <a:pPr marL="91688" indent="-91688" defTabSz="910560"/>
            <a:r>
              <a:rPr lang="fr-FR" sz="1100" b="1" u="sng" dirty="0">
                <a:solidFill>
                  <a:srgbClr val="7030A0"/>
                </a:solidFill>
              </a:rPr>
              <a:t>Situation en France</a:t>
            </a:r>
            <a:endParaRPr lang="fr-FR" sz="1100" b="1" dirty="0">
              <a:solidFill>
                <a:srgbClr val="7030A0"/>
              </a:solidFill>
            </a:endParaRPr>
          </a:p>
          <a:p>
            <a:pPr marL="0" indent="0" defTabSz="910560">
              <a:defRPr/>
            </a:pPr>
            <a:r>
              <a:rPr lang="fr-FR" b="0" dirty="0"/>
              <a:t>dans la lignée du </a:t>
            </a:r>
            <a:r>
              <a:rPr lang="fr-FR" b="0" i="1" dirty="0"/>
              <a:t>Plan national pour la science ouverte</a:t>
            </a:r>
            <a:r>
              <a:rPr lang="fr-FR" b="0" i="0" dirty="0"/>
              <a:t> (07/2018),</a:t>
            </a:r>
            <a:r>
              <a:rPr lang="fr-FR" b="0" dirty="0"/>
              <a:t> constats</a:t>
            </a:r>
            <a:r>
              <a:rPr lang="fr-FR" b="0" baseline="0" dirty="0"/>
              <a:t> :</a:t>
            </a:r>
            <a:br>
              <a:rPr lang="fr-FR" b="0" baseline="0" dirty="0"/>
            </a:br>
            <a:r>
              <a:rPr lang="fr-FR" b="0" baseline="0" dirty="0"/>
              <a:t>- </a:t>
            </a:r>
            <a:r>
              <a:rPr lang="fr-FR" b="1" baseline="0" dirty="0"/>
              <a:t>multiplication</a:t>
            </a:r>
            <a:r>
              <a:rPr lang="fr-FR" b="0" baseline="0" dirty="0"/>
              <a:t> des identifiants, pour les objets, les chercheurs, les institutions mais sans nécessairement d’identifiants internationaux standards</a:t>
            </a:r>
          </a:p>
          <a:p>
            <a:pPr marL="0" indent="0" defTabSz="910560">
              <a:defRPr/>
            </a:pPr>
            <a:r>
              <a:rPr lang="fr-FR" b="0" baseline="0" dirty="0"/>
              <a:t>- les identifiants utiles pour la recherche peuvent être des sous-ensemble d’identifiants internationaux normalisés</a:t>
            </a:r>
          </a:p>
          <a:p>
            <a:pPr defTabSz="910560">
              <a:defRPr/>
            </a:pPr>
            <a:r>
              <a:rPr lang="fr-FR" dirty="0"/>
              <a:t>- </a:t>
            </a:r>
            <a:r>
              <a:rPr lang="fr-FR" b="0" baseline="0" dirty="0"/>
              <a:t>la </a:t>
            </a:r>
            <a:r>
              <a:rPr lang="fr-FR" b="1" baseline="0" dirty="0"/>
              <a:t>recherche</a:t>
            </a:r>
            <a:r>
              <a:rPr lang="fr-FR" b="0" baseline="0" dirty="0"/>
              <a:t> a besoin d’identifiants, notamment dans un contexte de science ouverte, où</a:t>
            </a:r>
            <a:r>
              <a:rPr lang="fr-FR" dirty="0"/>
              <a:t>, par exemple, on souhaite associer un financement et ses productions, les différentes versions d’un même article</a:t>
            </a:r>
            <a:endParaRPr lang="fr-FR" b="0" baseline="0" dirty="0"/>
          </a:p>
          <a:p>
            <a:pPr defTabSz="910560">
              <a:defRPr/>
            </a:pPr>
            <a:endParaRPr lang="fr-FR" b="0" baseline="0" dirty="0"/>
          </a:p>
          <a:p>
            <a:pPr defTabSz="910560">
              <a:defRPr/>
            </a:pPr>
            <a:r>
              <a:rPr lang="fr-FR" b="1" baseline="0" dirty="0">
                <a:sym typeface="Wingdings" panose="05000000000000000000" pitchFamily="2" charset="2"/>
              </a:rPr>
              <a:t> un contexte international favorable pour la nécessité d’une action politique nationale</a:t>
            </a:r>
            <a:endParaRPr lang="fr-FR" b="1" baseline="0" dirty="0"/>
          </a:p>
          <a:p>
            <a:endParaRPr lang="fr-FR" dirty="0"/>
          </a:p>
          <a:p>
            <a:r>
              <a:rPr lang="fr-FR" dirty="0"/>
              <a:t>en 11/2020 : création d’un poste d’administrateur des données de l’ESR au MESRI</a:t>
            </a: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7</a:t>
            </a:fld>
            <a:endParaRPr lang="fr-FR"/>
          </a:p>
        </p:txBody>
      </p:sp>
    </p:spTree>
    <p:extLst>
      <p:ext uri="{BB962C8B-B14F-4D97-AF65-F5344CB8AC3E}">
        <p14:creationId xmlns:p14="http://schemas.microsoft.com/office/powerpoint/2010/main" val="20144225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defRPr/>
            </a:pPr>
            <a:r>
              <a:rPr lang="fr-FR" dirty="0"/>
              <a:t>Source : http://onlinelibrary.wiley.com/doi/10.1002/leap.1092/full</a:t>
            </a:r>
          </a:p>
          <a:p>
            <a:pPr marL="92074" indent="-92074" defTabSz="914383">
              <a:defRPr/>
            </a:pPr>
            <a:endParaRPr lang="fr-FR" dirty="0"/>
          </a:p>
          <a:p>
            <a:pPr marL="92074" indent="-92074" defTabSz="914383">
              <a:defRPr/>
            </a:pPr>
            <a:endParaRPr lang="fr-FR" dirty="0"/>
          </a:p>
          <a:p>
            <a:pPr marL="92074" indent="-92074" defTabSz="914383">
              <a:defRPr/>
            </a:pPr>
            <a:r>
              <a:rPr lang="fr-FR" sz="1100" b="1" u="sng" dirty="0">
                <a:solidFill>
                  <a:srgbClr val="7030A0"/>
                </a:solidFill>
              </a:rPr>
              <a:t>Intérêt pour le chercheur individuel : 1° la visibilité académique</a:t>
            </a:r>
          </a:p>
          <a:p>
            <a:pPr marL="0" indent="0">
              <a:defRPr/>
            </a:pPr>
            <a:r>
              <a:rPr lang="fr-FR" i="1" dirty="0"/>
              <a:t>Comment me distinguer des autres chercheurs ? Comment faire apparaître l’ensemble de mes publications (et seulement mes publications) sur une base de données comme le Web of science ? Comment suivre facilement les productions d’un chercheur malgré ses changements d’affiliation ?</a:t>
            </a:r>
          </a:p>
          <a:p>
            <a:pPr marL="171447" indent="-171447" defTabSz="914383">
              <a:buFontTx/>
              <a:buChar char="-"/>
              <a:defRPr/>
            </a:pPr>
            <a:endParaRPr lang="fr-FR" b="1" dirty="0"/>
          </a:p>
          <a:p>
            <a:pPr marL="171450" indent="-171450">
              <a:buFontTx/>
              <a:buChar char="-"/>
              <a:defRPr/>
            </a:pPr>
            <a:r>
              <a:rPr lang="fr-FR" dirty="0"/>
              <a:t>lever l’homonymat dans les bases de données bibliographiques, mais aussi sur internet en général</a:t>
            </a:r>
            <a:r>
              <a:rPr lang="fr-FR" dirty="0">
                <a:sym typeface="Wingdings" panose="05000000000000000000" pitchFamily="2" charset="2"/>
              </a:rPr>
              <a:t> (</a:t>
            </a:r>
            <a:r>
              <a:rPr lang="fr-FR" b="1" dirty="0"/>
              <a:t>désambiguïsation</a:t>
            </a:r>
            <a:r>
              <a:rPr lang="fr-FR" b="0" i="0" dirty="0"/>
              <a:t>)</a:t>
            </a:r>
          </a:p>
          <a:p>
            <a:pPr marL="171450" indent="-171450">
              <a:buFontTx/>
              <a:buChar char="-"/>
              <a:defRPr/>
            </a:pPr>
            <a:r>
              <a:rPr lang="fr-FR" b="0" i="0" dirty="0"/>
              <a:t>associer les différentes identités et l’ensemble des productions, </a:t>
            </a:r>
            <a:r>
              <a:rPr lang="fr-FR" b="1" dirty="0"/>
              <a:t>indépendamment des changements </a:t>
            </a:r>
            <a:r>
              <a:rPr lang="fr-FR" dirty="0"/>
              <a:t>de noms (initiales, nom de mariage), d’affiliations, de contacts</a:t>
            </a:r>
          </a:p>
          <a:p>
            <a:pPr marL="171450" indent="-171450">
              <a:buFontTx/>
              <a:buChar char="-"/>
              <a:defRPr/>
            </a:pPr>
            <a:r>
              <a:rPr lang="fr-FR" b="0" i="0" dirty="0"/>
              <a:t>mettre en valeur </a:t>
            </a:r>
            <a:r>
              <a:rPr lang="fr-FR" b="1" i="0" dirty="0"/>
              <a:t>l’ensemble de l’activité </a:t>
            </a:r>
            <a:r>
              <a:rPr lang="fr-FR" b="0" i="0" dirty="0"/>
              <a:t>d’un chercheur (monographie, chapitres d’ouvrages, comptes-rendus, financements)</a:t>
            </a:r>
          </a:p>
          <a:p>
            <a:pPr marL="171450" indent="-171450">
              <a:buFontTx/>
              <a:buChar char="-"/>
              <a:defRPr/>
            </a:pPr>
            <a:r>
              <a:rPr lang="fr-FR" b="0" i="0" dirty="0"/>
              <a:t>mettre en </a:t>
            </a:r>
            <a:r>
              <a:rPr lang="fr-FR" b="1" i="0" dirty="0"/>
              <a:t>contexte</a:t>
            </a:r>
            <a:r>
              <a:rPr lang="fr-FR" b="0" i="0" dirty="0"/>
              <a:t> les travaux (ex. : lien entre un article et les jeux de données)</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59</a:t>
            </a:fld>
            <a:endParaRPr lang="fr-FR"/>
          </a:p>
        </p:txBody>
      </p:sp>
    </p:spTree>
    <p:extLst>
      <p:ext uri="{BB962C8B-B14F-4D97-AF65-F5344CB8AC3E}">
        <p14:creationId xmlns:p14="http://schemas.microsoft.com/office/powerpoint/2010/main" val="27616642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01375-3B7E-2A82-DDEB-4E7D8BD2387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DF2AD1A-2851-7240-A361-05A206D5C476}"/>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17A53323-379E-F2DE-3782-58FEB31F6970}"/>
              </a:ext>
            </a:extLst>
          </p:cNvPr>
          <p:cNvSpPr>
            <a:spLocks noGrp="1"/>
          </p:cNvSpPr>
          <p:nvPr>
            <p:ph type="body" idx="1"/>
          </p:nvPr>
        </p:nvSpPr>
        <p:spPr/>
        <p:txBody>
          <a:bodyPr/>
          <a:lstStyle/>
          <a:p>
            <a:pPr>
              <a:defRPr/>
            </a:pPr>
            <a:r>
              <a:rPr lang="fr-FR" dirty="0"/>
              <a:t>Source : http://onlinelibrary.wiley.com/doi/10.1002/leap.1092/full</a:t>
            </a:r>
          </a:p>
          <a:p>
            <a:pPr marL="92074" indent="-92074" defTabSz="914383">
              <a:defRPr/>
            </a:pPr>
            <a:endParaRPr lang="fr-FR" dirty="0"/>
          </a:p>
          <a:p>
            <a:pPr marL="92074" indent="-92074" defTabSz="914383">
              <a:defRPr/>
            </a:pPr>
            <a:endParaRPr lang="fr-FR" dirty="0"/>
          </a:p>
          <a:p>
            <a:endParaRPr lang="fr-FR" dirty="0"/>
          </a:p>
        </p:txBody>
      </p:sp>
      <p:sp>
        <p:nvSpPr>
          <p:cNvPr id="4" name="Espace réservé du numéro de diapositive 3">
            <a:extLst>
              <a:ext uri="{FF2B5EF4-FFF2-40B4-BE49-F238E27FC236}">
                <a16:creationId xmlns:a16="http://schemas.microsoft.com/office/drawing/2014/main" id="{E6D6B333-E8E9-5279-EB7A-1FB57FAD2217}"/>
              </a:ext>
            </a:extLst>
          </p:cNvPr>
          <p:cNvSpPr>
            <a:spLocks noGrp="1"/>
          </p:cNvSpPr>
          <p:nvPr>
            <p:ph type="sldNum" sz="quarter" idx="10"/>
          </p:nvPr>
        </p:nvSpPr>
        <p:spPr/>
        <p:txBody>
          <a:bodyPr/>
          <a:lstStyle/>
          <a:p>
            <a:fld id="{7D482B8A-91C0-4FBB-A903-0DE1F3F6E95B}" type="slidenum">
              <a:rPr lang="fr-FR" smtClean="0"/>
              <a:pPr/>
              <a:t>60</a:t>
            </a:fld>
            <a:endParaRPr lang="fr-FR"/>
          </a:p>
        </p:txBody>
      </p:sp>
    </p:spTree>
    <p:extLst>
      <p:ext uri="{BB962C8B-B14F-4D97-AF65-F5344CB8AC3E}">
        <p14:creationId xmlns:p14="http://schemas.microsoft.com/office/powerpoint/2010/main" val="14304639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sym typeface="Wingdings" panose="05000000000000000000" pitchFamily="2" charset="2"/>
              </a:rPr>
              <a:t>Sources</a:t>
            </a:r>
            <a:r>
              <a:rPr lang="fr-FR" b="0" baseline="0" dirty="0">
                <a:sym typeface="Wingdings" panose="05000000000000000000" pitchFamily="2" charset="2"/>
              </a:rPr>
              <a:t> : </a:t>
            </a:r>
            <a:r>
              <a:rPr lang="fr-FR" dirty="0"/>
              <a:t>http://fr.slideshare.net/AntonyWilliams,</a:t>
            </a:r>
            <a:r>
              <a:rPr lang="fr-FR" baseline="0" dirty="0"/>
              <a:t> https://twitter.com/ChemConnector</a:t>
            </a:r>
            <a:r>
              <a:rPr lang="fr-FR" dirty="0"/>
              <a:t> , https://www.researchgate.net/profile/Rickard_Armiento (2019)</a:t>
            </a:r>
          </a:p>
          <a:p>
            <a:endParaRPr lang="fr-FR" dirty="0"/>
          </a:p>
          <a:p>
            <a:pPr marL="92074" indent="-92074" defTabSz="914383"/>
            <a:endParaRPr lang="fr-FR" b="1" dirty="0">
              <a:sym typeface="Wingdings" panose="05000000000000000000" pitchFamily="2" charset="2"/>
            </a:endParaRP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sz="1100" b="1" u="sng" dirty="0">
                <a:solidFill>
                  <a:srgbClr val="7030A0"/>
                </a:solidFill>
              </a:rPr>
              <a:t>Intérêt pour le chercheur individuel : 2° un élément de l’identité numérique du chercheur</a:t>
            </a: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 </a:t>
            </a:r>
            <a:r>
              <a:rPr lang="fr-FR" b="1" dirty="0"/>
              <a:t>désambiguïser</a:t>
            </a:r>
            <a:r>
              <a:rPr lang="fr-FR" b="0" baseline="0" dirty="0"/>
              <a:t> les profils, </a:t>
            </a:r>
            <a:r>
              <a:rPr lang="fr-FR" baseline="0" dirty="0"/>
              <a:t>y compris sur des services sans interopérabilité avec les identifiants (ex. : Twitter, plateformes de contenus grand public)</a:t>
            </a: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 </a:t>
            </a:r>
            <a:r>
              <a:rPr lang="fr-FR" b="1" dirty="0"/>
              <a:t>conduire les internautes </a:t>
            </a:r>
            <a:r>
              <a:rPr lang="fr-FR" dirty="0"/>
              <a:t>vers les autres pages qui peuvent les intéresser (grand public </a:t>
            </a:r>
            <a:r>
              <a:rPr lang="fr-FR" dirty="0">
                <a:sym typeface="Wingdings" panose="05000000000000000000" pitchFamily="2" charset="2"/>
              </a:rPr>
              <a:t> monde de la</a:t>
            </a:r>
            <a:r>
              <a:rPr lang="fr-FR" baseline="0" dirty="0">
                <a:sym typeface="Wingdings" panose="05000000000000000000" pitchFamily="2" charset="2"/>
              </a:rPr>
              <a:t> recherche, ou réciproquement)</a:t>
            </a:r>
          </a:p>
          <a:p>
            <a:endParaRPr lang="fr-FR" dirty="0"/>
          </a:p>
          <a:p>
            <a:pPr marL="0" indent="0">
              <a:buFont typeface="Wingdings" panose="05000000000000000000" pitchFamily="2" charset="2"/>
              <a:buNone/>
            </a:pPr>
            <a:r>
              <a:rPr lang="fr-FR" b="1" dirty="0">
                <a:sym typeface="Wingdings" panose="05000000000000000000" pitchFamily="2" charset="2"/>
              </a:rPr>
              <a:t>CONSEIL 1 : en fonction des outils utilisés (ex. : Scopus, HAL) </a:t>
            </a:r>
          </a:p>
          <a:p>
            <a:pPr marL="0" indent="0">
              <a:buFont typeface="Wingdings" panose="05000000000000000000" pitchFamily="2" charset="2"/>
              <a:buNone/>
            </a:pPr>
            <a:r>
              <a:rPr lang="fr-FR" b="1" dirty="0">
                <a:sym typeface="Wingdings" panose="05000000000000000000" pitchFamily="2" charset="2"/>
              </a:rPr>
              <a:t>+ ORCID (mouvement national et écosystème OpenEdition)</a:t>
            </a:r>
            <a:endParaRPr lang="fr-FR" b="1" dirty="0"/>
          </a:p>
          <a:p>
            <a:endParaRPr lang="fr-FR" dirty="0"/>
          </a:p>
          <a:p>
            <a:pPr marL="92074" marR="0" lvl="0" indent="-92074" algn="l" defTabSz="914383" rtl="0" eaLnBrk="1" fontAlgn="auto" latinLnBrk="0" hangingPunct="1">
              <a:lnSpc>
                <a:spcPct val="100000"/>
              </a:lnSpc>
              <a:spcBef>
                <a:spcPts val="0"/>
              </a:spcBef>
              <a:spcAft>
                <a:spcPts val="0"/>
              </a:spcAft>
              <a:buClrTx/>
              <a:buSzTx/>
              <a:buFontTx/>
              <a:buNone/>
              <a:tabLst/>
              <a:defRPr/>
            </a:pPr>
            <a:r>
              <a:rPr lang="fr-FR" b="1" dirty="0"/>
              <a:t>CONSEIL 2 : </a:t>
            </a:r>
          </a:p>
          <a:p>
            <a:pPr marL="171450" marR="0" lvl="0" indent="-171450" algn="l" defTabSz="914383" rtl="0" eaLnBrk="1" fontAlgn="auto" latinLnBrk="0" hangingPunct="1">
              <a:lnSpc>
                <a:spcPct val="100000"/>
              </a:lnSpc>
              <a:spcBef>
                <a:spcPts val="0"/>
              </a:spcBef>
              <a:spcAft>
                <a:spcPts val="0"/>
              </a:spcAft>
              <a:buClrTx/>
              <a:buSzTx/>
              <a:buFontTx/>
              <a:buChar char="-"/>
              <a:tabLst/>
              <a:defRPr/>
            </a:pPr>
            <a:r>
              <a:rPr lang="fr-FR" b="1" dirty="0"/>
              <a:t>à utiliser dès que possible : </a:t>
            </a:r>
            <a:r>
              <a:rPr lang="fr-FR" b="1" dirty="0">
                <a:sym typeface="Wingdings" panose="05000000000000000000" pitchFamily="2" charset="2"/>
              </a:rPr>
              <a:t>signature, pages institutionnelles, CV, soumission, comptes de réseaux sociaux (</a:t>
            </a:r>
            <a:r>
              <a:rPr lang="fr-FR" b="1" dirty="0"/>
              <a:t>Academia, ResearchGate</a:t>
            </a:r>
            <a:r>
              <a:rPr lang="fr-FR" b="1" dirty="0">
                <a:sym typeface="Wingdings" panose="05000000000000000000" pitchFamily="2" charset="2"/>
              </a:rPr>
              <a:t>, Twitter), etc.</a:t>
            </a:r>
          </a:p>
          <a:p>
            <a:pPr marL="171450" marR="0" lvl="0" indent="-171450" algn="l" defTabSz="914383" rtl="0" eaLnBrk="1" fontAlgn="auto" latinLnBrk="0" hangingPunct="1">
              <a:lnSpc>
                <a:spcPct val="100000"/>
              </a:lnSpc>
              <a:spcBef>
                <a:spcPts val="0"/>
              </a:spcBef>
              <a:spcAft>
                <a:spcPts val="0"/>
              </a:spcAft>
              <a:buClrTx/>
              <a:buSzTx/>
              <a:buFontTx/>
              <a:buChar char="-"/>
              <a:tabLst/>
              <a:defRPr/>
            </a:pPr>
            <a:r>
              <a:rPr lang="fr-FR" b="1" dirty="0">
                <a:sym typeface="Wingdings" panose="05000000000000000000" pitchFamily="2" charset="2"/>
              </a:rPr>
              <a:t>à mettre à jour régulièrement</a:t>
            </a:r>
          </a:p>
          <a:p>
            <a:pPr marL="171450" marR="0" lvl="0" indent="-171450" algn="l" defTabSz="914383" rtl="0" eaLnBrk="1" fontAlgn="auto" latinLnBrk="0" hangingPunct="1">
              <a:lnSpc>
                <a:spcPct val="100000"/>
              </a:lnSpc>
              <a:spcBef>
                <a:spcPts val="0"/>
              </a:spcBef>
              <a:spcAft>
                <a:spcPts val="0"/>
              </a:spcAft>
              <a:buClrTx/>
              <a:buSzTx/>
              <a:buFontTx/>
              <a:buChar char="-"/>
              <a:tabLst/>
              <a:defRPr/>
            </a:pPr>
            <a:r>
              <a:rPr lang="fr-FR" b="1" baseline="0" dirty="0">
                <a:sym typeface="Wingdings" panose="05000000000000000000" pitchFamily="2" charset="2"/>
              </a:rPr>
              <a:t>indiquer les autres identifiants pérennes (ex. : DOI)</a:t>
            </a:r>
          </a:p>
          <a:p>
            <a:pPr marL="171450" marR="0" lvl="0" indent="-171450" algn="l" defTabSz="914383" rtl="0" eaLnBrk="1" fontAlgn="auto" latinLnBrk="0" hangingPunct="1">
              <a:lnSpc>
                <a:spcPct val="100000"/>
              </a:lnSpc>
              <a:spcBef>
                <a:spcPts val="0"/>
              </a:spcBef>
              <a:spcAft>
                <a:spcPts val="0"/>
              </a:spcAft>
              <a:buClrTx/>
              <a:buSzTx/>
              <a:buFontTx/>
              <a:buChar char="-"/>
              <a:tabLst/>
              <a:defRPr/>
            </a:pPr>
            <a:endParaRPr lang="fr-FR" b="1" dirty="0">
              <a:sym typeface="Wingdings" panose="05000000000000000000" pitchFamily="2" charset="2"/>
            </a:endParaRPr>
          </a:p>
          <a:p>
            <a:pPr marL="171450" marR="0" lvl="0" indent="-171450" algn="l" defTabSz="914383" rtl="0" eaLnBrk="1" fontAlgn="auto" latinLnBrk="0" hangingPunct="1">
              <a:lnSpc>
                <a:spcPct val="100000"/>
              </a:lnSpc>
              <a:spcBef>
                <a:spcPts val="0"/>
              </a:spcBef>
              <a:spcAft>
                <a:spcPts val="0"/>
              </a:spcAft>
              <a:buClrTx/>
              <a:buSzTx/>
              <a:buFontTx/>
              <a:buChar char="-"/>
              <a:tabLst/>
              <a:defRPr/>
            </a:pPr>
            <a:endParaRPr lang="fr-FR" b="1" baseline="0" dirty="0">
              <a:sym typeface="Wingdings" panose="05000000000000000000" pitchFamily="2" charset="2"/>
            </a:endParaRPr>
          </a:p>
          <a:p>
            <a:pPr marL="171450" marR="0" lvl="0" indent="-171450" algn="l" defTabSz="914383" rtl="0" eaLnBrk="1" fontAlgn="auto" latinLnBrk="0" hangingPunct="1">
              <a:lnSpc>
                <a:spcPct val="100000"/>
              </a:lnSpc>
              <a:spcBef>
                <a:spcPts val="0"/>
              </a:spcBef>
              <a:spcAft>
                <a:spcPts val="0"/>
              </a:spcAft>
              <a:buClrTx/>
              <a:buSzTx/>
              <a:buFontTx/>
              <a:buChar char="-"/>
              <a:tabLst/>
              <a:defRPr/>
            </a:pPr>
            <a:r>
              <a:rPr lang="fr-FR" b="1" dirty="0">
                <a:sym typeface="Wingdings" panose="05000000000000000000" pitchFamily="2" charset="2"/>
              </a:rPr>
              <a:t>problème du rétrospectif </a:t>
            </a:r>
            <a:r>
              <a:rPr lang="fr-FR" dirty="0">
                <a:sym typeface="Wingdings" panose="05000000000000000000" pitchFamily="2" charset="2"/>
              </a:rPr>
              <a:t>: une pratique pas encore ancrée</a:t>
            </a:r>
            <a:endParaRPr lang="fr-FR" baseline="0" dirty="0">
              <a:sym typeface="Wingdings" panose="05000000000000000000" pitchFamily="2" charset="2"/>
            </a:endParaRPr>
          </a:p>
          <a:p>
            <a:pPr marL="92074" indent="-92074" defTabSz="914383"/>
            <a:endParaRPr lang="fr-FR" dirty="0"/>
          </a:p>
          <a:p>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61</a:t>
            </a:fld>
            <a:endParaRPr lang="fr-FR"/>
          </a:p>
        </p:txBody>
      </p:sp>
    </p:spTree>
    <p:extLst>
      <p:ext uri="{BB962C8B-B14F-4D97-AF65-F5344CB8AC3E}">
        <p14:creationId xmlns:p14="http://schemas.microsoft.com/office/powerpoint/2010/main" val="41715867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2074" indent="-92074" defTabSz="914383">
              <a:defRPr/>
            </a:pPr>
            <a:r>
              <a:rPr lang="fr-FR"/>
              <a:t>- </a:t>
            </a:r>
            <a:r>
              <a:rPr lang="fr-FR" b="1"/>
              <a:t>complétude et qualité des informations</a:t>
            </a:r>
          </a:p>
          <a:p>
            <a:pPr marL="270323" marR="0" lvl="0" indent="-85365" algn="l" defTabSz="914400" rtl="0" eaLnBrk="1" fontAlgn="auto" latinLnBrk="0" hangingPunct="1">
              <a:lnSpc>
                <a:spcPct val="100000"/>
              </a:lnSpc>
              <a:spcBef>
                <a:spcPts val="0"/>
              </a:spcBef>
              <a:spcAft>
                <a:spcPts val="0"/>
              </a:spcAft>
              <a:buClrTx/>
              <a:buSzTx/>
              <a:buFontTx/>
              <a:buChar char="-"/>
              <a:tabLst/>
              <a:defRPr/>
            </a:pPr>
            <a:r>
              <a:rPr lang="fr-FR"/>
              <a:t>problème : beaucoup d’identifiants sont liés à un écosystème spécifique avec ses données et ses valeurs propres (cf. éditeurs et métriques donc inégales) </a:t>
            </a:r>
            <a:r>
              <a:rPr lang="fr-FR">
                <a:sym typeface="Wingdings" panose="05000000000000000000" pitchFamily="2" charset="2"/>
              </a:rPr>
              <a:t> nécessité de faciliter les échanges entre les bases</a:t>
            </a:r>
            <a:endParaRPr lang="fr-FR"/>
          </a:p>
          <a:p>
            <a:pPr marL="270323" indent="-85365">
              <a:buFontTx/>
              <a:buChar char="-"/>
              <a:defRPr/>
            </a:pPr>
            <a:r>
              <a:rPr lang="fr-FR"/>
              <a:t>possibilité de </a:t>
            </a:r>
            <a:r>
              <a:rPr lang="fr-FR" b="1"/>
              <a:t>s’ouvrir à différents réservoirs d’informations </a:t>
            </a:r>
            <a:r>
              <a:rPr lang="fr-FR"/>
              <a:t>(ex. : bases de données commerciales et archives ouvertes), d’autres types de contributions (ex. : publications, jeux de données, éditos, </a:t>
            </a:r>
            <a:r>
              <a:rPr lang="fr-FR" i="1" err="1"/>
              <a:t>reviews</a:t>
            </a:r>
            <a:r>
              <a:rPr lang="fr-FR"/>
              <a:t>) et d’activités (ex. : publications, financements, brevets, voire productions de vulgarisation)</a:t>
            </a:r>
          </a:p>
          <a:p>
            <a:pPr marL="270323" indent="-85365">
              <a:buFontTx/>
              <a:buChar char="-"/>
              <a:defRPr/>
            </a:pPr>
            <a:r>
              <a:rPr lang="fr-FR"/>
              <a:t>possibilité de </a:t>
            </a:r>
            <a:r>
              <a:rPr lang="fr-FR" b="1"/>
              <a:t>relier entre elles des productions </a:t>
            </a:r>
            <a:r>
              <a:rPr lang="fr-FR"/>
              <a:t>(ex. : un </a:t>
            </a:r>
            <a:r>
              <a:rPr lang="fr-FR" i="1"/>
              <a:t>preprint</a:t>
            </a:r>
            <a:r>
              <a:rPr lang="fr-FR"/>
              <a:t> et son PDF éditeur)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pPr marL="0" marR="0" lvl="0" indent="0" algn="l" defTabSz="914400" rtl="0" eaLnBrk="1" fontAlgn="auto" latinLnBrk="0" hangingPunct="1">
              <a:lnSpc>
                <a:spcPct val="100000"/>
              </a:lnSpc>
              <a:spcBef>
                <a:spcPts val="0"/>
              </a:spcBef>
              <a:spcAft>
                <a:spcPts val="0"/>
              </a:spcAft>
              <a:buClrTx/>
              <a:buSzTx/>
              <a:buFontTx/>
              <a:buNone/>
              <a:tabLst/>
              <a:defRPr/>
            </a:pPr>
            <a:r>
              <a:rPr lang="fr-FR"/>
              <a:t>sur</a:t>
            </a:r>
            <a:r>
              <a:rPr lang="fr-FR" baseline="0"/>
              <a:t> les liens identifiants &lt;-&gt; métriques : </a:t>
            </a:r>
            <a:r>
              <a:rPr lang="fr-FR"/>
              <a:t>Declan Butler. « Scientists : </a:t>
            </a:r>
            <a:r>
              <a:rPr lang="fr-FR" err="1"/>
              <a:t>your</a:t>
            </a:r>
            <a:r>
              <a:rPr lang="fr-FR"/>
              <a:t> </a:t>
            </a:r>
            <a:r>
              <a:rPr lang="fr-FR" err="1"/>
              <a:t>number</a:t>
            </a:r>
            <a:r>
              <a:rPr lang="fr-FR"/>
              <a:t> </a:t>
            </a:r>
            <a:r>
              <a:rPr lang="fr-FR" err="1"/>
              <a:t>is</a:t>
            </a:r>
            <a:r>
              <a:rPr lang="fr-FR"/>
              <a:t> up », </a:t>
            </a:r>
            <a:r>
              <a:rPr lang="fr-FR" i="1"/>
              <a:t>op. </a:t>
            </a:r>
            <a:r>
              <a:rPr lang="fr-FR" i="1" err="1"/>
              <a:t>cit</a:t>
            </a:r>
            <a:r>
              <a:rPr lang="fr-FR"/>
              <a:t>.</a:t>
            </a:r>
          </a:p>
          <a:p>
            <a:endParaRPr lang="fr-F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62</a:t>
            </a:fld>
            <a:endParaRPr lang="fr-FR"/>
          </a:p>
        </p:txBody>
      </p:sp>
    </p:spTree>
    <p:extLst>
      <p:ext uri="{BB962C8B-B14F-4D97-AF65-F5344CB8AC3E}">
        <p14:creationId xmlns:p14="http://schemas.microsoft.com/office/powerpoint/2010/main" val="40964734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47" indent="-171447">
              <a:buFontTx/>
              <a:buChar char="-"/>
            </a:pPr>
            <a:r>
              <a:rPr lang="fr-FR" b="1" dirty="0"/>
              <a:t>la question des données personnelles</a:t>
            </a:r>
          </a:p>
          <a:p>
            <a:pPr marL="346069" lvl="1" indent="-171447">
              <a:buFontTx/>
              <a:buChar char="-"/>
            </a:pPr>
            <a:r>
              <a:rPr lang="fr-FR" dirty="0"/>
              <a:t>sur</a:t>
            </a:r>
            <a:r>
              <a:rPr lang="fr-FR" baseline="0" dirty="0"/>
              <a:t> ResearcherID et ORCID, possibilité d’indiquer des niveaux de </a:t>
            </a:r>
            <a:r>
              <a:rPr lang="fr-FR" b="1" baseline="0" dirty="0"/>
              <a:t>confidentialité</a:t>
            </a:r>
          </a:p>
          <a:p>
            <a:pPr marL="346069" lvl="1" indent="-171447">
              <a:buFontTx/>
              <a:buChar char="-"/>
            </a:pPr>
            <a:r>
              <a:rPr lang="fr-FR" b="1" baseline="0" dirty="0"/>
              <a:t>quelles informations mettre </a:t>
            </a:r>
            <a:r>
              <a:rPr lang="fr-FR" baseline="0" dirty="0"/>
              <a:t>? (cf. travaux en cours, thématiques de recherche actuelles)</a:t>
            </a:r>
          </a:p>
          <a:p>
            <a:pPr marL="346069" lvl="1" indent="-171447">
              <a:buFontTx/>
              <a:buChar char="-"/>
            </a:pPr>
            <a:r>
              <a:rPr lang="fr-FR" baseline="0" dirty="0"/>
              <a:t>comme tout service en ligne, des questions cependant sur les droits attribués, du lieu de </a:t>
            </a:r>
            <a:r>
              <a:rPr lang="fr-FR" b="1" baseline="0" dirty="0"/>
              <a:t>stockage</a:t>
            </a:r>
            <a:r>
              <a:rPr lang="fr-FR" baseline="0" dirty="0"/>
              <a:t> et de l’usage potentiel de ces données </a:t>
            </a:r>
            <a:r>
              <a:rPr lang="fr-FR" dirty="0"/>
              <a:t>personnelles (cf. respect du </a:t>
            </a:r>
            <a:r>
              <a:rPr lang="fr-FR" dirty="0" err="1"/>
              <a:t>RGPD</a:t>
            </a:r>
            <a:r>
              <a:rPr lang="fr-FR" dirty="0"/>
              <a:t>), </a:t>
            </a:r>
            <a:r>
              <a:rPr lang="fr-FR" baseline="0" dirty="0"/>
              <a:t>voire les utilisations inadaptées (métriques)</a:t>
            </a:r>
          </a:p>
          <a:p>
            <a:pPr marL="346069" lvl="1" indent="-171447">
              <a:buFontTx/>
              <a:buChar char="-"/>
            </a:pPr>
            <a:r>
              <a:rPr lang="fr-FR" baseline="0" dirty="0"/>
              <a:t>crainte de certains chercheurs de </a:t>
            </a:r>
            <a:r>
              <a:rPr lang="fr-FR" b="1" baseline="0" dirty="0"/>
              <a:t>flicage</a:t>
            </a:r>
            <a:r>
              <a:rPr lang="fr-FR" baseline="0" dirty="0"/>
              <a:t> (</a:t>
            </a:r>
            <a:r>
              <a:rPr lang="fr-FR" baseline="0" dirty="0" err="1"/>
              <a:t>syndrôme</a:t>
            </a:r>
            <a:r>
              <a:rPr lang="fr-FR" baseline="0" dirty="0"/>
              <a:t> « </a:t>
            </a:r>
            <a:r>
              <a:rPr lang="fr-FR" i="1" baseline="0" dirty="0"/>
              <a:t>big </a:t>
            </a:r>
            <a:r>
              <a:rPr lang="fr-FR" i="1" baseline="0" dirty="0" err="1"/>
              <a:t>broter</a:t>
            </a:r>
            <a:r>
              <a:rPr lang="fr-FR" dirty="0"/>
              <a:t> »)</a:t>
            </a:r>
            <a:endParaRPr lang="fr-FR" baseline="0" dirty="0"/>
          </a:p>
          <a:p>
            <a:pPr marL="171447" indent="-171447">
              <a:buFontTx/>
              <a:buChar char="-"/>
            </a:pPr>
            <a:endParaRPr lang="fr-FR" dirty="0"/>
          </a:p>
          <a:p>
            <a:pPr marL="171447" indent="-171447">
              <a:buFontTx/>
              <a:buChar char="-"/>
            </a:pPr>
            <a:endParaRPr lang="fr-FR" dirty="0"/>
          </a:p>
          <a:p>
            <a:pPr marL="171447" indent="-171447">
              <a:buFontTx/>
              <a:buChar char="-"/>
            </a:pPr>
            <a:r>
              <a:rPr lang="fr-FR" dirty="0"/>
              <a:t>parties de confiances : peuvent lire, ajouter ou modifier des données qu’elles ont elles-mêmes ajoutées</a:t>
            </a: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63</a:t>
            </a:fld>
            <a:endParaRPr lang="fr-FR"/>
          </a:p>
        </p:txBody>
      </p:sp>
    </p:spTree>
    <p:extLst>
      <p:ext uri="{BB962C8B-B14F-4D97-AF65-F5344CB8AC3E}">
        <p14:creationId xmlns:p14="http://schemas.microsoft.com/office/powerpoint/2010/main" val="34300976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64</a:t>
            </a:fld>
            <a:endParaRPr lang="fr-FR"/>
          </a:p>
        </p:txBody>
      </p:sp>
    </p:spTree>
    <p:extLst>
      <p:ext uri="{BB962C8B-B14F-4D97-AF65-F5344CB8AC3E}">
        <p14:creationId xmlns:p14="http://schemas.microsoft.com/office/powerpoint/2010/main" val="13846420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0BAAF-2EB1-6366-5CC8-7A1D38EEFCD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24283F0-153B-6F4A-1584-A7BA8792396C}"/>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91272209-9E28-11BB-C67F-F5B09D342119}"/>
              </a:ext>
            </a:extLst>
          </p:cNvPr>
          <p:cNvSpPr>
            <a:spLocks noGrp="1"/>
          </p:cNvSpPr>
          <p:nvPr>
            <p:ph type="body" idx="1"/>
          </p:nvPr>
        </p:nvSpPr>
        <p:spPr/>
        <p:txBody>
          <a:bodyPr/>
          <a:lstStyle/>
          <a:p>
            <a:pPr marL="175948" marR="0" lvl="1" indent="0" algn="l" defTabSz="914400" rtl="0" eaLnBrk="1" fontAlgn="auto" latinLnBrk="0" hangingPunct="1">
              <a:lnSpc>
                <a:spcPct val="100000"/>
              </a:lnSpc>
              <a:spcBef>
                <a:spcPts val="0"/>
              </a:spcBef>
              <a:spcAft>
                <a:spcPts val="0"/>
              </a:spcAft>
              <a:buClrTx/>
              <a:buSzTx/>
              <a:buFontTx/>
              <a:buNone/>
              <a:tabLst/>
              <a:defRPr/>
            </a:pPr>
            <a:r>
              <a:rPr lang="fr-FR" dirty="0"/>
              <a:t>Source : </a:t>
            </a:r>
            <a:r>
              <a:rPr lang="fr-FR" dirty="0">
                <a:hlinkClick r:id="rId3"/>
              </a:rPr>
              <a:t>https://twitter.com/Maitre_de_conf/status/1372477747071754248</a:t>
            </a:r>
            <a:endParaRPr lang="fr-FR" dirty="0"/>
          </a:p>
          <a:p>
            <a:pPr marL="175948" marR="0" lvl="1" indent="0" algn="l" defTabSz="914400" rtl="0" eaLnBrk="1" fontAlgn="auto" latinLnBrk="0" hangingPunct="1">
              <a:lnSpc>
                <a:spcPct val="100000"/>
              </a:lnSpc>
              <a:spcBef>
                <a:spcPts val="0"/>
              </a:spcBef>
              <a:spcAft>
                <a:spcPts val="0"/>
              </a:spcAft>
              <a:buClrTx/>
              <a:buSzTx/>
              <a:buFontTx/>
              <a:buNone/>
              <a:tabLst/>
              <a:defRPr/>
            </a:pPr>
            <a:endParaRPr lang="fr-FR" dirty="0"/>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sz="1100" b="1" u="sng" dirty="0">
                <a:solidFill>
                  <a:srgbClr val="7030A0"/>
                </a:solidFill>
              </a:rPr>
              <a:t>Intérêt pour le chercheur individuel : 3° simplification des processus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ex. : </a:t>
            </a:r>
            <a:r>
              <a:rPr lang="fr-FR" b="1" i="1" dirty="0"/>
              <a:t>single </a:t>
            </a:r>
            <a:r>
              <a:rPr lang="fr-FR" b="1" i="1" dirty="0" err="1"/>
              <a:t>sign</a:t>
            </a:r>
            <a:r>
              <a:rPr lang="fr-FR" b="1" i="1" dirty="0"/>
              <a:t>-in </a:t>
            </a:r>
            <a:r>
              <a:rPr lang="fr-FR" dirty="0"/>
              <a:t>(SSI)</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ex. : </a:t>
            </a:r>
            <a:r>
              <a:rPr lang="fr-FR" b="1" dirty="0"/>
              <a:t>mise à jour automatique </a:t>
            </a:r>
            <a:r>
              <a:rPr lang="fr-FR" dirty="0"/>
              <a:t>de profils d’identifiants par authentifications croisées</a:t>
            </a:r>
          </a:p>
          <a:p>
            <a:pPr marL="175948" lvl="1" indent="0">
              <a:buFontTx/>
              <a:buNone/>
            </a:pPr>
            <a:endParaRPr lang="fr-FR" dirty="0"/>
          </a:p>
        </p:txBody>
      </p:sp>
      <p:sp>
        <p:nvSpPr>
          <p:cNvPr id="4" name="Espace réservé du numéro de diapositive 3">
            <a:extLst>
              <a:ext uri="{FF2B5EF4-FFF2-40B4-BE49-F238E27FC236}">
                <a16:creationId xmlns:a16="http://schemas.microsoft.com/office/drawing/2014/main" id="{AD6EE62A-DB22-BDBB-D89E-17B6E58D83D1}"/>
              </a:ext>
            </a:extLst>
          </p:cNvPr>
          <p:cNvSpPr>
            <a:spLocks noGrp="1"/>
          </p:cNvSpPr>
          <p:nvPr>
            <p:ph type="sldNum" sz="quarter" idx="10"/>
          </p:nvPr>
        </p:nvSpPr>
        <p:spPr/>
        <p:txBody>
          <a:bodyPr/>
          <a:lstStyle/>
          <a:p>
            <a:fld id="{7D482B8A-91C0-4FBB-A903-0DE1F3F6E95B}" type="slidenum">
              <a:rPr lang="fr-FR" smtClean="0"/>
              <a:t>65</a:t>
            </a:fld>
            <a:endParaRPr lang="fr-FR"/>
          </a:p>
        </p:txBody>
      </p:sp>
    </p:spTree>
    <p:extLst>
      <p:ext uri="{BB962C8B-B14F-4D97-AF65-F5344CB8AC3E}">
        <p14:creationId xmlns:p14="http://schemas.microsoft.com/office/powerpoint/2010/main" val="16412890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66</a:t>
            </a:fld>
            <a:endParaRPr lang="fr-FR"/>
          </a:p>
        </p:txBody>
      </p:sp>
    </p:spTree>
    <p:extLst>
      <p:ext uri="{BB962C8B-B14F-4D97-AF65-F5344CB8AC3E}">
        <p14:creationId xmlns:p14="http://schemas.microsoft.com/office/powerpoint/2010/main" val="3990750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autre exemple de service : possibilité d’avoir un annuaire de chercheurs français sur un sujet (A. Svenbro, </a:t>
            </a:r>
            <a:r>
              <a:rPr lang="fr-FR" i="1" dirty="0"/>
              <a:t>La « Bibliographie des études nordiques » dans HAL. Un espace de contact entre chercheurs au prisme de la</a:t>
            </a:r>
          </a:p>
          <a:p>
            <a:r>
              <a:rPr lang="fr-FR" i="1" dirty="0"/>
              <a:t>bibliométrie</a:t>
            </a:r>
            <a:r>
              <a:rPr lang="fr-FR" dirty="0"/>
              <a:t>, 05/2025, https://</a:t>
            </a:r>
            <a:r>
              <a:rPr lang="fr-FR" dirty="0" err="1"/>
              <a:t>hal.science</a:t>
            </a:r>
            <a:r>
              <a:rPr lang="fr-FR" dirty="0"/>
              <a:t>/</a:t>
            </a:r>
            <a:r>
              <a:rPr lang="fr-FR" dirty="0" err="1"/>
              <a:t>hal-05077321v1</a:t>
            </a:r>
            <a:r>
              <a:rPr lang="fr-FR" dirty="0"/>
              <a:t>/file/</a:t>
            </a:r>
            <a:r>
              <a:rPr lang="fr-FR" dirty="0" err="1"/>
              <a:t>20250520_Presentation_Congres_APEN_Svenbro.pdf</a:t>
            </a:r>
            <a:r>
              <a:rPr lang="fr-FR" dirty="0"/>
              <a:t>)</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67</a:t>
            </a:fld>
            <a:endParaRPr lang="fr-FR"/>
          </a:p>
        </p:txBody>
      </p:sp>
    </p:spTree>
    <p:extLst>
      <p:ext uri="{BB962C8B-B14F-4D97-AF65-F5344CB8AC3E}">
        <p14:creationId xmlns:p14="http://schemas.microsoft.com/office/powerpoint/2010/main" val="12824351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0560">
              <a:defRPr/>
            </a:pPr>
            <a:r>
              <a:rPr lang="fr-FR"/>
              <a:t>Référence de l’image : Laurel L. </a:t>
            </a:r>
            <a:r>
              <a:rPr lang="fr-FR" err="1"/>
              <a:t>Haak</a:t>
            </a:r>
            <a:r>
              <a:rPr lang="fr-FR"/>
              <a:t>,</a:t>
            </a:r>
            <a:r>
              <a:rPr lang="fr-FR" baseline="0"/>
              <a:t> </a:t>
            </a:r>
            <a:r>
              <a:rPr lang="fr-FR" i="1" baseline="0"/>
              <a:t>op. </a:t>
            </a:r>
            <a:r>
              <a:rPr lang="fr-FR" i="1" baseline="0" err="1"/>
              <a:t>cit</a:t>
            </a:r>
            <a:r>
              <a:rPr lang="fr-FR" i="1" baseline="0"/>
              <a:t>., </a:t>
            </a:r>
            <a:r>
              <a:rPr lang="fr-FR"/>
              <a:t>https://figshare.com/articles/ORCID_In_Australia_ANDS_Webinar_22_October_2015/1582636 </a:t>
            </a:r>
          </a:p>
          <a:p>
            <a:pPr marL="0" indent="0" defTabSz="910560">
              <a:defRPr/>
            </a:pPr>
            <a:endParaRPr lang="fr-FR"/>
          </a:p>
          <a:p>
            <a:pPr marL="0" indent="0" defTabSz="910560">
              <a:defRPr/>
            </a:pPr>
            <a:r>
              <a:rPr lang="fr-FR" b="1"/>
              <a:t>- pour une vraie interopérabilité</a:t>
            </a:r>
            <a:r>
              <a:rPr lang="fr-FR"/>
              <a:t> : </a:t>
            </a:r>
          </a:p>
          <a:p>
            <a:pPr marL="265580" indent="-88527" defTabSz="910560">
              <a:defRPr/>
            </a:pPr>
            <a:r>
              <a:rPr lang="fr-FR"/>
              <a:t> -</a:t>
            </a:r>
            <a:r>
              <a:rPr lang="fr-FR" baseline="0"/>
              <a:t> </a:t>
            </a:r>
            <a:r>
              <a:rPr lang="fr-FR"/>
              <a:t>utiliser les API d’authentification entre les services (</a:t>
            </a:r>
            <a:r>
              <a:rPr lang="fr-FR" i="1" err="1"/>
              <a:t>username</a:t>
            </a:r>
            <a:r>
              <a:rPr lang="fr-FR"/>
              <a:t> et </a:t>
            </a:r>
            <a:r>
              <a:rPr lang="fr-FR" i="1" err="1"/>
              <a:t>password</a:t>
            </a:r>
            <a:r>
              <a:rPr lang="fr-FR"/>
              <a:t>) qui permettent une vérification automatique et évitent les erreurs</a:t>
            </a:r>
            <a:br>
              <a:rPr lang="fr-FR"/>
            </a:br>
            <a:r>
              <a:rPr lang="fr-FR" b="1" u="sng"/>
              <a:t>! pas de saisie manuelle des caractères</a:t>
            </a:r>
          </a:p>
          <a:p>
            <a:pPr marL="265580" indent="-88527" defTabSz="910560">
              <a:defRPr/>
            </a:pPr>
            <a:r>
              <a:rPr lang="fr-FR"/>
              <a:t>- « aligner » les identifiants entre eux</a:t>
            </a:r>
          </a:p>
          <a:p>
            <a:pPr marL="265580" indent="-88527" defTabSz="910560">
              <a:defRPr/>
            </a:pPr>
            <a:r>
              <a:rPr lang="fr-FR"/>
              <a:t>- </a:t>
            </a:r>
            <a:r>
              <a:rPr lang="fr-FR" b="1" u="sng"/>
              <a:t>indiquer systématiquement les identifiants objet (DOI)</a:t>
            </a:r>
          </a:p>
          <a:p>
            <a:pPr marL="0" indent="0" defTabSz="910560">
              <a:defRPr/>
            </a:pPr>
            <a:endParaRPr lang="fr-FR"/>
          </a:p>
          <a:p>
            <a:pPr marL="0" indent="0"/>
            <a:endParaRPr lang="fr-F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68</a:t>
            </a:fld>
            <a:endParaRPr lang="fr-FR"/>
          </a:p>
        </p:txBody>
      </p:sp>
    </p:spTree>
    <p:extLst>
      <p:ext uri="{BB962C8B-B14F-4D97-AF65-F5344CB8AC3E}">
        <p14:creationId xmlns:p14="http://schemas.microsoft.com/office/powerpoint/2010/main" val="4034058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92775" indent="-92775" defTabSz="921349">
              <a:defRPr/>
            </a:pPr>
            <a:r>
              <a:rPr lang="fr-FR" b="1" dirty="0">
                <a:solidFill>
                  <a:srgbClr val="7030A0"/>
                </a:solidFill>
              </a:rPr>
              <a:t>« La recherche a besoin d’identifiants » (</a:t>
            </a:r>
            <a:r>
              <a:rPr lang="fr-FR" b="1" dirty="0" err="1">
                <a:solidFill>
                  <a:srgbClr val="7030A0"/>
                </a:solidFill>
                <a:hlinkClick r:id="rId3"/>
              </a:rPr>
              <a:t>CoSO</a:t>
            </a:r>
            <a:r>
              <a:rPr lang="fr-FR" b="1" dirty="0">
                <a:solidFill>
                  <a:srgbClr val="7030A0"/>
                </a:solidFill>
              </a:rPr>
              <a:t>) </a:t>
            </a:r>
          </a:p>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8</a:t>
            </a:fld>
            <a:endParaRPr lang="fr-FR"/>
          </a:p>
        </p:txBody>
      </p:sp>
    </p:spTree>
    <p:extLst>
      <p:ext uri="{BB962C8B-B14F-4D97-AF65-F5344CB8AC3E}">
        <p14:creationId xmlns:p14="http://schemas.microsoft.com/office/powerpoint/2010/main" val="12984531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92074" marR="0" lvl="0" indent="-92074" algn="l" defTabSz="914383" rtl="0" eaLnBrk="1" fontAlgn="auto" latinLnBrk="0" hangingPunct="1">
              <a:lnSpc>
                <a:spcPct val="100000"/>
              </a:lnSpc>
              <a:spcBef>
                <a:spcPts val="0"/>
              </a:spcBef>
              <a:spcAft>
                <a:spcPts val="0"/>
              </a:spcAft>
              <a:buClrTx/>
              <a:buSzTx/>
              <a:buFontTx/>
              <a:buNone/>
              <a:tabLst/>
              <a:defRPr/>
            </a:pPr>
            <a:r>
              <a:rPr lang="fr-FR" sz="1000" kern="1200" noProof="0" dirty="0">
                <a:solidFill>
                  <a:schemeClr val="tx1"/>
                </a:solidFill>
                <a:latin typeface="+mn-lt"/>
                <a:ea typeface="+mn-ea"/>
                <a:cs typeface="+mn-cs"/>
              </a:rPr>
              <a:t>RDA </a:t>
            </a:r>
            <a:r>
              <a:rPr lang="fr-FR" sz="1000" kern="1200" dirty="0">
                <a:solidFill>
                  <a:schemeClr val="tx1"/>
                </a:solidFill>
                <a:latin typeface="+mn-lt"/>
                <a:ea typeface="+mn-ea"/>
                <a:cs typeface="+mn-cs"/>
              </a:rPr>
              <a:t>Research Data Alliance : https://www.ouvrirlascience.fr/research-data-alliance-rda/</a:t>
            </a:r>
          </a:p>
          <a:p>
            <a:pPr marL="92074" marR="0" lvl="0" indent="-92074" algn="l" defTabSz="914383" rtl="0" eaLnBrk="1" fontAlgn="auto" latinLnBrk="0" hangingPunct="1">
              <a:lnSpc>
                <a:spcPct val="100000"/>
              </a:lnSpc>
              <a:spcBef>
                <a:spcPts val="0"/>
              </a:spcBef>
              <a:spcAft>
                <a:spcPts val="0"/>
              </a:spcAft>
              <a:buClrTx/>
              <a:buSzTx/>
              <a:buFontTx/>
              <a:buNone/>
              <a:tabLst/>
              <a:defRPr/>
            </a:pPr>
            <a:endParaRPr kumimoji="0" lang="fr-FR" sz="1100" b="1" i="0" u="sng" strike="noStrike" kern="1200" cap="none" spc="0" normalizeH="0" baseline="0" noProof="0" dirty="0">
              <a:ln>
                <a:noFill/>
              </a:ln>
              <a:solidFill>
                <a:srgbClr val="7030A0"/>
              </a:solidFill>
              <a:effectLst/>
              <a:uLnTx/>
              <a:uFillTx/>
              <a:latin typeface="+mn-lt"/>
              <a:ea typeface="+mn-ea"/>
              <a:cs typeface="+mn-cs"/>
            </a:endParaRPr>
          </a:p>
          <a:p>
            <a:pPr marL="92074" marR="0" lvl="0" indent="-92074" algn="l" defTabSz="914383" rtl="0" eaLnBrk="1" fontAlgn="auto" latinLnBrk="0" hangingPunct="1">
              <a:lnSpc>
                <a:spcPct val="100000"/>
              </a:lnSpc>
              <a:spcBef>
                <a:spcPts val="0"/>
              </a:spcBef>
              <a:spcAft>
                <a:spcPts val="0"/>
              </a:spcAft>
              <a:buClrTx/>
              <a:buSzTx/>
              <a:buFontTx/>
              <a:buNone/>
              <a:tabLst/>
              <a:defRPr/>
            </a:pPr>
            <a:endParaRPr kumimoji="0" lang="fr-FR" sz="1100" b="1" i="0" u="sng" strike="noStrike" kern="1200" cap="none" spc="0" normalizeH="0" baseline="0" noProof="0" dirty="0">
              <a:ln>
                <a:noFill/>
              </a:ln>
              <a:solidFill>
                <a:srgbClr val="7030A0"/>
              </a:solidFill>
              <a:effectLst/>
              <a:uLnTx/>
              <a:uFillTx/>
              <a:latin typeface="+mn-lt"/>
              <a:ea typeface="+mn-ea"/>
              <a:cs typeface="+mn-cs"/>
            </a:endParaRPr>
          </a:p>
          <a:p>
            <a:pPr marL="92074" marR="0" lvl="0" indent="-92074" algn="l" defTabSz="914383" rtl="0" eaLnBrk="1" fontAlgn="auto" latinLnBrk="0" hangingPunct="1">
              <a:lnSpc>
                <a:spcPct val="100000"/>
              </a:lnSpc>
              <a:spcBef>
                <a:spcPts val="0"/>
              </a:spcBef>
              <a:spcAft>
                <a:spcPts val="0"/>
              </a:spcAft>
              <a:buClrTx/>
              <a:buSzTx/>
              <a:buFontTx/>
              <a:buNone/>
              <a:tabLst/>
              <a:defRPr/>
            </a:pPr>
            <a:r>
              <a:rPr kumimoji="0" lang="fr-FR" sz="1100" b="1" i="0" u="sng" strike="noStrike" kern="1200" cap="none" spc="0" normalizeH="0" baseline="0" noProof="0" dirty="0">
                <a:ln>
                  <a:noFill/>
                </a:ln>
                <a:solidFill>
                  <a:srgbClr val="7030A0"/>
                </a:solidFill>
                <a:effectLst/>
                <a:uLnTx/>
                <a:uFillTx/>
                <a:latin typeface="+mn-lt"/>
                <a:ea typeface="+mn-ea"/>
                <a:cs typeface="+mn-cs"/>
              </a:rPr>
              <a:t>Intérêt pour tous les acteurs scientifiques : 1° rationalisation du travail et interopérabilité des services</a:t>
            </a:r>
            <a:endParaRPr kumimoji="0" lang="fr-FR" sz="1100" b="0" i="0" u="sng" strike="noStrike" kern="1200" cap="none" spc="0" normalizeH="0" baseline="0" noProof="0" dirty="0">
              <a:ln>
                <a:noFill/>
              </a:ln>
              <a:solidFill>
                <a:srgbClr val="7030A0"/>
              </a:solidFill>
              <a:effectLst/>
              <a:uLnTx/>
              <a:uFillTx/>
              <a:latin typeface="+mn-lt"/>
              <a:ea typeface="+mn-ea"/>
              <a:cs typeface="+mn-cs"/>
            </a:endParaRPr>
          </a:p>
          <a:p>
            <a:pPr marL="0" marR="0" lvl="0" indent="3175" algn="l" defTabSz="914383" rtl="0" eaLnBrk="1" fontAlgn="auto" latinLnBrk="0" hangingPunct="1">
              <a:lnSpc>
                <a:spcPct val="100000"/>
              </a:lnSpc>
              <a:spcBef>
                <a:spcPts val="0"/>
              </a:spcBef>
              <a:spcAft>
                <a:spcPts val="0"/>
              </a:spcAft>
              <a:buClrTx/>
              <a:buSzTx/>
              <a:buFontTx/>
              <a:buNone/>
              <a:tabLst/>
              <a:defRPr/>
            </a:pPr>
            <a:r>
              <a:rPr lang="fr-FR" b="0" i="1" dirty="0"/>
              <a:t>Comment faciliter l’alimentation de services différents à partir des mêmes données et éviter les multiples saisies ? Comment favoriser un meilleur pilotage de la recherche et un suivi des chercheurs ?</a:t>
            </a:r>
            <a:br>
              <a:rPr lang="fr-FR" b="0" i="0" dirty="0"/>
            </a:br>
            <a:endParaRPr lang="fr-FR" dirty="0"/>
          </a:p>
          <a:p>
            <a:r>
              <a:rPr lang="fr-FR" dirty="0"/>
              <a:t>cf. </a:t>
            </a:r>
            <a:r>
              <a:rPr lang="fr-FR" i="1" dirty="0"/>
              <a:t>Cadre de cohérence des systèmes d’information recherche de l’</a:t>
            </a:r>
            <a:r>
              <a:rPr lang="fr-FR" i="1" dirty="0" err="1"/>
              <a:t>ESR</a:t>
            </a:r>
            <a:r>
              <a:rPr lang="fr-FR" i="1" dirty="0"/>
              <a:t> </a:t>
            </a:r>
            <a:r>
              <a:rPr lang="fr-FR" dirty="0"/>
              <a:t>(https://esr-wikis.adc.education.fr/ca2co/index.php/Nomenclatures_:_6.1.3.2_Identifiants_de_la_personne_en_tant_qu_auteur)</a:t>
            </a:r>
          </a:p>
          <a:p>
            <a:r>
              <a:rPr lang="fr-FR" dirty="0"/>
              <a:t>« Pour le chercheur auteur, cet identifiant chercheur a cinq avantages : </a:t>
            </a:r>
          </a:p>
          <a:p>
            <a:pPr marL="172167" indent="-79707" defTabSz="914383">
              <a:buFont typeface="Arial" panose="020B0604020202020204" pitchFamily="34" charset="0"/>
              <a:buChar char="•"/>
            </a:pPr>
            <a:r>
              <a:rPr lang="fr-FR" dirty="0"/>
              <a:t>Il évite les confusions fréquentes d'</a:t>
            </a:r>
            <a:r>
              <a:rPr lang="fr-FR" b="1" dirty="0"/>
              <a:t>homonymie</a:t>
            </a:r>
            <a:r>
              <a:rPr lang="fr-FR" dirty="0"/>
              <a:t> ; [</a:t>
            </a:r>
            <a:r>
              <a:rPr lang="fr-FR" dirty="0">
                <a:sym typeface="Wingdings" panose="05000000000000000000" pitchFamily="2" charset="2"/>
              </a:rPr>
              <a:t> </a:t>
            </a:r>
            <a:r>
              <a:rPr lang="fr-FR" b="1" dirty="0"/>
              <a:t>désambiguïsation</a:t>
            </a:r>
            <a:r>
              <a:rPr lang="fr-FR" dirty="0"/>
              <a:t> du nom]</a:t>
            </a:r>
          </a:p>
          <a:p>
            <a:pPr marL="172167" indent="-79707" defTabSz="914383">
              <a:buFont typeface="Arial" panose="020B0604020202020204" pitchFamily="34" charset="0"/>
              <a:buChar char="•"/>
            </a:pPr>
            <a:r>
              <a:rPr lang="fr-FR" dirty="0"/>
              <a:t>Il associe les </a:t>
            </a:r>
            <a:r>
              <a:rPr lang="fr-FR" b="1" dirty="0"/>
              <a:t>différentes identités sous lesquelles se présente ce chercheur </a:t>
            </a:r>
            <a:r>
              <a:rPr lang="fr-FR" dirty="0"/>
              <a:t>ou sous lesquelles il signe ses publications : nom avec une ou plusieurs initiales de prénoms, changement de nom pour les femmes  ; [</a:t>
            </a:r>
            <a:r>
              <a:rPr lang="fr-FR" dirty="0">
                <a:sym typeface="Wingdings" panose="05000000000000000000" pitchFamily="2" charset="2"/>
              </a:rPr>
              <a:t> </a:t>
            </a:r>
            <a:r>
              <a:rPr lang="fr-FR" b="1" dirty="0"/>
              <a:t>suivi</a:t>
            </a:r>
            <a:r>
              <a:rPr lang="fr-FR" dirty="0"/>
              <a:t> de la production indépendamment des changements d’affiliation, de mails]</a:t>
            </a:r>
          </a:p>
          <a:p>
            <a:pPr marL="172167" indent="-79707" defTabSz="914383">
              <a:buFont typeface="Arial" panose="020B0604020202020204" pitchFamily="34" charset="0"/>
              <a:buChar char="•"/>
            </a:pPr>
            <a:r>
              <a:rPr lang="fr-FR" dirty="0"/>
              <a:t>Il permet de </a:t>
            </a:r>
            <a:r>
              <a:rPr lang="fr-FR" b="1" dirty="0"/>
              <a:t>relier entre eux les produits de l'activité </a:t>
            </a:r>
            <a:r>
              <a:rPr lang="fr-FR" dirty="0"/>
              <a:t>de ce chercheur gérés par différentes sources d'information : par exemple un article soumis à une revue, puis publié et indexé dans des bases de données bibliographiques, ou encore une demande de dépôt de brevet dans un office de brevets puis publié et référencé dans une base de données de brevets, ou encore une réponse à un appel à projet soumise à une agence de financement et donnant lieu à des publications dont le chercheur est l'auteur... ; [</a:t>
            </a:r>
            <a:r>
              <a:rPr lang="fr-FR" dirty="0">
                <a:sym typeface="Wingdings" panose="05000000000000000000" pitchFamily="2" charset="2"/>
              </a:rPr>
              <a:t> </a:t>
            </a:r>
            <a:r>
              <a:rPr lang="fr-FR" dirty="0"/>
              <a:t>mise en contexte de la publication et </a:t>
            </a:r>
            <a:r>
              <a:rPr lang="fr-FR" b="1" dirty="0"/>
              <a:t>rebonds</a:t>
            </a:r>
            <a:r>
              <a:rPr lang="fr-FR" dirty="0"/>
              <a:t> (quelles sont les publications de cet auteur avant et après cette publication donnée ? ; travaille-t-il toujours sur le même sujet ? ; a-t-il publié des jeux de données ?)]</a:t>
            </a:r>
          </a:p>
          <a:p>
            <a:pPr marL="172167" indent="-79707">
              <a:buFont typeface="Arial" panose="020B0604020202020204" pitchFamily="34" charset="0"/>
              <a:buChar char="•"/>
            </a:pPr>
            <a:r>
              <a:rPr lang="fr-FR" dirty="0"/>
              <a:t>Il </a:t>
            </a:r>
            <a:r>
              <a:rPr lang="fr-FR" b="1" dirty="0"/>
              <a:t>évite au chercheur de ressaisir les informations le concernant </a:t>
            </a:r>
            <a:r>
              <a:rPr lang="fr-FR" dirty="0"/>
              <a:t>(comme les références de ses publications) dans ses profils créés dans les différentes bases de données qu'il utilise, en lui permettant d'exporter et d'importer les références d'une base à l'autre si elles sont interconnectées ; [</a:t>
            </a:r>
            <a:r>
              <a:rPr lang="fr-FR" dirty="0">
                <a:sym typeface="Wingdings" panose="05000000000000000000" pitchFamily="2" charset="2"/>
              </a:rPr>
              <a:t> </a:t>
            </a:r>
            <a:r>
              <a:rPr lang="fr-FR" b="1" dirty="0">
                <a:sym typeface="Wingdings" panose="05000000000000000000" pitchFamily="2" charset="2"/>
              </a:rPr>
              <a:t>rationalisation</a:t>
            </a:r>
            <a:r>
              <a:rPr lang="fr-FR" dirty="0">
                <a:sym typeface="Wingdings" panose="05000000000000000000" pitchFamily="2" charset="2"/>
              </a:rPr>
              <a:t> du travail]</a:t>
            </a:r>
          </a:p>
          <a:p>
            <a:pPr marL="172167" indent="-79707" defTabSz="914383">
              <a:buFont typeface="Arial" panose="020B0604020202020204" pitchFamily="34" charset="0"/>
              <a:buChar char="•"/>
            </a:pPr>
            <a:r>
              <a:rPr lang="fr-FR" dirty="0"/>
              <a:t>Il constitue une </a:t>
            </a:r>
            <a:r>
              <a:rPr lang="fr-FR" b="1" dirty="0"/>
              <a:t>clé unique </a:t>
            </a:r>
            <a:r>
              <a:rPr lang="fr-FR" dirty="0"/>
              <a:t>qui facilite la recherche d'information et améliore l'efficacité du financement et la collaboration scientifique. [</a:t>
            </a:r>
            <a:r>
              <a:rPr lang="fr-FR" dirty="0">
                <a:sym typeface="Wingdings" panose="05000000000000000000" pitchFamily="2" charset="2"/>
              </a:rPr>
              <a:t> </a:t>
            </a:r>
            <a:r>
              <a:rPr lang="fr-FR" dirty="0"/>
              <a:t>de plus en plus de bases de données permettent la </a:t>
            </a:r>
            <a:r>
              <a:rPr lang="fr-FR" b="1" dirty="0"/>
              <a:t>recherche auteur par un identifiant </a:t>
            </a:r>
            <a:r>
              <a:rPr lang="fr-FR" dirty="0"/>
              <a:t>: on peut par exemple rechercher sur le Web of science ou Scopus avec un numéro ORCID] »</a:t>
            </a:r>
          </a:p>
          <a:p>
            <a:endParaRPr lang="fr-FR" dirty="0"/>
          </a:p>
          <a:p>
            <a:pPr marL="174625" marR="0" lvl="1" indent="-171450" algn="l" defTabSz="914400" rtl="0" eaLnBrk="1" fontAlgn="auto" latinLnBrk="0" hangingPunct="1">
              <a:lnSpc>
                <a:spcPct val="100000"/>
              </a:lnSpc>
              <a:spcBef>
                <a:spcPts val="0"/>
              </a:spcBef>
              <a:spcAft>
                <a:spcPts val="0"/>
              </a:spcAft>
              <a:buClrTx/>
              <a:buSzTx/>
              <a:buFontTx/>
              <a:buChar char="-"/>
              <a:tabLst/>
              <a:defRPr/>
            </a:pPr>
            <a:r>
              <a:rPr lang="fr-FR" b="0" i="0" dirty="0"/>
              <a:t>favoriser les </a:t>
            </a:r>
            <a:r>
              <a:rPr lang="fr-FR" b="1" i="0" dirty="0"/>
              <a:t>échanges d’informations </a:t>
            </a:r>
            <a:r>
              <a:rPr lang="fr-FR" b="0" i="0" dirty="0"/>
              <a:t>entre systèmes informatiques différents (éditeurs, catalogues de bibliothèques, bases de données institutionnelles, etc.)</a:t>
            </a:r>
          </a:p>
          <a:p>
            <a:pPr marL="174625" marR="0" lvl="1" indent="-171450" algn="l" defTabSz="914400" rtl="0" eaLnBrk="1" fontAlgn="auto" latinLnBrk="0" hangingPunct="1">
              <a:lnSpc>
                <a:spcPct val="100000"/>
              </a:lnSpc>
              <a:spcBef>
                <a:spcPts val="0"/>
              </a:spcBef>
              <a:spcAft>
                <a:spcPts val="0"/>
              </a:spcAft>
              <a:buClrTx/>
              <a:buSzTx/>
              <a:buFontTx/>
              <a:buChar char="-"/>
              <a:tabLst/>
              <a:defRPr/>
            </a:pPr>
            <a:r>
              <a:rPr lang="fr-FR" dirty="0"/>
              <a:t>utilisation d’identifiants permet de </a:t>
            </a:r>
            <a:r>
              <a:rPr lang="fr-FR" b="1" dirty="0"/>
              <a:t>limiter les sources d’erreurs </a:t>
            </a:r>
            <a:r>
              <a:rPr lang="fr-FR" dirty="0"/>
              <a:t>dans les bases de données</a:t>
            </a:r>
          </a:p>
          <a:p>
            <a:pPr marL="174622" marR="0" lvl="1" indent="0" algn="l" defTabSz="914400" rtl="0" eaLnBrk="1" fontAlgn="auto" latinLnBrk="0" hangingPunct="1">
              <a:lnSpc>
                <a:spcPct val="100000"/>
              </a:lnSpc>
              <a:spcBef>
                <a:spcPts val="0"/>
              </a:spcBef>
              <a:spcAft>
                <a:spcPts val="0"/>
              </a:spcAft>
              <a:buClrTx/>
              <a:buSzTx/>
              <a:buFontTx/>
              <a:buNone/>
              <a:tabLst/>
              <a:defRPr/>
            </a:pPr>
            <a:endParaRPr lang="fr-FR" b="0" i="0" dirty="0"/>
          </a:p>
          <a:p>
            <a:pPr marL="0" marR="0" lvl="1" indent="0" algn="l" defTabSz="914400" rtl="0" eaLnBrk="1" fontAlgn="auto" latinLnBrk="0" hangingPunct="1">
              <a:lnSpc>
                <a:spcPct val="100000"/>
              </a:lnSpc>
              <a:spcBef>
                <a:spcPts val="0"/>
              </a:spcBef>
              <a:spcAft>
                <a:spcPts val="0"/>
              </a:spcAft>
              <a:buClrTx/>
              <a:buSzTx/>
              <a:buFontTx/>
              <a:buNone/>
              <a:tabLst/>
              <a:defRPr/>
            </a:pPr>
            <a:r>
              <a:rPr lang="fr-FR" b="1" i="0" dirty="0"/>
              <a:t>CONSEIL 3 : favoriser les échanges entre les systèmes en indiquant ses identifiants dès que possible (ex. : sur le CV HAL, etc.) et en utilisant les fonctionnalités de mises à jour automatiques (ex. </a:t>
            </a:r>
            <a:r>
              <a:rPr lang="fr-FR" b="1" i="1" dirty="0"/>
              <a:t>auto-update</a:t>
            </a:r>
            <a:r>
              <a:rPr lang="fr-FR" b="1" i="1" u="none" dirty="0"/>
              <a:t> </a:t>
            </a:r>
            <a:r>
              <a:rPr lang="fr-FR" b="1" i="0" u="none" dirty="0"/>
              <a:t>d’ORCID) ; système encore en cours de construction, mais ce serait fait dès maintenant</a:t>
            </a:r>
          </a:p>
          <a:p>
            <a:endParaRPr lang="fr-FR" dirty="0"/>
          </a:p>
          <a:p>
            <a:endParaRPr lang="fr-FR" sz="1100" b="1" u="sng" dirty="0">
              <a:solidFill>
                <a:srgbClr val="7030A0"/>
              </a:solidFill>
            </a:endParaRPr>
          </a:p>
          <a:p>
            <a:endParaRPr lang="fr-FR" sz="1100" b="1" u="sng" dirty="0">
              <a:solidFill>
                <a:srgbClr val="7030A0"/>
              </a:solidFill>
            </a:endParaRPr>
          </a:p>
          <a:p>
            <a:r>
              <a:rPr lang="fr-FR" sz="1100" b="1" u="sng" dirty="0">
                <a:solidFill>
                  <a:srgbClr val="7030A0"/>
                </a:solidFill>
              </a:rPr>
              <a:t>Intérêt pour les acteurs scientifiques : 2° un meilleur pilotage de la recherche et un suivi des chercheurs facilité</a:t>
            </a:r>
          </a:p>
          <a:p>
            <a:pPr marL="1588" lvl="0" indent="-1588">
              <a:defRPr/>
            </a:pPr>
            <a:r>
              <a:rPr lang="fr-FR" i="1" dirty="0"/>
              <a:t> Comment améliorer la qualité des informations me concernant ?  Comment avoir une vision plus juste de mes activités alors qu’aucune base ne les couvre de manière exhaustive ? Comment rationnaliser le travail et arrêter de perdre mon temps à remplir des formulaires avec les mêmes informations ? Comment peut-on simplifier la procédure de soumission d’un </a:t>
            </a:r>
            <a:r>
              <a:rPr lang="fr-FR" dirty="0"/>
              <a:t>paper</a:t>
            </a:r>
            <a:r>
              <a:rPr lang="fr-FR" i="1" dirty="0"/>
              <a:t> ?</a:t>
            </a:r>
          </a:p>
          <a:p>
            <a:pPr marL="1588" indent="-1588">
              <a:defRPr/>
            </a:pPr>
            <a:r>
              <a:rPr lang="fr-FR" i="0" dirty="0"/>
              <a:t>actuellement aucune base de données n’est parfaitement fiable et exhaustive</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69</a:t>
            </a:fld>
            <a:endParaRPr lang="fr-FR"/>
          </a:p>
        </p:txBody>
      </p:sp>
    </p:spTree>
    <p:extLst>
      <p:ext uri="{BB962C8B-B14F-4D97-AF65-F5344CB8AC3E}">
        <p14:creationId xmlns:p14="http://schemas.microsoft.com/office/powerpoint/2010/main" val="8463603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Référence : </a:t>
            </a:r>
            <a:r>
              <a:rPr lang="en-US" dirty="0"/>
              <a:t>Paul Vierkant. </a:t>
            </a:r>
            <a:r>
              <a:rPr lang="en-US" i="1" dirty="0"/>
              <a:t>Identifiers on the Rise in Germany.</a:t>
            </a:r>
            <a:r>
              <a:rPr lang="en-US" dirty="0"/>
              <a:t> </a:t>
            </a:r>
            <a:r>
              <a:rPr lang="en-US" dirty="0" err="1"/>
              <a:t>Présentation</a:t>
            </a:r>
            <a:r>
              <a:rPr lang="en-US" dirty="0"/>
              <a:t>, </a:t>
            </a:r>
            <a:r>
              <a:rPr lang="en-US" dirty="0" err="1"/>
              <a:t>PIDapalooza</a:t>
            </a:r>
            <a:r>
              <a:rPr lang="en-US" dirty="0"/>
              <a:t> 2016. 9-10/11/2016. 24 p.  https://figshare.com/articles/Identifiers_on_the_Rise_in_Germany/4246097 </a:t>
            </a:r>
          </a:p>
          <a:p>
            <a:endParaRPr lang="en-US" b="1" dirty="0"/>
          </a:p>
          <a:p>
            <a:pPr marL="0" indent="0" defTabSz="914383">
              <a:defRPr/>
            </a:pPr>
            <a:r>
              <a:rPr lang="fr-FR" b="1" dirty="0">
                <a:sym typeface="Wingdings" panose="05000000000000000000" pitchFamily="2" charset="2"/>
              </a:rPr>
              <a:t>- réduction de la charge administrative : limiter le nombre de saisies et les risques d’erreurs</a:t>
            </a:r>
          </a:p>
          <a:p>
            <a:pPr lvl="1"/>
            <a:r>
              <a:rPr lang="fr-FR" dirty="0"/>
              <a:t>ex. de la valeur institutionnelle d’ORCID (cf. </a:t>
            </a:r>
            <a:r>
              <a:rPr lang="fr-FR" u="none" dirty="0"/>
              <a:t>https://orcid.figshare.com/articles/La_valeur_d_utiliser_des_identifiants_uniques_pour_les_chercheurs/8049671/1</a:t>
            </a:r>
            <a:r>
              <a:rPr lang="fr-FR" u="sng" dirty="0"/>
              <a:t>)</a:t>
            </a:r>
          </a:p>
          <a:p>
            <a:pPr lvl="1" indent="0"/>
            <a:r>
              <a:rPr lang="fr-FR" dirty="0"/>
              <a:t>ex. : Royaume-Uni : 0,2-0,4 ETP économisé par établissement</a:t>
            </a:r>
          </a:p>
          <a:p>
            <a:pPr lvl="1" indent="0"/>
            <a:r>
              <a:rPr lang="fr-FR" dirty="0"/>
              <a:t>ex. : Portugal : 100 000 h. de recherche économisées par an</a:t>
            </a:r>
          </a:p>
          <a:p>
            <a:pPr lvl="1" indent="0"/>
            <a:r>
              <a:rPr lang="fr-FR" dirty="0"/>
              <a:t>ex. : Australie : 15-30 min. gagnées par demande de subvention</a:t>
            </a:r>
          </a:p>
          <a:p>
            <a:pPr marL="344621" lvl="1" indent="-170730">
              <a:buFont typeface="Wingdings" panose="05000000000000000000" pitchFamily="2" charset="2"/>
              <a:buChar char="à"/>
              <a:defRPr/>
            </a:pPr>
            <a:r>
              <a:rPr lang="fr-FR" dirty="0"/>
              <a:t>mise à jour des profils facilitée</a:t>
            </a:r>
          </a:p>
          <a:p>
            <a:pPr marL="344621" lvl="1" indent="-170730">
              <a:buFont typeface="Wingdings" panose="05000000000000000000" pitchFamily="2" charset="2"/>
              <a:buChar char="à"/>
              <a:defRPr/>
            </a:pPr>
            <a:r>
              <a:rPr lang="fr-FR" dirty="0"/>
              <a:t>fiabilité des profils et des listes bibliographiques</a:t>
            </a:r>
          </a:p>
          <a:p>
            <a:pPr lvl="1">
              <a:defRPr/>
            </a:pPr>
            <a:r>
              <a:rPr lang="fr-FR" dirty="0">
                <a:sym typeface="Wingdings" panose="05000000000000000000" pitchFamily="2" charset="2"/>
              </a:rPr>
              <a:t>ex. notamment pour les études bibliométriques (ex. au niveau de l’établissement : Scopus </a:t>
            </a:r>
            <a:r>
              <a:rPr lang="fr-FR" dirty="0" err="1">
                <a:sym typeface="Wingdings" panose="05000000000000000000" pitchFamily="2" charset="2"/>
              </a:rPr>
              <a:t>author</a:t>
            </a:r>
            <a:r>
              <a:rPr lang="fr-FR" dirty="0">
                <a:sym typeface="Wingdings" panose="05000000000000000000" pitchFamily="2" charset="2"/>
              </a:rPr>
              <a:t> ID à l’Université de Bordeaux, ResearcherID et ORCID à l’INSERM)</a:t>
            </a:r>
            <a:endParaRPr lang="fr-FR" dirty="0"/>
          </a:p>
          <a:p>
            <a:endParaRPr lang="en-US" b="1" dirty="0"/>
          </a:p>
          <a:p>
            <a:pPr marL="442633" indent="-265580"/>
            <a:r>
              <a:rPr lang="fr-FR" b="1" dirty="0"/>
              <a:t>ex. : raisons d’adhérer à ORCID comme membre ou consortium </a:t>
            </a:r>
            <a:r>
              <a:rPr lang="fr-FR" dirty="0"/>
              <a:t>(cf. https://orcid.figshare.com/articles/ORCID_2018_MEMBER_SURVEY_pdf/7773962)</a:t>
            </a:r>
            <a:endParaRPr lang="fr-FR" b="1" dirty="0">
              <a:solidFill>
                <a:srgbClr val="E3C803"/>
              </a:solidFill>
            </a:endParaRPr>
          </a:p>
          <a:p>
            <a:pPr marL="354106" lvl="1" indent="-88527">
              <a:buFontTx/>
              <a:buChar char="-"/>
              <a:tabLst>
                <a:tab pos="354106" algn="l"/>
              </a:tabLst>
            </a:pPr>
            <a:r>
              <a:rPr lang="fr-FR" dirty="0"/>
              <a:t>désambiguïsation des chercheurs dans les systèmes locaux</a:t>
            </a:r>
          </a:p>
          <a:p>
            <a:pPr marL="354106" lvl="1" indent="-88527">
              <a:buFontTx/>
              <a:buChar char="-"/>
              <a:tabLst>
                <a:tab pos="354106" algn="l"/>
              </a:tabLst>
            </a:pPr>
            <a:r>
              <a:rPr lang="fr-FR" dirty="0"/>
              <a:t>réutilisation de données ORCID pour des besoins locaux</a:t>
            </a:r>
          </a:p>
          <a:p>
            <a:pPr marL="354106" lvl="1" indent="-88527">
              <a:buFontTx/>
              <a:buChar char="-"/>
              <a:tabLst>
                <a:tab pos="354106" algn="l"/>
              </a:tabLst>
            </a:pPr>
            <a:r>
              <a:rPr lang="fr-FR" dirty="0"/>
              <a:t>ajouter et mettre à jour les comptes ORCID des chercheurs locaux</a:t>
            </a:r>
          </a:p>
          <a:p>
            <a:pPr marL="354106" lvl="1" indent="-88527">
              <a:buFontTx/>
              <a:buChar char="-"/>
              <a:tabLst>
                <a:tab pos="354106" algn="l"/>
              </a:tabLst>
            </a:pPr>
            <a:r>
              <a:rPr lang="fr-FR" dirty="0"/>
              <a:t>faciliter l’analyse et le suivi entre des systèmes multiples</a:t>
            </a:r>
          </a:p>
          <a:p>
            <a:pPr marL="527998" lvl="2" indent="-170730">
              <a:buFontTx/>
              <a:buChar char="-"/>
            </a:pPr>
            <a:endParaRPr lang="fr-FR" dirty="0"/>
          </a:p>
          <a:p>
            <a:pPr marL="173892" lvl="1" indent="0"/>
            <a:r>
              <a:rPr lang="en-US" b="1" dirty="0">
                <a:sym typeface="Wingdings" panose="05000000000000000000" pitchFamily="2" charset="2"/>
              </a:rPr>
              <a:t> </a:t>
            </a:r>
            <a:r>
              <a:rPr lang="fr-FR" dirty="0"/>
              <a:t>les six </a:t>
            </a:r>
            <a:r>
              <a:rPr lang="fr-FR" b="1" dirty="0"/>
              <a:t>facteurs de succès de l’implémentation d’ORCID </a:t>
            </a:r>
            <a:r>
              <a:rPr lang="fr-FR" dirty="0"/>
              <a:t>(d’après JISC et ARMA)</a:t>
            </a:r>
          </a:p>
          <a:p>
            <a:pPr marL="711375" indent="-265580"/>
            <a:r>
              <a:rPr lang="fr-FR" dirty="0"/>
              <a:t>- un engagement précoce avec toutes les parties prenantes </a:t>
            </a:r>
          </a:p>
          <a:p>
            <a:pPr marL="711375" indent="-265580"/>
            <a:r>
              <a:rPr lang="fr-FR" dirty="0"/>
              <a:t>- la prise en compte de la culture de l’institution</a:t>
            </a:r>
          </a:p>
          <a:p>
            <a:pPr marL="711375" indent="-265580"/>
            <a:r>
              <a:rPr lang="fr-FR" dirty="0"/>
              <a:t>- une coopération de tous les services centraux</a:t>
            </a:r>
          </a:p>
          <a:p>
            <a:pPr marL="711375" indent="-265580"/>
            <a:r>
              <a:rPr lang="fr-FR" dirty="0"/>
              <a:t>- une implication du personnel académique</a:t>
            </a:r>
          </a:p>
          <a:p>
            <a:pPr marL="711375" indent="-265580"/>
            <a:r>
              <a:rPr lang="fr-FR" dirty="0"/>
              <a:t>- le soutien des chercheurs seniors</a:t>
            </a:r>
          </a:p>
          <a:p>
            <a:pPr marL="711375" indent="-265580"/>
            <a:r>
              <a:rPr lang="fr-FR" dirty="0"/>
              <a:t>- une communication claire et ciblée</a:t>
            </a:r>
          </a:p>
          <a:p>
            <a:pPr marL="344621" lvl="1" indent="-170730">
              <a:buFontTx/>
              <a:buChar char="-"/>
            </a:pPr>
            <a:r>
              <a:rPr lang="en-US" b="1" dirty="0" err="1"/>
              <a:t>attentes</a:t>
            </a:r>
            <a:r>
              <a:rPr lang="en-US" b="1" dirty="0"/>
              <a:t> pour </a:t>
            </a:r>
            <a:r>
              <a:rPr lang="en-US" b="1" dirty="0" err="1"/>
              <a:t>l’institution</a:t>
            </a:r>
            <a:r>
              <a:rPr lang="en-US" b="1" dirty="0"/>
              <a:t> : </a:t>
            </a:r>
            <a:r>
              <a:rPr lang="en-US" b="1" dirty="0" err="1"/>
              <a:t>moins</a:t>
            </a:r>
            <a:r>
              <a:rPr lang="en-US" b="1" dirty="0"/>
              <a:t> </a:t>
            </a:r>
            <a:r>
              <a:rPr lang="en-US" b="1" dirty="0" err="1"/>
              <a:t>une</a:t>
            </a:r>
            <a:r>
              <a:rPr lang="en-US" b="1" dirty="0"/>
              <a:t> question financière (</a:t>
            </a:r>
            <a:r>
              <a:rPr lang="en-US" b="1" dirty="0" err="1"/>
              <a:t>implémentation</a:t>
            </a:r>
            <a:r>
              <a:rPr lang="en-US" b="1" dirty="0"/>
              <a:t> et </a:t>
            </a:r>
            <a:r>
              <a:rPr lang="en-US" b="1" dirty="0" err="1"/>
              <a:t>adhésion</a:t>
            </a:r>
            <a:r>
              <a:rPr lang="en-US" b="1" dirty="0"/>
              <a:t>) </a:t>
            </a:r>
            <a:r>
              <a:rPr lang="en-US" b="1" dirty="0" err="1"/>
              <a:t>qu’améliorations</a:t>
            </a:r>
            <a:r>
              <a:rPr lang="en-US" b="1" dirty="0"/>
              <a:t> </a:t>
            </a:r>
            <a:r>
              <a:rPr lang="en-US" b="1" dirty="0" err="1"/>
              <a:t>possibles</a:t>
            </a:r>
            <a:r>
              <a:rPr lang="en-US" b="1" dirty="0"/>
              <a:t> </a:t>
            </a:r>
            <a:r>
              <a:rPr lang="en-US" dirty="0"/>
              <a:t>(cf. étude allemande </a:t>
            </a:r>
            <a:r>
              <a:rPr lang="en-US" i="1" dirty="0"/>
              <a:t>supra</a:t>
            </a:r>
            <a:r>
              <a:rPr lang="en-US" dirty="0"/>
              <a:t>)</a:t>
            </a: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solidFill>
                  <a:prstClr val="black"/>
                </a:solidFill>
              </a:rPr>
              <a:pPr/>
              <a:t>70</a:t>
            </a:fld>
            <a:endParaRPr lang="fr-FR">
              <a:solidFill>
                <a:prstClr val="black"/>
              </a:solidFill>
            </a:endParaRPr>
          </a:p>
        </p:txBody>
      </p:sp>
    </p:spTree>
    <p:extLst>
      <p:ext uri="{BB962C8B-B14F-4D97-AF65-F5344CB8AC3E}">
        <p14:creationId xmlns:p14="http://schemas.microsoft.com/office/powerpoint/2010/main" val="25762960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Référence : Laurence </a:t>
            </a:r>
            <a:r>
              <a:rPr lang="fr-FR" err="1"/>
              <a:t>Crohem</a:t>
            </a:r>
            <a:r>
              <a:rPr lang="fr-FR"/>
              <a:t> et al. « Un écosystème pour la visibilité des productions scientifiques : l’expérience de l’université de Lille ». </a:t>
            </a:r>
            <a:r>
              <a:rPr lang="fr-FR" i="1"/>
              <a:t>Arabesques.</a:t>
            </a:r>
            <a:r>
              <a:rPr lang="fr-FR"/>
              <a:t> n° 95. 10-12/2019. p. 10-11, https://abes.fr/publications/revue-arabesques/arabesques-95/</a:t>
            </a:r>
            <a:endParaRPr lang="en-US"/>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solidFill>
                  <a:prstClr val="black"/>
                </a:solidFill>
              </a:rPr>
              <a:pPr/>
              <a:t>71</a:t>
            </a:fld>
            <a:endParaRPr lang="fr-FR">
              <a:solidFill>
                <a:prstClr val="black"/>
              </a:solidFill>
            </a:endParaRPr>
          </a:p>
        </p:txBody>
      </p:sp>
    </p:spTree>
    <p:extLst>
      <p:ext uri="{BB962C8B-B14F-4D97-AF65-F5344CB8AC3E}">
        <p14:creationId xmlns:p14="http://schemas.microsoft.com/office/powerpoint/2010/main" val="35892619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2074" indent="-92074" defTabSz="914383">
              <a:defRPr/>
            </a:pPr>
            <a:r>
              <a:rPr lang="fr-FR" dirty="0"/>
              <a:t>Référence : https://casrai.org/CRediT/ </a:t>
            </a:r>
          </a:p>
          <a:p>
            <a:pPr marL="92074" indent="-92074" defTabSz="914383">
              <a:defRPr/>
            </a:pPr>
            <a:r>
              <a:rPr lang="fr-FR" dirty="0"/>
              <a:t>pour aller plus loin : </a:t>
            </a:r>
            <a:r>
              <a:rPr lang="fr-FR" dirty="0" err="1"/>
              <a:t>M.C</a:t>
            </a:r>
            <a:r>
              <a:rPr lang="fr-FR" dirty="0"/>
              <a:t>. </a:t>
            </a:r>
            <a:r>
              <a:rPr lang="fr-FR" dirty="0" err="1"/>
              <a:t>Deboin</a:t>
            </a:r>
            <a:r>
              <a:rPr lang="fr-FR" dirty="0"/>
              <a:t>, </a:t>
            </a:r>
            <a:r>
              <a:rPr lang="fr-FR" i="1" dirty="0"/>
              <a:t>Reconnaître tous les contributeurs</a:t>
            </a:r>
            <a:r>
              <a:rPr lang="fr-FR" i="0" dirty="0"/>
              <a:t> </a:t>
            </a:r>
            <a:r>
              <a:rPr lang="fr-FR" i="1" dirty="0"/>
              <a:t>d’une publication</a:t>
            </a:r>
            <a:r>
              <a:rPr lang="fr-FR" dirty="0"/>
              <a:t>, 2023, https://coop-</a:t>
            </a:r>
            <a:r>
              <a:rPr lang="fr-FR" dirty="0" err="1"/>
              <a:t>ist.cirad.fr</a:t>
            </a:r>
            <a:r>
              <a:rPr lang="fr-FR" dirty="0"/>
              <a:t>/</a:t>
            </a:r>
            <a:r>
              <a:rPr lang="fr-FR" dirty="0" err="1"/>
              <a:t>etre</a:t>
            </a:r>
            <a:r>
              <a:rPr lang="fr-FR" dirty="0"/>
              <a:t>-auteur/reconnaitre-tous-les-contributeurs/2-un-concept-a-</a:t>
            </a:r>
            <a:r>
              <a:rPr lang="fr-FR" dirty="0" err="1"/>
              <a:t>developper</a:t>
            </a:r>
            <a:r>
              <a:rPr lang="fr-FR" dirty="0"/>
              <a:t>-le-contributeur-ou-</a:t>
            </a:r>
            <a:r>
              <a:rPr lang="fr-FR" dirty="0" err="1"/>
              <a:t>contributorship</a:t>
            </a:r>
            <a:endParaRPr lang="fr-FR" dirty="0"/>
          </a:p>
          <a:p>
            <a:pPr marL="92074" indent="-92074" defTabSz="914383">
              <a:defRPr/>
            </a:pPr>
            <a:endParaRPr lang="fr-FR" dirty="0"/>
          </a:p>
          <a:p>
            <a:pPr marL="92074" indent="-92074" defTabSz="914383">
              <a:defRPr/>
            </a:pPr>
            <a:endParaRPr lang="fr-FR" b="1" u="sng" dirty="0">
              <a:solidFill>
                <a:srgbClr val="0388B1"/>
              </a:solidFill>
            </a:endParaRPr>
          </a:p>
          <a:p>
            <a:r>
              <a:rPr lang="fr-FR" sz="1100" b="1" u="sng" dirty="0">
                <a:solidFill>
                  <a:srgbClr val="7030A0"/>
                </a:solidFill>
              </a:rPr>
              <a:t>Intérêt pour la recherche en général : vers une science plus ouverte</a:t>
            </a:r>
          </a:p>
          <a:p>
            <a:pPr marL="0" marR="0" lvl="0" indent="3175" algn="l" defTabSz="914383" rtl="0" eaLnBrk="1" fontAlgn="auto" latinLnBrk="0" hangingPunct="1">
              <a:lnSpc>
                <a:spcPct val="100000"/>
              </a:lnSpc>
              <a:spcBef>
                <a:spcPts val="0"/>
              </a:spcBef>
              <a:spcAft>
                <a:spcPts val="0"/>
              </a:spcAft>
              <a:buClrTx/>
              <a:buSzTx/>
              <a:buFontTx/>
              <a:buNone/>
              <a:tabLst/>
              <a:defRPr/>
            </a:pPr>
            <a:r>
              <a:rPr lang="fr-FR" i="1" dirty="0"/>
              <a:t>Comment mieux connaître les chercheurs ? Comment obtenir des informations fiables sur les chercheurs, trouver des </a:t>
            </a:r>
            <a:r>
              <a:rPr lang="fr-FR" dirty="0" err="1"/>
              <a:t>reviewers</a:t>
            </a:r>
            <a:r>
              <a:rPr lang="fr-FR" i="1" dirty="0"/>
              <a:t> dans un domaine, etc. ? </a:t>
            </a:r>
            <a:r>
              <a:rPr lang="fr-FR" i="1" dirty="0">
                <a:sym typeface="Wingdings" panose="05000000000000000000" pitchFamily="2" charset="2"/>
              </a:rPr>
              <a:t>Comment faire le lien entre </a:t>
            </a:r>
            <a:r>
              <a:rPr lang="fr-FR" i="1" baseline="0" dirty="0">
                <a:sym typeface="Wingdings" panose="05000000000000000000" pitchFamily="2" charset="2"/>
              </a:rPr>
              <a:t>un financement et des productions associées, ou un financement et le respect des obligations de publications/diffusion en open access ?</a:t>
            </a:r>
            <a:endParaRPr lang="fr-FR" sz="800" b="0" i="1" u="none" dirty="0"/>
          </a:p>
          <a:p>
            <a:pPr marL="174625" indent="-174625">
              <a:lnSpc>
                <a:spcPct val="90000"/>
              </a:lnSpc>
              <a:spcBef>
                <a:spcPts val="1000"/>
              </a:spcBef>
            </a:pPr>
            <a:r>
              <a:rPr lang="fr-FR" dirty="0"/>
              <a:t>- 	vue plus juste des </a:t>
            </a:r>
            <a:r>
              <a:rPr lang="fr-FR" b="1" dirty="0"/>
              <a:t>contributeurs</a:t>
            </a:r>
            <a:r>
              <a:rPr lang="fr-FR" dirty="0"/>
              <a:t> (ex. : doctorants, personnels d’accompagnement de la recherche) et du type de leur contribution – cf. projet </a:t>
            </a:r>
            <a:r>
              <a:rPr lang="fr-FR" dirty="0" err="1"/>
              <a:t>CRediT</a:t>
            </a:r>
            <a:r>
              <a:rPr lang="fr-FR" dirty="0"/>
              <a:t> – </a:t>
            </a:r>
            <a:r>
              <a:rPr lang="fr-FR" dirty="0" err="1"/>
              <a:t>Contributor</a:t>
            </a:r>
            <a:r>
              <a:rPr lang="fr-FR" dirty="0"/>
              <a:t> </a:t>
            </a:r>
            <a:r>
              <a:rPr lang="fr-FR" dirty="0" err="1"/>
              <a:t>Roles</a:t>
            </a:r>
            <a:r>
              <a:rPr lang="fr-FR" dirty="0"/>
              <a:t> </a:t>
            </a:r>
            <a:r>
              <a:rPr lang="fr-FR" dirty="0" err="1"/>
              <a:t>Taxonomy</a:t>
            </a:r>
            <a:r>
              <a:rPr lang="fr-FR" dirty="0"/>
              <a:t> (https://casrai.org/CRediT) : des identifiants « chercheurs », voire « contributeurs » (cf. sigle ORCID) et pas seulement « auteurs »</a:t>
            </a:r>
          </a:p>
          <a:p>
            <a:pPr marL="171447" indent="-171447">
              <a:buFontTx/>
              <a:buChar char="-"/>
            </a:pPr>
            <a:r>
              <a:rPr lang="fr-FR" dirty="0"/>
              <a:t>ex. de </a:t>
            </a:r>
            <a:r>
              <a:rPr lang="fr-FR" dirty="0" err="1"/>
              <a:t>CREdiT</a:t>
            </a:r>
            <a:r>
              <a:rPr lang="fr-FR" dirty="0"/>
              <a:t> dans ORCID : Paula Demain. « </a:t>
            </a:r>
            <a:r>
              <a:rPr lang="en-US" dirty="0"/>
              <a:t>Giving </a:t>
            </a:r>
            <a:r>
              <a:rPr lang="en-US" dirty="0" err="1"/>
              <a:t>CRediT</a:t>
            </a:r>
            <a:r>
              <a:rPr lang="en-US" dirty="0"/>
              <a:t> where </a:t>
            </a:r>
            <a:r>
              <a:rPr lang="en-US" dirty="0" err="1"/>
              <a:t>CRediT</a:t>
            </a:r>
            <a:r>
              <a:rPr lang="en-US" dirty="0"/>
              <a:t> is Due</a:t>
            </a:r>
            <a:r>
              <a:rPr lang="fr-FR" dirty="0"/>
              <a:t> ». </a:t>
            </a:r>
            <a:r>
              <a:rPr lang="fr-FR" i="1" dirty="0"/>
              <a:t>ORCID. </a:t>
            </a:r>
            <a:r>
              <a:rPr lang="fr-FR" i="0" dirty="0"/>
              <a:t>22/04/2021. </a:t>
            </a:r>
            <a:r>
              <a:rPr lang="fr-FR" dirty="0"/>
              <a:t>https://info.orcid.org/credit-for-research-contribution/</a:t>
            </a: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72</a:t>
            </a:fld>
            <a:endParaRPr lang="fr-FR"/>
          </a:p>
        </p:txBody>
      </p:sp>
    </p:spTree>
    <p:extLst>
      <p:ext uri="{BB962C8B-B14F-4D97-AF65-F5344CB8AC3E}">
        <p14:creationId xmlns:p14="http://schemas.microsoft.com/office/powerpoint/2010/main" val="25256401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73</a:t>
            </a:fld>
            <a:endParaRPr lang="fr-FR"/>
          </a:p>
        </p:txBody>
      </p:sp>
    </p:spTree>
    <p:extLst>
      <p:ext uri="{BB962C8B-B14F-4D97-AF65-F5344CB8AC3E}">
        <p14:creationId xmlns:p14="http://schemas.microsoft.com/office/powerpoint/2010/main" val="9492451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Référence : STM, </a:t>
            </a:r>
            <a:r>
              <a:rPr lang="fr-FR" i="1" dirty="0"/>
              <a:t>T</a:t>
            </a:r>
            <a:r>
              <a:rPr lang="en-US" i="1" dirty="0"/>
              <a:t>rusted Identity in </a:t>
            </a:r>
            <a:r>
              <a:rPr lang="en-US" i="1" dirty="0" err="1"/>
              <a:t>AcademicPublishing</a:t>
            </a:r>
            <a:r>
              <a:rPr lang="en-US" i="1" dirty="0"/>
              <a:t>. The central role of digital identity in research integrity</a:t>
            </a:r>
            <a:r>
              <a:rPr lang="en-US" i="0" dirty="0"/>
              <a:t>, 10/2024, https://</a:t>
            </a:r>
            <a:r>
              <a:rPr lang="en-US" i="0" dirty="0" err="1"/>
              <a:t>s3.eu</a:t>
            </a:r>
            <a:r>
              <a:rPr lang="en-US" i="0" dirty="0"/>
              <a:t>-west-</a:t>
            </a:r>
            <a:r>
              <a:rPr lang="en-US" i="0" dirty="0" err="1"/>
              <a:t>2.amazonaws.com</a:t>
            </a:r>
            <a:r>
              <a:rPr lang="en-US" i="0" dirty="0"/>
              <a:t>/</a:t>
            </a:r>
            <a:r>
              <a:rPr lang="en-US" i="0" dirty="0" err="1"/>
              <a:t>stm.offloadmedia</a:t>
            </a:r>
            <a:r>
              <a:rPr lang="en-US" i="0" dirty="0"/>
              <a:t>/wp-content/uploads/2024/10/09223334/</a:t>
            </a:r>
            <a:r>
              <a:rPr lang="en-US" i="0" dirty="0" err="1"/>
              <a:t>STM_Trusted</a:t>
            </a:r>
            <a:r>
              <a:rPr lang="en-US" i="0" dirty="0"/>
              <a:t>-Identity-Academic-</a:t>
            </a:r>
            <a:r>
              <a:rPr lang="en-US" i="0" dirty="0" err="1"/>
              <a:t>Publishing_Report.pdf</a:t>
            </a:r>
            <a:endParaRPr lang="en-US" i="1" dirty="0"/>
          </a:p>
          <a:p>
            <a:endParaRPr lang="fr-FR" dirty="0"/>
          </a:p>
          <a:p>
            <a:r>
              <a:rPr lang="fr-FR" i="0" dirty="0"/>
              <a:t>ex. : adresses mails institutionnelles	</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74</a:t>
            </a:fld>
            <a:endParaRPr lang="fr-FR"/>
          </a:p>
        </p:txBody>
      </p:sp>
    </p:spTree>
    <p:extLst>
      <p:ext uri="{BB962C8B-B14F-4D97-AF65-F5344CB8AC3E}">
        <p14:creationId xmlns:p14="http://schemas.microsoft.com/office/powerpoint/2010/main" val="29204037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51B7B-5E61-DF86-687F-4225A53635F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4697EAA-A8FF-9241-3428-F0617F4F23F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1CFF34B-D9FB-A459-9AA3-83FE5FBA62B4}"/>
              </a:ext>
            </a:extLst>
          </p:cNvPr>
          <p:cNvSpPr>
            <a:spLocks noGrp="1"/>
          </p:cNvSpPr>
          <p:nvPr>
            <p:ph type="body" idx="1"/>
          </p:nvPr>
        </p:nvSpPr>
        <p:spPr/>
        <p:txBody>
          <a:bodyPr/>
          <a:lstStyle/>
          <a:p>
            <a:r>
              <a:rPr lang="fr-FR" dirty="0"/>
              <a:t>Référence : « </a:t>
            </a:r>
            <a:r>
              <a:rPr lang="en-US" dirty="0"/>
              <a:t>20 ways to spot the work of paper mills</a:t>
            </a:r>
            <a:r>
              <a:rPr lang="fr-FR" dirty="0"/>
              <a:t> ». </a:t>
            </a:r>
            <a:r>
              <a:rPr lang="fr-FR" i="1" dirty="0" err="1"/>
              <a:t>Retraction</a:t>
            </a:r>
            <a:r>
              <a:rPr lang="fr-FR" i="1" dirty="0"/>
              <a:t> </a:t>
            </a:r>
            <a:r>
              <a:rPr lang="fr-FR" i="1" dirty="0" err="1"/>
              <a:t>watch</a:t>
            </a:r>
            <a:r>
              <a:rPr lang="fr-FR" i="1" dirty="0"/>
              <a:t>.</a:t>
            </a:r>
            <a:r>
              <a:rPr lang="fr-FR" i="0" dirty="0"/>
              <a:t> 09/02/2021, https://</a:t>
            </a:r>
            <a:r>
              <a:rPr lang="fr-FR" i="0" dirty="0" err="1"/>
              <a:t>retractionwatch.com</a:t>
            </a:r>
            <a:r>
              <a:rPr lang="fr-FR" i="0" dirty="0"/>
              <a:t>/2021/02/09/20-</a:t>
            </a:r>
            <a:r>
              <a:rPr lang="fr-FR" i="0" dirty="0" err="1"/>
              <a:t>ways</a:t>
            </a:r>
            <a:r>
              <a:rPr lang="fr-FR" i="0" dirty="0"/>
              <a:t>-to-spot-the-</a:t>
            </a:r>
            <a:r>
              <a:rPr lang="fr-FR" i="0" dirty="0" err="1"/>
              <a:t>work</a:t>
            </a:r>
            <a:r>
              <a:rPr lang="fr-FR" i="0" dirty="0"/>
              <a:t>-of-paper-mills/</a:t>
            </a:r>
          </a:p>
          <a:p>
            <a:endParaRPr lang="fr-FR" i="0" dirty="0"/>
          </a:p>
          <a:p>
            <a:endParaRPr lang="fr-FR" i="0" dirty="0"/>
          </a:p>
          <a:p>
            <a:r>
              <a:rPr lang="fr-FR" dirty="0"/>
              <a:t>Nécessité de développer ID pour repérer les éditeurs prédateurs / faux articles par croisement d’information : par. ex. les publications avec des auteurs extrêmement divers (pas du même labo) ou travaillant dans des domaines sans trop de rapport</a:t>
            </a:r>
          </a:p>
          <a:p>
            <a:endParaRPr lang="fr-FR" i="0" dirty="0"/>
          </a:p>
        </p:txBody>
      </p:sp>
      <p:sp>
        <p:nvSpPr>
          <p:cNvPr id="4" name="Espace réservé du numéro de diapositive 3">
            <a:extLst>
              <a:ext uri="{FF2B5EF4-FFF2-40B4-BE49-F238E27FC236}">
                <a16:creationId xmlns:a16="http://schemas.microsoft.com/office/drawing/2014/main" id="{B407A602-5A8E-A8F3-97E2-83DA1867AA5F}"/>
              </a:ext>
            </a:extLst>
          </p:cNvPr>
          <p:cNvSpPr>
            <a:spLocks noGrp="1"/>
          </p:cNvSpPr>
          <p:nvPr>
            <p:ph type="sldNum" sz="quarter" idx="5"/>
          </p:nvPr>
        </p:nvSpPr>
        <p:spPr/>
        <p:txBody>
          <a:bodyPr/>
          <a:lstStyle/>
          <a:p>
            <a:fld id="{7D482B8A-91C0-4FBB-A903-0DE1F3F6E95B}" type="slidenum">
              <a:rPr lang="fr-FR" smtClean="0"/>
              <a:pPr/>
              <a:t>75</a:t>
            </a:fld>
            <a:endParaRPr lang="fr-FR"/>
          </a:p>
        </p:txBody>
      </p:sp>
    </p:spTree>
    <p:extLst>
      <p:ext uri="{BB962C8B-B14F-4D97-AF65-F5344CB8AC3E}">
        <p14:creationId xmlns:p14="http://schemas.microsoft.com/office/powerpoint/2010/main" val="23348382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i="1" dirty="0"/>
              <a:t>trust markers </a:t>
            </a:r>
            <a:r>
              <a:rPr lang="fr-FR" dirty="0"/>
              <a:t>»</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76</a:t>
            </a:fld>
            <a:endParaRPr lang="fr-FR"/>
          </a:p>
        </p:txBody>
      </p:sp>
    </p:spTree>
    <p:extLst>
      <p:ext uri="{BB962C8B-B14F-4D97-AF65-F5344CB8AC3E}">
        <p14:creationId xmlns:p14="http://schemas.microsoft.com/office/powerpoint/2010/main" val="15588065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Référence : https://twitter.com/NobukoMiyairi/status/716809516973568003</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lutte contre le plagiat et les fausses déclarations (</a:t>
            </a:r>
            <a:r>
              <a:rPr lang="fr-FR" b="1" dirty="0"/>
              <a:t>informations croisées</a:t>
            </a:r>
            <a:r>
              <a:rPr lang="fr-FR" dirty="0"/>
              <a:t>)</a:t>
            </a:r>
            <a:endParaRPr lang="fr-FR"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sym typeface="Wingdings" panose="05000000000000000000" pitchFamily="2" charset="2"/>
              </a:rPr>
              <a:t>- </a:t>
            </a:r>
            <a:r>
              <a:rPr lang="fr-FR" b="1" baseline="0" dirty="0">
                <a:sym typeface="Wingdings" panose="05000000000000000000" pitchFamily="2" charset="2"/>
              </a:rPr>
              <a:t>repérage d’experts</a:t>
            </a:r>
            <a:r>
              <a:rPr lang="fr-FR" baseline="0" dirty="0">
                <a:sym typeface="Wingdings" panose="05000000000000000000" pitchFamily="2" charset="2"/>
              </a:rPr>
              <a:t> (ex. : trouver des </a:t>
            </a:r>
            <a:r>
              <a:rPr lang="fr-FR" i="1" baseline="0" dirty="0" err="1">
                <a:sym typeface="Wingdings" panose="05000000000000000000" pitchFamily="2" charset="2"/>
              </a:rPr>
              <a:t>reviewers</a:t>
            </a:r>
            <a:r>
              <a:rPr lang="fr-FR" baseline="0" dirty="0">
                <a:sym typeface="Wingdings" panose="05000000000000000000" pitchFamily="2" charset="2"/>
              </a:rPr>
              <a:t> ou des chercheurs travaillant sur un domaine donné, notamment dans les domaines émergents)</a:t>
            </a:r>
            <a:endParaRPr lang="fr-FR" dirty="0"/>
          </a:p>
          <a:p>
            <a:pPr marL="0" indent="0">
              <a:buFontTx/>
              <a:buNone/>
            </a:pPr>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77</a:t>
            </a:fld>
            <a:endParaRPr lang="fr-FR"/>
          </a:p>
        </p:txBody>
      </p:sp>
    </p:spTree>
    <p:extLst>
      <p:ext uri="{BB962C8B-B14F-4D97-AF65-F5344CB8AC3E}">
        <p14:creationId xmlns:p14="http://schemas.microsoft.com/office/powerpoint/2010/main" val="40709694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Référence : https://</a:t>
            </a:r>
            <a:r>
              <a:rPr lang="fr-FR" dirty="0" err="1"/>
              <a:t>info.orcid.org</a:t>
            </a:r>
            <a:r>
              <a:rPr lang="fr-FR" dirty="0"/>
              <a:t>/</a:t>
            </a:r>
            <a:r>
              <a:rPr lang="fr-FR" dirty="0" err="1"/>
              <a:t>scholarly</a:t>
            </a:r>
            <a:r>
              <a:rPr lang="fr-FR" dirty="0"/>
              <a:t>-</a:t>
            </a:r>
            <a:r>
              <a:rPr lang="fr-FR" dirty="0" err="1"/>
              <a:t>publishers</a:t>
            </a:r>
            <a:r>
              <a:rPr lang="fr-FR" dirty="0"/>
              <a:t>-and-</a:t>
            </a:r>
            <a:r>
              <a:rPr lang="fr-FR" dirty="0" err="1"/>
              <a:t>orcid</a:t>
            </a:r>
            <a:r>
              <a:rPr lang="fr-FR" dirty="0"/>
              <a:t>-</a:t>
            </a:r>
            <a:r>
              <a:rPr lang="fr-FR" dirty="0" err="1"/>
              <a:t>advance</a:t>
            </a:r>
            <a:r>
              <a:rPr lang="fr-FR" dirty="0"/>
              <a:t>-trust-in-research/</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78</a:t>
            </a:fld>
            <a:endParaRPr lang="fr-FR"/>
          </a:p>
        </p:txBody>
      </p:sp>
    </p:spTree>
    <p:extLst>
      <p:ext uri="{BB962C8B-B14F-4D97-AF65-F5344CB8AC3E}">
        <p14:creationId xmlns:p14="http://schemas.microsoft.com/office/powerpoint/2010/main" val="3445395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fr-FR" b="0" baseline="0" dirty="0"/>
              <a:t>- les identifiants de la </a:t>
            </a:r>
            <a:r>
              <a:rPr lang="fr-FR" b="1" baseline="0" dirty="0"/>
              <a:t>science ouverte </a:t>
            </a:r>
            <a:r>
              <a:rPr lang="fr-FR" b="0" baseline="0" dirty="0"/>
              <a:t>doivent être : précis, durables, ouverts</a:t>
            </a:r>
            <a:r>
              <a:rPr lang="fr-FR" b="0" dirty="0"/>
              <a:t> et interopérables, documentés, réconciliables, régis par un système transparent de gouvernance et dans une </a:t>
            </a:r>
            <a:r>
              <a:rPr lang="fr-FR" b="1" dirty="0"/>
              <a:t>logique FAIR </a:t>
            </a:r>
            <a:r>
              <a:rPr lang="fr-FR" b="0" dirty="0"/>
              <a:t>(</a:t>
            </a:r>
            <a:r>
              <a:rPr lang="en-US" dirty="0"/>
              <a:t>première exigence du premier </a:t>
            </a:r>
            <a:r>
              <a:rPr lang="en-US" dirty="0" err="1"/>
              <a:t>principe</a:t>
            </a:r>
            <a:r>
              <a:rPr lang="en-US" dirty="0"/>
              <a:t> F pour </a:t>
            </a:r>
            <a:r>
              <a:rPr lang="en-US" i="1" dirty="0"/>
              <a:t>Findable </a:t>
            </a:r>
            <a:r>
              <a:rPr lang="en-US" dirty="0"/>
              <a:t>: </a:t>
            </a:r>
            <a:r>
              <a:rPr lang="en-US" i="1" dirty="0"/>
              <a:t>“F1: (Meta) data are assigned globally unique and persistent identifiers”</a:t>
            </a:r>
            <a:r>
              <a:rPr lang="en-US" dirty="0"/>
              <a:t>)</a:t>
            </a:r>
            <a:endParaRPr lang="fr-FR" i="1" dirty="0"/>
          </a:p>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9</a:t>
            </a:fld>
            <a:endParaRPr lang="fr-FR"/>
          </a:p>
        </p:txBody>
      </p:sp>
    </p:spTree>
    <p:extLst>
      <p:ext uri="{BB962C8B-B14F-4D97-AF65-F5344CB8AC3E}">
        <p14:creationId xmlns:p14="http://schemas.microsoft.com/office/powerpoint/2010/main" val="6188757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Référence : https://</a:t>
            </a:r>
            <a:r>
              <a:rPr lang="fr-FR" dirty="0" err="1"/>
              <a:t>info.orcid.org</a:t>
            </a:r>
            <a:r>
              <a:rPr lang="fr-FR" dirty="0"/>
              <a:t>/advancing-trust-and-giving-credit-where-credit-is-due-orcids-new-editorial-service/</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79</a:t>
            </a:fld>
            <a:endParaRPr lang="fr-FR"/>
          </a:p>
        </p:txBody>
      </p:sp>
    </p:spTree>
    <p:extLst>
      <p:ext uri="{BB962C8B-B14F-4D97-AF65-F5344CB8AC3E}">
        <p14:creationId xmlns:p14="http://schemas.microsoft.com/office/powerpoint/2010/main" val="12956103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80</a:t>
            </a:fld>
            <a:endParaRPr lang="fr-FR"/>
          </a:p>
        </p:txBody>
      </p:sp>
    </p:spTree>
    <p:extLst>
      <p:ext uri="{BB962C8B-B14F-4D97-AF65-F5344CB8AC3E}">
        <p14:creationId xmlns:p14="http://schemas.microsoft.com/office/powerpoint/2010/main" val="32576521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72049-AFD4-197B-90FE-8BCBDDB2007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A28742A-0D70-63EF-A4B4-361C036FEF1E}"/>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846E69BA-D39A-A5CC-BD67-DEFD3403BD58}"/>
              </a:ext>
            </a:extLst>
          </p:cNvPr>
          <p:cNvSpPr>
            <a:spLocks noGrp="1"/>
          </p:cNvSpPr>
          <p:nvPr>
            <p:ph type="body" idx="1"/>
          </p:nvPr>
        </p:nvSpPr>
        <p:spPr/>
        <p:txBody>
          <a:bodyPr/>
          <a:lstStyle/>
          <a:p>
            <a:pPr marL="175948" lvl="1" indent="0"/>
            <a:endParaRPr lang="fr-FR" dirty="0"/>
          </a:p>
        </p:txBody>
      </p:sp>
      <p:sp>
        <p:nvSpPr>
          <p:cNvPr id="4" name="Espace réservé du numéro de diapositive 3">
            <a:extLst>
              <a:ext uri="{FF2B5EF4-FFF2-40B4-BE49-F238E27FC236}">
                <a16:creationId xmlns:a16="http://schemas.microsoft.com/office/drawing/2014/main" id="{9B9A98A7-12DC-877F-CD37-AACE8D4B164B}"/>
              </a:ext>
            </a:extLst>
          </p:cNvPr>
          <p:cNvSpPr>
            <a:spLocks noGrp="1"/>
          </p:cNvSpPr>
          <p:nvPr>
            <p:ph type="sldNum" sz="quarter" idx="10"/>
          </p:nvPr>
        </p:nvSpPr>
        <p:spPr/>
        <p:txBody>
          <a:bodyPr/>
          <a:lstStyle/>
          <a:p>
            <a:fld id="{7D482B8A-91C0-4FBB-A903-0DE1F3F6E95B}" type="slidenum">
              <a:rPr lang="fr-FR" smtClean="0"/>
              <a:t>81</a:t>
            </a:fld>
            <a:endParaRPr lang="fr-FR"/>
          </a:p>
        </p:txBody>
      </p:sp>
    </p:spTree>
    <p:extLst>
      <p:ext uri="{BB962C8B-B14F-4D97-AF65-F5344CB8AC3E}">
        <p14:creationId xmlns:p14="http://schemas.microsoft.com/office/powerpoint/2010/main" val="19050412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ScanR : https://scanr.enseignementsup-recherche.gouv.fr/</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82</a:t>
            </a:fld>
            <a:endParaRPr lang="fr-FR"/>
          </a:p>
        </p:txBody>
      </p:sp>
    </p:spTree>
    <p:extLst>
      <p:ext uri="{BB962C8B-B14F-4D97-AF65-F5344CB8AC3E}">
        <p14:creationId xmlns:p14="http://schemas.microsoft.com/office/powerpoint/2010/main" val="1777100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4121E-C854-E2CC-65A3-3B38CD7034E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B863A3A-8FF7-321B-E9E5-DAE85CA11A69}"/>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08B3B5BE-4397-2C62-DB03-74DEB47EFBBD}"/>
              </a:ext>
            </a:extLst>
          </p:cNvPr>
          <p:cNvSpPr>
            <a:spLocks noGrp="1"/>
          </p:cNvSpPr>
          <p:nvPr>
            <p:ph type="body" idx="1"/>
          </p:nvPr>
        </p:nvSpPr>
        <p:spPr/>
        <p:txBody>
          <a:bodyPr/>
          <a:lstStyle/>
          <a:p>
            <a:pPr marL="175948" lvl="1" indent="0"/>
            <a:endParaRPr lang="fr-FR" dirty="0"/>
          </a:p>
        </p:txBody>
      </p:sp>
      <p:sp>
        <p:nvSpPr>
          <p:cNvPr id="4" name="Espace réservé du numéro de diapositive 3">
            <a:extLst>
              <a:ext uri="{FF2B5EF4-FFF2-40B4-BE49-F238E27FC236}">
                <a16:creationId xmlns:a16="http://schemas.microsoft.com/office/drawing/2014/main" id="{3DD54C85-CA5E-6192-6407-836A5EBC802D}"/>
              </a:ext>
            </a:extLst>
          </p:cNvPr>
          <p:cNvSpPr>
            <a:spLocks noGrp="1"/>
          </p:cNvSpPr>
          <p:nvPr>
            <p:ph type="sldNum" sz="quarter" idx="10"/>
          </p:nvPr>
        </p:nvSpPr>
        <p:spPr/>
        <p:txBody>
          <a:bodyPr/>
          <a:lstStyle/>
          <a:p>
            <a:fld id="{7D482B8A-91C0-4FBB-A903-0DE1F3F6E95B}" type="slidenum">
              <a:rPr lang="fr-FR" smtClean="0"/>
              <a:t>83</a:t>
            </a:fld>
            <a:endParaRPr lang="fr-FR"/>
          </a:p>
        </p:txBody>
      </p:sp>
    </p:spTree>
    <p:extLst>
      <p:ext uri="{BB962C8B-B14F-4D97-AF65-F5344CB8AC3E}">
        <p14:creationId xmlns:p14="http://schemas.microsoft.com/office/powerpoint/2010/main" val="3365371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3D490-E1CA-1862-CC2D-37CC2AFA45D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20E710B-9308-68EF-85D1-EBEB48B435CB}"/>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EBD47904-8E7C-C27D-ABA5-189721832183}"/>
              </a:ext>
            </a:extLst>
          </p:cNvPr>
          <p:cNvSpPr>
            <a:spLocks noGrp="1"/>
          </p:cNvSpPr>
          <p:nvPr>
            <p:ph type="body" idx="1"/>
          </p:nvPr>
        </p:nvSpPr>
        <p:spPr/>
        <p:txBody>
          <a:bodyPr/>
          <a:lstStyle/>
          <a:p>
            <a:pPr marL="92074" indent="-92074" defTabSz="914383">
              <a:defRPr/>
            </a:pPr>
            <a:r>
              <a:rPr lang="fr-FR" dirty="0"/>
              <a:t>Référence : </a:t>
            </a:r>
            <a:r>
              <a:rPr lang="en-US" i="1" dirty="0"/>
              <a:t>Science</a:t>
            </a:r>
            <a:r>
              <a:rPr lang="en-US" dirty="0"/>
              <a:t>, vol. 356, Issue 6339. 19/05/2017, http://science.sciencemag.org/content/356/6339</a:t>
            </a:r>
            <a:endParaRPr lang="fr-FR" dirty="0"/>
          </a:p>
          <a:p>
            <a:endParaRPr lang="fr-FR" dirty="0"/>
          </a:p>
          <a:p>
            <a:pPr marL="171447" indent="-171447" defTabSz="914383">
              <a:buFontTx/>
              <a:buChar char="-"/>
              <a:defRPr/>
            </a:pPr>
            <a:r>
              <a:rPr lang="fr-FR" b="1" dirty="0"/>
              <a:t>interopérabilité</a:t>
            </a:r>
            <a:r>
              <a:rPr lang="fr-FR" baseline="0" dirty="0"/>
              <a:t> = échange d’informations et alimentation croisés simplifiés, donc dialogue entre les services</a:t>
            </a:r>
            <a:endParaRPr lang="fr-FR" dirty="0"/>
          </a:p>
          <a:p>
            <a:pPr marL="171447" indent="-171447">
              <a:buFontTx/>
              <a:buChar char="-"/>
            </a:pPr>
            <a:r>
              <a:rPr lang="fr-FR" b="0" dirty="0"/>
              <a:t>contexte du </a:t>
            </a:r>
            <a:r>
              <a:rPr lang="fr-FR" b="1" i="1" dirty="0"/>
              <a:t>big data </a:t>
            </a:r>
            <a:r>
              <a:rPr lang="fr-FR" b="0" i="0" baseline="0" dirty="0"/>
              <a:t>et du </a:t>
            </a:r>
            <a:r>
              <a:rPr lang="fr-FR" b="1" i="1" baseline="0" dirty="0"/>
              <a:t>data </a:t>
            </a:r>
            <a:r>
              <a:rPr lang="fr-FR" b="1" i="1" baseline="0" dirty="0" err="1"/>
              <a:t>mining</a:t>
            </a:r>
            <a:r>
              <a:rPr lang="fr-FR" b="1" i="0" baseline="0" dirty="0"/>
              <a:t> </a:t>
            </a:r>
            <a:r>
              <a:rPr lang="fr-FR" b="0" i="0" baseline="0" dirty="0"/>
              <a:t>(agrégation et analyse de données)</a:t>
            </a:r>
            <a:endParaRPr lang="fr-FR" b="0" i="1" baseline="0" dirty="0"/>
          </a:p>
          <a:p>
            <a:pPr marL="346071" lvl="1" indent="-171450">
              <a:buFont typeface="Wingdings"/>
              <a:buChar char="à"/>
            </a:pPr>
            <a:r>
              <a:rPr lang="fr-FR" b="0" i="0" baseline="0" dirty="0"/>
              <a:t>analyses statistiques et sémantiques pour l’analyse d’idées (tendances de recherche par ex.)</a:t>
            </a:r>
          </a:p>
          <a:p>
            <a:pPr marL="346071" lvl="1" indent="-171450">
              <a:buFont typeface="Wingdings"/>
              <a:buChar char="à"/>
            </a:pPr>
            <a:r>
              <a:rPr lang="fr-FR" b="1" dirty="0"/>
              <a:t>analyses</a:t>
            </a:r>
            <a:r>
              <a:rPr lang="fr-FR" dirty="0"/>
              <a:t> sur des profils de chercheurs (cf. exemple de Science </a:t>
            </a:r>
            <a:r>
              <a:rPr lang="fr-FR" i="1" dirty="0"/>
              <a:t>supra</a:t>
            </a:r>
            <a:r>
              <a:rPr lang="fr-FR" dirty="0"/>
              <a:t>)</a:t>
            </a:r>
            <a:br>
              <a:rPr lang="fr-FR" dirty="0"/>
            </a:br>
            <a:r>
              <a:rPr lang="fr-FR" dirty="0">
                <a:sym typeface="Wingdings" panose="05000000000000000000" pitchFamily="2" charset="2"/>
              </a:rPr>
              <a:t>-</a:t>
            </a:r>
            <a:r>
              <a:rPr lang="fr-FR" baseline="0" dirty="0">
                <a:sym typeface="Wingdings" panose="05000000000000000000" pitchFamily="2" charset="2"/>
              </a:rPr>
              <a:t> </a:t>
            </a:r>
            <a:r>
              <a:rPr lang="fr-FR" dirty="0">
                <a:sym typeface="Wingdings" panose="05000000000000000000" pitchFamily="2" charset="2"/>
              </a:rPr>
              <a:t>informations plus poussées sur les chercheurs, leurs réseaux, leurs modes de collaboration,</a:t>
            </a:r>
            <a:r>
              <a:rPr lang="fr-FR" baseline="0" dirty="0">
                <a:sym typeface="Wingdings" panose="05000000000000000000" pitchFamily="2" charset="2"/>
              </a:rPr>
              <a:t> leurs trajectoires et carrières, leurs productions, etc.</a:t>
            </a:r>
            <a:r>
              <a:rPr lang="fr-FR" dirty="0">
                <a:sym typeface="Wingdings" panose="05000000000000000000" pitchFamily="2" charset="2"/>
              </a:rPr>
              <a:t> grâce</a:t>
            </a:r>
            <a:r>
              <a:rPr lang="fr-FR" baseline="0" dirty="0">
                <a:sym typeface="Wingdings" panose="05000000000000000000" pitchFamily="2" charset="2"/>
              </a:rPr>
              <a:t> aux croisements possibles (ex : fuite des cerveaux, place des femmes selon les disciplines)</a:t>
            </a:r>
            <a:br>
              <a:rPr lang="fr-FR" baseline="0" dirty="0">
                <a:sym typeface="Wingdings" panose="05000000000000000000" pitchFamily="2" charset="2"/>
              </a:rPr>
            </a:br>
            <a:r>
              <a:rPr lang="fr-FR" baseline="0" dirty="0">
                <a:sym typeface="Wingdings" panose="05000000000000000000" pitchFamily="2" charset="2"/>
              </a:rPr>
              <a:t>- management de la recherche (ex. : suivi de la formation, de la mobilité et de la carrière de leurs chercheurs)</a:t>
            </a:r>
            <a:endParaRPr lang="fr-FR" dirty="0"/>
          </a:p>
          <a:p>
            <a:pPr marL="171447" indent="-171447">
              <a:buFontTx/>
              <a:buChar char="-"/>
            </a:pPr>
            <a:endParaRPr lang="fr-FR" dirty="0"/>
          </a:p>
        </p:txBody>
      </p:sp>
      <p:sp>
        <p:nvSpPr>
          <p:cNvPr id="4" name="Espace réservé du numéro de diapositive 3">
            <a:extLst>
              <a:ext uri="{FF2B5EF4-FFF2-40B4-BE49-F238E27FC236}">
                <a16:creationId xmlns:a16="http://schemas.microsoft.com/office/drawing/2014/main" id="{E86CD42E-7725-96AA-6A81-17CA0B258996}"/>
              </a:ext>
            </a:extLst>
          </p:cNvPr>
          <p:cNvSpPr>
            <a:spLocks noGrp="1"/>
          </p:cNvSpPr>
          <p:nvPr>
            <p:ph type="sldNum" sz="quarter" idx="10"/>
          </p:nvPr>
        </p:nvSpPr>
        <p:spPr/>
        <p:txBody>
          <a:bodyPr/>
          <a:lstStyle/>
          <a:p>
            <a:fld id="{7D482B8A-91C0-4FBB-A903-0DE1F3F6E95B}" type="slidenum">
              <a:rPr lang="fr-FR" smtClean="0"/>
              <a:pPr/>
              <a:t>84</a:t>
            </a:fld>
            <a:endParaRPr lang="fr-FR"/>
          </a:p>
        </p:txBody>
      </p:sp>
    </p:spTree>
    <p:extLst>
      <p:ext uri="{BB962C8B-B14F-4D97-AF65-F5344CB8AC3E}">
        <p14:creationId xmlns:p14="http://schemas.microsoft.com/office/powerpoint/2010/main" val="4144033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4383">
              <a:defRPr/>
            </a:pPr>
            <a:endParaRPr lang="fr-F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85</a:t>
            </a:fld>
            <a:endParaRPr lang="fr-FR"/>
          </a:p>
        </p:txBody>
      </p:sp>
    </p:spTree>
    <p:extLst>
      <p:ext uri="{BB962C8B-B14F-4D97-AF65-F5344CB8AC3E}">
        <p14:creationId xmlns:p14="http://schemas.microsoft.com/office/powerpoint/2010/main" val="5063038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Référence : https://</a:t>
            </a:r>
            <a:r>
              <a:rPr lang="fr-FR" dirty="0" err="1"/>
              <a:t>www.ccsd.cnrs.fr</a:t>
            </a:r>
            <a:r>
              <a:rPr lang="fr-FR" dirty="0"/>
              <a:t>/</a:t>
            </a:r>
            <a:r>
              <a:rPr lang="fr-FR" dirty="0" err="1"/>
              <a:t>wp</a:t>
            </a:r>
            <a:r>
              <a:rPr lang="fr-FR" dirty="0"/>
              <a:t>-content/</a:t>
            </a:r>
            <a:r>
              <a:rPr lang="fr-FR" dirty="0" err="1"/>
              <a:t>uploads</a:t>
            </a:r>
            <a:r>
              <a:rPr lang="fr-FR" dirty="0"/>
              <a:t>/2026/03/</a:t>
            </a:r>
            <a:r>
              <a:rPr lang="fr-FR" dirty="0" err="1"/>
              <a:t>RA2025_FR_VF.pdf</a:t>
            </a:r>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86</a:t>
            </a:fld>
            <a:endParaRPr lang="fr-FR"/>
          </a:p>
        </p:txBody>
      </p:sp>
    </p:spTree>
    <p:extLst>
      <p:ext uri="{BB962C8B-B14F-4D97-AF65-F5344CB8AC3E}">
        <p14:creationId xmlns:p14="http://schemas.microsoft.com/office/powerpoint/2010/main" val="6717264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b="1" i="0" kern="1200" dirty="0">
                <a:solidFill>
                  <a:schemeClr val="tx1"/>
                </a:solidFill>
                <a:effectLst/>
                <a:latin typeface="+mn-lt"/>
                <a:ea typeface="+mn-ea"/>
                <a:cs typeface="+mn-cs"/>
              </a:rPr>
              <a:t>« L'adoption des identifiants persistants n'est pas uniquement une démarche technique [et documentaire] : elle dessine une organisation du travail et des responsabilités à l'échelle d'un établissement » </a:t>
            </a:r>
            <a:r>
              <a:rPr lang="fr-FR" sz="1000" b="0" i="0" kern="1200" dirty="0">
                <a:solidFill>
                  <a:schemeClr val="tx1"/>
                </a:solidFill>
                <a:effectLst/>
                <a:latin typeface="+mn-lt"/>
                <a:ea typeface="+mn-ea"/>
                <a:cs typeface="+mn-cs"/>
              </a:rPr>
              <a:t>(L. Bellier et V. Stoll, https://publications-</a:t>
            </a:r>
            <a:r>
              <a:rPr lang="fr-FR" sz="1000" b="0" i="0" kern="1200" dirty="0" err="1">
                <a:solidFill>
                  <a:schemeClr val="tx1"/>
                </a:solidFill>
                <a:effectLst/>
                <a:latin typeface="+mn-lt"/>
                <a:ea typeface="+mn-ea"/>
                <a:cs typeface="+mn-cs"/>
              </a:rPr>
              <a:t>prairial.fr</a:t>
            </a:r>
            <a:r>
              <a:rPr lang="fr-FR" sz="1000" b="0" i="0" kern="1200" dirty="0">
                <a:solidFill>
                  <a:schemeClr val="tx1"/>
                </a:solidFill>
                <a:effectLst/>
                <a:latin typeface="+mn-lt"/>
                <a:ea typeface="+mn-ea"/>
                <a:cs typeface="+mn-cs"/>
              </a:rPr>
              <a:t>/arabesques/</a:t>
            </a:r>
            <a:r>
              <a:rPr lang="fr-FR" sz="1000" b="0" i="0" kern="1200" dirty="0" err="1">
                <a:solidFill>
                  <a:schemeClr val="tx1"/>
                </a:solidFill>
                <a:effectLst/>
                <a:latin typeface="+mn-lt"/>
                <a:ea typeface="+mn-ea"/>
                <a:cs typeface="+mn-cs"/>
              </a:rPr>
              <a:t>index.php?id</a:t>
            </a:r>
            <a:r>
              <a:rPr lang="fr-FR" sz="1000" b="0" i="0" kern="1200" dirty="0">
                <a:solidFill>
                  <a:schemeClr val="tx1"/>
                </a:solidFill>
                <a:effectLst/>
                <a:latin typeface="+mn-lt"/>
                <a:ea typeface="+mn-ea"/>
                <a:cs typeface="+mn-cs"/>
              </a:rPr>
              <a:t>=4473)</a:t>
            </a:r>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87</a:t>
            </a:fld>
            <a:endParaRPr lang="fr-FR"/>
          </a:p>
        </p:txBody>
      </p:sp>
    </p:spTree>
    <p:extLst>
      <p:ext uri="{BB962C8B-B14F-4D97-AF65-F5344CB8AC3E}">
        <p14:creationId xmlns:p14="http://schemas.microsoft.com/office/powerpoint/2010/main" val="37184435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à compléter par la présentation aux JABES : https://</a:t>
            </a:r>
            <a:r>
              <a:rPr lang="fr-FR" dirty="0" err="1"/>
              <a:t>abes.fr</a:t>
            </a:r>
            <a:r>
              <a:rPr lang="fr-FR" dirty="0"/>
              <a:t>/</a:t>
            </a:r>
            <a:r>
              <a:rPr lang="fr-FR" dirty="0" err="1"/>
              <a:t>evenements</a:t>
            </a:r>
            <a:r>
              <a:rPr lang="fr-FR" dirty="0"/>
              <a:t>/</a:t>
            </a:r>
            <a:r>
              <a:rPr lang="fr-FR" dirty="0" err="1"/>
              <a:t>journees</a:t>
            </a:r>
            <a:r>
              <a:rPr lang="fr-FR" dirty="0"/>
              <a:t>-d-</a:t>
            </a:r>
            <a:r>
              <a:rPr lang="fr-FR" dirty="0" err="1"/>
              <a:t>etude</a:t>
            </a:r>
            <a:r>
              <a:rPr lang="fr-FR" dirty="0"/>
              <a:t>-</a:t>
            </a:r>
            <a:r>
              <a:rPr lang="fr-FR" dirty="0" err="1"/>
              <a:t>abes</a:t>
            </a:r>
            <a:r>
              <a:rPr lang="fr-FR" dirty="0"/>
              <a:t>/</a:t>
            </a:r>
            <a:r>
              <a:rPr lang="fr-FR" dirty="0" err="1"/>
              <a:t>journees</a:t>
            </a:r>
            <a:r>
              <a:rPr lang="fr-FR" dirty="0"/>
              <a:t>-</a:t>
            </a:r>
            <a:r>
              <a:rPr lang="fr-FR" dirty="0" err="1"/>
              <a:t>etude</a:t>
            </a:r>
            <a:r>
              <a:rPr lang="fr-FR" dirty="0"/>
              <a:t>-</a:t>
            </a:r>
            <a:r>
              <a:rPr lang="fr-FR" dirty="0" err="1"/>
              <a:t>abes</a:t>
            </a:r>
            <a:r>
              <a:rPr lang="fr-FR" dirty="0"/>
              <a:t>-2025/</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88</a:t>
            </a:fld>
            <a:endParaRPr lang="fr-FR"/>
          </a:p>
        </p:txBody>
      </p:sp>
    </p:spTree>
    <p:extLst>
      <p:ext uri="{BB962C8B-B14F-4D97-AF65-F5344CB8AC3E}">
        <p14:creationId xmlns:p14="http://schemas.microsoft.com/office/powerpoint/2010/main" val="3012755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Référence : </a:t>
            </a:r>
            <a:r>
              <a:rPr lang="en-US" dirty="0"/>
              <a:t>European commission. Directorate - General for Research &amp; Innovation. </a:t>
            </a:r>
            <a:r>
              <a:rPr lang="en-US" i="1" dirty="0"/>
              <a:t>Guidelines to the Rules on Open Access to Scientific Publications and Open Access to Research Data in Horizon 2020</a:t>
            </a:r>
            <a:r>
              <a:rPr lang="en-US" dirty="0"/>
              <a:t>. Version 3.2, 21/03/2017. 11 p.   http://ec.europa.eu/research/participants/data/ref/h2020/grants_manual/hi/oa_pilot/h2020-hi-oa-pilot-guide_en.pdf. </a:t>
            </a:r>
          </a:p>
          <a:p>
            <a:endParaRPr lang="en-US" dirty="0"/>
          </a:p>
          <a:p>
            <a:endParaRPr lang="en-US" b="1" dirty="0"/>
          </a:p>
          <a:p>
            <a:r>
              <a:rPr lang="en-US" b="1" dirty="0"/>
              <a:t>- </a:t>
            </a:r>
            <a:r>
              <a:rPr lang="en-US" b="1" baseline="0" dirty="0" err="1"/>
              <a:t>projet</a:t>
            </a:r>
            <a:r>
              <a:rPr lang="en-US" b="1" baseline="0" dirty="0"/>
              <a:t> de </a:t>
            </a:r>
            <a:r>
              <a:rPr lang="en-US" b="1" baseline="0" dirty="0" err="1"/>
              <a:t>programme</a:t>
            </a:r>
            <a:r>
              <a:rPr lang="en-US" b="1" baseline="0" dirty="0"/>
              <a:t> qui suit </a:t>
            </a:r>
            <a:r>
              <a:rPr lang="en-US" b="1" baseline="0" dirty="0" err="1"/>
              <a:t>H2020</a:t>
            </a:r>
            <a:r>
              <a:rPr lang="en-US" b="1" baseline="0" dirty="0"/>
              <a:t> : </a:t>
            </a:r>
          </a:p>
          <a:p>
            <a:pPr marL="184958"/>
            <a:r>
              <a:rPr lang="fr-FR" dirty="0"/>
              <a:t>« </a:t>
            </a:r>
            <a:r>
              <a:rPr lang="en-US" b="1" i="1" dirty="0"/>
              <a:t>RECOMMENDATION #8: </a:t>
            </a:r>
          </a:p>
          <a:p>
            <a:pPr marL="184958"/>
            <a:r>
              <a:rPr lang="en-US" b="1" i="1" dirty="0"/>
              <a:t>The European research system and Open Science Cloud should adopt ORCID as its preferred system of unique identifiers, and an ORCID </a:t>
            </a:r>
            <a:r>
              <a:rPr lang="en-US" b="1" i="1" dirty="0" err="1"/>
              <a:t>iD</a:t>
            </a:r>
            <a:r>
              <a:rPr lang="en-US" b="1" i="1" dirty="0"/>
              <a:t> should be mandatory for all applicants and participants in </a:t>
            </a:r>
            <a:r>
              <a:rPr lang="en-US" b="1" i="1" dirty="0" err="1"/>
              <a:t>FP9</a:t>
            </a:r>
            <a:r>
              <a:rPr lang="en-US" b="1" i="1" dirty="0"/>
              <a:t> </a:t>
            </a:r>
            <a:r>
              <a:rPr lang="en-US" dirty="0"/>
              <a:t>[</a:t>
            </a:r>
            <a:r>
              <a:rPr lang="fr-FR" i="1" dirty="0"/>
              <a:t>Framework Programme 9</a:t>
            </a:r>
            <a:r>
              <a:rPr lang="fr-FR" dirty="0"/>
              <a:t>, </a:t>
            </a:r>
            <a:r>
              <a:rPr lang="en-US" dirty="0"/>
              <a:t>le </a:t>
            </a:r>
            <a:r>
              <a:rPr lang="en-US" dirty="0" err="1"/>
              <a:t>programme</a:t>
            </a:r>
            <a:r>
              <a:rPr lang="en-US" dirty="0"/>
              <a:t> cadre </a:t>
            </a:r>
            <a:r>
              <a:rPr lang="en-US" dirty="0" err="1"/>
              <a:t>européen</a:t>
            </a:r>
            <a:r>
              <a:rPr lang="en-US" dirty="0"/>
              <a:t> qui </a:t>
            </a:r>
            <a:r>
              <a:rPr lang="en-US" dirty="0" err="1"/>
              <a:t>prend</a:t>
            </a:r>
            <a:r>
              <a:rPr lang="en-US" dirty="0"/>
              <a:t> la suite </a:t>
            </a:r>
            <a:r>
              <a:rPr lang="en-US" dirty="0" err="1"/>
              <a:t>d’H2020</a:t>
            </a:r>
            <a:r>
              <a:rPr lang="en-US" b="1" dirty="0"/>
              <a:t>]</a:t>
            </a:r>
            <a:r>
              <a:rPr lang="en-US" b="1" i="1" dirty="0"/>
              <a:t>. Unique identifiers for individuals and research works will gradually improve the robustness of metrics and reduce administrative burden</a:t>
            </a:r>
            <a:r>
              <a:rPr lang="en-US" i="1" dirty="0"/>
              <a:t>.</a:t>
            </a:r>
            <a:r>
              <a:rPr lang="fr-FR" i="1" dirty="0"/>
              <a:t> </a:t>
            </a:r>
            <a:r>
              <a:rPr lang="fr-FR" dirty="0"/>
              <a:t>» (James </a:t>
            </a:r>
            <a:r>
              <a:rPr lang="fr-FR" dirty="0" err="1"/>
              <a:t>Wildson</a:t>
            </a:r>
            <a:r>
              <a:rPr lang="fr-FR" dirty="0"/>
              <a:t> et al. </a:t>
            </a:r>
            <a:r>
              <a:rPr lang="en-US" i="1" dirty="0"/>
              <a:t>Next-generation metrics: Responsible metrics and evaluation for open science</a:t>
            </a:r>
            <a:r>
              <a:rPr lang="en-US" dirty="0"/>
              <a:t>. Rapport European Commission. Directorate-General for Research And Innovation. 2017. 26 p.   http://ec.europa.eu/research/openscience/pdf/report.pdf#view=fit&amp;pagemode=none)</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11</a:t>
            </a:fld>
            <a:endParaRPr lang="fr-FR"/>
          </a:p>
        </p:txBody>
      </p:sp>
    </p:spTree>
    <p:extLst>
      <p:ext uri="{BB962C8B-B14F-4D97-AF65-F5344CB8AC3E}">
        <p14:creationId xmlns:p14="http://schemas.microsoft.com/office/powerpoint/2010/main" val="11984293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10127-7055-530A-B928-C0CEB1CE402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2CFE793-5479-7789-26B3-2799C9958AD9}"/>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B12D93E8-5A6C-97E3-27AF-BAF3B5132E6B}"/>
              </a:ext>
            </a:extLst>
          </p:cNvPr>
          <p:cNvSpPr>
            <a:spLocks noGrp="1"/>
          </p:cNvSpPr>
          <p:nvPr>
            <p:ph type="body" idx="1"/>
          </p:nvPr>
        </p:nvSpPr>
        <p:spPr/>
        <p: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fr-FR" sz="1100" b="1" u="sng" dirty="0">
                <a:solidFill>
                  <a:srgbClr val="7030A0"/>
                </a:solidFill>
              </a:rPr>
              <a:t>Un paysage en cours de structuration </a:t>
            </a: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baseline="0" dirty="0"/>
              <a:t>l’exemple des </a:t>
            </a:r>
            <a:r>
              <a:rPr lang="fr-FR" baseline="0" dirty="0" err="1"/>
              <a:t>OrgID</a:t>
            </a:r>
            <a:r>
              <a:rPr lang="fr-FR" baseline="0" dirty="0"/>
              <a:t> (pour les organisations)</a:t>
            </a: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baseline="0" dirty="0"/>
              <a:t>- multiplication aux niveaux nationaux (ex. : France : notamment </a:t>
            </a:r>
            <a:r>
              <a:rPr lang="fr-FR" b="1" baseline="0" dirty="0" err="1"/>
              <a:t>RNSR</a:t>
            </a:r>
            <a:r>
              <a:rPr lang="fr-FR" baseline="0" dirty="0"/>
              <a:t> - </a:t>
            </a:r>
            <a:r>
              <a:rPr lang="fr-FR" dirty="0"/>
              <a:t>Répertoire National des Structures de Recherche, et moteur</a:t>
            </a:r>
            <a:r>
              <a:rPr lang="fr-FR" baseline="0" dirty="0"/>
              <a:t> de recherche </a:t>
            </a:r>
            <a:r>
              <a:rPr lang="fr-FR" b="1" dirty="0" err="1">
                <a:sym typeface="Wingdings" panose="05000000000000000000" pitchFamily="2" charset="2"/>
              </a:rPr>
              <a:t>ScanR</a:t>
            </a:r>
            <a:r>
              <a:rPr lang="fr-FR" dirty="0">
                <a:sym typeface="Wingdings" panose="05000000000000000000" pitchFamily="2" charset="2"/>
              </a:rPr>
              <a:t>,</a:t>
            </a:r>
            <a:r>
              <a:rPr lang="fr-FR" baseline="0" dirty="0">
                <a:sym typeface="Wingdings" panose="05000000000000000000" pitchFamily="2" charset="2"/>
              </a:rPr>
              <a:t> </a:t>
            </a:r>
            <a:r>
              <a:rPr lang="fr-FR" dirty="0">
                <a:sym typeface="Wingdings" panose="05000000000000000000" pitchFamily="2" charset="2"/>
              </a:rPr>
              <a:t>https://scanr.enseignementsup-recherche.gouv.fr/)</a:t>
            </a:r>
            <a:br>
              <a:rPr lang="fr-FR" dirty="0">
                <a:sym typeface="Wingdings" panose="05000000000000000000" pitchFamily="2" charset="2"/>
              </a:rPr>
            </a:br>
            <a:r>
              <a:rPr lang="fr-FR" dirty="0">
                <a:sym typeface="Wingdings" panose="05000000000000000000" pitchFamily="2" charset="2"/>
              </a:rPr>
              <a:t>- </a:t>
            </a:r>
            <a:r>
              <a:rPr lang="fr-FR" b="1" dirty="0">
                <a:sym typeface="Wingdings" panose="05000000000000000000" pitchFamily="2" charset="2"/>
              </a:rPr>
              <a:t>réflexion en cours </a:t>
            </a:r>
            <a:r>
              <a:rPr lang="fr-FR" dirty="0">
                <a:sym typeface="Wingdings" panose="05000000000000000000" pitchFamily="2" charset="2"/>
              </a:rPr>
              <a:t>au niveau international pour un identifiant pour les organisations ; </a:t>
            </a:r>
          </a:p>
          <a:p>
            <a:pPr marL="361950" marR="0" lvl="0" algn="l" defTabSz="914400" rtl="0" eaLnBrk="1" fontAlgn="auto" latinLnBrk="0" hangingPunct="1">
              <a:lnSpc>
                <a:spcPct val="100000"/>
              </a:lnSpc>
              <a:spcBef>
                <a:spcPts val="0"/>
              </a:spcBef>
              <a:spcAft>
                <a:spcPts val="0"/>
              </a:spcAft>
              <a:buClrTx/>
              <a:buSzTx/>
              <a:buFontTx/>
              <a:buNone/>
              <a:tabLst>
                <a:tab pos="361950" algn="l"/>
              </a:tabLst>
              <a:defRPr/>
            </a:pPr>
            <a:r>
              <a:rPr lang="fr-FR" dirty="0">
                <a:sym typeface="Wingdings" panose="05000000000000000000" pitchFamily="2" charset="2"/>
              </a:rPr>
              <a:t>	- dernier né : </a:t>
            </a:r>
            <a:r>
              <a:rPr lang="fr-FR" b="1" dirty="0">
                <a:sym typeface="Wingdings" panose="05000000000000000000" pitchFamily="2" charset="2"/>
              </a:rPr>
              <a:t>ROR</a:t>
            </a:r>
            <a:r>
              <a:rPr lang="fr-FR" dirty="0">
                <a:sym typeface="Wingdings" panose="05000000000000000000" pitchFamily="2" charset="2"/>
              </a:rPr>
              <a:t> (</a:t>
            </a:r>
            <a:r>
              <a:rPr lang="fr-FR" i="1" dirty="0">
                <a:sym typeface="Wingdings" panose="05000000000000000000" pitchFamily="2" charset="2"/>
              </a:rPr>
              <a:t>Research </a:t>
            </a:r>
            <a:r>
              <a:rPr lang="fr-FR" i="1" dirty="0" err="1">
                <a:sym typeface="Wingdings" panose="05000000000000000000" pitchFamily="2" charset="2"/>
              </a:rPr>
              <a:t>Organization</a:t>
            </a:r>
            <a:r>
              <a:rPr lang="fr-FR" i="1" dirty="0">
                <a:sym typeface="Wingdings" panose="05000000000000000000" pitchFamily="2" charset="2"/>
              </a:rPr>
              <a:t> </a:t>
            </a:r>
            <a:r>
              <a:rPr lang="fr-FR" i="1" dirty="0" err="1">
                <a:sym typeface="Wingdings" panose="05000000000000000000" pitchFamily="2" charset="2"/>
              </a:rPr>
              <a:t>Registry</a:t>
            </a:r>
            <a:r>
              <a:rPr lang="fr-FR" dirty="0">
                <a:sym typeface="Wingdings" panose="05000000000000000000" pitchFamily="2" charset="2"/>
              </a:rPr>
              <a:t>,  https://ror.org/), lancé en 01/2019, avec notamment California Digital Library, Crossref, </a:t>
            </a:r>
            <a:r>
              <a:rPr lang="fr-FR" dirty="0" err="1">
                <a:sym typeface="Wingdings" panose="05000000000000000000" pitchFamily="2" charset="2"/>
              </a:rPr>
              <a:t>Datacite</a:t>
            </a:r>
            <a:r>
              <a:rPr lang="fr-FR" dirty="0">
                <a:sym typeface="Wingdings" panose="05000000000000000000" pitchFamily="2" charset="2"/>
              </a:rPr>
              <a:t> et Digital Science</a:t>
            </a:r>
          </a:p>
          <a:p>
            <a:pPr marL="708025" marR="0" lvl="0" indent="-171450" algn="l" defTabSz="914400" rtl="0" eaLnBrk="1" fontAlgn="auto" latinLnBrk="0" hangingPunct="1">
              <a:lnSpc>
                <a:spcPct val="100000"/>
              </a:lnSpc>
              <a:spcBef>
                <a:spcPts val="0"/>
              </a:spcBef>
              <a:spcAft>
                <a:spcPts val="0"/>
              </a:spcAft>
              <a:buClrTx/>
              <a:buSzTx/>
              <a:buFontTx/>
              <a:buChar char="-"/>
              <a:tabLst>
                <a:tab pos="447675" algn="l"/>
              </a:tabLst>
              <a:defRPr/>
            </a:pPr>
            <a:r>
              <a:rPr lang="fr-FR" dirty="0"/>
              <a:t>dédié spécifiquement aux organismes de recherche (affiliations) </a:t>
            </a:r>
          </a:p>
          <a:p>
            <a:pPr marL="708025" marR="0" lvl="0" indent="-171450" algn="l" defTabSz="914400" rtl="0" eaLnBrk="1" fontAlgn="auto" latinLnBrk="0" hangingPunct="1">
              <a:lnSpc>
                <a:spcPct val="100000"/>
              </a:lnSpc>
              <a:spcBef>
                <a:spcPts val="0"/>
              </a:spcBef>
              <a:spcAft>
                <a:spcPts val="0"/>
              </a:spcAft>
              <a:buClrTx/>
              <a:buSzTx/>
              <a:buFontTx/>
              <a:buChar char="-"/>
              <a:tabLst>
                <a:tab pos="447675" algn="l"/>
              </a:tabLst>
              <a:defRPr/>
            </a:pPr>
            <a:r>
              <a:rPr lang="fr-FR" dirty="0"/>
              <a:t>interopérable, notamment avec DataCite et Crossref</a:t>
            </a:r>
          </a:p>
          <a:p>
            <a:pPr marL="708025" marR="0" lvl="0" indent="-171450" algn="l" defTabSz="914400" rtl="0" eaLnBrk="1" fontAlgn="auto" latinLnBrk="0" hangingPunct="1">
              <a:lnSpc>
                <a:spcPct val="100000"/>
              </a:lnSpc>
              <a:spcBef>
                <a:spcPts val="0"/>
              </a:spcBef>
              <a:spcAft>
                <a:spcPts val="0"/>
              </a:spcAft>
              <a:buClrTx/>
              <a:buSzTx/>
              <a:buFontTx/>
              <a:buChar char="-"/>
              <a:tabLst>
                <a:tab pos="447675" algn="l"/>
              </a:tabLst>
              <a:defRPr/>
            </a:pPr>
            <a:r>
              <a:rPr lang="fr-FR" dirty="0"/>
              <a:t>actuellement  40 000 enregistrements pour des organisations situées en France</a:t>
            </a:r>
          </a:p>
          <a:p>
            <a:pPr marL="536575" marR="0" lvl="0" indent="0" algn="l" defTabSz="914400" rtl="0" eaLnBrk="1" fontAlgn="auto" latinLnBrk="0" hangingPunct="1">
              <a:lnSpc>
                <a:spcPct val="100000"/>
              </a:lnSpc>
              <a:spcBef>
                <a:spcPts val="0"/>
              </a:spcBef>
              <a:spcAft>
                <a:spcPts val="0"/>
              </a:spcAft>
              <a:buClrTx/>
              <a:buSzTx/>
              <a:buFontTx/>
              <a:buNone/>
              <a:tabLst>
                <a:tab pos="447675" algn="l"/>
              </a:tabLst>
              <a:defRPr/>
            </a:pPr>
            <a:r>
              <a:rPr lang="fr-FR" dirty="0"/>
              <a:t>questions :</a:t>
            </a:r>
          </a:p>
          <a:p>
            <a:pPr marL="628650">
              <a:buFontTx/>
              <a:buChar char="-"/>
            </a:pPr>
            <a:r>
              <a:rPr lang="fr-FR" dirty="0"/>
              <a:t>souhait de rester gratuit, sans créer une organisation </a:t>
            </a:r>
            <a:r>
              <a:rPr lang="fr-FR" i="1" dirty="0"/>
              <a:t>ad hoc</a:t>
            </a:r>
            <a:r>
              <a:rPr lang="fr-FR" dirty="0"/>
              <a:t> avec des droits d’adhésion, contrairement à ORCID (levées de fonds), donc modèle économique encore fragile</a:t>
            </a:r>
          </a:p>
          <a:p>
            <a:pPr marL="628650" marR="0" lvl="0" algn="l" defTabSz="914400" rtl="0" eaLnBrk="1" fontAlgn="auto" latinLnBrk="0" hangingPunct="1">
              <a:lnSpc>
                <a:spcPct val="100000"/>
              </a:lnSpc>
              <a:spcBef>
                <a:spcPts val="0"/>
              </a:spcBef>
              <a:spcAft>
                <a:spcPts val="0"/>
              </a:spcAft>
              <a:buClrTx/>
              <a:buSzTx/>
              <a:buFontTx/>
              <a:buNone/>
              <a:tabLst>
                <a:tab pos="447675" algn="l"/>
              </a:tabLst>
              <a:defRPr/>
            </a:pPr>
            <a:r>
              <a:rPr lang="fr-FR" dirty="0"/>
              <a:t>–à l’origine : au niveau supérieur (l’établissement, et non le laboratoire) ; été 2023 : ajout dans ROR de laboratoires français</a:t>
            </a:r>
          </a:p>
          <a:p>
            <a:pPr marL="628650">
              <a:buFontTx/>
              <a:buChar char="-"/>
            </a:pPr>
            <a:r>
              <a:rPr lang="fr-FR" dirty="0"/>
              <a:t>géré par la communauté</a:t>
            </a:r>
          </a:p>
          <a:p>
            <a:pPr marL="628650">
              <a:buFontTx/>
              <a:buChar char="-"/>
            </a:pPr>
            <a:endParaRPr lang="fr-FR" dirty="0"/>
          </a:p>
          <a:p>
            <a:pPr marL="536575" marR="0" lvl="0" indent="0" algn="l" defTabSz="914400" rtl="0" eaLnBrk="1" fontAlgn="auto" latinLnBrk="0" hangingPunct="1">
              <a:lnSpc>
                <a:spcPct val="100000"/>
              </a:lnSpc>
              <a:spcBef>
                <a:spcPts val="0"/>
              </a:spcBef>
              <a:spcAft>
                <a:spcPts val="0"/>
              </a:spcAft>
              <a:buClrTx/>
              <a:buSzTx/>
              <a:buFontTx/>
              <a:buNone/>
              <a:tabLst/>
              <a:defRPr/>
            </a:pPr>
            <a:r>
              <a:rPr lang="fr-FR" dirty="0"/>
              <a:t>pour un retour récent, cf. article de Carole </a:t>
            </a:r>
            <a:r>
              <a:rPr lang="fr-FR" dirty="0" err="1"/>
              <a:t>Melzac</a:t>
            </a:r>
            <a:r>
              <a:rPr lang="fr-FR" dirty="0"/>
              <a:t>, « ROR : une base d’identifiants rugissante », in </a:t>
            </a:r>
            <a:r>
              <a:rPr lang="fr-FR" i="1" dirty="0"/>
              <a:t>Arabesques</a:t>
            </a:r>
            <a:r>
              <a:rPr lang="fr-FR" i="0" dirty="0"/>
              <a:t>, 112 | 2024, p. 10-17 : https://publications-prairial.fr/arabesques/index.php?id=3836</a:t>
            </a:r>
            <a:endParaRPr lang="fr-FR" dirty="0"/>
          </a:p>
          <a:p>
            <a:pPr marL="536575" indent="0">
              <a:buFontTx/>
              <a:buNone/>
            </a:pPr>
            <a:endParaRPr lang="fr-FR" dirty="0"/>
          </a:p>
          <a:p>
            <a:r>
              <a:rPr lang="fr-FR" dirty="0"/>
              <a:t>en cours de développement / réflexion également :</a:t>
            </a:r>
            <a:br>
              <a:rPr lang="fr-FR" dirty="0"/>
            </a:br>
            <a:r>
              <a:rPr lang="fr-FR" dirty="0"/>
              <a:t>- </a:t>
            </a:r>
            <a:r>
              <a:rPr lang="fr-FR" dirty="0" err="1"/>
              <a:t>SWHID</a:t>
            </a:r>
            <a:r>
              <a:rPr lang="fr-FR" dirty="0"/>
              <a:t> pour les codes sources logiciels (Software </a:t>
            </a:r>
            <a:r>
              <a:rPr lang="fr-FR" dirty="0" err="1"/>
              <a:t>heritage</a:t>
            </a:r>
            <a:r>
              <a:rPr lang="fr-FR" dirty="0"/>
              <a:t> ID) : https://www.softwareheritage.org/2020/05/13/swhid-adoption/</a:t>
            </a:r>
          </a:p>
          <a:p>
            <a:r>
              <a:rPr lang="fr-FR" dirty="0"/>
              <a:t>	- </a:t>
            </a:r>
            <a:r>
              <a:rPr lang="fr-FR" dirty="0" err="1"/>
              <a:t>RAiD</a:t>
            </a:r>
            <a:r>
              <a:rPr lang="fr-FR" dirty="0"/>
              <a:t> pour les projets de recherche (Research </a:t>
            </a:r>
            <a:r>
              <a:rPr lang="fr-FR" dirty="0" err="1"/>
              <a:t>activity</a:t>
            </a:r>
            <a:r>
              <a:rPr lang="fr-FR" dirty="0"/>
              <a:t> ID) : https://www.raid.org.au/</a:t>
            </a:r>
          </a:p>
          <a:p>
            <a:r>
              <a:rPr lang="fr-FR" dirty="0"/>
              <a:t>	- </a:t>
            </a:r>
            <a:r>
              <a:rPr lang="en-US" dirty="0"/>
              <a:t>Open Funder Registry (OFR, </a:t>
            </a:r>
            <a:r>
              <a:rPr lang="en-US" dirty="0" err="1"/>
              <a:t>anciennement</a:t>
            </a:r>
            <a:r>
              <a:rPr lang="en-US" dirty="0"/>
              <a:t> </a:t>
            </a:r>
            <a:r>
              <a:rPr lang="en-US" dirty="0" err="1"/>
              <a:t>FundRef</a:t>
            </a:r>
            <a:r>
              <a:rPr lang="en-US" dirty="0"/>
              <a:t>) </a:t>
            </a:r>
            <a:r>
              <a:rPr lang="fr-FR" dirty="0"/>
              <a:t>pour les financeurs : https://www.crossref.org/services/funder-registry/</a:t>
            </a:r>
          </a:p>
          <a:p>
            <a:r>
              <a:rPr lang="fr-FR" dirty="0"/>
              <a:t>	- </a:t>
            </a:r>
            <a:r>
              <a:rPr lang="en-US" dirty="0" err="1"/>
              <a:t>PIDINST</a:t>
            </a:r>
            <a:r>
              <a:rPr lang="en-US" dirty="0"/>
              <a:t> (</a:t>
            </a:r>
            <a:r>
              <a:rPr lang="en-US" i="1" dirty="0" err="1"/>
              <a:t>Persistant</a:t>
            </a:r>
            <a:r>
              <a:rPr lang="en-US" i="1" dirty="0"/>
              <a:t> Identification of Instruments </a:t>
            </a:r>
            <a:r>
              <a:rPr lang="en-US" i="0" dirty="0"/>
              <a:t>et </a:t>
            </a:r>
            <a:r>
              <a:rPr lang="en-US" i="0" dirty="0" err="1"/>
              <a:t>équipements</a:t>
            </a:r>
            <a:r>
              <a:rPr lang="en-US" i="0" dirty="0"/>
              <a:t>)</a:t>
            </a:r>
            <a:endParaRPr lang="fr-FR" dirty="0"/>
          </a:p>
          <a:p>
            <a:r>
              <a:rPr lang="fr-FR" dirty="0"/>
              <a:t> </a:t>
            </a:r>
          </a:p>
          <a:p>
            <a:pPr marL="175948" lvl="1" indent="0"/>
            <a:endParaRPr lang="fr-FR" dirty="0"/>
          </a:p>
        </p:txBody>
      </p:sp>
      <p:sp>
        <p:nvSpPr>
          <p:cNvPr id="4" name="Espace réservé du numéro de diapositive 3">
            <a:extLst>
              <a:ext uri="{FF2B5EF4-FFF2-40B4-BE49-F238E27FC236}">
                <a16:creationId xmlns:a16="http://schemas.microsoft.com/office/drawing/2014/main" id="{38198DFF-2433-0D93-7D32-158E90467F4D}"/>
              </a:ext>
            </a:extLst>
          </p:cNvPr>
          <p:cNvSpPr>
            <a:spLocks noGrp="1"/>
          </p:cNvSpPr>
          <p:nvPr>
            <p:ph type="sldNum" sz="quarter" idx="10"/>
          </p:nvPr>
        </p:nvSpPr>
        <p:spPr/>
        <p:txBody>
          <a:bodyPr/>
          <a:lstStyle/>
          <a:p>
            <a:fld id="{7D482B8A-91C0-4FBB-A903-0DE1F3F6E95B}" type="slidenum">
              <a:rPr lang="fr-FR" smtClean="0"/>
              <a:t>89</a:t>
            </a:fld>
            <a:endParaRPr lang="fr-FR"/>
          </a:p>
        </p:txBody>
      </p:sp>
    </p:spTree>
    <p:extLst>
      <p:ext uri="{BB962C8B-B14F-4D97-AF65-F5344CB8AC3E}">
        <p14:creationId xmlns:p14="http://schemas.microsoft.com/office/powerpoint/2010/main" val="5821207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Référence : Ministère de l’enseignement supérieur, de la recherche</a:t>
            </a:r>
            <a:r>
              <a:rPr lang="fr-FR" baseline="0" dirty="0"/>
              <a:t> et de l’innovation. </a:t>
            </a:r>
            <a:r>
              <a:rPr lang="fr-FR" i="1" baseline="0" dirty="0"/>
              <a:t>Plan national pour la science ouverte</a:t>
            </a:r>
            <a:r>
              <a:rPr lang="fr-FR" i="0" baseline="0" dirty="0"/>
              <a:t>. 7/2018. 12 p.  http://cache.media.enseignementsup-recherche.gouv.fr/file/Actus/67/2/PLAN_NATIONAL_SCIENCE_OUVERTE_978672.pdf.</a:t>
            </a:r>
          </a:p>
          <a:p>
            <a:endParaRPr lang="fr-FR" dirty="0"/>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sz="1100" b="1" u="sng" dirty="0">
                <a:solidFill>
                  <a:srgbClr val="7030A0"/>
                </a:solidFill>
              </a:rPr>
              <a:t>Pour une stratégie nationale des identifiants</a:t>
            </a:r>
          </a:p>
          <a:p>
            <a:endParaRPr lang="fr-FR" dirty="0"/>
          </a:p>
          <a:p>
            <a:pPr>
              <a:spcAft>
                <a:spcPts val="603"/>
              </a:spcAft>
            </a:pPr>
            <a:r>
              <a:rPr lang="fr-FR" sz="1100" b="1" u="sng" dirty="0"/>
              <a:t>Situation début 2018</a:t>
            </a:r>
          </a:p>
          <a:p>
            <a:pPr marL="177800" marR="0" indent="-88900" algn="l" defTabSz="914400" rtl="0" eaLnBrk="1" fontAlgn="auto" latinLnBrk="0" hangingPunct="1">
              <a:lnSpc>
                <a:spcPct val="100000"/>
              </a:lnSpc>
              <a:spcBef>
                <a:spcPts val="0"/>
              </a:spcBef>
              <a:spcAft>
                <a:spcPts val="0"/>
              </a:spcAft>
              <a:buClrTx/>
              <a:buSzTx/>
              <a:buFontTx/>
              <a:buNone/>
              <a:tabLst/>
              <a:defRPr/>
            </a:pPr>
            <a:r>
              <a:rPr lang="fr-FR" b="1" dirty="0"/>
              <a:t>- le Comité pour la science ouverte </a:t>
            </a:r>
            <a:r>
              <a:rPr lang="fr-FR" b="0" dirty="0"/>
              <a:t>: d</a:t>
            </a:r>
            <a:r>
              <a:rPr lang="fr-FR" dirty="0"/>
              <a:t>ébut 2018, évolution de la bibliothèq</a:t>
            </a:r>
            <a:r>
              <a:rPr lang="fr-FR" baseline="0" dirty="0"/>
              <a:t>ue scientifique numérique (BSN) vers le </a:t>
            </a:r>
            <a:r>
              <a:rPr lang="fr-FR" b="1" baseline="0" dirty="0"/>
              <a:t>Comité de la science ouverte </a:t>
            </a:r>
            <a:r>
              <a:rPr lang="fr-FR" baseline="0" dirty="0"/>
              <a:t>(CoSO) (cf. http://www.bibliothequescientifiquenumerique.fr/evolution-de-la-bsn-vers-le-comite-pour-la-science-ouverte-coso/)</a:t>
            </a:r>
            <a:br>
              <a:rPr lang="fr-FR" baseline="0" dirty="0"/>
            </a:br>
            <a:r>
              <a:rPr lang="fr-FR" baseline="0" dirty="0"/>
              <a:t>- un des engagements de l’initiative </a:t>
            </a:r>
            <a:r>
              <a:rPr lang="fr-FR" i="1" baseline="0" dirty="0"/>
              <a:t>Open Gouvernement Partnership </a:t>
            </a:r>
            <a:r>
              <a:rPr lang="fr-FR" i="0" baseline="0" dirty="0"/>
              <a:t>/ Partenariat pour un gouvernement ouvert (PGO)</a:t>
            </a:r>
            <a:r>
              <a:rPr lang="fr-FR" baseline="0" dirty="0"/>
              <a:t> « Construire un écosystème de la Science ouverte » (</a:t>
            </a:r>
            <a:r>
              <a:rPr lang="fr-FR" i="1" dirty="0"/>
              <a:t>Plan d’action gouvernement ouvert 2018-2020.</a:t>
            </a:r>
            <a:r>
              <a:rPr lang="fr-FR" baseline="0" dirty="0"/>
              <a:t> 2018.  </a:t>
            </a:r>
            <a:r>
              <a:rPr lang="fr-FR" sz="1000" baseline="0" dirty="0"/>
              <a:t>https://gouvernement-ouvert.etalab.gouv.fr/pgo-concertation/topic/5a1bfc1b498edd6b29cb10d4, </a:t>
            </a:r>
            <a:r>
              <a:rPr lang="fr-FR" baseline="0" dirty="0"/>
              <a:t>engagement 14) </a:t>
            </a:r>
            <a:r>
              <a:rPr lang="fr-FR" dirty="0"/>
              <a:t>« Adhésion nationale à ORCID (système d'identification unique des chercheurs qui permet de connaître plus simplement et sûrement les contributions scientifiques d'un chercheur) - 2018 ou 2019 »</a:t>
            </a:r>
          </a:p>
          <a:p>
            <a:pPr marL="723900" indent="-171450">
              <a:buFont typeface="Wingdings" panose="05000000000000000000" pitchFamily="2" charset="2"/>
              <a:buChar char="à"/>
            </a:pPr>
            <a:r>
              <a:rPr lang="fr-FR" b="1" u="sng" dirty="0">
                <a:sym typeface="Wingdings" panose="05000000000000000000" pitchFamily="2" charset="2"/>
              </a:rPr>
              <a:t>établir un consortium</a:t>
            </a:r>
            <a:r>
              <a:rPr lang="fr-FR" b="1" u="sng" baseline="0" dirty="0">
                <a:sym typeface="Wingdings" panose="05000000000000000000" pitchFamily="2" charset="2"/>
              </a:rPr>
              <a:t> français </a:t>
            </a:r>
          </a:p>
          <a:p>
            <a:pPr marL="349250" indent="-82550">
              <a:buFontTx/>
              <a:buChar char="-"/>
            </a:pPr>
            <a:r>
              <a:rPr lang="fr-FR" baseline="0" dirty="0">
                <a:sym typeface="Wingdings" panose="05000000000000000000" pitchFamily="2" charset="2"/>
              </a:rPr>
              <a:t>intérêt d’un consortium :</a:t>
            </a:r>
            <a:br>
              <a:rPr lang="fr-FR" baseline="0" dirty="0">
                <a:sym typeface="Wingdings" panose="05000000000000000000" pitchFamily="2" charset="2"/>
              </a:rPr>
            </a:br>
            <a:r>
              <a:rPr lang="fr-FR" baseline="0" dirty="0">
                <a:sym typeface="Wingdings" panose="05000000000000000000" pitchFamily="2" charset="2"/>
              </a:rPr>
              <a:t>- pouvoir utiliser l’API privée, et récupérer plus de données, plus fréquemment</a:t>
            </a:r>
            <a:br>
              <a:rPr lang="fr-FR" baseline="0" dirty="0">
                <a:sym typeface="Wingdings" panose="05000000000000000000" pitchFamily="2" charset="2"/>
              </a:rPr>
            </a:br>
            <a:r>
              <a:rPr lang="fr-FR" baseline="0" dirty="0">
                <a:sym typeface="Wingdings" panose="05000000000000000000" pitchFamily="2" charset="2"/>
              </a:rPr>
              <a:t>- pousser des données vers ORCID et administrer, avec l’éventuel accord du chercheur concerné, les données dans ORCID</a:t>
            </a:r>
          </a:p>
          <a:p>
            <a:pPr marL="349250" indent="7938">
              <a:buFontTx/>
              <a:buChar char="-"/>
            </a:pPr>
            <a:r>
              <a:rPr lang="fr-FR" dirty="0">
                <a:sym typeface="Wingdings" panose="05000000000000000000" pitchFamily="2" charset="2"/>
              </a:rPr>
              <a:t> payer moins cher </a:t>
            </a:r>
            <a:r>
              <a:rPr lang="fr-FR" i="1" dirty="0">
                <a:sym typeface="Wingdings" panose="05000000000000000000" pitchFamily="2" charset="2"/>
              </a:rPr>
              <a:t>via</a:t>
            </a:r>
            <a:r>
              <a:rPr lang="fr-FR" dirty="0">
                <a:sym typeface="Wingdings" panose="05000000000000000000" pitchFamily="2" charset="2"/>
              </a:rPr>
              <a:t> le consortium qu’avec des adhésions individuelles</a:t>
            </a:r>
            <a:br>
              <a:rPr lang="fr-FR" dirty="0">
                <a:sym typeface="Wingdings" panose="05000000000000000000" pitchFamily="2" charset="2"/>
              </a:rPr>
            </a:br>
            <a:r>
              <a:rPr lang="fr-FR" dirty="0">
                <a:sym typeface="Wingdings" panose="05000000000000000000" pitchFamily="2" charset="2"/>
              </a:rPr>
              <a:t>- peser sur la gouvernance d’ORCID</a:t>
            </a:r>
            <a:endParaRPr lang="fr-FR" baseline="0" dirty="0">
              <a:sym typeface="Wingdings" panose="05000000000000000000" pitchFamily="2" charset="2"/>
            </a:endParaRPr>
          </a:p>
          <a:p>
            <a:pPr marL="349250" indent="-82550">
              <a:buFontTx/>
              <a:buChar char="-"/>
            </a:pPr>
            <a:r>
              <a:rPr lang="fr-FR" baseline="0" dirty="0">
                <a:sym typeface="Wingdings" panose="05000000000000000000" pitchFamily="2" charset="2"/>
              </a:rPr>
              <a:t>! nécessite de nombreux domaines d’expertise (management du changement, formation, communication, support et développement techniques (cf. Alice Meadows. « </a:t>
            </a:r>
            <a:r>
              <a:rPr lang="en-US" baseline="0" dirty="0">
                <a:sym typeface="Wingdings" panose="05000000000000000000" pitchFamily="2" charset="2"/>
              </a:rPr>
              <a:t>Five Key Takeaways from ORCID's First Consortia Workshop</a:t>
            </a:r>
            <a:r>
              <a:rPr lang="fr-FR" baseline="0" dirty="0">
                <a:sym typeface="Wingdings" panose="05000000000000000000" pitchFamily="2" charset="2"/>
              </a:rPr>
              <a:t> ». </a:t>
            </a:r>
            <a:r>
              <a:rPr lang="fr-FR" i="1" baseline="0" dirty="0">
                <a:sym typeface="Wingdings" panose="05000000000000000000" pitchFamily="2" charset="2"/>
              </a:rPr>
              <a:t>ORCID blog. </a:t>
            </a:r>
            <a:r>
              <a:rPr lang="fr-FR" i="0" baseline="0" dirty="0">
                <a:sym typeface="Wingdings" panose="05000000000000000000" pitchFamily="2" charset="2"/>
              </a:rPr>
              <a:t>30/01/2018.  https://orcid.org/blog/2018/01/30/five-key-takeaways-orcids-first-consortia-workshop) ; pour aller plus loin, </a:t>
            </a:r>
            <a:r>
              <a:rPr lang="fr-FR" i="1" baseline="0" dirty="0">
                <a:sym typeface="Wingdings" panose="05000000000000000000" pitchFamily="2" charset="2"/>
              </a:rPr>
              <a:t>ORCID for consortia</a:t>
            </a:r>
            <a:r>
              <a:rPr lang="fr-FR" i="0" baseline="0" dirty="0">
                <a:sym typeface="Wingdings" panose="05000000000000000000" pitchFamily="2" charset="2"/>
              </a:rPr>
              <a:t>, https://orcid.org/content/orcid-consortia, et notamment </a:t>
            </a:r>
            <a:r>
              <a:rPr lang="en-US" i="1" baseline="0" dirty="0">
                <a:sym typeface="Wingdings" panose="05000000000000000000" pitchFamily="2" charset="2"/>
              </a:rPr>
              <a:t>Roles and Responsibilities of ORCID Consortia</a:t>
            </a:r>
            <a:r>
              <a:rPr lang="en-US" i="0" baseline="0" dirty="0">
                <a:sym typeface="Wingdings" panose="05000000000000000000" pitchFamily="2" charset="2"/>
              </a:rPr>
              <a:t>, 13/10/2017, https://orcid.org/sites/default/files/ckfinder/userfiles/files/Roles%20and%20Responsibilities%20of%20ORCID%20Consortia.pdf et </a:t>
            </a:r>
            <a:r>
              <a:rPr lang="fr-FR" i="0" baseline="0" dirty="0">
                <a:sym typeface="Wingdings" panose="05000000000000000000" pitchFamily="2" charset="2"/>
              </a:rPr>
              <a:t>enquête 2017 sur les consortiums, https://figshare.com/articles/ORCID_Consortia_Survey_Report_2017/5579605 </a:t>
            </a:r>
          </a:p>
          <a:p>
            <a:pPr marL="182563" indent="-92075">
              <a:defRPr/>
            </a:pPr>
            <a:r>
              <a:rPr lang="fr-FR" i="0" baseline="0" dirty="0">
                <a:sym typeface="Wingdings" panose="05000000000000000000" pitchFamily="2" charset="2"/>
              </a:rPr>
              <a:t>- </a:t>
            </a:r>
            <a:r>
              <a:rPr lang="fr-FR" i="1" baseline="0" dirty="0">
                <a:sym typeface="Wingdings" panose="05000000000000000000" pitchFamily="2" charset="2"/>
              </a:rPr>
              <a:t>Plan national pour la science ouverte </a:t>
            </a:r>
            <a:r>
              <a:rPr lang="fr-FR" i="0" baseline="0" dirty="0">
                <a:sym typeface="Wingdings" panose="05000000000000000000" pitchFamily="2" charset="2"/>
              </a:rPr>
              <a:t>(4/07/2018) : </a:t>
            </a:r>
            <a:r>
              <a:rPr lang="fr-FR" sz="1000" b="1" dirty="0">
                <a:sym typeface="Wingdings" panose="05000000000000000000" pitchFamily="2" charset="2"/>
              </a:rPr>
              <a:t>projet d’une adhésion nationale au  en 2019</a:t>
            </a:r>
            <a:r>
              <a:rPr lang="fr-FR" sz="1000" b="1" baseline="0" dirty="0">
                <a:sym typeface="Wingdings" panose="05000000000000000000" pitchFamily="2" charset="2"/>
              </a:rPr>
              <a:t> </a:t>
            </a:r>
            <a:r>
              <a:rPr lang="fr-FR" sz="1000" b="0" baseline="0" dirty="0">
                <a:sym typeface="Wingdings" panose="05000000000000000000" pitchFamily="2" charset="2"/>
              </a:rPr>
              <a:t>;</a:t>
            </a:r>
            <a:r>
              <a:rPr lang="fr-FR" baseline="0" dirty="0">
                <a:sym typeface="Wingdings" panose="05000000000000000000" pitchFamily="2" charset="2"/>
              </a:rPr>
              <a:t> informations auprès des présidents d’université et des directeurs de SCD </a:t>
            </a:r>
            <a:endParaRPr lang="fr-FR" dirty="0">
              <a:sym typeface="Wingdings" panose="05000000000000000000" pitchFamily="2" charset="2"/>
            </a:endParaRPr>
          </a:p>
          <a:p>
            <a:pPr marL="438150" marR="0"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consortium</a:t>
            </a:r>
            <a:r>
              <a:rPr lang="fr-FR" baseline="0" dirty="0">
                <a:sym typeface="Wingdings" panose="05000000000000000000" pitchFamily="2" charset="2"/>
              </a:rPr>
              <a:t> Couperin mandé par le MESRI dans le cadre du Comité pour la science ouverte (CoSO)</a:t>
            </a:r>
            <a:endParaRPr lang="fr-FR" dirty="0">
              <a:sym typeface="Wingdings" panose="05000000000000000000" pitchFamily="2" charset="2"/>
            </a:endParaRPr>
          </a:p>
          <a:p>
            <a:pPr marL="438150" indent="-171450">
              <a:buFontTx/>
              <a:buChar char="-"/>
              <a:defRPr/>
            </a:pPr>
            <a:r>
              <a:rPr lang="fr-FR" dirty="0">
                <a:sym typeface="Wingdings" panose="05000000000000000000" pitchFamily="2" charset="2"/>
              </a:rPr>
              <a:t>buts : « </a:t>
            </a:r>
            <a:r>
              <a:rPr lang="fr-FR" dirty="0"/>
              <a:t>La création du consortium permet de bénéficier de tarifs préférentiels d’abonnement aux services d’ORCID, offre un cadre de mutualisation des expériences et d’assurer une présence française plus importante dans la gouvernance d’ORCID. </a:t>
            </a:r>
            <a:r>
              <a:rPr lang="fr-FR" dirty="0">
                <a:sym typeface="Wingdings" panose="05000000000000000000" pitchFamily="2" charset="2"/>
              </a:rPr>
              <a:t>» (https://www.couperin.org/images/stories/ORCID/Accord_consortium_ORCID.docx) : cf. souhait</a:t>
            </a:r>
            <a:r>
              <a:rPr lang="fr-FR" baseline="0" dirty="0">
                <a:sym typeface="Wingdings" panose="05000000000000000000" pitchFamily="2" charset="2"/>
              </a:rPr>
              <a:t> de la </a:t>
            </a:r>
            <a:r>
              <a:rPr lang="fr-FR" dirty="0">
                <a:sym typeface="Wingdings" panose="05000000000000000000" pitchFamily="2" charset="2"/>
              </a:rPr>
              <a:t>France</a:t>
            </a:r>
            <a:r>
              <a:rPr lang="fr-FR" baseline="0" dirty="0">
                <a:sym typeface="Wingdings" panose="05000000000000000000" pitchFamily="2" charset="2"/>
              </a:rPr>
              <a:t> d’être présente dans les grandes instances de la science ouverte (cf. lors des annonces aux Journées nationales de la science ouverte 2018 : https://twitter.com/amarois/status/1069878737955627009)</a:t>
            </a:r>
            <a:r>
              <a:rPr lang="fr-FR" dirty="0"/>
              <a:t> : </a:t>
            </a:r>
            <a:r>
              <a:rPr lang="fr-FR" sz="1000" b="1" dirty="0">
                <a:sym typeface="Wingdings" panose="05000000000000000000" pitchFamily="2" charset="2"/>
              </a:rPr>
              <a:t>question de la gouvernance de ces institutions pour construire les conditions d’une vraie science ouverte</a:t>
            </a:r>
            <a:endParaRPr lang="fr-FR" b="0" u="none" dirty="0"/>
          </a:p>
          <a:p>
            <a:pPr marL="438150" marR="0"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dans</a:t>
            </a:r>
            <a:r>
              <a:rPr lang="fr-FR" baseline="0" dirty="0">
                <a:sym typeface="Wingdings" panose="05000000000000000000" pitchFamily="2" charset="2"/>
              </a:rPr>
              <a:t> un premier temps, </a:t>
            </a:r>
            <a:r>
              <a:rPr lang="fr-FR" dirty="0">
                <a:sym typeface="Wingdings" panose="05000000000000000000" pitchFamily="2" charset="2"/>
              </a:rPr>
              <a:t>en l’absence de développement technique local ou</a:t>
            </a:r>
            <a:r>
              <a:rPr lang="fr-FR" baseline="0" dirty="0">
                <a:sym typeface="Wingdings" panose="05000000000000000000" pitchFamily="2" charset="2"/>
              </a:rPr>
              <a:t> national</a:t>
            </a:r>
            <a:r>
              <a:rPr lang="fr-FR" dirty="0">
                <a:sym typeface="Wingdings" panose="05000000000000000000" pitchFamily="2" charset="2"/>
              </a:rPr>
              <a:t>, l’adhésion à ORCID s’apparente plutôt à un geste politique de soutien à la science ouverte (cf. adhésion au DOAJ) ; néanmoins l’adhésion au consortium</a:t>
            </a:r>
            <a:r>
              <a:rPr lang="fr-FR" baseline="0" dirty="0">
                <a:sym typeface="Wingdings" panose="05000000000000000000" pitchFamily="2" charset="2"/>
              </a:rPr>
              <a:t> permet d’ores et déjà d’accéder aux services et API déjà proposés par ORCID (https://orcid.org/about/membership)</a:t>
            </a:r>
            <a:endParaRPr lang="fr-FR" dirty="0">
              <a:sym typeface="Wingdings" panose="05000000000000000000" pitchFamily="2" charset="2"/>
            </a:endParaRPr>
          </a:p>
          <a:p>
            <a:pPr marL="438150" indent="-171450">
              <a:buFontTx/>
              <a:buChar char="-"/>
              <a:defRPr/>
            </a:pPr>
            <a:r>
              <a:rPr lang="fr-FR" dirty="0">
                <a:sym typeface="Wingdings" panose="05000000000000000000" pitchFamily="2" charset="2"/>
              </a:rPr>
              <a:t>dans l’immédiat : pas d’obligation de création de comptes pour les chercheurs</a:t>
            </a:r>
          </a:p>
          <a:p>
            <a:pPr marL="177800" indent="0">
              <a:buFontTx/>
              <a:buNone/>
            </a:pPr>
            <a:endParaRPr lang="fr-FR" dirty="0"/>
          </a:p>
        </p:txBody>
      </p:sp>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90</a:t>
            </a:fld>
            <a:endParaRPr lang="fr-FR"/>
          </a:p>
        </p:txBody>
      </p:sp>
    </p:spTree>
    <p:extLst>
      <p:ext uri="{BB962C8B-B14F-4D97-AF65-F5344CB8AC3E}">
        <p14:creationId xmlns:p14="http://schemas.microsoft.com/office/powerpoint/2010/main" val="7933910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3577" y="4748163"/>
            <a:ext cx="5388610" cy="4315155"/>
          </a:xfrm>
        </p:spPr>
        <p:txBody>
          <a:bodyPr/>
          <a:lstStyle/>
          <a:p>
            <a:pPr marL="92075" lvl="1" indent="-92075">
              <a:spcAft>
                <a:spcPts val="603"/>
              </a:spcAft>
            </a:pPr>
            <a:r>
              <a:rPr lang="fr-FR" sz="1100" b="1" u="sng" dirty="0"/>
              <a:t>2025 : 63 membres</a:t>
            </a:r>
          </a:p>
          <a:p>
            <a:pPr marL="92075" lvl="1" indent="-92075">
              <a:spcAft>
                <a:spcPts val="603"/>
              </a:spcAft>
            </a:pPr>
            <a:endParaRPr lang="fr-FR" sz="1100" b="1" u="sng" dirty="0"/>
          </a:p>
          <a:p>
            <a:pPr marL="92075" lvl="1" indent="-92075">
              <a:spcAft>
                <a:spcPts val="603"/>
              </a:spcAft>
            </a:pPr>
            <a:r>
              <a:rPr lang="fr-FR" sz="1100" b="1" u="sng" dirty="0"/>
              <a:t>Communauté française ORCID</a:t>
            </a:r>
          </a:p>
          <a:p>
            <a:pPr indent="6323"/>
            <a:r>
              <a:rPr lang="fr-FR" dirty="0">
                <a:sym typeface="Wingdings" panose="05000000000000000000" pitchFamily="2" charset="2"/>
              </a:rPr>
              <a:t> </a:t>
            </a:r>
            <a:r>
              <a:rPr lang="fr-FR" dirty="0"/>
              <a:t>contexte du côté d’ORCID :</a:t>
            </a:r>
            <a:endParaRPr lang="fr-FR" i="0" dirty="0"/>
          </a:p>
          <a:p>
            <a:pPr indent="6323"/>
            <a:r>
              <a:rPr lang="fr-FR" i="0" dirty="0"/>
              <a:t>ORCID</a:t>
            </a:r>
            <a:r>
              <a:rPr lang="fr-FR" i="0" baseline="0" dirty="0"/>
              <a:t> repose sur deux fonctions principales :</a:t>
            </a:r>
          </a:p>
          <a:p>
            <a:pPr marL="174621" indent="-87312"/>
            <a:r>
              <a:rPr lang="fr-FR" i="0" baseline="0" dirty="0"/>
              <a:t>- un </a:t>
            </a:r>
            <a:r>
              <a:rPr lang="fr-FR" b="1" i="0" baseline="0" dirty="0"/>
              <a:t>répertoire</a:t>
            </a:r>
            <a:r>
              <a:rPr lang="fr-FR" i="0" baseline="0" dirty="0"/>
              <a:t> pour obtenir un identifiant et gérer la liste de ses activités</a:t>
            </a:r>
          </a:p>
          <a:p>
            <a:pPr marL="174621" indent="-87312"/>
            <a:r>
              <a:rPr lang="fr-FR" i="0" baseline="0" dirty="0"/>
              <a:t>- des </a:t>
            </a:r>
            <a:r>
              <a:rPr lang="fr-FR" b="1" i="0" baseline="0" dirty="0"/>
              <a:t>API</a:t>
            </a:r>
            <a:r>
              <a:rPr lang="fr-FR" i="0" baseline="0" dirty="0"/>
              <a:t> qui permettent les liens et les échanges avec d’autres systèmes </a:t>
            </a:r>
            <a:r>
              <a:rPr lang="fr-FR" i="1" baseline="0" dirty="0"/>
              <a:t>via</a:t>
            </a:r>
            <a:r>
              <a:rPr lang="fr-FR" i="0" baseline="0" dirty="0"/>
              <a:t> authentification – cf. </a:t>
            </a:r>
            <a:r>
              <a:rPr lang="fr-FR" i="0" baseline="0" dirty="0" err="1"/>
              <a:t>prncipe</a:t>
            </a:r>
            <a:r>
              <a:rPr lang="fr-FR" i="0" baseline="0" dirty="0"/>
              <a:t> du « </a:t>
            </a:r>
            <a:r>
              <a:rPr lang="fr-FR" i="1" baseline="0" dirty="0"/>
              <a:t>enter once, </a:t>
            </a:r>
            <a:r>
              <a:rPr lang="fr-FR" i="1" baseline="0" dirty="0" err="1"/>
              <a:t>reuse</a:t>
            </a:r>
            <a:r>
              <a:rPr lang="fr-FR" i="1" dirty="0"/>
              <a:t> </a:t>
            </a:r>
            <a:r>
              <a:rPr lang="fr-FR" i="1" dirty="0" err="1"/>
              <a:t>often</a:t>
            </a:r>
            <a:r>
              <a:rPr lang="fr-FR" i="0" dirty="0"/>
              <a:t> »</a:t>
            </a:r>
          </a:p>
          <a:p>
            <a:pPr marL="344482" lvl="1" indent="-80962">
              <a:buFontTx/>
              <a:buChar char="-"/>
            </a:pPr>
            <a:r>
              <a:rPr lang="fr-FR" dirty="0"/>
              <a:t>institutions, éditeurs, bailleurs de fonds </a:t>
            </a:r>
            <a:r>
              <a:rPr lang="fr-FR" dirty="0">
                <a:sym typeface="Wingdings" panose="05000000000000000000" pitchFamily="2" charset="2"/>
              </a:rPr>
              <a:t> </a:t>
            </a:r>
            <a:r>
              <a:rPr lang="fr-FR" dirty="0"/>
              <a:t>cf. </a:t>
            </a:r>
            <a:r>
              <a:rPr lang="fr-FR" i="1" dirty="0"/>
              <a:t>infra</a:t>
            </a:r>
            <a:endParaRPr lang="fr-FR" dirty="0"/>
          </a:p>
          <a:p>
            <a:pPr marL="344482" lvl="1" indent="-80962">
              <a:buFontTx/>
              <a:buChar char="-"/>
            </a:pPr>
            <a:r>
              <a:rPr lang="fr-FR" dirty="0"/>
              <a:t>fournisseurs de services comme des bases de données bibliographiques (Scopus, WOS, </a:t>
            </a:r>
            <a:r>
              <a:rPr lang="fr-FR" dirty="0" err="1"/>
              <a:t>ProQuest</a:t>
            </a:r>
            <a:r>
              <a:rPr lang="fr-FR" dirty="0"/>
              <a:t>), des plateformes de dépôt de contenu (</a:t>
            </a:r>
            <a:r>
              <a:rPr lang="fr-FR" dirty="0" err="1"/>
              <a:t>Figshare</a:t>
            </a:r>
            <a:r>
              <a:rPr lang="fr-FR" dirty="0"/>
              <a:t>), des outils d’impact (Altmetric) </a:t>
            </a:r>
          </a:p>
          <a:p>
            <a:pPr marL="344482" lvl="1" indent="-80962">
              <a:buFontTx/>
              <a:buChar char="-"/>
            </a:pPr>
            <a:r>
              <a:rPr lang="fr-FR" dirty="0"/>
              <a:t>projets encyclopédiques (Wikipédia, cf. https://en.wikipedia.org/wiki/Category:Wikipedia_articles_with_ORCID_identifiers)</a:t>
            </a:r>
          </a:p>
          <a:p>
            <a:pPr marL="344482" lvl="1" indent="-80962">
              <a:buFontTx/>
              <a:buChar char="-"/>
            </a:pPr>
            <a:endParaRPr lang="fr-FR" dirty="0"/>
          </a:p>
          <a:p>
            <a:pPr marL="170730" lvl="1" indent="-170730">
              <a:buFont typeface="Wingdings" panose="05000000000000000000" pitchFamily="2" charset="2"/>
              <a:buChar char="à"/>
            </a:pPr>
            <a:r>
              <a:rPr lang="fr-FR" dirty="0"/>
              <a:t>contexte du côté de la France : </a:t>
            </a:r>
          </a:p>
          <a:p>
            <a:pPr marL="177053" lvl="1" indent="-88527"/>
            <a:r>
              <a:rPr lang="fr-FR" dirty="0"/>
              <a:t>- dans le cadre de l’engagement français à l’</a:t>
            </a:r>
            <a:r>
              <a:rPr lang="fr-FR" i="1" dirty="0"/>
              <a:t>Open gouvernement partnership, </a:t>
            </a:r>
            <a:r>
              <a:rPr lang="fr-FR" dirty="0"/>
              <a:t>le </a:t>
            </a:r>
            <a:r>
              <a:rPr lang="fr-FR" i="1" dirty="0"/>
              <a:t>Plan national pour la science ouverte </a:t>
            </a:r>
            <a:r>
              <a:rPr lang="fr-FR" dirty="0"/>
              <a:t>(04/07/2018) prévoit  d’« adhérer au niveau national à ORCID, système d’identification unique des chercheurs qui permet de connaître plus simplement et sûrement les contributions scientifiques d’un chercheur » (Troisième axe :  S’inscrire dans une dynamique durable, européenne et internationale) ; à l’époque, déjà une vingtaine de consortiums nationaux</a:t>
            </a:r>
          </a:p>
          <a:p>
            <a:pPr marL="259257" lvl="1" indent="-170730">
              <a:buFontTx/>
              <a:buChar char="-"/>
            </a:pPr>
            <a:r>
              <a:rPr lang="fr-FR" b="1" dirty="0"/>
              <a:t>10/2019 : lancement du consortium « Communauté française ORCID » </a:t>
            </a:r>
            <a:r>
              <a:rPr lang="fr-FR" dirty="0"/>
              <a:t>-cf. https://www.couperin.org/breves/1399-le-consortium-communaute-francaise-orcid-est-lance-en-octobre-2019-avec-24-etablissements et https://www.couperin.org/images/stories/ORCID/Accord_consortium_ORCID.docx), avec 34 membres au 29/11</a:t>
            </a:r>
          </a:p>
          <a:p>
            <a:pPr marL="259257" lvl="1" indent="-170730">
              <a:buFontTx/>
              <a:buChar char="-"/>
            </a:pPr>
            <a:r>
              <a:rPr lang="fr-FR" dirty="0"/>
              <a:t>objectifs : </a:t>
            </a:r>
          </a:p>
          <a:p>
            <a:pPr marL="531160" lvl="3" indent="-177053">
              <a:buFontTx/>
              <a:buChar char="-"/>
              <a:defRPr/>
            </a:pPr>
            <a:r>
              <a:rPr lang="fr-FR" dirty="0"/>
              <a:t>créer un espace d’échange autour de l’implémentation technique dans les établissements et son adoption par la communauté </a:t>
            </a:r>
            <a:r>
              <a:rPr lang="fr-FR" b="0" baseline="0" dirty="0"/>
              <a:t>(liste des services : https://info.orcid.org/about-membership/)</a:t>
            </a:r>
            <a:endParaRPr lang="fr-FR" dirty="0"/>
          </a:p>
          <a:p>
            <a:pPr marL="531160" lvl="3" indent="-177053">
              <a:buFontTx/>
              <a:buChar char="-"/>
              <a:defRPr/>
            </a:pPr>
            <a:r>
              <a:rPr lang="fr-FR" dirty="0"/>
              <a:t>développer collectivement des services autour d’ORCID concrets (</a:t>
            </a:r>
            <a:r>
              <a:rPr lang="fr-FR" i="1" dirty="0"/>
              <a:t>proof of concept</a:t>
            </a:r>
            <a:r>
              <a:rPr lang="fr-FR" dirty="0"/>
              <a:t>) – intégration dans les systèmes d’informations des établissements comme dans les plateformes externes</a:t>
            </a:r>
          </a:p>
          <a:p>
            <a:pPr marL="531160" lvl="3" indent="-177053">
              <a:buFontTx/>
              <a:buChar char="-"/>
              <a:defRPr/>
            </a:pPr>
            <a:r>
              <a:rPr lang="fr-FR" dirty="0"/>
              <a:t>donner des pistes pour une « adoption d’ORCID à l’échelle nationale d’ici un à deux ans » (solutions pertinentes, remontée des besoins, notamment pour prendre en compte la « diversité des usages quotidiens » des chercheurs)</a:t>
            </a:r>
          </a:p>
          <a:p>
            <a:pPr marL="531160" lvl="3" indent="-177053">
              <a:buFontTx/>
              <a:buChar char="-"/>
              <a:defRPr/>
            </a:pPr>
            <a:r>
              <a:rPr lang="fr-FR" dirty="0"/>
              <a:t>renforcer la représentation française dans les instances ORCID</a:t>
            </a:r>
          </a:p>
          <a:p>
            <a:pPr marL="264460" lvl="2" indent="-177053">
              <a:buFontTx/>
              <a:buChar char="-"/>
              <a:defRPr/>
            </a:pPr>
            <a:r>
              <a:rPr lang="fr-FR" dirty="0"/>
              <a:t>en 11/2022 : 51 membres ORCID en France </a:t>
            </a:r>
            <a:r>
              <a:rPr lang="fr-FR" b="0" baseline="0" dirty="0"/>
              <a:t>(24 membres au lancement au 29/11/2019) (https://www.couperin.org/services-et-prospective/orcid-doaj-sparc-europe-scoss/orcid dont liste des membres, soit une adhésion de 3 500 $ par établissement)</a:t>
            </a:r>
            <a:br>
              <a:rPr lang="fr-FR" dirty="0"/>
            </a:br>
            <a:r>
              <a:rPr lang="fr-FR" dirty="0"/>
              <a:t>ex de réalisation : lien HAL &gt; ORCID (https://orcid.org/blog/2020/11/03/complete-your-orcid-record-your-hal-deposits)</a:t>
            </a:r>
          </a:p>
          <a:p>
            <a:pPr marL="264460" lvl="2" indent="-177053">
              <a:buFontTx/>
              <a:buChar char="-"/>
              <a:defRPr/>
            </a:pPr>
            <a:endParaRPr lang="fr-FR" dirty="0"/>
          </a:p>
          <a:p>
            <a:r>
              <a:rPr lang="fr-FR" dirty="0">
                <a:latin typeface="+mj-lt"/>
              </a:rPr>
              <a:t>réseau de correspondants ORCID dans les établissements membres : </a:t>
            </a:r>
          </a:p>
          <a:p>
            <a:pPr marL="166688" marR="0" lvl="0" indent="-171450" algn="l" defTabSz="914400" rtl="0" eaLnBrk="1" fontAlgn="auto" latinLnBrk="0" hangingPunct="1">
              <a:lnSpc>
                <a:spcPct val="100000"/>
              </a:lnSpc>
              <a:spcBef>
                <a:spcPts val="0"/>
              </a:spcBef>
              <a:spcAft>
                <a:spcPts val="0"/>
              </a:spcAft>
              <a:buClrTx/>
              <a:buSzTx/>
              <a:buFontTx/>
              <a:buChar char="-"/>
              <a:tabLst/>
              <a:defRPr/>
            </a:pPr>
            <a:r>
              <a:rPr lang="fr-FR" dirty="0">
                <a:latin typeface="+mj-lt"/>
              </a:rPr>
              <a:t>s’appuyer sur les réseaux de l’ABES : « </a:t>
            </a:r>
            <a:r>
              <a:rPr lang="fr-FR" sz="1000" i="0" kern="1200" dirty="0">
                <a:solidFill>
                  <a:schemeClr val="tx1"/>
                </a:solidFill>
                <a:effectLst/>
                <a:latin typeface="+mj-lt"/>
                <a:ea typeface="+mn-ea"/>
                <a:cs typeface="Arial" panose="020B0604020202020204" pitchFamily="34" charset="0"/>
              </a:rPr>
              <a:t>En tant que référent identifié, il est chargé de contribuer au pilotage de la politique de son établissement en matière d’identifiants, de coordonner les flux de données ORCID, d’analyser les données ORCID et de les valoriser. Le consortium est considéré par l’Abes comme un nouveau réseau ayant des spécificités, mais aussi des convergences avec l’existant. En effet, parmi les 36 membres du consortium, 28 appartiennent déjà à au moins l’un des réseaux gérés par l’Abes (</a:t>
            </a:r>
            <a:r>
              <a:rPr lang="fr-FR" sz="1000" i="0" kern="1200" dirty="0" err="1">
                <a:solidFill>
                  <a:schemeClr val="tx1"/>
                </a:solidFill>
                <a:effectLst/>
                <a:latin typeface="+mj-lt"/>
                <a:ea typeface="+mn-ea"/>
                <a:cs typeface="Arial" panose="020B0604020202020204" pitchFamily="34" charset="0"/>
              </a:rPr>
              <a:t>Sudoc</a:t>
            </a:r>
            <a:r>
              <a:rPr lang="fr-FR" sz="1000" i="0" kern="1200" dirty="0">
                <a:solidFill>
                  <a:schemeClr val="tx1"/>
                </a:solidFill>
                <a:effectLst/>
                <a:latin typeface="+mj-lt"/>
                <a:ea typeface="+mn-ea"/>
                <a:cs typeface="Arial" panose="020B0604020202020204" pitchFamily="34" charset="0"/>
              </a:rPr>
              <a:t>, STEP/STAR, CALAMES). Il est donc indispensable de penser l’articulation et la mise en cohérence, notamment avec le réseau des correspondants Autorités qui disposent d’une expertise indéniable autour des données d’identification des personnes. » (Isabelle Mauger Perez. «  France : nouveau réseau, nouveaux correspondants ». </a:t>
            </a:r>
            <a:r>
              <a:rPr lang="fr-FR" sz="1000" i="1" kern="1200" dirty="0">
                <a:solidFill>
                  <a:schemeClr val="tx1"/>
                </a:solidFill>
                <a:effectLst/>
                <a:latin typeface="+mj-lt"/>
                <a:ea typeface="+mn-ea"/>
                <a:cs typeface="Arial" panose="020B0604020202020204" pitchFamily="34" charset="0"/>
              </a:rPr>
              <a:t>Arabesques</a:t>
            </a:r>
            <a:r>
              <a:rPr lang="fr-FR" sz="1000" i="0" kern="1200" dirty="0">
                <a:solidFill>
                  <a:schemeClr val="tx1"/>
                </a:solidFill>
                <a:effectLst/>
                <a:latin typeface="+mj-lt"/>
                <a:ea typeface="+mn-ea"/>
                <a:cs typeface="Arial" panose="020B0604020202020204" pitchFamily="34" charset="0"/>
              </a:rPr>
              <a:t>. 97 | 2020. p. 21. https://publications-prairial.fr/arabesques/index.php?id=1772)</a:t>
            </a:r>
          </a:p>
          <a:p>
            <a:pPr marL="166688" marR="0" lvl="0" indent="-171450" algn="l" defTabSz="914400" rtl="0" eaLnBrk="1" fontAlgn="auto" latinLnBrk="0" hangingPunct="1">
              <a:lnSpc>
                <a:spcPct val="100000"/>
              </a:lnSpc>
              <a:spcBef>
                <a:spcPts val="0"/>
              </a:spcBef>
              <a:spcAft>
                <a:spcPts val="0"/>
              </a:spcAft>
              <a:buClrTx/>
              <a:buSzTx/>
              <a:buFontTx/>
              <a:buChar char="-"/>
              <a:tabLst/>
              <a:defRPr/>
            </a:pPr>
            <a:r>
              <a:rPr lang="fr-FR" sz="1000" i="0" kern="1200" dirty="0">
                <a:solidFill>
                  <a:schemeClr val="tx1"/>
                </a:solidFill>
                <a:effectLst/>
                <a:latin typeface="+mj-lt"/>
                <a:ea typeface="+mn-ea"/>
                <a:cs typeface="Arial" panose="020B0604020202020204" pitchFamily="34" charset="0"/>
              </a:rPr>
              <a:t>tout en cherchant d’autres compétences : « Notons que les futurs correspondants ORCID devront en outre s’appuyer sur d’autres compétences – de type : connaissance des flux, maitrise des APIs, compétences pédagogiques, capacité de conviction – potentiellement éparses au sein des services des établissements (informatique, appui à la recherche, formation, communication, etc.). » (« Consortium « ORCID  France » : c’est parti ! ». </a:t>
            </a:r>
            <a:r>
              <a:rPr lang="fr-FR" i="0" dirty="0" err="1">
                <a:latin typeface="+mj-lt"/>
              </a:rPr>
              <a:t>Fil’ABES</a:t>
            </a:r>
            <a:r>
              <a:rPr lang="fr-FR" i="0" dirty="0">
                <a:latin typeface="+mj-lt"/>
              </a:rPr>
              <a:t>. 21/01/2020. https://fil.abes.fr/2020/01/27/consortium-orcid-france-cest-parti/)</a:t>
            </a:r>
            <a:endParaRPr lang="fr-FR" sz="1000" i="0" kern="1200" dirty="0">
              <a:solidFill>
                <a:schemeClr val="tx1"/>
              </a:solidFill>
              <a:effectLst/>
              <a:latin typeface="+mj-lt"/>
              <a:ea typeface="+mn-ea"/>
              <a:cs typeface="Arial" panose="020B0604020202020204" pitchFamily="34" charset="0"/>
            </a:endParaRPr>
          </a:p>
          <a:p>
            <a:endParaRPr lang="fr-FR" dirty="0">
              <a:latin typeface="+mj-lt"/>
            </a:endParaRPr>
          </a:p>
          <a:p>
            <a:pPr marL="259257" indent="-170730" defTabSz="910560">
              <a:buFontTx/>
              <a:buChar char="-"/>
              <a:defRPr/>
            </a:pP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91</a:t>
            </a:fld>
            <a:endParaRPr lang="fr-FR"/>
          </a:p>
        </p:txBody>
      </p:sp>
    </p:spTree>
    <p:extLst>
      <p:ext uri="{BB962C8B-B14F-4D97-AF65-F5344CB8AC3E}">
        <p14:creationId xmlns:p14="http://schemas.microsoft.com/office/powerpoint/2010/main" val="21415122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3577" y="4748163"/>
            <a:ext cx="5388610" cy="4315155"/>
          </a:xfrm>
        </p:spPr>
        <p:txBody>
          <a:bodyPr/>
          <a:lstStyle/>
          <a:p>
            <a:pPr marL="88527" indent="0" defTabSz="910560">
              <a:defRPr/>
            </a:pP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92</a:t>
            </a:fld>
            <a:endParaRPr lang="fr-FR"/>
          </a:p>
        </p:txBody>
      </p:sp>
    </p:spTree>
    <p:extLst>
      <p:ext uri="{BB962C8B-B14F-4D97-AF65-F5344CB8AC3E}">
        <p14:creationId xmlns:p14="http://schemas.microsoft.com/office/powerpoint/2010/main" val="10814738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ex. : </a:t>
            </a:r>
            <a:br>
              <a:rPr lang="fr-FR"/>
            </a:br>
            <a:r>
              <a:rPr lang="fr-FR"/>
              <a:t>- </a:t>
            </a:r>
            <a:r>
              <a:rPr lang="fr-FR" i="1" err="1"/>
              <a:t>sign</a:t>
            </a:r>
            <a:r>
              <a:rPr lang="fr-FR" i="1"/>
              <a:t>-on</a:t>
            </a:r>
            <a:r>
              <a:rPr lang="fr-FR"/>
              <a:t> : ex. : HAL https://hal.archives-ouvertes.fr/</a:t>
            </a:r>
            <a:br>
              <a:rPr lang="fr-FR"/>
            </a:br>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93</a:t>
            </a:fld>
            <a:endParaRPr lang="fr-FR"/>
          </a:p>
        </p:txBody>
      </p:sp>
    </p:spTree>
    <p:extLst>
      <p:ext uri="{BB962C8B-B14F-4D97-AF65-F5344CB8AC3E}">
        <p14:creationId xmlns:p14="http://schemas.microsoft.com/office/powerpoint/2010/main" val="15029570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Référence : https://orcid-france.fr/ </a:t>
            </a:r>
          </a:p>
          <a:p>
            <a:endParaRPr lang="fr-FR" dirty="0"/>
          </a:p>
          <a:p>
            <a:pPr marL="92075" marR="0" lvl="0" indent="-92075" algn="l" defTabSz="914400" rtl="0" eaLnBrk="1" fontAlgn="auto" latinLnBrk="0" hangingPunct="1">
              <a:lnSpc>
                <a:spcPct val="100000"/>
              </a:lnSpc>
              <a:spcBef>
                <a:spcPts val="0"/>
              </a:spcBef>
              <a:spcAft>
                <a:spcPts val="0"/>
              </a:spcAft>
              <a:buClrTx/>
              <a:buSzTx/>
              <a:buFontTx/>
              <a:buNone/>
              <a:tabLst/>
              <a:defRPr/>
            </a:pPr>
            <a:endParaRPr lang="fr-FR" dirty="0"/>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b="1" u="sng" dirty="0"/>
              <a:t>Nécessité de développer des « </a:t>
            </a:r>
            <a:r>
              <a:rPr lang="fr-FR" b="1" i="1" u="sng" dirty="0"/>
              <a:t>trust markers </a:t>
            </a:r>
            <a:r>
              <a:rPr lang="fr-FR" b="1" u="sng" dirty="0"/>
              <a:t>»</a:t>
            </a:r>
          </a:p>
          <a:p>
            <a:r>
              <a:rPr lang="fr-FR" dirty="0"/>
              <a:t>cf. chez ORCID le </a:t>
            </a:r>
            <a:r>
              <a:rPr lang="fr-FR" i="1" dirty="0" err="1"/>
              <a:t>Certified</a:t>
            </a:r>
            <a:r>
              <a:rPr lang="fr-FR" i="1" dirty="0"/>
              <a:t> Service Provider (CSP) </a:t>
            </a:r>
          </a:p>
          <a:p>
            <a:endParaRPr lang="fr-FR" dirty="0"/>
          </a:p>
          <a:p>
            <a:pPr marL="171450" indent="-171450">
              <a:buFontTx/>
              <a:buChar char="-"/>
            </a:pPr>
            <a:r>
              <a:rPr lang="fr-FR" dirty="0"/>
              <a:t>adhésion : disposer d’outils et de services basés sur les données ORCID</a:t>
            </a:r>
          </a:p>
          <a:p>
            <a:pPr marL="346075" lvl="1" indent="-171450">
              <a:buFontTx/>
              <a:buChar char="-"/>
            </a:pPr>
            <a:r>
              <a:rPr lang="fr-FR" dirty="0"/>
              <a:t>affiliation manager : le plus simple ; au niveau de l’identité (affiliation)</a:t>
            </a:r>
          </a:p>
          <a:p>
            <a:pPr marL="346075" lvl="1" indent="-171450">
              <a:buFontTx/>
              <a:buChar char="-"/>
            </a:pPr>
            <a:r>
              <a:rPr lang="fr-FR" dirty="0"/>
              <a:t>API ; plus complexe, notamment au niveau des données saisies de productions (</a:t>
            </a:r>
            <a:r>
              <a:rPr lang="fr-FR" i="1" dirty="0" err="1"/>
              <a:t>works</a:t>
            </a:r>
            <a:r>
              <a:rPr lang="fr-FR" i="0" dirty="0"/>
              <a:t>)</a:t>
            </a:r>
          </a:p>
          <a:p>
            <a:pPr marL="346075" lvl="1" indent="-171450">
              <a:buFontTx/>
              <a:buChar char="-"/>
            </a:pPr>
            <a:endParaRPr lang="fr-FR" i="0" dirty="0"/>
          </a:p>
          <a:p>
            <a:pPr marL="171450" lvl="0" indent="-171450">
              <a:buFontTx/>
              <a:buChar char="-"/>
            </a:pPr>
            <a:r>
              <a:rPr lang="fr-FR" i="0" dirty="0"/>
              <a:t>à part Affiliation manager, voir aussi fonctionnalité </a:t>
            </a:r>
            <a:r>
              <a:rPr lang="fr-FR" i="0" dirty="0" err="1"/>
              <a:t>Researcher</a:t>
            </a:r>
            <a:r>
              <a:rPr lang="fr-FR" i="0" dirty="0"/>
              <a:t> </a:t>
            </a:r>
            <a:r>
              <a:rPr lang="fr-FR" i="0" dirty="0" err="1"/>
              <a:t>connect</a:t>
            </a:r>
            <a:r>
              <a:rPr lang="fr-FR" i="0" dirty="0"/>
              <a:t> : https://</a:t>
            </a:r>
            <a:r>
              <a:rPr lang="fr-FR" i="0" dirty="0" err="1"/>
              <a:t>support.orcid.org</a:t>
            </a:r>
            <a:r>
              <a:rPr lang="fr-FR" i="0" dirty="0"/>
              <a:t>/</a:t>
            </a:r>
            <a:r>
              <a:rPr lang="fr-FR" i="0" dirty="0" err="1"/>
              <a:t>hc</a:t>
            </a:r>
            <a:r>
              <a:rPr lang="fr-FR" i="0" dirty="0"/>
              <a:t>/en-us/articles/22062298053015-ORCID-Record-</a:t>
            </a:r>
            <a:r>
              <a:rPr lang="fr-FR" i="0" dirty="0" err="1"/>
              <a:t>Summaries</a:t>
            </a:r>
            <a:endParaRPr lang="fr-FR" i="0"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94</a:t>
            </a:fld>
            <a:endParaRPr lang="fr-FR"/>
          </a:p>
        </p:txBody>
      </p:sp>
    </p:spTree>
    <p:extLst>
      <p:ext uri="{BB962C8B-B14F-4D97-AF65-F5344CB8AC3E}">
        <p14:creationId xmlns:p14="http://schemas.microsoft.com/office/powerpoint/2010/main" val="4903654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Référence : https://orcid-france.fr/espace-api/affiliation-manager/ </a:t>
            </a:r>
          </a:p>
          <a:p>
            <a:pPr marL="92075" marR="0" lvl="0" indent="-92075" algn="l" defTabSz="914400" rtl="0" eaLnBrk="1" fontAlgn="auto" latinLnBrk="0" hangingPunct="1">
              <a:lnSpc>
                <a:spcPct val="100000"/>
              </a:lnSpc>
              <a:spcBef>
                <a:spcPts val="0"/>
              </a:spcBef>
              <a:spcAft>
                <a:spcPts val="0"/>
              </a:spcAft>
              <a:buClrTx/>
              <a:buSzTx/>
              <a:buFontTx/>
              <a:buNone/>
              <a:tabLst/>
              <a:defRPr/>
            </a:pPr>
            <a:endParaRPr lang="fr-FR" dirty="0"/>
          </a:p>
          <a:p>
            <a:pPr marL="92075" marR="0" lvl="0" indent="-92075" algn="l" defTabSz="914400" rtl="0" eaLnBrk="1" fontAlgn="auto" latinLnBrk="0" hangingPunct="1">
              <a:lnSpc>
                <a:spcPct val="100000"/>
              </a:lnSpc>
              <a:spcBef>
                <a:spcPts val="0"/>
              </a:spcBef>
              <a:spcAft>
                <a:spcPts val="0"/>
              </a:spcAft>
              <a:buClrTx/>
              <a:buSzTx/>
              <a:buFontTx/>
              <a:buNone/>
              <a:tabLst/>
              <a:defRPr/>
            </a:pPr>
            <a:endParaRPr lang="fr-FR" dirty="0"/>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Outils développés récemment pour favoriser le travail des institutions sur les données ORCID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i="1" dirty="0"/>
              <a:t>affiliation manager</a:t>
            </a:r>
            <a:r>
              <a:rPr lang="fr-FR" dirty="0"/>
              <a:t> : pour faciliter l’utilisation de l’API à partir de fichiers Excel, préalablement préparés  – https://orcid-france.fr/espace-api/affiliation-manager/ ; pour un retour d’expérience, cf. Sciences-Po : https://info.orcid.org/affiliation-manager-around-the-world-paris-institute-of-political-studies-sciences-po-paris-france/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facilite par exemple la mise à jour des données (ex. : changement de nom de l’établissement, variante linguistique...)</a:t>
            </a:r>
          </a:p>
          <a:p>
            <a:pPr marL="171450" indent="-171450">
              <a:buFontTx/>
              <a:buChar char="-"/>
            </a:pPr>
            <a:r>
              <a:rPr lang="fr-FR" i="1" dirty="0" err="1"/>
              <a:t>member</a:t>
            </a:r>
            <a:r>
              <a:rPr lang="fr-FR" i="1" dirty="0"/>
              <a:t> portal</a:t>
            </a:r>
            <a:r>
              <a:rPr lang="fr-FR" i="0" dirty="0"/>
              <a:t> : tableau de bord pour faciliter le suivi des ORCID des membres de son institution (données statistiques, indicateurs), ex. : nombre de comptes créés, nombre d’actifs</a:t>
            </a:r>
          </a:p>
          <a:p>
            <a:pPr marL="171450" indent="-171450">
              <a:buFontTx/>
              <a:buChar char="-"/>
            </a:pPr>
            <a:endParaRPr lang="fr-FR" i="0" dirty="0"/>
          </a:p>
          <a:p>
            <a:pPr marL="0" indent="0">
              <a:buFontTx/>
              <a:buNone/>
            </a:pPr>
            <a:r>
              <a:rPr lang="fr-FR" i="0" dirty="0"/>
              <a:t>! ne porte que sur les données d’affiliation et non les productions : « </a:t>
            </a:r>
            <a:r>
              <a:rPr lang="fr-FR" sz="1000" b="0" i="0" kern="1200" dirty="0">
                <a:solidFill>
                  <a:schemeClr val="tx1"/>
                </a:solidFill>
                <a:effectLst/>
                <a:latin typeface="+mn-lt"/>
                <a:ea typeface="+mn-ea"/>
                <a:cs typeface="+mn-cs"/>
              </a:rPr>
              <a:t>Affiliation Manager peut interagir avec les comptes ORCID des chercheurs pour la partie “</a:t>
            </a:r>
            <a:r>
              <a:rPr lang="fr-FR" sz="1000" b="0" i="0" kern="1200" dirty="0" err="1">
                <a:solidFill>
                  <a:schemeClr val="tx1"/>
                </a:solidFill>
                <a:effectLst/>
                <a:latin typeface="+mn-lt"/>
                <a:ea typeface="+mn-ea"/>
                <a:cs typeface="+mn-cs"/>
              </a:rPr>
              <a:t>employment</a:t>
            </a:r>
            <a:r>
              <a:rPr lang="fr-FR" sz="1000" b="0" i="0" kern="1200" dirty="0">
                <a:solidFill>
                  <a:schemeClr val="tx1"/>
                </a:solidFill>
                <a:effectLst/>
                <a:latin typeface="+mn-lt"/>
                <a:ea typeface="+mn-ea"/>
                <a:cs typeface="+mn-cs"/>
              </a:rPr>
              <a:t>”,“</a:t>
            </a:r>
            <a:r>
              <a:rPr lang="fr-FR" sz="1000" b="0" i="0" kern="1200" dirty="0" err="1">
                <a:solidFill>
                  <a:schemeClr val="tx1"/>
                </a:solidFill>
                <a:effectLst/>
                <a:latin typeface="+mn-lt"/>
                <a:ea typeface="+mn-ea"/>
                <a:cs typeface="+mn-cs"/>
              </a:rPr>
              <a:t>education</a:t>
            </a:r>
            <a:r>
              <a:rPr lang="fr-FR" sz="1000" b="0" i="0" kern="1200" dirty="0">
                <a:solidFill>
                  <a:schemeClr val="tx1"/>
                </a:solidFill>
                <a:effectLst/>
                <a:latin typeface="+mn-lt"/>
                <a:ea typeface="+mn-ea"/>
                <a:cs typeface="+mn-cs"/>
              </a:rPr>
              <a:t> and qualifications”, “</a:t>
            </a:r>
            <a:r>
              <a:rPr lang="fr-FR" sz="1000" b="0" i="0" kern="1200" dirty="0" err="1">
                <a:solidFill>
                  <a:schemeClr val="tx1"/>
                </a:solidFill>
                <a:effectLst/>
                <a:latin typeface="+mn-lt"/>
                <a:ea typeface="+mn-ea"/>
                <a:cs typeface="+mn-cs"/>
              </a:rPr>
              <a:t>invited</a:t>
            </a:r>
            <a:r>
              <a:rPr lang="fr-FR" sz="1000" b="0" i="0" kern="1200" dirty="0">
                <a:solidFill>
                  <a:schemeClr val="tx1"/>
                </a:solidFill>
                <a:effectLst/>
                <a:latin typeface="+mn-lt"/>
                <a:ea typeface="+mn-ea"/>
                <a:cs typeface="+mn-cs"/>
              </a:rPr>
              <a:t> positions and distinctions”, “</a:t>
            </a:r>
            <a:r>
              <a:rPr lang="fr-FR" sz="1000" b="0" i="0" kern="1200" dirty="0" err="1">
                <a:solidFill>
                  <a:schemeClr val="tx1"/>
                </a:solidFill>
                <a:effectLst/>
                <a:latin typeface="+mn-lt"/>
                <a:ea typeface="+mn-ea"/>
                <a:cs typeface="+mn-cs"/>
              </a:rPr>
              <a:t>membership</a:t>
            </a:r>
            <a:r>
              <a:rPr lang="fr-FR" sz="1000" b="0" i="0" kern="1200" dirty="0">
                <a:solidFill>
                  <a:schemeClr val="tx1"/>
                </a:solidFill>
                <a:effectLst/>
                <a:latin typeface="+mn-lt"/>
                <a:ea typeface="+mn-ea"/>
                <a:cs typeface="+mn-cs"/>
              </a:rPr>
              <a:t> and service” »</a:t>
            </a:r>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96</a:t>
            </a:fld>
            <a:endParaRPr lang="fr-FR"/>
          </a:p>
        </p:txBody>
      </p:sp>
    </p:spTree>
    <p:extLst>
      <p:ext uri="{BB962C8B-B14F-4D97-AF65-F5344CB8AC3E}">
        <p14:creationId xmlns:p14="http://schemas.microsoft.com/office/powerpoint/2010/main" val="36979212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 : </a:t>
            </a:r>
            <a:br>
              <a:rPr lang="fr-FR" dirty="0"/>
            </a:br>
            <a:r>
              <a:rPr lang="fr-FR" dirty="0"/>
              <a:t>- fiabilisation des données : ex. : IFREMER ex. : https://orcid.org/0000-0002-8328-4306</a:t>
            </a:r>
          </a:p>
          <a:p>
            <a:r>
              <a:rPr lang="fr-FR" dirty="0"/>
              <a:t>cas d’usages : https://orcid-france.fr/espace-api/cas-usage/</a:t>
            </a:r>
          </a:p>
          <a:p>
            <a:r>
              <a:rPr lang="fr-FR" dirty="0"/>
              <a:t>cf. aussi exemple de l’université de Lorraine : https://factuel.univ-lorraine.fr/node/28918</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97</a:t>
            </a:fld>
            <a:endParaRPr lang="fr-FR"/>
          </a:p>
        </p:txBody>
      </p:sp>
    </p:spTree>
    <p:extLst>
      <p:ext uri="{BB962C8B-B14F-4D97-AF65-F5344CB8AC3E}">
        <p14:creationId xmlns:p14="http://schemas.microsoft.com/office/powerpoint/2010/main" val="199160239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Référence : https://orcid-france.fr/espace-api/fonctionnalites/ </a:t>
            </a:r>
          </a:p>
          <a:p>
            <a:endParaRPr lang="fr-FR" dirty="0"/>
          </a:p>
          <a:p>
            <a:endParaRPr lang="fr-FR" dirty="0"/>
          </a:p>
          <a:p>
            <a:r>
              <a:rPr lang="fr-FR" dirty="0"/>
              <a:t>Questions : </a:t>
            </a:r>
            <a:br>
              <a:rPr lang="fr-FR" dirty="0"/>
            </a:br>
            <a:r>
              <a:rPr lang="fr-FR" dirty="0"/>
              <a:t>- quelles compétences nécessaires pour travailler avec ORCID ?</a:t>
            </a:r>
          </a:p>
          <a:p>
            <a:r>
              <a:rPr lang="fr-FR" dirty="0"/>
              <a:t>	</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98</a:t>
            </a:fld>
            <a:endParaRPr lang="fr-FR"/>
          </a:p>
        </p:txBody>
      </p:sp>
    </p:spTree>
    <p:extLst>
      <p:ext uri="{BB962C8B-B14F-4D97-AF65-F5344CB8AC3E}">
        <p14:creationId xmlns:p14="http://schemas.microsoft.com/office/powerpoint/2010/main" val="356909327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b="1" u="sng" dirty="0"/>
              <a:t>Structuration des acteurs et développement des infrastructures</a:t>
            </a:r>
            <a:endParaRPr lang="fr-FR" sz="1000" b="0" i="0" kern="1200" dirty="0">
              <a:solidFill>
                <a:schemeClr val="tx1"/>
              </a:solidFill>
              <a:effectLst/>
              <a:latin typeface="+mn-lt"/>
              <a:ea typeface="+mn-ea"/>
              <a:cs typeface="+mn-cs"/>
            </a:endParaRPr>
          </a:p>
          <a:p>
            <a:r>
              <a:rPr lang="fr-FR" sz="1000" b="0" i="0" kern="1200" dirty="0">
                <a:solidFill>
                  <a:schemeClr val="tx1"/>
                </a:solidFill>
                <a:effectLst/>
                <a:latin typeface="+mn-lt"/>
                <a:ea typeface="+mn-ea"/>
                <a:cs typeface="+mn-cs"/>
              </a:rPr>
              <a:t>loi 3 DS renforce le principe « Dites-le nous une fois »</a:t>
            </a:r>
          </a:p>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99</a:t>
            </a:fld>
            <a:endParaRPr lang="fr-FR"/>
          </a:p>
        </p:txBody>
      </p:sp>
    </p:spTree>
    <p:extLst>
      <p:ext uri="{BB962C8B-B14F-4D97-AF65-F5344CB8AC3E}">
        <p14:creationId xmlns:p14="http://schemas.microsoft.com/office/powerpoint/2010/main" val="3742208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12</a:t>
            </a:fld>
            <a:endParaRPr lang="fr-FR"/>
          </a:p>
        </p:txBody>
      </p:sp>
    </p:spTree>
    <p:extLst>
      <p:ext uri="{BB962C8B-B14F-4D97-AF65-F5344CB8AC3E}">
        <p14:creationId xmlns:p14="http://schemas.microsoft.com/office/powerpoint/2010/main" val="17016449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Référence : </a:t>
            </a:r>
            <a:r>
              <a:rPr lang="fr-FR" dirty="0" err="1"/>
              <a:t>MESRI</a:t>
            </a:r>
            <a:r>
              <a:rPr lang="fr-FR" dirty="0"/>
              <a:t>. </a:t>
            </a:r>
            <a:r>
              <a:rPr lang="fr-FR" i="1" dirty="0"/>
              <a:t>Deuxième Plan national pour la science ouverte. Généraliser la science ouverte en France 2021-2024</a:t>
            </a:r>
            <a:r>
              <a:rPr lang="fr-FR" dirty="0"/>
              <a:t>. 07/2021. https://www.ouvrirlascience.fr/deuxieme-plan-national-pour-la-science-ouverte/.</a:t>
            </a:r>
          </a:p>
          <a:p>
            <a:r>
              <a:rPr lang="fr-FR" i="0" dirty="0"/>
              <a:t>Référence : </a:t>
            </a:r>
            <a:r>
              <a:rPr lang="fr-FR" i="1" dirty="0"/>
              <a:t>Politique des données, des algorithmes et des codes sources. Feuille de route 2021-2024</a:t>
            </a:r>
            <a:r>
              <a:rPr lang="fr-FR" dirty="0"/>
              <a:t>. 36 p. https://www.enseignementsup-recherche.gouv.fr/sites/default/files/2021-09/la-feuille-de-route-2021-2024-du-mesri-relative-la-politique-des-donn-es-des-algorithmes-et-des-codes-sources-12965.pdf. Présentation : https://www.enseignementsup-recherche.gouv.fr/fr/la-feuille-de-route-2021-2024-du-mesri-sur-la-politique-des-donnees-des-algorithmes-et-des-codes-50534.</a:t>
            </a:r>
          </a:p>
          <a:p>
            <a:r>
              <a:rPr lang="fr-FR" dirty="0"/>
              <a:t>Référence : Philippe Gillet et al. Mission sur l’écosystème de la recherche et de l’innovation. 14 propositions pour engager le processus de rénovation et de simplification de l’écosystème national. Rapport à Madame la Ministre de l’Enseignement supérieur et de la Recherche. 2023. 84 p. https://www.enseignementsup-recherche.gouv.fr/sites/default/files/2023-06/rapport---mission-sur-l-cosyst-me-de-la-recherche-et-de-l-innovation-28193.pdf. </a:t>
            </a:r>
          </a:p>
          <a:p>
            <a:endParaRPr lang="fr-FR" dirty="0"/>
          </a:p>
          <a:p>
            <a:r>
              <a:rPr lang="fr-FR" dirty="0"/>
              <a:t>favoriser le développement des infrastructures et l’implémentation des identifiants, dans une perspective nationale et internationale</a:t>
            </a: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pour un retour récent, cf. article de Hugues </a:t>
            </a:r>
            <a:r>
              <a:rPr lang="fr-FR" dirty="0" err="1"/>
              <a:t>Ponchaut</a:t>
            </a:r>
            <a:r>
              <a:rPr lang="fr-FR" dirty="0"/>
              <a:t>, « Stratégie nationale pour les données, algorithmes et codes sources : un défi à relever collectivement », in </a:t>
            </a:r>
            <a:r>
              <a:rPr lang="fr-FR" i="1" dirty="0"/>
              <a:t>Arabesques</a:t>
            </a:r>
            <a:r>
              <a:rPr lang="fr-FR" i="0" dirty="0"/>
              <a:t>, 112 | 2024, p. 12-13 : https://publications-prairial.fr/arabesques/index.php?id=3821</a:t>
            </a:r>
            <a:endParaRPr lang="fr-FR" dirty="0"/>
          </a:p>
          <a:p>
            <a:pPr marL="92075" marR="0" lvl="0" indent="-92075"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100</a:t>
            </a:fld>
            <a:endParaRPr lang="fr-FR"/>
          </a:p>
        </p:txBody>
      </p:sp>
    </p:spTree>
    <p:extLst>
      <p:ext uri="{BB962C8B-B14F-4D97-AF65-F5344CB8AC3E}">
        <p14:creationId xmlns:p14="http://schemas.microsoft.com/office/powerpoint/2010/main" val="288196561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16EF3-F9B6-C0C4-0452-027CB2379D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A2E6374-AEF7-6735-B1A1-31049EB92FE4}"/>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5DBEDFC8-2213-2EC7-8129-25C265679589}"/>
              </a:ext>
            </a:extLst>
          </p:cNvPr>
          <p:cNvSpPr>
            <a:spLocks noGrp="1"/>
          </p:cNvSpPr>
          <p:nvPr>
            <p:ph type="body" idx="1"/>
          </p:nvPr>
        </p:nvSpPr>
        <p:spPr/>
        <p:txBody>
          <a:bodyPr/>
          <a:lstStyle/>
          <a:p>
            <a:pPr marL="175948" lvl="1" indent="0">
              <a:buFontTx/>
              <a:buNone/>
            </a:pPr>
            <a:r>
              <a:rPr lang="fr-FR" dirty="0"/>
              <a:t>simplification administrative : phase d’expérimentation : 17 sites pilotes et 7 axes</a:t>
            </a:r>
          </a:p>
          <a:p>
            <a:pPr marL="175948" lvl="1" indent="0"/>
            <a:r>
              <a:rPr lang="fr-FR" dirty="0"/>
              <a:t>développement de SI, pas de modèle imposé</a:t>
            </a:r>
          </a:p>
        </p:txBody>
      </p:sp>
      <p:sp>
        <p:nvSpPr>
          <p:cNvPr id="4" name="Espace réservé du numéro de diapositive 3">
            <a:extLst>
              <a:ext uri="{FF2B5EF4-FFF2-40B4-BE49-F238E27FC236}">
                <a16:creationId xmlns:a16="http://schemas.microsoft.com/office/drawing/2014/main" id="{A61F8F0F-C558-A465-88B6-65100EB524F2}"/>
              </a:ext>
            </a:extLst>
          </p:cNvPr>
          <p:cNvSpPr>
            <a:spLocks noGrp="1"/>
          </p:cNvSpPr>
          <p:nvPr>
            <p:ph type="sldNum" sz="quarter" idx="10"/>
          </p:nvPr>
        </p:nvSpPr>
        <p:spPr/>
        <p:txBody>
          <a:bodyPr/>
          <a:lstStyle/>
          <a:p>
            <a:fld id="{7D482B8A-91C0-4FBB-A903-0DE1F3F6E95B}" type="slidenum">
              <a:rPr lang="fr-FR" smtClean="0"/>
              <a:t>101</a:t>
            </a:fld>
            <a:endParaRPr lang="fr-FR"/>
          </a:p>
        </p:txBody>
      </p:sp>
    </p:spTree>
    <p:extLst>
      <p:ext uri="{BB962C8B-B14F-4D97-AF65-F5344CB8AC3E}">
        <p14:creationId xmlns:p14="http://schemas.microsoft.com/office/powerpoint/2010/main" val="25724570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en-US" dirty="0"/>
              <a:t>ex. </a:t>
            </a:r>
            <a:r>
              <a:rPr lang="fr-FR" dirty="0"/>
              <a:t>: consortium </a:t>
            </a:r>
            <a:r>
              <a:rPr lang="fr-FR" dirty="0" err="1"/>
              <a:t>CRISalid</a:t>
            </a:r>
            <a:r>
              <a:rPr lang="fr-FR" dirty="0"/>
              <a:t> : https://www.umontpellier.fr/articles/consortium-crisalid-vers-un-systeme-dinformation-innovant-pour-la-recherche-scientifique et https://crisalid.org/ (liste des membres : https://crisalid.org/consortium/</a:t>
            </a:r>
            <a:r>
              <a:rPr lang="fr-FR" dirty="0" err="1"/>
              <a:t>communaute-crisalid</a:t>
            </a:r>
            <a:r>
              <a:rPr lang="fr-FR" dirty="0"/>
              <a:t>)</a:t>
            </a:r>
          </a:p>
          <a:p>
            <a:pPr marL="92075" marR="0" lvl="0" indent="-92075" algn="l" defTabSz="914400" rtl="0" eaLnBrk="1" fontAlgn="auto" latinLnBrk="0" hangingPunct="1">
              <a:lnSpc>
                <a:spcPct val="100000"/>
              </a:lnSpc>
              <a:spcBef>
                <a:spcPts val="0"/>
              </a:spcBef>
              <a:spcAft>
                <a:spcPts val="0"/>
              </a:spcAft>
              <a:buClrTx/>
              <a:buSzTx/>
              <a:buFontTx/>
              <a:buNone/>
              <a:tabLst/>
              <a:defRPr/>
            </a:pPr>
            <a:endParaRPr lang="fr-FR" dirty="0"/>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dans le cadre de la stratégie nationale : respect du principe d’autonomie des établissements : pas de SI unique national</a:t>
            </a: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 constitution de consortium comme </a:t>
            </a:r>
            <a:r>
              <a:rPr lang="fr-FR" dirty="0" err="1">
                <a:sym typeface="Wingdings" panose="05000000000000000000" pitchFamily="2" charset="2"/>
              </a:rPr>
              <a:t>CRISalid</a:t>
            </a:r>
            <a:endParaRPr lang="fr-FR" dirty="0"/>
          </a:p>
          <a:p>
            <a:endParaRPr lang="en-US"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solidFill>
                  <a:prstClr val="black"/>
                </a:solidFill>
              </a:rPr>
              <a:pPr/>
              <a:t>102</a:t>
            </a:fld>
            <a:endParaRPr lang="fr-FR">
              <a:solidFill>
                <a:prstClr val="black"/>
              </a:solidFill>
            </a:endParaRPr>
          </a:p>
        </p:txBody>
      </p:sp>
    </p:spTree>
    <p:extLst>
      <p:ext uri="{BB962C8B-B14F-4D97-AF65-F5344CB8AC3E}">
        <p14:creationId xmlns:p14="http://schemas.microsoft.com/office/powerpoint/2010/main" val="37864527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E7178-3FCF-BC56-5F18-F7E49A6013C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BF0E3EA-D659-B00D-71CF-B39D03DC2954}"/>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3F86CC0C-6134-09A1-9ADA-176C8620652B}"/>
              </a:ext>
            </a:extLst>
          </p:cNvPr>
          <p:cNvSpPr>
            <a:spLocks noGrp="1"/>
          </p:cNvSpPr>
          <p:nvPr>
            <p:ph type="body" idx="1"/>
          </p:nvPr>
        </p:nvSpPr>
        <p:spPr/>
        <p:txBody>
          <a:bodyPr/>
          <a:lstStyle/>
          <a:p>
            <a:pPr marL="175948" marR="0" lvl="1" indent="0" algn="l" defTabSz="914400" rtl="0" eaLnBrk="1" fontAlgn="auto" latinLnBrk="0" hangingPunct="1">
              <a:lnSpc>
                <a:spcPct val="100000"/>
              </a:lnSpc>
              <a:spcBef>
                <a:spcPts val="0"/>
              </a:spcBef>
              <a:spcAft>
                <a:spcPts val="0"/>
              </a:spcAft>
              <a:buClrTx/>
              <a:buSzTx/>
              <a:buFontTx/>
              <a:buNone/>
              <a:tabLst/>
              <a:defRPr/>
            </a:pPr>
            <a:r>
              <a:rPr lang="fr-FR" dirty="0"/>
              <a:t>politique incitative à destination des chercheurs, un des éléments pour favoriser l’appropriation d’ORCID par les chercheurs français : pas d’obligation</a:t>
            </a:r>
          </a:p>
          <a:p>
            <a:pPr marL="175948" lvl="1" indent="0"/>
            <a:endParaRPr lang="fr-FR" dirty="0"/>
          </a:p>
        </p:txBody>
      </p:sp>
      <p:sp>
        <p:nvSpPr>
          <p:cNvPr id="4" name="Espace réservé du numéro de diapositive 3">
            <a:extLst>
              <a:ext uri="{FF2B5EF4-FFF2-40B4-BE49-F238E27FC236}">
                <a16:creationId xmlns:a16="http://schemas.microsoft.com/office/drawing/2014/main" id="{5DEBC6B0-B98E-38CE-2746-0FE051904B19}"/>
              </a:ext>
            </a:extLst>
          </p:cNvPr>
          <p:cNvSpPr>
            <a:spLocks noGrp="1"/>
          </p:cNvSpPr>
          <p:nvPr>
            <p:ph type="sldNum" sz="quarter" idx="10"/>
          </p:nvPr>
        </p:nvSpPr>
        <p:spPr/>
        <p:txBody>
          <a:bodyPr/>
          <a:lstStyle/>
          <a:p>
            <a:fld id="{7D482B8A-91C0-4FBB-A903-0DE1F3F6E95B}" type="slidenum">
              <a:rPr lang="fr-FR" smtClean="0"/>
              <a:t>103</a:t>
            </a:fld>
            <a:endParaRPr lang="fr-FR"/>
          </a:p>
        </p:txBody>
      </p:sp>
    </p:spTree>
    <p:extLst>
      <p:ext uri="{BB962C8B-B14F-4D97-AF65-F5344CB8AC3E}">
        <p14:creationId xmlns:p14="http://schemas.microsoft.com/office/powerpoint/2010/main" val="581285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104</a:t>
            </a:fld>
            <a:endParaRPr lang="fr-FR"/>
          </a:p>
        </p:txBody>
      </p:sp>
    </p:spTree>
    <p:extLst>
      <p:ext uri="{BB962C8B-B14F-4D97-AF65-F5344CB8AC3E}">
        <p14:creationId xmlns:p14="http://schemas.microsoft.com/office/powerpoint/2010/main" val="12205991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b="1" u="sng" dirty="0"/>
              <a:t>Vers un référentiel national des structures de recherche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  Un cadre de référence des structures définissant les types de structures (unités, fédérations, tutelles…) et la gouvernance des données associées sera défini en 2024. Au vu de son expertise sur les identifiants, dont </a:t>
            </a:r>
            <a:r>
              <a:rPr lang="fr-FR" sz="1000" b="0" i="0" kern="1200" dirty="0" err="1">
                <a:solidFill>
                  <a:schemeClr val="tx1"/>
                </a:solidFill>
                <a:effectLst/>
                <a:latin typeface="+mn-lt"/>
                <a:ea typeface="+mn-ea"/>
                <a:cs typeface="+mn-cs"/>
              </a:rPr>
              <a:t>IdRef</a:t>
            </a:r>
            <a:r>
              <a:rPr lang="fr-FR" sz="1000" b="0" i="0" kern="1200" dirty="0">
                <a:solidFill>
                  <a:schemeClr val="tx1"/>
                </a:solidFill>
                <a:effectLst/>
                <a:latin typeface="+mn-lt"/>
                <a:ea typeface="+mn-ea"/>
                <a:cs typeface="+mn-cs"/>
              </a:rPr>
              <a:t>, et du rôle de coordonnateur du  France qu’elle joue déjà, l’Abes s’est vu confier récemment par le </a:t>
            </a:r>
            <a:r>
              <a:rPr lang="fr-FR" sz="1000" b="0" i="0" kern="1200" dirty="0" err="1">
                <a:solidFill>
                  <a:schemeClr val="tx1"/>
                </a:solidFill>
                <a:effectLst/>
                <a:latin typeface="+mn-lt"/>
                <a:ea typeface="+mn-ea"/>
                <a:cs typeface="+mn-cs"/>
              </a:rPr>
              <a:t>MESR</a:t>
            </a:r>
            <a:r>
              <a:rPr lang="fr-FR" sz="1000" b="0" i="0" kern="1200" dirty="0">
                <a:solidFill>
                  <a:schemeClr val="tx1"/>
                </a:solidFill>
                <a:effectLst/>
                <a:latin typeface="+mn-lt"/>
                <a:ea typeface="+mn-ea"/>
                <a:cs typeface="+mn-cs"/>
              </a:rPr>
              <a:t> un rôle opérationnel de garant de la qualité et de l’unicité des données de structures dans le respect du cadre de référence qui sera défini » (</a:t>
            </a:r>
            <a:r>
              <a:rPr lang="fr-FR" dirty="0"/>
              <a:t>Hugues </a:t>
            </a:r>
            <a:r>
              <a:rPr lang="fr-FR" dirty="0" err="1"/>
              <a:t>Ponchaut</a:t>
            </a:r>
            <a:r>
              <a:rPr lang="fr-FR" dirty="0"/>
              <a:t>, « Stratégie nationale pour les données, algorithmes et codes sources : un défi à relever collectivement », in </a:t>
            </a:r>
            <a:r>
              <a:rPr lang="fr-FR" i="1" dirty="0"/>
              <a:t>Arabesques</a:t>
            </a:r>
            <a:r>
              <a:rPr lang="fr-FR" i="0" dirty="0"/>
              <a:t>, 112 | 2024, p. 12-13 : https://publications-prairial.fr/arabesques/index.php?id=3821)</a:t>
            </a:r>
            <a:endParaRPr lang="fr-FR" dirty="0"/>
          </a:p>
          <a:p>
            <a:pPr marL="536575" indent="0">
              <a:buFontTx/>
              <a:buNone/>
            </a:pPr>
            <a:endParaRPr lang="fr-FR" dirty="0"/>
          </a:p>
          <a:p>
            <a:pPr marL="171450" indent="-171450">
              <a:buFontTx/>
              <a:buChar char="-"/>
            </a:pPr>
            <a:r>
              <a:rPr lang="fr-FR" dirty="0"/>
              <a:t>sur le modèle d’</a:t>
            </a:r>
            <a:r>
              <a:rPr lang="fr-FR" dirty="0" err="1"/>
              <a:t>IdRef</a:t>
            </a:r>
            <a:r>
              <a:rPr lang="fr-FR" dirty="0"/>
              <a:t> : pour un outil national, indépendant d’autres acteurs</a:t>
            </a:r>
          </a:p>
          <a:p>
            <a:pPr marL="171450" indent="-171450">
              <a:buFontTx/>
              <a:buChar char="-"/>
            </a:pPr>
            <a:r>
              <a:rPr lang="fr-FR" dirty="0"/>
              <a:t>pour palier les limites du ROR pour le cadre français (pas de mise à jour centralisée, problème du mille-feuilles administratif français : comment indiquer établissement / laboratoire / UMR...) et du </a:t>
            </a:r>
            <a:r>
              <a:rPr lang="fr-FR" dirty="0" err="1"/>
              <a:t>RNSR</a:t>
            </a:r>
            <a:r>
              <a:rPr lang="fr-FR" dirty="0"/>
              <a:t> (pas un identifiant unique, interopérable ; ne reflète pas l’organisation réelle des structures)</a:t>
            </a:r>
          </a:p>
          <a:p>
            <a:pPr marL="171450" indent="-171450">
              <a:buFontTx/>
              <a:buChar char="-"/>
            </a:pPr>
            <a:endParaRPr lang="fr-FR" dirty="0"/>
          </a:p>
          <a:p>
            <a:pPr marL="171450" indent="-171450">
              <a:buFontTx/>
              <a:buChar char="-"/>
            </a:pPr>
            <a:r>
              <a:rPr lang="fr-FR" dirty="0"/>
              <a:t>chantier confié à l’</a:t>
            </a:r>
            <a:r>
              <a:rPr lang="fr-FR" dirty="0" err="1"/>
              <a:t>ABES</a:t>
            </a:r>
            <a:r>
              <a:rPr lang="fr-FR" dirty="0"/>
              <a:t>, en raison de ses compétences reconnues sur les métadonnées documentaires (gestion, interopérabilité, alignement)</a:t>
            </a:r>
          </a:p>
          <a:p>
            <a:pPr marL="346075" lvl="1" indent="-171450">
              <a:buFontTx/>
              <a:buChar char="-"/>
            </a:pPr>
            <a:r>
              <a:rPr lang="fr-FR" dirty="0"/>
              <a:t>besoin d’une gouvernance, de réseaux, de procédures (sur entretien, compléments, validation...)</a:t>
            </a:r>
          </a:p>
          <a:p>
            <a:pPr marL="346075" lvl="1" indent="-171450">
              <a:buFontTx/>
              <a:buChar char="-"/>
            </a:pPr>
            <a:r>
              <a:rPr lang="fr-FR" dirty="0"/>
              <a:t>besoin d’interopérabilités avec les autres acteurs (SI, autres registres internationaux comme ROR)</a:t>
            </a:r>
          </a:p>
          <a:p>
            <a:pPr marL="346075" lvl="1" indent="-171450">
              <a:buFontTx/>
              <a:buChar char="-"/>
            </a:pPr>
            <a:r>
              <a:rPr lang="fr-FR" dirty="0"/>
              <a:t>pour des données fiables et de qualité</a:t>
            </a:r>
          </a:p>
          <a:p>
            <a:pPr marL="346075" lvl="1" indent="-171450">
              <a:buFontTx/>
              <a:buChar char="-"/>
            </a:pPr>
            <a:endParaRPr lang="fr-FR" dirty="0"/>
          </a:p>
          <a:p>
            <a:pPr marL="346075" lvl="1" indent="-171450">
              <a:buFontTx/>
              <a:buChar char="-"/>
            </a:pPr>
            <a:endParaRPr lang="fr-FR" dirty="0"/>
          </a:p>
          <a:p>
            <a:pPr marL="171450" lvl="0" indent="-171450">
              <a:buFontTx/>
              <a:buChar char="-"/>
            </a:pPr>
            <a:r>
              <a:rPr lang="fr-FR" dirty="0"/>
              <a:t>à terme, doit être «  </a:t>
            </a:r>
            <a:r>
              <a:rPr lang="fr-FR" b="1" dirty="0"/>
              <a:t>le point de vérité et la source de confiance pour les données ROR au niveau national </a:t>
            </a:r>
            <a:r>
              <a:rPr lang="fr-FR" dirty="0"/>
              <a:t>» (https://</a:t>
            </a:r>
            <a:r>
              <a:rPr lang="fr-FR" dirty="0" err="1"/>
              <a:t>orcid-france.fr</a:t>
            </a:r>
            <a:r>
              <a:rPr lang="fr-FR" dirty="0"/>
              <a:t>/</a:t>
            </a:r>
            <a:r>
              <a:rPr lang="fr-FR" dirty="0" err="1"/>
              <a:t>wp</a:t>
            </a:r>
            <a:r>
              <a:rPr lang="fr-FR" dirty="0"/>
              <a:t>-content/</a:t>
            </a:r>
            <a:r>
              <a:rPr lang="fr-FR" dirty="0" err="1"/>
              <a:t>uploads</a:t>
            </a:r>
            <a:r>
              <a:rPr lang="fr-FR" dirty="0"/>
              <a:t>/2025/07/orcid-france-recommandations-pour-creation-mise-a-jour-et-mise-en-qualite-des-donnees-ror.pdf)</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105</a:t>
            </a:fld>
            <a:endParaRPr lang="fr-FR"/>
          </a:p>
        </p:txBody>
      </p:sp>
    </p:spTree>
    <p:extLst>
      <p:ext uri="{BB962C8B-B14F-4D97-AF65-F5344CB8AC3E}">
        <p14:creationId xmlns:p14="http://schemas.microsoft.com/office/powerpoint/2010/main" val="14427368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4383">
              <a:defRPr/>
            </a:pPr>
            <a:br>
              <a:rPr lang="fr-FR"/>
            </a:br>
            <a:endParaRPr lang="fr-F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108</a:t>
            </a:fld>
            <a:endParaRPr lang="fr-FR"/>
          </a:p>
        </p:txBody>
      </p:sp>
    </p:spTree>
    <p:extLst>
      <p:ext uri="{BB962C8B-B14F-4D97-AF65-F5344CB8AC3E}">
        <p14:creationId xmlns:p14="http://schemas.microsoft.com/office/powerpoint/2010/main" val="162281255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4C17E-2507-B2EC-4F40-6FBB87C552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297D70C-0861-5E35-D49B-71C63AB3F1A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21C2B93-025C-D448-67AD-65D023BACC54}"/>
              </a:ext>
            </a:extLst>
          </p:cNvPr>
          <p:cNvSpPr>
            <a:spLocks noGrp="1"/>
          </p:cNvSpPr>
          <p:nvPr>
            <p:ph type="body" idx="1"/>
          </p:nvPr>
        </p:nvSpPr>
        <p:spPr/>
        <p:txBody>
          <a:bodyPr/>
          <a:lstStyle/>
          <a:p>
            <a:pPr marL="0" indent="0"/>
            <a:r>
              <a:rPr lang="fr-FR" dirty="0"/>
              <a:t>avant tout pragmatique (cf. usages, mises à jour, intégration dans </a:t>
            </a:r>
            <a:r>
              <a:rPr lang="fr-FR" i="1" dirty="0"/>
              <a:t>workflow</a:t>
            </a:r>
            <a:r>
              <a:rPr lang="fr-FR" dirty="0"/>
              <a:t>)</a:t>
            </a:r>
          </a:p>
          <a:p>
            <a:pPr marL="367900" lvl="1" indent="0">
              <a:buFontTx/>
              <a:buChar char="-"/>
              <a:tabLst>
                <a:tab pos="182350" algn="l"/>
              </a:tabLst>
            </a:pPr>
            <a:r>
              <a:rPr lang="fr-FR" b="0" i="0" baseline="0" dirty="0">
                <a:sym typeface="Wingdings" panose="05000000000000000000" pitchFamily="2" charset="2"/>
              </a:rPr>
              <a:t>ORCID : une création avant tout par les éditeurs (~37 %)</a:t>
            </a:r>
          </a:p>
          <a:p>
            <a:pPr marL="367900" lvl="1" indent="0">
              <a:tabLst>
                <a:tab pos="182350" algn="l"/>
              </a:tabLst>
            </a:pPr>
            <a:r>
              <a:rPr lang="fr-FR" b="1" i="0" baseline="0" dirty="0">
                <a:sym typeface="Wingdings" panose="05000000000000000000" pitchFamily="2" charset="2"/>
              </a:rPr>
              <a:t>	 à cause de la diversité des usages possibles et d’un manque d’information, pas nécessaire association de l’identifiant et de toutes les fonctionnalités possibles</a:t>
            </a:r>
          </a:p>
          <a:p>
            <a:pPr marL="367900" lvl="1" indent="0">
              <a:tabLst>
                <a:tab pos="182350" algn="l"/>
              </a:tabLst>
            </a:pPr>
            <a:r>
              <a:rPr lang="fr-FR" b="1" i="0" baseline="0" dirty="0">
                <a:sym typeface="Wingdings" panose="05000000000000000000" pitchFamily="2" charset="2"/>
              </a:rPr>
              <a:t>	 vu avant tout comme un outil personnel, sans prendre en compte le contexte ou les potentiels usages par d’autres acteurs</a:t>
            </a:r>
          </a:p>
          <a:p>
            <a:pPr marL="0" indent="0"/>
            <a:endParaRPr lang="fr-FR" dirty="0"/>
          </a:p>
          <a:p>
            <a:pPr marL="0" indent="0"/>
            <a:endParaRPr lang="fr-FR" dirty="0"/>
          </a:p>
          <a:p>
            <a:r>
              <a:rPr lang="fr-FR" b="1" dirty="0">
                <a:latin typeface="Aptos" panose="020B0004020202020204" pitchFamily="34" charset="0"/>
                <a:ea typeface="Aptos" panose="020B0004020202020204" pitchFamily="34" charset="0"/>
                <a:cs typeface="Times New Roman" panose="02020603050405020304" pitchFamily="18" charset="0"/>
              </a:rPr>
              <a:t>Outil utile</a:t>
            </a:r>
          </a:p>
          <a:p>
            <a:r>
              <a:rPr lang="fr-FR" b="1" dirty="0">
                <a:latin typeface="Aptos" panose="020B0004020202020204" pitchFamily="34" charset="0"/>
                <a:ea typeface="Aptos" panose="020B0004020202020204" pitchFamily="34" charset="0"/>
                <a:cs typeface="Times New Roman" panose="02020603050405020304" pitchFamily="18" charset="0"/>
              </a:rPr>
              <a:t>habitude à prendre</a:t>
            </a:r>
          </a:p>
          <a:p>
            <a:r>
              <a:rPr lang="fr-FR" b="1" dirty="0">
                <a:latin typeface="Aptos" panose="020B0004020202020204" pitchFamily="34" charset="0"/>
                <a:ea typeface="Aptos" panose="020B0004020202020204" pitchFamily="34" charset="0"/>
                <a:cs typeface="Times New Roman" panose="02020603050405020304" pitchFamily="18" charset="0"/>
              </a:rPr>
              <a:t>contrainte de plus </a:t>
            </a:r>
          </a:p>
          <a:p>
            <a:r>
              <a:rPr lang="fr-FR" dirty="0">
                <a:latin typeface="Aptos" panose="020B0004020202020204" pitchFamily="34" charset="0"/>
                <a:cs typeface="Times New Roman" panose="02020603050405020304" pitchFamily="18" charset="0"/>
              </a:rPr>
              <a:t>cf. enquête sociologique Anna Mesclon. </a:t>
            </a:r>
            <a:r>
              <a:rPr lang="fr-FR" i="1" dirty="0">
                <a:latin typeface="Aptos" panose="020B0004020202020204" pitchFamily="34" charset="0"/>
                <a:cs typeface="Times New Roman" panose="02020603050405020304" pitchFamily="18" charset="0"/>
              </a:rPr>
              <a:t>Utilisation et usages des identifiants numériques chercheurs en France. Synthèse de l’enquête sociologique par entretiens 2023-2024</a:t>
            </a:r>
            <a:r>
              <a:rPr lang="fr-FR" dirty="0">
                <a:latin typeface="Aptos" panose="020B0004020202020204" pitchFamily="34" charset="0"/>
                <a:cs typeface="Times New Roman" panose="02020603050405020304" pitchFamily="18" charset="0"/>
              </a:rPr>
              <a:t>. 2024. https://hal.science/hal-04720794v2</a:t>
            </a:r>
          </a:p>
          <a:p>
            <a:endParaRPr lang="fr-FR" dirty="0">
              <a:latin typeface="Aptos" panose="020B0004020202020204" pitchFamily="34" charset="0"/>
              <a:cs typeface="Times New Roman" panose="02020603050405020304" pitchFamily="18" charset="0"/>
            </a:endParaRPr>
          </a:p>
          <a:p>
            <a:pPr marL="172753" indent="-172753">
              <a:buFontTx/>
              <a:buChar char="-"/>
              <a:tabLst>
                <a:tab pos="182350" algn="l"/>
              </a:tabLst>
            </a:pPr>
            <a:r>
              <a:rPr lang="fr-FR" dirty="0">
                <a:solidFill>
                  <a:srgbClr val="000000"/>
                </a:solidFill>
                <a:latin typeface="NonBreakingSpaceOverride"/>
              </a:rPr>
              <a:t>un manque d’intérêt général</a:t>
            </a:r>
          </a:p>
          <a:p>
            <a:pPr marL="0" indent="0" defTabSz="921349">
              <a:tabLst>
                <a:tab pos="182350" algn="l"/>
              </a:tabLst>
              <a:defRPr/>
            </a:pPr>
            <a:r>
              <a:rPr lang="fr-FR" dirty="0">
                <a:solidFill>
                  <a:srgbClr val="000000"/>
                </a:solidFill>
                <a:latin typeface="NonBreakingSpaceOverride"/>
                <a:sym typeface="Wingdings" panose="05000000000000000000" pitchFamily="2" charset="2"/>
              </a:rPr>
              <a:t>	</a:t>
            </a:r>
            <a:r>
              <a:rPr lang="fr-FR" b="0" i="0" baseline="0" dirty="0">
                <a:sym typeface="Wingdings" panose="05000000000000000000" pitchFamily="2" charset="2"/>
              </a:rPr>
              <a:t>problème des démultiplications d’outils de présence en ligne / identifiants</a:t>
            </a:r>
          </a:p>
          <a:p>
            <a:pPr marL="172753" indent="-172753">
              <a:buFontTx/>
              <a:buChar char="-"/>
              <a:tabLst>
                <a:tab pos="182350" algn="l"/>
              </a:tabLst>
            </a:pPr>
            <a:r>
              <a:rPr lang="fr-FR" dirty="0">
                <a:solidFill>
                  <a:srgbClr val="000000"/>
                </a:solidFill>
                <a:latin typeface="NonBreakingSpaceOverride"/>
              </a:rPr>
              <a:t>la complexité d’utilisation des plateformes</a:t>
            </a:r>
          </a:p>
          <a:p>
            <a:pPr marL="172753" indent="-172753" defTabSz="921349">
              <a:buFontTx/>
              <a:buChar char="-"/>
              <a:tabLst>
                <a:tab pos="182350" algn="l"/>
              </a:tabLst>
              <a:defRPr/>
            </a:pPr>
            <a:r>
              <a:rPr lang="fr-FR" dirty="0">
                <a:solidFill>
                  <a:srgbClr val="000000"/>
                </a:solidFill>
                <a:latin typeface="NonBreakingSpaceOverride"/>
              </a:rPr>
              <a:t>des </a:t>
            </a:r>
            <a:r>
              <a:rPr lang="fr-FR" b="1" dirty="0">
                <a:solidFill>
                  <a:srgbClr val="000000"/>
                </a:solidFill>
                <a:latin typeface="NonBreakingSpaceOverride"/>
              </a:rPr>
              <a:t>préoccupations liées à la protection des données personnelles - </a:t>
            </a:r>
            <a:r>
              <a:rPr lang="fr-FR" b="1" i="0" baseline="0" dirty="0">
                <a:sym typeface="Wingdings" panose="05000000000000000000" pitchFamily="2" charset="2"/>
              </a:rPr>
              <a:t>des interrogations sur les mésusages possibles </a:t>
            </a:r>
            <a:r>
              <a:rPr lang="fr-FR" b="0" i="0" baseline="0" dirty="0">
                <a:sym typeface="Wingdings" panose="05000000000000000000" pitchFamily="2" charset="2"/>
              </a:rPr>
              <a:t>(flicage, utilisation des données personnelles…)</a:t>
            </a:r>
          </a:p>
          <a:p>
            <a:pPr marL="172753" indent="-172753">
              <a:buFontTx/>
              <a:buChar char="-"/>
              <a:tabLst>
                <a:tab pos="182350" algn="l"/>
              </a:tabLst>
            </a:pPr>
            <a:endParaRPr lang="fr-FR" dirty="0">
              <a:solidFill>
                <a:srgbClr val="000000"/>
              </a:solidFill>
              <a:latin typeface="NonBreakingSpaceOverride"/>
            </a:endParaRPr>
          </a:p>
          <a:p>
            <a:pPr marL="172753" indent="-172753">
              <a:buFontTx/>
              <a:buChar char="-"/>
              <a:tabLst>
                <a:tab pos="182350" algn="l"/>
              </a:tabLst>
            </a:pPr>
            <a:r>
              <a:rPr lang="fr-FR" dirty="0">
                <a:solidFill>
                  <a:srgbClr val="000000"/>
                </a:solidFill>
                <a:latin typeface="NonBreakingSpaceOverride"/>
              </a:rPr>
              <a:t> L’enquête révèle également </a:t>
            </a:r>
            <a:r>
              <a:rPr lang="fr-FR" b="1" dirty="0">
                <a:solidFill>
                  <a:srgbClr val="000000"/>
                </a:solidFill>
                <a:latin typeface="NonBreakingSpaceOverride"/>
              </a:rPr>
              <a:t>un besoin important d’initiation et de formation pratique aux </a:t>
            </a:r>
            <a:r>
              <a:rPr lang="fr-FR" b="1" dirty="0" err="1">
                <a:solidFill>
                  <a:srgbClr val="000000"/>
                </a:solidFill>
                <a:latin typeface="NonBreakingSpaceOverride"/>
              </a:rPr>
              <a:t>INC</a:t>
            </a:r>
            <a:r>
              <a:rPr lang="fr-FR" b="1" dirty="0">
                <a:solidFill>
                  <a:srgbClr val="000000"/>
                </a:solidFill>
                <a:latin typeface="NonBreakingSpaceOverride"/>
              </a:rPr>
              <a:t>, particulièrement au sein des </a:t>
            </a:r>
            <a:r>
              <a:rPr lang="fr-FR" b="1" dirty="0" err="1">
                <a:solidFill>
                  <a:srgbClr val="000000"/>
                </a:solidFill>
                <a:latin typeface="NonBreakingSpaceOverride"/>
              </a:rPr>
              <a:t>SHS</a:t>
            </a:r>
            <a:r>
              <a:rPr lang="fr-FR" b="1" dirty="0">
                <a:solidFill>
                  <a:srgbClr val="000000"/>
                </a:solidFill>
                <a:latin typeface="NonBreakingSpaceOverride"/>
              </a:rPr>
              <a:t> et chez les doctorants</a:t>
            </a:r>
            <a:r>
              <a:rPr lang="fr-FR" dirty="0">
                <a:solidFill>
                  <a:srgbClr val="000000"/>
                </a:solidFill>
                <a:latin typeface="NonBreakingSpaceOverride"/>
              </a:rPr>
              <a:t>. </a:t>
            </a:r>
          </a:p>
          <a:p>
            <a:pPr marL="172753" indent="-172753">
              <a:buFontTx/>
              <a:buChar char="-"/>
              <a:tabLst>
                <a:tab pos="182350" algn="l"/>
              </a:tabLst>
            </a:pPr>
            <a:r>
              <a:rPr lang="fr-FR" dirty="0">
                <a:solidFill>
                  <a:srgbClr val="000000"/>
                </a:solidFill>
                <a:latin typeface="NonBreakingSpaceOverride"/>
              </a:rPr>
              <a:t>Les chercheurs expriment la </a:t>
            </a:r>
            <a:r>
              <a:rPr lang="fr-FR" b="1" dirty="0">
                <a:solidFill>
                  <a:srgbClr val="000000"/>
                </a:solidFill>
                <a:latin typeface="NonBreakingSpaceOverride"/>
              </a:rPr>
              <a:t>nécessité d’un cadre national et institutionnel clair pour encadrer l’utilisation de ces identifiants</a:t>
            </a:r>
            <a:r>
              <a:rPr lang="fr-FR" dirty="0">
                <a:solidFill>
                  <a:srgbClr val="000000"/>
                </a:solidFill>
                <a:latin typeface="NonBreakingSpaceOverride"/>
              </a:rPr>
              <a:t>, ce qui souligne l’importance d’un soutien structuré pour faciliter leur adoption dans le milieu académique.</a:t>
            </a:r>
            <a:endParaRPr lang="fr-FR" b="1" baseline="0" dirty="0">
              <a:sym typeface="Wingdings" panose="05000000000000000000" pitchFamily="2" charset="2"/>
            </a:endParaRPr>
          </a:p>
          <a:p>
            <a:endParaRPr lang="fr-FR" dirty="0">
              <a:latin typeface="Aptos" panose="020B0004020202020204" pitchFamily="34" charset="0"/>
              <a:cs typeface="Times New Roman" panose="02020603050405020304" pitchFamily="18" charset="0"/>
            </a:endParaRPr>
          </a:p>
          <a:p>
            <a:endParaRPr lang="fr-FR" dirty="0">
              <a:latin typeface="Aptos" panose="020B0004020202020204" pitchFamily="34" charset="0"/>
              <a:cs typeface="Times New Roman" panose="02020603050405020304" pitchFamily="18" charset="0"/>
            </a:endParaRPr>
          </a:p>
          <a:p>
            <a:endParaRPr lang="fr-FR" dirty="0"/>
          </a:p>
        </p:txBody>
      </p:sp>
      <p:sp>
        <p:nvSpPr>
          <p:cNvPr id="4" name="Espace réservé du numéro de diapositive 3">
            <a:extLst>
              <a:ext uri="{FF2B5EF4-FFF2-40B4-BE49-F238E27FC236}">
                <a16:creationId xmlns:a16="http://schemas.microsoft.com/office/drawing/2014/main" id="{9DB9C2D3-3E92-BEE3-1CF1-FBBB1FC5D9E9}"/>
              </a:ext>
            </a:extLst>
          </p:cNvPr>
          <p:cNvSpPr>
            <a:spLocks noGrp="1"/>
          </p:cNvSpPr>
          <p:nvPr>
            <p:ph type="sldNum" sz="quarter" idx="5"/>
          </p:nvPr>
        </p:nvSpPr>
        <p:spPr/>
        <p:txBody>
          <a:bodyPr/>
          <a:lstStyle/>
          <a:p>
            <a:fld id="{7D482B8A-91C0-4FBB-A903-0DE1F3F6E95B}" type="slidenum">
              <a:rPr lang="fr-FR" smtClean="0"/>
              <a:pPr/>
              <a:t>109</a:t>
            </a:fld>
            <a:endParaRPr lang="fr-FR"/>
          </a:p>
        </p:txBody>
      </p:sp>
    </p:spTree>
    <p:extLst>
      <p:ext uri="{BB962C8B-B14F-4D97-AF65-F5344CB8AC3E}">
        <p14:creationId xmlns:p14="http://schemas.microsoft.com/office/powerpoint/2010/main" val="101586155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Référence : </a:t>
            </a:r>
            <a:r>
              <a:rPr lang="en-US" i="1"/>
              <a:t>ORCID US Community Showcase Webinar #5. </a:t>
            </a:r>
            <a:r>
              <a:rPr lang="en-US" i="0"/>
              <a:t>06/2020. </a:t>
            </a:r>
            <a:r>
              <a:rPr lang="en-US" i="1"/>
              <a:t> .</a:t>
            </a:r>
            <a:r>
              <a:rPr lang="fr-FR"/>
              <a:t>https://orcid.figshare.com/articles/presentation/ORCID_US_Community_Showcase_Webinar_5/12431114</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110</a:t>
            </a:fld>
            <a:endParaRPr lang="fr-FR"/>
          </a:p>
        </p:txBody>
      </p:sp>
    </p:spTree>
    <p:extLst>
      <p:ext uri="{BB962C8B-B14F-4D97-AF65-F5344CB8AC3E}">
        <p14:creationId xmlns:p14="http://schemas.microsoft.com/office/powerpoint/2010/main" val="366941505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fr-FR"/>
              <a:t>Carole </a:t>
            </a:r>
            <a:r>
              <a:rPr lang="fr-FR" err="1"/>
              <a:t>Letrouit</a:t>
            </a:r>
            <a:r>
              <a:rPr lang="fr-FR"/>
              <a:t> et al. </a:t>
            </a:r>
            <a:r>
              <a:rPr lang="fr-FR" i="1"/>
              <a:t>La place des bibliothèques universitaires dans le développement de la science ouverte. </a:t>
            </a:r>
            <a:r>
              <a:rPr lang="fr-FR" i="0"/>
              <a:t>Rapport n°2021-022. 02/2021. 68 p. https://www.enseignementsup-recherche.gouv.fr/cid157819/la-place-des-bibliotheques-universitaires-dans-le-developpement-de-la-science-ouverte.html.</a:t>
            </a:r>
            <a:endParaRPr lang="fr-FR"/>
          </a:p>
          <a:p>
            <a:br>
              <a:rPr lang="fr-FR"/>
            </a:br>
            <a:r>
              <a:rPr lang="fr-FR" b="1"/>
              <a:t>Recommandations</a:t>
            </a:r>
          </a:p>
          <a:p>
            <a:r>
              <a:rPr lang="fr-FR" i="1"/>
              <a:t>Pour les instances nationales</a:t>
            </a:r>
          </a:p>
          <a:p>
            <a:r>
              <a:rPr lang="fr-FR"/>
              <a:t>« Recommandation n° 2 : Confier à l’ABES la mission d’impulser l’élaboration et de coordonner la mise en œuvre d’un plan national pour le développement des identifiants incluant le choix d’un référentiel pour chaque entité (publications, données, chercheurs, structures) et l’alignement des autres référentiels sur ceux qui auront été retenus ». p.53</a:t>
            </a:r>
            <a:br>
              <a:rPr lang="fr-FR"/>
            </a:br>
            <a:br>
              <a:rPr lang="fr-FR"/>
            </a:br>
            <a:r>
              <a:rPr lang="fr-FR" i="1"/>
              <a:t>Pour les bibliothèques universitaires</a:t>
            </a:r>
          </a:p>
          <a:p>
            <a:r>
              <a:rPr lang="fr-FR"/>
              <a:t>« Recommandation n° 12 : Développer au sein des bibliothèques les sensibilisations des doctorants et des chercheurs à l’importance des identifiants d’objets (publications, données) et de contributeurs (chercheurs, structures) et les aider à s’en procurer auprès des organismes compétents. Les former à la gestion de leur identité numérique en s’appuyant sur ces  identifiants ».p.55</a:t>
            </a:r>
          </a:p>
          <a:p>
            <a:endParaRPr lang="fr-FR"/>
          </a:p>
          <a:p>
            <a:endParaRPr lang="fr-FR"/>
          </a:p>
          <a:p>
            <a:r>
              <a:rPr lang="fr-FR" b="1"/>
              <a:t>Points importants du rapport pour les professionnels IST </a:t>
            </a:r>
            <a:r>
              <a:rPr lang="fr-FR"/>
              <a:t>:</a:t>
            </a:r>
          </a:p>
          <a:p>
            <a:r>
              <a:rPr lang="fr-FR"/>
              <a:t>- des compétences professionnelles sur le sujet en lien avec la science ouverte (compétences documentaires ou bibliographiques « mobilisées pour gérer des identifiants, en particulier</a:t>
            </a:r>
          </a:p>
          <a:p>
            <a:r>
              <a:rPr lang="fr-FR"/>
              <a:t>ceux liés à l’identité numérique des chercheurs et des documents ») (p. 39) et le </a:t>
            </a:r>
            <a:r>
              <a:rPr lang="fr-FR" i="1" err="1"/>
              <a:t>linked</a:t>
            </a:r>
            <a:r>
              <a:rPr lang="fr-FR" i="1"/>
              <a:t> data </a:t>
            </a:r>
            <a:r>
              <a:rPr lang="fr-FR"/>
              <a:t>: « Les bibliothécaires doivent donc sensibiliser les chercheurs à l’enjeu des identifiants, et particulièrement des identifiants ouverts, indispensables à la connexion des bases de données et aux échanges de métadonnées. Leur rôle est aussi de les aider à s’en procurer, ce qui est déjà une pratique répandue puisque 50 des établissements ayant répondu à l’enquête menée pour cette étude proposent ce service » (p. 52)</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111</a:t>
            </a:fld>
            <a:endParaRPr lang="fr-FR"/>
          </a:p>
        </p:txBody>
      </p:sp>
    </p:spTree>
    <p:extLst>
      <p:ext uri="{BB962C8B-B14F-4D97-AF65-F5344CB8AC3E}">
        <p14:creationId xmlns:p14="http://schemas.microsoft.com/office/powerpoint/2010/main" val="86357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41EBB53-7B7C-42F0-BEE5-C0CBC3CB1654}" type="datetime1">
              <a:rPr lang="fr-FR" smtClean="0"/>
              <a:t>20/05/2026</a:t>
            </a:fld>
            <a:endParaRPr lang="fr-FR"/>
          </a:p>
        </p:txBody>
      </p:sp>
      <p:sp>
        <p:nvSpPr>
          <p:cNvPr id="5" name="Footer Placeholder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3857425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3A645C4-A2D3-435F-8E75-FE7347BBB0CF}" type="datetime1">
              <a:rPr lang="fr-FR" smtClean="0"/>
              <a:t>20/05/2026</a:t>
            </a:fld>
            <a:endParaRPr lang="fr-FR"/>
          </a:p>
        </p:txBody>
      </p:sp>
      <p:sp>
        <p:nvSpPr>
          <p:cNvPr id="5" name="Footer Placeholder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3299343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80781A36-9A6B-481B-8AE4-0E6335F3ABF0}" type="datetime1">
              <a:rPr lang="fr-FR" smtClean="0"/>
              <a:t>20/05/2026</a:t>
            </a:fld>
            <a:endParaRPr lang="fr-FR"/>
          </a:p>
        </p:txBody>
      </p:sp>
      <p:sp>
        <p:nvSpPr>
          <p:cNvPr id="5" name="Footer Placeholder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791910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5C1311-7363-4A1C-91AF-311332C0FAF9}" type="datetime1">
              <a:rPr lang="fr-FR" smtClean="0"/>
              <a:t>20/05/2026</a:t>
            </a:fld>
            <a:endParaRPr lang="fr-FR"/>
          </a:p>
        </p:txBody>
      </p:sp>
      <p:sp>
        <p:nvSpPr>
          <p:cNvPr id="4" name="Footer Placeholder 3"/>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009408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A90BBD-A39A-4CBB-908C-2742042BB50E}" type="datetime1">
              <a:rPr lang="fr-FR" smtClean="0"/>
              <a:t>20/05/2026</a:t>
            </a:fld>
            <a:endParaRPr lang="fr-FR"/>
          </a:p>
        </p:txBody>
      </p:sp>
      <p:sp>
        <p:nvSpPr>
          <p:cNvPr id="3" name="Footer Placeholder 2"/>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23215486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564FAF-2998-4AF8-B979-C98AFEC61057}" type="datetime1">
              <a:rPr lang="fr-FR" smtClean="0"/>
              <a:t>20/05/2026</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Tree>
    <p:extLst>
      <p:ext uri="{BB962C8B-B14F-4D97-AF65-F5344CB8AC3E}">
        <p14:creationId xmlns:p14="http://schemas.microsoft.com/office/powerpoint/2010/main" val="15844294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canal-u.tv/sites/default/files/medias/fichiers/2026/02/PID_presentation_ECODOR.pdf" TargetMode="External"/><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8" Type="http://schemas.openxmlformats.org/officeDocument/2006/relationships/hyperlink" Target="https://www.enseignementsup-recherche.gouv.fr/fr/remise-du-rapport-de-la-mission-gillet-sur-l-ecosysteme-de-la-recherche-et-de-l-innovation-91274" TargetMode="External"/><Relationship Id="rId3" Type="http://schemas.openxmlformats.org/officeDocument/2006/relationships/image" Target="../media/image141.png"/><Relationship Id="rId7" Type="http://schemas.openxmlformats.org/officeDocument/2006/relationships/image" Target="../media/image143.png"/><Relationship Id="rId2" Type="http://schemas.openxmlformats.org/officeDocument/2006/relationships/notesSlide" Target="../notesSlides/notesSlide90.xml"/><Relationship Id="rId1" Type="http://schemas.openxmlformats.org/officeDocument/2006/relationships/slideLayout" Target="../slideLayouts/slideLayout5.xml"/><Relationship Id="rId6" Type="http://schemas.openxmlformats.org/officeDocument/2006/relationships/hyperlink" Target="https://www.enseignementsup-recherche.gouv.fr/fr/la-feuille-de-route-2021-2024-du-mesri-sur-la-politique-des-donnees-des-algorithmes-et-des-codes-50534" TargetMode="External"/><Relationship Id="rId5" Type="http://schemas.openxmlformats.org/officeDocument/2006/relationships/image" Target="../media/image142.png"/><Relationship Id="rId4" Type="http://schemas.openxmlformats.org/officeDocument/2006/relationships/hyperlink" Target="https://www.ouvrirlascience.fr/wp-content/uploads/2021/06/Deuxieme-Plan-National-Science-Ouverte_2021-2024.pdf"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adbu.fr/actualites/replay-webinaire-recherche-midi-la-strategie-nationale-des-identifiants-pour-la-recherche-etat-des-lieux-et-perspectives" TargetMode="External"/><Relationship Id="rId2" Type="http://schemas.openxmlformats.org/officeDocument/2006/relationships/notesSlide" Target="../notesSlides/notesSlide91.xml"/><Relationship Id="rId1" Type="http://schemas.openxmlformats.org/officeDocument/2006/relationships/slideLayout" Target="../slideLayouts/slideLayout5.xml"/><Relationship Id="rId4" Type="http://schemas.openxmlformats.org/officeDocument/2006/relationships/image" Target="../media/image144.png"/></Relationships>
</file>

<file path=ppt/slides/_rels/slide10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2.xml"/><Relationship Id="rId1" Type="http://schemas.openxmlformats.org/officeDocument/2006/relationships/slideLayout" Target="../slideLayouts/slideLayout5.xml"/><Relationship Id="rId5" Type="http://schemas.openxmlformats.org/officeDocument/2006/relationships/image" Target="../media/image146.png"/><Relationship Id="rId4" Type="http://schemas.openxmlformats.org/officeDocument/2006/relationships/hyperlink" Target="https://crisalid.org/"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www.appelsprojetsrecherche.fr/" TargetMode="External"/><Relationship Id="rId2" Type="http://schemas.openxmlformats.org/officeDocument/2006/relationships/notesSlide" Target="../notesSlides/notesSlide93.xml"/><Relationship Id="rId1" Type="http://schemas.openxmlformats.org/officeDocument/2006/relationships/slideLayout" Target="../slideLayouts/slideLayout5.xml"/><Relationship Id="rId6" Type="http://schemas.openxmlformats.org/officeDocument/2006/relationships/hyperlink" Target="https://www.appelsprojetsrecherche.fr/login" TargetMode="External"/><Relationship Id="rId5" Type="http://schemas.openxmlformats.org/officeDocument/2006/relationships/image" Target="../media/image148.png"/><Relationship Id="rId4" Type="http://schemas.openxmlformats.org/officeDocument/2006/relationships/image" Target="../media/image147.png"/></Relationships>
</file>

<file path=ppt/slides/_rels/slide10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4.xml"/><Relationship Id="rId1" Type="http://schemas.openxmlformats.org/officeDocument/2006/relationships/slideLayout" Target="../slideLayouts/slideLayout5.xml"/><Relationship Id="rId4" Type="http://schemas.openxmlformats.org/officeDocument/2006/relationships/hyperlink" Target="https://adbu.fr/actualites/replay-webinaire-recherche-midi-la-strategie-nationale-des-identifiants-pour-la-recherche-etat-des-lieux-et-perspectives"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5.xml"/><Relationship Id="rId1" Type="http://schemas.openxmlformats.org/officeDocument/2006/relationships/slideLayout" Target="../slideLayouts/slideLayout5.xml"/><Relationship Id="rId4" Type="http://schemas.openxmlformats.org/officeDocument/2006/relationships/hyperlink" Target="https://adbu.fr/actualites/replay-webinaire-recherche-midi-la-strategie-nationale-des-identifiants-pour-la-recherche-etat-des-lieux-et-perspectives"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5.xml"/><Relationship Id="rId5" Type="http://schemas.openxmlformats.org/officeDocument/2006/relationships/image" Target="../media/image153.png"/><Relationship Id="rId4" Type="http://schemas.openxmlformats.org/officeDocument/2006/relationships/hyperlink" Target="https://fil.abes.fr/2025/12/23/rnest-registre-national-des-structures-de-la-recherche/"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www.canal-u.tv/sites/default/files/medias/fichiers/2026/02/PID_presentation_ECODOR.pdf" TargetMode="External"/><Relationship Id="rId2" Type="http://schemas.openxmlformats.org/officeDocument/2006/relationships/image" Target="../media/image154.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6.xml"/><Relationship Id="rId1" Type="http://schemas.openxmlformats.org/officeDocument/2006/relationships/slideLayout" Target="../slideLayouts/slideLayout5.xml"/><Relationship Id="rId4" Type="http://schemas.microsoft.com/office/2007/relationships/hdphoto" Target="../media/hdphoto1.wdp"/></Relationships>
</file>

<file path=ppt/slides/_rels/slide109.xml.rels><?xml version="1.0" encoding="UTF-8" standalone="yes"?>
<Relationships xmlns="http://schemas.openxmlformats.org/package/2006/relationships"><Relationship Id="rId3" Type="http://schemas.openxmlformats.org/officeDocument/2006/relationships/hyperlink" Target="https://hal.science/hal-04537803" TargetMode="External"/><Relationship Id="rId2" Type="http://schemas.openxmlformats.org/officeDocument/2006/relationships/notesSlide" Target="../notesSlides/notesSlide97.xml"/><Relationship Id="rId1" Type="http://schemas.openxmlformats.org/officeDocument/2006/relationships/slideLayout" Target="../slideLayouts/slideLayout5.xml"/><Relationship Id="rId5" Type="http://schemas.openxmlformats.org/officeDocument/2006/relationships/image" Target="../media/image155.png"/><Relationship Id="rId4" Type="http://schemas.openxmlformats.org/officeDocument/2006/relationships/image" Target="../media/image86.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ec.europa.eu/research/participants/data/ref/h2020/grants_manual/hi/oa_pilot/h2020-hi-oa-pilot-guide_en.pdf"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8.xml"/><Relationship Id="rId1" Type="http://schemas.openxmlformats.org/officeDocument/2006/relationships/slideLayout" Target="../slideLayouts/slideLayout5.xml"/><Relationship Id="rId4" Type="http://schemas.openxmlformats.org/officeDocument/2006/relationships/hyperlink" Target="https://orcid.figshare.com/articles/presentation/ORCID_US_Community_Showcase_Webinar_5/12431114"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9.xml"/><Relationship Id="rId1" Type="http://schemas.openxmlformats.org/officeDocument/2006/relationships/slideLayout" Target="../slideLayouts/slideLayout5.xml"/><Relationship Id="rId6" Type="http://schemas.openxmlformats.org/officeDocument/2006/relationships/image" Target="../media/image159.png"/><Relationship Id="rId5" Type="http://schemas.openxmlformats.org/officeDocument/2006/relationships/hyperlink" Target="https://www.enseignementsup-recherche.gouv.fr/cid157819/la-place-des-bibliotheques-universitaires-dans-le-developpement-de-la-science-ouverte.html" TargetMode="External"/><Relationship Id="rId4" Type="http://schemas.openxmlformats.org/officeDocument/2006/relationships/image" Target="../media/image158.png"/></Relationships>
</file>

<file path=ppt/slides/_rels/slide112.xml.rels><?xml version="1.0" encoding="UTF-8" standalone="yes"?>
<Relationships xmlns="http://schemas.openxmlformats.org/package/2006/relationships"><Relationship Id="rId3" Type="http://schemas.openxmlformats.org/officeDocument/2006/relationships/hyperlink" Target="https://twitter.com/ADBU_Officiel/status/1191683463419760640" TargetMode="External"/><Relationship Id="rId2" Type="http://schemas.openxmlformats.org/officeDocument/2006/relationships/notesSlide" Target="../notesSlides/notesSlide100.xml"/><Relationship Id="rId1" Type="http://schemas.openxmlformats.org/officeDocument/2006/relationships/slideLayout" Target="../slideLayouts/slideLayout5.xml"/><Relationship Id="rId4" Type="http://schemas.openxmlformats.org/officeDocument/2006/relationships/image" Target="../media/image160.png"/></Relationships>
</file>

<file path=ppt/slides/_rels/slide113.xml.rels><?xml version="1.0" encoding="UTF-8" standalone="yes"?>
<Relationships xmlns="http://schemas.openxmlformats.org/package/2006/relationships"><Relationship Id="rId3" Type="http://schemas.openxmlformats.org/officeDocument/2006/relationships/hyperlink" Target="https://www.enseignementsup-recherche.gouv.fr/cid157819/la-place-des-bibliotheques-universitaires-dans-le-developpement-de-la-science-ouverte.html" TargetMode="External"/><Relationship Id="rId2" Type="http://schemas.openxmlformats.org/officeDocument/2006/relationships/notesSlide" Target="../notesSlides/notesSlide101.xml"/><Relationship Id="rId1" Type="http://schemas.openxmlformats.org/officeDocument/2006/relationships/slideLayout" Target="../slideLayouts/slideLayout5.xml"/><Relationship Id="rId4" Type="http://schemas.openxmlformats.org/officeDocument/2006/relationships/image" Target="../media/image161.png"/></Relationships>
</file>

<file path=ppt/slides/_rels/slide11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2.xml"/><Relationship Id="rId1" Type="http://schemas.openxmlformats.org/officeDocument/2006/relationships/slideLayout" Target="../slideLayouts/slideLayout5.xml"/><Relationship Id="rId4" Type="http://schemas.openxmlformats.org/officeDocument/2006/relationships/hyperlink" Target="https://zenodo.org/record/4662581#.YGrbiegzZPZ"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s://www.enssib.fr/bibliotheque-numerique/notices/71848-sensibilisation-aux-enjeux-des-identifiants-chercheurs-quelle-place-pour-les-professionnels-de-l-ist" TargetMode="External"/><Relationship Id="rId2" Type="http://schemas.openxmlformats.org/officeDocument/2006/relationships/notesSlide" Target="../notesSlides/notesSlide103.xml"/><Relationship Id="rId1" Type="http://schemas.openxmlformats.org/officeDocument/2006/relationships/slideLayout" Target="../slideLayouts/slideLayout5.xml"/><Relationship Id="rId4" Type="http://schemas.openxmlformats.org/officeDocument/2006/relationships/image" Target="../media/image163.png"/></Relationships>
</file>

<file path=ppt/slides/_rels/slide11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04.xml"/><Relationship Id="rId1" Type="http://schemas.openxmlformats.org/officeDocument/2006/relationships/slideLayout" Target="../slideLayouts/slideLayout5.xml"/><Relationship Id="rId4" Type="http://schemas.openxmlformats.org/officeDocument/2006/relationships/hyperlink" Target="https://orcid-france.fr/les-ressources/"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hyperlink" Target="https://publications-prairial.fr/arabesques/index.php?id=4473" TargetMode="Externa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8" Type="http://schemas.openxmlformats.org/officeDocument/2006/relationships/hyperlink" Target="https://urfist.chartes.psl.eu/sites/urfist/files/public/media/document/2024-10/bouchard_urfistparis_identifiantschercheur_122019_long.pptx" TargetMode="External"/><Relationship Id="rId13" Type="http://schemas.openxmlformats.org/officeDocument/2006/relationships/hyperlink" Target="https://www.ouvrirlascience.fr/des-identifiants-ouverts-pour-la-science-ouverte-note-dorientation/" TargetMode="External"/><Relationship Id="rId18" Type="http://schemas.openxmlformats.org/officeDocument/2006/relationships/hyperlink" Target="https://www.enseignementsup-recherche.gouv.fr/fr/la-feuille-de-route-2021-2024-du-mesri-sur-la-politique-des-donnees-des-algorithmes-et-des-codes-50534" TargetMode="External"/><Relationship Id="rId3" Type="http://schemas.openxmlformats.org/officeDocument/2006/relationships/hyperlink" Target="https://hal-lara.archives-ouvertes.fr/hal-05266777v2" TargetMode="External"/><Relationship Id="rId7" Type="http://schemas.openxmlformats.org/officeDocument/2006/relationships/hyperlink" Target="https://publications-prairial.fr/arabesques/index.php?id=4473" TargetMode="External"/><Relationship Id="rId12" Type="http://schemas.openxmlformats.org/officeDocument/2006/relationships/hyperlink" Target="https://hal.science/hal-04928525v1" TargetMode="External"/><Relationship Id="rId17" Type="http://schemas.openxmlformats.org/officeDocument/2006/relationships/hyperlink" Target="https://www.enseignementsup-recherche.gouv.fr/sites/default/files/2021-09/la-feuille-de-route-2021-2024-du-mesri-relative-la-politique-des-donn-es-des-algorithmes-et-des-codes-sources-12965.pdf" TargetMode="External"/><Relationship Id="rId2" Type="http://schemas.openxmlformats.org/officeDocument/2006/relationships/notesSlide" Target="../notesSlides/notesSlide108.xml"/><Relationship Id="rId16" Type="http://schemas.openxmlformats.org/officeDocument/2006/relationships/hyperlink" Target="https://www.ouvrirlascience.fr/deuxieme-plan-national-pour-la-science-ouverte/" TargetMode="External"/><Relationship Id="rId1" Type="http://schemas.openxmlformats.org/officeDocument/2006/relationships/slideLayout" Target="../slideLayouts/slideLayout5.xml"/><Relationship Id="rId6" Type="http://schemas.openxmlformats.org/officeDocument/2006/relationships/hyperlink" Target="https://publications-prairial.fr/arabesques/index.php?id=3807" TargetMode="External"/><Relationship Id="rId11" Type="http://schemas.openxmlformats.org/officeDocument/2006/relationships/hyperlink" Target="https://hal.science/hal-04720794v2" TargetMode="External"/><Relationship Id="rId5" Type="http://schemas.openxmlformats.org/officeDocument/2006/relationships/hyperlink" Target="https://publications-prairial.fr/arabesques/index.php?id=201" TargetMode="External"/><Relationship Id="rId15" Type="http://schemas.openxmlformats.org/officeDocument/2006/relationships/hyperlink" Target="https://www.ouvrirlascience.fr/plan-national-pour-la-science-ouverte/" TargetMode="External"/><Relationship Id="rId10" Type="http://schemas.openxmlformats.org/officeDocument/2006/relationships/hyperlink" Target="https://entrepot.recherche.data.gouv.fr/dataset.xhtml?persistentId=doi:10.57745/1BHIOY" TargetMode="External"/><Relationship Id="rId19" Type="http://schemas.openxmlformats.org/officeDocument/2006/relationships/hyperlink" Target="https://www.ouvrirlascience.fr/wp-content/uploads/2024/03/24-02-22-PSO-FR-WEB.pdf" TargetMode="External"/><Relationship Id="rId4" Type="http://schemas.openxmlformats.org/officeDocument/2006/relationships/hyperlink" Target="https://adbu.fr/actualites/replay-webinaire-recherche-midi-la-strategie-nationale-des-identifiants-pour-la-recherche-etat-des-lieux-et-perspectives" TargetMode="External"/><Relationship Id="rId9" Type="http://schemas.openxmlformats.org/officeDocument/2006/relationships/hyperlink" Target="https://hal.science/hal-04537803" TargetMode="External"/><Relationship Id="rId14" Type="http://schemas.openxmlformats.org/officeDocument/2006/relationships/hyperlink" Target="https://www.ouvrirlascience.fr/des-identifiants-ouverts-pour-la-science-ouverte-synthese/" TargetMode="External"/></Relationships>
</file>

<file path=ppt/slides/_rels/slide122.xml.rels><?xml version="1.0" encoding="UTF-8" standalone="yes"?>
<Relationships xmlns="http://schemas.openxmlformats.org/package/2006/relationships"><Relationship Id="rId8" Type="http://schemas.openxmlformats.org/officeDocument/2006/relationships/hyperlink" Target="http://espacechercheurs.enpc.fr/fr/identifiants-chercheurs" TargetMode="External"/><Relationship Id="rId13" Type="http://schemas.openxmlformats.org/officeDocument/2006/relationships/hyperlink" Target="https://hal.univ-lorraine.fr/hal-04934645" TargetMode="External"/><Relationship Id="rId18" Type="http://schemas.openxmlformats.org/officeDocument/2006/relationships/hyperlink" Target="https://www.flaticon.com/packs/digital-asset-management-6" TargetMode="External"/><Relationship Id="rId3" Type="http://schemas.openxmlformats.org/officeDocument/2006/relationships/hyperlink" Target="https://urfist.chartes.psl.eu/ressources/sensibiliser-et-former-aux-identifiants-chercheurs-formation-de-formateurs" TargetMode="External"/><Relationship Id="rId7" Type="http://schemas.openxmlformats.org/officeDocument/2006/relationships/hyperlink" Target="https://coop-ist.cirad.fr/etre-auteur/utiliser-un-identifiant-chercheur/1-qu-est-ce-qu-un-identifiant-chercheur" TargetMode="External"/><Relationship Id="rId12" Type="http://schemas.openxmlformats.org/officeDocument/2006/relationships/hyperlink" Target="http://www.enssib.fr/bibliotheque-numerique/notices/67434-les-bibliotheques-universitaires-face-aux-systemes-d-information-recherche-nouveaux-outils-nouveaux-roles" TargetMode="External"/><Relationship Id="rId17" Type="http://schemas.openxmlformats.org/officeDocument/2006/relationships/hyperlink" Target="https://www.flickr.com/photos/seokchanyun/2644798819/" TargetMode="External"/><Relationship Id="rId2" Type="http://schemas.openxmlformats.org/officeDocument/2006/relationships/notesSlide" Target="../notesSlides/notesSlide109.xml"/><Relationship Id="rId16" Type="http://schemas.openxmlformats.org/officeDocument/2006/relationships/hyperlink" Target="https://zenodo.org/record/4662581#.YGrbiegzZPZ" TargetMode="External"/><Relationship Id="rId1" Type="http://schemas.openxmlformats.org/officeDocument/2006/relationships/slideLayout" Target="../slideLayouts/slideLayout5.xml"/><Relationship Id="rId6" Type="http://schemas.openxmlformats.org/officeDocument/2006/relationships/hyperlink" Target="https://coop-ist.cirad.fr/etre-auteur/creer-un-orcid-id/1-pourquoi-creer-son-identifiant-chercheur-orcid-id" TargetMode="External"/><Relationship Id="rId11" Type="http://schemas.openxmlformats.org/officeDocument/2006/relationships/hyperlink" Target="https://archibibscdf.hypotheses.org/997" TargetMode="External"/><Relationship Id="rId5" Type="http://schemas.openxmlformats.org/officeDocument/2006/relationships/hyperlink" Target="https://fr.slideshare.net/IST_IRD/identifiants-chercheurs-12-avril-2018-jeudist-ird" TargetMode="External"/><Relationship Id="rId15" Type="http://schemas.openxmlformats.org/officeDocument/2006/relationships/hyperlink" Target="https://www.enssib.fr/bibliotheque-numerique/notices/71848-sensibilisation-aux-enjeux-des-identifiants-chercheurs-quelle-place-pour-les-professionnels-de-l-ist" TargetMode="External"/><Relationship Id="rId10" Type="http://schemas.openxmlformats.org/officeDocument/2006/relationships/hyperlink" Target="https://ist.inrae.fr/wp-content/uploads/sites/21/2020/02/Identifiant-Chercheur_F%C3%A9vrier-2020.pdf" TargetMode="External"/><Relationship Id="rId4" Type="http://schemas.openxmlformats.org/officeDocument/2006/relationships/hyperlink" Target="https://labedoc.hypotheses.org/7886" TargetMode="External"/><Relationship Id="rId9" Type="http://schemas.openxmlformats.org/officeDocument/2006/relationships/hyperlink" Target="https://www.humatheque-condorcet.fr/fr/pour-la-recherche/offre-de-formations/science-ouverte/creer-et-alimenter-son-compte-orcid" TargetMode="External"/><Relationship Id="rId14" Type="http://schemas.openxmlformats.org/officeDocument/2006/relationships/hyperlink" Target="https://www.enseignementsup-recherche.gouv.fr/cid157819/la-place-des-bibliotheques-universitaires-dans-le-developpement-de-la-science-ouverte.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hyperlink" Target="https://orcid.org/0000-0001-7062-026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hyperlink" Target="https://doranum.fr/identifiants-perennes-pid/identifiants-perennes-fiche-synthetique_10_13143_7gw1-b34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hyperlink" Target="https://www.scopus.com/authid/detail.uri?authorId=2453717030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urfist.chartes.psl.eu/ressources/orcid-researcherid-scopus-author-id-idhal-enjeux-et-perspectives-des-identifiants" TargetMode="Externa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hyperlink" Target="https://service-elsevier-com.portail.psl.eu/app/answers/detail/a_id/34288/"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hyperlink" Target="https://www.webofscience.com/wos/author/record/2104496"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hyperlink" Target="https://cv.hal.science/philippe-gambett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hyperlink" Target="https://orcid.org/0000-0001-7062-0262"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hyperlink" Target="https://info.orcid.org/announcing-the-results-of-orcids-2026-board-electio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hyperlink" Target="https://orcid-france.fr/wp-content/uploads/2021/05/ORCID_Bonnes_Pratiques.pdf" TargetMode="External"/><Relationship Id="rId4" Type="http://schemas.openxmlformats.org/officeDocument/2006/relationships/hyperlink" Target="https://info.orcid.org/what-is-orcid/"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hyperlink" Target="https://zenodo.org/record/163564/files/20161025_Brown_ORCID%20DE.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unilim.fr/revues/103" TargetMode="Externa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hyperlink" Target="http://www.ariessys.com/wp-content/uploads/ORCID_Use_Cases_JB.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hyperlink" Target="https://orcid.org/0000-0001-7062-0262"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 Id="rId5" Type="http://schemas.openxmlformats.org/officeDocument/2006/relationships/hyperlink" Target="https://support.orcid.org/hc/en-us/articles/33530872634263-Featuring-works-on-your-record" TargetMode="External"/><Relationship Id="rId4" Type="http://schemas.openxmlformats.org/officeDocument/2006/relationships/hyperlink" Target="https://support.orcid.org/hc/en-us/articles/36593307715095-Highlight-an-Employment-Affiliation-in-Your-Record-Header"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hyperlink" Target="https://orcid-france.fr/espace-api/en-pratique/" TargetMode="Externa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hyperlink" Target="https://ist.inrae.fr/wp-content/uploads/sites/21/2020/02/Identifiant-Chercheur_F%C3%A9vrier-2020.pdf" TargetMode="Externa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2.png"/><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hyperlink" Target="https://doc.hal.science/completer-son-dossier-orcid-avec-ses-depots-hal/"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info.orcid.org/orcid-still-persistent-still-independent/" TargetMode="External"/><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hyperlink" Target="https://www.idref.fr/151101248"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https://www.idref.fr/151101248" TargetMode="External"/><Relationship Id="rId7"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hyperlink" Target="https://abes.fr/api-et-web-services%20/" TargetMode="External"/><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hyperlink" Target="http://viaf.org/viaf/209262942/" TargetMode="External"/><Relationship Id="rId5" Type="http://schemas.openxmlformats.org/officeDocument/2006/relationships/hyperlink" Target="https://isni.oclc.org/cbs/DB=1.2/CMD?ACT=SRCHA&amp;IKT=8006&amp;SRT=LST_nd&amp;TRM=philippe+gambette" TargetMode="External"/><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hyperlink" Target="https://www.wikidata.org/wiki/Q4104494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hyperlink" Target="http://www.nature.com/news/scientists-your-number-is-up-1.10740"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hyperlink" Target="https://fil.abes.fr/2023/07/10/decision-du-csb-du-28-juin-2023-report-du-projet-fne/" TargetMode="External"/><Relationship Id="rId5" Type="http://schemas.openxmlformats.org/officeDocument/2006/relationships/image" Target="../media/image80.png"/><Relationship Id="rId4" Type="http://schemas.openxmlformats.org/officeDocument/2006/relationships/hyperlink" Target="https://fil.abes.fr/2018/10/09/en-route-pour-le-fne-fichier-national-dentites/"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ist.inrae.fr/wp-content/uploads/sites/21/2020/02/Identifiant-Chercheur_F%C3%A9vrier-2020.pdf" TargetMode="External"/><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hyperlink" Target="https://hal.science/hal-04537803"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86.jpg"/></Relationships>
</file>

<file path=ppt/slides/_rels/slide54.xml.rels><?xml version="1.0" encoding="UTF-8" standalone="yes"?>
<Relationships xmlns="http://schemas.openxmlformats.org/package/2006/relationships"><Relationship Id="rId3" Type="http://schemas.openxmlformats.org/officeDocument/2006/relationships/hyperlink" Target="https://hal.science/hal-04537803"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hyperlink" Target="https://onlinelibrary-wiley-com.portail.psl.eu/doi/10.1002/leap.1451"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hyperlink" Target="https://orcid.figshare.com/articles/presentation/ORCID_2020_Annual_Report/14195291" TargetMode="External"/><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hyperlink" Target="https://www.ouvrirlascience.fr/wp-content/uploads/2024/03/24-02-22-PSO-FR-WEB.pdf"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hyperlink" Target="http://onlinelibrary.wiley.com/doi/10.1002/leap.1092/full"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94.png"/><Relationship Id="rId5" Type="http://schemas.openxmlformats.org/officeDocument/2006/relationships/hyperlink" Target="https://www.researchgate.net/profile/Rickard_Armiento" TargetMode="External"/><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96.png"/><Relationship Id="rId4" Type="http://schemas.openxmlformats.org/officeDocument/2006/relationships/image" Target="../media/image59.png"/></Relationships>
</file>

<file path=ppt/slides/_rels/slide64.xml.rels><?xml version="1.0" encoding="UTF-8" standalone="yes"?>
<Relationships xmlns="http://schemas.openxmlformats.org/package/2006/relationships"><Relationship Id="rId3" Type="http://schemas.openxmlformats.org/officeDocument/2006/relationships/hyperlink" Target="https://info.orcid.org/fr/privacy-policy/"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97.png"/></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100.png"/><Relationship Id="rId5" Type="http://schemas.openxmlformats.org/officeDocument/2006/relationships/hyperlink" Target="https://twitter.com/Maitre_de_conf/status/1372477747071754248" TargetMode="External"/><Relationship Id="rId4"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8" Type="http://schemas.openxmlformats.org/officeDocument/2006/relationships/hyperlink" Target="https://progs.coudert.name/OA_audit" TargetMode="External"/><Relationship Id="rId3" Type="http://schemas.openxmlformats.org/officeDocument/2006/relationships/image" Target="../media/image102.png"/><Relationship Id="rId7" Type="http://schemas.openxmlformats.org/officeDocument/2006/relationships/image" Target="../media/image104.png"/><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hyperlink" Target="https://progs.coudert.name/hal" TargetMode="External"/><Relationship Id="rId5" Type="http://schemas.openxmlformats.org/officeDocument/2006/relationships/image" Target="../media/image103.png"/><Relationship Id="rId4" Type="http://schemas.openxmlformats.org/officeDocument/2006/relationships/hyperlink" Target="https://www.arthurperret.fr/blog/2023-11-21-auto-bibliographie-tranquille-avec-hal-et-zotero.html"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9.xml"/><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hyperlink" Target="https://figshare.com/articles/ORCID_In_Australia_ANDS_Webinar_22_October_2015/1582636"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hyperlink" Target="https://adbu.fr/actualites/replay-webinaire-recherche-midi-la-strategie-nationale-des-identifiants-pour-la-recherche-etat-des-lieux-et-perspectiv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hyperlink" Target="https://www.ouvrirlascience.fr/des-identifiants-ouverts-pour-la-science-ouverte-note-dorientation/" TargetMode="External"/><Relationship Id="rId5" Type="http://schemas.openxmlformats.org/officeDocument/2006/relationships/hyperlink" Target="https://www.ouvrirlascience.fr/des-identifiants-ouverts-pour-la-science-ouverte-synthese/" TargetMode="Externa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hyperlink" Target="https://figshare.com/articles/Identifiers_on_the_Rise_in_Germany/4246097"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abes.fr/publications/revue-arabesques/arabesques-95/" TargetMode="External"/><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108.jpeg"/></Relationships>
</file>

<file path=ppt/slides/_rels/slide72.xml.rels><?xml version="1.0" encoding="UTF-8" standalone="yes"?>
<Relationships xmlns="http://schemas.openxmlformats.org/package/2006/relationships"><Relationship Id="rId3" Type="http://schemas.openxmlformats.org/officeDocument/2006/relationships/hyperlink" Target="https://casrai.org/CRediT/" TargetMode="External"/><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109.png"/></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hyperlink" Target="https://s3.eu-west-2.amazonaws.com/stm.offloadmedia/wp-content/uploads/2024/10/09223334/STM_Trusted-Identity-Academic-Publishing_Report.pdf" TargetMode="External"/><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111.png"/></Relationships>
</file>

<file path=ppt/slides/_rels/slide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hyperlink" Target="https://retractionwatch.com/2021/02/09/20-ways-to-spot-the-work-of-paper-mills/"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hyperlink" Target="https://orcid.org/0000-0001-7062-0262"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8.xml"/><Relationship Id="rId1" Type="http://schemas.openxmlformats.org/officeDocument/2006/relationships/slideLayout" Target="../slideLayouts/slideLayout5.xml"/><Relationship Id="rId5" Type="http://schemas.openxmlformats.org/officeDocument/2006/relationships/hyperlink" Target="https://stm-assoc.org/new-stm-report-trusted-identity-in-academic-publishing/" TargetMode="External"/><Relationship Id="rId4" Type="http://schemas.openxmlformats.org/officeDocument/2006/relationships/hyperlink" Target="https://twitter.com/NobukoMiyairi/status/716809516973568003"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hyperlink" Target="https://info.orcid.org/scholarly-publishers-and-orcid-advance-trust-in-research/"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hyperlink" Target="https://info.orcid.org/advancing-trust-and-giving-credit-where-credit-is-due-orcids-new-editorial-servic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hyperlink" Target="https://adbu.fr/actualites/replay-webinaire-recherche-midi-la-strategie-nationale-des-identifiants-pour-la-recherche-etat-des-lieux-et-perspectives"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hyperlink" Target="https://www.leidenmadtrics.nl/articles/not-only-open-but-also-diverse-and-inclusive-towards-decentralised-and-federated-research-information-sources"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openalex.org/authors/A5091393268" TargetMode="External"/><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hyperlink" Target="https://openalex.org/" TargetMode="External"/><Relationship Id="rId5" Type="http://schemas.openxmlformats.org/officeDocument/2006/relationships/image" Target="../media/image119.png"/><Relationship Id="rId4" Type="http://schemas.openxmlformats.org/officeDocument/2006/relationships/image" Target="../media/image118.png"/></Relationships>
</file>

<file path=ppt/slides/_rels/slide82.xml.rels><?xml version="1.0" encoding="UTF-8" standalone="yes"?>
<Relationships xmlns="http://schemas.openxmlformats.org/package/2006/relationships"><Relationship Id="rId3" Type="http://schemas.openxmlformats.org/officeDocument/2006/relationships/hyperlink" Target="https://scanr.enseignementsup-recherche.gouv.fr/" TargetMode="External"/><Relationship Id="rId7" Type="http://schemas.openxmlformats.org/officeDocument/2006/relationships/hyperlink" Target="https://scanr.enseignementsup-recherche.gouv.fr/authors/idref151101248" TargetMode="External"/><Relationship Id="rId2" Type="http://schemas.openxmlformats.org/officeDocument/2006/relationships/notesSlide" Target="../notesSlides/notesSlide73.xml"/><Relationship Id="rId1" Type="http://schemas.openxmlformats.org/officeDocument/2006/relationships/slideLayout" Target="../slideLayouts/slideLayout5.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8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4.xml"/><Relationship Id="rId1" Type="http://schemas.openxmlformats.org/officeDocument/2006/relationships/slideLayout" Target="../slideLayouts/slideLayout5.xml"/><Relationship Id="rId4" Type="http://schemas.openxmlformats.org/officeDocument/2006/relationships/hyperlink" Target="https://www.ft.com/content/7e81e1b6-eb08-43de-ab71-ab6c50181cc3"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notesSlide" Target="../notesSlides/notesSlide75.xml"/><Relationship Id="rId1" Type="http://schemas.openxmlformats.org/officeDocument/2006/relationships/slideLayout" Target="../slideLayouts/slideLayout5.xml"/><Relationship Id="rId5" Type="http://schemas.openxmlformats.org/officeDocument/2006/relationships/image" Target="../media/image125.gif"/><Relationship Id="rId4" Type="http://schemas.openxmlformats.org/officeDocument/2006/relationships/hyperlink" Target="http://science.sciencemag.org/content/356/6339/691"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6.xml"/><Relationship Id="rId1" Type="http://schemas.openxmlformats.org/officeDocument/2006/relationships/slideLayout" Target="../slideLayouts/slideLayout5.xml"/><Relationship Id="rId4" Type="http://schemas.microsoft.com/office/2007/relationships/hdphoto" Target="../media/hdphoto1.wdp"/></Relationships>
</file>

<file path=ppt/slides/_rels/slide8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7.xml"/><Relationship Id="rId1" Type="http://schemas.openxmlformats.org/officeDocument/2006/relationships/slideLayout" Target="../slideLayouts/slideLayout5.xml"/><Relationship Id="rId4" Type="http://schemas.openxmlformats.org/officeDocument/2006/relationships/hyperlink" Target="https://www.ccsd.cnrs.fr/wp-content/uploads/2026/03/RA2025_FR_VF.pdf"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hal-lara.archives-ouvertes.fr/hal-05266777v2" TargetMode="External"/><Relationship Id="rId2" Type="http://schemas.openxmlformats.org/officeDocument/2006/relationships/notesSlide" Target="../notesSlides/notesSlide78.xml"/><Relationship Id="rId1" Type="http://schemas.openxmlformats.org/officeDocument/2006/relationships/slideLayout" Target="../slideLayouts/slideLayout5.xml"/><Relationship Id="rId6" Type="http://schemas.openxmlformats.org/officeDocument/2006/relationships/hyperlink" Target="https://www.canal-u.tv/chaines/ecodor/webinaire-role-cle-des-identifiants-persistants-uniques-dans-la-gestion-des-projets" TargetMode="External"/><Relationship Id="rId5" Type="http://schemas.openxmlformats.org/officeDocument/2006/relationships/hyperlink" Target="https://publications-prairial.fr/arabesques/index.php?id=4473" TargetMode="External"/><Relationship Id="rId4" Type="http://schemas.openxmlformats.org/officeDocument/2006/relationships/image" Target="../media/image127.png"/></Relationships>
</file>

<file path=ppt/slides/_rels/slide8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9.xml"/><Relationship Id="rId1" Type="http://schemas.openxmlformats.org/officeDocument/2006/relationships/slideLayout" Target="../slideLayouts/slideLayout5.xml"/><Relationship Id="rId4" Type="http://schemas.openxmlformats.org/officeDocument/2006/relationships/hyperlink" Target="https://adbu.fr/actualites/replay-webinaire-recherche-midi-la-strategie-nationale-des-identifiants-pour-la-recherche-etat-des-lieux-et-perspectives"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0.xml"/><Relationship Id="rId1" Type="http://schemas.openxmlformats.org/officeDocument/2006/relationships/slideLayout" Target="../slideLayouts/slideLayout5.xml"/><Relationship Id="rId4" Type="http://schemas.openxmlformats.org/officeDocument/2006/relationships/hyperlink" Target="https://adbu.fr/actualites/replay-webinaire-recherche-midi-la-strategie-nationale-des-identifiants-pour-la-recherche-etat-des-lieux-et-perspective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hyperlink" Target="http://cache.media.enseignementsup-recherche.gouv.fr/file/Actus/67/2/PLAN_NATIONAL_SCIENCE_OUVERTE_978672.pdf"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orcid-france.fr/consortium-orcid-france/" TargetMode="External"/><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hyperlink" Target="https://orcid-france.fr/consortium-orcid-france/" TargetMode="External"/><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openxmlformats.org/officeDocument/2006/relationships/hyperlink" Target="https://hal.archives-ouvertes.fr/"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orcid-france.fr/" TargetMode="External"/><Relationship Id="rId2" Type="http://schemas.openxmlformats.org/officeDocument/2006/relationships/notesSlide" Target="../notesSlides/notesSlide85.xml"/><Relationship Id="rId1" Type="http://schemas.openxmlformats.org/officeDocument/2006/relationships/slideLayout" Target="../slideLayouts/slideLayout5.xml"/><Relationship Id="rId6" Type="http://schemas.openxmlformats.org/officeDocument/2006/relationships/hyperlink" Target="https://orcid-france.fr/espace-api/affiliation-manager/" TargetMode="External"/><Relationship Id="rId5" Type="http://schemas.openxmlformats.org/officeDocument/2006/relationships/hyperlink" Target="https://orcid-france.fr/espace-api/fonctionnalites/" TargetMode="External"/><Relationship Id="rId4" Type="http://schemas.openxmlformats.org/officeDocument/2006/relationships/image" Target="../media/image132.png"/></Relationships>
</file>

<file path=ppt/slides/_rels/slide95.xml.rels><?xml version="1.0" encoding="UTF-8" standalone="yes"?>
<Relationships xmlns="http://schemas.openxmlformats.org/package/2006/relationships"><Relationship Id="rId3" Type="http://schemas.openxmlformats.org/officeDocument/2006/relationships/hyperlink" Target="https://orcid-france.fr/wp-content/uploads/2025/07/orcid-france-recommandations-a-destination-des-etablissements-pour-une-meilleure-saisie-des-emplois-dans-profils-orcid.pdf" TargetMode="External"/><Relationship Id="rId2" Type="http://schemas.openxmlformats.org/officeDocument/2006/relationships/image" Target="../media/image133.png"/><Relationship Id="rId1" Type="http://schemas.openxmlformats.org/officeDocument/2006/relationships/slideLayout" Target="../slideLayouts/slideLayout5.xml"/><Relationship Id="rId5" Type="http://schemas.openxmlformats.org/officeDocument/2006/relationships/hyperlink" Target="https://orcid-france.fr/wp-content/uploads/2025/07/orcid-france-recommandations-pour-creation-mise-a-jour-et-mise-en-qualite-des-donnees-ror.pdf" TargetMode="External"/><Relationship Id="rId4" Type="http://schemas.openxmlformats.org/officeDocument/2006/relationships/image" Target="../media/image134.png"/></Relationships>
</file>

<file path=ppt/slides/_rels/slide9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6.xml"/><Relationship Id="rId1" Type="http://schemas.openxmlformats.org/officeDocument/2006/relationships/slideLayout" Target="../slideLayouts/slideLayout5.xml"/><Relationship Id="rId5" Type="http://schemas.openxmlformats.org/officeDocument/2006/relationships/image" Target="../media/image136.png"/><Relationship Id="rId4" Type="http://schemas.openxmlformats.org/officeDocument/2006/relationships/hyperlink" Target="https://orcid-france.fr/espace-api/affiliation-manager/" TargetMode="External"/></Relationships>
</file>

<file path=ppt/slides/_rels/slide97.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7.png"/><Relationship Id="rId7" Type="http://schemas.openxmlformats.org/officeDocument/2006/relationships/hyperlink" Target="https://orcid.org/0000-0002-5534-712X" TargetMode="External"/><Relationship Id="rId2" Type="http://schemas.openxmlformats.org/officeDocument/2006/relationships/notesSlide" Target="../notesSlides/notesSlide87.xml"/><Relationship Id="rId1" Type="http://schemas.openxmlformats.org/officeDocument/2006/relationships/slideLayout" Target="../slideLayouts/slideLayout5.xml"/><Relationship Id="rId6" Type="http://schemas.openxmlformats.org/officeDocument/2006/relationships/image" Target="../media/image138.png"/><Relationship Id="rId5" Type="http://schemas.openxmlformats.org/officeDocument/2006/relationships/hyperlink" Target="https://orcid-france.fr/espace-api/cas-usage/" TargetMode="External"/><Relationship Id="rId4" Type="http://schemas.openxmlformats.org/officeDocument/2006/relationships/hyperlink" Target="https://orcid.org/0000-0002-8328-4306"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orcid-france.fr/espace-api/fonctionnalites/" TargetMode="External"/><Relationship Id="rId2" Type="http://schemas.openxmlformats.org/officeDocument/2006/relationships/notesSlide" Target="../notesSlides/notesSlide88.xml"/><Relationship Id="rId1" Type="http://schemas.openxmlformats.org/officeDocument/2006/relationships/slideLayout" Target="../slideLayouts/slideLayout5.xml"/><Relationship Id="rId4" Type="http://schemas.openxmlformats.org/officeDocument/2006/relationships/image" Target="../media/image140.png"/></Relationships>
</file>

<file path=ppt/slides/_rels/slide99.xml.rels><?xml version="1.0" encoding="UTF-8" standalone="yes"?>
<Relationships xmlns="http://schemas.openxmlformats.org/package/2006/relationships"><Relationship Id="rId3" Type="http://schemas.openxmlformats.org/officeDocument/2006/relationships/hyperlink" Target="https://www.legifrance.gouv.fr/codes/article_lc/LEGIARTI000045213315" TargetMode="External"/><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894911"/>
            <a:ext cx="9153526" cy="5127171"/>
          </a:xfrm>
          <a:prstGeom prst="rect">
            <a:avLst/>
          </a:prstGeom>
        </p:spPr>
      </p:pic>
      <p:sp>
        <p:nvSpPr>
          <p:cNvPr id="7" name="ZoneTexte 6"/>
          <p:cNvSpPr txBox="1"/>
          <p:nvPr/>
        </p:nvSpPr>
        <p:spPr>
          <a:xfrm>
            <a:off x="-19050" y="4608872"/>
            <a:ext cx="9172575" cy="1354217"/>
          </a:xfrm>
          <a:prstGeom prst="rect">
            <a:avLst/>
          </a:prstGeom>
          <a:solidFill>
            <a:srgbClr val="7030A0">
              <a:alpha val="79000"/>
            </a:srgbClr>
          </a:solidFill>
          <a:ln>
            <a:noFill/>
          </a:ln>
        </p:spPr>
        <p:txBody>
          <a:bodyPr wrap="square" rtlCol="0">
            <a:spAutoFit/>
          </a:bodyPr>
          <a:lstStyle/>
          <a:p>
            <a:endParaRPr lang="fr-FR" sz="900" dirty="0">
              <a:solidFill>
                <a:schemeClr val="bg1"/>
              </a:solidFill>
            </a:endParaRPr>
          </a:p>
          <a:p>
            <a:r>
              <a:rPr lang="en-US" sz="3600" dirty="0">
                <a:solidFill>
                  <a:schemeClr val="bg1"/>
                </a:solidFill>
                <a:latin typeface="Calibri" panose="020F0502020204030204" pitchFamily="34" charset="0"/>
              </a:rPr>
              <a:t>ORCID, ResearcherID, Scopus Author ID, IdHAL... </a:t>
            </a:r>
            <a:r>
              <a:rPr lang="fr-FR" sz="2800" dirty="0">
                <a:solidFill>
                  <a:schemeClr val="bg1"/>
                </a:solidFill>
                <a:latin typeface="Calibri" panose="020F0502020204030204" pitchFamily="34" charset="0"/>
              </a:rPr>
              <a:t>enjeux et perspectives des identifiants chercheurs</a:t>
            </a:r>
          </a:p>
          <a:p>
            <a:endParaRPr lang="fr-FR" sz="900" dirty="0">
              <a:solidFill>
                <a:schemeClr val="bg1"/>
              </a:solidFill>
            </a:endParaRPr>
          </a:p>
        </p:txBody>
      </p:sp>
      <p:sp>
        <p:nvSpPr>
          <p:cNvPr id="8" name="ZoneTexte 7"/>
          <p:cNvSpPr txBox="1"/>
          <p:nvPr/>
        </p:nvSpPr>
        <p:spPr>
          <a:xfrm>
            <a:off x="1949766" y="6623364"/>
            <a:ext cx="5253990" cy="230832"/>
          </a:xfrm>
          <a:prstGeom prst="rect">
            <a:avLst/>
          </a:prstGeom>
          <a:noFill/>
        </p:spPr>
        <p:txBody>
          <a:bodyPr wrap="square" rtlCol="0">
            <a:spAutoFit/>
          </a:bodyPr>
          <a:lstStyle/>
          <a:p>
            <a:pPr algn="ctr"/>
            <a:r>
              <a:rPr lang="fr-FR" sz="900" dirty="0">
                <a:solidFill>
                  <a:schemeClr val="bg1">
                    <a:lumMod val="50000"/>
                  </a:schemeClr>
                </a:solidFill>
              </a:rPr>
              <a:t>A. Bouchard (URFIST de Paris), 05/2026</a:t>
            </a:r>
          </a:p>
        </p:txBody>
      </p:sp>
      <p:pic>
        <p:nvPicPr>
          <p:cNvPr id="10" name="Image 9">
            <a:extLst>
              <a:ext uri="{FF2B5EF4-FFF2-40B4-BE49-F238E27FC236}">
                <a16:creationId xmlns:a16="http://schemas.microsoft.com/office/drawing/2014/main" id="{F66ED79E-258C-4301-8AEE-BBF147A39F7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5976" y="6511065"/>
            <a:ext cx="1509289" cy="361284"/>
          </a:xfrm>
          <a:prstGeom prst="rect">
            <a:avLst/>
          </a:prstGeom>
        </p:spPr>
      </p:pic>
      <p:pic>
        <p:nvPicPr>
          <p:cNvPr id="2" name="Image 1">
            <a:extLst>
              <a:ext uri="{FF2B5EF4-FFF2-40B4-BE49-F238E27FC236}">
                <a16:creationId xmlns:a16="http://schemas.microsoft.com/office/drawing/2014/main" id="{FAD60B43-78E0-2A05-7ACA-D670E93667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1462" y="6466201"/>
            <a:ext cx="1545268" cy="391799"/>
          </a:xfrm>
          <a:prstGeom prst="rect">
            <a:avLst/>
          </a:prstGeom>
        </p:spPr>
      </p:pic>
    </p:spTree>
    <p:extLst>
      <p:ext uri="{BB962C8B-B14F-4D97-AF65-F5344CB8AC3E}">
        <p14:creationId xmlns:p14="http://schemas.microsoft.com/office/powerpoint/2010/main" val="2595451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5F15538-4046-3304-375A-F4E2A924F8F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37546" y="1360337"/>
            <a:ext cx="8468907" cy="4137326"/>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8EC3EC41-611F-4E4C-D64D-8688EFA924B6}"/>
              </a:ext>
            </a:extLst>
          </p:cNvPr>
          <p:cNvSpPr txBox="1"/>
          <p:nvPr/>
        </p:nvSpPr>
        <p:spPr>
          <a:xfrm>
            <a:off x="3556320" y="5638055"/>
            <a:ext cx="2031358" cy="247535"/>
          </a:xfrm>
          <a:prstGeom prst="rect">
            <a:avLst/>
          </a:prstGeom>
          <a:noFill/>
        </p:spPr>
        <p:txBody>
          <a:bodyPr wrap="square">
            <a:spAutoFit/>
          </a:bodyPr>
          <a:lstStyle/>
          <a:p>
            <a:r>
              <a:rPr lang="fr-FR" sz="1000" dirty="0">
                <a:hlinkClick r:id="rId3"/>
              </a:rPr>
              <a:t>V. Stoll et F. de Lamotte, 02/2026</a:t>
            </a:r>
            <a:endParaRPr lang="fr-FR" sz="1000" dirty="0"/>
          </a:p>
        </p:txBody>
      </p:sp>
    </p:spTree>
    <p:extLst>
      <p:ext uri="{BB962C8B-B14F-4D97-AF65-F5344CB8AC3E}">
        <p14:creationId xmlns:p14="http://schemas.microsoft.com/office/powerpoint/2010/main" val="20804536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2081E08C-925F-4A05-8D14-DD643D642C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7862" y="990408"/>
            <a:ext cx="2626449" cy="3681604"/>
          </a:xfrm>
          <a:prstGeom prst="rect">
            <a:avLst/>
          </a:prstGeom>
          <a:effectLst>
            <a:outerShdw blurRad="292100" dist="139700" dir="2700000" algn="ctr" rotWithShape="0">
              <a:srgbClr val="000000">
                <a:alpha val="65000"/>
              </a:srgbClr>
            </a:outerShdw>
          </a:effectLst>
        </p:spPr>
      </p:pic>
      <p:sp>
        <p:nvSpPr>
          <p:cNvPr id="9" name="Rectangle 8">
            <a:extLst>
              <a:ext uri="{FF2B5EF4-FFF2-40B4-BE49-F238E27FC236}">
                <a16:creationId xmlns:a16="http://schemas.microsoft.com/office/drawing/2014/main" id="{3AFF65E9-9C38-4EC9-8110-DF9DA80C989A}"/>
              </a:ext>
            </a:extLst>
          </p:cNvPr>
          <p:cNvSpPr/>
          <p:nvPr/>
        </p:nvSpPr>
        <p:spPr>
          <a:xfrm>
            <a:off x="179229" y="4672012"/>
            <a:ext cx="4572000" cy="215444"/>
          </a:xfrm>
          <a:prstGeom prst="rect">
            <a:avLst/>
          </a:prstGeom>
        </p:spPr>
        <p:txBody>
          <a:bodyPr>
            <a:spAutoFit/>
          </a:bodyPr>
          <a:lstStyle/>
          <a:p>
            <a:r>
              <a:rPr lang="fr-FR" sz="800" dirty="0">
                <a:hlinkClick r:id="rId4"/>
              </a:rPr>
              <a:t>source</a:t>
            </a:r>
            <a:endParaRPr lang="fr-FR" sz="800" dirty="0"/>
          </a:p>
        </p:txBody>
      </p:sp>
      <p:pic>
        <p:nvPicPr>
          <p:cNvPr id="2" name="Image 1">
            <a:extLst>
              <a:ext uri="{FF2B5EF4-FFF2-40B4-BE49-F238E27FC236}">
                <a16:creationId xmlns:a16="http://schemas.microsoft.com/office/drawing/2014/main" id="{ECAFD578-3066-FA5E-DA8D-A57727E9E5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270982" y="990408"/>
            <a:ext cx="2602035" cy="3681603"/>
          </a:xfrm>
          <a:prstGeom prst="rect">
            <a:avLst/>
          </a:prstGeom>
          <a:effectLst>
            <a:outerShdw blurRad="292100" dist="139700" dir="2700000" algn="ctr" rotWithShape="0">
              <a:srgbClr val="000000">
                <a:alpha val="65000"/>
              </a:srgbClr>
            </a:outerShdw>
          </a:effectLst>
        </p:spPr>
      </p:pic>
      <p:sp>
        <p:nvSpPr>
          <p:cNvPr id="3" name="Rectangle 2">
            <a:extLst>
              <a:ext uri="{FF2B5EF4-FFF2-40B4-BE49-F238E27FC236}">
                <a16:creationId xmlns:a16="http://schemas.microsoft.com/office/drawing/2014/main" id="{5BFF1B33-8594-15BA-441A-CB80E005FAF6}"/>
              </a:ext>
            </a:extLst>
          </p:cNvPr>
          <p:cNvSpPr/>
          <p:nvPr/>
        </p:nvSpPr>
        <p:spPr>
          <a:xfrm>
            <a:off x="3266409" y="4672012"/>
            <a:ext cx="4572000" cy="215444"/>
          </a:xfrm>
          <a:prstGeom prst="rect">
            <a:avLst/>
          </a:prstGeom>
        </p:spPr>
        <p:txBody>
          <a:bodyPr>
            <a:spAutoFit/>
          </a:bodyPr>
          <a:lstStyle/>
          <a:p>
            <a:r>
              <a:rPr lang="fr-FR" sz="800" dirty="0">
                <a:hlinkClick r:id="rId6"/>
              </a:rPr>
              <a:t>source</a:t>
            </a:r>
            <a:endParaRPr lang="fr-FR" sz="800" dirty="0"/>
          </a:p>
        </p:txBody>
      </p:sp>
      <p:pic>
        <p:nvPicPr>
          <p:cNvPr id="5" name="Image 4">
            <a:extLst>
              <a:ext uri="{FF2B5EF4-FFF2-40B4-BE49-F238E27FC236}">
                <a16:creationId xmlns:a16="http://schemas.microsoft.com/office/drawing/2014/main" id="{B27C705A-025F-83C6-6AEC-1C2A82DDA2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9932" y="990408"/>
            <a:ext cx="2611181" cy="3681603"/>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3874AF55-2917-4FDF-C737-270C4D73E541}"/>
              </a:ext>
            </a:extLst>
          </p:cNvPr>
          <p:cNvSpPr/>
          <p:nvPr/>
        </p:nvSpPr>
        <p:spPr>
          <a:xfrm>
            <a:off x="6255115" y="4668490"/>
            <a:ext cx="1568216" cy="215444"/>
          </a:xfrm>
          <a:prstGeom prst="rect">
            <a:avLst/>
          </a:prstGeom>
        </p:spPr>
        <p:txBody>
          <a:bodyPr wrap="square">
            <a:spAutoFit/>
          </a:bodyPr>
          <a:lstStyle/>
          <a:p>
            <a:r>
              <a:rPr lang="fr-FR" sz="800" dirty="0">
                <a:hlinkClick r:id="rId8"/>
              </a:rPr>
              <a:t>source</a:t>
            </a:r>
            <a:endParaRPr lang="fr-FR" sz="800" dirty="0"/>
          </a:p>
        </p:txBody>
      </p:sp>
      <p:sp>
        <p:nvSpPr>
          <p:cNvPr id="10" name="ZoneTexte 9">
            <a:extLst>
              <a:ext uri="{FF2B5EF4-FFF2-40B4-BE49-F238E27FC236}">
                <a16:creationId xmlns:a16="http://schemas.microsoft.com/office/drawing/2014/main" id="{AE6C4862-09FB-DE78-BD83-2C2FA741FA26}"/>
              </a:ext>
            </a:extLst>
          </p:cNvPr>
          <p:cNvSpPr txBox="1"/>
          <p:nvPr/>
        </p:nvSpPr>
        <p:spPr>
          <a:xfrm>
            <a:off x="759816" y="5353519"/>
            <a:ext cx="8141297" cy="1323439"/>
          </a:xfrm>
          <a:prstGeom prst="rect">
            <a:avLst/>
          </a:prstGeom>
          <a:noFill/>
        </p:spPr>
        <p:txBody>
          <a:bodyPr wrap="square">
            <a:spAutoFit/>
          </a:bodyPr>
          <a:lstStyle/>
          <a:p>
            <a:pPr marL="285750" indent="-285750">
              <a:buFont typeface="Wingdings" panose="05000000000000000000" pitchFamily="2" charset="2"/>
              <a:buChar char="à"/>
            </a:pPr>
            <a:r>
              <a:rPr lang="fr-FR" sz="1600" dirty="0">
                <a:sym typeface="Wingdings" panose="05000000000000000000" pitchFamily="2" charset="2"/>
              </a:rPr>
              <a:t>pour les chercheurs : simplifier la vie des chercheurs et des organisations (« Dites-le nous une fois »)</a:t>
            </a:r>
          </a:p>
          <a:p>
            <a:pPr marL="285750" indent="-285750">
              <a:buFont typeface="Wingdings" panose="05000000000000000000" pitchFamily="2" charset="2"/>
              <a:buChar char="à"/>
            </a:pPr>
            <a:r>
              <a:rPr lang="fr-FR" sz="1600" dirty="0">
                <a:sym typeface="Wingdings" panose="05000000000000000000" pitchFamily="2" charset="2"/>
              </a:rPr>
              <a:t>pour les unités et les tutelles : f</a:t>
            </a:r>
            <a:r>
              <a:rPr lang="fr-FR" sz="1600" dirty="0"/>
              <a:t>avoriser le développement d’écosystèmes de la recherche pur (systèmes d’informations)</a:t>
            </a:r>
          </a:p>
          <a:p>
            <a:pPr marL="285750" indent="-285750">
              <a:buFont typeface="Wingdings" panose="05000000000000000000" pitchFamily="2" charset="2"/>
              <a:buChar char="à"/>
            </a:pPr>
            <a:r>
              <a:rPr lang="fr-FR" sz="1600" dirty="0"/>
              <a:t>pour tous les acteurs : </a:t>
            </a:r>
            <a:r>
              <a:rPr lang="fr-FR" sz="1600" b="1" dirty="0"/>
              <a:t>créer un capital commun des données </a:t>
            </a:r>
            <a:r>
              <a:rPr lang="fr-FR" sz="1600" dirty="0"/>
              <a:t>(données de référence)</a:t>
            </a:r>
          </a:p>
        </p:txBody>
      </p:sp>
    </p:spTree>
    <p:extLst>
      <p:ext uri="{BB962C8B-B14F-4D97-AF65-F5344CB8AC3E}">
        <p14:creationId xmlns:p14="http://schemas.microsoft.com/office/powerpoint/2010/main" val="12574666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54E15-C287-585B-2008-53B734C30E33}"/>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93FD73DE-C1AE-F368-8541-10420D61E2BF}"/>
              </a:ext>
            </a:extLst>
          </p:cNvPr>
          <p:cNvSpPr txBox="1"/>
          <p:nvPr/>
        </p:nvSpPr>
        <p:spPr>
          <a:xfrm>
            <a:off x="4819652" y="5853316"/>
            <a:ext cx="4248734" cy="923330"/>
          </a:xfrm>
          <a:prstGeom prst="rect">
            <a:avLst/>
          </a:prstGeom>
          <a:noFill/>
        </p:spPr>
        <p:txBody>
          <a:bodyPr wrap="square">
            <a:spAutoFit/>
          </a:bodyPr>
          <a:lstStyle/>
          <a:p>
            <a:endParaRPr lang="fr-FR" dirty="0"/>
          </a:p>
          <a:p>
            <a:endParaRPr lang="fr-FR" dirty="0"/>
          </a:p>
          <a:p>
            <a:r>
              <a:rPr lang="fr-FR" dirty="0">
                <a:highlight>
                  <a:srgbClr val="FFFF00"/>
                </a:highlight>
              </a:rPr>
              <a:t>voir </a:t>
            </a:r>
            <a:r>
              <a:rPr lang="fr-FR" dirty="0">
                <a:highlight>
                  <a:srgbClr val="FFFF00"/>
                </a:highlight>
                <a:hlinkClick r:id="rId3"/>
              </a:rPr>
              <a:t>présentation Isabelle Blanc, 02/2025</a:t>
            </a:r>
            <a:endParaRPr lang="fr-FR" dirty="0">
              <a:highlight>
                <a:srgbClr val="FFFF00"/>
              </a:highlight>
            </a:endParaRPr>
          </a:p>
        </p:txBody>
      </p:sp>
      <p:pic>
        <p:nvPicPr>
          <p:cNvPr id="8" name="Image 7">
            <a:extLst>
              <a:ext uri="{FF2B5EF4-FFF2-40B4-BE49-F238E27FC236}">
                <a16:creationId xmlns:a16="http://schemas.microsoft.com/office/drawing/2014/main" id="{2D14584A-507C-0EF7-A158-97116EE2EE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68775" y="1769822"/>
            <a:ext cx="7901753" cy="3830879"/>
          </a:xfrm>
          <a:prstGeom prst="rect">
            <a:avLst/>
          </a:prstGeom>
          <a:effectLst>
            <a:outerShdw blurRad="127000" dist="139700" dir="2700000" algn="ctr" rotWithShape="0">
              <a:srgbClr val="000000">
                <a:alpha val="65000"/>
              </a:srgbClr>
            </a:outerShdw>
          </a:effectLst>
        </p:spPr>
      </p:pic>
      <p:sp>
        <p:nvSpPr>
          <p:cNvPr id="3" name="ZoneTexte 2">
            <a:extLst>
              <a:ext uri="{FF2B5EF4-FFF2-40B4-BE49-F238E27FC236}">
                <a16:creationId xmlns:a16="http://schemas.microsoft.com/office/drawing/2014/main" id="{8CDC0F94-6908-20A3-710F-0FEEF84D2556}"/>
              </a:ext>
            </a:extLst>
          </p:cNvPr>
          <p:cNvSpPr txBox="1"/>
          <p:nvPr/>
        </p:nvSpPr>
        <p:spPr>
          <a:xfrm>
            <a:off x="3952875" y="5730205"/>
            <a:ext cx="1733551" cy="246221"/>
          </a:xfrm>
          <a:prstGeom prst="rect">
            <a:avLst/>
          </a:prstGeom>
          <a:noFill/>
        </p:spPr>
        <p:txBody>
          <a:bodyPr wrap="square">
            <a:spAutoFit/>
          </a:bodyPr>
          <a:lstStyle/>
          <a:p>
            <a:r>
              <a:rPr lang="fr-FR" sz="1000" dirty="0">
                <a:hlinkClick r:id="rId3"/>
              </a:rPr>
              <a:t>Isabelle Blanc, 2025</a:t>
            </a:r>
            <a:endParaRPr lang="fr-FR" sz="1000" dirty="0"/>
          </a:p>
        </p:txBody>
      </p:sp>
    </p:spTree>
    <p:extLst>
      <p:ext uri="{BB962C8B-B14F-4D97-AF65-F5344CB8AC3E}">
        <p14:creationId xmlns:p14="http://schemas.microsoft.com/office/powerpoint/2010/main" val="11867720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AE247C9-C6E6-B297-5F01-3B99DB3BA30D}"/>
              </a:ext>
            </a:extLst>
          </p:cNvPr>
          <p:cNvPicPr>
            <a:picLocks noChangeAspect="1"/>
          </p:cNvPicPr>
          <p:nvPr/>
        </p:nvPicPr>
        <p:blipFill>
          <a:blip r:embed="rId3" cstate="print">
            <a:extLst>
              <a:ext uri="{28A0092B-C50C-407E-A947-70E740481C1C}">
                <a14:useLocalDpi xmlns:a14="http://schemas.microsoft.com/office/drawing/2010/main" val="0"/>
              </a:ext>
            </a:extLst>
          </a:blip>
          <a:srcRect b="2831"/>
          <a:stretch/>
        </p:blipFill>
        <p:spPr>
          <a:xfrm>
            <a:off x="86061" y="281492"/>
            <a:ext cx="7368602" cy="4399878"/>
          </a:xfrm>
          <a:prstGeom prst="rect">
            <a:avLst/>
          </a:prstGeom>
          <a:effectLst>
            <a:outerShdw blurRad="292100" dist="139700" dir="2700000" algn="ctr" rotWithShape="0">
              <a:srgbClr val="000000">
                <a:alpha val="65000"/>
              </a:srgbClr>
            </a:outerShdw>
          </a:effectLst>
        </p:spPr>
      </p:pic>
      <p:sp>
        <p:nvSpPr>
          <p:cNvPr id="9" name="ZoneTexte 8">
            <a:extLst>
              <a:ext uri="{FF2B5EF4-FFF2-40B4-BE49-F238E27FC236}">
                <a16:creationId xmlns:a16="http://schemas.microsoft.com/office/drawing/2014/main" id="{4FFE8FE6-C273-F22E-C60F-101CAE3D2EE9}"/>
              </a:ext>
            </a:extLst>
          </p:cNvPr>
          <p:cNvSpPr txBox="1"/>
          <p:nvPr/>
        </p:nvSpPr>
        <p:spPr>
          <a:xfrm>
            <a:off x="2600216" y="4770270"/>
            <a:ext cx="1457661" cy="276999"/>
          </a:xfrm>
          <a:prstGeom prst="rect">
            <a:avLst/>
          </a:prstGeom>
          <a:noFill/>
        </p:spPr>
        <p:txBody>
          <a:bodyPr wrap="square">
            <a:spAutoFit/>
          </a:bodyPr>
          <a:lstStyle/>
          <a:p>
            <a:r>
              <a:rPr lang="fr-FR" sz="1200" dirty="0">
                <a:hlinkClick r:id="rId4"/>
              </a:rPr>
              <a:t>https://crisalid.org/</a:t>
            </a:r>
            <a:r>
              <a:rPr lang="fr-FR" sz="1200" dirty="0"/>
              <a:t> </a:t>
            </a:r>
          </a:p>
        </p:txBody>
      </p:sp>
      <p:pic>
        <p:nvPicPr>
          <p:cNvPr id="3" name="Image 2">
            <a:extLst>
              <a:ext uri="{FF2B5EF4-FFF2-40B4-BE49-F238E27FC236}">
                <a16:creationId xmlns:a16="http://schemas.microsoft.com/office/drawing/2014/main" id="{09FABE92-69F4-98AF-D06F-27E9F22820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9813" y="3430689"/>
            <a:ext cx="2295459" cy="3233160"/>
          </a:xfrm>
          <a:prstGeom prst="rect">
            <a:avLst/>
          </a:prstGeom>
        </p:spPr>
      </p:pic>
    </p:spTree>
    <p:extLst>
      <p:ext uri="{BB962C8B-B14F-4D97-AF65-F5344CB8AC3E}">
        <p14:creationId xmlns:p14="http://schemas.microsoft.com/office/powerpoint/2010/main" val="33997833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D1F98-9994-DD37-F451-163D52C7540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178C8B2-0E7E-B5D9-2D4B-3B5D95B190B3}"/>
              </a:ext>
            </a:extLst>
          </p:cNvPr>
          <p:cNvSpPr/>
          <p:nvPr/>
        </p:nvSpPr>
        <p:spPr>
          <a:xfrm>
            <a:off x="2227711" y="6010473"/>
            <a:ext cx="2565311" cy="215444"/>
          </a:xfrm>
          <a:prstGeom prst="rect">
            <a:avLst/>
          </a:prstGeom>
        </p:spPr>
        <p:txBody>
          <a:bodyPr wrap="square">
            <a:spAutoFit/>
          </a:bodyPr>
          <a:lstStyle/>
          <a:p>
            <a:r>
              <a:rPr lang="fr-FR" sz="800" dirty="0">
                <a:hlinkClick r:id="rId3"/>
              </a:rPr>
              <a:t>https://www.appelsprojetsrecherche.fr/</a:t>
            </a:r>
            <a:r>
              <a:rPr lang="fr-FR" sz="800" dirty="0"/>
              <a:t> </a:t>
            </a:r>
          </a:p>
        </p:txBody>
      </p:sp>
      <p:pic>
        <p:nvPicPr>
          <p:cNvPr id="4" name="Image 3">
            <a:extLst>
              <a:ext uri="{FF2B5EF4-FFF2-40B4-BE49-F238E27FC236}">
                <a16:creationId xmlns:a16="http://schemas.microsoft.com/office/drawing/2014/main" id="{41A58939-E14B-9CB0-A29B-A49CE233B6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833" y="1281982"/>
            <a:ext cx="7640382" cy="4663065"/>
          </a:xfrm>
          <a:prstGeom prst="rect">
            <a:avLst/>
          </a:prstGeom>
          <a:effectLst>
            <a:outerShdw blurRad="127000" dist="139700" dir="2700000" algn="ctr" rotWithShape="0">
              <a:srgbClr val="000000">
                <a:alpha val="65000"/>
              </a:srgbClr>
            </a:outerShdw>
          </a:effectLst>
        </p:spPr>
      </p:pic>
      <p:pic>
        <p:nvPicPr>
          <p:cNvPr id="10" name="Image 9">
            <a:extLst>
              <a:ext uri="{FF2B5EF4-FFF2-40B4-BE49-F238E27FC236}">
                <a16:creationId xmlns:a16="http://schemas.microsoft.com/office/drawing/2014/main" id="{D500E8AC-0563-A88D-FAD2-519E87F79F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4423" y="4109768"/>
            <a:ext cx="2372056" cy="2495898"/>
          </a:xfrm>
          <a:prstGeom prst="rect">
            <a:avLst/>
          </a:prstGeom>
          <a:effectLst>
            <a:outerShdw blurRad="127000" dist="139700" dir="2700000" algn="ctr" rotWithShape="0">
              <a:srgbClr val="000000">
                <a:alpha val="65000"/>
              </a:srgbClr>
            </a:outerShdw>
          </a:effectLst>
        </p:spPr>
      </p:pic>
      <p:sp>
        <p:nvSpPr>
          <p:cNvPr id="12" name="ZoneTexte 11">
            <a:extLst>
              <a:ext uri="{FF2B5EF4-FFF2-40B4-BE49-F238E27FC236}">
                <a16:creationId xmlns:a16="http://schemas.microsoft.com/office/drawing/2014/main" id="{6C111BA4-AD03-9B2E-BB53-4B1AADD5801C}"/>
              </a:ext>
            </a:extLst>
          </p:cNvPr>
          <p:cNvSpPr txBox="1"/>
          <p:nvPr/>
        </p:nvSpPr>
        <p:spPr>
          <a:xfrm>
            <a:off x="6101063" y="6605666"/>
            <a:ext cx="2781946" cy="246221"/>
          </a:xfrm>
          <a:prstGeom prst="rect">
            <a:avLst/>
          </a:prstGeom>
          <a:noFill/>
        </p:spPr>
        <p:txBody>
          <a:bodyPr wrap="square">
            <a:spAutoFit/>
          </a:bodyPr>
          <a:lstStyle/>
          <a:p>
            <a:r>
              <a:rPr lang="fr-FR" sz="1000" dirty="0">
                <a:hlinkClick r:id="rId6"/>
              </a:rPr>
              <a:t>https://www.appelsprojetsrecherche.fr/login</a:t>
            </a:r>
            <a:r>
              <a:rPr lang="fr-FR" sz="1000" dirty="0"/>
              <a:t> </a:t>
            </a:r>
          </a:p>
        </p:txBody>
      </p:sp>
    </p:spTree>
    <p:extLst>
      <p:ext uri="{BB962C8B-B14F-4D97-AF65-F5344CB8AC3E}">
        <p14:creationId xmlns:p14="http://schemas.microsoft.com/office/powerpoint/2010/main" val="2177421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B48D4C6-D646-F6E3-645E-61C21195B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702" y="1086670"/>
            <a:ext cx="8750595" cy="4927452"/>
          </a:xfrm>
          <a:prstGeom prst="rect">
            <a:avLst/>
          </a:prstGeom>
          <a:effectLst>
            <a:outerShdw blurRad="292100" dist="139700" dir="2700000" algn="ctr" rotWithShape="0">
              <a:srgbClr val="000000">
                <a:alpha val="65000"/>
              </a:srgbClr>
            </a:outerShdw>
          </a:effectLst>
        </p:spPr>
      </p:pic>
      <p:sp>
        <p:nvSpPr>
          <p:cNvPr id="4" name="ZoneTexte 3">
            <a:extLst>
              <a:ext uri="{FF2B5EF4-FFF2-40B4-BE49-F238E27FC236}">
                <a16:creationId xmlns:a16="http://schemas.microsoft.com/office/drawing/2014/main" id="{F65CCF25-68B5-87A6-1011-4353B02F7AA8}"/>
              </a:ext>
            </a:extLst>
          </p:cNvPr>
          <p:cNvSpPr txBox="1"/>
          <p:nvPr/>
        </p:nvSpPr>
        <p:spPr>
          <a:xfrm>
            <a:off x="3985088" y="6131165"/>
            <a:ext cx="1733551" cy="246221"/>
          </a:xfrm>
          <a:prstGeom prst="rect">
            <a:avLst/>
          </a:prstGeom>
          <a:noFill/>
        </p:spPr>
        <p:txBody>
          <a:bodyPr wrap="square">
            <a:spAutoFit/>
          </a:bodyPr>
          <a:lstStyle/>
          <a:p>
            <a:r>
              <a:rPr lang="fr-FR" sz="1000" dirty="0">
                <a:hlinkClick r:id="rId4"/>
              </a:rPr>
              <a:t>Isabelle Blanc, 2025</a:t>
            </a:r>
            <a:endParaRPr lang="fr-FR" sz="1000" dirty="0"/>
          </a:p>
        </p:txBody>
      </p:sp>
    </p:spTree>
    <p:extLst>
      <p:ext uri="{BB962C8B-B14F-4D97-AF65-F5344CB8AC3E}">
        <p14:creationId xmlns:p14="http://schemas.microsoft.com/office/powerpoint/2010/main" val="14054960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FE86046-54DD-B68A-C293-518AEC74B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265" y="1107972"/>
            <a:ext cx="8535591" cy="4791744"/>
          </a:xfrm>
          <a:prstGeom prst="rect">
            <a:avLst/>
          </a:prstGeom>
          <a:effectLst>
            <a:outerShdw blurRad="292100" dist="139700" dir="2700000" algn="ctr" rotWithShape="0">
              <a:srgbClr val="000000">
                <a:alpha val="65000"/>
              </a:srgbClr>
            </a:outerShdw>
          </a:effectLst>
        </p:spPr>
      </p:pic>
      <p:sp>
        <p:nvSpPr>
          <p:cNvPr id="3" name="Rectangle 2">
            <a:extLst>
              <a:ext uri="{FF2B5EF4-FFF2-40B4-BE49-F238E27FC236}">
                <a16:creationId xmlns:a16="http://schemas.microsoft.com/office/drawing/2014/main" id="{6AA12BD2-8D41-01C4-4095-A77D5FB04CE4}"/>
              </a:ext>
            </a:extLst>
          </p:cNvPr>
          <p:cNvSpPr/>
          <p:nvPr/>
        </p:nvSpPr>
        <p:spPr>
          <a:xfrm>
            <a:off x="4714904" y="4845494"/>
            <a:ext cx="2037658" cy="1111372"/>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E16E8ACE-E3E0-F83A-A152-C255CFB93645}"/>
              </a:ext>
            </a:extLst>
          </p:cNvPr>
          <p:cNvSpPr txBox="1"/>
          <p:nvPr/>
        </p:nvSpPr>
        <p:spPr>
          <a:xfrm>
            <a:off x="4123312" y="6131165"/>
            <a:ext cx="1733551" cy="246221"/>
          </a:xfrm>
          <a:prstGeom prst="rect">
            <a:avLst/>
          </a:prstGeom>
          <a:noFill/>
        </p:spPr>
        <p:txBody>
          <a:bodyPr wrap="square">
            <a:spAutoFit/>
          </a:bodyPr>
          <a:lstStyle/>
          <a:p>
            <a:r>
              <a:rPr lang="fr-FR" sz="1000" dirty="0">
                <a:hlinkClick r:id="rId4"/>
              </a:rPr>
              <a:t>Isabelle Blanc, 2025</a:t>
            </a:r>
            <a:endParaRPr lang="fr-FR" sz="1000" dirty="0"/>
          </a:p>
        </p:txBody>
      </p:sp>
    </p:spTree>
    <p:extLst>
      <p:ext uri="{BB962C8B-B14F-4D97-AF65-F5344CB8AC3E}">
        <p14:creationId xmlns:p14="http://schemas.microsoft.com/office/powerpoint/2010/main" val="11939310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869561-C3AD-4040-198B-2BBFDF5702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5840" y="1749601"/>
            <a:ext cx="4832077" cy="2670259"/>
          </a:xfrm>
          <a:prstGeom prst="rect">
            <a:avLst/>
          </a:prstGeom>
          <a:effectLst>
            <a:outerShdw blurRad="292100" dist="139700" dir="2700000" algn="ctr" rotWithShape="0">
              <a:srgbClr val="000000">
                <a:alpha val="65000"/>
              </a:srgbClr>
            </a:outerShdw>
          </a:effectLst>
        </p:spPr>
      </p:pic>
      <p:pic>
        <p:nvPicPr>
          <p:cNvPr id="5" name="Image 4">
            <a:extLst>
              <a:ext uri="{FF2B5EF4-FFF2-40B4-BE49-F238E27FC236}">
                <a16:creationId xmlns:a16="http://schemas.microsoft.com/office/drawing/2014/main" id="{5725B263-1A51-69AE-C30C-8A90C4BC21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7391" y="4498684"/>
            <a:ext cx="4530526" cy="521047"/>
          </a:xfrm>
          <a:prstGeom prst="rect">
            <a:avLst/>
          </a:prstGeom>
          <a:effectLst>
            <a:outerShdw blurRad="292100" dist="139700" dir="2700000" algn="ctr" rotWithShape="0">
              <a:srgbClr val="000000">
                <a:alpha val="65000"/>
              </a:srgbClr>
            </a:outerShdw>
          </a:effectLst>
        </p:spPr>
      </p:pic>
      <p:sp>
        <p:nvSpPr>
          <p:cNvPr id="6" name="ZoneTexte 5">
            <a:extLst>
              <a:ext uri="{FF2B5EF4-FFF2-40B4-BE49-F238E27FC236}">
                <a16:creationId xmlns:a16="http://schemas.microsoft.com/office/drawing/2014/main" id="{70FCD06B-AD41-49B5-F36A-63AC28316809}"/>
              </a:ext>
            </a:extLst>
          </p:cNvPr>
          <p:cNvSpPr txBox="1"/>
          <p:nvPr/>
        </p:nvSpPr>
        <p:spPr>
          <a:xfrm>
            <a:off x="8260885" y="5220476"/>
            <a:ext cx="657032" cy="246221"/>
          </a:xfrm>
          <a:prstGeom prst="rect">
            <a:avLst/>
          </a:prstGeom>
          <a:noFill/>
        </p:spPr>
        <p:txBody>
          <a:bodyPr wrap="square">
            <a:spAutoFit/>
          </a:bodyPr>
          <a:lstStyle/>
          <a:p>
            <a:r>
              <a:rPr lang="fr-FR" sz="1000" dirty="0">
                <a:hlinkClick r:id="rId4"/>
              </a:rPr>
              <a:t>source</a:t>
            </a:r>
            <a:endParaRPr lang="fr-FR" sz="1000" dirty="0"/>
          </a:p>
        </p:txBody>
      </p:sp>
      <p:pic>
        <p:nvPicPr>
          <p:cNvPr id="2050" name="Picture 2" descr="Icône RNeST">
            <a:extLst>
              <a:ext uri="{FF2B5EF4-FFF2-40B4-BE49-F238E27FC236}">
                <a16:creationId xmlns:a16="http://schemas.microsoft.com/office/drawing/2014/main" id="{DA10A974-65C3-852D-33C7-E9DE5C376E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557" y="1845534"/>
            <a:ext cx="3374942" cy="3374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345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C927987-3B53-F1D1-101A-8292566EA0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400735"/>
            <a:ext cx="7680960" cy="4333273"/>
          </a:xfrm>
          <a:prstGeom prst="rect">
            <a:avLst/>
          </a:prstGeom>
          <a:effectLst>
            <a:outerShdw blurRad="292100" dist="139700" dir="2700000" algn="ctr" rotWithShape="0">
              <a:srgbClr val="000000">
                <a:alpha val="65000"/>
              </a:srgbClr>
            </a:outerShdw>
          </a:effectLst>
        </p:spPr>
      </p:pic>
      <p:sp>
        <p:nvSpPr>
          <p:cNvPr id="4" name="ZoneTexte 3">
            <a:extLst>
              <a:ext uri="{FF2B5EF4-FFF2-40B4-BE49-F238E27FC236}">
                <a16:creationId xmlns:a16="http://schemas.microsoft.com/office/drawing/2014/main" id="{A37DF724-8339-3754-3DEC-F36B1BF992A0}"/>
              </a:ext>
            </a:extLst>
          </p:cNvPr>
          <p:cNvSpPr txBox="1"/>
          <p:nvPr/>
        </p:nvSpPr>
        <p:spPr>
          <a:xfrm>
            <a:off x="3845880" y="5892055"/>
            <a:ext cx="2031358" cy="247535"/>
          </a:xfrm>
          <a:prstGeom prst="rect">
            <a:avLst/>
          </a:prstGeom>
          <a:noFill/>
        </p:spPr>
        <p:txBody>
          <a:bodyPr wrap="square">
            <a:spAutoFit/>
          </a:bodyPr>
          <a:lstStyle/>
          <a:p>
            <a:r>
              <a:rPr lang="fr-FR" sz="1000" dirty="0">
                <a:hlinkClick r:id="rId3"/>
              </a:rPr>
              <a:t>V. Stoll et F. de Lamotte, 02/2026</a:t>
            </a:r>
            <a:endParaRPr lang="fr-FR" sz="1000" dirty="0"/>
          </a:p>
        </p:txBody>
      </p:sp>
    </p:spTree>
    <p:extLst>
      <p:ext uri="{BB962C8B-B14F-4D97-AF65-F5344CB8AC3E}">
        <p14:creationId xmlns:p14="http://schemas.microsoft.com/office/powerpoint/2010/main" val="24376561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1" y="894911"/>
            <a:ext cx="9153526" cy="5127171"/>
          </a:xfrm>
          <a:prstGeom prst="rect">
            <a:avLst/>
          </a:prstGeom>
        </p:spPr>
      </p:pic>
      <p:sp>
        <p:nvSpPr>
          <p:cNvPr id="7" name="ZoneTexte 6"/>
          <p:cNvSpPr txBox="1"/>
          <p:nvPr/>
        </p:nvSpPr>
        <p:spPr>
          <a:xfrm>
            <a:off x="-1" y="4087147"/>
            <a:ext cx="9153525" cy="1323439"/>
          </a:xfrm>
          <a:prstGeom prst="rect">
            <a:avLst/>
          </a:prstGeom>
          <a:solidFill>
            <a:srgbClr val="7030A0">
              <a:alpha val="71000"/>
            </a:srgbClr>
          </a:solidFill>
        </p:spPr>
        <p:txBody>
          <a:bodyPr wrap="square" rtlCol="0">
            <a:spAutoFit/>
          </a:bodyPr>
          <a:lstStyle/>
          <a:p>
            <a:endParaRPr lang="fr-FR" sz="2200">
              <a:solidFill>
                <a:schemeClr val="bg1"/>
              </a:solidFill>
            </a:endParaRPr>
          </a:p>
          <a:p>
            <a:r>
              <a:rPr lang="fr-FR" sz="3600">
                <a:solidFill>
                  <a:schemeClr val="bg1"/>
                </a:solidFill>
                <a:latin typeface="Calibri" panose="020F0502020204030204" pitchFamily="34" charset="0"/>
              </a:rPr>
              <a:t>Identifiants et accompagnement des chercheurs</a:t>
            </a:r>
          </a:p>
          <a:p>
            <a:endParaRPr lang="fr-FR" sz="2200">
              <a:solidFill>
                <a:schemeClr val="bg1"/>
              </a:solidFill>
            </a:endParaRPr>
          </a:p>
        </p:txBody>
      </p:sp>
    </p:spTree>
    <p:extLst>
      <p:ext uri="{BB962C8B-B14F-4D97-AF65-F5344CB8AC3E}">
        <p14:creationId xmlns:p14="http://schemas.microsoft.com/office/powerpoint/2010/main" val="31372440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9157D-38EC-B14B-7937-DE7ECBCEC60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2084218-C22F-A6AB-ACDE-A2F5B485A87F}"/>
              </a:ext>
            </a:extLst>
          </p:cNvPr>
          <p:cNvSpPr/>
          <p:nvPr/>
        </p:nvSpPr>
        <p:spPr>
          <a:xfrm>
            <a:off x="0" y="3286898"/>
            <a:ext cx="532518" cy="246221"/>
          </a:xfrm>
          <a:prstGeom prst="rect">
            <a:avLst/>
          </a:prstGeom>
        </p:spPr>
        <p:txBody>
          <a:bodyPr wrap="none">
            <a:spAutoFit/>
          </a:bodyPr>
          <a:lstStyle/>
          <a:p>
            <a:pPr algn="just"/>
            <a:r>
              <a:rPr lang="fr-FR" sz="1000" dirty="0">
                <a:hlinkClick r:id="rId3"/>
              </a:rPr>
              <a:t>source</a:t>
            </a:r>
            <a:endParaRPr lang="fr-FR" sz="1000" dirty="0"/>
          </a:p>
        </p:txBody>
      </p:sp>
      <p:pic>
        <p:nvPicPr>
          <p:cNvPr id="6" name="Image 5">
            <a:extLst>
              <a:ext uri="{FF2B5EF4-FFF2-40B4-BE49-F238E27FC236}">
                <a16:creationId xmlns:a16="http://schemas.microsoft.com/office/drawing/2014/main" id="{2E5D9BAA-A2DA-534F-FE72-D99166FB2C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30" y="132516"/>
            <a:ext cx="2224258" cy="3166740"/>
          </a:xfrm>
          <a:prstGeom prst="rect">
            <a:avLst/>
          </a:prstGeom>
          <a:effectLst>
            <a:outerShdw blurRad="127000" dist="139700" dir="2700000" algn="ctr" rotWithShape="0">
              <a:srgbClr val="000000">
                <a:alpha val="65000"/>
              </a:srgbClr>
            </a:outerShdw>
          </a:effectLst>
        </p:spPr>
      </p:pic>
      <p:pic>
        <p:nvPicPr>
          <p:cNvPr id="3" name="Image 2">
            <a:extLst>
              <a:ext uri="{FF2B5EF4-FFF2-40B4-BE49-F238E27FC236}">
                <a16:creationId xmlns:a16="http://schemas.microsoft.com/office/drawing/2014/main" id="{01936425-D21D-734D-987D-28E541B15D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7696" y="3035444"/>
            <a:ext cx="6888074" cy="369004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09915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4510" y="981600"/>
            <a:ext cx="3883320" cy="5495527"/>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3975100" y="2629410"/>
            <a:ext cx="4813454" cy="2208297"/>
          </a:xfrm>
          <a:prstGeom prst="rect">
            <a:avLst/>
          </a:prstGeom>
          <a:solidFill>
            <a:schemeClr val="bg1"/>
          </a:solidFill>
          <a:effectLst>
            <a:outerShdw blurRad="292100" dist="139700" dir="2700000" algn="ctr" rotWithShape="0">
              <a:srgbClr val="000000">
                <a:alpha val="65000"/>
              </a:srgbClr>
            </a:outerShdw>
          </a:effectLst>
        </p:spPr>
        <p:txBody>
          <a:bodyPr wrap="square">
            <a:spAutoFit/>
          </a:bodyPr>
          <a:lstStyle/>
          <a:p>
            <a:r>
              <a:rPr lang="en-US" sz="1500" i="1" dirty="0"/>
              <a:t>“ The </a:t>
            </a:r>
            <a:r>
              <a:rPr lang="en-US" sz="1500" b="1" i="1" u="sng" dirty="0">
                <a:solidFill>
                  <a:srgbClr val="780D68"/>
                </a:solidFill>
              </a:rPr>
              <a:t>open access mandate </a:t>
            </a:r>
            <a:r>
              <a:rPr lang="en-US" sz="1500" i="1" dirty="0"/>
              <a:t>comprises 2 steps:</a:t>
            </a:r>
          </a:p>
          <a:p>
            <a:r>
              <a:rPr lang="en-US" sz="1500" i="1" dirty="0"/>
              <a:t>1. depositing publications in repositories</a:t>
            </a:r>
          </a:p>
          <a:p>
            <a:r>
              <a:rPr lang="en-US" sz="1500" i="1" dirty="0"/>
              <a:t>2. providing open access to them</a:t>
            </a:r>
          </a:p>
          <a:p>
            <a:pPr>
              <a:spcBef>
                <a:spcPts val="300"/>
              </a:spcBef>
            </a:pPr>
            <a:r>
              <a:rPr lang="en-US" sz="1500" dirty="0"/>
              <a:t>[</a:t>
            </a:r>
            <a:r>
              <a:rPr lang="en-US" sz="1500" dirty="0">
                <a:cs typeface="Arial" panose="020B0604020202020204" pitchFamily="34" charset="0"/>
              </a:rPr>
              <a:t>…</a:t>
            </a:r>
            <a:r>
              <a:rPr lang="en-US" sz="1500" dirty="0"/>
              <a:t>] </a:t>
            </a:r>
            <a:r>
              <a:rPr lang="en-US" sz="1500" i="1" dirty="0"/>
              <a:t>Where possible, contributors should also be uniquely identifiable, and data uniquely attributable, through identifiers which are </a:t>
            </a:r>
            <a:r>
              <a:rPr lang="en-US" sz="1500" b="1" i="1" u="sng" dirty="0">
                <a:solidFill>
                  <a:srgbClr val="780D68"/>
                </a:solidFill>
              </a:rPr>
              <a:t>persistent, non-proprietary, open and interoperable</a:t>
            </a:r>
            <a:r>
              <a:rPr lang="en-US" sz="1500" i="1" dirty="0"/>
              <a:t> (e.g. through leveraging existing sustainable initiatives such as ORCID for contributor identifiers and DataCite for data identifiers).”</a:t>
            </a:r>
            <a:endParaRPr lang="fr-FR" sz="1500" i="1" dirty="0"/>
          </a:p>
        </p:txBody>
      </p:sp>
      <p:sp>
        <p:nvSpPr>
          <p:cNvPr id="6" name="Rectangle 5"/>
          <p:cNvSpPr/>
          <p:nvPr/>
        </p:nvSpPr>
        <p:spPr>
          <a:xfrm>
            <a:off x="4038743" y="6414534"/>
            <a:ext cx="628162" cy="214631"/>
          </a:xfrm>
          <a:prstGeom prst="rect">
            <a:avLst/>
          </a:prstGeom>
        </p:spPr>
        <p:txBody>
          <a:bodyPr wrap="square">
            <a:spAutoFit/>
          </a:bodyPr>
          <a:lstStyle/>
          <a:p>
            <a:r>
              <a:rPr lang="en-US" sz="800">
                <a:hlinkClick r:id="rId4"/>
              </a:rPr>
              <a:t>source</a:t>
            </a:r>
            <a:endParaRPr lang="fr-FR" sz="800"/>
          </a:p>
        </p:txBody>
      </p:sp>
    </p:spTree>
    <p:extLst>
      <p:ext uri="{BB962C8B-B14F-4D97-AF65-F5344CB8AC3E}">
        <p14:creationId xmlns:p14="http://schemas.microsoft.com/office/powerpoint/2010/main" val="5185990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652F344-29DF-4957-9163-7F01A2EFA9C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16349" y="871537"/>
            <a:ext cx="7511302" cy="5526765"/>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7A24B6FF-083C-4316-A676-1B797D1FE412}"/>
              </a:ext>
            </a:extLst>
          </p:cNvPr>
          <p:cNvSpPr/>
          <p:nvPr/>
        </p:nvSpPr>
        <p:spPr>
          <a:xfrm>
            <a:off x="7951601" y="6394677"/>
            <a:ext cx="469900" cy="215444"/>
          </a:xfrm>
          <a:prstGeom prst="rect">
            <a:avLst/>
          </a:prstGeom>
        </p:spPr>
        <p:txBody>
          <a:bodyPr wrap="square">
            <a:spAutoFit/>
          </a:bodyPr>
          <a:lstStyle/>
          <a:p>
            <a:r>
              <a:rPr lang="fr-FR" sz="800">
                <a:hlinkClick r:id="rId4"/>
              </a:rPr>
              <a:t>source</a:t>
            </a:r>
            <a:endParaRPr lang="fr-FR" sz="800"/>
          </a:p>
        </p:txBody>
      </p:sp>
    </p:spTree>
    <p:extLst>
      <p:ext uri="{BB962C8B-B14F-4D97-AF65-F5344CB8AC3E}">
        <p14:creationId xmlns:p14="http://schemas.microsoft.com/office/powerpoint/2010/main" val="8578646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39FB9D84-AFDC-4584-A0B7-5E318F72C7E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20914" y="507999"/>
            <a:ext cx="4151086" cy="5840909"/>
          </a:xfrm>
          <a:prstGeom prst="rect">
            <a:avLst/>
          </a:prstGeom>
          <a:effectLst>
            <a:outerShdw blurRad="292100" dist="139700" dir="2700000" algn="ctr" rotWithShape="0">
              <a:srgbClr val="000000">
                <a:alpha val="65000"/>
              </a:srgbClr>
            </a:outerShdw>
          </a:effectLst>
        </p:spPr>
      </p:pic>
      <p:pic>
        <p:nvPicPr>
          <p:cNvPr id="9" name="Image 8">
            <a:extLst>
              <a:ext uri="{FF2B5EF4-FFF2-40B4-BE49-F238E27FC236}">
                <a16:creationId xmlns:a16="http://schemas.microsoft.com/office/drawing/2014/main" id="{E14A0893-6930-4C9F-AFD1-8D9D691E399D}"/>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23878" y="4763586"/>
            <a:ext cx="8459106" cy="1088573"/>
          </a:xfrm>
          <a:prstGeom prst="rect">
            <a:avLst/>
          </a:prstGeom>
          <a:effectLst>
            <a:outerShdw blurRad="292100" dist="139700" dir="2700000" algn="ctr" rotWithShape="0">
              <a:srgbClr val="000000">
                <a:alpha val="65000"/>
              </a:srgbClr>
            </a:outerShdw>
          </a:effectLst>
        </p:spPr>
      </p:pic>
      <p:sp>
        <p:nvSpPr>
          <p:cNvPr id="11" name="Rectangle 10">
            <a:extLst>
              <a:ext uri="{FF2B5EF4-FFF2-40B4-BE49-F238E27FC236}">
                <a16:creationId xmlns:a16="http://schemas.microsoft.com/office/drawing/2014/main" id="{D4626C8E-A849-4B7C-8D07-A5B9D3685EB6}"/>
              </a:ext>
            </a:extLst>
          </p:cNvPr>
          <p:cNvSpPr/>
          <p:nvPr/>
        </p:nvSpPr>
        <p:spPr>
          <a:xfrm>
            <a:off x="8454571" y="5852159"/>
            <a:ext cx="528413" cy="215444"/>
          </a:xfrm>
          <a:prstGeom prst="rect">
            <a:avLst/>
          </a:prstGeom>
        </p:spPr>
        <p:txBody>
          <a:bodyPr wrap="square">
            <a:spAutoFit/>
          </a:bodyPr>
          <a:lstStyle/>
          <a:p>
            <a:r>
              <a:rPr lang="fr-FR" sz="800">
                <a:latin typeface="Calibri" panose="020F0502020204030204" pitchFamily="34" charset="0"/>
                <a:cs typeface="Calibri" panose="020F0502020204030204" pitchFamily="34" charset="0"/>
                <a:hlinkClick r:id="rId5"/>
              </a:rPr>
              <a:t>source</a:t>
            </a:r>
            <a:endParaRPr lang="fr-FR" sz="800">
              <a:latin typeface="Calibri" panose="020F0502020204030204" pitchFamily="34" charset="0"/>
              <a:cs typeface="Calibri" panose="020F0502020204030204" pitchFamily="34" charset="0"/>
            </a:endParaRPr>
          </a:p>
        </p:txBody>
      </p:sp>
      <p:pic>
        <p:nvPicPr>
          <p:cNvPr id="2" name="Image 1">
            <a:extLst>
              <a:ext uri="{FF2B5EF4-FFF2-40B4-BE49-F238E27FC236}">
                <a16:creationId xmlns:a16="http://schemas.microsoft.com/office/drawing/2014/main" id="{5688637F-4958-4BB5-9C22-BE5CAB81721E}"/>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523878" y="3985625"/>
            <a:ext cx="3134000" cy="581567"/>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568342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5" name="Rectangle 4"/>
          <p:cNvSpPr/>
          <p:nvPr/>
        </p:nvSpPr>
        <p:spPr>
          <a:xfrm>
            <a:off x="8066839" y="5162550"/>
            <a:ext cx="593678" cy="215444"/>
          </a:xfrm>
          <a:prstGeom prst="rect">
            <a:avLst/>
          </a:prstGeom>
        </p:spPr>
        <p:txBody>
          <a:bodyPr wrap="square">
            <a:spAutoFit/>
          </a:bodyPr>
          <a:lstStyle/>
          <a:p>
            <a:r>
              <a:rPr lang="fr-FR" sz="800">
                <a:hlinkClick r:id="rId3"/>
              </a:rPr>
              <a:t>source</a:t>
            </a:r>
            <a:endParaRPr lang="fr-FR" sz="800"/>
          </a:p>
        </p:txBody>
      </p:sp>
      <p:pic>
        <p:nvPicPr>
          <p:cNvPr id="6" name="Image 5"/>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29876" y="2038350"/>
            <a:ext cx="7884247" cy="312420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5453590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4626C8E-A849-4B7C-8D07-A5B9D3685EB6}"/>
              </a:ext>
            </a:extLst>
          </p:cNvPr>
          <p:cNvSpPr/>
          <p:nvPr/>
        </p:nvSpPr>
        <p:spPr>
          <a:xfrm>
            <a:off x="7974421" y="6422058"/>
            <a:ext cx="540733" cy="215444"/>
          </a:xfrm>
          <a:prstGeom prst="rect">
            <a:avLst/>
          </a:prstGeom>
        </p:spPr>
        <p:txBody>
          <a:bodyPr wrap="square">
            <a:spAutoFit/>
          </a:bodyPr>
          <a:lstStyle/>
          <a:p>
            <a:r>
              <a:rPr lang="fr-FR" sz="800">
                <a:latin typeface="Calibri" panose="020F0502020204030204" pitchFamily="34" charset="0"/>
                <a:cs typeface="Calibri" panose="020F0502020204030204" pitchFamily="34" charset="0"/>
                <a:hlinkClick r:id="rId3"/>
              </a:rPr>
              <a:t>source</a:t>
            </a:r>
            <a:endParaRPr lang="fr-FR" sz="800">
              <a:latin typeface="Calibri" panose="020F0502020204030204" pitchFamily="34" charset="0"/>
              <a:cs typeface="Calibri" panose="020F0502020204030204" pitchFamily="34" charset="0"/>
            </a:endParaRPr>
          </a:p>
        </p:txBody>
      </p:sp>
      <p:pic>
        <p:nvPicPr>
          <p:cNvPr id="2" name="Image 1">
            <a:extLst>
              <a:ext uri="{FF2B5EF4-FFF2-40B4-BE49-F238E27FC236}">
                <a16:creationId xmlns:a16="http://schemas.microsoft.com/office/drawing/2014/main" id="{482B5621-1851-43D4-9B6C-CB83ED9B85F2}"/>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23013" y="450456"/>
            <a:ext cx="7697973" cy="5957088"/>
          </a:xfrm>
          <a:prstGeom prst="rect">
            <a:avLst/>
          </a:prstGeom>
          <a:effectLst>
            <a:outerShdw blurRad="292100" dist="139700" dir="2700000" algn="ctr" rotWithShape="0">
              <a:srgbClr val="000000">
                <a:alpha val="65000"/>
              </a:srgbClr>
            </a:outerShdw>
          </a:effectLst>
        </p:spPr>
      </p:pic>
      <p:sp>
        <p:nvSpPr>
          <p:cNvPr id="6" name="Flèche droite 13">
            <a:extLst>
              <a:ext uri="{FF2B5EF4-FFF2-40B4-BE49-F238E27FC236}">
                <a16:creationId xmlns:a16="http://schemas.microsoft.com/office/drawing/2014/main" id="{BEBC7AC7-B336-4B53-9465-625FDECBD8BA}"/>
              </a:ext>
            </a:extLst>
          </p:cNvPr>
          <p:cNvSpPr/>
          <p:nvPr/>
        </p:nvSpPr>
        <p:spPr>
          <a:xfrm rot="10800000">
            <a:off x="7258752" y="3532814"/>
            <a:ext cx="601884" cy="361152"/>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705923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CA80737-AF48-4E96-9EF7-93EEA3AC058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48140" y="687304"/>
            <a:ext cx="4047720" cy="5713000"/>
          </a:xfrm>
          <a:prstGeom prst="rect">
            <a:avLst/>
          </a:prstGeom>
          <a:effectLst>
            <a:outerShdw blurRad="2921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796B0563-F6A0-4032-9E37-5CDE1561B80D}"/>
              </a:ext>
            </a:extLst>
          </p:cNvPr>
          <p:cNvSpPr/>
          <p:nvPr/>
        </p:nvSpPr>
        <p:spPr>
          <a:xfrm>
            <a:off x="6232929" y="6400304"/>
            <a:ext cx="540733" cy="215444"/>
          </a:xfrm>
          <a:prstGeom prst="rect">
            <a:avLst/>
          </a:prstGeom>
        </p:spPr>
        <p:txBody>
          <a:bodyPr wrap="square">
            <a:spAutoFit/>
          </a:bodyPr>
          <a:lstStyle/>
          <a:p>
            <a:r>
              <a:rPr lang="fr-FR" sz="800" dirty="0">
                <a:latin typeface="Calibri" panose="020F0502020204030204" pitchFamily="34" charset="0"/>
                <a:cs typeface="Calibri" panose="020F0502020204030204" pitchFamily="34" charset="0"/>
                <a:hlinkClick r:id="rId4"/>
              </a:rPr>
              <a:t>source</a:t>
            </a:r>
            <a:endParaRPr lang="fr-FR"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6191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14BE35-3CFB-46D5-D98E-8B5A2F13995B}"/>
              </a:ext>
            </a:extLst>
          </p:cNvPr>
          <p:cNvSpPr/>
          <p:nvPr/>
        </p:nvSpPr>
        <p:spPr>
          <a:xfrm>
            <a:off x="416061" y="5805238"/>
            <a:ext cx="540733" cy="215444"/>
          </a:xfrm>
          <a:prstGeom prst="rect">
            <a:avLst/>
          </a:prstGeom>
        </p:spPr>
        <p:txBody>
          <a:bodyPr wrap="square">
            <a:spAutoFit/>
          </a:bodyPr>
          <a:lstStyle/>
          <a:p>
            <a:r>
              <a:rPr lang="fr-FR" sz="800" dirty="0">
                <a:latin typeface="Calibri" panose="020F0502020204030204" pitchFamily="34" charset="0"/>
                <a:cs typeface="Calibri" panose="020F0502020204030204" pitchFamily="34" charset="0"/>
                <a:hlinkClick r:id="rId3"/>
              </a:rPr>
              <a:t>source</a:t>
            </a:r>
            <a:endParaRPr lang="fr-FR" sz="800" dirty="0">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A9F8FFCF-8A3A-E7E5-B605-5B01429258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16061" y="1052761"/>
            <a:ext cx="3326467" cy="4752477"/>
          </a:xfrm>
          <a:prstGeom prst="rect">
            <a:avLst/>
          </a:prstGeom>
          <a:effectLst>
            <a:outerShdw blurRad="1270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A0F896F7-3594-7D40-E821-5C8D815BFC9D}"/>
              </a:ext>
            </a:extLst>
          </p:cNvPr>
          <p:cNvSpPr/>
          <p:nvPr/>
        </p:nvSpPr>
        <p:spPr>
          <a:xfrm>
            <a:off x="3875315" y="2911272"/>
            <a:ext cx="5268686" cy="2729337"/>
          </a:xfrm>
          <a:prstGeom prst="rect">
            <a:avLst/>
          </a:prstGeom>
        </p:spPr>
        <p:txBody>
          <a:bodyPr wrap="square">
            <a:spAutoFit/>
          </a:bodyPr>
          <a:lstStyle/>
          <a:p>
            <a:pPr marL="361950" indent="-180975">
              <a:lnSpc>
                <a:spcPct val="120000"/>
              </a:lnSpc>
              <a:spcBef>
                <a:spcPts val="0"/>
              </a:spcBef>
              <a:buNone/>
            </a:pPr>
            <a:r>
              <a:rPr lang="fr-FR" dirty="0">
                <a:cs typeface="Calibri" panose="020F0502020204030204" pitchFamily="34" charset="0"/>
              </a:rPr>
              <a:t>Partie II. </a:t>
            </a:r>
            <a:br>
              <a:rPr lang="fr-FR" dirty="0">
                <a:cs typeface="Calibri" panose="020F0502020204030204" pitchFamily="34" charset="0"/>
              </a:rPr>
            </a:br>
            <a:r>
              <a:rPr lang="fr-FR" dirty="0">
                <a:cs typeface="Calibri" panose="020F0502020204030204" pitchFamily="34" charset="0"/>
              </a:rPr>
              <a:t>C. </a:t>
            </a:r>
            <a:r>
              <a:rPr lang="fr-FR" b="1" dirty="0">
                <a:solidFill>
                  <a:srgbClr val="7030A0"/>
                </a:solidFill>
                <a:cs typeface="Calibri" panose="020F0502020204030204" pitchFamily="34" charset="0"/>
              </a:rPr>
              <a:t>Être là où le chercheur se trouve</a:t>
            </a:r>
          </a:p>
          <a:p>
            <a:pPr marL="361950" indent="-180975">
              <a:lnSpc>
                <a:spcPct val="120000"/>
              </a:lnSpc>
              <a:spcBef>
                <a:spcPts val="0"/>
              </a:spcBef>
              <a:buNone/>
            </a:pPr>
            <a:endParaRPr lang="fr-FR" dirty="0">
              <a:cs typeface="Calibri" panose="020F0502020204030204" pitchFamily="34" charset="0"/>
            </a:endParaRPr>
          </a:p>
          <a:p>
            <a:pPr marL="523875" indent="-342900">
              <a:lnSpc>
                <a:spcPct val="120000"/>
              </a:lnSpc>
              <a:spcBef>
                <a:spcPts val="0"/>
              </a:spcBef>
              <a:buAutoNum type="arabicPeriod"/>
            </a:pPr>
            <a:r>
              <a:rPr lang="fr-FR" dirty="0">
                <a:cs typeface="Calibri" panose="020F0502020204030204" pitchFamily="34" charset="0"/>
              </a:rPr>
              <a:t>ORCID, un pivot incontournable</a:t>
            </a:r>
          </a:p>
          <a:p>
            <a:pPr marL="523875" indent="-342900">
              <a:lnSpc>
                <a:spcPct val="120000"/>
              </a:lnSpc>
              <a:spcBef>
                <a:spcPts val="0"/>
              </a:spcBef>
              <a:buAutoNum type="arabicPeriod"/>
            </a:pPr>
            <a:r>
              <a:rPr lang="fr-FR" dirty="0">
                <a:cs typeface="Calibri" panose="020F0502020204030204" pitchFamily="34" charset="0"/>
              </a:rPr>
              <a:t>Aborder les identifiants chercheurs sous différents angles</a:t>
            </a:r>
          </a:p>
          <a:p>
            <a:pPr marL="523875" indent="-342900">
              <a:lnSpc>
                <a:spcPct val="120000"/>
              </a:lnSpc>
              <a:spcBef>
                <a:spcPts val="0"/>
              </a:spcBef>
              <a:buAutoNum type="arabicPeriod"/>
            </a:pPr>
            <a:r>
              <a:rPr lang="fr-FR" dirty="0">
                <a:cs typeface="Calibri" panose="020F0502020204030204" pitchFamily="34" charset="0"/>
              </a:rPr>
              <a:t>Multiplier sa présence et ses dispositifs de médiation</a:t>
            </a:r>
          </a:p>
        </p:txBody>
      </p:sp>
    </p:spTree>
    <p:extLst>
      <p:ext uri="{BB962C8B-B14F-4D97-AF65-F5344CB8AC3E}">
        <p14:creationId xmlns:p14="http://schemas.microsoft.com/office/powerpoint/2010/main" val="8527361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32E41CA-4664-4DD4-B5D9-508896885D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228" b="1507"/>
          <a:stretch/>
        </p:blipFill>
        <p:spPr>
          <a:xfrm>
            <a:off x="214293" y="833993"/>
            <a:ext cx="8715413" cy="5190013"/>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D7FFDF9E-CA5F-4444-876B-BB86A6D26B54}"/>
              </a:ext>
            </a:extLst>
          </p:cNvPr>
          <p:cNvSpPr/>
          <p:nvPr/>
        </p:nvSpPr>
        <p:spPr>
          <a:xfrm>
            <a:off x="6854426" y="6301561"/>
            <a:ext cx="1771639" cy="215444"/>
          </a:xfrm>
          <a:prstGeom prst="rect">
            <a:avLst/>
          </a:prstGeom>
        </p:spPr>
        <p:txBody>
          <a:bodyPr wrap="none">
            <a:spAutoFit/>
          </a:bodyPr>
          <a:lstStyle/>
          <a:p>
            <a:r>
              <a:rPr lang="fr-FR" sz="800" dirty="0">
                <a:hlinkClick r:id="rId4"/>
              </a:rPr>
              <a:t>https://orcid-france.fr/les-ressources/</a:t>
            </a:r>
            <a:r>
              <a:rPr lang="fr-FR" sz="800" dirty="0"/>
              <a:t> </a:t>
            </a:r>
          </a:p>
        </p:txBody>
      </p:sp>
    </p:spTree>
    <p:extLst>
      <p:ext uri="{BB962C8B-B14F-4D97-AF65-F5344CB8AC3E}">
        <p14:creationId xmlns:p14="http://schemas.microsoft.com/office/powerpoint/2010/main" val="8797820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7030A0">
            <a:alpha val="96000"/>
          </a:srgbClr>
        </a:solidFill>
        <a:effectLst/>
      </p:bgPr>
    </p:bg>
    <p:spTree>
      <p:nvGrpSpPr>
        <p:cNvPr id="1" name=""/>
        <p:cNvGrpSpPr/>
        <p:nvPr/>
      </p:nvGrpSpPr>
      <p:grpSpPr>
        <a:xfrm>
          <a:off x="0" y="0"/>
          <a:ext cx="0" cy="0"/>
          <a:chOff x="0" y="0"/>
          <a:chExt cx="0" cy="0"/>
        </a:xfrm>
      </p:grpSpPr>
      <p:sp>
        <p:nvSpPr>
          <p:cNvPr id="7" name="Rectangle 6"/>
          <p:cNvSpPr/>
          <p:nvPr/>
        </p:nvSpPr>
        <p:spPr>
          <a:xfrm>
            <a:off x="716510" y="600047"/>
            <a:ext cx="7784005" cy="5575666"/>
          </a:xfrm>
          <a:prstGeom prst="rect">
            <a:avLst/>
          </a:prstGeom>
          <a:solidFill>
            <a:schemeClr val="bg2">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ZoneTexte 5"/>
          <p:cNvSpPr txBox="1"/>
          <p:nvPr/>
        </p:nvSpPr>
        <p:spPr>
          <a:xfrm>
            <a:off x="2433235" y="2151727"/>
            <a:ext cx="5827362" cy="2554545"/>
          </a:xfrm>
          <a:prstGeom prst="rect">
            <a:avLst/>
          </a:prstGeom>
          <a:noFill/>
        </p:spPr>
        <p:txBody>
          <a:bodyPr wrap="square" rtlCol="0">
            <a:spAutoFit/>
          </a:bodyPr>
          <a:lstStyle/>
          <a:p>
            <a:pPr marL="93663" algn="ctr"/>
            <a:r>
              <a:rPr lang="fr-FR" sz="3200" dirty="0">
                <a:solidFill>
                  <a:srgbClr val="7030A0"/>
                </a:solidFill>
                <a:latin typeface="Calibri" panose="020F0502020204030204" pitchFamily="34" charset="0"/>
                <a:cs typeface="Calibri" panose="020F0502020204030204" pitchFamily="34" charset="0"/>
              </a:rPr>
              <a:t>Selon vous, quels seraient les </a:t>
            </a:r>
            <a:r>
              <a:rPr lang="fr-FR" sz="3200" b="1" dirty="0">
                <a:solidFill>
                  <a:srgbClr val="7030A0"/>
                </a:solidFill>
                <a:latin typeface="Calibri" panose="020F0502020204030204" pitchFamily="34" charset="0"/>
                <a:cs typeface="Calibri" panose="020F0502020204030204" pitchFamily="34" charset="0"/>
              </a:rPr>
              <a:t>messages prioritaires </a:t>
            </a:r>
            <a:br>
              <a:rPr lang="fr-FR" sz="3200" b="1" dirty="0">
                <a:solidFill>
                  <a:srgbClr val="7030A0"/>
                </a:solidFill>
                <a:latin typeface="Calibri" panose="020F0502020204030204" pitchFamily="34" charset="0"/>
                <a:cs typeface="Calibri" panose="020F0502020204030204" pitchFamily="34" charset="0"/>
              </a:rPr>
            </a:br>
            <a:r>
              <a:rPr lang="fr-FR" sz="3200" dirty="0">
                <a:solidFill>
                  <a:srgbClr val="7030A0"/>
                </a:solidFill>
                <a:latin typeface="Calibri" panose="020F0502020204030204" pitchFamily="34" charset="0"/>
                <a:cs typeface="Calibri" panose="020F0502020204030204" pitchFamily="34" charset="0"/>
              </a:rPr>
              <a:t>à faire passer auprès </a:t>
            </a:r>
            <a:br>
              <a:rPr lang="fr-FR" sz="3200" dirty="0">
                <a:solidFill>
                  <a:srgbClr val="7030A0"/>
                </a:solidFill>
                <a:latin typeface="Calibri" panose="020F0502020204030204" pitchFamily="34" charset="0"/>
                <a:cs typeface="Calibri" panose="020F0502020204030204" pitchFamily="34" charset="0"/>
              </a:rPr>
            </a:br>
            <a:r>
              <a:rPr lang="fr-FR" sz="3200" dirty="0">
                <a:solidFill>
                  <a:srgbClr val="7030A0"/>
                </a:solidFill>
                <a:latin typeface="Calibri" panose="020F0502020204030204" pitchFamily="34" charset="0"/>
                <a:cs typeface="Calibri" panose="020F0502020204030204" pitchFamily="34" charset="0"/>
              </a:rPr>
              <a:t>des chercheurs, doctorants, etc. concernant les identifiants ?</a:t>
            </a:r>
          </a:p>
        </p:txBody>
      </p:sp>
      <p:pic>
        <p:nvPicPr>
          <p:cNvPr id="4" name="Image 3" descr="faq, help, mark, query, question, support icon"/>
          <p:cNvPicPr>
            <a:picLocks noChangeAspect="1"/>
          </p:cNvPicPr>
          <p:nvPr/>
        </p:nvPicPr>
        <p:blipFill>
          <a:blip r:embed="rId3">
            <a:duotone>
              <a:prstClr val="black"/>
              <a:srgbClr val="A54F29">
                <a:tint val="45000"/>
                <a:satMod val="400000"/>
              </a:srgbClr>
            </a:duotone>
            <a:extLst>
              <a:ext uri="{28A0092B-C50C-407E-A947-70E740481C1C}">
                <a14:useLocalDpi xmlns:a14="http://schemas.microsoft.com/office/drawing/2010/main" val="0"/>
              </a:ext>
            </a:extLst>
          </a:blip>
          <a:srcRect/>
          <a:stretch>
            <a:fillRect/>
          </a:stretch>
        </p:blipFill>
        <p:spPr bwMode="auto">
          <a:xfrm>
            <a:off x="776285" y="2559405"/>
            <a:ext cx="1656950" cy="1656950"/>
          </a:xfrm>
          <a:prstGeom prst="rect">
            <a:avLst/>
          </a:prstGeom>
          <a:noFill/>
          <a:ln>
            <a:noFill/>
          </a:ln>
        </p:spPr>
      </p:pic>
    </p:spTree>
    <p:extLst>
      <p:ext uri="{BB962C8B-B14F-4D97-AF65-F5344CB8AC3E}">
        <p14:creationId xmlns:p14="http://schemas.microsoft.com/office/powerpoint/2010/main" val="163034006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5" name="ZoneTexte 4"/>
          <p:cNvSpPr txBox="1"/>
          <p:nvPr/>
        </p:nvSpPr>
        <p:spPr>
          <a:xfrm>
            <a:off x="461168" y="1082541"/>
            <a:ext cx="4101737" cy="3807837"/>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600"/>
              </a:spcBef>
              <a:spcAft>
                <a:spcPts val="0"/>
              </a:spcAft>
              <a:buClrTx/>
              <a:buSzTx/>
              <a:buFontTx/>
              <a:buNone/>
              <a:tabLst/>
              <a:defRPr/>
            </a:pPr>
            <a:r>
              <a:rPr kumimoji="0" lang="fr-FR" sz="2400" b="1" i="0" u="none" strike="noStrike" kern="1200" cap="none" spc="0" normalizeH="0" baseline="0" noProof="0" dirty="0">
                <a:ln>
                  <a:noFill/>
                </a:ln>
                <a:solidFill>
                  <a:srgbClr val="7030A0"/>
                </a:solidFill>
                <a:effectLst/>
                <a:uLnTx/>
                <a:uFillTx/>
                <a:latin typeface="+mj-lt"/>
                <a:ea typeface="Gungsuh" panose="02030600000101010101" pitchFamily="18" charset="-127"/>
                <a:cs typeface="+mn-cs"/>
                <a:sym typeface="Wingdings" panose="05000000000000000000" pitchFamily="2" charset="2"/>
              </a:rPr>
              <a:t></a:t>
            </a:r>
          </a:p>
          <a:p>
            <a:pPr marL="0" marR="0" lvl="0" indent="0" algn="ctr" defTabSz="914400" rtl="0" eaLnBrk="1" fontAlgn="auto" latinLnBrk="0" hangingPunct="1">
              <a:lnSpc>
                <a:spcPct val="80000"/>
              </a:lnSpc>
              <a:spcBef>
                <a:spcPts val="600"/>
              </a:spcBef>
              <a:spcAft>
                <a:spcPts val="0"/>
              </a:spcAft>
              <a:buClrTx/>
              <a:buSzTx/>
              <a:buFontTx/>
              <a:buNone/>
              <a:tabLst/>
              <a:defRPr/>
            </a:pPr>
            <a:endParaRPr kumimoji="0" lang="fr-FR" sz="1000" b="1" i="0" u="none" strike="noStrike" kern="1200" cap="none" spc="0" normalizeH="0" baseline="0" noProof="0" dirty="0">
              <a:ln>
                <a:noFill/>
              </a:ln>
              <a:solidFill>
                <a:srgbClr val="7030A0"/>
              </a:solidFill>
              <a:effectLst/>
              <a:uLnTx/>
              <a:uFillTx/>
              <a:latin typeface="+mj-lt"/>
              <a:ea typeface="Gungsuh" panose="02030600000101010101" pitchFamily="18" charset="-127"/>
              <a:cs typeface="+mn-cs"/>
            </a:endParaRP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désambiguïsation des noms</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suivi tout au long de la carrière</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meilleure visibilité</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mise à jour généralement automatique</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facilitation du travail de recensement</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meilleur suivi de la recherche </a:t>
            </a:r>
            <a:br>
              <a:rPr lang="fr-FR" sz="1200" dirty="0">
                <a:solidFill>
                  <a:prstClr val="black"/>
                </a:solidFill>
                <a:latin typeface="+mj-lt"/>
                <a:ea typeface="Gungsuh" panose="02030600000101010101" pitchFamily="18" charset="-127"/>
              </a:rPr>
            </a:br>
            <a:r>
              <a:rPr lang="fr-FR" sz="1200" dirty="0">
                <a:solidFill>
                  <a:prstClr val="black"/>
                </a:solidFill>
                <a:latin typeface="+mj-lt"/>
                <a:ea typeface="Gungsuh" panose="02030600000101010101" pitchFamily="18" charset="-127"/>
              </a:rPr>
              <a:t>(complétude et fraîcheur)</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meilleure complétude des métriques</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possibilités de recherche plus sûres </a:t>
            </a:r>
            <a:br>
              <a:rPr lang="fr-FR" sz="1200" dirty="0">
                <a:solidFill>
                  <a:prstClr val="black"/>
                </a:solidFill>
                <a:latin typeface="+mj-lt"/>
                <a:ea typeface="Gungsuh" panose="02030600000101010101" pitchFamily="18" charset="-127"/>
              </a:rPr>
            </a:br>
            <a:r>
              <a:rPr lang="fr-FR" sz="1200" dirty="0">
                <a:solidFill>
                  <a:prstClr val="black"/>
                </a:solidFill>
                <a:latin typeface="+mj-lt"/>
                <a:ea typeface="Gungsuh" panose="02030600000101010101" pitchFamily="18" charset="-127"/>
              </a:rPr>
              <a:t>(profils chercheurs, production)</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rationalisation du travail (limitation des saisies)</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lutte contre les fausses déclarations (informations croisées)</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interopérabilité et réutilisation plus aisée</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rebonds web et référencement réciproque facilités</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fournisseurs de données vs. fournisseurs de service</a:t>
            </a:r>
          </a:p>
        </p:txBody>
      </p:sp>
      <p:sp>
        <p:nvSpPr>
          <p:cNvPr id="3" name="Titre 2"/>
          <p:cNvSpPr>
            <a:spLocks noGrp="1"/>
          </p:cNvSpPr>
          <p:nvPr>
            <p:ph type="title" idx="4294967295"/>
          </p:nvPr>
        </p:nvSpPr>
        <p:spPr>
          <a:xfrm>
            <a:off x="452032" y="381487"/>
            <a:ext cx="8221663" cy="419100"/>
          </a:xfrm>
        </p:spPr>
        <p:txBody>
          <a:bodyPr>
            <a:normAutofit fontScale="90000"/>
          </a:bodyPr>
          <a:lstStyle/>
          <a:p>
            <a:pPr algn="ctr"/>
            <a:r>
              <a:rPr lang="fr-FR" sz="2400" b="1" dirty="0">
                <a:solidFill>
                  <a:srgbClr val="7030A0"/>
                </a:solidFill>
                <a:ea typeface="+mn-ea"/>
                <a:cs typeface="+mn-cs"/>
              </a:rPr>
              <a:t>Intérêts et limites</a:t>
            </a:r>
          </a:p>
        </p:txBody>
      </p:sp>
      <p:sp>
        <p:nvSpPr>
          <p:cNvPr id="6" name="ZoneTexte 5"/>
          <p:cNvSpPr txBox="1"/>
          <p:nvPr/>
        </p:nvSpPr>
        <p:spPr>
          <a:xfrm>
            <a:off x="4571958" y="1079447"/>
            <a:ext cx="4101737" cy="4977966"/>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600"/>
              </a:spcBef>
              <a:spcAft>
                <a:spcPts val="0"/>
              </a:spcAft>
              <a:buClrTx/>
              <a:buSzTx/>
              <a:buFontTx/>
              <a:buNone/>
              <a:tabLst/>
              <a:defRPr/>
            </a:pPr>
            <a:r>
              <a:rPr kumimoji="0" lang="fr-FR" sz="2000" b="1" i="0" u="none" strike="noStrike" kern="1200" cap="none" spc="0" normalizeH="0" baseline="0" noProof="0" dirty="0">
                <a:ln>
                  <a:noFill/>
                </a:ln>
                <a:solidFill>
                  <a:srgbClr val="7030A0"/>
                </a:solidFill>
                <a:effectLst/>
                <a:uLnTx/>
                <a:uFillTx/>
                <a:latin typeface="+mj-lt"/>
                <a:ea typeface="Gungsuh" panose="02030600000101010101" pitchFamily="18" charset="-127"/>
                <a:cs typeface="+mn-cs"/>
                <a:sym typeface="Wingdings" panose="05000000000000000000" pitchFamily="2" charset="2"/>
              </a:rPr>
              <a:t></a:t>
            </a:r>
          </a:p>
          <a:p>
            <a:pPr marL="0" marR="0" lvl="0" indent="0" algn="ctr" defTabSz="914400" rtl="0" eaLnBrk="1" fontAlgn="auto" latinLnBrk="0" hangingPunct="1">
              <a:lnSpc>
                <a:spcPct val="80000"/>
              </a:lnSpc>
              <a:spcBef>
                <a:spcPts val="600"/>
              </a:spcBef>
              <a:spcAft>
                <a:spcPts val="0"/>
              </a:spcAft>
              <a:buClrTx/>
              <a:buSzTx/>
              <a:buFontTx/>
              <a:buNone/>
              <a:tabLst/>
              <a:defRPr/>
            </a:pPr>
            <a:endParaRPr kumimoji="0" lang="fr-FR" sz="900" b="1" i="0" u="none" strike="noStrike" kern="1200" cap="none" spc="0" normalizeH="0" baseline="0" noProof="0" dirty="0">
              <a:ln>
                <a:noFill/>
              </a:ln>
              <a:solidFill>
                <a:srgbClr val="7030A0"/>
              </a:solidFill>
              <a:effectLst/>
              <a:uLnTx/>
              <a:uFillTx/>
              <a:latin typeface="+mj-lt"/>
              <a:ea typeface="Gungsuh" panose="02030600000101010101" pitchFamily="18" charset="-127"/>
              <a:cs typeface="+mn-cs"/>
            </a:endParaRP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surtout pour les chercheurs vivants</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besoin parfois d’un engagement des auteurs pour créer et alimenter un compte ou remplir l’existant</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parfois déclaratif (</a:t>
            </a:r>
            <a:r>
              <a:rPr lang="en-US" sz="1400" i="1" dirty="0">
                <a:solidFill>
                  <a:prstClr val="black"/>
                </a:solidFill>
                <a:latin typeface="+mj-lt"/>
                <a:ea typeface="Gungsuh" panose="02030600000101010101" pitchFamily="18" charset="-127"/>
              </a:rPr>
              <a:t>self-curated</a:t>
            </a:r>
            <a:r>
              <a:rPr lang="fr-FR" sz="1400" dirty="0">
                <a:solidFill>
                  <a:prstClr val="black"/>
                </a:solidFill>
                <a:latin typeface="+mj-lt"/>
                <a:ea typeface="Gungsuh" panose="02030600000101010101" pitchFamily="18" charset="-127"/>
              </a:rPr>
              <a:t>) et sans vérification</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n’est pas nécessairement un gage de qualité </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utilisation variable selon les disciplines, encore très lié au système de l’article</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méconnaissance et manque d’implication</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dispersion et disparité de systèmes</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questions légales et éthiques (données personnelles cf. RGPD, piratage)</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syndrome </a:t>
            </a:r>
            <a:r>
              <a:rPr lang="fr-FR" sz="1400" i="1" dirty="0">
                <a:solidFill>
                  <a:prstClr val="black"/>
                </a:solidFill>
                <a:latin typeface="+mj-lt"/>
                <a:ea typeface="Gungsuh" panose="02030600000101010101" pitchFamily="18" charset="-127"/>
              </a:rPr>
              <a:t>Big Brother</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modèle économique et pérennité</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besoin de vrais identifiants en </a:t>
            </a:r>
            <a:r>
              <a:rPr lang="fr-FR" sz="1400" i="1" dirty="0">
                <a:solidFill>
                  <a:prstClr val="black"/>
                </a:solidFill>
                <a:latin typeface="+mj-lt"/>
                <a:ea typeface="Gungsuh" panose="02030600000101010101" pitchFamily="18" charset="-127"/>
              </a:rPr>
              <a:t>open access </a:t>
            </a:r>
            <a:r>
              <a:rPr lang="fr-FR" sz="1400" dirty="0">
                <a:solidFill>
                  <a:prstClr val="black"/>
                </a:solidFill>
                <a:latin typeface="+mj-lt"/>
                <a:ea typeface="Gungsuh" panose="02030600000101010101" pitchFamily="18" charset="-127"/>
              </a:rPr>
              <a:t>et indépendants</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limites des services (masse critique, couverture, types de productions, abonnements...)</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interopérabilité, implémentation et alignement à développer</a:t>
            </a:r>
            <a:br>
              <a:rPr lang="fr-FR" sz="1400" dirty="0">
                <a:solidFill>
                  <a:prstClr val="black"/>
                </a:solidFill>
                <a:latin typeface="+mj-lt"/>
                <a:ea typeface="Gungsuh" panose="02030600000101010101" pitchFamily="18" charset="-127"/>
              </a:rPr>
            </a:br>
            <a:r>
              <a:rPr lang="fr-FR" sz="1400" dirty="0">
                <a:solidFill>
                  <a:prstClr val="black"/>
                </a:solidFill>
                <a:latin typeface="+mj-lt"/>
                <a:ea typeface="Gungsuh" panose="02030600000101010101" pitchFamily="18" charset="-127"/>
              </a:rPr>
              <a:t>(identifiants structures et autres)</a:t>
            </a:r>
          </a:p>
        </p:txBody>
      </p:sp>
      <p:sp>
        <p:nvSpPr>
          <p:cNvPr id="7" name="Rectangle 6"/>
          <p:cNvSpPr/>
          <p:nvPr/>
        </p:nvSpPr>
        <p:spPr>
          <a:xfrm>
            <a:off x="1382349" y="6057413"/>
            <a:ext cx="63611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7030A0"/>
                </a:solidFill>
                <a:effectLst/>
                <a:uLnTx/>
                <a:uFillTx/>
                <a:latin typeface="+mj-lt"/>
                <a:ea typeface="Gungsuh" panose="02030600000101010101" pitchFamily="18" charset="-127"/>
                <a:cs typeface="+mn-cs"/>
                <a:sym typeface="Wingdings" panose="05000000000000000000" pitchFamily="2" charset="2"/>
              </a:rPr>
              <a:t> </a:t>
            </a:r>
            <a:r>
              <a:rPr kumimoji="0" lang="fr-FR" sz="1600" b="1" i="0" u="none" strike="noStrike" kern="1200" cap="none" spc="0" normalizeH="0" baseline="0" noProof="0">
                <a:ln>
                  <a:noFill/>
                </a:ln>
                <a:solidFill>
                  <a:srgbClr val="7030A0"/>
                </a:solidFill>
                <a:effectLst/>
                <a:uLnTx/>
                <a:uFillTx/>
                <a:latin typeface="+mj-lt"/>
                <a:ea typeface="Gungsuh" panose="02030600000101010101" pitchFamily="18" charset="-127"/>
                <a:cs typeface="+mn-cs"/>
              </a:rPr>
              <a:t>des questions sociales et organisationnelles </a:t>
            </a:r>
            <a:br>
              <a:rPr kumimoji="0" lang="fr-FR" sz="1600" b="1" i="0" u="none" strike="noStrike" kern="1200" cap="none" spc="0" normalizeH="0" baseline="0" noProof="0">
                <a:ln>
                  <a:noFill/>
                </a:ln>
                <a:solidFill>
                  <a:srgbClr val="7030A0"/>
                </a:solidFill>
                <a:effectLst/>
                <a:uLnTx/>
                <a:uFillTx/>
                <a:latin typeface="+mj-lt"/>
                <a:ea typeface="Gungsuh" panose="02030600000101010101" pitchFamily="18" charset="-127"/>
                <a:cs typeface="+mn-cs"/>
              </a:rPr>
            </a:br>
            <a:r>
              <a:rPr kumimoji="0" lang="fr-FR" sz="1600" b="1" i="0" u="none" strike="noStrike" kern="1200" cap="none" spc="0" normalizeH="0" baseline="0" noProof="0">
                <a:ln>
                  <a:noFill/>
                </a:ln>
                <a:solidFill>
                  <a:srgbClr val="7030A0"/>
                </a:solidFill>
                <a:effectLst/>
                <a:uLnTx/>
                <a:uFillTx/>
                <a:latin typeface="+mj-lt"/>
                <a:ea typeface="Gungsuh" panose="02030600000101010101" pitchFamily="18" charset="-127"/>
                <a:cs typeface="+mn-cs"/>
              </a:rPr>
              <a:t>autant que politiques et techniques</a:t>
            </a:r>
          </a:p>
        </p:txBody>
      </p:sp>
    </p:spTree>
    <p:extLst>
      <p:ext uri="{BB962C8B-B14F-4D97-AF65-F5344CB8AC3E}">
        <p14:creationId xmlns:p14="http://schemas.microsoft.com/office/powerpoint/2010/main" val="42287562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894911"/>
            <a:ext cx="9153526" cy="5127171"/>
          </a:xfrm>
          <a:prstGeom prst="rect">
            <a:avLst/>
          </a:prstGeom>
        </p:spPr>
      </p:pic>
      <p:sp>
        <p:nvSpPr>
          <p:cNvPr id="5" name="ZoneTexte 4">
            <a:extLst>
              <a:ext uri="{FF2B5EF4-FFF2-40B4-BE49-F238E27FC236}">
                <a16:creationId xmlns:a16="http://schemas.microsoft.com/office/drawing/2014/main" id="{E89EA853-0B7D-4420-9AF7-123FFC4F9C8E}"/>
              </a:ext>
            </a:extLst>
          </p:cNvPr>
          <p:cNvSpPr txBox="1"/>
          <p:nvPr/>
        </p:nvSpPr>
        <p:spPr>
          <a:xfrm>
            <a:off x="-19050" y="4608872"/>
            <a:ext cx="9172575" cy="1354217"/>
          </a:xfrm>
          <a:prstGeom prst="rect">
            <a:avLst/>
          </a:prstGeom>
          <a:solidFill>
            <a:srgbClr val="7030A0">
              <a:alpha val="79000"/>
            </a:srgbClr>
          </a:solidFill>
          <a:ln>
            <a:noFill/>
          </a:ln>
        </p:spPr>
        <p:txBody>
          <a:bodyPr wrap="square" rtlCol="0">
            <a:spAutoFit/>
          </a:bodyPr>
          <a:lstStyle/>
          <a:p>
            <a:endParaRPr lang="fr-FR" sz="900" dirty="0">
              <a:solidFill>
                <a:prstClr val="white"/>
              </a:solidFill>
              <a:latin typeface="Calibri"/>
            </a:endParaRPr>
          </a:p>
          <a:p>
            <a:r>
              <a:rPr lang="fr-FR" sz="3600" dirty="0">
                <a:solidFill>
                  <a:prstClr val="white"/>
                </a:solidFill>
                <a:latin typeface="Calibri" panose="020F0502020204030204" pitchFamily="34" charset="0"/>
              </a:rPr>
              <a:t>ORCID, ResearcherID, IdHAL...</a:t>
            </a:r>
          </a:p>
          <a:p>
            <a:r>
              <a:rPr lang="fr-FR" sz="2800" dirty="0">
                <a:solidFill>
                  <a:prstClr val="white"/>
                </a:solidFill>
                <a:latin typeface="Calibri" panose="020F0502020204030204" pitchFamily="34" charset="0"/>
              </a:rPr>
              <a:t>enjeux et </a:t>
            </a:r>
            <a:r>
              <a:rPr lang="fr-FR" sz="2800" i="1" dirty="0">
                <a:solidFill>
                  <a:prstClr val="white"/>
                </a:solidFill>
                <a:latin typeface="Calibri" panose="020F0502020204030204" pitchFamily="34" charset="0"/>
              </a:rPr>
              <a:t>potentiels</a:t>
            </a:r>
            <a:r>
              <a:rPr lang="fr-FR" sz="2800" dirty="0">
                <a:solidFill>
                  <a:prstClr val="white"/>
                </a:solidFill>
                <a:latin typeface="Calibri" panose="020F0502020204030204" pitchFamily="34" charset="0"/>
              </a:rPr>
              <a:t> des identifiants chercheurs</a:t>
            </a:r>
          </a:p>
          <a:p>
            <a:endParaRPr lang="fr-FR" sz="900" dirty="0">
              <a:solidFill>
                <a:prstClr val="white"/>
              </a:solidFill>
              <a:latin typeface="Calibri"/>
            </a:endParaRPr>
          </a:p>
        </p:txBody>
      </p:sp>
    </p:spTree>
    <p:extLst>
      <p:ext uri="{BB962C8B-B14F-4D97-AF65-F5344CB8AC3E}">
        <p14:creationId xmlns:p14="http://schemas.microsoft.com/office/powerpoint/2010/main" val="1641843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6A165-586C-6D39-8D5C-02A9FA7E388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90F7121-7298-87A4-9EF0-325A42FBCA27}"/>
              </a:ext>
            </a:extLst>
          </p:cNvPr>
          <p:cNvSpPr/>
          <p:nvPr/>
        </p:nvSpPr>
        <p:spPr>
          <a:xfrm>
            <a:off x="670301" y="489734"/>
            <a:ext cx="7803398" cy="461665"/>
          </a:xfrm>
          <a:prstGeom prst="rect">
            <a:avLst/>
          </a:prstGeom>
        </p:spPr>
        <p:txBody>
          <a:bodyPr wrap="square">
            <a:spAutoFit/>
          </a:bodyPr>
          <a:lstStyle/>
          <a:p>
            <a:pPr algn="ctr"/>
            <a:r>
              <a:rPr lang="fr-FR" sz="2400" b="1" dirty="0">
                <a:solidFill>
                  <a:srgbClr val="7030A0"/>
                </a:solidFill>
              </a:rPr>
              <a:t>Un triple objectif</a:t>
            </a:r>
          </a:p>
        </p:txBody>
      </p:sp>
      <p:grpSp>
        <p:nvGrpSpPr>
          <p:cNvPr id="3" name="Groupe 2">
            <a:extLst>
              <a:ext uri="{FF2B5EF4-FFF2-40B4-BE49-F238E27FC236}">
                <a16:creationId xmlns:a16="http://schemas.microsoft.com/office/drawing/2014/main" id="{E04D47E6-48BF-BFDE-D73D-48E8DFC099F5}"/>
              </a:ext>
            </a:extLst>
          </p:cNvPr>
          <p:cNvGrpSpPr/>
          <p:nvPr/>
        </p:nvGrpSpPr>
        <p:grpSpPr>
          <a:xfrm>
            <a:off x="313655" y="3173819"/>
            <a:ext cx="8516690" cy="3471530"/>
            <a:chOff x="369979" y="2411169"/>
            <a:chExt cx="8516690" cy="4372994"/>
          </a:xfrm>
        </p:grpSpPr>
        <p:sp>
          <p:nvSpPr>
            <p:cNvPr id="4" name="Forme libre : forme 3">
              <a:extLst>
                <a:ext uri="{FF2B5EF4-FFF2-40B4-BE49-F238E27FC236}">
                  <a16:creationId xmlns:a16="http://schemas.microsoft.com/office/drawing/2014/main" id="{C2C8BFDD-9926-7BC2-8DE1-0170785E44A9}"/>
                </a:ext>
              </a:extLst>
            </p:cNvPr>
            <p:cNvSpPr/>
            <p:nvPr/>
          </p:nvSpPr>
          <p:spPr>
            <a:xfrm>
              <a:off x="369979" y="2411169"/>
              <a:ext cx="2700000" cy="825226"/>
            </a:xfrm>
            <a:custGeom>
              <a:avLst/>
              <a:gdLst>
                <a:gd name="connsiteX0" fmla="*/ 0 w 2619515"/>
                <a:gd name="connsiteY0" fmla="*/ 137540 h 825226"/>
                <a:gd name="connsiteX1" fmla="*/ 137540 w 2619515"/>
                <a:gd name="connsiteY1" fmla="*/ 0 h 825226"/>
                <a:gd name="connsiteX2" fmla="*/ 2481975 w 2619515"/>
                <a:gd name="connsiteY2" fmla="*/ 0 h 825226"/>
                <a:gd name="connsiteX3" fmla="*/ 2619515 w 2619515"/>
                <a:gd name="connsiteY3" fmla="*/ 137540 h 825226"/>
                <a:gd name="connsiteX4" fmla="*/ 2619515 w 2619515"/>
                <a:gd name="connsiteY4" fmla="*/ 687686 h 825226"/>
                <a:gd name="connsiteX5" fmla="*/ 2481975 w 2619515"/>
                <a:gd name="connsiteY5" fmla="*/ 825226 h 825226"/>
                <a:gd name="connsiteX6" fmla="*/ 137540 w 2619515"/>
                <a:gd name="connsiteY6" fmla="*/ 825226 h 825226"/>
                <a:gd name="connsiteX7" fmla="*/ 0 w 2619515"/>
                <a:gd name="connsiteY7" fmla="*/ 687686 h 825226"/>
                <a:gd name="connsiteX8" fmla="*/ 0 w 2619515"/>
                <a:gd name="connsiteY8" fmla="*/ 137540 h 82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515" h="825226">
                  <a:moveTo>
                    <a:pt x="0" y="137540"/>
                  </a:moveTo>
                  <a:cubicBezTo>
                    <a:pt x="0" y="61579"/>
                    <a:pt x="61579" y="0"/>
                    <a:pt x="137540" y="0"/>
                  </a:cubicBezTo>
                  <a:lnTo>
                    <a:pt x="2481975" y="0"/>
                  </a:lnTo>
                  <a:cubicBezTo>
                    <a:pt x="2557936" y="0"/>
                    <a:pt x="2619515" y="61579"/>
                    <a:pt x="2619515" y="137540"/>
                  </a:cubicBezTo>
                  <a:lnTo>
                    <a:pt x="2619515" y="687686"/>
                  </a:lnTo>
                  <a:cubicBezTo>
                    <a:pt x="2619515" y="763647"/>
                    <a:pt x="2557936" y="825226"/>
                    <a:pt x="2481975" y="825226"/>
                  </a:cubicBezTo>
                  <a:lnTo>
                    <a:pt x="137540" y="825226"/>
                  </a:lnTo>
                  <a:cubicBezTo>
                    <a:pt x="61579" y="825226"/>
                    <a:pt x="0" y="763647"/>
                    <a:pt x="0" y="687686"/>
                  </a:cubicBezTo>
                  <a:lnTo>
                    <a:pt x="0" y="137540"/>
                  </a:lnTo>
                  <a:close/>
                </a:path>
              </a:pathLst>
            </a:custGeom>
            <a:solidFill>
              <a:srgbClr val="7030A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82524" tIns="121564" rIns="182524" bIns="121564"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fr-FR" sz="2000" b="1" kern="1200" dirty="0">
                  <a:solidFill>
                    <a:schemeClr val="bg1"/>
                  </a:solidFill>
                </a:rPr>
                <a:t>fiabilité</a:t>
              </a:r>
              <a:r>
                <a:rPr lang="fr-FR" sz="1400" kern="1200" dirty="0">
                  <a:solidFill>
                    <a:schemeClr val="bg1"/>
                  </a:solidFill>
                </a:rPr>
                <a:t> </a:t>
              </a:r>
              <a:br>
                <a:rPr lang="fr-FR" sz="1400" kern="1200" dirty="0">
                  <a:solidFill>
                    <a:schemeClr val="bg1"/>
                  </a:solidFill>
                </a:rPr>
              </a:br>
              <a:r>
                <a:rPr lang="fr-FR" sz="1400" kern="1200" dirty="0">
                  <a:solidFill>
                    <a:schemeClr val="bg1"/>
                  </a:solidFill>
                </a:rPr>
                <a:t>des données</a:t>
              </a:r>
            </a:p>
          </p:txBody>
        </p:sp>
        <p:sp>
          <p:nvSpPr>
            <p:cNvPr id="6" name="Forme libre : forme 5">
              <a:extLst>
                <a:ext uri="{FF2B5EF4-FFF2-40B4-BE49-F238E27FC236}">
                  <a16:creationId xmlns:a16="http://schemas.microsoft.com/office/drawing/2014/main" id="{91B601BD-5385-6F10-F0FC-931893DEFC9A}"/>
                </a:ext>
              </a:extLst>
            </p:cNvPr>
            <p:cNvSpPr/>
            <p:nvPr/>
          </p:nvSpPr>
          <p:spPr>
            <a:xfrm>
              <a:off x="470994" y="3264419"/>
              <a:ext cx="2452290" cy="3492990"/>
            </a:xfrm>
            <a:custGeom>
              <a:avLst/>
              <a:gdLst>
                <a:gd name="connsiteX0" fmla="*/ 0 w 2230256"/>
                <a:gd name="connsiteY0" fmla="*/ 371717 h 2810880"/>
                <a:gd name="connsiteX1" fmla="*/ 371717 w 2230256"/>
                <a:gd name="connsiteY1" fmla="*/ 0 h 2810880"/>
                <a:gd name="connsiteX2" fmla="*/ 1858539 w 2230256"/>
                <a:gd name="connsiteY2" fmla="*/ 0 h 2810880"/>
                <a:gd name="connsiteX3" fmla="*/ 2230256 w 2230256"/>
                <a:gd name="connsiteY3" fmla="*/ 371717 h 2810880"/>
                <a:gd name="connsiteX4" fmla="*/ 2230256 w 2230256"/>
                <a:gd name="connsiteY4" fmla="*/ 2439163 h 2810880"/>
                <a:gd name="connsiteX5" fmla="*/ 1858539 w 2230256"/>
                <a:gd name="connsiteY5" fmla="*/ 2810880 h 2810880"/>
                <a:gd name="connsiteX6" fmla="*/ 371717 w 2230256"/>
                <a:gd name="connsiteY6" fmla="*/ 2810880 h 2810880"/>
                <a:gd name="connsiteX7" fmla="*/ 0 w 2230256"/>
                <a:gd name="connsiteY7" fmla="*/ 2439163 h 2810880"/>
                <a:gd name="connsiteX8" fmla="*/ 0 w 2230256"/>
                <a:gd name="connsiteY8" fmla="*/ 371717 h 281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0256" h="2810880">
                  <a:moveTo>
                    <a:pt x="0" y="371717"/>
                  </a:moveTo>
                  <a:cubicBezTo>
                    <a:pt x="0" y="166423"/>
                    <a:pt x="166423" y="0"/>
                    <a:pt x="371717" y="0"/>
                  </a:cubicBezTo>
                  <a:lnTo>
                    <a:pt x="1858539" y="0"/>
                  </a:lnTo>
                  <a:cubicBezTo>
                    <a:pt x="2063833" y="0"/>
                    <a:pt x="2230256" y="166423"/>
                    <a:pt x="2230256" y="371717"/>
                  </a:cubicBezTo>
                  <a:lnTo>
                    <a:pt x="2230256" y="2439163"/>
                  </a:lnTo>
                  <a:cubicBezTo>
                    <a:pt x="2230256" y="2644457"/>
                    <a:pt x="2063833" y="2810880"/>
                    <a:pt x="1858539" y="2810880"/>
                  </a:cubicBezTo>
                  <a:lnTo>
                    <a:pt x="371717" y="2810880"/>
                  </a:lnTo>
                  <a:cubicBezTo>
                    <a:pt x="166423" y="2810880"/>
                    <a:pt x="0" y="2644457"/>
                    <a:pt x="0" y="2439163"/>
                  </a:cubicBezTo>
                  <a:lnTo>
                    <a:pt x="0" y="371717"/>
                  </a:lnTo>
                  <a:close/>
                </a:path>
              </a:pathLst>
            </a:custGeom>
            <a:solidFill>
              <a:schemeClr val="bg1">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4216" tIns="194216" rIns="222664" bIns="236888" numCol="1" spcCol="1270" anchor="t" anchorCtr="0">
              <a:noAutofit/>
            </a:bodyPr>
            <a:lstStyle/>
            <a:p>
              <a:pPr marL="0" lvl="1" defTabSz="711200">
                <a:lnSpc>
                  <a:spcPct val="90000"/>
                </a:lnSpc>
                <a:spcBef>
                  <a:spcPct val="0"/>
                </a:spcBef>
                <a:spcAft>
                  <a:spcPct val="15000"/>
                </a:spcAft>
              </a:pPr>
              <a:r>
                <a:rPr lang="fr-FR" sz="1400" dirty="0"/>
                <a:t>garantir des </a:t>
              </a:r>
              <a:r>
                <a:rPr lang="fr-FR" sz="1400" b="1" dirty="0">
                  <a:solidFill>
                    <a:srgbClr val="7030A0"/>
                  </a:solidFill>
                </a:rPr>
                <a:t>identifications</a:t>
              </a:r>
              <a:r>
                <a:rPr lang="fr-FR" sz="1400" dirty="0"/>
                <a:t> et des </a:t>
              </a:r>
              <a:r>
                <a:rPr lang="fr-FR" sz="1400" b="1" dirty="0">
                  <a:solidFill>
                    <a:srgbClr val="7030A0"/>
                  </a:solidFill>
                </a:rPr>
                <a:t>attributions</a:t>
              </a:r>
              <a:r>
                <a:rPr lang="fr-FR" sz="1400" dirty="0"/>
                <a:t> correctes</a:t>
              </a:r>
            </a:p>
            <a:p>
              <a:pPr marL="0" lvl="1" defTabSz="711200">
                <a:lnSpc>
                  <a:spcPct val="90000"/>
                </a:lnSpc>
                <a:spcBef>
                  <a:spcPct val="0"/>
                </a:spcBef>
                <a:spcAft>
                  <a:spcPct val="15000"/>
                </a:spcAft>
              </a:pPr>
              <a:endParaRPr lang="fr-FR" sz="1400" b="1" dirty="0">
                <a:solidFill>
                  <a:srgbClr val="7030A0"/>
                </a:solidFill>
              </a:endParaRPr>
            </a:p>
            <a:p>
              <a:pPr marL="0" lvl="1" defTabSz="711200">
                <a:lnSpc>
                  <a:spcPct val="90000"/>
                </a:lnSpc>
                <a:spcBef>
                  <a:spcPct val="0"/>
                </a:spcBef>
                <a:spcAft>
                  <a:spcPct val="15000"/>
                </a:spcAft>
              </a:pPr>
              <a:r>
                <a:rPr lang="fr-FR" sz="1400" b="1" dirty="0">
                  <a:solidFill>
                    <a:srgbClr val="7030A0"/>
                  </a:solidFill>
                </a:rPr>
                <a:t>agréger</a:t>
              </a:r>
              <a:r>
                <a:rPr lang="fr-FR" sz="1400" kern="1200" dirty="0"/>
                <a:t> la production scientifique d’un chercheur, d’une institution, d’un financement</a:t>
              </a:r>
              <a:br>
                <a:rPr lang="fr-FR" sz="1400" kern="1200" dirty="0"/>
              </a:br>
              <a:endParaRPr lang="fr-FR" sz="1400" dirty="0"/>
            </a:p>
            <a:p>
              <a:pPr marL="0" lvl="1" indent="0" algn="l" defTabSz="711200">
                <a:lnSpc>
                  <a:spcPct val="90000"/>
                </a:lnSpc>
                <a:spcBef>
                  <a:spcPct val="0"/>
                </a:spcBef>
                <a:spcAft>
                  <a:spcPct val="15000"/>
                </a:spcAft>
                <a:buNone/>
              </a:pPr>
              <a:r>
                <a:rPr lang="fr-FR" sz="1400" kern="1200" dirty="0"/>
                <a:t>développer des </a:t>
              </a:r>
              <a:r>
                <a:rPr lang="fr-FR" sz="1400" b="1" kern="1200" dirty="0">
                  <a:solidFill>
                    <a:srgbClr val="7030A0"/>
                  </a:solidFill>
                </a:rPr>
                <a:t>services à valeur ajoutée</a:t>
              </a:r>
              <a:br>
                <a:rPr lang="fr-FR" sz="1400" kern="1200" dirty="0"/>
              </a:br>
              <a:endParaRPr lang="fr-FR" sz="1400" dirty="0"/>
            </a:p>
            <a:p>
              <a:pPr marL="0" lvl="1" indent="0" algn="l" defTabSz="711200">
                <a:lnSpc>
                  <a:spcPct val="90000"/>
                </a:lnSpc>
                <a:spcBef>
                  <a:spcPct val="0"/>
                </a:spcBef>
                <a:spcAft>
                  <a:spcPct val="15000"/>
                </a:spcAft>
                <a:buNone/>
              </a:pPr>
              <a:endParaRPr lang="fr-FR" sz="1400" kern="1200" dirty="0"/>
            </a:p>
          </p:txBody>
        </p:sp>
        <p:sp>
          <p:nvSpPr>
            <p:cNvPr id="7" name="Forme libre : forme 6">
              <a:extLst>
                <a:ext uri="{FF2B5EF4-FFF2-40B4-BE49-F238E27FC236}">
                  <a16:creationId xmlns:a16="http://schemas.microsoft.com/office/drawing/2014/main" id="{3E41A1BF-A005-A6E2-CB8A-D32EAD519A7C}"/>
                </a:ext>
              </a:extLst>
            </p:cNvPr>
            <p:cNvSpPr/>
            <p:nvPr/>
          </p:nvSpPr>
          <p:spPr>
            <a:xfrm>
              <a:off x="3278324" y="2414659"/>
              <a:ext cx="2700000" cy="819640"/>
            </a:xfrm>
            <a:custGeom>
              <a:avLst/>
              <a:gdLst>
                <a:gd name="connsiteX0" fmla="*/ 0 w 2619515"/>
                <a:gd name="connsiteY0" fmla="*/ 136609 h 819640"/>
                <a:gd name="connsiteX1" fmla="*/ 136609 w 2619515"/>
                <a:gd name="connsiteY1" fmla="*/ 0 h 819640"/>
                <a:gd name="connsiteX2" fmla="*/ 2482906 w 2619515"/>
                <a:gd name="connsiteY2" fmla="*/ 0 h 819640"/>
                <a:gd name="connsiteX3" fmla="*/ 2619515 w 2619515"/>
                <a:gd name="connsiteY3" fmla="*/ 136609 h 819640"/>
                <a:gd name="connsiteX4" fmla="*/ 2619515 w 2619515"/>
                <a:gd name="connsiteY4" fmla="*/ 683031 h 819640"/>
                <a:gd name="connsiteX5" fmla="*/ 2482906 w 2619515"/>
                <a:gd name="connsiteY5" fmla="*/ 819640 h 819640"/>
                <a:gd name="connsiteX6" fmla="*/ 136609 w 2619515"/>
                <a:gd name="connsiteY6" fmla="*/ 819640 h 819640"/>
                <a:gd name="connsiteX7" fmla="*/ 0 w 2619515"/>
                <a:gd name="connsiteY7" fmla="*/ 683031 h 819640"/>
                <a:gd name="connsiteX8" fmla="*/ 0 w 2619515"/>
                <a:gd name="connsiteY8" fmla="*/ 136609 h 81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515" h="819640">
                  <a:moveTo>
                    <a:pt x="0" y="136609"/>
                  </a:moveTo>
                  <a:cubicBezTo>
                    <a:pt x="0" y="61162"/>
                    <a:pt x="61162" y="0"/>
                    <a:pt x="136609" y="0"/>
                  </a:cubicBezTo>
                  <a:lnTo>
                    <a:pt x="2482906" y="0"/>
                  </a:lnTo>
                  <a:cubicBezTo>
                    <a:pt x="2558353" y="0"/>
                    <a:pt x="2619515" y="61162"/>
                    <a:pt x="2619515" y="136609"/>
                  </a:cubicBezTo>
                  <a:lnTo>
                    <a:pt x="2619515" y="683031"/>
                  </a:lnTo>
                  <a:cubicBezTo>
                    <a:pt x="2619515" y="758478"/>
                    <a:pt x="2558353" y="819640"/>
                    <a:pt x="2482906" y="819640"/>
                  </a:cubicBezTo>
                  <a:lnTo>
                    <a:pt x="136609" y="819640"/>
                  </a:lnTo>
                  <a:cubicBezTo>
                    <a:pt x="61162" y="819640"/>
                    <a:pt x="0" y="758478"/>
                    <a:pt x="0" y="683031"/>
                  </a:cubicBezTo>
                  <a:lnTo>
                    <a:pt x="0" y="136609"/>
                  </a:lnTo>
                  <a:close/>
                </a:path>
              </a:pathLst>
            </a:custGeom>
            <a:solidFill>
              <a:srgbClr val="7030A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82252" tIns="121292" rIns="182252" bIns="121292"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fr-FR" sz="2000" b="1" kern="1200" dirty="0">
                  <a:solidFill>
                    <a:schemeClr val="bg1"/>
                  </a:solidFill>
                </a:rPr>
                <a:t>visibilité</a:t>
              </a:r>
              <a:r>
                <a:rPr lang="fr-FR" sz="1400" kern="1200" dirty="0">
                  <a:solidFill>
                    <a:schemeClr val="bg1"/>
                  </a:solidFill>
                </a:rPr>
                <a:t> </a:t>
              </a:r>
              <a:br>
                <a:rPr lang="fr-FR" sz="1400" kern="1200" dirty="0">
                  <a:solidFill>
                    <a:schemeClr val="bg1"/>
                  </a:solidFill>
                </a:rPr>
              </a:br>
              <a:r>
                <a:rPr lang="fr-FR" sz="1400" kern="1200" dirty="0">
                  <a:solidFill>
                    <a:schemeClr val="bg1"/>
                  </a:solidFill>
                </a:rPr>
                <a:t>des acteurs et des productions</a:t>
              </a:r>
            </a:p>
          </p:txBody>
        </p:sp>
        <p:sp>
          <p:nvSpPr>
            <p:cNvPr id="8" name="Forme libre : forme 7">
              <a:extLst>
                <a:ext uri="{FF2B5EF4-FFF2-40B4-BE49-F238E27FC236}">
                  <a16:creationId xmlns:a16="http://schemas.microsoft.com/office/drawing/2014/main" id="{5983BBDD-17C8-8547-9357-0EBFE885822B}"/>
                </a:ext>
              </a:extLst>
            </p:cNvPr>
            <p:cNvSpPr/>
            <p:nvPr/>
          </p:nvSpPr>
          <p:spPr>
            <a:xfrm>
              <a:off x="3476518" y="3291176"/>
              <a:ext cx="2363918" cy="3466234"/>
            </a:xfrm>
            <a:custGeom>
              <a:avLst/>
              <a:gdLst>
                <a:gd name="connsiteX0" fmla="*/ 0 w 2287424"/>
                <a:gd name="connsiteY0" fmla="*/ 381245 h 2810880"/>
                <a:gd name="connsiteX1" fmla="*/ 381245 w 2287424"/>
                <a:gd name="connsiteY1" fmla="*/ 0 h 2810880"/>
                <a:gd name="connsiteX2" fmla="*/ 1906179 w 2287424"/>
                <a:gd name="connsiteY2" fmla="*/ 0 h 2810880"/>
                <a:gd name="connsiteX3" fmla="*/ 2287424 w 2287424"/>
                <a:gd name="connsiteY3" fmla="*/ 381245 h 2810880"/>
                <a:gd name="connsiteX4" fmla="*/ 2287424 w 2287424"/>
                <a:gd name="connsiteY4" fmla="*/ 2429635 h 2810880"/>
                <a:gd name="connsiteX5" fmla="*/ 1906179 w 2287424"/>
                <a:gd name="connsiteY5" fmla="*/ 2810880 h 2810880"/>
                <a:gd name="connsiteX6" fmla="*/ 381245 w 2287424"/>
                <a:gd name="connsiteY6" fmla="*/ 2810880 h 2810880"/>
                <a:gd name="connsiteX7" fmla="*/ 0 w 2287424"/>
                <a:gd name="connsiteY7" fmla="*/ 2429635 h 2810880"/>
                <a:gd name="connsiteX8" fmla="*/ 0 w 2287424"/>
                <a:gd name="connsiteY8" fmla="*/ 381245 h 281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7424" h="2810880">
                  <a:moveTo>
                    <a:pt x="0" y="381245"/>
                  </a:moveTo>
                  <a:cubicBezTo>
                    <a:pt x="0" y="170689"/>
                    <a:pt x="170689" y="0"/>
                    <a:pt x="381245" y="0"/>
                  </a:cubicBezTo>
                  <a:lnTo>
                    <a:pt x="1906179" y="0"/>
                  </a:lnTo>
                  <a:cubicBezTo>
                    <a:pt x="2116735" y="0"/>
                    <a:pt x="2287424" y="170689"/>
                    <a:pt x="2287424" y="381245"/>
                  </a:cubicBezTo>
                  <a:lnTo>
                    <a:pt x="2287424" y="2429635"/>
                  </a:lnTo>
                  <a:cubicBezTo>
                    <a:pt x="2287424" y="2640191"/>
                    <a:pt x="2116735" y="2810880"/>
                    <a:pt x="1906179" y="2810880"/>
                  </a:cubicBezTo>
                  <a:lnTo>
                    <a:pt x="381245" y="2810880"/>
                  </a:lnTo>
                  <a:cubicBezTo>
                    <a:pt x="170689" y="2810880"/>
                    <a:pt x="0" y="2640191"/>
                    <a:pt x="0" y="2429635"/>
                  </a:cubicBezTo>
                  <a:lnTo>
                    <a:pt x="0" y="381245"/>
                  </a:lnTo>
                  <a:close/>
                </a:path>
              </a:pathLst>
            </a:custGeom>
            <a:solidFill>
              <a:schemeClr val="bg1">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7007" tIns="197007" rIns="225455" bIns="239679" numCol="1" spcCol="1270" anchor="t" anchorCtr="0">
              <a:noAutofit/>
            </a:bodyPr>
            <a:lstStyle/>
            <a:p>
              <a:pPr marL="0" lvl="1" indent="0" algn="l" defTabSz="711200">
                <a:lnSpc>
                  <a:spcPct val="90000"/>
                </a:lnSpc>
                <a:spcBef>
                  <a:spcPct val="0"/>
                </a:spcBef>
                <a:spcAft>
                  <a:spcPct val="15000"/>
                </a:spcAft>
                <a:buNone/>
              </a:pPr>
              <a:r>
                <a:rPr lang="fr-FR" sz="1400" b="1" kern="1200" dirty="0">
                  <a:solidFill>
                    <a:srgbClr val="7030A0"/>
                  </a:solidFill>
                </a:rPr>
                <a:t>augmenter</a:t>
              </a:r>
              <a:r>
                <a:rPr lang="fr-FR" sz="1400" kern="1200" dirty="0"/>
                <a:t> la visibilité du chercheur, de l’institution, et celle de ses travaux</a:t>
              </a:r>
              <a:br>
                <a:rPr lang="fr-FR" sz="1400" kern="1200" dirty="0"/>
              </a:br>
              <a:endParaRPr lang="fr-FR" sz="1400" kern="1200" dirty="0"/>
            </a:p>
            <a:p>
              <a:pPr marL="0" lvl="1" indent="0" algn="l" defTabSz="711200">
                <a:lnSpc>
                  <a:spcPct val="90000"/>
                </a:lnSpc>
                <a:spcBef>
                  <a:spcPct val="0"/>
                </a:spcBef>
                <a:spcAft>
                  <a:spcPct val="15000"/>
                </a:spcAft>
                <a:buNone/>
              </a:pPr>
              <a:r>
                <a:rPr lang="fr-FR" sz="1400" kern="1200" dirty="0"/>
                <a:t>faciliter la </a:t>
              </a:r>
              <a:r>
                <a:rPr lang="fr-FR" sz="1400" b="1" dirty="0">
                  <a:solidFill>
                    <a:srgbClr val="7030A0"/>
                  </a:solidFill>
                </a:rPr>
                <a:t>recherche et la découverte d’information</a:t>
              </a:r>
            </a:p>
            <a:p>
              <a:pPr marL="0" lvl="1" indent="0" algn="l" defTabSz="711200">
                <a:lnSpc>
                  <a:spcPct val="90000"/>
                </a:lnSpc>
                <a:spcBef>
                  <a:spcPct val="0"/>
                </a:spcBef>
                <a:spcAft>
                  <a:spcPct val="15000"/>
                </a:spcAft>
                <a:buNone/>
              </a:pPr>
              <a:endParaRPr lang="fr-FR" sz="1400" b="1" dirty="0">
                <a:solidFill>
                  <a:srgbClr val="7030A0"/>
                </a:solidFill>
              </a:endParaRPr>
            </a:p>
            <a:p>
              <a:pPr marL="0" lvl="1" defTabSz="711200">
                <a:lnSpc>
                  <a:spcPct val="90000"/>
                </a:lnSpc>
                <a:spcBef>
                  <a:spcPct val="0"/>
                </a:spcBef>
                <a:spcAft>
                  <a:spcPct val="15000"/>
                </a:spcAft>
              </a:pPr>
              <a:r>
                <a:rPr lang="fr-FR" sz="1400" dirty="0"/>
                <a:t>assurer une </a:t>
              </a:r>
              <a:r>
                <a:rPr lang="fr-FR" sz="1400" b="1" dirty="0">
                  <a:solidFill>
                    <a:srgbClr val="7030A0"/>
                  </a:solidFill>
                </a:rPr>
                <a:t>plus grande</a:t>
              </a:r>
              <a:r>
                <a:rPr lang="fr-FR" sz="1400" dirty="0"/>
                <a:t> </a:t>
              </a:r>
              <a:r>
                <a:rPr lang="fr-FR" sz="1400" b="1" dirty="0">
                  <a:solidFill>
                    <a:srgbClr val="7030A0"/>
                  </a:solidFill>
                </a:rPr>
                <a:t>transparence </a:t>
              </a:r>
              <a:r>
                <a:rPr lang="fr-FR" sz="1400" dirty="0"/>
                <a:t>et une meilleure traçabilité</a:t>
              </a:r>
            </a:p>
            <a:p>
              <a:pPr marL="0" lvl="1" indent="0" algn="l" defTabSz="711200">
                <a:lnSpc>
                  <a:spcPct val="90000"/>
                </a:lnSpc>
                <a:spcBef>
                  <a:spcPct val="0"/>
                </a:spcBef>
                <a:spcAft>
                  <a:spcPct val="15000"/>
                </a:spcAft>
                <a:buNone/>
              </a:pPr>
              <a:endParaRPr lang="fr-FR" sz="1400" b="1" dirty="0">
                <a:solidFill>
                  <a:srgbClr val="7030A0"/>
                </a:solidFill>
              </a:endParaRPr>
            </a:p>
          </p:txBody>
        </p:sp>
        <p:sp>
          <p:nvSpPr>
            <p:cNvPr id="9" name="Forme libre : forme 8">
              <a:extLst>
                <a:ext uri="{FF2B5EF4-FFF2-40B4-BE49-F238E27FC236}">
                  <a16:creationId xmlns:a16="http://schemas.microsoft.com/office/drawing/2014/main" id="{DEC4EC24-F1EC-7C9F-2E87-05395D67EDD2}"/>
                </a:ext>
              </a:extLst>
            </p:cNvPr>
            <p:cNvSpPr/>
            <p:nvPr/>
          </p:nvSpPr>
          <p:spPr>
            <a:xfrm>
              <a:off x="6186669" y="2411169"/>
              <a:ext cx="2700000" cy="825226"/>
            </a:xfrm>
            <a:custGeom>
              <a:avLst/>
              <a:gdLst>
                <a:gd name="connsiteX0" fmla="*/ 0 w 2619515"/>
                <a:gd name="connsiteY0" fmla="*/ 137540 h 825226"/>
                <a:gd name="connsiteX1" fmla="*/ 137540 w 2619515"/>
                <a:gd name="connsiteY1" fmla="*/ 0 h 825226"/>
                <a:gd name="connsiteX2" fmla="*/ 2481975 w 2619515"/>
                <a:gd name="connsiteY2" fmla="*/ 0 h 825226"/>
                <a:gd name="connsiteX3" fmla="*/ 2619515 w 2619515"/>
                <a:gd name="connsiteY3" fmla="*/ 137540 h 825226"/>
                <a:gd name="connsiteX4" fmla="*/ 2619515 w 2619515"/>
                <a:gd name="connsiteY4" fmla="*/ 687686 h 825226"/>
                <a:gd name="connsiteX5" fmla="*/ 2481975 w 2619515"/>
                <a:gd name="connsiteY5" fmla="*/ 825226 h 825226"/>
                <a:gd name="connsiteX6" fmla="*/ 137540 w 2619515"/>
                <a:gd name="connsiteY6" fmla="*/ 825226 h 825226"/>
                <a:gd name="connsiteX7" fmla="*/ 0 w 2619515"/>
                <a:gd name="connsiteY7" fmla="*/ 687686 h 825226"/>
                <a:gd name="connsiteX8" fmla="*/ 0 w 2619515"/>
                <a:gd name="connsiteY8" fmla="*/ 137540 h 82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515" h="825226">
                  <a:moveTo>
                    <a:pt x="0" y="137540"/>
                  </a:moveTo>
                  <a:cubicBezTo>
                    <a:pt x="0" y="61579"/>
                    <a:pt x="61579" y="0"/>
                    <a:pt x="137540" y="0"/>
                  </a:cubicBezTo>
                  <a:lnTo>
                    <a:pt x="2481975" y="0"/>
                  </a:lnTo>
                  <a:cubicBezTo>
                    <a:pt x="2557936" y="0"/>
                    <a:pt x="2619515" y="61579"/>
                    <a:pt x="2619515" y="137540"/>
                  </a:cubicBezTo>
                  <a:lnTo>
                    <a:pt x="2619515" y="687686"/>
                  </a:lnTo>
                  <a:cubicBezTo>
                    <a:pt x="2619515" y="763647"/>
                    <a:pt x="2557936" y="825226"/>
                    <a:pt x="2481975" y="825226"/>
                  </a:cubicBezTo>
                  <a:lnTo>
                    <a:pt x="137540" y="825226"/>
                  </a:lnTo>
                  <a:cubicBezTo>
                    <a:pt x="61579" y="825226"/>
                    <a:pt x="0" y="763647"/>
                    <a:pt x="0" y="687686"/>
                  </a:cubicBezTo>
                  <a:lnTo>
                    <a:pt x="0" y="137540"/>
                  </a:lnTo>
                  <a:close/>
                </a:path>
              </a:pathLst>
            </a:custGeom>
            <a:solidFill>
              <a:srgbClr val="7030A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82524" tIns="121564" rIns="182524" bIns="121564"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000" b="1" kern="1200" dirty="0">
                  <a:solidFill>
                    <a:schemeClr val="bg1"/>
                  </a:solidFill>
                </a:rPr>
                <a:t>simplification</a:t>
              </a:r>
              <a:r>
                <a:rPr lang="fr-FR" sz="1400" kern="1200" dirty="0">
                  <a:solidFill>
                    <a:schemeClr val="bg1"/>
                  </a:solidFill>
                </a:rPr>
                <a:t> </a:t>
              </a:r>
              <a:br>
                <a:rPr lang="fr-FR" sz="1400" kern="1200" dirty="0">
                  <a:solidFill>
                    <a:schemeClr val="bg1"/>
                  </a:solidFill>
                </a:rPr>
              </a:br>
              <a:r>
                <a:rPr lang="fr-FR" sz="1400" kern="1200" dirty="0">
                  <a:solidFill>
                    <a:schemeClr val="bg1"/>
                  </a:solidFill>
                </a:rPr>
                <a:t>de la gestion administrative</a:t>
              </a:r>
            </a:p>
          </p:txBody>
        </p:sp>
        <p:sp>
          <p:nvSpPr>
            <p:cNvPr id="10" name="Forme libre : forme 9">
              <a:extLst>
                <a:ext uri="{FF2B5EF4-FFF2-40B4-BE49-F238E27FC236}">
                  <a16:creationId xmlns:a16="http://schemas.microsoft.com/office/drawing/2014/main" id="{592D8426-FBDE-7B58-3D54-A26EC938BEDB}"/>
                </a:ext>
              </a:extLst>
            </p:cNvPr>
            <p:cNvSpPr/>
            <p:nvPr/>
          </p:nvSpPr>
          <p:spPr>
            <a:xfrm>
              <a:off x="6315751" y="3291176"/>
              <a:ext cx="2452290" cy="3492987"/>
            </a:xfrm>
            <a:custGeom>
              <a:avLst/>
              <a:gdLst>
                <a:gd name="connsiteX0" fmla="*/ 0 w 2176410"/>
                <a:gd name="connsiteY0" fmla="*/ 362742 h 2810880"/>
                <a:gd name="connsiteX1" fmla="*/ 362742 w 2176410"/>
                <a:gd name="connsiteY1" fmla="*/ 0 h 2810880"/>
                <a:gd name="connsiteX2" fmla="*/ 1813668 w 2176410"/>
                <a:gd name="connsiteY2" fmla="*/ 0 h 2810880"/>
                <a:gd name="connsiteX3" fmla="*/ 2176410 w 2176410"/>
                <a:gd name="connsiteY3" fmla="*/ 362742 h 2810880"/>
                <a:gd name="connsiteX4" fmla="*/ 2176410 w 2176410"/>
                <a:gd name="connsiteY4" fmla="*/ 2448138 h 2810880"/>
                <a:gd name="connsiteX5" fmla="*/ 1813668 w 2176410"/>
                <a:gd name="connsiteY5" fmla="*/ 2810880 h 2810880"/>
                <a:gd name="connsiteX6" fmla="*/ 362742 w 2176410"/>
                <a:gd name="connsiteY6" fmla="*/ 2810880 h 2810880"/>
                <a:gd name="connsiteX7" fmla="*/ 0 w 2176410"/>
                <a:gd name="connsiteY7" fmla="*/ 2448138 h 2810880"/>
                <a:gd name="connsiteX8" fmla="*/ 0 w 2176410"/>
                <a:gd name="connsiteY8" fmla="*/ 362742 h 281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6410" h="2810880">
                  <a:moveTo>
                    <a:pt x="0" y="362742"/>
                  </a:moveTo>
                  <a:cubicBezTo>
                    <a:pt x="0" y="162405"/>
                    <a:pt x="162405" y="0"/>
                    <a:pt x="362742" y="0"/>
                  </a:cubicBezTo>
                  <a:lnTo>
                    <a:pt x="1813668" y="0"/>
                  </a:lnTo>
                  <a:cubicBezTo>
                    <a:pt x="2014005" y="0"/>
                    <a:pt x="2176410" y="162405"/>
                    <a:pt x="2176410" y="362742"/>
                  </a:cubicBezTo>
                  <a:lnTo>
                    <a:pt x="2176410" y="2448138"/>
                  </a:lnTo>
                  <a:cubicBezTo>
                    <a:pt x="2176410" y="2648475"/>
                    <a:pt x="2014005" y="2810880"/>
                    <a:pt x="1813668" y="2810880"/>
                  </a:cubicBezTo>
                  <a:lnTo>
                    <a:pt x="362742" y="2810880"/>
                  </a:lnTo>
                  <a:cubicBezTo>
                    <a:pt x="162405" y="2810880"/>
                    <a:pt x="0" y="2648475"/>
                    <a:pt x="0" y="2448138"/>
                  </a:cubicBezTo>
                  <a:lnTo>
                    <a:pt x="0" y="362742"/>
                  </a:lnTo>
                  <a:close/>
                </a:path>
              </a:pathLst>
            </a:custGeom>
            <a:solidFill>
              <a:schemeClr val="bg1">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1588" tIns="191588" rIns="220036" bIns="234260" numCol="1" spcCol="1270" anchor="t" anchorCtr="0">
              <a:noAutofit/>
            </a:bodyPr>
            <a:lstStyle/>
            <a:p>
              <a:pPr marL="0" lvl="1" defTabSz="711200">
                <a:lnSpc>
                  <a:spcPct val="90000"/>
                </a:lnSpc>
                <a:spcBef>
                  <a:spcPct val="0"/>
                </a:spcBef>
                <a:spcAft>
                  <a:spcPct val="15000"/>
                </a:spcAft>
              </a:pPr>
              <a:r>
                <a:rPr lang="fr-FR" sz="1400" kern="1200" dirty="0"/>
                <a:t>permettre la </a:t>
              </a:r>
              <a:r>
                <a:rPr lang="fr-FR" sz="1400" b="1" dirty="0">
                  <a:solidFill>
                    <a:srgbClr val="7030A0"/>
                  </a:solidFill>
                </a:rPr>
                <a:t>circulation et la réutilisation des données </a:t>
              </a:r>
              <a:r>
                <a:rPr lang="fr-FR" sz="1400" kern="1200" dirty="0"/>
                <a:t>entre les différents acteurs</a:t>
              </a:r>
              <a:br>
                <a:rPr lang="fr-FR" sz="1400" kern="1200" dirty="0"/>
              </a:br>
              <a:endParaRPr lang="fr-FR" sz="1400" kern="1200" dirty="0"/>
            </a:p>
            <a:p>
              <a:pPr marL="0" lvl="1" indent="0" algn="l" defTabSz="711200">
                <a:lnSpc>
                  <a:spcPct val="90000"/>
                </a:lnSpc>
                <a:spcBef>
                  <a:spcPct val="0"/>
                </a:spcBef>
                <a:spcAft>
                  <a:spcPct val="15000"/>
                </a:spcAft>
                <a:buNone/>
              </a:pPr>
              <a:r>
                <a:rPr lang="fr-FR" sz="1400" b="1" kern="1200" dirty="0">
                  <a:solidFill>
                    <a:srgbClr val="7030A0"/>
                  </a:solidFill>
                </a:rPr>
                <a:t>diminuer</a:t>
              </a:r>
              <a:r>
                <a:rPr lang="fr-FR" sz="1400" kern="1200" dirty="0"/>
                <a:t> la charge administrative</a:t>
              </a:r>
              <a:br>
                <a:rPr lang="fr-FR" sz="1400" kern="1200" dirty="0"/>
              </a:br>
              <a:endParaRPr lang="fr-FR" sz="1400" b="1" dirty="0">
                <a:solidFill>
                  <a:srgbClr val="7030A0"/>
                </a:solidFill>
              </a:endParaRPr>
            </a:p>
            <a:p>
              <a:pPr marL="0" lvl="1" defTabSz="711200">
                <a:lnSpc>
                  <a:spcPct val="90000"/>
                </a:lnSpc>
                <a:spcBef>
                  <a:spcPct val="0"/>
                </a:spcBef>
                <a:spcAft>
                  <a:spcPct val="15000"/>
                </a:spcAft>
              </a:pPr>
              <a:r>
                <a:rPr lang="fr-FR" sz="1400" dirty="0"/>
                <a:t>assurer un </a:t>
              </a:r>
              <a:r>
                <a:rPr lang="fr-FR" sz="1400" b="1" dirty="0">
                  <a:solidFill>
                    <a:srgbClr val="7030A0"/>
                  </a:solidFill>
                </a:rPr>
                <a:t>meilleurs suivi et pilotage </a:t>
              </a:r>
            </a:p>
            <a:p>
              <a:pPr marL="0" lvl="1" defTabSz="711200">
                <a:lnSpc>
                  <a:spcPct val="90000"/>
                </a:lnSpc>
                <a:spcBef>
                  <a:spcPct val="0"/>
                </a:spcBef>
                <a:spcAft>
                  <a:spcPct val="15000"/>
                </a:spcAft>
              </a:pPr>
              <a:endParaRPr lang="fr-FR" sz="1400" kern="1200" dirty="0"/>
            </a:p>
            <a:p>
              <a:pPr marL="0" lvl="1" defTabSz="711200">
                <a:lnSpc>
                  <a:spcPct val="90000"/>
                </a:lnSpc>
                <a:spcBef>
                  <a:spcPct val="0"/>
                </a:spcBef>
                <a:spcAft>
                  <a:spcPct val="15000"/>
                </a:spcAft>
              </a:pPr>
              <a:endParaRPr lang="fr-FR" sz="1400" dirty="0"/>
            </a:p>
          </p:txBody>
        </p:sp>
      </p:grpSp>
      <p:pic>
        <p:nvPicPr>
          <p:cNvPr id="12" name="Image 11" descr="Une image contenant noir, obscurité&#10;&#10;Le contenu généré par l’IA peut être incorrect.">
            <a:extLst>
              <a:ext uri="{FF2B5EF4-FFF2-40B4-BE49-F238E27FC236}">
                <a16:creationId xmlns:a16="http://schemas.microsoft.com/office/drawing/2014/main" id="{18EB3241-C00E-8A7E-38A0-D2D04CEF74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7368" y="1962184"/>
            <a:ext cx="798601" cy="798601"/>
          </a:xfrm>
          <a:prstGeom prst="rect">
            <a:avLst/>
          </a:prstGeom>
        </p:spPr>
      </p:pic>
      <p:pic>
        <p:nvPicPr>
          <p:cNvPr id="14" name="Image 13" descr="Une image contenant noir, obscurité&#10;&#10;Le contenu généré par l’IA peut être incorrect.">
            <a:extLst>
              <a:ext uri="{FF2B5EF4-FFF2-40B4-BE49-F238E27FC236}">
                <a16:creationId xmlns:a16="http://schemas.microsoft.com/office/drawing/2014/main" id="{F13768B0-1CAB-0CAA-9202-DEB149F961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8664" y="1962606"/>
            <a:ext cx="798179" cy="798179"/>
          </a:xfrm>
          <a:prstGeom prst="rect">
            <a:avLst/>
          </a:prstGeom>
        </p:spPr>
      </p:pic>
      <p:pic>
        <p:nvPicPr>
          <p:cNvPr id="16" name="Image 15" descr="Une image contenant noir, obscurité&#10;&#10;Le contenu généré par l’IA peut être incorrect.">
            <a:extLst>
              <a:ext uri="{FF2B5EF4-FFF2-40B4-BE49-F238E27FC236}">
                <a16:creationId xmlns:a16="http://schemas.microsoft.com/office/drawing/2014/main" id="{796A869F-E4C6-4247-91BB-001BFD5A7B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2958" y="1956430"/>
            <a:ext cx="798390" cy="798390"/>
          </a:xfrm>
          <a:prstGeom prst="rect">
            <a:avLst/>
          </a:prstGeom>
        </p:spPr>
      </p:pic>
    </p:spTree>
    <p:extLst>
      <p:ext uri="{BB962C8B-B14F-4D97-AF65-F5344CB8AC3E}">
        <p14:creationId xmlns:p14="http://schemas.microsoft.com/office/powerpoint/2010/main" val="90858819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9E828C9-10D8-0B90-9BEF-D9FEAF492DEB}"/>
              </a:ext>
            </a:extLst>
          </p:cNvPr>
          <p:cNvSpPr txBox="1"/>
          <p:nvPr/>
        </p:nvSpPr>
        <p:spPr>
          <a:xfrm>
            <a:off x="1709928" y="6401921"/>
            <a:ext cx="5916168" cy="276999"/>
          </a:xfrm>
          <a:prstGeom prst="rect">
            <a:avLst/>
          </a:prstGeom>
          <a:noFill/>
        </p:spPr>
        <p:txBody>
          <a:bodyPr wrap="square">
            <a:spAutoFit/>
          </a:bodyPr>
          <a:lstStyle/>
          <a:p>
            <a:pPr algn="ctr"/>
            <a:r>
              <a:rPr lang="fr-FR" sz="1200" b="0" i="0" kern="1200" dirty="0">
                <a:solidFill>
                  <a:srgbClr val="7030A0"/>
                </a:solidFill>
                <a:effectLst/>
                <a:latin typeface="+mn-lt"/>
                <a:ea typeface="+mn-ea"/>
                <a:cs typeface="+mn-cs"/>
                <a:hlinkClick r:id="rId2"/>
              </a:rPr>
              <a:t>L. Bellier et V. Stoll, 2026</a:t>
            </a:r>
            <a:endParaRPr lang="fr-FR" sz="1200" dirty="0">
              <a:solidFill>
                <a:srgbClr val="7030A0"/>
              </a:solidFill>
            </a:endParaRPr>
          </a:p>
        </p:txBody>
      </p:sp>
      <p:pic>
        <p:nvPicPr>
          <p:cNvPr id="5" name="Image 4">
            <a:extLst>
              <a:ext uri="{FF2B5EF4-FFF2-40B4-BE49-F238E27FC236}">
                <a16:creationId xmlns:a16="http://schemas.microsoft.com/office/drawing/2014/main" id="{768E3735-17E9-5D04-B9BE-ECFD1E56ABD5}"/>
              </a:ext>
            </a:extLst>
          </p:cNvPr>
          <p:cNvPicPr>
            <a:picLocks noChangeAspect="1"/>
          </p:cNvPicPr>
          <p:nvPr/>
        </p:nvPicPr>
        <p:blipFill>
          <a:blip r:embed="rId3"/>
          <a:stretch>
            <a:fillRect/>
          </a:stretch>
        </p:blipFill>
        <p:spPr>
          <a:xfrm>
            <a:off x="1892342" y="1320656"/>
            <a:ext cx="5380703" cy="4990920"/>
          </a:xfrm>
          <a:prstGeom prst="rect">
            <a:avLst/>
          </a:prstGeom>
          <a:effectLst>
            <a:outerShdw blurRad="292100" dist="139700" dir="2700000" algn="ctr" rotWithShape="0">
              <a:srgbClr val="000000">
                <a:alpha val="65000"/>
              </a:srgbClr>
            </a:outerShdw>
          </a:effectLst>
        </p:spPr>
      </p:pic>
      <p:sp>
        <p:nvSpPr>
          <p:cNvPr id="10" name="Rectangle 9">
            <a:extLst>
              <a:ext uri="{FF2B5EF4-FFF2-40B4-BE49-F238E27FC236}">
                <a16:creationId xmlns:a16="http://schemas.microsoft.com/office/drawing/2014/main" id="{78A622DA-071D-F76E-D90E-64FCD3C20DC7}"/>
              </a:ext>
            </a:extLst>
          </p:cNvPr>
          <p:cNvSpPr/>
          <p:nvPr/>
        </p:nvSpPr>
        <p:spPr>
          <a:xfrm>
            <a:off x="1859512" y="317579"/>
            <a:ext cx="5446364" cy="461665"/>
          </a:xfrm>
          <a:prstGeom prst="rect">
            <a:avLst/>
          </a:prstGeom>
          <a:noFill/>
        </p:spPr>
        <p:txBody>
          <a:bodyPr wrap="none">
            <a:spAutoFit/>
          </a:bodyPr>
          <a:lstStyle/>
          <a:p>
            <a:pPr algn="ctr"/>
            <a:r>
              <a:rPr lang="fr-FR" sz="2400" b="1" dirty="0">
                <a:solidFill>
                  <a:srgbClr val="7030A0"/>
                </a:solidFill>
              </a:rPr>
              <a:t>Quelle place pour les professionnels IST ?</a:t>
            </a:r>
          </a:p>
        </p:txBody>
      </p:sp>
    </p:spTree>
    <p:extLst>
      <p:ext uri="{BB962C8B-B14F-4D97-AF65-F5344CB8AC3E}">
        <p14:creationId xmlns:p14="http://schemas.microsoft.com/office/powerpoint/2010/main" val="15214200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7DB2EF6-1991-429D-A6F8-96FA59EC3311}"/>
              </a:ext>
            </a:extLst>
          </p:cNvPr>
          <p:cNvSpPr txBox="1"/>
          <p:nvPr/>
        </p:nvSpPr>
        <p:spPr>
          <a:xfrm>
            <a:off x="318052" y="387696"/>
            <a:ext cx="8507896" cy="5770811"/>
          </a:xfrm>
          <a:prstGeom prst="rect">
            <a:avLst/>
          </a:prstGeom>
          <a:noFill/>
        </p:spPr>
        <p:txBody>
          <a:bodyPr wrap="square" rtlCol="0">
            <a:spAutoFit/>
          </a:bodyPr>
          <a:lstStyle/>
          <a:p>
            <a:pPr marL="180975" indent="-180975" algn="ctr" defTabSz="914383">
              <a:spcAft>
                <a:spcPts val="300"/>
              </a:spcAft>
              <a:defRPr/>
            </a:pPr>
            <a:r>
              <a:rPr lang="fr-FR" sz="1400" b="1" dirty="0">
                <a:solidFill>
                  <a:srgbClr val="7030A0"/>
                </a:solidFill>
                <a:latin typeface="Calibri" panose="020F0502020204030204" pitchFamily="34" charset="0"/>
                <a:cs typeface="Calibri" panose="020F0502020204030204" pitchFamily="34" charset="0"/>
              </a:rPr>
              <a:t>Repères bibliographiques à consulter en priorité </a:t>
            </a:r>
          </a:p>
          <a:p>
            <a:pPr marL="180975" indent="-180975" defTabSz="914383">
              <a:spcAft>
                <a:spcPts val="300"/>
              </a:spcAft>
              <a:defRPr/>
            </a:pPr>
            <a:endParaRPr lang="fr-FR" sz="1100" b="1" dirty="0">
              <a:solidFill>
                <a:srgbClr val="7030A0"/>
              </a:solidFill>
              <a:latin typeface="Calibri" panose="020F0502020204030204" pitchFamily="34" charset="0"/>
              <a:cs typeface="Calibri" panose="020F0502020204030204" pitchFamily="34" charset="0"/>
            </a:endParaRPr>
          </a:p>
          <a:p>
            <a:pPr marL="180975" indent="-180975" defTabSz="914383">
              <a:spcAft>
                <a:spcPts val="300"/>
              </a:spcAft>
              <a:defRPr/>
            </a:pPr>
            <a:r>
              <a:rPr lang="fr-FR" sz="1100" b="1" dirty="0">
                <a:solidFill>
                  <a:srgbClr val="7030A0"/>
                </a:solidFill>
                <a:latin typeface="Calibri" panose="020F0502020204030204" pitchFamily="34" charset="0"/>
                <a:cs typeface="Calibri" panose="020F0502020204030204" pitchFamily="34" charset="0"/>
              </a:rPr>
              <a:t>Contexte</a:t>
            </a:r>
          </a:p>
          <a:p>
            <a:pPr marL="180975" indent="-180975" defTabSz="914383">
              <a:defRPr/>
            </a:pPr>
            <a:r>
              <a:rPr lang="fr-FR" sz="1050" dirty="0">
                <a:latin typeface="Calibri" panose="020F0502020204030204" pitchFamily="34" charset="0"/>
                <a:cs typeface="Calibri" panose="020F0502020204030204" pitchFamily="34" charset="0"/>
              </a:rPr>
              <a:t>en priorité : </a:t>
            </a:r>
          </a:p>
          <a:p>
            <a:pPr marL="180975" indent="-180975" defTabSz="914383">
              <a:defRPr/>
            </a:pPr>
            <a:r>
              <a:rPr lang="fr-FR" sz="1050" dirty="0">
                <a:highlight>
                  <a:srgbClr val="FFFF00"/>
                </a:highlight>
                <a:latin typeface="Calibri" panose="020F0502020204030204" pitchFamily="34" charset="0"/>
                <a:cs typeface="Calibri" panose="020F0502020204030204" pitchFamily="34" charset="0"/>
              </a:rPr>
              <a:t>Véronique Stoll, Frédéric de Lamotte. </a:t>
            </a:r>
            <a:r>
              <a:rPr lang="fr-FR" sz="1050" i="1" dirty="0">
                <a:highlight>
                  <a:srgbClr val="FFFF00"/>
                </a:highlight>
                <a:latin typeface="Calibri" panose="020F0502020204030204" pitchFamily="34" charset="0"/>
                <a:cs typeface="Calibri" panose="020F0502020204030204" pitchFamily="34" charset="0"/>
              </a:rPr>
              <a:t>Recommandations pour l'adoption des identifiants persistants dans l'enseignement supérieur et la recherche. Comité pour la Science Ouverte.</a:t>
            </a:r>
            <a:r>
              <a:rPr lang="fr-FR" sz="1050" dirty="0">
                <a:highlight>
                  <a:srgbClr val="FFFF00"/>
                </a:highlight>
                <a:latin typeface="Calibri" panose="020F0502020204030204" pitchFamily="34" charset="0"/>
                <a:cs typeface="Calibri" panose="020F0502020204030204" pitchFamily="34" charset="0"/>
              </a:rPr>
              <a:t> 2025. </a:t>
            </a:r>
            <a:r>
              <a:rPr lang="fr-FR" sz="1050" dirty="0">
                <a:highlight>
                  <a:srgbClr val="FFFF00"/>
                </a:highlight>
                <a:latin typeface="Calibri" panose="020F0502020204030204" pitchFamily="34" charset="0"/>
                <a:cs typeface="Calibri" panose="020F0502020204030204" pitchFamily="34" charset="0"/>
                <a:hlinkClick r:id="rId3"/>
              </a:rPr>
              <a:t>https://</a:t>
            </a:r>
            <a:r>
              <a:rPr lang="fr-FR" sz="1050" dirty="0" err="1">
                <a:highlight>
                  <a:srgbClr val="FFFF00"/>
                </a:highlight>
                <a:latin typeface="Calibri" panose="020F0502020204030204" pitchFamily="34" charset="0"/>
                <a:cs typeface="Calibri" panose="020F0502020204030204" pitchFamily="34" charset="0"/>
                <a:hlinkClick r:id="rId3"/>
              </a:rPr>
              <a:t>hal-lara.archives-ouvertes.fr</a:t>
            </a:r>
            <a:r>
              <a:rPr lang="fr-FR" sz="1050" dirty="0">
                <a:highlight>
                  <a:srgbClr val="FFFF00"/>
                </a:highlight>
                <a:latin typeface="Calibri" panose="020F0502020204030204" pitchFamily="34" charset="0"/>
                <a:cs typeface="Calibri" panose="020F0502020204030204" pitchFamily="34" charset="0"/>
                <a:hlinkClick r:id="rId3"/>
              </a:rPr>
              <a:t>/</a:t>
            </a:r>
            <a:r>
              <a:rPr lang="fr-FR" sz="1050" dirty="0" err="1">
                <a:highlight>
                  <a:srgbClr val="FFFF00"/>
                </a:highlight>
                <a:latin typeface="Calibri" panose="020F0502020204030204" pitchFamily="34" charset="0"/>
                <a:cs typeface="Calibri" panose="020F0502020204030204" pitchFamily="34" charset="0"/>
                <a:hlinkClick r:id="rId3"/>
              </a:rPr>
              <a:t>hal-05266777v2</a:t>
            </a:r>
            <a:r>
              <a:rPr lang="fr-FR" sz="1050" dirty="0">
                <a:latin typeface="Calibri" panose="020F0502020204030204" pitchFamily="34" charset="0"/>
                <a:cs typeface="Calibri" panose="020F0502020204030204" pitchFamily="34" charset="0"/>
              </a:rPr>
              <a:t>. </a:t>
            </a:r>
          </a:p>
          <a:p>
            <a:pPr marL="180975" indent="-180975" defTabSz="914383">
              <a:defRPr/>
            </a:pPr>
            <a:r>
              <a:rPr lang="fr-FR" sz="1050" dirty="0">
                <a:highlight>
                  <a:srgbClr val="FFFF00"/>
                </a:highlight>
                <a:cs typeface="Calibri" panose="020F0502020204030204" pitchFamily="34" charset="0"/>
              </a:rPr>
              <a:t>Isabelle Blanc. </a:t>
            </a:r>
            <a:r>
              <a:rPr lang="fr-FR" sz="1050" i="1" dirty="0">
                <a:highlight>
                  <a:srgbClr val="FFFF00"/>
                </a:highlight>
                <a:cs typeface="Calibri" panose="020F0502020204030204" pitchFamily="34" charset="0"/>
              </a:rPr>
              <a:t>La stratégie nationale d’adoption des identifiants uniques et pérennes dans le cadre de la simplification de la vie des unités et contributeurs de la recherche</a:t>
            </a:r>
            <a:r>
              <a:rPr lang="fr-FR" sz="1050" dirty="0">
                <a:highlight>
                  <a:srgbClr val="FFFF00"/>
                </a:highlight>
                <a:cs typeface="Calibri" panose="020F0502020204030204" pitchFamily="34" charset="0"/>
              </a:rPr>
              <a:t>. Webinaire </a:t>
            </a:r>
            <a:r>
              <a:rPr lang="fr-FR" sz="1050" dirty="0" err="1">
                <a:highlight>
                  <a:srgbClr val="FFFF00"/>
                </a:highlight>
                <a:cs typeface="Calibri" panose="020F0502020204030204" pitchFamily="34" charset="0"/>
              </a:rPr>
              <a:t>ADBU</a:t>
            </a:r>
            <a:r>
              <a:rPr lang="fr-FR" sz="1050" dirty="0">
                <a:highlight>
                  <a:srgbClr val="FFFF00"/>
                </a:highlight>
                <a:cs typeface="Calibri" panose="020F0502020204030204" pitchFamily="34" charset="0"/>
              </a:rPr>
              <a:t>. 02/2025. Support et </a:t>
            </a:r>
            <a:r>
              <a:rPr lang="fr-FR" sz="1050" i="1" dirty="0">
                <a:highlight>
                  <a:srgbClr val="FFFF00"/>
                </a:highlight>
                <a:cs typeface="Calibri" panose="020F0502020204030204" pitchFamily="34" charset="0"/>
              </a:rPr>
              <a:t>replay</a:t>
            </a:r>
            <a:r>
              <a:rPr lang="fr-FR" sz="1050" dirty="0">
                <a:highlight>
                  <a:srgbClr val="FFFF00"/>
                </a:highlight>
                <a:cs typeface="Calibri" panose="020F0502020204030204" pitchFamily="34" charset="0"/>
              </a:rPr>
              <a:t> : </a:t>
            </a:r>
            <a:r>
              <a:rPr lang="fr-FR" sz="1050" dirty="0">
                <a:highlight>
                  <a:srgbClr val="FFFF00"/>
                </a:highlight>
                <a:cs typeface="Calibri" panose="020F0502020204030204" pitchFamily="34" charset="0"/>
                <a:hlinkClick r:id="rId4"/>
              </a:rPr>
              <a:t>https://adbu.fr/actualites/replay-webinaire-recherche-midi-la-strategie-nationale-des-identifiants-pour-la-recherche-etat-des-lieux-et-perspectives</a:t>
            </a:r>
            <a:r>
              <a:rPr lang="fr-FR" sz="1050" dirty="0">
                <a:highlight>
                  <a:srgbClr val="FFFF00"/>
                </a:highlight>
                <a:cs typeface="Calibri" panose="020F0502020204030204" pitchFamily="34" charset="0"/>
              </a:rPr>
              <a:t>.</a:t>
            </a:r>
          </a:p>
          <a:p>
            <a:pPr marL="180975" indent="-180975" defTabSz="914383">
              <a:defRPr/>
            </a:pPr>
            <a:endParaRPr lang="fr-FR" sz="1050" dirty="0">
              <a:latin typeface="Calibri" panose="020F0502020204030204" pitchFamily="34" charset="0"/>
              <a:cs typeface="Calibri" panose="020F0502020204030204" pitchFamily="34" charset="0"/>
            </a:endParaRPr>
          </a:p>
          <a:p>
            <a:pPr marL="180975" indent="-180975" defTabSz="914383">
              <a:defRPr/>
            </a:pPr>
            <a:r>
              <a:rPr lang="fr-FR" sz="900" dirty="0">
                <a:latin typeface="Calibri" panose="020F0502020204030204" pitchFamily="34" charset="0"/>
                <a:cs typeface="Calibri" panose="020F0502020204030204" pitchFamily="34" charset="0"/>
              </a:rPr>
              <a:t>« Autorités, identifiants, entités. L’expansion des référentiels ». Dossier spécial </a:t>
            </a:r>
            <a:r>
              <a:rPr lang="fr-FR" sz="900" i="1" dirty="0">
                <a:latin typeface="Calibri" panose="020F0502020204030204" pitchFamily="34" charset="0"/>
                <a:cs typeface="Calibri" panose="020F0502020204030204" pitchFamily="34" charset="0"/>
              </a:rPr>
              <a:t>Arabesques</a:t>
            </a:r>
            <a:r>
              <a:rPr lang="fr-FR" sz="900" dirty="0">
                <a:latin typeface="Calibri" panose="020F0502020204030204" pitchFamily="34" charset="0"/>
                <a:cs typeface="Calibri" panose="020F0502020204030204" pitchFamily="34" charset="0"/>
              </a:rPr>
              <a:t>. n°85. avril-mai-juin 2017. p. 4-21. </a:t>
            </a:r>
            <a:r>
              <a:rPr lang="fr-FR" sz="900" dirty="0">
                <a:latin typeface="Calibri" panose="020F0502020204030204" pitchFamily="34" charset="0"/>
                <a:cs typeface="Calibri" panose="020F0502020204030204" pitchFamily="34" charset="0"/>
                <a:hlinkClick r:id="rId5"/>
              </a:rPr>
              <a:t>https://publications-prairial.fr/arabesques/index.php?id=201</a:t>
            </a:r>
            <a:r>
              <a:rPr lang="fr-FR" sz="900" dirty="0">
                <a:latin typeface="Calibri" panose="020F0502020204030204" pitchFamily="34" charset="0"/>
                <a:cs typeface="Calibri" panose="020F0502020204030204" pitchFamily="34" charset="0"/>
              </a:rPr>
              <a:t>.</a:t>
            </a:r>
            <a:r>
              <a:rPr lang="fr-FR" sz="900" dirty="0">
                <a:solidFill>
                  <a:schemeClr val="bg1"/>
                </a:solidFill>
                <a:latin typeface="Calibri" panose="020F0502020204030204" pitchFamily="34" charset="0"/>
                <a:cs typeface="Calibri" panose="020F0502020204030204" pitchFamily="34" charset="0"/>
              </a:rPr>
              <a:t> </a:t>
            </a:r>
          </a:p>
          <a:p>
            <a:pPr marL="180975" indent="-180975" defTabSz="914383">
              <a:defRPr/>
            </a:pPr>
            <a:r>
              <a:rPr lang="fr-FR" sz="900" dirty="0">
                <a:latin typeface="Calibri" panose="020F0502020204030204" pitchFamily="34" charset="0"/>
                <a:cs typeface="Calibri" panose="020F0502020204030204" pitchFamily="34" charset="0"/>
              </a:rPr>
              <a:t>« Autorités et référentiels.  Le nouveau paradigme ». Dossier spécial </a:t>
            </a:r>
            <a:r>
              <a:rPr lang="fr-FR" sz="900" i="1" dirty="0">
                <a:latin typeface="Calibri" panose="020F0502020204030204" pitchFamily="34" charset="0"/>
                <a:cs typeface="Calibri" panose="020F0502020204030204" pitchFamily="34" charset="0"/>
              </a:rPr>
              <a:t>Arabesques</a:t>
            </a:r>
            <a:r>
              <a:rPr lang="fr-FR" sz="900" dirty="0">
                <a:latin typeface="Calibri" panose="020F0502020204030204" pitchFamily="34" charset="0"/>
                <a:cs typeface="Calibri" panose="020F0502020204030204" pitchFamily="34" charset="0"/>
              </a:rPr>
              <a:t>. n°112. janvier-février-mars 2024. p. 4-27. </a:t>
            </a:r>
            <a:r>
              <a:rPr lang="fr-FR" sz="900" dirty="0">
                <a:solidFill>
                  <a:schemeClr val="bg1"/>
                </a:solidFill>
                <a:latin typeface="Calibri" panose="020F0502020204030204" pitchFamily="34" charset="0"/>
                <a:cs typeface="Calibri" panose="020F0502020204030204" pitchFamily="34" charset="0"/>
                <a:hlinkClick r:id="rId6"/>
              </a:rPr>
              <a:t>https://publications-prairial.fr/arabesques/index.php?id=3807</a:t>
            </a:r>
            <a:r>
              <a:rPr lang="fr-FR" sz="900" dirty="0">
                <a:latin typeface="Calibri" panose="020F0502020204030204" pitchFamily="34" charset="0"/>
                <a:cs typeface="Calibri" panose="020F0502020204030204" pitchFamily="34" charset="0"/>
              </a:rPr>
              <a:t>.</a:t>
            </a:r>
            <a:r>
              <a:rPr lang="fr-FR" sz="900" dirty="0">
                <a:solidFill>
                  <a:schemeClr val="bg1"/>
                </a:solidFill>
                <a:latin typeface="Calibri" panose="020F0502020204030204" pitchFamily="34" charset="0"/>
                <a:cs typeface="Calibri" panose="020F0502020204030204" pitchFamily="34" charset="0"/>
              </a:rPr>
              <a:t> </a:t>
            </a:r>
          </a:p>
          <a:p>
            <a:pPr marL="180975" indent="-180975" defTabSz="914383">
              <a:defRPr/>
            </a:pPr>
            <a:r>
              <a:rPr lang="fr-FR" sz="900" dirty="0">
                <a:latin typeface="Calibri" panose="020F0502020204030204" pitchFamily="34" charset="0"/>
                <a:cs typeface="Calibri" panose="020F0502020204030204" pitchFamily="34" charset="0"/>
              </a:rPr>
              <a:t>Luc Bellier et Véronique Stoll. « Identifier pour simplifier : les PID au service d’une recherche plus fluide et plus visible ». </a:t>
            </a:r>
            <a:r>
              <a:rPr lang="fr-FR" sz="900" i="1" dirty="0">
                <a:latin typeface="Calibri" panose="020F0502020204030204" pitchFamily="34" charset="0"/>
                <a:cs typeface="Calibri" panose="020F0502020204030204" pitchFamily="34" charset="0"/>
              </a:rPr>
              <a:t>Arabesques.</a:t>
            </a:r>
            <a:r>
              <a:rPr lang="fr-FR" sz="900" dirty="0">
                <a:latin typeface="Calibri" panose="020F0502020204030204" pitchFamily="34" charset="0"/>
                <a:cs typeface="Calibri" panose="020F0502020204030204" pitchFamily="34" charset="0"/>
              </a:rPr>
              <a:t> 119 | 2026, 6-7. </a:t>
            </a:r>
            <a:r>
              <a:rPr lang="fr-FR" sz="900" dirty="0">
                <a:latin typeface="Calibri" panose="020F0502020204030204" pitchFamily="34" charset="0"/>
                <a:cs typeface="Calibri" panose="020F0502020204030204" pitchFamily="34" charset="0"/>
                <a:hlinkClick r:id="rId7"/>
              </a:rPr>
              <a:t>https://publications-</a:t>
            </a:r>
            <a:r>
              <a:rPr lang="fr-FR" sz="900" dirty="0" err="1">
                <a:latin typeface="Calibri" panose="020F0502020204030204" pitchFamily="34" charset="0"/>
                <a:cs typeface="Calibri" panose="020F0502020204030204" pitchFamily="34" charset="0"/>
                <a:hlinkClick r:id="rId7"/>
              </a:rPr>
              <a:t>prairial.fr</a:t>
            </a:r>
            <a:r>
              <a:rPr lang="fr-FR" sz="900" dirty="0">
                <a:latin typeface="Calibri" panose="020F0502020204030204" pitchFamily="34" charset="0"/>
                <a:cs typeface="Calibri" panose="020F0502020204030204" pitchFamily="34" charset="0"/>
                <a:hlinkClick r:id="rId7"/>
              </a:rPr>
              <a:t>/arabesques/</a:t>
            </a:r>
            <a:r>
              <a:rPr lang="fr-FR" sz="900" dirty="0" err="1">
                <a:latin typeface="Calibri" panose="020F0502020204030204" pitchFamily="34" charset="0"/>
                <a:cs typeface="Calibri" panose="020F0502020204030204" pitchFamily="34" charset="0"/>
                <a:hlinkClick r:id="rId7"/>
              </a:rPr>
              <a:t>index.php?id</a:t>
            </a:r>
            <a:r>
              <a:rPr lang="fr-FR" sz="900" dirty="0">
                <a:latin typeface="Calibri" panose="020F0502020204030204" pitchFamily="34" charset="0"/>
                <a:cs typeface="Calibri" panose="020F0502020204030204" pitchFamily="34" charset="0"/>
                <a:hlinkClick r:id="rId7"/>
              </a:rPr>
              <a:t>=4473</a:t>
            </a:r>
            <a:r>
              <a:rPr lang="fr-FR" sz="900" dirty="0">
                <a:latin typeface="Calibri" panose="020F0502020204030204" pitchFamily="34" charset="0"/>
                <a:cs typeface="Calibri" panose="020F0502020204030204" pitchFamily="34" charset="0"/>
              </a:rPr>
              <a:t>. </a:t>
            </a:r>
          </a:p>
          <a:p>
            <a:pPr marL="180975" indent="-180975" defTabSz="914383">
              <a:defRPr/>
            </a:pPr>
            <a:r>
              <a:rPr lang="fr-FR" sz="900" dirty="0">
                <a:latin typeface="Calibri" panose="020F0502020204030204" pitchFamily="34" charset="0"/>
                <a:cs typeface="Calibri" panose="020F0502020204030204" pitchFamily="34" charset="0"/>
              </a:rPr>
              <a:t>Aline Bouchard. </a:t>
            </a:r>
            <a:r>
              <a:rPr lang="fr-FR" sz="900" i="1" dirty="0">
                <a:latin typeface="Calibri" panose="020F0502020204030204" pitchFamily="34" charset="0"/>
                <a:cs typeface="Calibri" panose="020F0502020204030204" pitchFamily="34" charset="0"/>
              </a:rPr>
              <a:t>ResearcherID, ORCID, </a:t>
            </a:r>
            <a:r>
              <a:rPr lang="fr-FR" sz="900" i="1" dirty="0" err="1">
                <a:latin typeface="Calibri" panose="020F0502020204030204" pitchFamily="34" charset="0"/>
                <a:cs typeface="Calibri" panose="020F0502020204030204" pitchFamily="34" charset="0"/>
              </a:rPr>
              <a:t>IdHAL</a:t>
            </a:r>
            <a:r>
              <a:rPr lang="fr-FR" sz="900" i="1" dirty="0">
                <a:latin typeface="Calibri" panose="020F0502020204030204" pitchFamily="34" charset="0"/>
                <a:cs typeface="Calibri" panose="020F0502020204030204" pitchFamily="34" charset="0"/>
              </a:rPr>
              <a:t>... Enjeux et perspectives des identifiants chercheurs. </a:t>
            </a:r>
            <a:r>
              <a:rPr lang="fr-FR" sz="900" dirty="0">
                <a:latin typeface="Calibri" panose="020F0502020204030204" pitchFamily="34" charset="0"/>
                <a:cs typeface="Calibri" panose="020F0502020204030204" pitchFamily="34" charset="0"/>
              </a:rPr>
              <a:t>2019-. </a:t>
            </a:r>
            <a:r>
              <a:rPr lang="fr-FR" sz="900" dirty="0">
                <a:solidFill>
                  <a:srgbClr val="7030A0"/>
                </a:solidFill>
                <a:latin typeface="Calibri" panose="020F0502020204030204" pitchFamily="34" charset="0"/>
                <a:cs typeface="Calibri" panose="020F0502020204030204" pitchFamily="34" charset="0"/>
                <a:hlinkClick r:id="rId8"/>
              </a:rPr>
              <a:t>https://urfist.chartes.psl.eu/sites/urfist/files/public/media/document/2024-10/bouchard_urfistparis_identifiantschercheur_122019_long.pptx</a:t>
            </a:r>
            <a:r>
              <a:rPr lang="fr-FR" sz="900" dirty="0">
                <a:solidFill>
                  <a:srgbClr val="7030A0"/>
                </a:solidFill>
                <a:latin typeface="Calibri" panose="020F0502020204030204" pitchFamily="34" charset="0"/>
                <a:cs typeface="Calibri" panose="020F0502020204030204" pitchFamily="34" charset="0"/>
              </a:rPr>
              <a:t> , </a:t>
            </a:r>
            <a:r>
              <a:rPr lang="fr-FR" sz="900" dirty="0">
                <a:latin typeface="Calibri" panose="020F0502020204030204" pitchFamily="34" charset="0"/>
                <a:cs typeface="Calibri" panose="020F0502020204030204" pitchFamily="34" charset="0"/>
                <a:sym typeface="Wingdings" panose="05000000000000000000" pitchFamily="2" charset="2"/>
              </a:rPr>
              <a:t>version longue du support, avec éléments bibliographiques et tableau comparatif des i</a:t>
            </a:r>
            <a:r>
              <a:rPr lang="fr-FR" sz="900" dirty="0">
                <a:latin typeface="Calibri" panose="020F0502020204030204" pitchFamily="34" charset="0"/>
                <a:cs typeface="Calibri" panose="020F0502020204030204" pitchFamily="34" charset="0"/>
              </a:rPr>
              <a:t>dentifiants.</a:t>
            </a:r>
            <a:endParaRPr lang="fr-FR" sz="900" dirty="0">
              <a:solidFill>
                <a:schemeClr val="bg1"/>
              </a:solidFill>
              <a:latin typeface="Calibri" panose="020F0502020204030204" pitchFamily="34" charset="0"/>
              <a:cs typeface="Calibri" panose="020F0502020204030204" pitchFamily="34" charset="0"/>
            </a:endParaRPr>
          </a:p>
          <a:p>
            <a:pPr fontAlgn="base"/>
            <a:r>
              <a:rPr lang="fr-FR" sz="900" dirty="0">
                <a:latin typeface="Calibri" panose="020F0502020204030204" pitchFamily="34" charset="0"/>
                <a:cs typeface="Calibri" panose="020F0502020204030204" pitchFamily="34" charset="0"/>
              </a:rPr>
              <a:t>-- et </a:t>
            </a:r>
            <a:r>
              <a:rPr lang="fr-FR" sz="900" dirty="0">
                <a:latin typeface="+mj-lt"/>
                <a:cs typeface="Calibri" panose="020F0502020204030204" pitchFamily="34" charset="0"/>
              </a:rPr>
              <a:t>Christophe Boudry (</a:t>
            </a:r>
            <a:r>
              <a:rPr lang="fr-FR" sz="900" dirty="0" err="1">
                <a:latin typeface="+mj-lt"/>
                <a:cs typeface="Calibri" panose="020F0502020204030204" pitchFamily="34" charset="0"/>
              </a:rPr>
              <a:t>dir</a:t>
            </a:r>
            <a:r>
              <a:rPr lang="fr-FR" sz="900" dirty="0">
                <a:latin typeface="+mj-lt"/>
                <a:cs typeface="Calibri" panose="020F0502020204030204" pitchFamily="34" charset="0"/>
              </a:rPr>
              <a:t>.) </a:t>
            </a:r>
            <a:r>
              <a:rPr lang="fr-FR" sz="900" i="1" dirty="0">
                <a:solidFill>
                  <a:srgbClr val="000000"/>
                </a:solidFill>
                <a:latin typeface="+mj-lt"/>
              </a:rPr>
              <a:t>Utilisation et usages des identifiants numériques chercheurs en France</a:t>
            </a:r>
            <a:r>
              <a:rPr lang="fr-FR" sz="900" dirty="0">
                <a:solidFill>
                  <a:srgbClr val="000000"/>
                </a:solidFill>
                <a:latin typeface="+mj-lt"/>
              </a:rPr>
              <a:t>. Projet financé dans le cadre du Plan national pour la science ouverte </a:t>
            </a:r>
          </a:p>
          <a:p>
            <a:pPr marL="628650" lvl="1" indent="-171450" fontAlgn="base">
              <a:buFont typeface="Arial" panose="020B0604020202020204" pitchFamily="34" charset="0"/>
              <a:buChar char="•"/>
            </a:pPr>
            <a:r>
              <a:rPr lang="fr-FR" sz="900" dirty="0">
                <a:solidFill>
                  <a:srgbClr val="000000"/>
                </a:solidFill>
                <a:latin typeface="+mj-lt"/>
              </a:rPr>
              <a:t>Rapport de l'enquête nationale chercheurs : Christophe Boudry, Aline Bouchard. Utilisation et usages des identifiants numériques chercheurs en France. Synthèse de l’enquête nationale 2023. 2024 : </a:t>
            </a:r>
            <a:r>
              <a:rPr lang="fr-FR" sz="900" dirty="0">
                <a:solidFill>
                  <a:srgbClr val="000000"/>
                </a:solidFill>
                <a:latin typeface="+mj-lt"/>
                <a:hlinkClick r:id="rId9"/>
              </a:rPr>
              <a:t>https://</a:t>
            </a:r>
            <a:r>
              <a:rPr lang="fr-FR" sz="900" dirty="0" err="1">
                <a:solidFill>
                  <a:srgbClr val="000000"/>
                </a:solidFill>
                <a:latin typeface="+mj-lt"/>
                <a:hlinkClick r:id="rId9"/>
              </a:rPr>
              <a:t>hal.science</a:t>
            </a:r>
            <a:r>
              <a:rPr lang="fr-FR" sz="900" dirty="0">
                <a:solidFill>
                  <a:srgbClr val="000000"/>
                </a:solidFill>
                <a:latin typeface="+mj-lt"/>
                <a:hlinkClick r:id="rId9"/>
              </a:rPr>
              <a:t>/</a:t>
            </a:r>
            <a:r>
              <a:rPr lang="fr-FR" sz="900" dirty="0" err="1">
                <a:solidFill>
                  <a:srgbClr val="000000"/>
                </a:solidFill>
                <a:latin typeface="+mj-lt"/>
                <a:hlinkClick r:id="rId9"/>
              </a:rPr>
              <a:t>hal</a:t>
            </a:r>
            <a:r>
              <a:rPr lang="fr-FR" sz="900" dirty="0">
                <a:solidFill>
                  <a:srgbClr val="000000"/>
                </a:solidFill>
                <a:latin typeface="+mj-lt"/>
                <a:hlinkClick r:id="rId9"/>
              </a:rPr>
              <a:t>-04537803</a:t>
            </a:r>
            <a:r>
              <a:rPr lang="fr-FR" sz="900" dirty="0">
                <a:solidFill>
                  <a:srgbClr val="000000"/>
                </a:solidFill>
                <a:latin typeface="+mj-lt"/>
              </a:rPr>
              <a:t> et jeu de données : </a:t>
            </a:r>
            <a:r>
              <a:rPr lang="fr-FR" sz="900" dirty="0">
                <a:latin typeface="+mj-lt"/>
                <a:hlinkClick r:id="rId10"/>
              </a:rPr>
              <a:t>https://</a:t>
            </a:r>
            <a:r>
              <a:rPr lang="fr-FR" sz="900" dirty="0" err="1">
                <a:latin typeface="+mj-lt"/>
                <a:hlinkClick r:id="rId10"/>
              </a:rPr>
              <a:t>entrepot.recherche.data.gouv.fr</a:t>
            </a:r>
            <a:r>
              <a:rPr lang="fr-FR" sz="900" dirty="0">
                <a:latin typeface="+mj-lt"/>
                <a:hlinkClick r:id="rId10"/>
              </a:rPr>
              <a:t>/</a:t>
            </a:r>
            <a:r>
              <a:rPr lang="fr-FR" sz="900" dirty="0" err="1">
                <a:latin typeface="+mj-lt"/>
                <a:hlinkClick r:id="rId10"/>
              </a:rPr>
              <a:t>dataset.xhtml?persistentId</a:t>
            </a:r>
            <a:r>
              <a:rPr lang="fr-FR" sz="900" dirty="0">
                <a:latin typeface="+mj-lt"/>
                <a:hlinkClick r:id="rId10"/>
              </a:rPr>
              <a:t>=</a:t>
            </a:r>
            <a:r>
              <a:rPr lang="fr-FR" sz="900" dirty="0" err="1">
                <a:latin typeface="+mj-lt"/>
                <a:hlinkClick r:id="rId10"/>
              </a:rPr>
              <a:t>doi:10.57745</a:t>
            </a:r>
            <a:r>
              <a:rPr lang="fr-FR" sz="900" dirty="0">
                <a:latin typeface="+mj-lt"/>
                <a:hlinkClick r:id="rId10"/>
              </a:rPr>
              <a:t>/</a:t>
            </a:r>
            <a:r>
              <a:rPr lang="fr-FR" sz="900" dirty="0" err="1">
                <a:latin typeface="+mj-lt"/>
                <a:hlinkClick r:id="rId10"/>
              </a:rPr>
              <a:t>1BHIOY</a:t>
            </a:r>
            <a:r>
              <a:rPr lang="fr-FR" sz="900" dirty="0">
                <a:latin typeface="+mj-lt"/>
              </a:rPr>
              <a:t>. </a:t>
            </a:r>
            <a:endParaRPr lang="fr-FR" sz="900" dirty="0">
              <a:solidFill>
                <a:srgbClr val="000000"/>
              </a:solidFill>
              <a:latin typeface="+mj-lt"/>
            </a:endParaRPr>
          </a:p>
          <a:p>
            <a:pPr marL="628650" lvl="1" indent="-171450" fontAlgn="base">
              <a:buFont typeface="Arial" panose="020B0604020202020204" pitchFamily="34" charset="0"/>
              <a:buChar char="•"/>
            </a:pPr>
            <a:r>
              <a:rPr lang="fr-FR" sz="900" dirty="0">
                <a:solidFill>
                  <a:srgbClr val="000000"/>
                </a:solidFill>
                <a:latin typeface="+mj-lt"/>
              </a:rPr>
              <a:t>Enquête sociologique : Anna Mesclon. </a:t>
            </a:r>
            <a:r>
              <a:rPr lang="fr-FR" sz="900" i="1" dirty="0">
                <a:solidFill>
                  <a:srgbClr val="000000"/>
                </a:solidFill>
                <a:latin typeface="+mj-lt"/>
              </a:rPr>
              <a:t>Utilisation et usages des identifiants numériques chercheurs en France. Synthèse de l’enquête sociologique par entretiens 2023-2024</a:t>
            </a:r>
            <a:r>
              <a:rPr lang="fr-FR" sz="900" dirty="0">
                <a:solidFill>
                  <a:srgbClr val="000000"/>
                </a:solidFill>
                <a:latin typeface="+mj-lt"/>
              </a:rPr>
              <a:t>. 2024. </a:t>
            </a:r>
            <a:r>
              <a:rPr lang="fr-FR" sz="900" dirty="0">
                <a:latin typeface="+mj-lt"/>
                <a:hlinkClick r:id="rId11"/>
              </a:rPr>
              <a:t>https://</a:t>
            </a:r>
            <a:r>
              <a:rPr lang="fr-FR" sz="900" dirty="0" err="1">
                <a:latin typeface="+mj-lt"/>
                <a:hlinkClick r:id="rId11"/>
              </a:rPr>
              <a:t>hal.science</a:t>
            </a:r>
            <a:r>
              <a:rPr lang="fr-FR" sz="900" dirty="0">
                <a:latin typeface="+mj-lt"/>
                <a:hlinkClick r:id="rId11"/>
              </a:rPr>
              <a:t>/</a:t>
            </a:r>
            <a:r>
              <a:rPr lang="fr-FR" sz="900" dirty="0" err="1">
                <a:latin typeface="+mj-lt"/>
                <a:hlinkClick r:id="rId11"/>
              </a:rPr>
              <a:t>hal-04720794v2</a:t>
            </a:r>
            <a:r>
              <a:rPr lang="fr-FR" sz="900" dirty="0">
                <a:latin typeface="+mj-lt"/>
              </a:rPr>
              <a:t>. </a:t>
            </a:r>
            <a:endParaRPr lang="fr-FR" sz="900" dirty="0">
              <a:solidFill>
                <a:srgbClr val="000000"/>
              </a:solidFill>
              <a:latin typeface="+mj-lt"/>
            </a:endParaRPr>
          </a:p>
          <a:p>
            <a:pPr marL="628650" lvl="1" indent="-171450" fontAlgn="base">
              <a:buFont typeface="Arial" panose="020B0604020202020204" pitchFamily="34" charset="0"/>
              <a:buChar char="•"/>
            </a:pPr>
            <a:r>
              <a:rPr lang="fr-FR" sz="900" dirty="0">
                <a:solidFill>
                  <a:srgbClr val="000000"/>
                </a:solidFill>
                <a:latin typeface="+mj-lt"/>
              </a:rPr>
              <a:t>Étude de cas sur 5 établissements : Sarah Marcq, Aline Bouchard, Isabelle Mauger Perez, Benjamin Bober, Christophe Boudry. </a:t>
            </a:r>
            <a:r>
              <a:rPr lang="fr-FR" sz="900" i="1" dirty="0">
                <a:solidFill>
                  <a:srgbClr val="000000"/>
                </a:solidFill>
                <a:latin typeface="+mj-lt"/>
              </a:rPr>
              <a:t>Utilisation et usages des identifiants numériques chercheurs en France. Une étude de cas dans 5 établissements d’enseignement et de recherche français. </a:t>
            </a:r>
            <a:r>
              <a:rPr lang="fr-FR" sz="900" dirty="0">
                <a:solidFill>
                  <a:srgbClr val="000000"/>
                </a:solidFill>
                <a:latin typeface="+mj-lt"/>
              </a:rPr>
              <a:t>2025. </a:t>
            </a:r>
            <a:r>
              <a:rPr lang="fr-FR" sz="900" dirty="0">
                <a:latin typeface="+mj-lt"/>
                <a:hlinkClick r:id="rId12"/>
              </a:rPr>
              <a:t>https://</a:t>
            </a:r>
            <a:r>
              <a:rPr lang="fr-FR" sz="900" dirty="0" err="1">
                <a:latin typeface="+mj-lt"/>
                <a:hlinkClick r:id="rId12"/>
              </a:rPr>
              <a:t>hal.science</a:t>
            </a:r>
            <a:r>
              <a:rPr lang="fr-FR" sz="900" dirty="0">
                <a:latin typeface="+mj-lt"/>
                <a:hlinkClick r:id="rId12"/>
              </a:rPr>
              <a:t>/</a:t>
            </a:r>
            <a:r>
              <a:rPr lang="fr-FR" sz="900" dirty="0" err="1">
                <a:latin typeface="+mj-lt"/>
                <a:hlinkClick r:id="rId12"/>
              </a:rPr>
              <a:t>hal-04928525v1</a:t>
            </a:r>
            <a:r>
              <a:rPr lang="fr-FR" sz="900" dirty="0">
                <a:latin typeface="+mj-lt"/>
              </a:rPr>
              <a:t>. </a:t>
            </a:r>
            <a:endParaRPr lang="fr-FR" sz="900" dirty="0">
              <a:solidFill>
                <a:srgbClr val="000000"/>
              </a:solidFill>
              <a:latin typeface="+mj-lt"/>
            </a:endParaRPr>
          </a:p>
          <a:p>
            <a:pPr marL="180975" indent="-180975" defTabSz="914383">
              <a:defRPr/>
            </a:pPr>
            <a:r>
              <a:rPr lang="fr-FR" sz="900" dirty="0">
                <a:latin typeface="Calibri" panose="020F0502020204030204" pitchFamily="34" charset="0"/>
                <a:cs typeface="Calibri" panose="020F0502020204030204" pitchFamily="34" charset="0"/>
              </a:rPr>
              <a:t>Comité pour la science ouverte. </a:t>
            </a:r>
            <a:r>
              <a:rPr lang="fr-FR" sz="900" i="1" dirty="0">
                <a:latin typeface="Calibri" panose="020F0502020204030204" pitchFamily="34" charset="0"/>
                <a:cs typeface="Calibri" panose="020F0502020204030204" pitchFamily="34" charset="0"/>
              </a:rPr>
              <a:t>Des identifiants ouverts pour la science ouverte : note d’orientation. </a:t>
            </a:r>
            <a:r>
              <a:rPr lang="fr-FR" sz="900" dirty="0">
                <a:latin typeface="Calibri" panose="020F0502020204030204" pitchFamily="34" charset="0"/>
                <a:cs typeface="Calibri" panose="020F0502020204030204" pitchFamily="34" charset="0"/>
              </a:rPr>
              <a:t>06/2019. 4 p.  </a:t>
            </a:r>
            <a:r>
              <a:rPr lang="fr-FR" sz="900" dirty="0">
                <a:solidFill>
                  <a:schemeClr val="bg1"/>
                </a:solidFill>
                <a:latin typeface="Calibri" panose="020F0502020204030204" pitchFamily="34" charset="0"/>
                <a:cs typeface="Calibri" panose="020F0502020204030204" pitchFamily="34" charset="0"/>
                <a:hlinkClick r:id="rId13"/>
              </a:rPr>
              <a:t>https://www.ouvrirlascience.fr/des-identifiants-ouverts-pour-la-science-ouverte-note-dorientation/</a:t>
            </a:r>
            <a:r>
              <a:rPr lang="fr-FR" sz="900" dirty="0">
                <a:latin typeface="Calibri" panose="020F0502020204030204" pitchFamily="34" charset="0"/>
                <a:cs typeface="Calibri" panose="020F0502020204030204" pitchFamily="34" charset="0"/>
              </a:rPr>
              <a:t>. </a:t>
            </a:r>
          </a:p>
          <a:p>
            <a:pPr marL="180975" indent="-180975" defTabSz="914383">
              <a:defRPr/>
            </a:pPr>
            <a:r>
              <a:rPr lang="fr-FR" sz="900" dirty="0">
                <a:latin typeface="Calibri" panose="020F0502020204030204" pitchFamily="34" charset="0"/>
                <a:cs typeface="Calibri" panose="020F0502020204030204" pitchFamily="34" charset="0"/>
              </a:rPr>
              <a:t>--. </a:t>
            </a:r>
            <a:r>
              <a:rPr lang="fr-FR" sz="900" i="1" dirty="0">
                <a:latin typeface="Calibri" panose="020F0502020204030204" pitchFamily="34" charset="0"/>
                <a:cs typeface="Calibri" panose="020F0502020204030204" pitchFamily="34" charset="0"/>
              </a:rPr>
              <a:t>Des identifiants ouverts pour la science ouverte : synthèse. </a:t>
            </a:r>
            <a:r>
              <a:rPr lang="fr-FR" sz="900" dirty="0">
                <a:latin typeface="Calibri" panose="020F0502020204030204" pitchFamily="34" charset="0"/>
                <a:cs typeface="Calibri" panose="020F0502020204030204" pitchFamily="34" charset="0"/>
              </a:rPr>
              <a:t>06/2019. 16 p.  </a:t>
            </a:r>
            <a:r>
              <a:rPr lang="fr-FR" sz="900" dirty="0">
                <a:solidFill>
                  <a:schemeClr val="bg1"/>
                </a:solidFill>
                <a:latin typeface="Calibri" panose="020F0502020204030204" pitchFamily="34" charset="0"/>
                <a:cs typeface="Calibri" panose="020F0502020204030204" pitchFamily="34" charset="0"/>
                <a:hlinkClick r:id="rId14"/>
              </a:rPr>
              <a:t>https://www.ouvrirlascience.fr/des-identifiants-ouverts-pour-la-science-ouverte-synthese/</a:t>
            </a:r>
            <a:r>
              <a:rPr lang="fr-FR" sz="900" dirty="0">
                <a:latin typeface="Calibri" panose="020F0502020204030204" pitchFamily="34" charset="0"/>
                <a:cs typeface="Calibri" panose="020F0502020204030204" pitchFamily="34" charset="0"/>
              </a:rPr>
              <a:t>.   </a:t>
            </a:r>
          </a:p>
          <a:p>
            <a:pPr marL="180975" indent="-180975" defTabSz="914383">
              <a:defRPr/>
            </a:pPr>
            <a:r>
              <a:rPr lang="fr-FR" sz="900" dirty="0">
                <a:latin typeface="Calibri" panose="020F0502020204030204" pitchFamily="34" charset="0"/>
                <a:cs typeface="Calibri" panose="020F0502020204030204" pitchFamily="34" charset="0"/>
              </a:rPr>
              <a:t>MESRI. Plan national pour la science ouverte. 7/2018. 12 p. </a:t>
            </a:r>
            <a:r>
              <a:rPr lang="fr-FR" sz="900" dirty="0">
                <a:latin typeface="Calibri" panose="020F0502020204030204" pitchFamily="34" charset="0"/>
                <a:cs typeface="Calibri" panose="020F0502020204030204" pitchFamily="34" charset="0"/>
                <a:hlinkClick r:id="rId15"/>
              </a:rPr>
              <a:t>https://www.ouvrirlascience.fr/plan-national-pour-la-science-ouverte/</a:t>
            </a:r>
            <a:r>
              <a:rPr lang="fr-FR" sz="900" dirty="0">
                <a:solidFill>
                  <a:schemeClr val="bg1"/>
                </a:solidFill>
                <a:latin typeface="Calibri" panose="020F0502020204030204" pitchFamily="34" charset="0"/>
                <a:cs typeface="Calibri" panose="020F0502020204030204" pitchFamily="34" charset="0"/>
              </a:rPr>
              <a:t>. </a:t>
            </a:r>
          </a:p>
          <a:p>
            <a:pPr marL="180975" indent="-180975" defTabSz="914383">
              <a:defRPr/>
            </a:pPr>
            <a:r>
              <a:rPr lang="fr-FR" sz="900" dirty="0">
                <a:latin typeface="Calibri" panose="020F0502020204030204" pitchFamily="34" charset="0"/>
                <a:cs typeface="Calibri" panose="020F0502020204030204" pitchFamily="34" charset="0"/>
              </a:rPr>
              <a:t>--. </a:t>
            </a:r>
            <a:r>
              <a:rPr lang="fr-FR" sz="900" i="1" dirty="0">
                <a:latin typeface="Calibri" panose="020F0502020204030204" pitchFamily="34" charset="0"/>
                <a:cs typeface="Calibri" panose="020F0502020204030204" pitchFamily="34" charset="0"/>
              </a:rPr>
              <a:t>Deuxième Plan national pour la science ouverte. Généraliser la science ouverte en France 2021-2024.</a:t>
            </a:r>
            <a:r>
              <a:rPr lang="fr-FR" sz="900" dirty="0">
                <a:latin typeface="Calibri" panose="020F0502020204030204" pitchFamily="34" charset="0"/>
                <a:cs typeface="Calibri" panose="020F0502020204030204" pitchFamily="34" charset="0"/>
              </a:rPr>
              <a:t> 07/2021.32 p.</a:t>
            </a:r>
            <a:r>
              <a:rPr lang="fr-FR" sz="900" dirty="0">
                <a:solidFill>
                  <a:schemeClr val="bg1"/>
                </a:solidFill>
                <a:latin typeface="Calibri" panose="020F0502020204030204" pitchFamily="34" charset="0"/>
                <a:cs typeface="Calibri" panose="020F0502020204030204" pitchFamily="34" charset="0"/>
              </a:rPr>
              <a:t> </a:t>
            </a:r>
            <a:r>
              <a:rPr lang="fr-FR" sz="900" dirty="0">
                <a:solidFill>
                  <a:schemeClr val="bg1"/>
                </a:solidFill>
                <a:latin typeface="Calibri" panose="020F0502020204030204" pitchFamily="34" charset="0"/>
                <a:cs typeface="Calibri" panose="020F0502020204030204" pitchFamily="34" charset="0"/>
                <a:hlinkClick r:id="rId16"/>
              </a:rPr>
              <a:t>https://www.ouvrirlascience.fr/deuxieme-plan-national-pour-la-science-ouverte/</a:t>
            </a:r>
            <a:r>
              <a:rPr lang="fr-FR" sz="900" dirty="0">
                <a:solidFill>
                  <a:schemeClr val="bg1"/>
                </a:solidFill>
                <a:latin typeface="Calibri" panose="020F0502020204030204" pitchFamily="34" charset="0"/>
                <a:cs typeface="Calibri" panose="020F0502020204030204" pitchFamily="34" charset="0"/>
              </a:rPr>
              <a:t>. </a:t>
            </a:r>
          </a:p>
          <a:p>
            <a:pPr marL="180975" indent="-180975" defTabSz="914383">
              <a:defRPr/>
            </a:pPr>
            <a:r>
              <a:rPr lang="fr-FR" sz="900" dirty="0">
                <a:latin typeface="Calibri" panose="020F0502020204030204" pitchFamily="34" charset="0"/>
                <a:cs typeface="Calibri" panose="020F0502020204030204" pitchFamily="34" charset="0"/>
              </a:rPr>
              <a:t>--. </a:t>
            </a:r>
            <a:r>
              <a:rPr lang="fr-FR" sz="900" i="1" dirty="0">
                <a:latin typeface="Calibri" panose="020F0502020204030204" pitchFamily="34" charset="0"/>
                <a:cs typeface="Calibri" panose="020F0502020204030204" pitchFamily="34" charset="0"/>
              </a:rPr>
              <a:t>Politique des données, des algorithmes et des codes sources. Feuille de route 2021-2024</a:t>
            </a:r>
            <a:r>
              <a:rPr lang="fr-FR" sz="900" dirty="0">
                <a:latin typeface="Calibri" panose="020F0502020204030204" pitchFamily="34" charset="0"/>
                <a:cs typeface="Calibri" panose="020F0502020204030204" pitchFamily="34" charset="0"/>
              </a:rPr>
              <a:t>. 09/2021. 36 p. </a:t>
            </a:r>
            <a:r>
              <a:rPr lang="fr-FR" sz="900" dirty="0">
                <a:solidFill>
                  <a:schemeClr val="bg1"/>
                </a:solidFill>
                <a:latin typeface="Calibri" panose="020F0502020204030204" pitchFamily="34" charset="0"/>
                <a:cs typeface="Calibri" panose="020F0502020204030204" pitchFamily="34" charset="0"/>
                <a:hlinkClick r:id="rId17"/>
              </a:rPr>
              <a:t>https://www.enseignementsup-recherche.gouv.fr/sites/default/files/2021-09/la-feuille-de-route-2021-2024-du-mesri-relative-la-politique-des-donn-es-des-algorithmes-et-des-codes-sources-12965.pdf</a:t>
            </a:r>
            <a:r>
              <a:rPr lang="fr-FR" sz="900" dirty="0">
                <a:solidFill>
                  <a:schemeClr val="bg1"/>
                </a:solidFill>
                <a:latin typeface="Calibri" panose="020F0502020204030204" pitchFamily="34" charset="0"/>
                <a:cs typeface="Calibri" panose="020F0502020204030204" pitchFamily="34" charset="0"/>
              </a:rPr>
              <a:t>. </a:t>
            </a:r>
            <a:r>
              <a:rPr lang="fr-FR" sz="900" dirty="0">
                <a:latin typeface="Calibri" panose="020F0502020204030204" pitchFamily="34" charset="0"/>
                <a:cs typeface="Calibri" panose="020F0502020204030204" pitchFamily="34" charset="0"/>
              </a:rPr>
              <a:t>Présentation : </a:t>
            </a:r>
            <a:r>
              <a:rPr lang="fr-FR" sz="900" dirty="0">
                <a:solidFill>
                  <a:schemeClr val="bg1"/>
                </a:solidFill>
                <a:latin typeface="Calibri" panose="020F0502020204030204" pitchFamily="34" charset="0"/>
                <a:cs typeface="Calibri" panose="020F0502020204030204" pitchFamily="34" charset="0"/>
                <a:hlinkClick r:id="rId18"/>
              </a:rPr>
              <a:t>https://www.enseignementsup-recherche.gouv.fr/fr/la-feuille-de-route-2021-2024-du-mesri-sur-la-politique-des-donnees-des-algorithmes-et-des-codes-50534</a:t>
            </a:r>
            <a:r>
              <a:rPr lang="fr-FR" sz="900" dirty="0">
                <a:solidFill>
                  <a:schemeClr val="bg1"/>
                </a:solidFill>
                <a:latin typeface="Calibri" panose="020F0502020204030204" pitchFamily="34" charset="0"/>
                <a:cs typeface="Calibri" panose="020F0502020204030204" pitchFamily="34" charset="0"/>
              </a:rPr>
              <a:t>. </a:t>
            </a:r>
          </a:p>
          <a:p>
            <a:pPr marL="180975" indent="-180975" defTabSz="914383">
              <a:defRPr/>
            </a:pPr>
            <a:r>
              <a:rPr lang="fr-FR" sz="900" dirty="0">
                <a:latin typeface="Calibri" panose="020F0502020204030204" pitchFamily="34" charset="0"/>
                <a:cs typeface="Calibri" panose="020F0502020204030204" pitchFamily="34" charset="0"/>
              </a:rPr>
              <a:t>--. </a:t>
            </a:r>
            <a:r>
              <a:rPr lang="fr-FR" sz="900" i="1" dirty="0">
                <a:latin typeface="Calibri" panose="020F0502020204030204" pitchFamily="34" charset="0"/>
                <a:cs typeface="Calibri" panose="020F0502020204030204" pitchFamily="34" charset="0"/>
              </a:rPr>
              <a:t>Passeport pour la science ouverte. Guide pratique à l’usage des doctorantes et des doctorants.</a:t>
            </a:r>
            <a:r>
              <a:rPr lang="fr-FR" sz="900" dirty="0">
                <a:latin typeface="Calibri" panose="020F0502020204030204" pitchFamily="34" charset="0"/>
                <a:cs typeface="Calibri" panose="020F0502020204030204" pitchFamily="34" charset="0"/>
              </a:rPr>
              <a:t> 02/2024. 38 p. </a:t>
            </a:r>
            <a:r>
              <a:rPr lang="fr-FR" sz="900" dirty="0">
                <a:solidFill>
                  <a:schemeClr val="bg1"/>
                </a:solidFill>
                <a:latin typeface="Calibri" panose="020F0502020204030204" pitchFamily="34" charset="0"/>
                <a:cs typeface="Calibri" panose="020F0502020204030204" pitchFamily="34" charset="0"/>
                <a:hlinkClick r:id="rId19"/>
              </a:rPr>
              <a:t>https://</a:t>
            </a:r>
            <a:r>
              <a:rPr lang="fr-FR" sz="900" dirty="0" err="1">
                <a:solidFill>
                  <a:schemeClr val="bg1"/>
                </a:solidFill>
                <a:latin typeface="Calibri" panose="020F0502020204030204" pitchFamily="34" charset="0"/>
                <a:cs typeface="Calibri" panose="020F0502020204030204" pitchFamily="34" charset="0"/>
                <a:hlinkClick r:id="rId19"/>
              </a:rPr>
              <a:t>www.ouvrirlascience.fr</a:t>
            </a:r>
            <a:r>
              <a:rPr lang="fr-FR" sz="900" dirty="0">
                <a:solidFill>
                  <a:schemeClr val="bg1"/>
                </a:solidFill>
                <a:latin typeface="Calibri" panose="020F0502020204030204" pitchFamily="34" charset="0"/>
                <a:cs typeface="Calibri" panose="020F0502020204030204" pitchFamily="34" charset="0"/>
                <a:hlinkClick r:id="rId19"/>
              </a:rPr>
              <a:t>/</a:t>
            </a:r>
            <a:r>
              <a:rPr lang="fr-FR" sz="900" dirty="0" err="1">
                <a:solidFill>
                  <a:schemeClr val="bg1"/>
                </a:solidFill>
                <a:latin typeface="Calibri" panose="020F0502020204030204" pitchFamily="34" charset="0"/>
                <a:cs typeface="Calibri" panose="020F0502020204030204" pitchFamily="34" charset="0"/>
                <a:hlinkClick r:id="rId19"/>
              </a:rPr>
              <a:t>wp</a:t>
            </a:r>
            <a:r>
              <a:rPr lang="fr-FR" sz="900" dirty="0">
                <a:solidFill>
                  <a:schemeClr val="bg1"/>
                </a:solidFill>
                <a:latin typeface="Calibri" panose="020F0502020204030204" pitchFamily="34" charset="0"/>
                <a:cs typeface="Calibri" panose="020F0502020204030204" pitchFamily="34" charset="0"/>
                <a:hlinkClick r:id="rId19"/>
              </a:rPr>
              <a:t>-content/</a:t>
            </a:r>
            <a:r>
              <a:rPr lang="fr-FR" sz="900" dirty="0" err="1">
                <a:solidFill>
                  <a:schemeClr val="bg1"/>
                </a:solidFill>
                <a:latin typeface="Calibri" panose="020F0502020204030204" pitchFamily="34" charset="0"/>
                <a:cs typeface="Calibri" panose="020F0502020204030204" pitchFamily="34" charset="0"/>
                <a:hlinkClick r:id="rId19"/>
              </a:rPr>
              <a:t>uploads</a:t>
            </a:r>
            <a:r>
              <a:rPr lang="fr-FR" sz="900" dirty="0">
                <a:solidFill>
                  <a:schemeClr val="bg1"/>
                </a:solidFill>
                <a:latin typeface="Calibri" panose="020F0502020204030204" pitchFamily="34" charset="0"/>
                <a:cs typeface="Calibri" panose="020F0502020204030204" pitchFamily="34" charset="0"/>
                <a:hlinkClick r:id="rId19"/>
              </a:rPr>
              <a:t>/2024/03/24-02-22-</a:t>
            </a:r>
            <a:r>
              <a:rPr lang="fr-FR" sz="900" dirty="0" err="1">
                <a:solidFill>
                  <a:schemeClr val="bg1"/>
                </a:solidFill>
                <a:latin typeface="Calibri" panose="020F0502020204030204" pitchFamily="34" charset="0"/>
                <a:cs typeface="Calibri" panose="020F0502020204030204" pitchFamily="34" charset="0"/>
                <a:hlinkClick r:id="rId19"/>
              </a:rPr>
              <a:t>PSO</a:t>
            </a:r>
            <a:r>
              <a:rPr lang="fr-FR" sz="900" dirty="0">
                <a:solidFill>
                  <a:schemeClr val="bg1"/>
                </a:solidFill>
                <a:latin typeface="Calibri" panose="020F0502020204030204" pitchFamily="34" charset="0"/>
                <a:cs typeface="Calibri" panose="020F0502020204030204" pitchFamily="34" charset="0"/>
                <a:hlinkClick r:id="rId19"/>
              </a:rPr>
              <a:t>-FR-</a:t>
            </a:r>
            <a:r>
              <a:rPr lang="fr-FR" sz="900" dirty="0" err="1">
                <a:solidFill>
                  <a:schemeClr val="bg1"/>
                </a:solidFill>
                <a:latin typeface="Calibri" panose="020F0502020204030204" pitchFamily="34" charset="0"/>
                <a:cs typeface="Calibri" panose="020F0502020204030204" pitchFamily="34" charset="0"/>
                <a:hlinkClick r:id="rId19"/>
              </a:rPr>
              <a:t>WEB.pdf</a:t>
            </a:r>
            <a:r>
              <a:rPr lang="fr-FR" sz="900" dirty="0">
                <a:solidFill>
                  <a:schemeClr val="bg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0742732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7DB2EF6-1991-429D-A6F8-96FA59EC3311}"/>
              </a:ext>
            </a:extLst>
          </p:cNvPr>
          <p:cNvSpPr txBox="1"/>
          <p:nvPr/>
        </p:nvSpPr>
        <p:spPr>
          <a:xfrm>
            <a:off x="228600" y="256891"/>
            <a:ext cx="8507896" cy="5586145"/>
          </a:xfrm>
          <a:prstGeom prst="rect">
            <a:avLst/>
          </a:prstGeom>
          <a:noFill/>
        </p:spPr>
        <p:txBody>
          <a:bodyPr wrap="square" rtlCol="0">
            <a:spAutoFit/>
          </a:bodyPr>
          <a:lstStyle/>
          <a:p>
            <a:pPr marL="180975" indent="-180975" algn="ctr" defTabSz="914383">
              <a:spcAft>
                <a:spcPts val="300"/>
              </a:spcAft>
              <a:defRPr/>
            </a:pPr>
            <a:r>
              <a:rPr lang="fr-FR" sz="1400" b="1" dirty="0">
                <a:solidFill>
                  <a:srgbClr val="7030A0"/>
                </a:solidFill>
                <a:latin typeface="Calibri" panose="020F0502020204030204" pitchFamily="34" charset="0"/>
                <a:cs typeface="Calibri" panose="020F0502020204030204" pitchFamily="34" charset="0"/>
              </a:rPr>
              <a:t>Repères bibliographiques à consulter en priorité </a:t>
            </a:r>
          </a:p>
          <a:p>
            <a:pPr marL="180975" indent="-180975" defTabSz="914383">
              <a:spcAft>
                <a:spcPts val="300"/>
              </a:spcAft>
              <a:defRPr/>
            </a:pPr>
            <a:endParaRPr lang="fr-FR" sz="1100" b="1" dirty="0">
              <a:solidFill>
                <a:srgbClr val="7030A0"/>
              </a:solidFill>
              <a:latin typeface="Calibri" panose="020F0502020204030204" pitchFamily="34" charset="0"/>
              <a:cs typeface="Calibri" panose="020F0502020204030204" pitchFamily="34" charset="0"/>
            </a:endParaRPr>
          </a:p>
          <a:p>
            <a:pPr marL="182560" lvl="0" indent="-182560">
              <a:defRPr/>
            </a:pPr>
            <a:endParaRPr lang="fr-FR" sz="1050" dirty="0">
              <a:solidFill>
                <a:schemeClr val="bg1"/>
              </a:solidFill>
              <a:latin typeface="Calibri" panose="020F0502020204030204" pitchFamily="34" charset="0"/>
              <a:cs typeface="Calibri" panose="020F0502020204030204" pitchFamily="34" charset="0"/>
            </a:endParaRPr>
          </a:p>
          <a:p>
            <a:pPr marL="180975" indent="-180975" defTabSz="914383">
              <a:spcAft>
                <a:spcPts val="300"/>
              </a:spcAft>
              <a:defRPr/>
            </a:pPr>
            <a:r>
              <a:rPr lang="fr-FR" sz="1100" b="1" dirty="0">
                <a:highlight>
                  <a:srgbClr val="FFFF00"/>
                </a:highlight>
                <a:latin typeface="Calibri" panose="020F0502020204030204" pitchFamily="34" charset="0"/>
                <a:cs typeface="Calibri" panose="020F0502020204030204" pitchFamily="34" charset="0"/>
              </a:rPr>
              <a:t>en priorité : documents disponibles sur la page </a:t>
            </a:r>
            <a:r>
              <a:rPr lang="fr-FR" sz="1100" b="1" i="1" dirty="0">
                <a:highlight>
                  <a:srgbClr val="FFFF00"/>
                </a:highlight>
                <a:latin typeface="Calibri" panose="020F0502020204030204" pitchFamily="34" charset="0"/>
                <a:cs typeface="Calibri" panose="020F0502020204030204" pitchFamily="34" charset="0"/>
              </a:rPr>
              <a:t>Sensibiliser et former aux identifiants chercheurs, </a:t>
            </a:r>
            <a:r>
              <a:rPr lang="fr-FR" sz="1100" b="1" dirty="0">
                <a:solidFill>
                  <a:srgbClr val="7030A0"/>
                </a:solidFill>
                <a:highlight>
                  <a:srgbClr val="FFFF00"/>
                </a:highlight>
                <a:latin typeface="Calibri" panose="020F0502020204030204" pitchFamily="34" charset="0"/>
                <a:cs typeface="Calibri" panose="020F0502020204030204" pitchFamily="34" charset="0"/>
                <a:hlinkClick r:id="rId3"/>
              </a:rPr>
              <a:t>https://urfist.chartes.psl.eu/ressources/sensibiliser-et-former-aux-identifiants-chercheurs-formation-de-formateurs</a:t>
            </a:r>
            <a:r>
              <a:rPr lang="fr-FR" sz="1100" b="1" dirty="0">
                <a:solidFill>
                  <a:srgbClr val="7030A0"/>
                </a:solidFill>
                <a:highlight>
                  <a:srgbClr val="FFFF00"/>
                </a:highlight>
                <a:latin typeface="Calibri" panose="020F0502020204030204" pitchFamily="34" charset="0"/>
                <a:cs typeface="Calibri" panose="020F0502020204030204" pitchFamily="34" charset="0"/>
              </a:rPr>
              <a:t> </a:t>
            </a:r>
          </a:p>
          <a:p>
            <a:pPr defTabSz="914383">
              <a:defRPr/>
            </a:pPr>
            <a:endParaRPr lang="fr-FR" sz="1100" i="1" dirty="0">
              <a:solidFill>
                <a:schemeClr val="bg1"/>
              </a:solidFill>
              <a:latin typeface="Calibri" panose="020F0502020204030204" pitchFamily="34" charset="0"/>
              <a:cs typeface="Calibri" panose="020F0502020204030204" pitchFamily="34" charset="0"/>
            </a:endParaRPr>
          </a:p>
          <a:p>
            <a:pPr marL="180975" indent="-180975" defTabSz="914383">
              <a:spcAft>
                <a:spcPts val="300"/>
              </a:spcAft>
              <a:defRPr/>
            </a:pPr>
            <a:r>
              <a:rPr lang="fr-FR" sz="900" b="1" dirty="0">
                <a:solidFill>
                  <a:srgbClr val="7030A0"/>
                </a:solidFill>
                <a:latin typeface="Calibri" panose="020F0502020204030204" pitchFamily="34" charset="0"/>
                <a:cs typeface="Calibri" panose="020F0502020204030204" pitchFamily="34" charset="0"/>
              </a:rPr>
              <a:t>Ressources de formation</a:t>
            </a:r>
          </a:p>
          <a:p>
            <a:pPr marL="182560" lvl="0" indent="-182560">
              <a:defRPr/>
            </a:pPr>
            <a:r>
              <a:rPr lang="fr-FR" sz="900" dirty="0">
                <a:latin typeface="Calibri" panose="020F0502020204030204" pitchFamily="34" charset="0"/>
                <a:cs typeface="Calibri" panose="020F0502020204030204" pitchFamily="34" charset="0"/>
              </a:rPr>
              <a:t>Françoise Acquier. « Relier et enrichir ses identifiants-chercheur : </a:t>
            </a:r>
            <a:r>
              <a:rPr lang="fr-FR" sz="900" dirty="0" err="1">
                <a:latin typeface="Calibri" panose="020F0502020204030204" pitchFamily="34" charset="0"/>
                <a:cs typeface="Calibri" panose="020F0502020204030204" pitchFamily="34" charset="0"/>
              </a:rPr>
              <a:t>ScanR</a:t>
            </a:r>
            <a:r>
              <a:rPr lang="fr-FR" sz="900" dirty="0">
                <a:latin typeface="Calibri" panose="020F0502020204030204" pitchFamily="34" charset="0"/>
                <a:cs typeface="Calibri" panose="020F0502020204030204" pitchFamily="34" charset="0"/>
              </a:rPr>
              <a:t> et ORCID ». </a:t>
            </a:r>
            <a:r>
              <a:rPr lang="fr-FR" sz="900" i="1" dirty="0" err="1">
                <a:latin typeface="Calibri" panose="020F0502020204030204" pitchFamily="34" charset="0"/>
                <a:cs typeface="Calibri" panose="020F0502020204030204" pitchFamily="34" charset="0"/>
              </a:rPr>
              <a:t>Lab&amp;doc</a:t>
            </a:r>
            <a:r>
              <a:rPr lang="fr-FR" sz="900" dirty="0">
                <a:latin typeface="Calibri" panose="020F0502020204030204" pitchFamily="34" charset="0"/>
                <a:cs typeface="Calibri" panose="020F0502020204030204" pitchFamily="34" charset="0"/>
              </a:rPr>
              <a:t>, 26/06/2020, </a:t>
            </a:r>
            <a:r>
              <a:rPr lang="fr-FR" sz="900" dirty="0">
                <a:solidFill>
                  <a:schemeClr val="bg1"/>
                </a:solidFill>
                <a:latin typeface="Calibri" panose="020F0502020204030204" pitchFamily="34" charset="0"/>
                <a:cs typeface="Calibri" panose="020F0502020204030204" pitchFamily="34" charset="0"/>
                <a:hlinkClick r:id="rId4"/>
              </a:rPr>
              <a:t>https://labedoc.hypotheses.org/7886</a:t>
            </a:r>
            <a:r>
              <a:rPr lang="fr-FR" sz="900" dirty="0">
                <a:solidFill>
                  <a:schemeClr val="bg1"/>
                </a:solidFill>
                <a:latin typeface="Calibri" panose="020F0502020204030204" pitchFamily="34" charset="0"/>
                <a:cs typeface="Calibri" panose="020F0502020204030204" pitchFamily="34" charset="0"/>
              </a:rPr>
              <a:t>. </a:t>
            </a:r>
          </a:p>
          <a:p>
            <a:pPr marL="182560" indent="-182560"/>
            <a:r>
              <a:rPr lang="fr-FR" sz="900" dirty="0">
                <a:latin typeface="Calibri" panose="020F0502020204030204" pitchFamily="34" charset="0"/>
                <a:cs typeface="Calibri" panose="020F0502020204030204" pitchFamily="34" charset="0"/>
              </a:rPr>
              <a:t>Elisabeth Ambert et Emilie Brunet. </a:t>
            </a:r>
            <a:r>
              <a:rPr lang="fr-FR" sz="900" i="1" dirty="0">
                <a:latin typeface="Calibri" panose="020F0502020204030204" pitchFamily="34" charset="0"/>
                <a:cs typeface="Calibri" panose="020F0502020204030204" pitchFamily="34" charset="0"/>
              </a:rPr>
              <a:t>Maîtriser son identité de chercheur. Les identifiants auteur, pourquoi, comment ? </a:t>
            </a:r>
            <a:r>
              <a:rPr lang="fr-FR" sz="900" dirty="0">
                <a:latin typeface="Calibri" panose="020F0502020204030204" pitchFamily="34" charset="0"/>
                <a:cs typeface="Calibri" panose="020F0502020204030204" pitchFamily="34" charset="0"/>
              </a:rPr>
              <a:t>Présentation </a:t>
            </a:r>
            <a:r>
              <a:rPr lang="fr-FR" sz="900" dirty="0" err="1">
                <a:latin typeface="Calibri" panose="020F0502020204030204" pitchFamily="34" charset="0"/>
                <a:cs typeface="Calibri" panose="020F0502020204030204" pitchFamily="34" charset="0"/>
              </a:rPr>
              <a:t>JeudIST</a:t>
            </a:r>
            <a:r>
              <a:rPr lang="fr-FR" sz="900" dirty="0">
                <a:latin typeface="Calibri" panose="020F0502020204030204" pitchFamily="34" charset="0"/>
                <a:cs typeface="Calibri" panose="020F0502020204030204" pitchFamily="34" charset="0"/>
              </a:rPr>
              <a:t> </a:t>
            </a:r>
            <a:r>
              <a:rPr lang="fr-FR" sz="900" dirty="0" err="1">
                <a:latin typeface="Calibri" panose="020F0502020204030204" pitchFamily="34" charset="0"/>
                <a:cs typeface="Calibri" panose="020F0502020204030204" pitchFamily="34" charset="0"/>
              </a:rPr>
              <a:t>IRD</a:t>
            </a:r>
            <a:r>
              <a:rPr lang="fr-FR" sz="900" dirty="0">
                <a:latin typeface="Calibri" panose="020F0502020204030204" pitchFamily="34" charset="0"/>
                <a:cs typeface="Calibri" panose="020F0502020204030204" pitchFamily="34" charset="0"/>
              </a:rPr>
              <a:t>, 12/04/2018. 31 p.  </a:t>
            </a:r>
            <a:r>
              <a:rPr lang="fr-FR" sz="900" dirty="0">
                <a:solidFill>
                  <a:schemeClr val="bg1"/>
                </a:solidFill>
                <a:latin typeface="Calibri" panose="020F0502020204030204" pitchFamily="34" charset="0"/>
                <a:cs typeface="Calibri" panose="020F0502020204030204" pitchFamily="34" charset="0"/>
                <a:hlinkClick r:id="rId5"/>
              </a:rPr>
              <a:t>https://fr.slideshare.net/IST_IRD/identifiants-chercheurs-12-avril-2018-jeudist-ird</a:t>
            </a:r>
            <a:r>
              <a:rPr lang="fr-FR" sz="900" dirty="0">
                <a:solidFill>
                  <a:schemeClr val="bg1"/>
                </a:solidFill>
                <a:latin typeface="Calibri" panose="020F0502020204030204" pitchFamily="34" charset="0"/>
                <a:cs typeface="Calibri" panose="020F0502020204030204" pitchFamily="34" charset="0"/>
              </a:rPr>
              <a:t>.  </a:t>
            </a:r>
          </a:p>
          <a:p>
            <a:pPr marL="182560" indent="-182560"/>
            <a:r>
              <a:rPr lang="fr-FR" sz="900" dirty="0">
                <a:latin typeface="Calibri" panose="020F0502020204030204" pitchFamily="34" charset="0"/>
                <a:cs typeface="Calibri" panose="020F0502020204030204" pitchFamily="34" charset="0"/>
              </a:rPr>
              <a:t>Marie-Claude </a:t>
            </a:r>
            <a:r>
              <a:rPr lang="fr-FR" sz="900" dirty="0" err="1">
                <a:latin typeface="Calibri" panose="020F0502020204030204" pitchFamily="34" charset="0"/>
                <a:cs typeface="Calibri" panose="020F0502020204030204" pitchFamily="34" charset="0"/>
              </a:rPr>
              <a:t>Deboin</a:t>
            </a:r>
            <a:r>
              <a:rPr lang="fr-FR" sz="900" dirty="0">
                <a:latin typeface="Calibri" panose="020F0502020204030204" pitchFamily="34" charset="0"/>
                <a:cs typeface="Calibri" panose="020F0502020204030204" pitchFamily="34" charset="0"/>
              </a:rPr>
              <a:t>. </a:t>
            </a:r>
            <a:r>
              <a:rPr lang="fr-FR" sz="900" i="1" dirty="0">
                <a:latin typeface="Calibri" panose="020F0502020204030204" pitchFamily="34" charset="0"/>
                <a:cs typeface="Calibri" panose="020F0502020204030204" pitchFamily="34" charset="0"/>
              </a:rPr>
              <a:t>Créer un identifiant chercheur ORCID ID</a:t>
            </a:r>
            <a:r>
              <a:rPr lang="fr-FR" sz="900" dirty="0">
                <a:latin typeface="Calibri" panose="020F0502020204030204" pitchFamily="34" charset="0"/>
                <a:cs typeface="Calibri" panose="020F0502020204030204" pitchFamily="34" charset="0"/>
              </a:rPr>
              <a:t>. 2015. </a:t>
            </a:r>
            <a:r>
              <a:rPr lang="fr-FR" sz="900" dirty="0">
                <a:solidFill>
                  <a:schemeClr val="bg1"/>
                </a:solidFill>
                <a:latin typeface="Calibri" panose="020F0502020204030204" pitchFamily="34" charset="0"/>
                <a:cs typeface="Calibri" panose="020F0502020204030204" pitchFamily="34" charset="0"/>
                <a:hlinkClick r:id="rId6"/>
              </a:rPr>
              <a:t>https://coop-ist.cirad.fr/etre-auteur/creer-un-orcid-id/1-pourquoi-creer-son-identifiant-chercheur-orcid-id</a:t>
            </a:r>
            <a:r>
              <a:rPr lang="fr-FR" sz="900" dirty="0">
                <a:solidFill>
                  <a:schemeClr val="bg1"/>
                </a:solidFill>
                <a:latin typeface="Calibri" panose="020F0502020204030204" pitchFamily="34" charset="0"/>
                <a:cs typeface="Calibri" panose="020F0502020204030204" pitchFamily="34" charset="0"/>
              </a:rPr>
              <a:t>. </a:t>
            </a:r>
          </a:p>
          <a:p>
            <a:pPr marL="182560" indent="-182560"/>
            <a:r>
              <a:rPr lang="fr-FR" sz="900" i="1" dirty="0">
                <a:latin typeface="Calibri" panose="020F0502020204030204" pitchFamily="34" charset="0"/>
                <a:cs typeface="Calibri" panose="020F0502020204030204" pitchFamily="34" charset="0"/>
              </a:rPr>
              <a:t>--. Utiliser un identifiant chercheur pour gérer ses publications</a:t>
            </a:r>
            <a:r>
              <a:rPr lang="fr-FR" sz="900" dirty="0">
                <a:latin typeface="Calibri" panose="020F0502020204030204" pitchFamily="34" charset="0"/>
                <a:cs typeface="Calibri" panose="020F0502020204030204" pitchFamily="34" charset="0"/>
              </a:rPr>
              <a:t>. MAJ 2021. </a:t>
            </a:r>
            <a:r>
              <a:rPr lang="fr-FR" sz="900" dirty="0">
                <a:solidFill>
                  <a:schemeClr val="bg1"/>
                </a:solidFill>
                <a:latin typeface="Calibri" panose="020F0502020204030204" pitchFamily="34" charset="0"/>
                <a:cs typeface="Calibri" panose="020F0502020204030204" pitchFamily="34" charset="0"/>
                <a:hlinkClick r:id="rId7"/>
              </a:rPr>
              <a:t>https://coop-ist.cirad.fr/etre-auteur/utiliser-un-identifiant-chercheur/1-qu-est-ce-qu-un-identifiant-chercheur</a:t>
            </a:r>
            <a:endParaRPr lang="fr-FR" sz="900" dirty="0">
              <a:solidFill>
                <a:schemeClr val="bg1"/>
              </a:solidFill>
              <a:latin typeface="Calibri" panose="020F0502020204030204" pitchFamily="34" charset="0"/>
              <a:cs typeface="Calibri" panose="020F0502020204030204" pitchFamily="34" charset="0"/>
            </a:endParaRPr>
          </a:p>
          <a:p>
            <a:pPr marL="182560" indent="-182560"/>
            <a:r>
              <a:rPr lang="fr-FR" sz="900" dirty="0" err="1">
                <a:latin typeface="Calibri" panose="020F0502020204030204" pitchFamily="34" charset="0"/>
                <a:cs typeface="Calibri" panose="020F0502020204030204" pitchFamily="34" charset="0"/>
              </a:rPr>
              <a:t>ENPC</a:t>
            </a:r>
            <a:r>
              <a:rPr lang="fr-FR" sz="900" dirty="0">
                <a:latin typeface="Calibri" panose="020F0502020204030204" pitchFamily="34" charset="0"/>
                <a:cs typeface="Calibri" panose="020F0502020204030204" pitchFamily="34" charset="0"/>
              </a:rPr>
              <a:t>. </a:t>
            </a:r>
            <a:r>
              <a:rPr lang="fr-FR" sz="900" i="1" dirty="0">
                <a:latin typeface="Calibri" panose="020F0502020204030204" pitchFamily="34" charset="0"/>
                <a:cs typeface="Calibri" panose="020F0502020204030204" pitchFamily="34" charset="0"/>
              </a:rPr>
              <a:t>ORCID, </a:t>
            </a:r>
            <a:r>
              <a:rPr lang="fr-FR" sz="900" i="1" dirty="0" err="1">
                <a:latin typeface="Calibri" panose="020F0502020204030204" pitchFamily="34" charset="0"/>
                <a:cs typeface="Calibri" panose="020F0502020204030204" pitchFamily="34" charset="0"/>
              </a:rPr>
              <a:t>IdHAL</a:t>
            </a:r>
            <a:r>
              <a:rPr lang="fr-FR" sz="900" i="1" dirty="0">
                <a:latin typeface="Calibri" panose="020F0502020204030204" pitchFamily="34" charset="0"/>
                <a:cs typeface="Calibri" panose="020F0502020204030204" pitchFamily="34" charset="0"/>
              </a:rPr>
              <a:t>, ResearcherID etc... Pour tout savoir des identifiants chercheurs</a:t>
            </a:r>
            <a:r>
              <a:rPr lang="fr-FR" sz="900" dirty="0">
                <a:latin typeface="Calibri" panose="020F0502020204030204" pitchFamily="34" charset="0"/>
                <a:cs typeface="Calibri" panose="020F0502020204030204" pitchFamily="34" charset="0"/>
              </a:rPr>
              <a:t>. 2016. </a:t>
            </a:r>
            <a:r>
              <a:rPr lang="fr-FR" sz="900" dirty="0">
                <a:solidFill>
                  <a:schemeClr val="bg1"/>
                </a:solidFill>
                <a:latin typeface="Calibri" panose="020F0502020204030204" pitchFamily="34" charset="0"/>
                <a:cs typeface="Calibri" panose="020F0502020204030204" pitchFamily="34" charset="0"/>
                <a:hlinkClick r:id="rId8"/>
              </a:rPr>
              <a:t>http://espacechercheurs.enpc.fr/fr/identifiants-chercheurs</a:t>
            </a:r>
            <a:r>
              <a:rPr lang="fr-FR" sz="900" dirty="0">
                <a:solidFill>
                  <a:schemeClr val="bg1"/>
                </a:solidFill>
                <a:latin typeface="Calibri" panose="020F0502020204030204" pitchFamily="34" charset="0"/>
                <a:cs typeface="Calibri" panose="020F0502020204030204" pitchFamily="34" charset="0"/>
              </a:rPr>
              <a:t>. </a:t>
            </a:r>
          </a:p>
          <a:p>
            <a:pPr marL="182560" lvl="0" indent="-182560">
              <a:defRPr/>
            </a:pPr>
            <a:r>
              <a:rPr lang="fr-FR" sz="900" dirty="0" err="1">
                <a:latin typeface="Calibri" panose="020F0502020204030204" pitchFamily="34" charset="0"/>
                <a:cs typeface="Calibri" panose="020F0502020204030204" pitchFamily="34" charset="0"/>
              </a:rPr>
              <a:t>Giada</a:t>
            </a:r>
            <a:r>
              <a:rPr lang="fr-FR" sz="900" dirty="0">
                <a:latin typeface="Calibri" panose="020F0502020204030204" pitchFamily="34" charset="0"/>
                <a:cs typeface="Calibri" panose="020F0502020204030204" pitchFamily="34" charset="0"/>
              </a:rPr>
              <a:t> </a:t>
            </a:r>
            <a:r>
              <a:rPr lang="fr-FR" sz="900" dirty="0" err="1">
                <a:latin typeface="Calibri" panose="020F0502020204030204" pitchFamily="34" charset="0"/>
                <a:cs typeface="Calibri" panose="020F0502020204030204" pitchFamily="34" charset="0"/>
              </a:rPr>
              <a:t>Fettini</a:t>
            </a:r>
            <a:r>
              <a:rPr lang="fr-FR" sz="900" dirty="0">
                <a:latin typeface="Calibri" panose="020F0502020204030204" pitchFamily="34" charset="0"/>
                <a:cs typeface="Calibri" panose="020F0502020204030204" pitchFamily="34" charset="0"/>
              </a:rPr>
              <a:t>. </a:t>
            </a:r>
            <a:r>
              <a:rPr lang="fr-FR" sz="900" i="1" dirty="0">
                <a:latin typeface="Calibri" panose="020F0502020204030204" pitchFamily="34" charset="0"/>
                <a:cs typeface="Calibri" panose="020F0502020204030204" pitchFamily="34" charset="0"/>
              </a:rPr>
              <a:t>Créer et Alimenter son compte </a:t>
            </a:r>
            <a:r>
              <a:rPr lang="fr-FR" sz="900" i="1" dirty="0" err="1">
                <a:latin typeface="Calibri" panose="020F0502020204030204" pitchFamily="34" charset="0"/>
                <a:cs typeface="Calibri" panose="020F0502020204030204" pitchFamily="34" charset="0"/>
              </a:rPr>
              <a:t>Orcid</a:t>
            </a:r>
            <a:r>
              <a:rPr lang="fr-FR" sz="900" dirty="0">
                <a:latin typeface="Calibri" panose="020F0502020204030204" pitchFamily="34" charset="0"/>
                <a:cs typeface="Calibri" panose="020F0502020204030204" pitchFamily="34" charset="0"/>
              </a:rPr>
              <a:t>. Humathèque. 2024. </a:t>
            </a:r>
            <a:r>
              <a:rPr lang="fr-FR" sz="900" dirty="0">
                <a:latin typeface="Calibri" panose="020F0502020204030204" pitchFamily="34" charset="0"/>
                <a:cs typeface="Calibri" panose="020F0502020204030204" pitchFamily="34" charset="0"/>
                <a:hlinkClick r:id="rId9"/>
              </a:rPr>
              <a:t>https://www.humatheque-condorcet.fr/fr/pour-la-recherche/offre-de-formations/science-ouverte/creer-et-alimenter-son-compte-orcid</a:t>
            </a:r>
            <a:r>
              <a:rPr lang="fr-FR" sz="900" dirty="0">
                <a:latin typeface="Calibri" panose="020F0502020204030204" pitchFamily="34" charset="0"/>
                <a:cs typeface="Calibri" panose="020F0502020204030204" pitchFamily="34" charset="0"/>
              </a:rPr>
              <a:t>. </a:t>
            </a:r>
          </a:p>
          <a:p>
            <a:pPr marL="182560" lvl="0" indent="-182560">
              <a:defRPr/>
            </a:pPr>
            <a:r>
              <a:rPr lang="fr-FR" sz="900" dirty="0" err="1">
                <a:latin typeface="Calibri" panose="020F0502020204030204" pitchFamily="34" charset="0"/>
                <a:cs typeface="Calibri" panose="020F0502020204030204" pitchFamily="34" charset="0"/>
              </a:rPr>
              <a:t>INRAE</a:t>
            </a:r>
            <a:r>
              <a:rPr lang="fr-FR" sz="900" dirty="0">
                <a:latin typeface="Calibri" panose="020F0502020204030204" pitchFamily="34" charset="0"/>
                <a:cs typeface="Calibri" panose="020F0502020204030204" pitchFamily="34" charset="0"/>
              </a:rPr>
              <a:t>. </a:t>
            </a:r>
            <a:r>
              <a:rPr lang="fr-FR" sz="900" i="1" dirty="0">
                <a:latin typeface="Calibri" panose="020F0502020204030204" pitchFamily="34" charset="0"/>
                <a:cs typeface="Calibri" panose="020F0502020204030204" pitchFamily="34" charset="0"/>
              </a:rPr>
              <a:t>Identifiant chercheur. Pourquoi est-ce utile voire nécessaire ?</a:t>
            </a:r>
            <a:r>
              <a:rPr lang="fr-FR" sz="900" dirty="0">
                <a:latin typeface="Calibri" panose="020F0502020204030204" pitchFamily="34" charset="0"/>
                <a:cs typeface="Calibri" panose="020F0502020204030204" pitchFamily="34" charset="0"/>
              </a:rPr>
              <a:t> 2020. 52 p. </a:t>
            </a:r>
            <a:r>
              <a:rPr lang="fr-FR" sz="900" dirty="0">
                <a:solidFill>
                  <a:schemeClr val="bg1"/>
                </a:solidFill>
                <a:latin typeface="Calibri" panose="020F0502020204030204" pitchFamily="34" charset="0"/>
                <a:cs typeface="Calibri" panose="020F0502020204030204" pitchFamily="34" charset="0"/>
                <a:hlinkClick r:id="rId10"/>
              </a:rPr>
              <a:t>https://ist.inrae.fr/wp-content/uploads/sites/21/2020/02/Identifiant-Chercheur_F%C3%A9vrier-2020.pdf</a:t>
            </a:r>
            <a:r>
              <a:rPr lang="fr-FR" sz="900" dirty="0">
                <a:solidFill>
                  <a:schemeClr val="bg1"/>
                </a:solidFill>
                <a:latin typeface="Calibri" panose="020F0502020204030204" pitchFamily="34" charset="0"/>
                <a:cs typeface="Calibri" panose="020F0502020204030204" pitchFamily="34" charset="0"/>
              </a:rPr>
              <a:t>. </a:t>
            </a:r>
          </a:p>
          <a:p>
            <a:pPr marL="182560" lvl="0" indent="-182560">
              <a:defRPr/>
            </a:pPr>
            <a:r>
              <a:rPr lang="fr-FR" sz="900" dirty="0" err="1">
                <a:latin typeface="Calibri" panose="020F0502020204030204" pitchFamily="34" charset="0"/>
                <a:cs typeface="Calibri" panose="020F0502020204030204" pitchFamily="34" charset="0"/>
              </a:rPr>
              <a:t>Gianna</a:t>
            </a:r>
            <a:r>
              <a:rPr lang="fr-FR" sz="900" dirty="0">
                <a:latin typeface="Calibri" panose="020F0502020204030204" pitchFamily="34" charset="0"/>
                <a:cs typeface="Calibri" panose="020F0502020204030204" pitchFamily="34" charset="0"/>
              </a:rPr>
              <a:t> Sergi. « Lier les identifiants chercheurs : Scopus, </a:t>
            </a:r>
            <a:r>
              <a:rPr lang="fr-FR" sz="900" dirty="0" err="1">
                <a:latin typeface="Calibri" panose="020F0502020204030204" pitchFamily="34" charset="0"/>
                <a:cs typeface="Calibri" panose="020F0502020204030204" pitchFamily="34" charset="0"/>
              </a:rPr>
              <a:t>WoS</a:t>
            </a:r>
            <a:r>
              <a:rPr lang="fr-FR" sz="900" dirty="0">
                <a:latin typeface="Calibri" panose="020F0502020204030204" pitchFamily="34" charset="0"/>
                <a:cs typeface="Calibri" panose="020F0502020204030204" pitchFamily="34" charset="0"/>
              </a:rPr>
              <a:t>, Hal, ORCID (version bilingue) ». </a:t>
            </a:r>
            <a:r>
              <a:rPr lang="fr-FR" sz="900" i="1" dirty="0" err="1">
                <a:latin typeface="Calibri" panose="020F0502020204030204" pitchFamily="34" charset="0"/>
                <a:cs typeface="Calibri" panose="020F0502020204030204" pitchFamily="34" charset="0"/>
              </a:rPr>
              <a:t>Colligere</a:t>
            </a:r>
            <a:r>
              <a:rPr lang="fr-FR" sz="900" dirty="0">
                <a:latin typeface="Calibri" panose="020F0502020204030204" pitchFamily="34" charset="0"/>
                <a:cs typeface="Calibri" panose="020F0502020204030204" pitchFamily="34" charset="0"/>
              </a:rPr>
              <a:t>. 15/05/2018.  </a:t>
            </a:r>
            <a:r>
              <a:rPr lang="fr-FR" sz="900" dirty="0">
                <a:solidFill>
                  <a:schemeClr val="bg1"/>
                </a:solidFill>
                <a:latin typeface="Calibri" panose="020F0502020204030204" pitchFamily="34" charset="0"/>
                <a:cs typeface="Calibri" panose="020F0502020204030204" pitchFamily="34" charset="0"/>
                <a:hlinkClick r:id="rId11"/>
              </a:rPr>
              <a:t>https://archibibscdf.hypotheses.org/997</a:t>
            </a:r>
            <a:r>
              <a:rPr lang="fr-FR" sz="900" dirty="0">
                <a:solidFill>
                  <a:schemeClr val="bg1"/>
                </a:solidFill>
                <a:latin typeface="Calibri" panose="020F0502020204030204" pitchFamily="34" charset="0"/>
                <a:cs typeface="Calibri" panose="020F0502020204030204" pitchFamily="34" charset="0"/>
              </a:rPr>
              <a:t>.</a:t>
            </a:r>
          </a:p>
          <a:p>
            <a:pPr marL="182560" lvl="0" indent="-182560">
              <a:defRPr/>
            </a:pPr>
            <a:r>
              <a:rPr lang="fr-FR" sz="900" dirty="0">
                <a:solidFill>
                  <a:schemeClr val="bg1"/>
                </a:solidFill>
                <a:latin typeface="Calibri" panose="020F0502020204030204" pitchFamily="34" charset="0"/>
                <a:cs typeface="Calibri" panose="020F0502020204030204" pitchFamily="34" charset="0"/>
              </a:rPr>
              <a:t>.. </a:t>
            </a:r>
          </a:p>
          <a:p>
            <a:pPr marL="182560" lvl="0" indent="-182560">
              <a:defRPr/>
            </a:pPr>
            <a:endParaRPr lang="fr-FR" sz="900" dirty="0">
              <a:solidFill>
                <a:schemeClr val="bg1"/>
              </a:solidFill>
              <a:latin typeface="Calibri" panose="020F0502020204030204" pitchFamily="34" charset="0"/>
              <a:cs typeface="Calibri" panose="020F0502020204030204" pitchFamily="34" charset="0"/>
            </a:endParaRPr>
          </a:p>
          <a:p>
            <a:pPr marL="180975" indent="-180975" defTabSz="914383">
              <a:spcAft>
                <a:spcPts val="300"/>
              </a:spcAft>
              <a:defRPr/>
            </a:pPr>
            <a:r>
              <a:rPr lang="fr-FR" sz="900" b="1" dirty="0">
                <a:solidFill>
                  <a:srgbClr val="7030A0"/>
                </a:solidFill>
                <a:latin typeface="Calibri" panose="020F0502020204030204" pitchFamily="34" charset="0"/>
                <a:cs typeface="Calibri" panose="020F0502020204030204" pitchFamily="34" charset="0"/>
              </a:rPr>
              <a:t>Rôle des professionnels de l’IST et des bibliothèques</a:t>
            </a:r>
          </a:p>
          <a:p>
            <a:pPr marL="182563" indent="-182563"/>
            <a:r>
              <a:rPr lang="fr-FR" sz="900" dirty="0">
                <a:latin typeface="Calibri" panose="020F0502020204030204" pitchFamily="34" charset="0"/>
                <a:cs typeface="Calibri" panose="020F0502020204030204" pitchFamily="34" charset="0"/>
                <a:sym typeface="Wingdings" pitchFamily="2" charset="2"/>
              </a:rPr>
              <a:t>Renaud </a:t>
            </a:r>
            <a:r>
              <a:rPr lang="fr-FR" sz="900" dirty="0" err="1">
                <a:latin typeface="Calibri" panose="020F0502020204030204" pitchFamily="34" charset="0"/>
                <a:cs typeface="Calibri" panose="020F0502020204030204" pitchFamily="34" charset="0"/>
                <a:sym typeface="Wingdings" pitchFamily="2" charset="2"/>
              </a:rPr>
              <a:t>Délémontez</a:t>
            </a:r>
            <a:r>
              <a:rPr lang="fr-FR" sz="900" dirty="0">
                <a:latin typeface="Calibri" panose="020F0502020204030204" pitchFamily="34" charset="0"/>
                <a:cs typeface="Calibri" panose="020F0502020204030204" pitchFamily="34" charset="0"/>
                <a:sym typeface="Wingdings" pitchFamily="2" charset="2"/>
              </a:rPr>
              <a:t>. </a:t>
            </a:r>
            <a:r>
              <a:rPr lang="fr-FR" sz="900" i="1" dirty="0">
                <a:latin typeface="Calibri" panose="020F0502020204030204" pitchFamily="34" charset="0"/>
                <a:cs typeface="Calibri" panose="020F0502020204030204" pitchFamily="34" charset="0"/>
                <a:sym typeface="Wingdings" pitchFamily="2" charset="2"/>
              </a:rPr>
              <a:t>Les bibliothèques universitaires face aux systèmes d'information recherche : nouveaux outils, nouveaux rôles ? </a:t>
            </a:r>
            <a:r>
              <a:rPr lang="fr-FR" sz="900" dirty="0">
                <a:latin typeface="Calibri" panose="020F0502020204030204" pitchFamily="34" charset="0"/>
                <a:cs typeface="Calibri" panose="020F0502020204030204" pitchFamily="34" charset="0"/>
                <a:sym typeface="Wingdings" pitchFamily="2" charset="2"/>
              </a:rPr>
              <a:t>Mémoire d’étude, ENSSIB. 01/2017.  170 p. </a:t>
            </a:r>
            <a:r>
              <a:rPr lang="fr-FR" sz="900" dirty="0">
                <a:solidFill>
                  <a:schemeClr val="bg1"/>
                </a:solidFill>
                <a:latin typeface="Calibri" panose="020F0502020204030204" pitchFamily="34" charset="0"/>
                <a:cs typeface="Calibri" panose="020F0502020204030204" pitchFamily="34" charset="0"/>
                <a:sym typeface="Wingdings" pitchFamily="2" charset="2"/>
                <a:hlinkClick r:id="rId12"/>
              </a:rPr>
              <a:t>http://www.enssib.fr/bibliotheque-numerique/notices/67434-les-bibliotheques-universitaires-face-aux-systemes-d-information-recherche-nouveaux-outils-nouveaux-roles</a:t>
            </a:r>
            <a:r>
              <a:rPr lang="fr-FR" sz="900" dirty="0">
                <a:solidFill>
                  <a:schemeClr val="bg1"/>
                </a:solidFill>
                <a:latin typeface="Calibri" panose="020F0502020204030204" pitchFamily="34" charset="0"/>
                <a:cs typeface="Calibri" panose="020F0502020204030204" pitchFamily="34" charset="0"/>
                <a:sym typeface="Wingdings" pitchFamily="2" charset="2"/>
              </a:rPr>
              <a:t> </a:t>
            </a:r>
          </a:p>
          <a:p>
            <a:pPr marL="182563" indent="-182563"/>
            <a:r>
              <a:rPr lang="fr-FR" sz="900" dirty="0">
                <a:latin typeface="Calibri" panose="020F0502020204030204" pitchFamily="34" charset="0"/>
                <a:cs typeface="Calibri" panose="020F0502020204030204" pitchFamily="34" charset="0"/>
              </a:rPr>
              <a:t>Virginie Lang. </a:t>
            </a:r>
            <a:r>
              <a:rPr lang="fr-FR" sz="900" i="1" dirty="0">
                <a:latin typeface="Calibri" panose="020F0502020204030204" pitchFamily="34" charset="0"/>
                <a:cs typeface="Calibri" panose="020F0502020204030204" pitchFamily="34" charset="0"/>
              </a:rPr>
              <a:t>Cartographie des identifiants pour l'information scientifique et technique et la recherche à l'Université de Lorraine. </a:t>
            </a:r>
            <a:r>
              <a:rPr lang="fr-FR" sz="900" dirty="0">
                <a:latin typeface="Calibri" panose="020F0502020204030204" pitchFamily="34" charset="0"/>
                <a:cs typeface="Calibri" panose="020F0502020204030204" pitchFamily="34" charset="0"/>
              </a:rPr>
              <a:t>Université de Lorraine - Mission d'Appui à la Recherche de la Direction de la Documentation. 2025. </a:t>
            </a:r>
            <a:r>
              <a:rPr lang="fr-FR" sz="900" dirty="0">
                <a:latin typeface="Calibri" panose="020F0502020204030204" pitchFamily="34" charset="0"/>
                <a:cs typeface="Calibri" panose="020F0502020204030204" pitchFamily="34" charset="0"/>
                <a:hlinkClick r:id="rId13"/>
              </a:rPr>
              <a:t>https://</a:t>
            </a:r>
            <a:r>
              <a:rPr lang="fr-FR" sz="900" dirty="0" err="1">
                <a:latin typeface="Calibri" panose="020F0502020204030204" pitchFamily="34" charset="0"/>
                <a:cs typeface="Calibri" panose="020F0502020204030204" pitchFamily="34" charset="0"/>
                <a:hlinkClick r:id="rId13"/>
              </a:rPr>
              <a:t>hal.univ-lorraine.fr</a:t>
            </a:r>
            <a:r>
              <a:rPr lang="fr-FR" sz="900" dirty="0">
                <a:latin typeface="Calibri" panose="020F0502020204030204" pitchFamily="34" charset="0"/>
                <a:cs typeface="Calibri" panose="020F0502020204030204" pitchFamily="34" charset="0"/>
                <a:hlinkClick r:id="rId13"/>
              </a:rPr>
              <a:t>/</a:t>
            </a:r>
            <a:r>
              <a:rPr lang="fr-FR" sz="900" dirty="0" err="1">
                <a:latin typeface="Calibri" panose="020F0502020204030204" pitchFamily="34" charset="0"/>
                <a:cs typeface="Calibri" panose="020F0502020204030204" pitchFamily="34" charset="0"/>
                <a:hlinkClick r:id="rId13"/>
              </a:rPr>
              <a:t>hal</a:t>
            </a:r>
            <a:r>
              <a:rPr lang="fr-FR" sz="900" dirty="0">
                <a:latin typeface="Calibri" panose="020F0502020204030204" pitchFamily="34" charset="0"/>
                <a:cs typeface="Calibri" panose="020F0502020204030204" pitchFamily="34" charset="0"/>
                <a:hlinkClick r:id="rId13"/>
              </a:rPr>
              <a:t>-04934645</a:t>
            </a:r>
            <a:r>
              <a:rPr lang="fr-FR" sz="900" dirty="0">
                <a:latin typeface="Calibri" panose="020F0502020204030204" pitchFamily="34" charset="0"/>
                <a:cs typeface="Calibri" panose="020F0502020204030204" pitchFamily="34" charset="0"/>
              </a:rPr>
              <a:t>. </a:t>
            </a:r>
          </a:p>
          <a:p>
            <a:pPr marL="182563" indent="-182563"/>
            <a:r>
              <a:rPr lang="fr-FR" sz="900" dirty="0">
                <a:latin typeface="Calibri" panose="020F0502020204030204" pitchFamily="34" charset="0"/>
                <a:cs typeface="Calibri" panose="020F0502020204030204" pitchFamily="34" charset="0"/>
              </a:rPr>
              <a:t>Carole </a:t>
            </a:r>
            <a:r>
              <a:rPr lang="fr-FR" sz="900" dirty="0" err="1">
                <a:latin typeface="Calibri" panose="020F0502020204030204" pitchFamily="34" charset="0"/>
                <a:cs typeface="Calibri" panose="020F0502020204030204" pitchFamily="34" charset="0"/>
              </a:rPr>
              <a:t>Letrouit</a:t>
            </a:r>
            <a:r>
              <a:rPr lang="fr-FR" sz="900" dirty="0">
                <a:latin typeface="Calibri" panose="020F0502020204030204" pitchFamily="34" charset="0"/>
                <a:cs typeface="Calibri" panose="020F0502020204030204" pitchFamily="34" charset="0"/>
              </a:rPr>
              <a:t> et al. </a:t>
            </a:r>
            <a:r>
              <a:rPr lang="fr-FR" sz="900" i="1" dirty="0">
                <a:latin typeface="Calibri" panose="020F0502020204030204" pitchFamily="34" charset="0"/>
                <a:cs typeface="Calibri" panose="020F0502020204030204" pitchFamily="34" charset="0"/>
              </a:rPr>
              <a:t>La place des bibliothèques universitaires dans le développement de la science ouverte. </a:t>
            </a:r>
            <a:r>
              <a:rPr lang="fr-FR" sz="900" dirty="0">
                <a:latin typeface="Calibri" panose="020F0502020204030204" pitchFamily="34" charset="0"/>
                <a:cs typeface="Calibri" panose="020F0502020204030204" pitchFamily="34" charset="0"/>
              </a:rPr>
              <a:t>Rapport n°2021-022. 02/2021. 68 p. </a:t>
            </a:r>
            <a:r>
              <a:rPr lang="fr-FR" sz="900" dirty="0">
                <a:solidFill>
                  <a:schemeClr val="bg1"/>
                </a:solidFill>
                <a:latin typeface="Calibri" panose="020F0502020204030204" pitchFamily="34" charset="0"/>
                <a:cs typeface="Calibri" panose="020F0502020204030204" pitchFamily="34" charset="0"/>
              </a:rPr>
              <a:t> </a:t>
            </a:r>
            <a:r>
              <a:rPr lang="fr-FR" sz="900" dirty="0">
                <a:solidFill>
                  <a:schemeClr val="bg1"/>
                </a:solidFill>
                <a:latin typeface="Calibri" panose="020F0502020204030204" pitchFamily="34" charset="0"/>
                <a:cs typeface="Calibri" panose="020F0502020204030204" pitchFamily="34" charset="0"/>
                <a:hlinkClick r:id="rId14"/>
              </a:rPr>
              <a:t>https://www.enseignementsup-recherche.gouv.fr/cid157819/la-place-des-bibliotheques-universitaires-dans-le-developpement-de-la-science-ouverte.html</a:t>
            </a:r>
            <a:r>
              <a:rPr lang="fr-FR" sz="900" dirty="0">
                <a:solidFill>
                  <a:schemeClr val="bg1"/>
                </a:solidFill>
                <a:latin typeface="Calibri" panose="020F0502020204030204" pitchFamily="34" charset="0"/>
                <a:cs typeface="Calibri" panose="020F0502020204030204" pitchFamily="34" charset="0"/>
              </a:rPr>
              <a:t>. </a:t>
            </a:r>
          </a:p>
          <a:p>
            <a:pPr marL="182563" indent="-182563"/>
            <a:r>
              <a:rPr lang="fr-FR" sz="900" dirty="0">
                <a:highlight>
                  <a:srgbClr val="FFFF00"/>
                </a:highlight>
                <a:latin typeface="Calibri" panose="020F0502020204030204" pitchFamily="34" charset="0"/>
                <a:cs typeface="Calibri" panose="020F0502020204030204" pitchFamily="34" charset="0"/>
              </a:rPr>
              <a:t>Clarisse </a:t>
            </a:r>
            <a:r>
              <a:rPr lang="fr-FR" sz="900" dirty="0" err="1">
                <a:highlight>
                  <a:srgbClr val="FFFF00"/>
                </a:highlight>
                <a:latin typeface="Calibri" panose="020F0502020204030204" pitchFamily="34" charset="0"/>
                <a:cs typeface="Calibri" panose="020F0502020204030204" pitchFamily="34" charset="0"/>
              </a:rPr>
              <a:t>Petot</a:t>
            </a:r>
            <a:r>
              <a:rPr lang="fr-FR" sz="900" dirty="0">
                <a:highlight>
                  <a:srgbClr val="FFFF00"/>
                </a:highlight>
                <a:latin typeface="Calibri" panose="020F0502020204030204" pitchFamily="34" charset="0"/>
                <a:cs typeface="Calibri" panose="020F0502020204030204" pitchFamily="34" charset="0"/>
              </a:rPr>
              <a:t>. Sensibilisation aux enjeux des identifiants chercheurs : Quelle place pour les professionnels de l’IST? Mémoire de Master, ENSSIB. 09/2023. 82 p. </a:t>
            </a:r>
            <a:r>
              <a:rPr lang="fr-FR" sz="900" dirty="0">
                <a:solidFill>
                  <a:schemeClr val="bg1"/>
                </a:solidFill>
                <a:highlight>
                  <a:srgbClr val="FFFF00"/>
                </a:highlight>
                <a:latin typeface="Calibri" panose="020F0502020204030204" pitchFamily="34" charset="0"/>
                <a:cs typeface="Calibri" panose="020F0502020204030204" pitchFamily="34" charset="0"/>
                <a:hlinkClick r:id="rId15"/>
              </a:rPr>
              <a:t>https://www.enssib.fr/bibliotheque-numerique/notices/71848-sensibilisation-aux-enjeux-des-identifiants-chercheurs-quelle-place-pour-les-professionnels-de-l-ist</a:t>
            </a:r>
            <a:r>
              <a:rPr lang="fr-FR" sz="900" dirty="0">
                <a:solidFill>
                  <a:schemeClr val="bg1"/>
                </a:solidFill>
                <a:highlight>
                  <a:srgbClr val="FFFF00"/>
                </a:highlight>
                <a:latin typeface="Calibri" panose="020F0502020204030204" pitchFamily="34" charset="0"/>
                <a:cs typeface="Calibri" panose="020F0502020204030204" pitchFamily="34" charset="0"/>
              </a:rPr>
              <a:t>. </a:t>
            </a:r>
          </a:p>
          <a:p>
            <a:pPr marL="182563" indent="-182563"/>
            <a:r>
              <a:rPr lang="fr-FR" sz="900" dirty="0">
                <a:latin typeface="Calibri" panose="020F0502020204030204" pitchFamily="34" charset="0"/>
                <a:cs typeface="Calibri" panose="020F0502020204030204" pitchFamily="34" charset="0"/>
              </a:rPr>
              <a:t>Vincent Richard. </a:t>
            </a:r>
            <a:r>
              <a:rPr lang="fr-FR" sz="900" i="1" dirty="0">
                <a:latin typeface="Calibri" panose="020F0502020204030204" pitchFamily="34" charset="0"/>
                <a:cs typeface="Calibri" panose="020F0502020204030204" pitchFamily="34" charset="0"/>
              </a:rPr>
              <a:t>Métadonnées pour la science ouverte : rôle et action des bibliothèques et des professionnels de l’information scientifique et technique</a:t>
            </a:r>
            <a:r>
              <a:rPr lang="fr-FR" sz="900" dirty="0">
                <a:latin typeface="Calibri" panose="020F0502020204030204" pitchFamily="34" charset="0"/>
                <a:cs typeface="Calibri" panose="020F0502020204030204" pitchFamily="34" charset="0"/>
              </a:rPr>
              <a:t>. </a:t>
            </a:r>
            <a:r>
              <a:rPr lang="fr-FR" sz="900" dirty="0">
                <a:latin typeface="Calibri" panose="020F0502020204030204" pitchFamily="34" charset="0"/>
                <a:cs typeface="Calibri" panose="020F0502020204030204" pitchFamily="34" charset="0"/>
                <a:sym typeface="Wingdings" pitchFamily="2" charset="2"/>
              </a:rPr>
              <a:t>Mémoire d’étude, ENSSIB. 03/2021. 123 p. </a:t>
            </a:r>
            <a:r>
              <a:rPr lang="fr-FR" sz="900" dirty="0">
                <a:solidFill>
                  <a:schemeClr val="bg1"/>
                </a:solidFill>
                <a:latin typeface="Calibri" panose="020F0502020204030204" pitchFamily="34" charset="0"/>
                <a:cs typeface="Calibri" panose="020F0502020204030204" pitchFamily="34" charset="0"/>
                <a:sym typeface="Wingdings" pitchFamily="2" charset="2"/>
                <a:hlinkClick r:id="rId16"/>
              </a:rPr>
              <a:t>https://zenodo.org/record/4662581#.YGrbiegzZPZ</a:t>
            </a:r>
            <a:r>
              <a:rPr lang="fr-FR" sz="900" dirty="0">
                <a:solidFill>
                  <a:schemeClr val="bg1"/>
                </a:solidFill>
                <a:latin typeface="Calibri" panose="020F0502020204030204" pitchFamily="34" charset="0"/>
                <a:cs typeface="Calibri" panose="020F0502020204030204" pitchFamily="34" charset="0"/>
                <a:sym typeface="Wingdings" pitchFamily="2" charset="2"/>
              </a:rPr>
              <a:t>. </a:t>
            </a:r>
          </a:p>
          <a:p>
            <a:pPr marL="182563" indent="-182563"/>
            <a:endParaRPr lang="fr-FR" sz="1050" dirty="0">
              <a:solidFill>
                <a:schemeClr val="bg1"/>
              </a:solidFill>
              <a:latin typeface="Calibri" panose="020F0502020204030204" pitchFamily="34" charset="0"/>
              <a:cs typeface="Calibri" panose="020F0502020204030204" pitchFamily="34" charset="0"/>
              <a:sym typeface="Wingdings" pitchFamily="2" charset="2"/>
            </a:endParaRPr>
          </a:p>
          <a:p>
            <a:pPr marL="182560" indent="-182560"/>
            <a:r>
              <a:rPr lang="fr-FR" sz="1050" b="1" dirty="0">
                <a:cs typeface="Calibri" panose="020F0502020204030204" pitchFamily="34" charset="0"/>
              </a:rPr>
              <a:t>Crédits </a:t>
            </a:r>
            <a:r>
              <a:rPr lang="fr-FR" sz="1050" dirty="0">
                <a:cs typeface="Calibri" panose="020F0502020204030204" pitchFamily="34" charset="0"/>
              </a:rPr>
              <a:t>de l’image de couverture : </a:t>
            </a:r>
            <a:r>
              <a:rPr lang="en-US" sz="1050" dirty="0">
                <a:cs typeface="Calibri" panose="020F0502020204030204" pitchFamily="34" charset="0"/>
              </a:rPr>
              <a:t>Channy Yun. </a:t>
            </a:r>
            <a:r>
              <a:rPr lang="en-US" sz="1050" i="1" dirty="0">
                <a:cs typeface="Calibri" panose="020F0502020204030204" pitchFamily="34" charset="0"/>
              </a:rPr>
              <a:t>My conference ID tags. </a:t>
            </a:r>
            <a:r>
              <a:rPr lang="en-US" sz="1050" dirty="0">
                <a:cs typeface="Calibri" panose="020F0502020204030204" pitchFamily="34" charset="0"/>
                <a:hlinkClick r:id="rId17"/>
              </a:rPr>
              <a:t>https://www.flickr.com/photos/seokchanyun/2644798819/</a:t>
            </a:r>
            <a:r>
              <a:rPr lang="en-US" sz="1050" dirty="0">
                <a:cs typeface="Calibri" panose="020F0502020204030204" pitchFamily="34" charset="0"/>
              </a:rPr>
              <a:t>.  CC-BY.</a:t>
            </a:r>
          </a:p>
          <a:p>
            <a:pPr marL="182560" indent="-182560"/>
            <a:r>
              <a:rPr lang="en-US" sz="1050" dirty="0" err="1">
                <a:cs typeface="Calibri" panose="020F0502020204030204" pitchFamily="34" charset="0"/>
              </a:rPr>
              <a:t>Icônes</a:t>
            </a:r>
            <a:r>
              <a:rPr lang="en-US" sz="1050" dirty="0">
                <a:cs typeface="Calibri" panose="020F0502020204030204" pitchFamily="34" charset="0"/>
              </a:rPr>
              <a:t> : Freepik, </a:t>
            </a:r>
            <a:r>
              <a:rPr lang="en-US" sz="1050" dirty="0" err="1">
                <a:cs typeface="Calibri" panose="020F0502020204030204" pitchFamily="34" charset="0"/>
              </a:rPr>
              <a:t>série</a:t>
            </a:r>
            <a:r>
              <a:rPr lang="en-US" sz="1050" dirty="0">
                <a:cs typeface="Calibri" panose="020F0502020204030204" pitchFamily="34" charset="0"/>
              </a:rPr>
              <a:t> Digital asset management, </a:t>
            </a:r>
            <a:r>
              <a:rPr lang="en-US" sz="1050" dirty="0">
                <a:cs typeface="Calibri" panose="020F0502020204030204" pitchFamily="34" charset="0"/>
                <a:hlinkClick r:id="rId18"/>
              </a:rPr>
              <a:t>https://www.flaticon.com/packs/digital-asset-management-6</a:t>
            </a:r>
            <a:r>
              <a:rPr lang="en-US" sz="1050" dirty="0">
                <a:cs typeface="Calibri" panose="020F0502020204030204" pitchFamily="34" charset="0"/>
              </a:rPr>
              <a:t> : Digital Asset Management, Managing et Collaboration</a:t>
            </a:r>
            <a:endParaRPr lang="fr-FR" sz="1050" b="1"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4344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1" y="894911"/>
            <a:ext cx="9153526" cy="5127171"/>
          </a:xfrm>
          <a:prstGeom prst="rect">
            <a:avLst/>
          </a:prstGeom>
        </p:spPr>
      </p:pic>
      <p:sp>
        <p:nvSpPr>
          <p:cNvPr id="7" name="ZoneTexte 6"/>
          <p:cNvSpPr txBox="1"/>
          <p:nvPr/>
        </p:nvSpPr>
        <p:spPr>
          <a:xfrm>
            <a:off x="-1" y="4087147"/>
            <a:ext cx="9153525" cy="1323439"/>
          </a:xfrm>
          <a:prstGeom prst="rect">
            <a:avLst/>
          </a:prstGeom>
          <a:solidFill>
            <a:srgbClr val="7030A0">
              <a:alpha val="71000"/>
            </a:srgbClr>
          </a:solidFill>
        </p:spPr>
        <p:txBody>
          <a:bodyPr wrap="square" rtlCol="0">
            <a:spAutoFit/>
          </a:bodyPr>
          <a:lstStyle/>
          <a:p>
            <a:endParaRPr lang="fr-FR" sz="2200">
              <a:solidFill>
                <a:schemeClr val="bg1"/>
              </a:solidFill>
            </a:endParaRPr>
          </a:p>
          <a:p>
            <a:r>
              <a:rPr lang="fr-FR" sz="3600">
                <a:solidFill>
                  <a:schemeClr val="bg1"/>
                </a:solidFill>
                <a:latin typeface="Calibri" panose="020F0502020204030204" pitchFamily="34" charset="0"/>
              </a:rPr>
              <a:t>Les identifiants chercheurs : l’offre</a:t>
            </a:r>
          </a:p>
          <a:p>
            <a:endParaRPr lang="fr-FR" sz="2200">
              <a:solidFill>
                <a:schemeClr val="bg1"/>
              </a:solidFill>
            </a:endParaRPr>
          </a:p>
        </p:txBody>
      </p:sp>
    </p:spTree>
    <p:extLst>
      <p:ext uri="{BB962C8B-B14F-4D97-AF65-F5344CB8AC3E}">
        <p14:creationId xmlns:p14="http://schemas.microsoft.com/office/powerpoint/2010/main" val="826996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èche : pentagone 23">
            <a:extLst>
              <a:ext uri="{FF2B5EF4-FFF2-40B4-BE49-F238E27FC236}">
                <a16:creationId xmlns:a16="http://schemas.microsoft.com/office/drawing/2014/main" id="{A07FCED9-5292-5C3F-BDA9-ED279132447D}"/>
              </a:ext>
            </a:extLst>
          </p:cNvPr>
          <p:cNvSpPr/>
          <p:nvPr/>
        </p:nvSpPr>
        <p:spPr>
          <a:xfrm>
            <a:off x="533572" y="1152180"/>
            <a:ext cx="8076855" cy="214770"/>
          </a:xfrm>
          <a:prstGeom prst="homePlate">
            <a:avLst>
              <a:gd name="adj" fmla="val 25547"/>
            </a:avLst>
          </a:prstGeom>
          <a:solidFill>
            <a:schemeClr val="bg1">
              <a:lumMod val="6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 coins arrondis 24">
            <a:extLst>
              <a:ext uri="{FF2B5EF4-FFF2-40B4-BE49-F238E27FC236}">
                <a16:creationId xmlns:a16="http://schemas.microsoft.com/office/drawing/2014/main" id="{97D1F273-A6C4-A8B4-0AAE-709DA04115F1}"/>
              </a:ext>
            </a:extLst>
          </p:cNvPr>
          <p:cNvSpPr/>
          <p:nvPr/>
        </p:nvSpPr>
        <p:spPr>
          <a:xfrm>
            <a:off x="1297343" y="1544331"/>
            <a:ext cx="2447343" cy="1297796"/>
          </a:xfrm>
          <a:prstGeom prst="round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Identifiants d’éditeurs</a:t>
            </a:r>
          </a:p>
          <a:p>
            <a:pPr algn="ctr"/>
            <a:endParaRPr lang="fr-FR" dirty="0"/>
          </a:p>
        </p:txBody>
      </p:sp>
      <p:sp>
        <p:nvSpPr>
          <p:cNvPr id="15" name="ZoneTexte 14">
            <a:extLst>
              <a:ext uri="{FF2B5EF4-FFF2-40B4-BE49-F238E27FC236}">
                <a16:creationId xmlns:a16="http://schemas.microsoft.com/office/drawing/2014/main" id="{5542104F-20B0-2B94-C194-DF4134CA6189}"/>
              </a:ext>
            </a:extLst>
          </p:cNvPr>
          <p:cNvSpPr txBox="1"/>
          <p:nvPr/>
        </p:nvSpPr>
        <p:spPr>
          <a:xfrm>
            <a:off x="533572" y="688419"/>
            <a:ext cx="4572000" cy="369332"/>
          </a:xfrm>
          <a:prstGeom prst="rect">
            <a:avLst/>
          </a:prstGeom>
          <a:noFill/>
        </p:spPr>
        <p:txBody>
          <a:bodyPr wrap="square">
            <a:spAutoFit/>
          </a:bodyPr>
          <a:lstStyle/>
          <a:p>
            <a:r>
              <a:rPr lang="fr-FR" dirty="0"/>
              <a:t>2005</a:t>
            </a:r>
          </a:p>
        </p:txBody>
      </p:sp>
      <p:sp>
        <p:nvSpPr>
          <p:cNvPr id="16" name="ZoneTexte 15">
            <a:extLst>
              <a:ext uri="{FF2B5EF4-FFF2-40B4-BE49-F238E27FC236}">
                <a16:creationId xmlns:a16="http://schemas.microsoft.com/office/drawing/2014/main" id="{C7A0E1A9-D199-D37C-4B0B-159F82D27E3D}"/>
              </a:ext>
            </a:extLst>
          </p:cNvPr>
          <p:cNvSpPr txBox="1"/>
          <p:nvPr/>
        </p:nvSpPr>
        <p:spPr>
          <a:xfrm>
            <a:off x="8205754" y="688419"/>
            <a:ext cx="809346" cy="369332"/>
          </a:xfrm>
          <a:prstGeom prst="rect">
            <a:avLst/>
          </a:prstGeom>
          <a:noFill/>
        </p:spPr>
        <p:txBody>
          <a:bodyPr wrap="square">
            <a:spAutoFit/>
          </a:bodyPr>
          <a:lstStyle/>
          <a:p>
            <a:r>
              <a:rPr lang="fr-FR" dirty="0"/>
              <a:t>2015</a:t>
            </a:r>
          </a:p>
        </p:txBody>
      </p:sp>
      <p:pic>
        <p:nvPicPr>
          <p:cNvPr id="2" name="Image 1">
            <a:extLst>
              <a:ext uri="{FF2B5EF4-FFF2-40B4-BE49-F238E27FC236}">
                <a16:creationId xmlns:a16="http://schemas.microsoft.com/office/drawing/2014/main" id="{3CA109C4-8200-FB31-741D-6C15DD220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8418" y="2362370"/>
            <a:ext cx="1475145" cy="324822"/>
          </a:xfrm>
          <a:prstGeom prst="rect">
            <a:avLst/>
          </a:prstGeom>
        </p:spPr>
      </p:pic>
      <p:pic>
        <p:nvPicPr>
          <p:cNvPr id="3" name="Image 2">
            <a:extLst>
              <a:ext uri="{FF2B5EF4-FFF2-40B4-BE49-F238E27FC236}">
                <a16:creationId xmlns:a16="http://schemas.microsoft.com/office/drawing/2014/main" id="{54FD6FE8-440C-B1E2-788E-70148D5FF8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8180" y="2362370"/>
            <a:ext cx="859402" cy="311011"/>
          </a:xfrm>
          <a:prstGeom prst="rect">
            <a:avLst/>
          </a:prstGeom>
        </p:spPr>
      </p:pic>
      <p:sp>
        <p:nvSpPr>
          <p:cNvPr id="26" name="Rectangle : coins arrondis 25">
            <a:extLst>
              <a:ext uri="{FF2B5EF4-FFF2-40B4-BE49-F238E27FC236}">
                <a16:creationId xmlns:a16="http://schemas.microsoft.com/office/drawing/2014/main" id="{4911C6FC-10AB-2118-67C6-A55427D18744}"/>
              </a:ext>
            </a:extLst>
          </p:cNvPr>
          <p:cNvSpPr/>
          <p:nvPr/>
        </p:nvSpPr>
        <p:spPr>
          <a:xfrm>
            <a:off x="3169352" y="3199103"/>
            <a:ext cx="4572000" cy="1297796"/>
          </a:xfrm>
          <a:prstGeom prst="round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Identifiants d’archives ouvertes</a:t>
            </a:r>
          </a:p>
          <a:p>
            <a:pPr algn="ctr"/>
            <a:endParaRPr lang="fr-FR" dirty="0"/>
          </a:p>
        </p:txBody>
      </p:sp>
      <p:sp>
        <p:nvSpPr>
          <p:cNvPr id="28" name="Rectangle : coins arrondis 27">
            <a:extLst>
              <a:ext uri="{FF2B5EF4-FFF2-40B4-BE49-F238E27FC236}">
                <a16:creationId xmlns:a16="http://schemas.microsoft.com/office/drawing/2014/main" id="{30424CEE-74D1-8343-F361-4403EBD88C1D}"/>
              </a:ext>
            </a:extLst>
          </p:cNvPr>
          <p:cNvSpPr/>
          <p:nvPr/>
        </p:nvSpPr>
        <p:spPr>
          <a:xfrm>
            <a:off x="4651653" y="4849053"/>
            <a:ext cx="2278184" cy="1297796"/>
          </a:xfrm>
          <a:prstGeom prst="round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Identifiant </a:t>
            </a:r>
            <a:r>
              <a:rPr lang="fr-FR" dirty="0" err="1"/>
              <a:t>transplateforme</a:t>
            </a:r>
            <a:endParaRPr lang="fr-FR" dirty="0"/>
          </a:p>
          <a:p>
            <a:pPr algn="ctr"/>
            <a:endParaRPr lang="fr-FR" dirty="0"/>
          </a:p>
        </p:txBody>
      </p:sp>
      <p:pic>
        <p:nvPicPr>
          <p:cNvPr id="5" name="Image 4">
            <a:extLst>
              <a:ext uri="{FF2B5EF4-FFF2-40B4-BE49-F238E27FC236}">
                <a16:creationId xmlns:a16="http://schemas.microsoft.com/office/drawing/2014/main" id="{500A857E-AF42-DA76-908D-A35DEB3550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755228" y="3981704"/>
            <a:ext cx="818905" cy="450001"/>
          </a:xfrm>
          <a:prstGeom prst="rect">
            <a:avLst/>
          </a:prstGeom>
        </p:spPr>
      </p:pic>
      <p:pic>
        <p:nvPicPr>
          <p:cNvPr id="9" name="Image 8">
            <a:extLst>
              <a:ext uri="{FF2B5EF4-FFF2-40B4-BE49-F238E27FC236}">
                <a16:creationId xmlns:a16="http://schemas.microsoft.com/office/drawing/2014/main" id="{C373CCB6-2BBB-0840-BD7D-403E529BB5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222570" y="5690984"/>
            <a:ext cx="1136349" cy="386058"/>
          </a:xfrm>
          <a:prstGeom prst="rect">
            <a:avLst/>
          </a:prstGeom>
          <a:effectLst/>
        </p:spPr>
      </p:pic>
      <p:pic>
        <p:nvPicPr>
          <p:cNvPr id="30" name="Image 29">
            <a:extLst>
              <a:ext uri="{FF2B5EF4-FFF2-40B4-BE49-F238E27FC236}">
                <a16:creationId xmlns:a16="http://schemas.microsoft.com/office/drawing/2014/main" id="{D109A57A-ACD0-7D0B-37DA-3389F54278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3531" y="3953741"/>
            <a:ext cx="818905" cy="365777"/>
          </a:xfrm>
          <a:prstGeom prst="rect">
            <a:avLst/>
          </a:prstGeom>
        </p:spPr>
      </p:pic>
      <p:pic>
        <p:nvPicPr>
          <p:cNvPr id="32" name="Image 31">
            <a:extLst>
              <a:ext uri="{FF2B5EF4-FFF2-40B4-BE49-F238E27FC236}">
                <a16:creationId xmlns:a16="http://schemas.microsoft.com/office/drawing/2014/main" id="{CBF7D6D7-5187-7F4B-9448-B5BE567174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36846" y="4075227"/>
            <a:ext cx="2003972" cy="233135"/>
          </a:xfrm>
          <a:prstGeom prst="rect">
            <a:avLst/>
          </a:prstGeom>
        </p:spPr>
      </p:pic>
    </p:spTree>
    <p:extLst>
      <p:ext uri="{BB962C8B-B14F-4D97-AF65-F5344CB8AC3E}">
        <p14:creationId xmlns:p14="http://schemas.microsoft.com/office/powerpoint/2010/main" val="3867503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20508-E198-EB28-6B04-025996D82898}"/>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E004C9E7-9548-2DC6-0C1D-D752C40A0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178" y="1066691"/>
            <a:ext cx="4698458" cy="4724618"/>
          </a:xfrm>
          <a:prstGeom prst="rect">
            <a:avLst/>
          </a:prstGeom>
          <a:effectLst>
            <a:outerShdw blurRad="292100" dist="139700" dir="2700000" algn="ctr" rotWithShape="0">
              <a:srgbClr val="000000">
                <a:alpha val="65000"/>
              </a:srgbClr>
            </a:outerShdw>
          </a:effectLst>
        </p:spPr>
      </p:pic>
      <p:sp>
        <p:nvSpPr>
          <p:cNvPr id="2" name="Rectangle 1">
            <a:extLst>
              <a:ext uri="{FF2B5EF4-FFF2-40B4-BE49-F238E27FC236}">
                <a16:creationId xmlns:a16="http://schemas.microsoft.com/office/drawing/2014/main" id="{F17044F4-DA2F-28A4-082C-9078422D7AEE}"/>
              </a:ext>
            </a:extLst>
          </p:cNvPr>
          <p:cNvSpPr/>
          <p:nvPr/>
        </p:nvSpPr>
        <p:spPr>
          <a:xfrm>
            <a:off x="6951048" y="5798036"/>
            <a:ext cx="463588" cy="215444"/>
          </a:xfrm>
          <a:prstGeom prst="rect">
            <a:avLst/>
          </a:prstGeom>
        </p:spPr>
        <p:txBody>
          <a:bodyPr wrap="none">
            <a:spAutoFit/>
          </a:bodyPr>
          <a:lstStyle/>
          <a:p>
            <a:r>
              <a:rPr lang="fr-FR" sz="800" dirty="0">
                <a:hlinkClick r:id="rId4"/>
              </a:rPr>
              <a:t>source</a:t>
            </a:r>
            <a:endParaRPr lang="fr-FR" sz="800" dirty="0"/>
          </a:p>
        </p:txBody>
      </p:sp>
      <p:sp>
        <p:nvSpPr>
          <p:cNvPr id="4" name="ZoneTexte 3">
            <a:extLst>
              <a:ext uri="{FF2B5EF4-FFF2-40B4-BE49-F238E27FC236}">
                <a16:creationId xmlns:a16="http://schemas.microsoft.com/office/drawing/2014/main" id="{3908E823-3B4F-8AC2-3BA5-5B6717DA527F}"/>
              </a:ext>
            </a:extLst>
          </p:cNvPr>
          <p:cNvSpPr txBox="1"/>
          <p:nvPr/>
        </p:nvSpPr>
        <p:spPr>
          <a:xfrm>
            <a:off x="805930" y="1660918"/>
            <a:ext cx="1376463" cy="369332"/>
          </a:xfrm>
          <a:prstGeom prst="rect">
            <a:avLst/>
          </a:prstGeom>
          <a:noFill/>
        </p:spPr>
        <p:txBody>
          <a:bodyPr wrap="square">
            <a:spAutoFit/>
          </a:bodyPr>
          <a:lstStyle/>
          <a:p>
            <a:r>
              <a:rPr lang="fr-FR" dirty="0"/>
              <a:t>identifiant</a:t>
            </a:r>
          </a:p>
        </p:txBody>
      </p:sp>
      <p:sp>
        <p:nvSpPr>
          <p:cNvPr id="7" name="ZoneTexte 6">
            <a:extLst>
              <a:ext uri="{FF2B5EF4-FFF2-40B4-BE49-F238E27FC236}">
                <a16:creationId xmlns:a16="http://schemas.microsoft.com/office/drawing/2014/main" id="{7B9CBC2E-8B14-94A0-08C1-1F359A452D68}"/>
              </a:ext>
            </a:extLst>
          </p:cNvPr>
          <p:cNvSpPr txBox="1"/>
          <p:nvPr/>
        </p:nvSpPr>
        <p:spPr>
          <a:xfrm>
            <a:off x="4931652" y="6225923"/>
            <a:ext cx="1376463" cy="369332"/>
          </a:xfrm>
          <a:prstGeom prst="rect">
            <a:avLst/>
          </a:prstGeom>
          <a:noFill/>
        </p:spPr>
        <p:txBody>
          <a:bodyPr wrap="square">
            <a:spAutoFit/>
          </a:bodyPr>
          <a:lstStyle/>
          <a:p>
            <a:r>
              <a:rPr lang="fr-FR" dirty="0"/>
              <a:t>profil</a:t>
            </a:r>
          </a:p>
        </p:txBody>
      </p:sp>
      <p:sp>
        <p:nvSpPr>
          <p:cNvPr id="8" name="Rectangle 7">
            <a:extLst>
              <a:ext uri="{FF2B5EF4-FFF2-40B4-BE49-F238E27FC236}">
                <a16:creationId xmlns:a16="http://schemas.microsoft.com/office/drawing/2014/main" id="{33DBE6C6-828E-4E40-D58F-6628B4EB345E}"/>
              </a:ext>
            </a:extLst>
          </p:cNvPr>
          <p:cNvSpPr/>
          <p:nvPr/>
        </p:nvSpPr>
        <p:spPr>
          <a:xfrm>
            <a:off x="3593882" y="1879628"/>
            <a:ext cx="696016" cy="301245"/>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BB67B2E5-EEA2-1379-36C0-4881E5140726}"/>
              </a:ext>
            </a:extLst>
          </p:cNvPr>
          <p:cNvSpPr/>
          <p:nvPr/>
        </p:nvSpPr>
        <p:spPr>
          <a:xfrm>
            <a:off x="2888138" y="2255764"/>
            <a:ext cx="4526498" cy="3542272"/>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avec flèche 9">
            <a:extLst>
              <a:ext uri="{FF2B5EF4-FFF2-40B4-BE49-F238E27FC236}">
                <a16:creationId xmlns:a16="http://schemas.microsoft.com/office/drawing/2014/main" id="{04025BA3-16A8-85D5-3604-71BE119B4E63}"/>
              </a:ext>
            </a:extLst>
          </p:cNvPr>
          <p:cNvCxnSpPr>
            <a:cxnSpLocks/>
          </p:cNvCxnSpPr>
          <p:nvPr/>
        </p:nvCxnSpPr>
        <p:spPr>
          <a:xfrm>
            <a:off x="2225525" y="1879628"/>
            <a:ext cx="1325225"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CE2A0763-0F05-CE7C-0FFA-4B2F831D4F3C}"/>
              </a:ext>
            </a:extLst>
          </p:cNvPr>
          <p:cNvCxnSpPr>
            <a:cxnSpLocks/>
          </p:cNvCxnSpPr>
          <p:nvPr/>
        </p:nvCxnSpPr>
        <p:spPr>
          <a:xfrm flipV="1">
            <a:off x="5271929" y="5798036"/>
            <a:ext cx="0" cy="45943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993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3754EF0-F5C9-49A9-DDB0-465FDF85F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959" y="1692023"/>
            <a:ext cx="8461098" cy="4442077"/>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7926614" y="6435968"/>
            <a:ext cx="712562" cy="215444"/>
          </a:xfrm>
          <a:prstGeom prst="rect">
            <a:avLst/>
          </a:prstGeom>
        </p:spPr>
        <p:txBody>
          <a:bodyPr wrap="square">
            <a:spAutoFit/>
          </a:bodyPr>
          <a:lstStyle/>
          <a:p>
            <a:r>
              <a:rPr lang="fr-FR" sz="800" dirty="0" err="1">
                <a:solidFill>
                  <a:prstClr val="black"/>
                </a:solidFill>
                <a:latin typeface="Calibri" panose="020F0502020204030204" pitchFamily="34" charset="0"/>
                <a:cs typeface="Calibri" panose="020F0502020204030204" pitchFamily="34" charset="0"/>
                <a:hlinkClick r:id="rId4"/>
              </a:rPr>
              <a:t>INIST</a:t>
            </a:r>
            <a:r>
              <a:rPr lang="fr-FR" sz="800" dirty="0">
                <a:solidFill>
                  <a:prstClr val="black"/>
                </a:solidFill>
                <a:latin typeface="Calibri" panose="020F0502020204030204" pitchFamily="34" charset="0"/>
                <a:cs typeface="Calibri" panose="020F0502020204030204" pitchFamily="34" charset="0"/>
                <a:hlinkClick r:id="rId4"/>
              </a:rPr>
              <a:t>-CNRS</a:t>
            </a:r>
            <a:endParaRPr lang="fr-FR" sz="800" dirty="0">
              <a:latin typeface="Calibri" panose="020F0502020204030204" pitchFamily="34" charset="0"/>
              <a:cs typeface="Calibri" panose="020F0502020204030204" pitchFamily="34" charset="0"/>
            </a:endParaRPr>
          </a:p>
        </p:txBody>
      </p:sp>
      <p:sp>
        <p:nvSpPr>
          <p:cNvPr id="2" name="Signe de multiplication 1">
            <a:extLst>
              <a:ext uri="{FF2B5EF4-FFF2-40B4-BE49-F238E27FC236}">
                <a16:creationId xmlns:a16="http://schemas.microsoft.com/office/drawing/2014/main" id="{464EE70D-860A-43D3-AAC5-624BAADFF9BE}"/>
              </a:ext>
            </a:extLst>
          </p:cNvPr>
          <p:cNvSpPr/>
          <p:nvPr/>
        </p:nvSpPr>
        <p:spPr>
          <a:xfrm>
            <a:off x="2378683" y="4811304"/>
            <a:ext cx="1308100" cy="709345"/>
          </a:xfrm>
          <a:prstGeom prst="mathMultiply">
            <a:avLst/>
          </a:prstGeom>
          <a:solidFill>
            <a:srgbClr val="7030A0"/>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7350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4040FF6-9F3A-EB1B-2E7E-3291623B7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114" y="1546951"/>
            <a:ext cx="6550050" cy="4933647"/>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7555091" y="6642556"/>
            <a:ext cx="669073" cy="215444"/>
          </a:xfrm>
          <a:prstGeom prst="rect">
            <a:avLst/>
          </a:prstGeom>
        </p:spPr>
        <p:txBody>
          <a:bodyPr wrap="square">
            <a:spAutoFit/>
          </a:bodyPr>
          <a:lstStyle/>
          <a:p>
            <a:r>
              <a:rPr lang="fr-FR" sz="800" dirty="0">
                <a:hlinkClick r:id="rId4"/>
              </a:rPr>
              <a:t>source</a:t>
            </a:r>
            <a:endParaRPr lang="fr-FR" sz="800" dirty="0"/>
          </a:p>
        </p:txBody>
      </p:sp>
      <p:sp>
        <p:nvSpPr>
          <p:cNvPr id="7" name="Rectangle 6">
            <a:extLst>
              <a:ext uri="{FF2B5EF4-FFF2-40B4-BE49-F238E27FC236}">
                <a16:creationId xmlns:a16="http://schemas.microsoft.com/office/drawing/2014/main" id="{3424C95F-5A1A-4BE8-B8D9-DFFBAA89DA7C}"/>
              </a:ext>
            </a:extLst>
          </p:cNvPr>
          <p:cNvSpPr/>
          <p:nvPr/>
        </p:nvSpPr>
        <p:spPr>
          <a:xfrm>
            <a:off x="1465421" y="317579"/>
            <a:ext cx="6213176" cy="461665"/>
          </a:xfrm>
          <a:prstGeom prst="rect">
            <a:avLst/>
          </a:prstGeom>
          <a:noFill/>
        </p:spPr>
        <p:txBody>
          <a:bodyPr wrap="none">
            <a:spAutoFit/>
          </a:bodyPr>
          <a:lstStyle/>
          <a:p>
            <a:pPr algn="ctr"/>
            <a:r>
              <a:rPr lang="fr-FR" sz="2400" b="1" dirty="0">
                <a:solidFill>
                  <a:srgbClr val="7030A0"/>
                </a:solidFill>
              </a:rPr>
              <a:t>Identifiants de bases de données commerciales</a:t>
            </a:r>
            <a:endParaRPr lang="fr-FR" sz="2000" dirty="0">
              <a:solidFill>
                <a:srgbClr val="7030A0"/>
              </a:solidFill>
            </a:endParaRPr>
          </a:p>
        </p:txBody>
      </p:sp>
      <p:sp>
        <p:nvSpPr>
          <p:cNvPr id="6" name="Rectangle 5"/>
          <p:cNvSpPr/>
          <p:nvPr/>
        </p:nvSpPr>
        <p:spPr>
          <a:xfrm>
            <a:off x="3737262" y="3429000"/>
            <a:ext cx="5403659" cy="584775"/>
          </a:xfrm>
          <a:prstGeom prst="rect">
            <a:avLst/>
          </a:prstGeom>
          <a:solidFill>
            <a:srgbClr val="7030A0">
              <a:alpha val="71000"/>
            </a:srgbClr>
          </a:solidFill>
        </p:spPr>
        <p:txBody>
          <a:bodyPr wrap="none">
            <a:spAutoFit/>
          </a:bodyPr>
          <a:lstStyle/>
          <a:p>
            <a:pPr algn="ctr"/>
            <a:r>
              <a:rPr lang="fr-FR" sz="3200" b="1" dirty="0">
                <a:solidFill>
                  <a:schemeClr val="bg1"/>
                </a:solidFill>
              </a:rPr>
              <a:t>Scopus Author ID</a:t>
            </a:r>
            <a:r>
              <a:rPr lang="fr-FR" sz="3200" dirty="0">
                <a:solidFill>
                  <a:schemeClr val="bg1"/>
                </a:solidFill>
              </a:rPr>
              <a:t> </a:t>
            </a:r>
            <a:r>
              <a:rPr lang="fr-FR" sz="2800" dirty="0">
                <a:solidFill>
                  <a:schemeClr val="bg1"/>
                </a:solidFill>
              </a:rPr>
              <a:t>: 24537170300</a:t>
            </a:r>
          </a:p>
        </p:txBody>
      </p:sp>
    </p:spTree>
    <p:extLst>
      <p:ext uri="{BB962C8B-B14F-4D97-AF65-F5344CB8AC3E}">
        <p14:creationId xmlns:p14="http://schemas.microsoft.com/office/powerpoint/2010/main" val="1261351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B899D52-ED1D-5D8D-60B4-408994DB9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2162201"/>
            <a:ext cx="4277085" cy="3419269"/>
          </a:xfrm>
          <a:prstGeom prst="rect">
            <a:avLst/>
          </a:prstGeom>
          <a:effectLst>
            <a:outerShdw blurRad="292100" dist="139700" dir="2700000" algn="ctr" rotWithShape="0">
              <a:srgbClr val="000000">
                <a:alpha val="65000"/>
              </a:srgbClr>
            </a:outerShdw>
          </a:effectLst>
        </p:spPr>
      </p:pic>
      <p:pic>
        <p:nvPicPr>
          <p:cNvPr id="3" name="Image 2">
            <a:extLst>
              <a:ext uri="{FF2B5EF4-FFF2-40B4-BE49-F238E27FC236}">
                <a16:creationId xmlns:a16="http://schemas.microsoft.com/office/drawing/2014/main" id="{318804D1-AF44-12B8-7848-3F3F228290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5317" y="1567931"/>
            <a:ext cx="4673283" cy="4421503"/>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A341FC67-E378-4974-AA7D-6F7AE0943F07}"/>
              </a:ext>
            </a:extLst>
          </p:cNvPr>
          <p:cNvSpPr/>
          <p:nvPr/>
        </p:nvSpPr>
        <p:spPr>
          <a:xfrm>
            <a:off x="4638949" y="1661841"/>
            <a:ext cx="1344881" cy="232601"/>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39D76B64-0435-4233-832D-CEA4559F3638}"/>
              </a:ext>
            </a:extLst>
          </p:cNvPr>
          <p:cNvSpPr/>
          <p:nvPr/>
        </p:nvSpPr>
        <p:spPr>
          <a:xfrm>
            <a:off x="0" y="2172219"/>
            <a:ext cx="882735" cy="233158"/>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27112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31AF37C-A3BC-A359-B00C-4D3248C943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045" y="316051"/>
            <a:ext cx="6267909" cy="6225898"/>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81DA5D4C-1271-4F16-A6F2-EF4B4674BC7B}"/>
              </a:ext>
            </a:extLst>
          </p:cNvPr>
          <p:cNvSpPr/>
          <p:nvPr/>
        </p:nvSpPr>
        <p:spPr>
          <a:xfrm>
            <a:off x="2191657" y="1494970"/>
            <a:ext cx="362857" cy="261259"/>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67241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C642630C-16FF-4995-8DBA-8BC6BBE15A60}"/>
              </a:ext>
            </a:extLst>
          </p:cNvPr>
          <p:cNvSpPr txBox="1">
            <a:spLocks/>
          </p:cNvSpPr>
          <p:nvPr/>
        </p:nvSpPr>
        <p:spPr>
          <a:xfrm>
            <a:off x="6308876" y="572863"/>
            <a:ext cx="2636953" cy="5297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dirty="0">
                <a:latin typeface="+mn-lt"/>
              </a:rPr>
              <a:t>Présentation</a:t>
            </a:r>
            <a:endParaRPr lang="fr-FR" sz="3600" dirty="0">
              <a:latin typeface="+mn-lt"/>
            </a:endParaRPr>
          </a:p>
        </p:txBody>
      </p:sp>
      <p:sp>
        <p:nvSpPr>
          <p:cNvPr id="4" name="Sous-titre 4">
            <a:extLst>
              <a:ext uri="{FF2B5EF4-FFF2-40B4-BE49-F238E27FC236}">
                <a16:creationId xmlns:a16="http://schemas.microsoft.com/office/drawing/2014/main" id="{CEF37866-A347-4B56-BA05-D9EAE97FFF1B}"/>
              </a:ext>
            </a:extLst>
          </p:cNvPr>
          <p:cNvSpPr txBox="1">
            <a:spLocks/>
          </p:cNvSpPr>
          <p:nvPr/>
        </p:nvSpPr>
        <p:spPr>
          <a:xfrm>
            <a:off x="1233242" y="1445990"/>
            <a:ext cx="7419691" cy="368048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5738" lvl="1" indent="0">
              <a:buNone/>
            </a:pPr>
            <a:r>
              <a:rPr lang="fr-FR" sz="1300" dirty="0"/>
              <a:t>ORCID, ResearcherID, Scopus </a:t>
            </a:r>
            <a:r>
              <a:rPr lang="fr-FR" sz="1300" dirty="0" err="1"/>
              <a:t>Author</a:t>
            </a:r>
            <a:r>
              <a:rPr lang="fr-FR" sz="1300" dirty="0"/>
              <a:t> ID, </a:t>
            </a:r>
            <a:r>
              <a:rPr lang="fr-FR" sz="1300" dirty="0" err="1"/>
              <a:t>IdHAL</a:t>
            </a:r>
            <a:r>
              <a:rPr lang="fr-FR" sz="1300" dirty="0"/>
              <a:t>…, les identifiants chercheurs font désormais partie des outils importants de la science ouverte. Fondés sur le principe d'un identifiant univoque pour chaque auteur, indépendamment de l'homonymie ou des changements de nom et d'affiliation, ces identifiants deviennent des clés pour une meilleure attribution des publications et assurer une meilleure visibilité du chercheur. A l’heure où des institutions et les acteurs de la communication scientifique, notamment en France, rendent ce genre d’outils d’identité numérique de plus en plus nécessaires, quelle est l’offre actuelle et quels en sont les enjeux au niveau individuel et au niveau institutionnel.</a:t>
            </a:r>
            <a:br>
              <a:rPr lang="fr-FR" sz="1300" dirty="0"/>
            </a:br>
            <a:endParaRPr lang="fr-FR" sz="1300" dirty="0"/>
          </a:p>
          <a:p>
            <a:pPr marL="812800" indent="-214313">
              <a:lnSpc>
                <a:spcPct val="120000"/>
              </a:lnSpc>
              <a:spcBef>
                <a:spcPts val="0"/>
              </a:spcBef>
            </a:pPr>
            <a:r>
              <a:rPr lang="fr-FR" sz="1300" dirty="0"/>
              <a:t>Contexte et enjeux des identifiants chercheurs : identifiants pérennes, identifiants pérennes auteur ;</a:t>
            </a:r>
          </a:p>
          <a:p>
            <a:pPr marL="812800" indent="-214313">
              <a:lnSpc>
                <a:spcPct val="120000"/>
              </a:lnSpc>
              <a:spcBef>
                <a:spcPts val="0"/>
              </a:spcBef>
            </a:pPr>
            <a:r>
              <a:rPr lang="fr-FR" sz="1300" dirty="0"/>
              <a:t>Offre existante : Scopus </a:t>
            </a:r>
            <a:r>
              <a:rPr lang="fr-FR" sz="1300" dirty="0" err="1"/>
              <a:t>AuthorID</a:t>
            </a:r>
            <a:r>
              <a:rPr lang="fr-FR" sz="1300" dirty="0"/>
              <a:t>, ResearcherID, IdHAL, ORCID, </a:t>
            </a:r>
            <a:r>
              <a:rPr lang="fr-FR" sz="1300" dirty="0" err="1"/>
              <a:t>IdRef</a:t>
            </a:r>
            <a:r>
              <a:rPr lang="fr-FR" sz="1300" dirty="0"/>
              <a:t>, VIAF, ISNI ;</a:t>
            </a:r>
          </a:p>
          <a:p>
            <a:pPr marL="812800" indent="-214313">
              <a:lnSpc>
                <a:spcPct val="120000"/>
              </a:lnSpc>
              <a:spcBef>
                <a:spcPts val="0"/>
              </a:spcBef>
            </a:pPr>
            <a:r>
              <a:rPr lang="fr-FR" sz="1300" dirty="0"/>
              <a:t>Intérêt des identifiants chercheurs pour les chercheurs, les institutions et organismes, et les éditeurs ;</a:t>
            </a:r>
          </a:p>
          <a:p>
            <a:pPr marL="812800" indent="-214313">
              <a:lnSpc>
                <a:spcPct val="120000"/>
              </a:lnSpc>
              <a:spcBef>
                <a:spcPts val="0"/>
              </a:spcBef>
            </a:pPr>
            <a:r>
              <a:rPr lang="fr-FR" sz="1300" dirty="0"/>
              <a:t>Perspectives françaises et étrangères ;</a:t>
            </a:r>
          </a:p>
          <a:p>
            <a:pPr marL="812800" indent="-214313">
              <a:lnSpc>
                <a:spcPct val="120000"/>
              </a:lnSpc>
              <a:spcBef>
                <a:spcPts val="0"/>
              </a:spcBef>
            </a:pPr>
            <a:r>
              <a:rPr lang="fr-FR" sz="1300" dirty="0"/>
              <a:t>Pistes pour la formation des usagers</a:t>
            </a:r>
          </a:p>
          <a:p>
            <a:pPr marL="1226344" indent="-214313">
              <a:lnSpc>
                <a:spcPct val="120000"/>
              </a:lnSpc>
              <a:spcBef>
                <a:spcPts val="0"/>
              </a:spcBef>
            </a:pPr>
            <a:endParaRPr lang="fr-FR" sz="1400" b="1" dirty="0">
              <a:solidFill>
                <a:srgbClr val="FF0000"/>
              </a:solidFill>
            </a:endParaRPr>
          </a:p>
          <a:p>
            <a:pPr marL="0" indent="0">
              <a:buNone/>
            </a:pPr>
            <a:r>
              <a:rPr lang="fr-FR" sz="2200" b="1" dirty="0">
                <a:solidFill>
                  <a:srgbClr val="7030A0"/>
                </a:solidFill>
              </a:rPr>
              <a:t>PRESENCE DE COMMENTAIRES ET D’UNE BIBLIOGRAPHIE</a:t>
            </a:r>
          </a:p>
          <a:p>
            <a:pPr marL="0" indent="0">
              <a:buNone/>
            </a:pPr>
            <a:endParaRPr lang="fr-FR" sz="900" b="1" dirty="0">
              <a:solidFill>
                <a:srgbClr val="7030A0"/>
              </a:solidFill>
            </a:endParaRPr>
          </a:p>
          <a:p>
            <a:pPr marL="0" indent="0">
              <a:buNone/>
            </a:pPr>
            <a:r>
              <a:rPr lang="fr-FR" sz="1300" b="1" dirty="0">
                <a:solidFill>
                  <a:srgbClr val="7030A0"/>
                </a:solidFill>
              </a:rPr>
              <a:t>Pour la dernière version de ce support et un tableau des principaux identifiants,</a:t>
            </a:r>
            <a:br>
              <a:rPr lang="fr-FR" sz="1300" b="1" dirty="0">
                <a:solidFill>
                  <a:srgbClr val="7030A0"/>
                </a:solidFill>
              </a:rPr>
            </a:br>
            <a:r>
              <a:rPr lang="fr-FR" sz="1300" b="1" dirty="0">
                <a:solidFill>
                  <a:srgbClr val="8795DE"/>
                </a:solidFill>
                <a:hlinkClick r:id="rId2"/>
              </a:rPr>
              <a:t>voir la page dédiée</a:t>
            </a:r>
            <a:r>
              <a:rPr lang="fr-FR" sz="1300" b="1" dirty="0">
                <a:solidFill>
                  <a:srgbClr val="8795DE"/>
                </a:solidFill>
              </a:rPr>
              <a:t> </a:t>
            </a:r>
            <a:r>
              <a:rPr lang="fr-FR" sz="1300" b="1" dirty="0">
                <a:solidFill>
                  <a:srgbClr val="7030A0"/>
                </a:solidFill>
              </a:rPr>
              <a:t>sur le site de l’URFIST de Paris</a:t>
            </a:r>
          </a:p>
          <a:p>
            <a:pPr marL="0" indent="0">
              <a:buNone/>
            </a:pPr>
            <a:endParaRPr lang="fr-FR" sz="3500" dirty="0"/>
          </a:p>
          <a:p>
            <a:pPr marL="0" indent="0">
              <a:buNone/>
            </a:pPr>
            <a:endParaRPr lang="fr-FR" sz="3500" dirty="0"/>
          </a:p>
        </p:txBody>
      </p:sp>
      <p:sp>
        <p:nvSpPr>
          <p:cNvPr id="2" name="ZoneTexte 1">
            <a:extLst>
              <a:ext uri="{FF2B5EF4-FFF2-40B4-BE49-F238E27FC236}">
                <a16:creationId xmlns:a16="http://schemas.microsoft.com/office/drawing/2014/main" id="{E62E75C3-E41A-41A1-6A4C-8E9D5E7067A4}"/>
              </a:ext>
            </a:extLst>
          </p:cNvPr>
          <p:cNvSpPr txBox="1"/>
          <p:nvPr/>
        </p:nvSpPr>
        <p:spPr>
          <a:xfrm>
            <a:off x="3666012" y="5611668"/>
            <a:ext cx="4761869" cy="784830"/>
          </a:xfrm>
          <a:prstGeom prst="rect">
            <a:avLst/>
          </a:prstGeom>
          <a:noFill/>
        </p:spPr>
        <p:txBody>
          <a:bodyPr wrap="square">
            <a:spAutoFit/>
          </a:bodyPr>
          <a:lstStyle/>
          <a:p>
            <a:pPr marL="273050"/>
            <a:r>
              <a:rPr lang="fr-FR" sz="1200" noProof="0" dirty="0"/>
              <a:t>Droits de réutilisation</a:t>
            </a:r>
          </a:p>
          <a:p>
            <a:pPr lvl="1"/>
            <a:r>
              <a:rPr lang="fr-FR" sz="1100" noProof="0" dirty="0"/>
              <a:t>Ce document est diffusé sous licence CC-BY 4.0, à l’exception des éléments tiers (logos, captures d’écran), qui restent soumis aux droits de leurs auteurs respectifs</a:t>
            </a:r>
          </a:p>
        </p:txBody>
      </p:sp>
      <p:pic>
        <p:nvPicPr>
          <p:cNvPr id="5" name="Image 4">
            <a:extLst>
              <a:ext uri="{FF2B5EF4-FFF2-40B4-BE49-F238E27FC236}">
                <a16:creationId xmlns:a16="http://schemas.microsoft.com/office/drawing/2014/main" id="{33E07352-5D03-E63A-2EC5-7E2B42D50E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3242" y="5695672"/>
            <a:ext cx="2432770" cy="616823"/>
          </a:xfrm>
          <a:prstGeom prst="rect">
            <a:avLst/>
          </a:prstGeom>
        </p:spPr>
      </p:pic>
    </p:spTree>
    <p:extLst>
      <p:ext uri="{BB962C8B-B14F-4D97-AF65-F5344CB8AC3E}">
        <p14:creationId xmlns:p14="http://schemas.microsoft.com/office/powerpoint/2010/main" val="897483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CA31D10B-9D3A-DFEF-3311-1D292F69FE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618" y="3608559"/>
            <a:ext cx="6504382" cy="2529482"/>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C80692ED-7458-3B34-EA91-14F907A9CF31}"/>
              </a:ext>
            </a:extLst>
          </p:cNvPr>
          <p:cNvSpPr txBox="1"/>
          <p:nvPr/>
        </p:nvSpPr>
        <p:spPr>
          <a:xfrm>
            <a:off x="7024914" y="6493653"/>
            <a:ext cx="2119086" cy="246221"/>
          </a:xfrm>
          <a:prstGeom prst="rect">
            <a:avLst/>
          </a:prstGeom>
          <a:noFill/>
        </p:spPr>
        <p:txBody>
          <a:bodyPr wrap="square">
            <a:spAutoFit/>
          </a:bodyPr>
          <a:lstStyle/>
          <a:p>
            <a:r>
              <a:rPr lang="fr-FR" sz="1000" dirty="0">
                <a:hlinkClick r:id="rId4"/>
              </a:rPr>
              <a:t>aide sur l’</a:t>
            </a:r>
            <a:r>
              <a:rPr lang="fr-FR" sz="1000" dirty="0" err="1">
                <a:hlinkClick r:id="rId4"/>
              </a:rPr>
              <a:t>i</a:t>
            </a:r>
            <a:r>
              <a:rPr lang="fr-FR" sz="1000" i="1" dirty="0" err="1">
                <a:hlinkClick r:id="rId4"/>
              </a:rPr>
              <a:t>Author</a:t>
            </a:r>
            <a:r>
              <a:rPr lang="fr-FR" sz="1000" i="1" dirty="0">
                <a:hlinkClick r:id="rId4"/>
              </a:rPr>
              <a:t> Feedback </a:t>
            </a:r>
            <a:r>
              <a:rPr lang="fr-FR" sz="1000" i="1" dirty="0" err="1">
                <a:hlinkClick r:id="rId4"/>
              </a:rPr>
              <a:t>Wizard</a:t>
            </a:r>
            <a:endParaRPr lang="fr-FR" sz="1000" i="1" dirty="0"/>
          </a:p>
        </p:txBody>
      </p:sp>
      <p:pic>
        <p:nvPicPr>
          <p:cNvPr id="4" name="Image 3">
            <a:extLst>
              <a:ext uri="{FF2B5EF4-FFF2-40B4-BE49-F238E27FC236}">
                <a16:creationId xmlns:a16="http://schemas.microsoft.com/office/drawing/2014/main" id="{37DF2326-5B03-7E4C-DE8C-ADC206C7A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30" y="1839928"/>
            <a:ext cx="6198420" cy="1422930"/>
          </a:xfrm>
          <a:prstGeom prst="rect">
            <a:avLst/>
          </a:prstGeom>
          <a:effectLst>
            <a:outerShdw blurRad="292100" dist="139700" dir="2700000" algn="ctr" rotWithShape="0">
              <a:srgbClr val="000000">
                <a:alpha val="65000"/>
              </a:srgbClr>
            </a:outerShdw>
          </a:effectLst>
        </p:spPr>
      </p:pic>
      <p:sp>
        <p:nvSpPr>
          <p:cNvPr id="13" name="Rectangle 12">
            <a:extLst>
              <a:ext uri="{FF2B5EF4-FFF2-40B4-BE49-F238E27FC236}">
                <a16:creationId xmlns:a16="http://schemas.microsoft.com/office/drawing/2014/main" id="{19BBBE26-2C2C-0471-3377-3B7AAB43B924}"/>
              </a:ext>
            </a:extLst>
          </p:cNvPr>
          <p:cNvSpPr/>
          <p:nvPr/>
        </p:nvSpPr>
        <p:spPr>
          <a:xfrm>
            <a:off x="4774208" y="3637588"/>
            <a:ext cx="1278249" cy="281270"/>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70734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48AA4AF-8136-0971-75B4-89415BE9C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080" y="1267423"/>
            <a:ext cx="6972719" cy="5272998"/>
          </a:xfrm>
          <a:prstGeom prst="rect">
            <a:avLst/>
          </a:prstGeom>
          <a:effectLst>
            <a:outerShdw blurRad="292100" dist="139700" dir="2700000" algn="ctr" rotWithShape="0">
              <a:srgbClr val="000000">
                <a:alpha val="65000"/>
              </a:srgbClr>
            </a:outerShdw>
          </a:effectLst>
        </p:spPr>
      </p:pic>
      <p:sp>
        <p:nvSpPr>
          <p:cNvPr id="6" name="Rectangle 5"/>
          <p:cNvSpPr/>
          <p:nvPr/>
        </p:nvSpPr>
        <p:spPr>
          <a:xfrm>
            <a:off x="7718424" y="6540421"/>
            <a:ext cx="628650" cy="215444"/>
          </a:xfrm>
          <a:prstGeom prst="rect">
            <a:avLst/>
          </a:prstGeom>
        </p:spPr>
        <p:txBody>
          <a:bodyPr wrap="square">
            <a:spAutoFit/>
          </a:bodyPr>
          <a:lstStyle/>
          <a:p>
            <a:r>
              <a:rPr lang="fr-FR" sz="800" dirty="0">
                <a:hlinkClick r:id="rId4"/>
              </a:rPr>
              <a:t>source</a:t>
            </a:r>
            <a:endParaRPr lang="fr-FR" sz="800" dirty="0"/>
          </a:p>
        </p:txBody>
      </p:sp>
      <p:sp>
        <p:nvSpPr>
          <p:cNvPr id="9" name="Rectangle 8">
            <a:extLst>
              <a:ext uri="{FF2B5EF4-FFF2-40B4-BE49-F238E27FC236}">
                <a16:creationId xmlns:a16="http://schemas.microsoft.com/office/drawing/2014/main" id="{34F57522-D6D7-4C68-A2F0-CAFC3152862F}"/>
              </a:ext>
            </a:extLst>
          </p:cNvPr>
          <p:cNvSpPr/>
          <p:nvPr/>
        </p:nvSpPr>
        <p:spPr>
          <a:xfrm>
            <a:off x="1465421" y="317579"/>
            <a:ext cx="6213176" cy="461665"/>
          </a:xfrm>
          <a:prstGeom prst="rect">
            <a:avLst/>
          </a:prstGeom>
          <a:noFill/>
        </p:spPr>
        <p:txBody>
          <a:bodyPr wrap="none">
            <a:spAutoFit/>
          </a:bodyPr>
          <a:lstStyle/>
          <a:p>
            <a:pPr algn="ctr"/>
            <a:r>
              <a:rPr lang="fr-FR" sz="2400" b="1">
                <a:solidFill>
                  <a:srgbClr val="7030A0"/>
                </a:solidFill>
              </a:rPr>
              <a:t>Identifiants de bases de données commerciales</a:t>
            </a:r>
            <a:endParaRPr lang="fr-FR" sz="2000">
              <a:solidFill>
                <a:srgbClr val="7030A0"/>
              </a:solidFill>
            </a:endParaRPr>
          </a:p>
        </p:txBody>
      </p:sp>
      <p:sp>
        <p:nvSpPr>
          <p:cNvPr id="8" name="Rectangle 7"/>
          <p:cNvSpPr/>
          <p:nvPr/>
        </p:nvSpPr>
        <p:spPr>
          <a:xfrm>
            <a:off x="4179821" y="3429000"/>
            <a:ext cx="4964179" cy="584775"/>
          </a:xfrm>
          <a:prstGeom prst="rect">
            <a:avLst/>
          </a:prstGeom>
          <a:solidFill>
            <a:srgbClr val="7030A0">
              <a:alpha val="71000"/>
            </a:srgbClr>
          </a:solidFill>
        </p:spPr>
        <p:txBody>
          <a:bodyPr wrap="none">
            <a:spAutoFit/>
          </a:bodyPr>
          <a:lstStyle/>
          <a:p>
            <a:pPr algn="ctr"/>
            <a:r>
              <a:rPr lang="fr-FR" sz="3200" b="1" dirty="0" err="1">
                <a:solidFill>
                  <a:schemeClr val="bg1"/>
                </a:solidFill>
              </a:rPr>
              <a:t>ResearcherID</a:t>
            </a:r>
            <a:r>
              <a:rPr lang="fr-FR" sz="2400" dirty="0">
                <a:solidFill>
                  <a:schemeClr val="bg1"/>
                </a:solidFill>
              </a:rPr>
              <a:t> </a:t>
            </a:r>
            <a:r>
              <a:rPr lang="fr-FR" sz="2800" dirty="0">
                <a:solidFill>
                  <a:schemeClr val="bg1"/>
                </a:solidFill>
              </a:rPr>
              <a:t>: ABC-1627-2020</a:t>
            </a:r>
          </a:p>
        </p:txBody>
      </p:sp>
    </p:spTree>
    <p:extLst>
      <p:ext uri="{BB962C8B-B14F-4D97-AF65-F5344CB8AC3E}">
        <p14:creationId xmlns:p14="http://schemas.microsoft.com/office/powerpoint/2010/main" val="2407742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B314FB33-564C-AC38-6880-9701E1990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757" y="400050"/>
            <a:ext cx="4003218" cy="6057900"/>
          </a:xfrm>
          <a:prstGeom prst="rect">
            <a:avLst/>
          </a:prstGeom>
          <a:effectLst>
            <a:outerShdw blurRad="292100" dist="139700" dir="2700000" algn="ctr" rotWithShape="0">
              <a:srgbClr val="000000">
                <a:alpha val="65000"/>
              </a:srgbClr>
            </a:outerShdw>
          </a:effectLst>
        </p:spPr>
      </p:pic>
      <p:sp>
        <p:nvSpPr>
          <p:cNvPr id="14" name="Rectangle 13">
            <a:extLst>
              <a:ext uri="{FF2B5EF4-FFF2-40B4-BE49-F238E27FC236}">
                <a16:creationId xmlns:a16="http://schemas.microsoft.com/office/drawing/2014/main" id="{422B8142-EDA6-8E6E-4956-CE6FF7B22E87}"/>
              </a:ext>
            </a:extLst>
          </p:cNvPr>
          <p:cNvSpPr/>
          <p:nvPr/>
        </p:nvSpPr>
        <p:spPr>
          <a:xfrm>
            <a:off x="4769757" y="400050"/>
            <a:ext cx="914400" cy="209550"/>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9810AED2-B812-A093-1306-1920512CBA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025" y="1611205"/>
            <a:ext cx="4143515" cy="3908144"/>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68F9BC36-B203-4131-A8D3-2A3FD0CB5F83}"/>
              </a:ext>
            </a:extLst>
          </p:cNvPr>
          <p:cNvSpPr/>
          <p:nvPr/>
        </p:nvSpPr>
        <p:spPr>
          <a:xfrm>
            <a:off x="818084" y="1780427"/>
            <a:ext cx="653403" cy="190005"/>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83977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1791835-F95F-ECA7-93DC-2AF0B2F4C81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64297" y="1572223"/>
            <a:ext cx="7792777" cy="3936546"/>
          </a:xfrm>
          <a:prstGeom prst="rect">
            <a:avLst/>
          </a:prstGeom>
          <a:effectLst>
            <a:outerShdw blurRad="292100" dist="139700" dir="2700000" algn="ctr" rotWithShape="0">
              <a:srgbClr val="000000">
                <a:alpha val="65000"/>
              </a:srgbClr>
            </a:outerShdw>
          </a:effectLst>
        </p:spPr>
      </p:pic>
      <p:sp>
        <p:nvSpPr>
          <p:cNvPr id="4" name="Rectangle 3">
            <a:extLst>
              <a:ext uri="{FF2B5EF4-FFF2-40B4-BE49-F238E27FC236}">
                <a16:creationId xmlns:a16="http://schemas.microsoft.com/office/drawing/2014/main" id="{B2E6FA9F-F80D-BF20-6C6E-347187A9C857}"/>
              </a:ext>
            </a:extLst>
          </p:cNvPr>
          <p:cNvSpPr/>
          <p:nvPr/>
        </p:nvSpPr>
        <p:spPr>
          <a:xfrm>
            <a:off x="6850686" y="2032000"/>
            <a:ext cx="1806388" cy="448129"/>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93558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0CCA981-5715-0F94-F433-F679134130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89388" y="1427842"/>
            <a:ext cx="6466541" cy="1547586"/>
          </a:xfrm>
          <a:prstGeom prst="rect">
            <a:avLst/>
          </a:prstGeom>
          <a:effectLst>
            <a:outerShdw blurRad="292100" dist="139700" dir="2700000" algn="ctr" rotWithShape="0">
              <a:srgbClr val="000000">
                <a:alpha val="65000"/>
              </a:srgbClr>
            </a:outerShdw>
          </a:effectLst>
        </p:spPr>
      </p:pic>
      <p:pic>
        <p:nvPicPr>
          <p:cNvPr id="4" name="Image 3">
            <a:extLst>
              <a:ext uri="{FF2B5EF4-FFF2-40B4-BE49-F238E27FC236}">
                <a16:creationId xmlns:a16="http://schemas.microsoft.com/office/drawing/2014/main" id="{C980A890-EBBF-90A6-FDDB-26D84E3C3E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494565" y="3283857"/>
            <a:ext cx="3214008" cy="3099911"/>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976171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297C3BB-9641-DD9B-FBBD-A139AAF8F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6973" y="1413250"/>
            <a:ext cx="5913809" cy="5145314"/>
          </a:xfrm>
          <a:prstGeom prst="rect">
            <a:avLst/>
          </a:prstGeom>
          <a:effectLst>
            <a:outerShdw blurRad="292100" dist="139700" dir="2700000" algn="ctr" rotWithShape="0">
              <a:srgbClr val="000000">
                <a:alpha val="65000"/>
              </a:srgbClr>
            </a:outerShdw>
          </a:effectLst>
        </p:spPr>
      </p:pic>
      <p:sp>
        <p:nvSpPr>
          <p:cNvPr id="8" name="Rectangle 7"/>
          <p:cNvSpPr/>
          <p:nvPr/>
        </p:nvSpPr>
        <p:spPr>
          <a:xfrm>
            <a:off x="7459445" y="6642556"/>
            <a:ext cx="662673" cy="215444"/>
          </a:xfrm>
          <a:prstGeom prst="rect">
            <a:avLst/>
          </a:prstGeom>
        </p:spPr>
        <p:txBody>
          <a:bodyPr wrap="square">
            <a:spAutoFit/>
          </a:bodyPr>
          <a:lstStyle/>
          <a:p>
            <a:r>
              <a:rPr lang="fr-FR" sz="800" dirty="0">
                <a:hlinkClick r:id="rId4"/>
              </a:rPr>
              <a:t>source</a:t>
            </a:r>
            <a:endParaRPr lang="fr-FR" sz="800" dirty="0"/>
          </a:p>
        </p:txBody>
      </p:sp>
      <p:sp>
        <p:nvSpPr>
          <p:cNvPr id="9" name="Rectangle 8">
            <a:extLst>
              <a:ext uri="{FF2B5EF4-FFF2-40B4-BE49-F238E27FC236}">
                <a16:creationId xmlns:a16="http://schemas.microsoft.com/office/drawing/2014/main" id="{930FA6F8-678D-4546-99E0-AA8E7A6D30E7}"/>
              </a:ext>
            </a:extLst>
          </p:cNvPr>
          <p:cNvSpPr/>
          <p:nvPr/>
        </p:nvSpPr>
        <p:spPr>
          <a:xfrm>
            <a:off x="2475339" y="317579"/>
            <a:ext cx="4193327" cy="461665"/>
          </a:xfrm>
          <a:prstGeom prst="rect">
            <a:avLst/>
          </a:prstGeom>
          <a:noFill/>
        </p:spPr>
        <p:txBody>
          <a:bodyPr wrap="none">
            <a:spAutoFit/>
          </a:bodyPr>
          <a:lstStyle/>
          <a:p>
            <a:pPr algn="ctr"/>
            <a:r>
              <a:rPr lang="fr-FR" sz="2400" b="1">
                <a:solidFill>
                  <a:srgbClr val="7030A0"/>
                </a:solidFill>
              </a:rPr>
              <a:t>Identifiants d’archives ouvertes</a:t>
            </a:r>
            <a:endParaRPr lang="fr-FR" sz="2000">
              <a:solidFill>
                <a:srgbClr val="7030A0"/>
              </a:solidFill>
            </a:endParaRPr>
          </a:p>
        </p:txBody>
      </p:sp>
      <p:sp>
        <p:nvSpPr>
          <p:cNvPr id="6" name="Rectangle 1"/>
          <p:cNvSpPr>
            <a:spLocks noChangeArrowheads="1"/>
          </p:cNvSpPr>
          <p:nvPr/>
        </p:nvSpPr>
        <p:spPr bwMode="auto">
          <a:xfrm>
            <a:off x="4833878" y="3429000"/>
            <a:ext cx="4350999" cy="646331"/>
          </a:xfrm>
          <a:prstGeom prst="rect">
            <a:avLst/>
          </a:prstGeom>
          <a:solidFill>
            <a:srgbClr val="7030A0">
              <a:alpha val="71000"/>
            </a:srgbClr>
          </a:solidFill>
          <a:ln>
            <a:noFill/>
          </a:ln>
          <a:effectLst/>
        </p:spPr>
        <p:txBody>
          <a:bodyPr vert="horz" wrap="none" lIns="91440" tIns="45720" rIns="91440" bIns="45720" numCol="1" anchor="ctr" anchorCtr="0" compatLnSpc="1">
            <a:prstTxWarp prst="textNoShape">
              <a:avLst/>
            </a:prstTxWarp>
            <a:spAutoFit/>
          </a:bodyPr>
          <a:lstStyle/>
          <a:p>
            <a:pPr marR="0" lvl="0" indent="0" algn="ctr" fontAlgn="base">
              <a:lnSpc>
                <a:spcPct val="100000"/>
              </a:lnSpc>
              <a:spcBef>
                <a:spcPct val="0"/>
              </a:spcBef>
              <a:spcAft>
                <a:spcPct val="0"/>
              </a:spcAft>
              <a:buClrTx/>
              <a:buSzTx/>
              <a:tabLst/>
            </a:pPr>
            <a:r>
              <a:rPr lang="fr-FR" altLang="fr-FR" sz="3600" b="1" dirty="0">
                <a:solidFill>
                  <a:schemeClr val="bg1"/>
                </a:solidFill>
              </a:rPr>
              <a:t>IdHAL</a:t>
            </a:r>
            <a:r>
              <a:rPr lang="fr-FR" altLang="fr-FR" sz="2800" dirty="0">
                <a:solidFill>
                  <a:schemeClr val="bg1"/>
                </a:solidFill>
              </a:rPr>
              <a:t> : philippe-gambette</a:t>
            </a:r>
            <a:endParaRPr lang="fr-FR" altLang="fr-FR" sz="2000" dirty="0">
              <a:solidFill>
                <a:schemeClr val="bg1"/>
              </a:solidFill>
            </a:endParaRPr>
          </a:p>
        </p:txBody>
      </p:sp>
    </p:spTree>
    <p:extLst>
      <p:ext uri="{BB962C8B-B14F-4D97-AF65-F5344CB8AC3E}">
        <p14:creationId xmlns:p14="http://schemas.microsoft.com/office/powerpoint/2010/main" val="45297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F531922-918D-4580-957F-C8D351452F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843" y="1408589"/>
            <a:ext cx="8828314" cy="4040821"/>
          </a:xfrm>
          <a:prstGeom prst="rect">
            <a:avLst/>
          </a:prstGeom>
          <a:effectLst>
            <a:outerShdw blurRad="292100" dist="139700" dir="2700000" algn="ctr" rotWithShape="0">
              <a:srgbClr val="000000">
                <a:alpha val="65000"/>
              </a:srgbClr>
            </a:outerShdw>
          </a:effectLst>
        </p:spPr>
      </p:pic>
      <p:pic>
        <p:nvPicPr>
          <p:cNvPr id="3" name="Image 2">
            <a:extLst>
              <a:ext uri="{FF2B5EF4-FFF2-40B4-BE49-F238E27FC236}">
                <a16:creationId xmlns:a16="http://schemas.microsoft.com/office/drawing/2014/main" id="{53F8A2FC-6248-6956-7854-CC78520575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104" y="2734128"/>
            <a:ext cx="1285875" cy="3200400"/>
          </a:xfrm>
          <a:prstGeom prst="rect">
            <a:avLst/>
          </a:prstGeom>
          <a:effectLst>
            <a:outerShdw blurRad="571500" dist="139700" dir="1380000" algn="ctr" rotWithShape="0">
              <a:srgbClr val="000000">
                <a:alpha val="65000"/>
              </a:srgbClr>
            </a:outerShdw>
          </a:effectLst>
        </p:spPr>
      </p:pic>
      <p:sp>
        <p:nvSpPr>
          <p:cNvPr id="6" name="Rectangle 5">
            <a:extLst>
              <a:ext uri="{FF2B5EF4-FFF2-40B4-BE49-F238E27FC236}">
                <a16:creationId xmlns:a16="http://schemas.microsoft.com/office/drawing/2014/main" id="{2026A5A0-7EE3-47A6-91EB-1ADA33D2F9E9}"/>
              </a:ext>
            </a:extLst>
          </p:cNvPr>
          <p:cNvSpPr/>
          <p:nvPr/>
        </p:nvSpPr>
        <p:spPr>
          <a:xfrm>
            <a:off x="982607" y="3380415"/>
            <a:ext cx="1208315" cy="457151"/>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35052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AC026F8-9C56-7D01-788E-C46CACBCB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8605" y="1052872"/>
            <a:ext cx="5302352" cy="5579886"/>
          </a:xfrm>
          <a:prstGeom prst="rect">
            <a:avLst/>
          </a:prstGeom>
          <a:effectLst>
            <a:outerShdw blurRad="292100" dist="139700" dir="2700000" algn="ctr" rotWithShape="0">
              <a:srgbClr val="000000">
                <a:alpha val="65000"/>
              </a:srgbClr>
            </a:outerShdw>
          </a:effectLst>
        </p:spPr>
      </p:pic>
      <p:sp>
        <p:nvSpPr>
          <p:cNvPr id="2" name="Rectangle 1"/>
          <p:cNvSpPr/>
          <p:nvPr/>
        </p:nvSpPr>
        <p:spPr>
          <a:xfrm>
            <a:off x="7038969" y="6632758"/>
            <a:ext cx="463588" cy="215444"/>
          </a:xfrm>
          <a:prstGeom prst="rect">
            <a:avLst/>
          </a:prstGeom>
        </p:spPr>
        <p:txBody>
          <a:bodyPr wrap="none">
            <a:spAutoFit/>
          </a:bodyPr>
          <a:lstStyle/>
          <a:p>
            <a:r>
              <a:rPr lang="fr-FR" sz="800" dirty="0">
                <a:hlinkClick r:id="rId4"/>
              </a:rPr>
              <a:t>source</a:t>
            </a:r>
            <a:endParaRPr lang="fr-FR" sz="800" dirty="0"/>
          </a:p>
        </p:txBody>
      </p:sp>
      <p:sp>
        <p:nvSpPr>
          <p:cNvPr id="8" name="Rectangle 7">
            <a:extLst>
              <a:ext uri="{FF2B5EF4-FFF2-40B4-BE49-F238E27FC236}">
                <a16:creationId xmlns:a16="http://schemas.microsoft.com/office/drawing/2014/main" id="{44502D17-B1DE-47EF-A194-BFD62A04F833}"/>
              </a:ext>
            </a:extLst>
          </p:cNvPr>
          <p:cNvSpPr/>
          <p:nvPr/>
        </p:nvSpPr>
        <p:spPr>
          <a:xfrm>
            <a:off x="2525031" y="317579"/>
            <a:ext cx="4093942" cy="461665"/>
          </a:xfrm>
          <a:prstGeom prst="rect">
            <a:avLst/>
          </a:prstGeom>
          <a:noFill/>
        </p:spPr>
        <p:txBody>
          <a:bodyPr wrap="none">
            <a:spAutoFit/>
          </a:bodyPr>
          <a:lstStyle/>
          <a:p>
            <a:pPr algn="ctr"/>
            <a:r>
              <a:rPr lang="fr-FR" sz="2400" b="1" dirty="0">
                <a:solidFill>
                  <a:srgbClr val="7030A0"/>
                </a:solidFill>
              </a:rPr>
              <a:t>Un identifiant transplateforme</a:t>
            </a:r>
            <a:endParaRPr lang="fr-FR" sz="2000" dirty="0">
              <a:solidFill>
                <a:srgbClr val="7030A0"/>
              </a:solidFill>
            </a:endParaRPr>
          </a:p>
        </p:txBody>
      </p:sp>
      <p:sp>
        <p:nvSpPr>
          <p:cNvPr id="5" name="Rectangle 1"/>
          <p:cNvSpPr>
            <a:spLocks noChangeArrowheads="1"/>
          </p:cNvSpPr>
          <p:nvPr/>
        </p:nvSpPr>
        <p:spPr bwMode="auto">
          <a:xfrm>
            <a:off x="4215302" y="3426439"/>
            <a:ext cx="4927760" cy="646331"/>
          </a:xfrm>
          <a:prstGeom prst="rect">
            <a:avLst/>
          </a:prstGeom>
          <a:solidFill>
            <a:srgbClr val="7030A0">
              <a:alpha val="71000"/>
            </a:srgbClr>
          </a:solidFill>
          <a:ln>
            <a:noFill/>
          </a:ln>
          <a:effectLst/>
        </p:spPr>
        <p:txBody>
          <a:bodyPr vert="horz" wrap="none" lIns="91440" tIns="45720" rIns="91440" bIns="45720" numCol="1" anchor="ctr" anchorCtr="0" compatLnSpc="1">
            <a:prstTxWarp prst="textNoShape">
              <a:avLst/>
            </a:prstTxWarp>
            <a:spAutoFit/>
          </a:bodyPr>
          <a:lstStyle/>
          <a:p>
            <a:pPr marR="0" lvl="0" indent="0" algn="ctr" fontAlgn="base">
              <a:lnSpc>
                <a:spcPct val="100000"/>
              </a:lnSpc>
              <a:spcBef>
                <a:spcPct val="0"/>
              </a:spcBef>
              <a:spcAft>
                <a:spcPct val="0"/>
              </a:spcAft>
              <a:buClrTx/>
              <a:buSzTx/>
              <a:tabLst/>
            </a:pPr>
            <a:r>
              <a:rPr lang="fr-FR" altLang="fr-FR" sz="3600" b="1" dirty="0">
                <a:solidFill>
                  <a:schemeClr val="bg1"/>
                </a:solidFill>
              </a:rPr>
              <a:t>ORCID</a:t>
            </a:r>
            <a:r>
              <a:rPr lang="fr-FR" altLang="fr-FR" sz="2800" dirty="0">
                <a:solidFill>
                  <a:schemeClr val="bg1"/>
                </a:solidFill>
              </a:rPr>
              <a:t> : 0000-0001-7062-0262</a:t>
            </a:r>
          </a:p>
        </p:txBody>
      </p:sp>
    </p:spTree>
    <p:extLst>
      <p:ext uri="{BB962C8B-B14F-4D97-AF65-F5344CB8AC3E}">
        <p14:creationId xmlns:p14="http://schemas.microsoft.com/office/powerpoint/2010/main" val="3321202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37EC40-374F-7D09-2602-FE3526E59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0151" y="719248"/>
            <a:ext cx="5023697" cy="5419503"/>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C720301E-118F-0907-77AE-7474B8B11D40}"/>
              </a:ext>
            </a:extLst>
          </p:cNvPr>
          <p:cNvSpPr txBox="1"/>
          <p:nvPr/>
        </p:nvSpPr>
        <p:spPr>
          <a:xfrm>
            <a:off x="4571999" y="6253985"/>
            <a:ext cx="620486"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44019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038A4BD-5F57-4E8B-9CAA-4A713F09AA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8314" y="313276"/>
            <a:ext cx="8787372" cy="3358393"/>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439CC67A-A08D-4B2F-8178-129DF228C784}"/>
              </a:ext>
            </a:extLst>
          </p:cNvPr>
          <p:cNvSpPr/>
          <p:nvPr/>
        </p:nvSpPr>
        <p:spPr>
          <a:xfrm>
            <a:off x="8597348" y="3671669"/>
            <a:ext cx="463588" cy="215444"/>
          </a:xfrm>
          <a:prstGeom prst="rect">
            <a:avLst/>
          </a:prstGeom>
        </p:spPr>
        <p:txBody>
          <a:bodyPr wrap="none">
            <a:spAutoFit/>
          </a:bodyPr>
          <a:lstStyle/>
          <a:p>
            <a:r>
              <a:rPr lang="fr-FR" sz="800" dirty="0">
                <a:hlinkClick r:id="rId4"/>
              </a:rPr>
              <a:t>source</a:t>
            </a:r>
            <a:endParaRPr lang="fr-FR" sz="800" dirty="0"/>
          </a:p>
        </p:txBody>
      </p:sp>
      <p:sp>
        <p:nvSpPr>
          <p:cNvPr id="7" name="Rectangle 6">
            <a:extLst>
              <a:ext uri="{FF2B5EF4-FFF2-40B4-BE49-F238E27FC236}">
                <a16:creationId xmlns:a16="http://schemas.microsoft.com/office/drawing/2014/main" id="{88582D56-7DA0-42BF-9CF8-B951D39CD261}"/>
              </a:ext>
            </a:extLst>
          </p:cNvPr>
          <p:cNvSpPr/>
          <p:nvPr/>
        </p:nvSpPr>
        <p:spPr>
          <a:xfrm>
            <a:off x="1669130" y="4450415"/>
            <a:ext cx="7426712" cy="2308324"/>
          </a:xfrm>
          <a:prstGeom prst="rect">
            <a:avLst/>
          </a:prstGeom>
        </p:spPr>
        <p:txBody>
          <a:bodyPr wrap="square">
            <a:spAutoFit/>
          </a:bodyPr>
          <a:lstStyle/>
          <a:p>
            <a:pPr marL="285750" indent="-285750">
              <a:buFont typeface="Arial" panose="020B0604020202020204" pitchFamily="34" charset="0"/>
              <a:buChar char="•"/>
            </a:pPr>
            <a:r>
              <a:rPr lang="fr-FR" sz="1600" i="1" dirty="0"/>
              <a:t>ORCID iD </a:t>
            </a:r>
            <a:r>
              <a:rPr lang="fr-FR" sz="1600" dirty="0"/>
              <a:t>(EN) = « </a:t>
            </a:r>
            <a:r>
              <a:rPr lang="fr-FR" sz="1600" b="1" dirty="0"/>
              <a:t>Identifiant ORCID </a:t>
            </a:r>
            <a:r>
              <a:rPr lang="fr-FR" sz="1600" dirty="0"/>
              <a:t>» (FR) </a:t>
            </a:r>
            <a:br>
              <a:rPr lang="fr-FR" sz="1600" dirty="0"/>
            </a:br>
            <a:r>
              <a:rPr lang="fr-FR" sz="1600" dirty="0"/>
              <a:t>Fait référence au numéro d’identification ORCID iD. Ex : 0000 – 1111 – 2222 – 3333</a:t>
            </a:r>
          </a:p>
          <a:p>
            <a:pPr marL="285750" indent="-285750">
              <a:buFont typeface="Arial" panose="020B0604020202020204" pitchFamily="34" charset="0"/>
              <a:buChar char="•"/>
            </a:pPr>
            <a:r>
              <a:rPr lang="fr-FR" sz="1600" i="1" dirty="0"/>
              <a:t>ORCID record </a:t>
            </a:r>
            <a:r>
              <a:rPr lang="fr-FR" sz="1600" dirty="0"/>
              <a:t>(EN) = « </a:t>
            </a:r>
            <a:r>
              <a:rPr lang="fr-FR" sz="1600" b="1" dirty="0"/>
              <a:t>Compte ORCID </a:t>
            </a:r>
            <a:r>
              <a:rPr lang="fr-FR" sz="1600" dirty="0"/>
              <a:t>» ou « </a:t>
            </a:r>
            <a:r>
              <a:rPr lang="fr-FR" sz="1600" b="1" dirty="0"/>
              <a:t>Fiche ORCID </a:t>
            </a:r>
            <a:r>
              <a:rPr lang="fr-FR" sz="1600" dirty="0"/>
              <a:t>» (FR) </a:t>
            </a:r>
            <a:br>
              <a:rPr lang="fr-FR" sz="1600" dirty="0"/>
            </a:br>
            <a:r>
              <a:rPr lang="fr-FR" sz="1600" dirty="0"/>
              <a:t>Le compte ORCID fait référence à l’authentification d’un utilisateur sur le registre. La fiche ORCID désigne l’ensemble des données publiques ou privées associées au compte. </a:t>
            </a:r>
          </a:p>
          <a:p>
            <a:pPr marL="285750" indent="-285750">
              <a:buFont typeface="Arial" panose="020B0604020202020204" pitchFamily="34" charset="0"/>
              <a:buChar char="•"/>
            </a:pPr>
            <a:r>
              <a:rPr lang="fr-FR" sz="1600" i="1" dirty="0"/>
              <a:t>ORCID registry </a:t>
            </a:r>
            <a:r>
              <a:rPr lang="fr-FR" sz="1600" dirty="0"/>
              <a:t>(EN) = « </a:t>
            </a:r>
            <a:r>
              <a:rPr lang="fr-FR" sz="1600" b="1" dirty="0"/>
              <a:t>Registre ORCID </a:t>
            </a:r>
            <a:r>
              <a:rPr lang="fr-FR" sz="1600" dirty="0"/>
              <a:t>» (FR) </a:t>
            </a:r>
            <a:br>
              <a:rPr lang="fr-FR" sz="1600" dirty="0"/>
            </a:br>
            <a:r>
              <a:rPr lang="fr-FR" sz="1600" dirty="0"/>
              <a:t>Fait référence à la base de données ORCID interrogeable par le biais de l’API publique ou membre et regroupant l’ensemble des fiches ORCID.</a:t>
            </a:r>
          </a:p>
        </p:txBody>
      </p:sp>
      <p:sp>
        <p:nvSpPr>
          <p:cNvPr id="8" name="Rectangle 7">
            <a:extLst>
              <a:ext uri="{FF2B5EF4-FFF2-40B4-BE49-F238E27FC236}">
                <a16:creationId xmlns:a16="http://schemas.microsoft.com/office/drawing/2014/main" id="{A51D1F67-8750-4A5E-BAA3-78E19C2E8ACA}"/>
              </a:ext>
            </a:extLst>
          </p:cNvPr>
          <p:cNvSpPr/>
          <p:nvPr/>
        </p:nvSpPr>
        <p:spPr>
          <a:xfrm>
            <a:off x="8324317" y="6544724"/>
            <a:ext cx="771525" cy="214015"/>
          </a:xfrm>
          <a:prstGeom prst="rect">
            <a:avLst/>
          </a:prstGeom>
        </p:spPr>
        <p:txBody>
          <a:bodyPr wrap="square">
            <a:spAutoFit/>
          </a:bodyPr>
          <a:lstStyle/>
          <a:p>
            <a:r>
              <a:rPr lang="fr-FR" sz="800" dirty="0">
                <a:hlinkClick r:id="rId5"/>
              </a:rPr>
              <a:t>source</a:t>
            </a:r>
            <a:endParaRPr lang="fr-FR" sz="800" dirty="0"/>
          </a:p>
        </p:txBody>
      </p:sp>
    </p:spTree>
    <p:extLst>
      <p:ext uri="{BB962C8B-B14F-4D97-AF65-F5344CB8AC3E}">
        <p14:creationId xmlns:p14="http://schemas.microsoft.com/office/powerpoint/2010/main" val="3997732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3A9A22F-04A8-00E6-DC93-82874390B468}"/>
              </a:ext>
            </a:extLst>
          </p:cNvPr>
          <p:cNvSpPr txBox="1"/>
          <p:nvPr/>
        </p:nvSpPr>
        <p:spPr>
          <a:xfrm>
            <a:off x="1242814" y="2936273"/>
            <a:ext cx="7308761" cy="2677656"/>
          </a:xfrm>
          <a:prstGeom prst="rect">
            <a:avLst/>
          </a:prstGeom>
          <a:noFill/>
        </p:spPr>
        <p:txBody>
          <a:bodyPr wrap="square">
            <a:spAutoFit/>
          </a:bodyPr>
          <a:lstStyle/>
          <a:p>
            <a:pPr marL="0" indent="0" defTabSz="914383">
              <a:defRPr/>
            </a:pPr>
            <a:r>
              <a:rPr lang="fr-FR" sz="2800" b="1" dirty="0">
                <a:solidFill>
                  <a:srgbClr val="7030A0"/>
                </a:solidFill>
              </a:rPr>
              <a:t>Contexte</a:t>
            </a:r>
            <a:br>
              <a:rPr lang="fr-FR" sz="2800" b="1" dirty="0">
                <a:solidFill>
                  <a:srgbClr val="7030A0"/>
                </a:solidFill>
              </a:rPr>
            </a:br>
            <a:r>
              <a:rPr lang="fr-FR" sz="2800" b="1" dirty="0">
                <a:solidFill>
                  <a:srgbClr val="7030A0"/>
                </a:solidFill>
              </a:rPr>
              <a:t>Offre existante</a:t>
            </a:r>
          </a:p>
          <a:p>
            <a:pPr marL="0" indent="0" defTabSz="914383">
              <a:defRPr/>
            </a:pPr>
            <a:r>
              <a:rPr lang="fr-FR" sz="2800" b="1" dirty="0">
                <a:solidFill>
                  <a:srgbClr val="7030A0"/>
                </a:solidFill>
              </a:rPr>
              <a:t>Usages</a:t>
            </a:r>
            <a:br>
              <a:rPr lang="fr-FR" sz="2800" b="1" dirty="0">
                <a:solidFill>
                  <a:srgbClr val="7030A0"/>
                </a:solidFill>
              </a:rPr>
            </a:br>
            <a:r>
              <a:rPr lang="fr-FR" sz="2800" b="1" dirty="0">
                <a:solidFill>
                  <a:srgbClr val="7030A0"/>
                </a:solidFill>
              </a:rPr>
              <a:t>Intérêts et enjeux</a:t>
            </a:r>
          </a:p>
          <a:p>
            <a:pPr marL="0" indent="0" defTabSz="914383">
              <a:defRPr/>
            </a:pPr>
            <a:r>
              <a:rPr lang="fr-FR" sz="2800" b="1" dirty="0">
                <a:solidFill>
                  <a:srgbClr val="7030A0"/>
                </a:solidFill>
              </a:rPr>
              <a:t>Stratégie nationale des PID</a:t>
            </a:r>
          </a:p>
          <a:p>
            <a:pPr marL="0" indent="0" defTabSz="914383">
              <a:defRPr/>
            </a:pPr>
            <a:r>
              <a:rPr lang="fr-FR" sz="2800" b="1" dirty="0">
                <a:solidFill>
                  <a:srgbClr val="7030A0"/>
                </a:solidFill>
              </a:rPr>
              <a:t>Identifiants et accompagnement des chercheurs</a:t>
            </a:r>
          </a:p>
        </p:txBody>
      </p:sp>
      <p:sp>
        <p:nvSpPr>
          <p:cNvPr id="4" name="Titre 1">
            <a:extLst>
              <a:ext uri="{FF2B5EF4-FFF2-40B4-BE49-F238E27FC236}">
                <a16:creationId xmlns:a16="http://schemas.microsoft.com/office/drawing/2014/main" id="{6DF244BB-8319-9BD7-EBEB-497E0093C844}"/>
              </a:ext>
            </a:extLst>
          </p:cNvPr>
          <p:cNvSpPr txBox="1">
            <a:spLocks/>
          </p:cNvSpPr>
          <p:nvPr/>
        </p:nvSpPr>
        <p:spPr>
          <a:xfrm>
            <a:off x="6308876" y="1244071"/>
            <a:ext cx="2636953" cy="5297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dirty="0">
                <a:latin typeface="+mn-lt"/>
              </a:rPr>
              <a:t>Plan</a:t>
            </a:r>
            <a:endParaRPr lang="fr-FR" sz="3600" dirty="0">
              <a:latin typeface="+mn-lt"/>
            </a:endParaRPr>
          </a:p>
        </p:txBody>
      </p:sp>
    </p:spTree>
    <p:extLst>
      <p:ext uri="{BB962C8B-B14F-4D97-AF65-F5344CB8AC3E}">
        <p14:creationId xmlns:p14="http://schemas.microsoft.com/office/powerpoint/2010/main" val="967420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1CA17C42-13DB-4414-B615-5642CF795745}"/>
              </a:ext>
            </a:extLst>
          </p:cNvPr>
          <p:cNvGrpSpPr/>
          <p:nvPr/>
        </p:nvGrpSpPr>
        <p:grpSpPr>
          <a:xfrm>
            <a:off x="408737" y="333110"/>
            <a:ext cx="6913391" cy="6365951"/>
            <a:chOff x="408737" y="333110"/>
            <a:chExt cx="6913391" cy="6365951"/>
          </a:xfrm>
        </p:grpSpPr>
        <p:pic>
          <p:nvPicPr>
            <p:cNvPr id="4" name="Image 3">
              <a:extLst>
                <a:ext uri="{FF2B5EF4-FFF2-40B4-BE49-F238E27FC236}">
                  <a16:creationId xmlns:a16="http://schemas.microsoft.com/office/drawing/2014/main" id="{001E6B25-CE12-4B7D-B0D6-DC6ECEFE6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737" y="333110"/>
              <a:ext cx="6913391" cy="6365951"/>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BCD82506-D99D-4CDF-A3FB-C9FAC449BDAE}"/>
                </a:ext>
              </a:extLst>
            </p:cNvPr>
            <p:cNvSpPr/>
            <p:nvPr/>
          </p:nvSpPr>
          <p:spPr>
            <a:xfrm>
              <a:off x="576943" y="2405743"/>
              <a:ext cx="1045028" cy="185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 name="Rectangle 5">
            <a:extLst>
              <a:ext uri="{FF2B5EF4-FFF2-40B4-BE49-F238E27FC236}">
                <a16:creationId xmlns:a16="http://schemas.microsoft.com/office/drawing/2014/main" id="{83DF253A-6569-49F3-950D-A2D236C300F2}"/>
              </a:ext>
            </a:extLst>
          </p:cNvPr>
          <p:cNvSpPr/>
          <p:nvPr/>
        </p:nvSpPr>
        <p:spPr>
          <a:xfrm>
            <a:off x="5551715" y="333110"/>
            <a:ext cx="1045028" cy="185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1FD1F922-9649-4763-BA62-807E49A869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224156" y="2405743"/>
            <a:ext cx="1511107" cy="1626227"/>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352809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26271" y="859560"/>
            <a:ext cx="8891457" cy="5138880"/>
          </a:xfrm>
          <a:prstGeom prst="rect">
            <a:avLst/>
          </a:prstGeom>
        </p:spPr>
      </p:pic>
      <p:sp>
        <p:nvSpPr>
          <p:cNvPr id="5" name="Rectangle 4"/>
          <p:cNvSpPr/>
          <p:nvPr/>
        </p:nvSpPr>
        <p:spPr>
          <a:xfrm>
            <a:off x="8188961" y="5939446"/>
            <a:ext cx="883920" cy="215444"/>
          </a:xfrm>
          <a:prstGeom prst="rect">
            <a:avLst/>
          </a:prstGeom>
        </p:spPr>
        <p:txBody>
          <a:bodyPr wrap="square">
            <a:spAutoFit/>
          </a:bodyPr>
          <a:lstStyle/>
          <a:p>
            <a:r>
              <a:rPr lang="fr-FR" sz="800" dirty="0">
                <a:hlinkClick r:id="rId4"/>
              </a:rPr>
              <a:t>d’après J. Brown</a:t>
            </a:r>
            <a:endParaRPr lang="fr-FR" sz="800" dirty="0"/>
          </a:p>
        </p:txBody>
      </p:sp>
      <p:sp>
        <p:nvSpPr>
          <p:cNvPr id="6" name="ZoneTexte 5"/>
          <p:cNvSpPr txBox="1"/>
          <p:nvPr/>
        </p:nvSpPr>
        <p:spPr>
          <a:xfrm>
            <a:off x="390932" y="2110559"/>
            <a:ext cx="856788" cy="261610"/>
          </a:xfrm>
          <a:prstGeom prst="rect">
            <a:avLst/>
          </a:prstGeom>
          <a:solidFill>
            <a:srgbClr val="7030A0"/>
          </a:solidFill>
        </p:spPr>
        <p:txBody>
          <a:bodyPr wrap="square" rtlCol="0">
            <a:spAutoFit/>
          </a:bodyPr>
          <a:lstStyle/>
          <a:p>
            <a:pPr algn="ctr"/>
            <a:r>
              <a:rPr lang="fr-FR" sz="1100">
                <a:solidFill>
                  <a:schemeClr val="bg1"/>
                </a:solidFill>
              </a:rPr>
              <a:t>éditeurs</a:t>
            </a:r>
          </a:p>
        </p:txBody>
      </p:sp>
      <p:sp>
        <p:nvSpPr>
          <p:cNvPr id="7" name="ZoneTexte 6"/>
          <p:cNvSpPr txBox="1"/>
          <p:nvPr/>
        </p:nvSpPr>
        <p:spPr>
          <a:xfrm>
            <a:off x="7601879" y="2214741"/>
            <a:ext cx="1151189" cy="261610"/>
          </a:xfrm>
          <a:prstGeom prst="rect">
            <a:avLst/>
          </a:prstGeom>
          <a:solidFill>
            <a:srgbClr val="7030A0"/>
          </a:solidFill>
        </p:spPr>
        <p:txBody>
          <a:bodyPr wrap="square" rtlCol="0">
            <a:spAutoFit/>
          </a:bodyPr>
          <a:lstStyle/>
          <a:p>
            <a:pPr algn="ctr"/>
            <a:r>
              <a:rPr lang="fr-FR" sz="1100">
                <a:solidFill>
                  <a:schemeClr val="bg1"/>
                </a:solidFill>
              </a:rPr>
              <a:t>institutions</a:t>
            </a:r>
          </a:p>
        </p:txBody>
      </p:sp>
      <p:sp>
        <p:nvSpPr>
          <p:cNvPr id="8" name="ZoneTexte 7"/>
          <p:cNvSpPr txBox="1"/>
          <p:nvPr/>
        </p:nvSpPr>
        <p:spPr>
          <a:xfrm>
            <a:off x="7535206" y="5508559"/>
            <a:ext cx="1156822" cy="430887"/>
          </a:xfrm>
          <a:prstGeom prst="rect">
            <a:avLst/>
          </a:prstGeom>
          <a:solidFill>
            <a:srgbClr val="7030A0"/>
          </a:solidFill>
        </p:spPr>
        <p:txBody>
          <a:bodyPr wrap="square" rtlCol="0">
            <a:spAutoFit/>
          </a:bodyPr>
          <a:lstStyle/>
          <a:p>
            <a:pPr algn="ctr"/>
            <a:r>
              <a:rPr lang="fr-FR" sz="1100" dirty="0">
                <a:solidFill>
                  <a:schemeClr val="bg1"/>
                </a:solidFill>
              </a:rPr>
              <a:t>bailleurs </a:t>
            </a:r>
            <a:br>
              <a:rPr lang="fr-FR" sz="1100" dirty="0">
                <a:solidFill>
                  <a:schemeClr val="bg1"/>
                </a:solidFill>
              </a:rPr>
            </a:br>
            <a:r>
              <a:rPr lang="fr-FR" sz="1100" dirty="0">
                <a:solidFill>
                  <a:schemeClr val="bg1"/>
                </a:solidFill>
              </a:rPr>
              <a:t>de fonds</a:t>
            </a:r>
          </a:p>
        </p:txBody>
      </p:sp>
      <p:sp>
        <p:nvSpPr>
          <p:cNvPr id="9" name="ZoneTexte 8"/>
          <p:cNvSpPr txBox="1"/>
          <p:nvPr/>
        </p:nvSpPr>
        <p:spPr>
          <a:xfrm>
            <a:off x="7455809" y="3730845"/>
            <a:ext cx="1236219" cy="261610"/>
          </a:xfrm>
          <a:prstGeom prst="rect">
            <a:avLst/>
          </a:prstGeom>
          <a:solidFill>
            <a:srgbClr val="7030A0"/>
          </a:solidFill>
        </p:spPr>
        <p:txBody>
          <a:bodyPr wrap="square" rtlCol="0">
            <a:spAutoFit/>
          </a:bodyPr>
          <a:lstStyle/>
          <a:p>
            <a:pPr algn="ctr"/>
            <a:r>
              <a:rPr lang="fr-FR" sz="1100" dirty="0">
                <a:solidFill>
                  <a:schemeClr val="bg1"/>
                </a:solidFill>
              </a:rPr>
              <a:t>institutions</a:t>
            </a:r>
          </a:p>
        </p:txBody>
      </p:sp>
      <p:sp>
        <p:nvSpPr>
          <p:cNvPr id="2" name="ZoneTexte 1">
            <a:extLst>
              <a:ext uri="{FF2B5EF4-FFF2-40B4-BE49-F238E27FC236}">
                <a16:creationId xmlns:a16="http://schemas.microsoft.com/office/drawing/2014/main" id="{E5D170CC-524E-1798-B75A-2E26EEF3421F}"/>
              </a:ext>
            </a:extLst>
          </p:cNvPr>
          <p:cNvSpPr txBox="1"/>
          <p:nvPr/>
        </p:nvSpPr>
        <p:spPr>
          <a:xfrm>
            <a:off x="243731" y="4485832"/>
            <a:ext cx="1151189" cy="600164"/>
          </a:xfrm>
          <a:prstGeom prst="rect">
            <a:avLst/>
          </a:prstGeom>
          <a:solidFill>
            <a:srgbClr val="7030A0"/>
          </a:solidFill>
        </p:spPr>
        <p:txBody>
          <a:bodyPr wrap="square" rtlCol="0">
            <a:spAutoFit/>
          </a:bodyPr>
          <a:lstStyle/>
          <a:p>
            <a:pPr algn="ctr"/>
            <a:r>
              <a:rPr lang="fr-FR" sz="1100" dirty="0">
                <a:solidFill>
                  <a:schemeClr val="bg1"/>
                </a:solidFill>
              </a:rPr>
              <a:t>fournisseurs de services (</a:t>
            </a:r>
            <a:r>
              <a:rPr lang="fr-FR" sz="1100" i="1" dirty="0">
                <a:solidFill>
                  <a:schemeClr val="bg1"/>
                </a:solidFill>
              </a:rPr>
              <a:t>providers</a:t>
            </a:r>
            <a:r>
              <a:rPr lang="fr-FR" sz="1100" dirty="0">
                <a:solidFill>
                  <a:schemeClr val="bg1"/>
                </a:solidFill>
              </a:rPr>
              <a:t>)</a:t>
            </a:r>
          </a:p>
        </p:txBody>
      </p:sp>
    </p:spTree>
    <p:extLst>
      <p:ext uri="{BB962C8B-B14F-4D97-AF65-F5344CB8AC3E}">
        <p14:creationId xmlns:p14="http://schemas.microsoft.com/office/powerpoint/2010/main" val="3713628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1867E89-3CDD-7210-210F-FA5FA2BD6B83}"/>
              </a:ext>
            </a:extLst>
          </p:cNvPr>
          <p:cNvSpPr txBox="1"/>
          <p:nvPr/>
        </p:nvSpPr>
        <p:spPr>
          <a:xfrm>
            <a:off x="4312347" y="6489040"/>
            <a:ext cx="838200" cy="276999"/>
          </a:xfrm>
          <a:prstGeom prst="rect">
            <a:avLst/>
          </a:prstGeom>
          <a:noFill/>
        </p:spPr>
        <p:txBody>
          <a:bodyPr wrap="square">
            <a:spAutoFit/>
          </a:bodyPr>
          <a:lstStyle/>
          <a:p>
            <a:r>
              <a:rPr lang="fr-FR" sz="1200" dirty="0">
                <a:hlinkClick r:id="rId2"/>
              </a:rPr>
              <a:t>source</a:t>
            </a:r>
            <a:endParaRPr lang="fr-FR" sz="1200" dirty="0"/>
          </a:p>
        </p:txBody>
      </p:sp>
      <p:pic>
        <p:nvPicPr>
          <p:cNvPr id="4" name="Image 3">
            <a:extLst>
              <a:ext uri="{FF2B5EF4-FFF2-40B4-BE49-F238E27FC236}">
                <a16:creationId xmlns:a16="http://schemas.microsoft.com/office/drawing/2014/main" id="{D88C2ED6-4891-E223-8CA6-5376B62C2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1907" y="498035"/>
            <a:ext cx="5000185" cy="599100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982174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76300" y="1130163"/>
            <a:ext cx="7391400" cy="4834786"/>
          </a:xfrm>
          <a:prstGeom prst="rect">
            <a:avLst/>
          </a:prstGeom>
          <a:effectLst>
            <a:outerShdw blurRad="292100" dist="139700" dir="2700000" algn="ctr" rotWithShape="0">
              <a:srgbClr val="000000">
                <a:alpha val="65000"/>
              </a:srgbClr>
            </a:outerShdw>
          </a:effectLst>
        </p:spPr>
      </p:pic>
      <p:sp>
        <p:nvSpPr>
          <p:cNvPr id="10" name="Rectangle 9"/>
          <p:cNvSpPr/>
          <p:nvPr/>
        </p:nvSpPr>
        <p:spPr>
          <a:xfrm>
            <a:off x="7809515" y="5964949"/>
            <a:ext cx="771525" cy="215444"/>
          </a:xfrm>
          <a:prstGeom prst="rect">
            <a:avLst/>
          </a:prstGeom>
        </p:spPr>
        <p:txBody>
          <a:bodyPr wrap="square">
            <a:spAutoFit/>
          </a:bodyPr>
          <a:lstStyle/>
          <a:p>
            <a:r>
              <a:rPr lang="fr-FR" sz="800">
                <a:hlinkClick r:id="rId4"/>
              </a:rPr>
              <a:t>J. Brown</a:t>
            </a:r>
            <a:endParaRPr lang="fr-FR" sz="800"/>
          </a:p>
        </p:txBody>
      </p:sp>
    </p:spTree>
    <p:extLst>
      <p:ext uri="{BB962C8B-B14F-4D97-AF65-F5344CB8AC3E}">
        <p14:creationId xmlns:p14="http://schemas.microsoft.com/office/powerpoint/2010/main" val="1918032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BD76E23-7FEC-87FD-522E-333FDD1D1CE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069012" y="890954"/>
            <a:ext cx="2692400" cy="5814646"/>
          </a:xfrm>
          <a:prstGeom prst="rect">
            <a:avLst/>
          </a:prstGeom>
          <a:effectLst>
            <a:outerShdw blurRad="292100" dist="139700" dir="2700000" algn="ctr" rotWithShape="0">
              <a:srgbClr val="000000">
                <a:alpha val="65000"/>
              </a:srgbClr>
            </a:outerShdw>
          </a:effectLst>
        </p:spPr>
      </p:pic>
      <p:pic>
        <p:nvPicPr>
          <p:cNvPr id="4" name="Image 3">
            <a:extLst>
              <a:ext uri="{FF2B5EF4-FFF2-40B4-BE49-F238E27FC236}">
                <a16:creationId xmlns:a16="http://schemas.microsoft.com/office/drawing/2014/main" id="{8C256D34-B0C6-3476-66B6-8FFA9017D1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9157"/>
            <a:ext cx="5777706" cy="898048"/>
          </a:xfrm>
          <a:prstGeom prst="rect">
            <a:avLst/>
          </a:prstGeom>
          <a:effectLst>
            <a:outerShdw blurRad="292100" dist="139700" dir="2700000" algn="ctr" rotWithShape="0">
              <a:srgbClr val="000000">
                <a:alpha val="65000"/>
              </a:srgbClr>
            </a:outerShdw>
          </a:effectLst>
        </p:spPr>
      </p:pic>
      <p:pic>
        <p:nvPicPr>
          <p:cNvPr id="5" name="Image 4">
            <a:extLst>
              <a:ext uri="{FF2B5EF4-FFF2-40B4-BE49-F238E27FC236}">
                <a16:creationId xmlns:a16="http://schemas.microsoft.com/office/drawing/2014/main" id="{DD14C980-D420-895D-DE07-06E040EFB3D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3034506" y="652857"/>
            <a:ext cx="2692400" cy="2506372"/>
          </a:xfrm>
          <a:prstGeom prst="rect">
            <a:avLst/>
          </a:prstGeom>
          <a:effectLst>
            <a:outerShdw blurRad="292100" dist="139700" dir="2700000" algn="ctr" rotWithShape="0">
              <a:srgbClr val="000000">
                <a:alpha val="65000"/>
              </a:srgbClr>
            </a:outerShdw>
          </a:effectLst>
        </p:spPr>
      </p:pic>
      <p:cxnSp>
        <p:nvCxnSpPr>
          <p:cNvPr id="6" name="Connecteur droit avec flèche 5">
            <a:extLst>
              <a:ext uri="{FF2B5EF4-FFF2-40B4-BE49-F238E27FC236}">
                <a16:creationId xmlns:a16="http://schemas.microsoft.com/office/drawing/2014/main" id="{8E200601-DA04-E3CF-082C-8D2B2C6D723C}"/>
              </a:ext>
            </a:extLst>
          </p:cNvPr>
          <p:cNvCxnSpPr>
            <a:cxnSpLocks/>
          </p:cNvCxnSpPr>
          <p:nvPr/>
        </p:nvCxnSpPr>
        <p:spPr>
          <a:xfrm>
            <a:off x="5253109" y="2869110"/>
            <a:ext cx="687867"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054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6B31A21-504F-64C4-4CDA-FAD276E26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4712" y="124711"/>
            <a:ext cx="2949288" cy="4311702"/>
          </a:xfrm>
          <a:prstGeom prst="rect">
            <a:avLst/>
          </a:prstGeom>
          <a:effectLst>
            <a:outerShdw blurRad="292100" dist="139700" dir="2700000" algn="ctr" rotWithShape="0">
              <a:srgbClr val="000000">
                <a:alpha val="65000"/>
              </a:srgbClr>
            </a:outerShdw>
          </a:effectLst>
        </p:spPr>
      </p:pic>
      <p:sp>
        <p:nvSpPr>
          <p:cNvPr id="4" name="ZoneTexte 3">
            <a:extLst>
              <a:ext uri="{FF2B5EF4-FFF2-40B4-BE49-F238E27FC236}">
                <a16:creationId xmlns:a16="http://schemas.microsoft.com/office/drawing/2014/main" id="{549786AC-4BB6-64B7-B309-024E6E66495D}"/>
              </a:ext>
            </a:extLst>
          </p:cNvPr>
          <p:cNvSpPr txBox="1"/>
          <p:nvPr/>
        </p:nvSpPr>
        <p:spPr>
          <a:xfrm>
            <a:off x="6021531" y="4686300"/>
            <a:ext cx="1647825" cy="261610"/>
          </a:xfrm>
          <a:prstGeom prst="rect">
            <a:avLst/>
          </a:prstGeom>
          <a:noFill/>
        </p:spPr>
        <p:txBody>
          <a:bodyPr wrap="square">
            <a:spAutoFit/>
          </a:bodyPr>
          <a:lstStyle/>
          <a:p>
            <a:r>
              <a:rPr lang="fr-FR" sz="1100" dirty="0"/>
              <a:t>ex. : Zotero</a:t>
            </a:r>
          </a:p>
        </p:txBody>
      </p:sp>
      <p:pic>
        <p:nvPicPr>
          <p:cNvPr id="12" name="Image 11">
            <a:extLst>
              <a:ext uri="{FF2B5EF4-FFF2-40B4-BE49-F238E27FC236}">
                <a16:creationId xmlns:a16="http://schemas.microsoft.com/office/drawing/2014/main" id="{21BA39D5-5767-91F0-7E61-BAC45E2C11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294" y="3429000"/>
            <a:ext cx="5777706" cy="898048"/>
          </a:xfrm>
          <a:prstGeom prst="rect">
            <a:avLst/>
          </a:prstGeom>
          <a:effectLst>
            <a:outerShdw blurRad="292100" dist="139700" dir="2700000" algn="ctr" rotWithShape="0">
              <a:srgbClr val="000000">
                <a:alpha val="65000"/>
              </a:srgbClr>
            </a:outerShdw>
          </a:effectLst>
        </p:spPr>
      </p:pic>
      <p:sp>
        <p:nvSpPr>
          <p:cNvPr id="10" name="Rectangle 9">
            <a:extLst>
              <a:ext uri="{FF2B5EF4-FFF2-40B4-BE49-F238E27FC236}">
                <a16:creationId xmlns:a16="http://schemas.microsoft.com/office/drawing/2014/main" id="{635037E4-EA34-E5D4-71C2-AECA3534749D}"/>
              </a:ext>
            </a:extLst>
          </p:cNvPr>
          <p:cNvSpPr/>
          <p:nvPr/>
        </p:nvSpPr>
        <p:spPr>
          <a:xfrm>
            <a:off x="4690709" y="3501392"/>
            <a:ext cx="723901" cy="295908"/>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649BA7F4-2928-86EC-9783-2445BF6E887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3225800" y="3822700"/>
            <a:ext cx="2692400" cy="2506372"/>
          </a:xfrm>
          <a:prstGeom prst="rect">
            <a:avLst/>
          </a:prstGeom>
          <a:effectLst>
            <a:outerShdw blurRad="292100" dist="139700" dir="2700000" algn="ctr" rotWithShape="0">
              <a:srgbClr val="000000">
                <a:alpha val="65000"/>
              </a:srgbClr>
            </a:outerShdw>
          </a:effectLst>
        </p:spPr>
      </p:pic>
      <p:cxnSp>
        <p:nvCxnSpPr>
          <p:cNvPr id="8" name="Connecteur droit avec flèche 7">
            <a:extLst>
              <a:ext uri="{FF2B5EF4-FFF2-40B4-BE49-F238E27FC236}">
                <a16:creationId xmlns:a16="http://schemas.microsoft.com/office/drawing/2014/main" id="{A3C2C44A-EAD7-479D-A6CD-409D0D91D453}"/>
              </a:ext>
            </a:extLst>
          </p:cNvPr>
          <p:cNvCxnSpPr>
            <a:cxnSpLocks/>
          </p:cNvCxnSpPr>
          <p:nvPr/>
        </p:nvCxnSpPr>
        <p:spPr>
          <a:xfrm flipV="1">
            <a:off x="5745306" y="3169843"/>
            <a:ext cx="947594" cy="86446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8533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534BE3-DB66-47E3-9D7F-4743BC19AB5B}"/>
              </a:ext>
            </a:extLst>
          </p:cNvPr>
          <p:cNvSpPr/>
          <p:nvPr/>
        </p:nvSpPr>
        <p:spPr>
          <a:xfrm>
            <a:off x="2442429" y="387597"/>
            <a:ext cx="1113572" cy="310904"/>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842204E-6E72-4A72-A40F-1A3A0773463F}"/>
              </a:ext>
            </a:extLst>
          </p:cNvPr>
          <p:cNvSpPr/>
          <p:nvPr/>
        </p:nvSpPr>
        <p:spPr>
          <a:xfrm>
            <a:off x="7774964" y="2819400"/>
            <a:ext cx="988036" cy="177800"/>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a:extLst>
              <a:ext uri="{FF2B5EF4-FFF2-40B4-BE49-F238E27FC236}">
                <a16:creationId xmlns:a16="http://schemas.microsoft.com/office/drawing/2014/main" id="{40629439-2055-D2AE-7BD8-881A304E2FDB}"/>
              </a:ext>
            </a:extLst>
          </p:cNvPr>
          <p:cNvGrpSpPr/>
          <p:nvPr/>
        </p:nvGrpSpPr>
        <p:grpSpPr>
          <a:xfrm>
            <a:off x="212246" y="0"/>
            <a:ext cx="3610479" cy="4991797"/>
            <a:chOff x="212246" y="0"/>
            <a:chExt cx="3610479" cy="4991797"/>
          </a:xfrm>
          <a:effectLst>
            <a:outerShdw blurRad="292100" dist="139700" dir="2700000" algn="ctr" rotWithShape="0">
              <a:srgbClr val="000000">
                <a:alpha val="65000"/>
              </a:srgbClr>
            </a:outerShdw>
          </a:effectLst>
        </p:grpSpPr>
        <p:pic>
          <p:nvPicPr>
            <p:cNvPr id="2" name="Image 1">
              <a:extLst>
                <a:ext uri="{FF2B5EF4-FFF2-40B4-BE49-F238E27FC236}">
                  <a16:creationId xmlns:a16="http://schemas.microsoft.com/office/drawing/2014/main" id="{F2D7F9B4-54C0-4AAF-995E-E0799E975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46" y="0"/>
              <a:ext cx="3610479" cy="4991797"/>
            </a:xfrm>
            <a:prstGeom prst="rect">
              <a:avLst/>
            </a:prstGeom>
            <a:effectLst>
              <a:outerShdw blurRad="2921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E01D3CDE-12E3-0CC9-5172-F6AE607E4C4A}"/>
                </a:ext>
              </a:extLst>
            </p:cNvPr>
            <p:cNvSpPr/>
            <p:nvPr/>
          </p:nvSpPr>
          <p:spPr>
            <a:xfrm>
              <a:off x="545652" y="1086098"/>
              <a:ext cx="1896777" cy="314412"/>
            </a:xfrm>
            <a:prstGeom prst="rect">
              <a:avLst/>
            </a:prstGeom>
            <a:solidFill>
              <a:schemeClr val="bg1"/>
            </a:solidFill>
          </p:spPr>
          <p:txBody>
            <a:bodyPr wrap="square">
              <a:spAutoFit/>
            </a:bodyPr>
            <a:lstStyle/>
            <a:p>
              <a:endParaRPr lang="fr-FR" sz="2800" dirty="0">
                <a:solidFill>
                  <a:srgbClr val="4D4D4D"/>
                </a:solidFill>
              </a:endParaRPr>
            </a:p>
          </p:txBody>
        </p:sp>
      </p:grpSp>
      <p:grpSp>
        <p:nvGrpSpPr>
          <p:cNvPr id="14" name="Groupe 13">
            <a:extLst>
              <a:ext uri="{FF2B5EF4-FFF2-40B4-BE49-F238E27FC236}">
                <a16:creationId xmlns:a16="http://schemas.microsoft.com/office/drawing/2014/main" id="{692FD625-B6EE-8328-106E-306EEFE0F73D}"/>
              </a:ext>
            </a:extLst>
          </p:cNvPr>
          <p:cNvGrpSpPr/>
          <p:nvPr/>
        </p:nvGrpSpPr>
        <p:grpSpPr>
          <a:xfrm>
            <a:off x="4396119" y="2705100"/>
            <a:ext cx="4522912" cy="4152900"/>
            <a:chOff x="4396119" y="2705100"/>
            <a:chExt cx="4522912" cy="4152900"/>
          </a:xfrm>
          <a:effectLst>
            <a:outerShdw blurRad="292100" dist="139700" dir="2700000" algn="ctr" rotWithShape="0">
              <a:srgbClr val="000000">
                <a:alpha val="65000"/>
              </a:srgbClr>
            </a:outerShdw>
          </a:effectLst>
        </p:grpSpPr>
        <p:pic>
          <p:nvPicPr>
            <p:cNvPr id="3" name="Image 2">
              <a:extLst>
                <a:ext uri="{FF2B5EF4-FFF2-40B4-BE49-F238E27FC236}">
                  <a16:creationId xmlns:a16="http://schemas.microsoft.com/office/drawing/2014/main" id="{F13F3B9B-16DF-4947-A83C-C439612F8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6119" y="2705100"/>
              <a:ext cx="4522912" cy="4152900"/>
            </a:xfrm>
            <a:prstGeom prst="rect">
              <a:avLst/>
            </a:prstGeom>
            <a:effectLst>
              <a:outerShdw blurRad="292100" dist="139700" dir="2700000" algn="ctr" rotWithShape="0">
                <a:srgbClr val="000000">
                  <a:alpha val="65000"/>
                </a:srgbClr>
              </a:outerShdw>
            </a:effectLst>
          </p:spPr>
        </p:pic>
        <p:sp>
          <p:nvSpPr>
            <p:cNvPr id="9" name="Rectangle 8">
              <a:extLst>
                <a:ext uri="{FF2B5EF4-FFF2-40B4-BE49-F238E27FC236}">
                  <a16:creationId xmlns:a16="http://schemas.microsoft.com/office/drawing/2014/main" id="{773805FE-E645-32E0-7585-B076E537358C}"/>
                </a:ext>
              </a:extLst>
            </p:cNvPr>
            <p:cNvSpPr/>
            <p:nvPr/>
          </p:nvSpPr>
          <p:spPr>
            <a:xfrm>
              <a:off x="4519604" y="3335911"/>
              <a:ext cx="905527" cy="230247"/>
            </a:xfrm>
            <a:prstGeom prst="rect">
              <a:avLst/>
            </a:prstGeom>
            <a:solidFill>
              <a:schemeClr val="bg1"/>
            </a:solidFill>
          </p:spPr>
          <p:txBody>
            <a:bodyPr wrap="square">
              <a:spAutoFit/>
            </a:bodyPr>
            <a:lstStyle/>
            <a:p>
              <a:endParaRPr lang="fr-FR" sz="2800" dirty="0">
                <a:solidFill>
                  <a:srgbClr val="4D4D4D"/>
                </a:solidFill>
              </a:endParaRPr>
            </a:p>
          </p:txBody>
        </p:sp>
      </p:grpSp>
      <p:cxnSp>
        <p:nvCxnSpPr>
          <p:cNvPr id="7" name="Connecteur droit avec flèche 6">
            <a:extLst>
              <a:ext uri="{FF2B5EF4-FFF2-40B4-BE49-F238E27FC236}">
                <a16:creationId xmlns:a16="http://schemas.microsoft.com/office/drawing/2014/main" id="{2139ACC0-3D35-4FD5-A750-390C146D393A}"/>
              </a:ext>
            </a:extLst>
          </p:cNvPr>
          <p:cNvCxnSpPr>
            <a:cxnSpLocks/>
          </p:cNvCxnSpPr>
          <p:nvPr/>
        </p:nvCxnSpPr>
        <p:spPr>
          <a:xfrm>
            <a:off x="3556001" y="3451035"/>
            <a:ext cx="1003195" cy="41547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16" name="Image 15">
            <a:extLst>
              <a:ext uri="{FF2B5EF4-FFF2-40B4-BE49-F238E27FC236}">
                <a16:creationId xmlns:a16="http://schemas.microsoft.com/office/drawing/2014/main" id="{03EFBCF1-4C7A-8B29-D651-C39ED92B06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4022" y="2517889"/>
            <a:ext cx="988037" cy="933146"/>
          </a:xfrm>
          <a:prstGeom prst="rect">
            <a:avLst/>
          </a:prstGeom>
        </p:spPr>
      </p:pic>
      <p:sp>
        <p:nvSpPr>
          <p:cNvPr id="17" name="Rectangle 16">
            <a:extLst>
              <a:ext uri="{FF2B5EF4-FFF2-40B4-BE49-F238E27FC236}">
                <a16:creationId xmlns:a16="http://schemas.microsoft.com/office/drawing/2014/main" id="{D14BBA55-E87D-E562-3559-47B606F8B4F2}"/>
              </a:ext>
            </a:extLst>
          </p:cNvPr>
          <p:cNvSpPr/>
          <p:nvPr/>
        </p:nvSpPr>
        <p:spPr>
          <a:xfrm>
            <a:off x="7674769" y="2550686"/>
            <a:ext cx="709611" cy="78214"/>
          </a:xfrm>
          <a:prstGeom prst="rect">
            <a:avLst/>
          </a:prstGeom>
          <a:solidFill>
            <a:schemeClr val="bg1"/>
          </a:solidFill>
        </p:spPr>
        <p:txBody>
          <a:bodyPr wrap="square">
            <a:spAutoFit/>
          </a:bodyPr>
          <a:lstStyle/>
          <a:p>
            <a:endParaRPr lang="fr-FR" sz="2800" dirty="0">
              <a:solidFill>
                <a:srgbClr val="4D4D4D"/>
              </a:solidFill>
            </a:endParaRPr>
          </a:p>
        </p:txBody>
      </p:sp>
    </p:spTree>
    <p:extLst>
      <p:ext uri="{BB962C8B-B14F-4D97-AF65-F5344CB8AC3E}">
        <p14:creationId xmlns:p14="http://schemas.microsoft.com/office/powerpoint/2010/main" val="3497415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DE43674-6AB6-4741-AE21-F9134D4F49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05195" y="582797"/>
            <a:ext cx="7022805" cy="5948439"/>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7664412" y="6531236"/>
            <a:ext cx="463588" cy="215444"/>
          </a:xfrm>
          <a:prstGeom prst="rect">
            <a:avLst/>
          </a:prstGeom>
        </p:spPr>
        <p:txBody>
          <a:bodyPr wrap="none">
            <a:spAutoFit/>
          </a:bodyPr>
          <a:lstStyle/>
          <a:p>
            <a:r>
              <a:rPr lang="fr-FR" sz="800" dirty="0">
                <a:hlinkClick r:id="rId4"/>
              </a:rPr>
              <a:t>source</a:t>
            </a:r>
            <a:endParaRPr lang="fr-FR" sz="800" dirty="0"/>
          </a:p>
        </p:txBody>
      </p:sp>
      <p:sp>
        <p:nvSpPr>
          <p:cNvPr id="6" name="Rectangle 5"/>
          <p:cNvSpPr/>
          <p:nvPr/>
        </p:nvSpPr>
        <p:spPr>
          <a:xfrm>
            <a:off x="1402084" y="1843563"/>
            <a:ext cx="2877816" cy="185623"/>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1396708" y="3289782"/>
            <a:ext cx="913800" cy="185623"/>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396708" y="4626716"/>
            <a:ext cx="1397292" cy="174812"/>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389384" y="6188062"/>
            <a:ext cx="2446016" cy="215444"/>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11326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66D1268-8666-8C5F-B64A-891F05529C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759" y="1549400"/>
            <a:ext cx="7370518" cy="1771650"/>
          </a:xfrm>
          <a:prstGeom prst="rect">
            <a:avLst/>
          </a:prstGeom>
          <a:effectLst>
            <a:outerShdw blurRad="292100" dist="139700" dir="2700000" algn="ctr" rotWithShape="0">
              <a:srgbClr val="000000">
                <a:alpha val="65000"/>
              </a:srgbClr>
            </a:outerShdw>
          </a:effectLst>
        </p:spPr>
      </p:pic>
      <p:pic>
        <p:nvPicPr>
          <p:cNvPr id="5" name="Image 4">
            <a:extLst>
              <a:ext uri="{FF2B5EF4-FFF2-40B4-BE49-F238E27FC236}">
                <a16:creationId xmlns:a16="http://schemas.microsoft.com/office/drawing/2014/main" id="{0C9A84F4-F55B-79EC-6771-7AF34B87E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323" y="4025900"/>
            <a:ext cx="7323954" cy="1085851"/>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FC9FC93D-F337-2007-98D0-19C4BE2C3B4F}"/>
              </a:ext>
            </a:extLst>
          </p:cNvPr>
          <p:cNvSpPr txBox="1"/>
          <p:nvPr/>
        </p:nvSpPr>
        <p:spPr>
          <a:xfrm>
            <a:off x="6963976" y="3334177"/>
            <a:ext cx="1384301" cy="276999"/>
          </a:xfrm>
          <a:prstGeom prst="rect">
            <a:avLst/>
          </a:prstGeom>
          <a:noFill/>
        </p:spPr>
        <p:txBody>
          <a:bodyPr wrap="square">
            <a:spAutoFit/>
          </a:bodyPr>
          <a:lstStyle/>
          <a:p>
            <a:r>
              <a:rPr lang="fr-FR" sz="1200" dirty="0">
                <a:hlinkClick r:id="rId4"/>
              </a:rPr>
              <a:t>pour aller plus loin</a:t>
            </a:r>
            <a:endParaRPr lang="fr-FR" sz="1200" dirty="0"/>
          </a:p>
        </p:txBody>
      </p:sp>
      <p:sp>
        <p:nvSpPr>
          <p:cNvPr id="8" name="ZoneTexte 7">
            <a:extLst>
              <a:ext uri="{FF2B5EF4-FFF2-40B4-BE49-F238E27FC236}">
                <a16:creationId xmlns:a16="http://schemas.microsoft.com/office/drawing/2014/main" id="{FBE41576-EF43-B92F-A00C-76A0441A9B99}"/>
              </a:ext>
            </a:extLst>
          </p:cNvPr>
          <p:cNvSpPr txBox="1"/>
          <p:nvPr/>
        </p:nvSpPr>
        <p:spPr>
          <a:xfrm>
            <a:off x="6963976" y="5111751"/>
            <a:ext cx="1379538" cy="279399"/>
          </a:xfrm>
          <a:prstGeom prst="rect">
            <a:avLst/>
          </a:prstGeom>
          <a:noFill/>
        </p:spPr>
        <p:txBody>
          <a:bodyPr wrap="square">
            <a:spAutoFit/>
          </a:bodyPr>
          <a:lstStyle/>
          <a:p>
            <a:r>
              <a:rPr lang="fr-FR" sz="1200" dirty="0">
                <a:hlinkClick r:id="rId5"/>
              </a:rPr>
              <a:t>pour aller plus loin</a:t>
            </a:r>
            <a:endParaRPr lang="fr-FR" sz="1200" dirty="0"/>
          </a:p>
        </p:txBody>
      </p:sp>
    </p:spTree>
    <p:extLst>
      <p:ext uri="{BB962C8B-B14F-4D97-AF65-F5344CB8AC3E}">
        <p14:creationId xmlns:p14="http://schemas.microsoft.com/office/powerpoint/2010/main" val="483607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FFE08B6-1B88-428C-9D76-38F0D9F408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309488" y="2560319"/>
            <a:ext cx="8634800" cy="495471"/>
          </a:xfrm>
          <a:prstGeom prst="rect">
            <a:avLst/>
          </a:prstGeom>
          <a:effectLst>
            <a:outerShdw blurRad="292100" dist="139700" dir="2700000" algn="ctr" rotWithShape="0">
              <a:srgbClr val="000000">
                <a:alpha val="65000"/>
              </a:srgbClr>
            </a:outerShdw>
          </a:effectLst>
        </p:spPr>
      </p:pic>
      <p:pic>
        <p:nvPicPr>
          <p:cNvPr id="6" name="Image 5">
            <a:extLst>
              <a:ext uri="{FF2B5EF4-FFF2-40B4-BE49-F238E27FC236}">
                <a16:creationId xmlns:a16="http://schemas.microsoft.com/office/drawing/2014/main" id="{3677719B-1D5D-48F0-827C-CB9CA8A729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309488" y="3211459"/>
            <a:ext cx="8634799" cy="1178553"/>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440A6E6C-160B-43D4-8058-08EDB9C2C4F3}"/>
              </a:ext>
            </a:extLst>
          </p:cNvPr>
          <p:cNvSpPr/>
          <p:nvPr/>
        </p:nvSpPr>
        <p:spPr>
          <a:xfrm>
            <a:off x="8480700" y="4545680"/>
            <a:ext cx="463588" cy="215444"/>
          </a:xfrm>
          <a:prstGeom prst="rect">
            <a:avLst/>
          </a:prstGeom>
        </p:spPr>
        <p:txBody>
          <a:bodyPr wrap="none">
            <a:spAutoFit/>
          </a:bodyPr>
          <a:lstStyle/>
          <a:p>
            <a:r>
              <a:rPr lang="fr-FR" sz="800">
                <a:hlinkClick r:id="rId5"/>
              </a:rPr>
              <a:t>source</a:t>
            </a:r>
            <a:endParaRPr lang="fr-FR" sz="800"/>
          </a:p>
        </p:txBody>
      </p:sp>
      <p:pic>
        <p:nvPicPr>
          <p:cNvPr id="2" name="Picture 2">
            <a:extLst>
              <a:ext uri="{FF2B5EF4-FFF2-40B4-BE49-F238E27FC236}">
                <a16:creationId xmlns:a16="http://schemas.microsoft.com/office/drawing/2014/main" id="{9263F59C-289D-34DE-8758-EED75195B0FE}"/>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0"/>
            <a:ext cx="1465826" cy="1465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4538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539FC-D2DA-3B1E-E641-74721683433C}"/>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C0BB1CEE-EEF9-6572-842B-9984F5A28F02}"/>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1" y="894911"/>
            <a:ext cx="9153526" cy="5127171"/>
          </a:xfrm>
          <a:prstGeom prst="rect">
            <a:avLst/>
          </a:prstGeom>
        </p:spPr>
      </p:pic>
      <p:sp>
        <p:nvSpPr>
          <p:cNvPr id="7" name="ZoneTexte 6">
            <a:extLst>
              <a:ext uri="{FF2B5EF4-FFF2-40B4-BE49-F238E27FC236}">
                <a16:creationId xmlns:a16="http://schemas.microsoft.com/office/drawing/2014/main" id="{8B2E4765-134E-850F-C75C-862E2CAEC0E9}"/>
              </a:ext>
            </a:extLst>
          </p:cNvPr>
          <p:cNvSpPr txBox="1"/>
          <p:nvPr/>
        </p:nvSpPr>
        <p:spPr>
          <a:xfrm>
            <a:off x="-1" y="4087147"/>
            <a:ext cx="9153525" cy="1323439"/>
          </a:xfrm>
          <a:prstGeom prst="rect">
            <a:avLst/>
          </a:prstGeom>
          <a:solidFill>
            <a:srgbClr val="7030A0">
              <a:alpha val="71000"/>
            </a:srgbClr>
          </a:solidFill>
        </p:spPr>
        <p:txBody>
          <a:bodyPr wrap="square" rtlCol="0">
            <a:spAutoFit/>
          </a:bodyPr>
          <a:lstStyle/>
          <a:p>
            <a:endParaRPr lang="fr-FR" sz="2200" dirty="0">
              <a:solidFill>
                <a:schemeClr val="bg1"/>
              </a:solidFill>
            </a:endParaRPr>
          </a:p>
          <a:p>
            <a:r>
              <a:rPr lang="fr-FR" sz="3600" dirty="0">
                <a:solidFill>
                  <a:schemeClr val="bg1"/>
                </a:solidFill>
                <a:latin typeface="Calibri" panose="020F0502020204030204" pitchFamily="34" charset="0"/>
              </a:rPr>
              <a:t>Contexte</a:t>
            </a:r>
          </a:p>
          <a:p>
            <a:endParaRPr lang="fr-FR" sz="2200" dirty="0">
              <a:solidFill>
                <a:schemeClr val="bg1"/>
              </a:solidFill>
            </a:endParaRPr>
          </a:p>
        </p:txBody>
      </p:sp>
    </p:spTree>
    <p:extLst>
      <p:ext uri="{BB962C8B-B14F-4D97-AF65-F5344CB8AC3E}">
        <p14:creationId xmlns:p14="http://schemas.microsoft.com/office/powerpoint/2010/main" val="21626051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9B421C-1D85-9D02-9817-874D259B9585}"/>
              </a:ext>
            </a:extLst>
          </p:cNvPr>
          <p:cNvSpPr/>
          <p:nvPr/>
        </p:nvSpPr>
        <p:spPr>
          <a:xfrm>
            <a:off x="1717288" y="2164415"/>
            <a:ext cx="6744541" cy="3724096"/>
          </a:xfrm>
          <a:prstGeom prst="rect">
            <a:avLst/>
          </a:prstGeom>
        </p:spPr>
        <p:txBody>
          <a:bodyPr wrap="square">
            <a:spAutoFit/>
          </a:bodyPr>
          <a:lstStyle/>
          <a:p>
            <a:r>
              <a:rPr lang="fr-FR" sz="2800" dirty="0"/>
              <a:t>ORCID</a:t>
            </a:r>
            <a:endParaRPr lang="fr-FR" sz="2400" dirty="0"/>
          </a:p>
          <a:p>
            <a:endParaRPr lang="fr-FR" sz="2400" dirty="0"/>
          </a:p>
          <a:p>
            <a:r>
              <a:rPr lang="fr-FR" sz="2400" dirty="0"/>
              <a:t>≠ outil de bibliométrie</a:t>
            </a:r>
          </a:p>
          <a:p>
            <a:r>
              <a:rPr lang="fr-FR" sz="2400"/>
              <a:t>≠ outil de gestion de références bibliographiques</a:t>
            </a:r>
          </a:p>
          <a:p>
            <a:r>
              <a:rPr lang="fr-FR" sz="2400"/>
              <a:t>≠ </a:t>
            </a:r>
            <a:r>
              <a:rPr lang="fr-FR" sz="2400" dirty="0"/>
              <a:t>archive ouverte (lien vers le texte intégral)</a:t>
            </a:r>
          </a:p>
          <a:p>
            <a:r>
              <a:rPr lang="fr-FR" sz="2400" dirty="0"/>
              <a:t>≠ outil de réseautage</a:t>
            </a:r>
          </a:p>
          <a:p>
            <a:endParaRPr lang="fr-FR" sz="2400" dirty="0"/>
          </a:p>
          <a:p>
            <a:r>
              <a:rPr lang="fr-FR" sz="2400" dirty="0"/>
              <a:t>! différence entre identifiant et profil</a:t>
            </a:r>
          </a:p>
          <a:p>
            <a:r>
              <a:rPr lang="fr-FR" sz="2400" dirty="0"/>
              <a:t>! permissions pour mises à jour</a:t>
            </a:r>
          </a:p>
          <a:p>
            <a:endParaRPr lang="fr-FR" sz="1600" dirty="0"/>
          </a:p>
        </p:txBody>
      </p:sp>
      <p:pic>
        <p:nvPicPr>
          <p:cNvPr id="3" name="Picture 2">
            <a:extLst>
              <a:ext uri="{FF2B5EF4-FFF2-40B4-BE49-F238E27FC236}">
                <a16:creationId xmlns:a16="http://schemas.microsoft.com/office/drawing/2014/main" id="{6DB23D47-6AD6-C149-2C65-52B6399F68E5}"/>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1465826" cy="1465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35336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EE193F-7854-421B-9A06-34352BFB528B}"/>
              </a:ext>
            </a:extLst>
          </p:cNvPr>
          <p:cNvSpPr/>
          <p:nvPr/>
        </p:nvSpPr>
        <p:spPr>
          <a:xfrm>
            <a:off x="5505450" y="1825625"/>
            <a:ext cx="4572000" cy="369332"/>
          </a:xfrm>
          <a:prstGeom prst="rect">
            <a:avLst/>
          </a:prstGeom>
        </p:spPr>
        <p:txBody>
          <a:bodyPr>
            <a:spAutoFit/>
          </a:bodyPr>
          <a:lstStyle/>
          <a:p>
            <a:endParaRPr lang="fr-FR"/>
          </a:p>
        </p:txBody>
      </p:sp>
      <p:pic>
        <p:nvPicPr>
          <p:cNvPr id="3" name="Image 2">
            <a:extLst>
              <a:ext uri="{FF2B5EF4-FFF2-40B4-BE49-F238E27FC236}">
                <a16:creationId xmlns:a16="http://schemas.microsoft.com/office/drawing/2014/main" id="{26F79A5F-EFC9-4588-A469-89F3CCABBED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6552" y="571708"/>
            <a:ext cx="9144000" cy="6075747"/>
          </a:xfrm>
          <a:prstGeom prst="rect">
            <a:avLst/>
          </a:prstGeom>
        </p:spPr>
      </p:pic>
      <p:pic>
        <p:nvPicPr>
          <p:cNvPr id="2" name="Image 1">
            <a:extLst>
              <a:ext uri="{FF2B5EF4-FFF2-40B4-BE49-F238E27FC236}">
                <a16:creationId xmlns:a16="http://schemas.microsoft.com/office/drawing/2014/main" id="{27C735A7-C2E9-43F5-A44A-BE90A7AFD1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434" t="11805"/>
          <a:stretch>
            <a:fillRect/>
          </a:stretch>
        </p:blipFill>
        <p:spPr>
          <a:xfrm>
            <a:off x="3911600" y="5473700"/>
            <a:ext cx="479477" cy="495925"/>
          </a:xfrm>
          <a:prstGeom prst="rect">
            <a:avLst/>
          </a:prstGeom>
        </p:spPr>
      </p:pic>
      <p:sp>
        <p:nvSpPr>
          <p:cNvPr id="4" name="Rectangle 3">
            <a:extLst>
              <a:ext uri="{FF2B5EF4-FFF2-40B4-BE49-F238E27FC236}">
                <a16:creationId xmlns:a16="http://schemas.microsoft.com/office/drawing/2014/main" id="{982C4E05-004A-4A36-A12A-518FCCF27AE7}"/>
              </a:ext>
            </a:extLst>
          </p:cNvPr>
          <p:cNvSpPr/>
          <p:nvPr/>
        </p:nvSpPr>
        <p:spPr>
          <a:xfrm>
            <a:off x="8171322" y="6286292"/>
            <a:ext cx="876925" cy="215444"/>
          </a:xfrm>
          <a:prstGeom prst="rect">
            <a:avLst/>
          </a:prstGeom>
        </p:spPr>
        <p:txBody>
          <a:bodyPr wrap="square">
            <a:spAutoFit/>
          </a:bodyPr>
          <a:lstStyle/>
          <a:p>
            <a:r>
              <a:rPr lang="fr-FR" sz="800" dirty="0">
                <a:solidFill>
                  <a:schemeClr val="accent5"/>
                </a:solidFill>
              </a:rPr>
              <a:t>d’après</a:t>
            </a:r>
            <a:r>
              <a:rPr lang="fr-FR" sz="800" dirty="0"/>
              <a:t> </a:t>
            </a:r>
            <a:r>
              <a:rPr lang="fr-FR" sz="800" dirty="0">
                <a:hlinkClick r:id="rId5"/>
              </a:rPr>
              <a:t>source</a:t>
            </a:r>
            <a:endParaRPr lang="fr-FR" sz="800" dirty="0"/>
          </a:p>
        </p:txBody>
      </p:sp>
    </p:spTree>
    <p:extLst>
      <p:ext uri="{BB962C8B-B14F-4D97-AF65-F5344CB8AC3E}">
        <p14:creationId xmlns:p14="http://schemas.microsoft.com/office/powerpoint/2010/main" val="4290561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0ACF251-AA71-0B33-31CC-D1546AAC9FEA}"/>
              </a:ext>
            </a:extLst>
          </p:cNvPr>
          <p:cNvSpPr txBox="1"/>
          <p:nvPr/>
        </p:nvSpPr>
        <p:spPr>
          <a:xfrm>
            <a:off x="719224" y="773667"/>
            <a:ext cx="4572000" cy="338554"/>
          </a:xfrm>
          <a:prstGeom prst="rect">
            <a:avLst/>
          </a:prstGeom>
          <a:noFill/>
        </p:spPr>
        <p:txBody>
          <a:bodyPr wrap="square">
            <a:spAutoFit/>
          </a:bodyPr>
          <a:lstStyle/>
          <a:p>
            <a:r>
              <a:rPr lang="fr-FR" sz="1600" dirty="0"/>
              <a:t>exemple depuis HAL</a:t>
            </a:r>
          </a:p>
        </p:txBody>
      </p:sp>
      <p:pic>
        <p:nvPicPr>
          <p:cNvPr id="5" name="Image 4">
            <a:extLst>
              <a:ext uri="{FF2B5EF4-FFF2-40B4-BE49-F238E27FC236}">
                <a16:creationId xmlns:a16="http://schemas.microsoft.com/office/drawing/2014/main" id="{8959405F-F4CB-84C5-108D-32E04FB66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56" y="1672155"/>
            <a:ext cx="6829425" cy="2276475"/>
          </a:xfrm>
          <a:prstGeom prst="rect">
            <a:avLst/>
          </a:prstGeom>
          <a:effectLst>
            <a:outerShdw blurRad="292100" dist="139700" dir="2700000" algn="ctr" rotWithShape="0">
              <a:srgbClr val="000000">
                <a:alpha val="65000"/>
              </a:srgbClr>
            </a:outerShdw>
          </a:effectLst>
        </p:spPr>
      </p:pic>
      <p:pic>
        <p:nvPicPr>
          <p:cNvPr id="6" name="Image 5">
            <a:extLst>
              <a:ext uri="{FF2B5EF4-FFF2-40B4-BE49-F238E27FC236}">
                <a16:creationId xmlns:a16="http://schemas.microsoft.com/office/drawing/2014/main" id="{1A937B9F-819F-3B1A-DCE0-335ECDB89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 y="1112221"/>
            <a:ext cx="1285875" cy="3200400"/>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5C7753DF-BA2C-4904-5AA8-970EA438D4A0}"/>
              </a:ext>
            </a:extLst>
          </p:cNvPr>
          <p:cNvSpPr/>
          <p:nvPr/>
        </p:nvSpPr>
        <p:spPr>
          <a:xfrm>
            <a:off x="325211" y="2902569"/>
            <a:ext cx="1208314" cy="238024"/>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79BC7C71-44CB-A5D9-A16B-762356CA68CB}"/>
              </a:ext>
            </a:extLst>
          </p:cNvPr>
          <p:cNvSpPr txBox="1"/>
          <p:nvPr/>
        </p:nvSpPr>
        <p:spPr>
          <a:xfrm>
            <a:off x="7696806" y="6486479"/>
            <a:ext cx="1516549" cy="276999"/>
          </a:xfrm>
          <a:prstGeom prst="rect">
            <a:avLst/>
          </a:prstGeom>
          <a:noFill/>
        </p:spPr>
        <p:txBody>
          <a:bodyPr wrap="square">
            <a:spAutoFit/>
          </a:bodyPr>
          <a:lstStyle/>
          <a:p>
            <a:r>
              <a:rPr lang="fr-FR" sz="1200" dirty="0">
                <a:hlinkClick r:id="rId4"/>
              </a:rPr>
              <a:t>pour aller plus loin </a:t>
            </a:r>
            <a:endParaRPr lang="fr-FR" sz="1200" dirty="0"/>
          </a:p>
        </p:txBody>
      </p:sp>
      <p:pic>
        <p:nvPicPr>
          <p:cNvPr id="3" name="Image 2">
            <a:extLst>
              <a:ext uri="{FF2B5EF4-FFF2-40B4-BE49-F238E27FC236}">
                <a16:creationId xmlns:a16="http://schemas.microsoft.com/office/drawing/2014/main" id="{65920D05-5819-9E3B-886D-862FBEC49D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4622" y="4169350"/>
            <a:ext cx="6560458" cy="2096408"/>
          </a:xfrm>
          <a:prstGeom prst="rect">
            <a:avLst/>
          </a:prstGeom>
          <a:effectLst>
            <a:outerShdw blurRad="292100" dist="139700" dir="2700000" algn="ctr" rotWithShape="0">
              <a:srgbClr val="000000">
                <a:alpha val="65000"/>
              </a:srgbClr>
            </a:outerShdw>
          </a:effectLst>
        </p:spPr>
      </p:pic>
      <p:cxnSp>
        <p:nvCxnSpPr>
          <p:cNvPr id="8" name="Connecteur droit avec flèche 7">
            <a:extLst>
              <a:ext uri="{FF2B5EF4-FFF2-40B4-BE49-F238E27FC236}">
                <a16:creationId xmlns:a16="http://schemas.microsoft.com/office/drawing/2014/main" id="{9369F6C5-06D5-0094-35C1-ADE6A0E75DF9}"/>
              </a:ext>
            </a:extLst>
          </p:cNvPr>
          <p:cNvCxnSpPr>
            <a:cxnSpLocks/>
          </p:cNvCxnSpPr>
          <p:nvPr/>
        </p:nvCxnSpPr>
        <p:spPr>
          <a:xfrm>
            <a:off x="3468916" y="3713744"/>
            <a:ext cx="0" cy="79482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67513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2620382-C945-C0B0-FA88-534B98E523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518" y="665545"/>
            <a:ext cx="7880964" cy="5526910"/>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86286EC4-9D4B-9B9C-C912-B08F87783918}"/>
              </a:ext>
            </a:extLst>
          </p:cNvPr>
          <p:cNvSpPr txBox="1"/>
          <p:nvPr/>
        </p:nvSpPr>
        <p:spPr>
          <a:xfrm>
            <a:off x="4390571" y="6302606"/>
            <a:ext cx="950686" cy="276999"/>
          </a:xfrm>
          <a:prstGeom prst="rect">
            <a:avLst/>
          </a:prstGeom>
          <a:noFill/>
        </p:spPr>
        <p:txBody>
          <a:bodyPr wrap="square">
            <a:spAutoFit/>
          </a:bodyPr>
          <a:lstStyle/>
          <a:p>
            <a:r>
              <a:rPr lang="fr-FR" sz="1200" dirty="0">
                <a:hlinkClick r:id="rId3"/>
              </a:rPr>
              <a:t>source</a:t>
            </a:r>
            <a:endParaRPr lang="fr-FR" sz="1200" dirty="0"/>
          </a:p>
        </p:txBody>
      </p:sp>
    </p:spTree>
    <p:extLst>
      <p:ext uri="{BB962C8B-B14F-4D97-AF65-F5344CB8AC3E}">
        <p14:creationId xmlns:p14="http://schemas.microsoft.com/office/powerpoint/2010/main" val="29359821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1974502-703E-44F3-B7D3-74AF0A074A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238" y="2177141"/>
            <a:ext cx="6293524" cy="3657601"/>
          </a:xfrm>
          <a:prstGeom prst="rect">
            <a:avLst/>
          </a:prstGeom>
          <a:effectLst>
            <a:outerShdw blurRad="292100" dist="139700" dir="2700000" algn="ctr" rotWithShape="0">
              <a:srgbClr val="000000">
                <a:alpha val="65000"/>
              </a:srgbClr>
            </a:outerShdw>
          </a:effectLst>
        </p:spPr>
      </p:pic>
      <p:sp>
        <p:nvSpPr>
          <p:cNvPr id="5" name="Flèche droite 4"/>
          <p:cNvSpPr/>
          <p:nvPr/>
        </p:nvSpPr>
        <p:spPr>
          <a:xfrm>
            <a:off x="1309383" y="3864391"/>
            <a:ext cx="552782" cy="283099"/>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droite 5"/>
          <p:cNvSpPr/>
          <p:nvPr/>
        </p:nvSpPr>
        <p:spPr>
          <a:xfrm>
            <a:off x="1327109" y="4708016"/>
            <a:ext cx="552782" cy="283099"/>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droite 6"/>
          <p:cNvSpPr/>
          <p:nvPr/>
        </p:nvSpPr>
        <p:spPr>
          <a:xfrm>
            <a:off x="1327109" y="5129829"/>
            <a:ext cx="552782" cy="283099"/>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6BA8420-BD75-436F-8691-9EAA40BE30CE}"/>
              </a:ext>
            </a:extLst>
          </p:cNvPr>
          <p:cNvSpPr/>
          <p:nvPr/>
        </p:nvSpPr>
        <p:spPr>
          <a:xfrm>
            <a:off x="1137854" y="218766"/>
            <a:ext cx="6868291" cy="461665"/>
          </a:xfrm>
          <a:prstGeom prst="rect">
            <a:avLst/>
          </a:prstGeom>
          <a:noFill/>
        </p:spPr>
        <p:txBody>
          <a:bodyPr wrap="none">
            <a:spAutoFit/>
          </a:bodyPr>
          <a:lstStyle/>
          <a:p>
            <a:pPr algn="ctr"/>
            <a:r>
              <a:rPr lang="fr-FR" sz="2400" b="1" dirty="0">
                <a:solidFill>
                  <a:srgbClr val="7030A0"/>
                </a:solidFill>
              </a:rPr>
              <a:t>Les identifiants non gérés par le chercheur lui-même</a:t>
            </a:r>
            <a:endParaRPr lang="fr-FR" sz="2000" dirty="0">
              <a:solidFill>
                <a:srgbClr val="7030A0"/>
              </a:solidFill>
            </a:endParaRPr>
          </a:p>
        </p:txBody>
      </p:sp>
    </p:spTree>
    <p:extLst>
      <p:ext uri="{BB962C8B-B14F-4D97-AF65-F5344CB8AC3E}">
        <p14:creationId xmlns:p14="http://schemas.microsoft.com/office/powerpoint/2010/main" val="18858373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5633866-6A0D-253B-1846-74CA50A42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9011" y="840664"/>
            <a:ext cx="5227589" cy="5890336"/>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7488215" y="6608455"/>
            <a:ext cx="463588" cy="215444"/>
          </a:xfrm>
          <a:prstGeom prst="rect">
            <a:avLst/>
          </a:prstGeom>
        </p:spPr>
        <p:txBody>
          <a:bodyPr wrap="none">
            <a:spAutoFit/>
          </a:bodyPr>
          <a:lstStyle/>
          <a:p>
            <a:r>
              <a:rPr lang="fr-FR" sz="800" dirty="0">
                <a:hlinkClick r:id="rId4"/>
              </a:rPr>
              <a:t>source</a:t>
            </a:r>
            <a:endParaRPr lang="fr-FR" sz="800" dirty="0"/>
          </a:p>
        </p:txBody>
      </p:sp>
      <p:sp>
        <p:nvSpPr>
          <p:cNvPr id="7" name="Rectangle 6">
            <a:extLst>
              <a:ext uri="{FF2B5EF4-FFF2-40B4-BE49-F238E27FC236}">
                <a16:creationId xmlns:a16="http://schemas.microsoft.com/office/drawing/2014/main" id="{25BB9590-DAC4-4F09-AED0-26AF9E6E2028}"/>
              </a:ext>
            </a:extLst>
          </p:cNvPr>
          <p:cNvSpPr/>
          <p:nvPr/>
        </p:nvSpPr>
        <p:spPr>
          <a:xfrm>
            <a:off x="1137854" y="218766"/>
            <a:ext cx="6868291" cy="461665"/>
          </a:xfrm>
          <a:prstGeom prst="rect">
            <a:avLst/>
          </a:prstGeom>
          <a:noFill/>
        </p:spPr>
        <p:txBody>
          <a:bodyPr wrap="none">
            <a:spAutoFit/>
          </a:bodyPr>
          <a:lstStyle/>
          <a:p>
            <a:pPr algn="ctr"/>
            <a:r>
              <a:rPr lang="fr-FR" sz="2400" b="1">
                <a:solidFill>
                  <a:srgbClr val="7030A0"/>
                </a:solidFill>
              </a:rPr>
              <a:t>Les identifiants non gérés par le chercheur lui-même</a:t>
            </a:r>
            <a:endParaRPr lang="fr-FR" sz="2000">
              <a:solidFill>
                <a:srgbClr val="7030A0"/>
              </a:solidFill>
            </a:endParaRPr>
          </a:p>
        </p:txBody>
      </p:sp>
      <p:sp>
        <p:nvSpPr>
          <p:cNvPr id="6" name="Rectangle 1"/>
          <p:cNvSpPr>
            <a:spLocks noChangeArrowheads="1"/>
          </p:cNvSpPr>
          <p:nvPr/>
        </p:nvSpPr>
        <p:spPr bwMode="auto">
          <a:xfrm>
            <a:off x="6055206" y="3429000"/>
            <a:ext cx="3088794" cy="646331"/>
          </a:xfrm>
          <a:prstGeom prst="rect">
            <a:avLst/>
          </a:prstGeom>
          <a:solidFill>
            <a:srgbClr val="7030A0">
              <a:alpha val="71000"/>
            </a:srgbClr>
          </a:solidFill>
          <a:ln>
            <a:noFill/>
          </a:ln>
          <a:effectLst/>
        </p:spPr>
        <p:txBody>
          <a:bodyPr vert="horz" wrap="none" lIns="91440" tIns="45720" rIns="91440" bIns="45720" numCol="1" anchor="ctr" anchorCtr="0" compatLnSpc="1">
            <a:prstTxWarp prst="textNoShape">
              <a:avLst/>
            </a:prstTxWarp>
            <a:spAutoFit/>
          </a:bodyPr>
          <a:lstStyle/>
          <a:p>
            <a:pPr marR="0" lvl="0" indent="0" algn="ctr" fontAlgn="base">
              <a:lnSpc>
                <a:spcPct val="100000"/>
              </a:lnSpc>
              <a:spcBef>
                <a:spcPct val="0"/>
              </a:spcBef>
              <a:spcAft>
                <a:spcPct val="0"/>
              </a:spcAft>
              <a:buClrTx/>
              <a:buSzTx/>
              <a:tabLst/>
            </a:pPr>
            <a:r>
              <a:rPr lang="fr-FR" altLang="fr-FR" sz="3600" b="1" dirty="0">
                <a:solidFill>
                  <a:schemeClr val="bg1"/>
                </a:solidFill>
              </a:rPr>
              <a:t>IdRef</a:t>
            </a:r>
            <a:r>
              <a:rPr lang="fr-FR" altLang="fr-FR" sz="2800" dirty="0">
                <a:solidFill>
                  <a:schemeClr val="bg1"/>
                </a:solidFill>
              </a:rPr>
              <a:t> : 151101248</a:t>
            </a:r>
          </a:p>
        </p:txBody>
      </p:sp>
    </p:spTree>
    <p:extLst>
      <p:ext uri="{BB962C8B-B14F-4D97-AF65-F5344CB8AC3E}">
        <p14:creationId xmlns:p14="http://schemas.microsoft.com/office/powerpoint/2010/main" val="30982927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5" name="Rectangle 4"/>
          <p:cNvSpPr/>
          <p:nvPr/>
        </p:nvSpPr>
        <p:spPr>
          <a:xfrm>
            <a:off x="8500468" y="5567320"/>
            <a:ext cx="463588" cy="215444"/>
          </a:xfrm>
          <a:prstGeom prst="rect">
            <a:avLst/>
          </a:prstGeom>
        </p:spPr>
        <p:txBody>
          <a:bodyPr wrap="none">
            <a:spAutoFit/>
          </a:bodyPr>
          <a:lstStyle/>
          <a:p>
            <a:r>
              <a:rPr lang="fr-FR" sz="800">
                <a:hlinkClick r:id="rId3"/>
              </a:rPr>
              <a:t>source</a:t>
            </a:r>
            <a:endParaRPr lang="fr-FR" sz="800"/>
          </a:p>
        </p:txBody>
      </p:sp>
      <p:pic>
        <p:nvPicPr>
          <p:cNvPr id="2" name="Image 1"/>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823459" y="1128168"/>
            <a:ext cx="6908803" cy="2324767"/>
          </a:xfrm>
          <a:prstGeom prst="rect">
            <a:avLst/>
          </a:prstGeom>
          <a:effectLst>
            <a:outerShdw blurRad="292100" dist="139700" dir="2700000" algn="ctr" rotWithShape="0">
              <a:srgbClr val="000000">
                <a:alpha val="65000"/>
              </a:srgbClr>
            </a:outerShdw>
          </a:effectLst>
        </p:spPr>
      </p:pic>
      <p:pic>
        <p:nvPicPr>
          <p:cNvPr id="3" name="Image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823459" y="3570052"/>
            <a:ext cx="6948470" cy="2024558"/>
          </a:xfrm>
          <a:prstGeom prst="rect">
            <a:avLst/>
          </a:prstGeom>
          <a:effectLst>
            <a:outerShdw blurRad="292100" dist="139700" dir="2700000" algn="ctr" rotWithShape="0">
              <a:srgbClr val="000000">
                <a:alpha val="65000"/>
              </a:srgbClr>
            </a:outerShdw>
          </a:effectLst>
        </p:spPr>
      </p:pic>
      <p:pic>
        <p:nvPicPr>
          <p:cNvPr id="9" name="Image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21013" y="152836"/>
            <a:ext cx="886977" cy="886977"/>
          </a:xfrm>
          <a:prstGeom prst="rect">
            <a:avLst/>
          </a:prstGeom>
        </p:spPr>
      </p:pic>
      <p:pic>
        <p:nvPicPr>
          <p:cNvPr id="10" name="Image 9"/>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21013" y="1272893"/>
            <a:ext cx="886977" cy="886977"/>
          </a:xfrm>
          <a:prstGeom prst="rect">
            <a:avLst/>
          </a:prstGeom>
        </p:spPr>
      </p:pic>
      <p:pic>
        <p:nvPicPr>
          <p:cNvPr id="11" name="Image 10"/>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21013" y="2275441"/>
            <a:ext cx="886977" cy="886977"/>
          </a:xfrm>
          <a:prstGeom prst="rect">
            <a:avLst/>
          </a:prstGeom>
        </p:spPr>
      </p:pic>
      <p:pic>
        <p:nvPicPr>
          <p:cNvPr id="12" name="Image 11"/>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21013" y="3346509"/>
            <a:ext cx="886977" cy="886977"/>
          </a:xfrm>
          <a:prstGeom prst="rect">
            <a:avLst/>
          </a:prstGeom>
        </p:spPr>
      </p:pic>
      <p:pic>
        <p:nvPicPr>
          <p:cNvPr id="6" name="Image 5">
            <a:extLst>
              <a:ext uri="{FF2B5EF4-FFF2-40B4-BE49-F238E27FC236}">
                <a16:creationId xmlns:a16="http://schemas.microsoft.com/office/drawing/2014/main" id="{4BB49A1D-5CF7-4DF9-B524-0D169C04C0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1013" y="5475731"/>
            <a:ext cx="886978" cy="886978"/>
          </a:xfrm>
          <a:prstGeom prst="rect">
            <a:avLst/>
          </a:prstGeom>
        </p:spPr>
      </p:pic>
      <p:pic>
        <p:nvPicPr>
          <p:cNvPr id="1026" name="Picture 2" descr="https://www.idref.fr/img/bibliographie-bnf.png">
            <a:extLst>
              <a:ext uri="{FF2B5EF4-FFF2-40B4-BE49-F238E27FC236}">
                <a16:creationId xmlns:a16="http://schemas.microsoft.com/office/drawing/2014/main" id="{47C5416D-D22B-445E-8677-EEEDA89C60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1013" y="4369842"/>
            <a:ext cx="969532" cy="969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3023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4B73D0B-8E33-62DD-99DB-1265C028D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 y="1385509"/>
            <a:ext cx="8488680" cy="4494948"/>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F2F46F2A-8D71-E9A7-22EE-2BE9A8AE155B}"/>
              </a:ext>
            </a:extLst>
          </p:cNvPr>
          <p:cNvSpPr txBox="1"/>
          <p:nvPr/>
        </p:nvSpPr>
        <p:spPr>
          <a:xfrm>
            <a:off x="3383280" y="6094215"/>
            <a:ext cx="2621280" cy="276999"/>
          </a:xfrm>
          <a:prstGeom prst="rect">
            <a:avLst/>
          </a:prstGeom>
          <a:noFill/>
        </p:spPr>
        <p:txBody>
          <a:bodyPr wrap="square">
            <a:spAutoFit/>
          </a:bodyPr>
          <a:lstStyle/>
          <a:p>
            <a:r>
              <a:rPr lang="fr-FR" sz="1200" dirty="0">
                <a:hlinkClick r:id="rId3"/>
              </a:rPr>
              <a:t>https://</a:t>
            </a:r>
            <a:r>
              <a:rPr lang="fr-FR" sz="1200" dirty="0" err="1">
                <a:hlinkClick r:id="rId3"/>
              </a:rPr>
              <a:t>abes.fr</a:t>
            </a:r>
            <a:r>
              <a:rPr lang="fr-FR" sz="1200" dirty="0">
                <a:hlinkClick r:id="rId3"/>
              </a:rPr>
              <a:t>/api-et-web-services /</a:t>
            </a:r>
            <a:r>
              <a:rPr lang="fr-FR" sz="1200" dirty="0"/>
              <a:t> </a:t>
            </a:r>
          </a:p>
        </p:txBody>
      </p:sp>
      <p:sp>
        <p:nvSpPr>
          <p:cNvPr id="6" name="Rectangle 5">
            <a:extLst>
              <a:ext uri="{FF2B5EF4-FFF2-40B4-BE49-F238E27FC236}">
                <a16:creationId xmlns:a16="http://schemas.microsoft.com/office/drawing/2014/main" id="{A87481D4-C15B-DB5F-298B-6F8D060251F3}"/>
              </a:ext>
            </a:extLst>
          </p:cNvPr>
          <p:cNvSpPr/>
          <p:nvPr/>
        </p:nvSpPr>
        <p:spPr>
          <a:xfrm>
            <a:off x="2506607" y="3997635"/>
            <a:ext cx="503293" cy="307665"/>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209356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1A34B07-FD89-6087-0A9A-93BAC989B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813366"/>
            <a:ext cx="4978400" cy="2891828"/>
          </a:xfrm>
          <a:prstGeom prst="rect">
            <a:avLst/>
          </a:prstGeom>
          <a:effectLst>
            <a:outerShdw blurRad="292100" dist="139700" dir="2700000" algn="ctr" rotWithShape="0">
              <a:srgbClr val="000000">
                <a:alpha val="65000"/>
              </a:srgbClr>
            </a:outerShdw>
          </a:effectLst>
        </p:spPr>
      </p:pic>
      <p:pic>
        <p:nvPicPr>
          <p:cNvPr id="9" name="Image 8">
            <a:extLst>
              <a:ext uri="{FF2B5EF4-FFF2-40B4-BE49-F238E27FC236}">
                <a16:creationId xmlns:a16="http://schemas.microsoft.com/office/drawing/2014/main" id="{D88F7CCF-7230-0C7F-F86A-7CC199E846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3800" y="3582813"/>
            <a:ext cx="6680200" cy="3053472"/>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C12111B8-16C1-4547-8271-9034D1DBDCBC}"/>
              </a:ext>
            </a:extLst>
          </p:cNvPr>
          <p:cNvSpPr/>
          <p:nvPr/>
        </p:nvSpPr>
        <p:spPr>
          <a:xfrm>
            <a:off x="3404767" y="1666605"/>
            <a:ext cx="3052439" cy="646331"/>
          </a:xfrm>
          <a:prstGeom prst="rect">
            <a:avLst/>
          </a:prstGeom>
          <a:solidFill>
            <a:srgbClr val="7030A0">
              <a:alpha val="71000"/>
            </a:srgbClr>
          </a:solidFill>
          <a:ln>
            <a:noFill/>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fr-FR" sz="3600" b="1">
                <a:solidFill>
                  <a:schemeClr val="bg1"/>
                </a:solidFill>
              </a:rPr>
              <a:t>VIAF : </a:t>
            </a:r>
            <a:r>
              <a:rPr lang="fr-FR" sz="2800">
                <a:solidFill>
                  <a:schemeClr val="bg1"/>
                </a:solidFill>
              </a:rPr>
              <a:t>209262942</a:t>
            </a:r>
          </a:p>
        </p:txBody>
      </p:sp>
      <p:sp>
        <p:nvSpPr>
          <p:cNvPr id="8" name="Rectangle 7">
            <a:extLst>
              <a:ext uri="{FF2B5EF4-FFF2-40B4-BE49-F238E27FC236}">
                <a16:creationId xmlns:a16="http://schemas.microsoft.com/office/drawing/2014/main" id="{C106DB65-AE7D-4E21-8997-7E5F68F96BE6}"/>
              </a:ext>
            </a:extLst>
          </p:cNvPr>
          <p:cNvSpPr/>
          <p:nvPr/>
        </p:nvSpPr>
        <p:spPr>
          <a:xfrm>
            <a:off x="4930987" y="4463218"/>
            <a:ext cx="4213013" cy="646331"/>
          </a:xfrm>
          <a:prstGeom prst="rect">
            <a:avLst/>
          </a:prstGeom>
          <a:solidFill>
            <a:srgbClr val="7030A0">
              <a:alpha val="71000"/>
            </a:srgbClr>
          </a:solidFill>
          <a:ln>
            <a:noFill/>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fr-FR" sz="3600" b="1" dirty="0">
                <a:solidFill>
                  <a:schemeClr val="bg1"/>
                </a:solidFill>
              </a:rPr>
              <a:t>ISNI : </a:t>
            </a:r>
            <a:r>
              <a:rPr lang="fr-FR" sz="2800" dirty="0">
                <a:solidFill>
                  <a:schemeClr val="bg1"/>
                </a:solidFill>
              </a:rPr>
              <a:t>0000000358613566</a:t>
            </a:r>
          </a:p>
        </p:txBody>
      </p:sp>
      <p:sp>
        <p:nvSpPr>
          <p:cNvPr id="11" name="Rectangle 10">
            <a:extLst>
              <a:ext uri="{FF2B5EF4-FFF2-40B4-BE49-F238E27FC236}">
                <a16:creationId xmlns:a16="http://schemas.microsoft.com/office/drawing/2014/main" id="{9B9F5F2A-AB65-43A4-A26D-C973E1732389}"/>
              </a:ext>
            </a:extLst>
          </p:cNvPr>
          <p:cNvSpPr/>
          <p:nvPr/>
        </p:nvSpPr>
        <p:spPr>
          <a:xfrm>
            <a:off x="8680412" y="6599524"/>
            <a:ext cx="463588" cy="215444"/>
          </a:xfrm>
          <a:prstGeom prst="rect">
            <a:avLst/>
          </a:prstGeom>
        </p:spPr>
        <p:txBody>
          <a:bodyPr wrap="none">
            <a:spAutoFit/>
          </a:bodyPr>
          <a:lstStyle/>
          <a:p>
            <a:r>
              <a:rPr lang="fr-FR" sz="800" dirty="0">
                <a:hlinkClick r:id="rId5"/>
              </a:rPr>
              <a:t>source</a:t>
            </a:r>
            <a:endParaRPr lang="fr-FR" sz="800" dirty="0"/>
          </a:p>
        </p:txBody>
      </p:sp>
      <p:sp>
        <p:nvSpPr>
          <p:cNvPr id="12" name="Rectangle 11">
            <a:extLst>
              <a:ext uri="{FF2B5EF4-FFF2-40B4-BE49-F238E27FC236}">
                <a16:creationId xmlns:a16="http://schemas.microsoft.com/office/drawing/2014/main" id="{62BF9407-F0D9-4AC0-A39A-5BB6606D3C34}"/>
              </a:ext>
            </a:extLst>
          </p:cNvPr>
          <p:cNvSpPr/>
          <p:nvPr/>
        </p:nvSpPr>
        <p:spPr>
          <a:xfrm>
            <a:off x="0" y="3705194"/>
            <a:ext cx="463588" cy="215444"/>
          </a:xfrm>
          <a:prstGeom prst="rect">
            <a:avLst/>
          </a:prstGeom>
        </p:spPr>
        <p:txBody>
          <a:bodyPr wrap="square">
            <a:spAutoFit/>
          </a:bodyPr>
          <a:lstStyle/>
          <a:p>
            <a:r>
              <a:rPr lang="fr-FR" sz="800" dirty="0">
                <a:hlinkClick r:id="rId6"/>
              </a:rPr>
              <a:t>source</a:t>
            </a:r>
            <a:endParaRPr lang="fr-FR" sz="800" dirty="0"/>
          </a:p>
        </p:txBody>
      </p:sp>
      <p:sp>
        <p:nvSpPr>
          <p:cNvPr id="13" name="Rectangle 12">
            <a:extLst>
              <a:ext uri="{FF2B5EF4-FFF2-40B4-BE49-F238E27FC236}">
                <a16:creationId xmlns:a16="http://schemas.microsoft.com/office/drawing/2014/main" id="{71F0A788-AEB8-4A08-AD61-F6550A40A77B}"/>
              </a:ext>
            </a:extLst>
          </p:cNvPr>
          <p:cNvSpPr/>
          <p:nvPr/>
        </p:nvSpPr>
        <p:spPr>
          <a:xfrm>
            <a:off x="1137854" y="218766"/>
            <a:ext cx="6868291" cy="461665"/>
          </a:xfrm>
          <a:prstGeom prst="rect">
            <a:avLst/>
          </a:prstGeom>
          <a:noFill/>
        </p:spPr>
        <p:txBody>
          <a:bodyPr wrap="none">
            <a:spAutoFit/>
          </a:bodyPr>
          <a:lstStyle/>
          <a:p>
            <a:pPr algn="ctr"/>
            <a:r>
              <a:rPr lang="fr-FR" sz="2400" b="1">
                <a:solidFill>
                  <a:srgbClr val="7030A0"/>
                </a:solidFill>
              </a:rPr>
              <a:t>Les identifiants non gérés par le chercheur lui-même</a:t>
            </a:r>
            <a:endParaRPr lang="fr-FR" sz="2000">
              <a:solidFill>
                <a:srgbClr val="7030A0"/>
              </a:solidFill>
            </a:endParaRPr>
          </a:p>
        </p:txBody>
      </p:sp>
    </p:spTree>
    <p:extLst>
      <p:ext uri="{BB962C8B-B14F-4D97-AF65-F5344CB8AC3E}">
        <p14:creationId xmlns:p14="http://schemas.microsoft.com/office/powerpoint/2010/main" val="15976902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8BFF349-2903-9EBD-ACBB-3BE775670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773" y="357739"/>
            <a:ext cx="6038107" cy="6212418"/>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6E6C9EB9-DD43-401C-AF49-562F6F71B2B5}"/>
              </a:ext>
            </a:extLst>
          </p:cNvPr>
          <p:cNvSpPr/>
          <p:nvPr/>
        </p:nvSpPr>
        <p:spPr>
          <a:xfrm>
            <a:off x="5197856" y="5205169"/>
            <a:ext cx="3946144" cy="646331"/>
          </a:xfrm>
          <a:prstGeom prst="rect">
            <a:avLst/>
          </a:prstGeom>
          <a:solidFill>
            <a:srgbClr val="7030A0">
              <a:alpha val="71000"/>
            </a:srgbClr>
          </a:solidFill>
          <a:ln>
            <a:noFill/>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fr-FR" sz="3600" b="1" dirty="0">
                <a:solidFill>
                  <a:schemeClr val="bg1"/>
                </a:solidFill>
              </a:rPr>
              <a:t>Wikidata : </a:t>
            </a:r>
            <a:r>
              <a:rPr lang="fr-FR" sz="2800" dirty="0">
                <a:solidFill>
                  <a:schemeClr val="bg1"/>
                </a:solidFill>
              </a:rPr>
              <a:t>Q41044947</a:t>
            </a:r>
          </a:p>
        </p:txBody>
      </p:sp>
      <p:sp>
        <p:nvSpPr>
          <p:cNvPr id="6" name="Rectangle 5">
            <a:extLst>
              <a:ext uri="{FF2B5EF4-FFF2-40B4-BE49-F238E27FC236}">
                <a16:creationId xmlns:a16="http://schemas.microsoft.com/office/drawing/2014/main" id="{7F600353-D267-48CE-97B5-FD467D42EC6A}"/>
              </a:ext>
            </a:extLst>
          </p:cNvPr>
          <p:cNvSpPr/>
          <p:nvPr/>
        </p:nvSpPr>
        <p:spPr>
          <a:xfrm>
            <a:off x="7169639" y="6570157"/>
            <a:ext cx="463588" cy="215444"/>
          </a:xfrm>
          <a:prstGeom prst="rect">
            <a:avLst/>
          </a:prstGeom>
        </p:spPr>
        <p:txBody>
          <a:bodyPr wrap="non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302523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80987" y="638471"/>
            <a:ext cx="4291013" cy="5581058"/>
          </a:xfrm>
          <a:prstGeom prst="rect">
            <a:avLst/>
          </a:prstGeom>
          <a:effectLst>
            <a:outerShdw blurRad="292100" dist="139700" dir="2700000" algn="t" rotWithShape="0">
              <a:prstClr val="black">
                <a:alpha val="65000"/>
              </a:prstClr>
            </a:outerShdw>
          </a:effectLst>
        </p:spPr>
      </p:pic>
      <p:sp>
        <p:nvSpPr>
          <p:cNvPr id="5" name="Rectangle 4"/>
          <p:cNvSpPr/>
          <p:nvPr/>
        </p:nvSpPr>
        <p:spPr>
          <a:xfrm>
            <a:off x="4092575" y="6219529"/>
            <a:ext cx="793750" cy="215444"/>
          </a:xfrm>
          <a:prstGeom prst="rect">
            <a:avLst/>
          </a:prstGeom>
        </p:spPr>
        <p:txBody>
          <a:bodyPr wrap="square">
            <a:spAutoFit/>
          </a:bodyPr>
          <a:lstStyle/>
          <a:p>
            <a:r>
              <a:rPr lang="fr-FR" sz="800">
                <a:hlinkClick r:id="rId4"/>
              </a:rPr>
              <a:t>D. Butler </a:t>
            </a:r>
            <a:endParaRPr lang="fr-FR" sz="800"/>
          </a:p>
        </p:txBody>
      </p:sp>
      <p:sp>
        <p:nvSpPr>
          <p:cNvPr id="6" name="Rectangle 5"/>
          <p:cNvSpPr/>
          <p:nvPr/>
        </p:nvSpPr>
        <p:spPr>
          <a:xfrm>
            <a:off x="4981319" y="2680099"/>
            <a:ext cx="3716594" cy="3539430"/>
          </a:xfrm>
          <a:prstGeom prst="rect">
            <a:avLst/>
          </a:prstGeom>
        </p:spPr>
        <p:txBody>
          <a:bodyPr wrap="square">
            <a:spAutoFit/>
          </a:bodyPr>
          <a:lstStyle/>
          <a:p>
            <a:pPr algn="ctr"/>
            <a:r>
              <a:rPr lang="fr-FR" sz="2800" b="1" dirty="0">
                <a:solidFill>
                  <a:srgbClr val="7030A0"/>
                </a:solidFill>
              </a:rPr>
              <a:t>« En 2011, Y. Wang était l’auteur </a:t>
            </a:r>
            <a:br>
              <a:rPr lang="fr-FR" sz="2800" b="1" dirty="0">
                <a:solidFill>
                  <a:srgbClr val="7030A0"/>
                </a:solidFill>
              </a:rPr>
            </a:br>
            <a:r>
              <a:rPr lang="fr-FR" sz="2800" b="1" dirty="0">
                <a:solidFill>
                  <a:srgbClr val="7030A0"/>
                </a:solidFill>
              </a:rPr>
              <a:t>de publications scientifiques le plus prolifique, avec 3 926 publications  à son nom — une moyenne </a:t>
            </a:r>
            <a:r>
              <a:rPr lang="en-US" sz="2800" b="1" dirty="0">
                <a:solidFill>
                  <a:srgbClr val="7030A0"/>
                </a:solidFill>
              </a:rPr>
              <a:t>de plus de </a:t>
            </a:r>
            <a:r>
              <a:rPr lang="fr-FR" sz="2800" b="1" noProof="0" dirty="0">
                <a:solidFill>
                  <a:srgbClr val="7030A0"/>
                </a:solidFill>
              </a:rPr>
              <a:t>10 par jour</a:t>
            </a:r>
            <a:r>
              <a:rPr lang="en-US" sz="2800" b="1" dirty="0">
                <a:solidFill>
                  <a:srgbClr val="7030A0"/>
                </a:solidFill>
              </a:rPr>
              <a:t>. </a:t>
            </a:r>
            <a:r>
              <a:rPr lang="fr-FR" sz="2800" b="1" dirty="0">
                <a:solidFill>
                  <a:srgbClr val="7030A0"/>
                </a:solidFill>
              </a:rPr>
              <a:t>»</a:t>
            </a:r>
            <a:r>
              <a:rPr lang="en-US" sz="2800" b="1" dirty="0">
                <a:solidFill>
                  <a:srgbClr val="7030A0"/>
                </a:solidFill>
              </a:rPr>
              <a:t> </a:t>
            </a:r>
            <a:endParaRPr lang="fr-FR" sz="2800" b="1" dirty="0">
              <a:solidFill>
                <a:srgbClr val="7030A0"/>
              </a:solidFill>
            </a:endParaRPr>
          </a:p>
        </p:txBody>
      </p:sp>
    </p:spTree>
    <p:extLst>
      <p:ext uri="{BB962C8B-B14F-4D97-AF65-F5344CB8AC3E}">
        <p14:creationId xmlns:p14="http://schemas.microsoft.com/office/powerpoint/2010/main" val="32017789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99732" y="142461"/>
            <a:ext cx="7074708" cy="4821424"/>
          </a:xfrm>
          <a:prstGeom prst="rect">
            <a:avLst/>
          </a:prstGeom>
          <a:effectLst>
            <a:outerShdw blurRad="292100" dist="190500" dir="2700000" algn="ctr" rotWithShape="0">
              <a:srgbClr val="000000">
                <a:alpha val="65000"/>
              </a:srgbClr>
            </a:outerShdw>
          </a:effectLst>
        </p:spPr>
      </p:pic>
      <p:sp>
        <p:nvSpPr>
          <p:cNvPr id="5" name="Rectangle 4"/>
          <p:cNvSpPr/>
          <p:nvPr/>
        </p:nvSpPr>
        <p:spPr>
          <a:xfrm>
            <a:off x="99732" y="4963885"/>
            <a:ext cx="463588" cy="215444"/>
          </a:xfrm>
          <a:prstGeom prst="rect">
            <a:avLst/>
          </a:prstGeom>
        </p:spPr>
        <p:txBody>
          <a:bodyPr wrap="none">
            <a:spAutoFit/>
          </a:bodyPr>
          <a:lstStyle/>
          <a:p>
            <a:r>
              <a:rPr lang="fr-FR" sz="800" dirty="0">
                <a:solidFill>
                  <a:prstClr val="black"/>
                </a:solidFill>
                <a:hlinkClick r:id="rId4"/>
              </a:rPr>
              <a:t>source</a:t>
            </a:r>
            <a:endParaRPr lang="fr-FR" sz="800" dirty="0">
              <a:solidFill>
                <a:prstClr val="black"/>
              </a:solidFill>
            </a:endParaRPr>
          </a:p>
        </p:txBody>
      </p:sp>
      <p:pic>
        <p:nvPicPr>
          <p:cNvPr id="2" name="Image 1">
            <a:extLst>
              <a:ext uri="{FF2B5EF4-FFF2-40B4-BE49-F238E27FC236}">
                <a16:creationId xmlns:a16="http://schemas.microsoft.com/office/drawing/2014/main" id="{EE56507F-206F-45D4-A6E0-666367FD46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5782" y="3467361"/>
            <a:ext cx="5998486" cy="3208492"/>
          </a:xfrm>
          <a:prstGeom prst="rect">
            <a:avLst/>
          </a:prstGeom>
          <a:effectLst>
            <a:outerShdw blurRad="292100" dist="139700" dir="2700000" algn="ctr" rotWithShape="0">
              <a:srgbClr val="000000">
                <a:alpha val="65000"/>
              </a:srgbClr>
            </a:outerShdw>
          </a:effectLst>
        </p:spPr>
      </p:pic>
      <p:sp>
        <p:nvSpPr>
          <p:cNvPr id="3" name="Rectangle 2">
            <a:extLst>
              <a:ext uri="{FF2B5EF4-FFF2-40B4-BE49-F238E27FC236}">
                <a16:creationId xmlns:a16="http://schemas.microsoft.com/office/drawing/2014/main" id="{73CFC030-28CC-4D51-8AC1-71F20E374ABE}"/>
              </a:ext>
            </a:extLst>
          </p:cNvPr>
          <p:cNvSpPr/>
          <p:nvPr/>
        </p:nvSpPr>
        <p:spPr>
          <a:xfrm>
            <a:off x="8652383" y="6642556"/>
            <a:ext cx="491618" cy="215444"/>
          </a:xfrm>
          <a:prstGeom prst="rect">
            <a:avLst/>
          </a:prstGeom>
        </p:spPr>
        <p:txBody>
          <a:bodyPr wrap="square">
            <a:spAutoFit/>
          </a:bodyPr>
          <a:lstStyle/>
          <a:p>
            <a:r>
              <a:rPr lang="fr-FR" sz="800" dirty="0">
                <a:hlinkClick r:id="rId6"/>
              </a:rPr>
              <a:t>source</a:t>
            </a:r>
            <a:endParaRPr lang="fr-FR" sz="800" dirty="0"/>
          </a:p>
        </p:txBody>
      </p:sp>
    </p:spTree>
    <p:extLst>
      <p:ext uri="{BB962C8B-B14F-4D97-AF65-F5344CB8AC3E}">
        <p14:creationId xmlns:p14="http://schemas.microsoft.com/office/powerpoint/2010/main" val="13991662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228DE97D-EB05-46BF-A04A-7709B015C05D}"/>
              </a:ext>
            </a:extLst>
          </p:cNvPr>
          <p:cNvGraphicFramePr>
            <a:graphicFrameLocks noGrp="1"/>
          </p:cNvGraphicFramePr>
          <p:nvPr>
            <p:extLst>
              <p:ext uri="{D42A27DB-BD31-4B8C-83A1-F6EECF244321}">
                <p14:modId xmlns:p14="http://schemas.microsoft.com/office/powerpoint/2010/main" val="3644480977"/>
              </p:ext>
            </p:extLst>
          </p:nvPr>
        </p:nvGraphicFramePr>
        <p:xfrm>
          <a:off x="280441" y="1061432"/>
          <a:ext cx="8583120" cy="5223798"/>
        </p:xfrm>
        <a:graphic>
          <a:graphicData uri="http://schemas.openxmlformats.org/drawingml/2006/table">
            <a:tbl>
              <a:tblPr firstRow="1" bandRow="1">
                <a:tableStyleId>{5C22544A-7EE6-4342-B048-85BDC9FD1C3A}</a:tableStyleId>
              </a:tblPr>
              <a:tblGrid>
                <a:gridCol w="1338580">
                  <a:extLst>
                    <a:ext uri="{9D8B030D-6E8A-4147-A177-3AD203B41FA5}">
                      <a16:colId xmlns:a16="http://schemas.microsoft.com/office/drawing/2014/main" val="4151131984"/>
                    </a:ext>
                  </a:extLst>
                </a:gridCol>
                <a:gridCol w="1448908">
                  <a:extLst>
                    <a:ext uri="{9D8B030D-6E8A-4147-A177-3AD203B41FA5}">
                      <a16:colId xmlns:a16="http://schemas.microsoft.com/office/drawing/2014/main" val="1640604233"/>
                    </a:ext>
                  </a:extLst>
                </a:gridCol>
                <a:gridCol w="1448908">
                  <a:extLst>
                    <a:ext uri="{9D8B030D-6E8A-4147-A177-3AD203B41FA5}">
                      <a16:colId xmlns:a16="http://schemas.microsoft.com/office/drawing/2014/main" val="549584111"/>
                    </a:ext>
                  </a:extLst>
                </a:gridCol>
                <a:gridCol w="1448908">
                  <a:extLst>
                    <a:ext uri="{9D8B030D-6E8A-4147-A177-3AD203B41FA5}">
                      <a16:colId xmlns:a16="http://schemas.microsoft.com/office/drawing/2014/main" val="2039882699"/>
                    </a:ext>
                  </a:extLst>
                </a:gridCol>
                <a:gridCol w="1448908">
                  <a:extLst>
                    <a:ext uri="{9D8B030D-6E8A-4147-A177-3AD203B41FA5}">
                      <a16:colId xmlns:a16="http://schemas.microsoft.com/office/drawing/2014/main" val="547925428"/>
                    </a:ext>
                  </a:extLst>
                </a:gridCol>
                <a:gridCol w="1448908">
                  <a:extLst>
                    <a:ext uri="{9D8B030D-6E8A-4147-A177-3AD203B41FA5}">
                      <a16:colId xmlns:a16="http://schemas.microsoft.com/office/drawing/2014/main" val="2158099567"/>
                    </a:ext>
                  </a:extLst>
                </a:gridCol>
              </a:tblGrid>
              <a:tr h="370840">
                <a:tc>
                  <a:txBody>
                    <a:bodyPr/>
                    <a:lstStyle/>
                    <a:p>
                      <a:endParaRPr lang="fr-FR" sz="1000" dirty="0"/>
                    </a:p>
                  </a:txBody>
                  <a:tcPr>
                    <a:solidFill>
                      <a:srgbClr val="7030A0">
                        <a:alpha val="20000"/>
                      </a:srgbClr>
                    </a:solidFill>
                  </a:tcPr>
                </a:tc>
                <a:tc gridSpan="2">
                  <a:txBody>
                    <a:bodyPr/>
                    <a:lstStyle/>
                    <a:p>
                      <a:pPr algn="ctr"/>
                      <a:r>
                        <a:rPr lang="fr-FR" sz="1000">
                          <a:solidFill>
                            <a:srgbClr val="7030A0"/>
                          </a:solidFill>
                        </a:rPr>
                        <a:t>Editeurs commerciaux</a:t>
                      </a:r>
                    </a:p>
                  </a:txBody>
                  <a:tcPr anchor="ctr">
                    <a:solidFill>
                      <a:srgbClr val="7030A0">
                        <a:alpha val="20000"/>
                      </a:srgbClr>
                    </a:solidFill>
                  </a:tcPr>
                </a:tc>
                <a:tc hMerge="1">
                  <a:txBody>
                    <a:bodyPr/>
                    <a:lstStyle/>
                    <a:p>
                      <a:endParaRPr lang="fr-FR" sz="1000" dirty="0"/>
                    </a:p>
                  </a:txBody>
                  <a:tcPr/>
                </a:tc>
                <a:tc>
                  <a:txBody>
                    <a:bodyPr/>
                    <a:lstStyle/>
                    <a:p>
                      <a:pPr algn="ctr"/>
                      <a:r>
                        <a:rPr lang="fr-FR" sz="1000">
                          <a:solidFill>
                            <a:srgbClr val="7030A0"/>
                          </a:solidFill>
                        </a:rPr>
                        <a:t>Archives ouvertes</a:t>
                      </a:r>
                    </a:p>
                  </a:txBody>
                  <a:tcPr anchor="ctr">
                    <a:solidFill>
                      <a:srgbClr val="7030A0">
                        <a:alpha val="20000"/>
                      </a:srgbClr>
                    </a:solidFill>
                  </a:tcPr>
                </a:tc>
                <a:tc>
                  <a:txBody>
                    <a:bodyPr/>
                    <a:lstStyle/>
                    <a:p>
                      <a:pPr algn="ctr"/>
                      <a:r>
                        <a:rPr lang="fr-FR" sz="1000" dirty="0">
                          <a:solidFill>
                            <a:srgbClr val="7030A0"/>
                          </a:solidFill>
                        </a:rPr>
                        <a:t>Ttransplateforme</a:t>
                      </a:r>
                    </a:p>
                  </a:txBody>
                  <a:tcPr anchor="ctr">
                    <a:solidFill>
                      <a:srgbClr val="7030A0">
                        <a:alpha val="20000"/>
                      </a:srgbClr>
                    </a:solidFill>
                  </a:tcPr>
                </a:tc>
                <a:tc>
                  <a:txBody>
                    <a:bodyPr/>
                    <a:lstStyle/>
                    <a:p>
                      <a:pPr algn="ctr"/>
                      <a:r>
                        <a:rPr lang="fr-FR" sz="1000">
                          <a:solidFill>
                            <a:srgbClr val="7030A0"/>
                          </a:solidFill>
                        </a:rPr>
                        <a:t>Bibliothèques</a:t>
                      </a:r>
                    </a:p>
                  </a:txBody>
                  <a:tcPr anchor="ctr">
                    <a:solidFill>
                      <a:srgbClr val="7030A0">
                        <a:alpha val="20000"/>
                      </a:srgbClr>
                    </a:solidFill>
                  </a:tcPr>
                </a:tc>
                <a:extLst>
                  <a:ext uri="{0D108BD9-81ED-4DB2-BD59-A6C34878D82A}">
                    <a16:rowId xmlns:a16="http://schemas.microsoft.com/office/drawing/2014/main" val="1254401241"/>
                  </a:ext>
                </a:extLst>
              </a:tr>
              <a:tr h="910878">
                <a:tc>
                  <a:txBody>
                    <a:bodyPr/>
                    <a:lstStyle/>
                    <a:p>
                      <a:endParaRPr lang="fr-FR" sz="900" dirty="0">
                        <a:solidFill>
                          <a:srgbClr val="4D4D4D"/>
                        </a:solidFill>
                      </a:endParaRPr>
                    </a:p>
                  </a:txBody>
                  <a:tcPr/>
                </a:tc>
                <a:tc>
                  <a:txBody>
                    <a:bodyPr/>
                    <a:lstStyle/>
                    <a:p>
                      <a:pPr algn="ctr"/>
                      <a:r>
                        <a:rPr lang="fr-FR" sz="900" dirty="0">
                          <a:solidFill>
                            <a:srgbClr val="4D4D4D"/>
                          </a:solidFill>
                        </a:rPr>
                        <a:t>Scopus Author Id</a:t>
                      </a:r>
                    </a:p>
                    <a:p>
                      <a:pPr algn="ctr"/>
                      <a:endParaRPr lang="fr-FR" sz="900" dirty="0">
                        <a:solidFill>
                          <a:srgbClr val="4D4D4D"/>
                        </a:solidFill>
                      </a:endParaRPr>
                    </a:p>
                  </a:txBody>
                  <a:tcPr anchor="ctr"/>
                </a:tc>
                <a:tc>
                  <a:txBody>
                    <a:bodyPr/>
                    <a:lstStyle/>
                    <a:p>
                      <a:pPr algn="ctr"/>
                      <a:r>
                        <a:rPr lang="fr-FR" sz="900" dirty="0">
                          <a:solidFill>
                            <a:srgbClr val="4D4D4D"/>
                          </a:solidFill>
                        </a:rPr>
                        <a:t>WOS ResearcherID </a:t>
                      </a:r>
                      <a:br>
                        <a:rPr lang="fr-FR" sz="900" dirty="0">
                          <a:solidFill>
                            <a:srgbClr val="4D4D4D"/>
                          </a:solidFill>
                        </a:rPr>
                      </a:br>
                      <a:endParaRPr lang="fr-FR" sz="900" dirty="0">
                        <a:solidFill>
                          <a:srgbClr val="4D4D4D"/>
                        </a:solidFill>
                      </a:endParaRPr>
                    </a:p>
                  </a:txBody>
                  <a:tcPr anchor="ctr"/>
                </a:tc>
                <a:tc>
                  <a:txBody>
                    <a:bodyPr/>
                    <a:lstStyle/>
                    <a:p>
                      <a:pPr algn="ctr"/>
                      <a:r>
                        <a:rPr lang="fr-FR" sz="900">
                          <a:solidFill>
                            <a:srgbClr val="4D4D4D"/>
                          </a:solidFill>
                        </a:rPr>
                        <a:t>IdHAL</a:t>
                      </a:r>
                    </a:p>
                    <a:p>
                      <a:pPr algn="ctr"/>
                      <a:endParaRPr lang="fr-FR" sz="900">
                        <a:solidFill>
                          <a:srgbClr val="4D4D4D"/>
                        </a:solidFill>
                      </a:endParaRPr>
                    </a:p>
                  </a:txBody>
                  <a:tcPr anchor="ctr"/>
                </a:tc>
                <a:tc>
                  <a:txBody>
                    <a:bodyPr/>
                    <a:lstStyle/>
                    <a:p>
                      <a:pPr algn="ctr"/>
                      <a:r>
                        <a:rPr lang="fr-FR" sz="900">
                          <a:solidFill>
                            <a:srgbClr val="4D4D4D"/>
                          </a:solidFill>
                        </a:rPr>
                        <a:t>ORCID</a:t>
                      </a:r>
                    </a:p>
                    <a:p>
                      <a:pPr algn="ctr"/>
                      <a:endParaRPr lang="fr-FR" sz="900">
                        <a:solidFill>
                          <a:srgbClr val="4D4D4D"/>
                        </a:solidFill>
                      </a:endParaRPr>
                    </a:p>
                  </a:txBody>
                  <a:tcPr anchor="ctr"/>
                </a:tc>
                <a:tc>
                  <a:txBody>
                    <a:bodyPr/>
                    <a:lstStyle/>
                    <a:p>
                      <a:pPr algn="ctr"/>
                      <a:r>
                        <a:rPr lang="fr-FR" sz="900" dirty="0">
                          <a:solidFill>
                            <a:srgbClr val="4D4D4D"/>
                          </a:solidFill>
                        </a:rPr>
                        <a:t>IdRef</a:t>
                      </a:r>
                    </a:p>
                    <a:p>
                      <a:pPr algn="ctr"/>
                      <a:endParaRPr lang="fr-FR" sz="900" dirty="0">
                        <a:solidFill>
                          <a:srgbClr val="4D4D4D"/>
                        </a:solidFill>
                      </a:endParaRPr>
                    </a:p>
                  </a:txBody>
                  <a:tcPr anchor="ctr"/>
                </a:tc>
                <a:extLst>
                  <a:ext uri="{0D108BD9-81ED-4DB2-BD59-A6C34878D82A}">
                    <a16:rowId xmlns:a16="http://schemas.microsoft.com/office/drawing/2014/main" val="646971756"/>
                  </a:ext>
                </a:extLst>
              </a:tr>
              <a:tr h="370840">
                <a:tc>
                  <a:txBody>
                    <a:bodyPr/>
                    <a:lstStyle/>
                    <a:p>
                      <a:r>
                        <a:rPr lang="fr-FR" sz="900">
                          <a:solidFill>
                            <a:srgbClr val="4D4D4D"/>
                          </a:solidFill>
                        </a:rPr>
                        <a:t>Développé par</a:t>
                      </a:r>
                    </a:p>
                  </a:txBody>
                  <a:tcPr/>
                </a:tc>
                <a:tc>
                  <a:txBody>
                    <a:bodyPr/>
                    <a:lstStyle/>
                    <a:p>
                      <a:r>
                        <a:rPr lang="fr-FR" sz="900">
                          <a:solidFill>
                            <a:srgbClr val="4D4D4D"/>
                          </a:solidFill>
                        </a:rPr>
                        <a:t>Scopus</a:t>
                      </a:r>
                    </a:p>
                  </a:txBody>
                  <a:tcPr/>
                </a:tc>
                <a:tc>
                  <a:txBody>
                    <a:bodyPr/>
                    <a:lstStyle/>
                    <a:p>
                      <a:r>
                        <a:rPr lang="fr-FR" sz="900" dirty="0">
                          <a:solidFill>
                            <a:srgbClr val="4D4D4D"/>
                          </a:solidFill>
                        </a:rPr>
                        <a:t>Clarivate Analytics</a:t>
                      </a:r>
                    </a:p>
                  </a:txBody>
                  <a:tcPr/>
                </a:tc>
                <a:tc>
                  <a:txBody>
                    <a:bodyPr/>
                    <a:lstStyle/>
                    <a:p>
                      <a:r>
                        <a:rPr lang="fr-FR" sz="900">
                          <a:solidFill>
                            <a:srgbClr val="4D4D4D"/>
                          </a:solidFill>
                        </a:rPr>
                        <a:t>CCSD</a:t>
                      </a:r>
                    </a:p>
                  </a:txBody>
                  <a:tcPr/>
                </a:tc>
                <a:tc>
                  <a:txBody>
                    <a:bodyPr/>
                    <a:lstStyle/>
                    <a:p>
                      <a:r>
                        <a:rPr lang="fr-FR" sz="900">
                          <a:solidFill>
                            <a:srgbClr val="4D4D4D"/>
                          </a:solidFill>
                        </a:rPr>
                        <a:t>organisation à but non lucratif</a:t>
                      </a:r>
                    </a:p>
                  </a:txBody>
                  <a:tcPr/>
                </a:tc>
                <a:tc>
                  <a:txBody>
                    <a:bodyPr/>
                    <a:lstStyle/>
                    <a:p>
                      <a:r>
                        <a:rPr lang="fr-FR" sz="900">
                          <a:solidFill>
                            <a:srgbClr val="4D4D4D"/>
                          </a:solidFill>
                        </a:rPr>
                        <a:t>ABES</a:t>
                      </a:r>
                    </a:p>
                  </a:txBody>
                  <a:tcPr/>
                </a:tc>
                <a:extLst>
                  <a:ext uri="{0D108BD9-81ED-4DB2-BD59-A6C34878D82A}">
                    <a16:rowId xmlns:a16="http://schemas.microsoft.com/office/drawing/2014/main" val="2698266894"/>
                  </a:ext>
                </a:extLst>
              </a:tr>
              <a:tr h="370840">
                <a:tc>
                  <a:txBody>
                    <a:bodyPr/>
                    <a:lstStyle/>
                    <a:p>
                      <a:r>
                        <a:rPr lang="fr-FR" sz="900">
                          <a:solidFill>
                            <a:srgbClr val="4D4D4D"/>
                          </a:solidFill>
                        </a:rPr>
                        <a:t>Création et alimentation</a:t>
                      </a:r>
                    </a:p>
                  </a:txBody>
                  <a:tcPr/>
                </a:tc>
                <a:tc>
                  <a:txBody>
                    <a:bodyPr/>
                    <a:lstStyle/>
                    <a:p>
                      <a:r>
                        <a:rPr lang="fr-FR" sz="900">
                          <a:solidFill>
                            <a:srgbClr val="4D4D4D"/>
                          </a:solidFill>
                        </a:rPr>
                        <a:t>automatique</a:t>
                      </a:r>
                    </a:p>
                  </a:txBody>
                  <a:tcPr/>
                </a:tc>
                <a:tc>
                  <a:txBody>
                    <a:bodyPr/>
                    <a:lstStyle/>
                    <a:p>
                      <a:r>
                        <a:rPr lang="fr-FR" sz="900" dirty="0">
                          <a:solidFill>
                            <a:srgbClr val="4D4D4D"/>
                          </a:solidFill>
                        </a:rPr>
                        <a:t>chercheur / automatique</a:t>
                      </a:r>
                    </a:p>
                  </a:txBody>
                  <a:tcPr/>
                </a:tc>
                <a:tc>
                  <a:txBody>
                    <a:bodyPr/>
                    <a:lstStyle/>
                    <a:p>
                      <a:r>
                        <a:rPr lang="fr-FR" sz="900" dirty="0">
                          <a:solidFill>
                            <a:srgbClr val="4D4D4D"/>
                          </a:solidFill>
                        </a:rPr>
                        <a:t>chercheur</a:t>
                      </a:r>
                    </a:p>
                  </a:txBody>
                  <a:tcPr/>
                </a:tc>
                <a:tc>
                  <a:txBody>
                    <a:bodyPr/>
                    <a:lstStyle/>
                    <a:p>
                      <a:r>
                        <a:rPr lang="fr-FR" sz="900">
                          <a:solidFill>
                            <a:srgbClr val="4D4D4D"/>
                          </a:solidFill>
                        </a:rPr>
                        <a:t>chercheur / automatique</a:t>
                      </a:r>
                    </a:p>
                    <a:p>
                      <a:r>
                        <a:rPr lang="fr-FR" sz="900">
                          <a:solidFill>
                            <a:srgbClr val="4D4D4D"/>
                          </a:solidFill>
                        </a:rPr>
                        <a:t>possibilité de tiers de confiance</a:t>
                      </a:r>
                    </a:p>
                  </a:txBody>
                  <a:tcPr/>
                </a:tc>
                <a:tc>
                  <a:txBody>
                    <a:bodyPr/>
                    <a:lstStyle/>
                    <a:p>
                      <a:r>
                        <a:rPr lang="fr-FR" sz="900">
                          <a:solidFill>
                            <a:srgbClr val="4D4D4D"/>
                          </a:solidFill>
                        </a:rPr>
                        <a:t>catalogueurs du réseau ABES</a:t>
                      </a:r>
                    </a:p>
                  </a:txBody>
                  <a:tcPr/>
                </a:tc>
                <a:extLst>
                  <a:ext uri="{0D108BD9-81ED-4DB2-BD59-A6C34878D82A}">
                    <a16:rowId xmlns:a16="http://schemas.microsoft.com/office/drawing/2014/main" val="1316758713"/>
                  </a:ext>
                </a:extLst>
              </a:tr>
              <a:tr h="370840">
                <a:tc>
                  <a:txBody>
                    <a:bodyPr/>
                    <a:lstStyle/>
                    <a:p>
                      <a:r>
                        <a:rPr lang="fr-FR" sz="900">
                          <a:solidFill>
                            <a:srgbClr val="4D4D4D"/>
                          </a:solidFill>
                        </a:rPr>
                        <a:t>Intégration</a:t>
                      </a:r>
                    </a:p>
                  </a:txBody>
                  <a:tcPr/>
                </a:tc>
                <a:tc>
                  <a:txBody>
                    <a:bodyPr/>
                    <a:lstStyle/>
                    <a:p>
                      <a:r>
                        <a:rPr lang="fr-FR" sz="900" dirty="0">
                          <a:solidFill>
                            <a:srgbClr val="4D4D4D"/>
                          </a:solidFill>
                        </a:rPr>
                        <a:t>Scopus</a:t>
                      </a:r>
                    </a:p>
                  </a:txBody>
                  <a:tcPr/>
                </a:tc>
                <a:tc>
                  <a:txBody>
                    <a:bodyPr/>
                    <a:lstStyle/>
                    <a:p>
                      <a:r>
                        <a:rPr lang="fr-FR" sz="900" dirty="0">
                          <a:solidFill>
                            <a:srgbClr val="4D4D4D"/>
                          </a:solidFill>
                        </a:rPr>
                        <a:t>Web of Science</a:t>
                      </a:r>
                    </a:p>
                  </a:txBody>
                  <a:tcPr/>
                </a:tc>
                <a:tc>
                  <a:txBody>
                    <a:bodyPr/>
                    <a:lstStyle/>
                    <a:p>
                      <a:r>
                        <a:rPr lang="fr-FR" sz="900" dirty="0">
                          <a:solidFill>
                            <a:srgbClr val="4D4D4D"/>
                          </a:solidFill>
                        </a:rPr>
                        <a:t>HAL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solidFill>
                            <a:srgbClr val="4D4D4D"/>
                          </a:solidFill>
                        </a:rPr>
                        <a:t>Scopus, WOS, HAL, BASE…</a:t>
                      </a:r>
                    </a:p>
                    <a:p>
                      <a:endParaRPr lang="fr-FR" sz="900" dirty="0">
                        <a:solidFill>
                          <a:srgbClr val="4D4D4D"/>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a:solidFill>
                            <a:srgbClr val="4D4D4D"/>
                          </a:solidFill>
                        </a:rPr>
                        <a:t>SUDOC, Theses.fr, HAL, ORCID</a:t>
                      </a:r>
                    </a:p>
                    <a:p>
                      <a:endParaRPr lang="fr-FR" sz="900">
                        <a:solidFill>
                          <a:srgbClr val="4D4D4D"/>
                        </a:solidFill>
                      </a:endParaRPr>
                    </a:p>
                  </a:txBody>
                  <a:tcPr/>
                </a:tc>
                <a:extLst>
                  <a:ext uri="{0D108BD9-81ED-4DB2-BD59-A6C34878D82A}">
                    <a16:rowId xmlns:a16="http://schemas.microsoft.com/office/drawing/2014/main" val="3735226306"/>
                  </a:ext>
                </a:extLst>
              </a:tr>
              <a:tr h="370840">
                <a:tc>
                  <a:txBody>
                    <a:bodyPr/>
                    <a:lstStyle/>
                    <a:p>
                      <a:r>
                        <a:rPr lang="fr-FR" sz="900">
                          <a:solidFill>
                            <a:srgbClr val="4D4D4D"/>
                          </a:solidFill>
                        </a:rPr>
                        <a:t>Informations sur profil</a:t>
                      </a:r>
                    </a:p>
                  </a:txBody>
                  <a:tcPr/>
                </a:tc>
                <a:tc>
                  <a:txBody>
                    <a:bodyPr/>
                    <a:lstStyle/>
                    <a:p>
                      <a:r>
                        <a:rPr lang="fr-FR" sz="900">
                          <a:solidFill>
                            <a:srgbClr val="4D4D4D"/>
                          </a:solidFill>
                        </a:rPr>
                        <a:t>pas de possibilité de l’enrichir</a:t>
                      </a:r>
                    </a:p>
                  </a:txBody>
                  <a:tcPr/>
                </a:tc>
                <a:tc>
                  <a:txBody>
                    <a:bodyPr/>
                    <a:lstStyle/>
                    <a:p>
                      <a:r>
                        <a:rPr lang="fr-FR" sz="900">
                          <a:solidFill>
                            <a:srgbClr val="4D4D4D"/>
                          </a:solidFill>
                        </a:rPr>
                        <a:t>possibilité de le personnaliser (affiliations, domaines, publications)</a:t>
                      </a:r>
                    </a:p>
                  </a:txBody>
                  <a:tcPr/>
                </a:tc>
                <a:tc>
                  <a:txBody>
                    <a:bodyPr/>
                    <a:lstStyle/>
                    <a:p>
                      <a:r>
                        <a:rPr lang="fr-FR" sz="900" dirty="0">
                          <a:solidFill>
                            <a:srgbClr val="4D4D4D"/>
                          </a:solidFill>
                        </a:rPr>
                        <a:t>possibilité d’y associer un CV HAL</a:t>
                      </a:r>
                    </a:p>
                  </a:txBody>
                  <a:tcPr/>
                </a:tc>
                <a:tc>
                  <a:txBody>
                    <a:bodyPr/>
                    <a:lstStyle/>
                    <a:p>
                      <a:r>
                        <a:rPr lang="fr-FR" sz="900" dirty="0">
                          <a:solidFill>
                            <a:srgbClr val="4D4D4D"/>
                          </a:solidFill>
                        </a:rPr>
                        <a:t>possibilité de le personnaliser (formation, affiliations, prix, financements, publications)</a:t>
                      </a:r>
                    </a:p>
                  </a:txBody>
                  <a:tcPr/>
                </a:tc>
                <a:tc>
                  <a:txBody>
                    <a:bodyPr/>
                    <a:lstStyle/>
                    <a:p>
                      <a:r>
                        <a:rPr lang="fr-FR" sz="900">
                          <a:solidFill>
                            <a:srgbClr val="4D4D4D"/>
                          </a:solidFill>
                        </a:rPr>
                        <a:t>contacter le service support pour améliorer ou corriger la notice</a:t>
                      </a:r>
                    </a:p>
                  </a:txBody>
                  <a:tcPr/>
                </a:tc>
                <a:extLst>
                  <a:ext uri="{0D108BD9-81ED-4DB2-BD59-A6C34878D82A}">
                    <a16:rowId xmlns:a16="http://schemas.microsoft.com/office/drawing/2014/main" val="1162111334"/>
                  </a:ext>
                </a:extLst>
              </a:tr>
              <a:tr h="370840">
                <a:tc>
                  <a:txBody>
                    <a:bodyPr/>
                    <a:lstStyle/>
                    <a:p>
                      <a:r>
                        <a:rPr lang="fr-FR" sz="900">
                          <a:solidFill>
                            <a:srgbClr val="4D4D4D"/>
                          </a:solidFill>
                        </a:rPr>
                        <a:t>Publications</a:t>
                      </a:r>
                    </a:p>
                  </a:txBody>
                  <a:tcPr/>
                </a:tc>
                <a:tc>
                  <a:txBody>
                    <a:bodyPr/>
                    <a:lstStyle/>
                    <a:p>
                      <a:r>
                        <a:rPr lang="fr-FR" sz="900" kern="1200" dirty="0">
                          <a:solidFill>
                            <a:srgbClr val="4D4D4D"/>
                          </a:solidFill>
                          <a:latin typeface="+mn-lt"/>
                          <a:ea typeface="+mn-ea"/>
                          <a:cs typeface="+mn-cs"/>
                        </a:rPr>
                        <a:t>Scopus</a:t>
                      </a:r>
                    </a:p>
                  </a:txBody>
                  <a:tcPr/>
                </a:tc>
                <a:tc>
                  <a:txBody>
                    <a:bodyPr/>
                    <a:lstStyle/>
                    <a:p>
                      <a:r>
                        <a:rPr lang="fr-FR" sz="900" kern="1200" dirty="0">
                          <a:solidFill>
                            <a:srgbClr val="4D4D4D"/>
                          </a:solidFill>
                          <a:latin typeface="+mn-lt"/>
                          <a:ea typeface="+mn-ea"/>
                          <a:cs typeface="+mn-cs"/>
                        </a:rPr>
                        <a:t>Web of Science + tt type de documents + activités de </a:t>
                      </a:r>
                      <a:r>
                        <a:rPr lang="fr-FR" sz="900" i="1" kern="1200" dirty="0">
                          <a:solidFill>
                            <a:srgbClr val="4D4D4D"/>
                          </a:solidFill>
                          <a:latin typeface="+mn-lt"/>
                          <a:ea typeface="+mn-ea"/>
                          <a:cs typeface="+mn-cs"/>
                        </a:rPr>
                        <a:t>peer-reviewing</a:t>
                      </a:r>
                    </a:p>
                  </a:txBody>
                  <a:tcPr/>
                </a:tc>
                <a:tc>
                  <a:txBody>
                    <a:bodyPr/>
                    <a:lstStyle/>
                    <a:p>
                      <a:r>
                        <a:rPr lang="fr-FR" sz="900" kern="1200">
                          <a:solidFill>
                            <a:srgbClr val="4D4D4D"/>
                          </a:solidFill>
                          <a:latin typeface="+mn-lt"/>
                          <a:ea typeface="+mn-ea"/>
                          <a:cs typeface="+mn-cs"/>
                        </a:rPr>
                        <a:t>tt type de documents</a:t>
                      </a:r>
                    </a:p>
                  </a:txBody>
                  <a:tcPr/>
                </a:tc>
                <a:tc>
                  <a:txBody>
                    <a:bodyPr/>
                    <a:lstStyle/>
                    <a:p>
                      <a:r>
                        <a:rPr lang="fr-FR" sz="900" kern="1200" dirty="0">
                          <a:solidFill>
                            <a:srgbClr val="4D4D4D"/>
                          </a:solidFill>
                          <a:latin typeface="+mn-lt"/>
                          <a:ea typeface="+mn-ea"/>
                          <a:cs typeface="+mn-cs"/>
                        </a:rPr>
                        <a:t>tt type de documents + activités de </a:t>
                      </a:r>
                      <a:r>
                        <a:rPr lang="fr-FR" sz="900" i="1" kern="1200" dirty="0">
                          <a:solidFill>
                            <a:srgbClr val="4D4D4D"/>
                          </a:solidFill>
                          <a:latin typeface="+mn-lt"/>
                          <a:ea typeface="+mn-ea"/>
                          <a:cs typeface="+mn-cs"/>
                        </a:rPr>
                        <a:t>peer-reviewing</a:t>
                      </a:r>
                    </a:p>
                  </a:txBody>
                  <a:tcPr/>
                </a:tc>
                <a:tc>
                  <a:txBody>
                    <a:bodyPr/>
                    <a:lstStyle/>
                    <a:p>
                      <a:r>
                        <a:rPr lang="fr-FR" sz="900" kern="1200">
                          <a:solidFill>
                            <a:srgbClr val="4D4D4D"/>
                          </a:solidFill>
                          <a:latin typeface="+mn-lt"/>
                          <a:ea typeface="+mn-ea"/>
                          <a:cs typeface="+mn-cs"/>
                        </a:rPr>
                        <a:t>monographies, thèses, tt type de documents</a:t>
                      </a:r>
                    </a:p>
                  </a:txBody>
                  <a:tcPr/>
                </a:tc>
                <a:extLst>
                  <a:ext uri="{0D108BD9-81ED-4DB2-BD59-A6C34878D82A}">
                    <a16:rowId xmlns:a16="http://schemas.microsoft.com/office/drawing/2014/main" val="3267397563"/>
                  </a:ext>
                </a:extLst>
              </a:tr>
              <a:tr h="370840">
                <a:tc>
                  <a:txBody>
                    <a:bodyPr/>
                    <a:lstStyle/>
                    <a:p>
                      <a:r>
                        <a:rPr lang="fr-FR" sz="900">
                          <a:solidFill>
                            <a:srgbClr val="4D4D4D"/>
                          </a:solidFill>
                        </a:rPr>
                        <a:t>Indicateurs bibliométriques</a:t>
                      </a:r>
                    </a:p>
                  </a:txBody>
                  <a:tcPr/>
                </a:tc>
                <a:tc>
                  <a:txBody>
                    <a:bodyPr/>
                    <a:lstStyle/>
                    <a:p>
                      <a:r>
                        <a:rPr lang="fr-FR" sz="900" kern="1200">
                          <a:solidFill>
                            <a:srgbClr val="4D4D4D"/>
                          </a:solidFill>
                          <a:latin typeface="+mn-lt"/>
                          <a:ea typeface="+mn-ea"/>
                          <a:cs typeface="+mn-cs"/>
                        </a:rPr>
                        <a:t>H index, collaborations, citations ...</a:t>
                      </a:r>
                    </a:p>
                  </a:txBody>
                  <a:tcPr/>
                </a:tc>
                <a:tc>
                  <a:txBody>
                    <a:bodyPr/>
                    <a:lstStyle/>
                    <a:p>
                      <a:r>
                        <a:rPr lang="fr-FR" sz="900" kern="1200" dirty="0">
                          <a:solidFill>
                            <a:srgbClr val="4D4D4D"/>
                          </a:solidFill>
                          <a:latin typeface="+mn-lt"/>
                          <a:ea typeface="+mn-ea"/>
                          <a:cs typeface="+mn-cs"/>
                        </a:rPr>
                        <a:t>H index, collaborations, citations...</a:t>
                      </a:r>
                    </a:p>
                  </a:txBody>
                  <a:tcPr/>
                </a:tc>
                <a:tc>
                  <a:txBody>
                    <a:bodyPr/>
                    <a:lstStyle/>
                    <a:p>
                      <a:r>
                        <a:rPr lang="fr-FR" sz="900" kern="1200">
                          <a:solidFill>
                            <a:srgbClr val="4D4D4D"/>
                          </a:solidFill>
                          <a:latin typeface="+mn-lt"/>
                          <a:ea typeface="+mn-ea"/>
                          <a:cs typeface="+mn-cs"/>
                        </a:rPr>
                        <a:t>widgets dans CV HAL</a:t>
                      </a:r>
                    </a:p>
                  </a:txBody>
                  <a:tcPr/>
                </a:tc>
                <a:tc>
                  <a:txBody>
                    <a:bodyPr/>
                    <a:lstStyle/>
                    <a:p>
                      <a:r>
                        <a:rPr lang="fr-FR" sz="900" kern="1200" dirty="0">
                          <a:solidFill>
                            <a:srgbClr val="4D4D4D"/>
                          </a:solidFill>
                          <a:latin typeface="+mn-lt"/>
                          <a:ea typeface="+mn-ea"/>
                          <a:cs typeface="+mn-cs"/>
                        </a:rPr>
                        <a:t>non</a:t>
                      </a:r>
                    </a:p>
                  </a:txBody>
                  <a:tcPr/>
                </a:tc>
                <a:tc>
                  <a:txBody>
                    <a:bodyPr/>
                    <a:lstStyle/>
                    <a:p>
                      <a:r>
                        <a:rPr lang="fr-FR" sz="900" kern="1200">
                          <a:solidFill>
                            <a:srgbClr val="4D4D4D"/>
                          </a:solidFill>
                          <a:latin typeface="+mn-lt"/>
                          <a:ea typeface="+mn-ea"/>
                          <a:cs typeface="+mn-cs"/>
                        </a:rPr>
                        <a:t>non</a:t>
                      </a:r>
                    </a:p>
                  </a:txBody>
                  <a:tcPr/>
                </a:tc>
                <a:extLst>
                  <a:ext uri="{0D108BD9-81ED-4DB2-BD59-A6C34878D82A}">
                    <a16:rowId xmlns:a16="http://schemas.microsoft.com/office/drawing/2014/main" val="3181438060"/>
                  </a:ext>
                </a:extLst>
              </a:tr>
              <a:tr h="370840">
                <a:tc>
                  <a:txBody>
                    <a:bodyPr/>
                    <a:lstStyle/>
                    <a:p>
                      <a:r>
                        <a:rPr lang="fr-FR" sz="900">
                          <a:solidFill>
                            <a:srgbClr val="4D4D4D"/>
                          </a:solidFill>
                        </a:rPr>
                        <a:t>Points d’attention</a:t>
                      </a:r>
                    </a:p>
                  </a:txBody>
                  <a:tcPr/>
                </a:tc>
                <a:tc>
                  <a:txBody>
                    <a:bodyPr/>
                    <a:lstStyle/>
                    <a:p>
                      <a:r>
                        <a:rPr lang="fr-FR" sz="900" kern="1200" dirty="0">
                          <a:solidFill>
                            <a:srgbClr val="4D4D4D"/>
                          </a:solidFill>
                          <a:latin typeface="+mn-lt"/>
                          <a:ea typeface="+mn-ea"/>
                          <a:cs typeface="+mn-cs"/>
                        </a:rPr>
                        <a:t>exhaustivité ?</a:t>
                      </a:r>
                    </a:p>
                    <a:p>
                      <a:r>
                        <a:rPr lang="fr-FR" sz="900" kern="1200" dirty="0">
                          <a:solidFill>
                            <a:srgbClr val="4D4D4D"/>
                          </a:solidFill>
                          <a:latin typeface="+mn-lt"/>
                          <a:ea typeface="+mn-ea"/>
                          <a:cs typeface="+mn-cs"/>
                        </a:rPr>
                        <a:t>possibilité de doublons </a:t>
                      </a:r>
                      <a:br>
                        <a:rPr lang="fr-FR" sz="900" kern="1200" dirty="0">
                          <a:solidFill>
                            <a:srgbClr val="4D4D4D"/>
                          </a:solidFill>
                          <a:latin typeface="+mn-lt"/>
                          <a:ea typeface="+mn-ea"/>
                          <a:cs typeface="+mn-cs"/>
                        </a:rPr>
                      </a:br>
                      <a:r>
                        <a:rPr lang="fr-FR" sz="900" kern="1200" dirty="0">
                          <a:solidFill>
                            <a:srgbClr val="4D4D4D"/>
                          </a:solidFill>
                          <a:latin typeface="+mn-lt"/>
                          <a:ea typeface="+mn-ea"/>
                          <a:cs typeface="+mn-cs"/>
                        </a:rPr>
                        <a:t>(</a:t>
                      </a:r>
                      <a:r>
                        <a:rPr lang="fr-FR" sz="900" kern="1200" dirty="0">
                          <a:solidFill>
                            <a:srgbClr val="4D4D4D"/>
                          </a:solidFill>
                          <a:latin typeface="+mn-lt"/>
                          <a:ea typeface="+mn-ea"/>
                          <a:cs typeface="+mn-cs"/>
                          <a:sym typeface="Wingdings" panose="05000000000000000000" pitchFamily="2" charset="2"/>
                        </a:rPr>
                        <a:t> service support)</a:t>
                      </a:r>
                      <a:endParaRPr lang="fr-FR" sz="900" kern="1200" dirty="0">
                        <a:solidFill>
                          <a:srgbClr val="4D4D4D"/>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kern="1200" dirty="0">
                          <a:solidFill>
                            <a:srgbClr val="4D4D4D"/>
                          </a:solidFill>
                          <a:latin typeface="+mn-lt"/>
                          <a:ea typeface="+mn-ea"/>
                          <a:cs typeface="+mn-cs"/>
                        </a:rPr>
                        <a:t>exhaustivité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kern="1200" dirty="0">
                          <a:solidFill>
                            <a:srgbClr val="4D4D4D"/>
                          </a:solidFill>
                          <a:latin typeface="+mn-lt"/>
                          <a:ea typeface="+mn-ea"/>
                          <a:cs typeface="+mn-cs"/>
                        </a:rPr>
                        <a:t>en partie déclaratif sans vérification extérieure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kern="1200" dirty="0">
                          <a:solidFill>
                            <a:srgbClr val="4D4D4D"/>
                          </a:solidFill>
                          <a:latin typeface="+mn-lt"/>
                          <a:ea typeface="+mn-ea"/>
                          <a:cs typeface="+mn-cs"/>
                        </a:rPr>
                        <a:t>(</a:t>
                      </a:r>
                      <a:r>
                        <a:rPr lang="fr-FR" sz="900" kern="1200" dirty="0">
                          <a:solidFill>
                            <a:srgbClr val="4D4D4D"/>
                          </a:solidFill>
                          <a:latin typeface="+mn-lt"/>
                          <a:ea typeface="+mn-ea"/>
                          <a:cs typeface="+mn-cs"/>
                          <a:sym typeface="Wingdings" panose="05000000000000000000" pitchFamily="2" charset="2"/>
                        </a:rPr>
                        <a:t> service support)</a:t>
                      </a:r>
                      <a:endParaRPr lang="fr-FR" sz="900" kern="1200" dirty="0">
                        <a:solidFill>
                          <a:srgbClr val="4D4D4D"/>
                        </a:solidFill>
                        <a:latin typeface="+mn-lt"/>
                        <a:ea typeface="+mn-ea"/>
                        <a:cs typeface="+mn-cs"/>
                      </a:endParaRPr>
                    </a:p>
                    <a:p>
                      <a:endParaRPr lang="fr-FR" sz="900" kern="1200" dirty="0">
                        <a:solidFill>
                          <a:srgbClr val="4D4D4D"/>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kern="1200">
                          <a:solidFill>
                            <a:srgbClr val="4D4D4D"/>
                          </a:solidFill>
                          <a:latin typeface="+mn-lt"/>
                          <a:ea typeface="+mn-ea"/>
                          <a:cs typeface="+mn-cs"/>
                        </a:rPr>
                        <a:t>possibilité de doublons</a:t>
                      </a:r>
                    </a:p>
                    <a:p>
                      <a:r>
                        <a:rPr lang="fr-FR" sz="900" kern="1200">
                          <a:solidFill>
                            <a:srgbClr val="4D4D4D"/>
                          </a:solidFill>
                          <a:latin typeface="+mn-lt"/>
                          <a:ea typeface="+mn-ea"/>
                          <a:cs typeface="+mn-cs"/>
                        </a:rPr>
                        <a:t>pas de fusion des formes (</a:t>
                      </a:r>
                      <a:r>
                        <a:rPr lang="fr-FR" sz="900" kern="1200">
                          <a:solidFill>
                            <a:srgbClr val="4D4D4D"/>
                          </a:solidFill>
                          <a:latin typeface="+mn-lt"/>
                          <a:ea typeface="+mn-ea"/>
                          <a:cs typeface="+mn-cs"/>
                          <a:sym typeface="Wingdings" panose="05000000000000000000" pitchFamily="2" charset="2"/>
                        </a:rPr>
                        <a:t> service support)</a:t>
                      </a:r>
                      <a:endParaRPr lang="fr-FR" sz="900" kern="1200">
                        <a:solidFill>
                          <a:srgbClr val="4D4D4D"/>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kern="1200" dirty="0">
                          <a:solidFill>
                            <a:srgbClr val="4D4D4D"/>
                          </a:solidFill>
                          <a:latin typeface="+mn-lt"/>
                          <a:ea typeface="+mn-ea"/>
                          <a:cs typeface="+mn-cs"/>
                        </a:rPr>
                        <a:t>déclaratif</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kern="1200" dirty="0">
                          <a:solidFill>
                            <a:srgbClr val="4D4D4D"/>
                          </a:solidFill>
                          <a:latin typeface="+mn-lt"/>
                          <a:ea typeface="+mn-ea"/>
                          <a:cs typeface="+mn-cs"/>
                        </a:rPr>
                        <a:t>possibilité de doublons </a:t>
                      </a:r>
                      <a:br>
                        <a:rPr lang="fr-FR" sz="900" kern="1200" dirty="0">
                          <a:solidFill>
                            <a:srgbClr val="4D4D4D"/>
                          </a:solidFill>
                          <a:latin typeface="+mn-lt"/>
                          <a:ea typeface="+mn-ea"/>
                          <a:cs typeface="+mn-cs"/>
                        </a:rPr>
                      </a:br>
                      <a:r>
                        <a:rPr lang="fr-FR" sz="900" kern="1200" dirty="0">
                          <a:solidFill>
                            <a:srgbClr val="4D4D4D"/>
                          </a:solidFill>
                          <a:latin typeface="+mn-lt"/>
                          <a:ea typeface="+mn-ea"/>
                          <a:cs typeface="+mn-cs"/>
                        </a:rPr>
                        <a:t>(</a:t>
                      </a:r>
                      <a:r>
                        <a:rPr lang="fr-FR" sz="900" kern="1200" dirty="0">
                          <a:solidFill>
                            <a:srgbClr val="4D4D4D"/>
                          </a:solidFill>
                          <a:latin typeface="+mn-lt"/>
                          <a:ea typeface="+mn-ea"/>
                          <a:cs typeface="+mn-cs"/>
                          <a:sym typeface="Wingdings" panose="05000000000000000000" pitchFamily="2" charset="2"/>
                        </a:rPr>
                        <a:t> service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kern="1200" dirty="0">
                          <a:solidFill>
                            <a:srgbClr val="4D4D4D"/>
                          </a:solidFill>
                          <a:latin typeface="+mn-lt"/>
                          <a:ea typeface="+mn-ea"/>
                          <a:cs typeface="+mn-cs"/>
                          <a:sym typeface="Wingdings" panose="05000000000000000000" pitchFamily="2" charset="2"/>
                        </a:rPr>
                        <a:t>manque de mise à jour par les chercheurs</a:t>
                      </a:r>
                      <a:endParaRPr lang="fr-FR" sz="900" kern="1200" dirty="0">
                        <a:solidFill>
                          <a:srgbClr val="4D4D4D"/>
                        </a:solidFill>
                        <a:latin typeface="+mn-lt"/>
                        <a:ea typeface="+mn-ea"/>
                        <a:cs typeface="+mn-cs"/>
                      </a:endParaRPr>
                    </a:p>
                    <a:p>
                      <a:endParaRPr lang="fr-FR" sz="900" kern="1200" dirty="0">
                        <a:solidFill>
                          <a:srgbClr val="4D4D4D"/>
                        </a:solidFill>
                        <a:latin typeface="+mn-lt"/>
                        <a:ea typeface="+mn-ea"/>
                        <a:cs typeface="+mn-cs"/>
                      </a:endParaRPr>
                    </a:p>
                  </a:txBody>
                  <a:tcPr/>
                </a:tc>
                <a:tc>
                  <a:txBody>
                    <a:bodyPr/>
                    <a:lstStyle/>
                    <a:p>
                      <a:r>
                        <a:rPr lang="fr-FR" sz="900" kern="1200" dirty="0">
                          <a:solidFill>
                            <a:srgbClr val="4D4D4D"/>
                          </a:solidFill>
                          <a:latin typeface="+mn-lt"/>
                          <a:ea typeface="+mn-ea"/>
                          <a:cs typeface="+mn-cs"/>
                        </a:rPr>
                        <a:t>possibilité de doublons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kern="1200" dirty="0">
                          <a:solidFill>
                            <a:srgbClr val="4D4D4D"/>
                          </a:solidFill>
                          <a:latin typeface="+mn-lt"/>
                          <a:ea typeface="+mn-ea"/>
                          <a:cs typeface="+mn-cs"/>
                        </a:rPr>
                        <a:t>(</a:t>
                      </a:r>
                      <a:r>
                        <a:rPr lang="fr-FR" sz="900" kern="1200" dirty="0">
                          <a:solidFill>
                            <a:srgbClr val="4D4D4D"/>
                          </a:solidFill>
                          <a:latin typeface="+mn-lt"/>
                          <a:ea typeface="+mn-ea"/>
                          <a:cs typeface="+mn-cs"/>
                          <a:sym typeface="Wingdings" panose="05000000000000000000" pitchFamily="2" charset="2"/>
                        </a:rPr>
                        <a:t> service support)</a:t>
                      </a:r>
                    </a:p>
                    <a:p>
                      <a:endParaRPr lang="fr-FR" sz="900" kern="1200" dirty="0">
                        <a:solidFill>
                          <a:srgbClr val="4D4D4D"/>
                        </a:solidFill>
                        <a:latin typeface="+mn-lt"/>
                        <a:ea typeface="+mn-ea"/>
                        <a:cs typeface="+mn-cs"/>
                      </a:endParaRPr>
                    </a:p>
                  </a:txBody>
                  <a:tcPr/>
                </a:tc>
                <a:extLst>
                  <a:ext uri="{0D108BD9-81ED-4DB2-BD59-A6C34878D82A}">
                    <a16:rowId xmlns:a16="http://schemas.microsoft.com/office/drawing/2014/main" val="3456672141"/>
                  </a:ext>
                </a:extLst>
              </a:tr>
            </a:tbl>
          </a:graphicData>
        </a:graphic>
      </p:graphicFrame>
      <p:sp>
        <p:nvSpPr>
          <p:cNvPr id="9" name="Rectangle 8">
            <a:extLst>
              <a:ext uri="{FF2B5EF4-FFF2-40B4-BE49-F238E27FC236}">
                <a16:creationId xmlns:a16="http://schemas.microsoft.com/office/drawing/2014/main" id="{7609694E-B340-40DF-8474-3F0524830618}"/>
              </a:ext>
            </a:extLst>
          </p:cNvPr>
          <p:cNvSpPr/>
          <p:nvPr/>
        </p:nvSpPr>
        <p:spPr>
          <a:xfrm>
            <a:off x="280441" y="332138"/>
            <a:ext cx="8595360" cy="395173"/>
          </a:xfrm>
          <a:prstGeom prst="rect">
            <a:avLst/>
          </a:prstGeom>
        </p:spPr>
        <p:txBody>
          <a:bodyPr wrap="square">
            <a:spAutoFit/>
          </a:bodyPr>
          <a:lstStyle/>
          <a:p>
            <a:pPr algn="ctr">
              <a:lnSpc>
                <a:spcPct val="80000"/>
              </a:lnSpc>
              <a:spcBef>
                <a:spcPts val="600"/>
              </a:spcBef>
            </a:pPr>
            <a:r>
              <a:rPr lang="fr-FR" sz="2400" b="1">
                <a:solidFill>
                  <a:srgbClr val="7030A0"/>
                </a:solidFill>
                <a:latin typeface="Calibri"/>
              </a:rPr>
              <a:t>Comparatif des principaux identifiants chercheur</a:t>
            </a:r>
          </a:p>
        </p:txBody>
      </p:sp>
      <p:pic>
        <p:nvPicPr>
          <p:cNvPr id="4" name="Image 3">
            <a:extLst>
              <a:ext uri="{FF2B5EF4-FFF2-40B4-BE49-F238E27FC236}">
                <a16:creationId xmlns:a16="http://schemas.microsoft.com/office/drawing/2014/main" id="{8307C950-83FA-44B0-A97C-3D6ABFB98E24}"/>
              </a:ext>
            </a:extLst>
          </p:cNvPr>
          <p:cNvPicPr/>
          <p:nvPr/>
        </p:nvPicPr>
        <p:blipFill>
          <a:blip r:embed="rId3" cstate="email">
            <a:extLst>
              <a:ext uri="{28A0092B-C50C-407E-A947-70E740481C1C}">
                <a14:useLocalDpi xmlns:a14="http://schemas.microsoft.com/office/drawing/2010/main" val="0"/>
              </a:ext>
            </a:extLst>
          </a:blip>
          <a:stretch>
            <a:fillRect/>
          </a:stretch>
        </p:blipFill>
        <p:spPr>
          <a:xfrm>
            <a:off x="2175766" y="2002307"/>
            <a:ext cx="419735" cy="144000"/>
          </a:xfrm>
          <a:prstGeom prst="rect">
            <a:avLst/>
          </a:prstGeom>
        </p:spPr>
      </p:pic>
      <p:pic>
        <p:nvPicPr>
          <p:cNvPr id="6" name="Image 5">
            <a:extLst>
              <a:ext uri="{FF2B5EF4-FFF2-40B4-BE49-F238E27FC236}">
                <a16:creationId xmlns:a16="http://schemas.microsoft.com/office/drawing/2014/main" id="{32303898-B4C9-4FAA-BA45-BAA0A5A81A37}"/>
              </a:ext>
            </a:extLst>
          </p:cNvPr>
          <p:cNvPicPr/>
          <p:nvPr/>
        </p:nvPicPr>
        <p:blipFill rotWithShape="1">
          <a:blip r:embed="rId4" cstate="email">
            <a:extLst>
              <a:ext uri="{28A0092B-C50C-407E-A947-70E740481C1C}">
                <a14:useLocalDpi xmlns:a14="http://schemas.microsoft.com/office/drawing/2010/main" val="0"/>
              </a:ext>
            </a:extLst>
          </a:blip>
          <a:srcRect/>
          <a:stretch/>
        </p:blipFill>
        <p:spPr>
          <a:xfrm>
            <a:off x="5074477" y="2002307"/>
            <a:ext cx="327025" cy="179705"/>
          </a:xfrm>
          <a:prstGeom prst="rect">
            <a:avLst/>
          </a:prstGeom>
        </p:spPr>
      </p:pic>
      <p:pic>
        <p:nvPicPr>
          <p:cNvPr id="7" name="Image 6">
            <a:extLst>
              <a:ext uri="{FF2B5EF4-FFF2-40B4-BE49-F238E27FC236}">
                <a16:creationId xmlns:a16="http://schemas.microsoft.com/office/drawing/2014/main" id="{3867D429-CFB8-49BE-9CEF-F064A619C3D6}"/>
              </a:ext>
            </a:extLst>
          </p:cNvPr>
          <p:cNvPicPr/>
          <p:nvPr/>
        </p:nvPicPr>
        <p:blipFill rotWithShape="1">
          <a:blip r:embed="rId5" cstate="email">
            <a:extLst>
              <a:ext uri="{28A0092B-C50C-407E-A947-70E740481C1C}">
                <a14:useLocalDpi xmlns:a14="http://schemas.microsoft.com/office/drawing/2010/main" val="0"/>
              </a:ext>
            </a:extLst>
          </a:blip>
          <a:srcRect/>
          <a:stretch/>
        </p:blipFill>
        <p:spPr>
          <a:xfrm>
            <a:off x="6439279" y="1962454"/>
            <a:ext cx="528955" cy="179705"/>
          </a:xfrm>
          <a:prstGeom prst="rect">
            <a:avLst/>
          </a:prstGeom>
          <a:effectLst/>
        </p:spPr>
      </p:pic>
      <p:pic>
        <p:nvPicPr>
          <p:cNvPr id="10" name="Image 9">
            <a:extLst>
              <a:ext uri="{FF2B5EF4-FFF2-40B4-BE49-F238E27FC236}">
                <a16:creationId xmlns:a16="http://schemas.microsoft.com/office/drawing/2014/main" id="{E2C3A581-BCFE-435F-A80A-02262BB71DE2}"/>
              </a:ext>
            </a:extLst>
          </p:cNvPr>
          <p:cNvPicPr/>
          <p:nvPr/>
        </p:nvPicPr>
        <p:blipFill>
          <a:blip r:embed="rId6" cstate="email">
            <a:extLst>
              <a:ext uri="{28A0092B-C50C-407E-A947-70E740481C1C}">
                <a14:useLocalDpi xmlns:a14="http://schemas.microsoft.com/office/drawing/2010/main" val="0"/>
              </a:ext>
            </a:extLst>
          </a:blip>
          <a:stretch>
            <a:fillRect/>
          </a:stretch>
        </p:blipFill>
        <p:spPr>
          <a:xfrm>
            <a:off x="7906425" y="1962454"/>
            <a:ext cx="539750" cy="179705"/>
          </a:xfrm>
          <a:prstGeom prst="rect">
            <a:avLst/>
          </a:prstGeom>
        </p:spPr>
      </p:pic>
      <p:pic>
        <p:nvPicPr>
          <p:cNvPr id="1026" name="Picture 2" descr="https://publons.com/static/images/landing/rid_logo.gif">
            <a:extLst>
              <a:ext uri="{FF2B5EF4-FFF2-40B4-BE49-F238E27FC236}">
                <a16:creationId xmlns:a16="http://schemas.microsoft.com/office/drawing/2014/main" id="{61A24106-0DCD-4678-A7FF-B3836C16DDD2}"/>
              </a:ext>
            </a:extLst>
          </p:cNvPr>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3330721" y="2002307"/>
            <a:ext cx="914400" cy="144000"/>
          </a:xfrm>
          <a:prstGeom prst="rect">
            <a:avLst/>
          </a:prstGeom>
          <a:solidFill>
            <a:schemeClr val="accent1">
              <a:lumMod val="50000"/>
            </a:schemeClr>
          </a:solidFill>
        </p:spPr>
      </p:pic>
      <p:sp>
        <p:nvSpPr>
          <p:cNvPr id="2" name="Rectangle 1">
            <a:extLst>
              <a:ext uri="{FF2B5EF4-FFF2-40B4-BE49-F238E27FC236}">
                <a16:creationId xmlns:a16="http://schemas.microsoft.com/office/drawing/2014/main" id="{707959D2-9F7B-43C1-9832-A062937F38F7}"/>
              </a:ext>
            </a:extLst>
          </p:cNvPr>
          <p:cNvSpPr/>
          <p:nvPr/>
        </p:nvSpPr>
        <p:spPr>
          <a:xfrm>
            <a:off x="3787921" y="6417310"/>
            <a:ext cx="4572000" cy="230832"/>
          </a:xfrm>
          <a:prstGeom prst="rect">
            <a:avLst/>
          </a:prstGeom>
        </p:spPr>
        <p:txBody>
          <a:bodyPr>
            <a:spAutoFit/>
          </a:bodyPr>
          <a:lstStyle/>
          <a:p>
            <a:r>
              <a:rPr lang="fr-FR" sz="900" dirty="0">
                <a:hlinkClick r:id="rId8"/>
              </a:rPr>
              <a:t>d’après source INRAE</a:t>
            </a:r>
            <a:endParaRPr lang="fr-FR" sz="900" dirty="0"/>
          </a:p>
        </p:txBody>
      </p:sp>
    </p:spTree>
    <p:extLst>
      <p:ext uri="{BB962C8B-B14F-4D97-AF65-F5344CB8AC3E}">
        <p14:creationId xmlns:p14="http://schemas.microsoft.com/office/powerpoint/2010/main" val="7700054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1" y="894911"/>
            <a:ext cx="9153526" cy="5127171"/>
          </a:xfrm>
          <a:prstGeom prst="rect">
            <a:avLst/>
          </a:prstGeom>
        </p:spPr>
      </p:pic>
      <p:sp>
        <p:nvSpPr>
          <p:cNvPr id="7" name="ZoneTexte 6"/>
          <p:cNvSpPr txBox="1"/>
          <p:nvPr/>
        </p:nvSpPr>
        <p:spPr>
          <a:xfrm>
            <a:off x="-1" y="4087147"/>
            <a:ext cx="9153525" cy="1323439"/>
          </a:xfrm>
          <a:prstGeom prst="rect">
            <a:avLst/>
          </a:prstGeom>
          <a:solidFill>
            <a:srgbClr val="7030A0">
              <a:alpha val="71000"/>
            </a:srgbClr>
          </a:solidFill>
        </p:spPr>
        <p:txBody>
          <a:bodyPr wrap="square" rtlCol="0">
            <a:spAutoFit/>
          </a:bodyPr>
          <a:lstStyle/>
          <a:p>
            <a:endParaRPr lang="fr-FR" sz="2200">
              <a:solidFill>
                <a:schemeClr val="bg1"/>
              </a:solidFill>
            </a:endParaRPr>
          </a:p>
          <a:p>
            <a:r>
              <a:rPr lang="fr-FR" sz="3600">
                <a:solidFill>
                  <a:schemeClr val="bg1"/>
                </a:solidFill>
                <a:latin typeface="Calibri" panose="020F0502020204030204" pitchFamily="34" charset="0"/>
              </a:rPr>
              <a:t>Les identifiants chercheurs : usages</a:t>
            </a:r>
          </a:p>
          <a:p>
            <a:endParaRPr lang="fr-FR" sz="2200">
              <a:solidFill>
                <a:schemeClr val="bg1"/>
              </a:solidFill>
            </a:endParaRPr>
          </a:p>
        </p:txBody>
      </p:sp>
    </p:spTree>
    <p:extLst>
      <p:ext uri="{BB962C8B-B14F-4D97-AF65-F5344CB8AC3E}">
        <p14:creationId xmlns:p14="http://schemas.microsoft.com/office/powerpoint/2010/main" val="36473186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CE6D67-1C44-4D74-BC53-CE075BDBC45F}"/>
              </a:ext>
            </a:extLst>
          </p:cNvPr>
          <p:cNvSpPr/>
          <p:nvPr/>
        </p:nvSpPr>
        <p:spPr>
          <a:xfrm>
            <a:off x="4423571" y="6579582"/>
            <a:ext cx="532518" cy="246221"/>
          </a:xfrm>
          <a:prstGeom prst="rect">
            <a:avLst/>
          </a:prstGeom>
        </p:spPr>
        <p:txBody>
          <a:bodyPr wrap="none">
            <a:spAutoFit/>
          </a:bodyPr>
          <a:lstStyle/>
          <a:p>
            <a:pPr algn="just"/>
            <a:r>
              <a:rPr lang="fr-FR" sz="1000" dirty="0">
                <a:hlinkClick r:id="rId3"/>
              </a:rPr>
              <a:t>source</a:t>
            </a:r>
            <a:endParaRPr lang="fr-FR" sz="1000" dirty="0"/>
          </a:p>
        </p:txBody>
      </p:sp>
      <p:pic>
        <p:nvPicPr>
          <p:cNvPr id="6" name="Image 5">
            <a:extLst>
              <a:ext uri="{FF2B5EF4-FFF2-40B4-BE49-F238E27FC236}">
                <a16:creationId xmlns:a16="http://schemas.microsoft.com/office/drawing/2014/main" id="{D2440E42-6255-455A-850C-2CF5C3001B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9242" y="364057"/>
            <a:ext cx="4305515" cy="6129886"/>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1861935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8D69DC-7852-1FB6-1252-02FFDF1A4362}"/>
              </a:ext>
            </a:extLst>
          </p:cNvPr>
          <p:cNvSpPr/>
          <p:nvPr/>
        </p:nvSpPr>
        <p:spPr>
          <a:xfrm>
            <a:off x="4523084" y="6411098"/>
            <a:ext cx="532518" cy="246221"/>
          </a:xfrm>
          <a:prstGeom prst="rect">
            <a:avLst/>
          </a:prstGeom>
        </p:spPr>
        <p:txBody>
          <a:bodyPr wrap="none">
            <a:spAutoFit/>
          </a:bodyPr>
          <a:lstStyle/>
          <a:p>
            <a:pPr algn="just"/>
            <a:r>
              <a:rPr lang="fr-FR" sz="1000" dirty="0">
                <a:hlinkClick r:id="rId3"/>
              </a:rPr>
              <a:t>source</a:t>
            </a:r>
            <a:endParaRPr lang="fr-FR" sz="1000" dirty="0"/>
          </a:p>
        </p:txBody>
      </p:sp>
      <p:pic>
        <p:nvPicPr>
          <p:cNvPr id="7" name="Image 6">
            <a:extLst>
              <a:ext uri="{FF2B5EF4-FFF2-40B4-BE49-F238E27FC236}">
                <a16:creationId xmlns:a16="http://schemas.microsoft.com/office/drawing/2014/main" id="{C879FB37-AE45-4EA5-1A5E-A793467340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086" y="1041156"/>
            <a:ext cx="7642514" cy="5369942"/>
          </a:xfrm>
          <a:prstGeom prst="rect">
            <a:avLst/>
          </a:prstGeom>
          <a:effectLst>
            <a:outerShdw blurRad="292100" dist="139700" dir="2700000" algn="ctr" rotWithShape="0">
              <a:srgbClr val="000000">
                <a:alpha val="65000"/>
              </a:srgbClr>
            </a:outerShdw>
          </a:effectLst>
        </p:spPr>
      </p:pic>
      <p:cxnSp>
        <p:nvCxnSpPr>
          <p:cNvPr id="8" name="Connecteur droit 7">
            <a:extLst>
              <a:ext uri="{FF2B5EF4-FFF2-40B4-BE49-F238E27FC236}">
                <a16:creationId xmlns:a16="http://schemas.microsoft.com/office/drawing/2014/main" id="{6E75BD70-9344-26D5-43BD-B2EA15B0BDD2}"/>
              </a:ext>
            </a:extLst>
          </p:cNvPr>
          <p:cNvCxnSpPr>
            <a:cxnSpLocks/>
          </p:cNvCxnSpPr>
          <p:nvPr/>
        </p:nvCxnSpPr>
        <p:spPr>
          <a:xfrm>
            <a:off x="6802850" y="1130403"/>
            <a:ext cx="0" cy="328919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0504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tails are in the caption following the image">
            <a:extLst>
              <a:ext uri="{FF2B5EF4-FFF2-40B4-BE49-F238E27FC236}">
                <a16:creationId xmlns:a16="http://schemas.microsoft.com/office/drawing/2014/main" id="{E92B5AE2-F8C3-4C3A-9287-362DDF9D8F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389" y="2043661"/>
            <a:ext cx="8113222" cy="3134013"/>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74BABC-B99A-47D4-9E6E-22A4FF1437AC}"/>
              </a:ext>
            </a:extLst>
          </p:cNvPr>
          <p:cNvSpPr/>
          <p:nvPr/>
        </p:nvSpPr>
        <p:spPr>
          <a:xfrm>
            <a:off x="7505700" y="5201457"/>
            <a:ext cx="1817024" cy="215444"/>
          </a:xfrm>
          <a:prstGeom prst="rect">
            <a:avLst/>
          </a:prstGeom>
        </p:spPr>
        <p:txBody>
          <a:bodyPr wrap="square">
            <a:spAutoFit/>
          </a:bodyPr>
          <a:lstStyle/>
          <a:p>
            <a:r>
              <a:rPr lang="fr-FR" sz="800" dirty="0">
                <a:hlinkClick r:id="rId4"/>
              </a:rPr>
              <a:t>M. </a:t>
            </a:r>
            <a:r>
              <a:rPr lang="fr-FR" sz="800" dirty="0" err="1">
                <a:hlinkClick r:id="rId4"/>
              </a:rPr>
              <a:t>Heusse</a:t>
            </a:r>
            <a:r>
              <a:rPr lang="fr-FR" sz="800" dirty="0">
                <a:hlinkClick r:id="rId4"/>
              </a:rPr>
              <a:t> et G. Cabanac</a:t>
            </a:r>
            <a:endParaRPr lang="fr-FR" sz="800" dirty="0"/>
          </a:p>
        </p:txBody>
      </p:sp>
      <p:sp>
        <p:nvSpPr>
          <p:cNvPr id="6" name="Rectangle 5">
            <a:extLst>
              <a:ext uri="{FF2B5EF4-FFF2-40B4-BE49-F238E27FC236}">
                <a16:creationId xmlns:a16="http://schemas.microsoft.com/office/drawing/2014/main" id="{215DA630-7B1B-473B-86E0-C3040935BADF}"/>
              </a:ext>
            </a:extLst>
          </p:cNvPr>
          <p:cNvSpPr/>
          <p:nvPr/>
        </p:nvSpPr>
        <p:spPr>
          <a:xfrm>
            <a:off x="4572000" y="2073915"/>
            <a:ext cx="1446415" cy="320150"/>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42547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1" y="894911"/>
            <a:ext cx="9153526" cy="5127171"/>
          </a:xfrm>
          <a:prstGeom prst="rect">
            <a:avLst/>
          </a:prstGeom>
        </p:spPr>
      </p:pic>
      <p:sp>
        <p:nvSpPr>
          <p:cNvPr id="7" name="ZoneTexte 6"/>
          <p:cNvSpPr txBox="1"/>
          <p:nvPr/>
        </p:nvSpPr>
        <p:spPr>
          <a:xfrm>
            <a:off x="-1" y="4087147"/>
            <a:ext cx="9153525" cy="1323439"/>
          </a:xfrm>
          <a:prstGeom prst="rect">
            <a:avLst/>
          </a:prstGeom>
          <a:solidFill>
            <a:srgbClr val="7030A0">
              <a:alpha val="71000"/>
            </a:srgbClr>
          </a:solidFill>
        </p:spPr>
        <p:txBody>
          <a:bodyPr wrap="square" rtlCol="0">
            <a:spAutoFit/>
          </a:bodyPr>
          <a:lstStyle/>
          <a:p>
            <a:endParaRPr lang="fr-FR" sz="2200" dirty="0">
              <a:solidFill>
                <a:schemeClr val="bg1"/>
              </a:solidFill>
            </a:endParaRPr>
          </a:p>
          <a:p>
            <a:r>
              <a:rPr lang="fr-FR" sz="3600" dirty="0">
                <a:solidFill>
                  <a:schemeClr val="bg1"/>
                </a:solidFill>
                <a:latin typeface="Calibri" panose="020F0502020204030204" pitchFamily="34" charset="0"/>
              </a:rPr>
              <a:t>Les identifiants chercheurs : pour quoi faire ?</a:t>
            </a:r>
          </a:p>
          <a:p>
            <a:endParaRPr lang="fr-FR" sz="2200" dirty="0">
              <a:solidFill>
                <a:schemeClr val="bg1"/>
              </a:solidFill>
            </a:endParaRPr>
          </a:p>
        </p:txBody>
      </p:sp>
    </p:spTree>
    <p:extLst>
      <p:ext uri="{BB962C8B-B14F-4D97-AF65-F5344CB8AC3E}">
        <p14:creationId xmlns:p14="http://schemas.microsoft.com/office/powerpoint/2010/main" val="12712304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074AE-C410-1979-814C-811569726DB9}"/>
            </a:ext>
          </a:extLst>
        </p:cNvPr>
        <p:cNvGrpSpPr/>
        <p:nvPr/>
      </p:nvGrpSpPr>
      <p:grpSpPr>
        <a:xfrm>
          <a:off x="0" y="0"/>
          <a:ext cx="0" cy="0"/>
          <a:chOff x="0" y="0"/>
          <a:chExt cx="0" cy="0"/>
        </a:xfrm>
      </p:grpSpPr>
      <p:grpSp>
        <p:nvGrpSpPr>
          <p:cNvPr id="3" name="Groupe 2">
            <a:extLst>
              <a:ext uri="{FF2B5EF4-FFF2-40B4-BE49-F238E27FC236}">
                <a16:creationId xmlns:a16="http://schemas.microsoft.com/office/drawing/2014/main" id="{BE56F060-D4F7-D860-8C3D-C6335ABD0E28}"/>
              </a:ext>
            </a:extLst>
          </p:cNvPr>
          <p:cNvGrpSpPr/>
          <p:nvPr/>
        </p:nvGrpSpPr>
        <p:grpSpPr>
          <a:xfrm>
            <a:off x="372167" y="4341374"/>
            <a:ext cx="8399666" cy="1561486"/>
            <a:chOff x="507084" y="3405994"/>
            <a:chExt cx="8399666" cy="1098419"/>
          </a:xfrm>
        </p:grpSpPr>
        <p:sp>
          <p:nvSpPr>
            <p:cNvPr id="4" name="Forme libre : forme 3">
              <a:extLst>
                <a:ext uri="{FF2B5EF4-FFF2-40B4-BE49-F238E27FC236}">
                  <a16:creationId xmlns:a16="http://schemas.microsoft.com/office/drawing/2014/main" id="{7E9DD1FD-8CFE-B52F-7261-52A5C34132A3}"/>
                </a:ext>
              </a:extLst>
            </p:cNvPr>
            <p:cNvSpPr/>
            <p:nvPr/>
          </p:nvSpPr>
          <p:spPr>
            <a:xfrm>
              <a:off x="507084" y="3405995"/>
              <a:ext cx="2529832" cy="1098418"/>
            </a:xfrm>
            <a:custGeom>
              <a:avLst/>
              <a:gdLst>
                <a:gd name="connsiteX0" fmla="*/ 0 w 2529832"/>
                <a:gd name="connsiteY0" fmla="*/ 168659 h 1011932"/>
                <a:gd name="connsiteX1" fmla="*/ 168659 w 2529832"/>
                <a:gd name="connsiteY1" fmla="*/ 0 h 1011932"/>
                <a:gd name="connsiteX2" fmla="*/ 2361173 w 2529832"/>
                <a:gd name="connsiteY2" fmla="*/ 0 h 1011932"/>
                <a:gd name="connsiteX3" fmla="*/ 2529832 w 2529832"/>
                <a:gd name="connsiteY3" fmla="*/ 168659 h 1011932"/>
                <a:gd name="connsiteX4" fmla="*/ 2529832 w 2529832"/>
                <a:gd name="connsiteY4" fmla="*/ 843273 h 1011932"/>
                <a:gd name="connsiteX5" fmla="*/ 2361173 w 2529832"/>
                <a:gd name="connsiteY5" fmla="*/ 1011932 h 1011932"/>
                <a:gd name="connsiteX6" fmla="*/ 168659 w 2529832"/>
                <a:gd name="connsiteY6" fmla="*/ 1011932 h 1011932"/>
                <a:gd name="connsiteX7" fmla="*/ 0 w 2529832"/>
                <a:gd name="connsiteY7" fmla="*/ 843273 h 1011932"/>
                <a:gd name="connsiteX8" fmla="*/ 0 w 2529832"/>
                <a:gd name="connsiteY8" fmla="*/ 168659 h 101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9832" h="1011932">
                  <a:moveTo>
                    <a:pt x="0" y="168659"/>
                  </a:moveTo>
                  <a:cubicBezTo>
                    <a:pt x="0" y="75511"/>
                    <a:pt x="75511" y="0"/>
                    <a:pt x="168659" y="0"/>
                  </a:cubicBezTo>
                  <a:lnTo>
                    <a:pt x="2361173" y="0"/>
                  </a:lnTo>
                  <a:cubicBezTo>
                    <a:pt x="2454321" y="0"/>
                    <a:pt x="2529832" y="75511"/>
                    <a:pt x="2529832" y="168659"/>
                  </a:cubicBezTo>
                  <a:lnTo>
                    <a:pt x="2529832" y="843273"/>
                  </a:lnTo>
                  <a:cubicBezTo>
                    <a:pt x="2529832" y="936421"/>
                    <a:pt x="2454321" y="1011932"/>
                    <a:pt x="2361173" y="1011932"/>
                  </a:cubicBezTo>
                  <a:lnTo>
                    <a:pt x="168659" y="1011932"/>
                  </a:lnTo>
                  <a:cubicBezTo>
                    <a:pt x="75511" y="1011932"/>
                    <a:pt x="0" y="936421"/>
                    <a:pt x="0" y="843273"/>
                  </a:cubicBezTo>
                  <a:lnTo>
                    <a:pt x="0" y="168659"/>
                  </a:lnTo>
                  <a:close/>
                </a:path>
              </a:pathLst>
            </a:custGeom>
            <a:solidFill>
              <a:srgbClr val="7030A0"/>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1638" tIns="130678" rIns="191638" bIns="130678"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fr-FR" sz="2400" b="1" kern="1200" dirty="0">
                  <a:solidFill>
                    <a:schemeClr val="bg1"/>
                  </a:solidFill>
                </a:rPr>
                <a:t>chercheurs</a:t>
              </a:r>
              <a:endParaRPr lang="fr-FR" sz="1400" b="1" kern="1200" dirty="0">
                <a:solidFill>
                  <a:schemeClr val="bg1"/>
                </a:solidFill>
              </a:endParaRPr>
            </a:p>
          </p:txBody>
        </p:sp>
        <p:sp>
          <p:nvSpPr>
            <p:cNvPr id="7" name="Forme libre : forme 6">
              <a:extLst>
                <a:ext uri="{FF2B5EF4-FFF2-40B4-BE49-F238E27FC236}">
                  <a16:creationId xmlns:a16="http://schemas.microsoft.com/office/drawing/2014/main" id="{AA7131E3-29DD-4679-15C8-AD9E5E25BEF7}"/>
                </a:ext>
              </a:extLst>
            </p:cNvPr>
            <p:cNvSpPr/>
            <p:nvPr/>
          </p:nvSpPr>
          <p:spPr>
            <a:xfrm>
              <a:off x="3352484" y="3405994"/>
              <a:ext cx="2746049" cy="1098419"/>
            </a:xfrm>
            <a:custGeom>
              <a:avLst/>
              <a:gdLst>
                <a:gd name="connsiteX0" fmla="*/ 0 w 2746049"/>
                <a:gd name="connsiteY0" fmla="*/ 183073 h 1098419"/>
                <a:gd name="connsiteX1" fmla="*/ 183073 w 2746049"/>
                <a:gd name="connsiteY1" fmla="*/ 0 h 1098419"/>
                <a:gd name="connsiteX2" fmla="*/ 2562976 w 2746049"/>
                <a:gd name="connsiteY2" fmla="*/ 0 h 1098419"/>
                <a:gd name="connsiteX3" fmla="*/ 2746049 w 2746049"/>
                <a:gd name="connsiteY3" fmla="*/ 183073 h 1098419"/>
                <a:gd name="connsiteX4" fmla="*/ 2746049 w 2746049"/>
                <a:gd name="connsiteY4" fmla="*/ 915346 h 1098419"/>
                <a:gd name="connsiteX5" fmla="*/ 2562976 w 2746049"/>
                <a:gd name="connsiteY5" fmla="*/ 1098419 h 1098419"/>
                <a:gd name="connsiteX6" fmla="*/ 183073 w 2746049"/>
                <a:gd name="connsiteY6" fmla="*/ 1098419 h 1098419"/>
                <a:gd name="connsiteX7" fmla="*/ 0 w 2746049"/>
                <a:gd name="connsiteY7" fmla="*/ 915346 h 1098419"/>
                <a:gd name="connsiteX8" fmla="*/ 0 w 2746049"/>
                <a:gd name="connsiteY8" fmla="*/ 183073 h 109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6049" h="1098419">
                  <a:moveTo>
                    <a:pt x="0" y="183073"/>
                  </a:moveTo>
                  <a:cubicBezTo>
                    <a:pt x="0" y="81965"/>
                    <a:pt x="81965" y="0"/>
                    <a:pt x="183073" y="0"/>
                  </a:cubicBezTo>
                  <a:lnTo>
                    <a:pt x="2562976" y="0"/>
                  </a:lnTo>
                  <a:cubicBezTo>
                    <a:pt x="2664084" y="0"/>
                    <a:pt x="2746049" y="81965"/>
                    <a:pt x="2746049" y="183073"/>
                  </a:cubicBezTo>
                  <a:lnTo>
                    <a:pt x="2746049" y="915346"/>
                  </a:lnTo>
                  <a:cubicBezTo>
                    <a:pt x="2746049" y="1016454"/>
                    <a:pt x="2664084" y="1098419"/>
                    <a:pt x="2562976" y="1098419"/>
                  </a:cubicBezTo>
                  <a:lnTo>
                    <a:pt x="183073" y="1098419"/>
                  </a:lnTo>
                  <a:cubicBezTo>
                    <a:pt x="81965" y="1098419"/>
                    <a:pt x="0" y="1016454"/>
                    <a:pt x="0" y="915346"/>
                  </a:cubicBezTo>
                  <a:lnTo>
                    <a:pt x="0" y="183073"/>
                  </a:lnTo>
                  <a:close/>
                </a:path>
              </a:pathLst>
            </a:custGeom>
            <a:solidFill>
              <a:srgbClr val="7030A0"/>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5860" tIns="134900" rIns="195860" bIns="1349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fr-FR" sz="2400" b="1" kern="1200" dirty="0">
                  <a:solidFill>
                    <a:schemeClr val="bg1"/>
                  </a:solidFill>
                </a:rPr>
                <a:t>acteurs de la recherche </a:t>
              </a:r>
              <a:br>
                <a:rPr lang="fr-FR" sz="2000" kern="1200" dirty="0">
                  <a:solidFill>
                    <a:schemeClr val="bg1"/>
                  </a:solidFill>
                </a:rPr>
              </a:br>
              <a:r>
                <a:rPr lang="fr-FR" sz="1400" kern="1200" dirty="0">
                  <a:solidFill>
                    <a:schemeClr val="bg1"/>
                  </a:solidFill>
                </a:rPr>
                <a:t>(institutions, éditeurs, financeurs, évaluateurs)</a:t>
              </a:r>
            </a:p>
          </p:txBody>
        </p:sp>
        <p:sp>
          <p:nvSpPr>
            <p:cNvPr id="9" name="Forme libre : forme 8">
              <a:extLst>
                <a:ext uri="{FF2B5EF4-FFF2-40B4-BE49-F238E27FC236}">
                  <a16:creationId xmlns:a16="http://schemas.microsoft.com/office/drawing/2014/main" id="{33F19419-8506-168E-7082-7965F26A939C}"/>
                </a:ext>
              </a:extLst>
            </p:cNvPr>
            <p:cNvSpPr/>
            <p:nvPr/>
          </p:nvSpPr>
          <p:spPr>
            <a:xfrm>
              <a:off x="6414102" y="3405995"/>
              <a:ext cx="2492648" cy="1098418"/>
            </a:xfrm>
            <a:custGeom>
              <a:avLst/>
              <a:gdLst>
                <a:gd name="connsiteX0" fmla="*/ 0 w 2492648"/>
                <a:gd name="connsiteY0" fmla="*/ 166180 h 997059"/>
                <a:gd name="connsiteX1" fmla="*/ 166180 w 2492648"/>
                <a:gd name="connsiteY1" fmla="*/ 0 h 997059"/>
                <a:gd name="connsiteX2" fmla="*/ 2326468 w 2492648"/>
                <a:gd name="connsiteY2" fmla="*/ 0 h 997059"/>
                <a:gd name="connsiteX3" fmla="*/ 2492648 w 2492648"/>
                <a:gd name="connsiteY3" fmla="*/ 166180 h 997059"/>
                <a:gd name="connsiteX4" fmla="*/ 2492648 w 2492648"/>
                <a:gd name="connsiteY4" fmla="*/ 830879 h 997059"/>
                <a:gd name="connsiteX5" fmla="*/ 2326468 w 2492648"/>
                <a:gd name="connsiteY5" fmla="*/ 997059 h 997059"/>
                <a:gd name="connsiteX6" fmla="*/ 166180 w 2492648"/>
                <a:gd name="connsiteY6" fmla="*/ 997059 h 997059"/>
                <a:gd name="connsiteX7" fmla="*/ 0 w 2492648"/>
                <a:gd name="connsiteY7" fmla="*/ 830879 h 997059"/>
                <a:gd name="connsiteX8" fmla="*/ 0 w 2492648"/>
                <a:gd name="connsiteY8" fmla="*/ 166180 h 9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2648" h="997059">
                  <a:moveTo>
                    <a:pt x="0" y="166180"/>
                  </a:moveTo>
                  <a:cubicBezTo>
                    <a:pt x="0" y="74401"/>
                    <a:pt x="74401" y="0"/>
                    <a:pt x="166180" y="0"/>
                  </a:cubicBezTo>
                  <a:lnTo>
                    <a:pt x="2326468" y="0"/>
                  </a:lnTo>
                  <a:cubicBezTo>
                    <a:pt x="2418247" y="0"/>
                    <a:pt x="2492648" y="74401"/>
                    <a:pt x="2492648" y="166180"/>
                  </a:cubicBezTo>
                  <a:lnTo>
                    <a:pt x="2492648" y="830879"/>
                  </a:lnTo>
                  <a:cubicBezTo>
                    <a:pt x="2492648" y="922658"/>
                    <a:pt x="2418247" y="997059"/>
                    <a:pt x="2326468" y="997059"/>
                  </a:cubicBezTo>
                  <a:lnTo>
                    <a:pt x="166180" y="997059"/>
                  </a:lnTo>
                  <a:cubicBezTo>
                    <a:pt x="74401" y="997059"/>
                    <a:pt x="0" y="922658"/>
                    <a:pt x="0" y="830879"/>
                  </a:cubicBezTo>
                  <a:lnTo>
                    <a:pt x="0" y="166180"/>
                  </a:lnTo>
                  <a:close/>
                </a:path>
              </a:pathLst>
            </a:custGeom>
            <a:solidFill>
              <a:srgbClr val="7030A0"/>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0912" tIns="129952" rIns="190912" bIns="129952"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1200" dirty="0">
                  <a:solidFill>
                    <a:schemeClr val="bg1"/>
                  </a:solidFill>
                </a:rPr>
                <a:t>monde de la recherche </a:t>
              </a:r>
              <a:br>
                <a:rPr lang="fr-FR" sz="2400" b="1" kern="1200" dirty="0">
                  <a:solidFill>
                    <a:schemeClr val="bg1"/>
                  </a:solidFill>
                </a:rPr>
              </a:br>
              <a:r>
                <a:rPr lang="fr-FR" sz="2400" b="1" kern="1200" dirty="0">
                  <a:solidFill>
                    <a:schemeClr val="bg1"/>
                  </a:solidFill>
                </a:rPr>
                <a:t>et au-delà</a:t>
              </a:r>
              <a:endParaRPr lang="fr-FR" sz="1600" b="1" kern="1200" dirty="0">
                <a:solidFill>
                  <a:schemeClr val="bg1"/>
                </a:solidFill>
              </a:endParaRPr>
            </a:p>
          </p:txBody>
        </p:sp>
      </p:grpSp>
      <p:sp>
        <p:nvSpPr>
          <p:cNvPr id="11" name="Rectangle 10">
            <a:extLst>
              <a:ext uri="{FF2B5EF4-FFF2-40B4-BE49-F238E27FC236}">
                <a16:creationId xmlns:a16="http://schemas.microsoft.com/office/drawing/2014/main" id="{D2F3B065-8A4F-D784-9F4E-A8F860FD998C}"/>
              </a:ext>
            </a:extLst>
          </p:cNvPr>
          <p:cNvSpPr/>
          <p:nvPr/>
        </p:nvSpPr>
        <p:spPr>
          <a:xfrm>
            <a:off x="670301" y="2742706"/>
            <a:ext cx="7803398" cy="646331"/>
          </a:xfrm>
          <a:prstGeom prst="rect">
            <a:avLst/>
          </a:prstGeom>
        </p:spPr>
        <p:txBody>
          <a:bodyPr wrap="square">
            <a:spAutoFit/>
          </a:bodyPr>
          <a:lstStyle/>
          <a:p>
            <a:pPr algn="ctr"/>
            <a:r>
              <a:rPr lang="fr-FR" sz="3600" b="1" dirty="0">
                <a:solidFill>
                  <a:srgbClr val="7030A0"/>
                </a:solidFill>
              </a:rPr>
              <a:t>Les identifiants : pour qui, pour quoi ?</a:t>
            </a:r>
            <a:r>
              <a:rPr lang="fr-FR" sz="1050" b="1" dirty="0">
                <a:solidFill>
                  <a:srgbClr val="7030A0"/>
                </a:solidFill>
              </a:rPr>
              <a:t> </a:t>
            </a:r>
          </a:p>
        </p:txBody>
      </p:sp>
    </p:spTree>
    <p:extLst>
      <p:ext uri="{BB962C8B-B14F-4D97-AF65-F5344CB8AC3E}">
        <p14:creationId xmlns:p14="http://schemas.microsoft.com/office/powerpoint/2010/main" val="37349799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17D7F5-D52E-4FB8-AB69-F274B82708AF}"/>
              </a:ext>
            </a:extLst>
          </p:cNvPr>
          <p:cNvSpPr/>
          <p:nvPr/>
        </p:nvSpPr>
        <p:spPr>
          <a:xfrm>
            <a:off x="647700" y="2030209"/>
            <a:ext cx="7848600" cy="4062651"/>
          </a:xfrm>
          <a:prstGeom prst="rect">
            <a:avLst/>
          </a:prstGeom>
        </p:spPr>
        <p:txBody>
          <a:bodyPr wrap="square">
            <a:spAutoFit/>
          </a:bodyPr>
          <a:lstStyle/>
          <a:p>
            <a:pPr algn="ctr"/>
            <a:r>
              <a:rPr lang="fr-FR" sz="2400" b="1" dirty="0">
                <a:solidFill>
                  <a:srgbClr val="7030A0"/>
                </a:solidFill>
              </a:rPr>
              <a:t>« </a:t>
            </a:r>
            <a:r>
              <a:rPr lang="fr-FR" sz="2400" dirty="0">
                <a:solidFill>
                  <a:srgbClr val="7030A0"/>
                </a:solidFill>
              </a:rPr>
              <a:t>En 2020, nous avons commencé à communiquer </a:t>
            </a:r>
            <a:br>
              <a:rPr lang="fr-FR" sz="2400" dirty="0">
                <a:solidFill>
                  <a:srgbClr val="7030A0"/>
                </a:solidFill>
              </a:rPr>
            </a:br>
            <a:r>
              <a:rPr lang="fr-FR" sz="2400" dirty="0">
                <a:solidFill>
                  <a:srgbClr val="7030A0"/>
                </a:solidFill>
              </a:rPr>
              <a:t>plus clairement la valeur que nous offrons à tous nos groupes de parties prenantes afin que leur investissement dans ORCID [...] soit réellement rentable en termes de </a:t>
            </a:r>
            <a:br>
              <a:rPr lang="fr-FR" sz="2400" dirty="0">
                <a:solidFill>
                  <a:srgbClr val="7030A0"/>
                </a:solidFill>
              </a:rPr>
            </a:br>
            <a:r>
              <a:rPr lang="fr-FR" sz="2400" b="1" dirty="0">
                <a:solidFill>
                  <a:srgbClr val="7030A0"/>
                </a:solidFill>
              </a:rPr>
              <a:t>[1] gain de temps, </a:t>
            </a:r>
            <a:br>
              <a:rPr lang="fr-FR" sz="2400" b="1" dirty="0">
                <a:solidFill>
                  <a:srgbClr val="7030A0"/>
                </a:solidFill>
              </a:rPr>
            </a:br>
            <a:r>
              <a:rPr lang="fr-FR" sz="2400" b="1" dirty="0">
                <a:solidFill>
                  <a:srgbClr val="7030A0"/>
                </a:solidFill>
              </a:rPr>
              <a:t>[2] réduction de la charge administrative, </a:t>
            </a:r>
            <a:br>
              <a:rPr lang="fr-FR" sz="2400" b="1" dirty="0">
                <a:solidFill>
                  <a:srgbClr val="7030A0"/>
                </a:solidFill>
              </a:rPr>
            </a:br>
            <a:r>
              <a:rPr lang="fr-FR" sz="2400" b="1" dirty="0">
                <a:solidFill>
                  <a:srgbClr val="7030A0"/>
                </a:solidFill>
              </a:rPr>
              <a:t>ou [3] compréhension plus approfondie de l’impact </a:t>
            </a:r>
            <a:br>
              <a:rPr lang="fr-FR" sz="2400" b="1" dirty="0">
                <a:solidFill>
                  <a:srgbClr val="7030A0"/>
                </a:solidFill>
              </a:rPr>
            </a:br>
            <a:r>
              <a:rPr lang="fr-FR" sz="2400" b="1" dirty="0">
                <a:solidFill>
                  <a:srgbClr val="7030A0"/>
                </a:solidFill>
              </a:rPr>
              <a:t>et de l’interconnexion du monde de la recherche. »</a:t>
            </a:r>
            <a:br>
              <a:rPr lang="fr-FR" sz="2400" b="1" dirty="0">
                <a:solidFill>
                  <a:srgbClr val="7030A0"/>
                </a:solidFill>
              </a:rPr>
            </a:br>
            <a:endParaRPr lang="fr-FR" sz="2400" b="1" dirty="0">
              <a:solidFill>
                <a:srgbClr val="7030A0"/>
              </a:solidFill>
            </a:endParaRPr>
          </a:p>
          <a:p>
            <a:pPr algn="ctr"/>
            <a:r>
              <a:rPr lang="fr-FR" dirty="0">
                <a:solidFill>
                  <a:srgbClr val="7030A0"/>
                </a:solidFill>
              </a:rPr>
              <a:t>Chris Shillum, </a:t>
            </a:r>
            <a:r>
              <a:rPr lang="fr-FR" i="1" dirty="0">
                <a:solidFill>
                  <a:srgbClr val="7030A0"/>
                </a:solidFill>
              </a:rPr>
              <a:t>Executive Director</a:t>
            </a:r>
            <a:r>
              <a:rPr lang="fr-FR" dirty="0">
                <a:solidFill>
                  <a:srgbClr val="7030A0"/>
                </a:solidFill>
              </a:rPr>
              <a:t> ORCID, 2021, </a:t>
            </a:r>
            <a:r>
              <a:rPr lang="fr-FR" i="1" dirty="0">
                <a:solidFill>
                  <a:srgbClr val="7030A0"/>
                </a:solidFill>
                <a:hlinkClick r:id="rId3"/>
              </a:rPr>
              <a:t>Annual report</a:t>
            </a:r>
            <a:endParaRPr lang="fr-FR" i="1" dirty="0">
              <a:solidFill>
                <a:srgbClr val="7030A0"/>
              </a:solidFill>
            </a:endParaRPr>
          </a:p>
        </p:txBody>
      </p:sp>
    </p:spTree>
    <p:extLst>
      <p:ext uri="{BB962C8B-B14F-4D97-AF65-F5344CB8AC3E}">
        <p14:creationId xmlns:p14="http://schemas.microsoft.com/office/powerpoint/2010/main" val="24787639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F8DB93-A451-4838-A174-66B47DD9C9C1}"/>
              </a:ext>
            </a:extLst>
          </p:cNvPr>
          <p:cNvSpPr/>
          <p:nvPr/>
        </p:nvSpPr>
        <p:spPr>
          <a:xfrm>
            <a:off x="937612" y="317579"/>
            <a:ext cx="7268849" cy="461665"/>
          </a:xfrm>
          <a:prstGeom prst="rect">
            <a:avLst/>
          </a:prstGeom>
          <a:noFill/>
        </p:spPr>
        <p:txBody>
          <a:bodyPr wrap="none">
            <a:spAutoFit/>
          </a:bodyPr>
          <a:lstStyle/>
          <a:p>
            <a:pPr algn="ctr"/>
            <a:r>
              <a:rPr lang="fr-FR" sz="2400" b="1" dirty="0">
                <a:solidFill>
                  <a:srgbClr val="7030A0"/>
                </a:solidFill>
              </a:rPr>
              <a:t>Pour les chercheurs : </a:t>
            </a:r>
            <a:r>
              <a:rPr lang="fr-FR" sz="2000" b="1" dirty="0">
                <a:solidFill>
                  <a:srgbClr val="7030A0"/>
                </a:solidFill>
              </a:rPr>
              <a:t>identification large et sur le long terme</a:t>
            </a:r>
            <a:endParaRPr lang="fr-FR" sz="2000" dirty="0">
              <a:solidFill>
                <a:srgbClr val="7030A0"/>
              </a:solidFill>
            </a:endParaRPr>
          </a:p>
        </p:txBody>
      </p:sp>
      <p:pic>
        <p:nvPicPr>
          <p:cNvPr id="3" name="Image 2">
            <a:extLst>
              <a:ext uri="{FF2B5EF4-FFF2-40B4-BE49-F238E27FC236}">
                <a16:creationId xmlns:a16="http://schemas.microsoft.com/office/drawing/2014/main" id="{41A39B69-A009-6FCD-CA01-034BCD944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83" y="1808774"/>
            <a:ext cx="6091785" cy="2210108"/>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5CDFD655-3912-0E93-C00F-6878A5D52503}"/>
              </a:ext>
            </a:extLst>
          </p:cNvPr>
          <p:cNvSpPr/>
          <p:nvPr/>
        </p:nvSpPr>
        <p:spPr>
          <a:xfrm>
            <a:off x="1348535" y="3324678"/>
            <a:ext cx="683466" cy="208644"/>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49DABAB0-DB12-E0C0-D3DF-6B8B6B14E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9921" y="4540179"/>
            <a:ext cx="7073473" cy="1955954"/>
          </a:xfrm>
          <a:prstGeom prst="rect">
            <a:avLst/>
          </a:prstGeom>
          <a:effectLst>
            <a:outerShdw blurRad="292100" dist="139700" dir="2700000" algn="ctr" rotWithShape="0">
              <a:srgbClr val="000000">
                <a:alpha val="65000"/>
              </a:srgbClr>
            </a:outerShdw>
          </a:effectLst>
        </p:spPr>
      </p:pic>
      <p:sp>
        <p:nvSpPr>
          <p:cNvPr id="11" name="Rectangle 10">
            <a:extLst>
              <a:ext uri="{FF2B5EF4-FFF2-40B4-BE49-F238E27FC236}">
                <a16:creationId xmlns:a16="http://schemas.microsoft.com/office/drawing/2014/main" id="{041CC289-58BA-5493-62C6-D1F0A5BF9F8B}"/>
              </a:ext>
            </a:extLst>
          </p:cNvPr>
          <p:cNvSpPr/>
          <p:nvPr/>
        </p:nvSpPr>
        <p:spPr>
          <a:xfrm>
            <a:off x="3177334" y="5686878"/>
            <a:ext cx="886665" cy="193222"/>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86194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7609B3-7D29-CC3A-5C3B-F35352E34C37}"/>
              </a:ext>
            </a:extLst>
          </p:cNvPr>
          <p:cNvSpPr/>
          <p:nvPr/>
        </p:nvSpPr>
        <p:spPr>
          <a:xfrm>
            <a:off x="876963" y="2428726"/>
            <a:ext cx="7803398" cy="3293209"/>
          </a:xfrm>
          <a:prstGeom prst="rect">
            <a:avLst/>
          </a:prstGeom>
        </p:spPr>
        <p:txBody>
          <a:bodyPr wrap="square">
            <a:spAutoFit/>
          </a:bodyPr>
          <a:lstStyle/>
          <a:p>
            <a:r>
              <a:rPr lang="fr-FR" sz="8000" b="1" dirty="0">
                <a:solidFill>
                  <a:srgbClr val="7030A0"/>
                </a:solidFill>
              </a:rPr>
              <a:t>PID</a:t>
            </a:r>
            <a:r>
              <a:rPr lang="fr-FR" sz="2800" b="1" dirty="0">
                <a:solidFill>
                  <a:srgbClr val="7030A0"/>
                </a:solidFill>
              </a:rPr>
              <a:t> </a:t>
            </a:r>
          </a:p>
          <a:p>
            <a:r>
              <a:rPr lang="fr-FR" sz="2800" b="1" dirty="0">
                <a:solidFill>
                  <a:srgbClr val="7030A0"/>
                </a:solidFill>
              </a:rPr>
              <a:t>Identifiant pérenne ou </a:t>
            </a:r>
            <a:r>
              <a:rPr lang="fr-FR" sz="2800" b="1" i="1" dirty="0">
                <a:solidFill>
                  <a:srgbClr val="7030A0"/>
                </a:solidFill>
              </a:rPr>
              <a:t>persistent identifier</a:t>
            </a:r>
          </a:p>
          <a:p>
            <a:pPr marL="533400"/>
            <a:r>
              <a:rPr lang="fr-FR" sz="2400" dirty="0"/>
              <a:t>« Référence unique et stable pour un objet ou un sujet numérique (un jeu de données, un article, un auteur...). Exemple: </a:t>
            </a:r>
            <a:r>
              <a:rPr lang="fr-FR" sz="2400" i="1" dirty="0"/>
              <a:t>Digital Object Identifier</a:t>
            </a:r>
            <a:r>
              <a:rPr lang="fr-FR" sz="2400" dirty="0"/>
              <a:t> (DOI) ou l’identifiant auteur - </a:t>
            </a:r>
            <a:r>
              <a:rPr lang="fr-FR" sz="2400" i="1" dirty="0"/>
              <a:t>Open Researcher and Contributor ID</a:t>
            </a:r>
            <a:r>
              <a:rPr lang="fr-FR" sz="2400" dirty="0"/>
              <a:t> (ORCID) »</a:t>
            </a:r>
          </a:p>
        </p:txBody>
      </p:sp>
      <p:sp>
        <p:nvSpPr>
          <p:cNvPr id="4" name="Rectangle 3">
            <a:extLst>
              <a:ext uri="{FF2B5EF4-FFF2-40B4-BE49-F238E27FC236}">
                <a16:creationId xmlns:a16="http://schemas.microsoft.com/office/drawing/2014/main" id="{ADB7E399-5937-0198-52C5-BDE9996983BF}"/>
              </a:ext>
            </a:extLst>
          </p:cNvPr>
          <p:cNvSpPr/>
          <p:nvPr/>
        </p:nvSpPr>
        <p:spPr>
          <a:xfrm>
            <a:off x="6423689" y="5614213"/>
            <a:ext cx="2256672" cy="215444"/>
          </a:xfrm>
          <a:prstGeom prst="rect">
            <a:avLst/>
          </a:prstGeom>
        </p:spPr>
        <p:txBody>
          <a:bodyPr wrap="square">
            <a:spAutoFit/>
          </a:bodyPr>
          <a:lstStyle/>
          <a:p>
            <a:pPr algn="ctr"/>
            <a:r>
              <a:rPr lang="fr-FR" sz="800" i="1" dirty="0">
                <a:hlinkClick r:id="rId3"/>
              </a:rPr>
              <a:t>Passeport pour la science ouverte</a:t>
            </a:r>
            <a:r>
              <a:rPr lang="fr-FR" sz="800" dirty="0">
                <a:hlinkClick r:id="rId3"/>
              </a:rPr>
              <a:t>, 02/2024</a:t>
            </a:r>
            <a:endParaRPr lang="fr-FR" sz="800" dirty="0"/>
          </a:p>
        </p:txBody>
      </p:sp>
    </p:spTree>
    <p:extLst>
      <p:ext uri="{BB962C8B-B14F-4D97-AF65-F5344CB8AC3E}">
        <p14:creationId xmlns:p14="http://schemas.microsoft.com/office/powerpoint/2010/main" val="14835873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a:extLst>
            <a:ext uri="{FF2B5EF4-FFF2-40B4-BE49-F238E27FC236}">
              <a16:creationId xmlns:a16="http://schemas.microsoft.com/office/drawing/2014/main" id="{AE5AEA2C-0C3D-8388-BCB2-D07B2AFA71DC}"/>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26CB490E-BD75-E3D4-1D29-2E54E224CDE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41769" y="1027907"/>
            <a:ext cx="7660462" cy="5546447"/>
          </a:xfrm>
          <a:prstGeom prst="rect">
            <a:avLst/>
          </a:prstGeom>
          <a:effectLst>
            <a:outerShdw blurRad="2921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CA4A575F-9901-2259-FE0B-9EA86E238295}"/>
              </a:ext>
            </a:extLst>
          </p:cNvPr>
          <p:cNvSpPr/>
          <p:nvPr/>
        </p:nvSpPr>
        <p:spPr>
          <a:xfrm>
            <a:off x="8017510" y="6574354"/>
            <a:ext cx="584200" cy="215444"/>
          </a:xfrm>
          <a:prstGeom prst="rect">
            <a:avLst/>
          </a:prstGeom>
        </p:spPr>
        <p:txBody>
          <a:bodyPr wrap="square">
            <a:spAutoFit/>
          </a:bodyPr>
          <a:lstStyle/>
          <a:p>
            <a:r>
              <a:rPr lang="fr-FR" sz="800" dirty="0">
                <a:hlinkClick r:id="rId4"/>
              </a:rPr>
              <a:t>source</a:t>
            </a:r>
            <a:endParaRPr lang="fr-FR" sz="800" dirty="0"/>
          </a:p>
        </p:txBody>
      </p:sp>
      <p:sp>
        <p:nvSpPr>
          <p:cNvPr id="6" name="Flèche droite 5">
            <a:extLst>
              <a:ext uri="{FF2B5EF4-FFF2-40B4-BE49-F238E27FC236}">
                <a16:creationId xmlns:a16="http://schemas.microsoft.com/office/drawing/2014/main" id="{DDD915CA-44DD-8D66-732D-5FD78F753DFF}"/>
              </a:ext>
            </a:extLst>
          </p:cNvPr>
          <p:cNvSpPr/>
          <p:nvPr/>
        </p:nvSpPr>
        <p:spPr>
          <a:xfrm>
            <a:off x="2052435" y="3268080"/>
            <a:ext cx="601884" cy="347240"/>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778400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97739" y="917915"/>
            <a:ext cx="2534258" cy="5611386"/>
          </a:xfrm>
          <a:prstGeom prst="rect">
            <a:avLst/>
          </a:prstGeom>
          <a:effectLst>
            <a:outerShdw blurRad="292100" dist="139700" dir="2700000" algn="ctr" rotWithShape="0">
              <a:srgbClr val="000000">
                <a:alpha val="65000"/>
              </a:srgbClr>
            </a:outerShdw>
          </a:effec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1475" y="2909801"/>
            <a:ext cx="2162175" cy="3619500"/>
          </a:xfrm>
          <a:prstGeom prst="rect">
            <a:avLst/>
          </a:prstGeom>
          <a:effectLst>
            <a:outerShdw blurRad="292100" dist="139700" dir="2700000" algn="ctr" rotWithShape="0">
              <a:srgbClr val="000000">
                <a:alpha val="65000"/>
              </a:srgbClr>
            </a:outerShdw>
          </a:effectLst>
        </p:spPr>
      </p:pic>
      <p:sp>
        <p:nvSpPr>
          <p:cNvPr id="9" name="Rectangle 8"/>
          <p:cNvSpPr/>
          <p:nvPr/>
        </p:nvSpPr>
        <p:spPr>
          <a:xfrm>
            <a:off x="8315091" y="3467375"/>
            <a:ext cx="727231" cy="215444"/>
          </a:xfrm>
          <a:prstGeom prst="rect">
            <a:avLst/>
          </a:prstGeom>
        </p:spPr>
        <p:txBody>
          <a:bodyPr wrap="square">
            <a:spAutoFit/>
          </a:bodyPr>
          <a:lstStyle/>
          <a:p>
            <a:r>
              <a:rPr lang="fr-FR" sz="800">
                <a:hlinkClick r:id="rId5"/>
              </a:rPr>
              <a:t>source</a:t>
            </a:r>
            <a:endParaRPr lang="fr-FR" sz="800"/>
          </a:p>
        </p:txBody>
      </p:sp>
      <p:pic>
        <p:nvPicPr>
          <p:cNvPr id="10" name="Image 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442897" y="1857961"/>
            <a:ext cx="5219700" cy="2914524"/>
          </a:xfrm>
          <a:prstGeom prst="rect">
            <a:avLst/>
          </a:prstGeom>
          <a:effectLst>
            <a:outerShdw blurRad="292100" dist="139700" dir="2700000" algn="ctr" rotWithShape="0">
              <a:srgbClr val="000000">
                <a:alpha val="65000"/>
              </a:srgbClr>
            </a:outerShdw>
          </a:effectLst>
        </p:spPr>
      </p:pic>
      <p:sp>
        <p:nvSpPr>
          <p:cNvPr id="12" name="Flèche droite 11"/>
          <p:cNvSpPr/>
          <p:nvPr/>
        </p:nvSpPr>
        <p:spPr>
          <a:xfrm>
            <a:off x="86839" y="1943383"/>
            <a:ext cx="601884" cy="347240"/>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droite 12"/>
          <p:cNvSpPr/>
          <p:nvPr/>
        </p:nvSpPr>
        <p:spPr>
          <a:xfrm>
            <a:off x="1406866" y="4975584"/>
            <a:ext cx="601884" cy="347240"/>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droite 13"/>
          <p:cNvSpPr/>
          <p:nvPr/>
        </p:nvSpPr>
        <p:spPr>
          <a:xfrm rot="10800000">
            <a:off x="8440438" y="4334673"/>
            <a:ext cx="601884" cy="361152"/>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80E92EC-1371-4B35-9437-C2F8D44257C9}"/>
              </a:ext>
            </a:extLst>
          </p:cNvPr>
          <p:cNvSpPr/>
          <p:nvPr/>
        </p:nvSpPr>
        <p:spPr>
          <a:xfrm>
            <a:off x="1514430" y="140380"/>
            <a:ext cx="6115139" cy="461665"/>
          </a:xfrm>
          <a:prstGeom prst="rect">
            <a:avLst/>
          </a:prstGeom>
        </p:spPr>
        <p:txBody>
          <a:bodyPr wrap="square">
            <a:spAutoFit/>
          </a:bodyPr>
          <a:lstStyle/>
          <a:p>
            <a:pPr lvl="0" algn="ctr"/>
            <a:r>
              <a:rPr kumimoji="0" lang="fr-FR" sz="2400" b="1" i="0" u="none" strike="noStrike" kern="1200" cap="none" spc="0" normalizeH="0" baseline="0" noProof="0" dirty="0">
                <a:ln>
                  <a:noFill/>
                </a:ln>
                <a:solidFill>
                  <a:srgbClr val="7030A0"/>
                </a:solidFill>
                <a:effectLst/>
                <a:uLnTx/>
                <a:uFillTx/>
                <a:latin typeface="Calibri"/>
                <a:ea typeface="+mn-ea"/>
                <a:cs typeface="+mn-cs"/>
              </a:rPr>
              <a:t>Pour les chercheurs : </a:t>
            </a:r>
            <a:r>
              <a:rPr lang="fr-FR" sz="2000" b="1" dirty="0">
                <a:solidFill>
                  <a:srgbClr val="7030A0"/>
                </a:solidFill>
              </a:rPr>
              <a:t>meilleure identité numérique</a:t>
            </a:r>
            <a:endParaRPr lang="fr-FR" dirty="0">
              <a:solidFill>
                <a:srgbClr val="7030A0"/>
              </a:solidFill>
            </a:endParaRPr>
          </a:p>
        </p:txBody>
      </p:sp>
    </p:spTree>
    <p:extLst>
      <p:ext uri="{BB962C8B-B14F-4D97-AF65-F5344CB8AC3E}">
        <p14:creationId xmlns:p14="http://schemas.microsoft.com/office/powerpoint/2010/main" val="18941588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3239425" y="1415534"/>
            <a:ext cx="2902141" cy="523220"/>
          </a:xfrm>
          <a:prstGeom prst="rect">
            <a:avLst/>
          </a:prstGeom>
        </p:spPr>
        <p:txBody>
          <a:bodyPr wrap="none">
            <a:spAutoFit/>
          </a:bodyPr>
          <a:lstStyle/>
          <a:p>
            <a:r>
              <a:rPr lang="fr-FR" sz="2800" dirty="0">
                <a:solidFill>
                  <a:srgbClr val="4D4D4D"/>
                </a:solidFill>
              </a:rPr>
              <a:t>Philippe Gambette</a:t>
            </a:r>
          </a:p>
        </p:txBody>
      </p:sp>
      <p:graphicFrame>
        <p:nvGraphicFramePr>
          <p:cNvPr id="6" name="Tableau 5">
            <a:extLst>
              <a:ext uri="{FF2B5EF4-FFF2-40B4-BE49-F238E27FC236}">
                <a16:creationId xmlns:a16="http://schemas.microsoft.com/office/drawing/2014/main" id="{5E4B9E8C-6BAE-42B1-8162-25341CAF9EF6}"/>
              </a:ext>
            </a:extLst>
          </p:cNvPr>
          <p:cNvGraphicFramePr>
            <a:graphicFrameLocks noGrp="1"/>
          </p:cNvGraphicFramePr>
          <p:nvPr>
            <p:extLst>
              <p:ext uri="{D42A27DB-BD31-4B8C-83A1-F6EECF244321}">
                <p14:modId xmlns:p14="http://schemas.microsoft.com/office/powerpoint/2010/main" val="3387506229"/>
              </p:ext>
            </p:extLst>
          </p:nvPr>
        </p:nvGraphicFramePr>
        <p:xfrm>
          <a:off x="364218" y="3544016"/>
          <a:ext cx="8415564" cy="2111829"/>
        </p:xfrm>
        <a:graphic>
          <a:graphicData uri="http://schemas.openxmlformats.org/drawingml/2006/table">
            <a:tbl>
              <a:tblPr firstRow="1" bandRow="1">
                <a:effectLst/>
                <a:tableStyleId>{5C22544A-7EE6-4342-B048-85BDC9FD1C3A}</a:tableStyleId>
              </a:tblPr>
              <a:tblGrid>
                <a:gridCol w="2103891">
                  <a:extLst>
                    <a:ext uri="{9D8B030D-6E8A-4147-A177-3AD203B41FA5}">
                      <a16:colId xmlns:a16="http://schemas.microsoft.com/office/drawing/2014/main" val="20000"/>
                    </a:ext>
                  </a:extLst>
                </a:gridCol>
                <a:gridCol w="2103891">
                  <a:extLst>
                    <a:ext uri="{9D8B030D-6E8A-4147-A177-3AD203B41FA5}">
                      <a16:colId xmlns:a16="http://schemas.microsoft.com/office/drawing/2014/main" val="20001"/>
                    </a:ext>
                  </a:extLst>
                </a:gridCol>
                <a:gridCol w="2103891">
                  <a:extLst>
                    <a:ext uri="{9D8B030D-6E8A-4147-A177-3AD203B41FA5}">
                      <a16:colId xmlns:a16="http://schemas.microsoft.com/office/drawing/2014/main" val="20002"/>
                    </a:ext>
                  </a:extLst>
                </a:gridCol>
                <a:gridCol w="2103891">
                  <a:extLst>
                    <a:ext uri="{9D8B030D-6E8A-4147-A177-3AD203B41FA5}">
                      <a16:colId xmlns:a16="http://schemas.microsoft.com/office/drawing/2014/main" val="20003"/>
                    </a:ext>
                  </a:extLst>
                </a:gridCol>
              </a:tblGrid>
              <a:tr h="247213">
                <a:tc>
                  <a:txBody>
                    <a:bodyPr/>
                    <a:lstStyle/>
                    <a:p>
                      <a:endParaRPr lang="fr-FR" sz="2400" b="0" dirty="0">
                        <a:solidFill>
                          <a:srgbClr val="4D4D4D"/>
                        </a:solidFill>
                      </a:endParaRPr>
                    </a:p>
                  </a:txBody>
                  <a:tcPr>
                    <a:lnL w="3175" cap="flat" cmpd="sng" algn="ctr">
                      <a:no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0" dirty="0">
                          <a:solidFill>
                            <a:srgbClr val="4D4D4D"/>
                          </a:solidFill>
                        </a:rPr>
                        <a:t>Google Scholar</a:t>
                      </a: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0" dirty="0">
                          <a:solidFill>
                            <a:srgbClr val="4D4D4D"/>
                          </a:solidFill>
                        </a:rPr>
                        <a:t>ResearcherID</a:t>
                      </a: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0" dirty="0">
                          <a:solidFill>
                            <a:srgbClr val="4D4D4D"/>
                          </a:solidFill>
                        </a:rPr>
                        <a:t>Scopus</a:t>
                      </a:r>
                      <a:r>
                        <a:rPr lang="fr-FR" sz="1800" b="0" baseline="0" dirty="0">
                          <a:solidFill>
                            <a:srgbClr val="4D4D4D"/>
                          </a:solidFill>
                        </a:rPr>
                        <a:t> Author ID</a:t>
                      </a:r>
                      <a:endParaRPr lang="fr-FR" sz="1800" b="0" dirty="0">
                        <a:solidFill>
                          <a:srgbClr val="4D4D4D"/>
                        </a:solidFill>
                      </a:endParaRP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87829">
                <a:tc>
                  <a:txBody>
                    <a:bodyPr/>
                    <a:lstStyle/>
                    <a:p>
                      <a:r>
                        <a:rPr lang="fr-FR" sz="2400" b="0">
                          <a:solidFill>
                            <a:srgbClr val="4D4D4D"/>
                          </a:solidFill>
                        </a:rPr>
                        <a:t>documents</a:t>
                      </a:r>
                    </a:p>
                  </a:txBody>
                  <a:tcP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0" dirty="0">
                          <a:solidFill>
                            <a:srgbClr val="4D4D4D"/>
                          </a:solidFill>
                        </a:rPr>
                        <a:t>116</a:t>
                      </a: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0" dirty="0">
                          <a:solidFill>
                            <a:srgbClr val="4D4D4D"/>
                          </a:solidFill>
                        </a:rPr>
                        <a:t>27</a:t>
                      </a: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0" dirty="0">
                          <a:solidFill>
                            <a:srgbClr val="4D4D4D"/>
                          </a:solidFill>
                        </a:rPr>
                        <a:t>31</a:t>
                      </a: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09600">
                <a:tc>
                  <a:txBody>
                    <a:bodyPr/>
                    <a:lstStyle/>
                    <a:p>
                      <a:r>
                        <a:rPr lang="fr-FR" sz="2400" b="0">
                          <a:solidFill>
                            <a:srgbClr val="4D4D4D"/>
                          </a:solidFill>
                        </a:rPr>
                        <a:t>citations</a:t>
                      </a:r>
                    </a:p>
                  </a:txBody>
                  <a:tcP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0" dirty="0">
                          <a:solidFill>
                            <a:srgbClr val="4D4D4D"/>
                          </a:solidFill>
                        </a:rPr>
                        <a:t>955</a:t>
                      </a: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0" dirty="0">
                          <a:solidFill>
                            <a:srgbClr val="4D4D4D"/>
                          </a:solidFill>
                        </a:rPr>
                        <a:t>372</a:t>
                      </a: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0" dirty="0">
                          <a:solidFill>
                            <a:srgbClr val="4D4D4D"/>
                          </a:solidFill>
                        </a:rPr>
                        <a:t>447</a:t>
                      </a: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fr-FR" sz="2400" b="0">
                          <a:solidFill>
                            <a:srgbClr val="4D4D4D"/>
                          </a:solidFill>
                        </a:rPr>
                        <a:t>h-index</a:t>
                      </a:r>
                    </a:p>
                  </a:txBody>
                  <a:tcP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0" dirty="0">
                          <a:solidFill>
                            <a:srgbClr val="4D4D4D"/>
                          </a:solidFill>
                        </a:rPr>
                        <a:t>18</a:t>
                      </a: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0" dirty="0">
                          <a:solidFill>
                            <a:srgbClr val="4D4D4D"/>
                          </a:solidFill>
                        </a:rPr>
                        <a:t>12</a:t>
                      </a:r>
                    </a:p>
                  </a:txBody>
                  <a:tcP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0" dirty="0">
                          <a:solidFill>
                            <a:srgbClr val="4D4D4D"/>
                          </a:solidFill>
                        </a:rPr>
                        <a:t>13</a:t>
                      </a:r>
                    </a:p>
                  </a:txBody>
                  <a:tcP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2" name="Picture 2">
            <a:extLst>
              <a:ext uri="{FF2B5EF4-FFF2-40B4-BE49-F238E27FC236}">
                <a16:creationId xmlns:a16="http://schemas.microsoft.com/office/drawing/2014/main" id="{30F54ADF-0B41-883D-7A00-E296FD608C6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1465826" cy="1465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69626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359842A-0FFB-42EA-97D8-46FF27FA5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285" y="1323649"/>
            <a:ext cx="5955115" cy="4823151"/>
          </a:xfrm>
          <a:prstGeom prst="rect">
            <a:avLst/>
          </a:prstGeom>
          <a:effectLst>
            <a:outerShdw blurRad="292100" dist="139700" dir="2700000" algn="ctr" rotWithShape="0">
              <a:srgbClr val="000000">
                <a:alpha val="65000"/>
              </a:srgbClr>
            </a:outerShdw>
          </a:effectLst>
        </p:spPr>
      </p:pic>
      <p:pic>
        <p:nvPicPr>
          <p:cNvPr id="3"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1465826" cy="1465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344705" y="6171519"/>
            <a:ext cx="4572000" cy="307777"/>
          </a:xfrm>
          <a:prstGeom prst="rect">
            <a:avLst/>
          </a:prstGeom>
        </p:spPr>
        <p:txBody>
          <a:bodyPr>
            <a:spAutoFit/>
          </a:bodyPr>
          <a:lstStyle/>
          <a:p>
            <a:r>
              <a:rPr lang="fr-FR" sz="1400" dirty="0">
                <a:solidFill>
                  <a:srgbClr val="4D4D4D"/>
                </a:solidFill>
              </a:rPr>
              <a:t>ORCID</a:t>
            </a:r>
            <a:endParaRPr lang="fr-FR" sz="800" dirty="0">
              <a:solidFill>
                <a:srgbClr val="4D4D4D"/>
              </a:solidFill>
            </a:endParaRPr>
          </a:p>
        </p:txBody>
      </p:sp>
      <p:pic>
        <p:nvPicPr>
          <p:cNvPr id="7" name="Image 6">
            <a:extLst>
              <a:ext uri="{FF2B5EF4-FFF2-40B4-BE49-F238E27FC236}">
                <a16:creationId xmlns:a16="http://schemas.microsoft.com/office/drawing/2014/main" id="{D2120F6F-B020-49C0-A1A9-FE394056B5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402085" y="3187771"/>
            <a:ext cx="2018778" cy="2959029"/>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4036370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B1308-3015-D85C-E30E-9E2C27912D8C}"/>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97CAC11E-7F66-D3B7-489C-A3FD7EEE493F}"/>
              </a:ext>
            </a:extLst>
          </p:cNvPr>
          <p:cNvSpPr txBox="1"/>
          <p:nvPr/>
        </p:nvSpPr>
        <p:spPr>
          <a:xfrm>
            <a:off x="2343150" y="954924"/>
            <a:ext cx="5791200" cy="338554"/>
          </a:xfrm>
          <a:prstGeom prst="rect">
            <a:avLst/>
          </a:prstGeom>
          <a:noFill/>
        </p:spPr>
        <p:txBody>
          <a:bodyPr wrap="square">
            <a:spAutoFit/>
          </a:bodyPr>
          <a:lstStyle/>
          <a:p>
            <a:pPr marL="182563" marR="0" lvl="0" indent="-182563"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cf. </a:t>
            </a:r>
            <a:r>
              <a:rPr kumimoji="0" lang="fr-FR"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hlinkClick r:id="rId3"/>
              </a:rPr>
              <a:t>https://info.orcid.org/fr/privacy-policy/</a:t>
            </a:r>
            <a:r>
              <a:rPr kumimoji="0" lang="fr-FR"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  </a:t>
            </a:r>
            <a:endParaRPr kumimoji="0" lang="fr-FR" sz="1600" b="0" i="0" u="none" strike="noStrike" kern="1200" cap="none" spc="0" normalizeH="0" baseline="0" noProof="0" dirty="0">
              <a:ln>
                <a:noFill/>
              </a:ln>
              <a:solidFill>
                <a:prstClr val="black"/>
              </a:solidFill>
              <a:effectLst/>
              <a:uLnTx/>
              <a:uFillTx/>
              <a:latin typeface="+mj-lt"/>
              <a:ea typeface="+mn-ea"/>
              <a:cs typeface="+mn-cs"/>
            </a:endParaRPr>
          </a:p>
        </p:txBody>
      </p:sp>
      <p:pic>
        <p:nvPicPr>
          <p:cNvPr id="7" name="Image 6">
            <a:extLst>
              <a:ext uri="{FF2B5EF4-FFF2-40B4-BE49-F238E27FC236}">
                <a16:creationId xmlns:a16="http://schemas.microsoft.com/office/drawing/2014/main" id="{3C0CBB90-AA94-E498-55AC-32A8511756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450" y="1727088"/>
            <a:ext cx="5425008" cy="4489661"/>
          </a:xfrm>
          <a:prstGeom prst="rect">
            <a:avLst/>
          </a:prstGeom>
          <a:effectLst>
            <a:outerShdw blurRad="292100" dist="139700" dir="2700000" algn="ctr" rotWithShape="0">
              <a:srgbClr val="000000">
                <a:alpha val="65000"/>
              </a:srgbClr>
            </a:outerShdw>
          </a:effectLst>
        </p:spPr>
      </p:pic>
      <p:sp>
        <p:nvSpPr>
          <p:cNvPr id="9" name="ZoneTexte 8">
            <a:extLst>
              <a:ext uri="{FF2B5EF4-FFF2-40B4-BE49-F238E27FC236}">
                <a16:creationId xmlns:a16="http://schemas.microsoft.com/office/drawing/2014/main" id="{D630FC7D-F183-A490-204E-B74F4AE423B7}"/>
              </a:ext>
            </a:extLst>
          </p:cNvPr>
          <p:cNvSpPr txBox="1"/>
          <p:nvPr/>
        </p:nvSpPr>
        <p:spPr>
          <a:xfrm>
            <a:off x="4217220" y="4204146"/>
            <a:ext cx="4724400" cy="2308324"/>
          </a:xfrm>
          <a:prstGeom prst="rect">
            <a:avLst/>
          </a:prstGeom>
          <a:solidFill>
            <a:schemeClr val="bg1"/>
          </a:solidFill>
        </p:spPr>
        <p:txBody>
          <a:bodyPr wrap="square">
            <a:spAutoFit/>
          </a:bodyPr>
          <a:lstStyle/>
          <a:p>
            <a:r>
              <a:rPr lang="fr-FR" sz="1200" b="0" i="0" dirty="0">
                <a:effectLst/>
                <a:latin typeface="+mj-lt"/>
              </a:rPr>
              <a:t>« Notre traitement des données personnelles est soumis à certaines garanties juridiques spécifiées dans les réglementations nationales et internationales applicables en matière de protection des données, y compris, mais sans s'y limiter, le règlement général sur la protection des données (RGPD) de l'UE et du Royaume-Uni et les lois américaines sur la confidentialité. </a:t>
            </a:r>
          </a:p>
          <a:p>
            <a:r>
              <a:rPr lang="fr-FR" sz="1200" dirty="0">
                <a:latin typeface="+mj-lt"/>
              </a:rPr>
              <a:t>[…] </a:t>
            </a:r>
            <a:r>
              <a:rPr lang="fr-FR" sz="1200" b="0" i="0" dirty="0">
                <a:effectLst/>
                <a:latin typeface="+mj-lt"/>
              </a:rPr>
              <a:t>Le siège social de se trouve aux États-Unis et c'est notre emplacement principal pour le traitement et le stockage de vos données. […] Lorsque le RGPD de l'UE ou du Royaume-Uni s'applique directement aux données personnelles devant être transférées vers les États-Unis ou un autre pays, nous veillerons à ce que tous les risques potentiels aient été correctement évalués »</a:t>
            </a:r>
            <a:endParaRPr lang="fr-FR" sz="1200" dirty="0">
              <a:latin typeface="+mj-lt"/>
            </a:endParaRPr>
          </a:p>
        </p:txBody>
      </p:sp>
    </p:spTree>
    <p:extLst>
      <p:ext uri="{BB962C8B-B14F-4D97-AF65-F5344CB8AC3E}">
        <p14:creationId xmlns:p14="http://schemas.microsoft.com/office/powerpoint/2010/main" val="26359518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EEC93-103F-7EAC-8427-61EBBA2DFEAA}"/>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8B6AE72A-70D7-46AD-AC77-0CCC8C3322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9189" y="1291448"/>
            <a:ext cx="6180272" cy="2903984"/>
          </a:xfrm>
          <a:prstGeom prst="rect">
            <a:avLst/>
          </a:prstGeom>
          <a:effectLst>
            <a:outerShdw blurRad="292100" dist="139700" dir="2700000" algn="ctr" rotWithShape="0">
              <a:srgbClr val="000000">
                <a:alpha val="65000"/>
              </a:srgbClr>
            </a:outerShdw>
          </a:effectLst>
        </p:spPr>
      </p:pic>
      <p:pic>
        <p:nvPicPr>
          <p:cNvPr id="5" name="Image 4">
            <a:extLst>
              <a:ext uri="{FF2B5EF4-FFF2-40B4-BE49-F238E27FC236}">
                <a16:creationId xmlns:a16="http://schemas.microsoft.com/office/drawing/2014/main" id="{E611F7DC-2C76-C49E-065B-43D307D02A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5571" y="3782384"/>
            <a:ext cx="4209240" cy="2872131"/>
          </a:xfrm>
          <a:prstGeom prst="rect">
            <a:avLst/>
          </a:prstGeom>
          <a:effectLst>
            <a:outerShdw blurRad="1270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FB2D0851-AFAD-C12A-59CD-B04BCDD0CEF9}"/>
              </a:ext>
            </a:extLst>
          </p:cNvPr>
          <p:cNvSpPr/>
          <p:nvPr/>
        </p:nvSpPr>
        <p:spPr>
          <a:xfrm>
            <a:off x="5374434" y="5963907"/>
            <a:ext cx="1045027" cy="310244"/>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F2A02736-1EE0-1FBD-21BB-9B323AAF23BE}"/>
              </a:ext>
            </a:extLst>
          </p:cNvPr>
          <p:cNvSpPr/>
          <p:nvPr/>
        </p:nvSpPr>
        <p:spPr>
          <a:xfrm>
            <a:off x="1640406" y="317579"/>
            <a:ext cx="5863272" cy="461665"/>
          </a:xfrm>
          <a:prstGeom prst="rect">
            <a:avLst/>
          </a:prstGeom>
          <a:noFill/>
        </p:spPr>
        <p:txBody>
          <a:bodyPr wrap="none">
            <a:spAutoFit/>
          </a:bodyPr>
          <a:lstStyle/>
          <a:p>
            <a:pPr algn="ctr"/>
            <a:r>
              <a:rPr lang="fr-FR" sz="2400" b="1" dirty="0">
                <a:solidFill>
                  <a:srgbClr val="7030A0"/>
                </a:solidFill>
              </a:rPr>
              <a:t>Pour les chercheurs : </a:t>
            </a:r>
            <a:r>
              <a:rPr lang="fr-FR" sz="2000" b="1" dirty="0">
                <a:solidFill>
                  <a:srgbClr val="7030A0"/>
                </a:solidFill>
              </a:rPr>
              <a:t>simplification des processus</a:t>
            </a:r>
            <a:endParaRPr lang="fr-FR" sz="2000" dirty="0">
              <a:solidFill>
                <a:srgbClr val="7030A0"/>
              </a:solidFill>
            </a:endParaRPr>
          </a:p>
        </p:txBody>
      </p:sp>
      <p:sp>
        <p:nvSpPr>
          <p:cNvPr id="6" name="Rectangle 5">
            <a:extLst>
              <a:ext uri="{FF2B5EF4-FFF2-40B4-BE49-F238E27FC236}">
                <a16:creationId xmlns:a16="http://schemas.microsoft.com/office/drawing/2014/main" id="{E8DD440D-9B8E-4EEE-A600-55211D9B524D}"/>
              </a:ext>
            </a:extLst>
          </p:cNvPr>
          <p:cNvSpPr/>
          <p:nvPr/>
        </p:nvSpPr>
        <p:spPr>
          <a:xfrm>
            <a:off x="239189" y="4195432"/>
            <a:ext cx="630195" cy="215444"/>
          </a:xfrm>
          <a:prstGeom prst="rect">
            <a:avLst/>
          </a:prstGeom>
        </p:spPr>
        <p:txBody>
          <a:bodyPr wrap="square">
            <a:spAutoFit/>
          </a:bodyPr>
          <a:lstStyle/>
          <a:p>
            <a:r>
              <a:rPr lang="fr-FR" sz="800" dirty="0">
                <a:hlinkClick r:id="rId5"/>
              </a:rPr>
              <a:t>source</a:t>
            </a:r>
            <a:endParaRPr lang="fr-FR" sz="800" dirty="0"/>
          </a:p>
        </p:txBody>
      </p:sp>
      <p:pic>
        <p:nvPicPr>
          <p:cNvPr id="2" name="Image 1" descr="Une image contenant texte, capture d’écran, Police, nombre&#10;&#10;Description générée automatiquement">
            <a:extLst>
              <a:ext uri="{FF2B5EF4-FFF2-40B4-BE49-F238E27FC236}">
                <a16:creationId xmlns:a16="http://schemas.microsoft.com/office/drawing/2014/main" id="{011D3E81-C846-3849-A245-444F044183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3135" y="3826147"/>
            <a:ext cx="2595295" cy="2834860"/>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C63CDBBF-483F-8C67-2322-58E13972B9FB}"/>
              </a:ext>
            </a:extLst>
          </p:cNvPr>
          <p:cNvSpPr/>
          <p:nvPr/>
        </p:nvSpPr>
        <p:spPr>
          <a:xfrm>
            <a:off x="2537059" y="4949685"/>
            <a:ext cx="626271" cy="277223"/>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856080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3BEE206-C03B-C14E-4BB2-5B9633B9D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7549" y="247218"/>
            <a:ext cx="3774230" cy="6435969"/>
          </a:xfrm>
          <a:prstGeom prst="rect">
            <a:avLst/>
          </a:prstGeom>
          <a:effectLst>
            <a:outerShdw blurRad="292100" dist="139700" dir="2700000" algn="ctr" rotWithShape="0">
              <a:srgbClr val="000000">
                <a:alpha val="65000"/>
              </a:srgbClr>
            </a:outerShdw>
          </a:effectLst>
        </p:spPr>
      </p:pic>
      <p:sp>
        <p:nvSpPr>
          <p:cNvPr id="7" name="Rectangle 6"/>
          <p:cNvSpPr/>
          <p:nvPr/>
        </p:nvSpPr>
        <p:spPr>
          <a:xfrm>
            <a:off x="3124764" y="1294228"/>
            <a:ext cx="743852" cy="185145"/>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2844202" y="2219108"/>
            <a:ext cx="743852" cy="185144"/>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2830926" y="6099082"/>
            <a:ext cx="517185" cy="185144"/>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039DC50E-F699-4813-8121-A0D54AE8CEAF}"/>
              </a:ext>
            </a:extLst>
          </p:cNvPr>
          <p:cNvSpPr/>
          <p:nvPr/>
        </p:nvSpPr>
        <p:spPr>
          <a:xfrm>
            <a:off x="2804725" y="4159064"/>
            <a:ext cx="543386" cy="185144"/>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6E5EC2A2-5E23-2178-F5CD-8DC1698FBA00}"/>
              </a:ext>
            </a:extLst>
          </p:cNvPr>
          <p:cNvSpPr/>
          <p:nvPr/>
        </p:nvSpPr>
        <p:spPr>
          <a:xfrm>
            <a:off x="2830926" y="2638794"/>
            <a:ext cx="1009554" cy="185144"/>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18659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AF0C250-6CB8-5080-7564-D42224EEF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7" y="1085295"/>
            <a:ext cx="4502456" cy="4687409"/>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AFDC3F6F-4F04-C86D-D38D-9C3206504781}"/>
              </a:ext>
            </a:extLst>
          </p:cNvPr>
          <p:cNvSpPr txBox="1"/>
          <p:nvPr/>
        </p:nvSpPr>
        <p:spPr>
          <a:xfrm>
            <a:off x="0" y="5772704"/>
            <a:ext cx="558800" cy="245765"/>
          </a:xfrm>
          <a:prstGeom prst="rect">
            <a:avLst/>
          </a:prstGeom>
          <a:noFill/>
        </p:spPr>
        <p:txBody>
          <a:bodyPr wrap="square">
            <a:spAutoFit/>
          </a:bodyPr>
          <a:lstStyle/>
          <a:p>
            <a:r>
              <a:rPr lang="fr-FR" sz="1000" dirty="0">
                <a:hlinkClick r:id="rId4"/>
              </a:rPr>
              <a:t>source</a:t>
            </a:r>
            <a:endParaRPr lang="fr-FR" sz="1000" dirty="0"/>
          </a:p>
        </p:txBody>
      </p:sp>
      <p:pic>
        <p:nvPicPr>
          <p:cNvPr id="4" name="Image 3">
            <a:extLst>
              <a:ext uri="{FF2B5EF4-FFF2-40B4-BE49-F238E27FC236}">
                <a16:creationId xmlns:a16="http://schemas.microsoft.com/office/drawing/2014/main" id="{75475386-0A57-C04E-EAEE-B53C836FE3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8546" y="1795438"/>
            <a:ext cx="3928977" cy="973064"/>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20B65595-D080-BC79-EB84-E946931DA676}"/>
              </a:ext>
            </a:extLst>
          </p:cNvPr>
          <p:cNvSpPr txBox="1"/>
          <p:nvPr/>
        </p:nvSpPr>
        <p:spPr>
          <a:xfrm>
            <a:off x="6017837" y="2834847"/>
            <a:ext cx="1990393" cy="246221"/>
          </a:xfrm>
          <a:prstGeom prst="rect">
            <a:avLst/>
          </a:prstGeom>
          <a:noFill/>
        </p:spPr>
        <p:txBody>
          <a:bodyPr wrap="square">
            <a:spAutoFit/>
          </a:bodyPr>
          <a:lstStyle/>
          <a:p>
            <a:r>
              <a:rPr lang="fr-FR" sz="1000" dirty="0">
                <a:hlinkClick r:id="rId6"/>
              </a:rPr>
              <a:t>https://progs.coudert.name/hal</a:t>
            </a:r>
            <a:r>
              <a:rPr lang="fr-FR" sz="1000" dirty="0"/>
              <a:t> </a:t>
            </a:r>
          </a:p>
        </p:txBody>
      </p:sp>
      <p:pic>
        <p:nvPicPr>
          <p:cNvPr id="9" name="Image 8">
            <a:extLst>
              <a:ext uri="{FF2B5EF4-FFF2-40B4-BE49-F238E27FC236}">
                <a16:creationId xmlns:a16="http://schemas.microsoft.com/office/drawing/2014/main" id="{7F9325EC-0663-7E33-3AE2-E4C78D00C9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9627" y="3428999"/>
            <a:ext cx="3206811" cy="1417549"/>
          </a:xfrm>
          <a:prstGeom prst="rect">
            <a:avLst/>
          </a:prstGeom>
          <a:effectLst>
            <a:outerShdw blurRad="292100" dist="139700" dir="2700000" algn="ctr" rotWithShape="0">
              <a:srgbClr val="000000">
                <a:alpha val="65000"/>
              </a:srgbClr>
            </a:outerShdw>
          </a:effectLst>
        </p:spPr>
      </p:pic>
      <p:sp>
        <p:nvSpPr>
          <p:cNvPr id="11" name="ZoneTexte 10">
            <a:extLst>
              <a:ext uri="{FF2B5EF4-FFF2-40B4-BE49-F238E27FC236}">
                <a16:creationId xmlns:a16="http://schemas.microsoft.com/office/drawing/2014/main" id="{E92491D5-0DB3-0CF2-EB84-D4EDA1AD1FAC}"/>
              </a:ext>
            </a:extLst>
          </p:cNvPr>
          <p:cNvSpPr txBox="1"/>
          <p:nvPr/>
        </p:nvSpPr>
        <p:spPr>
          <a:xfrm>
            <a:off x="5988703" y="4987928"/>
            <a:ext cx="2395443" cy="246221"/>
          </a:xfrm>
          <a:prstGeom prst="rect">
            <a:avLst/>
          </a:prstGeom>
          <a:noFill/>
        </p:spPr>
        <p:txBody>
          <a:bodyPr wrap="square">
            <a:spAutoFit/>
          </a:bodyPr>
          <a:lstStyle/>
          <a:p>
            <a:r>
              <a:rPr lang="fr-FR" sz="1000" dirty="0">
                <a:hlinkClick r:id="rId8"/>
              </a:rPr>
              <a:t>https://progs.coudert.name/OA_audit</a:t>
            </a:r>
            <a:r>
              <a:rPr lang="fr-FR" sz="1000" dirty="0"/>
              <a:t> </a:t>
            </a:r>
          </a:p>
        </p:txBody>
      </p:sp>
    </p:spTree>
    <p:extLst>
      <p:ext uri="{BB962C8B-B14F-4D97-AF65-F5344CB8AC3E}">
        <p14:creationId xmlns:p14="http://schemas.microsoft.com/office/powerpoint/2010/main" val="17829173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60855" y="1750186"/>
            <a:ext cx="4422289" cy="4151291"/>
          </a:xfrm>
          <a:prstGeom prst="rect">
            <a:avLst/>
          </a:prstGeom>
        </p:spPr>
      </p:pic>
      <p:sp>
        <p:nvSpPr>
          <p:cNvPr id="2" name="Rectangle 1"/>
          <p:cNvSpPr/>
          <p:nvPr/>
        </p:nvSpPr>
        <p:spPr>
          <a:xfrm>
            <a:off x="2285999" y="5901477"/>
            <a:ext cx="4572000" cy="215444"/>
          </a:xfrm>
          <a:prstGeom prst="rect">
            <a:avLst/>
          </a:prstGeom>
        </p:spPr>
        <p:txBody>
          <a:bodyPr>
            <a:spAutoFit/>
          </a:bodyPr>
          <a:lstStyle/>
          <a:p>
            <a:r>
              <a:rPr lang="fr-FR" sz="800">
                <a:hlinkClick r:id="rId4"/>
              </a:rPr>
              <a:t>source</a:t>
            </a:r>
            <a:endParaRPr lang="fr-FR" sz="800"/>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0"/>
            <a:ext cx="1465826" cy="1465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54900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2A07F90-F59D-1E21-0F21-9B7F7865EB5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45738" y="1369887"/>
            <a:ext cx="8452523" cy="4775732"/>
          </a:xfrm>
          <a:prstGeom prst="rect">
            <a:avLst/>
          </a:prstGeom>
          <a:effectLst>
            <a:outerShdw blurRad="292100" dist="139700" dir="2700000" algn="ctr" rotWithShape="0">
              <a:srgbClr val="000000">
                <a:alpha val="65000"/>
              </a:srgbClr>
            </a:outerShdw>
          </a:effectLst>
        </p:spPr>
      </p:pic>
      <p:sp>
        <p:nvSpPr>
          <p:cNvPr id="4" name="ZoneTexte 3">
            <a:extLst>
              <a:ext uri="{FF2B5EF4-FFF2-40B4-BE49-F238E27FC236}">
                <a16:creationId xmlns:a16="http://schemas.microsoft.com/office/drawing/2014/main" id="{BEDADB0D-1CDA-74BF-53F8-8A2AE4BD1554}"/>
              </a:ext>
            </a:extLst>
          </p:cNvPr>
          <p:cNvSpPr txBox="1"/>
          <p:nvPr/>
        </p:nvSpPr>
        <p:spPr>
          <a:xfrm>
            <a:off x="3942559" y="6335333"/>
            <a:ext cx="1733551" cy="246221"/>
          </a:xfrm>
          <a:prstGeom prst="rect">
            <a:avLst/>
          </a:prstGeom>
          <a:noFill/>
        </p:spPr>
        <p:txBody>
          <a:bodyPr wrap="square">
            <a:spAutoFit/>
          </a:bodyPr>
          <a:lstStyle/>
          <a:p>
            <a:r>
              <a:rPr lang="fr-FR" sz="1000" dirty="0">
                <a:hlinkClick r:id="rId4"/>
              </a:rPr>
              <a:t>Isabelle Blanc, 2025</a:t>
            </a:r>
            <a:endParaRPr lang="fr-FR" sz="1000" dirty="0"/>
          </a:p>
        </p:txBody>
      </p:sp>
      <p:sp>
        <p:nvSpPr>
          <p:cNvPr id="2" name="Rectangle 1">
            <a:extLst>
              <a:ext uri="{FF2B5EF4-FFF2-40B4-BE49-F238E27FC236}">
                <a16:creationId xmlns:a16="http://schemas.microsoft.com/office/drawing/2014/main" id="{6516598C-A877-937D-2E2C-C44C0E243F4B}"/>
              </a:ext>
            </a:extLst>
          </p:cNvPr>
          <p:cNvSpPr/>
          <p:nvPr/>
        </p:nvSpPr>
        <p:spPr>
          <a:xfrm>
            <a:off x="822799" y="241662"/>
            <a:ext cx="7470144" cy="461665"/>
          </a:xfrm>
          <a:prstGeom prst="rect">
            <a:avLst/>
          </a:prstGeom>
        </p:spPr>
        <p:txBody>
          <a:bodyPr wrap="square">
            <a:spAutoFit/>
          </a:bodyPr>
          <a:lstStyle/>
          <a:p>
            <a:pPr lvl="0" algn="ctr"/>
            <a:r>
              <a:rPr kumimoji="0" lang="fr-FR" sz="2400" b="1" i="0" u="none" strike="noStrike" kern="1200" cap="none" spc="0" normalizeH="0" baseline="0" noProof="0" dirty="0">
                <a:ln>
                  <a:noFill/>
                </a:ln>
                <a:solidFill>
                  <a:srgbClr val="7030A0"/>
                </a:solidFill>
                <a:effectLst/>
                <a:uLnTx/>
                <a:uFillTx/>
                <a:latin typeface="Calibri"/>
                <a:ea typeface="+mn-ea"/>
                <a:cs typeface="+mn-cs"/>
              </a:rPr>
              <a:t>Pour les organisations</a:t>
            </a:r>
            <a:endParaRPr lang="fr-FR" dirty="0">
              <a:solidFill>
                <a:srgbClr val="7030A0"/>
              </a:solidFill>
            </a:endParaRPr>
          </a:p>
        </p:txBody>
      </p:sp>
      <p:sp>
        <p:nvSpPr>
          <p:cNvPr id="5" name="Rectangle 4">
            <a:extLst>
              <a:ext uri="{FF2B5EF4-FFF2-40B4-BE49-F238E27FC236}">
                <a16:creationId xmlns:a16="http://schemas.microsoft.com/office/drawing/2014/main" id="{C1486012-038C-C575-0227-A203FD759294}"/>
              </a:ext>
            </a:extLst>
          </p:cNvPr>
          <p:cNvSpPr/>
          <p:nvPr/>
        </p:nvSpPr>
        <p:spPr>
          <a:xfrm>
            <a:off x="3769925" y="3905064"/>
            <a:ext cx="2046676" cy="184336"/>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1E558DB1-7454-9E50-BBF5-48A41042AB89}"/>
              </a:ext>
            </a:extLst>
          </p:cNvPr>
          <p:cNvSpPr/>
          <p:nvPr/>
        </p:nvSpPr>
        <p:spPr>
          <a:xfrm>
            <a:off x="1598224" y="5303776"/>
            <a:ext cx="5005776" cy="347723"/>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2F8F45E1-FD52-1E74-A118-03DD0CB0B6F9}"/>
              </a:ext>
            </a:extLst>
          </p:cNvPr>
          <p:cNvSpPr/>
          <p:nvPr/>
        </p:nvSpPr>
        <p:spPr>
          <a:xfrm>
            <a:off x="1598224" y="4324164"/>
            <a:ext cx="5221676" cy="347722"/>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3283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14105" y="1200150"/>
            <a:ext cx="4425476" cy="4457700"/>
          </a:xfrm>
          <a:prstGeom prst="rect">
            <a:avLst/>
          </a:prstGeom>
          <a:effectLst>
            <a:outerShdw blurRad="292100" dist="139700" dir="2700000" algn="ctr" rotWithShape="0">
              <a:srgbClr val="000000">
                <a:alpha val="65000"/>
              </a:srgbClr>
            </a:outerShdw>
          </a:effectLst>
        </p:spPr>
      </p:pic>
      <p:pic>
        <p:nvPicPr>
          <p:cNvPr id="5" name="Image 4"/>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572000" y="921052"/>
            <a:ext cx="4026139" cy="5619369"/>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90D1E846-6A94-4934-AC5A-86EC599961A6}"/>
              </a:ext>
            </a:extLst>
          </p:cNvPr>
          <p:cNvSpPr/>
          <p:nvPr/>
        </p:nvSpPr>
        <p:spPr>
          <a:xfrm>
            <a:off x="1474870" y="317579"/>
            <a:ext cx="6194324" cy="461665"/>
          </a:xfrm>
          <a:prstGeom prst="rect">
            <a:avLst/>
          </a:prstGeom>
          <a:noFill/>
        </p:spPr>
        <p:txBody>
          <a:bodyPr wrap="none">
            <a:spAutoFit/>
          </a:bodyPr>
          <a:lstStyle/>
          <a:p>
            <a:pPr algn="ctr"/>
            <a:r>
              <a:rPr lang="fr-FR" sz="2400" b="1" dirty="0">
                <a:solidFill>
                  <a:srgbClr val="7030A0"/>
                </a:solidFill>
              </a:rPr>
              <a:t>« La recherche a besoin d’identifiants » (</a:t>
            </a:r>
            <a:r>
              <a:rPr lang="fr-FR" sz="2400" b="1" dirty="0" err="1">
                <a:solidFill>
                  <a:srgbClr val="7030A0"/>
                </a:solidFill>
                <a:hlinkClick r:id="rId5"/>
              </a:rPr>
              <a:t>CoSO</a:t>
            </a:r>
            <a:r>
              <a:rPr lang="fr-FR" sz="2400" b="1" dirty="0">
                <a:solidFill>
                  <a:srgbClr val="7030A0"/>
                </a:solidFill>
              </a:rPr>
              <a:t>) </a:t>
            </a:r>
          </a:p>
        </p:txBody>
      </p:sp>
      <p:sp>
        <p:nvSpPr>
          <p:cNvPr id="2" name="Rectangle 1">
            <a:extLst>
              <a:ext uri="{FF2B5EF4-FFF2-40B4-BE49-F238E27FC236}">
                <a16:creationId xmlns:a16="http://schemas.microsoft.com/office/drawing/2014/main" id="{CAB04FE5-A4CC-4AD5-8ECE-A8A173FE29E6}"/>
              </a:ext>
            </a:extLst>
          </p:cNvPr>
          <p:cNvSpPr/>
          <p:nvPr/>
        </p:nvSpPr>
        <p:spPr>
          <a:xfrm>
            <a:off x="8315325" y="6540421"/>
            <a:ext cx="828675" cy="215444"/>
          </a:xfrm>
          <a:prstGeom prst="rect">
            <a:avLst/>
          </a:prstGeom>
        </p:spPr>
        <p:txBody>
          <a:bodyPr wrap="square">
            <a:spAutoFit/>
          </a:bodyPr>
          <a:lstStyle/>
          <a:p>
            <a:r>
              <a:rPr lang="fr-FR" sz="800">
                <a:hlinkClick r:id="rId6"/>
              </a:rPr>
              <a:t>CoSO</a:t>
            </a:r>
            <a:endParaRPr lang="fr-FR"/>
          </a:p>
        </p:txBody>
      </p:sp>
    </p:spTree>
    <p:extLst>
      <p:ext uri="{BB962C8B-B14F-4D97-AF65-F5344CB8AC3E}">
        <p14:creationId xmlns:p14="http://schemas.microsoft.com/office/powerpoint/2010/main" val="40027962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35289" y="1231900"/>
            <a:ext cx="6690668" cy="4920158"/>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7134929" y="6157316"/>
            <a:ext cx="1158014" cy="215444"/>
          </a:xfrm>
          <a:prstGeom prst="rect">
            <a:avLst/>
          </a:prstGeom>
        </p:spPr>
        <p:txBody>
          <a:bodyPr wrap="square">
            <a:spAutoFit/>
          </a:bodyPr>
          <a:lstStyle/>
          <a:p>
            <a:r>
              <a:rPr lang="fr-FR" sz="800" dirty="0">
                <a:solidFill>
                  <a:srgbClr val="FF0000"/>
                </a:solidFill>
                <a:cs typeface="Arial" panose="020B0604020202020204" pitchFamily="34" charset="0"/>
                <a:hlinkClick r:id="rId4"/>
              </a:rPr>
              <a:t>P. Vierkant, 2016</a:t>
            </a:r>
            <a:endParaRPr lang="fr-FR" sz="800" dirty="0">
              <a:solidFill>
                <a:srgbClr val="FF0000"/>
              </a:solidFill>
            </a:endParaRPr>
          </a:p>
        </p:txBody>
      </p:sp>
      <p:sp>
        <p:nvSpPr>
          <p:cNvPr id="2" name="Rectangle 1">
            <a:extLst>
              <a:ext uri="{FF2B5EF4-FFF2-40B4-BE49-F238E27FC236}">
                <a16:creationId xmlns:a16="http://schemas.microsoft.com/office/drawing/2014/main" id="{F97618FC-6424-5E27-B0A0-47CFF78BDC4D}"/>
              </a:ext>
            </a:extLst>
          </p:cNvPr>
          <p:cNvSpPr/>
          <p:nvPr/>
        </p:nvSpPr>
        <p:spPr>
          <a:xfrm>
            <a:off x="822799" y="241662"/>
            <a:ext cx="7470144" cy="461665"/>
          </a:xfrm>
          <a:prstGeom prst="rect">
            <a:avLst/>
          </a:prstGeom>
        </p:spPr>
        <p:txBody>
          <a:bodyPr wrap="square">
            <a:spAutoFit/>
          </a:bodyPr>
          <a:lstStyle/>
          <a:p>
            <a:pPr lvl="0" algn="ctr"/>
            <a:r>
              <a:rPr kumimoji="0" lang="fr-FR" sz="2400" b="1" i="0" u="none" strike="noStrike" kern="1200" cap="none" spc="0" normalizeH="0" baseline="0" noProof="0" dirty="0">
                <a:ln>
                  <a:noFill/>
                </a:ln>
                <a:solidFill>
                  <a:srgbClr val="7030A0"/>
                </a:solidFill>
                <a:effectLst/>
                <a:uLnTx/>
                <a:uFillTx/>
                <a:latin typeface="Calibri"/>
                <a:ea typeface="+mn-ea"/>
                <a:cs typeface="+mn-cs"/>
              </a:rPr>
              <a:t>Pour les organisations : </a:t>
            </a:r>
            <a:r>
              <a:rPr lang="fr-FR" sz="2000" b="1" dirty="0">
                <a:solidFill>
                  <a:srgbClr val="7030A0"/>
                </a:solidFill>
              </a:rPr>
              <a:t>meilleur suivi de la recherche</a:t>
            </a:r>
            <a:endParaRPr lang="fr-FR" dirty="0">
              <a:solidFill>
                <a:srgbClr val="7030A0"/>
              </a:solidFill>
            </a:endParaRPr>
          </a:p>
        </p:txBody>
      </p:sp>
    </p:spTree>
    <p:extLst>
      <p:ext uri="{BB962C8B-B14F-4D97-AF65-F5344CB8AC3E}">
        <p14:creationId xmlns:p14="http://schemas.microsoft.com/office/powerpoint/2010/main" val="21766042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3C1527-AC4D-4A4B-8671-853255DCF9B0}"/>
              </a:ext>
            </a:extLst>
          </p:cNvPr>
          <p:cNvSpPr/>
          <p:nvPr/>
        </p:nvSpPr>
        <p:spPr>
          <a:xfrm>
            <a:off x="5429494" y="2550177"/>
            <a:ext cx="3237987" cy="2246769"/>
          </a:xfrm>
          <a:prstGeom prst="rect">
            <a:avLst/>
          </a:prstGeom>
        </p:spPr>
        <p:txBody>
          <a:bodyPr wrap="square">
            <a:spAutoFit/>
          </a:bodyPr>
          <a:lstStyle/>
          <a:p>
            <a:r>
              <a:rPr lang="fr-FR" sz="2000" b="1" dirty="0">
                <a:solidFill>
                  <a:srgbClr val="7030A0"/>
                </a:solidFill>
              </a:rPr>
              <a:t>« Il s’agit de passer d’une logique où les données sont produites à des fins administratives à une logique d’exploitation diversifiée du même ensemble de données » </a:t>
            </a:r>
          </a:p>
        </p:txBody>
      </p:sp>
      <p:sp>
        <p:nvSpPr>
          <p:cNvPr id="5" name="Rectangle 4">
            <a:extLst>
              <a:ext uri="{FF2B5EF4-FFF2-40B4-BE49-F238E27FC236}">
                <a16:creationId xmlns:a16="http://schemas.microsoft.com/office/drawing/2014/main" id="{0E842F2E-927A-4C47-8DB1-DC00699366F3}"/>
              </a:ext>
            </a:extLst>
          </p:cNvPr>
          <p:cNvSpPr/>
          <p:nvPr/>
        </p:nvSpPr>
        <p:spPr>
          <a:xfrm>
            <a:off x="361614" y="6057078"/>
            <a:ext cx="1029260" cy="215444"/>
          </a:xfrm>
          <a:prstGeom prst="rect">
            <a:avLst/>
          </a:prstGeom>
        </p:spPr>
        <p:txBody>
          <a:bodyPr wrap="square">
            <a:spAutoFit/>
          </a:bodyPr>
          <a:lstStyle/>
          <a:p>
            <a:r>
              <a:rPr lang="fr-FR" sz="800">
                <a:hlinkClick r:id="rId3"/>
              </a:rPr>
              <a:t>source (2019)</a:t>
            </a:r>
            <a:endParaRPr lang="fr-FR" sz="800"/>
          </a:p>
        </p:txBody>
      </p:sp>
      <p:pic>
        <p:nvPicPr>
          <p:cNvPr id="6" name="Picture 2" descr="Image">
            <a:extLst>
              <a:ext uri="{FF2B5EF4-FFF2-40B4-BE49-F238E27FC236}">
                <a16:creationId xmlns:a16="http://schemas.microsoft.com/office/drawing/2014/main" id="{CFD1CA21-2CDD-46EA-9CC0-89F18CE3E002}"/>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6519" y="1086846"/>
            <a:ext cx="4752785" cy="4970232"/>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7736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4981D8-EBD9-42CA-AF7B-54B767A96883}"/>
              </a:ext>
            </a:extLst>
          </p:cNvPr>
          <p:cNvSpPr/>
          <p:nvPr/>
        </p:nvSpPr>
        <p:spPr>
          <a:xfrm>
            <a:off x="836023" y="193992"/>
            <a:ext cx="7825091" cy="461665"/>
          </a:xfrm>
          <a:prstGeom prst="rect">
            <a:avLst/>
          </a:prstGeom>
        </p:spPr>
        <p:txBody>
          <a:bodyPr wrap="square">
            <a:spAutoFit/>
          </a:bodyPr>
          <a:lstStyle/>
          <a:p>
            <a:pPr lvl="0" algn="ctr"/>
            <a:r>
              <a:rPr lang="fr-FR" sz="2400" b="1" dirty="0">
                <a:solidFill>
                  <a:srgbClr val="C23C33"/>
                </a:solidFill>
              </a:rPr>
              <a:t> </a:t>
            </a:r>
            <a:r>
              <a:rPr lang="fr-FR" sz="2400" b="1" dirty="0">
                <a:solidFill>
                  <a:srgbClr val="7030A0"/>
                </a:solidFill>
              </a:rPr>
              <a:t>Pour la recherche : </a:t>
            </a:r>
            <a:r>
              <a:rPr lang="fr-FR" sz="2000" b="1" dirty="0">
                <a:solidFill>
                  <a:srgbClr val="7030A0"/>
                </a:solidFill>
              </a:rPr>
              <a:t>reconnaissance des contributions</a:t>
            </a:r>
            <a:endParaRPr lang="fr-FR" sz="2000" dirty="0">
              <a:solidFill>
                <a:srgbClr val="7030A0"/>
              </a:solidFill>
            </a:endParaRPr>
          </a:p>
        </p:txBody>
      </p:sp>
      <p:sp>
        <p:nvSpPr>
          <p:cNvPr id="8" name="Rectangle 7">
            <a:extLst>
              <a:ext uri="{FF2B5EF4-FFF2-40B4-BE49-F238E27FC236}">
                <a16:creationId xmlns:a16="http://schemas.microsoft.com/office/drawing/2014/main" id="{8071E899-B0C1-4FE6-B4E0-18AE30AF3F49}"/>
              </a:ext>
            </a:extLst>
          </p:cNvPr>
          <p:cNvSpPr/>
          <p:nvPr/>
        </p:nvSpPr>
        <p:spPr>
          <a:xfrm>
            <a:off x="3846090" y="5632497"/>
            <a:ext cx="1306768" cy="215444"/>
          </a:xfrm>
          <a:prstGeom prst="rect">
            <a:avLst/>
          </a:prstGeom>
        </p:spPr>
        <p:txBody>
          <a:bodyPr wrap="none">
            <a:spAutoFit/>
          </a:bodyPr>
          <a:lstStyle/>
          <a:p>
            <a:pPr algn="ctr"/>
            <a:r>
              <a:rPr lang="fr-FR" sz="800">
                <a:hlinkClick r:id="rId3"/>
              </a:rPr>
              <a:t>https://casrai.org/CRediT/</a:t>
            </a:r>
            <a:r>
              <a:rPr lang="fr-FR" sz="800"/>
              <a:t> </a:t>
            </a:r>
          </a:p>
        </p:txBody>
      </p:sp>
      <p:pic>
        <p:nvPicPr>
          <p:cNvPr id="9" name="Picture 2" descr="https://casrai-test.evision.ca/wp-content/uploads/2019/09/credit-icon-499x500.png">
            <a:extLst>
              <a:ext uri="{FF2B5EF4-FFF2-40B4-BE49-F238E27FC236}">
                <a16:creationId xmlns:a16="http://schemas.microsoft.com/office/drawing/2014/main" id="{ACA056A9-566C-4E68-8601-8C5E27F2F9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609" y="2807951"/>
            <a:ext cx="2579730" cy="25797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3C1A9F7-98A9-41ED-975C-F8CE1541C2CE}"/>
              </a:ext>
            </a:extLst>
          </p:cNvPr>
          <p:cNvSpPr/>
          <p:nvPr/>
        </p:nvSpPr>
        <p:spPr>
          <a:xfrm>
            <a:off x="2706129" y="2055345"/>
            <a:ext cx="3729932" cy="369332"/>
          </a:xfrm>
          <a:prstGeom prst="rect">
            <a:avLst/>
          </a:prstGeom>
        </p:spPr>
        <p:txBody>
          <a:bodyPr wrap="none">
            <a:spAutoFit/>
          </a:bodyPr>
          <a:lstStyle/>
          <a:p>
            <a:pPr marL="92075" algn="ctr">
              <a:lnSpc>
                <a:spcPct val="90000"/>
              </a:lnSpc>
              <a:spcBef>
                <a:spcPts val="1000"/>
              </a:spcBef>
            </a:pPr>
            <a:r>
              <a:rPr lang="fr-FR" sz="2000" spc="-100" dirty="0">
                <a:solidFill>
                  <a:srgbClr val="4D4D4D"/>
                </a:solidFill>
                <a:latin typeface="Calibri" panose="020F0502020204030204" pitchFamily="34" charset="0"/>
                <a:ea typeface="Gungsuh" panose="02030600000101010101" pitchFamily="18" charset="-127"/>
                <a:cs typeface="Calibri" panose="020F0502020204030204" pitchFamily="34" charset="0"/>
              </a:rPr>
              <a:t>CRediT – Contributor Roles Taxonomy</a:t>
            </a:r>
          </a:p>
        </p:txBody>
      </p:sp>
    </p:spTree>
    <p:extLst>
      <p:ext uri="{BB962C8B-B14F-4D97-AF65-F5344CB8AC3E}">
        <p14:creationId xmlns:p14="http://schemas.microsoft.com/office/powerpoint/2010/main" val="29209461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F5C4709-C148-4797-8DE7-4F122FC389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950" y="1134262"/>
            <a:ext cx="6008100" cy="4779869"/>
          </a:xfrm>
          <a:prstGeom prst="rect">
            <a:avLst/>
          </a:prstGeom>
          <a:effectLst>
            <a:outerShdw blurRad="292100" dist="139700" dir="2700000" algn="ctr" rotWithShape="0">
              <a:srgbClr val="000000">
                <a:alpha val="65000"/>
              </a:srgbClr>
            </a:outerShdw>
          </a:effectLst>
        </p:spPr>
      </p:pic>
      <p:sp>
        <p:nvSpPr>
          <p:cNvPr id="3" name="Rectangle 2">
            <a:extLst>
              <a:ext uri="{FF2B5EF4-FFF2-40B4-BE49-F238E27FC236}">
                <a16:creationId xmlns:a16="http://schemas.microsoft.com/office/drawing/2014/main" id="{052073DE-61DA-4E5A-A5DC-464ECECF5EE4}"/>
              </a:ext>
            </a:extLst>
          </p:cNvPr>
          <p:cNvSpPr/>
          <p:nvPr/>
        </p:nvSpPr>
        <p:spPr>
          <a:xfrm>
            <a:off x="6881650" y="6006816"/>
            <a:ext cx="593387" cy="215444"/>
          </a:xfrm>
          <a:prstGeom prst="rect">
            <a:avLst/>
          </a:prstGeom>
        </p:spPr>
        <p:txBody>
          <a:bodyPr wrap="square">
            <a:spAutoFit/>
          </a:bodyPr>
          <a:lstStyle/>
          <a:p>
            <a:r>
              <a:rPr lang="fr-FR" sz="800" dirty="0"/>
              <a:t>ex. ORCID</a:t>
            </a:r>
          </a:p>
        </p:txBody>
      </p:sp>
      <p:sp>
        <p:nvSpPr>
          <p:cNvPr id="4" name="Rectangle 3">
            <a:extLst>
              <a:ext uri="{FF2B5EF4-FFF2-40B4-BE49-F238E27FC236}">
                <a16:creationId xmlns:a16="http://schemas.microsoft.com/office/drawing/2014/main" id="{67A651D4-D0BF-4072-A4E4-842A5DDFA029}"/>
              </a:ext>
            </a:extLst>
          </p:cNvPr>
          <p:cNvSpPr/>
          <p:nvPr/>
        </p:nvSpPr>
        <p:spPr>
          <a:xfrm>
            <a:off x="1715598" y="3399692"/>
            <a:ext cx="1766156" cy="252046"/>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695513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F3D9AA-BCBA-4EDE-8BA5-2B408919AE7C}"/>
              </a:ext>
            </a:extLst>
          </p:cNvPr>
          <p:cNvSpPr/>
          <p:nvPr/>
        </p:nvSpPr>
        <p:spPr>
          <a:xfrm>
            <a:off x="2455616" y="6417787"/>
            <a:ext cx="561372" cy="246221"/>
          </a:xfrm>
          <a:prstGeom prst="rect">
            <a:avLst/>
          </a:prstGeom>
        </p:spPr>
        <p:txBody>
          <a:bodyPr wrap="none">
            <a:spAutoFit/>
          </a:bodyPr>
          <a:lstStyle/>
          <a:p>
            <a:r>
              <a:rPr lang="fr-FR" sz="1000" dirty="0">
                <a:hlinkClick r:id="rId3"/>
              </a:rPr>
              <a:t>source </a:t>
            </a:r>
            <a:endParaRPr lang="fr-FR" sz="1000" dirty="0"/>
          </a:p>
        </p:txBody>
      </p:sp>
      <p:sp>
        <p:nvSpPr>
          <p:cNvPr id="7" name="Rectangle 6">
            <a:extLst>
              <a:ext uri="{FF2B5EF4-FFF2-40B4-BE49-F238E27FC236}">
                <a16:creationId xmlns:a16="http://schemas.microsoft.com/office/drawing/2014/main" id="{ED2B952A-1BAF-65A0-5C15-DF9D38702C5A}"/>
              </a:ext>
            </a:extLst>
          </p:cNvPr>
          <p:cNvSpPr/>
          <p:nvPr/>
        </p:nvSpPr>
        <p:spPr>
          <a:xfrm>
            <a:off x="836024" y="193992"/>
            <a:ext cx="7470144" cy="461665"/>
          </a:xfrm>
          <a:prstGeom prst="rect">
            <a:avLst/>
          </a:prstGeom>
        </p:spPr>
        <p:txBody>
          <a:bodyPr wrap="square">
            <a:spAutoFit/>
          </a:bodyPr>
          <a:lstStyle/>
          <a:p>
            <a:pPr lvl="0" algn="ctr"/>
            <a:r>
              <a:rPr lang="fr-FR" sz="2400" b="1" dirty="0">
                <a:solidFill>
                  <a:srgbClr val="C23C33"/>
                </a:solidFill>
              </a:rPr>
              <a:t> </a:t>
            </a:r>
            <a:r>
              <a:rPr lang="fr-FR" sz="2400" b="1" dirty="0">
                <a:solidFill>
                  <a:srgbClr val="7030A0"/>
                </a:solidFill>
              </a:rPr>
              <a:t>Pour la recherche : </a:t>
            </a:r>
            <a:r>
              <a:rPr lang="fr-FR" sz="2000" b="1" dirty="0">
                <a:solidFill>
                  <a:srgbClr val="7030A0"/>
                </a:solidFill>
              </a:rPr>
              <a:t>intégrité de l’écosystème</a:t>
            </a:r>
            <a:endParaRPr lang="fr-FR" sz="2000" dirty="0">
              <a:solidFill>
                <a:srgbClr val="7030A0"/>
              </a:solidFill>
            </a:endParaRPr>
          </a:p>
        </p:txBody>
      </p:sp>
      <p:pic>
        <p:nvPicPr>
          <p:cNvPr id="6" name="Image 5">
            <a:extLst>
              <a:ext uri="{FF2B5EF4-FFF2-40B4-BE49-F238E27FC236}">
                <a16:creationId xmlns:a16="http://schemas.microsoft.com/office/drawing/2014/main" id="{504BD037-5B29-9988-8798-F8396BAC366B}"/>
              </a:ext>
            </a:extLst>
          </p:cNvPr>
          <p:cNvPicPr>
            <a:picLocks noChangeAspect="1"/>
          </p:cNvPicPr>
          <p:nvPr/>
        </p:nvPicPr>
        <p:blipFill>
          <a:blip r:embed="rId4" cstate="print">
            <a:extLst>
              <a:ext uri="{28A0092B-C50C-407E-A947-70E740481C1C}">
                <a14:useLocalDpi xmlns:a14="http://schemas.microsoft.com/office/drawing/2010/main" val="0"/>
              </a:ext>
            </a:extLst>
          </a:blip>
          <a:srcRect b="-1"/>
          <a:stretch>
            <a:fillRect/>
          </a:stretch>
        </p:blipFill>
        <p:spPr>
          <a:xfrm>
            <a:off x="718456" y="1053076"/>
            <a:ext cx="4035692" cy="5333103"/>
          </a:xfrm>
          <a:prstGeom prst="rect">
            <a:avLst/>
          </a:prstGeom>
          <a:effectLst>
            <a:outerShdw blurRad="292100" dist="139700" dir="2700000" algn="ctr" rotWithShape="0">
              <a:srgbClr val="000000">
                <a:alpha val="65000"/>
              </a:srgbClr>
            </a:outerShdw>
          </a:effectLst>
        </p:spPr>
      </p:pic>
      <p:sp>
        <p:nvSpPr>
          <p:cNvPr id="9" name="ZoneTexte 8">
            <a:extLst>
              <a:ext uri="{FF2B5EF4-FFF2-40B4-BE49-F238E27FC236}">
                <a16:creationId xmlns:a16="http://schemas.microsoft.com/office/drawing/2014/main" id="{9601F1D9-1F81-04FF-6D80-F390096FEF20}"/>
              </a:ext>
            </a:extLst>
          </p:cNvPr>
          <p:cNvSpPr txBox="1"/>
          <p:nvPr/>
        </p:nvSpPr>
        <p:spPr>
          <a:xfrm>
            <a:off x="4995069" y="4282335"/>
            <a:ext cx="4035692" cy="984885"/>
          </a:xfrm>
          <a:prstGeom prst="rect">
            <a:avLst/>
          </a:prstGeom>
          <a:noFill/>
        </p:spPr>
        <p:txBody>
          <a:bodyPr wrap="square">
            <a:spAutoFit/>
          </a:bodyPr>
          <a:lstStyle/>
          <a:p>
            <a:pPr algn="l">
              <a:spcAft>
                <a:spcPts val="600"/>
              </a:spcAft>
            </a:pPr>
            <a:r>
              <a:rPr lang="en-US" sz="1600" b="1" i="0" dirty="0">
                <a:effectLst/>
                <a:latin typeface="+mj-lt"/>
              </a:rPr>
              <a:t>Deux dimensions de la </a:t>
            </a:r>
            <a:r>
              <a:rPr lang="en-US" sz="1600" b="1" i="0" dirty="0" err="1">
                <a:effectLst/>
                <a:latin typeface="+mj-lt"/>
              </a:rPr>
              <a:t>confiance</a:t>
            </a:r>
            <a:r>
              <a:rPr lang="en-US" sz="1600" b="1" i="0" dirty="0">
                <a:effectLst/>
                <a:latin typeface="+mj-lt"/>
              </a:rPr>
              <a:t> :</a:t>
            </a:r>
          </a:p>
          <a:p>
            <a:pPr marL="285750" indent="-285750" algn="l">
              <a:spcAft>
                <a:spcPts val="600"/>
              </a:spcAft>
              <a:buFontTx/>
              <a:buChar char="-"/>
            </a:pPr>
            <a:r>
              <a:rPr lang="en-US" sz="1600" i="0" dirty="0" err="1">
                <a:effectLst/>
                <a:latin typeface="+mj-lt"/>
              </a:rPr>
              <a:t>confiance</a:t>
            </a:r>
            <a:r>
              <a:rPr lang="en-US" sz="1600" i="0" dirty="0">
                <a:effectLst/>
                <a:latin typeface="+mj-lt"/>
              </a:rPr>
              <a:t> dans </a:t>
            </a:r>
            <a:r>
              <a:rPr lang="en-US" sz="1600" i="0" dirty="0" err="1">
                <a:effectLst/>
                <a:latin typeface="+mj-lt"/>
              </a:rPr>
              <a:t>l’identité</a:t>
            </a:r>
            <a:r>
              <a:rPr lang="en-US" sz="1600" i="0" dirty="0">
                <a:effectLst/>
                <a:latin typeface="+mj-lt"/>
              </a:rPr>
              <a:t> </a:t>
            </a:r>
            <a:r>
              <a:rPr lang="en-US" sz="1600" i="0" dirty="0" err="1">
                <a:effectLst/>
                <a:latin typeface="+mj-lt"/>
              </a:rPr>
              <a:t>personnelle</a:t>
            </a:r>
            <a:endParaRPr lang="en-US" sz="1600" i="0" dirty="0">
              <a:effectLst/>
              <a:latin typeface="+mj-lt"/>
            </a:endParaRPr>
          </a:p>
          <a:p>
            <a:pPr marL="285750" indent="-285750" algn="l">
              <a:spcAft>
                <a:spcPts val="600"/>
              </a:spcAft>
              <a:buFontTx/>
              <a:buChar char="-"/>
            </a:pPr>
            <a:r>
              <a:rPr lang="en-US" sz="1600" dirty="0" err="1">
                <a:latin typeface="+mj-lt"/>
              </a:rPr>
              <a:t>confiance</a:t>
            </a:r>
            <a:r>
              <a:rPr lang="en-US" sz="1600" dirty="0">
                <a:latin typeface="+mj-lt"/>
              </a:rPr>
              <a:t> dans les données </a:t>
            </a:r>
            <a:r>
              <a:rPr lang="en-US" sz="1600" dirty="0" err="1">
                <a:latin typeface="+mj-lt"/>
              </a:rPr>
              <a:t>fournies</a:t>
            </a:r>
            <a:endParaRPr lang="en-US" sz="1600" i="0" dirty="0">
              <a:effectLst/>
              <a:latin typeface="+mj-lt"/>
            </a:endParaRPr>
          </a:p>
        </p:txBody>
      </p:sp>
    </p:spTree>
    <p:extLst>
      <p:ext uri="{BB962C8B-B14F-4D97-AF65-F5344CB8AC3E}">
        <p14:creationId xmlns:p14="http://schemas.microsoft.com/office/powerpoint/2010/main" val="19013875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47376-A1C5-C15B-FBA7-62ED8962F2B7}"/>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806D5255-5E78-244C-82BD-F344F075E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621" y="909908"/>
            <a:ext cx="6934610" cy="4272734"/>
          </a:xfrm>
          <a:prstGeom prst="rect">
            <a:avLst/>
          </a:prstGeom>
          <a:effectLst>
            <a:outerShdw blurRad="292100" dist="139700" dir="2700000" algn="ctr" rotWithShape="0">
              <a:srgbClr val="000000">
                <a:alpha val="65000"/>
              </a:srgbClr>
            </a:outerShdw>
          </a:effectLst>
        </p:spPr>
      </p:pic>
      <p:sp>
        <p:nvSpPr>
          <p:cNvPr id="3" name="Rectangle 2">
            <a:extLst>
              <a:ext uri="{FF2B5EF4-FFF2-40B4-BE49-F238E27FC236}">
                <a16:creationId xmlns:a16="http://schemas.microsoft.com/office/drawing/2014/main" id="{B3668A9C-C361-B1A7-F04A-E62017F50F67}"/>
              </a:ext>
            </a:extLst>
          </p:cNvPr>
          <p:cNvSpPr/>
          <p:nvPr/>
        </p:nvSpPr>
        <p:spPr>
          <a:xfrm>
            <a:off x="1150621" y="5252747"/>
            <a:ext cx="1361270" cy="246221"/>
          </a:xfrm>
          <a:prstGeom prst="rect">
            <a:avLst/>
          </a:prstGeom>
        </p:spPr>
        <p:txBody>
          <a:bodyPr wrap="none">
            <a:spAutoFit/>
          </a:bodyPr>
          <a:lstStyle/>
          <a:p>
            <a:r>
              <a:rPr lang="fr-FR" sz="1000" dirty="0">
                <a:hlinkClick r:id="rId4"/>
              </a:rPr>
              <a:t>d’après Roland Seifert </a:t>
            </a:r>
            <a:endParaRPr lang="fr-FR" sz="1000" dirty="0"/>
          </a:p>
        </p:txBody>
      </p:sp>
      <p:sp>
        <p:nvSpPr>
          <p:cNvPr id="4" name="Rectangle 3">
            <a:extLst>
              <a:ext uri="{FF2B5EF4-FFF2-40B4-BE49-F238E27FC236}">
                <a16:creationId xmlns:a16="http://schemas.microsoft.com/office/drawing/2014/main" id="{D7EC0D36-1812-18B2-58C5-C95FC32A572E}"/>
              </a:ext>
            </a:extLst>
          </p:cNvPr>
          <p:cNvSpPr/>
          <p:nvPr/>
        </p:nvSpPr>
        <p:spPr>
          <a:xfrm>
            <a:off x="4397582" y="5375858"/>
            <a:ext cx="4654345" cy="1323439"/>
          </a:xfrm>
          <a:prstGeom prst="rect">
            <a:avLst/>
          </a:prstGeom>
          <a:solidFill>
            <a:schemeClr val="bg1"/>
          </a:solidFill>
        </p:spPr>
        <p:txBody>
          <a:bodyPr wrap="square">
            <a:spAutoFit/>
          </a:bodyPr>
          <a:lstStyle/>
          <a:p>
            <a:r>
              <a:rPr lang="en-US" sz="1600" dirty="0">
                <a:solidFill>
                  <a:srgbClr val="222222"/>
                </a:solidFill>
                <a:latin typeface="Merriweather"/>
              </a:rPr>
              <a:t>“</a:t>
            </a:r>
            <a:r>
              <a:rPr lang="en-US" sz="1600" i="1" dirty="0">
                <a:solidFill>
                  <a:srgbClr val="222222"/>
                </a:solidFill>
                <a:latin typeface="Merriweather"/>
              </a:rPr>
              <a:t>No ORCID IDs: Very few authors used ORCID IDs. This is an effective method of disguising the identity of an author, particularly when first names and family names are very common in the literature.”</a:t>
            </a:r>
            <a:endParaRPr lang="fr-FR" sz="1600" i="1" dirty="0"/>
          </a:p>
        </p:txBody>
      </p:sp>
    </p:spTree>
    <p:extLst>
      <p:ext uri="{BB962C8B-B14F-4D97-AF65-F5344CB8AC3E}">
        <p14:creationId xmlns:p14="http://schemas.microsoft.com/office/powerpoint/2010/main" val="30386735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12CC3D3-A0F5-285E-D7F4-7202342EE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442" y="501445"/>
            <a:ext cx="6405115" cy="5855110"/>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5E7F0095-A830-5ED7-4AEA-E1D643BC9A30}"/>
              </a:ext>
            </a:extLst>
          </p:cNvPr>
          <p:cNvSpPr txBox="1"/>
          <p:nvPr/>
        </p:nvSpPr>
        <p:spPr>
          <a:xfrm>
            <a:off x="7162800" y="6356555"/>
            <a:ext cx="781050" cy="276999"/>
          </a:xfrm>
          <a:prstGeom prst="rect">
            <a:avLst/>
          </a:prstGeom>
          <a:noFill/>
        </p:spPr>
        <p:txBody>
          <a:bodyPr wrap="square">
            <a:spAutoFit/>
          </a:bodyPr>
          <a:lstStyle/>
          <a:p>
            <a:r>
              <a:rPr lang="fr-FR" sz="1200" dirty="0">
                <a:hlinkClick r:id="rId4"/>
              </a:rPr>
              <a:t>source</a:t>
            </a:r>
            <a:endParaRPr lang="fr-FR" sz="1200" dirty="0"/>
          </a:p>
        </p:txBody>
      </p:sp>
      <p:sp>
        <p:nvSpPr>
          <p:cNvPr id="7" name="Rectangle 6">
            <a:extLst>
              <a:ext uri="{FF2B5EF4-FFF2-40B4-BE49-F238E27FC236}">
                <a16:creationId xmlns:a16="http://schemas.microsoft.com/office/drawing/2014/main" id="{2FC20B33-0FEC-925B-9565-EC1F5FE0974D}"/>
              </a:ext>
            </a:extLst>
          </p:cNvPr>
          <p:cNvSpPr/>
          <p:nvPr/>
        </p:nvSpPr>
        <p:spPr>
          <a:xfrm>
            <a:off x="6496050" y="1628042"/>
            <a:ext cx="1278507" cy="200758"/>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14817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760FD430-A89C-44F8-9D7F-D5B1B26B5A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79"/>
          <a:stretch/>
        </p:blipFill>
        <p:spPr>
          <a:xfrm>
            <a:off x="1914768" y="824032"/>
            <a:ext cx="5533207" cy="5538668"/>
          </a:xfrm>
          <a:prstGeom prst="rect">
            <a:avLst/>
          </a:prstGeom>
          <a:effectLst>
            <a:outerShdw blurRad="292100" dist="139700" dir="2700000" algn="ctr" rotWithShape="0">
              <a:srgbClr val="000000">
                <a:alpha val="65000"/>
              </a:srgbClr>
            </a:outerShdw>
          </a:effectLst>
        </p:spPr>
      </p:pic>
      <p:sp>
        <p:nvSpPr>
          <p:cNvPr id="9" name="Rectangle 8">
            <a:extLst>
              <a:ext uri="{FF2B5EF4-FFF2-40B4-BE49-F238E27FC236}">
                <a16:creationId xmlns:a16="http://schemas.microsoft.com/office/drawing/2014/main" id="{A8CBBB5E-DA28-42BD-A8E1-21B78E39991B}"/>
              </a:ext>
            </a:extLst>
          </p:cNvPr>
          <p:cNvSpPr/>
          <p:nvPr/>
        </p:nvSpPr>
        <p:spPr>
          <a:xfrm>
            <a:off x="7080161" y="6254978"/>
            <a:ext cx="593387" cy="215444"/>
          </a:xfrm>
          <a:prstGeom prst="rect">
            <a:avLst/>
          </a:prstGeom>
        </p:spPr>
        <p:txBody>
          <a:bodyPr wrap="square">
            <a:spAutoFit/>
          </a:bodyPr>
          <a:lstStyle/>
          <a:p>
            <a:r>
              <a:rPr lang="fr-FR" sz="800" dirty="0">
                <a:hlinkClick r:id="rId4"/>
              </a:rPr>
              <a:t>source</a:t>
            </a:r>
            <a:endParaRPr lang="fr-FR" sz="800" dirty="0"/>
          </a:p>
        </p:txBody>
      </p:sp>
      <p:sp>
        <p:nvSpPr>
          <p:cNvPr id="3" name="ZoneTexte 2">
            <a:extLst>
              <a:ext uri="{FF2B5EF4-FFF2-40B4-BE49-F238E27FC236}">
                <a16:creationId xmlns:a16="http://schemas.microsoft.com/office/drawing/2014/main" id="{DCE85E0C-96A6-1ECA-885A-3EAB05031A75}"/>
              </a:ext>
            </a:extLst>
          </p:cNvPr>
          <p:cNvSpPr txBox="1"/>
          <p:nvPr/>
        </p:nvSpPr>
        <p:spPr>
          <a:xfrm>
            <a:off x="1902068" y="6581001"/>
            <a:ext cx="7338269" cy="276999"/>
          </a:xfrm>
          <a:prstGeom prst="rect">
            <a:avLst/>
          </a:prstGeom>
          <a:noFill/>
        </p:spPr>
        <p:txBody>
          <a:bodyPr wrap="square">
            <a:spAutoFit/>
          </a:bodyPr>
          <a:lstStyle/>
          <a:p>
            <a:r>
              <a:rPr lang="fr-FR" sz="1200" dirty="0"/>
              <a:t>pour les éditeurs, voir aussi le </a:t>
            </a:r>
            <a:r>
              <a:rPr lang="fr-FR" sz="1200" dirty="0">
                <a:hlinkClick r:id="rId5"/>
              </a:rPr>
              <a:t>rapport STM, </a:t>
            </a:r>
            <a:r>
              <a:rPr lang="en-US" sz="1200" i="1" dirty="0">
                <a:hlinkClick r:id="rId5"/>
              </a:rPr>
              <a:t>Trusted Identity in Academic Publishing</a:t>
            </a:r>
            <a:r>
              <a:rPr lang="fr-FR" sz="1200" dirty="0">
                <a:hlinkClick r:id="rId5"/>
              </a:rPr>
              <a:t>, 2024</a:t>
            </a:r>
            <a:endParaRPr lang="fr-FR" sz="1200" dirty="0"/>
          </a:p>
        </p:txBody>
      </p:sp>
    </p:spTree>
    <p:extLst>
      <p:ext uri="{BB962C8B-B14F-4D97-AF65-F5344CB8AC3E}">
        <p14:creationId xmlns:p14="http://schemas.microsoft.com/office/powerpoint/2010/main" val="22259217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BC4A178-0C99-C8A3-038C-8C035365B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40" y="1878850"/>
            <a:ext cx="7330440" cy="3471464"/>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D8D992FC-4458-7B2D-B23F-BB7AAF81080A}"/>
              </a:ext>
            </a:extLst>
          </p:cNvPr>
          <p:cNvSpPr txBox="1"/>
          <p:nvPr/>
        </p:nvSpPr>
        <p:spPr>
          <a:xfrm>
            <a:off x="4099560" y="5666155"/>
            <a:ext cx="1325880" cy="246221"/>
          </a:xfrm>
          <a:prstGeom prst="rect">
            <a:avLst/>
          </a:prstGeom>
          <a:noFill/>
        </p:spPr>
        <p:txBody>
          <a:bodyPr wrap="square">
            <a:spAutoFit/>
          </a:bodyPr>
          <a:lstStyle/>
          <a:p>
            <a:r>
              <a:rPr lang="fr-FR" sz="1000" dirty="0">
                <a:hlinkClick r:id="rId4"/>
              </a:rPr>
              <a:t>ORCID, 07/2025</a:t>
            </a:r>
            <a:endParaRPr lang="fr-FR" sz="1000" dirty="0"/>
          </a:p>
        </p:txBody>
      </p:sp>
    </p:spTree>
    <p:extLst>
      <p:ext uri="{BB962C8B-B14F-4D97-AF65-F5344CB8AC3E}">
        <p14:creationId xmlns:p14="http://schemas.microsoft.com/office/powerpoint/2010/main" val="1335389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B4E1492-9C14-78E1-FBA3-6C179EE41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431" y="2175069"/>
            <a:ext cx="7233138" cy="2802841"/>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DC8D6D08-18C0-4EF2-7359-BA454953C483}"/>
              </a:ext>
            </a:extLst>
          </p:cNvPr>
          <p:cNvSpPr txBox="1"/>
          <p:nvPr/>
        </p:nvSpPr>
        <p:spPr>
          <a:xfrm>
            <a:off x="3897923" y="5206443"/>
            <a:ext cx="1348153" cy="276999"/>
          </a:xfrm>
          <a:prstGeom prst="rect">
            <a:avLst/>
          </a:prstGeom>
          <a:noFill/>
        </p:spPr>
        <p:txBody>
          <a:bodyPr wrap="square">
            <a:spAutoFit/>
          </a:bodyPr>
          <a:lstStyle/>
          <a:p>
            <a:r>
              <a:rPr lang="fr-FR" sz="1200" dirty="0">
                <a:hlinkClick r:id="rId4"/>
              </a:rPr>
              <a:t>ORCID, 12/2025</a:t>
            </a:r>
            <a:endParaRPr lang="fr-FR" sz="1200" dirty="0"/>
          </a:p>
        </p:txBody>
      </p:sp>
    </p:spTree>
    <p:extLst>
      <p:ext uri="{BB962C8B-B14F-4D97-AF65-F5344CB8AC3E}">
        <p14:creationId xmlns:p14="http://schemas.microsoft.com/office/powerpoint/2010/main" val="3745442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935DB82-B97A-4AB4-CD44-37FAD0ECA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904" y="1351418"/>
            <a:ext cx="8730192" cy="5016848"/>
          </a:xfrm>
          <a:prstGeom prst="rect">
            <a:avLst/>
          </a:prstGeom>
          <a:effectLst>
            <a:outerShdw blurRad="127000" dist="139700" dir="2700000" algn="ctr" rotWithShape="0">
              <a:srgbClr val="000000">
                <a:alpha val="65000"/>
              </a:srgbClr>
            </a:outerShdw>
          </a:effectLst>
        </p:spPr>
      </p:pic>
      <p:sp>
        <p:nvSpPr>
          <p:cNvPr id="6" name="ZoneTexte 5">
            <a:extLst>
              <a:ext uri="{FF2B5EF4-FFF2-40B4-BE49-F238E27FC236}">
                <a16:creationId xmlns:a16="http://schemas.microsoft.com/office/drawing/2014/main" id="{7DE6A87E-C81B-DB42-3C77-523A08F05B12}"/>
              </a:ext>
            </a:extLst>
          </p:cNvPr>
          <p:cNvSpPr txBox="1"/>
          <p:nvPr/>
        </p:nvSpPr>
        <p:spPr>
          <a:xfrm>
            <a:off x="3993853" y="6455845"/>
            <a:ext cx="1733551" cy="246221"/>
          </a:xfrm>
          <a:prstGeom prst="rect">
            <a:avLst/>
          </a:prstGeom>
          <a:noFill/>
        </p:spPr>
        <p:txBody>
          <a:bodyPr wrap="square">
            <a:spAutoFit/>
          </a:bodyPr>
          <a:lstStyle/>
          <a:p>
            <a:r>
              <a:rPr lang="fr-FR" sz="1000" dirty="0">
                <a:hlinkClick r:id="rId4"/>
              </a:rPr>
              <a:t>Isabelle Blanc, 2025</a:t>
            </a:r>
            <a:endParaRPr lang="fr-FR" sz="1000" dirty="0"/>
          </a:p>
        </p:txBody>
      </p:sp>
      <p:sp>
        <p:nvSpPr>
          <p:cNvPr id="2" name="Rectangle 1">
            <a:extLst>
              <a:ext uri="{FF2B5EF4-FFF2-40B4-BE49-F238E27FC236}">
                <a16:creationId xmlns:a16="http://schemas.microsoft.com/office/drawing/2014/main" id="{602D50BE-D1A8-4C10-AB84-49FFD100F27E}"/>
              </a:ext>
            </a:extLst>
          </p:cNvPr>
          <p:cNvSpPr/>
          <p:nvPr/>
        </p:nvSpPr>
        <p:spPr>
          <a:xfrm>
            <a:off x="670301" y="489734"/>
            <a:ext cx="7803398" cy="461665"/>
          </a:xfrm>
          <a:prstGeom prst="rect">
            <a:avLst/>
          </a:prstGeom>
        </p:spPr>
        <p:txBody>
          <a:bodyPr wrap="square">
            <a:spAutoFit/>
          </a:bodyPr>
          <a:lstStyle/>
          <a:p>
            <a:pPr algn="ctr"/>
            <a:r>
              <a:rPr lang="fr-FR" sz="2400" b="1" dirty="0">
                <a:solidFill>
                  <a:srgbClr val="7030A0"/>
                </a:solidFill>
              </a:rPr>
              <a:t>Acteurs, produits et activités</a:t>
            </a:r>
          </a:p>
        </p:txBody>
      </p:sp>
    </p:spTree>
    <p:extLst>
      <p:ext uri="{BB962C8B-B14F-4D97-AF65-F5344CB8AC3E}">
        <p14:creationId xmlns:p14="http://schemas.microsoft.com/office/powerpoint/2010/main" val="30345198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4654F4-D992-2577-35CD-D3E9828D3FF1}"/>
              </a:ext>
            </a:extLst>
          </p:cNvPr>
          <p:cNvSpPr/>
          <p:nvPr/>
        </p:nvSpPr>
        <p:spPr>
          <a:xfrm>
            <a:off x="836024" y="193992"/>
            <a:ext cx="7470144" cy="461665"/>
          </a:xfrm>
          <a:prstGeom prst="rect">
            <a:avLst/>
          </a:prstGeom>
        </p:spPr>
        <p:txBody>
          <a:bodyPr wrap="square">
            <a:spAutoFit/>
          </a:bodyPr>
          <a:lstStyle/>
          <a:p>
            <a:pPr lvl="0" algn="ctr"/>
            <a:r>
              <a:rPr lang="fr-FR" sz="2400" b="1" dirty="0">
                <a:solidFill>
                  <a:srgbClr val="C23C33"/>
                </a:solidFill>
              </a:rPr>
              <a:t> </a:t>
            </a:r>
            <a:r>
              <a:rPr lang="fr-FR" sz="2400" b="1" dirty="0">
                <a:solidFill>
                  <a:srgbClr val="7030A0"/>
                </a:solidFill>
              </a:rPr>
              <a:t>Pour la recherche : </a:t>
            </a:r>
            <a:r>
              <a:rPr lang="fr-FR" sz="2000" b="1" dirty="0">
                <a:solidFill>
                  <a:srgbClr val="7030A0"/>
                </a:solidFill>
              </a:rPr>
              <a:t>ouverture des données</a:t>
            </a:r>
            <a:endParaRPr lang="fr-FR" sz="2000" dirty="0">
              <a:solidFill>
                <a:srgbClr val="7030A0"/>
              </a:solidFill>
            </a:endParaRPr>
          </a:p>
        </p:txBody>
      </p:sp>
      <p:pic>
        <p:nvPicPr>
          <p:cNvPr id="8" name="Image 7">
            <a:extLst>
              <a:ext uri="{FF2B5EF4-FFF2-40B4-BE49-F238E27FC236}">
                <a16:creationId xmlns:a16="http://schemas.microsoft.com/office/drawing/2014/main" id="{7703CE2D-09E4-B9CA-EF95-1E893726C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42" y="1305771"/>
            <a:ext cx="8542837" cy="5084751"/>
          </a:xfrm>
          <a:prstGeom prst="rect">
            <a:avLst/>
          </a:prstGeom>
          <a:effectLst>
            <a:outerShdw blurRad="127000" dist="139700" dir="2700000" algn="ctr" rotWithShape="0">
              <a:srgbClr val="000000">
                <a:alpha val="65000"/>
              </a:srgbClr>
            </a:outerShdw>
          </a:effectLst>
        </p:spPr>
      </p:pic>
      <p:sp>
        <p:nvSpPr>
          <p:cNvPr id="9" name="ZoneTexte 8">
            <a:extLst>
              <a:ext uri="{FF2B5EF4-FFF2-40B4-BE49-F238E27FC236}">
                <a16:creationId xmlns:a16="http://schemas.microsoft.com/office/drawing/2014/main" id="{44A6772F-0F7D-7AD1-95B4-1EDF53031FD1}"/>
              </a:ext>
            </a:extLst>
          </p:cNvPr>
          <p:cNvSpPr txBox="1"/>
          <p:nvPr/>
        </p:nvSpPr>
        <p:spPr>
          <a:xfrm>
            <a:off x="3976071" y="6417787"/>
            <a:ext cx="1790700" cy="246221"/>
          </a:xfrm>
          <a:prstGeom prst="rect">
            <a:avLst/>
          </a:prstGeom>
          <a:noFill/>
        </p:spPr>
        <p:txBody>
          <a:bodyPr wrap="square">
            <a:spAutoFit/>
          </a:bodyPr>
          <a:lstStyle/>
          <a:p>
            <a:r>
              <a:rPr lang="fr-FR" sz="800" dirty="0">
                <a:hlinkClick r:id="rId4"/>
              </a:rPr>
              <a:t>D</a:t>
            </a:r>
            <a:r>
              <a:rPr lang="fr-FR" sz="1000" dirty="0">
                <a:hlinkClick r:id="rId4"/>
              </a:rPr>
              <a:t>. </a:t>
            </a:r>
            <a:r>
              <a:rPr lang="fr-FR" sz="1000" dirty="0" err="1">
                <a:hlinkClick r:id="rId4"/>
              </a:rPr>
              <a:t>Babini</a:t>
            </a:r>
            <a:r>
              <a:rPr lang="fr-FR" sz="1000" dirty="0">
                <a:hlinkClick r:id="rId4"/>
              </a:rPr>
              <a:t> et al., 2024</a:t>
            </a:r>
            <a:endParaRPr lang="fr-FR" sz="800" dirty="0"/>
          </a:p>
        </p:txBody>
      </p:sp>
    </p:spTree>
    <p:extLst>
      <p:ext uri="{BB962C8B-B14F-4D97-AF65-F5344CB8AC3E}">
        <p14:creationId xmlns:p14="http://schemas.microsoft.com/office/powerpoint/2010/main" val="39875897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54F75-4C6E-2B02-FA7C-3B210B5E92F3}"/>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59652706-0264-B68C-DAB9-817C1CF6ADA1}"/>
              </a:ext>
            </a:extLst>
          </p:cNvPr>
          <p:cNvSpPr txBox="1"/>
          <p:nvPr/>
        </p:nvSpPr>
        <p:spPr>
          <a:xfrm>
            <a:off x="8485129" y="6513436"/>
            <a:ext cx="658872" cy="246221"/>
          </a:xfrm>
          <a:prstGeom prst="rect">
            <a:avLst/>
          </a:prstGeom>
          <a:noFill/>
        </p:spPr>
        <p:txBody>
          <a:bodyPr wrap="square">
            <a:spAutoFit/>
          </a:bodyPr>
          <a:lstStyle/>
          <a:p>
            <a:r>
              <a:rPr lang="fr-FR" sz="1000" dirty="0">
                <a:hlinkClick r:id="rId3"/>
              </a:rPr>
              <a:t>source</a:t>
            </a:r>
            <a:endParaRPr lang="fr-FR" sz="1000" dirty="0"/>
          </a:p>
        </p:txBody>
      </p:sp>
      <p:pic>
        <p:nvPicPr>
          <p:cNvPr id="3" name="Image 2">
            <a:extLst>
              <a:ext uri="{FF2B5EF4-FFF2-40B4-BE49-F238E27FC236}">
                <a16:creationId xmlns:a16="http://schemas.microsoft.com/office/drawing/2014/main" id="{3ABC1CF6-4C51-65EE-D9D1-D913B7232C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 y="517381"/>
            <a:ext cx="6812280" cy="3748831"/>
          </a:xfrm>
          <a:prstGeom prst="rect">
            <a:avLst/>
          </a:prstGeom>
          <a:effectLst>
            <a:outerShdw blurRad="292100" dist="139700" dir="2700000" algn="ctr" rotWithShape="0">
              <a:srgbClr val="000000">
                <a:alpha val="65000"/>
              </a:srgbClr>
            </a:outerShdw>
          </a:effectLst>
        </p:spPr>
      </p:pic>
      <p:pic>
        <p:nvPicPr>
          <p:cNvPr id="5" name="Image 4">
            <a:extLst>
              <a:ext uri="{FF2B5EF4-FFF2-40B4-BE49-F238E27FC236}">
                <a16:creationId xmlns:a16="http://schemas.microsoft.com/office/drawing/2014/main" id="{FAE818E8-F4BA-B981-F203-77B38E779E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0940" y="3723438"/>
            <a:ext cx="5318760" cy="2789998"/>
          </a:xfrm>
          <a:prstGeom prst="rect">
            <a:avLst/>
          </a:prstGeom>
          <a:effectLst>
            <a:outerShdw blurRad="292100" dist="139700" dir="2700000" algn="ctr" rotWithShape="0">
              <a:srgbClr val="000000">
                <a:alpha val="65000"/>
              </a:srgbClr>
            </a:outerShdw>
          </a:effectLst>
        </p:spPr>
      </p:pic>
      <p:sp>
        <p:nvSpPr>
          <p:cNvPr id="9" name="ZoneTexte 8">
            <a:extLst>
              <a:ext uri="{FF2B5EF4-FFF2-40B4-BE49-F238E27FC236}">
                <a16:creationId xmlns:a16="http://schemas.microsoft.com/office/drawing/2014/main" id="{4C350312-67B0-8981-3AD5-F2A4EDCD5945}"/>
              </a:ext>
            </a:extLst>
          </p:cNvPr>
          <p:cNvSpPr txBox="1"/>
          <p:nvPr/>
        </p:nvSpPr>
        <p:spPr>
          <a:xfrm>
            <a:off x="1483360" y="4347492"/>
            <a:ext cx="1447800" cy="246221"/>
          </a:xfrm>
          <a:prstGeom prst="rect">
            <a:avLst/>
          </a:prstGeom>
          <a:noFill/>
        </p:spPr>
        <p:txBody>
          <a:bodyPr wrap="square">
            <a:spAutoFit/>
          </a:bodyPr>
          <a:lstStyle/>
          <a:p>
            <a:r>
              <a:rPr lang="fr-FR" sz="1000" dirty="0">
                <a:hlinkClick r:id="rId6"/>
              </a:rPr>
              <a:t>https://</a:t>
            </a:r>
            <a:r>
              <a:rPr lang="fr-FR" sz="1000" dirty="0" err="1">
                <a:hlinkClick r:id="rId6"/>
              </a:rPr>
              <a:t>openalex.org</a:t>
            </a:r>
            <a:r>
              <a:rPr lang="fr-FR" sz="1000" dirty="0">
                <a:hlinkClick r:id="rId6"/>
              </a:rPr>
              <a:t>/</a:t>
            </a:r>
            <a:r>
              <a:rPr lang="fr-FR" sz="1000" dirty="0"/>
              <a:t> </a:t>
            </a:r>
          </a:p>
        </p:txBody>
      </p:sp>
    </p:spTree>
    <p:extLst>
      <p:ext uri="{BB962C8B-B14F-4D97-AF65-F5344CB8AC3E}">
        <p14:creationId xmlns:p14="http://schemas.microsoft.com/office/powerpoint/2010/main" val="14773576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3D143F-7EC1-42E8-BDEC-7E49C36B8830}"/>
              </a:ext>
            </a:extLst>
          </p:cNvPr>
          <p:cNvSpPr/>
          <p:nvPr/>
        </p:nvSpPr>
        <p:spPr>
          <a:xfrm>
            <a:off x="1392513" y="6371508"/>
            <a:ext cx="6358974" cy="246221"/>
          </a:xfrm>
          <a:prstGeom prst="rect">
            <a:avLst/>
          </a:prstGeom>
        </p:spPr>
        <p:txBody>
          <a:bodyPr wrap="square">
            <a:spAutoFit/>
          </a:bodyPr>
          <a:lstStyle/>
          <a:p>
            <a:pPr algn="ctr"/>
            <a:r>
              <a:rPr lang="fr-FR" sz="1000" dirty="0">
                <a:hlinkClick r:id="rId3"/>
              </a:rPr>
              <a:t>https://</a:t>
            </a:r>
            <a:r>
              <a:rPr lang="fr-FR" sz="1000" dirty="0" err="1">
                <a:hlinkClick r:id="rId3"/>
              </a:rPr>
              <a:t>scanr.enseignementsup-recherche.gouv.fr</a:t>
            </a:r>
            <a:r>
              <a:rPr lang="fr-FR" sz="1000" dirty="0">
                <a:hlinkClick r:id="rId3"/>
              </a:rPr>
              <a:t>/</a:t>
            </a:r>
            <a:r>
              <a:rPr lang="fr-FR" sz="1000" dirty="0"/>
              <a:t> </a:t>
            </a:r>
          </a:p>
        </p:txBody>
      </p:sp>
      <p:pic>
        <p:nvPicPr>
          <p:cNvPr id="3" name="Image 2">
            <a:extLst>
              <a:ext uri="{FF2B5EF4-FFF2-40B4-BE49-F238E27FC236}">
                <a16:creationId xmlns:a16="http://schemas.microsoft.com/office/drawing/2014/main" id="{0AFDBB04-06FC-579F-BB06-9CBA2BA237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72" y="888429"/>
            <a:ext cx="5279156" cy="3533100"/>
          </a:xfrm>
          <a:prstGeom prst="rect">
            <a:avLst/>
          </a:prstGeom>
          <a:effectLst>
            <a:outerShdw blurRad="292100" dist="139700" dir="2700000" algn="ctr" rotWithShape="0">
              <a:srgbClr val="000000">
                <a:alpha val="65000"/>
              </a:srgbClr>
            </a:outerShdw>
          </a:effectLst>
        </p:spPr>
      </p:pic>
      <p:pic>
        <p:nvPicPr>
          <p:cNvPr id="7" name="Image 6">
            <a:extLst>
              <a:ext uri="{FF2B5EF4-FFF2-40B4-BE49-F238E27FC236}">
                <a16:creationId xmlns:a16="http://schemas.microsoft.com/office/drawing/2014/main" id="{7DF80C2C-DAFD-FC03-F265-760717E39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3262" y="4853462"/>
            <a:ext cx="5812114" cy="1317607"/>
          </a:xfrm>
          <a:prstGeom prst="rect">
            <a:avLst/>
          </a:prstGeom>
          <a:effectLst>
            <a:outerShdw blurRad="292100" dist="139700" dir="2700000" algn="ctr" rotWithShape="0">
              <a:srgbClr val="000000">
                <a:alpha val="65000"/>
              </a:srgbClr>
            </a:outerShdw>
          </a:effectLst>
        </p:spPr>
      </p:pic>
      <p:pic>
        <p:nvPicPr>
          <p:cNvPr id="9" name="Image 8">
            <a:extLst>
              <a:ext uri="{FF2B5EF4-FFF2-40B4-BE49-F238E27FC236}">
                <a16:creationId xmlns:a16="http://schemas.microsoft.com/office/drawing/2014/main" id="{3695FE27-8455-4709-015C-B2D4010132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4016" y="888429"/>
            <a:ext cx="3349932" cy="3533100"/>
          </a:xfrm>
          <a:prstGeom prst="rect">
            <a:avLst/>
          </a:prstGeom>
          <a:effectLst>
            <a:outerShdw blurRad="292100" dist="139700" dir="2700000" algn="ctr" rotWithShape="0">
              <a:srgbClr val="000000">
                <a:alpha val="65000"/>
              </a:srgbClr>
            </a:outerShdw>
          </a:effectLst>
        </p:spPr>
      </p:pic>
      <p:sp>
        <p:nvSpPr>
          <p:cNvPr id="11" name="ZoneTexte 10">
            <a:extLst>
              <a:ext uri="{FF2B5EF4-FFF2-40B4-BE49-F238E27FC236}">
                <a16:creationId xmlns:a16="http://schemas.microsoft.com/office/drawing/2014/main" id="{D84DDD29-4FF9-1AA8-544D-D69FAA41A245}"/>
              </a:ext>
            </a:extLst>
          </p:cNvPr>
          <p:cNvSpPr txBox="1"/>
          <p:nvPr/>
        </p:nvSpPr>
        <p:spPr>
          <a:xfrm>
            <a:off x="8379813" y="4421529"/>
            <a:ext cx="856784" cy="246221"/>
          </a:xfrm>
          <a:prstGeom prst="rect">
            <a:avLst/>
          </a:prstGeom>
          <a:noFill/>
        </p:spPr>
        <p:txBody>
          <a:bodyPr wrap="square">
            <a:spAutoFit/>
          </a:bodyPr>
          <a:lstStyle/>
          <a:p>
            <a:r>
              <a:rPr lang="fr-FR" sz="1000" dirty="0">
                <a:hlinkClick r:id="rId7"/>
              </a:rPr>
              <a:t>source</a:t>
            </a:r>
            <a:endParaRPr lang="fr-FR" sz="1200" dirty="0"/>
          </a:p>
        </p:txBody>
      </p:sp>
    </p:spTree>
    <p:extLst>
      <p:ext uri="{BB962C8B-B14F-4D97-AF65-F5344CB8AC3E}">
        <p14:creationId xmlns:p14="http://schemas.microsoft.com/office/powerpoint/2010/main" val="34620239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01D5E-A13D-7D3E-984A-39A0FED4A570}"/>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AD8A8FBE-044F-C4B2-84A8-F1A242FB0E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857" y="1156001"/>
            <a:ext cx="5086285" cy="5006936"/>
          </a:xfrm>
          <a:prstGeom prst="rect">
            <a:avLst/>
          </a:prstGeom>
          <a:effectLst>
            <a:outerShdw blurRad="292100" dist="139700" dir="2700000" algn="ctr" rotWithShape="0">
              <a:srgbClr val="000000">
                <a:alpha val="65000"/>
              </a:srgbClr>
            </a:outerShdw>
          </a:effectLst>
        </p:spPr>
      </p:pic>
      <p:sp>
        <p:nvSpPr>
          <p:cNvPr id="12" name="ZoneTexte 11">
            <a:extLst>
              <a:ext uri="{FF2B5EF4-FFF2-40B4-BE49-F238E27FC236}">
                <a16:creationId xmlns:a16="http://schemas.microsoft.com/office/drawing/2014/main" id="{15E7AA96-7BFB-E93F-1D0C-498F27043BBA}"/>
              </a:ext>
            </a:extLst>
          </p:cNvPr>
          <p:cNvSpPr txBox="1"/>
          <p:nvPr/>
        </p:nvSpPr>
        <p:spPr>
          <a:xfrm>
            <a:off x="4250409" y="6290449"/>
            <a:ext cx="643180"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17634278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a:extLst>
            <a:ext uri="{FF2B5EF4-FFF2-40B4-BE49-F238E27FC236}">
              <a16:creationId xmlns:a16="http://schemas.microsoft.com/office/drawing/2014/main" id="{90096ED2-F8F2-0482-52AC-623AD8CB893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B9BE8919-EFC9-583F-E7FC-D87EACCB7F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899" b="18519"/>
          <a:stretch/>
        </p:blipFill>
        <p:spPr>
          <a:xfrm>
            <a:off x="4076699" y="914754"/>
            <a:ext cx="4394201" cy="5706586"/>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44121706-E699-40E7-2736-B0F654C03F2F}"/>
              </a:ext>
            </a:extLst>
          </p:cNvPr>
          <p:cNvSpPr/>
          <p:nvPr/>
        </p:nvSpPr>
        <p:spPr>
          <a:xfrm>
            <a:off x="6807200" y="6621340"/>
            <a:ext cx="2336800" cy="215444"/>
          </a:xfrm>
          <a:prstGeom prst="rect">
            <a:avLst/>
          </a:prstGeom>
        </p:spPr>
        <p:txBody>
          <a:bodyPr wrap="square">
            <a:spAutoFit/>
          </a:bodyPr>
          <a:lstStyle/>
          <a:p>
            <a:r>
              <a:rPr lang="fr-FR" altLang="fr-FR" sz="800" dirty="0">
                <a:hlinkClick r:id="rId4"/>
              </a:rPr>
              <a:t>J. Bohannon et K. Doran d’après ORCID</a:t>
            </a:r>
            <a:endParaRPr lang="fr-FR" sz="800" dirty="0"/>
          </a:p>
        </p:txBody>
      </p:sp>
      <p:pic>
        <p:nvPicPr>
          <p:cNvPr id="7" name="Espace réservé du contenu 3">
            <a:extLst>
              <a:ext uri="{FF2B5EF4-FFF2-40B4-BE49-F238E27FC236}">
                <a16:creationId xmlns:a16="http://schemas.microsoft.com/office/drawing/2014/main" id="{CC1F363B-7125-37E5-8A48-48254DB1B87A}"/>
              </a:ext>
            </a:extLst>
          </p:cNvPr>
          <p:cNvPicPr>
            <a:picLocks noGrp="1" noChangeAspect="1"/>
          </p:cNvPicPr>
          <p:nvPr>
            <p:ph idx="4294967295"/>
          </p:nvPr>
        </p:nvPicPr>
        <p:blipFill>
          <a:blip r:embed="rId5" cstate="email">
            <a:extLst>
              <a:ext uri="{28A0092B-C50C-407E-A947-70E740481C1C}">
                <a14:useLocalDpi xmlns:a14="http://schemas.microsoft.com/office/drawing/2010/main" val="0"/>
              </a:ext>
            </a:extLst>
          </a:blip>
          <a:stretch>
            <a:fillRect/>
          </a:stretch>
        </p:blipFill>
        <p:spPr>
          <a:xfrm>
            <a:off x="941386" y="1853406"/>
            <a:ext cx="2462213" cy="3151187"/>
          </a:xfrm>
          <a:effectLst>
            <a:outerShdw blurRad="292100" dist="139700" dir="2700000" algn="ctr" rotWithShape="0">
              <a:srgbClr val="000000">
                <a:alpha val="65000"/>
              </a:srgbClr>
            </a:outerShdw>
          </a:effectLst>
        </p:spPr>
      </p:pic>
      <p:sp>
        <p:nvSpPr>
          <p:cNvPr id="2" name="Rectangle 1">
            <a:extLst>
              <a:ext uri="{FF2B5EF4-FFF2-40B4-BE49-F238E27FC236}">
                <a16:creationId xmlns:a16="http://schemas.microsoft.com/office/drawing/2014/main" id="{392A27E9-A8E9-6607-0FFB-C42C4A409214}"/>
              </a:ext>
            </a:extLst>
          </p:cNvPr>
          <p:cNvSpPr/>
          <p:nvPr/>
        </p:nvSpPr>
        <p:spPr>
          <a:xfrm>
            <a:off x="836024" y="193992"/>
            <a:ext cx="7470144" cy="461665"/>
          </a:xfrm>
          <a:prstGeom prst="rect">
            <a:avLst/>
          </a:prstGeom>
        </p:spPr>
        <p:txBody>
          <a:bodyPr wrap="square">
            <a:spAutoFit/>
          </a:bodyPr>
          <a:lstStyle/>
          <a:p>
            <a:pPr lvl="0" algn="ctr"/>
            <a:r>
              <a:rPr lang="fr-FR" sz="2400" b="1" dirty="0">
                <a:solidFill>
                  <a:srgbClr val="C23C33"/>
                </a:solidFill>
              </a:rPr>
              <a:t> </a:t>
            </a:r>
            <a:r>
              <a:rPr lang="fr-FR" sz="2400" b="1" dirty="0">
                <a:solidFill>
                  <a:srgbClr val="7030A0"/>
                </a:solidFill>
              </a:rPr>
              <a:t>Pour la recherche : </a:t>
            </a:r>
            <a:r>
              <a:rPr lang="fr-FR" sz="2000" b="1" dirty="0">
                <a:solidFill>
                  <a:srgbClr val="7030A0"/>
                </a:solidFill>
              </a:rPr>
              <a:t>cartographier la recherche</a:t>
            </a:r>
            <a:endParaRPr lang="fr-FR" sz="2000" dirty="0">
              <a:solidFill>
                <a:srgbClr val="7030A0"/>
              </a:solidFill>
            </a:endParaRPr>
          </a:p>
        </p:txBody>
      </p:sp>
    </p:spTree>
    <p:extLst>
      <p:ext uri="{BB962C8B-B14F-4D97-AF65-F5344CB8AC3E}">
        <p14:creationId xmlns:p14="http://schemas.microsoft.com/office/powerpoint/2010/main" val="32945186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1" y="894911"/>
            <a:ext cx="9153526" cy="5127171"/>
          </a:xfrm>
          <a:prstGeom prst="rect">
            <a:avLst/>
          </a:prstGeom>
        </p:spPr>
      </p:pic>
      <p:sp>
        <p:nvSpPr>
          <p:cNvPr id="7" name="ZoneTexte 6"/>
          <p:cNvSpPr txBox="1"/>
          <p:nvPr/>
        </p:nvSpPr>
        <p:spPr>
          <a:xfrm>
            <a:off x="-1" y="4087147"/>
            <a:ext cx="9153525" cy="1323439"/>
          </a:xfrm>
          <a:prstGeom prst="rect">
            <a:avLst/>
          </a:prstGeom>
          <a:solidFill>
            <a:srgbClr val="7030A0">
              <a:alpha val="71000"/>
            </a:srgbClr>
          </a:solidFill>
        </p:spPr>
        <p:txBody>
          <a:bodyPr wrap="square" rtlCol="0">
            <a:spAutoFit/>
          </a:bodyPr>
          <a:lstStyle/>
          <a:p>
            <a:endParaRPr lang="fr-FR" sz="2200" dirty="0">
              <a:solidFill>
                <a:schemeClr val="bg1"/>
              </a:solidFill>
            </a:endParaRPr>
          </a:p>
          <a:p>
            <a:r>
              <a:rPr lang="fr-FR" sz="3600" dirty="0">
                <a:solidFill>
                  <a:schemeClr val="bg1"/>
                </a:solidFill>
                <a:latin typeface="Calibri" panose="020F0502020204030204" pitchFamily="34" charset="0"/>
              </a:rPr>
              <a:t>Stratégie nationale des PID</a:t>
            </a:r>
          </a:p>
          <a:p>
            <a:endParaRPr lang="fr-FR" sz="2200" dirty="0">
              <a:solidFill>
                <a:schemeClr val="bg1"/>
              </a:solidFill>
            </a:endParaRPr>
          </a:p>
        </p:txBody>
      </p:sp>
    </p:spTree>
    <p:extLst>
      <p:ext uri="{BB962C8B-B14F-4D97-AF65-F5344CB8AC3E}">
        <p14:creationId xmlns:p14="http://schemas.microsoft.com/office/powerpoint/2010/main" val="12460025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C1857B8-44C2-8064-CF0C-EA0D883F0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1844" y="578901"/>
            <a:ext cx="4480311" cy="5700198"/>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39E25E6E-4DA9-9AC2-0955-1C15AFE531FC}"/>
              </a:ext>
            </a:extLst>
          </p:cNvPr>
          <p:cNvSpPr txBox="1"/>
          <p:nvPr/>
        </p:nvSpPr>
        <p:spPr>
          <a:xfrm>
            <a:off x="4077731" y="6392732"/>
            <a:ext cx="1285103" cy="246221"/>
          </a:xfrm>
          <a:prstGeom prst="rect">
            <a:avLst/>
          </a:prstGeom>
          <a:noFill/>
        </p:spPr>
        <p:txBody>
          <a:bodyPr wrap="square">
            <a:spAutoFit/>
          </a:bodyPr>
          <a:lstStyle/>
          <a:p>
            <a:r>
              <a:rPr lang="fr-FR" sz="1000" dirty="0" err="1">
                <a:hlinkClick r:id="rId4"/>
              </a:rPr>
              <a:t>CCSD</a:t>
            </a:r>
            <a:r>
              <a:rPr lang="fr-FR" sz="1000" dirty="0">
                <a:hlinkClick r:id="rId4"/>
              </a:rPr>
              <a:t>, chiffres 2025</a:t>
            </a:r>
            <a:endParaRPr lang="fr-FR" sz="1000" dirty="0"/>
          </a:p>
        </p:txBody>
      </p:sp>
    </p:spTree>
    <p:extLst>
      <p:ext uri="{BB962C8B-B14F-4D97-AF65-F5344CB8AC3E}">
        <p14:creationId xmlns:p14="http://schemas.microsoft.com/office/powerpoint/2010/main" val="41776787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66D02784-635A-9A6F-0C96-92D30211EAD6}"/>
              </a:ext>
            </a:extLst>
          </p:cNvPr>
          <p:cNvSpPr txBox="1"/>
          <p:nvPr/>
        </p:nvSpPr>
        <p:spPr>
          <a:xfrm>
            <a:off x="3022600" y="6396335"/>
            <a:ext cx="3378200" cy="369332"/>
          </a:xfrm>
          <a:prstGeom prst="rect">
            <a:avLst/>
          </a:prstGeom>
          <a:noFill/>
        </p:spPr>
        <p:txBody>
          <a:bodyPr wrap="square">
            <a:spAutoFit/>
          </a:bodyPr>
          <a:lstStyle/>
          <a:p>
            <a:r>
              <a:rPr lang="fr-FR" dirty="0">
                <a:highlight>
                  <a:srgbClr val="FFFF00"/>
                </a:highlight>
                <a:hlinkClick r:id="rId3"/>
              </a:rPr>
              <a:t>V. Stoll et F. de Lamotte, 10/2025</a:t>
            </a:r>
            <a:endParaRPr lang="fr-FR" dirty="0">
              <a:highlight>
                <a:srgbClr val="FFFF00"/>
              </a:highlight>
            </a:endParaRPr>
          </a:p>
        </p:txBody>
      </p:sp>
      <p:pic>
        <p:nvPicPr>
          <p:cNvPr id="7" name="Image 6">
            <a:extLst>
              <a:ext uri="{FF2B5EF4-FFF2-40B4-BE49-F238E27FC236}">
                <a16:creationId xmlns:a16="http://schemas.microsoft.com/office/drawing/2014/main" id="{995C2878-3BEC-D5DE-1602-13E1C8949630}"/>
              </a:ext>
            </a:extLst>
          </p:cNvPr>
          <p:cNvPicPr>
            <a:picLocks noChangeAspect="1"/>
          </p:cNvPicPr>
          <p:nvPr/>
        </p:nvPicPr>
        <p:blipFill>
          <a:blip r:embed="rId4" cstate="print">
            <a:extLst>
              <a:ext uri="{28A0092B-C50C-407E-A947-70E740481C1C}">
                <a14:useLocalDpi xmlns:a14="http://schemas.microsoft.com/office/drawing/2010/main" val="0"/>
              </a:ext>
            </a:extLst>
          </a:blip>
          <a:srcRect r="2561"/>
          <a:stretch>
            <a:fillRect/>
          </a:stretch>
        </p:blipFill>
        <p:spPr>
          <a:xfrm>
            <a:off x="2568173" y="367591"/>
            <a:ext cx="4007654" cy="5824651"/>
          </a:xfrm>
          <a:prstGeom prst="rect">
            <a:avLst/>
          </a:prstGeom>
          <a:effectLst>
            <a:outerShdw blurRad="292100" dist="139700" dir="2700000" algn="ctr" rotWithShape="0">
              <a:srgbClr val="000000">
                <a:alpha val="65000"/>
              </a:srgbClr>
            </a:outerShdw>
          </a:effectLst>
        </p:spPr>
      </p:pic>
      <p:sp>
        <p:nvSpPr>
          <p:cNvPr id="9" name="ZoneTexte 8">
            <a:extLst>
              <a:ext uri="{FF2B5EF4-FFF2-40B4-BE49-F238E27FC236}">
                <a16:creationId xmlns:a16="http://schemas.microsoft.com/office/drawing/2014/main" id="{4FA40DF3-71E7-124D-88E2-4E8CCFF5CF4F}"/>
              </a:ext>
            </a:extLst>
          </p:cNvPr>
          <p:cNvSpPr txBox="1"/>
          <p:nvPr/>
        </p:nvSpPr>
        <p:spPr>
          <a:xfrm>
            <a:off x="7498080" y="6304002"/>
            <a:ext cx="1508760" cy="553998"/>
          </a:xfrm>
          <a:prstGeom prst="rect">
            <a:avLst/>
          </a:prstGeom>
          <a:noFill/>
        </p:spPr>
        <p:txBody>
          <a:bodyPr wrap="square">
            <a:spAutoFit/>
          </a:bodyPr>
          <a:lstStyle/>
          <a:p>
            <a:r>
              <a:rPr lang="fr-FR" sz="1000" dirty="0"/>
              <a:t>pour aller plus loin : </a:t>
            </a:r>
            <a:br>
              <a:rPr lang="fr-FR" sz="1000" dirty="0"/>
            </a:br>
            <a:r>
              <a:rPr lang="fr-FR" sz="1000" dirty="0"/>
              <a:t>- </a:t>
            </a:r>
            <a:r>
              <a:rPr lang="fr-FR" sz="1000" dirty="0">
                <a:hlinkClick r:id="rId5"/>
              </a:rPr>
              <a:t>article de présentation</a:t>
            </a:r>
            <a:endParaRPr lang="fr-FR" sz="1000" dirty="0"/>
          </a:p>
          <a:p>
            <a:r>
              <a:rPr lang="fr-FR" sz="1000" dirty="0"/>
              <a:t>- </a:t>
            </a:r>
            <a:r>
              <a:rPr lang="fr-FR" sz="1000" dirty="0">
                <a:hlinkClick r:id="rId6"/>
              </a:rPr>
              <a:t>webinaire</a:t>
            </a:r>
            <a:endParaRPr lang="fr-FR" sz="1000" dirty="0"/>
          </a:p>
        </p:txBody>
      </p:sp>
    </p:spTree>
    <p:extLst>
      <p:ext uri="{BB962C8B-B14F-4D97-AF65-F5344CB8AC3E}">
        <p14:creationId xmlns:p14="http://schemas.microsoft.com/office/powerpoint/2010/main" val="39902784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FC2357F-F012-B17E-00CF-844431E78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9990"/>
            <a:ext cx="9144000" cy="5118019"/>
          </a:xfrm>
          <a:prstGeom prst="rect">
            <a:avLst/>
          </a:prstGeom>
        </p:spPr>
      </p:pic>
      <p:sp>
        <p:nvSpPr>
          <p:cNvPr id="5" name="ZoneTexte 4">
            <a:extLst>
              <a:ext uri="{FF2B5EF4-FFF2-40B4-BE49-F238E27FC236}">
                <a16:creationId xmlns:a16="http://schemas.microsoft.com/office/drawing/2014/main" id="{3F2A14E0-513C-73CE-7C18-D7C427E533C2}"/>
              </a:ext>
            </a:extLst>
          </p:cNvPr>
          <p:cNvSpPr txBox="1"/>
          <p:nvPr/>
        </p:nvSpPr>
        <p:spPr>
          <a:xfrm>
            <a:off x="3057525" y="6186398"/>
            <a:ext cx="4572000" cy="369332"/>
          </a:xfrm>
          <a:prstGeom prst="rect">
            <a:avLst/>
          </a:prstGeom>
          <a:noFill/>
        </p:spPr>
        <p:txBody>
          <a:bodyPr wrap="square">
            <a:spAutoFit/>
          </a:bodyPr>
          <a:lstStyle/>
          <a:p>
            <a:r>
              <a:rPr lang="fr-FR" dirty="0">
                <a:highlight>
                  <a:srgbClr val="FFFF00"/>
                </a:highlight>
                <a:hlinkClick r:id="rId4"/>
              </a:rPr>
              <a:t>Voir présentation Isabelle Blanc</a:t>
            </a:r>
            <a:endParaRPr lang="fr-FR" dirty="0">
              <a:highlight>
                <a:srgbClr val="FFFF00"/>
              </a:highlight>
            </a:endParaRPr>
          </a:p>
        </p:txBody>
      </p:sp>
    </p:spTree>
    <p:extLst>
      <p:ext uri="{BB962C8B-B14F-4D97-AF65-F5344CB8AC3E}">
        <p14:creationId xmlns:p14="http://schemas.microsoft.com/office/powerpoint/2010/main" val="23263708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1F044-A732-1556-D4C7-8BCE18CF89D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CCE533D-19FC-970B-8F7E-46515675D542}"/>
              </a:ext>
            </a:extLst>
          </p:cNvPr>
          <p:cNvSpPr/>
          <p:nvPr/>
        </p:nvSpPr>
        <p:spPr>
          <a:xfrm>
            <a:off x="443597" y="609353"/>
            <a:ext cx="825680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23C33"/>
                </a:solidFill>
                <a:effectLst/>
                <a:uLnTx/>
                <a:uFillTx/>
                <a:latin typeface="Calibri"/>
                <a:ea typeface="+mn-ea"/>
                <a:cs typeface="+mn-cs"/>
              </a:rPr>
              <a:t> </a:t>
            </a:r>
            <a:r>
              <a:rPr kumimoji="0" lang="fr-FR" sz="2400" b="1" i="0" u="none" strike="noStrike" kern="1200" cap="none" spc="0" normalizeH="0" baseline="0" noProof="0" dirty="0">
                <a:ln>
                  <a:noFill/>
                </a:ln>
                <a:solidFill>
                  <a:srgbClr val="7030A0"/>
                </a:solidFill>
                <a:effectLst/>
                <a:uLnTx/>
                <a:uFillTx/>
                <a:latin typeface="Calibri"/>
                <a:ea typeface="+mn-ea"/>
                <a:cs typeface="+mn-cs"/>
              </a:rPr>
              <a:t>Un système en cours de construction au niveau mondial</a:t>
            </a:r>
            <a:endParaRPr kumimoji="0" lang="fr-FR" sz="2000" b="0" i="0" u="none" strike="noStrike" kern="1200" cap="none" spc="0" normalizeH="0" baseline="0" noProof="0" dirty="0">
              <a:ln>
                <a:noFill/>
              </a:ln>
              <a:solidFill>
                <a:srgbClr val="7030A0"/>
              </a:solidFill>
              <a:effectLst/>
              <a:uLnTx/>
              <a:uFillTx/>
              <a:latin typeface="Calibri"/>
              <a:ea typeface="+mn-ea"/>
              <a:cs typeface="+mn-cs"/>
            </a:endParaRPr>
          </a:p>
        </p:txBody>
      </p:sp>
      <p:pic>
        <p:nvPicPr>
          <p:cNvPr id="4" name="Image 3">
            <a:extLst>
              <a:ext uri="{FF2B5EF4-FFF2-40B4-BE49-F238E27FC236}">
                <a16:creationId xmlns:a16="http://schemas.microsoft.com/office/drawing/2014/main" id="{639C9B50-49B9-9497-7C0B-2D30B9D6A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94" y="1700786"/>
            <a:ext cx="8507012" cy="4791744"/>
          </a:xfrm>
          <a:prstGeom prst="rect">
            <a:avLst/>
          </a:prstGeom>
          <a:effectLst>
            <a:outerShdw blurRad="1270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0ADE6FE9-339B-8591-D7EC-B33B12621016}"/>
              </a:ext>
            </a:extLst>
          </p:cNvPr>
          <p:cNvSpPr txBox="1"/>
          <p:nvPr/>
        </p:nvSpPr>
        <p:spPr>
          <a:xfrm>
            <a:off x="3931926" y="6611779"/>
            <a:ext cx="1733551" cy="246221"/>
          </a:xfrm>
          <a:prstGeom prst="rect">
            <a:avLst/>
          </a:prstGeom>
          <a:noFill/>
        </p:spPr>
        <p:txBody>
          <a:bodyPr wrap="square">
            <a:spAutoFit/>
          </a:bodyPr>
          <a:lstStyle/>
          <a:p>
            <a:r>
              <a:rPr lang="fr-FR" sz="1000" dirty="0">
                <a:hlinkClick r:id="rId4"/>
              </a:rPr>
              <a:t>Isabelle Blanc, 2025</a:t>
            </a:r>
            <a:endParaRPr lang="fr-FR" sz="1000" dirty="0"/>
          </a:p>
        </p:txBody>
      </p:sp>
    </p:spTree>
    <p:extLst>
      <p:ext uri="{BB962C8B-B14F-4D97-AF65-F5344CB8AC3E}">
        <p14:creationId xmlns:p14="http://schemas.microsoft.com/office/powerpoint/2010/main" val="2989554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AIR data - Wikipedia">
            <a:extLst>
              <a:ext uri="{FF2B5EF4-FFF2-40B4-BE49-F238E27FC236}">
                <a16:creationId xmlns:a16="http://schemas.microsoft.com/office/drawing/2014/main" id="{172EF757-9516-4BC0-AF66-05CDAFFEF5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438248"/>
            <a:ext cx="7772400" cy="2637783"/>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1059A84-6C6C-46E2-89B3-1A1E9CC9C793}"/>
              </a:ext>
            </a:extLst>
          </p:cNvPr>
          <p:cNvSpPr/>
          <p:nvPr/>
        </p:nvSpPr>
        <p:spPr>
          <a:xfrm>
            <a:off x="685800" y="5363260"/>
            <a:ext cx="4152900" cy="646331"/>
          </a:xfrm>
          <a:prstGeom prst="rect">
            <a:avLst/>
          </a:prstGeom>
        </p:spPr>
        <p:txBody>
          <a:bodyPr wrap="square">
            <a:spAutoFit/>
          </a:bodyPr>
          <a:lstStyle/>
          <a:p>
            <a:r>
              <a:rPr lang="en-US" dirty="0"/>
              <a:t>“</a:t>
            </a:r>
            <a:r>
              <a:rPr lang="en-US" i="1" dirty="0"/>
              <a:t>F1: (Meta) data are assigned</a:t>
            </a:r>
            <a:br>
              <a:rPr lang="en-US" i="1" dirty="0"/>
            </a:br>
            <a:r>
              <a:rPr lang="en-US" b="1" i="1" dirty="0">
                <a:solidFill>
                  <a:srgbClr val="7030A0"/>
                </a:solidFill>
              </a:rPr>
              <a:t>globally unique and persistent identifiers</a:t>
            </a:r>
            <a:r>
              <a:rPr lang="en-US" dirty="0"/>
              <a:t>”</a:t>
            </a:r>
            <a:endParaRPr lang="fr-FR" dirty="0"/>
          </a:p>
        </p:txBody>
      </p:sp>
    </p:spTree>
    <p:extLst>
      <p:ext uri="{BB962C8B-B14F-4D97-AF65-F5344CB8AC3E}">
        <p14:creationId xmlns:p14="http://schemas.microsoft.com/office/powerpoint/2010/main" val="14188300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11" name="Imag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00088" y="1408562"/>
            <a:ext cx="3643312" cy="5119005"/>
          </a:xfrm>
          <a:prstGeom prst="rect">
            <a:avLst/>
          </a:prstGeom>
          <a:effectLst>
            <a:outerShdw blurRad="292100" dist="139700" dir="2700000" algn="ctr" rotWithShape="0">
              <a:srgbClr val="000000">
                <a:alpha val="65000"/>
              </a:srgbClr>
            </a:outerShdw>
          </a:effectLst>
        </p:spPr>
      </p:pic>
      <p:sp>
        <p:nvSpPr>
          <p:cNvPr id="12" name="Rectangle 11"/>
          <p:cNvSpPr/>
          <p:nvPr/>
        </p:nvSpPr>
        <p:spPr>
          <a:xfrm>
            <a:off x="3897365" y="3429000"/>
            <a:ext cx="5084256" cy="3002678"/>
          </a:xfrm>
          <a:prstGeom prst="rect">
            <a:avLst/>
          </a:prstGeom>
          <a:solidFill>
            <a:schemeClr val="bg1"/>
          </a:solidFill>
          <a:effectLst>
            <a:outerShdw blurRad="292100" dist="139700" dir="2700000" algn="ctr" rotWithShape="0">
              <a:srgbClr val="000000">
                <a:alpha val="65000"/>
              </a:srgbClr>
            </a:outerShdw>
          </a:effectLst>
        </p:spPr>
        <p:txBody>
          <a:bodyPr wrap="square">
            <a:spAutoFit/>
          </a:bodyPr>
          <a:lstStyle/>
          <a:p>
            <a:r>
              <a:rPr lang="fr-FR" dirty="0">
                <a:solidFill>
                  <a:srgbClr val="7030A0"/>
                </a:solidFill>
              </a:rPr>
              <a:t>Troisième axe : </a:t>
            </a:r>
            <a:r>
              <a:rPr lang="fr-FR" b="1" dirty="0">
                <a:solidFill>
                  <a:srgbClr val="EBE003"/>
                </a:solidFill>
              </a:rPr>
              <a:t> </a:t>
            </a:r>
            <a:r>
              <a:rPr lang="fr-FR" b="1" dirty="0">
                <a:solidFill>
                  <a:srgbClr val="2AC4B2"/>
                </a:solidFill>
              </a:rPr>
              <a:t>S’inscrire dans une dynamique durable, européenne et internationale</a:t>
            </a:r>
          </a:p>
          <a:p>
            <a:r>
              <a:rPr lang="fr-FR" sz="1600" dirty="0"/>
              <a:t>La France « participera à la définition et à la régulation des briques de base de l’écosystème de la science ouverte, comme Crossref et DataCite pour les DOI ou ORCID pour les identifiants de chercheurs. »</a:t>
            </a:r>
          </a:p>
          <a:p>
            <a:endParaRPr lang="fr-FR" b="1" dirty="0">
              <a:solidFill>
                <a:srgbClr val="EBE003"/>
              </a:solidFill>
            </a:endParaRPr>
          </a:p>
          <a:p>
            <a:r>
              <a:rPr lang="fr-FR" sz="1600" b="1" dirty="0">
                <a:solidFill>
                  <a:srgbClr val="EBE003"/>
                </a:solidFill>
              </a:rPr>
              <a:t>Participer à l’échelle européenne et internationale au paysage de la science ouverte</a:t>
            </a:r>
          </a:p>
          <a:p>
            <a:r>
              <a:rPr lang="fr-FR" sz="1200" dirty="0"/>
              <a:t>« Adhérer au niveau national à ORCID, système d’identification unique des chercheurs qui permet de connaître plus simplement et sûrement les contributions scientifiques d’un chercheur. »</a:t>
            </a:r>
            <a:endParaRPr lang="fr-FR" sz="1400" dirty="0"/>
          </a:p>
        </p:txBody>
      </p:sp>
      <p:sp>
        <p:nvSpPr>
          <p:cNvPr id="13" name="Rectangle 12"/>
          <p:cNvSpPr/>
          <p:nvPr/>
        </p:nvSpPr>
        <p:spPr>
          <a:xfrm>
            <a:off x="3964354" y="6527567"/>
            <a:ext cx="955040" cy="215444"/>
          </a:xfrm>
          <a:prstGeom prst="rect">
            <a:avLst/>
          </a:prstGeom>
        </p:spPr>
        <p:txBody>
          <a:bodyPr wrap="square">
            <a:spAutoFit/>
          </a:bodyPr>
          <a:lstStyle/>
          <a:p>
            <a:r>
              <a:rPr lang="fr-FR" sz="800" dirty="0">
                <a:hlinkClick r:id="rId4"/>
              </a:rPr>
              <a:t>source</a:t>
            </a:r>
            <a:endParaRPr lang="fr-FR" sz="800" dirty="0"/>
          </a:p>
        </p:txBody>
      </p:sp>
      <p:sp>
        <p:nvSpPr>
          <p:cNvPr id="2" name="Rectangle 1">
            <a:extLst>
              <a:ext uri="{FF2B5EF4-FFF2-40B4-BE49-F238E27FC236}">
                <a16:creationId xmlns:a16="http://schemas.microsoft.com/office/drawing/2014/main" id="{65223400-B404-911E-353F-B3D1439187DD}"/>
              </a:ext>
            </a:extLst>
          </p:cNvPr>
          <p:cNvSpPr/>
          <p:nvPr/>
        </p:nvSpPr>
        <p:spPr>
          <a:xfrm>
            <a:off x="214700" y="317579"/>
            <a:ext cx="8714693" cy="461665"/>
          </a:xfrm>
          <a:prstGeom prst="rect">
            <a:avLst/>
          </a:prstGeom>
          <a:noFill/>
        </p:spPr>
        <p:txBody>
          <a:bodyPr wrap="none">
            <a:spAutoFit/>
          </a:bodyPr>
          <a:lstStyle/>
          <a:p>
            <a:pPr algn="ctr"/>
            <a:r>
              <a:rPr lang="fr-FR" sz="2400" b="1" dirty="0">
                <a:solidFill>
                  <a:srgbClr val="7030A0"/>
                </a:solidFill>
              </a:rPr>
              <a:t>Pour une stratégie nationale des identifiants : </a:t>
            </a:r>
            <a:r>
              <a:rPr lang="fr-FR" sz="2000" b="1" dirty="0">
                <a:solidFill>
                  <a:srgbClr val="7030A0"/>
                </a:solidFill>
              </a:rPr>
              <a:t>structuration des acteurs</a:t>
            </a:r>
            <a:endParaRPr lang="fr-FR" sz="2400" b="1" dirty="0">
              <a:solidFill>
                <a:srgbClr val="7030A0"/>
              </a:solidFill>
            </a:endParaRPr>
          </a:p>
        </p:txBody>
      </p:sp>
    </p:spTree>
    <p:extLst>
      <p:ext uri="{BB962C8B-B14F-4D97-AF65-F5344CB8AC3E}">
        <p14:creationId xmlns:p14="http://schemas.microsoft.com/office/powerpoint/2010/main" val="20718124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252880" y="1232757"/>
            <a:ext cx="8651631" cy="5276907"/>
            <a:chOff x="-189128" y="-111336"/>
            <a:chExt cx="4921679" cy="2107965"/>
          </a:xfrm>
        </p:grpSpPr>
        <p:sp>
          <p:nvSpPr>
            <p:cNvPr id="10" name="Rectangle à coins arrondis 9"/>
            <p:cNvSpPr/>
            <p:nvPr/>
          </p:nvSpPr>
          <p:spPr>
            <a:xfrm>
              <a:off x="-189128" y="-111336"/>
              <a:ext cx="4921679" cy="1469577"/>
            </a:xfrm>
            <a:prstGeom prst="roundRect">
              <a:avLst/>
            </a:prstGeom>
            <a:solidFill>
              <a:schemeClr val="accent5">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0"/>
                </a:spcAft>
              </a:pPr>
              <a:r>
                <a:rPr lang="fr-FR" sz="1500" b="1">
                  <a:effectLst/>
                  <a:latin typeface="+mj-lt"/>
                  <a:ea typeface="Arial" panose="020B0604020202020204" pitchFamily="34" charset="0"/>
                </a:rPr>
                <a:t>Comité exécutif</a:t>
              </a:r>
            </a:p>
            <a:p>
              <a:pPr algn="ctr">
                <a:spcBef>
                  <a:spcPts val="600"/>
                </a:spcBef>
                <a:spcAft>
                  <a:spcPts val="0"/>
                </a:spcAft>
              </a:pPr>
              <a:endParaRPr lang="fr-FR" sz="1500" b="1">
                <a:latin typeface="+mj-lt"/>
                <a:ea typeface="Arial" panose="020B0604020202020204" pitchFamily="34" charset="0"/>
              </a:endParaRPr>
            </a:p>
            <a:p>
              <a:pPr algn="ctr">
                <a:spcBef>
                  <a:spcPts val="600"/>
                </a:spcBef>
                <a:spcAft>
                  <a:spcPts val="0"/>
                </a:spcAft>
              </a:pPr>
              <a:endParaRPr lang="fr-FR" sz="1500" b="1">
                <a:latin typeface="+mj-lt"/>
                <a:ea typeface="Arial" panose="020B0604020202020204" pitchFamily="34" charset="0"/>
              </a:endParaRPr>
            </a:p>
            <a:p>
              <a:pPr algn="ctr">
                <a:spcBef>
                  <a:spcPts val="600"/>
                </a:spcBef>
                <a:spcAft>
                  <a:spcPts val="0"/>
                </a:spcAft>
              </a:pPr>
              <a:endParaRPr lang="fr-FR" sz="1500" b="1">
                <a:effectLst/>
                <a:latin typeface="+mj-lt"/>
                <a:ea typeface="Arial" panose="020B0604020202020204" pitchFamily="34" charset="0"/>
              </a:endParaRPr>
            </a:p>
            <a:p>
              <a:pPr algn="ctr">
                <a:spcBef>
                  <a:spcPts val="600"/>
                </a:spcBef>
                <a:spcAft>
                  <a:spcPts val="0"/>
                </a:spcAft>
              </a:pPr>
              <a:endParaRPr lang="fr-FR" sz="1500" b="1">
                <a:latin typeface="+mj-lt"/>
                <a:ea typeface="Arial" panose="020B0604020202020204" pitchFamily="34" charset="0"/>
              </a:endParaRPr>
            </a:p>
            <a:p>
              <a:pPr algn="ctr">
                <a:spcBef>
                  <a:spcPts val="600"/>
                </a:spcBef>
                <a:spcAft>
                  <a:spcPts val="0"/>
                </a:spcAft>
              </a:pPr>
              <a:endParaRPr lang="fr-FR" sz="1500" b="1">
                <a:effectLst/>
                <a:latin typeface="+mj-lt"/>
                <a:ea typeface="Arial" panose="020B0604020202020204" pitchFamily="34" charset="0"/>
              </a:endParaRPr>
            </a:p>
            <a:p>
              <a:pPr algn="ctr">
                <a:spcBef>
                  <a:spcPts val="600"/>
                </a:spcBef>
                <a:spcAft>
                  <a:spcPts val="0"/>
                </a:spcAft>
              </a:pPr>
              <a:endParaRPr lang="fr-FR" sz="1500" b="1">
                <a:latin typeface="+mj-lt"/>
                <a:ea typeface="Arial" panose="020B0604020202020204" pitchFamily="34" charset="0"/>
              </a:endParaRPr>
            </a:p>
            <a:p>
              <a:pPr algn="ctr">
                <a:spcBef>
                  <a:spcPts val="600"/>
                </a:spcBef>
                <a:spcAft>
                  <a:spcPts val="0"/>
                </a:spcAft>
              </a:pPr>
              <a:endParaRPr lang="fr-FR" sz="1500">
                <a:effectLst/>
                <a:latin typeface="+mj-lt"/>
                <a:ea typeface="Arial" panose="020B0604020202020204" pitchFamily="34" charset="0"/>
              </a:endParaRPr>
            </a:p>
            <a:p>
              <a:pPr algn="ctr">
                <a:spcBef>
                  <a:spcPts val="600"/>
                </a:spcBef>
                <a:spcAft>
                  <a:spcPts val="0"/>
                </a:spcAft>
              </a:pPr>
              <a:endParaRPr lang="fr-FR" sz="1500">
                <a:latin typeface="+mj-lt"/>
                <a:ea typeface="Arial" panose="020B0604020202020204" pitchFamily="34" charset="0"/>
              </a:endParaRPr>
            </a:p>
            <a:p>
              <a:pPr algn="ctr">
                <a:spcBef>
                  <a:spcPts val="600"/>
                </a:spcBef>
                <a:spcAft>
                  <a:spcPts val="0"/>
                </a:spcAft>
              </a:pPr>
              <a:endParaRPr lang="fr-FR" sz="1500">
                <a:effectLst/>
                <a:latin typeface="+mj-lt"/>
                <a:ea typeface="Arial" panose="020B0604020202020204" pitchFamily="34" charset="0"/>
              </a:endParaRPr>
            </a:p>
            <a:p>
              <a:pPr algn="ctr">
                <a:spcBef>
                  <a:spcPts val="600"/>
                </a:spcBef>
                <a:spcAft>
                  <a:spcPts val="0"/>
                </a:spcAft>
              </a:pPr>
              <a:endParaRPr lang="fr-FR" sz="1500">
                <a:effectLst/>
                <a:latin typeface="+mj-lt"/>
                <a:ea typeface="Arial" panose="020B0604020202020204" pitchFamily="34" charset="0"/>
              </a:endParaRPr>
            </a:p>
          </p:txBody>
        </p:sp>
        <p:sp>
          <p:nvSpPr>
            <p:cNvPr id="9" name="Rectangle à coins arrondis 8"/>
            <p:cNvSpPr/>
            <p:nvPr/>
          </p:nvSpPr>
          <p:spPr>
            <a:xfrm>
              <a:off x="-189127" y="1411929"/>
              <a:ext cx="4921678" cy="584700"/>
            </a:xfrm>
            <a:prstGeom prst="roundRect">
              <a:avLst/>
            </a:prstGeom>
            <a:solidFill>
              <a:schemeClr val="accent5">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0"/>
                </a:spcAft>
              </a:pPr>
              <a:r>
                <a:rPr lang="fr-FR" sz="1500" b="1" dirty="0">
                  <a:effectLst/>
                  <a:latin typeface="+mj-lt"/>
                  <a:ea typeface="Arial" panose="020B0604020202020204" pitchFamily="34" charset="0"/>
                </a:rPr>
                <a:t>Assemblée générale des membres</a:t>
              </a:r>
              <a:endParaRPr lang="fr-FR" sz="1500" dirty="0">
                <a:effectLst/>
                <a:latin typeface="+mj-lt"/>
                <a:ea typeface="Arial" panose="020B0604020202020204" pitchFamily="34" charset="0"/>
              </a:endParaRPr>
            </a:p>
            <a:p>
              <a:pPr algn="ctr">
                <a:spcBef>
                  <a:spcPts val="600"/>
                </a:spcBef>
                <a:spcAft>
                  <a:spcPts val="0"/>
                </a:spcAft>
              </a:pPr>
              <a:r>
                <a:rPr lang="fr-FR" sz="1500" dirty="0">
                  <a:effectLst/>
                  <a:latin typeface="+mj-lt"/>
                  <a:ea typeface="Arial" panose="020B0604020202020204" pitchFamily="34" charset="0"/>
                </a:rPr>
                <a:t>(Universités, EPST, éditeurs, infrastructures)</a:t>
              </a:r>
            </a:p>
          </p:txBody>
        </p:sp>
        <p:sp>
          <p:nvSpPr>
            <p:cNvPr id="11" name="Rectangle à coins arrondis 10"/>
            <p:cNvSpPr/>
            <p:nvPr/>
          </p:nvSpPr>
          <p:spPr>
            <a:xfrm>
              <a:off x="-31456" y="161556"/>
              <a:ext cx="4658969" cy="60082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0"/>
                </a:spcAft>
              </a:pPr>
              <a:r>
                <a:rPr lang="fr-FR" sz="1500" dirty="0">
                  <a:effectLst/>
                  <a:latin typeface="+mj-lt"/>
                  <a:ea typeface="Arial" panose="020B0604020202020204" pitchFamily="34" charset="0"/>
                </a:rPr>
                <a:t>Membres de droit</a:t>
              </a:r>
            </a:p>
            <a:p>
              <a:pPr algn="ctr">
                <a:spcBef>
                  <a:spcPts val="600"/>
                </a:spcBef>
                <a:spcAft>
                  <a:spcPts val="0"/>
                </a:spcAft>
              </a:pPr>
              <a:endParaRPr lang="fr-FR" sz="1500" dirty="0">
                <a:effectLst/>
                <a:latin typeface="+mj-lt"/>
                <a:ea typeface="Arial" panose="020B0604020202020204" pitchFamily="34" charset="0"/>
              </a:endParaRPr>
            </a:p>
            <a:p>
              <a:pPr algn="ctr">
                <a:spcBef>
                  <a:spcPts val="600"/>
                </a:spcBef>
                <a:spcAft>
                  <a:spcPts val="0"/>
                </a:spcAft>
              </a:pPr>
              <a:endParaRPr lang="fr-FR" sz="1500" dirty="0">
                <a:latin typeface="+mj-lt"/>
                <a:ea typeface="Arial" panose="020B0604020202020204" pitchFamily="34" charset="0"/>
              </a:endParaRPr>
            </a:p>
            <a:p>
              <a:pPr algn="ctr">
                <a:spcBef>
                  <a:spcPts val="600"/>
                </a:spcBef>
                <a:spcAft>
                  <a:spcPts val="0"/>
                </a:spcAft>
              </a:pPr>
              <a:endParaRPr lang="fr-FR" sz="1500" dirty="0">
                <a:effectLst/>
                <a:latin typeface="+mj-lt"/>
                <a:ea typeface="Arial" panose="020B0604020202020204" pitchFamily="34" charset="0"/>
              </a:endParaRPr>
            </a:p>
          </p:txBody>
        </p:sp>
      </p:grpSp>
      <p:sp>
        <p:nvSpPr>
          <p:cNvPr id="16" name="Rectangle à coins arrondis 10">
            <a:extLst>
              <a:ext uri="{FF2B5EF4-FFF2-40B4-BE49-F238E27FC236}">
                <a16:creationId xmlns:a16="http://schemas.microsoft.com/office/drawing/2014/main" id="{C4B50C40-208A-497D-892B-C822DAB7D034}"/>
              </a:ext>
            </a:extLst>
          </p:cNvPr>
          <p:cNvSpPr/>
          <p:nvPr/>
        </p:nvSpPr>
        <p:spPr>
          <a:xfrm>
            <a:off x="589764" y="2525485"/>
            <a:ext cx="2548375" cy="770635"/>
          </a:xfrm>
          <a:prstGeom prst="roundRect">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fr-FR" sz="1500" dirty="0">
                <a:solidFill>
                  <a:schemeClr val="bg1"/>
                </a:solidFill>
                <a:latin typeface="+mj-lt"/>
                <a:ea typeface="Arial" panose="020B0604020202020204" pitchFamily="34" charset="0"/>
              </a:rPr>
              <a:t>Coordinateur </a:t>
            </a:r>
            <a:br>
              <a:rPr lang="fr-FR" sz="1500" dirty="0">
                <a:solidFill>
                  <a:schemeClr val="bg1"/>
                </a:solidFill>
                <a:latin typeface="+mj-lt"/>
                <a:ea typeface="Arial" panose="020B0604020202020204" pitchFamily="34" charset="0"/>
              </a:rPr>
            </a:br>
            <a:r>
              <a:rPr lang="fr-FR" sz="1500" dirty="0">
                <a:solidFill>
                  <a:schemeClr val="bg1"/>
                </a:solidFill>
                <a:latin typeface="+mj-lt"/>
                <a:ea typeface="Arial" panose="020B0604020202020204" pitchFamily="34" charset="0"/>
              </a:rPr>
              <a:t>(ABES)</a:t>
            </a:r>
            <a:endParaRPr lang="fr-FR" sz="1500" dirty="0">
              <a:solidFill>
                <a:schemeClr val="bg1"/>
              </a:solidFill>
              <a:effectLst/>
              <a:latin typeface="+mj-lt"/>
              <a:ea typeface="Arial" panose="020B0604020202020204" pitchFamily="34" charset="0"/>
            </a:endParaRPr>
          </a:p>
        </p:txBody>
      </p:sp>
      <p:sp>
        <p:nvSpPr>
          <p:cNvPr id="2" name="Rectangle 1">
            <a:extLst>
              <a:ext uri="{FF2B5EF4-FFF2-40B4-BE49-F238E27FC236}">
                <a16:creationId xmlns:a16="http://schemas.microsoft.com/office/drawing/2014/main" id="{BD89311D-4CCF-43DA-9E03-8295ACBBC51C}"/>
              </a:ext>
            </a:extLst>
          </p:cNvPr>
          <p:cNvSpPr/>
          <p:nvPr/>
        </p:nvSpPr>
        <p:spPr>
          <a:xfrm>
            <a:off x="2286000" y="425333"/>
            <a:ext cx="4572000" cy="369332"/>
          </a:xfrm>
          <a:prstGeom prst="rect">
            <a:avLst/>
          </a:prstGeom>
        </p:spPr>
        <p:txBody>
          <a:bodyPr>
            <a:spAutoFit/>
          </a:bodyPr>
          <a:lstStyle/>
          <a:p>
            <a:pPr algn="ctr">
              <a:spcBef>
                <a:spcPts val="600"/>
              </a:spcBef>
              <a:spcAft>
                <a:spcPts val="0"/>
              </a:spcAft>
            </a:pPr>
            <a:r>
              <a:rPr lang="fr-FR" b="1" dirty="0">
                <a:latin typeface="+mj-lt"/>
                <a:ea typeface="Arial" panose="020B0604020202020204" pitchFamily="34" charset="0"/>
              </a:rPr>
              <a:t>Communauté française ORCID</a:t>
            </a:r>
            <a:endParaRPr lang="fr-FR" dirty="0">
              <a:latin typeface="+mj-lt"/>
              <a:ea typeface="Arial" panose="020B0604020202020204" pitchFamily="34" charset="0"/>
            </a:endParaRPr>
          </a:p>
        </p:txBody>
      </p:sp>
      <p:sp>
        <p:nvSpPr>
          <p:cNvPr id="14" name="Rectangle à coins arrondis 10">
            <a:extLst>
              <a:ext uri="{FF2B5EF4-FFF2-40B4-BE49-F238E27FC236}">
                <a16:creationId xmlns:a16="http://schemas.microsoft.com/office/drawing/2014/main" id="{26A6CBA0-3360-45CD-B2AC-246D57B0F771}"/>
              </a:ext>
            </a:extLst>
          </p:cNvPr>
          <p:cNvSpPr/>
          <p:nvPr/>
        </p:nvSpPr>
        <p:spPr>
          <a:xfrm>
            <a:off x="1857251" y="3696601"/>
            <a:ext cx="2561776" cy="891171"/>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0"/>
              </a:spcAft>
            </a:pPr>
            <a:r>
              <a:rPr lang="fr-FR" sz="1500" dirty="0">
                <a:effectLst/>
                <a:latin typeface="+mj-lt"/>
                <a:ea typeface="Arial" panose="020B0604020202020204" pitchFamily="34" charset="0"/>
              </a:rPr>
              <a:t>Membres élus</a:t>
            </a:r>
          </a:p>
        </p:txBody>
      </p:sp>
      <p:sp>
        <p:nvSpPr>
          <p:cNvPr id="15" name="Rectangle à coins arrondis 10">
            <a:extLst>
              <a:ext uri="{FF2B5EF4-FFF2-40B4-BE49-F238E27FC236}">
                <a16:creationId xmlns:a16="http://schemas.microsoft.com/office/drawing/2014/main" id="{160893BD-EF85-4699-9464-D35A735B8561}"/>
              </a:ext>
            </a:extLst>
          </p:cNvPr>
          <p:cNvSpPr/>
          <p:nvPr/>
        </p:nvSpPr>
        <p:spPr>
          <a:xfrm>
            <a:off x="4724973" y="3700642"/>
            <a:ext cx="2561776" cy="891171"/>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0"/>
              </a:spcAft>
            </a:pPr>
            <a:r>
              <a:rPr lang="fr-FR" sz="1500">
                <a:effectLst/>
                <a:latin typeface="+mj-lt"/>
                <a:ea typeface="Arial" panose="020B0604020202020204" pitchFamily="34" charset="0"/>
              </a:rPr>
              <a:t>Observateurs</a:t>
            </a:r>
          </a:p>
        </p:txBody>
      </p:sp>
      <p:sp>
        <p:nvSpPr>
          <p:cNvPr id="17" name="Rectangle à coins arrondis 10">
            <a:extLst>
              <a:ext uri="{FF2B5EF4-FFF2-40B4-BE49-F238E27FC236}">
                <a16:creationId xmlns:a16="http://schemas.microsoft.com/office/drawing/2014/main" id="{0E36EA58-975D-4073-8404-F76A816E4000}"/>
              </a:ext>
            </a:extLst>
          </p:cNvPr>
          <p:cNvSpPr/>
          <p:nvPr/>
        </p:nvSpPr>
        <p:spPr>
          <a:xfrm>
            <a:off x="3350769" y="2525486"/>
            <a:ext cx="2548375" cy="770635"/>
          </a:xfrm>
          <a:prstGeom prst="roundRect">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0"/>
              </a:spcAft>
            </a:pPr>
            <a:r>
              <a:rPr lang="fr-FR" sz="1500" dirty="0">
                <a:solidFill>
                  <a:schemeClr val="bg1"/>
                </a:solidFill>
                <a:latin typeface="+mj-lt"/>
                <a:ea typeface="Arial" panose="020B0604020202020204" pitchFamily="34" charset="0"/>
              </a:rPr>
              <a:t>Administrateur</a:t>
            </a:r>
            <a:br>
              <a:rPr lang="fr-FR" sz="1500" dirty="0">
                <a:solidFill>
                  <a:schemeClr val="bg1"/>
                </a:solidFill>
                <a:latin typeface="+mj-lt"/>
                <a:ea typeface="Arial" panose="020B0604020202020204" pitchFamily="34" charset="0"/>
              </a:rPr>
            </a:br>
            <a:r>
              <a:rPr lang="fr-FR" sz="1500" dirty="0">
                <a:solidFill>
                  <a:schemeClr val="bg1"/>
                </a:solidFill>
                <a:latin typeface="+mj-lt"/>
                <a:ea typeface="Arial" panose="020B0604020202020204" pitchFamily="34" charset="0"/>
              </a:rPr>
              <a:t>(Couperin)</a:t>
            </a:r>
            <a:endParaRPr lang="fr-FR" sz="1500" dirty="0">
              <a:solidFill>
                <a:schemeClr val="bg1"/>
              </a:solidFill>
              <a:effectLst/>
              <a:latin typeface="+mj-lt"/>
              <a:ea typeface="Arial" panose="020B0604020202020204" pitchFamily="34" charset="0"/>
            </a:endParaRPr>
          </a:p>
        </p:txBody>
      </p:sp>
      <p:sp>
        <p:nvSpPr>
          <p:cNvPr id="18" name="Rectangle à coins arrondis 10">
            <a:extLst>
              <a:ext uri="{FF2B5EF4-FFF2-40B4-BE49-F238E27FC236}">
                <a16:creationId xmlns:a16="http://schemas.microsoft.com/office/drawing/2014/main" id="{A262A5D5-7E84-4204-82E6-F243A59C528A}"/>
              </a:ext>
            </a:extLst>
          </p:cNvPr>
          <p:cNvSpPr/>
          <p:nvPr/>
        </p:nvSpPr>
        <p:spPr>
          <a:xfrm>
            <a:off x="6111774" y="2525486"/>
            <a:ext cx="2548375" cy="770634"/>
          </a:xfrm>
          <a:prstGeom prst="roundRect">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0"/>
              </a:spcAft>
            </a:pPr>
            <a:r>
              <a:rPr lang="fr-FR" sz="1500">
                <a:latin typeface="+mj-lt"/>
                <a:ea typeface="Arial" panose="020B0604020202020204" pitchFamily="34" charset="0"/>
              </a:rPr>
              <a:t>Représentant des communautés scientifiques (CoSO)</a:t>
            </a:r>
            <a:endParaRPr lang="fr-FR" sz="1500">
              <a:effectLst/>
              <a:latin typeface="+mj-lt"/>
              <a:ea typeface="Arial" panose="020B0604020202020204" pitchFamily="34" charset="0"/>
            </a:endParaRPr>
          </a:p>
        </p:txBody>
      </p:sp>
      <p:sp>
        <p:nvSpPr>
          <p:cNvPr id="3" name="Rectangle 2">
            <a:extLst>
              <a:ext uri="{FF2B5EF4-FFF2-40B4-BE49-F238E27FC236}">
                <a16:creationId xmlns:a16="http://schemas.microsoft.com/office/drawing/2014/main" id="{54B8A80B-2E4D-47E1-8370-1532CD407186}"/>
              </a:ext>
            </a:extLst>
          </p:cNvPr>
          <p:cNvSpPr/>
          <p:nvPr/>
        </p:nvSpPr>
        <p:spPr>
          <a:xfrm>
            <a:off x="8013008" y="6509664"/>
            <a:ext cx="1129305" cy="215444"/>
          </a:xfrm>
          <a:prstGeom prst="rect">
            <a:avLst/>
          </a:prstGeom>
        </p:spPr>
        <p:txBody>
          <a:bodyPr wrap="square">
            <a:spAutoFit/>
          </a:bodyPr>
          <a:lstStyle/>
          <a:p>
            <a:r>
              <a:rPr lang="fr-FR" sz="800">
                <a:hlinkClick r:id="rId3"/>
              </a:rPr>
              <a:t>pour aller plus loin</a:t>
            </a:r>
            <a:endParaRPr lang="fr-FR" sz="800"/>
          </a:p>
        </p:txBody>
      </p:sp>
    </p:spTree>
    <p:extLst>
      <p:ext uri="{BB962C8B-B14F-4D97-AF65-F5344CB8AC3E}">
        <p14:creationId xmlns:p14="http://schemas.microsoft.com/office/powerpoint/2010/main" val="30037096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89311D-4CCF-43DA-9E03-8295ACBBC51C}"/>
              </a:ext>
            </a:extLst>
          </p:cNvPr>
          <p:cNvSpPr/>
          <p:nvPr/>
        </p:nvSpPr>
        <p:spPr>
          <a:xfrm>
            <a:off x="2286000" y="425333"/>
            <a:ext cx="4572000" cy="369332"/>
          </a:xfrm>
          <a:prstGeom prst="rect">
            <a:avLst/>
          </a:prstGeom>
        </p:spPr>
        <p:txBody>
          <a:bodyPr>
            <a:spAutoFit/>
          </a:bodyPr>
          <a:lstStyle/>
          <a:p>
            <a:pPr algn="ctr">
              <a:spcBef>
                <a:spcPts val="600"/>
              </a:spcBef>
              <a:spcAft>
                <a:spcPts val="0"/>
              </a:spcAft>
            </a:pPr>
            <a:r>
              <a:rPr lang="fr-FR" b="1" dirty="0">
                <a:latin typeface="+mj-lt"/>
              </a:rPr>
              <a:t>Communauté française ORCID</a:t>
            </a:r>
          </a:p>
        </p:txBody>
      </p:sp>
      <p:sp>
        <p:nvSpPr>
          <p:cNvPr id="3" name="Rectangle 2">
            <a:extLst>
              <a:ext uri="{FF2B5EF4-FFF2-40B4-BE49-F238E27FC236}">
                <a16:creationId xmlns:a16="http://schemas.microsoft.com/office/drawing/2014/main" id="{54B8A80B-2E4D-47E1-8370-1532CD407186}"/>
              </a:ext>
            </a:extLst>
          </p:cNvPr>
          <p:cNvSpPr/>
          <p:nvPr/>
        </p:nvSpPr>
        <p:spPr>
          <a:xfrm>
            <a:off x="7229566" y="6422967"/>
            <a:ext cx="1812834" cy="384721"/>
          </a:xfrm>
          <a:prstGeom prst="rect">
            <a:avLst/>
          </a:prstGeom>
        </p:spPr>
        <p:txBody>
          <a:bodyPr wrap="square">
            <a:spAutoFit/>
          </a:bodyPr>
          <a:lstStyle/>
          <a:p>
            <a:r>
              <a:rPr lang="fr-FR" sz="1100" dirty="0">
                <a:solidFill>
                  <a:srgbClr val="4D4D4D"/>
                </a:solidFill>
              </a:rPr>
              <a:t>52 membres (05/2023) </a:t>
            </a:r>
            <a:br>
              <a:rPr lang="fr-FR" sz="1100" dirty="0">
                <a:solidFill>
                  <a:srgbClr val="4D4D4D"/>
                </a:solidFill>
              </a:rPr>
            </a:br>
            <a:r>
              <a:rPr lang="fr-FR" sz="800" dirty="0">
                <a:hlinkClick r:id="rId3"/>
              </a:rPr>
              <a:t>pour aller plus loin</a:t>
            </a:r>
            <a:endParaRPr lang="fr-FR" sz="800" dirty="0"/>
          </a:p>
        </p:txBody>
      </p:sp>
      <p:sp>
        <p:nvSpPr>
          <p:cNvPr id="6" name="Rectangle 5">
            <a:extLst>
              <a:ext uri="{FF2B5EF4-FFF2-40B4-BE49-F238E27FC236}">
                <a16:creationId xmlns:a16="http://schemas.microsoft.com/office/drawing/2014/main" id="{192341AF-B6C0-44A5-B678-0F137BDC6886}"/>
              </a:ext>
            </a:extLst>
          </p:cNvPr>
          <p:cNvSpPr/>
          <p:nvPr/>
        </p:nvSpPr>
        <p:spPr>
          <a:xfrm>
            <a:off x="800194" y="1354353"/>
            <a:ext cx="6858000" cy="4893647"/>
          </a:xfrm>
          <a:prstGeom prst="rect">
            <a:avLst/>
          </a:prstGeom>
        </p:spPr>
        <p:txBody>
          <a:bodyPr wrap="square">
            <a:spAutoFit/>
          </a:bodyPr>
          <a:lstStyle/>
          <a:p>
            <a:pPr fontAlgn="base">
              <a:buFont typeface="Arial" panose="020B0604020202020204" pitchFamily="34" charset="0"/>
              <a:buChar char="•"/>
            </a:pPr>
            <a:r>
              <a:rPr lang="fr-FR" sz="1200" dirty="0">
                <a:solidFill>
                  <a:srgbClr val="303030"/>
                </a:solidFill>
                <a:latin typeface="+mj-lt"/>
              </a:rPr>
              <a:t>Agence Bibliographique de l’Enseignement Supérieur (Abes)</a:t>
            </a:r>
          </a:p>
          <a:p>
            <a:pPr fontAlgn="base">
              <a:buFont typeface="Arial" panose="020B0604020202020204" pitchFamily="34" charset="0"/>
              <a:buChar char="•"/>
            </a:pPr>
            <a:r>
              <a:rPr lang="fr-FR" sz="1200" dirty="0">
                <a:solidFill>
                  <a:srgbClr val="303030"/>
                </a:solidFill>
                <a:latin typeface="+mj-lt"/>
              </a:rPr>
              <a:t>Agence nationale de la recherche (ANR)</a:t>
            </a:r>
          </a:p>
          <a:p>
            <a:pPr fontAlgn="base">
              <a:buFont typeface="Arial" panose="020B0604020202020204" pitchFamily="34" charset="0"/>
              <a:buChar char="•"/>
            </a:pPr>
            <a:r>
              <a:rPr lang="fr-FR" sz="1200" dirty="0">
                <a:solidFill>
                  <a:srgbClr val="303030"/>
                </a:solidFill>
                <a:latin typeface="+mj-lt"/>
              </a:rPr>
              <a:t>Agence nationale de sécurité sanitaire de l’alimentation,</a:t>
            </a:r>
            <a:br>
              <a:rPr lang="fr-FR" sz="1200" dirty="0">
                <a:solidFill>
                  <a:srgbClr val="303030"/>
                </a:solidFill>
                <a:latin typeface="+mj-lt"/>
              </a:rPr>
            </a:br>
            <a:r>
              <a:rPr lang="fr-FR" sz="1200" dirty="0">
                <a:solidFill>
                  <a:srgbClr val="303030"/>
                </a:solidFill>
                <a:latin typeface="+mj-lt"/>
              </a:rPr>
              <a:t> de l’environnement et du travail (Anses)</a:t>
            </a:r>
          </a:p>
          <a:p>
            <a:pPr fontAlgn="base">
              <a:buFont typeface="Arial" panose="020B0604020202020204" pitchFamily="34" charset="0"/>
              <a:buChar char="•"/>
            </a:pPr>
            <a:r>
              <a:rPr lang="fr-FR" sz="1200" dirty="0">
                <a:solidFill>
                  <a:srgbClr val="303030"/>
                </a:solidFill>
                <a:latin typeface="+mj-lt"/>
              </a:rPr>
              <a:t>Arts et Métiers Sciences et Technologie</a:t>
            </a:r>
          </a:p>
          <a:p>
            <a:pPr fontAlgn="base">
              <a:buFont typeface="Arial" panose="020B0604020202020204" pitchFamily="34" charset="0"/>
              <a:buChar char="•"/>
            </a:pPr>
            <a:r>
              <a:rPr lang="fr-FR" sz="1200" dirty="0">
                <a:solidFill>
                  <a:srgbClr val="303030"/>
                </a:solidFill>
                <a:latin typeface="+mj-lt"/>
              </a:rPr>
              <a:t>Campus Condorcet</a:t>
            </a:r>
          </a:p>
          <a:p>
            <a:pPr fontAlgn="base">
              <a:buFont typeface="Arial" panose="020B0604020202020204" pitchFamily="34" charset="0"/>
              <a:buChar char="•"/>
            </a:pPr>
            <a:r>
              <a:rPr lang="fr-FR" sz="1200" dirty="0">
                <a:solidFill>
                  <a:srgbClr val="303030"/>
                </a:solidFill>
                <a:latin typeface="+mj-lt"/>
              </a:rPr>
              <a:t>CEA</a:t>
            </a:r>
          </a:p>
          <a:p>
            <a:pPr fontAlgn="base">
              <a:buFont typeface="Arial" panose="020B0604020202020204" pitchFamily="34" charset="0"/>
              <a:buChar char="•"/>
            </a:pPr>
            <a:r>
              <a:rPr lang="fr-FR" sz="1200" dirty="0">
                <a:solidFill>
                  <a:srgbClr val="303030"/>
                </a:solidFill>
                <a:latin typeface="+mj-lt"/>
              </a:rPr>
              <a:t>CIRAD</a:t>
            </a:r>
          </a:p>
          <a:p>
            <a:pPr fontAlgn="base">
              <a:buFont typeface="Arial" panose="020B0604020202020204" pitchFamily="34" charset="0"/>
              <a:buChar char="•"/>
            </a:pPr>
            <a:r>
              <a:rPr lang="fr-FR" sz="1200" dirty="0">
                <a:solidFill>
                  <a:srgbClr val="303030"/>
                </a:solidFill>
                <a:latin typeface="+mj-lt"/>
              </a:rPr>
              <a:t>CNRS</a:t>
            </a:r>
          </a:p>
          <a:p>
            <a:pPr fontAlgn="base">
              <a:buFont typeface="Arial" panose="020B0604020202020204" pitchFamily="34" charset="0"/>
              <a:buChar char="•"/>
            </a:pPr>
            <a:r>
              <a:rPr lang="fr-FR" sz="1200" dirty="0">
                <a:solidFill>
                  <a:srgbClr val="303030"/>
                </a:solidFill>
                <a:latin typeface="+mj-lt"/>
              </a:rPr>
              <a:t>Collège de France</a:t>
            </a:r>
          </a:p>
          <a:p>
            <a:pPr fontAlgn="base">
              <a:buFont typeface="Arial" panose="020B0604020202020204" pitchFamily="34" charset="0"/>
              <a:buChar char="•"/>
            </a:pPr>
            <a:r>
              <a:rPr lang="fr-FR" sz="1200" dirty="0">
                <a:solidFill>
                  <a:srgbClr val="303030"/>
                </a:solidFill>
                <a:latin typeface="+mj-lt"/>
              </a:rPr>
              <a:t>ESSEC</a:t>
            </a:r>
          </a:p>
          <a:p>
            <a:pPr fontAlgn="base">
              <a:buFont typeface="Arial" panose="020B0604020202020204" pitchFamily="34" charset="0"/>
              <a:buChar char="•"/>
            </a:pPr>
            <a:r>
              <a:rPr lang="fr-FR" sz="1200" dirty="0">
                <a:solidFill>
                  <a:srgbClr val="303030"/>
                </a:solidFill>
                <a:latin typeface="+mj-lt"/>
              </a:rPr>
              <a:t>GIS FNSO (MESR)</a:t>
            </a:r>
          </a:p>
          <a:p>
            <a:pPr fontAlgn="base">
              <a:buFont typeface="Arial" panose="020B0604020202020204" pitchFamily="34" charset="0"/>
              <a:buChar char="•"/>
            </a:pPr>
            <a:r>
              <a:rPr lang="fr-FR" sz="1200" dirty="0">
                <a:solidFill>
                  <a:srgbClr val="303030"/>
                </a:solidFill>
                <a:latin typeface="+mj-lt"/>
              </a:rPr>
              <a:t>Hospices civils de Lyon</a:t>
            </a:r>
          </a:p>
          <a:p>
            <a:pPr fontAlgn="base">
              <a:buFont typeface="Arial" panose="020B0604020202020204" pitchFamily="34" charset="0"/>
              <a:buChar char="•"/>
            </a:pPr>
            <a:r>
              <a:rPr lang="fr-FR" sz="1200" dirty="0">
                <a:solidFill>
                  <a:srgbClr val="303030"/>
                </a:solidFill>
                <a:latin typeface="+mj-lt"/>
              </a:rPr>
              <a:t>IFREMER</a:t>
            </a:r>
          </a:p>
          <a:p>
            <a:pPr fontAlgn="base">
              <a:buFont typeface="Arial" panose="020B0604020202020204" pitchFamily="34" charset="0"/>
              <a:buChar char="•"/>
            </a:pPr>
            <a:r>
              <a:rPr lang="fr-FR" sz="1200" dirty="0">
                <a:solidFill>
                  <a:srgbClr val="303030"/>
                </a:solidFill>
                <a:latin typeface="+mj-lt"/>
              </a:rPr>
              <a:t>INCa</a:t>
            </a:r>
          </a:p>
          <a:p>
            <a:pPr fontAlgn="base">
              <a:buFont typeface="Arial" panose="020B0604020202020204" pitchFamily="34" charset="0"/>
              <a:buChar char="•"/>
            </a:pPr>
            <a:r>
              <a:rPr lang="fr-FR" sz="1200" dirty="0">
                <a:solidFill>
                  <a:srgbClr val="303030"/>
                </a:solidFill>
                <a:latin typeface="+mj-lt"/>
              </a:rPr>
              <a:t>INRAE</a:t>
            </a:r>
          </a:p>
          <a:p>
            <a:pPr fontAlgn="base">
              <a:buFont typeface="Arial" panose="020B0604020202020204" pitchFamily="34" charset="0"/>
              <a:buChar char="•"/>
            </a:pPr>
            <a:r>
              <a:rPr lang="fr-FR" sz="1200" dirty="0">
                <a:solidFill>
                  <a:srgbClr val="303030"/>
                </a:solidFill>
                <a:latin typeface="+mj-lt"/>
              </a:rPr>
              <a:t>Inria</a:t>
            </a:r>
          </a:p>
          <a:p>
            <a:pPr fontAlgn="base">
              <a:buFont typeface="Arial" panose="020B0604020202020204" pitchFamily="34" charset="0"/>
              <a:buChar char="•"/>
            </a:pPr>
            <a:r>
              <a:rPr lang="fr-FR" sz="1200" dirty="0">
                <a:solidFill>
                  <a:srgbClr val="303030"/>
                </a:solidFill>
                <a:latin typeface="+mj-lt"/>
              </a:rPr>
              <a:t>IRD</a:t>
            </a:r>
          </a:p>
          <a:p>
            <a:pPr fontAlgn="base">
              <a:buFont typeface="Arial" panose="020B0604020202020204" pitchFamily="34" charset="0"/>
              <a:buChar char="•"/>
            </a:pPr>
            <a:r>
              <a:rPr lang="fr-FR" sz="1200" dirty="0">
                <a:solidFill>
                  <a:srgbClr val="303030"/>
                </a:solidFill>
                <a:latin typeface="+mj-lt"/>
              </a:rPr>
              <a:t>OpenEdition</a:t>
            </a:r>
          </a:p>
          <a:p>
            <a:pPr fontAlgn="base">
              <a:buFont typeface="Arial" panose="020B0604020202020204" pitchFamily="34" charset="0"/>
              <a:buChar char="•"/>
            </a:pPr>
            <a:r>
              <a:rPr lang="fr-FR" sz="1200" dirty="0">
                <a:solidFill>
                  <a:srgbClr val="303030"/>
                </a:solidFill>
                <a:latin typeface="+mj-lt"/>
              </a:rPr>
              <a:t>Sciences Po Paris</a:t>
            </a:r>
          </a:p>
          <a:p>
            <a:pPr fontAlgn="base">
              <a:buFont typeface="Arial" panose="020B0604020202020204" pitchFamily="34" charset="0"/>
              <a:buChar char="•"/>
            </a:pPr>
            <a:r>
              <a:rPr lang="fr-FR" sz="1200" dirty="0">
                <a:solidFill>
                  <a:srgbClr val="303030"/>
                </a:solidFill>
                <a:latin typeface="+mj-lt"/>
              </a:rPr>
              <a:t>Sorbonne Université</a:t>
            </a:r>
          </a:p>
          <a:p>
            <a:pPr fontAlgn="base">
              <a:buFont typeface="Arial" panose="020B0604020202020204" pitchFamily="34" charset="0"/>
              <a:buChar char="•"/>
            </a:pPr>
            <a:r>
              <a:rPr lang="fr-FR" sz="1200" dirty="0">
                <a:solidFill>
                  <a:srgbClr val="303030"/>
                </a:solidFill>
                <a:latin typeface="+mj-lt"/>
              </a:rPr>
              <a:t>Université Claude Bernard Lyon 1</a:t>
            </a:r>
          </a:p>
          <a:p>
            <a:pPr fontAlgn="base">
              <a:buFont typeface="Arial" panose="020B0604020202020204" pitchFamily="34" charset="0"/>
              <a:buChar char="•"/>
            </a:pPr>
            <a:r>
              <a:rPr lang="fr-FR" sz="1200" dirty="0">
                <a:solidFill>
                  <a:srgbClr val="303030"/>
                </a:solidFill>
                <a:latin typeface="+mj-lt"/>
              </a:rPr>
              <a:t>Université Côte d’Azur</a:t>
            </a:r>
          </a:p>
          <a:p>
            <a:pPr fontAlgn="base">
              <a:buFont typeface="Arial" panose="020B0604020202020204" pitchFamily="34" charset="0"/>
              <a:buChar char="•"/>
            </a:pPr>
            <a:r>
              <a:rPr lang="fr-FR" sz="1200" dirty="0">
                <a:solidFill>
                  <a:srgbClr val="303030"/>
                </a:solidFill>
                <a:latin typeface="+mj-lt"/>
              </a:rPr>
              <a:t>Université d’Artois</a:t>
            </a:r>
          </a:p>
          <a:p>
            <a:pPr fontAlgn="base">
              <a:buFont typeface="Arial" panose="020B0604020202020204" pitchFamily="34" charset="0"/>
              <a:buChar char="•"/>
            </a:pPr>
            <a:r>
              <a:rPr lang="fr-FR" sz="1200" dirty="0">
                <a:solidFill>
                  <a:srgbClr val="303030"/>
                </a:solidFill>
                <a:latin typeface="+mj-lt"/>
              </a:rPr>
              <a:t>Université de Bordeaux</a:t>
            </a:r>
          </a:p>
          <a:p>
            <a:pPr fontAlgn="base">
              <a:buFont typeface="Arial" panose="020B0604020202020204" pitchFamily="34" charset="0"/>
              <a:buChar char="•"/>
            </a:pPr>
            <a:r>
              <a:rPr lang="fr-FR" sz="1200" dirty="0">
                <a:solidFill>
                  <a:srgbClr val="303030"/>
                </a:solidFill>
                <a:latin typeface="+mj-lt"/>
              </a:rPr>
              <a:t>Université de Bourgogne</a:t>
            </a:r>
          </a:p>
        </p:txBody>
      </p:sp>
      <p:sp>
        <p:nvSpPr>
          <p:cNvPr id="7" name="Rectangle 6">
            <a:extLst>
              <a:ext uri="{FF2B5EF4-FFF2-40B4-BE49-F238E27FC236}">
                <a16:creationId xmlns:a16="http://schemas.microsoft.com/office/drawing/2014/main" id="{86249E4C-3C03-454A-81F5-84CCB9844D97}"/>
              </a:ext>
            </a:extLst>
          </p:cNvPr>
          <p:cNvSpPr/>
          <p:nvPr/>
        </p:nvSpPr>
        <p:spPr>
          <a:xfrm>
            <a:off x="5029200" y="1354354"/>
            <a:ext cx="3898900" cy="5078313"/>
          </a:xfrm>
          <a:prstGeom prst="rect">
            <a:avLst/>
          </a:prstGeom>
        </p:spPr>
        <p:txBody>
          <a:bodyPr wrap="square">
            <a:spAutoFit/>
          </a:bodyPr>
          <a:lstStyle/>
          <a:p>
            <a:pPr fontAlgn="base">
              <a:buFont typeface="Arial" panose="020B0604020202020204" pitchFamily="34" charset="0"/>
              <a:buChar char="•"/>
            </a:pPr>
            <a:r>
              <a:rPr lang="fr-FR" sz="1200" dirty="0">
                <a:solidFill>
                  <a:srgbClr val="303030"/>
                </a:solidFill>
                <a:latin typeface="+mj-lt"/>
              </a:rPr>
              <a:t>Université Caen Normandie</a:t>
            </a:r>
          </a:p>
          <a:p>
            <a:pPr fontAlgn="base">
              <a:buFont typeface="Arial" panose="020B0604020202020204" pitchFamily="34" charset="0"/>
              <a:buChar char="•"/>
            </a:pPr>
            <a:r>
              <a:rPr lang="fr-FR" sz="1200" dirty="0">
                <a:solidFill>
                  <a:srgbClr val="303030"/>
                </a:solidFill>
                <a:latin typeface="+mj-lt"/>
              </a:rPr>
              <a:t>Université Cergy Pontoise</a:t>
            </a:r>
          </a:p>
          <a:p>
            <a:pPr fontAlgn="base">
              <a:buFont typeface="Arial" panose="020B0604020202020204" pitchFamily="34" charset="0"/>
              <a:buChar char="•"/>
            </a:pPr>
            <a:r>
              <a:rPr lang="fr-FR" sz="1200" dirty="0">
                <a:solidFill>
                  <a:srgbClr val="303030"/>
                </a:solidFill>
                <a:latin typeface="+mj-lt"/>
              </a:rPr>
              <a:t>Université de Franche-Comté</a:t>
            </a:r>
          </a:p>
          <a:p>
            <a:pPr fontAlgn="base">
              <a:buFont typeface="Arial" panose="020B0604020202020204" pitchFamily="34" charset="0"/>
              <a:buChar char="•"/>
            </a:pPr>
            <a:r>
              <a:rPr lang="fr-FR" sz="1200" dirty="0">
                <a:solidFill>
                  <a:srgbClr val="303030"/>
                </a:solidFill>
                <a:latin typeface="+mj-lt"/>
              </a:rPr>
              <a:t>Université de Lille</a:t>
            </a:r>
          </a:p>
          <a:p>
            <a:pPr fontAlgn="base">
              <a:buFont typeface="Arial" panose="020B0604020202020204" pitchFamily="34" charset="0"/>
              <a:buChar char="•"/>
            </a:pPr>
            <a:r>
              <a:rPr lang="fr-FR" sz="1200" dirty="0">
                <a:solidFill>
                  <a:srgbClr val="303030"/>
                </a:solidFill>
                <a:latin typeface="+mj-lt"/>
              </a:rPr>
              <a:t>Université de Lorraine</a:t>
            </a:r>
          </a:p>
          <a:p>
            <a:pPr fontAlgn="base">
              <a:buFont typeface="Arial" panose="020B0604020202020204" pitchFamily="34" charset="0"/>
              <a:buChar char="•"/>
            </a:pPr>
            <a:r>
              <a:rPr lang="fr-FR" sz="1200" dirty="0">
                <a:solidFill>
                  <a:srgbClr val="303030"/>
                </a:solidFill>
                <a:latin typeface="+mj-lt"/>
              </a:rPr>
              <a:t>Université de Montpellier</a:t>
            </a:r>
          </a:p>
          <a:p>
            <a:pPr fontAlgn="base">
              <a:buFont typeface="Arial" panose="020B0604020202020204" pitchFamily="34" charset="0"/>
              <a:buChar char="•"/>
            </a:pPr>
            <a:r>
              <a:rPr lang="fr-FR" sz="1200" dirty="0">
                <a:solidFill>
                  <a:srgbClr val="303030"/>
                </a:solidFill>
                <a:latin typeface="+mj-lt"/>
              </a:rPr>
              <a:t>Université de Nantes</a:t>
            </a:r>
          </a:p>
          <a:p>
            <a:pPr fontAlgn="base">
              <a:buFont typeface="Arial" panose="020B0604020202020204" pitchFamily="34" charset="0"/>
              <a:buChar char="•"/>
            </a:pPr>
            <a:r>
              <a:rPr lang="fr-FR" sz="1200" dirty="0">
                <a:solidFill>
                  <a:srgbClr val="303030"/>
                </a:solidFill>
                <a:latin typeface="+mj-lt"/>
              </a:rPr>
              <a:t>Université Paris Cité</a:t>
            </a:r>
          </a:p>
          <a:p>
            <a:pPr fontAlgn="base">
              <a:buFont typeface="Arial" panose="020B0604020202020204" pitchFamily="34" charset="0"/>
              <a:buChar char="•"/>
            </a:pPr>
            <a:r>
              <a:rPr lang="fr-FR" sz="1200" dirty="0">
                <a:solidFill>
                  <a:srgbClr val="303030"/>
                </a:solidFill>
                <a:latin typeface="+mj-lt"/>
              </a:rPr>
              <a:t>Université Pau et Pays de l’Adour</a:t>
            </a:r>
          </a:p>
          <a:p>
            <a:pPr fontAlgn="base">
              <a:buFont typeface="Arial" panose="020B0604020202020204" pitchFamily="34" charset="0"/>
              <a:buChar char="•"/>
            </a:pPr>
            <a:r>
              <a:rPr lang="fr-FR" sz="1200" dirty="0">
                <a:solidFill>
                  <a:srgbClr val="303030"/>
                </a:solidFill>
                <a:latin typeface="+mj-lt"/>
              </a:rPr>
              <a:t>Université de Poitiers</a:t>
            </a:r>
          </a:p>
          <a:p>
            <a:pPr fontAlgn="base">
              <a:buFont typeface="Arial" panose="020B0604020202020204" pitchFamily="34" charset="0"/>
              <a:buChar char="•"/>
            </a:pPr>
            <a:r>
              <a:rPr lang="fr-FR" sz="1200" dirty="0">
                <a:solidFill>
                  <a:srgbClr val="303030"/>
                </a:solidFill>
                <a:latin typeface="+mj-lt"/>
              </a:rPr>
              <a:t>Université de Reims Champagne-Ardenne</a:t>
            </a:r>
          </a:p>
          <a:p>
            <a:pPr fontAlgn="base">
              <a:buFont typeface="Arial" panose="020B0604020202020204" pitchFamily="34" charset="0"/>
              <a:buChar char="•"/>
            </a:pPr>
            <a:r>
              <a:rPr lang="fr-FR" sz="1200" dirty="0">
                <a:solidFill>
                  <a:srgbClr val="303030"/>
                </a:solidFill>
                <a:latin typeface="+mj-lt"/>
              </a:rPr>
              <a:t>Université de Strasbourg</a:t>
            </a:r>
          </a:p>
          <a:p>
            <a:pPr fontAlgn="base">
              <a:buFont typeface="Arial" panose="020B0604020202020204" pitchFamily="34" charset="0"/>
              <a:buChar char="•"/>
            </a:pPr>
            <a:r>
              <a:rPr lang="fr-FR" sz="1200" dirty="0">
                <a:solidFill>
                  <a:srgbClr val="303030"/>
                </a:solidFill>
                <a:latin typeface="+mj-lt"/>
              </a:rPr>
              <a:t>Université de Technologie de Compiègne (UTC)</a:t>
            </a:r>
          </a:p>
          <a:p>
            <a:pPr fontAlgn="base">
              <a:buFont typeface="Arial" panose="020B0604020202020204" pitchFamily="34" charset="0"/>
              <a:buChar char="•"/>
            </a:pPr>
            <a:r>
              <a:rPr lang="fr-FR" sz="1200" dirty="0">
                <a:solidFill>
                  <a:srgbClr val="303030"/>
                </a:solidFill>
                <a:latin typeface="+mj-lt"/>
              </a:rPr>
              <a:t>Université de Toulouse</a:t>
            </a:r>
          </a:p>
          <a:p>
            <a:pPr fontAlgn="base">
              <a:buFont typeface="Arial" panose="020B0604020202020204" pitchFamily="34" charset="0"/>
              <a:buChar char="•"/>
            </a:pPr>
            <a:r>
              <a:rPr lang="fr-FR" sz="1200" dirty="0">
                <a:solidFill>
                  <a:srgbClr val="303030"/>
                </a:solidFill>
                <a:latin typeface="+mj-lt"/>
              </a:rPr>
              <a:t>Université de Tours</a:t>
            </a:r>
          </a:p>
          <a:p>
            <a:pPr fontAlgn="base">
              <a:buFont typeface="Arial" panose="020B0604020202020204" pitchFamily="34" charset="0"/>
              <a:buChar char="•"/>
            </a:pPr>
            <a:r>
              <a:rPr lang="fr-FR" sz="1200" dirty="0">
                <a:solidFill>
                  <a:srgbClr val="303030"/>
                </a:solidFill>
                <a:latin typeface="+mj-lt"/>
              </a:rPr>
              <a:t>Université Grenoble Alpes</a:t>
            </a:r>
          </a:p>
          <a:p>
            <a:pPr fontAlgn="base">
              <a:buFont typeface="Arial" panose="020B0604020202020204" pitchFamily="34" charset="0"/>
              <a:buChar char="•"/>
            </a:pPr>
            <a:r>
              <a:rPr lang="fr-FR" sz="1200" dirty="0">
                <a:solidFill>
                  <a:srgbClr val="303030"/>
                </a:solidFill>
                <a:latin typeface="+mj-lt"/>
              </a:rPr>
              <a:t>Université Gustave Eiffel</a:t>
            </a:r>
          </a:p>
          <a:p>
            <a:pPr fontAlgn="base">
              <a:buFont typeface="Arial" panose="020B0604020202020204" pitchFamily="34" charset="0"/>
              <a:buChar char="•"/>
            </a:pPr>
            <a:r>
              <a:rPr lang="fr-FR" sz="1200" dirty="0">
                <a:solidFill>
                  <a:srgbClr val="303030"/>
                </a:solidFill>
                <a:latin typeface="+mj-lt"/>
              </a:rPr>
              <a:t>Université Jean Moulin Lyon 3</a:t>
            </a:r>
          </a:p>
          <a:p>
            <a:pPr fontAlgn="base">
              <a:buFont typeface="Arial" panose="020B0604020202020204" pitchFamily="34" charset="0"/>
              <a:buChar char="•"/>
            </a:pPr>
            <a:r>
              <a:rPr lang="fr-FR" sz="1200" dirty="0">
                <a:solidFill>
                  <a:srgbClr val="303030"/>
                </a:solidFill>
                <a:latin typeface="+mj-lt"/>
              </a:rPr>
              <a:t>Université Littoral Côte d’Opale (ULCO)</a:t>
            </a:r>
          </a:p>
          <a:p>
            <a:pPr fontAlgn="base">
              <a:buFont typeface="Arial" panose="020B0604020202020204" pitchFamily="34" charset="0"/>
              <a:buChar char="•"/>
            </a:pPr>
            <a:r>
              <a:rPr lang="fr-FR" sz="1200" dirty="0">
                <a:solidFill>
                  <a:srgbClr val="303030"/>
                </a:solidFill>
                <a:latin typeface="+mj-lt"/>
              </a:rPr>
              <a:t>Université Lumière Lyon 2</a:t>
            </a:r>
          </a:p>
          <a:p>
            <a:pPr fontAlgn="base">
              <a:buFont typeface="Arial" panose="020B0604020202020204" pitchFamily="34" charset="0"/>
              <a:buChar char="•"/>
            </a:pPr>
            <a:r>
              <a:rPr lang="fr-FR" sz="1200" dirty="0">
                <a:solidFill>
                  <a:srgbClr val="303030"/>
                </a:solidFill>
                <a:latin typeface="+mj-lt"/>
              </a:rPr>
              <a:t>Université Paris 1 Panthéon-Sorbonne</a:t>
            </a:r>
          </a:p>
          <a:p>
            <a:pPr fontAlgn="base">
              <a:buFont typeface="Arial" panose="020B0604020202020204" pitchFamily="34" charset="0"/>
              <a:buChar char="•"/>
            </a:pPr>
            <a:r>
              <a:rPr lang="fr-FR" sz="1200" dirty="0">
                <a:solidFill>
                  <a:srgbClr val="303030"/>
                </a:solidFill>
                <a:latin typeface="+mj-lt"/>
              </a:rPr>
              <a:t>Université Paris Nanterre</a:t>
            </a:r>
          </a:p>
          <a:p>
            <a:pPr fontAlgn="base">
              <a:buFont typeface="Arial" panose="020B0604020202020204" pitchFamily="34" charset="0"/>
              <a:buChar char="•"/>
            </a:pPr>
            <a:r>
              <a:rPr lang="fr-FR" sz="1200" dirty="0">
                <a:solidFill>
                  <a:srgbClr val="303030"/>
                </a:solidFill>
                <a:latin typeface="+mj-lt"/>
              </a:rPr>
              <a:t>Université Paris Sciences et Lettres</a:t>
            </a:r>
          </a:p>
          <a:p>
            <a:pPr fontAlgn="base">
              <a:buFont typeface="Arial" panose="020B0604020202020204" pitchFamily="34" charset="0"/>
              <a:buChar char="•"/>
            </a:pPr>
            <a:r>
              <a:rPr lang="fr-FR" sz="1200" dirty="0">
                <a:solidFill>
                  <a:srgbClr val="303030"/>
                </a:solidFill>
                <a:latin typeface="+mj-lt"/>
              </a:rPr>
              <a:t>Université Paris Saclay</a:t>
            </a:r>
          </a:p>
          <a:p>
            <a:pPr fontAlgn="base">
              <a:buFont typeface="Arial" panose="020B0604020202020204" pitchFamily="34" charset="0"/>
              <a:buChar char="•"/>
            </a:pPr>
            <a:r>
              <a:rPr lang="fr-FR" sz="1200" dirty="0">
                <a:solidFill>
                  <a:srgbClr val="303030"/>
                </a:solidFill>
                <a:latin typeface="+mj-lt"/>
              </a:rPr>
              <a:t>Université Polytechnique Hauts-de-France</a:t>
            </a:r>
          </a:p>
          <a:p>
            <a:pPr fontAlgn="base">
              <a:buFont typeface="Arial" panose="020B0604020202020204" pitchFamily="34" charset="0"/>
              <a:buChar char="•"/>
            </a:pPr>
            <a:r>
              <a:rPr lang="fr-FR" sz="1200" dirty="0">
                <a:solidFill>
                  <a:srgbClr val="303030"/>
                </a:solidFill>
                <a:latin typeface="+mj-lt"/>
              </a:rPr>
              <a:t>Université Rennes 1</a:t>
            </a:r>
          </a:p>
          <a:p>
            <a:pPr fontAlgn="base">
              <a:buFont typeface="Arial" panose="020B0604020202020204" pitchFamily="34" charset="0"/>
              <a:buChar char="•"/>
            </a:pPr>
            <a:r>
              <a:rPr lang="fr-FR" sz="1200" dirty="0">
                <a:solidFill>
                  <a:srgbClr val="303030"/>
                </a:solidFill>
                <a:latin typeface="+mj-lt"/>
              </a:rPr>
              <a:t>Université Sorbonne Nouvelle</a:t>
            </a:r>
            <a:endParaRPr lang="fr-FR" sz="1200" b="0" i="0" dirty="0">
              <a:solidFill>
                <a:srgbClr val="303030"/>
              </a:solidFill>
              <a:effectLst/>
              <a:latin typeface="+mj-lt"/>
            </a:endParaRPr>
          </a:p>
        </p:txBody>
      </p:sp>
    </p:spTree>
    <p:extLst>
      <p:ext uri="{BB962C8B-B14F-4D97-AF65-F5344CB8AC3E}">
        <p14:creationId xmlns:p14="http://schemas.microsoft.com/office/powerpoint/2010/main" val="696434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E23B01D-053C-46C7-B1AA-1536E237C0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09516" y="1478112"/>
            <a:ext cx="7689440" cy="4502191"/>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F9F4A45E-8F62-4567-8508-6361681FC2F0}"/>
              </a:ext>
            </a:extLst>
          </p:cNvPr>
          <p:cNvSpPr/>
          <p:nvPr/>
        </p:nvSpPr>
        <p:spPr>
          <a:xfrm>
            <a:off x="8267162" y="5980303"/>
            <a:ext cx="463588" cy="215444"/>
          </a:xfrm>
          <a:prstGeom prst="rect">
            <a:avLst/>
          </a:prstGeom>
        </p:spPr>
        <p:txBody>
          <a:bodyPr wrap="none">
            <a:spAutoFit/>
          </a:bodyPr>
          <a:lstStyle/>
          <a:p>
            <a:r>
              <a:rPr lang="fr-FR" sz="800">
                <a:hlinkClick r:id="rId4"/>
              </a:rPr>
              <a:t>source</a:t>
            </a:r>
            <a:endParaRPr lang="fr-FR" sz="800"/>
          </a:p>
        </p:txBody>
      </p:sp>
      <p:sp>
        <p:nvSpPr>
          <p:cNvPr id="10" name="Rectangle 9">
            <a:extLst>
              <a:ext uri="{FF2B5EF4-FFF2-40B4-BE49-F238E27FC236}">
                <a16:creationId xmlns:a16="http://schemas.microsoft.com/office/drawing/2014/main" id="{D44D7DF4-CAB9-4A26-938E-F84406528890}"/>
              </a:ext>
            </a:extLst>
          </p:cNvPr>
          <p:cNvSpPr/>
          <p:nvPr/>
        </p:nvSpPr>
        <p:spPr>
          <a:xfrm>
            <a:off x="2015133" y="4927362"/>
            <a:ext cx="1834195" cy="437778"/>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164665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9D55AA-3462-4692-8081-A1E8DF224AB2}"/>
              </a:ext>
            </a:extLst>
          </p:cNvPr>
          <p:cNvSpPr/>
          <p:nvPr/>
        </p:nvSpPr>
        <p:spPr>
          <a:xfrm>
            <a:off x="697390" y="5891984"/>
            <a:ext cx="2383281" cy="369332"/>
          </a:xfrm>
          <a:prstGeom prst="rect">
            <a:avLst/>
          </a:prstGeom>
        </p:spPr>
        <p:txBody>
          <a:bodyPr wrap="none">
            <a:spAutoFit/>
          </a:bodyPr>
          <a:lstStyle/>
          <a:p>
            <a:r>
              <a:rPr lang="fr-FR" dirty="0">
                <a:hlinkClick r:id="rId3"/>
              </a:rPr>
              <a:t>https://orcid-france.fr/</a:t>
            </a:r>
            <a:r>
              <a:rPr lang="fr-FR" dirty="0"/>
              <a:t> </a:t>
            </a:r>
          </a:p>
        </p:txBody>
      </p:sp>
      <p:pic>
        <p:nvPicPr>
          <p:cNvPr id="8" name="Image 7">
            <a:extLst>
              <a:ext uri="{FF2B5EF4-FFF2-40B4-BE49-F238E27FC236}">
                <a16:creationId xmlns:a16="http://schemas.microsoft.com/office/drawing/2014/main" id="{7916A19E-1C90-48D5-B1AD-BB10E8EE22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97390" y="470964"/>
            <a:ext cx="8051800" cy="5421020"/>
          </a:xfrm>
          <a:prstGeom prst="rect">
            <a:avLst/>
          </a:prstGeom>
          <a:effectLst>
            <a:outerShdw blurRad="292100" dist="139700" dir="2700000" algn="ctr" rotWithShape="0">
              <a:srgbClr val="000000">
                <a:alpha val="65000"/>
              </a:srgbClr>
            </a:outerShdw>
          </a:effectLst>
        </p:spPr>
      </p:pic>
      <p:sp>
        <p:nvSpPr>
          <p:cNvPr id="2" name="ZoneTexte 1">
            <a:extLst>
              <a:ext uri="{FF2B5EF4-FFF2-40B4-BE49-F238E27FC236}">
                <a16:creationId xmlns:a16="http://schemas.microsoft.com/office/drawing/2014/main" id="{0E160CD4-AC40-6657-18A1-D3F862C73EB8}"/>
              </a:ext>
            </a:extLst>
          </p:cNvPr>
          <p:cNvSpPr txBox="1"/>
          <p:nvPr/>
        </p:nvSpPr>
        <p:spPr>
          <a:xfrm>
            <a:off x="5617757" y="6211669"/>
            <a:ext cx="3526243" cy="646331"/>
          </a:xfrm>
          <a:prstGeom prst="rect">
            <a:avLst/>
          </a:prstGeom>
          <a:noFill/>
        </p:spPr>
        <p:txBody>
          <a:bodyPr wrap="square">
            <a:spAutoFit/>
          </a:bodyPr>
          <a:lstStyle/>
          <a:p>
            <a:pPr marL="182563" marR="0" lvl="0" indent="-182563"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ndara" panose="020E0502030303020204"/>
                <a:ea typeface="+mn-ea"/>
                <a:cs typeface="Calibri" panose="020F0502020204030204" pitchFamily="34" charset="0"/>
              </a:rPr>
              <a:t>&gt; voir </a:t>
            </a:r>
            <a:r>
              <a:rPr kumimoji="0" lang="fr-FR" sz="1800" b="0" i="0" u="none" strike="noStrike" kern="1200" cap="none" spc="0" normalizeH="0" baseline="0" noProof="0" dirty="0">
                <a:ln>
                  <a:noFill/>
                </a:ln>
                <a:solidFill>
                  <a:prstClr val="black"/>
                </a:solidFill>
                <a:effectLst/>
                <a:uLnTx/>
                <a:uFillTx/>
                <a:latin typeface="Candara" panose="020E0502030303020204"/>
                <a:ea typeface="+mn-ea"/>
                <a:cs typeface="Calibri" panose="020F0502020204030204" pitchFamily="34" charset="0"/>
                <a:hlinkClick r:id="rId5"/>
              </a:rPr>
              <a:t>API publique vs API membre</a:t>
            </a:r>
            <a:endParaRPr kumimoji="0" lang="fr-FR" sz="1800" b="0" i="0" u="none" strike="noStrike" kern="1200" cap="none" spc="0" normalizeH="0" baseline="0" noProof="0" dirty="0">
              <a:ln>
                <a:noFill/>
              </a:ln>
              <a:solidFill>
                <a:prstClr val="black"/>
              </a:solidFill>
              <a:effectLst/>
              <a:uLnTx/>
              <a:uFillTx/>
              <a:latin typeface="Candara" panose="020E0502030303020204"/>
              <a:ea typeface="+mn-ea"/>
              <a:cs typeface="Calibri" panose="020F0502020204030204" pitchFamily="34" charset="0"/>
            </a:endParaRPr>
          </a:p>
          <a:p>
            <a:pPr marL="182563" marR="0" lvl="0" indent="-182563" algn="l" defTabSz="457200" rtl="0" eaLnBrk="1" fontAlgn="auto" latinLnBrk="0" hangingPunct="1">
              <a:lnSpc>
                <a:spcPct val="100000"/>
              </a:lnSpc>
              <a:spcBef>
                <a:spcPts val="0"/>
              </a:spcBef>
              <a:spcAft>
                <a:spcPts val="0"/>
              </a:spcAft>
              <a:buClrTx/>
              <a:buSzTx/>
              <a:buFontTx/>
              <a:buNone/>
              <a:tabLst/>
              <a:defRPr/>
            </a:pPr>
            <a:r>
              <a:rPr lang="fr-FR" dirty="0">
                <a:solidFill>
                  <a:prstClr val="black"/>
                </a:solidFill>
                <a:latin typeface="Candara" panose="020E0502030303020204"/>
              </a:rPr>
              <a:t>&gt; voir </a:t>
            </a:r>
            <a:r>
              <a:rPr lang="fr-FR" dirty="0">
                <a:solidFill>
                  <a:prstClr val="black"/>
                </a:solidFill>
                <a:latin typeface="Candara" panose="020E0502030303020204"/>
                <a:hlinkClick r:id="rId6"/>
              </a:rPr>
              <a:t>outil Affiliation manager</a:t>
            </a:r>
            <a:endParaRPr kumimoji="0" lang="fr-FR" sz="1800" b="0" i="0" u="none" strike="noStrike" kern="1200" cap="none" spc="0" normalizeH="0" baseline="0" noProof="0" dirty="0">
              <a:ln>
                <a:noFill/>
              </a:ln>
              <a:solidFill>
                <a:prstClr val="black"/>
              </a:solidFill>
              <a:effectLst/>
              <a:uLnTx/>
              <a:uFillTx/>
              <a:latin typeface="Candara" panose="020E0502030303020204"/>
              <a:ea typeface="+mn-ea"/>
              <a:cs typeface="+mn-cs"/>
            </a:endParaRPr>
          </a:p>
        </p:txBody>
      </p:sp>
    </p:spTree>
    <p:extLst>
      <p:ext uri="{BB962C8B-B14F-4D97-AF65-F5344CB8AC3E}">
        <p14:creationId xmlns:p14="http://schemas.microsoft.com/office/powerpoint/2010/main" val="34838272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5DC3E3E-6BE1-795A-8138-48A491A872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790" y="990600"/>
            <a:ext cx="3737325" cy="5318760"/>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CEE0B0DB-A575-6178-1563-098CFBB21BD4}"/>
              </a:ext>
            </a:extLst>
          </p:cNvPr>
          <p:cNvSpPr txBox="1"/>
          <p:nvPr/>
        </p:nvSpPr>
        <p:spPr>
          <a:xfrm>
            <a:off x="2667001" y="6334125"/>
            <a:ext cx="1264920" cy="246221"/>
          </a:xfrm>
          <a:prstGeom prst="rect">
            <a:avLst/>
          </a:prstGeom>
          <a:noFill/>
        </p:spPr>
        <p:txBody>
          <a:bodyPr wrap="square">
            <a:spAutoFit/>
          </a:bodyPr>
          <a:lstStyle/>
          <a:p>
            <a:r>
              <a:rPr lang="fr-FR" sz="1000" dirty="0">
                <a:hlinkClick r:id="rId3"/>
              </a:rPr>
              <a:t>source</a:t>
            </a:r>
            <a:endParaRPr lang="fr-FR" sz="1000" dirty="0"/>
          </a:p>
        </p:txBody>
      </p:sp>
      <p:pic>
        <p:nvPicPr>
          <p:cNvPr id="7" name="Image 6">
            <a:extLst>
              <a:ext uri="{FF2B5EF4-FFF2-40B4-BE49-F238E27FC236}">
                <a16:creationId xmlns:a16="http://schemas.microsoft.com/office/drawing/2014/main" id="{3A15D9E3-9869-D920-24A3-4DE3C33D5B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0477" y="990600"/>
            <a:ext cx="3745504" cy="5318760"/>
          </a:xfrm>
          <a:prstGeom prst="rect">
            <a:avLst/>
          </a:prstGeom>
          <a:effectLst>
            <a:outerShdw blurRad="292100" dist="139700" dir="2700000" algn="ctr" rotWithShape="0">
              <a:srgbClr val="000000">
                <a:alpha val="65000"/>
              </a:srgbClr>
            </a:outerShdw>
          </a:effectLst>
        </p:spPr>
      </p:pic>
      <p:sp>
        <p:nvSpPr>
          <p:cNvPr id="8" name="ZoneTexte 7">
            <a:extLst>
              <a:ext uri="{FF2B5EF4-FFF2-40B4-BE49-F238E27FC236}">
                <a16:creationId xmlns:a16="http://schemas.microsoft.com/office/drawing/2014/main" id="{CE130C03-D697-F2EC-1C61-3EF80C54FDE1}"/>
              </a:ext>
            </a:extLst>
          </p:cNvPr>
          <p:cNvSpPr txBox="1"/>
          <p:nvPr/>
        </p:nvSpPr>
        <p:spPr>
          <a:xfrm>
            <a:off x="6735666" y="6309360"/>
            <a:ext cx="1264920" cy="246221"/>
          </a:xfrm>
          <a:prstGeom prst="rect">
            <a:avLst/>
          </a:prstGeom>
          <a:noFill/>
        </p:spPr>
        <p:txBody>
          <a:bodyPr wrap="square">
            <a:spAutoFit/>
          </a:bodyPr>
          <a:lstStyle/>
          <a:p>
            <a:r>
              <a:rPr lang="fr-FR" sz="1000" dirty="0">
                <a:hlinkClick r:id="rId5"/>
              </a:rPr>
              <a:t>source</a:t>
            </a:r>
            <a:endParaRPr lang="fr-FR" sz="1000" dirty="0"/>
          </a:p>
        </p:txBody>
      </p:sp>
    </p:spTree>
    <p:extLst>
      <p:ext uri="{BB962C8B-B14F-4D97-AF65-F5344CB8AC3E}">
        <p14:creationId xmlns:p14="http://schemas.microsoft.com/office/powerpoint/2010/main" val="30648382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236A810-AC3F-401F-9149-8717348AC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916" y="502337"/>
            <a:ext cx="6149056" cy="4658375"/>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84C7509E-3D0F-4CCD-99B4-D48EC47430B2}"/>
              </a:ext>
            </a:extLst>
          </p:cNvPr>
          <p:cNvSpPr/>
          <p:nvPr/>
        </p:nvSpPr>
        <p:spPr>
          <a:xfrm>
            <a:off x="5199888" y="6541654"/>
            <a:ext cx="4572000" cy="276999"/>
          </a:xfrm>
          <a:prstGeom prst="rect">
            <a:avLst/>
          </a:prstGeom>
        </p:spPr>
        <p:txBody>
          <a:bodyPr>
            <a:spAutoFit/>
          </a:bodyPr>
          <a:lstStyle/>
          <a:p>
            <a:r>
              <a:rPr lang="fr-FR" sz="1200" dirty="0">
                <a:latin typeface="Calibri" panose="020F0502020204030204" pitchFamily="34" charset="0"/>
                <a:cs typeface="Calibri" panose="020F0502020204030204" pitchFamily="34" charset="0"/>
                <a:hlinkClick r:id="rId4"/>
              </a:rPr>
              <a:t>https://orcid-france.fr/espace-api/affiliation-manager/</a:t>
            </a:r>
            <a:r>
              <a:rPr lang="fr-FR" sz="1200" dirty="0">
                <a:latin typeface="Calibri" panose="020F0502020204030204" pitchFamily="34" charset="0"/>
                <a:cs typeface="Calibri" panose="020F0502020204030204" pitchFamily="34" charset="0"/>
              </a:rPr>
              <a:t> </a:t>
            </a:r>
          </a:p>
        </p:txBody>
      </p:sp>
      <p:pic>
        <p:nvPicPr>
          <p:cNvPr id="6" name="Image 5">
            <a:extLst>
              <a:ext uri="{FF2B5EF4-FFF2-40B4-BE49-F238E27FC236}">
                <a16:creationId xmlns:a16="http://schemas.microsoft.com/office/drawing/2014/main" id="{5B056685-005D-437F-8B51-15C60F8F3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6776" y="1402186"/>
            <a:ext cx="1724266" cy="4658375"/>
          </a:xfrm>
          <a:prstGeom prst="rect">
            <a:avLst/>
          </a:prstGeom>
          <a:effectLst>
            <a:outerShdw blurRad="292100" dist="139700" dir="2700000" algn="ctr" rotWithShape="0">
              <a:srgbClr val="000000">
                <a:alpha val="65000"/>
              </a:srgbClr>
            </a:outerShdw>
          </a:effectLst>
        </p:spPr>
      </p:pic>
      <p:sp>
        <p:nvSpPr>
          <p:cNvPr id="3" name="ZoneTexte 2">
            <a:extLst>
              <a:ext uri="{FF2B5EF4-FFF2-40B4-BE49-F238E27FC236}">
                <a16:creationId xmlns:a16="http://schemas.microsoft.com/office/drawing/2014/main" id="{4C81BB80-E815-AEBF-A99E-B9B64D3AAA69}"/>
              </a:ext>
            </a:extLst>
          </p:cNvPr>
          <p:cNvSpPr txBox="1"/>
          <p:nvPr/>
        </p:nvSpPr>
        <p:spPr>
          <a:xfrm>
            <a:off x="315916" y="5514126"/>
            <a:ext cx="4883972" cy="1200329"/>
          </a:xfrm>
          <a:prstGeom prst="rect">
            <a:avLst/>
          </a:prstGeom>
          <a:noFill/>
        </p:spPr>
        <p:txBody>
          <a:bodyPr wrap="square">
            <a:spAutoFit/>
          </a:bodyPr>
          <a:lstStyle/>
          <a:p>
            <a:r>
              <a:rPr lang="fr-FR" sz="1200" b="0" i="0" dirty="0">
                <a:solidFill>
                  <a:srgbClr val="333333"/>
                </a:solidFill>
                <a:effectLst/>
                <a:latin typeface="Roboto" panose="02000000000000000000" pitchFamily="2" charset="0"/>
              </a:rPr>
              <a:t>«  En pratique, Affiliation Manager permet de rattacher des comptes ORCID de chercheurs à leur établissement via l’ajout de l’identifiant de l’établissement (ROR au autre). [...]</a:t>
            </a:r>
          </a:p>
          <a:p>
            <a:r>
              <a:rPr lang="fr-FR" sz="1200" b="0" i="0" dirty="0">
                <a:solidFill>
                  <a:srgbClr val="333333"/>
                </a:solidFill>
                <a:effectLst/>
                <a:latin typeface="Roboto" panose="02000000000000000000" pitchFamily="2" charset="0"/>
              </a:rPr>
              <a:t>Affiliation Manager peut être une incitation mais l’action de création du compte reste une action individuelle, manuelle et volontaire du chercheur. »</a:t>
            </a:r>
            <a:endParaRPr lang="fr-FR" sz="1200" dirty="0"/>
          </a:p>
        </p:txBody>
      </p:sp>
    </p:spTree>
    <p:extLst>
      <p:ext uri="{BB962C8B-B14F-4D97-AF65-F5344CB8AC3E}">
        <p14:creationId xmlns:p14="http://schemas.microsoft.com/office/powerpoint/2010/main" val="29238636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AD98182-A758-41BF-B1CF-A7E4EB2E8C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65570" y="1182615"/>
            <a:ext cx="4122838" cy="5095503"/>
          </a:xfrm>
          <a:prstGeom prst="rect">
            <a:avLst/>
          </a:prstGeom>
          <a:effectLst>
            <a:outerShdw blurRad="571500" dist="139700" dir="1380000" algn="ctr" rotWithShape="0">
              <a:srgbClr val="000000">
                <a:alpha val="65000"/>
              </a:srgbClr>
            </a:outerShdw>
          </a:effectLst>
        </p:spPr>
      </p:pic>
      <p:sp>
        <p:nvSpPr>
          <p:cNvPr id="8" name="Rectangle 7">
            <a:extLst>
              <a:ext uri="{FF2B5EF4-FFF2-40B4-BE49-F238E27FC236}">
                <a16:creationId xmlns:a16="http://schemas.microsoft.com/office/drawing/2014/main" id="{4DB0FC35-868B-4CD1-ABA2-91FE2F126687}"/>
              </a:ext>
            </a:extLst>
          </p:cNvPr>
          <p:cNvSpPr/>
          <p:nvPr/>
        </p:nvSpPr>
        <p:spPr>
          <a:xfrm>
            <a:off x="265570" y="6289936"/>
            <a:ext cx="463588" cy="215444"/>
          </a:xfrm>
          <a:prstGeom prst="rect">
            <a:avLst/>
          </a:prstGeom>
        </p:spPr>
        <p:txBody>
          <a:bodyPr wrap="none">
            <a:spAutoFit/>
          </a:bodyPr>
          <a:lstStyle/>
          <a:p>
            <a:r>
              <a:rPr lang="fr-FR" sz="800" dirty="0">
                <a:hlinkClick r:id="rId4"/>
              </a:rPr>
              <a:t>source</a:t>
            </a:r>
            <a:endParaRPr lang="fr-FR" sz="800" dirty="0"/>
          </a:p>
        </p:txBody>
      </p:sp>
      <p:sp>
        <p:nvSpPr>
          <p:cNvPr id="10" name="Rectangle 9">
            <a:extLst>
              <a:ext uri="{FF2B5EF4-FFF2-40B4-BE49-F238E27FC236}">
                <a16:creationId xmlns:a16="http://schemas.microsoft.com/office/drawing/2014/main" id="{EF713644-0C05-4BE2-945B-1D4BA8FC8659}"/>
              </a:ext>
            </a:extLst>
          </p:cNvPr>
          <p:cNvSpPr/>
          <p:nvPr/>
        </p:nvSpPr>
        <p:spPr>
          <a:xfrm flipV="1">
            <a:off x="1365745" y="2713549"/>
            <a:ext cx="610179" cy="220825"/>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2608CC6B-F4D0-429D-8D6A-A836FA5ADB0D}"/>
              </a:ext>
            </a:extLst>
          </p:cNvPr>
          <p:cNvSpPr/>
          <p:nvPr/>
        </p:nvSpPr>
        <p:spPr>
          <a:xfrm>
            <a:off x="5914718" y="6482107"/>
            <a:ext cx="3229282" cy="369332"/>
          </a:xfrm>
          <a:prstGeom prst="rect">
            <a:avLst/>
          </a:prstGeom>
        </p:spPr>
        <p:txBody>
          <a:bodyPr wrap="none">
            <a:spAutoFit/>
          </a:bodyPr>
          <a:lstStyle/>
          <a:p>
            <a:r>
              <a:rPr lang="fr-FR" dirty="0">
                <a:hlinkClick r:id="rId5"/>
              </a:rPr>
              <a:t>autres cas d’usage ORCID France</a:t>
            </a:r>
            <a:endParaRPr lang="fr-FR" dirty="0"/>
          </a:p>
        </p:txBody>
      </p:sp>
      <p:pic>
        <p:nvPicPr>
          <p:cNvPr id="6" name="Image 5">
            <a:extLst>
              <a:ext uri="{FF2B5EF4-FFF2-40B4-BE49-F238E27FC236}">
                <a16:creationId xmlns:a16="http://schemas.microsoft.com/office/drawing/2014/main" id="{8EF74E0A-C350-8F79-723F-0F40100D0B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7560" y="1135014"/>
            <a:ext cx="4161353" cy="5143104"/>
          </a:xfrm>
          <a:prstGeom prst="rect">
            <a:avLst/>
          </a:prstGeom>
          <a:effectLst>
            <a:outerShdw blurRad="292100" dist="139700" dir="2700000" algn="ctr" rotWithShape="0">
              <a:srgbClr val="000000">
                <a:alpha val="65000"/>
              </a:srgbClr>
            </a:outerShdw>
          </a:effectLst>
        </p:spPr>
      </p:pic>
      <p:sp>
        <p:nvSpPr>
          <p:cNvPr id="9" name="Rectangle 8">
            <a:extLst>
              <a:ext uri="{FF2B5EF4-FFF2-40B4-BE49-F238E27FC236}">
                <a16:creationId xmlns:a16="http://schemas.microsoft.com/office/drawing/2014/main" id="{CC5BDDAF-BE43-7BB1-AC7C-190A259DA7CA}"/>
              </a:ext>
            </a:extLst>
          </p:cNvPr>
          <p:cNvSpPr/>
          <p:nvPr/>
        </p:nvSpPr>
        <p:spPr>
          <a:xfrm flipV="1">
            <a:off x="1365745" y="3927392"/>
            <a:ext cx="610179" cy="220825"/>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6CCA6423-CEC7-EC95-E106-900EF58B0A8A}"/>
              </a:ext>
            </a:extLst>
          </p:cNvPr>
          <p:cNvSpPr/>
          <p:nvPr/>
        </p:nvSpPr>
        <p:spPr>
          <a:xfrm flipV="1">
            <a:off x="5859619" y="3688982"/>
            <a:ext cx="864151" cy="220825"/>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8B2F37F3-B2AC-941F-AEAE-C3A168D48EC0}"/>
              </a:ext>
            </a:extLst>
          </p:cNvPr>
          <p:cNvSpPr/>
          <p:nvPr/>
        </p:nvSpPr>
        <p:spPr>
          <a:xfrm flipV="1">
            <a:off x="4747560" y="2823961"/>
            <a:ext cx="801294" cy="284346"/>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0454D294-2CAC-F922-EA08-D0D072AF4103}"/>
              </a:ext>
            </a:extLst>
          </p:cNvPr>
          <p:cNvSpPr txBox="1"/>
          <p:nvPr/>
        </p:nvSpPr>
        <p:spPr>
          <a:xfrm>
            <a:off x="4747560" y="6289936"/>
            <a:ext cx="569302" cy="215444"/>
          </a:xfrm>
          <a:prstGeom prst="rect">
            <a:avLst/>
          </a:prstGeom>
          <a:noFill/>
        </p:spPr>
        <p:txBody>
          <a:bodyPr wrap="square">
            <a:spAutoFit/>
          </a:bodyPr>
          <a:lstStyle/>
          <a:p>
            <a:r>
              <a:rPr lang="fr-FR" sz="800" dirty="0">
                <a:hlinkClick r:id="rId7"/>
              </a:rPr>
              <a:t>source</a:t>
            </a:r>
            <a:endParaRPr lang="fr-FR" sz="800" dirty="0"/>
          </a:p>
        </p:txBody>
      </p:sp>
      <p:sp>
        <p:nvSpPr>
          <p:cNvPr id="3" name="ZoneTexte 2">
            <a:extLst>
              <a:ext uri="{FF2B5EF4-FFF2-40B4-BE49-F238E27FC236}">
                <a16:creationId xmlns:a16="http://schemas.microsoft.com/office/drawing/2014/main" id="{6DF02EE4-B027-5C65-1EB2-A9F8A7099976}"/>
              </a:ext>
            </a:extLst>
          </p:cNvPr>
          <p:cNvSpPr txBox="1"/>
          <p:nvPr/>
        </p:nvSpPr>
        <p:spPr>
          <a:xfrm>
            <a:off x="4182238" y="391903"/>
            <a:ext cx="2031358" cy="369332"/>
          </a:xfrm>
          <a:prstGeom prst="rect">
            <a:avLst/>
          </a:prstGeom>
          <a:noFill/>
        </p:spPr>
        <p:txBody>
          <a:bodyPr wrap="square">
            <a:spAutoFit/>
          </a:bodyPr>
          <a:lstStyle/>
          <a:p>
            <a:r>
              <a:rPr lang="fr-FR" i="1" dirty="0"/>
              <a:t>trust markers</a:t>
            </a:r>
          </a:p>
        </p:txBody>
      </p:sp>
      <p:pic>
        <p:nvPicPr>
          <p:cNvPr id="5" name="Image 4">
            <a:extLst>
              <a:ext uri="{FF2B5EF4-FFF2-40B4-BE49-F238E27FC236}">
                <a16:creationId xmlns:a16="http://schemas.microsoft.com/office/drawing/2014/main" id="{4DAFC621-285D-067D-4079-36B6924778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3160" y="347124"/>
            <a:ext cx="409632" cy="457264"/>
          </a:xfrm>
          <a:prstGeom prst="rect">
            <a:avLst/>
          </a:prstGeom>
        </p:spPr>
      </p:pic>
    </p:spTree>
    <p:extLst>
      <p:ext uri="{BB962C8B-B14F-4D97-AF65-F5344CB8AC3E}">
        <p14:creationId xmlns:p14="http://schemas.microsoft.com/office/powerpoint/2010/main" val="42886513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54B0B5-E42B-4310-BBB3-4B2E59144D14}"/>
              </a:ext>
            </a:extLst>
          </p:cNvPr>
          <p:cNvSpPr/>
          <p:nvPr/>
        </p:nvSpPr>
        <p:spPr>
          <a:xfrm>
            <a:off x="5174566" y="6605491"/>
            <a:ext cx="4572000" cy="276999"/>
          </a:xfrm>
          <a:prstGeom prst="rect">
            <a:avLst/>
          </a:prstGeom>
        </p:spPr>
        <p:txBody>
          <a:bodyPr>
            <a:spAutoFit/>
          </a:bodyPr>
          <a:lstStyle/>
          <a:p>
            <a:r>
              <a:rPr lang="fr-FR" sz="1200" dirty="0">
                <a:hlinkClick r:id="rId3"/>
              </a:rPr>
              <a:t>https://orcid-france.fr/espace-api/fonctionnalites/</a:t>
            </a:r>
            <a:r>
              <a:rPr lang="fr-FR" sz="1200" dirty="0"/>
              <a:t> </a:t>
            </a:r>
          </a:p>
        </p:txBody>
      </p:sp>
      <p:pic>
        <p:nvPicPr>
          <p:cNvPr id="2" name="Image 1">
            <a:extLst>
              <a:ext uri="{FF2B5EF4-FFF2-40B4-BE49-F238E27FC236}">
                <a16:creationId xmlns:a16="http://schemas.microsoft.com/office/drawing/2014/main" id="{88156A4C-4E0C-4A15-B57A-E78EF2806D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31" y="252509"/>
            <a:ext cx="7549578" cy="6352982"/>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AD795924-95B8-4E98-A6C7-CDE382B2D80E}"/>
              </a:ext>
            </a:extLst>
          </p:cNvPr>
          <p:cNvSpPr/>
          <p:nvPr/>
        </p:nvSpPr>
        <p:spPr>
          <a:xfrm>
            <a:off x="2938273" y="3343266"/>
            <a:ext cx="5476936" cy="509406"/>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3B28B2F5-9F80-440F-8379-C04BC5F61F15}"/>
              </a:ext>
            </a:extLst>
          </p:cNvPr>
          <p:cNvSpPr/>
          <p:nvPr/>
        </p:nvSpPr>
        <p:spPr>
          <a:xfrm>
            <a:off x="2899820" y="5165603"/>
            <a:ext cx="1916020" cy="245549"/>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138924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DC13CF6A-0E9D-08A6-75A6-57187274E772}"/>
              </a:ext>
            </a:extLst>
          </p:cNvPr>
          <p:cNvSpPr txBox="1"/>
          <p:nvPr/>
        </p:nvSpPr>
        <p:spPr>
          <a:xfrm>
            <a:off x="1067741" y="3179134"/>
            <a:ext cx="7331980" cy="707886"/>
          </a:xfrm>
          <a:prstGeom prst="rect">
            <a:avLst/>
          </a:prstGeom>
          <a:noFill/>
        </p:spPr>
        <p:txBody>
          <a:bodyPr wrap="square">
            <a:spAutoFit/>
          </a:bodyPr>
          <a:lstStyle/>
          <a:p>
            <a:pPr algn="ctr"/>
            <a:r>
              <a:rPr lang="fr-FR" sz="2000" dirty="0">
                <a:hlinkClick r:id="rId3"/>
              </a:rPr>
              <a:t>loi du 21 février 2022</a:t>
            </a:r>
            <a:r>
              <a:rPr lang="fr-FR" sz="2000" dirty="0"/>
              <a:t> dite loi 3 DS </a:t>
            </a:r>
          </a:p>
          <a:p>
            <a:pPr algn="ctr"/>
            <a:r>
              <a:rPr lang="fr-FR" sz="2000" dirty="0"/>
              <a:t>(différenciation, décentralisation, déconcentration et simplification) </a:t>
            </a:r>
          </a:p>
        </p:txBody>
      </p:sp>
      <p:sp>
        <p:nvSpPr>
          <p:cNvPr id="2" name="Rectangle 1">
            <a:extLst>
              <a:ext uri="{FF2B5EF4-FFF2-40B4-BE49-F238E27FC236}">
                <a16:creationId xmlns:a16="http://schemas.microsoft.com/office/drawing/2014/main" id="{D0FC6180-E1D3-F128-D96D-2C8C546C8834}"/>
              </a:ext>
            </a:extLst>
          </p:cNvPr>
          <p:cNvSpPr/>
          <p:nvPr/>
        </p:nvSpPr>
        <p:spPr>
          <a:xfrm>
            <a:off x="292694" y="317579"/>
            <a:ext cx="8579978" cy="461665"/>
          </a:xfrm>
          <a:prstGeom prst="rect">
            <a:avLst/>
          </a:prstGeom>
          <a:noFill/>
        </p:spPr>
        <p:txBody>
          <a:bodyPr wrap="none">
            <a:spAutoFit/>
          </a:bodyPr>
          <a:lstStyle/>
          <a:p>
            <a:pPr algn="ctr"/>
            <a:r>
              <a:rPr lang="fr-FR" sz="2400" b="1" dirty="0">
                <a:solidFill>
                  <a:srgbClr val="7030A0"/>
                </a:solidFill>
              </a:rPr>
              <a:t>Pour une stratégie nationale des identifiants : </a:t>
            </a:r>
            <a:r>
              <a:rPr lang="fr-FR" sz="2000" b="1" dirty="0">
                <a:solidFill>
                  <a:srgbClr val="7030A0"/>
                </a:solidFill>
              </a:rPr>
              <a:t>circulation des données</a:t>
            </a:r>
            <a:endParaRPr lang="fr-FR" sz="2400" b="1" dirty="0">
              <a:solidFill>
                <a:srgbClr val="7030A0"/>
              </a:solidFill>
            </a:endParaRPr>
          </a:p>
        </p:txBody>
      </p:sp>
    </p:spTree>
    <p:extLst>
      <p:ext uri="{BB962C8B-B14F-4D97-AF65-F5344CB8AC3E}">
        <p14:creationId xmlns:p14="http://schemas.microsoft.com/office/powerpoint/2010/main" val="2223916794"/>
      </p:ext>
    </p:extLst>
  </p:cSld>
  <p:clrMapOvr>
    <a:masterClrMapping/>
  </p:clrMapOvr>
</p:sld>
</file>

<file path=ppt/theme/theme1.xml><?xml version="1.0" encoding="utf-8"?>
<a:theme xmlns:a="http://schemas.openxmlformats.org/drawingml/2006/main" name="Thème Office">
  <a:themeElements>
    <a:clrScheme name="Personnalisé 38">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808080"/>
      </a:folHlink>
    </a:clrScheme>
    <a:fontScheme name="Personnalisé 5">
      <a:majorFont>
        <a:latin typeface="Calibri Light"/>
        <a:ea typeface=""/>
        <a:cs typeface=""/>
      </a:majorFont>
      <a:minorFont>
        <a:latin typeface="Calibri"/>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11824</TotalTime>
  <Words>17060</Words>
  <Application>Microsoft Office PowerPoint</Application>
  <PresentationFormat>Affichage à l'écran (4:3)</PresentationFormat>
  <Paragraphs>1215</Paragraphs>
  <Slides>122</Slides>
  <Notes>109</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122</vt:i4>
      </vt:variant>
    </vt:vector>
  </HeadingPairs>
  <TitlesOfParts>
    <vt:vector size="133" baseType="lpstr">
      <vt:lpstr>Aptos</vt:lpstr>
      <vt:lpstr>Arial</vt:lpstr>
      <vt:lpstr>Calibri</vt:lpstr>
      <vt:lpstr>Calibri Light</vt:lpstr>
      <vt:lpstr>Candara</vt:lpstr>
      <vt:lpstr>Century Gothic</vt:lpstr>
      <vt:lpstr>Merriweather</vt:lpstr>
      <vt:lpstr>NonBreakingSpaceOverride</vt:lpstr>
      <vt:lpstr>Roboto</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Intérêts et limites</vt:lpstr>
      <vt:lpstr>Présentation PowerPoint</vt:lpstr>
      <vt:lpstr>Présentation PowerPoint</vt:lpstr>
      <vt:lpstr>Présentation PowerPoint</vt:lpstr>
      <vt:lpstr>Présentation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gobelin</dc:creator>
  <cp:lastModifiedBy>Aline BOUCHARD</cp:lastModifiedBy>
  <cp:revision>1270</cp:revision>
  <cp:lastPrinted>2019-12-09T16:59:19Z</cp:lastPrinted>
  <dcterms:created xsi:type="dcterms:W3CDTF">2017-10-16T15:34:26Z</dcterms:created>
  <dcterms:modified xsi:type="dcterms:W3CDTF">2026-05-20T06:42:35Z</dcterms:modified>
</cp:coreProperties>
</file>