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handoutMasterIdLst>
    <p:handoutMasterId r:id="rId123"/>
  </p:handoutMasterIdLst>
  <p:sldIdLst>
    <p:sldId id="1547" r:id="rId2"/>
    <p:sldId id="1129" r:id="rId3"/>
    <p:sldId id="1134" r:id="rId4"/>
    <p:sldId id="260" r:id="rId5"/>
    <p:sldId id="1459" r:id="rId6"/>
    <p:sldId id="1466" r:id="rId7"/>
    <p:sldId id="1467" r:id="rId8"/>
    <p:sldId id="1468" r:id="rId9"/>
    <p:sldId id="1469" r:id="rId10"/>
    <p:sldId id="1464" r:id="rId11"/>
    <p:sldId id="1630" r:id="rId12"/>
    <p:sldId id="1473" r:id="rId13"/>
    <p:sldId id="1487" r:id="rId14"/>
    <p:sldId id="1479" r:id="rId15"/>
    <p:sldId id="1509" r:id="rId16"/>
    <p:sldId id="1480" r:id="rId17"/>
    <p:sldId id="1277" r:id="rId18"/>
    <p:sldId id="1476" r:id="rId19"/>
    <p:sldId id="1465" r:id="rId20"/>
    <p:sldId id="1631" r:id="rId21"/>
    <p:sldId id="1490" r:id="rId22"/>
    <p:sldId id="1491" r:id="rId23"/>
    <p:sldId id="1471" r:id="rId24"/>
    <p:sldId id="1540" r:id="rId25"/>
    <p:sldId id="1486" r:id="rId26"/>
    <p:sldId id="1506" r:id="rId27"/>
    <p:sldId id="1579" r:id="rId28"/>
    <p:sldId id="1624" r:id="rId29"/>
    <p:sldId id="1131" r:id="rId30"/>
    <p:sldId id="1460" r:id="rId31"/>
    <p:sldId id="1561" r:id="rId32"/>
    <p:sldId id="1545" r:id="rId33"/>
    <p:sldId id="1544" r:id="rId34"/>
    <p:sldId id="1548" r:id="rId35"/>
    <p:sldId id="1549" r:id="rId36"/>
    <p:sldId id="1550" r:id="rId37"/>
    <p:sldId id="1551" r:id="rId38"/>
    <p:sldId id="1557" r:id="rId39"/>
    <p:sldId id="1546" r:id="rId40"/>
    <p:sldId id="1553" r:id="rId41"/>
    <p:sldId id="1647" r:id="rId42"/>
    <p:sldId id="1646" r:id="rId43"/>
    <p:sldId id="1537" r:id="rId44"/>
    <p:sldId id="1461" r:id="rId45"/>
    <p:sldId id="1564" r:id="rId46"/>
    <p:sldId id="1576" r:id="rId47"/>
    <p:sldId id="1575" r:id="rId48"/>
    <p:sldId id="1596" r:id="rId49"/>
    <p:sldId id="1569" r:id="rId50"/>
    <p:sldId id="1618" r:id="rId51"/>
    <p:sldId id="1574" r:id="rId52"/>
    <p:sldId id="1536" r:id="rId53"/>
    <p:sldId id="1462" r:id="rId54"/>
    <p:sldId id="1592" r:id="rId55"/>
    <p:sldId id="1502" r:id="rId56"/>
    <p:sldId id="1513" r:id="rId57"/>
    <p:sldId id="1580" r:id="rId58"/>
    <p:sldId id="1582" r:id="rId59"/>
    <p:sldId id="1583" r:id="rId60"/>
    <p:sldId id="1597" r:id="rId61"/>
    <p:sldId id="1623" r:id="rId62"/>
    <p:sldId id="1539" r:id="rId63"/>
    <p:sldId id="1511" r:id="rId64"/>
    <p:sldId id="1642" r:id="rId65"/>
    <p:sldId id="1562" r:id="rId66"/>
    <p:sldId id="1643" r:id="rId67"/>
    <p:sldId id="1594" r:id="rId68"/>
    <p:sldId id="1595" r:id="rId69"/>
    <p:sldId id="1514" r:id="rId70"/>
    <p:sldId id="1603" r:id="rId71"/>
    <p:sldId id="1644" r:id="rId72"/>
    <p:sldId id="1535" r:id="rId73"/>
    <p:sldId id="1463" r:id="rId74"/>
    <p:sldId id="1609" r:id="rId75"/>
    <p:sldId id="1585" r:id="rId76"/>
    <p:sldId id="1589" r:id="rId77"/>
    <p:sldId id="1621" r:id="rId78"/>
    <p:sldId id="1612" r:id="rId79"/>
    <p:sldId id="1611" r:id="rId80"/>
    <p:sldId id="1533" r:id="rId81"/>
    <p:sldId id="1598" r:id="rId82"/>
    <p:sldId id="1648" r:id="rId83"/>
    <p:sldId id="1633" r:id="rId84"/>
    <p:sldId id="1641" r:id="rId85"/>
    <p:sldId id="1656" r:id="rId86"/>
    <p:sldId id="1655" r:id="rId87"/>
    <p:sldId id="1640" r:id="rId88"/>
    <p:sldId id="1632" r:id="rId89"/>
    <p:sldId id="1482" r:id="rId90"/>
    <p:sldId id="1507" r:id="rId91"/>
    <p:sldId id="1635" r:id="rId92"/>
    <p:sldId id="1600" r:id="rId93"/>
    <p:sldId id="1488" r:id="rId94"/>
    <p:sldId id="1517" r:id="rId95"/>
    <p:sldId id="1457" r:id="rId96"/>
    <p:sldId id="1651" r:id="rId97"/>
    <p:sldId id="1522" r:id="rId98"/>
    <p:sldId id="1616" r:id="rId99"/>
    <p:sldId id="1619" r:id="rId100"/>
    <p:sldId id="1634" r:id="rId101"/>
    <p:sldId id="1601" r:id="rId102"/>
    <p:sldId id="1649" r:id="rId103"/>
    <p:sldId id="1636" r:id="rId104"/>
    <p:sldId id="1637" r:id="rId105"/>
    <p:sldId id="1617" r:id="rId106"/>
    <p:sldId id="1639" r:id="rId107"/>
    <p:sldId id="1638" r:id="rId108"/>
    <p:sldId id="1508" r:id="rId109"/>
    <p:sldId id="1653" r:id="rId110"/>
    <p:sldId id="1620" r:id="rId111"/>
    <p:sldId id="1614" r:id="rId112"/>
    <p:sldId id="1645" r:id="rId113"/>
    <p:sldId id="1654" r:id="rId114"/>
    <p:sldId id="1652" r:id="rId115"/>
    <p:sldId id="1599" r:id="rId116"/>
    <p:sldId id="1483" r:id="rId117"/>
    <p:sldId id="1626" r:id="rId118"/>
    <p:sldId id="1512" r:id="rId119"/>
    <p:sldId id="1538" r:id="rId120"/>
    <p:sldId id="1627" r:id="rId121"/>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7132"/>
    <a:srgbClr val="000000"/>
    <a:srgbClr val="E7EAED"/>
    <a:srgbClr val="CCD2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58" autoAdjust="0"/>
    <p:restoredTop sz="79303" autoAdjust="0"/>
  </p:normalViewPr>
  <p:slideViewPr>
    <p:cSldViewPr snapToGrid="0">
      <p:cViewPr varScale="1">
        <p:scale>
          <a:sx n="72" d="100"/>
          <a:sy n="72" d="100"/>
        </p:scale>
        <p:origin x="576" y="72"/>
      </p:cViewPr>
      <p:guideLst/>
    </p:cSldViewPr>
  </p:slideViewPr>
  <p:notesTextViewPr>
    <p:cViewPr>
      <p:scale>
        <a:sx n="66" d="100"/>
        <a:sy n="66" d="100"/>
      </p:scale>
      <p:origin x="0" y="0"/>
    </p:cViewPr>
  </p:notesTextViewPr>
  <p:notesViewPr>
    <p:cSldViewPr snapToGrid="0">
      <p:cViewPr varScale="1">
        <p:scale>
          <a:sx n="56" d="100"/>
          <a:sy n="56" d="100"/>
        </p:scale>
        <p:origin x="278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0A9835C-7C5F-AB97-D6C2-50DA3FE65A89}"/>
              </a:ext>
            </a:extLst>
          </p:cNvPr>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9F807E0-B96C-F6A3-1C8F-2DF6554B861C}"/>
              </a:ext>
            </a:extLst>
          </p:cNvPr>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25AF392F-D6BC-4522-9D75-6941EA32D499}" type="datetimeFigureOut">
              <a:rPr lang="fr-FR" smtClean="0"/>
              <a:t>21/10/2025</a:t>
            </a:fld>
            <a:endParaRPr lang="fr-FR"/>
          </a:p>
        </p:txBody>
      </p:sp>
      <p:sp>
        <p:nvSpPr>
          <p:cNvPr id="4" name="Espace réservé du pied de page 3">
            <a:extLst>
              <a:ext uri="{FF2B5EF4-FFF2-40B4-BE49-F238E27FC236}">
                <a16:creationId xmlns:a16="http://schemas.microsoft.com/office/drawing/2014/main" id="{3D3514B5-FBEF-6B68-F0D0-B9BFF936DF03}"/>
              </a:ext>
            </a:extLst>
          </p:cNvPr>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B1D110D-5FC5-6758-249B-C127EDB914BF}"/>
              </a:ext>
            </a:extLst>
          </p:cNvPr>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B26C2576-7DC6-4303-B409-1E2301940BAE}" type="slidenum">
              <a:rPr lang="fr-FR" smtClean="0"/>
              <a:t>‹N°›</a:t>
            </a:fld>
            <a:endParaRPr lang="fr-FR"/>
          </a:p>
        </p:txBody>
      </p:sp>
    </p:spTree>
    <p:extLst>
      <p:ext uri="{BB962C8B-B14F-4D97-AF65-F5344CB8AC3E}">
        <p14:creationId xmlns:p14="http://schemas.microsoft.com/office/powerpoint/2010/main" val="3614785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108EF377-9B6E-4332-89D5-87CAB4E8459C}" type="datetimeFigureOut">
              <a:rPr lang="fr-FR" smtClean="0"/>
              <a:t>21/10/2025</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9B445671-83F9-47C6-84FE-DFD9642164E5}" type="slidenum">
              <a:rPr lang="fr-FR" smtClean="0"/>
              <a:t>‹N°›</a:t>
            </a:fld>
            <a:endParaRPr lang="fr-FR"/>
          </a:p>
        </p:txBody>
      </p:sp>
    </p:spTree>
    <p:extLst>
      <p:ext uri="{BB962C8B-B14F-4D97-AF65-F5344CB8AC3E}">
        <p14:creationId xmlns:p14="http://schemas.microsoft.com/office/powerpoint/2010/main" val="3100619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363538" indent="-188913" algn="l" defTabSz="914400" rtl="0" eaLnBrk="1" latinLnBrk="0" hangingPunct="1">
      <a:defRPr sz="1200" kern="1200">
        <a:solidFill>
          <a:schemeClr val="tx1"/>
        </a:solidFill>
        <a:latin typeface="+mn-lt"/>
        <a:ea typeface="+mn-ea"/>
        <a:cs typeface="+mn-cs"/>
      </a:defRPr>
    </a:lvl2pPr>
    <a:lvl3pPr marL="536575" indent="-173038"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cbi.nlm.nih.gov/pmc/tools/openftlis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a:t>
            </a:fld>
            <a:endParaRPr lang="fr-FR"/>
          </a:p>
        </p:txBody>
      </p:sp>
    </p:spTree>
    <p:extLst>
      <p:ext uri="{BB962C8B-B14F-4D97-AF65-F5344CB8AC3E}">
        <p14:creationId xmlns:p14="http://schemas.microsoft.com/office/powerpoint/2010/main" val="250667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effectLst/>
                <a:ea typeface="Tahoma" panose="020B0604030504040204" pitchFamily="34" charset="0"/>
                <a:cs typeface="Tahoma" panose="020B0604030504040204" pitchFamily="34" charset="0"/>
              </a:rPr>
              <a:t>2 buts principaux : </a:t>
            </a:r>
          </a:p>
          <a:p>
            <a:pPr marL="355600" lvl="1" indent="-177800">
              <a:buFont typeface="Courier New" panose="02070309020205020404" pitchFamily="49" charset="0"/>
              <a:buChar char="-"/>
            </a:pPr>
            <a:r>
              <a:rPr lang="fr-FR" b="1" dirty="0">
                <a:effectLst/>
                <a:ea typeface="Tahoma" panose="020B0604030504040204" pitchFamily="34" charset="0"/>
                <a:cs typeface="Tahoma" panose="020B0604030504040204" pitchFamily="34" charset="0"/>
              </a:rPr>
              <a:t>décloisonner la recherche </a:t>
            </a:r>
            <a:r>
              <a:rPr lang="fr-FR" dirty="0">
                <a:effectLst/>
                <a:ea typeface="Tahoma" panose="020B0604030504040204" pitchFamily="34" charset="0"/>
                <a:cs typeface="Tahoma" panose="020B0604030504040204" pitchFamily="34" charset="0"/>
              </a:rPr>
              <a:t>: couvrir d’autres types de documents que les seules publications</a:t>
            </a:r>
          </a:p>
          <a:p>
            <a:pPr marL="355600" lvl="1" indent="-177800">
              <a:buFont typeface="Courier New" panose="02070309020205020404" pitchFamily="49" charset="0"/>
              <a:buChar char="-"/>
            </a:pPr>
            <a:r>
              <a:rPr lang="fr-FR" b="1" dirty="0">
                <a:effectLst/>
                <a:ea typeface="Tahoma" panose="020B0604030504040204" pitchFamily="34" charset="0"/>
                <a:cs typeface="Tahoma" panose="020B0604030504040204" pitchFamily="34" charset="0"/>
              </a:rPr>
              <a:t>décloisonner la bibliométrie </a:t>
            </a:r>
            <a:r>
              <a:rPr lang="fr-FR" dirty="0">
                <a:effectLst/>
                <a:ea typeface="Tahoma" panose="020B0604030504040204" pitchFamily="34" charset="0"/>
                <a:cs typeface="Tahoma" panose="020B0604030504040204" pitchFamily="34" charset="0"/>
              </a:rPr>
              <a:t>: proposer des alternatives au Web of science et à Scopus</a:t>
            </a:r>
          </a:p>
          <a:p>
            <a:pPr marL="355600" lvl="1" indent="-177800">
              <a:buFont typeface="Courier New" panose="02070309020205020404" pitchFamily="49" charset="0"/>
              <a:buChar char="-"/>
            </a:pPr>
            <a:endParaRPr lang="fr-FR" dirty="0">
              <a:effectLst/>
              <a:ea typeface="Tahoma" panose="020B0604030504040204" pitchFamily="34" charset="0"/>
              <a:cs typeface="Tahoma" panose="020B0604030504040204" pitchFamily="34" charset="0"/>
            </a:endParaRPr>
          </a:p>
          <a:p>
            <a:pPr marL="285750" indent="-285750">
              <a:buFontTx/>
              <a:buChar char="-"/>
            </a:pPr>
            <a:r>
              <a:rPr lang="fr-FR" b="1" dirty="0">
                <a:effectLst/>
                <a:ea typeface="Tahoma" panose="020B0604030504040204" pitchFamily="34" charset="0"/>
                <a:cs typeface="Tahoma" panose="020B0604030504040204" pitchFamily="34" charset="0"/>
              </a:rPr>
              <a:t>« méga-index » :</a:t>
            </a:r>
          </a:p>
          <a:p>
            <a:pPr marL="355600" lvl="1" indent="-177800">
              <a:buFontTx/>
              <a:buChar char="-"/>
            </a:pPr>
            <a:r>
              <a:rPr lang="fr-FR" b="1" dirty="0">
                <a:effectLst/>
                <a:ea typeface="Tahoma" panose="020B0604030504040204" pitchFamily="34" charset="0"/>
                <a:cs typeface="Tahoma" panose="020B0604030504040204" pitchFamily="34" charset="0"/>
              </a:rPr>
              <a:t>contrairement aux outils précédents qui disposent de leurs propres index, à partir d’une liste de revues sélectionnées : sont des méta-moteurs qui s’appuient sur des bases déjà existantes ou crawlent le web</a:t>
            </a:r>
          </a:p>
          <a:p>
            <a:pPr marL="742950" lvl="1" indent="-285750">
              <a:buFontTx/>
              <a:buChar char="-"/>
            </a:pPr>
            <a:endParaRPr lang="fr-FR" dirty="0">
              <a:effectLst/>
              <a:ea typeface="Tahoma" panose="020B0604030504040204" pitchFamily="34" charset="0"/>
              <a:cs typeface="Tahoma" panose="020B0604030504040204" pitchFamily="34" charset="0"/>
            </a:endParaRPr>
          </a:p>
          <a:p>
            <a:endParaRPr lang="fr-FR" dirty="0">
              <a:effectLst/>
              <a:ea typeface="Tahoma" panose="020B0604030504040204" pitchFamily="34" charset="0"/>
              <a:cs typeface="Tahoma" panose="020B0604030504040204" pitchFamily="34" charset="0"/>
            </a:endParaRPr>
          </a:p>
          <a:p>
            <a:r>
              <a:rPr lang="fr-FR" dirty="0">
                <a:effectLst/>
                <a:ea typeface="Tahoma" panose="020B0604030504040204" pitchFamily="34" charset="0"/>
                <a:cs typeface="Tahoma" panose="020B0604030504040204" pitchFamily="34" charset="0"/>
              </a:rPr>
              <a:t>sur ce sujet, voir suite de billets d’Aaron Tay ca 2018-2021, https://musingsaboutlibrarianship.blogspot.com/ et https://medium.com/@aarontay</a:t>
            </a:r>
            <a:br>
              <a:rPr lang="fr-FR" dirty="0">
                <a:effectLst/>
                <a:ea typeface="Tahoma" panose="020B0604030504040204" pitchFamily="34" charset="0"/>
                <a:cs typeface="Tahoma" panose="020B0604030504040204" pitchFamily="34" charset="0"/>
              </a:rPr>
            </a:br>
            <a:endParaRPr lang="fr-FR" dirty="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a:t>
            </a:fld>
            <a:endParaRPr lang="fr-FR"/>
          </a:p>
        </p:txBody>
      </p:sp>
    </p:spTree>
    <p:extLst>
      <p:ext uri="{BB962C8B-B14F-4D97-AF65-F5344CB8AC3E}">
        <p14:creationId xmlns:p14="http://schemas.microsoft.com/office/powerpoint/2010/main" val="22690158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9280178"/>
          </a:xfrm>
        </p:spPr>
        <p:txBody>
          <a:bodyPr/>
          <a:lstStyle/>
          <a:p>
            <a:pPr marL="355600" lvl="0" indent="-177800">
              <a:buFontTx/>
              <a:buNone/>
            </a:pPr>
            <a:r>
              <a:rPr lang="fr-FR" sz="1200" kern="1200" dirty="0">
                <a:solidFill>
                  <a:schemeClr val="tx1"/>
                </a:solidFill>
                <a:latin typeface="+mn-lt"/>
                <a:ea typeface="+mn-ea"/>
                <a:cs typeface="+mn-cs"/>
              </a:rPr>
              <a:t>problèmes des bots (notamment liés aux IA ?) </a:t>
            </a:r>
            <a:r>
              <a:rPr lang="fr-FR" sz="1200" kern="1200" dirty="0">
                <a:solidFill>
                  <a:schemeClr val="tx1"/>
                </a:solidFill>
                <a:latin typeface="+mn-lt"/>
                <a:ea typeface="+mn-ea"/>
                <a:cs typeface="+mn-cs"/>
                <a:sym typeface="Wingdings" panose="05000000000000000000" pitchFamily="2" charset="2"/>
              </a:rPr>
              <a:t> protection </a:t>
            </a:r>
            <a:r>
              <a:rPr lang="fr-FR" sz="1200" kern="1200" dirty="0" err="1">
                <a:solidFill>
                  <a:schemeClr val="tx1"/>
                </a:solidFill>
                <a:latin typeface="+mn-lt"/>
                <a:ea typeface="+mn-ea"/>
                <a:cs typeface="+mn-cs"/>
                <a:sym typeface="Wingdings" panose="05000000000000000000" pitchFamily="2" charset="2"/>
              </a:rPr>
              <a:t>Cloudflare</a:t>
            </a:r>
            <a:r>
              <a:rPr lang="fr-FR" sz="1200" kern="1200" dirty="0">
                <a:solidFill>
                  <a:schemeClr val="tx1"/>
                </a:solidFill>
                <a:latin typeface="+mn-lt"/>
                <a:ea typeface="+mn-ea"/>
                <a:cs typeface="+mn-cs"/>
                <a:sym typeface="Wingdings" panose="05000000000000000000" pitchFamily="2" charset="2"/>
              </a:rPr>
              <a:t>, cf. Lens</a:t>
            </a:r>
          </a:p>
          <a:p>
            <a:pPr marL="355600" lvl="0" indent="-177800">
              <a:buFontTx/>
              <a:buNone/>
            </a:pPr>
            <a:r>
              <a:rPr lang="fr-FR" sz="1200" kern="1200" dirty="0">
                <a:solidFill>
                  <a:schemeClr val="tx1"/>
                </a:solidFill>
                <a:latin typeface="+mn-lt"/>
                <a:ea typeface="+mn-ea"/>
                <a:cs typeface="+mn-cs"/>
                <a:sym typeface="Wingdings" panose="05000000000000000000" pitchFamily="2" charset="2"/>
              </a:rPr>
              <a:t>cf. pour les archives ouvertes : étude COAR, https://coar-repositories.org/news-updates/open-repositories-are-being-profoundly-impacted-by-ai-bots-and-other-crawlers-results-of-a-coar-survey/</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111</a:t>
            </a:fld>
            <a:endParaRPr lang="fr-FR"/>
          </a:p>
        </p:txBody>
      </p:sp>
    </p:spTree>
    <p:extLst>
      <p:ext uri="{BB962C8B-B14F-4D97-AF65-F5344CB8AC3E}">
        <p14:creationId xmlns:p14="http://schemas.microsoft.com/office/powerpoint/2010/main" val="26563866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aussi exemple de PubMed, un fournisseur important de métadonnées : http://philtyprod.com/testUP/pubmed-sous-ladministration-trump/</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113</a:t>
            </a:fld>
            <a:endParaRPr lang="fr-FR"/>
          </a:p>
        </p:txBody>
      </p:sp>
    </p:spTree>
    <p:extLst>
      <p:ext uri="{BB962C8B-B14F-4D97-AF65-F5344CB8AC3E}">
        <p14:creationId xmlns:p14="http://schemas.microsoft.com/office/powerpoint/2010/main" val="20771495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C5D3A-F421-8257-D487-47AA299BFB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7AC7AE-3F05-6433-B044-EA68DA88B0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86D421B-F737-CF06-C1DA-A10216FCE8F2}"/>
              </a:ext>
            </a:extLst>
          </p:cNvPr>
          <p:cNvSpPr>
            <a:spLocks noGrp="1"/>
          </p:cNvSpPr>
          <p:nvPr>
            <p:ph type="body" idx="1"/>
          </p:nvPr>
        </p:nvSpPr>
        <p:spPr/>
        <p:txBody>
          <a:bodyPr/>
          <a:lstStyle/>
          <a:p>
            <a:pPr marL="171450" indent="-171450">
              <a:buFontTx/>
              <a:buChar char="-"/>
            </a:pPr>
            <a:r>
              <a:rPr lang="fr-FR" dirty="0"/>
              <a:t>chaque outil a ses particularités</a:t>
            </a:r>
          </a:p>
          <a:p>
            <a:pPr marL="265112" indent="-171450">
              <a:buFontTx/>
              <a:buChar char="-"/>
            </a:pPr>
            <a:r>
              <a:rPr lang="fr-FR" dirty="0"/>
              <a:t>de données</a:t>
            </a:r>
          </a:p>
          <a:p>
            <a:pPr marL="265112" indent="-171450">
              <a:buFontTx/>
              <a:buChar char="-"/>
            </a:pPr>
            <a:r>
              <a:rPr lang="fr-FR" dirty="0"/>
              <a:t>de fonctionnalités de recherche</a:t>
            </a:r>
          </a:p>
          <a:p>
            <a:pPr marL="171450" lvl="0" indent="-171450">
              <a:buFontTx/>
              <a:buChar char="-"/>
            </a:pPr>
            <a:r>
              <a:rPr lang="fr-FR" dirty="0"/>
              <a:t>évaluation </a:t>
            </a:r>
          </a:p>
          <a:p>
            <a:pPr marL="265112" indent="-171450">
              <a:buFontTx/>
              <a:buChar char="-"/>
            </a:pPr>
            <a:r>
              <a:rPr lang="fr-FR" dirty="0"/>
              <a:t>prise en compte de l’</a:t>
            </a:r>
            <a:r>
              <a:rPr lang="fr-FR" i="1" dirty="0"/>
              <a:t>open access </a:t>
            </a:r>
            <a:r>
              <a:rPr lang="fr-FR" i="0" dirty="0"/>
              <a:t>et contenus non évalués </a:t>
            </a:r>
            <a:r>
              <a:rPr lang="fr-FR" dirty="0"/>
              <a:t>(cf. </a:t>
            </a:r>
            <a:r>
              <a:rPr lang="fr-FR" i="1" dirty="0"/>
              <a:t>preprints</a:t>
            </a:r>
            <a:r>
              <a:rPr lang="fr-FR" dirty="0"/>
              <a:t>)</a:t>
            </a:r>
          </a:p>
          <a:p>
            <a:pPr marL="265112" indent="-171450">
              <a:buFontTx/>
              <a:buChar char="-"/>
            </a:pPr>
            <a:r>
              <a:rPr lang="fr-FR" dirty="0"/>
              <a:t>présence de contenus problématiques (cf. prédateurs, </a:t>
            </a:r>
            <a:r>
              <a:rPr lang="fr-FR" i="1" dirty="0"/>
              <a:t>paper mills, </a:t>
            </a:r>
            <a:r>
              <a:rPr lang="fr-FR" i="0" dirty="0"/>
              <a:t>productions non rétractées</a:t>
            </a:r>
            <a:r>
              <a:rPr lang="fr-FR" dirty="0"/>
              <a:t>)</a:t>
            </a:r>
          </a:p>
          <a:p>
            <a:pPr marL="628650" lvl="1" indent="-171450">
              <a:buFont typeface="Wingdings" panose="05000000000000000000" pitchFamily="2" charset="2"/>
              <a:buChar char="à"/>
            </a:pPr>
            <a:r>
              <a:rPr lang="fr-FR" b="1" dirty="0">
                <a:sym typeface="Wingdings" panose="05000000000000000000" pitchFamily="2" charset="2"/>
              </a:rPr>
              <a:t>vers toujours plus de vigilance ?</a:t>
            </a:r>
          </a:p>
          <a:p>
            <a:pPr marL="457200" lvl="1" indent="0">
              <a:buFont typeface="Wingdings" panose="05000000000000000000" pitchFamily="2" charset="2"/>
              <a:buNone/>
            </a:pPr>
            <a:endParaRPr lang="fr-FR" b="1" dirty="0">
              <a:sym typeface="Wingdings" panose="05000000000000000000" pitchFamily="2" charset="2"/>
            </a:endParaRPr>
          </a:p>
          <a:p>
            <a:pPr marL="0" lvl="0" indent="0">
              <a:buFont typeface="Wingdings" panose="05000000000000000000" pitchFamily="2" charset="2"/>
              <a:buNone/>
            </a:pPr>
            <a:r>
              <a:rPr lang="fr-FR" b="1" dirty="0">
                <a:sym typeface="Wingdings" panose="05000000000000000000" pitchFamily="2" charset="2"/>
              </a:rPr>
              <a:t>des outils au croisement des méthodes traditionnelles de recherche documentaire</a:t>
            </a:r>
          </a:p>
          <a:p>
            <a:pPr marL="0" lvl="0" indent="0">
              <a:buFont typeface="Wingdings" panose="05000000000000000000" pitchFamily="2" charset="2"/>
              <a:buNone/>
            </a:pPr>
            <a:r>
              <a:rPr lang="fr-FR" b="1" dirty="0">
                <a:sym typeface="Wingdings" panose="05000000000000000000" pitchFamily="2" charset="2"/>
              </a:rPr>
              <a:t>et des questionnements éthiques actuels</a:t>
            </a:r>
          </a:p>
        </p:txBody>
      </p:sp>
      <p:sp>
        <p:nvSpPr>
          <p:cNvPr id="4" name="Espace réservé du numéro de diapositive 3">
            <a:extLst>
              <a:ext uri="{FF2B5EF4-FFF2-40B4-BE49-F238E27FC236}">
                <a16:creationId xmlns:a16="http://schemas.microsoft.com/office/drawing/2014/main" id="{8F517FD2-550B-2366-369E-762D75D11D32}"/>
              </a:ext>
            </a:extLst>
          </p:cNvPr>
          <p:cNvSpPr>
            <a:spLocks noGrp="1"/>
          </p:cNvSpPr>
          <p:nvPr>
            <p:ph type="sldNum" sz="quarter" idx="5"/>
          </p:nvPr>
        </p:nvSpPr>
        <p:spPr/>
        <p:txBody>
          <a:bodyPr/>
          <a:lstStyle/>
          <a:p>
            <a:fld id="{9B445671-83F9-47C6-84FE-DFD9642164E5}" type="slidenum">
              <a:rPr lang="fr-FR" smtClean="0"/>
              <a:t>114</a:t>
            </a:fld>
            <a:endParaRPr lang="fr-FR"/>
          </a:p>
        </p:txBody>
      </p:sp>
    </p:spTree>
    <p:extLst>
      <p:ext uri="{BB962C8B-B14F-4D97-AF65-F5344CB8AC3E}">
        <p14:creationId xmlns:p14="http://schemas.microsoft.com/office/powerpoint/2010/main" val="12351747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115</a:t>
            </a:fld>
            <a:endParaRPr lang="fr-FR"/>
          </a:p>
        </p:txBody>
      </p:sp>
    </p:spTree>
    <p:extLst>
      <p:ext uri="{BB962C8B-B14F-4D97-AF65-F5344CB8AC3E}">
        <p14:creationId xmlns:p14="http://schemas.microsoft.com/office/powerpoint/2010/main" val="2249932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116</a:t>
            </a:fld>
            <a:endParaRPr lang="fr-FR"/>
          </a:p>
        </p:txBody>
      </p:sp>
    </p:spTree>
    <p:extLst>
      <p:ext uri="{BB962C8B-B14F-4D97-AF65-F5344CB8AC3E}">
        <p14:creationId xmlns:p14="http://schemas.microsoft.com/office/powerpoint/2010/main" val="6464410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117</a:t>
            </a:fld>
            <a:endParaRPr lang="fr-FR"/>
          </a:p>
        </p:txBody>
      </p:sp>
    </p:spTree>
    <p:extLst>
      <p:ext uri="{BB962C8B-B14F-4D97-AF65-F5344CB8AC3E}">
        <p14:creationId xmlns:p14="http://schemas.microsoft.com/office/powerpoint/2010/main" val="27218200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118</a:t>
            </a:fld>
            <a:endParaRPr lang="fr-FR"/>
          </a:p>
        </p:txBody>
      </p:sp>
    </p:spTree>
    <p:extLst>
      <p:ext uri="{BB962C8B-B14F-4D97-AF65-F5344CB8AC3E}">
        <p14:creationId xmlns:p14="http://schemas.microsoft.com/office/powerpoint/2010/main" val="10026587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119</a:t>
            </a:fld>
            <a:endParaRPr lang="fr-FR"/>
          </a:p>
        </p:txBody>
      </p:sp>
    </p:spTree>
    <p:extLst>
      <p:ext uri="{BB962C8B-B14F-4D97-AF65-F5344CB8AC3E}">
        <p14:creationId xmlns:p14="http://schemas.microsoft.com/office/powerpoint/2010/main" val="37608165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120</a:t>
            </a:fld>
            <a:endParaRPr lang="fr-FR"/>
          </a:p>
        </p:txBody>
      </p:sp>
    </p:spTree>
    <p:extLst>
      <p:ext uri="{BB962C8B-B14F-4D97-AF65-F5344CB8AC3E}">
        <p14:creationId xmlns:p14="http://schemas.microsoft.com/office/powerpoint/2010/main" val="1279840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sz="1200" dirty="0">
                <a:effectLst/>
                <a:ea typeface="Tahoma" panose="020B0604030504040204" pitchFamily="34" charset="0"/>
                <a:cs typeface="Tahoma" panose="020B0604030504040204" pitchFamily="34" charset="0"/>
              </a:rPr>
              <a:t>science ouverte : </a:t>
            </a:r>
          </a:p>
          <a:p>
            <a:pPr marL="628650" lvl="1" indent="-171450">
              <a:buFontTx/>
              <a:buChar char="-"/>
            </a:pPr>
            <a:r>
              <a:rPr lang="fr-FR" sz="1200" dirty="0">
                <a:effectLst/>
                <a:ea typeface="Tahoma" panose="020B0604030504040204" pitchFamily="34" charset="0"/>
                <a:cs typeface="Tahoma" panose="020B0604030504040204" pitchFamily="34" charset="0"/>
              </a:rPr>
              <a:t>une culture de recherche</a:t>
            </a:r>
          </a:p>
          <a:p>
            <a:pPr marL="628650" lvl="1" indent="-171450">
              <a:buFontTx/>
              <a:buChar char="-"/>
            </a:pPr>
            <a:r>
              <a:rPr lang="fr-FR" sz="1200" dirty="0">
                <a:effectLst/>
                <a:ea typeface="Tahoma" panose="020B0604030504040204" pitchFamily="34" charset="0"/>
                <a:cs typeface="Tahoma" panose="020B0604030504040204" pitchFamily="34" charset="0"/>
              </a:rPr>
              <a:t>pour une science plus trouvable, accessible, réutilisable</a:t>
            </a:r>
          </a:p>
          <a:p>
            <a:pPr marL="457200" lvl="1" indent="0">
              <a:buFontTx/>
              <a:buNone/>
            </a:pPr>
            <a:endParaRPr lang="fr-FR" sz="1200" dirty="0">
              <a:effectLst/>
              <a:ea typeface="Tahoma" panose="020B0604030504040204" pitchFamily="34" charset="0"/>
              <a:cs typeface="Tahoma" panose="020B0604030504040204" pitchFamily="34" charset="0"/>
            </a:endParaRPr>
          </a:p>
          <a:p>
            <a:pPr marL="171450" indent="-171450">
              <a:buFontTx/>
              <a:buChar char="-"/>
            </a:pPr>
            <a:r>
              <a:rPr lang="fr-FR" sz="1200" dirty="0">
                <a:effectLst/>
                <a:ea typeface="Tahoma" panose="020B0604030504040204" pitchFamily="34" charset="0"/>
                <a:cs typeface="Tahoma" panose="020B0604030504040204" pitchFamily="34" charset="0"/>
              </a:rPr>
              <a:t>développement d’abord de l’</a:t>
            </a:r>
            <a:r>
              <a:rPr lang="fr-FR" sz="1200" i="1" dirty="0">
                <a:effectLst/>
                <a:ea typeface="Tahoma" panose="020B0604030504040204" pitchFamily="34" charset="0"/>
                <a:cs typeface="Tahoma" panose="020B0604030504040204" pitchFamily="34" charset="0"/>
              </a:rPr>
              <a:t>open access</a:t>
            </a:r>
            <a:r>
              <a:rPr lang="fr-FR" sz="1200" i="0" dirty="0">
                <a:effectLst/>
                <a:ea typeface="Tahoma" panose="020B0604030504040204" pitchFamily="34" charset="0"/>
                <a:cs typeface="Tahoma" panose="020B0604030504040204" pitchFamily="34" charset="0"/>
              </a:rPr>
              <a:t> pour les publications, puis science ouverte plus largement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i="0" dirty="0">
                <a:effectLst/>
                <a:ea typeface="Tahoma" panose="020B0604030504040204" pitchFamily="34" charset="0"/>
                <a:cs typeface="Tahoma" panose="020B0604030504040204" pitchFamily="34" charset="0"/>
              </a:rPr>
              <a:t>favorisant la </a:t>
            </a:r>
            <a:r>
              <a:rPr lang="fr-FR" sz="1200" b="1" i="0" dirty="0">
                <a:effectLst/>
                <a:ea typeface="Tahoma" panose="020B0604030504040204" pitchFamily="34" charset="0"/>
                <a:cs typeface="Tahoma" panose="020B0604030504040204" pitchFamily="34" charset="0"/>
              </a:rPr>
              <a:t>bibliodiversité</a:t>
            </a:r>
            <a:r>
              <a:rPr lang="fr-FR" sz="1200" i="0" dirty="0">
                <a:effectLst/>
                <a:ea typeface="Tahoma" panose="020B0604030504040204" pitchFamily="34" charset="0"/>
                <a:cs typeface="Tahoma" panose="020B0604030504040204" pitchFamily="34" charset="0"/>
              </a:rPr>
              <a:t> (cf. Appel de Jussieu, 10/10/2017, https://jussieucall.org/)</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i="0" dirty="0">
                <a:effectLst/>
                <a:ea typeface="Tahoma" panose="020B0604030504040204" pitchFamily="34" charset="0"/>
                <a:cs typeface="Tahoma" panose="020B0604030504040204" pitchFamily="34" charset="0"/>
              </a:rPr>
              <a:t>en rassemblant des éléments séparés</a:t>
            </a:r>
          </a:p>
          <a:p>
            <a:pPr marL="628650" lvl="1" indent="-171450">
              <a:buFontTx/>
              <a:buChar char="-"/>
            </a:pPr>
            <a:r>
              <a:rPr lang="fr-FR" sz="1200" i="0" dirty="0">
                <a:effectLst/>
                <a:ea typeface="Tahoma" panose="020B0604030504040204" pitchFamily="34" charset="0"/>
                <a:cs typeface="Tahoma" panose="020B0604030504040204" pitchFamily="34" charset="0"/>
              </a:rPr>
              <a:t>dans une optique plus large (vers société, vers industrie)</a:t>
            </a:r>
          </a:p>
          <a:p>
            <a:pPr marL="628650" lvl="1" indent="-171450">
              <a:buFontTx/>
              <a:buChar char="-"/>
            </a:pPr>
            <a:r>
              <a:rPr lang="fr-FR" sz="1200" i="0" dirty="0">
                <a:effectLst/>
                <a:ea typeface="Tahoma" panose="020B0604030504040204" pitchFamily="34" charset="0"/>
                <a:cs typeface="Tahoma" panose="020B0604030504040204" pitchFamily="34" charset="0"/>
              </a:rPr>
              <a:t>dans une optique plus rapide (cf. publications : </a:t>
            </a:r>
            <a:r>
              <a:rPr lang="fr-FR" sz="1200" i="1" dirty="0">
                <a:effectLst/>
                <a:ea typeface="Tahoma" panose="020B0604030504040204" pitchFamily="34" charset="0"/>
                <a:cs typeface="Tahoma" panose="020B0604030504040204" pitchFamily="34" charset="0"/>
              </a:rPr>
              <a:t>preprints</a:t>
            </a:r>
            <a:r>
              <a:rPr lang="fr-FR" sz="1200" i="0" dirty="0">
                <a:effectLst/>
                <a:ea typeface="Tahoma" panose="020B0604030504040204" pitchFamily="34" charset="0"/>
                <a:cs typeface="Tahoma" panose="020B0604030504040204" pitchFamily="34" charset="0"/>
              </a:rPr>
              <a:t> jusqu’aux versions éditeurs)</a:t>
            </a:r>
          </a:p>
          <a:p>
            <a:pPr marL="628650" lvl="1" indent="-171450">
              <a:buFontTx/>
              <a:buChar char="-"/>
            </a:pPr>
            <a:endParaRPr lang="fr-FR" sz="1200" i="0" dirty="0">
              <a:effectLst/>
              <a:latin typeface="Tahoma" panose="020B0604030504040204" pitchFamily="34" charset="0"/>
              <a:ea typeface="Times New Roman" panose="02020603050405020304" pitchFamily="18" charset="0"/>
              <a:cs typeface="Times New Roman" panose="02020603050405020304" pitchFamily="18" charset="0"/>
            </a:endParaRPr>
          </a:p>
          <a:p>
            <a:pPr marL="628650" lvl="1" indent="-171450">
              <a:buFont typeface="Wingdings" panose="05000000000000000000" pitchFamily="2" charset="2"/>
              <a:buChar char="à"/>
            </a:pPr>
            <a:endParaRPr lang="fr-FR" sz="1200" dirty="0">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12</a:t>
            </a:fld>
            <a:endParaRPr lang="fr-FR"/>
          </a:p>
        </p:txBody>
      </p:sp>
    </p:spTree>
    <p:extLst>
      <p:ext uri="{BB962C8B-B14F-4D97-AF65-F5344CB8AC3E}">
        <p14:creationId xmlns:p14="http://schemas.microsoft.com/office/powerpoint/2010/main" val="1614200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8900" lvl="1">
              <a:buFontTx/>
              <a:buNone/>
              <a:tabLst>
                <a:tab pos="355600" algn="l"/>
              </a:tabLst>
            </a:pP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 plus grande disponibilité des métadonnées académiques permettant de créer de nouveaux index, combinant des sources variées</a:t>
            </a:r>
            <a:endParaRPr lang="fr-FR" sz="1200" b="1" i="0" dirty="0">
              <a:effectLst/>
              <a:ea typeface="Times New Roman" panose="02020603050405020304" pitchFamily="18" charset="0"/>
              <a:cs typeface="Times New Roman" panose="02020603050405020304" pitchFamily="18" charset="0"/>
            </a:endParaRPr>
          </a:p>
          <a:p>
            <a:pPr marL="88900" lvl="1">
              <a:buFont typeface="Wingdings" panose="05000000000000000000" pitchFamily="2" charset="2"/>
              <a:buChar char="à"/>
              <a:tabLst>
                <a:tab pos="355600" algn="l"/>
              </a:tabLst>
            </a:pP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outils cherchant à mettre en valeur ces éléments face aux lacunes de Scopus ou Web of science, qui ne prenaient pas en compte, jusqu’à récemment l’</a:t>
            </a:r>
            <a:r>
              <a:rPr lang="fr-FR" sz="1200" b="1" i="1" dirty="0">
                <a:effectLst/>
                <a:ea typeface="Times New Roman" panose="02020603050405020304" pitchFamily="18" charset="0"/>
                <a:cs typeface="Times New Roman" panose="02020603050405020304" pitchFamily="18" charset="0"/>
                <a:sym typeface="Wingdings" panose="05000000000000000000" pitchFamily="2" charset="2"/>
              </a:rPr>
              <a:t>open access</a:t>
            </a: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 (ex. : BASE</a:t>
            </a:r>
            <a:r>
              <a:rPr lang="fr-FR" sz="1200" b="0" i="0" dirty="0">
                <a:effectLst/>
                <a:ea typeface="Times New Roman" panose="02020603050405020304" pitchFamily="18" charset="0"/>
                <a:cs typeface="Times New Roman" panose="02020603050405020304" pitchFamily="18" charset="0"/>
                <a:sym typeface="Wingdings" panose="05000000000000000000" pitchFamily="2" charset="2"/>
              </a:rPr>
              <a:t>, apparu en 2004, moissonneur </a:t>
            </a:r>
            <a:r>
              <a:rPr lang="fr-FR" sz="1200" b="0" i="0" dirty="0" err="1">
                <a:effectLst/>
                <a:ea typeface="Times New Roman" panose="02020603050405020304" pitchFamily="18" charset="0"/>
                <a:cs typeface="Times New Roman" panose="02020603050405020304" pitchFamily="18" charset="0"/>
                <a:sym typeface="Wingdings" panose="05000000000000000000" pitchFamily="2" charset="2"/>
              </a:rPr>
              <a:t>OAI</a:t>
            </a:r>
            <a:r>
              <a:rPr lang="fr-FR" sz="1200" b="0" i="0" dirty="0">
                <a:effectLst/>
                <a:ea typeface="Times New Roman" panose="02020603050405020304" pitchFamily="18" charset="0"/>
                <a:cs typeface="Times New Roman" panose="02020603050405020304" pitchFamily="18" charset="0"/>
                <a:sym typeface="Wingdings" panose="05000000000000000000" pitchFamily="2" charset="2"/>
              </a:rPr>
              <a:t>-PMH) – cf. filtres </a:t>
            </a:r>
            <a:r>
              <a:rPr lang="fr-FR" sz="1200" b="0" i="1" dirty="0">
                <a:effectLst/>
                <a:ea typeface="Times New Roman" panose="02020603050405020304" pitchFamily="18" charset="0"/>
                <a:cs typeface="Times New Roman" panose="02020603050405020304" pitchFamily="18" charset="0"/>
                <a:sym typeface="Wingdings" panose="05000000000000000000" pitchFamily="2" charset="2"/>
              </a:rPr>
              <a:t>open access</a:t>
            </a:r>
            <a:r>
              <a:rPr lang="fr-FR" sz="1200" b="0" i="0" dirty="0">
                <a:effectLst/>
                <a:ea typeface="Times New Roman" panose="02020603050405020304" pitchFamily="18" charset="0"/>
                <a:cs typeface="Times New Roman" panose="02020603050405020304" pitchFamily="18" charset="0"/>
                <a:sym typeface="Wingdings" panose="05000000000000000000" pitchFamily="2" charset="2"/>
              </a:rPr>
              <a:t> développés dans Scopus et le Web of science en 2018  seulement, à partir de données Unpaywall</a:t>
            </a:r>
          </a:p>
          <a:p>
            <a:pPr marL="88900" lvl="1">
              <a:buFont typeface="Wingdings" panose="05000000000000000000" pitchFamily="2" charset="2"/>
              <a:buChar char="à"/>
              <a:tabLst>
                <a:tab pos="355600" algn="l"/>
              </a:tabLst>
            </a:pP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 philosophie » de partage et de réutilisation (cf. protocole </a:t>
            </a:r>
            <a:r>
              <a:rPr lang="fr-FR" sz="1200" b="1" i="0" dirty="0" err="1">
                <a:effectLst/>
                <a:ea typeface="Times New Roman" panose="02020603050405020304" pitchFamily="18" charset="0"/>
                <a:cs typeface="Times New Roman" panose="02020603050405020304" pitchFamily="18" charset="0"/>
                <a:sym typeface="Wingdings" panose="05000000000000000000" pitchFamily="2" charset="2"/>
              </a:rPr>
              <a:t>OAI</a:t>
            </a: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-PMH du côté des bibliothèques ; cf. index ouvert MAG – </a:t>
            </a:r>
            <a:r>
              <a:rPr lang="fr-FR" sz="1200" b="1" i="1" dirty="0">
                <a:effectLst/>
                <a:ea typeface="Times New Roman" panose="02020603050405020304" pitchFamily="18" charset="0"/>
                <a:cs typeface="Times New Roman" panose="02020603050405020304" pitchFamily="18" charset="0"/>
                <a:sym typeface="Wingdings" panose="05000000000000000000" pitchFamily="2" charset="2"/>
              </a:rPr>
              <a:t>Microsoft academic graph</a:t>
            </a: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 2016-2021)</a:t>
            </a:r>
          </a:p>
          <a:p>
            <a:pPr marL="171450" indent="-171450">
              <a:buFontTx/>
              <a:buChar char="-"/>
            </a:pPr>
            <a:endParaRPr lang="fr-FR" i="0" dirty="0"/>
          </a:p>
          <a:p>
            <a:pPr marL="171450" indent="-171450">
              <a:buFontTx/>
              <a:buChar char="-"/>
            </a:pPr>
            <a:endParaRPr lang="fr-FR" i="0" dirty="0"/>
          </a:p>
          <a:p>
            <a:pPr marL="171450" indent="-171450">
              <a:buFontTx/>
              <a:buChar char="-"/>
            </a:pPr>
            <a:r>
              <a:rPr lang="fr-FR" i="0" dirty="0"/>
              <a:t>notamment grâce à </a:t>
            </a:r>
            <a:r>
              <a:rPr lang="fr-FR" b="1" i="0" dirty="0"/>
              <a:t>l’initiative </a:t>
            </a:r>
            <a:r>
              <a:rPr lang="en-US" b="1" i="0" dirty="0" err="1"/>
              <a:t>I4OC</a:t>
            </a:r>
            <a:r>
              <a:rPr lang="en-US" b="1" i="0" dirty="0"/>
              <a:t> (</a:t>
            </a:r>
            <a:r>
              <a:rPr lang="en-US" b="1" i="1" dirty="0"/>
              <a:t>Initiative for Open Citations</a:t>
            </a:r>
            <a:r>
              <a:rPr lang="en-US" i="1" dirty="0"/>
              <a:t>, </a:t>
            </a:r>
            <a:r>
              <a:rPr lang="en-US" i="0" dirty="0"/>
              <a:t>https://i4oc.org/)</a:t>
            </a:r>
            <a:r>
              <a:rPr lang="en-US" i="1" dirty="0"/>
              <a:t>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i="0" dirty="0"/>
              <a:t>but : </a:t>
            </a:r>
            <a:r>
              <a:rPr lang="en-US" i="0" dirty="0" err="1"/>
              <a:t>obtenir</a:t>
            </a:r>
            <a:r>
              <a:rPr lang="en-US" i="0" dirty="0"/>
              <a:t> des éditeurs </a:t>
            </a:r>
            <a:r>
              <a:rPr lang="en-US" i="0" dirty="0" err="1"/>
              <a:t>qu’ils</a:t>
            </a:r>
            <a:r>
              <a:rPr lang="en-US" i="0" dirty="0"/>
              <a:t> </a:t>
            </a:r>
            <a:r>
              <a:rPr lang="en-US" i="0" dirty="0" err="1"/>
              <a:t>déposent</a:t>
            </a:r>
            <a:r>
              <a:rPr lang="en-US" i="0" dirty="0"/>
              <a:t> et </a:t>
            </a:r>
            <a:r>
              <a:rPr lang="en-US" i="0" dirty="0" err="1"/>
              <a:t>rendent</a:t>
            </a:r>
            <a:r>
              <a:rPr lang="en-US" i="0" dirty="0"/>
              <a:t> ouvertes les </a:t>
            </a:r>
            <a:r>
              <a:rPr lang="en-US" i="0" dirty="0" err="1"/>
              <a:t>listes</a:t>
            </a:r>
            <a:r>
              <a:rPr lang="en-US" i="0" dirty="0"/>
              <a:t> de </a:t>
            </a:r>
            <a:r>
              <a:rPr lang="en-US" i="0" dirty="0" err="1"/>
              <a:t>références</a:t>
            </a:r>
            <a:r>
              <a:rPr lang="en-US" i="0" dirty="0"/>
              <a:t> des publications sur Crossref, et </a:t>
            </a:r>
            <a:r>
              <a:rPr lang="en-US" i="0" dirty="0" err="1"/>
              <a:t>qu’elles</a:t>
            </a:r>
            <a:r>
              <a:rPr lang="en-US" i="0" dirty="0"/>
              <a:t> </a:t>
            </a:r>
            <a:r>
              <a:rPr lang="en-US" i="0" dirty="0" err="1"/>
              <a:t>puissent</a:t>
            </a:r>
            <a:r>
              <a:rPr lang="en-US" i="0" dirty="0"/>
              <a:t> ensuite </a:t>
            </a:r>
            <a:r>
              <a:rPr lang="en-US" i="0" dirty="0" err="1"/>
              <a:t>être</a:t>
            </a:r>
            <a:r>
              <a:rPr lang="en-US" i="0" dirty="0"/>
              <a:t> </a:t>
            </a:r>
            <a:r>
              <a:rPr lang="en-US" i="0" dirty="0" err="1"/>
              <a:t>utilisées</a:t>
            </a:r>
            <a:r>
              <a:rPr lang="en-US" i="0" dirty="0"/>
              <a:t>, v.  2017</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i="0" dirty="0"/>
              <a:t>un des index </a:t>
            </a:r>
            <a:r>
              <a:rPr lang="en-US" i="0" dirty="0" err="1"/>
              <a:t>principaux</a:t>
            </a:r>
            <a:r>
              <a:rPr lang="en-US" i="0" dirty="0"/>
              <a:t> : </a:t>
            </a:r>
            <a:r>
              <a:rPr lang="en-US" i="0" dirty="0" err="1"/>
              <a:t>OpenCitations</a:t>
            </a:r>
            <a:r>
              <a:rPr lang="en-US" i="0" dirty="0"/>
              <a:t> index (https://opencitations.net/index) : index </a:t>
            </a:r>
            <a:r>
              <a:rPr lang="en-US" i="0" dirty="0" err="1"/>
              <a:t>bibliographique</a:t>
            </a:r>
            <a:r>
              <a:rPr lang="en-US" i="0" dirty="0"/>
              <a:t> </a:t>
            </a:r>
            <a:r>
              <a:rPr lang="en-US" i="0" dirty="0" err="1"/>
              <a:t>couvrant</a:t>
            </a:r>
            <a:r>
              <a:rPr lang="en-US" i="0" dirty="0"/>
              <a:t> les citations entre articles (</a:t>
            </a:r>
            <a:r>
              <a:rPr lang="en-US" i="0" dirty="0" err="1"/>
              <a:t>références</a:t>
            </a:r>
            <a:r>
              <a:rPr lang="en-US" i="0" dirty="0"/>
              <a:t> et citations)</a:t>
            </a:r>
          </a:p>
          <a:p>
            <a:pPr marL="903288" marR="0" lvl="2" indent="-171450" algn="l" defTabSz="914400" rtl="0" eaLnBrk="1" fontAlgn="auto" latinLnBrk="0" hangingPunct="1">
              <a:lnSpc>
                <a:spcPct val="100000"/>
              </a:lnSpc>
              <a:spcBef>
                <a:spcPts val="0"/>
              </a:spcBef>
              <a:spcAft>
                <a:spcPts val="0"/>
              </a:spcAft>
              <a:buClrTx/>
              <a:buSzTx/>
              <a:buFontTx/>
              <a:buChar char="-"/>
              <a:tabLst/>
              <a:defRPr/>
            </a:pPr>
            <a:r>
              <a:rPr lang="en-US" i="0" dirty="0"/>
              <a:t>travaux </a:t>
            </a:r>
            <a:r>
              <a:rPr lang="en-US" i="0" dirty="0" err="1"/>
              <a:t>depuis</a:t>
            </a:r>
            <a:r>
              <a:rPr lang="en-US" i="0" dirty="0"/>
              <a:t> 2010 (</a:t>
            </a:r>
            <a:r>
              <a:rPr lang="en-US" i="0" dirty="0" err="1"/>
              <a:t>JISC</a:t>
            </a:r>
            <a:r>
              <a:rPr lang="en-US" i="0" dirty="0"/>
              <a:t>), </a:t>
            </a:r>
            <a:r>
              <a:rPr lang="en-US" i="0" dirty="0" err="1"/>
              <a:t>d’abord</a:t>
            </a:r>
            <a:r>
              <a:rPr lang="en-US" i="0" dirty="0"/>
              <a:t> à </a:t>
            </a:r>
            <a:r>
              <a:rPr lang="en-US" i="0" dirty="0" err="1"/>
              <a:t>partir</a:t>
            </a:r>
            <a:r>
              <a:rPr lang="en-US" i="0" dirty="0"/>
              <a:t> </a:t>
            </a:r>
            <a:r>
              <a:rPr lang="en-US" b="0" i="0" dirty="0">
                <a:solidFill>
                  <a:srgbClr val="191919"/>
                </a:solidFill>
                <a:effectLst/>
                <a:highlight>
                  <a:srgbClr val="FFFFFF"/>
                </a:highlight>
              </a:rPr>
              <a:t>de données </a:t>
            </a:r>
            <a:r>
              <a:rPr lang="en-US" b="0" i="0" dirty="0" err="1">
                <a:solidFill>
                  <a:srgbClr val="191919"/>
                </a:solidFill>
                <a:effectLst/>
                <a:highlight>
                  <a:srgbClr val="FFFFFF"/>
                </a:highlight>
              </a:rPr>
              <a:t>extraites</a:t>
            </a:r>
            <a:r>
              <a:rPr lang="en-US" b="0" i="0" dirty="0">
                <a:solidFill>
                  <a:srgbClr val="191919"/>
                </a:solidFill>
                <a:effectLst/>
                <a:highlight>
                  <a:srgbClr val="FFFFFF"/>
                </a:highlight>
              </a:rPr>
              <a:t> </a:t>
            </a:r>
            <a:r>
              <a:rPr lang="en-US" b="0" i="0" dirty="0" err="1">
                <a:solidFill>
                  <a:srgbClr val="191919"/>
                </a:solidFill>
                <a:effectLst/>
                <a:highlight>
                  <a:srgbClr val="FFFFFF"/>
                </a:highlight>
              </a:rPr>
              <a:t>d’articles</a:t>
            </a:r>
            <a:r>
              <a:rPr lang="en-US" b="0" i="0" dirty="0">
                <a:solidFill>
                  <a:srgbClr val="191919"/>
                </a:solidFill>
                <a:effectLst/>
                <a:highlight>
                  <a:srgbClr val="FFFFFF"/>
                </a:highlight>
              </a:rPr>
              <a:t> de </a:t>
            </a:r>
            <a:r>
              <a:rPr lang="en-US" b="0" i="0" dirty="0" err="1">
                <a:solidFill>
                  <a:srgbClr val="191919"/>
                </a:solidFill>
                <a:effectLst/>
                <a:highlight>
                  <a:srgbClr val="FFFFFF"/>
                </a:highlight>
              </a:rPr>
              <a:t>journaux</a:t>
            </a:r>
            <a:r>
              <a:rPr lang="en-US" b="0" i="0" dirty="0">
                <a:solidFill>
                  <a:srgbClr val="191919"/>
                </a:solidFill>
                <a:effectLst/>
                <a:highlight>
                  <a:srgbClr val="FFFFFF"/>
                </a:highlight>
              </a:rPr>
              <a:t> du </a:t>
            </a:r>
            <a:r>
              <a:rPr lang="en-US" b="0" i="0" u="none" strike="noStrike" dirty="0">
                <a:solidFill>
                  <a:srgbClr val="9931FC"/>
                </a:solidFill>
                <a:effectLst/>
                <a:highlight>
                  <a:srgbClr val="FFFFFF"/>
                </a:highlight>
                <a:hlinkClick r:id="rId3"/>
              </a:rPr>
              <a:t>Open Access Subset de PubMed Central</a:t>
            </a:r>
            <a:endParaRPr lang="en-US" i="0" dirty="0"/>
          </a:p>
          <a:p>
            <a:pPr marL="903288" lvl="2" indent="-171450">
              <a:buFontTx/>
              <a:buChar char="-"/>
            </a:pPr>
            <a:r>
              <a:rPr lang="en-US" i="0" dirty="0"/>
              <a:t>2 MM. de citations </a:t>
            </a:r>
            <a:r>
              <a:rPr lang="en-US" i="0" dirty="0" err="1"/>
              <a:t>disponibles</a:t>
            </a:r>
            <a:r>
              <a:rPr lang="en-US" i="0" dirty="0"/>
              <a:t> </a:t>
            </a:r>
            <a:r>
              <a:rPr lang="en-US" i="0" dirty="0" err="1"/>
              <a:t>en</a:t>
            </a:r>
            <a:r>
              <a:rPr lang="en-US" i="0" dirty="0"/>
              <a:t> 2023, la </a:t>
            </a:r>
            <a:r>
              <a:rPr lang="en-US" i="0" dirty="0" err="1"/>
              <a:t>plupart</a:t>
            </a:r>
            <a:r>
              <a:rPr lang="en-US" i="0" dirty="0"/>
              <a:t> des </a:t>
            </a:r>
            <a:r>
              <a:rPr lang="en-US" i="0" dirty="0" err="1"/>
              <a:t>gros</a:t>
            </a:r>
            <a:r>
              <a:rPr lang="en-US" i="0" dirty="0"/>
              <a:t> éditeurs, y </a:t>
            </a:r>
            <a:r>
              <a:rPr lang="en-US" i="0" dirty="0" err="1"/>
              <a:t>compris</a:t>
            </a:r>
            <a:r>
              <a:rPr lang="en-US" i="0" dirty="0"/>
              <a:t> Elsevier</a:t>
            </a:r>
          </a:p>
          <a:p>
            <a:pPr marL="903288" lvl="2" indent="-171450">
              <a:buFontTx/>
              <a:buChar char="-"/>
            </a:pPr>
            <a:r>
              <a:rPr lang="en-US" i="0" dirty="0"/>
              <a:t>sources : Crossref, </a:t>
            </a:r>
            <a:r>
              <a:rPr lang="en-US" i="0" dirty="0" err="1"/>
              <a:t>DataCite</a:t>
            </a:r>
            <a:r>
              <a:rPr lang="en-US" i="0" dirty="0"/>
              <a:t>, NIH Open Citation Collection, </a:t>
            </a:r>
            <a:r>
              <a:rPr lang="en-US" i="0" dirty="0" err="1"/>
              <a:t>OpenAIRE</a:t>
            </a:r>
            <a:r>
              <a:rPr lang="en-US" i="0" dirty="0"/>
              <a:t> et Japan Link Center (</a:t>
            </a:r>
            <a:r>
              <a:rPr lang="en-US" i="0" dirty="0" err="1"/>
              <a:t>JaLC</a:t>
            </a:r>
            <a:r>
              <a:rPr lang="en-US" i="0" dirty="0"/>
              <a:t>)</a:t>
            </a:r>
          </a:p>
          <a:p>
            <a:pPr marL="903288" lvl="2" indent="-171450">
              <a:buFontTx/>
              <a:buChar char="-"/>
            </a:pPr>
            <a:r>
              <a:rPr lang="en-US" i="0" dirty="0"/>
              <a:t>constitution du corpus : https://opencitations.net/corpus</a:t>
            </a:r>
            <a:endParaRPr lang="fr-FR" sz="1200" i="0" dirty="0">
              <a:effectLst/>
              <a:cs typeface="Times New Roman" panose="02020603050405020304" pitchFamily="18" charset="0"/>
            </a:endParaRPr>
          </a:p>
          <a:p>
            <a:pPr marL="903288" lvl="2" indent="-171450">
              <a:buFontTx/>
              <a:buChar char="-"/>
            </a:pPr>
            <a:endParaRPr lang="fr-FR" sz="1200" i="0" dirty="0">
              <a:effectLst/>
              <a:cs typeface="Times New Roman" panose="02020603050405020304" pitchFamily="18" charset="0"/>
            </a:endParaRPr>
          </a:p>
          <a:p>
            <a:pPr marL="0" lvl="0" indent="-182562">
              <a:buFontTx/>
              <a:buNone/>
            </a:pPr>
            <a:r>
              <a:rPr lang="fr-FR" i="0" dirty="0">
                <a:effectLst/>
                <a:cs typeface="Times New Roman" panose="02020603050405020304" pitchFamily="18" charset="0"/>
              </a:rPr>
              <a:t>pour aller plus loin, cf. A. Tay, 2018, https://medium.com/a-academic-librarians-thoughts-on-open-access/understanding-open-citations-f31b2f3a2533</a:t>
            </a:r>
          </a:p>
          <a:p>
            <a:pPr marL="0" lvl="0" indent="-182562">
              <a:buFontTx/>
              <a:buNone/>
            </a:pPr>
            <a:r>
              <a:rPr lang="fr-FR" i="0" dirty="0">
                <a:effectLst/>
                <a:cs typeface="Times New Roman" panose="02020603050405020304" pitchFamily="18" charset="0"/>
              </a:rPr>
              <a:t>mais limites actuelles : fausses références qui viennent empoisonner les données (cf. https://x.com/aarontay/status/1712044614658695281)</a:t>
            </a:r>
            <a:endParaRPr lang="en-US" i="0"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13</a:t>
            </a:fld>
            <a:endParaRPr lang="fr-FR"/>
          </a:p>
        </p:txBody>
      </p:sp>
    </p:spTree>
    <p:extLst>
      <p:ext uri="{BB962C8B-B14F-4D97-AF65-F5344CB8AC3E}">
        <p14:creationId xmlns:p14="http://schemas.microsoft.com/office/powerpoint/2010/main" val="1250211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tabLst>
                <a:tab pos="457200" algn="l"/>
              </a:tabLst>
            </a:pPr>
            <a:r>
              <a:rPr lang="fr-FR" sz="1200" dirty="0">
                <a:effectLst/>
                <a:ea typeface="Times New Roman" panose="02020603050405020304" pitchFamily="18" charset="0"/>
                <a:cs typeface="Times New Roman" panose="02020603050405020304" pitchFamily="18" charset="0"/>
              </a:rPr>
              <a:t>bibliométrie : pouvoir étudier le nombre de citations des articles, l’impact d’un chercheur, la « performance » d’une institution... </a:t>
            </a:r>
          </a:p>
          <a:p>
            <a:pPr marL="355600" lvl="1" indent="-171450">
              <a:buFontTx/>
              <a:buChar char="-"/>
              <a:tabLst>
                <a:tab pos="457200" algn="l"/>
              </a:tabLst>
            </a:pPr>
            <a:r>
              <a:rPr lang="fr-FR" sz="1200" dirty="0">
                <a:effectLst/>
                <a:ea typeface="Times New Roman" panose="02020603050405020304" pitchFamily="18" charset="0"/>
                <a:cs typeface="Times New Roman" panose="02020603050405020304" pitchFamily="18" charset="0"/>
              </a:rPr>
              <a:t>à des fins de suivi (</a:t>
            </a:r>
            <a:r>
              <a:rPr lang="fr-FR" sz="1200" i="1" dirty="0">
                <a:effectLst/>
                <a:ea typeface="Times New Roman" panose="02020603050405020304" pitchFamily="18" charset="0"/>
                <a:cs typeface="Times New Roman" panose="02020603050405020304" pitchFamily="18" charset="0"/>
              </a:rPr>
              <a:t>monitoring</a:t>
            </a:r>
            <a:r>
              <a:rPr lang="fr-FR" sz="1200" i="0" dirty="0">
                <a:effectLst/>
                <a:ea typeface="Times New Roman" panose="02020603050405020304" pitchFamily="18" charset="0"/>
                <a:cs typeface="Times New Roman" panose="02020603050405020304" pitchFamily="18" charset="0"/>
              </a:rPr>
              <a:t>), de pilotage et d’évaluation</a:t>
            </a:r>
          </a:p>
          <a:p>
            <a:pPr marL="355600" lvl="1" indent="-171450">
              <a:buFontTx/>
              <a:buChar char="-"/>
              <a:tabLst>
                <a:tab pos="457200" algn="l"/>
              </a:tabLst>
            </a:pPr>
            <a:r>
              <a:rPr lang="fr-FR" sz="1200" i="0" dirty="0">
                <a:effectLst/>
                <a:ea typeface="Times New Roman" panose="02020603050405020304" pitchFamily="18" charset="0"/>
                <a:cs typeface="Times New Roman" panose="02020603050405020304" pitchFamily="18" charset="0"/>
              </a:rPr>
              <a:t>à des fins d’exploration en vue de futures collaborations, pour identifier des tendances, des experts et des </a:t>
            </a:r>
            <a:r>
              <a:rPr lang="fr-FR" sz="1200" i="1" dirty="0" err="1">
                <a:effectLst/>
                <a:ea typeface="Times New Roman" panose="02020603050405020304" pitchFamily="18" charset="0"/>
                <a:cs typeface="Times New Roman" panose="02020603050405020304" pitchFamily="18" charset="0"/>
              </a:rPr>
              <a:t>reviewers</a:t>
            </a:r>
            <a:endParaRPr lang="fr-FR" sz="1200" i="1" dirty="0">
              <a:effectLst/>
              <a:ea typeface="Times New Roman" panose="02020603050405020304" pitchFamily="18" charset="0"/>
              <a:cs typeface="Times New Roman" panose="02020603050405020304" pitchFamily="18" charset="0"/>
            </a:endParaRPr>
          </a:p>
          <a:p>
            <a:pPr marL="171450" lvl="0" indent="-171450">
              <a:buFontTx/>
              <a:buChar char="-"/>
              <a:tabLst>
                <a:tab pos="457200" algn="l"/>
              </a:tabLst>
            </a:pPr>
            <a:r>
              <a:rPr lang="fr-FR" sz="1200" i="0" dirty="0">
                <a:effectLst/>
                <a:ea typeface="Times New Roman" panose="02020603050405020304" pitchFamily="18" charset="0"/>
                <a:cs typeface="Times New Roman" panose="02020603050405020304" pitchFamily="18" charset="0"/>
              </a:rPr>
              <a:t>demande de plus en plus de métriques de la science (institutions, mais aussi éditeurs, financeurs) et développement d’outils dédiés (ex. : </a:t>
            </a:r>
            <a:r>
              <a:rPr lang="fr-FR" sz="1200" i="0" dirty="0" err="1">
                <a:effectLst/>
                <a:ea typeface="Times New Roman" panose="02020603050405020304" pitchFamily="18" charset="0"/>
                <a:cs typeface="Times New Roman" panose="02020603050405020304" pitchFamily="18" charset="0"/>
              </a:rPr>
              <a:t>SciVal</a:t>
            </a:r>
            <a:r>
              <a:rPr lang="fr-FR" sz="1200" i="0" dirty="0">
                <a:effectLst/>
                <a:ea typeface="Times New Roman" panose="02020603050405020304" pitchFamily="18" charset="0"/>
                <a:cs typeface="Times New Roman" panose="02020603050405020304" pitchFamily="18" charset="0"/>
              </a:rPr>
              <a:t> chez Elsevier ou </a:t>
            </a:r>
            <a:r>
              <a:rPr lang="fr-FR" sz="1200" i="0" dirty="0" err="1">
                <a:effectLst/>
                <a:ea typeface="Times New Roman" panose="02020603050405020304" pitchFamily="18" charset="0"/>
                <a:cs typeface="Times New Roman" panose="02020603050405020304" pitchFamily="18" charset="0"/>
              </a:rPr>
              <a:t>InCites</a:t>
            </a:r>
            <a:r>
              <a:rPr lang="fr-FR" sz="1200" i="0" dirty="0">
                <a:effectLst/>
                <a:ea typeface="Times New Roman" panose="02020603050405020304" pitchFamily="18" charset="0"/>
                <a:cs typeface="Times New Roman" panose="02020603050405020304" pitchFamily="18" charset="0"/>
              </a:rPr>
              <a:t> chez Clarivate)</a:t>
            </a:r>
          </a:p>
          <a:p>
            <a:pPr marL="171450" lvl="0" indent="-171450">
              <a:buFontTx/>
              <a:buChar char="-"/>
              <a:tabLst>
                <a:tab pos="457200" algn="l"/>
              </a:tabLst>
            </a:pPr>
            <a:r>
              <a:rPr lang="fr-FR" sz="1200" i="0" dirty="0">
                <a:effectLst/>
                <a:ea typeface="Times New Roman" panose="02020603050405020304" pitchFamily="18" charset="0"/>
                <a:cs typeface="Times New Roman" panose="02020603050405020304" pitchFamily="18" charset="0"/>
              </a:rPr>
              <a:t>appel à des principes, cf. </a:t>
            </a:r>
            <a:r>
              <a:rPr lang="fr-FR" sz="1200" b="0" i="1" dirty="0">
                <a:effectLst/>
                <a:ea typeface="Times New Roman" panose="02020603050405020304" pitchFamily="18" charset="0"/>
                <a:cs typeface="Times New Roman" panose="02020603050405020304" pitchFamily="18" charset="0"/>
              </a:rPr>
              <a:t>Manifeste de Leiden pour la mesure de la recherche</a:t>
            </a:r>
            <a:r>
              <a:rPr lang="fr-FR" sz="1200" i="0" dirty="0">
                <a:effectLst/>
                <a:ea typeface="Times New Roman" panose="02020603050405020304" pitchFamily="18" charset="0"/>
                <a:cs typeface="Times New Roman" panose="02020603050405020304" pitchFamily="18" charset="0"/>
              </a:rPr>
              <a:t>, 2015, v. française : https://www.ouvrirlascience.fr/le-manifeste-de-leiden-pour-la-mesure-de-la-recherche/</a:t>
            </a:r>
            <a:endParaRPr lang="fr-FR" sz="1200" dirty="0">
              <a:effectLst/>
              <a:ea typeface="Times New Roman" panose="02020603050405020304" pitchFamily="18" charset="0"/>
              <a:cs typeface="Times New Roman" panose="02020603050405020304" pitchFamily="18" charset="0"/>
            </a:endParaRPr>
          </a:p>
          <a:p>
            <a:pPr marL="171450" lvl="0" indent="-171450">
              <a:buFontTx/>
              <a:buChar char="-"/>
              <a:tabLst>
                <a:tab pos="457200" algn="l"/>
              </a:tabLst>
            </a:pPr>
            <a:r>
              <a:rPr lang="fr-FR" sz="1200" i="1" dirty="0">
                <a:effectLst/>
                <a:ea typeface="Times New Roman" panose="02020603050405020304" pitchFamily="18" charset="0"/>
                <a:cs typeface="Times New Roman" panose="02020603050405020304" pitchFamily="18" charset="0"/>
              </a:rPr>
              <a:t>altmetrics</a:t>
            </a:r>
            <a:r>
              <a:rPr lang="fr-FR" sz="1200" dirty="0">
                <a:effectLst/>
                <a:ea typeface="Times New Roman" panose="02020603050405020304" pitchFamily="18" charset="0"/>
                <a:cs typeface="Times New Roman" panose="02020603050405020304" pitchFamily="18" charset="0"/>
              </a:rPr>
              <a:t> (métriques alternatives au niveau de l’article) : terme apparu en 2010</a:t>
            </a:r>
          </a:p>
          <a:p>
            <a:pPr marL="0" lvl="0" indent="0">
              <a:buFont typeface="Courier New" panose="02070309020205020404" pitchFamily="49" charset="0"/>
              <a:buNone/>
              <a:tabLst>
                <a:tab pos="457200" algn="l"/>
              </a:tabLst>
            </a:pPr>
            <a:endParaRPr lang="fr-FR" sz="1200" dirty="0">
              <a:effectLst/>
              <a:latin typeface="Tahoma" panose="020B0604030504040204" pitchFamily="34" charset="0"/>
              <a:ea typeface="Times New Roman" panose="02020603050405020304" pitchFamily="18" charset="0"/>
              <a:cs typeface="Times New Roman" panose="02020603050405020304" pitchFamily="18" charset="0"/>
            </a:endParaRPr>
          </a:p>
          <a:p>
            <a:pPr marL="457200" lvl="1" indent="0">
              <a:buFont typeface="Wingdings" panose="05000000000000000000" pitchFamily="2" charset="2"/>
              <a:buNone/>
            </a:pPr>
            <a:endParaRPr lang="fr-FR" sz="1200" dirty="0">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14</a:t>
            </a:fld>
            <a:endParaRPr lang="fr-FR"/>
          </a:p>
        </p:txBody>
      </p:sp>
    </p:spTree>
    <p:extLst>
      <p:ext uri="{BB962C8B-B14F-4D97-AF65-F5344CB8AC3E}">
        <p14:creationId xmlns:p14="http://schemas.microsoft.com/office/powerpoint/2010/main" val="3759413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buFont typeface="Courier New" panose="02070309020205020404" pitchFamily="49" charset="0"/>
              <a:buNone/>
              <a:tabLst>
                <a:tab pos="457200" algn="l"/>
              </a:tabLst>
            </a:pPr>
            <a:r>
              <a:rPr lang="fr-FR" sz="1200" dirty="0">
                <a:effectLst/>
                <a:ea typeface="Times New Roman" panose="02020603050405020304" pitchFamily="18" charset="0"/>
                <a:cs typeface="Times New Roman" panose="02020603050405020304" pitchFamily="18" charset="0"/>
              </a:rPr>
              <a:t>images : site Microsoft : https://www.microsoft.com/en-us/research/project/academic/articles/a-fresh-look-microsoft-academic-website-refresh/</a:t>
            </a:r>
          </a:p>
          <a:p>
            <a:pPr marL="0" lvl="0" indent="0">
              <a:buFont typeface="Courier New" panose="02070309020205020404" pitchFamily="49" charset="0"/>
              <a:buNone/>
              <a:tabLst>
                <a:tab pos="457200" algn="l"/>
              </a:tabLst>
            </a:pPr>
            <a:endParaRPr lang="fr-FR" sz="1200" dirty="0">
              <a:effectLst/>
              <a:ea typeface="Times New Roman" panose="02020603050405020304" pitchFamily="18" charset="0"/>
              <a:cs typeface="Times New Roman" panose="02020603050405020304" pitchFamily="18" charset="0"/>
            </a:endParaRPr>
          </a:p>
          <a:p>
            <a:pPr marL="171450" lvl="0" indent="-171450">
              <a:buFontTx/>
              <a:buChar char="-"/>
              <a:tabLst>
                <a:tab pos="457200" algn="l"/>
              </a:tabLst>
            </a:pPr>
            <a:r>
              <a:rPr lang="fr-FR" sz="1200" b="1" dirty="0">
                <a:effectLst/>
                <a:ea typeface="Times New Roman" panose="02020603050405020304" pitchFamily="18" charset="0"/>
                <a:cs typeface="Times New Roman" panose="02020603050405020304" pitchFamily="18" charset="0"/>
              </a:rPr>
              <a:t>sémantique</a:t>
            </a:r>
            <a:r>
              <a:rPr lang="fr-FR" sz="1200" dirty="0">
                <a:effectLst/>
                <a:ea typeface="Times New Roman" panose="02020603050405020304" pitchFamily="18" charset="0"/>
                <a:cs typeface="Times New Roman" panose="02020603050405020304" pitchFamily="18" charset="0"/>
              </a:rPr>
              <a:t> : ca. 2015 : progrès, cf. développement dans les moteurs de recherche (</a:t>
            </a:r>
            <a:r>
              <a:rPr lang="fr-FR" sz="1200" i="1" dirty="0">
                <a:effectLst/>
                <a:ea typeface="Times New Roman" panose="02020603050405020304" pitchFamily="18" charset="0"/>
                <a:cs typeface="Times New Roman" panose="02020603050405020304" pitchFamily="18" charset="0"/>
              </a:rPr>
              <a:t>Knowledge graph </a:t>
            </a:r>
            <a:r>
              <a:rPr lang="fr-FR" sz="1200" dirty="0">
                <a:effectLst/>
                <a:ea typeface="Times New Roman" panose="02020603050405020304" pitchFamily="18" charset="0"/>
                <a:cs typeface="Times New Roman" panose="02020603050405020304" pitchFamily="18" charset="0"/>
              </a:rPr>
              <a:t>de Google)</a:t>
            </a:r>
          </a:p>
          <a:p>
            <a:pPr marL="355600" lvl="1" indent="-177800">
              <a:buFontTx/>
              <a:buChar char="-"/>
              <a:tabLst>
                <a:tab pos="457200" algn="l"/>
              </a:tabLst>
            </a:pPr>
            <a:r>
              <a:rPr lang="fr-FR" sz="1200" b="1" dirty="0">
                <a:effectLst/>
                <a:ea typeface="Times New Roman" panose="02020603050405020304" pitchFamily="18" charset="0"/>
                <a:cs typeface="Times New Roman" panose="02020603050405020304" pitchFamily="18" charset="0"/>
              </a:rPr>
              <a:t>désambiguïser les entités </a:t>
            </a:r>
            <a:r>
              <a:rPr lang="fr-FR" sz="1200" dirty="0">
                <a:effectLst/>
                <a:ea typeface="Times New Roman" panose="02020603050405020304" pitchFamily="18" charset="0"/>
                <a:cs typeface="Times New Roman" panose="02020603050405020304" pitchFamily="18" charset="0"/>
              </a:rPr>
              <a:t>(chercheurs, institutions)</a:t>
            </a:r>
          </a:p>
          <a:p>
            <a:pPr marL="355600" lvl="1" indent="-177800">
              <a:buFontTx/>
              <a:buChar char="-"/>
              <a:tabLst>
                <a:tab pos="457200" algn="l"/>
              </a:tabLst>
            </a:pPr>
            <a:r>
              <a:rPr lang="fr-FR" sz="1200" b="1" dirty="0">
                <a:effectLst/>
                <a:ea typeface="Times New Roman" panose="02020603050405020304" pitchFamily="18" charset="0"/>
                <a:cs typeface="Times New Roman" panose="02020603050405020304" pitchFamily="18" charset="0"/>
              </a:rPr>
              <a:t>catégoriser les données et les classer selon les sujets </a:t>
            </a:r>
            <a:r>
              <a:rPr lang="fr-FR" sz="1200" dirty="0">
                <a:effectLst/>
                <a:ea typeface="Times New Roman" panose="02020603050405020304" pitchFamily="18" charset="0"/>
                <a:cs typeface="Times New Roman" panose="02020603050405020304" pitchFamily="18" charset="0"/>
              </a:rPr>
              <a:t>(champs d’étude</a:t>
            </a:r>
            <a:r>
              <a:rPr lang="fr-FR" sz="1200" i="0" dirty="0">
                <a:effectLst/>
                <a:ea typeface="Times New Roman" panose="02020603050405020304" pitchFamily="18" charset="0"/>
                <a:cs typeface="Times New Roman" panose="02020603050405020304" pitchFamily="18" charset="0"/>
              </a:rPr>
              <a:t>s)</a:t>
            </a:r>
          </a:p>
          <a:p>
            <a:pPr marL="355600" lvl="1" indent="-177800">
              <a:buFontTx/>
              <a:buChar char="-"/>
              <a:tabLst>
                <a:tab pos="457200" algn="l"/>
              </a:tabLst>
            </a:pPr>
            <a:r>
              <a:rPr lang="fr-FR" sz="1200" b="1" i="0" dirty="0">
                <a:effectLst/>
                <a:ea typeface="Times New Roman" panose="02020603050405020304" pitchFamily="18" charset="0"/>
                <a:cs typeface="Times New Roman" panose="02020603050405020304" pitchFamily="18" charset="0"/>
              </a:rPr>
              <a:t>extraire des données </a:t>
            </a:r>
            <a:r>
              <a:rPr lang="fr-FR" sz="1200" i="0" dirty="0">
                <a:effectLst/>
                <a:ea typeface="Times New Roman" panose="02020603050405020304" pitchFamily="18" charset="0"/>
                <a:cs typeface="Times New Roman" panose="02020603050405020304" pitchFamily="18" charset="0"/>
              </a:rPr>
              <a:t>(références, citations)</a:t>
            </a:r>
          </a:p>
          <a:p>
            <a:pPr marL="355600" lvl="1" indent="-177800">
              <a:buFontTx/>
              <a:buChar char="-"/>
              <a:tabLst>
                <a:tab pos="457200" algn="l"/>
              </a:tabLst>
            </a:pPr>
            <a:r>
              <a:rPr lang="fr-FR" sz="1200" b="1" i="0" dirty="0">
                <a:effectLst/>
                <a:ea typeface="Times New Roman" panose="02020603050405020304" pitchFamily="18" charset="0"/>
                <a:cs typeface="Times New Roman" panose="02020603050405020304" pitchFamily="18" charset="0"/>
              </a:rPr>
              <a:t>faire des liens et construire des graphes</a:t>
            </a:r>
            <a:endParaRPr lang="fr-FR" sz="1200" b="1" dirty="0">
              <a:effectLst/>
              <a:ea typeface="Times New Roman" panose="02020603050405020304" pitchFamily="18" charset="0"/>
              <a:cs typeface="Times New Roman" panose="02020603050405020304" pitchFamily="18" charset="0"/>
            </a:endParaRPr>
          </a:p>
          <a:p>
            <a:pPr marL="171450" lvl="0" indent="-171450">
              <a:buFontTx/>
              <a:buChar char="-"/>
              <a:tabLst>
                <a:tab pos="457200" algn="l"/>
              </a:tabLst>
            </a:pPr>
            <a:r>
              <a:rPr lang="fr-FR" sz="1200" b="1" dirty="0">
                <a:effectLst/>
                <a:ea typeface="Times New Roman" panose="02020603050405020304" pitchFamily="18" charset="0"/>
                <a:cs typeface="Times New Roman" panose="02020603050405020304" pitchFamily="18" charset="0"/>
              </a:rPr>
              <a:t>avec du </a:t>
            </a:r>
            <a:r>
              <a:rPr lang="en-US" sz="1200" b="1" i="1" dirty="0">
                <a:effectLst/>
                <a:ea typeface="Times New Roman" panose="02020603050405020304" pitchFamily="18" charset="0"/>
                <a:cs typeface="Times New Roman" panose="02020603050405020304" pitchFamily="18" charset="0"/>
              </a:rPr>
              <a:t>machine learning </a:t>
            </a:r>
            <a:r>
              <a:rPr lang="en-US" sz="1200" b="1" i="0" dirty="0">
                <a:effectLst/>
                <a:ea typeface="Times New Roman" panose="02020603050405020304" pitchFamily="18" charset="0"/>
                <a:cs typeface="Times New Roman" panose="02020603050405020304" pitchFamily="18" charset="0"/>
              </a:rPr>
              <a:t>(ML), du </a:t>
            </a:r>
            <a:r>
              <a:rPr lang="en-US" sz="1200" b="1" i="1" dirty="0">
                <a:effectLst/>
                <a:ea typeface="Times New Roman" panose="02020603050405020304" pitchFamily="18" charset="0"/>
                <a:cs typeface="Times New Roman" panose="02020603050405020304" pitchFamily="18" charset="0"/>
              </a:rPr>
              <a:t>natural language processing </a:t>
            </a:r>
            <a:r>
              <a:rPr lang="en-US" sz="1200" b="1" i="0" dirty="0">
                <a:effectLst/>
                <a:ea typeface="Times New Roman" panose="02020603050405020304" pitchFamily="18" charset="0"/>
                <a:cs typeface="Times New Roman" panose="02020603050405020304" pitchFamily="18" charset="0"/>
              </a:rPr>
              <a:t>(NLP)</a:t>
            </a:r>
            <a:r>
              <a:rPr lang="en-US" sz="1200" b="1" i="1" dirty="0">
                <a:effectLst/>
                <a:ea typeface="Times New Roman" panose="02020603050405020304" pitchFamily="18" charset="0"/>
                <a:cs typeface="Times New Roman" panose="02020603050405020304" pitchFamily="18" charset="0"/>
              </a:rPr>
              <a:t> </a:t>
            </a:r>
            <a:r>
              <a:rPr lang="en-US" sz="1200" b="1" dirty="0">
                <a:effectLst/>
                <a:ea typeface="Times New Roman" panose="02020603050405020304" pitchFamily="18" charset="0"/>
                <a:cs typeface="Times New Roman" panose="02020603050405020304" pitchFamily="18" charset="0"/>
              </a:rPr>
              <a:t>et du </a:t>
            </a:r>
            <a:r>
              <a:rPr lang="en-US" sz="1200" b="1" i="1" dirty="0">
                <a:effectLst/>
                <a:ea typeface="Times New Roman" panose="02020603050405020304" pitchFamily="18" charset="0"/>
                <a:cs typeface="Times New Roman" panose="02020603050405020304" pitchFamily="18" charset="0"/>
              </a:rPr>
              <a:t>text mining </a:t>
            </a:r>
            <a:r>
              <a:rPr lang="en-US" sz="1200" b="1" i="0" dirty="0">
                <a:effectLst/>
                <a:ea typeface="Times New Roman" panose="02020603050405020304" pitchFamily="18" charset="0"/>
                <a:cs typeface="Times New Roman" panose="02020603050405020304" pitchFamily="18" charset="0"/>
              </a:rPr>
              <a:t>(TM)</a:t>
            </a:r>
          </a:p>
          <a:p>
            <a:pPr marL="171450" lvl="0" indent="-171450">
              <a:buFontTx/>
              <a:buChar char="-"/>
              <a:tabLst>
                <a:tab pos="457200" algn="l"/>
              </a:tabLst>
            </a:pPr>
            <a:endParaRPr lang="en-US" sz="1200" i="0" dirty="0">
              <a:effectLst/>
              <a:ea typeface="Times New Roman" panose="02020603050405020304" pitchFamily="18" charset="0"/>
              <a:cs typeface="Times New Roman" panose="02020603050405020304" pitchFamily="18" charset="0"/>
            </a:endParaRPr>
          </a:p>
          <a:p>
            <a:pPr marL="171450" lvl="0" indent="-171450">
              <a:buFont typeface="Wingdings" panose="05000000000000000000" pitchFamily="2" charset="2"/>
              <a:buChar char="à"/>
              <a:tabLst>
                <a:tab pos="457200" algn="l"/>
              </a:tabLst>
            </a:pPr>
            <a:r>
              <a:rPr lang="fr-FR" b="1" i="1" dirty="0"/>
              <a:t>Scientific Knowledge Graphs </a:t>
            </a:r>
            <a:r>
              <a:rPr lang="fr-FR" b="1" dirty="0"/>
              <a:t>(</a:t>
            </a:r>
            <a:r>
              <a:rPr lang="fr-FR" b="1" dirty="0" err="1"/>
              <a:t>SKGs</a:t>
            </a:r>
            <a:r>
              <a:rPr lang="fr-FR" b="1" dirty="0"/>
              <a:t>)</a:t>
            </a:r>
            <a:endParaRPr lang="fr-FR" sz="1200" b="1" i="0" dirty="0">
              <a:effectLst/>
              <a:ea typeface="Times New Roman" panose="02020603050405020304" pitchFamily="18" charset="0"/>
              <a:cs typeface="Times New Roman" panose="02020603050405020304" pitchFamily="18" charset="0"/>
            </a:endParaRPr>
          </a:p>
          <a:p>
            <a:pPr marL="171450" lvl="0" indent="-171450">
              <a:buFont typeface="Wingdings" panose="05000000000000000000" pitchFamily="2" charset="2"/>
              <a:buChar char="à"/>
              <a:tabLst>
                <a:tab pos="457200" algn="l"/>
              </a:tabLst>
            </a:pPr>
            <a:endParaRPr lang="fr-FR" sz="1200" i="0" dirty="0">
              <a:effectLst/>
              <a:ea typeface="Times New Roman" panose="02020603050405020304" pitchFamily="18" charset="0"/>
              <a:cs typeface="Times New Roman" panose="02020603050405020304" pitchFamily="18" charset="0"/>
            </a:endParaRPr>
          </a:p>
          <a:p>
            <a:pPr marL="0" lvl="0" indent="0">
              <a:buFont typeface="Courier New" panose="02070309020205020404" pitchFamily="49" charset="0"/>
              <a:buNone/>
              <a:tabLst>
                <a:tab pos="457200" algn="l"/>
              </a:tabLst>
            </a:pPr>
            <a:r>
              <a:rPr lang="fr-FR" sz="1200" dirty="0">
                <a:effectLst/>
                <a:ea typeface="Times New Roman" panose="02020603050405020304" pitchFamily="18" charset="0"/>
                <a:cs typeface="Times New Roman" panose="02020603050405020304" pitchFamily="18" charset="0"/>
              </a:rPr>
              <a:t>- </a:t>
            </a:r>
            <a:r>
              <a:rPr lang="fr-FR" sz="1200" b="1" dirty="0">
                <a:effectLst/>
                <a:ea typeface="Times New Roman" panose="02020603050405020304" pitchFamily="18" charset="0"/>
                <a:cs typeface="Times New Roman" panose="02020603050405020304" pitchFamily="18" charset="0"/>
              </a:rPr>
              <a:t>MAG </a:t>
            </a:r>
            <a:r>
              <a:rPr lang="fr-FR" sz="1200" b="1" i="1" dirty="0">
                <a:effectLst/>
                <a:ea typeface="Times New Roman" panose="02020603050405020304" pitchFamily="18" charset="0"/>
                <a:cs typeface="Times New Roman" panose="02020603050405020304" pitchFamily="18" charset="0"/>
              </a:rPr>
              <a:t>Microsoft academic graph </a:t>
            </a:r>
            <a:r>
              <a:rPr lang="fr-FR" sz="1200" dirty="0">
                <a:effectLst/>
                <a:ea typeface="Times New Roman" panose="02020603050405020304" pitchFamily="18" charset="0"/>
                <a:cs typeface="Times New Roman" panose="02020603050405020304" pitchFamily="18" charset="0"/>
              </a:rPr>
              <a:t>: graphe de connaissances du moteur de recherche scientifique Microsoft academic search, mis à disposition en licence ouverte (ODC_BY), propose notamment des </a:t>
            </a:r>
            <a:r>
              <a:rPr lang="fr-FR" sz="1200" i="1" dirty="0" err="1">
                <a:effectLst/>
                <a:ea typeface="Times New Roman" panose="02020603050405020304" pitchFamily="18" charset="0"/>
                <a:cs typeface="Times New Roman" panose="02020603050405020304" pitchFamily="18" charset="0"/>
              </a:rPr>
              <a:t>fields</a:t>
            </a:r>
            <a:r>
              <a:rPr lang="fr-FR" sz="1200" i="1" dirty="0">
                <a:effectLst/>
                <a:ea typeface="Times New Roman" panose="02020603050405020304" pitchFamily="18" charset="0"/>
                <a:cs typeface="Times New Roman" panose="02020603050405020304" pitchFamily="18" charset="0"/>
              </a:rPr>
              <a:t> of </a:t>
            </a:r>
            <a:r>
              <a:rPr lang="fr-FR" sz="1200" i="1" dirty="0" err="1">
                <a:effectLst/>
                <a:ea typeface="Times New Roman" panose="02020603050405020304" pitchFamily="18" charset="0"/>
                <a:cs typeface="Times New Roman" panose="02020603050405020304" pitchFamily="18" charset="0"/>
              </a:rPr>
              <a:t>study</a:t>
            </a:r>
            <a:r>
              <a:rPr lang="fr-FR" sz="1200" i="0" dirty="0">
                <a:effectLst/>
                <a:ea typeface="Times New Roman" panose="02020603050405020304" pitchFamily="18" charset="0"/>
                <a:cs typeface="Times New Roman" panose="02020603050405020304" pitchFamily="18" charset="0"/>
              </a:rPr>
              <a:t> extraits automatiquement</a:t>
            </a:r>
            <a:endParaRPr lang="fr-FR" sz="1200" dirty="0">
              <a:effectLst/>
              <a:ea typeface="Times New Roman" panose="02020603050405020304" pitchFamily="18" charset="0"/>
              <a:cs typeface="Times New Roman" panose="02020603050405020304" pitchFamily="18" charset="0"/>
            </a:endParaRPr>
          </a:p>
          <a:p>
            <a:pPr marL="457200" lvl="1" indent="0">
              <a:buFont typeface="Wingdings" panose="05000000000000000000" pitchFamily="2" charset="2"/>
              <a:buNone/>
            </a:pPr>
            <a:endParaRPr lang="fr-FR" sz="1200" dirty="0">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15</a:t>
            </a:fld>
            <a:endParaRPr lang="fr-FR"/>
          </a:p>
        </p:txBody>
      </p:sp>
    </p:spTree>
    <p:extLst>
      <p:ext uri="{BB962C8B-B14F-4D97-AF65-F5344CB8AC3E}">
        <p14:creationId xmlns:p14="http://schemas.microsoft.com/office/powerpoint/2010/main" val="2586825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buFont typeface="Courier New" panose="02070309020205020404" pitchFamily="49" charset="0"/>
              <a:buChar char="-"/>
              <a:tabLst>
                <a:tab pos="457200" algn="l"/>
              </a:tabLst>
            </a:pPr>
            <a:r>
              <a:rPr lang="fr-FR" sz="1200" dirty="0">
                <a:effectLst/>
                <a:ea typeface="Tahoma" panose="020B0604030504040204" pitchFamily="34" charset="0"/>
                <a:cs typeface="Tahoma" panose="020B0604030504040204" pitchFamily="34" charset="0"/>
              </a:rPr>
              <a:t>outils bibliographiques : nombreux filtres et tris pour recherche avancée </a:t>
            </a:r>
          </a:p>
          <a:p>
            <a:pPr marL="342900" lvl="0" indent="-342900">
              <a:buFont typeface="Courier New" panose="02070309020205020404" pitchFamily="49" charset="0"/>
              <a:buChar char="-"/>
              <a:tabLst>
                <a:tab pos="457200" algn="l"/>
              </a:tabLst>
            </a:pPr>
            <a:r>
              <a:rPr lang="fr-FR" sz="1200" dirty="0">
                <a:effectLst/>
                <a:ea typeface="Tahoma" panose="020B0604030504040204" pitchFamily="34" charset="0"/>
                <a:cs typeface="Tahoma" panose="020B0604030504040204" pitchFamily="34" charset="0"/>
              </a:rPr>
              <a:t>diversité de contenus : jeux de données, brevets, projets, financements</a:t>
            </a:r>
          </a:p>
          <a:p>
            <a:pPr marL="723900" lvl="1" indent="-266700">
              <a:buFont typeface="Courier New" panose="02070309020205020404" pitchFamily="49" charset="0"/>
              <a:buChar char="-"/>
              <a:tabLst>
                <a:tab pos="457200" algn="l"/>
              </a:tabLst>
            </a:pPr>
            <a:r>
              <a:rPr lang="fr-FR" dirty="0">
                <a:effectLst/>
                <a:ea typeface="Tahoma" panose="020B0604030504040204" pitchFamily="34" charset="0"/>
                <a:cs typeface="Tahoma" panose="020B0604030504040204" pitchFamily="34" charset="0"/>
              </a:rPr>
              <a:t>cf. Dimensions qui se dit « </a:t>
            </a:r>
            <a:r>
              <a:rPr lang="fr-FR" i="1" dirty="0">
                <a:effectLst/>
                <a:ea typeface="Tahoma" panose="020B0604030504040204" pitchFamily="34" charset="0"/>
                <a:cs typeface="Tahoma" panose="020B0604030504040204" pitchFamily="34" charset="0"/>
              </a:rPr>
              <a:t>inclusive</a:t>
            </a:r>
            <a:r>
              <a:rPr lang="fr-FR" i="0" dirty="0">
                <a:effectLst/>
                <a:ea typeface="Tahoma" panose="020B0604030504040204" pitchFamily="34" charset="0"/>
                <a:cs typeface="Tahoma" panose="020B0604030504040204" pitchFamily="34" charset="0"/>
              </a:rPr>
              <a:t> »</a:t>
            </a:r>
            <a:endParaRPr lang="fr-FR" dirty="0">
              <a:effectLst/>
              <a:ea typeface="Tahoma" panose="020B0604030504040204" pitchFamily="34" charset="0"/>
              <a:cs typeface="Tahoma" panose="020B0604030504040204" pitchFamily="34" charset="0"/>
            </a:endParaRPr>
          </a:p>
          <a:p>
            <a:pPr marL="342900" lvl="0" indent="-342900">
              <a:buFont typeface="Courier New" panose="02070309020205020404" pitchFamily="49" charset="0"/>
              <a:buChar char="-"/>
              <a:tabLst>
                <a:tab pos="457200" algn="l"/>
              </a:tabLst>
            </a:pPr>
            <a:r>
              <a:rPr lang="fr-FR" sz="1200" dirty="0">
                <a:effectLst/>
                <a:ea typeface="Tahoma" panose="020B0604030504040204" pitchFamily="34" charset="0"/>
                <a:cs typeface="Tahoma" panose="020B0604030504040204" pitchFamily="34" charset="0"/>
              </a:rPr>
              <a:t>modèle </a:t>
            </a:r>
            <a:r>
              <a:rPr lang="fr-FR" sz="1200" i="1" dirty="0">
                <a:effectLst/>
                <a:ea typeface="Tahoma" panose="020B0604030504040204" pitchFamily="34" charset="0"/>
                <a:cs typeface="Tahoma" panose="020B0604030504040204" pitchFamily="34" charset="0"/>
              </a:rPr>
              <a:t>freemium</a:t>
            </a:r>
            <a:r>
              <a:rPr lang="fr-FR" sz="1200" i="0" dirty="0">
                <a:effectLst/>
                <a:ea typeface="Tahoma" panose="020B0604030504040204" pitchFamily="34" charset="0"/>
                <a:cs typeface="Tahoma" panose="020B0604030504040204" pitchFamily="34" charset="0"/>
              </a:rPr>
              <a:t> : </a:t>
            </a:r>
            <a:r>
              <a:rPr lang="fr-FR" sz="1200" dirty="0">
                <a:effectLst/>
                <a:ea typeface="Tahoma" panose="020B0604030504040204" pitchFamily="34" charset="0"/>
                <a:cs typeface="Tahoma" panose="020B0604030504040204" pitchFamily="34" charset="0"/>
              </a:rPr>
              <a:t>consultation individuelle gratuite (recherche bibliographique), offre payante pour les institutions (recherche bibliométrique)</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16</a:t>
            </a:fld>
            <a:endParaRPr lang="fr-FR"/>
          </a:p>
        </p:txBody>
      </p:sp>
    </p:spTree>
    <p:extLst>
      <p:ext uri="{BB962C8B-B14F-4D97-AF65-F5344CB8AC3E}">
        <p14:creationId xmlns:p14="http://schemas.microsoft.com/office/powerpoint/2010/main" val="3536980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ym typeface="Wingdings" panose="05000000000000000000" pitchFamily="2" charset="2"/>
            </a:endParaRPr>
          </a:p>
        </p:txBody>
      </p:sp>
      <p:sp>
        <p:nvSpPr>
          <p:cNvPr id="4" name="Espace réservé du numéro de diapositive 3"/>
          <p:cNvSpPr>
            <a:spLocks noGrp="1"/>
          </p:cNvSpPr>
          <p:nvPr>
            <p:ph type="sldNum" sz="quarter" idx="5"/>
          </p:nvPr>
        </p:nvSpPr>
        <p:spPr>
          <a:xfrm>
            <a:off x="3818357" y="10242129"/>
            <a:ext cx="2921112" cy="541029"/>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489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bien sûr, intérêt de couvertures larges</a:t>
            </a:r>
          </a:p>
          <a:p>
            <a:pPr marL="171450" indent="-171450">
              <a:buFontTx/>
              <a:buChar char="-"/>
            </a:pPr>
            <a:r>
              <a:rPr lang="fr-FR" b="1" dirty="0"/>
              <a:t>intérêt des données ouvertes pour tous </a:t>
            </a:r>
          </a:p>
          <a:p>
            <a:pPr marL="355600" lvl="1" indent="-171450">
              <a:buFontTx/>
              <a:buChar char="-"/>
            </a:pPr>
            <a:r>
              <a:rPr lang="fr-FR" dirty="0"/>
              <a:t>recherche, monde de l’entreprise, fournisseurs de services et d’applications</a:t>
            </a:r>
          </a:p>
          <a:p>
            <a:pPr marL="355600" lvl="1" indent="-171450">
              <a:buFontTx/>
              <a:buChar char="-"/>
            </a:pPr>
            <a:r>
              <a:rPr lang="fr-FR" dirty="0"/>
              <a:t>lors de sa fermeture, au moins 180 services tiers utilisaient des données MAG, couvrant ~200 M. de références (comme Lens, Semantic Scholar, </a:t>
            </a:r>
            <a:r>
              <a:rPr lang="fr-FR" dirty="0" err="1"/>
              <a:t>VOSviewer</a:t>
            </a:r>
            <a:r>
              <a:rPr lang="fr-FR" dirty="0"/>
              <a:t>, </a:t>
            </a:r>
            <a:r>
              <a:rPr lang="fr-FR" dirty="0" err="1"/>
              <a:t>Unsub</a:t>
            </a:r>
            <a:r>
              <a:rPr lang="fr-FR" dirty="0"/>
              <a:t>)</a:t>
            </a:r>
          </a:p>
          <a:p>
            <a:pPr marL="171450" indent="-171450">
              <a:buFontTx/>
              <a:buChar char="-"/>
            </a:pPr>
            <a:r>
              <a:rPr lang="fr-FR" dirty="0"/>
              <a:t>intérêt de pouvoir </a:t>
            </a:r>
            <a:r>
              <a:rPr lang="fr-FR" b="1" dirty="0"/>
              <a:t>récupérer les données, en licence ouverte et gratuitement</a:t>
            </a:r>
          </a:p>
          <a:p>
            <a:pPr marL="355600" lvl="1" indent="-171450">
              <a:buFontTx/>
              <a:buChar char="-"/>
            </a:pPr>
            <a:r>
              <a:rPr lang="fr-FR" dirty="0"/>
              <a:t>ex. : API, </a:t>
            </a:r>
            <a:r>
              <a:rPr lang="fr-FR" i="1" dirty="0"/>
              <a:t>dumps</a:t>
            </a:r>
            <a:r>
              <a:rPr lang="fr-FR" dirty="0"/>
              <a:t>, </a:t>
            </a:r>
            <a:r>
              <a:rPr lang="fr-FR" i="1" dirty="0"/>
              <a:t>linked data</a:t>
            </a:r>
            <a:r>
              <a:rPr lang="fr-FR" dirty="0"/>
              <a:t>, point SPARQL</a:t>
            </a:r>
          </a:p>
          <a:p>
            <a:pPr marL="171450" indent="-171450">
              <a:buFontTx/>
              <a:buChar char="-"/>
            </a:pPr>
            <a:r>
              <a:rPr lang="fr-FR" b="1" dirty="0"/>
              <a:t>besoin de services ouverts et gratuits, indépendants de compagnies propriétaires, voire soutenus par des communautés à but non lucratif</a:t>
            </a:r>
          </a:p>
          <a:p>
            <a:pPr marL="171450" indent="-171450">
              <a:buFontTx/>
              <a:buChar char="-"/>
            </a:pPr>
            <a:endParaRPr lang="fr-FR" b="1" dirty="0"/>
          </a:p>
          <a:p>
            <a:pPr marL="0" indent="0">
              <a:buFontTx/>
              <a:buNone/>
            </a:pPr>
            <a:r>
              <a:rPr lang="fr-FR" b="0" dirty="0"/>
              <a:t>voir G. Hendricks et al., 2021, https://blogs.lse.ac.uk/impactofsocialsciences/2021/10/27/now-is-the-time-to-work-together-toward-open-infrastructures-for-scholarly-metadata/ et A. Tay, 09/05/2021, https://musingsaboutlibrarianship.blogspot.com/2021/05/why-open-alone-is-not-enough-microsoft.html</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18</a:t>
            </a:fld>
            <a:endParaRPr lang="fr-FR"/>
          </a:p>
        </p:txBody>
      </p:sp>
    </p:spTree>
    <p:extLst>
      <p:ext uri="{BB962C8B-B14F-4D97-AF65-F5344CB8AC3E}">
        <p14:creationId xmlns:p14="http://schemas.microsoft.com/office/powerpoint/2010/main" val="3949786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OpenAlex : créé par OurResearch, qui s’appuyait notamment sur MAG pour un de ses services </a:t>
            </a:r>
            <a:r>
              <a:rPr lang="fr-FR" dirty="0">
                <a:sym typeface="Wingdings" panose="05000000000000000000" pitchFamily="2" charset="2"/>
              </a:rPr>
              <a:t> proposer une </a:t>
            </a:r>
            <a:r>
              <a:rPr lang="fr-FR" b="1" dirty="0">
                <a:sym typeface="Wingdings" panose="05000000000000000000" pitchFamily="2" charset="2"/>
              </a:rPr>
              <a:t>base de données de publications, d’affiliations et de citations gratuite</a:t>
            </a:r>
            <a:endParaRPr lang="fr-FR" b="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19</a:t>
            </a:fld>
            <a:endParaRPr lang="fr-FR"/>
          </a:p>
        </p:txBody>
      </p:sp>
    </p:spTree>
    <p:extLst>
      <p:ext uri="{BB962C8B-B14F-4D97-AF65-F5344CB8AC3E}">
        <p14:creationId xmlns:p14="http://schemas.microsoft.com/office/powerpoint/2010/main" val="2327710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reprendre la main sur l’ensemble des informations relatives aux productions scientifiques</a:t>
            </a:r>
          </a:p>
          <a:p>
            <a:pPr marL="355600" lvl="1" indent="-171450">
              <a:buFontTx/>
              <a:buChar char="-"/>
            </a:pPr>
            <a:r>
              <a:rPr lang="fr-FR" b="1" dirty="0"/>
              <a:t>fin des environnements propriétaires</a:t>
            </a:r>
          </a:p>
          <a:p>
            <a:pPr marL="355600" lvl="1" indent="-171450">
              <a:buFontTx/>
              <a:buChar char="-"/>
            </a:pPr>
            <a:r>
              <a:rPr lang="fr-FR" dirty="0"/>
              <a:t>développement d’</a:t>
            </a:r>
            <a:r>
              <a:rPr lang="fr-FR" b="1" dirty="0"/>
              <a:t>infrastructures bibliographiques ouvertes, gratuites et durables</a:t>
            </a:r>
            <a:r>
              <a:rPr lang="fr-FR" dirty="0"/>
              <a:t> compatibles avec la politique de la science ouverte (gain financier, réappropriation et regard sur les contenus)</a:t>
            </a:r>
          </a:p>
          <a:p>
            <a:pPr marL="355600" lvl="1" indent="-171450">
              <a:buFontTx/>
              <a:buNone/>
            </a:pPr>
            <a:r>
              <a:rPr lang="fr-FR" dirty="0"/>
              <a:t>cf. les conclusions du Conseil de l’Union européenne sur l’évaluation de la recherche et la science qui « ESTIME que les données et les bases de données bibliographiques utilisées pour évaluer la recherche devraient, en principe, être librement accessibles, et que les outils et les systèmes techniques devraient permettre d’assurer la transparence » (10/06/2022, https://www.ouvrirlascience.fr/wp-content/uploads/2022/06/ST_10126_2022_INIT_fr.pdf, p. 7)</a:t>
            </a:r>
          </a:p>
          <a:p>
            <a:pPr marL="355600" lvl="1" indent="-171450">
              <a:buFontTx/>
              <a:buChar char="-"/>
            </a:pPr>
            <a:r>
              <a:rPr lang="fr-FR" dirty="0"/>
              <a:t>souhait d’</a:t>
            </a:r>
            <a:r>
              <a:rPr lang="fr-FR" b="1" dirty="0"/>
              <a:t>outils participatifs, appuyés sur les communautés académiques, alors même que les communautés contribuent déjà aux services commerciaux </a:t>
            </a:r>
            <a:r>
              <a:rPr lang="fr-FR" b="0" dirty="0"/>
              <a:t>(cf.  travail sur les affiliations pour Scopus ou Web of science)</a:t>
            </a:r>
          </a:p>
          <a:p>
            <a:pPr marL="457200" lvl="1" indent="0">
              <a:buFontTx/>
              <a:buNone/>
            </a:pPr>
            <a:r>
              <a:rPr lang="fr-FR" b="0" dirty="0"/>
              <a:t>« Il est quand même aberrant que les universités ne puissent pas piloter la recherche et ses publications sans passer par des outils propriétaires » (Anne-Catherine </a:t>
            </a:r>
            <a:r>
              <a:rPr lang="fr-FR" b="0" dirty="0" err="1"/>
              <a:t>Fritzinger</a:t>
            </a:r>
            <a:r>
              <a:rPr lang="fr-FR" b="0" dirty="0"/>
              <a:t>, Sorbonne Université, citée in https://themeta.news/vos-publis-dans-des-registres-open/)</a:t>
            </a:r>
          </a:p>
          <a:p>
            <a:pPr marL="457200" lvl="1" indent="0">
              <a:buFontTx/>
              <a:buNone/>
            </a:pPr>
            <a:endParaRPr lang="fr-FR" dirty="0"/>
          </a:p>
          <a:p>
            <a:pPr marL="0" lvl="0" indent="0">
              <a:buFontTx/>
              <a:buNone/>
            </a:pPr>
            <a:r>
              <a:rPr lang="fr-FR" dirty="0"/>
              <a:t>cf. aussi  </a:t>
            </a:r>
            <a:r>
              <a:rPr lang="fr-FR" b="1" dirty="0"/>
              <a:t>POSI - </a:t>
            </a:r>
            <a:r>
              <a:rPr lang="en-US" b="1" i="1" dirty="0"/>
              <a:t>The Principles of Open Scholarly Infrastructure </a:t>
            </a:r>
            <a:r>
              <a:rPr lang="en-US" dirty="0"/>
              <a:t>(https://openscholarlyinfrastructure.org/), 2020-2023, </a:t>
            </a:r>
            <a:r>
              <a:rPr lang="en-US" dirty="0" err="1"/>
              <a:t>signés</a:t>
            </a:r>
            <a:r>
              <a:rPr lang="en-US" dirty="0"/>
              <a:t> </a:t>
            </a:r>
            <a:r>
              <a:rPr lang="en-US" dirty="0" err="1"/>
              <a:t>notamment</a:t>
            </a:r>
            <a:r>
              <a:rPr lang="en-US" dirty="0"/>
              <a:t> par Crossref, </a:t>
            </a:r>
            <a:r>
              <a:rPr lang="en-US" dirty="0" err="1"/>
              <a:t>OpenCitations</a:t>
            </a:r>
            <a:r>
              <a:rPr lang="en-US" dirty="0"/>
              <a:t>, </a:t>
            </a:r>
            <a:r>
              <a:rPr lang="en-US" dirty="0" err="1"/>
              <a:t>OurResearch</a:t>
            </a:r>
            <a:endParaRPr lang="fr-FR" dirty="0"/>
          </a:p>
          <a:p>
            <a:pPr marL="0" lvl="0" indent="0">
              <a:buFontTx/>
              <a:buNone/>
            </a:pPr>
            <a:r>
              <a:rPr lang="fr-FR" dirty="0"/>
              <a:t>https://investinopen.org/</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21</a:t>
            </a:fld>
            <a:endParaRPr lang="fr-FR"/>
          </a:p>
        </p:txBody>
      </p:sp>
    </p:spTree>
    <p:extLst>
      <p:ext uri="{BB962C8B-B14F-4D97-AF65-F5344CB8AC3E}">
        <p14:creationId xmlns:p14="http://schemas.microsoft.com/office/powerpoint/2010/main" val="302904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a:t>
            </a:fld>
            <a:endParaRPr lang="fr-FR" dirty="0"/>
          </a:p>
        </p:txBody>
      </p:sp>
    </p:spTree>
    <p:extLst>
      <p:ext uri="{BB962C8B-B14F-4D97-AF65-F5344CB8AC3E}">
        <p14:creationId xmlns:p14="http://schemas.microsoft.com/office/powerpoint/2010/main" val="168125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nécessité de </a:t>
            </a:r>
            <a:r>
              <a:rPr lang="fr-FR" b="1" dirty="0"/>
              <a:t>diversifier les sources d’information</a:t>
            </a:r>
          </a:p>
          <a:p>
            <a:pPr marL="171450" indent="-171450">
              <a:buFontTx/>
              <a:buChar char="-"/>
            </a:pPr>
            <a:r>
              <a:rPr lang="fr-FR" dirty="0"/>
              <a:t>nécessité de permettre </a:t>
            </a:r>
            <a:r>
              <a:rPr lang="fr-FR" b="1" dirty="0"/>
              <a:t>un meilleur accès et une plus grande transparence et réutilisation</a:t>
            </a:r>
          </a:p>
          <a:p>
            <a:pPr marL="355600" indent="-177800">
              <a:buFontTx/>
              <a:buNone/>
            </a:pPr>
            <a:r>
              <a:rPr lang="fr-FR" dirty="0"/>
              <a:t>	- cf. Leiden </a:t>
            </a:r>
            <a:r>
              <a:rPr lang="fr-FR" dirty="0" err="1"/>
              <a:t>Ranking</a:t>
            </a:r>
            <a:r>
              <a:rPr lang="fr-FR" dirty="0"/>
              <a:t> (</a:t>
            </a:r>
            <a:r>
              <a:rPr lang="en-US" dirty="0"/>
              <a:t>CWTS - </a:t>
            </a:r>
            <a:r>
              <a:rPr lang="en-US" i="1" dirty="0"/>
              <a:t>The Centre for Science and Technology Studies</a:t>
            </a:r>
            <a:r>
              <a:rPr lang="en-US" dirty="0"/>
              <a:t>) </a:t>
            </a:r>
            <a:r>
              <a:rPr lang="fr-FR" dirty="0"/>
              <a:t>qui souhaite proposer une version transparente et reproductible de son classement mondial des universités, à partir des données ouvertes de </a:t>
            </a:r>
            <a:r>
              <a:rPr lang="fr-FR" dirty="0" err="1"/>
              <a:t>Crossref</a:t>
            </a:r>
            <a:r>
              <a:rPr lang="fr-FR" dirty="0"/>
              <a:t> et OpenAlex – </a:t>
            </a:r>
            <a:r>
              <a:rPr lang="fr-FR" i="1" dirty="0"/>
              <a:t>Leiden </a:t>
            </a:r>
            <a:r>
              <a:rPr lang="fr-FR" i="1" dirty="0" err="1"/>
              <a:t>Ranking</a:t>
            </a:r>
            <a:r>
              <a:rPr lang="fr-FR" i="1" dirty="0"/>
              <a:t> Open Edition</a:t>
            </a:r>
            <a:r>
              <a:rPr lang="fr-FR" dirty="0"/>
              <a:t>, là où le Leiden </a:t>
            </a:r>
            <a:r>
              <a:rPr lang="fr-FR" dirty="0" err="1"/>
              <a:t>Ranking</a:t>
            </a:r>
            <a:r>
              <a:rPr lang="fr-FR" dirty="0"/>
              <a:t> « classique » est basé sur des données propriétaires (Web of science) (cf. https://www.ouvrirlascience.fr/le-leiden-ranking-sera-le-premier-classement-a-mobiliser-des-donnees-ouvertes-contribuant-ainsi-a-adopter-des-principes-de-science-ouverte/) </a:t>
            </a:r>
          </a:p>
          <a:p>
            <a:pPr marL="355600" indent="-177800">
              <a:buFontTx/>
              <a:buNone/>
            </a:pPr>
            <a:endParaRPr lang="fr-FR" dirty="0"/>
          </a:p>
          <a:p>
            <a:pPr marL="355600" indent="-177800">
              <a:buFontTx/>
              <a:buNone/>
            </a:pPr>
            <a:r>
              <a:rPr lang="fr-FR" dirty="0"/>
              <a:t>en plus : coalition </a:t>
            </a:r>
            <a:r>
              <a:rPr lang="fr-FR" dirty="0" err="1"/>
              <a:t>CoARA</a:t>
            </a:r>
            <a:r>
              <a:rPr lang="fr-FR" b="0" i="0" dirty="0">
                <a:solidFill>
                  <a:srgbClr val="414144"/>
                </a:solidFill>
                <a:effectLst/>
                <a:highlight>
                  <a:srgbClr val="FFFFFF"/>
                </a:highlight>
                <a:latin typeface="brandon-grotesque"/>
              </a:rPr>
              <a:t> (</a:t>
            </a:r>
            <a:r>
              <a:rPr lang="fr-FR" b="0" i="1" dirty="0">
                <a:solidFill>
                  <a:srgbClr val="414144"/>
                </a:solidFill>
                <a:effectLst/>
                <a:highlight>
                  <a:srgbClr val="FFFFFF"/>
                </a:highlight>
                <a:latin typeface="inherit"/>
              </a:rPr>
              <a:t>Co</a:t>
            </a:r>
            <a:r>
              <a:rPr lang="fr-FR" b="0" i="1" dirty="0">
                <a:solidFill>
                  <a:srgbClr val="414144"/>
                </a:solidFill>
                <a:effectLst/>
                <a:highlight>
                  <a:srgbClr val="FFFFFF"/>
                </a:highlight>
                <a:latin typeface="brandon-grotesque"/>
              </a:rPr>
              <a:t>alition on</a:t>
            </a:r>
            <a:r>
              <a:rPr lang="fr-FR" b="0" i="1" dirty="0">
                <a:solidFill>
                  <a:srgbClr val="414144"/>
                </a:solidFill>
                <a:effectLst/>
                <a:highlight>
                  <a:srgbClr val="FFFFFF"/>
                </a:highlight>
                <a:latin typeface="inherit"/>
              </a:rPr>
              <a:t> </a:t>
            </a:r>
            <a:r>
              <a:rPr lang="fr-FR" b="0" i="1" dirty="0" err="1">
                <a:solidFill>
                  <a:srgbClr val="414144"/>
                </a:solidFill>
                <a:effectLst/>
                <a:highlight>
                  <a:srgbClr val="FFFFFF"/>
                </a:highlight>
                <a:latin typeface="inherit"/>
              </a:rPr>
              <a:t>A</a:t>
            </a:r>
            <a:r>
              <a:rPr lang="fr-FR" b="0" i="1" dirty="0" err="1">
                <a:solidFill>
                  <a:srgbClr val="414144"/>
                </a:solidFill>
                <a:effectLst/>
                <a:highlight>
                  <a:srgbClr val="FFFFFF"/>
                </a:highlight>
                <a:latin typeface="brandon-grotesque"/>
              </a:rPr>
              <a:t>dvancing</a:t>
            </a:r>
            <a:r>
              <a:rPr lang="fr-FR" b="0" i="1" dirty="0">
                <a:solidFill>
                  <a:srgbClr val="414144"/>
                </a:solidFill>
                <a:effectLst/>
                <a:highlight>
                  <a:srgbClr val="FFFFFF"/>
                </a:highlight>
                <a:latin typeface="inherit"/>
              </a:rPr>
              <a:t> R</a:t>
            </a:r>
            <a:r>
              <a:rPr lang="fr-FR" b="0" i="1" dirty="0">
                <a:solidFill>
                  <a:srgbClr val="414144"/>
                </a:solidFill>
                <a:effectLst/>
                <a:highlight>
                  <a:srgbClr val="FFFFFF"/>
                </a:highlight>
                <a:latin typeface="brandon-grotesque"/>
              </a:rPr>
              <a:t>esearch</a:t>
            </a:r>
            <a:r>
              <a:rPr lang="fr-FR" b="0" i="1" dirty="0">
                <a:solidFill>
                  <a:srgbClr val="414144"/>
                </a:solidFill>
                <a:effectLst/>
                <a:highlight>
                  <a:srgbClr val="FFFFFF"/>
                </a:highlight>
                <a:latin typeface="inherit"/>
              </a:rPr>
              <a:t> </a:t>
            </a:r>
            <a:r>
              <a:rPr lang="fr-FR" b="0" i="1" dirty="0" err="1">
                <a:solidFill>
                  <a:srgbClr val="414144"/>
                </a:solidFill>
                <a:effectLst/>
                <a:highlight>
                  <a:srgbClr val="FFFFFF"/>
                </a:highlight>
                <a:latin typeface="inherit"/>
              </a:rPr>
              <a:t>A</a:t>
            </a:r>
            <a:r>
              <a:rPr lang="fr-FR" b="0" i="1" dirty="0" err="1">
                <a:solidFill>
                  <a:srgbClr val="414144"/>
                </a:solidFill>
                <a:effectLst/>
                <a:highlight>
                  <a:srgbClr val="FFFFFF"/>
                </a:highlight>
                <a:latin typeface="brandon-grotesque"/>
              </a:rPr>
              <a:t>ssessment</a:t>
            </a:r>
            <a:r>
              <a:rPr lang="fr-FR" b="0" i="0" dirty="0">
                <a:solidFill>
                  <a:srgbClr val="414144"/>
                </a:solidFill>
                <a:effectLst/>
                <a:highlight>
                  <a:srgbClr val="FFFFFF"/>
                </a:highlight>
                <a:latin typeface="brandon-grotesque"/>
              </a:rPr>
              <a:t>, https://coara.eu</a:t>
            </a:r>
            <a:r>
              <a:rPr lang="fr-FR" b="0" i="1" dirty="0">
                <a:solidFill>
                  <a:srgbClr val="414144"/>
                </a:solidFill>
                <a:effectLst/>
                <a:highlight>
                  <a:srgbClr val="FFFFFF"/>
                </a:highlight>
                <a:latin typeface="brandon-grotesque"/>
              </a:rPr>
              <a:t>/, </a:t>
            </a:r>
            <a:r>
              <a:rPr lang="fr-FR" b="0" i="0" dirty="0">
                <a:solidFill>
                  <a:srgbClr val="414144"/>
                </a:solidFill>
                <a:effectLst/>
                <a:highlight>
                  <a:srgbClr val="FFFFFF"/>
                </a:highlight>
                <a:latin typeface="brandon-grotesque"/>
              </a:rPr>
              <a:t>20/07/2022) qui souhaite une meilleure représentation de la diversité des contributions à la recherche (type, langue…)</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22</a:t>
            </a:fld>
            <a:endParaRPr lang="fr-FR"/>
          </a:p>
        </p:txBody>
      </p:sp>
    </p:spTree>
    <p:extLst>
      <p:ext uri="{BB962C8B-B14F-4D97-AF65-F5344CB8AC3E}">
        <p14:creationId xmlns:p14="http://schemas.microsoft.com/office/powerpoint/2010/main" val="475697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pour Sorbonne université : économie de + 100 000 € ?, pour le CNRS : économie de 500 000 € (https://themeta.news/vos-publis-dans-des-registres-open/)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limites</a:t>
            </a:r>
            <a:r>
              <a:rPr lang="fr-FR" dirty="0"/>
              <a:t> :</a:t>
            </a:r>
          </a:p>
          <a:p>
            <a:pPr marL="355600" marR="0" lvl="1" indent="-171450" algn="l" defTabSz="914400" rtl="0" eaLnBrk="1" fontAlgn="auto" latinLnBrk="0" hangingPunct="1">
              <a:lnSpc>
                <a:spcPct val="100000"/>
              </a:lnSpc>
              <a:spcBef>
                <a:spcPts val="0"/>
              </a:spcBef>
              <a:spcAft>
                <a:spcPts val="0"/>
              </a:spcAft>
              <a:buClrTx/>
              <a:buSzTx/>
              <a:buFontTx/>
              <a:buChar char="-"/>
              <a:tabLst/>
              <a:defRPr/>
            </a:pPr>
            <a:r>
              <a:rPr lang="fr-FR" b="1" dirty="0"/>
              <a:t>des désabonnements pas totaux </a:t>
            </a:r>
            <a:r>
              <a:rPr lang="fr-FR" dirty="0"/>
              <a:t>: ex. : pour le CNRS, suppression de Scopus, lié à l’évaluation individuelle, mais maintien du Web of science pour « </a:t>
            </a:r>
            <a:r>
              <a:rPr lang="fr-FR" dirty="0">
                <a:solidFill>
                  <a:srgbClr val="000000"/>
                </a:solidFill>
                <a:effectLst/>
                <a:ea typeface="Times New Roman" panose="02020603050405020304" pitchFamily="18" charset="0"/>
                <a:cs typeface="Aptos" panose="020B0004020202020204" pitchFamily="34" charset="0"/>
              </a:rPr>
              <a:t>analyser la production scientifique à une plus grande échelle, celle issue des collaborations avec des universités à l’international par exemple » (A. </a:t>
            </a:r>
            <a:r>
              <a:rPr lang="fr-FR" dirty="0" err="1">
                <a:solidFill>
                  <a:srgbClr val="000000"/>
                </a:solidFill>
                <a:effectLst/>
                <a:ea typeface="Times New Roman" panose="02020603050405020304" pitchFamily="18" charset="0"/>
                <a:cs typeface="Aptos" panose="020B0004020202020204" pitchFamily="34" charset="0"/>
              </a:rPr>
              <a:t>Schuhl</a:t>
            </a:r>
            <a:r>
              <a:rPr lang="fr-FR" dirty="0">
                <a:solidFill>
                  <a:srgbClr val="000000"/>
                </a:solidFill>
                <a:effectLst/>
                <a:ea typeface="Times New Roman" panose="02020603050405020304" pitchFamily="18" charset="0"/>
                <a:cs typeface="Aptos" panose="020B0004020202020204" pitchFamily="34" charset="0"/>
              </a:rPr>
              <a:t>, https://themeta.news/vos-publis-dans-des-registres-open/)</a:t>
            </a:r>
          </a:p>
          <a:p>
            <a:pPr marL="355600"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conscients qu’encore au niveau de l’exploration des solutions possibles</a:t>
            </a: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23</a:t>
            </a:fld>
            <a:endParaRPr lang="fr-FR"/>
          </a:p>
        </p:txBody>
      </p:sp>
    </p:spTree>
    <p:extLst>
      <p:ext uri="{BB962C8B-B14F-4D97-AF65-F5344CB8AC3E}">
        <p14:creationId xmlns:p14="http://schemas.microsoft.com/office/powerpoint/2010/main" val="1339976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r>
              <a:rPr lang="fr-FR" dirty="0">
                <a:sym typeface="Wingdings" panose="05000000000000000000" pitchFamily="2" charset="2"/>
              </a:rPr>
              <a:t>- ex. d’ouverture : prise en compte possible de contenus même en l’absence d’</a:t>
            </a:r>
            <a:r>
              <a:rPr lang="fr-FR" i="1" dirty="0">
                <a:sym typeface="Wingdings" panose="05000000000000000000" pitchFamily="2" charset="2"/>
              </a:rPr>
              <a:t>abstracts</a:t>
            </a:r>
            <a:r>
              <a:rPr lang="fr-FR" i="0" dirty="0">
                <a:sym typeface="Wingdings" panose="05000000000000000000" pitchFamily="2" charset="2"/>
              </a:rPr>
              <a:t> anglais ; de thèses / </a:t>
            </a:r>
            <a:r>
              <a:rPr lang="fr-FR" i="1" dirty="0">
                <a:sym typeface="Wingdings" panose="05000000000000000000" pitchFamily="2" charset="2"/>
              </a:rPr>
              <a:t>dissertations </a:t>
            </a:r>
            <a:r>
              <a:rPr lang="fr-FR" i="0" dirty="0">
                <a:sym typeface="Wingdings" panose="05000000000000000000" pitchFamily="2" charset="2"/>
              </a:rPr>
              <a:t>; différents types de </a:t>
            </a:r>
            <a:r>
              <a:rPr lang="fr-FR" i="1" dirty="0" err="1">
                <a:sym typeface="Wingdings" panose="05000000000000000000" pitchFamily="2" charset="2"/>
              </a:rPr>
              <a:t>peer</a:t>
            </a:r>
            <a:r>
              <a:rPr lang="fr-FR" i="1" dirty="0">
                <a:sym typeface="Wingdings" panose="05000000000000000000" pitchFamily="2" charset="2"/>
              </a:rPr>
              <a:t> </a:t>
            </a:r>
            <a:r>
              <a:rPr lang="fr-FR" i="1" dirty="0" err="1">
                <a:sym typeface="Wingdings" panose="05000000000000000000" pitchFamily="2" charset="2"/>
              </a:rPr>
              <a:t>review</a:t>
            </a:r>
            <a:endParaRPr lang="fr-FR" dirty="0">
              <a:sym typeface="Wingdings" panose="05000000000000000000" pitchFamily="2" charset="2"/>
            </a:endParaRPr>
          </a:p>
          <a:p>
            <a:pPr marL="534988" lvl="1" indent="-171450">
              <a:buFont typeface="Wingdings" panose="05000000000000000000" pitchFamily="2" charset="2"/>
              <a:buChar char="à"/>
            </a:pPr>
            <a:r>
              <a:rPr lang="fr-FR" b="1" dirty="0">
                <a:sym typeface="Wingdings" panose="05000000000000000000" pitchFamily="2" charset="2"/>
              </a:rPr>
              <a:t>transparence et reproductibilité</a:t>
            </a:r>
          </a:p>
          <a:p>
            <a:pPr marL="534988" lvl="1" indent="-171450">
              <a:buFont typeface="Wingdings" panose="05000000000000000000" pitchFamily="2" charset="2"/>
              <a:buChar char="à"/>
            </a:pPr>
            <a:r>
              <a:rPr lang="fr-FR" b="1" dirty="0">
                <a:sym typeface="Wingdings" panose="05000000000000000000" pitchFamily="2" charset="2"/>
              </a:rPr>
              <a:t>réutilisation par d’autres (intégration dans d’autres services, développement d’outils dérivés)</a:t>
            </a:r>
            <a:endParaRPr lang="fr-FR" b="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24</a:t>
            </a:fld>
            <a:endParaRPr lang="fr-FR"/>
          </a:p>
        </p:txBody>
      </p:sp>
    </p:spTree>
    <p:extLst>
      <p:ext uri="{BB962C8B-B14F-4D97-AF65-F5344CB8AC3E}">
        <p14:creationId xmlns:p14="http://schemas.microsoft.com/office/powerpoint/2010/main" val="3916830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principe de base : </a:t>
            </a:r>
            <a:r>
              <a:rPr lang="fr-FR" b="1" dirty="0"/>
              <a:t>ne pas être dépendant d’une seule source de données</a:t>
            </a:r>
          </a:p>
          <a:p>
            <a:endParaRPr lang="fr-FR" dirty="0"/>
          </a:p>
          <a:p>
            <a:r>
              <a:rPr lang="fr-FR" b="1" dirty="0"/>
              <a:t>métadonnées de productions et métadonnées d’entités </a:t>
            </a:r>
            <a:r>
              <a:rPr lang="fr-FR" dirty="0"/>
              <a:t>:</a:t>
            </a:r>
          </a:p>
          <a:p>
            <a:r>
              <a:rPr lang="fr-FR" dirty="0"/>
              <a:t>souvent au </a:t>
            </a:r>
            <a:r>
              <a:rPr lang="fr-FR" dirty="0" err="1"/>
              <a:t>coeur</a:t>
            </a:r>
            <a:r>
              <a:rPr lang="fr-FR" dirty="0"/>
              <a:t> : </a:t>
            </a:r>
            <a:r>
              <a:rPr lang="fr-FR" b="1" dirty="0" err="1"/>
              <a:t>CrossRef</a:t>
            </a:r>
            <a:r>
              <a:rPr lang="fr-FR" dirty="0"/>
              <a:t> </a:t>
            </a:r>
          </a:p>
          <a:p>
            <a:pPr marL="355600" indent="-177800"/>
            <a:r>
              <a:rPr lang="fr-FR" dirty="0"/>
              <a:t>	- mais basé sur </a:t>
            </a:r>
            <a:r>
              <a:rPr lang="fr-FR" b="1" dirty="0"/>
              <a:t>DOI</a:t>
            </a:r>
            <a:r>
              <a:rPr lang="fr-FR" dirty="0"/>
              <a:t>, donc nécessairement incomplet et biaisé (couvre plutôt les articles et les sciences, techniques, médecine ; ne couvre pas, par ex., certains types de production comme les </a:t>
            </a:r>
            <a:r>
              <a:rPr lang="fr-FR" i="1" dirty="0" err="1"/>
              <a:t>proceedings</a:t>
            </a:r>
            <a:r>
              <a:rPr lang="fr-FR" i="0" dirty="0"/>
              <a:t> en informatique, la</a:t>
            </a:r>
            <a:r>
              <a:rPr lang="fr-FR" dirty="0"/>
              <a:t> littérature grise ou certaines disciplines comme les sciences humaines et sociales) </a:t>
            </a:r>
          </a:p>
          <a:p>
            <a:pPr marL="355600" indent="-177800"/>
            <a:r>
              <a:rPr lang="fr-FR" dirty="0"/>
              <a:t>	- mais des métadonnées pauvres</a:t>
            </a:r>
          </a:p>
          <a:p>
            <a:pPr marL="355600" indent="-355600"/>
            <a:r>
              <a:rPr lang="fr-FR" dirty="0"/>
              <a:t>	</a:t>
            </a:r>
            <a:r>
              <a:rPr lang="fr-FR" dirty="0">
                <a:sym typeface="Wingdings" panose="05000000000000000000" pitchFamily="2" charset="2"/>
              </a:rPr>
              <a:t> besoin d’ouvrir à d’</a:t>
            </a:r>
            <a:r>
              <a:rPr lang="fr-FR" b="1" dirty="0">
                <a:sym typeface="Wingdings" panose="05000000000000000000" pitchFamily="2" charset="2"/>
              </a:rPr>
              <a:t>autres sources de données </a:t>
            </a:r>
            <a:r>
              <a:rPr lang="fr-FR" dirty="0">
                <a:sym typeface="Wingdings" panose="05000000000000000000" pitchFamily="2" charset="2"/>
              </a:rPr>
              <a:t>pour une meilleure couverture et une meilleure contextualisation (ex. : affiliations)</a:t>
            </a:r>
          </a:p>
          <a:p>
            <a:r>
              <a:rPr lang="fr-FR" dirty="0">
                <a:sym typeface="Wingdings" panose="05000000000000000000" pitchFamily="2" charset="2"/>
              </a:rPr>
              <a:t>	ex. : autres index bibliographiques (ex. : BASE, PubMed)</a:t>
            </a:r>
          </a:p>
          <a:p>
            <a:r>
              <a:rPr lang="fr-FR" dirty="0">
                <a:sym typeface="Wingdings" panose="05000000000000000000" pitchFamily="2" charset="2"/>
              </a:rPr>
              <a:t>	ex. : autres outils de la science ouverte comme les identifiants (ORCID, ROR)</a:t>
            </a:r>
          </a:p>
          <a:p>
            <a:endParaRPr lang="fr-FR" dirty="0">
              <a:sym typeface="Wingdings" panose="05000000000000000000" pitchFamily="2" charset="2"/>
            </a:endParaRPr>
          </a:p>
          <a:p>
            <a:r>
              <a:rPr lang="fr-FR" b="1" dirty="0">
                <a:sym typeface="Wingdings" panose="05000000000000000000" pitchFamily="2" charset="2"/>
              </a:rPr>
              <a:t>distinguer :</a:t>
            </a:r>
          </a:p>
          <a:p>
            <a:pPr marL="355600" indent="-171450">
              <a:buFontTx/>
              <a:buChar char="-"/>
            </a:pPr>
            <a:r>
              <a:rPr lang="fr-FR" b="1" dirty="0">
                <a:sym typeface="Wingdings" panose="05000000000000000000" pitchFamily="2" charset="2"/>
              </a:rPr>
              <a:t>les métadonnées</a:t>
            </a:r>
          </a:p>
          <a:p>
            <a:pPr marL="355600" indent="-171450">
              <a:buFontTx/>
              <a:buChar char="-"/>
            </a:pPr>
            <a:r>
              <a:rPr lang="fr-FR" b="1" dirty="0">
                <a:sym typeface="Wingdings" panose="05000000000000000000" pitchFamily="2" charset="2"/>
              </a:rPr>
              <a:t>les </a:t>
            </a:r>
            <a:r>
              <a:rPr lang="fr-FR" b="1" i="1" dirty="0">
                <a:sym typeface="Wingdings" panose="05000000000000000000" pitchFamily="2" charset="2"/>
              </a:rPr>
              <a:t>full data</a:t>
            </a:r>
            <a:r>
              <a:rPr lang="fr-FR" b="1" i="0" dirty="0">
                <a:sym typeface="Wingdings" panose="05000000000000000000" pitchFamily="2" charset="2"/>
              </a:rPr>
              <a:t>, comme le texte intégral</a:t>
            </a:r>
            <a:endParaRPr lang="fr-FR" b="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25</a:t>
            </a:fld>
            <a:endParaRPr lang="fr-FR"/>
          </a:p>
        </p:txBody>
      </p:sp>
    </p:spTree>
    <p:extLst>
      <p:ext uri="{BB962C8B-B14F-4D97-AF65-F5344CB8AC3E}">
        <p14:creationId xmlns:p14="http://schemas.microsoft.com/office/powerpoint/2010/main" val="3677453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 organismes à but non lucratif, des initiatives communautaires</a:t>
            </a:r>
          </a:p>
          <a:p>
            <a:pPr marL="171450" indent="-171450">
              <a:buFontTx/>
              <a:buChar char="-"/>
            </a:pPr>
            <a:endParaRPr lang="fr-FR" dirty="0"/>
          </a:p>
          <a:p>
            <a:pPr marL="171450" indent="-171450">
              <a:buFontTx/>
              <a:buChar char="-"/>
            </a:pPr>
            <a:r>
              <a:rPr lang="fr-FR" i="1" dirty="0"/>
              <a:t>open sources</a:t>
            </a:r>
            <a:r>
              <a:rPr lang="fr-FR" i="0" dirty="0"/>
              <a:t> : PubMed, arXiv, RePec…</a:t>
            </a:r>
          </a:p>
          <a:p>
            <a:pPr marL="171450" indent="-171450">
              <a:buFontTx/>
              <a:buChar char="-"/>
            </a:pPr>
            <a:r>
              <a:rPr lang="fr-FR" i="1" dirty="0"/>
              <a:t>open data </a:t>
            </a:r>
            <a:r>
              <a:rPr lang="fr-FR" i="0" dirty="0"/>
              <a:t>: Crossref, Unpaywall, ORCID, ROR…</a:t>
            </a:r>
            <a:endParaRPr lang="fr-FR" i="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26</a:t>
            </a:fld>
            <a:endParaRPr lang="fr-FR"/>
          </a:p>
        </p:txBody>
      </p:sp>
    </p:spTree>
    <p:extLst>
      <p:ext uri="{BB962C8B-B14F-4D97-AF65-F5344CB8AC3E}">
        <p14:creationId xmlns:p14="http://schemas.microsoft.com/office/powerpoint/2010/main" val="1443868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intérêts :</a:t>
            </a:r>
          </a:p>
          <a:p>
            <a:pPr marL="171450" indent="-171450">
              <a:buFontTx/>
              <a:buChar char="-"/>
            </a:pPr>
            <a:r>
              <a:rPr lang="fr-FR" sz="1200" dirty="0"/>
              <a:t>mises en relations de données (ex. : un chercheur et son institution)</a:t>
            </a:r>
          </a:p>
          <a:p>
            <a:pPr marL="171450" indent="-171450">
              <a:buFontTx/>
              <a:buChar char="-"/>
            </a:pPr>
            <a:endParaRPr lang="fr-FR" sz="1200" dirty="0"/>
          </a:p>
          <a:p>
            <a:pPr marL="0" indent="0">
              <a:buFontTx/>
              <a:buNone/>
            </a:pPr>
            <a:r>
              <a:rPr lang="fr-FR" sz="1200" dirty="0"/>
              <a:t>mais limites : </a:t>
            </a:r>
            <a:r>
              <a:rPr lang="fr-FR" sz="1200" b="1" dirty="0"/>
              <a:t>traitement des données généralement automatique</a:t>
            </a:r>
          </a:p>
          <a:p>
            <a:pPr marL="0" indent="0">
              <a:buFontTx/>
              <a:buNone/>
            </a:pPr>
            <a:r>
              <a:rPr lang="fr-FR" sz="1200" dirty="0"/>
              <a:t>- désambiguïsations parfois fautives ou absentes (notamment pour les auteurs, affiliations) et présence d’erreurs ou de manques (ex. : statut </a:t>
            </a:r>
            <a:r>
              <a:rPr lang="fr-FR" sz="1200" i="1" dirty="0"/>
              <a:t>open access</a:t>
            </a:r>
            <a:r>
              <a:rPr lang="fr-FR" sz="1200" dirty="0"/>
              <a:t>, rétractation)</a:t>
            </a:r>
          </a:p>
          <a:p>
            <a:pPr marL="171450" indent="-171450">
              <a:buFontTx/>
              <a:buChar char="-"/>
            </a:pPr>
            <a:endParaRPr lang="fr-FR" sz="1200" dirty="0"/>
          </a:p>
          <a:p>
            <a:pPr marL="0" indent="0">
              <a:buFontTx/>
              <a:buNone/>
            </a:pPr>
            <a:r>
              <a:rPr lang="fr-FR" sz="1200" dirty="0">
                <a:sym typeface="Wingdings" panose="05000000000000000000" pitchFamily="2" charset="2"/>
              </a:rPr>
              <a:t> </a:t>
            </a:r>
            <a:r>
              <a:rPr lang="fr-FR" sz="1200" b="1" dirty="0">
                <a:sym typeface="Wingdings" panose="05000000000000000000" pitchFamily="2" charset="2"/>
              </a:rPr>
              <a:t>dépendant de la qualité des données en amont</a:t>
            </a:r>
            <a:endParaRPr lang="fr-FR" sz="1200" b="1" dirty="0"/>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27</a:t>
            </a:fld>
            <a:endParaRPr lang="fr-FR"/>
          </a:p>
        </p:txBody>
      </p:sp>
    </p:spTree>
    <p:extLst>
      <p:ext uri="{BB962C8B-B14F-4D97-AF65-F5344CB8AC3E}">
        <p14:creationId xmlns:p14="http://schemas.microsoft.com/office/powerpoint/2010/main" val="1078176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données générées manuellement (ex. : MeSH), des données générées automatiquement (ex. : </a:t>
            </a:r>
            <a:r>
              <a:rPr lang="fr-FR" i="1" dirty="0" err="1"/>
              <a:t>fields</a:t>
            </a:r>
            <a:r>
              <a:rPr lang="fr-FR" i="1" dirty="0"/>
              <a:t> of </a:t>
            </a:r>
            <a:r>
              <a:rPr lang="fr-FR" i="1" dirty="0" err="1"/>
              <a:t>study</a:t>
            </a:r>
            <a:r>
              <a:rPr lang="fr-FR" i="0" dirty="0"/>
              <a:t> issus du Microsoft academic graph)</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28</a:t>
            </a:fld>
            <a:endParaRPr lang="fr-FR"/>
          </a:p>
        </p:txBody>
      </p:sp>
    </p:spTree>
    <p:extLst>
      <p:ext uri="{BB962C8B-B14F-4D97-AF65-F5344CB8AC3E}">
        <p14:creationId xmlns:p14="http://schemas.microsoft.com/office/powerpoint/2010/main" val="1131581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généralement </a:t>
            </a:r>
            <a:r>
              <a:rPr lang="fr-FR" b="1" dirty="0"/>
              <a:t>4 fonctionnalités de base</a:t>
            </a:r>
            <a:r>
              <a:rPr lang="fr-FR" dirty="0"/>
              <a:t>, mais variables selon les outils :</a:t>
            </a:r>
          </a:p>
          <a:p>
            <a:pPr marL="355600" indent="-177800">
              <a:buFontTx/>
              <a:buChar char="-"/>
            </a:pPr>
            <a:r>
              <a:rPr lang="fr-FR" b="1" dirty="0"/>
              <a:t>découverte</a:t>
            </a:r>
            <a:r>
              <a:rPr lang="fr-FR" dirty="0"/>
              <a:t> : recherche simple, recherche avancée, recherche structurée, liens entre données</a:t>
            </a:r>
          </a:p>
          <a:p>
            <a:pPr marL="355600" indent="-177800">
              <a:buFontTx/>
              <a:buChar char="-"/>
            </a:pPr>
            <a:r>
              <a:rPr lang="fr-FR" b="1" dirty="0"/>
              <a:t>analyse</a:t>
            </a:r>
            <a:r>
              <a:rPr lang="fr-FR" dirty="0"/>
              <a:t> : tris et filtres, visualisations</a:t>
            </a:r>
          </a:p>
          <a:p>
            <a:pPr marL="355600" indent="-177800">
              <a:buFontTx/>
              <a:buChar char="-"/>
            </a:pPr>
            <a:r>
              <a:rPr lang="fr-FR" b="1" dirty="0"/>
              <a:t>gestion</a:t>
            </a:r>
            <a:r>
              <a:rPr lang="fr-FR" dirty="0"/>
              <a:t> : exports, alertes, espace personnel</a:t>
            </a:r>
          </a:p>
          <a:p>
            <a:pPr marL="355600" indent="-177800">
              <a:buFontTx/>
              <a:buChar char="-"/>
            </a:pPr>
            <a:r>
              <a:rPr lang="fr-FR" b="1" dirty="0"/>
              <a:t>partage</a:t>
            </a:r>
            <a:r>
              <a:rPr lang="fr-FR" dirty="0"/>
              <a:t> : URL</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29</a:t>
            </a:fld>
            <a:endParaRPr lang="fr-FR"/>
          </a:p>
        </p:txBody>
      </p:sp>
    </p:spTree>
    <p:extLst>
      <p:ext uri="{BB962C8B-B14F-4D97-AF65-F5344CB8AC3E}">
        <p14:creationId xmlns:p14="http://schemas.microsoft.com/office/powerpoint/2010/main" val="3733033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 Lens » ou « The Lens »</a:t>
            </a:r>
          </a:p>
          <a:p>
            <a:pPr marL="171450" indent="-171450">
              <a:buFontTx/>
              <a:buChar char="-"/>
            </a:pPr>
            <a:r>
              <a:rPr lang="fr-FR" i="1" dirty="0" err="1"/>
              <a:t>lens</a:t>
            </a:r>
            <a:r>
              <a:rPr lang="fr-FR" dirty="0"/>
              <a:t> : objectif, lentille, angle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à l’origine : Cambia (Queensland </a:t>
            </a:r>
            <a:r>
              <a:rPr lang="fr-FR" dirty="0" err="1"/>
              <a:t>University</a:t>
            </a:r>
            <a:r>
              <a:rPr lang="fr-FR" dirty="0"/>
              <a:t> </a:t>
            </a:r>
            <a:r>
              <a:rPr lang="fr-FR" dirty="0" err="1"/>
              <a:t>Technology</a:t>
            </a:r>
            <a:r>
              <a:rPr lang="fr-FR" dirty="0"/>
              <a:t>, Australie) </a:t>
            </a:r>
          </a:p>
          <a:p>
            <a:pPr marL="534988" marR="0" lvl="1" indent="-171450" algn="l" defTabSz="914400" rtl="0" eaLnBrk="1" fontAlgn="auto" latinLnBrk="0" hangingPunct="1">
              <a:lnSpc>
                <a:spcPct val="100000"/>
              </a:lnSpc>
              <a:spcBef>
                <a:spcPts val="0"/>
              </a:spcBef>
              <a:spcAft>
                <a:spcPts val="0"/>
              </a:spcAft>
              <a:buClrTx/>
              <a:buSzTx/>
              <a:buFontTx/>
              <a:buChar char="-"/>
              <a:tabLst/>
              <a:defRPr/>
            </a:pPr>
            <a:r>
              <a:rPr lang="fr-FR" dirty="0"/>
              <a:t>sur le contexte de création, cf. interview du fondateur Richard Jefferson, in </a:t>
            </a:r>
            <a:r>
              <a:rPr lang="en-US" sz="1200" dirty="0"/>
              <a:t>R. C. </a:t>
            </a:r>
            <a:r>
              <a:rPr lang="en-US" sz="1200" dirty="0" err="1"/>
              <a:t>Schonfeld</a:t>
            </a:r>
            <a:r>
              <a:rPr lang="en-US" sz="1200" dirty="0"/>
              <a:t>, 2024</a:t>
            </a:r>
            <a:r>
              <a:rPr lang="fr-FR" sz="1200" dirty="0"/>
              <a:t>, https://scholarlykitchen.sspnet.org/2024/07/11/kitchen-essentials-richard-jefferson-the-lens) : «</a:t>
            </a:r>
            <a:r>
              <a:rPr lang="fr-FR" sz="1200" i="1" dirty="0"/>
              <a:t> </a:t>
            </a:r>
            <a:r>
              <a:rPr lang="en-US" sz="1200" i="1" dirty="0"/>
              <a:t>making the Lens a global platform for ‘innovation cartography’</a:t>
            </a:r>
            <a:r>
              <a:rPr lang="fr-FR" sz="1200" dirty="0"/>
              <a:t> », « </a:t>
            </a:r>
            <a:r>
              <a:rPr lang="en-US" sz="1200" i="1" dirty="0"/>
              <a:t>The biggest opportunity is to understand the global innovation system, through a lens of effective and inclusive problem solving</a:t>
            </a:r>
            <a:r>
              <a:rPr lang="fr-FR" sz="1200" i="1" dirty="0"/>
              <a:t> </a:t>
            </a:r>
            <a:r>
              <a:rPr lang="fr-FR" sz="1200" dirty="0"/>
              <a:t>»</a:t>
            </a:r>
          </a:p>
          <a:p>
            <a:pPr marL="534988" marR="0" lvl="1" indent="-171450" algn="l" defTabSz="914400" rtl="0" eaLnBrk="1" fontAlgn="auto" latinLnBrk="0" hangingPunct="1">
              <a:lnSpc>
                <a:spcPct val="100000"/>
              </a:lnSpc>
              <a:spcBef>
                <a:spcPts val="0"/>
              </a:spcBef>
              <a:spcAft>
                <a:spcPts val="0"/>
              </a:spcAft>
              <a:buClrTx/>
              <a:buSzTx/>
              <a:buFontTx/>
              <a:buChar char="-"/>
              <a:tabLst/>
              <a:defRPr/>
            </a:pPr>
            <a:r>
              <a:rPr lang="fr-FR" sz="1200" dirty="0"/>
              <a:t>d’abord Patent Lens, 1999 sur le plus grand corpus de contenus sans </a:t>
            </a:r>
            <a:r>
              <a:rPr lang="fr-FR" sz="1200" i="1" dirty="0"/>
              <a:t>copyright</a:t>
            </a:r>
            <a:endParaRPr lang="fr-FR" dirty="0"/>
          </a:p>
          <a:p>
            <a:pPr marL="171450" indent="-171450">
              <a:buFontTx/>
              <a:buChar char="-"/>
            </a:pPr>
            <a:r>
              <a:rPr lang="fr-FR" dirty="0"/>
              <a:t>soutien : à l’origine : </a:t>
            </a:r>
          </a:p>
          <a:p>
            <a:pPr marL="534988" lvl="1" indent="-171450">
              <a:buFontTx/>
              <a:buChar char="-"/>
            </a:pPr>
            <a:r>
              <a:rPr lang="fr-FR" dirty="0"/>
              <a:t>fondations philanthropiques :  </a:t>
            </a:r>
            <a:r>
              <a:rPr lang="en-US" sz="1200" b="0" i="0" kern="1200" dirty="0">
                <a:solidFill>
                  <a:schemeClr val="tx1"/>
                </a:solidFill>
                <a:effectLst/>
                <a:latin typeface="+mn-lt"/>
                <a:ea typeface="+mn-ea"/>
                <a:cs typeface="+mn-cs"/>
              </a:rPr>
              <a:t>Bill &amp; Melinda Gates Foundation, </a:t>
            </a:r>
            <a:r>
              <a:rPr lang="en-US" sz="1200" b="0" i="0" kern="1200" dirty="0" err="1">
                <a:solidFill>
                  <a:schemeClr val="tx1"/>
                </a:solidFill>
                <a:effectLst/>
                <a:latin typeface="+mn-lt"/>
                <a:ea typeface="+mn-ea"/>
                <a:cs typeface="+mn-cs"/>
              </a:rPr>
              <a:t>Wellcome</a:t>
            </a:r>
            <a:r>
              <a:rPr lang="en-US" sz="1200" b="0" i="0" kern="1200" dirty="0">
                <a:solidFill>
                  <a:schemeClr val="tx1"/>
                </a:solidFill>
                <a:effectLst/>
                <a:latin typeface="+mn-lt"/>
                <a:ea typeface="+mn-ea"/>
                <a:cs typeface="+mn-cs"/>
              </a:rPr>
              <a:t> Trust, The Rockefeller Foundation, Amazon Web Services (https://about.lens.org/which/) – </a:t>
            </a:r>
            <a:r>
              <a:rPr lang="en-US" sz="1200" b="0" i="0" kern="1200" dirty="0" err="1">
                <a:solidFill>
                  <a:schemeClr val="tx1"/>
                </a:solidFill>
                <a:effectLst/>
                <a:latin typeface="+mn-lt"/>
                <a:ea typeface="+mn-ea"/>
                <a:cs typeface="+mn-cs"/>
              </a:rPr>
              <a:t>voir</a:t>
            </a:r>
            <a:r>
              <a:rPr lang="en-US" sz="1200" b="0" i="0" kern="1200" dirty="0">
                <a:solidFill>
                  <a:schemeClr val="tx1"/>
                </a:solidFill>
                <a:effectLst/>
                <a:latin typeface="+mn-lt"/>
                <a:ea typeface="+mn-ea"/>
                <a:cs typeface="+mn-cs"/>
              </a:rPr>
              <a:t> aussi https://scholarlykitchen.sspnet.org/2024/07/11/kitchen-essentials-richard-jefferson-the-lens</a:t>
            </a:r>
          </a:p>
          <a:p>
            <a:pPr marL="534988" lvl="1" indent="-171450">
              <a:buFontTx/>
              <a:buChar char="-"/>
            </a:pPr>
            <a:r>
              <a:rPr lang="en-US" sz="1200" b="0" i="0" kern="1200" dirty="0" err="1">
                <a:solidFill>
                  <a:schemeClr val="tx1"/>
                </a:solidFill>
                <a:effectLst/>
                <a:latin typeface="+mn-lt"/>
                <a:ea typeface="+mn-ea"/>
                <a:cs typeface="+mn-cs"/>
              </a:rPr>
              <a:t>désormais</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fonctionnement</a:t>
            </a:r>
            <a:r>
              <a:rPr lang="en-US" sz="1200" b="0" i="0" kern="1200" dirty="0">
                <a:solidFill>
                  <a:schemeClr val="tx1"/>
                </a:solidFill>
                <a:effectLst/>
                <a:latin typeface="+mn-lt"/>
                <a:ea typeface="+mn-ea"/>
                <a:cs typeface="+mn-cs"/>
              </a:rPr>
              <a:t> grâce aux abonnements </a:t>
            </a:r>
            <a:r>
              <a:rPr lang="en-US" sz="1200" b="0" i="0" kern="1200" dirty="0" err="1">
                <a:solidFill>
                  <a:schemeClr val="tx1"/>
                </a:solidFill>
                <a:effectLst/>
                <a:latin typeface="+mn-lt"/>
                <a:ea typeface="+mn-ea"/>
                <a:cs typeface="+mn-cs"/>
              </a:rPr>
              <a:t>institutionnels</a:t>
            </a:r>
            <a:r>
              <a:rPr lang="en-US" sz="1200" b="0" i="0" kern="1200" dirty="0">
                <a:solidFill>
                  <a:schemeClr val="tx1"/>
                </a:solidFill>
                <a:effectLst/>
                <a:latin typeface="+mn-lt"/>
                <a:ea typeface="+mn-ea"/>
                <a:cs typeface="+mn-cs"/>
              </a:rPr>
              <a:t> (https://www.linkedin.com/posts/lens-org_activity-7318156480992403456-HqzU)</a:t>
            </a:r>
          </a:p>
          <a:p>
            <a:pPr marL="363538" lvl="1" indent="0">
              <a:buFontTx/>
              <a:buNone/>
            </a:pP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souhait</a:t>
            </a:r>
            <a:r>
              <a:rPr lang="en-US" sz="1200" b="0" i="0" kern="1200" dirty="0">
                <a:solidFill>
                  <a:schemeClr val="tx1"/>
                </a:solidFill>
                <a:effectLst/>
                <a:latin typeface="+mn-lt"/>
                <a:ea typeface="+mn-ea"/>
                <a:cs typeface="+mn-cs"/>
              </a:rPr>
              <a:t> de developer des </a:t>
            </a:r>
            <a:r>
              <a:rPr lang="en-US" sz="1200" b="0" i="0" kern="1200" dirty="0" err="1">
                <a:solidFill>
                  <a:schemeClr val="tx1"/>
                </a:solidFill>
                <a:effectLst/>
                <a:latin typeface="+mn-lt"/>
                <a:ea typeface="+mn-ea"/>
                <a:cs typeface="+mn-cs"/>
              </a:rPr>
              <a:t>comptes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payants</a:t>
            </a:r>
            <a:r>
              <a:rPr lang="en-US" sz="1200" b="0" i="0" kern="1200" dirty="0">
                <a:solidFill>
                  <a:schemeClr val="tx1"/>
                </a:solidFill>
                <a:effectLst/>
                <a:latin typeface="+mn-lt"/>
                <a:ea typeface="+mn-ea"/>
                <a:cs typeface="+mn-cs"/>
              </a:rPr>
              <a:t> : https://about.lens.org/release-9-4/, de </a:t>
            </a:r>
            <a:r>
              <a:rPr lang="en-US" sz="1200" b="0" i="0" kern="1200" dirty="0" err="1">
                <a:solidFill>
                  <a:schemeClr val="tx1"/>
                </a:solidFill>
                <a:effectLst/>
                <a:latin typeface="+mn-lt"/>
                <a:ea typeface="+mn-ea"/>
                <a:cs typeface="+mn-cs"/>
              </a:rPr>
              <a:t>pousser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vers</a:t>
            </a:r>
            <a:r>
              <a:rPr lang="en-US" sz="1200" b="0" i="0" kern="1200" dirty="0">
                <a:solidFill>
                  <a:schemeClr val="tx1"/>
                </a:solidFill>
                <a:effectLst/>
                <a:latin typeface="+mn-lt"/>
                <a:ea typeface="+mn-ea"/>
                <a:cs typeface="+mn-cs"/>
              </a:rPr>
              <a:t> advantage de </a:t>
            </a:r>
            <a:r>
              <a:rPr lang="en-US" sz="1200" b="0" i="0" kern="1200" dirty="0" err="1">
                <a:solidFill>
                  <a:schemeClr val="tx1"/>
                </a:solidFill>
                <a:effectLst/>
                <a:latin typeface="+mn-lt"/>
                <a:ea typeface="+mn-ea"/>
                <a:cs typeface="+mn-cs"/>
              </a:rPr>
              <a:t>comptes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institutionnels</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payants</a:t>
            </a:r>
            <a:r>
              <a:rPr lang="en-US" sz="1200" b="0" i="0" kern="1200" dirty="0">
                <a:solidFill>
                  <a:schemeClr val="tx1"/>
                </a:solidFill>
                <a:effectLst/>
                <a:latin typeface="+mn-lt"/>
                <a:ea typeface="+mn-ea"/>
                <a:cs typeface="+mn-cs"/>
              </a:rPr>
              <a:t> et https://about.lens.org/release-9-5/</a:t>
            </a:r>
          </a:p>
          <a:p>
            <a:r>
              <a:rPr lang="en-US" sz="1200" b="0" i="0" kern="1200" dirty="0">
                <a:solidFill>
                  <a:schemeClr val="tx1"/>
                </a:solidFill>
                <a:effectLst/>
                <a:latin typeface="+mn-lt"/>
                <a:ea typeface="+mn-ea"/>
                <a:cs typeface="+mn-cs"/>
              </a:rPr>
              <a:t>- sur des données ouvertes, </a:t>
            </a:r>
            <a:r>
              <a:rPr lang="en-US" sz="1200" b="0" i="0" kern="1200" dirty="0" err="1">
                <a:solidFill>
                  <a:schemeClr val="tx1"/>
                </a:solidFill>
                <a:effectLst/>
                <a:latin typeface="+mn-lt"/>
                <a:ea typeface="+mn-ea"/>
                <a:cs typeface="+mn-cs"/>
              </a:rPr>
              <a:t>vérifiables</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partageables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offre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individuelle</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institutionnelle</a:t>
            </a:r>
            <a:r>
              <a:rPr lang="en-US" sz="1200" b="0" i="0" kern="1200" dirty="0">
                <a:solidFill>
                  <a:schemeClr val="tx1"/>
                </a:solidFill>
                <a:effectLst/>
                <a:latin typeface="+mn-lt"/>
                <a:ea typeface="+mn-ea"/>
                <a:cs typeface="+mn-cs"/>
              </a:rPr>
              <a:t>, à destination du monde </a:t>
            </a:r>
            <a:r>
              <a:rPr lang="en-US" sz="1200" b="0" i="0" kern="1200" dirty="0" err="1">
                <a:solidFill>
                  <a:schemeClr val="tx1"/>
                </a:solidFill>
                <a:effectLst/>
                <a:latin typeface="+mn-lt"/>
                <a:ea typeface="+mn-ea"/>
                <a:cs typeface="+mn-cs"/>
              </a:rPr>
              <a:t>académique</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industriel</a:t>
            </a:r>
            <a:endParaRPr lang="en-US" sz="1200" b="0" i="0" kern="1200" dirty="0">
              <a:solidFill>
                <a:schemeClr val="tx1"/>
              </a:solidFill>
              <a:effectLst/>
              <a:latin typeface="+mn-lt"/>
              <a:ea typeface="+mn-ea"/>
              <a:cs typeface="+mn-cs"/>
            </a:endParaRPr>
          </a:p>
          <a:p>
            <a:pPr marL="171450" indent="-171450">
              <a:buFontTx/>
              <a:buChar char="-"/>
            </a:pPr>
            <a:r>
              <a:rPr lang="en-US" sz="1200" b="0" i="0" kern="1200" dirty="0" err="1">
                <a:solidFill>
                  <a:schemeClr val="tx1"/>
                </a:solidFill>
                <a:effectLst/>
                <a:latin typeface="+mn-lt"/>
                <a:ea typeface="+mn-ea"/>
                <a:cs typeface="+mn-cs"/>
              </a:rPr>
              <a:t>souhait</a:t>
            </a:r>
            <a:r>
              <a:rPr lang="en-US" sz="1200" b="0" i="0" kern="1200" dirty="0">
                <a:solidFill>
                  <a:schemeClr val="tx1"/>
                </a:solidFill>
                <a:effectLst/>
                <a:latin typeface="+mn-lt"/>
                <a:ea typeface="+mn-ea"/>
                <a:cs typeface="+mn-cs"/>
              </a:rPr>
              <a:t> également de </a:t>
            </a:r>
            <a:r>
              <a:rPr lang="en-US" sz="1200" b="0" i="0" kern="1200" dirty="0" err="1">
                <a:solidFill>
                  <a:schemeClr val="tx1"/>
                </a:solidFill>
                <a:effectLst/>
                <a:latin typeface="+mn-lt"/>
                <a:ea typeface="+mn-ea"/>
                <a:cs typeface="+mn-cs"/>
              </a:rPr>
              <a:t>faciliter</a:t>
            </a:r>
            <a:r>
              <a:rPr lang="en-US" sz="1200" b="0" i="0" kern="1200" dirty="0">
                <a:solidFill>
                  <a:schemeClr val="tx1"/>
                </a:solidFill>
                <a:effectLst/>
                <a:latin typeface="+mn-lt"/>
                <a:ea typeface="+mn-ea"/>
                <a:cs typeface="+mn-cs"/>
              </a:rPr>
              <a:t> les partenariats et de </a:t>
            </a:r>
            <a:r>
              <a:rPr lang="en-US" sz="1200" b="0" i="0" kern="1200" dirty="0" err="1">
                <a:solidFill>
                  <a:schemeClr val="tx1"/>
                </a:solidFill>
                <a:effectLst/>
                <a:latin typeface="+mn-lt"/>
                <a:ea typeface="+mn-ea"/>
                <a:cs typeface="+mn-cs"/>
              </a:rPr>
              <a:t>projets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communs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lien avec les questions </a:t>
            </a:r>
            <a:r>
              <a:rPr lang="en-US" sz="1200" b="0" i="0" kern="1200" dirty="0" err="1">
                <a:solidFill>
                  <a:schemeClr val="tx1"/>
                </a:solidFill>
                <a:effectLst/>
                <a:latin typeface="+mn-lt"/>
                <a:ea typeface="+mn-ea"/>
                <a:cs typeface="+mn-cs"/>
              </a:rPr>
              <a:t>actuelles</a:t>
            </a:r>
            <a:r>
              <a:rPr lang="en-US" sz="1200" b="0" i="0" kern="1200" dirty="0">
                <a:solidFill>
                  <a:schemeClr val="tx1"/>
                </a:solidFill>
                <a:effectLst/>
                <a:latin typeface="+mn-lt"/>
                <a:ea typeface="+mn-ea"/>
                <a:cs typeface="+mn-cs"/>
              </a:rPr>
              <a:t> (cf. </a:t>
            </a:r>
            <a:r>
              <a:rPr lang="en-US" sz="1200" b="0" i="1" kern="1200" dirty="0">
                <a:solidFill>
                  <a:schemeClr val="tx1"/>
                </a:solidFill>
                <a:effectLst/>
                <a:latin typeface="+mn-lt"/>
                <a:ea typeface="+mn-ea"/>
                <a:cs typeface="+mn-cs"/>
              </a:rPr>
              <a:t>Collective Action Project ; </a:t>
            </a:r>
            <a:r>
              <a:rPr lang="en-US" sz="1200" b="0" i="0" kern="1200" dirty="0">
                <a:solidFill>
                  <a:schemeClr val="tx1"/>
                </a:solidFill>
                <a:effectLst/>
                <a:latin typeface="+mn-lt"/>
                <a:ea typeface="+mn-ea"/>
                <a:cs typeface="+mn-cs"/>
              </a:rPr>
              <a:t>2022 : prix Data4Good Award dans la </a:t>
            </a:r>
            <a:r>
              <a:rPr lang="en-US" sz="1200" b="0" i="0" kern="1200" dirty="0" err="1">
                <a:solidFill>
                  <a:schemeClr val="tx1"/>
                </a:solidFill>
                <a:effectLst/>
                <a:latin typeface="+mn-lt"/>
                <a:ea typeface="+mn-ea"/>
                <a:cs typeface="+mn-cs"/>
              </a:rPr>
              <a:t>catégorie</a:t>
            </a:r>
            <a:r>
              <a:rPr lang="en-US" sz="1200" b="0" i="0" kern="1200" dirty="0">
                <a:solidFill>
                  <a:schemeClr val="tx1"/>
                </a:solidFill>
                <a:effectLst/>
                <a:latin typeface="+mn-lt"/>
                <a:ea typeface="+mn-ea"/>
                <a:cs typeface="+mn-cs"/>
              </a:rPr>
              <a:t> Innovation, Industry &amp; Infrastructure category ; 2023 : onglet </a:t>
            </a:r>
            <a:r>
              <a:rPr lang="en-US" sz="1200" b="0" i="1" kern="1200" dirty="0">
                <a:solidFill>
                  <a:schemeClr val="tx1"/>
                </a:solidFill>
                <a:effectLst/>
                <a:latin typeface="+mn-lt"/>
                <a:ea typeface="+mn-ea"/>
                <a:cs typeface="+mn-cs"/>
              </a:rPr>
              <a:t>Climate landscapes </a:t>
            </a:r>
            <a:r>
              <a:rPr lang="en-US" sz="1200" b="0" i="0" kern="1200" dirty="0">
                <a:solidFill>
                  <a:schemeClr val="tx1"/>
                </a:solidFill>
                <a:effectLst/>
                <a:latin typeface="+mn-lt"/>
                <a:ea typeface="+mn-ea"/>
                <a:cs typeface="+mn-cs"/>
              </a:rPr>
              <a:t>et </a:t>
            </a:r>
            <a:r>
              <a:rPr lang="en-US" sz="1200" b="0" i="0" kern="1200" dirty="0" err="1">
                <a:solidFill>
                  <a:schemeClr val="tx1"/>
                </a:solidFill>
                <a:effectLst/>
                <a:latin typeface="+mn-lt"/>
                <a:ea typeface="+mn-ea"/>
                <a:cs typeface="+mn-cs"/>
              </a:rPr>
              <a:t>nombreux</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financements</a:t>
            </a:r>
            <a:r>
              <a:rPr lang="en-US" sz="1200" b="0" i="0" kern="1200" dirty="0">
                <a:solidFill>
                  <a:schemeClr val="tx1"/>
                </a:solidFill>
                <a:effectLst/>
                <a:latin typeface="+mn-lt"/>
                <a:ea typeface="+mn-ea"/>
                <a:cs typeface="+mn-cs"/>
              </a:rPr>
              <a:t>, cf. https://about.lens.org/when/)</a:t>
            </a:r>
          </a:p>
          <a:p>
            <a:pPr marL="171450" indent="-171450">
              <a:buFontTx/>
              <a:buChar char="-"/>
            </a:pPr>
            <a:r>
              <a:rPr lang="en-US" sz="1200" b="0" i="0" kern="1200" dirty="0">
                <a:solidFill>
                  <a:schemeClr val="tx1"/>
                </a:solidFill>
                <a:effectLst/>
                <a:latin typeface="+mn-lt"/>
                <a:ea typeface="+mn-ea"/>
                <a:cs typeface="+mn-cs"/>
              </a:rPr>
              <a:t>chiffres : https://www.lens.org/lens/user/subscriptions ; institutions : https://www.lens.org/lens/institutions/institutions</a:t>
            </a:r>
          </a:p>
          <a:p>
            <a:pPr marL="171450" indent="-171450">
              <a:buFontTx/>
              <a:buChar char="-"/>
            </a:pPr>
            <a:r>
              <a:rPr lang="en-US" sz="1200" b="0" i="0" kern="1200" dirty="0" err="1">
                <a:solidFill>
                  <a:schemeClr val="tx1"/>
                </a:solidFill>
                <a:effectLst/>
                <a:latin typeface="+mn-lt"/>
                <a:ea typeface="+mn-ea"/>
                <a:cs typeface="+mn-cs"/>
              </a:rPr>
              <a:t>futur</a:t>
            </a:r>
            <a:r>
              <a:rPr lang="en-US" sz="1200" b="0" i="0" kern="1200" dirty="0">
                <a:solidFill>
                  <a:schemeClr val="tx1"/>
                </a:solidFill>
                <a:effectLst/>
                <a:latin typeface="+mn-lt"/>
                <a:ea typeface="+mn-ea"/>
                <a:cs typeface="+mn-cs"/>
              </a:rPr>
              <a:t> ? : 07/2024 : </a:t>
            </a:r>
            <a:r>
              <a:rPr lang="en-US" sz="1200" b="0" i="0" kern="1200" dirty="0" err="1">
                <a:solidFill>
                  <a:schemeClr val="tx1"/>
                </a:solidFill>
                <a:effectLst/>
                <a:latin typeface="+mn-lt"/>
                <a:ea typeface="+mn-ea"/>
                <a:cs typeface="+mn-cs"/>
              </a:rPr>
              <a:t>porte</a:t>
            </a:r>
            <a:r>
              <a:rPr lang="en-US" sz="1200" b="0" i="0" kern="1200" dirty="0">
                <a:solidFill>
                  <a:schemeClr val="tx1"/>
                </a:solidFill>
                <a:effectLst/>
                <a:latin typeface="+mn-lt"/>
                <a:ea typeface="+mn-ea"/>
                <a:cs typeface="+mn-cs"/>
              </a:rPr>
              <a:t> ouverte à un </a:t>
            </a:r>
            <a:r>
              <a:rPr lang="en-US" sz="1200" b="0" i="0" kern="1200" dirty="0" err="1">
                <a:solidFill>
                  <a:schemeClr val="tx1"/>
                </a:solidFill>
                <a:effectLst/>
                <a:latin typeface="+mn-lt"/>
                <a:ea typeface="+mn-ea"/>
                <a:cs typeface="+mn-cs"/>
              </a:rPr>
              <a:t>changement</a:t>
            </a:r>
            <a:r>
              <a:rPr lang="en-US" sz="1200" b="0" i="0" kern="1200" dirty="0">
                <a:solidFill>
                  <a:schemeClr val="tx1"/>
                </a:solidFill>
                <a:effectLst/>
                <a:latin typeface="+mn-lt"/>
                <a:ea typeface="+mn-ea"/>
                <a:cs typeface="+mn-cs"/>
              </a:rPr>
              <a:t> de CEO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acquisition (R. Jefferson, https://scholarlykitchen.sspnet.org/2024/07/11/kitchen-essentials-richard-jefferson-the-lens/)</a:t>
            </a:r>
          </a:p>
          <a:p>
            <a:endParaRPr lang="fr-FR" dirty="0"/>
          </a:p>
          <a:p>
            <a:endParaRPr lang="fr-FR" dirty="0"/>
          </a:p>
          <a:p>
            <a:r>
              <a:rPr lang="fr-FR" dirty="0"/>
              <a:t>pour aller plus loin : plusieurs billets d’A. Tay ca. 2018-2021 : https://aarontay.medium.com/ et https://musingsaboutlibrarianship.blogspot.com/ (https://aarontay.medium.com/6-reasons-why-you-should-try-lens-org-c40abb09ec6f, https://aarontay.medium.com/highlighting-some-new-visualization-functions-in-lens-6-2-0-three-use-cases-for-lens-org-4093cb46af73, https://aarontay.medium.com/using-lens-org-c7ef5553fc27, https://aarontay.medium.com/finding-reviews-on-any-topic-using-lens-org-and-2d-search-a-new-efficient-method-d601e3e07d73</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30</a:t>
            </a:fld>
            <a:endParaRPr lang="fr-FR"/>
          </a:p>
        </p:txBody>
      </p:sp>
    </p:spTree>
    <p:extLst>
      <p:ext uri="{BB962C8B-B14F-4D97-AF65-F5344CB8AC3E}">
        <p14:creationId xmlns:p14="http://schemas.microsoft.com/office/powerpoint/2010/main" val="443939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31</a:t>
            </a:fld>
            <a:endParaRPr lang="fr-FR"/>
          </a:p>
        </p:txBody>
      </p:sp>
    </p:spTree>
    <p:extLst>
      <p:ext uri="{BB962C8B-B14F-4D97-AF65-F5344CB8AC3E}">
        <p14:creationId xmlns:p14="http://schemas.microsoft.com/office/powerpoint/2010/main" val="13758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a:t>
            </a:fld>
            <a:endParaRPr lang="fr-FR"/>
          </a:p>
        </p:txBody>
      </p:sp>
    </p:spTree>
    <p:extLst>
      <p:ext uri="{BB962C8B-B14F-4D97-AF65-F5344CB8AC3E}">
        <p14:creationId xmlns:p14="http://schemas.microsoft.com/office/powerpoint/2010/main" val="606216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32</a:t>
            </a:fld>
            <a:endParaRPr lang="fr-FR"/>
          </a:p>
        </p:txBody>
      </p:sp>
    </p:spTree>
    <p:extLst>
      <p:ext uri="{BB962C8B-B14F-4D97-AF65-F5344CB8AC3E}">
        <p14:creationId xmlns:p14="http://schemas.microsoft.com/office/powerpoint/2010/main" val="2811285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aller plus loin : https://about.lens.org/the-lens-metarecord/</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33</a:t>
            </a:fld>
            <a:endParaRPr lang="fr-FR"/>
          </a:p>
        </p:txBody>
      </p:sp>
    </p:spTree>
    <p:extLst>
      <p:ext uri="{BB962C8B-B14F-4D97-AF65-F5344CB8AC3E}">
        <p14:creationId xmlns:p14="http://schemas.microsoft.com/office/powerpoint/2010/main" val="4050673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34</a:t>
            </a:fld>
            <a:endParaRPr lang="fr-FR"/>
          </a:p>
        </p:txBody>
      </p:sp>
    </p:spTree>
    <p:extLst>
      <p:ext uri="{BB962C8B-B14F-4D97-AF65-F5344CB8AC3E}">
        <p14:creationId xmlns:p14="http://schemas.microsoft.com/office/powerpoint/2010/main" val="873695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classement par </a:t>
            </a:r>
            <a:r>
              <a:rPr lang="fr-FR" i="1" dirty="0"/>
              <a:t>relevance :</a:t>
            </a:r>
          </a:p>
          <a:p>
            <a:pPr algn="l"/>
            <a:r>
              <a:rPr lang="fr-FR" i="1" dirty="0"/>
              <a:t>« </a:t>
            </a:r>
            <a:r>
              <a:rPr lang="en-US" b="0" i="1" dirty="0">
                <a:solidFill>
                  <a:srgbClr val="000000"/>
                </a:solidFill>
                <a:effectLst/>
                <a:highlight>
                  <a:srgbClr val="FFFFFF"/>
                </a:highlight>
                <a:latin typeface="source_sans_proregular"/>
              </a:rPr>
              <a:t>Relevance is based on the query matching score used in Elasticsearch.</a:t>
            </a:r>
          </a:p>
          <a:p>
            <a:pPr algn="l"/>
            <a:r>
              <a:rPr lang="en-US" b="0" i="1" dirty="0">
                <a:solidFill>
                  <a:srgbClr val="000000"/>
                </a:solidFill>
                <a:effectLst/>
                <a:highlight>
                  <a:srgbClr val="FFFFFF"/>
                </a:highlight>
                <a:latin typeface="source_sans_proregular"/>
              </a:rPr>
              <a:t>The document matching score for a search term is increased:</a:t>
            </a:r>
          </a:p>
          <a:p>
            <a:pPr algn="l">
              <a:buFont typeface="Arial" panose="020B0604020202020204" pitchFamily="34" charset="0"/>
              <a:buChar char="•"/>
            </a:pPr>
            <a:r>
              <a:rPr lang="en-US" b="0" i="1" dirty="0">
                <a:solidFill>
                  <a:srgbClr val="000000"/>
                </a:solidFill>
                <a:effectLst/>
                <a:highlight>
                  <a:srgbClr val="FFFFFF"/>
                </a:highlight>
                <a:latin typeface="source_sans_proregular"/>
              </a:rPr>
              <a:t>The shorter a matching field is, e.g. a matching title would score higher than a matching abstract</a:t>
            </a:r>
          </a:p>
          <a:p>
            <a:pPr algn="l">
              <a:buFont typeface="Arial" panose="020B0604020202020204" pitchFamily="34" charset="0"/>
              <a:buChar char="•"/>
            </a:pPr>
            <a:r>
              <a:rPr lang="en-US" b="0" i="1" dirty="0">
                <a:solidFill>
                  <a:srgbClr val="000000"/>
                </a:solidFill>
                <a:effectLst/>
                <a:highlight>
                  <a:srgbClr val="FFFFFF"/>
                </a:highlight>
                <a:latin typeface="source_sans_proregular"/>
              </a:rPr>
              <a:t>The more times the term is matched to the document</a:t>
            </a:r>
          </a:p>
          <a:p>
            <a:pPr algn="l"/>
            <a:r>
              <a:rPr lang="en-US" b="0" i="1" dirty="0">
                <a:solidFill>
                  <a:srgbClr val="000000"/>
                </a:solidFill>
                <a:effectLst/>
                <a:highlight>
                  <a:srgbClr val="FFFFFF"/>
                </a:highlight>
                <a:latin typeface="source_sans_proregular"/>
              </a:rPr>
              <a:t>The document matching score for a search term is decreased if the term is common over all documents and therefore less specific than other terms.</a:t>
            </a:r>
            <a:r>
              <a:rPr lang="fr-FR" i="1" dirty="0"/>
              <a:t> »</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35</a:t>
            </a:fld>
            <a:endParaRPr lang="fr-FR"/>
          </a:p>
        </p:txBody>
      </p:sp>
    </p:spTree>
    <p:extLst>
      <p:ext uri="{BB962C8B-B14F-4D97-AF65-F5344CB8AC3E}">
        <p14:creationId xmlns:p14="http://schemas.microsoft.com/office/powerpoint/2010/main" val="2967973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36</a:t>
            </a:fld>
            <a:endParaRPr lang="fr-FR"/>
          </a:p>
        </p:txBody>
      </p:sp>
    </p:spTree>
    <p:extLst>
      <p:ext uri="{BB962C8B-B14F-4D97-AF65-F5344CB8AC3E}">
        <p14:creationId xmlns:p14="http://schemas.microsoft.com/office/powerpoint/2010/main" val="2407295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37</a:t>
            </a:fld>
            <a:endParaRPr lang="fr-FR"/>
          </a:p>
        </p:txBody>
      </p:sp>
    </p:spTree>
    <p:extLst>
      <p:ext uri="{BB962C8B-B14F-4D97-AF65-F5344CB8AC3E}">
        <p14:creationId xmlns:p14="http://schemas.microsoft.com/office/powerpoint/2010/main" val="3975131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38</a:t>
            </a:fld>
            <a:endParaRPr lang="fr-FR"/>
          </a:p>
        </p:txBody>
      </p:sp>
    </p:spTree>
    <p:extLst>
      <p:ext uri="{BB962C8B-B14F-4D97-AF65-F5344CB8AC3E}">
        <p14:creationId xmlns:p14="http://schemas.microsoft.com/office/powerpoint/2010/main" val="3244749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39</a:t>
            </a:fld>
            <a:endParaRPr lang="fr-FR"/>
          </a:p>
        </p:txBody>
      </p:sp>
    </p:spTree>
    <p:extLst>
      <p:ext uri="{BB962C8B-B14F-4D97-AF65-F5344CB8AC3E}">
        <p14:creationId xmlns:p14="http://schemas.microsoft.com/office/powerpoint/2010/main" val="286809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40</a:t>
            </a:fld>
            <a:endParaRPr lang="fr-FR"/>
          </a:p>
        </p:txBody>
      </p:sp>
    </p:spTree>
    <p:extLst>
      <p:ext uri="{BB962C8B-B14F-4D97-AF65-F5344CB8AC3E}">
        <p14:creationId xmlns:p14="http://schemas.microsoft.com/office/powerpoint/2010/main" val="1500564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soutient notamment ORCID, ROR, Crossref, IAOA</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43</a:t>
            </a:fld>
            <a:endParaRPr lang="fr-FR"/>
          </a:p>
        </p:txBody>
      </p:sp>
    </p:spTree>
    <p:extLst>
      <p:ext uri="{BB962C8B-B14F-4D97-AF65-F5344CB8AC3E}">
        <p14:creationId xmlns:p14="http://schemas.microsoft.com/office/powerpoint/2010/main" val="2652100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a:t>
            </a:fld>
            <a:endParaRPr lang="fr-FR"/>
          </a:p>
        </p:txBody>
      </p:sp>
    </p:spTree>
    <p:extLst>
      <p:ext uri="{BB962C8B-B14F-4D97-AF65-F5344CB8AC3E}">
        <p14:creationId xmlns:p14="http://schemas.microsoft.com/office/powerpoint/2010/main" val="401353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i="1" dirty="0"/>
              <a:t>dimensions</a:t>
            </a:r>
            <a:r>
              <a:rPr lang="fr-FR" dirty="0"/>
              <a:t> </a:t>
            </a:r>
            <a:r>
              <a:rPr lang="fr-FR" dirty="0">
                <a:sym typeface="Wingdings" panose="05000000000000000000" pitchFamily="2" charset="2"/>
              </a:rPr>
              <a:t> les différentes dimensions de la recherche</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Digital science : </a:t>
            </a:r>
          </a:p>
          <a:p>
            <a:pPr marL="355600" marR="0" lvl="1" indent="-171450" algn="l" defTabSz="914400" rtl="0" eaLnBrk="1" fontAlgn="auto" latinLnBrk="0" hangingPunct="1">
              <a:lnSpc>
                <a:spcPct val="100000"/>
              </a:lnSpc>
              <a:spcBef>
                <a:spcPts val="0"/>
              </a:spcBef>
              <a:spcAft>
                <a:spcPts val="0"/>
              </a:spcAft>
              <a:buClrTx/>
              <a:buSzTx/>
              <a:buFontTx/>
              <a:buChar char="-"/>
              <a:tabLst/>
              <a:defRPr/>
            </a:pPr>
            <a:r>
              <a:rPr lang="fr-FR" dirty="0"/>
              <a:t>à l’origine, </a:t>
            </a:r>
            <a:r>
              <a:rPr lang="en-US" dirty="0"/>
              <a:t>la division technique de Nature Publishing Group/Macmillan ; </a:t>
            </a:r>
            <a:r>
              <a:rPr lang="en-US" dirty="0" err="1"/>
              <a:t>actuellement</a:t>
            </a:r>
            <a:r>
              <a:rPr lang="en-US" dirty="0"/>
              <a:t> : </a:t>
            </a:r>
            <a:r>
              <a:rPr lang="en-US" dirty="0" err="1"/>
              <a:t>une</a:t>
            </a:r>
            <a:r>
              <a:rPr lang="en-US" dirty="0"/>
              <a:t> compagnie </a:t>
            </a:r>
            <a:r>
              <a:rPr lang="en-US" dirty="0" err="1"/>
              <a:t>indépendante</a:t>
            </a:r>
            <a:r>
              <a:rPr lang="en-US" dirty="0"/>
              <a:t> au sein de Holtzbrinck Publishing Group</a:t>
            </a:r>
            <a:endParaRPr lang="fr-FR" dirty="0"/>
          </a:p>
          <a:p>
            <a:pPr marL="355600" marR="0" lvl="1" indent="-171450" algn="l" defTabSz="914400" rtl="0" eaLnBrk="1" fontAlgn="auto" latinLnBrk="0" hangingPunct="1">
              <a:lnSpc>
                <a:spcPct val="100000"/>
              </a:lnSpc>
              <a:spcBef>
                <a:spcPts val="0"/>
              </a:spcBef>
              <a:spcAft>
                <a:spcPts val="0"/>
              </a:spcAft>
              <a:buClrTx/>
              <a:buSzTx/>
              <a:buFontTx/>
              <a:buChar char="-"/>
              <a:tabLst/>
              <a:defRPr/>
            </a:pPr>
            <a:r>
              <a:rPr lang="fr-FR" dirty="0"/>
              <a:t>un </a:t>
            </a:r>
            <a:r>
              <a:rPr lang="fr-FR" b="1" dirty="0"/>
              <a:t>portefeuille de services qui couvrent </a:t>
            </a:r>
            <a:r>
              <a:rPr lang="en-US" sz="1200" b="1" i="0" kern="1200" dirty="0" err="1">
                <a:solidFill>
                  <a:schemeClr val="tx1"/>
                </a:solidFill>
                <a:effectLst/>
                <a:ea typeface="+mn-ea"/>
                <a:cs typeface="+mn-cs"/>
              </a:rPr>
              <a:t>différentes</a:t>
            </a:r>
            <a:r>
              <a:rPr lang="en-US" sz="1200" b="1" i="0" kern="1200" dirty="0">
                <a:solidFill>
                  <a:schemeClr val="tx1"/>
                </a:solidFill>
                <a:effectLst/>
                <a:ea typeface="+mn-ea"/>
                <a:cs typeface="+mn-cs"/>
              </a:rPr>
              <a:t> </a:t>
            </a:r>
            <a:r>
              <a:rPr lang="en-US" sz="1200" b="1" i="0" kern="1200" dirty="0" err="1">
                <a:solidFill>
                  <a:schemeClr val="tx1"/>
                </a:solidFill>
                <a:effectLst/>
                <a:ea typeface="+mn-ea"/>
                <a:cs typeface="+mn-cs"/>
              </a:rPr>
              <a:t>étapes</a:t>
            </a:r>
            <a:r>
              <a:rPr lang="en-US" sz="1200" b="1" i="0" kern="1200" dirty="0">
                <a:solidFill>
                  <a:schemeClr val="tx1"/>
                </a:solidFill>
                <a:effectLst/>
                <a:ea typeface="+mn-ea"/>
                <a:cs typeface="+mn-cs"/>
              </a:rPr>
              <a:t> du cycle de la recherche </a:t>
            </a:r>
            <a:r>
              <a:rPr lang="en-US" sz="1200" b="0" i="0" kern="1200" dirty="0">
                <a:solidFill>
                  <a:schemeClr val="tx1"/>
                </a:solidFill>
                <a:effectLst/>
                <a:ea typeface="+mn-ea"/>
                <a:cs typeface="+mn-cs"/>
              </a:rPr>
              <a:t>(ex. : données avec </a:t>
            </a:r>
            <a:r>
              <a:rPr lang="en-US" sz="1200" b="0" i="0" kern="1200" dirty="0" err="1">
                <a:solidFill>
                  <a:schemeClr val="tx1"/>
                </a:solidFill>
                <a:effectLst/>
                <a:ea typeface="+mn-ea"/>
                <a:cs typeface="+mn-cs"/>
              </a:rPr>
              <a:t>Figshare</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écriture</a:t>
            </a:r>
            <a:r>
              <a:rPr lang="en-US" sz="1200" b="0" i="0" kern="1200" dirty="0">
                <a:solidFill>
                  <a:schemeClr val="tx1"/>
                </a:solidFill>
                <a:effectLst/>
                <a:ea typeface="+mn-ea"/>
                <a:cs typeface="+mn-cs"/>
              </a:rPr>
              <a:t> collaborative avec Overleaf, bibliothèque avec </a:t>
            </a:r>
            <a:r>
              <a:rPr lang="en-US" sz="1200" b="0" i="0" kern="1200" dirty="0" err="1">
                <a:solidFill>
                  <a:schemeClr val="tx1"/>
                </a:solidFill>
                <a:effectLst/>
                <a:ea typeface="+mn-ea"/>
                <a:cs typeface="+mn-cs"/>
              </a:rPr>
              <a:t>ReadCube</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métriques</a:t>
            </a:r>
            <a:r>
              <a:rPr lang="en-US" sz="1200" b="0" i="0" kern="1200" dirty="0">
                <a:solidFill>
                  <a:schemeClr val="tx1"/>
                </a:solidFill>
                <a:effectLst/>
                <a:ea typeface="+mn-ea"/>
                <a:cs typeface="+mn-cs"/>
              </a:rPr>
              <a:t> </a:t>
            </a:r>
            <a:r>
              <a:rPr lang="en-US" sz="1200" b="0" i="0" kern="1200" dirty="0">
                <a:solidFill>
                  <a:srgbClr val="000000"/>
                </a:solidFill>
                <a:effectLst/>
                <a:ea typeface="+mn-ea"/>
                <a:cs typeface="+mn-cs"/>
              </a:rPr>
              <a:t>alternatives avec </a:t>
            </a:r>
            <a:r>
              <a:rPr lang="en-US" sz="1200" b="0" i="0" kern="1200" dirty="0" err="1">
                <a:solidFill>
                  <a:srgbClr val="000000"/>
                </a:solidFill>
                <a:effectLst/>
                <a:ea typeface="+mn-ea"/>
                <a:cs typeface="+mn-cs"/>
              </a:rPr>
              <a:t>Altmetric</a:t>
            </a:r>
            <a:r>
              <a:rPr lang="en-US" sz="1200" b="0" i="0" kern="1200" dirty="0">
                <a:solidFill>
                  <a:srgbClr val="000000"/>
                </a:solidFill>
                <a:effectLst/>
                <a:ea typeface="+mn-ea"/>
                <a:cs typeface="+mn-cs"/>
              </a:rPr>
              <a:t>, </a:t>
            </a:r>
            <a:r>
              <a:rPr lang="en-US" sz="1200" b="0" i="0" kern="1200" dirty="0" err="1">
                <a:solidFill>
                  <a:srgbClr val="000000"/>
                </a:solidFill>
                <a:effectLst/>
                <a:ea typeface="+mn-ea"/>
                <a:cs typeface="+mn-cs"/>
              </a:rPr>
              <a:t>harmonisation</a:t>
            </a:r>
            <a:r>
              <a:rPr lang="en-US" sz="1200" b="0" i="0" kern="1200" dirty="0">
                <a:solidFill>
                  <a:srgbClr val="000000"/>
                </a:solidFill>
                <a:effectLst/>
                <a:ea typeface="+mn-ea"/>
                <a:cs typeface="+mn-cs"/>
              </a:rPr>
              <a:t> des </a:t>
            </a:r>
            <a:r>
              <a:rPr lang="en-US" sz="1200" b="0" i="0" kern="1200" dirty="0" err="1">
                <a:solidFill>
                  <a:srgbClr val="000000"/>
                </a:solidFill>
                <a:effectLst/>
                <a:ea typeface="+mn-ea"/>
                <a:cs typeface="+mn-cs"/>
              </a:rPr>
              <a:t>informations</a:t>
            </a:r>
            <a:r>
              <a:rPr lang="en-US" sz="1200" b="0" i="0" kern="1200" dirty="0">
                <a:solidFill>
                  <a:srgbClr val="000000"/>
                </a:solidFill>
                <a:effectLst/>
                <a:ea typeface="+mn-ea"/>
                <a:cs typeface="+mn-cs"/>
              </a:rPr>
              <a:t> sur les </a:t>
            </a:r>
            <a:r>
              <a:rPr lang="en-US" sz="1200" b="0" i="0" kern="1200" dirty="0" err="1">
                <a:solidFill>
                  <a:srgbClr val="000000"/>
                </a:solidFill>
                <a:effectLst/>
                <a:ea typeface="+mn-ea"/>
                <a:cs typeface="+mn-cs"/>
              </a:rPr>
              <a:t>financeurs</a:t>
            </a:r>
            <a:r>
              <a:rPr lang="en-US" sz="1200" b="0" i="0" kern="1200" dirty="0">
                <a:solidFill>
                  <a:srgbClr val="000000"/>
                </a:solidFill>
                <a:effectLst/>
                <a:ea typeface="+mn-ea"/>
                <a:cs typeface="+mn-cs"/>
              </a:rPr>
              <a:t> avec </a:t>
            </a:r>
            <a:r>
              <a:rPr lang="en-US" sz="1200" b="0" i="0" kern="1200" dirty="0" err="1">
                <a:solidFill>
                  <a:srgbClr val="000000"/>
                </a:solidFill>
                <a:effectLst/>
                <a:ea typeface="+mn-ea"/>
                <a:cs typeface="+mn-cs"/>
              </a:rPr>
              <a:t>ÜberResearch</a:t>
            </a:r>
            <a:r>
              <a:rPr lang="en-US" sz="1200" b="0" i="0" kern="1200" dirty="0">
                <a:solidFill>
                  <a:srgbClr val="000000"/>
                </a:solidFill>
                <a:effectLst/>
                <a:ea typeface="+mn-ea"/>
                <a:cs typeface="+mn-cs"/>
              </a:rPr>
              <a:t>, </a:t>
            </a:r>
            <a:r>
              <a:rPr lang="en-US" sz="1200" b="0" i="0" kern="1200" dirty="0" err="1">
                <a:solidFill>
                  <a:srgbClr val="000000"/>
                </a:solidFill>
                <a:effectLst/>
                <a:ea typeface="+mn-ea"/>
                <a:cs typeface="+mn-cs"/>
              </a:rPr>
              <a:t>système</a:t>
            </a:r>
            <a:r>
              <a:rPr lang="en-US" sz="1200" b="0" i="0" kern="1200" dirty="0">
                <a:solidFill>
                  <a:srgbClr val="000000"/>
                </a:solidFill>
                <a:effectLst/>
                <a:ea typeface="+mn-ea"/>
                <a:cs typeface="+mn-cs"/>
              </a:rPr>
              <a:t> </a:t>
            </a:r>
            <a:r>
              <a:rPr lang="en-US" sz="1200" b="0" i="0" kern="1200" dirty="0" err="1">
                <a:solidFill>
                  <a:srgbClr val="000000"/>
                </a:solidFill>
                <a:effectLst/>
                <a:ea typeface="+mn-ea"/>
                <a:cs typeface="+mn-cs"/>
              </a:rPr>
              <a:t>d’information</a:t>
            </a:r>
            <a:r>
              <a:rPr lang="en-US" sz="1200" b="0" i="0" kern="1200" dirty="0">
                <a:solidFill>
                  <a:srgbClr val="000000"/>
                </a:solidFill>
                <a:effectLst/>
                <a:ea typeface="+mn-ea"/>
                <a:cs typeface="+mn-cs"/>
              </a:rPr>
              <a:t> recherche avec </a:t>
            </a:r>
            <a:r>
              <a:rPr lang="en-US" sz="1200" b="0" i="0" kern="1200" dirty="0" err="1">
                <a:solidFill>
                  <a:srgbClr val="000000"/>
                </a:solidFill>
                <a:effectLst/>
                <a:ea typeface="+mn-ea"/>
                <a:cs typeface="+mn-cs"/>
              </a:rPr>
              <a:t>Symplectic</a:t>
            </a:r>
            <a:r>
              <a:rPr lang="en-US" sz="1200" b="0" i="0" kern="1200" dirty="0">
                <a:solidFill>
                  <a:srgbClr val="000000"/>
                </a:solidFill>
                <a:effectLst/>
                <a:ea typeface="+mn-ea"/>
                <a:cs typeface="+mn-cs"/>
              </a:rPr>
              <a:t>, et </a:t>
            </a:r>
            <a:r>
              <a:rPr lang="en-US" sz="1200" b="0" i="0" kern="1200" dirty="0" err="1">
                <a:solidFill>
                  <a:srgbClr val="000000"/>
                </a:solidFill>
                <a:effectLst/>
                <a:ea typeface="+mn-ea"/>
                <a:cs typeface="+mn-cs"/>
              </a:rPr>
              <a:t>anciennement</a:t>
            </a:r>
            <a:r>
              <a:rPr lang="en-US" sz="1200" b="0" i="0" kern="1200" dirty="0">
                <a:solidFill>
                  <a:srgbClr val="000000"/>
                </a:solidFill>
                <a:effectLst/>
                <a:ea typeface="+mn-ea"/>
                <a:cs typeface="+mn-cs"/>
              </a:rPr>
              <a:t> GRID - </a:t>
            </a:r>
            <a:r>
              <a:rPr lang="fr-FR" b="0" i="0" dirty="0">
                <a:solidFill>
                  <a:srgbClr val="000000"/>
                </a:solidFill>
                <a:effectLst/>
                <a:highlight>
                  <a:srgbClr val="FFFFFF"/>
                </a:highlight>
              </a:rPr>
              <a:t>Global Research Identifier </a:t>
            </a:r>
            <a:r>
              <a:rPr lang="fr-FR" b="0" i="0" dirty="0" err="1">
                <a:solidFill>
                  <a:srgbClr val="000000"/>
                </a:solidFill>
                <a:effectLst/>
                <a:highlight>
                  <a:srgbClr val="FFFFFF"/>
                </a:highlight>
              </a:rPr>
              <a:t>Database</a:t>
            </a:r>
            <a:r>
              <a:rPr lang="fr-FR" b="0" i="0" dirty="0">
                <a:solidFill>
                  <a:srgbClr val="000000"/>
                </a:solidFill>
                <a:effectLst/>
                <a:highlight>
                  <a:srgbClr val="FFFFFF"/>
                </a:highlight>
              </a:rPr>
              <a:t>, versé ensuite dans ROR</a:t>
            </a:r>
          </a:p>
          <a:p>
            <a:endParaRPr lang="fr-FR" dirty="0">
              <a:solidFill>
                <a:srgbClr val="000000"/>
              </a:solidFill>
            </a:endParaRPr>
          </a:p>
          <a:p>
            <a:r>
              <a:rPr lang="fr-FR" dirty="0">
                <a:solidFill>
                  <a:srgbClr val="000000"/>
                </a:solidFill>
              </a:rPr>
              <a:t>pour aller plus loin : </a:t>
            </a:r>
          </a:p>
          <a:p>
            <a:r>
              <a:rPr lang="fr-FR" dirty="0"/>
              <a:t>R. C. </a:t>
            </a:r>
            <a:r>
              <a:rPr lang="fr-FR" dirty="0" err="1"/>
              <a:t>Schonfeld</a:t>
            </a:r>
            <a:r>
              <a:rPr lang="fr-FR" dirty="0"/>
              <a:t>, 2018, https://scholarlykitchen.sspnet.org/2018/01/15/new-citation-database-dimensions</a:t>
            </a:r>
          </a:p>
          <a:p>
            <a:r>
              <a:rPr lang="fr-FR" dirty="0"/>
              <a:t>et plusieurs billets d’A. Tay ca. 2018-2020 : https://musingsaboutlibrarianship.blogspot.com/2018/01/understanding-implications-of-open.html, https://musingsaboutlibrarianship.blogspot.com/2018/02/my-look-at-some-interesting-discovery.html, https://musingsaboutlibrarianship.blogspot.com/2018/04/1findr-dimensions-and-other-free-mega.html, https://musingsaboutlibrarianship.blogspot.com/2018/10/of-open-infrastructure-flood-of-openly.html, https://musingsaboutlibrarianship.blogspot.com/2020/02/three-research-dataset-related-updates.html, https://musingsaboutlibrarianship.blogspot.com/2020/11/the-next-generation-discovery-citation.html. </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44</a:t>
            </a:fld>
            <a:endParaRPr lang="fr-FR"/>
          </a:p>
        </p:txBody>
      </p:sp>
    </p:spTree>
    <p:extLst>
      <p:ext uri="{BB962C8B-B14F-4D97-AF65-F5344CB8AC3E}">
        <p14:creationId xmlns:p14="http://schemas.microsoft.com/office/powerpoint/2010/main" val="2150815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aller plus loin : https://www.dimensions.ai/dimensions-data/</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45</a:t>
            </a:fld>
            <a:endParaRPr lang="fr-FR"/>
          </a:p>
        </p:txBody>
      </p:sp>
    </p:spTree>
    <p:extLst>
      <p:ext uri="{BB962C8B-B14F-4D97-AF65-F5344CB8AC3E}">
        <p14:creationId xmlns:p14="http://schemas.microsoft.com/office/powerpoint/2010/main" val="24914175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46</a:t>
            </a:fld>
            <a:endParaRPr lang="fr-FR"/>
          </a:p>
        </p:txBody>
      </p:sp>
    </p:spTree>
    <p:extLst>
      <p:ext uri="{BB962C8B-B14F-4D97-AF65-F5344CB8AC3E}">
        <p14:creationId xmlns:p14="http://schemas.microsoft.com/office/powerpoint/2010/main" val="1407103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47</a:t>
            </a:fld>
            <a:endParaRPr lang="fr-FR"/>
          </a:p>
        </p:txBody>
      </p:sp>
    </p:spTree>
    <p:extLst>
      <p:ext uri="{BB962C8B-B14F-4D97-AF65-F5344CB8AC3E}">
        <p14:creationId xmlns:p14="http://schemas.microsoft.com/office/powerpoint/2010/main" val="5868123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48</a:t>
            </a:fld>
            <a:endParaRPr lang="fr-FR"/>
          </a:p>
        </p:txBody>
      </p:sp>
    </p:spTree>
    <p:extLst>
      <p:ext uri="{BB962C8B-B14F-4D97-AF65-F5344CB8AC3E}">
        <p14:creationId xmlns:p14="http://schemas.microsoft.com/office/powerpoint/2010/main" val="13654021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49</a:t>
            </a:fld>
            <a:endParaRPr lang="fr-FR"/>
          </a:p>
        </p:txBody>
      </p:sp>
    </p:spTree>
    <p:extLst>
      <p:ext uri="{BB962C8B-B14F-4D97-AF65-F5344CB8AC3E}">
        <p14:creationId xmlns:p14="http://schemas.microsoft.com/office/powerpoint/2010/main" val="2347727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50</a:t>
            </a:fld>
            <a:endParaRPr lang="fr-FR"/>
          </a:p>
        </p:txBody>
      </p:sp>
    </p:spTree>
    <p:extLst>
      <p:ext uri="{BB962C8B-B14F-4D97-AF65-F5344CB8AC3E}">
        <p14:creationId xmlns:p14="http://schemas.microsoft.com/office/powerpoint/2010/main" val="3440165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51</a:t>
            </a:fld>
            <a:endParaRPr lang="fr-FR"/>
          </a:p>
        </p:txBody>
      </p:sp>
    </p:spTree>
    <p:extLst>
      <p:ext uri="{BB962C8B-B14F-4D97-AF65-F5344CB8AC3E}">
        <p14:creationId xmlns:p14="http://schemas.microsoft.com/office/powerpoint/2010/main" val="4058738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 positionne plutôt comme une alternative à Scopus et Web of science : parties bibliométriques (ex. : filtres institutionnels) et recherches très avancées sur certains types de documents réservés à l’offre payante</a:t>
            </a:r>
          </a:p>
          <a:p>
            <a:pPr marL="355600"/>
            <a:r>
              <a:rPr lang="fr-FR" dirty="0">
                <a:sym typeface="Wingdings" panose="05000000000000000000" pitchFamily="2" charset="2"/>
              </a:rPr>
              <a:t> un corpus plus large que Scopus ou Web of science</a:t>
            </a:r>
          </a:p>
          <a:p>
            <a:pPr marL="355600"/>
            <a:r>
              <a:rPr lang="fr-FR" dirty="0">
                <a:sym typeface="Wingdings" panose="05000000000000000000" pitchFamily="2" charset="2"/>
              </a:rPr>
              <a:t> des fonctionnalités de recherche et d’export plus poussées que Google scholar</a:t>
            </a:r>
          </a:p>
          <a:p>
            <a:r>
              <a:rPr lang="fr-FR" dirty="0">
                <a:sym typeface="Wingdings" panose="05000000000000000000" pitchFamily="2" charset="2"/>
              </a:rPr>
              <a:t>cf. analyse A. Tay, 2020, https://musingsaboutlibrarianship.blogspot.com/2020/11/the-next-generation-discovery-citation.html</a:t>
            </a:r>
            <a:endParaRPr lang="fr-FR" dirty="0"/>
          </a:p>
          <a:p>
            <a:endParaRPr lang="fr-FR" dirty="0"/>
          </a:p>
          <a:p>
            <a:r>
              <a:rPr lang="fr-FR" dirty="0"/>
              <a:t>indexation </a:t>
            </a:r>
            <a:r>
              <a:rPr lang="fr-FR" i="0" dirty="0"/>
              <a:t>des références :</a:t>
            </a:r>
          </a:p>
          <a:p>
            <a:pPr marL="355600" indent="-177800"/>
            <a:r>
              <a:rPr lang="fr-FR" i="0" dirty="0"/>
              <a:t>- utilisation des données : </a:t>
            </a:r>
            <a:r>
              <a:rPr lang="en-US" i="0" dirty="0"/>
              <a:t>Crossref, PubMed Central, et </a:t>
            </a:r>
            <a:r>
              <a:rPr lang="en-US" i="0" dirty="0" err="1"/>
              <a:t>OpenCitations</a:t>
            </a:r>
            <a:r>
              <a:rPr lang="en-US" i="0" dirty="0"/>
              <a:t> data, </a:t>
            </a:r>
            <a:r>
              <a:rPr lang="en-US" i="0" dirty="0" err="1"/>
              <a:t>ainsi</a:t>
            </a:r>
            <a:r>
              <a:rPr lang="en-US" i="0" dirty="0"/>
              <a:t> </a:t>
            </a:r>
            <a:r>
              <a:rPr lang="en-US" i="0" dirty="0" err="1"/>
              <a:t>qu’indexation</a:t>
            </a:r>
            <a:r>
              <a:rPr lang="en-US" i="0" dirty="0"/>
              <a:t> de </a:t>
            </a:r>
            <a:r>
              <a:rPr lang="en-US" i="0" dirty="0" err="1"/>
              <a:t>textes</a:t>
            </a:r>
            <a:r>
              <a:rPr lang="en-US" i="0" dirty="0"/>
              <a:t> </a:t>
            </a:r>
            <a:r>
              <a:rPr lang="en-US" i="0" dirty="0" err="1"/>
              <a:t>intégraux</a:t>
            </a:r>
            <a:r>
              <a:rPr lang="en-US" i="0" dirty="0"/>
              <a:t> </a:t>
            </a:r>
            <a:r>
              <a:rPr lang="en-US" i="0" dirty="0" err="1"/>
              <a:t>d’éditeurs</a:t>
            </a:r>
            <a:r>
              <a:rPr lang="en-US" i="0" dirty="0"/>
              <a:t> </a:t>
            </a:r>
            <a:r>
              <a:rPr lang="en-US" i="0" dirty="0" err="1"/>
              <a:t>partenaires</a:t>
            </a:r>
            <a:r>
              <a:rPr lang="en-US" i="0" dirty="0"/>
              <a:t> : </a:t>
            </a:r>
            <a:r>
              <a:rPr lang="en-US" i="0" dirty="0" err="1"/>
              <a:t>couvre</a:t>
            </a:r>
            <a:r>
              <a:rPr lang="en-US" b="0" i="0" dirty="0">
                <a:solidFill>
                  <a:srgbClr val="333333"/>
                </a:solidFill>
                <a:effectLst/>
                <a:highlight>
                  <a:srgbClr val="FFFFFF"/>
                </a:highlight>
              </a:rPr>
              <a:t> les livres, les </a:t>
            </a:r>
            <a:r>
              <a:rPr lang="en-US" b="0" i="1" dirty="0">
                <a:solidFill>
                  <a:srgbClr val="333333"/>
                </a:solidFill>
                <a:effectLst/>
                <a:highlight>
                  <a:srgbClr val="FFFFFF"/>
                </a:highlight>
              </a:rPr>
              <a:t>proceedings</a:t>
            </a:r>
            <a:r>
              <a:rPr lang="en-US" b="0" i="0" dirty="0">
                <a:solidFill>
                  <a:srgbClr val="333333"/>
                </a:solidFill>
                <a:effectLst/>
                <a:highlight>
                  <a:srgbClr val="FFFFFF"/>
                </a:highlight>
              </a:rPr>
              <a:t> </a:t>
            </a:r>
            <a:r>
              <a:rPr lang="en-US" b="0" i="0" dirty="0" err="1">
                <a:solidFill>
                  <a:srgbClr val="333333"/>
                </a:solidFill>
                <a:effectLst/>
                <a:highlight>
                  <a:srgbClr val="FFFFFF"/>
                </a:highlight>
              </a:rPr>
              <a:t>ou</a:t>
            </a:r>
            <a:r>
              <a:rPr lang="en-US" b="0" i="0" dirty="0">
                <a:solidFill>
                  <a:srgbClr val="333333"/>
                </a:solidFill>
                <a:effectLst/>
                <a:highlight>
                  <a:srgbClr val="FFFFFF"/>
                </a:highlight>
              </a:rPr>
              <a:t> encore des </a:t>
            </a:r>
            <a:r>
              <a:rPr lang="en-US" b="0" i="1" dirty="0">
                <a:solidFill>
                  <a:srgbClr val="333333"/>
                </a:solidFill>
                <a:effectLst/>
                <a:highlight>
                  <a:srgbClr val="FFFFFF"/>
                </a:highlight>
              </a:rPr>
              <a:t>preprints </a:t>
            </a:r>
            <a:r>
              <a:rPr lang="en-US" b="0" i="0" dirty="0">
                <a:solidFill>
                  <a:srgbClr val="333333"/>
                </a:solidFill>
                <a:effectLst/>
                <a:highlight>
                  <a:srgbClr val="FFFFFF"/>
                </a:highlight>
              </a:rPr>
              <a:t>(https://plus.dimensions.ai/support/solutions/articles/23000018849-where-are-citations-in-dimensions-coming-from-) ; </a:t>
            </a:r>
            <a:r>
              <a:rPr lang="en-US" b="0" i="0" dirty="0" err="1">
                <a:solidFill>
                  <a:srgbClr val="333333"/>
                </a:solidFill>
                <a:effectLst/>
                <a:highlight>
                  <a:srgbClr val="FFFFFF"/>
                </a:highlight>
              </a:rPr>
              <a:t>permet</a:t>
            </a:r>
            <a:r>
              <a:rPr lang="en-US" b="0" i="0" dirty="0">
                <a:solidFill>
                  <a:srgbClr val="333333"/>
                </a:solidFill>
                <a:effectLst/>
                <a:highlight>
                  <a:srgbClr val="FFFFFF"/>
                </a:highlight>
              </a:rPr>
              <a:t> de  </a:t>
            </a:r>
            <a:r>
              <a:rPr lang="en-US" b="0" i="0" dirty="0" err="1">
                <a:solidFill>
                  <a:srgbClr val="333333"/>
                </a:solidFill>
                <a:effectLst/>
                <a:highlight>
                  <a:srgbClr val="FFFFFF"/>
                </a:highlight>
              </a:rPr>
              <a:t>repérer</a:t>
            </a:r>
            <a:r>
              <a:rPr lang="en-US" b="0" i="0" dirty="0">
                <a:solidFill>
                  <a:srgbClr val="333333"/>
                </a:solidFill>
                <a:effectLst/>
                <a:highlight>
                  <a:srgbClr val="FFFFFF"/>
                </a:highlight>
              </a:rPr>
              <a:t> </a:t>
            </a:r>
            <a:r>
              <a:rPr lang="en-US" b="0" i="0" dirty="0" err="1">
                <a:solidFill>
                  <a:srgbClr val="333333"/>
                </a:solidFill>
                <a:effectLst/>
                <a:highlight>
                  <a:srgbClr val="FFFFFF"/>
                </a:highlight>
              </a:rPr>
              <a:t>notamment</a:t>
            </a:r>
            <a:r>
              <a:rPr lang="en-US" b="0" i="0" dirty="0">
                <a:solidFill>
                  <a:srgbClr val="333333"/>
                </a:solidFill>
                <a:effectLst/>
                <a:highlight>
                  <a:srgbClr val="FFFFFF"/>
                </a:highlight>
              </a:rPr>
              <a:t> les </a:t>
            </a:r>
            <a:r>
              <a:rPr lang="en-US" b="0" i="0" dirty="0" err="1">
                <a:solidFill>
                  <a:srgbClr val="333333"/>
                </a:solidFill>
                <a:effectLst/>
                <a:highlight>
                  <a:srgbClr val="FFFFFF"/>
                </a:highlight>
              </a:rPr>
              <a:t>références</a:t>
            </a:r>
            <a:r>
              <a:rPr lang="en-US" b="0" i="0" dirty="0">
                <a:solidFill>
                  <a:srgbClr val="333333"/>
                </a:solidFill>
                <a:effectLst/>
                <a:highlight>
                  <a:srgbClr val="FFFFFF"/>
                </a:highlight>
              </a:rPr>
              <a:t>, les affiliations, les </a:t>
            </a:r>
            <a:r>
              <a:rPr lang="en-US" b="0" i="0" dirty="0" err="1">
                <a:solidFill>
                  <a:srgbClr val="333333"/>
                </a:solidFill>
                <a:effectLst/>
                <a:highlight>
                  <a:srgbClr val="FFFFFF"/>
                </a:highlight>
              </a:rPr>
              <a:t>financements</a:t>
            </a:r>
            <a:r>
              <a:rPr lang="en-US" b="0" i="0" dirty="0">
                <a:solidFill>
                  <a:srgbClr val="333333"/>
                </a:solidFill>
                <a:effectLst/>
                <a:highlight>
                  <a:srgbClr val="FFFFFF"/>
                </a:highlight>
              </a:rPr>
              <a:t> (https://plus.dimensions.ai/support/solutions/articles/23000018860-how-is-the-publications-data-harvested-)</a:t>
            </a:r>
            <a:endParaRPr lang="fr-FR" i="0" dirty="0"/>
          </a:p>
          <a:p>
            <a:endParaRPr lang="fr-FR" dirty="0"/>
          </a:p>
          <a:p>
            <a:r>
              <a:rPr lang="fr-FR" dirty="0"/>
              <a:t>ex. d’ouverture (cf. https://www.dimensions.ai/products/open-research/) :</a:t>
            </a:r>
          </a:p>
          <a:p>
            <a:r>
              <a:rPr lang="fr-FR" dirty="0"/>
              <a:t>- principes de Digital Science : https://www.digital-science.com/resource/open-principles/</a:t>
            </a:r>
          </a:p>
          <a:p>
            <a:pPr marL="355600" indent="-177800"/>
            <a:r>
              <a:rPr lang="fr-FR" dirty="0"/>
              <a:t>- classification </a:t>
            </a:r>
            <a:r>
              <a:rPr lang="fr-FR" i="1" dirty="0" err="1"/>
              <a:t>Sustainable</a:t>
            </a:r>
            <a:r>
              <a:rPr lang="fr-FR" i="1" dirty="0"/>
              <a:t> </a:t>
            </a:r>
            <a:r>
              <a:rPr lang="fr-FR" i="1" dirty="0" err="1"/>
              <a:t>Development</a:t>
            </a:r>
            <a:r>
              <a:rPr lang="fr-FR" i="1" dirty="0"/>
              <a:t> Goals Classification </a:t>
            </a:r>
            <a:r>
              <a:rPr lang="fr-FR" dirty="0"/>
              <a:t>dans toutes les versions de Dimensions</a:t>
            </a:r>
          </a:p>
          <a:p>
            <a:pPr marL="355600" indent="-177800"/>
            <a:r>
              <a:rPr lang="fr-FR" dirty="0"/>
              <a:t>- données FAIR (https://www.dimensions.ai/news/dimensions-knowledge-graph-launched/) : «</a:t>
            </a:r>
            <a:r>
              <a:rPr lang="fr-FR" i="1" dirty="0"/>
              <a:t> B</a:t>
            </a:r>
            <a:r>
              <a:rPr lang="en-US" i="1" dirty="0" err="1"/>
              <a:t>ecause</a:t>
            </a:r>
            <a:r>
              <a:rPr lang="en-US" i="1" dirty="0"/>
              <a:t> the Dimensions Knowledge Graph uses unique identifiers in data and provides a unified semantic layer, it ensures that the data is FAIR resulting in the:</a:t>
            </a:r>
          </a:p>
          <a:p>
            <a:pPr marL="355600" indent="-177800"/>
            <a:r>
              <a:rPr lang="en-US" i="1" dirty="0"/>
              <a:t>Break down of data silos within organizations</a:t>
            </a:r>
          </a:p>
          <a:p>
            <a:pPr marL="355600" indent="-177800"/>
            <a:r>
              <a:rPr lang="en-US" i="1" dirty="0"/>
              <a:t>Connection of data from diverse sources seamlessly</a:t>
            </a:r>
          </a:p>
          <a:p>
            <a:pPr marL="355600" indent="-177800"/>
            <a:r>
              <a:rPr lang="en-US" i="1" dirty="0"/>
              <a:t>Integration that adds meaning and context to the data</a:t>
            </a:r>
          </a:p>
          <a:p>
            <a:pPr marL="355600" indent="-177800"/>
            <a:r>
              <a:rPr lang="en-US" i="1" dirty="0"/>
              <a:t>Acceleration of actionable evidence-based insights</a:t>
            </a:r>
            <a:r>
              <a:rPr lang="fr-FR" dirty="0"/>
              <a:t> » (https://www.dimensions.ai/news/dimensions-knowledge-graph-launched/)</a:t>
            </a:r>
          </a:p>
          <a:p>
            <a:r>
              <a:rPr lang="fr-FR" dirty="0"/>
              <a:t>pour aller plus loin : voir les commentaires du billet https://scholarlykitchen.sspnet.org/2018/01/15/new-citation-database-dimensions sur la différence entre les outils utilisant des données ouvertes d’une part et les outils totalement ouverts</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52</a:t>
            </a:fld>
            <a:endParaRPr lang="fr-FR"/>
          </a:p>
        </p:txBody>
      </p:sp>
    </p:spTree>
    <p:extLst>
      <p:ext uri="{BB962C8B-B14F-4D97-AF65-F5344CB8AC3E}">
        <p14:creationId xmlns:p14="http://schemas.microsoft.com/office/powerpoint/2010/main" val="22485229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OpenAlex </a:t>
            </a:r>
            <a:r>
              <a:rPr lang="fr-FR" dirty="0">
                <a:sym typeface="Wingdings" panose="05000000000000000000" pitchFamily="2" charset="2"/>
              </a:rPr>
              <a:t> bibliothèque d’Alexandrie, qui cherchait à établir une bibliothèque universelle, avec un catalogue bibliographique et biographique (le </a:t>
            </a:r>
            <a:r>
              <a:rPr lang="fr-FR" i="1" dirty="0" err="1">
                <a:sym typeface="Wingdings" panose="05000000000000000000" pitchFamily="2" charset="2"/>
              </a:rPr>
              <a:t>Pinakes</a:t>
            </a:r>
            <a:r>
              <a:rPr lang="fr-FR" dirty="0">
                <a:sym typeface="Wingdings" panose="05000000000000000000" pitchFamily="2" charset="2"/>
              </a:rPr>
              <a:t>)</a:t>
            </a:r>
          </a:p>
          <a:p>
            <a:pPr marL="171450" indent="-171450">
              <a:buFontTx/>
              <a:buChar char="-"/>
            </a:pPr>
            <a:r>
              <a:rPr lang="fr-FR" dirty="0">
                <a:sym typeface="Wingdings" panose="05000000000000000000" pitchFamily="2" charset="2"/>
              </a:rPr>
              <a:t>OurResearch : société canadienne à but non lucratif déjà impliqué en faveur d’une science plus ouverte</a:t>
            </a:r>
          </a:p>
          <a:p>
            <a:pPr marL="355600" lvl="1" indent="-171450">
              <a:buFontTx/>
              <a:buChar char="-"/>
            </a:pPr>
            <a:r>
              <a:rPr lang="fr-FR" dirty="0">
                <a:sym typeface="Wingdings" panose="05000000000000000000" pitchFamily="2" charset="2"/>
              </a:rPr>
              <a:t>Unpaywall (base de données d’articles scientifiques en </a:t>
            </a:r>
            <a:r>
              <a:rPr lang="fr-FR" i="1" dirty="0">
                <a:sym typeface="Wingdings" panose="05000000000000000000" pitchFamily="2" charset="2"/>
              </a:rPr>
              <a:t>open access</a:t>
            </a:r>
            <a:r>
              <a:rPr lang="fr-FR" i="0" dirty="0">
                <a:sym typeface="Wingdings" panose="05000000000000000000" pitchFamily="2" charset="2"/>
              </a:rPr>
              <a:t> avec extension de navigateur et API)</a:t>
            </a:r>
            <a:endParaRPr lang="fr-FR" dirty="0">
              <a:sym typeface="Wingdings" panose="05000000000000000000" pitchFamily="2" charset="2"/>
            </a:endParaRPr>
          </a:p>
          <a:p>
            <a:pPr marL="355600" lvl="1" indent="-171450">
              <a:buFontTx/>
              <a:buChar char="-"/>
            </a:pPr>
            <a:r>
              <a:rPr lang="fr-FR" dirty="0" err="1">
                <a:sym typeface="Wingdings" panose="05000000000000000000" pitchFamily="2" charset="2"/>
              </a:rPr>
              <a:t>Unsub</a:t>
            </a:r>
            <a:r>
              <a:rPr lang="fr-FR" dirty="0">
                <a:sym typeface="Wingdings" panose="05000000000000000000" pitchFamily="2" charset="2"/>
              </a:rPr>
              <a:t> (pour aider les bibliothèques à annuler leurs abonnements aux gros éditeurs</a:t>
            </a:r>
          </a:p>
          <a:p>
            <a:pPr marL="355600" lvl="1" indent="-171450">
              <a:buFontTx/>
              <a:buChar char="-"/>
            </a:pPr>
            <a:r>
              <a:rPr lang="fr-FR" dirty="0" err="1">
                <a:sym typeface="Wingdings" panose="05000000000000000000" pitchFamily="2" charset="2"/>
              </a:rPr>
              <a:t>ImpactStory</a:t>
            </a:r>
            <a:r>
              <a:rPr lang="fr-FR" dirty="0">
                <a:sym typeface="Wingdings" panose="05000000000000000000" pitchFamily="2" charset="2"/>
              </a:rPr>
              <a:t> (en lien avec les </a:t>
            </a:r>
            <a:r>
              <a:rPr lang="fr-FR" i="1" dirty="0" err="1">
                <a:sym typeface="Wingdings" panose="05000000000000000000" pitchFamily="2" charset="2"/>
              </a:rPr>
              <a:t>altmetrics</a:t>
            </a:r>
            <a:r>
              <a:rPr lang="fr-FR" i="0" dirty="0">
                <a:sym typeface="Wingdings" panose="05000000000000000000" pitchFamily="2" charset="2"/>
              </a:rPr>
              <a:t>)</a:t>
            </a:r>
          </a:p>
          <a:p>
            <a:pPr marL="355600" lvl="1" indent="-171450">
              <a:buFontTx/>
              <a:buNone/>
            </a:pPr>
            <a:r>
              <a:rPr lang="fr-FR" i="0" dirty="0">
                <a:sym typeface="Wingdings" panose="05000000000000000000" pitchFamily="2" charset="2"/>
              </a:rPr>
              <a:t>+ adhérent aux </a:t>
            </a:r>
            <a:r>
              <a:rPr lang="en-US" i="1" dirty="0">
                <a:sym typeface="Wingdings" panose="05000000000000000000" pitchFamily="2" charset="2"/>
              </a:rPr>
              <a:t>Principles of Open Scholarly Infrastructure </a:t>
            </a:r>
            <a:r>
              <a:rPr lang="en-US" i="0" dirty="0">
                <a:sym typeface="Wingdings" panose="05000000000000000000" pitchFamily="2" charset="2"/>
              </a:rPr>
              <a:t>(POSI) cf. https://ourresearch.org/transparency</a:t>
            </a:r>
            <a:endParaRPr lang="fr-FR" dirty="0">
              <a:sym typeface="Wingdings" panose="05000000000000000000" pitchFamily="2" charset="2"/>
            </a:endParaRPr>
          </a:p>
          <a:p>
            <a:pPr marL="171450" indent="-171450">
              <a:buFontTx/>
              <a:buChar char="-"/>
            </a:pPr>
            <a:r>
              <a:rPr lang="fr-FR" dirty="0">
                <a:sym typeface="Wingdings" panose="05000000000000000000" pitchFamily="2" charset="2"/>
              </a:rPr>
              <a:t>2021 :</a:t>
            </a:r>
          </a:p>
          <a:p>
            <a:pPr marL="355600" lvl="1" indent="-177800">
              <a:buFontTx/>
              <a:buChar char="-"/>
            </a:pPr>
            <a:r>
              <a:rPr lang="fr-FR" dirty="0">
                <a:sym typeface="Wingdings" panose="05000000000000000000" pitchFamily="2" charset="2"/>
              </a:rPr>
              <a:t>annonce de la fermeture de Microsoft </a:t>
            </a:r>
            <a:r>
              <a:rPr lang="fr-FR" dirty="0" err="1">
                <a:sym typeface="Wingdings" panose="05000000000000000000" pitchFamily="2" charset="2"/>
              </a:rPr>
              <a:t>academic</a:t>
            </a:r>
            <a:endParaRPr lang="fr-FR" dirty="0">
              <a:sym typeface="Wingdings" panose="05000000000000000000" pitchFamily="2" charset="2"/>
            </a:endParaRPr>
          </a:p>
          <a:p>
            <a:pPr marL="355600" lvl="1" indent="-177800">
              <a:buFontTx/>
              <a:buChar char="-"/>
            </a:pPr>
            <a:r>
              <a:rPr lang="fr-FR" dirty="0">
                <a:sym typeface="Wingdings" panose="05000000000000000000" pitchFamily="2" charset="2"/>
              </a:rPr>
              <a:t>financement conséquent par la fondation Arcadia (4,5 M. $, 2021, https://blog.ourresearch.org/openalex-update-june/ et 7,5 M. $ en 03/2024, https://blog.ourresearch.org/ourresearch-receives-7-5m-grant-from-arcadia-to-establish-openalex-a-milestone-development-for-open-science/?ref=investinopen.org)</a:t>
            </a:r>
          </a:p>
          <a:p>
            <a:pPr marL="457200" lvl="1" indent="0">
              <a:buFontTx/>
              <a:buNone/>
            </a:pPr>
            <a:r>
              <a:rPr lang="fr-FR" dirty="0">
                <a:sym typeface="Wingdings" panose="05000000000000000000" pitchFamily="2" charset="2"/>
              </a:rPr>
              <a:t> se veulent le remplaçant de Microsoft </a:t>
            </a:r>
            <a:r>
              <a:rPr lang="fr-FR" dirty="0" err="1">
                <a:sym typeface="Wingdings" panose="05000000000000000000" pitchFamily="2" charset="2"/>
              </a:rPr>
              <a:t>academic</a:t>
            </a:r>
            <a:endParaRPr lang="fr-FR" dirty="0">
              <a:sym typeface="Wingdings" panose="05000000000000000000" pitchFamily="2" charset="2"/>
            </a:endParaRPr>
          </a:p>
          <a:p>
            <a:pPr marL="171450" lvl="0" indent="-171450">
              <a:buFontTx/>
              <a:buChar char="-"/>
            </a:pPr>
            <a:r>
              <a:rPr lang="fr-FR" dirty="0" err="1">
                <a:sym typeface="Wingdings" panose="05000000000000000000" pitchFamily="2" charset="2"/>
              </a:rPr>
              <a:t>OpenAlex</a:t>
            </a:r>
            <a:endParaRPr lang="fr-FR" dirty="0">
              <a:sym typeface="Wingdings" panose="05000000000000000000" pitchFamily="2" charset="2"/>
            </a:endParaRPr>
          </a:p>
          <a:p>
            <a:pPr marL="355600" lvl="1" indent="-171450">
              <a:buFontTx/>
              <a:buChar char="-"/>
            </a:pPr>
            <a:r>
              <a:rPr lang="fr-FR" dirty="0">
                <a:sym typeface="Wingdings" panose="05000000000000000000" pitchFamily="2" charset="2"/>
              </a:rPr>
              <a:t>ouverture en bêta le 3/01/2022, </a:t>
            </a:r>
            <a:r>
              <a:rPr lang="fr-FR" i="1" dirty="0">
                <a:sym typeface="Wingdings" panose="05000000000000000000" pitchFamily="2" charset="2"/>
              </a:rPr>
              <a:t>via </a:t>
            </a:r>
            <a:r>
              <a:rPr lang="fr-FR" i="0" dirty="0">
                <a:sym typeface="Wingdings" panose="05000000000000000000" pitchFamily="2" charset="2"/>
              </a:rPr>
              <a:t>API et </a:t>
            </a:r>
            <a:r>
              <a:rPr lang="fr-FR" i="1" dirty="0">
                <a:sym typeface="Wingdings" panose="05000000000000000000" pitchFamily="2" charset="2"/>
              </a:rPr>
              <a:t>full </a:t>
            </a:r>
            <a:r>
              <a:rPr lang="fr-FR" i="1" dirty="0" err="1">
                <a:sym typeface="Wingdings" panose="05000000000000000000" pitchFamily="2" charset="2"/>
              </a:rPr>
              <a:t>database</a:t>
            </a:r>
            <a:r>
              <a:rPr lang="fr-FR" i="1" dirty="0">
                <a:sym typeface="Wingdings" panose="05000000000000000000" pitchFamily="2" charset="2"/>
              </a:rPr>
              <a:t> snapshot</a:t>
            </a:r>
          </a:p>
          <a:p>
            <a:pPr marL="355600" lvl="1" indent="-171450">
              <a:buFontTx/>
              <a:buChar char="-"/>
            </a:pPr>
            <a:r>
              <a:rPr lang="fr-FR" i="0" dirty="0">
                <a:sym typeface="Wingdings" panose="05000000000000000000" pitchFamily="2" charset="2"/>
              </a:rPr>
              <a:t>application web (site internet) lancé en bêta en 10/2023</a:t>
            </a:r>
          </a:p>
          <a:p>
            <a:pPr marL="171450" lvl="0" indent="-171450">
              <a:buFontTx/>
              <a:buChar char="-"/>
            </a:pPr>
            <a:r>
              <a:rPr lang="fr-FR" i="0" dirty="0">
                <a:sym typeface="Wingdings" panose="05000000000000000000" pitchFamily="2" charset="2"/>
              </a:rPr>
              <a:t>financement (cf. https://help.openalex.org/hc/en-us/articles/24397762024087-Pricing) :</a:t>
            </a:r>
          </a:p>
          <a:p>
            <a:pPr marL="355600" lvl="1" indent="-171450">
              <a:buFontTx/>
              <a:buChar char="-"/>
            </a:pPr>
            <a:r>
              <a:rPr lang="fr-FR" i="0" dirty="0">
                <a:sym typeface="Wingdings" panose="05000000000000000000" pitchFamily="2" charset="2"/>
              </a:rPr>
              <a:t>par abonnements (API Premium : 10 000 € ? https://renatis.cnrs.fr/wp-content/uploads/2024/05/cafe_renatis_openalex_bracco.pdf, support rapide)</a:t>
            </a:r>
          </a:p>
          <a:p>
            <a:pPr marL="355600" lvl="1" indent="-171450">
              <a:buFontTx/>
              <a:buChar char="-"/>
            </a:pPr>
            <a:r>
              <a:rPr lang="fr-FR" i="0" dirty="0">
                <a:sym typeface="Wingdings" panose="05000000000000000000" pitchFamily="2" charset="2"/>
              </a:rPr>
              <a:t>par services de consulting</a:t>
            </a:r>
          </a:p>
          <a:p>
            <a:pPr marL="184150" lvl="1" indent="0">
              <a:buFontTx/>
              <a:buNone/>
            </a:pPr>
            <a:r>
              <a:rPr lang="fr-FR" i="0" dirty="0">
                <a:sym typeface="Wingdings" panose="05000000000000000000" pitchFamily="2" charset="2"/>
              </a:rPr>
              <a:t>cf. bilan 2024 : https://blog.ourresearch.org/openalex-2024-in-review/ et https://docs.google.com/presentation/d/1Ino7zfkIX7_oWTMkWJ7wip_hcYVpzi8fGQY1mlPrWaY/edit#slide=id.g325ba9a43c2_0_44 </a:t>
            </a:r>
          </a:p>
          <a:p>
            <a:pPr marL="355600" lvl="1" indent="-171450">
              <a:buFontTx/>
              <a:buChar char="-"/>
            </a:pPr>
            <a:endParaRPr lang="fr-FR" i="0" dirty="0">
              <a:sym typeface="Wingdings" panose="05000000000000000000" pitchFamily="2" charset="2"/>
            </a:endParaRPr>
          </a:p>
          <a:p>
            <a:pPr marL="184150" lvl="1" indent="0">
              <a:buFontTx/>
              <a:buNone/>
            </a:pPr>
            <a:endParaRPr lang="fr-FR" i="0" dirty="0">
              <a:sym typeface="Wingdings" panose="05000000000000000000" pitchFamily="2" charset="2"/>
            </a:endParaRPr>
          </a:p>
          <a:p>
            <a:pPr marL="184150" lvl="1" indent="0">
              <a:buFontTx/>
              <a:buNone/>
            </a:pPr>
            <a:r>
              <a:rPr lang="fr-FR" i="0" dirty="0">
                <a:sym typeface="Wingdings" panose="05000000000000000000" pitchFamily="2" charset="2"/>
              </a:rPr>
              <a:t>actualités : OpenAlex User Meeting, 30-31/05/2024 : https://www.youtube.com/playlist?list=PLe06345JQjNbCjTTQjO8_62HLdDS-MV3n</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53</a:t>
            </a:fld>
            <a:endParaRPr lang="fr-FR"/>
          </a:p>
        </p:txBody>
      </p:sp>
    </p:spTree>
    <p:extLst>
      <p:ext uri="{BB962C8B-B14F-4D97-AF65-F5344CB8AC3E}">
        <p14:creationId xmlns:p14="http://schemas.microsoft.com/office/powerpoint/2010/main" val="3650619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les « </a:t>
            </a:r>
            <a:r>
              <a:rPr lang="fr-FR" b="1" i="1" dirty="0"/>
              <a:t>big 3</a:t>
            </a:r>
            <a:r>
              <a:rPr lang="fr-FR" b="1" dirty="0"/>
              <a:t> », prédominants pendant plus de 10 ans (2004-2014)</a:t>
            </a:r>
          </a:p>
          <a:p>
            <a:r>
              <a:rPr lang="fr-FR" sz="1200" b="1" i="0" kern="1200" dirty="0">
                <a:solidFill>
                  <a:schemeClr val="tx1"/>
                </a:solidFill>
                <a:effectLst/>
                <a:latin typeface="+mn-lt"/>
                <a:ea typeface="+mn-ea"/>
                <a:cs typeface="+mn-cs"/>
              </a:rPr>
              <a:t>« </a:t>
            </a:r>
            <a:r>
              <a:rPr lang="fr-FR" sz="1200" b="1" i="1" kern="1200" dirty="0">
                <a:solidFill>
                  <a:schemeClr val="tx1"/>
                </a:solidFill>
                <a:effectLst/>
                <a:latin typeface="+mn-lt"/>
                <a:ea typeface="+mn-ea"/>
                <a:cs typeface="+mn-cs"/>
              </a:rPr>
              <a:t>A&amp;I </a:t>
            </a:r>
            <a:r>
              <a:rPr lang="fr-FR" sz="1200" b="1" i="1" kern="1200" dirty="0" err="1">
                <a:solidFill>
                  <a:schemeClr val="tx1"/>
                </a:solidFill>
                <a:effectLst/>
                <a:latin typeface="+mn-lt"/>
                <a:ea typeface="+mn-ea"/>
                <a:cs typeface="+mn-cs"/>
              </a:rPr>
              <a:t>databases</a:t>
            </a:r>
            <a:r>
              <a:rPr lang="fr-FR" sz="1200" b="1" i="0" kern="1200" dirty="0">
                <a:solidFill>
                  <a:schemeClr val="tx1"/>
                </a:solidFill>
                <a:effectLst/>
                <a:latin typeface="+mn-lt"/>
                <a:ea typeface="+mn-ea"/>
                <a:cs typeface="+mn-cs"/>
              </a:rPr>
              <a:t> » : </a:t>
            </a:r>
            <a:r>
              <a:rPr lang="fr-FR" sz="1200" b="1" i="1" kern="1200" dirty="0">
                <a:solidFill>
                  <a:schemeClr val="tx1"/>
                </a:solidFill>
                <a:effectLst/>
                <a:latin typeface="+mn-lt"/>
                <a:ea typeface="+mn-ea"/>
                <a:cs typeface="+mn-cs"/>
              </a:rPr>
              <a:t>abstracts and </a:t>
            </a:r>
            <a:r>
              <a:rPr lang="fr-FR" sz="1200" b="1" i="1" kern="1200" dirty="0" err="1">
                <a:solidFill>
                  <a:schemeClr val="tx1"/>
                </a:solidFill>
                <a:effectLst/>
                <a:latin typeface="+mn-lt"/>
                <a:ea typeface="+mn-ea"/>
                <a:cs typeface="+mn-cs"/>
              </a:rPr>
              <a:t>indexing</a:t>
            </a:r>
            <a:r>
              <a:rPr lang="fr-FR" sz="1200" b="1" i="1" kern="1200" dirty="0">
                <a:solidFill>
                  <a:schemeClr val="tx1"/>
                </a:solidFill>
                <a:effectLst/>
                <a:latin typeface="+mn-lt"/>
                <a:ea typeface="+mn-ea"/>
                <a:cs typeface="+mn-cs"/>
              </a:rPr>
              <a:t> </a:t>
            </a:r>
            <a:r>
              <a:rPr lang="fr-FR" sz="1200" b="1" i="1" kern="1200" dirty="0" err="1">
                <a:solidFill>
                  <a:schemeClr val="tx1"/>
                </a:solidFill>
                <a:effectLst/>
                <a:latin typeface="+mn-lt"/>
                <a:ea typeface="+mn-ea"/>
                <a:cs typeface="+mn-cs"/>
              </a:rPr>
              <a:t>databases</a:t>
            </a:r>
            <a:endParaRPr lang="fr-FR" sz="1200" b="1" i="1" kern="1200" dirty="0">
              <a:solidFill>
                <a:schemeClr val="tx1"/>
              </a:solidFill>
              <a:effectLst/>
              <a:latin typeface="+mn-lt"/>
              <a:ea typeface="+mn-ea"/>
              <a:cs typeface="+mn-cs"/>
            </a:endParaRPr>
          </a:p>
          <a:p>
            <a:endParaRPr lang="fr-FR" sz="1200" b="0" i="1"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4 usages de ces outils (Didier </a:t>
            </a:r>
            <a:r>
              <a:rPr lang="fr-FR" sz="1200" b="0" i="0" kern="1200" dirty="0" err="1">
                <a:solidFill>
                  <a:schemeClr val="tx1"/>
                </a:solidFill>
                <a:effectLst/>
                <a:latin typeface="+mn-lt"/>
                <a:ea typeface="+mn-ea"/>
                <a:cs typeface="+mn-cs"/>
              </a:rPr>
              <a:t>Torny</a:t>
            </a:r>
            <a:r>
              <a:rPr lang="fr-FR" sz="1200" b="0" i="0" kern="1200" dirty="0">
                <a:solidFill>
                  <a:schemeClr val="tx1"/>
                </a:solidFill>
                <a:effectLst/>
                <a:latin typeface="+mn-lt"/>
                <a:ea typeface="+mn-ea"/>
                <a:cs typeface="+mn-cs"/>
              </a:rPr>
              <a:t> et al., 2019, https://hal.science/hal-02141839 )</a:t>
            </a:r>
          </a:p>
          <a:p>
            <a:pPr marL="355600" indent="-177800"/>
            <a:r>
              <a:rPr lang="fr-FR" sz="1200" b="0" i="0" kern="1200" dirty="0">
                <a:solidFill>
                  <a:schemeClr val="tx1"/>
                </a:solidFill>
                <a:effectLst/>
                <a:latin typeface="+mn-lt"/>
                <a:ea typeface="+mn-ea"/>
                <a:cs typeface="+mn-cs"/>
              </a:rPr>
              <a:t>	- navigateur : à des fins d’accès à un document dont on connaît déjà les références (titre, DOI)</a:t>
            </a:r>
          </a:p>
          <a:p>
            <a:pPr marL="355600" indent="-177800"/>
            <a:r>
              <a:rPr lang="fr-FR" sz="1200" b="0" i="0" kern="1200" dirty="0">
                <a:solidFill>
                  <a:schemeClr val="tx1"/>
                </a:solidFill>
                <a:effectLst/>
                <a:latin typeface="+mn-lt"/>
                <a:ea typeface="+mn-ea"/>
                <a:cs typeface="+mn-cs"/>
              </a:rPr>
              <a:t>	- outil de recherche : à des fins bibliographiques (identifier des travaux dans le cadre d’un état des lieux bibliographiques, d’une veille, etc.)</a:t>
            </a:r>
          </a:p>
          <a:p>
            <a:pPr marL="355600" indent="-177800"/>
            <a:r>
              <a:rPr lang="fr-FR" sz="1200" b="0" i="0" kern="1200" dirty="0">
                <a:solidFill>
                  <a:schemeClr val="tx1"/>
                </a:solidFill>
                <a:effectLst/>
                <a:latin typeface="+mn-lt"/>
                <a:ea typeface="+mn-ea"/>
                <a:cs typeface="+mn-cs"/>
              </a:rPr>
              <a:t>	- miroir : à des fins d’auto-évaluation (repérer ses propres travaux et son propre impact)</a:t>
            </a:r>
          </a:p>
          <a:p>
            <a:pPr marL="355600" indent="-177800"/>
            <a:r>
              <a:rPr lang="fr-FR" sz="1200" b="0" i="0" kern="1200" dirty="0">
                <a:solidFill>
                  <a:schemeClr val="tx1"/>
                </a:solidFill>
                <a:effectLst/>
                <a:latin typeface="+mn-lt"/>
                <a:ea typeface="+mn-ea"/>
                <a:cs typeface="+mn-cs"/>
              </a:rPr>
              <a:t>	- outil de calcul : à des fins bibliométriques</a:t>
            </a:r>
            <a:endParaRPr lang="fr-FR" dirty="0"/>
          </a:p>
          <a:p>
            <a:r>
              <a:rPr lang="fr-FR" dirty="0"/>
              <a:t>pour un état des lieux en 2020 : A. Tay, 2020, https://musingsaboutlibrarianship.blogspot.com/2020/11/the-next-generation-discovery-citation.html</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a:t>
            </a:fld>
            <a:endParaRPr lang="fr-FR"/>
          </a:p>
        </p:txBody>
      </p:sp>
    </p:spTree>
    <p:extLst>
      <p:ext uri="{BB962C8B-B14F-4D97-AF65-F5344CB8AC3E}">
        <p14:creationId xmlns:p14="http://schemas.microsoft.com/office/powerpoint/2010/main" val="10022984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54</a:t>
            </a:fld>
            <a:endParaRPr lang="fr-FR"/>
          </a:p>
        </p:txBody>
      </p:sp>
    </p:spTree>
    <p:extLst>
      <p:ext uri="{BB962C8B-B14F-4D97-AF65-F5344CB8AC3E}">
        <p14:creationId xmlns:p14="http://schemas.microsoft.com/office/powerpoint/2010/main" val="8685222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présentation MESR : « OpenAlex s’appuie sur des données et infrastructures ouvertes (Crossref, </a:t>
            </a:r>
            <a:r>
              <a:rPr lang="fr-FR" dirty="0" err="1"/>
              <a:t>RoR</a:t>
            </a:r>
            <a:r>
              <a:rPr lang="fr-FR" dirty="0"/>
              <a:t>, ORCID, DOAJ et Wikidata notamment) et sur les avancées technologiques (</a:t>
            </a:r>
            <a:r>
              <a:rPr lang="fr-FR" i="1" dirty="0"/>
              <a:t>cloud </a:t>
            </a:r>
            <a:r>
              <a:rPr lang="fr-FR" i="1" dirty="0" err="1"/>
              <a:t>computing</a:t>
            </a:r>
            <a:r>
              <a:rPr lang="fr-FR" i="1" dirty="0"/>
              <a:t> </a:t>
            </a:r>
            <a:r>
              <a:rPr lang="fr-FR" dirty="0"/>
              <a:t>et </a:t>
            </a:r>
            <a:r>
              <a:rPr lang="fr-FR" i="1" dirty="0"/>
              <a:t>machine learning</a:t>
            </a:r>
            <a:r>
              <a:rPr lang="fr-FR" dirty="0"/>
              <a:t>) pour fournir un graphe de connaissances scientifiques reliant les publications, leurs auteurs, affiliations et financements, avec des métadonnées enrichies » (https://www.ouvrirlascience.fr/partenariat-du-ministere-de-lenseignement-superieur-et-de-la-recherche-avec-openalex-pour-le-developpement-dun-outil-bibliographique-entierement-ouvert/)</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55</a:t>
            </a:fld>
            <a:endParaRPr lang="fr-FR"/>
          </a:p>
        </p:txBody>
      </p:sp>
    </p:spTree>
    <p:extLst>
      <p:ext uri="{BB962C8B-B14F-4D97-AF65-F5344CB8AC3E}">
        <p14:creationId xmlns:p14="http://schemas.microsoft.com/office/powerpoint/2010/main" val="30522782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en-US" sz="1200" b="0" i="1" kern="1200" dirty="0" err="1">
                <a:solidFill>
                  <a:schemeClr val="tx1"/>
                </a:solidFill>
                <a:effectLst/>
                <a:latin typeface="+mn-lt"/>
                <a:ea typeface="+mn-ea"/>
                <a:cs typeface="+mn-cs"/>
              </a:rPr>
              <a:t>OpenAlex</a:t>
            </a:r>
            <a:r>
              <a:rPr lang="en-US" sz="1200" b="0" i="1" kern="1200" dirty="0">
                <a:solidFill>
                  <a:schemeClr val="tx1"/>
                </a:solidFill>
                <a:effectLst/>
                <a:latin typeface="+mn-lt"/>
                <a:ea typeface="+mn-ea"/>
                <a:cs typeface="+mn-cs"/>
              </a:rPr>
              <a:t> has average reference numbers comparable to both Web of Science and Scopus. We also demonstrate that the comparison of other core metadata covered by </a:t>
            </a:r>
            <a:r>
              <a:rPr lang="en-US" sz="1200" b="0" i="1" kern="1200" dirty="0" err="1">
                <a:solidFill>
                  <a:schemeClr val="tx1"/>
                </a:solidFill>
                <a:effectLst/>
                <a:latin typeface="+mn-lt"/>
                <a:ea typeface="+mn-ea"/>
                <a:cs typeface="+mn-cs"/>
              </a:rPr>
              <a:t>OpenAlex</a:t>
            </a:r>
            <a:r>
              <a:rPr lang="en-US" sz="1200" b="0" i="1" kern="1200" dirty="0">
                <a:solidFill>
                  <a:schemeClr val="tx1"/>
                </a:solidFill>
                <a:effectLst/>
                <a:latin typeface="+mn-lt"/>
                <a:ea typeface="+mn-ea"/>
                <a:cs typeface="+mn-cs"/>
              </a:rPr>
              <a:t> shows mixed results, with </a:t>
            </a:r>
            <a:r>
              <a:rPr lang="en-US" sz="1200" b="0" i="1" kern="1200" dirty="0" err="1">
                <a:solidFill>
                  <a:schemeClr val="tx1"/>
                </a:solidFill>
                <a:effectLst/>
                <a:latin typeface="+mn-lt"/>
                <a:ea typeface="+mn-ea"/>
                <a:cs typeface="+mn-cs"/>
              </a:rPr>
              <a:t>OpenAlex</a:t>
            </a:r>
            <a:r>
              <a:rPr lang="en-US" sz="1200" b="0" i="1" kern="1200" dirty="0">
                <a:solidFill>
                  <a:schemeClr val="tx1"/>
                </a:solidFill>
                <a:effectLst/>
                <a:latin typeface="+mn-lt"/>
                <a:ea typeface="+mn-ea"/>
                <a:cs typeface="+mn-cs"/>
              </a:rPr>
              <a:t> capturing more ORCID identifiers, fewer abstracts and a similar number of Open Access information per article when compared to both Web of Science and Scopus.</a:t>
            </a:r>
            <a:r>
              <a:rPr lang="fr-FR" i="1" dirty="0"/>
              <a:t> </a:t>
            </a:r>
            <a:r>
              <a:rPr lang="fr-FR" dirty="0"/>
              <a:t>»</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56</a:t>
            </a:fld>
            <a:endParaRPr lang="fr-FR"/>
          </a:p>
        </p:txBody>
      </p:sp>
    </p:spTree>
    <p:extLst>
      <p:ext uri="{BB962C8B-B14F-4D97-AF65-F5344CB8AC3E}">
        <p14:creationId xmlns:p14="http://schemas.microsoft.com/office/powerpoint/2010/main" val="23593168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57</a:t>
            </a:fld>
            <a:endParaRPr lang="fr-FR"/>
          </a:p>
        </p:txBody>
      </p:sp>
    </p:spTree>
    <p:extLst>
      <p:ext uri="{BB962C8B-B14F-4D97-AF65-F5344CB8AC3E}">
        <p14:creationId xmlns:p14="http://schemas.microsoft.com/office/powerpoint/2010/main" val="15857496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58</a:t>
            </a:fld>
            <a:endParaRPr lang="fr-FR"/>
          </a:p>
        </p:txBody>
      </p:sp>
    </p:spTree>
    <p:extLst>
      <p:ext uri="{BB962C8B-B14F-4D97-AF65-F5344CB8AC3E}">
        <p14:creationId xmlns:p14="http://schemas.microsoft.com/office/powerpoint/2010/main" val="24823598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pas d’indication des sources de la notice</a:t>
            </a:r>
          </a:p>
          <a:p>
            <a:pPr marL="171450" indent="-171450">
              <a:buFontTx/>
              <a:buChar char="-"/>
            </a:pPr>
            <a:r>
              <a:rPr lang="fr-FR" dirty="0"/>
              <a:t>pas visualisation/analyse à ce niveau</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59</a:t>
            </a:fld>
            <a:endParaRPr lang="fr-FR"/>
          </a:p>
        </p:txBody>
      </p:sp>
    </p:spTree>
    <p:extLst>
      <p:ext uri="{BB962C8B-B14F-4D97-AF65-F5344CB8AC3E}">
        <p14:creationId xmlns:p14="http://schemas.microsoft.com/office/powerpoint/2010/main" val="40516547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60</a:t>
            </a:fld>
            <a:endParaRPr lang="fr-FR"/>
          </a:p>
        </p:txBody>
      </p:sp>
    </p:spTree>
    <p:extLst>
      <p:ext uri="{BB962C8B-B14F-4D97-AF65-F5344CB8AC3E}">
        <p14:creationId xmlns:p14="http://schemas.microsoft.com/office/powerpoint/2010/main" val="21598453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61</a:t>
            </a:fld>
            <a:endParaRPr lang="fr-FR"/>
          </a:p>
        </p:txBody>
      </p:sp>
    </p:spTree>
    <p:extLst>
      <p:ext uri="{BB962C8B-B14F-4D97-AF65-F5344CB8AC3E}">
        <p14:creationId xmlns:p14="http://schemas.microsoft.com/office/powerpoint/2010/main" val="15242501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62</a:t>
            </a:fld>
            <a:endParaRPr lang="fr-FR"/>
          </a:p>
        </p:txBody>
      </p:sp>
    </p:spTree>
    <p:extLst>
      <p:ext uri="{BB962C8B-B14F-4D97-AF65-F5344CB8AC3E}">
        <p14:creationId xmlns:p14="http://schemas.microsoft.com/office/powerpoint/2010/main" val="23501827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0" i="0" dirty="0">
                <a:solidFill>
                  <a:srgbClr val="242424"/>
                </a:solidFill>
                <a:effectLst/>
                <a:highlight>
                  <a:srgbClr val="FBFCFF"/>
                </a:highlight>
              </a:rPr>
              <a:t>contribution financière : </a:t>
            </a:r>
            <a:r>
              <a:rPr lang="fr-FR" dirty="0"/>
              <a:t>contrat pluriannuel à hauteur de 20 000 €, « la</a:t>
            </a:r>
            <a:r>
              <a:rPr lang="fr-FR" b="0" i="0" dirty="0">
                <a:solidFill>
                  <a:srgbClr val="242424"/>
                </a:solidFill>
                <a:effectLst/>
                <a:highlight>
                  <a:srgbClr val="FBFCFF"/>
                </a:highlight>
              </a:rPr>
              <a:t> contribution pour les années suivantes pourrait être un peu plus élevée » (M. </a:t>
            </a:r>
            <a:r>
              <a:rPr lang="fr-FR" b="0" i="0" dirty="0" err="1">
                <a:solidFill>
                  <a:srgbClr val="242424"/>
                </a:solidFill>
                <a:effectLst/>
                <a:highlight>
                  <a:srgbClr val="FBFCFF"/>
                </a:highlight>
              </a:rPr>
              <a:t>Clavey</a:t>
            </a:r>
            <a:r>
              <a:rPr lang="fr-FR" b="0" i="0" dirty="0">
                <a:solidFill>
                  <a:srgbClr val="242424"/>
                </a:solidFill>
                <a:effectLst/>
                <a:highlight>
                  <a:srgbClr val="FBFCFF"/>
                </a:highlight>
              </a:rPr>
              <a:t>, 2024, https://next.ink/129485/la-recherche-francaise-parie-sur-openalex-pour-briser-lemprise-delsevier-et-clarivate/)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0" i="0" dirty="0">
                <a:solidFill>
                  <a:srgbClr val="242424"/>
                </a:solidFill>
                <a:effectLst/>
                <a:highlight>
                  <a:srgbClr val="FBFCFF"/>
                </a:highlight>
              </a:rPr>
              <a:t>contribution « </a:t>
            </a:r>
            <a:r>
              <a:rPr lang="fr-FR" sz="1200" b="1" i="0" kern="1200" dirty="0">
                <a:solidFill>
                  <a:schemeClr val="tx1"/>
                </a:solidFill>
                <a:effectLst/>
                <a:highlight>
                  <a:srgbClr val="FBFCFF"/>
                </a:highlight>
                <a:ea typeface="+mn-ea"/>
                <a:cs typeface="+mn-cs"/>
              </a:rPr>
              <a:t>à l’amélioration des données générales d’</a:t>
            </a:r>
            <a:r>
              <a:rPr lang="fr-FR" sz="1200" b="1" i="0" kern="1200" dirty="0" err="1">
                <a:solidFill>
                  <a:schemeClr val="tx1"/>
                </a:solidFill>
                <a:effectLst/>
                <a:highlight>
                  <a:srgbClr val="FBFCFF"/>
                </a:highlight>
                <a:ea typeface="+mn-ea"/>
                <a:cs typeface="+mn-cs"/>
              </a:rPr>
              <a:t>OpenAlex</a:t>
            </a:r>
            <a:r>
              <a:rPr lang="fr-FR" sz="1200" b="1" i="0" kern="1200" dirty="0">
                <a:solidFill>
                  <a:schemeClr val="tx1"/>
                </a:solidFill>
                <a:effectLst/>
                <a:highlight>
                  <a:srgbClr val="FBFCFF"/>
                </a:highlight>
                <a:ea typeface="+mn-ea"/>
                <a:cs typeface="+mn-cs"/>
              </a:rPr>
              <a:t> et en aidant à enrichir en particulier les données liées à la recherche française, et au-delà </a:t>
            </a:r>
            <a:r>
              <a:rPr lang="fr-FR" sz="1200" b="0" i="0" kern="1200" dirty="0">
                <a:solidFill>
                  <a:schemeClr val="tx1"/>
                </a:solidFill>
                <a:effectLst/>
                <a:highlight>
                  <a:srgbClr val="FBFCFF"/>
                </a:highligh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200" b="0" i="0" kern="1200" dirty="0">
              <a:solidFill>
                <a:schemeClr val="tx1"/>
              </a:solidFill>
              <a:effectLst/>
              <a:highlight>
                <a:srgbClr val="FBFCFF"/>
              </a:high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highlight>
                <a:srgbClr val="FBFCFF"/>
              </a:high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highlight>
                  <a:srgbClr val="FBFCFF"/>
                </a:highlight>
                <a:ea typeface="+mn-ea"/>
                <a:cs typeface="+mn-cs"/>
              </a:rPr>
              <a:t>cf. aussi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kern="1200" dirty="0">
                <a:solidFill>
                  <a:schemeClr val="tx1"/>
                </a:solidFill>
                <a:effectLst/>
                <a:highlight>
                  <a:srgbClr val="FBFCFF"/>
                </a:highlight>
                <a:ea typeface="+mn-ea"/>
                <a:cs typeface="+mn-cs"/>
              </a:rPr>
              <a:t>Sorbonne université </a:t>
            </a:r>
            <a:r>
              <a:rPr lang="fr-FR" sz="1200" b="0" i="0" kern="1200" dirty="0">
                <a:solidFill>
                  <a:schemeClr val="tx1"/>
                </a:solidFill>
                <a:effectLst/>
                <a:highlight>
                  <a:srgbClr val="FBFCFF"/>
                </a:highlight>
                <a:ea typeface="+mn-ea"/>
                <a:cs typeface="+mn-cs"/>
              </a:rPr>
              <a:t>: « </a:t>
            </a:r>
            <a:r>
              <a:rPr lang="fr-FR" b="0" i="0" dirty="0">
                <a:solidFill>
                  <a:srgbClr val="333333"/>
                </a:solidFill>
                <a:effectLst/>
                <a:highlight>
                  <a:srgbClr val="FBFCFF"/>
                </a:highlight>
              </a:rPr>
              <a:t>Une convention de partenariat sera prochainement établie entre Sorbonne Université et OpenAlex afin de formaliser leurs contributions et engagements réciproques pour améliorer la qualité des données relatives à Sorbonne Université et porter les développements qui répondront aux besoins de sa communauté » (https://www.sorbonne-universite.fr/actualites/sorbonne-universite-se-desabonne-du-web-science)</a:t>
            </a:r>
            <a:endParaRPr lang="fr-FR" sz="1200" b="0" i="0" kern="1200" dirty="0">
              <a:solidFill>
                <a:srgbClr val="333333"/>
              </a:solidFill>
              <a:effectLst/>
              <a:highlight>
                <a:srgbClr val="FBFCFF"/>
              </a:highligh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kern="1200" dirty="0">
                <a:solidFill>
                  <a:schemeClr val="tx1"/>
                </a:solidFill>
                <a:effectLst/>
                <a:highlight>
                  <a:srgbClr val="FBFCFF"/>
                </a:highlight>
                <a:ea typeface="+mn-ea"/>
                <a:cs typeface="+mn-cs"/>
              </a:rPr>
              <a:t>université de Rennes </a:t>
            </a:r>
            <a:r>
              <a:rPr lang="fr-FR" sz="1200" b="0" i="0" kern="1200" dirty="0">
                <a:solidFill>
                  <a:schemeClr val="tx1"/>
                </a:solidFill>
                <a:effectLst/>
                <a:highlight>
                  <a:srgbClr val="FBFCFF"/>
                </a:highlight>
                <a:ea typeface="+mn-ea"/>
                <a:cs typeface="+mn-cs"/>
              </a:rPr>
              <a:t>: «</a:t>
            </a:r>
            <a:r>
              <a:rPr lang="fr-FR" sz="1200" b="0" i="0" kern="1200" dirty="0">
                <a:solidFill>
                  <a:schemeClr val="tx1"/>
                </a:solidFill>
                <a:effectLst/>
                <a:ea typeface="+mn-ea"/>
                <a:cs typeface="+mn-cs"/>
              </a:rPr>
              <a:t>Cela va aussi permettre à terme d'optimiser le référencement des publications de ses unités de recherche dans HAL-Rennes et d'améliorer la qualité des métadonnées OpenAlex, notamment les données affiliations de l'Université » (https://scienceouverte.univ-rennes.fr/actualites/luniversite-de-rennes-soutient-openalex)</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kern="1200" dirty="0">
                <a:solidFill>
                  <a:schemeClr val="tx1"/>
                </a:solidFill>
                <a:effectLst/>
                <a:ea typeface="+mn-ea"/>
                <a:cs typeface="+mn-cs"/>
              </a:rPr>
              <a:t>université de Lorraine </a:t>
            </a:r>
            <a:r>
              <a:rPr lang="fr-FR" sz="1200" b="0" i="0" kern="1200" dirty="0">
                <a:solidFill>
                  <a:schemeClr val="tx1"/>
                </a:solidFill>
                <a:effectLst/>
                <a:ea typeface="+mn-ea"/>
                <a:cs typeface="+mn-cs"/>
              </a:rPr>
              <a:t>: « Ce soutien va de pair avec un engagement humain à la hauteur des enjeux, par le biais d’une redirection du travail de mise en qualité des données effectué par l’équipe Bibliométrie depuis Web of Science vers OpenAlex » (https://factuel.univ-lorraine.fr/node/27154) + soutien de 10 000 €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highlight>
                  <a:srgbClr val="FBFCFF"/>
                </a:highlight>
                <a:ea typeface="+mn-ea"/>
                <a:cs typeface="+mn-cs"/>
              </a:rPr>
              <a:t>d’autres établissements avec projets de partenariats, notamment pour un accès premium à la base (A. Jack, 27/12/2023, https://www.ft.com/content/89098b25-78af-4539-ba24-c770cf9ec7c3) </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63</a:t>
            </a:fld>
            <a:endParaRPr lang="fr-FR"/>
          </a:p>
        </p:txBody>
      </p:sp>
    </p:spTree>
    <p:extLst>
      <p:ext uri="{BB962C8B-B14F-4D97-AF65-F5344CB8AC3E}">
        <p14:creationId xmlns:p14="http://schemas.microsoft.com/office/powerpoint/2010/main" val="416096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des exemples des limites de Google scholar, cf. https://en.wikipedia.org/wiki/Google_Scholar#Limitations_and_criticism</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a:t>
            </a:fld>
            <a:endParaRPr lang="fr-FR"/>
          </a:p>
        </p:txBody>
      </p:sp>
    </p:spTree>
    <p:extLst>
      <p:ext uri="{BB962C8B-B14F-4D97-AF65-F5344CB8AC3E}">
        <p14:creationId xmlns:p14="http://schemas.microsoft.com/office/powerpoint/2010/main" val="18121855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dont :</a:t>
            </a:r>
          </a:p>
          <a:p>
            <a:pPr marL="171450" indent="-171450">
              <a:buFontTx/>
              <a:buChar char="-"/>
            </a:pPr>
            <a:r>
              <a:rPr lang="fr-FR" dirty="0" err="1"/>
              <a:t>Overton</a:t>
            </a:r>
            <a:endParaRPr lang="fr-FR" dirty="0"/>
          </a:p>
          <a:p>
            <a:pPr marL="171450" indent="-171450">
              <a:buFontTx/>
              <a:buChar char="-"/>
            </a:pPr>
            <a:r>
              <a:rPr lang="fr-FR" dirty="0"/>
              <a:t>DOAJ</a:t>
            </a:r>
          </a:p>
          <a:p>
            <a:pPr marL="171450" indent="-171450">
              <a:buFontTx/>
              <a:buChar char="-"/>
            </a:pPr>
            <a:r>
              <a:rPr lang="fr-FR" dirty="0"/>
              <a:t>Gates </a:t>
            </a:r>
            <a:r>
              <a:rPr lang="fr-FR" dirty="0" err="1"/>
              <a:t>Foundation</a:t>
            </a:r>
            <a:endParaRPr lang="fr-FR" dirty="0"/>
          </a:p>
          <a:p>
            <a:pPr marL="171450" indent="-171450">
              <a:buFontTx/>
              <a:buChar char="-"/>
            </a:pPr>
            <a:r>
              <a:rPr lang="fr-FR" dirty="0"/>
              <a:t>DataCite / ROR</a:t>
            </a:r>
          </a:p>
          <a:p>
            <a:pPr marL="171450" indent="-171450">
              <a:buFontTx/>
              <a:buChar char="-"/>
            </a:pPr>
            <a:r>
              <a:rPr lang="fr-FR" dirty="0" err="1"/>
              <a:t>CWTS</a:t>
            </a:r>
            <a:br>
              <a:rPr lang="fr-FR" dirty="0"/>
            </a:br>
            <a:endParaRPr lang="fr-FR" dirty="0"/>
          </a:p>
          <a:p>
            <a:pPr marL="0" indent="0">
              <a:buFontTx/>
              <a:buNone/>
            </a:pPr>
            <a:r>
              <a:rPr lang="fr-FR" b="0" i="0" dirty="0">
                <a:effectLst/>
                <a:latin typeface="Roboto" panose="02000000000000000000" pitchFamily="2" charset="0"/>
              </a:rPr>
              <a:t>pour la France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Sorbonne université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r>
              <a:rPr lang="fr-FR" dirty="0" err="1"/>
              <a:t>MESR</a:t>
            </a:r>
            <a:endParaRPr lang="fr-FR" dirty="0"/>
          </a:p>
          <a:p>
            <a:pPr marL="0" indent="0">
              <a:buFontTx/>
              <a:buNone/>
            </a:pPr>
            <a:endParaRPr lang="fr-FR" b="0" i="0" dirty="0">
              <a:effectLst/>
              <a:latin typeface="Roboto" panose="02000000000000000000" pitchFamily="2"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64</a:t>
            </a:fld>
            <a:endParaRPr lang="fr-FR"/>
          </a:p>
        </p:txBody>
      </p:sp>
    </p:spTree>
    <p:extLst>
      <p:ext uri="{BB962C8B-B14F-4D97-AF65-F5344CB8AC3E}">
        <p14:creationId xmlns:p14="http://schemas.microsoft.com/office/powerpoint/2010/main" val="32064198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présence de données OpenAlex dans index bibliographiques</a:t>
            </a:r>
          </a:p>
          <a:p>
            <a:pPr marL="534988" lvl="1" indent="-171450">
              <a:buFontTx/>
              <a:buChar char="-"/>
            </a:pPr>
            <a:r>
              <a:rPr lang="fr-FR" dirty="0"/>
              <a:t>ex. : Lens : « </a:t>
            </a:r>
            <a:r>
              <a:rPr lang="en-US" i="1" dirty="0"/>
              <a:t>In this initial phase of </a:t>
            </a:r>
            <a:r>
              <a:rPr lang="en-US" i="1" dirty="0" err="1"/>
              <a:t>OpenAlex</a:t>
            </a:r>
            <a:r>
              <a:rPr lang="en-US" i="1" dirty="0"/>
              <a:t> integration, we have started ingesting the additional scholarly works that were not present in MAG, as well as supplementing some of the metadata gaps left after the retirement of MAG including Fields of Study and Open Access information. This has resulted in the addition of nearly 6M records in The Lens now including OpenAlex identifiers. </a:t>
            </a:r>
          </a:p>
          <a:p>
            <a:pPr marL="363538" lvl="1" indent="0">
              <a:buFontTx/>
              <a:buNone/>
            </a:pPr>
            <a:r>
              <a:rPr lang="en-US" i="1" dirty="0"/>
              <a:t>In future phases, we will be expanding the coverage of OpenAlex in The Lens as the OpenAlex dataset matures and the </a:t>
            </a:r>
            <a:r>
              <a:rPr lang="en-US" i="1" dirty="0" err="1"/>
              <a:t>MetaRecord</a:t>
            </a:r>
            <a:r>
              <a:rPr lang="en-US" i="1" dirty="0"/>
              <a:t> merging logic is established.</a:t>
            </a:r>
            <a:r>
              <a:rPr lang="fr-FR" i="1" dirty="0"/>
              <a:t> </a:t>
            </a:r>
            <a:r>
              <a:rPr lang="fr-FR" dirty="0"/>
              <a:t>»</a:t>
            </a:r>
          </a:p>
          <a:p>
            <a:pPr marL="534988" lvl="1" indent="-171450">
              <a:buFontTx/>
              <a:buChar char="-"/>
            </a:pPr>
            <a:r>
              <a:rPr lang="fr-FR" dirty="0"/>
              <a:t>ex. : Scite : https://x.com/Scite/status/1841918510982697139</a:t>
            </a:r>
          </a:p>
          <a:p>
            <a:pPr marL="534988" lvl="1" indent="-171450">
              <a:buFontTx/>
              <a:buChar char="-"/>
            </a:pPr>
            <a:r>
              <a:rPr lang="fr-FR" dirty="0"/>
              <a:t>ex. </a:t>
            </a:r>
            <a:r>
              <a:rPr lang="fr-FR" dirty="0" err="1"/>
              <a:t>Keenious</a:t>
            </a:r>
            <a:r>
              <a:rPr lang="fr-FR" dirty="0"/>
              <a:t> : https://medium.com/@Keenious/understanding-our-data-source-how-keenious-uses-openalex-for-research-recommendations-3c4e74a3a76e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65</a:t>
            </a:fld>
            <a:endParaRPr lang="fr-FR"/>
          </a:p>
        </p:txBody>
      </p:sp>
    </p:spTree>
    <p:extLst>
      <p:ext uri="{BB962C8B-B14F-4D97-AF65-F5344CB8AC3E}">
        <p14:creationId xmlns:p14="http://schemas.microsoft.com/office/powerpoint/2010/main" val="7820245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présence de données </a:t>
            </a:r>
            <a:r>
              <a:rPr lang="fr-FR" dirty="0" err="1"/>
              <a:t>OpenAlex</a:t>
            </a:r>
            <a:r>
              <a:rPr lang="fr-FR" dirty="0"/>
              <a:t> dans outils</a:t>
            </a:r>
          </a:p>
          <a:p>
            <a:r>
              <a:rPr lang="fr-FR" dirty="0"/>
              <a:t>voir également pour </a:t>
            </a:r>
            <a:r>
              <a:rPr lang="fr-FR" dirty="0" err="1"/>
              <a:t>Lodex</a:t>
            </a:r>
            <a:r>
              <a:rPr lang="fr-FR" dirty="0"/>
              <a:t> : https://www.inist.fr/realisations/un-modele-pour-exploiter-les-donnees-openalex-avec-lodex/</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67</a:t>
            </a:fld>
            <a:endParaRPr lang="fr-FR"/>
          </a:p>
        </p:txBody>
      </p:sp>
    </p:spTree>
    <p:extLst>
      <p:ext uri="{BB962C8B-B14F-4D97-AF65-F5344CB8AC3E}">
        <p14:creationId xmlns:p14="http://schemas.microsoft.com/office/powerpoint/2010/main" val="42244682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utilisation de données OpenAlex à des fins bibliométriques</a:t>
            </a:r>
          </a:p>
          <a:p>
            <a:r>
              <a:rPr lang="fr-FR" dirty="0"/>
              <a:t>pour d’autres exemples sur le même sujet : https://x.com/jasonpriem/status/1774128221023281561, S. </a:t>
            </a:r>
            <a:r>
              <a:rPr lang="fr-FR" dirty="0" err="1"/>
              <a:t>Haustein</a:t>
            </a:r>
            <a:r>
              <a:rPr lang="fr-FR" dirty="0"/>
              <a:t> et al., 23/07/2024, https://arxiv.org/abs/2407.16551, https://openreview.net/forum?id=j4rSjbDPrB</a:t>
            </a:r>
          </a:p>
          <a:p>
            <a:r>
              <a:rPr lang="fr-FR" dirty="0"/>
              <a:t>pour une étude sur les migrations de chercheurs : A. </a:t>
            </a:r>
            <a:r>
              <a:rPr lang="fr-FR" dirty="0" err="1"/>
              <a:t>Akbaritabar</a:t>
            </a:r>
            <a:r>
              <a:rPr lang="fr-FR" dirty="0"/>
              <a:t> et al., 24/07/2024, https://www.nature.com/articles/s41597-024-03655-9</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68</a:t>
            </a:fld>
            <a:endParaRPr lang="fr-FR"/>
          </a:p>
        </p:txBody>
      </p:sp>
    </p:spTree>
    <p:extLst>
      <p:ext uri="{BB962C8B-B14F-4D97-AF65-F5344CB8AC3E}">
        <p14:creationId xmlns:p14="http://schemas.microsoft.com/office/powerpoint/2010/main" val="36078485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69</a:t>
            </a:fld>
            <a:endParaRPr lang="fr-FR"/>
          </a:p>
        </p:txBody>
      </p:sp>
    </p:spTree>
    <p:extLst>
      <p:ext uri="{BB962C8B-B14F-4D97-AF65-F5344CB8AC3E}">
        <p14:creationId xmlns:p14="http://schemas.microsoft.com/office/powerpoint/2010/main" val="20592092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¼ </a:t>
            </a:r>
            <a:r>
              <a:rPr lang="fr-FR" dirty="0"/>
              <a:t>des publications retournées par </a:t>
            </a:r>
            <a:r>
              <a:rPr lang="fr-FR" dirty="0" err="1"/>
              <a:t>OpenAlex</a:t>
            </a:r>
            <a:r>
              <a:rPr lang="fr-FR" dirty="0"/>
              <a:t> pour l’institution le sont par erreur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conclusion : </a:t>
            </a:r>
            <a:r>
              <a:rPr lang="fr-FR" b="0" dirty="0">
                <a:solidFill>
                  <a:srgbClr val="242424"/>
                </a:solidFill>
                <a:effectLst/>
                <a:highlight>
                  <a:srgbClr val="FBFCFF"/>
                </a:highlight>
              </a:rPr>
              <a:t>« </a:t>
            </a:r>
            <a:r>
              <a:rPr lang="fr-FR" sz="1200" b="1" i="0" kern="1200" dirty="0" err="1">
                <a:solidFill>
                  <a:schemeClr val="tx1"/>
                </a:solidFill>
                <a:effectLst/>
                <a:highlight>
                  <a:srgbClr val="FBFCFF"/>
                </a:highlight>
                <a:ea typeface="+mn-ea"/>
                <a:cs typeface="+mn-cs"/>
              </a:rPr>
              <a:t>OpenAlex</a:t>
            </a:r>
            <a:r>
              <a:rPr lang="fr-FR" sz="1200" b="1" i="0" kern="1200" dirty="0">
                <a:solidFill>
                  <a:schemeClr val="tx1"/>
                </a:solidFill>
                <a:effectLst/>
                <a:highlight>
                  <a:srgbClr val="FBFCFF"/>
                </a:highlight>
                <a:ea typeface="+mn-ea"/>
                <a:cs typeface="+mn-cs"/>
              </a:rPr>
              <a:t> ne doit pas être utilisé par des utilisateurs non-avertis pour réaliser des bilans bibliométriques </a:t>
            </a:r>
            <a:r>
              <a:rPr lang="fr-FR" sz="1200" b="0" i="0" kern="1200" dirty="0">
                <a:solidFill>
                  <a:schemeClr val="tx1"/>
                </a:solidFill>
                <a:effectLst/>
                <a:highlight>
                  <a:srgbClr val="FBFCFF"/>
                </a:highlight>
                <a:ea typeface="+mn-ea"/>
                <a:cs typeface="+mn-cs"/>
              </a:rPr>
              <a:t>; ils pourraient ne pas être conscients des biais produits par certaines requêtes, notamment celles visant les affiliations.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err="1">
                <a:solidFill>
                  <a:srgbClr val="242424"/>
                </a:solidFill>
                <a:effectLst/>
                <a:highlight>
                  <a:srgbClr val="FBFCFF"/>
                </a:highlight>
              </a:rPr>
              <a:t>OpenAlex</a:t>
            </a:r>
            <a:r>
              <a:rPr lang="fr-FR" b="0" i="0" dirty="0">
                <a:solidFill>
                  <a:srgbClr val="242424"/>
                </a:solidFill>
                <a:effectLst/>
                <a:highlight>
                  <a:srgbClr val="FBFCFF"/>
                </a:highlight>
              </a:rPr>
              <a:t> va sûrement progresser mais, à ce jour, il est trop risqué d’en faire sa source unique pour une analyse bibliométrique sans prendre le soin de tester la qualité des données en amont, ce qui, nous venons de le démontrer, est une tâche immense… </a:t>
            </a:r>
            <a:r>
              <a:rPr lang="fr-FR" b="0" dirty="0">
                <a:solidFill>
                  <a:srgbClr val="242424"/>
                </a:solidFill>
                <a:effectLst/>
                <a:highlight>
                  <a:srgbClr val="FBFCFF"/>
                </a:highlight>
              </a:rPr>
              <a:t>» (F. Bordignon, 2024, </a:t>
            </a:r>
            <a:r>
              <a:rPr lang="fr-FR" b="0" dirty="0">
                <a:solidFill>
                  <a:srgbClr val="242424"/>
                </a:solidFill>
                <a:effectLst/>
              </a:rPr>
              <a:t>https://carnetist.hypotheses.org/2182)</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solidFill>
                <a:srgbClr val="242424"/>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solidFill>
                  <a:srgbClr val="242424"/>
                </a:solidFill>
                <a:effectLst/>
              </a:rPr>
              <a:t>même analyse pour le </a:t>
            </a:r>
            <a:r>
              <a:rPr lang="fr-FR" b="0" i="1" dirty="0">
                <a:solidFill>
                  <a:srgbClr val="242424"/>
                </a:solidFill>
                <a:effectLst/>
              </a:rPr>
              <a:t>Leiden </a:t>
            </a:r>
            <a:r>
              <a:rPr lang="fr-FR" b="0" i="1" dirty="0" err="1">
                <a:solidFill>
                  <a:srgbClr val="242424"/>
                </a:solidFill>
                <a:effectLst/>
              </a:rPr>
              <a:t>Ranking</a:t>
            </a:r>
            <a:r>
              <a:rPr lang="fr-FR" b="0" i="1" dirty="0">
                <a:solidFill>
                  <a:srgbClr val="242424"/>
                </a:solidFill>
                <a:effectLst/>
              </a:rPr>
              <a:t> Open Edition </a:t>
            </a:r>
            <a:r>
              <a:rPr lang="fr-FR" b="0" i="0" dirty="0">
                <a:solidFill>
                  <a:srgbClr val="242424"/>
                </a:solidFill>
                <a:effectLst/>
              </a:rPr>
              <a:t>: « </a:t>
            </a:r>
            <a:r>
              <a:rPr kumimoji="0" lang="fr-FR" altLang="fr-FR" sz="1200" b="0" i="0" u="none" strike="noStrike" cap="none" normalizeH="0" baseline="0" dirty="0">
                <a:ln>
                  <a:noFill/>
                </a:ln>
                <a:solidFill>
                  <a:srgbClr val="161615"/>
                </a:solidFill>
                <a:effectLst/>
              </a:rPr>
              <a:t> </a:t>
            </a:r>
            <a:r>
              <a:rPr kumimoji="0" lang="fr-FR" altLang="fr-FR" sz="1200" b="1" i="0" u="none" strike="noStrike" cap="none" normalizeH="0" baseline="0" dirty="0">
                <a:ln>
                  <a:noFill/>
                </a:ln>
                <a:solidFill>
                  <a:srgbClr val="161615"/>
                </a:solidFill>
                <a:effectLst/>
              </a:rPr>
              <a:t>« La qualité des données n’est pas encore au niveau des bases commerciales</a:t>
            </a:r>
            <a:r>
              <a:rPr kumimoji="0" lang="fr-FR" altLang="fr-FR" sz="1200" b="0" i="0" u="none" strike="noStrike" cap="none" normalizeH="0" baseline="0" dirty="0">
                <a:ln>
                  <a:noFill/>
                </a:ln>
                <a:solidFill>
                  <a:srgbClr val="161615"/>
                </a:solidFill>
                <a:effectLst/>
              </a:rPr>
              <a:t> comme Web of Science mais beaucoup de progrès ont été faits ces dernières années et </a:t>
            </a:r>
            <a:r>
              <a:rPr kumimoji="0" lang="fr-FR" altLang="fr-FR" sz="1200" b="0" i="0" u="none" strike="noStrike" cap="none" normalizeH="0" baseline="0" dirty="0" err="1">
                <a:ln>
                  <a:noFill/>
                </a:ln>
                <a:solidFill>
                  <a:srgbClr val="161615"/>
                </a:solidFill>
                <a:effectLst/>
              </a:rPr>
              <a:t>OpenAlex</a:t>
            </a:r>
            <a:r>
              <a:rPr kumimoji="0" lang="fr-FR" altLang="fr-FR" sz="1200" b="0" i="0" u="none" strike="noStrike" cap="none" normalizeH="0" baseline="0" dirty="0">
                <a:ln>
                  <a:noFill/>
                </a:ln>
                <a:solidFill>
                  <a:srgbClr val="161615"/>
                </a:solidFill>
                <a:effectLst/>
              </a:rPr>
              <a:t> va continuer à s’améliorer » et </a:t>
            </a:r>
            <a:r>
              <a:rPr lang="fr-FR" b="0" i="0" dirty="0">
                <a:solidFill>
                  <a:srgbClr val="242424"/>
                </a:solidFill>
                <a:effectLst/>
              </a:rPr>
              <a:t>« N</a:t>
            </a:r>
            <a:r>
              <a:rPr lang="fr-FR" b="0" i="0" dirty="0">
                <a:solidFill>
                  <a:srgbClr val="161615"/>
                </a:solidFill>
                <a:effectLst/>
                <a:highlight>
                  <a:srgbClr val="FFFFFF"/>
                </a:highlight>
              </a:rPr>
              <a:t>ous voulons comparer les deux classements durant les deux prochaines années mais ensuite, </a:t>
            </a:r>
            <a:r>
              <a:rPr lang="fr-FR" b="0" i="0" dirty="0" err="1">
                <a:solidFill>
                  <a:srgbClr val="161615"/>
                </a:solidFill>
                <a:effectLst/>
                <a:highlight>
                  <a:srgbClr val="FFFFFF"/>
                </a:highlight>
              </a:rPr>
              <a:t>OpenAlex</a:t>
            </a:r>
            <a:r>
              <a:rPr lang="fr-FR" b="0" i="0" dirty="0">
                <a:solidFill>
                  <a:srgbClr val="161615"/>
                </a:solidFill>
                <a:effectLst/>
                <a:highlight>
                  <a:srgbClr val="FFFFFF"/>
                </a:highlight>
              </a:rPr>
              <a:t> devrait être assez robuste pour qu’on puisse se passer des bases commerciales. » Ludo </a:t>
            </a:r>
            <a:r>
              <a:rPr lang="fr-FR" b="0" i="0" dirty="0" err="1">
                <a:solidFill>
                  <a:srgbClr val="161615"/>
                </a:solidFill>
                <a:effectLst/>
                <a:highlight>
                  <a:srgbClr val="FFFFFF"/>
                </a:highlight>
              </a:rPr>
              <a:t>Waltman</a:t>
            </a:r>
            <a:r>
              <a:rPr lang="fr-FR" b="0" i="0" dirty="0">
                <a:solidFill>
                  <a:srgbClr val="161615"/>
                </a:solidFill>
                <a:effectLst/>
                <a:highlight>
                  <a:srgbClr val="FFFFFF"/>
                </a:highlight>
              </a:rPr>
              <a:t>, cité in https://themeta.news/vos-publis-dans-des-registres-open/)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161615"/>
              </a:solidFill>
              <a:effectLst/>
              <a:highlight>
                <a:srgbClr val="FF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161615"/>
                </a:solidFill>
                <a:effectLst/>
                <a:highlight>
                  <a:srgbClr val="FFFFFF"/>
                </a:highlight>
              </a:rPr>
              <a:t>à compléter par </a:t>
            </a:r>
            <a:r>
              <a:rPr lang="fr-FR" sz="1200" dirty="0" err="1"/>
              <a:t>HCERES</a:t>
            </a:r>
            <a:r>
              <a:rPr lang="fr-FR" sz="1200" dirty="0"/>
              <a:t>, </a:t>
            </a:r>
            <a:r>
              <a:rPr lang="en-US" sz="1200" dirty="0"/>
              <a:t>2024, https://www.hceres.fr/sites/default/files/media/downloads/broadening-data-sources-for-bibliometric-analyses.pdf</a:t>
            </a: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solidFill>
                <a:srgbClr val="242424"/>
              </a:solidFill>
              <a:effectLst/>
              <a:highlight>
                <a:srgbClr val="FBFCFF"/>
              </a:highlight>
              <a:latin typeface="SourceSansProRegular"/>
            </a:endParaRP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70</a:t>
            </a:fld>
            <a:endParaRPr lang="fr-FR"/>
          </a:p>
        </p:txBody>
      </p:sp>
    </p:spTree>
    <p:extLst>
      <p:ext uri="{BB962C8B-B14F-4D97-AF65-F5344CB8AC3E}">
        <p14:creationId xmlns:p14="http://schemas.microsoft.com/office/powerpoint/2010/main" val="32515201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a:t>
            </a:r>
            <a:r>
              <a:rPr lang="fr-FR" i="1" dirty="0" err="1"/>
              <a:t>Author</a:t>
            </a:r>
            <a:r>
              <a:rPr lang="fr-FR" i="1" dirty="0"/>
              <a:t> profile curation</a:t>
            </a:r>
            <a:r>
              <a:rPr lang="fr-FR" dirty="0"/>
              <a:t>, 11/2024, https://docs.google.com/presentation/d/1-6VhKdFhYLvQTTGEMTLeqsYm8jjo5rRze7Sri_SoUDs/edit#slide=id.g316f15a2c1b_0_254</a:t>
            </a:r>
          </a:p>
          <a:p>
            <a:r>
              <a:rPr lang="fr-FR" dirty="0"/>
              <a:t>Voir aussi :</a:t>
            </a:r>
            <a:br>
              <a:rPr lang="fr-FR" dirty="0"/>
            </a:br>
            <a:r>
              <a:rPr lang="fr-FR" dirty="0"/>
              <a:t>- présentation </a:t>
            </a:r>
            <a:r>
              <a:rPr lang="fr-FR" dirty="0" err="1"/>
              <a:t>d’Eric</a:t>
            </a:r>
            <a:r>
              <a:rPr lang="fr-FR" dirty="0"/>
              <a:t> </a:t>
            </a:r>
            <a:r>
              <a:rPr lang="fr-FR" dirty="0" err="1"/>
              <a:t>Jeangirard</a:t>
            </a:r>
            <a:r>
              <a:rPr lang="fr-FR" dirty="0"/>
              <a:t>, </a:t>
            </a:r>
            <a:r>
              <a:rPr lang="fr-FR" dirty="0" err="1"/>
              <a:t>MESR</a:t>
            </a:r>
            <a:r>
              <a:rPr lang="fr-FR" dirty="0"/>
              <a:t>, 06/2025, https://hal.science/hal-05116493v1</a:t>
            </a:r>
          </a:p>
          <a:p>
            <a:r>
              <a:rPr lang="fr-FR" dirty="0"/>
              <a:t>- présentation sur les alignements ROR, 03/2025, https://www.youtube.com/watch?v=2iBw3IV6ZDc</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71</a:t>
            </a:fld>
            <a:endParaRPr lang="fr-FR"/>
          </a:p>
        </p:txBody>
      </p:sp>
    </p:spTree>
    <p:extLst>
      <p:ext uri="{BB962C8B-B14F-4D97-AF65-F5344CB8AC3E}">
        <p14:creationId xmlns:p14="http://schemas.microsoft.com/office/powerpoint/2010/main" val="34622723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 en projet : implémentation de la recherche sémantique (https://x.com/OpenAlex_org/status/1826266394834710699)</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72</a:t>
            </a:fld>
            <a:endParaRPr lang="fr-FR"/>
          </a:p>
        </p:txBody>
      </p:sp>
    </p:spTree>
    <p:extLst>
      <p:ext uri="{BB962C8B-B14F-4D97-AF65-F5344CB8AC3E}">
        <p14:creationId xmlns:p14="http://schemas.microsoft.com/office/powerpoint/2010/main" val="28342274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686717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rPr>
              <a:t>- Matilda </a:t>
            </a:r>
            <a:r>
              <a:rPr lang="fr-FR" sz="1200" dirty="0">
                <a:effectLst/>
                <a:sym typeface="Wingdings" panose="05000000000000000000" pitchFamily="2" charset="2"/>
              </a:rPr>
              <a:t> allusion à l’effet Matilda, selon lequel invisibilisation du travail académique d’une partie des chercheurs : « L’effet Matilda est le déni, la spoliation ou la minimisation récurrente et systémique de la contribution des femmes à la recherche scientifique, dont le travail est souvent attribué à leurs collègues masculins » (cf. https://fr.wikipedia.org/wiki/Effet_Matilda)</a:t>
            </a:r>
            <a:endParaRPr lang="fr-FR"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rPr>
              <a:t>sur le modèle d’Isidore, référence des documents indépendamment du prestige de la publication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dirty="0">
                <a:effectLst/>
              </a:rPr>
              <a:t>projet dès 2019, cf. </a:t>
            </a:r>
            <a:r>
              <a:rPr lang="fr-FR" sz="1200" b="0" i="0" kern="1200" dirty="0">
                <a:solidFill>
                  <a:schemeClr val="tx1"/>
                </a:solidFill>
                <a:effectLst/>
                <a:latin typeface="+mn-lt"/>
                <a:ea typeface="+mn-ea"/>
                <a:cs typeface="+mn-cs"/>
              </a:rPr>
              <a:t>Didier </a:t>
            </a:r>
            <a:r>
              <a:rPr lang="fr-FR" sz="1200" b="0" i="0" kern="1200" dirty="0" err="1">
                <a:solidFill>
                  <a:schemeClr val="tx1"/>
                </a:solidFill>
                <a:effectLst/>
                <a:latin typeface="+mn-lt"/>
                <a:ea typeface="+mn-ea"/>
                <a:cs typeface="+mn-cs"/>
              </a:rPr>
              <a:t>Torny</a:t>
            </a:r>
            <a:r>
              <a:rPr lang="fr-FR" sz="1200" b="0" i="0" kern="1200" dirty="0">
                <a:solidFill>
                  <a:schemeClr val="tx1"/>
                </a:solidFill>
                <a:effectLst/>
                <a:latin typeface="+mn-lt"/>
                <a:ea typeface="+mn-ea"/>
                <a:cs typeface="+mn-cs"/>
              </a:rPr>
              <a:t> et al., 2019, https://hal.science/hal-02141839 : construire un outil bibliographique et bibliométrique pour les citations ouvertes et la science ouverte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All texts should be born equal </a:t>
            </a:r>
            <a:r>
              <a:rPr lang="fr-FR" sz="1200" b="0" i="0" kern="1200" dirty="0">
                <a:solidFill>
                  <a:schemeClr val="tx1"/>
                </a:solidFill>
                <a:effectLst/>
                <a:latin typeface="+mn-lt"/>
                <a:ea typeface="+mn-ea"/>
                <a:cs typeface="+mn-cs"/>
              </a:rPr>
              <a: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i="1" dirty="0"/>
              <a:t>But in a time where the most “prestigious” journals—i.e. high impact factor ones—are also the ones at the top of the “retraction index” (Fang &amp; Casadevall 2011), on which ground should we build a black list of outputs? It is much preferable to consider all sources, harvest them and then gi</a:t>
            </a:r>
            <a:r>
              <a:rPr lang="en-US" sz="1200" b="0" i="1" kern="1200" dirty="0">
                <a:solidFill>
                  <a:schemeClr val="tx1"/>
                </a:solidFill>
                <a:effectLst/>
                <a:latin typeface="+mn-lt"/>
                <a:ea typeface="+mn-ea"/>
                <a:cs typeface="+mn-cs"/>
              </a:rPr>
              <a:t>ve users the complete control to select/exclude with any available metadata on “quality” (DOAJ, DOAB…), non peer-reviewed/peer reviewed text, etc. Inclusion is the first condition of openness, but it should not only concern texts, but also users as true part of the tool.</a:t>
            </a:r>
            <a:r>
              <a:rPr lang="fr-FR" sz="1200" b="0" i="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The beauty should be in the eyes of the users</a:t>
            </a:r>
            <a:r>
              <a:rPr lang="fr-FR" sz="1200" b="0" i="0" kern="1200" dirty="0">
                <a:solidFill>
                  <a:schemeClr val="tx1"/>
                </a:solidFill>
                <a:effectLst/>
                <a:latin typeface="+mn-lt"/>
                <a:ea typeface="+mn-ea"/>
                <a:cs typeface="+mn-cs"/>
              </a:rPr>
              <a:t>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Matilda is built, in a sense, for non-counting but reading users, which would actually explore the meaning of these links between texts, if they are interested. </a:t>
            </a:r>
            <a:r>
              <a:rPr lang="fr-FR" sz="1200" b="0" i="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fr-FR" i="1" dirty="0" err="1"/>
              <a:t>Redifining</a:t>
            </a:r>
            <a:r>
              <a:rPr lang="fr-FR" i="1" dirty="0"/>
              <a:t> </a:t>
            </a:r>
            <a:r>
              <a:rPr lang="fr-FR" i="1" dirty="0" err="1"/>
              <a:t>bibliometrics</a:t>
            </a:r>
            <a:r>
              <a:rPr lang="fr-FR" i="1" dirty="0"/>
              <a:t>?</a:t>
            </a:r>
            <a:r>
              <a:rPr lang="fr-FR" sz="1200" b="0" i="1" kern="120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i="1" dirty="0"/>
              <a:t>By doing so, we wish to redefine bibliometrics tools as a technology</a:t>
            </a:r>
            <a:r>
              <a:rPr lang="fr-FR" sz="1200" b="0" i="0" kern="1200" dirty="0">
                <a:solidFill>
                  <a:schemeClr val="tx1"/>
                </a:solidFill>
                <a:effectLst/>
                <a:latin typeface="+mn-lt"/>
                <a:ea typeface="+mn-ea"/>
                <a:cs typeface="+mn-cs"/>
              </a:rPr>
              <a:t>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endParaRPr lang="fr-FR"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coordonné par Didier </a:t>
            </a:r>
            <a:r>
              <a:rPr lang="fr-FR" sz="1200" b="0" i="0" kern="1200" dirty="0" err="1">
                <a:solidFill>
                  <a:schemeClr val="tx1"/>
                </a:solidFill>
                <a:effectLst/>
                <a:latin typeface="+mn-lt"/>
                <a:ea typeface="+mn-ea"/>
                <a:cs typeface="+mn-cs"/>
              </a:rPr>
              <a:t>Torny</a:t>
            </a:r>
            <a:r>
              <a:rPr lang="fr-FR" sz="1200" b="0" i="0" kern="1200" dirty="0">
                <a:solidFill>
                  <a:schemeClr val="tx1"/>
                </a:solidFill>
                <a:effectLst/>
                <a:latin typeface="+mn-lt"/>
                <a:ea typeface="+mn-ea"/>
                <a:cs typeface="+mn-cs"/>
              </a:rPr>
              <a:t> (CNRS) ; regroupe 2 partenaires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Centre de sociologie de l’innovation (I3, UMR9217, Mines Paris)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Huma-Num (UMS 3598 - CNRS, Aix-Marseille Université, Campus Condorcet) : très grande infrastructure de recherche dédiées aux sciences humaines et sociales ainsi qu’aux humanités numériques ; déjà à l’origine du moteur de recherche scientifique Isidore, de la plateforme autour des données de recherche </a:t>
            </a:r>
            <a:r>
              <a:rPr lang="fr-FR" sz="1200" b="0" i="0" kern="1200" dirty="0" err="1">
                <a:solidFill>
                  <a:schemeClr val="tx1"/>
                </a:solidFill>
                <a:effectLst/>
                <a:latin typeface="+mn-lt"/>
                <a:ea typeface="+mn-ea"/>
                <a:cs typeface="+mn-cs"/>
              </a:rPr>
              <a:t>Nakala</a:t>
            </a:r>
            <a:endParaRPr lang="fr-FR" sz="1200" b="0"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financement ANR (2020-2022) et subvention CNRS (2023)</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73</a:t>
            </a:fld>
            <a:endParaRPr lang="fr-FR"/>
          </a:p>
        </p:txBody>
      </p:sp>
    </p:spTree>
    <p:extLst>
      <p:ext uri="{BB962C8B-B14F-4D97-AF65-F5344CB8AC3E}">
        <p14:creationId xmlns:p14="http://schemas.microsoft.com/office/powerpoint/2010/main" val="9226166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65112" indent="-171450">
              <a:buFontTx/>
              <a:buChar char="-"/>
              <a:defRPr/>
            </a:pPr>
            <a:r>
              <a:rPr lang="fr-FR" b="0" i="0" kern="1200" dirty="0">
                <a:solidFill>
                  <a:schemeClr val="tx1"/>
                </a:solidFill>
                <a:effectLst/>
                <a:latin typeface="+mn-lt"/>
                <a:ea typeface="+mn-ea"/>
                <a:cs typeface="+mn-cs"/>
              </a:rPr>
              <a:t>2 principes centraux :</a:t>
            </a:r>
          </a:p>
          <a:p>
            <a:pPr marL="912813" lvl="1" indent="-171450">
              <a:buFontTx/>
              <a:buChar char="-"/>
              <a:defRPr/>
            </a:pPr>
            <a:r>
              <a:rPr lang="fr-FR" b="1" i="0" kern="1200" dirty="0">
                <a:solidFill>
                  <a:schemeClr val="tx1"/>
                </a:solidFill>
                <a:effectLst/>
                <a:latin typeface="+mn-lt"/>
                <a:ea typeface="+mn-ea"/>
                <a:cs typeface="+mn-cs"/>
              </a:rPr>
              <a:t>proposer un outil plus facile à utiliser </a:t>
            </a:r>
            <a:r>
              <a:rPr lang="fr-FR" b="0" i="0" kern="1200" dirty="0">
                <a:solidFill>
                  <a:schemeClr val="tx1"/>
                </a:solidFill>
                <a:effectLst/>
                <a:latin typeface="+mn-lt"/>
                <a:ea typeface="+mn-ea"/>
                <a:cs typeface="+mn-cs"/>
              </a:rPr>
              <a:t>que des API ou du code avancé, avec des mises à jour quotidiennes : « </a:t>
            </a:r>
            <a:r>
              <a:rPr lang="en-US" b="0" i="1" kern="1200" dirty="0">
                <a:solidFill>
                  <a:schemeClr val="tx1"/>
                </a:solidFill>
                <a:effectLst/>
                <a:latin typeface="+mn-lt"/>
                <a:ea typeface="+mn-ea"/>
                <a:cs typeface="+mn-cs"/>
              </a:rPr>
              <a:t>no API coding, no computer skills, just an idea of what you are searching for as an academic or someone avid to find academic sources</a:t>
            </a:r>
            <a:r>
              <a:rPr lang="fr-FR" b="0" i="1" kern="1200" dirty="0">
                <a:solidFill>
                  <a:schemeClr val="tx1"/>
                </a:solidFill>
                <a:effectLst/>
                <a:latin typeface="+mn-lt"/>
                <a:ea typeface="+mn-ea"/>
                <a:cs typeface="+mn-cs"/>
              </a:rPr>
              <a:t> </a:t>
            </a:r>
            <a:r>
              <a:rPr lang="fr-FR" b="0" i="0" kern="1200" dirty="0">
                <a:solidFill>
                  <a:schemeClr val="tx1"/>
                </a:solidFill>
                <a:effectLst/>
                <a:latin typeface="+mn-lt"/>
                <a:ea typeface="+mn-ea"/>
                <a:cs typeface="+mn-cs"/>
              </a:rPr>
              <a:t>», les autres outils « </a:t>
            </a:r>
            <a:r>
              <a:rPr lang="en-US" b="0" i="1" kern="1200" dirty="0">
                <a:solidFill>
                  <a:schemeClr val="tx1"/>
                </a:solidFill>
                <a:effectLst/>
                <a:latin typeface="+mn-lt"/>
                <a:ea typeface="+mn-ea"/>
                <a:cs typeface="+mn-cs"/>
              </a:rPr>
              <a:t>often presuppose professional users, either experts in API manipulation or interested in very advanced bibliometric developments</a:t>
            </a:r>
            <a:r>
              <a:rPr lang="fr-FR" b="0" i="0" kern="1200" dirty="0">
                <a:solidFill>
                  <a:schemeClr val="tx1"/>
                </a:solidFill>
                <a:effectLst/>
                <a:latin typeface="+mn-lt"/>
                <a:ea typeface="+mn-ea"/>
                <a:cs typeface="+mn-cs"/>
              </a:rPr>
              <a:t> » (D. </a:t>
            </a:r>
            <a:r>
              <a:rPr lang="fr-FR" b="0" i="0" kern="1200" dirty="0" err="1">
                <a:solidFill>
                  <a:schemeClr val="tx1"/>
                </a:solidFill>
                <a:effectLst/>
                <a:latin typeface="+mn-lt"/>
                <a:ea typeface="+mn-ea"/>
                <a:cs typeface="+mn-cs"/>
              </a:rPr>
              <a:t>Torny</a:t>
            </a:r>
            <a:r>
              <a:rPr lang="fr-FR" b="0" i="0" kern="1200" dirty="0">
                <a:solidFill>
                  <a:schemeClr val="tx1"/>
                </a:solidFill>
                <a:effectLst/>
                <a:latin typeface="+mn-lt"/>
                <a:ea typeface="+mn-ea"/>
                <a:cs typeface="+mn-cs"/>
              </a:rPr>
              <a:t>, 2023, https://polecopub.hypotheses.org/2474)</a:t>
            </a:r>
          </a:p>
          <a:p>
            <a:pPr marL="912813" lvl="1" indent="-171450">
              <a:buFontTx/>
              <a:buChar char="-"/>
              <a:defRPr/>
            </a:pPr>
            <a:r>
              <a:rPr lang="fr-FR" b="1" i="0" kern="1200" dirty="0">
                <a:solidFill>
                  <a:schemeClr val="tx1"/>
                </a:solidFill>
                <a:effectLst/>
                <a:latin typeface="+mn-lt"/>
                <a:ea typeface="+mn-ea"/>
                <a:cs typeface="+mn-cs"/>
              </a:rPr>
              <a:t>aux chercheurs d’utiliser les données fournies pour leurs propres besoins / usages</a:t>
            </a:r>
          </a:p>
          <a:p>
            <a:pPr marL="741363" lvl="1" indent="0">
              <a:defRPr/>
            </a:pPr>
            <a:r>
              <a:rPr lang="fr-FR" b="0" i="0" kern="1200" dirty="0">
                <a:solidFill>
                  <a:schemeClr val="tx1"/>
                </a:solidFill>
                <a:effectLst/>
                <a:latin typeface="+mn-lt"/>
                <a:ea typeface="+mn-ea"/>
                <a:cs typeface="+mn-cs"/>
                <a:sym typeface="Wingdings" panose="05000000000000000000" pitchFamily="2" charset="2"/>
              </a:rPr>
              <a:t> </a:t>
            </a:r>
            <a:r>
              <a:rPr lang="fr-FR" b="0" i="0" kern="1200" dirty="0">
                <a:solidFill>
                  <a:schemeClr val="tx1"/>
                </a:solidFill>
                <a:effectLst/>
                <a:latin typeface="+mn-lt"/>
                <a:ea typeface="+mn-ea"/>
                <a:cs typeface="+mn-cs"/>
              </a:rPr>
              <a:t>au croisement de Google scholar par sa facilité d’usage et sa large couverture et des outils plus professionnels et transparents comme Isidore</a:t>
            </a:r>
          </a:p>
          <a:p>
            <a:endParaRPr lang="fr-FR" dirty="0"/>
          </a:p>
          <a:p>
            <a:r>
              <a:rPr lang="fr-FR" dirty="0"/>
              <a:t>cf. aussi D. </a:t>
            </a:r>
            <a:r>
              <a:rPr lang="fr-FR" dirty="0" err="1"/>
              <a:t>Torny</a:t>
            </a:r>
            <a:r>
              <a:rPr lang="fr-FR" dirty="0"/>
              <a:t>, 2023, http://opensciencefair.eu/demos/matilda-a-bibliographic-metric-tool-for-open-science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74</a:t>
            </a:fld>
            <a:endParaRPr lang="fr-FR"/>
          </a:p>
        </p:txBody>
      </p:sp>
    </p:spTree>
    <p:extLst>
      <p:ext uri="{BB962C8B-B14F-4D97-AF65-F5344CB8AC3E}">
        <p14:creationId xmlns:p14="http://schemas.microsoft.com/office/powerpoint/2010/main" val="3162172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https://www.elsevier.com/products/scopus/content#0-content-coverage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a:t>
            </a:fld>
            <a:endParaRPr lang="fr-FR"/>
          </a:p>
        </p:txBody>
      </p:sp>
    </p:spTree>
    <p:extLst>
      <p:ext uri="{BB962C8B-B14F-4D97-AF65-F5344CB8AC3E}">
        <p14:creationId xmlns:p14="http://schemas.microsoft.com/office/powerpoint/2010/main" val="20084170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classement des résultats : https://matilda.science/faq#i208</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75</a:t>
            </a:fld>
            <a:endParaRPr lang="fr-FR"/>
          </a:p>
        </p:txBody>
      </p:sp>
    </p:spTree>
    <p:extLst>
      <p:ext uri="{BB962C8B-B14F-4D97-AF65-F5344CB8AC3E}">
        <p14:creationId xmlns:p14="http://schemas.microsoft.com/office/powerpoint/2010/main" val="12603993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76</a:t>
            </a:fld>
            <a:endParaRPr lang="fr-FR"/>
          </a:p>
        </p:txBody>
      </p:sp>
    </p:spTree>
    <p:extLst>
      <p:ext uri="{BB962C8B-B14F-4D97-AF65-F5344CB8AC3E}">
        <p14:creationId xmlns:p14="http://schemas.microsoft.com/office/powerpoint/2010/main" val="36624388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77</a:t>
            </a:fld>
            <a:endParaRPr lang="fr-FR"/>
          </a:p>
        </p:txBody>
      </p:sp>
    </p:spTree>
    <p:extLst>
      <p:ext uri="{BB962C8B-B14F-4D97-AF65-F5344CB8AC3E}">
        <p14:creationId xmlns:p14="http://schemas.microsoft.com/office/powerpoint/2010/main" val="40043745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78</a:t>
            </a:fld>
            <a:endParaRPr lang="fr-FR"/>
          </a:p>
        </p:txBody>
      </p:sp>
    </p:spTree>
    <p:extLst>
      <p:ext uri="{BB962C8B-B14F-4D97-AF65-F5344CB8AC3E}">
        <p14:creationId xmlns:p14="http://schemas.microsoft.com/office/powerpoint/2010/main" val="37329640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images : Matilda, https://matilda.science/faq#i314, https://matilda.science/faq#i315 et https://matilda.science/faq#i316</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79</a:t>
            </a:fld>
            <a:endParaRPr lang="fr-FR"/>
          </a:p>
        </p:txBody>
      </p:sp>
    </p:spTree>
    <p:extLst>
      <p:ext uri="{BB962C8B-B14F-4D97-AF65-F5344CB8AC3E}">
        <p14:creationId xmlns:p14="http://schemas.microsoft.com/office/powerpoint/2010/main" val="27383611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aller plus loin (fonctionnalités, comparaison avec d’autres bases, développements techniques, projets, etc.), cf. </a:t>
            </a:r>
            <a:r>
              <a:rPr lang="fr-FR" sz="1200" dirty="0" err="1"/>
              <a:t>GTSO,</a:t>
            </a:r>
            <a:r>
              <a:rPr lang="fr-FR" sz="1200" i="1" dirty="0" err="1"/>
              <a:t>Webinaire</a:t>
            </a:r>
            <a:r>
              <a:rPr lang="fr-FR" sz="1200" i="1" dirty="0"/>
              <a:t> Matilda (21 mai 2024), </a:t>
            </a:r>
            <a:r>
              <a:rPr lang="fr-FR" sz="1200" i="0" dirty="0"/>
              <a:t>https://gtso.couperin.org/interoperabilite-et-reseaux/realisations/</a:t>
            </a:r>
            <a:endParaRPr lang="en-US" sz="1200" i="0"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80</a:t>
            </a:fld>
            <a:endParaRPr lang="fr-FR"/>
          </a:p>
        </p:txBody>
      </p:sp>
    </p:spTree>
    <p:extLst>
      <p:ext uri="{BB962C8B-B14F-4D97-AF65-F5344CB8AC3E}">
        <p14:creationId xmlns:p14="http://schemas.microsoft.com/office/powerpoint/2010/main" val="35537227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pour l’instant :</a:t>
            </a:r>
          </a:p>
          <a:p>
            <a:r>
              <a:rPr lang="fr-FR" b="1" dirty="0"/>
              <a:t>surtout des bases bibliographiques</a:t>
            </a:r>
          </a:p>
          <a:p>
            <a:r>
              <a:rPr lang="fr-FR" b="1" dirty="0"/>
              <a:t>ne sont pas des index bibliographiques (auteurs, institutions, etc.)</a:t>
            </a:r>
          </a:p>
          <a:p>
            <a:r>
              <a:rPr lang="fr-FR" b="1" dirty="0"/>
              <a:t>cf. absence parfois de champ autre que « document » ou « </a:t>
            </a:r>
            <a:r>
              <a:rPr lang="fr-FR" b="1" dirty="0" err="1"/>
              <a:t>work</a:t>
            </a:r>
            <a:r>
              <a:rPr lang="fr-FR" b="1" dirty="0"/>
              <a:t>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81</a:t>
            </a:fld>
            <a:endParaRPr lang="fr-FR"/>
          </a:p>
        </p:txBody>
      </p:sp>
    </p:spTree>
    <p:extLst>
      <p:ext uri="{BB962C8B-B14F-4D97-AF65-F5344CB8AC3E}">
        <p14:creationId xmlns:p14="http://schemas.microsoft.com/office/powerpoint/2010/main" val="25593614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n’y a pas un seul besoin de recherche bibliographique :</a:t>
            </a:r>
          </a:p>
          <a:p>
            <a:pPr marL="171450" indent="-171450">
              <a:buFontTx/>
              <a:buChar char="-"/>
            </a:pPr>
            <a:r>
              <a:rPr lang="fr-FR" dirty="0"/>
              <a:t>commencer une recherche, par des mots-clés ou des champs disciplinaires</a:t>
            </a:r>
          </a:p>
          <a:p>
            <a:pPr marL="171450" indent="-171450">
              <a:buFontTx/>
              <a:buChar char="-"/>
            </a:pPr>
            <a:r>
              <a:rPr lang="fr-FR" dirty="0"/>
              <a:t>accéder au texte intégral</a:t>
            </a:r>
          </a:p>
          <a:p>
            <a:pPr marL="171450" indent="-171450">
              <a:buFontTx/>
              <a:buChar char="-"/>
            </a:pPr>
            <a:r>
              <a:rPr lang="fr-FR" dirty="0"/>
              <a:t>identifier les travaux d’un chercheur ou d’une institution</a:t>
            </a:r>
          </a:p>
          <a:p>
            <a:pPr marL="171450" indent="-171450">
              <a:buFontTx/>
              <a:buChar char="-"/>
            </a:pPr>
            <a:r>
              <a:rPr lang="fr-FR" dirty="0"/>
              <a:t>repérer les citations (et les références)</a:t>
            </a:r>
          </a:p>
          <a:p>
            <a:pPr marL="171450" indent="-171450">
              <a:buFontTx/>
              <a:buChar char="-"/>
            </a:pPr>
            <a:r>
              <a:rPr lang="fr-FR" dirty="0"/>
              <a:t>faire une revue de littérature systématique</a:t>
            </a:r>
          </a:p>
          <a:p>
            <a:pPr marL="171450" indent="-171450">
              <a:buFontTx/>
              <a:buChar char="-"/>
            </a:pPr>
            <a:r>
              <a:rPr lang="fr-FR" dirty="0"/>
              <a:t>faire de la bibliométrie (nombre de citations, etc.)</a:t>
            </a:r>
            <a:br>
              <a:rPr lang="fr-FR" dirty="0"/>
            </a:br>
            <a:endParaRPr lang="fr-FR" dirty="0"/>
          </a:p>
          <a:p>
            <a:r>
              <a:rPr lang="fr-FR" sz="1200" i="0" dirty="0"/>
              <a:t>aucun n’est suffisant, notamment pour une revue de littérature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i="0" dirty="0"/>
              <a:t>sur les citations </a:t>
            </a:r>
            <a:r>
              <a:rPr lang="fr-FR" dirty="0"/>
              <a:t>et références (</a:t>
            </a:r>
            <a:r>
              <a:rPr lang="fr-FR" i="1" dirty="0" err="1"/>
              <a:t>backorkard</a:t>
            </a:r>
            <a:r>
              <a:rPr lang="fr-FR" i="1" dirty="0"/>
              <a:t> </a:t>
            </a:r>
            <a:r>
              <a:rPr lang="fr-FR" i="0" dirty="0"/>
              <a:t>et</a:t>
            </a:r>
            <a:r>
              <a:rPr lang="fr-FR" i="1" dirty="0"/>
              <a:t> </a:t>
            </a:r>
            <a:r>
              <a:rPr lang="fr-FR" i="1" dirty="0" err="1"/>
              <a:t>forward</a:t>
            </a:r>
            <a:r>
              <a:rPr lang="fr-FR" i="1" dirty="0"/>
              <a:t> citations</a:t>
            </a:r>
            <a:r>
              <a:rPr lang="fr-FR" sz="1200" i="0" dirty="0"/>
              <a:t>), M. Gusenbauer, 2024, https://onlinelibrary.wiley.com/doi/10.1002/jrsm.1729</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83</a:t>
            </a:fld>
            <a:endParaRPr lang="fr-FR"/>
          </a:p>
        </p:txBody>
      </p:sp>
    </p:spTree>
    <p:extLst>
      <p:ext uri="{BB962C8B-B14F-4D97-AF65-F5344CB8AC3E}">
        <p14:creationId xmlns:p14="http://schemas.microsoft.com/office/powerpoint/2010/main" val="3355337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sz="1200" i="0" dirty="0"/>
              <a:t>un exemple autour de la résilience régionale, I. D. </a:t>
            </a:r>
            <a:r>
              <a:rPr lang="fr-FR" sz="1200" i="0" dirty="0" err="1"/>
              <a:t>Turgel</a:t>
            </a:r>
            <a:r>
              <a:rPr lang="fr-FR" sz="1200" i="0" dirty="0"/>
              <a:t> et O. A. </a:t>
            </a:r>
            <a:r>
              <a:rPr lang="fr-FR" sz="1200" i="0" dirty="0" err="1"/>
              <a:t>Chernova</a:t>
            </a:r>
            <a:r>
              <a:rPr lang="fr-FR" sz="1200" i="0" dirty="0"/>
              <a:t> , 2024, https://www.mdpi.com/2304-6775/12/4/43 : « </a:t>
            </a:r>
            <a:r>
              <a:rPr lang="en-US" sz="1200" i="1" dirty="0"/>
              <a:t>it is premature to abandon the use of Scopus and Web of Science in research activities</a:t>
            </a:r>
            <a:r>
              <a:rPr lang="fr-FR" sz="1200" i="1" dirty="0"/>
              <a:t> </a:t>
            </a:r>
            <a:r>
              <a:rPr lang="fr-FR" sz="1200" i="0" dirty="0"/>
              <a:t>»</a:t>
            </a:r>
          </a:p>
          <a:p>
            <a:pPr marL="534988" lvl="1" indent="-171450">
              <a:buFontTx/>
              <a:buChar char="-"/>
            </a:pPr>
            <a:r>
              <a:rPr lang="fr-FR" dirty="0"/>
              <a:t>intérêt : propose différents types de contenus par rapport à Scopus et Web of Science</a:t>
            </a:r>
          </a:p>
          <a:p>
            <a:pPr marL="534988" lvl="1" indent="-171450">
              <a:buFontTx/>
              <a:buChar char="-"/>
            </a:pPr>
            <a:r>
              <a:rPr lang="fr-FR" dirty="0"/>
              <a:t>des métadonnées de qualité variable</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84</a:t>
            </a:fld>
            <a:endParaRPr lang="fr-FR"/>
          </a:p>
        </p:txBody>
      </p:sp>
    </p:spTree>
    <p:extLst>
      <p:ext uri="{BB962C8B-B14F-4D97-AF65-F5344CB8AC3E}">
        <p14:creationId xmlns:p14="http://schemas.microsoft.com/office/powerpoint/2010/main" val="17555482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Lens : citations</a:t>
            </a:r>
          </a:p>
          <a:p>
            <a:r>
              <a:rPr lang="fr-FR" dirty="0"/>
              <a:t>- OpenAlex : citations, SDG</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86</a:t>
            </a:fld>
            <a:endParaRPr lang="fr-FR"/>
          </a:p>
        </p:txBody>
      </p:sp>
    </p:spTree>
    <p:extLst>
      <p:ext uri="{BB962C8B-B14F-4D97-AF65-F5344CB8AC3E}">
        <p14:creationId xmlns:p14="http://schemas.microsoft.com/office/powerpoint/2010/main" val="1382181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https://clarivate.com/products/scientific-and-academic-research/research-discovery-and-workflow-solutions/webofscience-platform/web-of-science-core-collection/</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a:t>
            </a:fld>
            <a:endParaRPr lang="fr-FR"/>
          </a:p>
        </p:txBody>
      </p:sp>
    </p:spTree>
    <p:extLst>
      <p:ext uri="{BB962C8B-B14F-4D97-AF65-F5344CB8AC3E}">
        <p14:creationId xmlns:p14="http://schemas.microsoft.com/office/powerpoint/2010/main" val="804570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développement avec le développement de l’IA : besoin de bases de données bibliographiques</a:t>
            </a:r>
          </a:p>
          <a:p>
            <a:pPr marL="171450" indent="-171450">
              <a:buFontTx/>
              <a:buChar char="-"/>
            </a:pPr>
            <a:endParaRPr lang="fr-FR" dirty="0"/>
          </a:p>
          <a:p>
            <a:pPr marL="0" indent="0">
              <a:buFontTx/>
              <a:buNone/>
            </a:pPr>
            <a:r>
              <a:rPr lang="fr-FR" dirty="0"/>
              <a:t>pour un autre exemple : rapport sur les écoles de commerce, leur rôle hors du monde académique ;  va au-delà du le seul facteur d’impact de revues et met en valeur des notions de </a:t>
            </a:r>
            <a:r>
              <a:rPr lang="fr-FR" i="1" dirty="0" err="1"/>
              <a:t>rigour</a:t>
            </a:r>
            <a:r>
              <a:rPr lang="fr-FR" i="0" dirty="0"/>
              <a:t>, </a:t>
            </a:r>
            <a:r>
              <a:rPr lang="fr-FR" i="1" dirty="0" err="1"/>
              <a:t>resonance</a:t>
            </a:r>
            <a:r>
              <a:rPr lang="fr-FR" i="1" u="sng" dirty="0"/>
              <a:t> </a:t>
            </a:r>
            <a:r>
              <a:rPr lang="fr-FR" i="0" u="none" dirty="0"/>
              <a:t>et </a:t>
            </a:r>
            <a:r>
              <a:rPr lang="fr-FR" i="1" u="none" dirty="0"/>
              <a:t>relevance</a:t>
            </a:r>
            <a:r>
              <a:rPr lang="fr-FR" i="0" u="none" dirty="0"/>
              <a:t>, en utilisant entre autres </a:t>
            </a:r>
            <a:r>
              <a:rPr lang="fr-FR" i="0" u="none" dirty="0">
                <a:sym typeface="Wingdings" panose="05000000000000000000" pitchFamily="2" charset="2"/>
              </a:rPr>
              <a:t>(A. Jack et A. </a:t>
            </a:r>
            <a:r>
              <a:rPr lang="fr-FR" i="0" u="none" dirty="0" err="1">
                <a:sym typeface="Wingdings" panose="05000000000000000000" pitchFamily="2" charset="2"/>
              </a:rPr>
              <a:t>Dala</a:t>
            </a:r>
            <a:r>
              <a:rPr lang="fr-FR" i="0" u="none" dirty="0">
                <a:sym typeface="Wingdings" panose="05000000000000000000" pitchFamily="2" charset="2"/>
              </a:rPr>
              <a:t>, 2024, https://www.ft.com/content/7e81e1b6-eb08-43de-ab71-ab6c50181cc3) </a:t>
            </a:r>
            <a:endParaRPr lang="fr-FR" i="0" u="none" dirty="0"/>
          </a:p>
          <a:p>
            <a:pPr marL="171450" indent="-171450">
              <a:buFontTx/>
              <a:buChar char="-"/>
            </a:pPr>
            <a:r>
              <a:rPr lang="fr-FR" i="0" u="none" dirty="0"/>
              <a:t>OpenAlex : pour les métriques (filtres </a:t>
            </a:r>
            <a:r>
              <a:rPr lang="fr-FR" i="1" u="none" dirty="0" err="1"/>
              <a:t>fields</a:t>
            </a:r>
            <a:r>
              <a:rPr lang="fr-FR" i="1" u="none" dirty="0"/>
              <a:t> </a:t>
            </a:r>
            <a:r>
              <a:rPr lang="fr-FR" i="0" u="none" dirty="0"/>
              <a:t>et SDG) : «  </a:t>
            </a:r>
            <a:r>
              <a:rPr lang="fr-FR" i="1" u="none" dirty="0" err="1"/>
              <a:t>they</a:t>
            </a:r>
            <a:r>
              <a:rPr lang="fr-FR" i="1" u="none" dirty="0"/>
              <a:t> </a:t>
            </a:r>
            <a:r>
              <a:rPr lang="fr-FR" i="1" u="none" dirty="0" err="1"/>
              <a:t>provide</a:t>
            </a:r>
            <a:r>
              <a:rPr lang="fr-FR" i="1" u="none" dirty="0"/>
              <a:t> a tentative </a:t>
            </a:r>
            <a:r>
              <a:rPr lang="fr-FR" i="1" u="none" dirty="0" err="1"/>
              <a:t>indicator</a:t>
            </a:r>
            <a:r>
              <a:rPr lang="fr-FR" i="1" u="none" dirty="0"/>
              <a:t> </a:t>
            </a:r>
            <a:r>
              <a:rPr lang="fr-FR" i="0" u="none" dirty="0"/>
              <a:t>»</a:t>
            </a:r>
          </a:p>
          <a:p>
            <a:pPr marL="171450" indent="-171450">
              <a:buFontTx/>
              <a:buChar char="-"/>
            </a:pPr>
            <a:r>
              <a:rPr lang="fr-FR" i="0" u="none" dirty="0"/>
              <a:t>Scite : pour le contexte des citations</a:t>
            </a:r>
          </a:p>
          <a:p>
            <a:pPr marL="171450" indent="-171450">
              <a:buFontTx/>
              <a:buChar char="-"/>
            </a:pPr>
            <a:r>
              <a:rPr lang="fr-FR" i="0" u="none" dirty="0"/>
              <a:t>Lens : citations dans les brevets</a:t>
            </a:r>
            <a:endParaRPr lang="fr-FR" i="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87</a:t>
            </a:fld>
            <a:endParaRPr lang="fr-FR"/>
          </a:p>
        </p:txBody>
      </p:sp>
    </p:spTree>
    <p:extLst>
      <p:ext uri="{BB962C8B-B14F-4D97-AF65-F5344CB8AC3E}">
        <p14:creationId xmlns:p14="http://schemas.microsoft.com/office/powerpoint/2010/main" val="3228458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souhait </a:t>
            </a:r>
            <a:r>
              <a:rPr lang="fr-FR" b="1" dirty="0"/>
              <a:t>d’avoir des outils professionnels </a:t>
            </a:r>
            <a:r>
              <a:rPr lang="fr-FR" dirty="0"/>
              <a:t>:</a:t>
            </a:r>
          </a:p>
          <a:p>
            <a:pPr marL="171450" indent="-171450">
              <a:buFontTx/>
              <a:buChar char="-"/>
            </a:pPr>
            <a:r>
              <a:rPr lang="fr-FR" dirty="0"/>
              <a:t>grandes bases de données, avec décloisonnement au-delà des limites traditionnelles</a:t>
            </a:r>
          </a:p>
          <a:p>
            <a:pPr marL="171450" indent="-171450">
              <a:buFontTx/>
              <a:buChar char="-"/>
            </a:pPr>
            <a:r>
              <a:rPr lang="fr-FR" dirty="0"/>
              <a:t>vrais outils de recherche bibliographique (avec nombreuses fonctionnalités de recherche)</a:t>
            </a:r>
          </a:p>
          <a:p>
            <a:pPr marL="171450" indent="-171450">
              <a:buFontTx/>
              <a:buChar char="-"/>
            </a:pPr>
            <a:r>
              <a:rPr lang="fr-FR" dirty="0"/>
              <a:t>vraie intégration dans le </a:t>
            </a:r>
            <a:r>
              <a:rPr lang="fr-FR" i="1" dirty="0"/>
              <a:t>workflow</a:t>
            </a:r>
            <a:r>
              <a:rPr lang="fr-FR" i="0" dirty="0"/>
              <a:t> du chercheur (sauvegarde des recherches, export, etc.)</a:t>
            </a:r>
          </a:p>
          <a:p>
            <a:pPr marL="171450" indent="-171450">
              <a:buFontTx/>
              <a:buChar char="-"/>
            </a:pPr>
            <a:r>
              <a:rPr lang="fr-FR" i="0" dirty="0"/>
              <a:t>de plus en plus insérés dans le contexte de science ouverte (accès au texte intégral)</a:t>
            </a:r>
          </a:p>
          <a:p>
            <a:pPr marL="0" indent="0">
              <a:buFontTx/>
              <a:buNone/>
            </a:pPr>
            <a:endParaRPr lang="fr-FR" i="0"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89</a:t>
            </a:fld>
            <a:endParaRPr lang="fr-FR"/>
          </a:p>
        </p:txBody>
      </p:sp>
    </p:spTree>
    <p:extLst>
      <p:ext uri="{BB962C8B-B14F-4D97-AF65-F5344CB8AC3E}">
        <p14:creationId xmlns:p14="http://schemas.microsoft.com/office/powerpoint/2010/main" val="1695011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enjeu : plus les sources utilisées sont nombreuses, plus elles fournissent des métadonnées nombreuses, potentiellement redondantes ou d’un niveau de complétude inégale</a:t>
            </a:r>
          </a:p>
          <a:p>
            <a:pPr marL="628650" lvl="1" indent="-171450">
              <a:buFont typeface="Wingdings" panose="05000000000000000000" pitchFamily="2" charset="2"/>
              <a:buChar char="à"/>
            </a:pPr>
            <a:r>
              <a:rPr lang="fr-FR" dirty="0">
                <a:sym typeface="Wingdings" panose="05000000000000000000" pitchFamily="2" charset="2"/>
              </a:rPr>
              <a:t>nécessité de trouver les moyens pour désambiguïser et harmoniser du côté du fournisseur du service</a:t>
            </a:r>
          </a:p>
          <a:p>
            <a:pPr marL="628650" lvl="1" indent="-171450">
              <a:buFont typeface="Wingdings" panose="05000000000000000000" pitchFamily="2" charset="2"/>
              <a:buChar char="à"/>
            </a:pPr>
            <a:r>
              <a:rPr lang="fr-FR" dirty="0">
                <a:sym typeface="Wingdings" panose="05000000000000000000" pitchFamily="2" charset="2"/>
              </a:rPr>
              <a:t>possibilité de proposer des aides aux chercheurs (cf. recommandations, synthèses textuelles et visuelles, etc.)</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un exemple autour d’OpenAlex, cf. </a:t>
            </a:r>
            <a:r>
              <a:rPr lang="fr-FR" sz="1200" dirty="0" err="1"/>
              <a:t>HCERES</a:t>
            </a:r>
            <a:r>
              <a:rPr lang="fr-FR" sz="1200" dirty="0"/>
              <a:t>, </a:t>
            </a:r>
            <a:r>
              <a:rPr lang="en-US" sz="1200" dirty="0"/>
              <a:t>2024, https://www.hceres.fr/sites/default/files/media/downloads/broadening-data-sources-for-bibliometric-analyses.pdf#page=9.68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voir</a:t>
            </a:r>
            <a:r>
              <a:rPr lang="en-US" sz="1200" dirty="0"/>
              <a:t> également L. Delgado-Quirós et al., 2023, https://asistdl.onlinelibrary.wiley.com/doi/10.1002/asi.24839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et L. Zhang et al., 2024, https://link.springer.com/article/10.1007/s11192-023-04923-y qui </a:t>
            </a:r>
            <a:r>
              <a:rPr lang="en-US" sz="1200" dirty="0" err="1"/>
              <a:t>souligne</a:t>
            </a:r>
            <a:r>
              <a:rPr lang="en-US" sz="1200" dirty="0"/>
              <a:t> </a:t>
            </a:r>
            <a:r>
              <a:rPr lang="en-US" sz="1200" dirty="0" err="1"/>
              <a:t>l’importance</a:t>
            </a:r>
            <a:r>
              <a:rPr lang="en-US" sz="1200" dirty="0"/>
              <a:t> </a:t>
            </a:r>
            <a:r>
              <a:rPr lang="en-US" sz="1200" dirty="0" err="1"/>
              <a:t>d’améliorer</a:t>
            </a:r>
            <a:r>
              <a:rPr lang="en-US" sz="1200" dirty="0"/>
              <a:t> la </a:t>
            </a:r>
            <a:r>
              <a:rPr lang="en-US" sz="1200" dirty="0" err="1"/>
              <a:t>qualité</a:t>
            </a:r>
            <a:r>
              <a:rPr lang="en-US" sz="1200" dirty="0"/>
              <a:t> des données dans les sources </a:t>
            </a:r>
            <a:r>
              <a:rPr lang="en-US" sz="1200" dirty="0" err="1"/>
              <a:t>d’origine</a:t>
            </a:r>
            <a:endParaRPr lang="en-US" sz="1200"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90</a:t>
            </a:fld>
            <a:endParaRPr lang="fr-FR"/>
          </a:p>
        </p:txBody>
      </p:sp>
    </p:spTree>
    <p:extLst>
      <p:ext uri="{BB962C8B-B14F-4D97-AF65-F5344CB8AC3E}">
        <p14:creationId xmlns:p14="http://schemas.microsoft.com/office/powerpoint/2010/main" val="21772945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D5B47-179E-3CB1-2CBA-2137333A1D3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44665F-0661-ED0E-91F1-FFBD8EDD9F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DB7D939-7E0D-549F-F55A-CA0CC93FDC5B}"/>
              </a:ext>
            </a:extLst>
          </p:cNvPr>
          <p:cNvSpPr>
            <a:spLocks noGrp="1"/>
          </p:cNvSpPr>
          <p:nvPr>
            <p:ph type="body" idx="1"/>
          </p:nvPr>
        </p:nvSpPr>
        <p:spPr/>
        <p:txBody>
          <a:bodyPr/>
          <a:lstStyle/>
          <a:p>
            <a:r>
              <a:rPr lang="fr-FR" dirty="0"/>
              <a:t>différences : </a:t>
            </a:r>
          </a:p>
          <a:p>
            <a:pPr marL="171450" indent="-171450">
              <a:buFontTx/>
              <a:buChar char="-"/>
            </a:pPr>
            <a:r>
              <a:rPr lang="fr-FR" dirty="0"/>
              <a:t>mode d’intégration dans l’index : depuis autres bases, depuis </a:t>
            </a:r>
            <a:r>
              <a:rPr lang="fr-FR" dirty="0" err="1"/>
              <a:t>scrapping</a:t>
            </a:r>
            <a:endParaRPr lang="fr-FR" dirty="0"/>
          </a:p>
          <a:p>
            <a:pPr marL="171450" indent="-171450">
              <a:buFontTx/>
              <a:buChar char="-"/>
            </a:pPr>
            <a:r>
              <a:rPr lang="fr-FR" dirty="0"/>
              <a:t>récupération des données des autres bases : récupération en temps réel ou pas (cf. API ou snapshots)</a:t>
            </a:r>
          </a:p>
          <a:p>
            <a:pPr marL="0" indent="0">
              <a:buFontTx/>
              <a:buNone/>
            </a:pPr>
            <a:endParaRPr lang="fr-FR" dirty="0"/>
          </a:p>
          <a:p>
            <a:pPr marL="0" indent="0">
              <a:buFontTx/>
              <a:buNone/>
            </a:pPr>
            <a:endParaRPr lang="fr-FR" dirty="0"/>
          </a:p>
          <a:p>
            <a:pPr marL="0" indent="0">
              <a:buFontTx/>
              <a:buNone/>
            </a:pPr>
            <a:r>
              <a:rPr lang="fr-FR" dirty="0"/>
              <a:t>cf. https://groups.google.com/g/openalex-community/c/KGXFiu3D_rE/m/l6WblpWoAgAJ</a:t>
            </a:r>
          </a:p>
          <a:p>
            <a:pPr marL="171450" indent="-171450">
              <a:buFontTx/>
              <a:buChar char="-"/>
            </a:pPr>
            <a:endParaRPr lang="fr-FR" dirty="0"/>
          </a:p>
          <a:p>
            <a:pPr marL="171450" indent="-171450">
              <a:buFontTx/>
              <a:buChar char="-"/>
            </a:pPr>
            <a:endParaRPr lang="fr-FR" dirty="0"/>
          </a:p>
          <a:p>
            <a:pPr marL="0" indent="0">
              <a:buFontTx/>
              <a:buNone/>
            </a:pPr>
            <a:endParaRPr lang="fr-FR" dirty="0"/>
          </a:p>
          <a:p>
            <a:pPr marL="171450" indent="-171450">
              <a:buFontTx/>
              <a:buChar char="-"/>
            </a:pPr>
            <a:endParaRPr lang="fr-FR" dirty="0"/>
          </a:p>
        </p:txBody>
      </p:sp>
      <p:sp>
        <p:nvSpPr>
          <p:cNvPr id="4" name="Espace réservé du numéro de diapositive 3">
            <a:extLst>
              <a:ext uri="{FF2B5EF4-FFF2-40B4-BE49-F238E27FC236}">
                <a16:creationId xmlns:a16="http://schemas.microsoft.com/office/drawing/2014/main" id="{E62E940E-F088-6645-83BF-375A3AE6B97B}"/>
              </a:ext>
            </a:extLst>
          </p:cNvPr>
          <p:cNvSpPr>
            <a:spLocks noGrp="1"/>
          </p:cNvSpPr>
          <p:nvPr>
            <p:ph type="sldNum" sz="quarter" idx="5"/>
          </p:nvPr>
        </p:nvSpPr>
        <p:spPr/>
        <p:txBody>
          <a:bodyPr/>
          <a:lstStyle/>
          <a:p>
            <a:fld id="{9B445671-83F9-47C6-84FE-DFD9642164E5}" type="slidenum">
              <a:rPr lang="fr-FR" smtClean="0"/>
              <a:t>91</a:t>
            </a:fld>
            <a:endParaRPr lang="fr-FR"/>
          </a:p>
        </p:txBody>
      </p:sp>
    </p:spTree>
    <p:extLst>
      <p:ext uri="{BB962C8B-B14F-4D97-AF65-F5344CB8AC3E}">
        <p14:creationId xmlns:p14="http://schemas.microsoft.com/office/powerpoint/2010/main" val="9324297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92</a:t>
            </a:fld>
            <a:endParaRPr lang="fr-FR"/>
          </a:p>
        </p:txBody>
      </p:sp>
    </p:spTree>
    <p:extLst>
      <p:ext uri="{BB962C8B-B14F-4D97-AF65-F5344CB8AC3E}">
        <p14:creationId xmlns:p14="http://schemas.microsoft.com/office/powerpoint/2010/main" val="1721763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t>appel</a:t>
            </a:r>
            <a:r>
              <a:rPr lang="en-US" i="0" dirty="0"/>
              <a:t> aux éditeurs à </a:t>
            </a:r>
            <a:r>
              <a:rPr lang="en-US" i="0" dirty="0" err="1"/>
              <a:t>rendre</a:t>
            </a:r>
            <a:r>
              <a:rPr lang="en-US" i="0" dirty="0"/>
              <a:t> </a:t>
            </a:r>
            <a:r>
              <a:rPr lang="en-US" i="0" dirty="0" err="1"/>
              <a:t>accessibles</a:t>
            </a:r>
            <a:r>
              <a:rPr lang="en-US" i="0" dirty="0"/>
              <a:t> </a:t>
            </a:r>
            <a:r>
              <a:rPr lang="en-US" i="0" dirty="0" err="1"/>
              <a:t>d’une</a:t>
            </a:r>
            <a:r>
              <a:rPr lang="en-US" i="0" dirty="0"/>
              <a:t> manière </a:t>
            </a:r>
            <a:r>
              <a:rPr lang="en-US" i="0" dirty="0" err="1"/>
              <a:t>générale</a:t>
            </a:r>
            <a:r>
              <a:rPr lang="en-US" i="0" dirty="0"/>
              <a:t> des </a:t>
            </a:r>
            <a:r>
              <a:rPr lang="en-US" i="0" dirty="0" err="1"/>
              <a:t>métadonnées</a:t>
            </a:r>
            <a:r>
              <a:rPr lang="en-US" i="0" dirty="0"/>
              <a:t> le plus larges possibles : non </a:t>
            </a:r>
            <a:r>
              <a:rPr lang="en-US" i="0" dirty="0" err="1"/>
              <a:t>seulement</a:t>
            </a:r>
            <a:r>
              <a:rPr lang="en-US" i="0" dirty="0"/>
              <a:t> </a:t>
            </a:r>
            <a:r>
              <a:rPr lang="en-US" i="0" dirty="0" err="1"/>
              <a:t>références</a:t>
            </a:r>
            <a:r>
              <a:rPr lang="en-US" i="0" dirty="0"/>
              <a:t> </a:t>
            </a:r>
            <a:r>
              <a:rPr lang="en-US" i="0" dirty="0" err="1"/>
              <a:t>bibliographiques</a:t>
            </a:r>
            <a:r>
              <a:rPr lang="en-US" i="0" dirty="0"/>
              <a:t>, </a:t>
            </a:r>
            <a:r>
              <a:rPr lang="en-US" i="0" dirty="0" err="1"/>
              <a:t>mais</a:t>
            </a:r>
            <a:r>
              <a:rPr lang="en-US" i="0" dirty="0"/>
              <a:t> aussi citations, </a:t>
            </a:r>
            <a:r>
              <a:rPr lang="en-US" i="1" dirty="0"/>
              <a:t>abstracts</a:t>
            </a:r>
            <a:r>
              <a:rPr lang="en-US" i="0" dirty="0"/>
              <a:t>, affiliations,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171450" indent="-171450">
              <a:buFontTx/>
              <a:buChar char="-"/>
            </a:pPr>
            <a:r>
              <a:rPr lang="en-US" i="1" dirty="0"/>
              <a:t>Open abstracts</a:t>
            </a:r>
            <a:r>
              <a:rPr lang="en-US" i="0" dirty="0"/>
              <a:t>, initiative 2020 (Initiative for Open Abstracts (</a:t>
            </a:r>
            <a:r>
              <a:rPr lang="en-US" i="0" dirty="0" err="1"/>
              <a:t>I4OA</a:t>
            </a:r>
            <a:r>
              <a:rPr lang="en-US" i="0" dirty="0"/>
              <a:t>), https://i4oa.org/, cf. https://www.leidenmadtrics.nl/articles/why-openly-available-abstracts-are-important-overview-of-the-current-state-of-affairs</a:t>
            </a:r>
          </a:p>
          <a:p>
            <a:pPr marL="355600" lvl="1" indent="-171450">
              <a:buFontTx/>
              <a:buChar char="-"/>
            </a:pPr>
            <a:r>
              <a:rPr lang="en-US" i="1" dirty="0"/>
              <a:t>abstracts</a:t>
            </a:r>
            <a:r>
              <a:rPr lang="en-US" i="0" dirty="0"/>
              <a:t> </a:t>
            </a:r>
            <a:r>
              <a:rPr lang="en-US" i="0" dirty="0" err="1"/>
              <a:t>généralement</a:t>
            </a:r>
            <a:r>
              <a:rPr lang="en-US" i="0" dirty="0"/>
              <a:t> </a:t>
            </a:r>
            <a:r>
              <a:rPr lang="en-US" i="0" dirty="0" err="1"/>
              <a:t>disponibles</a:t>
            </a:r>
            <a:r>
              <a:rPr lang="en-US" i="0" dirty="0"/>
              <a:t> sur les sites des éditeurs, </a:t>
            </a:r>
            <a:r>
              <a:rPr lang="en-US" i="0" dirty="0" err="1"/>
              <a:t>mais</a:t>
            </a:r>
            <a:r>
              <a:rPr lang="en-US" i="0" dirty="0"/>
              <a:t> pas </a:t>
            </a:r>
            <a:r>
              <a:rPr lang="en-US" i="0" dirty="0" err="1"/>
              <a:t>nécessairement</a:t>
            </a:r>
            <a:r>
              <a:rPr lang="en-US" i="0" dirty="0"/>
              <a:t> </a:t>
            </a:r>
            <a:r>
              <a:rPr lang="en-US" i="0" dirty="0" err="1"/>
              <a:t>repris</a:t>
            </a:r>
            <a:r>
              <a:rPr lang="en-US" i="0" dirty="0"/>
              <a:t> dans les bases de données </a:t>
            </a:r>
            <a:r>
              <a:rPr lang="en-US" i="0" dirty="0" err="1"/>
              <a:t>ou</a:t>
            </a:r>
            <a:r>
              <a:rPr lang="en-US" i="0" dirty="0"/>
              <a:t> sous </a:t>
            </a:r>
            <a:r>
              <a:rPr lang="en-US" i="0" dirty="0" err="1"/>
              <a:t>certaines</a:t>
            </a:r>
            <a:r>
              <a:rPr lang="en-US" i="0" dirty="0"/>
              <a:t> conditions (</a:t>
            </a:r>
            <a:r>
              <a:rPr lang="en-US" i="0" dirty="0" err="1"/>
              <a:t>nombre</a:t>
            </a:r>
            <a:r>
              <a:rPr lang="en-US" i="0" dirty="0"/>
              <a:t> de </a:t>
            </a:r>
            <a:r>
              <a:rPr lang="en-US" i="0" dirty="0" err="1"/>
              <a:t>téléchargements</a:t>
            </a:r>
            <a:r>
              <a:rPr lang="en-US" i="0" dirty="0"/>
              <a:t> </a:t>
            </a:r>
            <a:r>
              <a:rPr lang="en-US" i="0" dirty="0" err="1"/>
              <a:t>limités</a:t>
            </a:r>
            <a:r>
              <a:rPr lang="en-US" i="0" dirty="0"/>
              <a:t>, etc.) ; et sur des </a:t>
            </a:r>
            <a:r>
              <a:rPr lang="en-US" i="0" dirty="0" err="1"/>
              <a:t>outils</a:t>
            </a:r>
            <a:r>
              <a:rPr lang="en-US" i="0" dirty="0"/>
              <a:t> </a:t>
            </a:r>
            <a:r>
              <a:rPr lang="en-US" i="0" dirty="0" err="1"/>
              <a:t>comme</a:t>
            </a:r>
            <a:r>
              <a:rPr lang="en-US" i="0" dirty="0"/>
              <a:t> Google scholar qui </a:t>
            </a:r>
            <a:r>
              <a:rPr lang="en-US" i="0" dirty="0" err="1"/>
              <a:t>scrappent</a:t>
            </a:r>
            <a:r>
              <a:rPr lang="en-US" i="0" dirty="0"/>
              <a:t> le web, il </a:t>
            </a:r>
            <a:r>
              <a:rPr lang="en-US" i="0" dirty="0" err="1"/>
              <a:t>peut</a:t>
            </a:r>
            <a:r>
              <a:rPr lang="en-US" i="0" dirty="0"/>
              <a:t> y </a:t>
            </a:r>
            <a:r>
              <a:rPr lang="en-US" i="0" dirty="0" err="1"/>
              <a:t>avoir</a:t>
            </a:r>
            <a:r>
              <a:rPr lang="en-US" i="0" dirty="0"/>
              <a:t> des </a:t>
            </a:r>
            <a:r>
              <a:rPr lang="en-US" i="0" dirty="0" err="1"/>
              <a:t>erreurs</a:t>
            </a:r>
            <a:r>
              <a:rPr lang="en-US" i="0" dirty="0"/>
              <a:t> </a:t>
            </a:r>
            <a:r>
              <a:rPr lang="en-US" i="0" dirty="0" err="1"/>
              <a:t>quand</a:t>
            </a:r>
            <a:r>
              <a:rPr lang="en-US" i="0" dirty="0"/>
              <a:t> </a:t>
            </a:r>
            <a:r>
              <a:rPr lang="en-US" i="0" dirty="0" err="1"/>
              <a:t>ils</a:t>
            </a:r>
            <a:r>
              <a:rPr lang="en-US" i="0" dirty="0"/>
              <a:t> </a:t>
            </a:r>
            <a:r>
              <a:rPr lang="en-US" i="0" dirty="0" err="1"/>
              <a:t>indexent</a:t>
            </a:r>
            <a:r>
              <a:rPr lang="en-US" i="0" dirty="0"/>
              <a:t> </a:t>
            </a:r>
            <a:r>
              <a:rPr lang="en-US" i="0" dirty="0" err="1"/>
              <a:t>l’</a:t>
            </a:r>
            <a:r>
              <a:rPr lang="en-US" i="1" dirty="0" err="1"/>
              <a:t>abstract</a:t>
            </a:r>
            <a:r>
              <a:rPr lang="en-US" i="0" dirty="0"/>
              <a:t> (</a:t>
            </a:r>
            <a:r>
              <a:rPr lang="en-US" i="0" dirty="0" err="1"/>
              <a:t>tronqués</a:t>
            </a:r>
            <a:r>
              <a:rPr lang="en-US" i="0" dirty="0"/>
              <a:t>, etc.)</a:t>
            </a:r>
          </a:p>
          <a:p>
            <a:pPr marL="355600" lvl="1" indent="-171450">
              <a:buFontTx/>
              <a:buChar char="-"/>
            </a:pPr>
            <a:r>
              <a:rPr lang="en-US" i="0" dirty="0"/>
              <a:t>sur le </a:t>
            </a:r>
            <a:r>
              <a:rPr lang="en-US" i="0" dirty="0" err="1"/>
              <a:t>modèle</a:t>
            </a:r>
            <a:r>
              <a:rPr lang="en-US" i="0" dirty="0"/>
              <a:t> de </a:t>
            </a:r>
            <a:r>
              <a:rPr lang="en-US" i="0" dirty="0" err="1"/>
              <a:t>l’initiative</a:t>
            </a:r>
            <a:r>
              <a:rPr lang="en-US" i="0" dirty="0"/>
              <a:t> </a:t>
            </a:r>
            <a:r>
              <a:rPr lang="en-US" i="0" dirty="0" err="1"/>
              <a:t>I4OC</a:t>
            </a:r>
            <a:r>
              <a:rPr lang="en-US" i="0" dirty="0"/>
              <a:t> et sur le </a:t>
            </a:r>
            <a:r>
              <a:rPr lang="en-US" i="0" dirty="0" err="1"/>
              <a:t>principe</a:t>
            </a:r>
            <a:r>
              <a:rPr lang="en-US" i="0" dirty="0"/>
              <a:t> de </a:t>
            </a:r>
            <a:r>
              <a:rPr lang="en-US" i="0" dirty="0" err="1"/>
              <a:t>ce</a:t>
            </a:r>
            <a:r>
              <a:rPr lang="en-US" i="0" dirty="0"/>
              <a:t> qui se fait dans PubMed, </a:t>
            </a:r>
            <a:r>
              <a:rPr lang="en-US" i="0" dirty="0" err="1"/>
              <a:t>souhait</a:t>
            </a:r>
            <a:r>
              <a:rPr lang="en-US" i="0" dirty="0"/>
              <a:t> que les éditeurs </a:t>
            </a:r>
            <a:r>
              <a:rPr lang="en-US" i="0" dirty="0" err="1"/>
              <a:t>mettent</a:t>
            </a:r>
            <a:r>
              <a:rPr lang="en-US" i="0" dirty="0"/>
              <a:t> à disposition les </a:t>
            </a:r>
            <a:r>
              <a:rPr lang="en-US" i="1" dirty="0"/>
              <a:t>abstracts </a:t>
            </a:r>
            <a:r>
              <a:rPr lang="en-US" i="0" dirty="0"/>
              <a:t>de manière ouverte dans Crossref</a:t>
            </a:r>
          </a:p>
          <a:p>
            <a:pPr marL="355600" lvl="1" indent="-171450">
              <a:buFontTx/>
              <a:buChar char="-"/>
            </a:pPr>
            <a:r>
              <a:rPr lang="en-US" i="0" dirty="0" err="1"/>
              <a:t>mais</a:t>
            </a:r>
            <a:r>
              <a:rPr lang="en-US" i="0" dirty="0"/>
              <a:t> encore variable (</a:t>
            </a:r>
            <a:r>
              <a:rPr lang="en-US" i="0" dirty="0" err="1"/>
              <a:t>ni</a:t>
            </a:r>
            <a:r>
              <a:rPr lang="en-US" i="0" dirty="0"/>
              <a:t> Elsevier, </a:t>
            </a:r>
            <a:r>
              <a:rPr lang="en-US" i="0" dirty="0" err="1"/>
              <a:t>ni</a:t>
            </a:r>
            <a:r>
              <a:rPr lang="en-US" i="0" dirty="0"/>
              <a:t> Taylor et Francis, </a:t>
            </a:r>
            <a:r>
              <a:rPr lang="en-US" i="0" dirty="0" err="1"/>
              <a:t>ni</a:t>
            </a:r>
            <a:r>
              <a:rPr lang="en-US" i="0" dirty="0"/>
              <a:t> IEEE)</a:t>
            </a:r>
          </a:p>
          <a:p>
            <a:pPr marL="355600" lvl="1" indent="-171450">
              <a:buFontTx/>
              <a:buChar char="-"/>
            </a:pPr>
            <a:r>
              <a:rPr lang="en-US" i="0" dirty="0"/>
              <a:t>état des </a:t>
            </a:r>
            <a:r>
              <a:rPr lang="en-US" i="0" dirty="0" err="1"/>
              <a:t>lieux</a:t>
            </a:r>
            <a:r>
              <a:rPr lang="en-US" i="0" dirty="0"/>
              <a:t> 2023 : https://www.crossref.org/blog/i4oa-hall-of-fame-2023-edition/</a:t>
            </a:r>
          </a:p>
          <a:p>
            <a:pPr marL="274638" lvl="1" indent="0">
              <a:buFontTx/>
              <a:buNone/>
            </a:pPr>
            <a:endParaRPr lang="en-US" i="0" dirty="0"/>
          </a:p>
          <a:p>
            <a:pPr marL="0" lvl="0" indent="-182562" algn="l">
              <a:buFontTx/>
              <a:buNone/>
            </a:pPr>
            <a:r>
              <a:rPr lang="en-US" i="0" dirty="0"/>
              <a:t>état des </a:t>
            </a:r>
            <a:r>
              <a:rPr lang="en-US" i="0" dirty="0" err="1"/>
              <a:t>lieux</a:t>
            </a:r>
            <a:r>
              <a:rPr lang="en-US" i="0" dirty="0"/>
              <a:t> Crossref  (Crossref Participation reports) : https://www.crossref.org/members/prep/</a:t>
            </a:r>
          </a:p>
          <a:p>
            <a:pPr marL="0" lvl="0" indent="-182562" algn="l">
              <a:buFontTx/>
              <a:buNone/>
            </a:pPr>
            <a:endParaRPr lang="en-US" i="0" dirty="0"/>
          </a:p>
          <a:p>
            <a:pPr marL="0" lvl="0" indent="-182562" algn="l">
              <a:buFontTx/>
              <a:buNone/>
            </a:pPr>
            <a:r>
              <a:rPr lang="en-US" i="0" dirty="0"/>
              <a:t>pour </a:t>
            </a:r>
            <a:r>
              <a:rPr lang="en-US" i="0" dirty="0" err="1"/>
              <a:t>aller</a:t>
            </a:r>
            <a:r>
              <a:rPr lang="en-US" i="0" dirty="0"/>
              <a:t> plus loin : A. Tay et al., 2020, https://medium.com/a-academic-librarians-thoughts-on-open-access/why-openly-available-abstracts-are-important-overview-of-the-current-state-of-affairs-bb7bde1ed751</a:t>
            </a:r>
          </a:p>
          <a:p>
            <a:pPr marL="0" lvl="0" indent="-182562" algn="l">
              <a:buFontTx/>
              <a:buNone/>
            </a:pPr>
            <a:endParaRPr lang="en-US" i="0" dirty="0"/>
          </a:p>
          <a:p>
            <a:pPr marL="0" lvl="0" indent="-182562" algn="l">
              <a:buFontTx/>
              <a:buNone/>
            </a:pPr>
            <a:endParaRPr lang="en-US" i="0" dirty="0"/>
          </a:p>
          <a:p>
            <a:pPr marL="0" lvl="0" indent="-182562" algn="l">
              <a:buFontTx/>
              <a:buNone/>
            </a:pPr>
            <a:r>
              <a:rPr lang="en-US" i="0" dirty="0"/>
              <a:t>idem aussi sur la </a:t>
            </a:r>
            <a:r>
              <a:rPr lang="en-US" b="1" i="0" dirty="0"/>
              <a:t>question des </a:t>
            </a:r>
            <a:r>
              <a:rPr lang="en-US" b="1" i="0" dirty="0" err="1"/>
              <a:t>rétractations</a:t>
            </a:r>
            <a:r>
              <a:rPr lang="en-US" b="1" i="0" dirty="0"/>
              <a:t> </a:t>
            </a:r>
            <a:r>
              <a:rPr lang="en-US" i="0" dirty="0"/>
              <a:t>: travail </a:t>
            </a:r>
            <a:r>
              <a:rPr lang="en-US" i="0" dirty="0" err="1"/>
              <a:t>en</a:t>
            </a:r>
            <a:r>
              <a:rPr lang="en-US" i="0" dirty="0"/>
              <a:t> </a:t>
            </a:r>
            <a:r>
              <a:rPr lang="en-US" i="0" dirty="0" err="1"/>
              <a:t>cours</a:t>
            </a:r>
            <a:r>
              <a:rPr lang="en-US" i="0" dirty="0"/>
              <a:t>, </a:t>
            </a:r>
            <a:r>
              <a:rPr lang="en-US" i="0" dirty="0" err="1"/>
              <a:t>notamment</a:t>
            </a:r>
            <a:r>
              <a:rPr lang="en-US" i="0" dirty="0"/>
              <a:t> du </a:t>
            </a:r>
            <a:r>
              <a:rPr lang="en-US" i="0" dirty="0" err="1"/>
              <a:t>côté</a:t>
            </a:r>
            <a:r>
              <a:rPr lang="en-US" i="0" dirty="0"/>
              <a:t> de Crossref qui a acquis la base de données de Retraction Watch </a:t>
            </a:r>
            <a:r>
              <a:rPr lang="en-US" i="0" dirty="0" err="1"/>
              <a:t>en</a:t>
            </a:r>
            <a:r>
              <a:rPr lang="en-US" i="0" dirty="0"/>
              <a:t> 09/2023 pour la </a:t>
            </a:r>
            <a:r>
              <a:rPr lang="en-US" i="0" dirty="0" err="1"/>
              <a:t>rendre</a:t>
            </a:r>
            <a:r>
              <a:rPr lang="en-US" i="0" dirty="0"/>
              <a:t> ouverte (https://www.crossref.org/blog/news-crossref-and-retraction-watch/)</a:t>
            </a:r>
          </a:p>
          <a:p>
            <a:pPr marL="274638" lvl="1" indent="0">
              <a:buFontTx/>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57087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autre ex. : possibilité de suivre la « vie » d’une publication (de la version </a:t>
            </a:r>
            <a:r>
              <a:rPr lang="fr-FR" i="1" dirty="0" err="1"/>
              <a:t>preprint</a:t>
            </a:r>
            <a:r>
              <a:rPr lang="fr-FR" sz="1100" i="1" dirty="0"/>
              <a:t> </a:t>
            </a:r>
            <a:r>
              <a:rPr lang="fr-FR" sz="1100" i="0" dirty="0"/>
              <a:t> à la version publiée, avec l’ensemble de son histoire : financements, jeux de données, brevets, etc.) – pour les </a:t>
            </a:r>
            <a:r>
              <a:rPr lang="fr-FR" sz="1100" i="1" dirty="0"/>
              <a:t>preprints</a:t>
            </a:r>
            <a:r>
              <a:rPr lang="fr-FR" sz="1100" i="0" dirty="0"/>
              <a:t>, cf. initiative de Crossref pour proposer des DOI différents pour le </a:t>
            </a:r>
            <a:r>
              <a:rPr lang="fr-FR" sz="1100" i="1" dirty="0" err="1"/>
              <a:t>preprint</a:t>
            </a:r>
            <a:r>
              <a:rPr lang="fr-FR" sz="1100" i="0" dirty="0"/>
              <a:t> et les autres versions (https://www.crossref.org/blog/members-will-soon-be-able-to-assign-crossref-dois-to-preprints/)</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94</a:t>
            </a:fld>
            <a:endParaRPr lang="fr-FR"/>
          </a:p>
        </p:txBody>
      </p:sp>
    </p:spTree>
    <p:extLst>
      <p:ext uri="{BB962C8B-B14F-4D97-AF65-F5344CB8AC3E}">
        <p14:creationId xmlns:p14="http://schemas.microsoft.com/office/powerpoint/2010/main" val="36762965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i="1" dirty="0"/>
              <a:t>open science </a:t>
            </a:r>
            <a:r>
              <a:rPr lang="fr-FR" i="1" dirty="0" err="1"/>
              <a:t>requires</a:t>
            </a:r>
            <a:r>
              <a:rPr lang="fr-FR" i="1" dirty="0"/>
              <a:t> open </a:t>
            </a:r>
            <a:r>
              <a:rPr lang="fr-FR" i="1" dirty="0" err="1"/>
              <a:t>research</a:t>
            </a:r>
            <a:r>
              <a:rPr lang="fr-FR" i="1" dirty="0"/>
              <a:t> information »</a:t>
            </a:r>
          </a:p>
          <a:p>
            <a:endParaRPr lang="fr-FR" i="1" dirty="0"/>
          </a:p>
          <a:p>
            <a:r>
              <a:rPr lang="fr-FR" i="0" dirty="0"/>
              <a:t>v. française : https://barcelona-declaration.org/downloads/barcelonadeclaration_fran%c3%a7ais.pdf</a:t>
            </a:r>
            <a:endParaRPr lang="fr-FR" i="1" dirty="0"/>
          </a:p>
          <a:p>
            <a:r>
              <a:rPr lang="fr-FR" b="1" i="1" dirty="0"/>
              <a:t>« </a:t>
            </a:r>
            <a:r>
              <a:rPr lang="fr-FR" b="1" dirty="0"/>
              <a:t>Définition des informations de recherche</a:t>
            </a:r>
            <a:br>
              <a:rPr lang="fr-FR" dirty="0"/>
            </a:br>
            <a:r>
              <a:rPr lang="fr-FR" dirty="0"/>
              <a:t>Par informations de recherche, nous entendons les informations (parfois appelées métadonnées) relatives à la conduite et à la communication de la recherche. Cela inclut, sans toutefois s'y limiter, (1) </a:t>
            </a:r>
            <a:r>
              <a:rPr lang="fr-FR" b="1" dirty="0"/>
              <a:t>les métadonnées bibliographiques telles que les titres, les résumés, les références, les données sur les auteurs, les données d'affiliation et les données sur les lieux de publication</a:t>
            </a:r>
            <a:r>
              <a:rPr lang="fr-FR" dirty="0"/>
              <a:t>, (2) les métadonnées sur les logiciels de recherche, les données de recherche, les échantillons et les instruments, (3) des informations sur le financement et les subventions, et (4) des informations sur les organisations et les contributeurs à la recherche. Les informations de recherche se trouvent dans des systèmes tels que des bases de données bibliographiques, des archives de logiciels, des référentiels de données et des systèmes d'information de recherche actuels. »</a:t>
            </a:r>
          </a:p>
          <a:p>
            <a:endParaRPr lang="fr-FR" dirty="0"/>
          </a:p>
          <a:p>
            <a:r>
              <a:rPr lang="fr-FR" dirty="0"/>
              <a:t>dans l’idéal, pour un dépôt sur </a:t>
            </a:r>
            <a:r>
              <a:rPr lang="fr-FR" dirty="0" err="1"/>
              <a:t>Crossref</a:t>
            </a:r>
            <a:r>
              <a:rPr lang="fr-FR" dirty="0"/>
              <a:t>, il faudrait : </a:t>
            </a:r>
          </a:p>
          <a:p>
            <a:pPr marL="355600" indent="-171450" latinLnBrk="0">
              <a:buFontTx/>
              <a:buChar char="-"/>
            </a:pPr>
            <a:r>
              <a:rPr lang="en-US" sz="1200" b="0" i="0" kern="1200" dirty="0">
                <a:solidFill>
                  <a:schemeClr val="tx1"/>
                </a:solidFill>
                <a:effectLst/>
                <a:latin typeface="+mn-lt"/>
                <a:ea typeface="+mn-ea"/>
                <a:cs typeface="+mn-cs"/>
              </a:rPr>
              <a:t>le nom des </a:t>
            </a:r>
            <a:r>
              <a:rPr lang="en-US" sz="1200" b="0" i="0" kern="1200" dirty="0" err="1">
                <a:solidFill>
                  <a:schemeClr val="tx1"/>
                </a:solidFill>
                <a:effectLst/>
                <a:latin typeface="+mn-lt"/>
                <a:ea typeface="+mn-ea"/>
                <a:cs typeface="+mn-cs"/>
              </a:rPr>
              <a:t>contributeurs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noms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complets</a:t>
            </a:r>
            <a:r>
              <a:rPr lang="en-US" sz="1200" b="0" i="0" kern="1200" dirty="0">
                <a:solidFill>
                  <a:schemeClr val="tx1"/>
                </a:solidFill>
                <a:effectLst/>
                <a:latin typeface="+mn-lt"/>
                <a:ea typeface="+mn-ea"/>
                <a:cs typeface="+mn-cs"/>
              </a:rPr>
              <a:t> et non </a:t>
            </a:r>
            <a:r>
              <a:rPr lang="en-US" sz="1200" b="0" i="0" kern="1200" dirty="0" err="1">
                <a:solidFill>
                  <a:schemeClr val="tx1"/>
                </a:solidFill>
                <a:effectLst/>
                <a:latin typeface="+mn-lt"/>
                <a:ea typeface="+mn-ea"/>
                <a:cs typeface="+mn-cs"/>
              </a:rPr>
              <a:t>initiales</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prénoms</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leurs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rôles</a:t>
            </a:r>
            <a:endParaRPr lang="en-US" sz="1200" b="0" i="0" kern="1200" dirty="0">
              <a:solidFill>
                <a:schemeClr val="tx1"/>
              </a:solidFill>
              <a:effectLst/>
              <a:latin typeface="+mn-lt"/>
              <a:ea typeface="+mn-ea"/>
              <a:cs typeface="+mn-cs"/>
            </a:endParaRPr>
          </a:p>
          <a:p>
            <a:pPr marL="355600" indent="-171450" latinLnBrk="0">
              <a:buFontTx/>
              <a:buChar char="-"/>
            </a:pPr>
            <a:r>
              <a:rPr lang="en-US" sz="1200" b="0" i="0" kern="1200" dirty="0">
                <a:solidFill>
                  <a:schemeClr val="tx1"/>
                </a:solidFill>
                <a:effectLst/>
                <a:latin typeface="+mn-lt"/>
                <a:ea typeface="+mn-ea"/>
                <a:cs typeface="+mn-cs"/>
              </a:rPr>
              <a:t>les </a:t>
            </a:r>
            <a:r>
              <a:rPr lang="en-US" sz="1200" b="0" i="0" kern="1200" dirty="0" err="1">
                <a:solidFill>
                  <a:schemeClr val="tx1"/>
                </a:solidFill>
                <a:effectLst/>
                <a:latin typeface="+mn-lt"/>
                <a:ea typeface="+mn-ea"/>
                <a:cs typeface="+mn-cs"/>
              </a:rPr>
              <a:t>numéros</a:t>
            </a:r>
            <a:r>
              <a:rPr lang="en-US" sz="1200" b="0" i="0" kern="1200" dirty="0">
                <a:solidFill>
                  <a:schemeClr val="tx1"/>
                </a:solidFill>
                <a:effectLst/>
                <a:latin typeface="+mn-lt"/>
                <a:ea typeface="+mn-ea"/>
                <a:cs typeface="+mn-cs"/>
              </a:rPr>
              <a:t> ORCID</a:t>
            </a:r>
          </a:p>
          <a:p>
            <a:pPr marL="355600" indent="-171450" latinLnBrk="0">
              <a:buFontTx/>
              <a:buChar char="-"/>
            </a:pPr>
            <a:r>
              <a:rPr lang="en-US" sz="1200" b="0" i="0" kern="1200" dirty="0">
                <a:solidFill>
                  <a:schemeClr val="tx1"/>
                </a:solidFill>
                <a:effectLst/>
                <a:latin typeface="+mn-lt"/>
                <a:ea typeface="+mn-ea"/>
                <a:cs typeface="+mn-cs"/>
              </a:rPr>
              <a:t>les affiliations (</a:t>
            </a:r>
            <a:r>
              <a:rPr lang="en-US" sz="1200" b="0" i="0" kern="1200" dirty="0" err="1">
                <a:solidFill>
                  <a:schemeClr val="tx1"/>
                </a:solidFill>
                <a:effectLst/>
                <a:latin typeface="+mn-lt"/>
                <a:ea typeface="+mn-ea"/>
                <a:cs typeface="+mn-cs"/>
              </a:rPr>
              <a:t>dont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ville</a:t>
            </a:r>
            <a:r>
              <a:rPr lang="en-US" sz="1200" b="0" i="0" kern="1200" dirty="0">
                <a:solidFill>
                  <a:schemeClr val="tx1"/>
                </a:solidFill>
                <a:effectLst/>
                <a:latin typeface="+mn-lt"/>
                <a:ea typeface="+mn-ea"/>
                <a:cs typeface="+mn-cs"/>
              </a:rPr>
              <a:t>, pays, ROR)</a:t>
            </a:r>
          </a:p>
          <a:p>
            <a:pPr marL="355600" indent="-171450" latinLnBrk="0">
              <a:buFontTx/>
              <a:buChar char="-"/>
            </a:pPr>
            <a:r>
              <a:rPr lang="en-US" sz="1200" b="0" i="0" kern="1200" dirty="0">
                <a:solidFill>
                  <a:schemeClr val="tx1"/>
                </a:solidFill>
                <a:effectLst/>
                <a:latin typeface="+mn-lt"/>
                <a:ea typeface="+mn-ea"/>
                <a:cs typeface="+mn-cs"/>
              </a:rPr>
              <a:t>les </a:t>
            </a:r>
            <a:r>
              <a:rPr lang="en-US" sz="1200" b="0" i="1" kern="1200" dirty="0">
                <a:solidFill>
                  <a:schemeClr val="tx1"/>
                </a:solidFill>
                <a:effectLst/>
                <a:latin typeface="+mn-lt"/>
                <a:ea typeface="+mn-ea"/>
                <a:cs typeface="+mn-cs"/>
              </a:rPr>
              <a:t>abstracts</a:t>
            </a:r>
          </a:p>
          <a:p>
            <a:pPr marL="355600" indent="-171450" latinLnBrk="0">
              <a:buFontTx/>
              <a:buChar char="-"/>
            </a:pPr>
            <a:r>
              <a:rPr lang="en-US" sz="1200" b="0" i="0" kern="1200" dirty="0">
                <a:solidFill>
                  <a:schemeClr val="tx1"/>
                </a:solidFill>
                <a:effectLst/>
                <a:latin typeface="+mn-lt"/>
                <a:ea typeface="+mn-ea"/>
                <a:cs typeface="+mn-cs"/>
              </a:rPr>
              <a:t>les </a:t>
            </a:r>
            <a:r>
              <a:rPr lang="en-US" sz="1200" b="0" i="0" kern="1200" dirty="0" err="1">
                <a:solidFill>
                  <a:schemeClr val="tx1"/>
                </a:solidFill>
                <a:effectLst/>
                <a:latin typeface="+mn-lt"/>
                <a:ea typeface="+mn-ea"/>
                <a:cs typeface="+mn-cs"/>
              </a:rPr>
              <a:t>références</a:t>
            </a:r>
            <a:endParaRPr lang="en-US" sz="1200" b="0" i="0" kern="1200" dirty="0">
              <a:solidFill>
                <a:schemeClr val="tx1"/>
              </a:solidFill>
              <a:effectLst/>
              <a:latin typeface="+mn-lt"/>
              <a:ea typeface="+mn-ea"/>
              <a:cs typeface="+mn-cs"/>
            </a:endParaRPr>
          </a:p>
          <a:p>
            <a:pPr marL="355600" indent="-171450" latinLnBrk="0">
              <a:buFontTx/>
              <a:buChar char="-"/>
            </a:pPr>
            <a:r>
              <a:rPr lang="en-US" sz="1200" b="0" i="0" kern="1200" dirty="0">
                <a:solidFill>
                  <a:schemeClr val="tx1"/>
                </a:solidFill>
                <a:effectLst/>
                <a:latin typeface="+mn-lt"/>
                <a:ea typeface="+mn-ea"/>
                <a:cs typeface="+mn-cs"/>
              </a:rPr>
              <a:t>les </a:t>
            </a:r>
            <a:r>
              <a:rPr lang="en-US" sz="1200" b="0" i="0" kern="1200" dirty="0" err="1">
                <a:solidFill>
                  <a:schemeClr val="tx1"/>
                </a:solidFill>
                <a:effectLst/>
                <a:latin typeface="+mn-lt"/>
                <a:ea typeface="+mn-ea"/>
                <a:cs typeface="+mn-cs"/>
              </a:rPr>
              <a:t>informations</a:t>
            </a:r>
            <a:r>
              <a:rPr lang="en-US" sz="1200" b="0" i="0" kern="1200" dirty="0">
                <a:solidFill>
                  <a:schemeClr val="tx1"/>
                </a:solidFill>
                <a:effectLst/>
                <a:latin typeface="+mn-lt"/>
                <a:ea typeface="+mn-ea"/>
                <a:cs typeface="+mn-cs"/>
              </a:rPr>
              <a:t> sur les </a:t>
            </a:r>
            <a:r>
              <a:rPr lang="en-US" sz="1200" b="0" i="0" kern="1200" dirty="0" err="1">
                <a:solidFill>
                  <a:schemeClr val="tx1"/>
                </a:solidFill>
                <a:effectLst/>
                <a:latin typeface="+mn-lt"/>
                <a:ea typeface="+mn-ea"/>
                <a:cs typeface="+mn-cs"/>
              </a:rPr>
              <a:t>financements</a:t>
            </a:r>
            <a:r>
              <a:rPr lang="en-US" sz="1200" b="0" i="0" kern="1200" dirty="0">
                <a:solidFill>
                  <a:schemeClr val="tx1"/>
                </a:solidFill>
                <a:effectLst/>
                <a:latin typeface="+mn-lt"/>
                <a:ea typeface="+mn-ea"/>
                <a:cs typeface="+mn-cs"/>
              </a:rPr>
              <a:t> et subventions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pour </a:t>
            </a:r>
            <a:r>
              <a:rPr lang="en-US" sz="1200" b="0" i="0" kern="1200" dirty="0" err="1">
                <a:solidFill>
                  <a:schemeClr val="tx1"/>
                </a:solidFill>
                <a:effectLst/>
                <a:latin typeface="+mn-lt"/>
                <a:ea typeface="+mn-ea"/>
                <a:cs typeface="+mn-cs"/>
              </a:rPr>
              <a:t>aller</a:t>
            </a:r>
            <a:r>
              <a:rPr lang="en-US" sz="1200" b="0" i="0" kern="1200" dirty="0">
                <a:solidFill>
                  <a:schemeClr val="tx1"/>
                </a:solidFill>
                <a:effectLst/>
                <a:latin typeface="+mn-lt"/>
                <a:ea typeface="+mn-ea"/>
                <a:cs typeface="+mn-cs"/>
              </a:rPr>
              <a:t> plus loin : </a:t>
            </a:r>
            <a:r>
              <a:rPr lang="fr-FR" dirty="0"/>
              <a:t>https://www.crossref.org/documentation/principles-practices/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B3B3B"/>
                </a:solidFill>
                <a:effectLst/>
                <a:latin typeface="Merriweather" panose="00000500000000000000" pitchFamily="2" charset="0"/>
              </a:rPr>
              <a:t> </a:t>
            </a:r>
            <a:r>
              <a:rPr lang="fr-FR" dirty="0"/>
              <a:t>« </a:t>
            </a:r>
            <a:r>
              <a:rPr lang="en-US" b="0" i="0" dirty="0">
                <a:solidFill>
                  <a:srgbClr val="3B3B3B"/>
                </a:solidFill>
                <a:effectLst/>
                <a:latin typeface="Merriweather" panose="00000500000000000000" pitchFamily="2" charset="0"/>
              </a:rPr>
              <a:t>As part of the Barcelona Declaration, an international working group will be looking at the question if, when and how closed databases can be replaced.</a:t>
            </a:r>
            <a:r>
              <a:rPr lang="fr-FR" i="1" dirty="0"/>
              <a:t>  » </a:t>
            </a:r>
            <a:r>
              <a:rPr lang="fr-FR" i="0" dirty="0"/>
              <a:t>(J. Bosman, 2024, https://www.uu.nl/en/background/openalex-a-big-step-towards-open-science)</a:t>
            </a:r>
          </a:p>
          <a:p>
            <a:pPr marL="0" indent="0" latinLnBrk="0">
              <a:buFontTx/>
              <a:buNone/>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95</a:t>
            </a:fld>
            <a:endParaRPr lang="fr-FR"/>
          </a:p>
        </p:txBody>
      </p:sp>
    </p:spTree>
    <p:extLst>
      <p:ext uri="{BB962C8B-B14F-4D97-AF65-F5344CB8AC3E}">
        <p14:creationId xmlns:p14="http://schemas.microsoft.com/office/powerpoint/2010/main" val="30658564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0" dirty="0">
                <a:sym typeface="Wingdings" panose="05000000000000000000" pitchFamily="2" charset="2"/>
              </a:rPr>
              <a:t>Lens, Dimensions : critères 1 et 2</a:t>
            </a:r>
          </a:p>
          <a:p>
            <a:pPr marL="171450" indent="-171450">
              <a:buFontTx/>
              <a:buChar char="-"/>
            </a:pPr>
            <a:r>
              <a:rPr lang="fr-FR" b="0" dirty="0">
                <a:sym typeface="Wingdings" panose="05000000000000000000" pitchFamily="2" charset="2"/>
              </a:rPr>
              <a:t>Matilda : critères 1 et 2 ; critère 4 attendu en 2026 (https://bsky.app/profile/polecopub.bsky.social/post/3lfzc4ctko227)</a:t>
            </a:r>
          </a:p>
          <a:p>
            <a:pPr marL="171450" indent="-171450">
              <a:buFontTx/>
              <a:buChar char="-"/>
            </a:pPr>
            <a:r>
              <a:rPr lang="fr-FR" b="0" dirty="0">
                <a:sym typeface="Wingdings" panose="05000000000000000000" pitchFamily="2" charset="2"/>
              </a:rPr>
              <a:t>OpenAlex : critères 1, 2 et 4</a:t>
            </a:r>
          </a:p>
          <a:p>
            <a:pPr marL="171450" indent="-171450">
              <a:buFontTx/>
              <a:buChar char="-"/>
            </a:pPr>
            <a:r>
              <a:rPr lang="fr-FR" b="0" dirty="0">
                <a:sym typeface="Wingdings" panose="05000000000000000000" pitchFamily="2" charset="2"/>
              </a:rPr>
              <a:t>mais critère 3 ???</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97</a:t>
            </a:fld>
            <a:endParaRPr lang="fr-FR"/>
          </a:p>
        </p:txBody>
      </p:sp>
    </p:spTree>
    <p:extLst>
      <p:ext uri="{BB962C8B-B14F-4D97-AF65-F5344CB8AC3E}">
        <p14:creationId xmlns:p14="http://schemas.microsoft.com/office/powerpoint/2010/main" val="33588559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4150" lvl="1" indent="0">
              <a:buFontTx/>
              <a:buNone/>
            </a:pPr>
            <a:r>
              <a:rPr lang="fr-FR" i="0" dirty="0"/>
              <a:t>d’autant plus important que ces services sont utilisés pour des revues de littérature, de la bibliométrie et par d’autres services</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98</a:t>
            </a:fld>
            <a:endParaRPr lang="fr-FR"/>
          </a:p>
        </p:txBody>
      </p:sp>
    </p:spTree>
    <p:extLst>
      <p:ext uri="{BB962C8B-B14F-4D97-AF65-F5344CB8AC3E}">
        <p14:creationId xmlns:p14="http://schemas.microsoft.com/office/powerpoint/2010/main" val="648259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6943378"/>
          </a:xfrm>
        </p:spPr>
        <p:txBody>
          <a:bodyPr/>
          <a:lstStyle/>
          <a:p>
            <a:r>
              <a:rPr lang="fr-FR" b="1" dirty="0"/>
              <a:t>Google scholar : plutôt pour la recherche bibliographique ; Scopus et Web of science : plutôt pour la bibliométrie</a:t>
            </a:r>
          </a:p>
          <a:p>
            <a:endParaRPr lang="fr-FR" b="1" dirty="0"/>
          </a:p>
          <a:p>
            <a:r>
              <a:rPr lang="fr-FR" b="1" dirty="0"/>
              <a:t>des outils propriétaires :</a:t>
            </a:r>
          </a:p>
          <a:p>
            <a:pPr marL="355600" indent="-177800"/>
            <a:r>
              <a:rPr lang="fr-FR" b="0" dirty="0"/>
              <a:t>	- ! de s’appuyer prioritairement sur un seul outil (que faire en cas de fermeture ?)</a:t>
            </a:r>
          </a:p>
          <a:p>
            <a:pPr marL="355600" indent="-177800"/>
            <a:r>
              <a:rPr lang="fr-FR" b="0" dirty="0"/>
              <a:t>	- ! peuvent </a:t>
            </a:r>
            <a:r>
              <a:rPr lang="fr-FR" b="0" i="1" dirty="0"/>
              <a:t>tracker</a:t>
            </a:r>
            <a:r>
              <a:rPr lang="fr-FR" b="0" i="0" dirty="0"/>
              <a:t> les recherches et identifier les tendances, les nouveaux sujets émergents, etc.</a:t>
            </a:r>
          </a:p>
          <a:p>
            <a:pPr marL="355600" indent="-177800"/>
            <a:r>
              <a:rPr lang="fr-FR" b="0" i="0" dirty="0"/>
              <a:t>	- peu adaptés pour des revues de littérature vraiment solides (cf. H. </a:t>
            </a:r>
            <a:r>
              <a:rPr lang="fr-FR" b="0" i="0" dirty="0" err="1"/>
              <a:t>Haddaway</a:t>
            </a:r>
            <a:r>
              <a:rPr lang="fr-FR" b="0" i="0" dirty="0"/>
              <a:t> et M. Gusenbauer, 2020, https://blogs.lse.ac.uk/impactofsocialsciences/2020/02/03/a-broken-system-why-literature-searching-needs-a-fair-revolution/)</a:t>
            </a:r>
            <a:endParaRPr lang="fr-FR" b="0" dirty="0"/>
          </a:p>
          <a:p>
            <a:endParaRPr lang="fr-FR" b="1" dirty="0"/>
          </a:p>
          <a:p>
            <a:r>
              <a:rPr lang="fr-FR" b="1" dirty="0"/>
              <a:t>des outils qui :</a:t>
            </a:r>
          </a:p>
          <a:p>
            <a:pPr marL="171450" indent="-171450">
              <a:buFontTx/>
              <a:buChar char="-"/>
            </a:pPr>
            <a:r>
              <a:rPr lang="fr-FR" b="1" dirty="0"/>
              <a:t>biaisent la recherche d’information (problème effet Mathieu notamment, renforçant les références les plus citées)</a:t>
            </a:r>
          </a:p>
          <a:p>
            <a:pPr marL="171450" indent="-171450">
              <a:buFontTx/>
              <a:buChar char="-"/>
            </a:pPr>
            <a:r>
              <a:rPr lang="fr-FR" b="1" dirty="0"/>
              <a:t>biaisent la manière même de faire de la science, dans un contexte de plus en plus concurrentiel (cf. notion de facteur d’impact qui concerne les revues indexées dans le Web of science)</a:t>
            </a:r>
          </a:p>
          <a:p>
            <a:pPr marL="628650" lvl="1" indent="-171450">
              <a:buFontTx/>
              <a:buChar char="-"/>
            </a:pPr>
            <a:r>
              <a:rPr lang="fr-FR" b="1" dirty="0"/>
              <a:t>au détriment des recherches non-anglophones</a:t>
            </a:r>
          </a:p>
          <a:p>
            <a:pPr marL="628650" lvl="1" indent="-171450">
              <a:buFontTx/>
              <a:buChar char="-"/>
            </a:pPr>
            <a:r>
              <a:rPr lang="fr-FR" b="1" dirty="0"/>
              <a:t>au détriment des recherches locales ou régionales</a:t>
            </a:r>
          </a:p>
          <a:p>
            <a:pPr marL="457200" lvl="1" indent="0">
              <a:buFontTx/>
              <a:buNone/>
            </a:pPr>
            <a:r>
              <a:rPr lang="fr-FR" b="1" dirty="0">
                <a:sym typeface="Wingdings" panose="05000000000000000000" pitchFamily="2" charset="2"/>
              </a:rPr>
              <a:t> problème de la « </a:t>
            </a:r>
            <a:r>
              <a:rPr lang="fr-FR" b="1" dirty="0" err="1">
                <a:sym typeface="Wingdings" panose="05000000000000000000" pitchFamily="2" charset="2"/>
              </a:rPr>
              <a:t>découvrabilité</a:t>
            </a:r>
            <a:r>
              <a:rPr lang="fr-FR" b="1" dirty="0">
                <a:sym typeface="Wingdings" panose="05000000000000000000" pitchFamily="2" charset="2"/>
              </a:rPr>
              <a:t> » des contenus scientifiques </a:t>
            </a:r>
            <a:r>
              <a:rPr lang="fr-FR" b="0" dirty="0">
                <a:sym typeface="Wingdings" panose="05000000000000000000" pitchFamily="2" charset="2"/>
              </a:rPr>
              <a:t>(cf. https://www.acfas.ca/publications/magazine/chroniques/decouvrabilite et notamment https://www.acfas.ca/publications/magazine/2025/02/decouvrabilite-contenus-scientifiques-francais-science) </a:t>
            </a:r>
            <a:endParaRPr lang="fr-FR" b="0" dirty="0"/>
          </a:p>
          <a:p>
            <a:pPr marL="457200" lvl="1" indent="0">
              <a:buFontTx/>
              <a:buNone/>
            </a:pPr>
            <a:r>
              <a:rPr lang="fr-FR" b="1" dirty="0">
                <a:sym typeface="Wingdings" panose="05000000000000000000" pitchFamily="2" charset="2"/>
              </a:rPr>
              <a:t> pas de pluralisme, pas de prise en compte de l’importance sociale </a:t>
            </a:r>
            <a:r>
              <a:rPr lang="fr-FR" b="0" dirty="0">
                <a:sym typeface="Wingdings" panose="05000000000000000000" pitchFamily="2" charset="2"/>
              </a:rPr>
              <a:t>(cf. </a:t>
            </a:r>
            <a:r>
              <a:rPr lang="fr-FR" b="0" i="1" dirty="0">
                <a:sym typeface="Wingdings" panose="05000000000000000000" pitchFamily="2" charset="2"/>
              </a:rPr>
              <a:t>Manifeste de Leiden pour la mesure de la recherche</a:t>
            </a:r>
            <a:r>
              <a:rPr lang="fr-FR" b="0" dirty="0">
                <a:sym typeface="Wingdings" panose="05000000000000000000" pitchFamily="2" charset="2"/>
              </a:rPr>
              <a:t>, 2015, v. française : https://www.ouvrirlascience.fr/</a:t>
            </a:r>
            <a:r>
              <a:rPr lang="fr-FR" dirty="0">
                <a:sym typeface="Wingdings" panose="05000000000000000000" pitchFamily="2" charset="2"/>
              </a:rPr>
              <a:t>le-manifeste-de-leiden-pour-la-mesure-de-la-recherche/ ; « </a:t>
            </a:r>
            <a:r>
              <a:rPr lang="fr-FR" dirty="0"/>
              <a:t>Les sociologues espagnols les plus cités dans le Web of Science ont travaillé sur des modèles abstraits ou étudié des données américaines. Sont ainsi perdus de vue des travaux spécifiques menés par des sociologues publiant dans des revues à fort impact hispanophone, sur des sujets tels que le droit du travail local, les soins de santé en milieu familial ou l’emploi des immigrés »</a:t>
            </a:r>
            <a:r>
              <a:rPr lang="fr-FR" dirty="0">
                <a:sym typeface="Wingdings" panose="05000000000000000000" pitchFamily="2" charset="2"/>
              </a:rPr>
              <a:t>)</a:t>
            </a:r>
          </a:p>
          <a:p>
            <a:pPr marL="457200" lvl="1" indent="0">
              <a:buFontTx/>
              <a:buNone/>
            </a:pPr>
            <a:endParaRPr lang="fr-FR" dirty="0"/>
          </a:p>
          <a:p>
            <a:endParaRPr lang="fr-FR" dirty="0"/>
          </a:p>
          <a:p>
            <a:r>
              <a:rPr lang="fr-FR" dirty="0"/>
              <a:t>essais déjà de décloisonnement en ouvrant à différentes productions scientifiques de sciences humaines et sociales francophones : Isidore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a:t>
            </a:fld>
            <a:endParaRPr lang="fr-FR" dirty="0"/>
          </a:p>
        </p:txBody>
      </p:sp>
    </p:spTree>
    <p:extLst>
      <p:ext uri="{BB962C8B-B14F-4D97-AF65-F5344CB8AC3E}">
        <p14:creationId xmlns:p14="http://schemas.microsoft.com/office/powerpoint/2010/main" val="3936423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aussi P. Alonso-Alvarez et N. Jan van Eck, 2024, https://arxiv.org/abs/2409.01120 pour l’Afrique et A. </a:t>
            </a:r>
            <a:r>
              <a:rPr lang="fr-FR" dirty="0" err="1"/>
              <a:t>Maddi</a:t>
            </a:r>
            <a:r>
              <a:rPr lang="fr-FR" dirty="0"/>
              <a:t> et al., 2025 pour une comparaison des revues OA dans OpenAlex, Web of science et Scopus, https://journals.plos.org/plosone/article?id=10.1371/journal.pone.0320347</a:t>
            </a:r>
          </a:p>
          <a:p>
            <a:endParaRPr lang="fr-FR" dirty="0"/>
          </a:p>
          <a:p>
            <a:pPr marL="534988" lvl="1" indent="-171450">
              <a:buFontTx/>
              <a:buChar char="-"/>
            </a:pPr>
            <a:r>
              <a:rPr lang="fr-FR" dirty="0"/>
              <a:t>permettent une </a:t>
            </a:r>
            <a:r>
              <a:rPr lang="fr-FR" b="0" dirty="0"/>
              <a:t>vraie ouverture au-delà des gros éditeurs visibles </a:t>
            </a:r>
            <a:r>
              <a:rPr lang="fr-FR" dirty="0"/>
              <a:t>dans les bases de données commerciales (cf. étude Web of science, Dimensions et OpenAlex, montrant une part plus importante de petits éditeurs : S. van </a:t>
            </a:r>
            <a:r>
              <a:rPr lang="fr-FR" dirty="0" err="1"/>
              <a:t>Bellen</a:t>
            </a:r>
            <a:r>
              <a:rPr lang="fr-FR" dirty="0"/>
              <a:t> et al., 2024, https://arxiv.org/abs/2406.17893)</a:t>
            </a:r>
          </a:p>
          <a:p>
            <a:pPr marL="534988" lvl="1" indent="-171450">
              <a:buFontTx/>
              <a:buChar char="-"/>
            </a:pPr>
            <a:r>
              <a:rPr lang="fr-FR" i="0" dirty="0"/>
              <a:t>permettent une </a:t>
            </a:r>
            <a:r>
              <a:rPr lang="fr-FR" b="0" i="0" dirty="0"/>
              <a:t>bonne ouverture aux financeurs </a:t>
            </a:r>
            <a:r>
              <a:rPr lang="fr-FR" i="0" dirty="0"/>
              <a:t>(cf. étude autour du Plan S, pour OpenAlex : </a:t>
            </a:r>
            <a:r>
              <a:rPr lang="fr-FR" i="0" dirty="0" err="1"/>
              <a:t>Scidecode</a:t>
            </a:r>
            <a:r>
              <a:rPr lang="fr-FR" i="0" dirty="0"/>
              <a:t>, 2024, https://scidecode.com/2024/01/22/choosing-a-data-sample-provider-for-our-study-on-the-impact-of-plan-s/)</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99</a:t>
            </a:fld>
            <a:endParaRPr lang="fr-FR"/>
          </a:p>
        </p:txBody>
      </p:sp>
    </p:spTree>
    <p:extLst>
      <p:ext uri="{BB962C8B-B14F-4D97-AF65-F5344CB8AC3E}">
        <p14:creationId xmlns:p14="http://schemas.microsoft.com/office/powerpoint/2010/main" val="13230954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0048E-7BA4-A03B-1D17-7E2E91C2AE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59213B-D301-876B-B9B1-6A7ED16ECC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02167DE-A584-E298-A493-F709AE5D3347}"/>
              </a:ext>
            </a:extLst>
          </p:cNvPr>
          <p:cNvSpPr>
            <a:spLocks noGrp="1"/>
          </p:cNvSpPr>
          <p:nvPr>
            <p:ph type="body" idx="1"/>
          </p:nvPr>
        </p:nvSpPr>
        <p:spPr/>
        <p:txBody>
          <a:bodyPr/>
          <a:lstStyle/>
          <a:p>
            <a:r>
              <a:rPr lang="fr-FR" dirty="0"/>
              <a:t>différences : </a:t>
            </a:r>
          </a:p>
          <a:p>
            <a:pPr marL="171450" indent="-171450">
              <a:buFontTx/>
              <a:buChar char="-"/>
            </a:pPr>
            <a:r>
              <a:rPr lang="fr-FR" dirty="0"/>
              <a:t>mode d’intégration dans l’index : depuis autres bases, depuis </a:t>
            </a:r>
            <a:r>
              <a:rPr lang="fr-FR" dirty="0" err="1"/>
              <a:t>scrapping</a:t>
            </a:r>
            <a:endParaRPr lang="fr-FR" dirty="0"/>
          </a:p>
          <a:p>
            <a:pPr marL="171450" indent="-171450">
              <a:buFontTx/>
              <a:buChar char="-"/>
            </a:pPr>
            <a:r>
              <a:rPr lang="fr-FR" dirty="0"/>
              <a:t>récupération des données des autres bases : récupération en temps réel ou pas (cf. API ou snapshots)</a:t>
            </a:r>
          </a:p>
          <a:p>
            <a:pPr marL="0" indent="0">
              <a:buFontTx/>
              <a:buNone/>
            </a:pPr>
            <a:endParaRPr lang="fr-FR" dirty="0"/>
          </a:p>
          <a:p>
            <a:pPr marL="0" indent="0">
              <a:buFontTx/>
              <a:buNone/>
            </a:pPr>
            <a:endParaRPr lang="fr-FR" dirty="0"/>
          </a:p>
          <a:p>
            <a:pPr marL="0" indent="0">
              <a:buFontTx/>
              <a:buNone/>
            </a:pPr>
            <a:r>
              <a:rPr lang="fr-FR" dirty="0"/>
              <a:t>cf. https://groups.google.com/g/openalex-community/c/KGXFiu3D_rE/m/l6WblpWoAgAJ</a:t>
            </a:r>
          </a:p>
          <a:p>
            <a:pPr marL="171450" indent="-171450">
              <a:buFontTx/>
              <a:buChar char="-"/>
            </a:pPr>
            <a:endParaRPr lang="fr-FR" dirty="0"/>
          </a:p>
          <a:p>
            <a:pPr marL="171450" indent="-171450">
              <a:buFontTx/>
              <a:buChar char="-"/>
            </a:pPr>
            <a:endParaRPr lang="fr-FR" dirty="0"/>
          </a:p>
          <a:p>
            <a:pPr marL="0" indent="0">
              <a:buFontTx/>
              <a:buNone/>
            </a:pPr>
            <a:endParaRPr lang="fr-FR" dirty="0"/>
          </a:p>
          <a:p>
            <a:pPr marL="171450" indent="-171450">
              <a:buFontTx/>
              <a:buChar char="-"/>
            </a:pPr>
            <a:endParaRPr lang="fr-FR" dirty="0"/>
          </a:p>
        </p:txBody>
      </p:sp>
      <p:sp>
        <p:nvSpPr>
          <p:cNvPr id="4" name="Espace réservé du numéro de diapositive 3">
            <a:extLst>
              <a:ext uri="{FF2B5EF4-FFF2-40B4-BE49-F238E27FC236}">
                <a16:creationId xmlns:a16="http://schemas.microsoft.com/office/drawing/2014/main" id="{BE385D33-8F23-FE9E-9B9C-18470F18FEDF}"/>
              </a:ext>
            </a:extLst>
          </p:cNvPr>
          <p:cNvSpPr>
            <a:spLocks noGrp="1"/>
          </p:cNvSpPr>
          <p:nvPr>
            <p:ph type="sldNum" sz="quarter" idx="5"/>
          </p:nvPr>
        </p:nvSpPr>
        <p:spPr/>
        <p:txBody>
          <a:bodyPr/>
          <a:lstStyle/>
          <a:p>
            <a:fld id="{9B445671-83F9-47C6-84FE-DFD9642164E5}" type="slidenum">
              <a:rPr lang="fr-FR" smtClean="0"/>
              <a:t>100</a:t>
            </a:fld>
            <a:endParaRPr lang="fr-FR"/>
          </a:p>
        </p:txBody>
      </p:sp>
    </p:spTree>
    <p:extLst>
      <p:ext uri="{BB962C8B-B14F-4D97-AF65-F5344CB8AC3E}">
        <p14:creationId xmlns:p14="http://schemas.microsoft.com/office/powerpoint/2010/main" val="28800525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de fonctionnalités de recommandations disponibles sur Google scholar et non disponible sur les autres :</a:t>
            </a:r>
          </a:p>
          <a:p>
            <a:pPr marL="355600" indent="-177800"/>
            <a:r>
              <a:rPr lang="fr-FR" dirty="0"/>
              <a:t>	- citer</a:t>
            </a:r>
          </a:p>
          <a:p>
            <a:pPr marL="355600" indent="-177800"/>
            <a:r>
              <a:rPr lang="fr-FR" dirty="0"/>
              <a:t>	- autres articles</a:t>
            </a:r>
          </a:p>
          <a:p>
            <a:pPr marL="355600" indent="-177800"/>
            <a:r>
              <a:rPr lang="fr-FR" dirty="0"/>
              <a:t>	- recherches associées (forme de recommandations)</a:t>
            </a:r>
          </a:p>
          <a:p>
            <a:r>
              <a:rPr lang="fr-FR" dirty="0"/>
              <a:t>projet de Matilda de proposer des recommandations sur le modèle d’Isidore, mais pas encore mis en œuvre</a:t>
            </a:r>
          </a:p>
          <a:p>
            <a:endParaRPr lang="fr-FR" dirty="0"/>
          </a:p>
          <a:p>
            <a:r>
              <a:rPr lang="fr-FR" dirty="0">
                <a:sym typeface="Wingdings" panose="05000000000000000000" pitchFamily="2" charset="2"/>
              </a:rPr>
              <a:t> voir comment se développe la recherche sémantique (</a:t>
            </a:r>
            <a:r>
              <a:rPr lang="fr-FR">
                <a:sym typeface="Wingdings" panose="05000000000000000000" pitchFamily="2" charset="2"/>
              </a:rPr>
              <a:t>projet OpenAlex, </a:t>
            </a:r>
            <a:r>
              <a:rPr lang="fr-FR"/>
              <a:t>https://x.com/OpenAlex_org/status/1826266394834710699</a:t>
            </a:r>
            <a:r>
              <a:rPr lang="fr-FR">
                <a:sym typeface="Wingdings" panose="05000000000000000000" pitchFamily="2" charset="2"/>
              </a:rPr>
              <a:t>)</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101</a:t>
            </a:fld>
            <a:endParaRPr lang="fr-FR"/>
          </a:p>
        </p:txBody>
      </p:sp>
    </p:spTree>
    <p:extLst>
      <p:ext uri="{BB962C8B-B14F-4D97-AF65-F5344CB8AC3E}">
        <p14:creationId xmlns:p14="http://schemas.microsoft.com/office/powerpoint/2010/main" val="27290936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55600" lvl="1" indent="-171450">
              <a:buFontTx/>
              <a:buChar char="-"/>
            </a:pPr>
            <a:r>
              <a:rPr lang="fr-FR" dirty="0"/>
              <a:t>surtout pour articles, et développement pour livres, chapitres, </a:t>
            </a:r>
            <a:r>
              <a:rPr lang="fr-FR" i="1" dirty="0" err="1"/>
              <a:t>proceedings</a:t>
            </a:r>
            <a:r>
              <a:rPr lang="fr-FR" i="0" dirty="0"/>
              <a:t>, </a:t>
            </a:r>
            <a:r>
              <a:rPr lang="fr-FR" i="1" dirty="0"/>
              <a:t>datasets</a:t>
            </a:r>
            <a:r>
              <a:rPr lang="fr-FR" i="0" dirty="0"/>
              <a:t> : </a:t>
            </a:r>
            <a:r>
              <a:rPr lang="fr-FR" b="1" i="0" dirty="0"/>
              <a:t>pas/peu d’autres formes </a:t>
            </a:r>
            <a:r>
              <a:rPr lang="fr-FR" i="0" dirty="0"/>
              <a:t>(ex. : </a:t>
            </a:r>
            <a:r>
              <a:rPr lang="fr-FR" i="1" dirty="0"/>
              <a:t>preprints</a:t>
            </a:r>
            <a:r>
              <a:rPr lang="fr-FR" i="0" dirty="0"/>
              <a:t> d’archives ouvertes, logiciels, littérature grise comme les posters, les thèses)</a:t>
            </a:r>
          </a:p>
          <a:p>
            <a:pPr marL="355600" lvl="1" indent="-171450">
              <a:buFontTx/>
              <a:buChar char="-"/>
            </a:pPr>
            <a:r>
              <a:rPr lang="fr-FR" i="0" dirty="0"/>
              <a:t>couvre les </a:t>
            </a:r>
            <a:r>
              <a:rPr lang="fr-FR" b="1" i="0" dirty="0"/>
              <a:t>canaux « officiels » </a:t>
            </a:r>
            <a:r>
              <a:rPr lang="fr-FR" i="0" dirty="0"/>
              <a:t>: ne prend pas en compte les sites institutionnels, les sites personnels, les réseaux sociaux académiques (ResearchGate, Academia), les blogs (ex. : plateforme Hypothèses)  ou d’une manière générale des ressources web, contrairement à Google scholar</a:t>
            </a:r>
          </a:p>
          <a:p>
            <a:pPr marL="355600" lvl="1" indent="-171450">
              <a:buFontTx/>
              <a:buChar char="-"/>
            </a:pPr>
            <a:r>
              <a:rPr lang="fr-FR" i="0" dirty="0"/>
              <a:t>manque parfois de nuances (cf. sur la catégorisation des travaux entre </a:t>
            </a:r>
            <a:r>
              <a:rPr lang="fr-FR" i="1" dirty="0" err="1"/>
              <a:t>research</a:t>
            </a:r>
            <a:r>
              <a:rPr lang="fr-FR" i="1" dirty="0"/>
              <a:t> articles</a:t>
            </a:r>
            <a:r>
              <a:rPr lang="fr-FR" i="0" dirty="0"/>
              <a:t> et </a:t>
            </a:r>
            <a:r>
              <a:rPr lang="fr-FR" i="1" dirty="0" err="1"/>
              <a:t>reviews</a:t>
            </a:r>
            <a:r>
              <a:rPr lang="fr-FR" i="0" dirty="0"/>
              <a:t> (ex. OpenAlex : </a:t>
            </a:r>
            <a:r>
              <a:rPr lang="en-US" i="0" dirty="0"/>
              <a:t>N. </a:t>
            </a:r>
            <a:r>
              <a:rPr lang="en-US" i="0" dirty="0" err="1"/>
              <a:t>Haupka</a:t>
            </a:r>
            <a:r>
              <a:rPr lang="en-US" i="0" dirty="0"/>
              <a:t> et al., 2024, https://arxiv.org/abs/2406.15154 et https://subugoe.github.io/scholcomm_analytics/posts/openalex_document_types/)</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103</a:t>
            </a:fld>
            <a:endParaRPr lang="fr-FR"/>
          </a:p>
        </p:txBody>
      </p:sp>
    </p:spTree>
    <p:extLst>
      <p:ext uri="{BB962C8B-B14F-4D97-AF65-F5344CB8AC3E}">
        <p14:creationId xmlns:p14="http://schemas.microsoft.com/office/powerpoint/2010/main" val="21203773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
            </a:r>
            <a:r>
              <a:rPr lang="fr-FR" i="1" dirty="0"/>
              <a:t> T</a:t>
            </a:r>
            <a:r>
              <a:rPr lang="en-US" i="1" dirty="0"/>
              <a:t>he emphasis is on metadata, not on the content of the publications. That check should be done by the publishers. That is why OpenAlex trusts </a:t>
            </a:r>
            <a:r>
              <a:rPr lang="en-US" i="1" dirty="0" err="1"/>
              <a:t>CrossRef</a:t>
            </a:r>
            <a:r>
              <a:rPr lang="en-US" i="1" dirty="0"/>
              <a:t> to do a proper check on the organizations requesting DOIs</a:t>
            </a:r>
            <a:r>
              <a:rPr lang="en-US" dirty="0"/>
              <a:t>. </a:t>
            </a:r>
            <a:r>
              <a:rPr lang="fr-FR" dirty="0"/>
              <a:t>» (à propos d’OpenAlex, J. Bosman, 2024, https://www.uu.nl/en/background/openalex-a-big-step-towards-open-science)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105</a:t>
            </a:fld>
            <a:endParaRPr lang="fr-FR"/>
          </a:p>
        </p:txBody>
      </p:sp>
    </p:spTree>
    <p:extLst>
      <p:ext uri="{BB962C8B-B14F-4D97-AF65-F5344CB8AC3E}">
        <p14:creationId xmlns:p14="http://schemas.microsoft.com/office/powerpoint/2010/main" val="33062156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un autre exemple d’utilisation des données Dimensions autour de deux revues : https://www.dimensions.ai/blog/a-view-on-two-rapidly-growing-journals/</a:t>
            </a:r>
            <a:endParaRPr lang="fr-FR" i="0" dirty="0"/>
          </a:p>
          <a:p>
            <a:endParaRPr lang="fr-FR" i="0" dirty="0"/>
          </a:p>
          <a:p>
            <a:r>
              <a:rPr lang="fr-FR" i="0" dirty="0"/>
              <a:t>- </a:t>
            </a:r>
            <a:r>
              <a:rPr lang="fr-FR" b="1" i="0" dirty="0"/>
              <a:t>un moyen de lutter contre les méconduites et fraudes scientifiques ?</a:t>
            </a:r>
          </a:p>
          <a:p>
            <a:pPr marL="534988" lvl="1" indent="-171450">
              <a:buFontTx/>
              <a:buChar char="-"/>
            </a:pPr>
            <a:r>
              <a:rPr lang="fr-FR" b="0" i="0" dirty="0"/>
              <a:t>les index ouverts peuvent-ils être un moyen de lutter contre les fausses références ? (https://x.com/aarontay/status/1712046486756987020)</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106</a:t>
            </a:fld>
            <a:endParaRPr lang="fr-FR"/>
          </a:p>
        </p:txBody>
      </p:sp>
    </p:spTree>
    <p:extLst>
      <p:ext uri="{BB962C8B-B14F-4D97-AF65-F5344CB8AC3E}">
        <p14:creationId xmlns:p14="http://schemas.microsoft.com/office/powerpoint/2010/main" val="33364259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34988" lvl="1" indent="-171450">
              <a:buFontTx/>
              <a:buChar char="-"/>
            </a:pPr>
            <a:r>
              <a:rPr lang="fr-FR" i="0" dirty="0"/>
              <a:t>permettent de rendre visibles les rétractations (cf. tests pour OpenAlex, U. </a:t>
            </a:r>
            <a:r>
              <a:rPr lang="fr-FR" i="0" dirty="0" err="1"/>
              <a:t>Herb</a:t>
            </a:r>
            <a:r>
              <a:rPr lang="fr-FR" i="0" dirty="0"/>
              <a:t>, 2024, https://scidebug.com/2024/01/31/retractions-in-web-of-science-and-openalex/ et étude pour Dimensions, Lens et OpenAlex, J. L. Ortega et L. Delgado-</a:t>
            </a:r>
            <a:r>
              <a:rPr lang="fr-FR" i="0" dirty="0" err="1"/>
              <a:t>Quirós</a:t>
            </a:r>
            <a:r>
              <a:rPr lang="fr-FR" i="0" dirty="0"/>
              <a:t>, 2024. https://doi.org/10.1007/s11192-024-05034-y : 91 % avec le seul OpenAlex), mais avec des problèmes sur les termes « </a:t>
            </a:r>
            <a:r>
              <a:rPr lang="fr-FR" i="1" dirty="0" err="1"/>
              <a:t>retraction</a:t>
            </a:r>
            <a:r>
              <a:rPr lang="fr-FR" i="0" dirty="0"/>
              <a:t> » vs « </a:t>
            </a:r>
            <a:r>
              <a:rPr lang="fr-FR" i="1" dirty="0" err="1"/>
              <a:t>withdrawal</a:t>
            </a:r>
            <a:r>
              <a:rPr lang="fr-FR" i="0" dirty="0"/>
              <a:t> » : travail en cours</a:t>
            </a:r>
            <a:br>
              <a:rPr lang="fr-FR" i="0" dirty="0"/>
            </a:br>
            <a:endParaRPr lang="fr-FR" i="0" dirty="0"/>
          </a:p>
          <a:p>
            <a:pPr marL="534988" lvl="1" indent="-171450">
              <a:buFontTx/>
              <a:buChar char="-"/>
            </a:pPr>
            <a:r>
              <a:rPr lang="fr-FR" b="1" i="0" dirty="0"/>
              <a:t>le développement des graphes peut-il favoriser une recherche plus transparente ?</a:t>
            </a:r>
          </a:p>
          <a:p>
            <a:pPr marL="708025" lvl="2" indent="-171450">
              <a:buFontTx/>
              <a:buChar char="-"/>
            </a:pPr>
            <a:r>
              <a:rPr lang="fr-FR" i="0" dirty="0"/>
              <a:t>cf. Dimensions </a:t>
            </a:r>
            <a:r>
              <a:rPr lang="fr-FR" i="0" dirty="0" err="1"/>
              <a:t>Author</a:t>
            </a:r>
            <a:r>
              <a:rPr lang="fr-FR" i="0" dirty="0"/>
              <a:t> Check, https://www.dimensions.ai/products/all-products/author-check/ et https://www.dimensions.ai/news/dimensions-author-check-adopted-by-sage-to-enhance-research-integrity/</a:t>
            </a:r>
          </a:p>
          <a:p>
            <a:pPr marL="708025" lvl="2" indent="-171450">
              <a:buFontTx/>
              <a:buChar char="-"/>
            </a:pPr>
            <a:r>
              <a:rPr lang="fr-FR" i="0" dirty="0"/>
              <a:t>cf. </a:t>
            </a:r>
            <a:r>
              <a:rPr lang="fr-FR" i="0" dirty="0" err="1"/>
              <a:t>SemOpenAlex</a:t>
            </a:r>
            <a:r>
              <a:rPr lang="fr-FR" i="0" dirty="0"/>
              <a:t>, https://link.springer.com/chapter/10.1007/978-3-031-47243-5_6 et https://semopenalex.org/resource/semopenalex:UniversalSearch</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107</a:t>
            </a:fld>
            <a:endParaRPr lang="fr-FR"/>
          </a:p>
        </p:txBody>
      </p:sp>
    </p:spTree>
    <p:extLst>
      <p:ext uri="{BB962C8B-B14F-4D97-AF65-F5344CB8AC3E}">
        <p14:creationId xmlns:p14="http://schemas.microsoft.com/office/powerpoint/2010/main" val="6805723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108</a:t>
            </a:fld>
            <a:endParaRPr lang="fr-FR"/>
          </a:p>
        </p:txBody>
      </p:sp>
    </p:spTree>
    <p:extLst>
      <p:ext uri="{BB962C8B-B14F-4D97-AF65-F5344CB8AC3E}">
        <p14:creationId xmlns:p14="http://schemas.microsoft.com/office/powerpoint/2010/main" val="4084008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B1C8C-2280-D1CE-BC80-D22906DECA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332B1F-07E4-FDD7-99F9-686FE90577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1654253-B69E-B971-C2B0-A1AF9CC5014D}"/>
              </a:ext>
            </a:extLst>
          </p:cNvPr>
          <p:cNvSpPr>
            <a:spLocks noGrp="1"/>
          </p:cNvSpPr>
          <p:nvPr>
            <p:ph type="body" idx="1"/>
          </p:nvPr>
        </p:nvSpPr>
        <p:spPr>
          <a:xfrm>
            <a:off x="679927" y="4778722"/>
            <a:ext cx="5439410" cy="9280178"/>
          </a:xfrm>
        </p:spPr>
        <p:txBody>
          <a:bodyPr/>
          <a:lstStyle/>
          <a:p>
            <a:pPr marL="171450" indent="-171450">
              <a:buFontTx/>
              <a:buChar char="-"/>
            </a:pPr>
            <a:r>
              <a:rPr lang="fr-FR" dirty="0"/>
              <a:t>nécessaire nettoyage des données :</a:t>
            </a:r>
          </a:p>
          <a:p>
            <a:pPr marL="265112" indent="-171450">
              <a:buFontTx/>
              <a:buChar char="-"/>
            </a:pPr>
            <a:r>
              <a:rPr lang="fr-FR" dirty="0"/>
              <a:t>par le producteur du service</a:t>
            </a:r>
          </a:p>
          <a:p>
            <a:pPr marL="265112" indent="-171450">
              <a:buFontTx/>
              <a:buChar char="-"/>
            </a:pPr>
            <a:r>
              <a:rPr lang="fr-FR" dirty="0"/>
              <a:t>par les utilisateurs	</a:t>
            </a:r>
          </a:p>
          <a:p>
            <a:pPr marL="533400" lvl="1" indent="-171450">
              <a:buFontTx/>
              <a:buChar char="-"/>
            </a:pPr>
            <a:r>
              <a:rPr lang="fr-FR" dirty="0"/>
              <a:t>signalements ponctuels</a:t>
            </a:r>
          </a:p>
          <a:p>
            <a:pPr marL="533400" lvl="1" indent="-171450">
              <a:buFontTx/>
              <a:buChar char="-"/>
            </a:pPr>
            <a:r>
              <a:rPr lang="fr-FR" dirty="0"/>
              <a:t>campagnes</a:t>
            </a:r>
          </a:p>
          <a:p>
            <a:pPr marL="0" lvl="0" indent="0">
              <a:buFontTx/>
              <a:buNone/>
            </a:pPr>
            <a:r>
              <a:rPr lang="fr-FR" dirty="0"/>
              <a:t>cf. ce qui se fait déjà pour le Web of science ou Scopus : « Les deux producteurs de ces bases bibliométriques ont beaucoup investi, souvent avec l’appui des institutions, sur la qualité des données (dédoublonnage, suivi des citations) et sur l’homogénéisation des index : auteurs, adresses des institutions, ou sur les thématiques » (G. Colcanap et F. Rousseau, 2021, https://publications-prairial.fr/arabesques/index.php?id=2719)</a:t>
            </a:r>
          </a:p>
          <a:p>
            <a:pPr marL="0" lvl="0" indent="0">
              <a:buFontTx/>
              <a:buNone/>
            </a:pPr>
            <a:r>
              <a:rPr lang="fr-FR" dirty="0"/>
              <a:t> </a:t>
            </a:r>
          </a:p>
          <a:p>
            <a:pPr marL="0" lvl="0" indent="0">
              <a:buFontTx/>
              <a:buNone/>
            </a:pPr>
            <a:r>
              <a:rPr lang="fr-FR" dirty="0"/>
              <a:t>risques potentiels (cf. F. Bordignon, 2024, https://carnetist.hypotheses.org/2182 et https://enpc.hal.science/hal-04520837/ et L. Bracco, 2024, https://renatis.cnrs.fr/rks-content/uploads/2024/05/cafe_renatis_openalex_bracco.pdf) :</a:t>
            </a:r>
          </a:p>
          <a:p>
            <a:pPr marL="355600" lvl="0" indent="-177800">
              <a:buFontTx/>
              <a:buNone/>
            </a:pPr>
            <a:r>
              <a:rPr lang="fr-FR" b="1" dirty="0"/>
              <a:t>	</a:t>
            </a:r>
            <a:r>
              <a:rPr lang="fr-FR" sz="1200" b="1" kern="1200" dirty="0">
                <a:solidFill>
                  <a:schemeClr val="tx1"/>
                </a:solidFill>
                <a:latin typeface="+mn-lt"/>
                <a:ea typeface="+mn-ea"/>
                <a:cs typeface="+mn-cs"/>
              </a:rPr>
              <a:t>- sur qui repose la curation : des professionnels de l’information et </a:t>
            </a:r>
            <a:r>
              <a:rPr lang="fr-FR" sz="1200" b="1" kern="1200" dirty="0" err="1">
                <a:solidFill>
                  <a:schemeClr val="tx1"/>
                </a:solidFill>
                <a:latin typeface="+mn-lt"/>
                <a:ea typeface="+mn-ea"/>
                <a:cs typeface="+mn-cs"/>
              </a:rPr>
              <a:t>bibliomètres</a:t>
            </a:r>
            <a:r>
              <a:rPr lang="fr-FR" sz="1200" b="1" kern="1200" dirty="0">
                <a:solidFill>
                  <a:schemeClr val="tx1"/>
                </a:solidFill>
                <a:latin typeface="+mn-lt"/>
                <a:ea typeface="+mn-ea"/>
                <a:cs typeface="+mn-cs"/>
              </a:rPr>
              <a:t>, suite à une redirection du modèle existant avec le Web of science et Scopus ? </a:t>
            </a:r>
            <a:r>
              <a:rPr lang="fr-FR" sz="1200" b="0" kern="1200" dirty="0">
                <a:solidFill>
                  <a:schemeClr val="tx1"/>
                </a:solidFill>
                <a:latin typeface="+mn-lt"/>
                <a:ea typeface="+mn-ea"/>
                <a:cs typeface="+mn-cs"/>
              </a:rPr>
              <a:t>(ex. : </a:t>
            </a:r>
            <a:r>
              <a:rPr lang="fr-FR" sz="1200" b="0" i="1" kern="1200" dirty="0" err="1">
                <a:solidFill>
                  <a:schemeClr val="tx1"/>
                </a:solidFill>
                <a:latin typeface="+mn-lt"/>
                <a:ea typeface="+mn-ea"/>
                <a:cs typeface="+mn-cs"/>
              </a:rPr>
              <a:t>works</a:t>
            </a:r>
            <a:r>
              <a:rPr lang="fr-FR" sz="1200" b="0" i="1" kern="1200" dirty="0">
                <a:solidFill>
                  <a:schemeClr val="tx1"/>
                </a:solidFill>
                <a:latin typeface="+mn-lt"/>
                <a:ea typeface="+mn-ea"/>
                <a:cs typeface="+mn-cs"/>
              </a:rPr>
              <a:t> magnet </a:t>
            </a:r>
            <a:r>
              <a:rPr lang="fr-FR" sz="1200" b="0" kern="1200" dirty="0">
                <a:solidFill>
                  <a:schemeClr val="tx1"/>
                </a:solidFill>
                <a:latin typeface="+mn-lt"/>
                <a:ea typeface="+mn-ea"/>
                <a:cs typeface="+mn-cs"/>
              </a:rPr>
              <a:t>du </a:t>
            </a:r>
            <a:r>
              <a:rPr lang="fr-FR" sz="1200" b="0" kern="1200" dirty="0" err="1">
                <a:solidFill>
                  <a:schemeClr val="tx1"/>
                </a:solidFill>
                <a:latin typeface="+mn-lt"/>
                <a:ea typeface="+mn-ea"/>
                <a:cs typeface="+mn-cs"/>
              </a:rPr>
              <a:t>MESR</a:t>
            </a:r>
            <a:r>
              <a:rPr lang="fr-FR" sz="1200" b="0" kern="1200" dirty="0">
                <a:solidFill>
                  <a:schemeClr val="tx1"/>
                </a:solidFill>
                <a:latin typeface="+mn-lt"/>
                <a:ea typeface="+mn-ea"/>
                <a:cs typeface="+mn-cs"/>
              </a:rPr>
              <a:t>)</a:t>
            </a:r>
          </a:p>
          <a:p>
            <a:pPr marL="355600" marR="0" lvl="0" indent="-177800" algn="l" defTabSz="914400" rtl="0" eaLnBrk="1" fontAlgn="auto" latinLnBrk="0" hangingPunct="1">
              <a:lnSpc>
                <a:spcPct val="100000"/>
              </a:lnSpc>
              <a:spcBef>
                <a:spcPts val="0"/>
              </a:spcBef>
              <a:spcAft>
                <a:spcPts val="0"/>
              </a:spcAft>
              <a:buClrTx/>
              <a:buSzTx/>
              <a:buFontTx/>
              <a:buNone/>
              <a:tabLst/>
              <a:defRPr/>
            </a:pPr>
            <a:r>
              <a:rPr lang="fr-FR" b="1" dirty="0"/>
              <a:t>	</a:t>
            </a:r>
            <a:r>
              <a:rPr lang="fr-FR" sz="1200" b="1" kern="1200" dirty="0">
                <a:solidFill>
                  <a:schemeClr val="tx1"/>
                </a:solidFill>
                <a:latin typeface="+mn-lt"/>
                <a:ea typeface="+mn-ea"/>
                <a:cs typeface="+mn-cs"/>
              </a:rPr>
              <a:t>- comment motiver les communautés si une partie du travail est invisibilisé (cf. champs pointus des types de documents dans HAL fondus dans champs plus larges) et nécessite d’être sans cesse recommencé ?</a:t>
            </a:r>
          </a:p>
          <a:p>
            <a:pPr marL="355600" marR="0" lvl="0" indent="-177800" algn="l" defTabSz="914400" rtl="0" eaLnBrk="1" fontAlgn="auto" latinLnBrk="0" hangingPunct="1">
              <a:lnSpc>
                <a:spcPct val="100000"/>
              </a:lnSpc>
              <a:spcBef>
                <a:spcPts val="0"/>
              </a:spcBef>
              <a:spcAft>
                <a:spcPts val="0"/>
              </a:spcAft>
              <a:buClrTx/>
              <a:buSzTx/>
              <a:buFontTx/>
              <a:buNone/>
              <a:tabLst/>
              <a:defRPr/>
            </a:pPr>
            <a:r>
              <a:rPr lang="fr-FR" b="1" dirty="0"/>
              <a:t>	</a:t>
            </a:r>
            <a:r>
              <a:rPr lang="fr-FR" sz="1200" b="1" kern="1200" dirty="0">
                <a:solidFill>
                  <a:schemeClr val="tx1"/>
                </a:solidFill>
                <a:latin typeface="+mn-lt"/>
                <a:ea typeface="+mn-ea"/>
                <a:cs typeface="+mn-cs"/>
              </a:rPr>
              <a:t>- crainte d’un monde à deux vitesses : ceux qui continueront, moyennant finances, à utiliser les services commerciaux (Web of science, Scopus) et ceux qui soutiendront les initiatives ouvertes, vertueuses, en échange d’un important travail RH</a:t>
            </a:r>
          </a:p>
          <a:p>
            <a:pPr marL="355600" marR="0" lvl="0" indent="-177800" algn="l" defTabSz="914400" rtl="0" eaLnBrk="1" fontAlgn="auto" latinLnBrk="0" hangingPunct="1">
              <a:lnSpc>
                <a:spcPct val="100000"/>
              </a:lnSpc>
              <a:spcBef>
                <a:spcPts val="0"/>
              </a:spcBef>
              <a:spcAft>
                <a:spcPts val="0"/>
              </a:spcAft>
              <a:buClrTx/>
              <a:buSzTx/>
              <a:buFontTx/>
              <a:buNone/>
              <a:tabLst/>
              <a:defRPr/>
            </a:pPr>
            <a:r>
              <a:rPr lang="fr-FR" dirty="0"/>
              <a:t>« Nous ne voulons pas que les données commerciales, dont la déclaration de Barcelone dénonce à raison les lacunes et les biais, soient remplacées par des données d’origine libre mais dont la qualité serait tout aussi déficiente et dont la curation manuelle consommerait des ressources humaines considérables » (communauté </a:t>
            </a:r>
            <a:r>
              <a:rPr lang="fr-FR" dirty="0" err="1"/>
              <a:t>CRISalid</a:t>
            </a:r>
            <a:r>
              <a:rPr lang="fr-FR" dirty="0"/>
              <a:t>, 2024, https://crisalid.org/actualite/comment-communaute-crisalid-construit-lapres-declaration-barcelone)</a:t>
            </a: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a:solidFill>
                  <a:schemeClr val="tx1"/>
                </a:solidFill>
                <a:latin typeface="+mn-lt"/>
                <a:ea typeface="+mn-ea"/>
                <a:cs typeface="+mn-cs"/>
                <a:sym typeface="Wingdings" panose="05000000000000000000" pitchFamily="2" charset="2"/>
              </a:rPr>
              <a:t>nécessite d’une réflexion aussi large et mutualisée que possible (cf. GT au niveau français sur le nettoyage des données dans OpenAlex)</a:t>
            </a: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a:solidFill>
                  <a:schemeClr val="tx1"/>
                </a:solidFill>
                <a:latin typeface="+mn-lt"/>
                <a:ea typeface="+mn-ea"/>
                <a:cs typeface="+mn-cs"/>
                <a:sym typeface="Wingdings" panose="05000000000000000000" pitchFamily="2" charset="2"/>
              </a:rPr>
              <a:t>nécessite une implication sur le long terme</a:t>
            </a: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a:solidFill>
                  <a:schemeClr val="tx1"/>
                </a:solidFill>
                <a:latin typeface="+mn-lt"/>
                <a:ea typeface="+mn-ea"/>
                <a:cs typeface="+mn-cs"/>
                <a:sym typeface="Wingdings" panose="05000000000000000000" pitchFamily="2" charset="2"/>
              </a:rPr>
              <a:t>nécessite aussi une réflexion sur les identifiants et leur mise à jour </a:t>
            </a:r>
            <a:r>
              <a:rPr lang="fr-FR" sz="1200" b="0" kern="1200" dirty="0">
                <a:solidFill>
                  <a:schemeClr val="tx1"/>
                </a:solidFill>
                <a:latin typeface="+mn-lt"/>
                <a:ea typeface="+mn-ea"/>
                <a:cs typeface="+mn-cs"/>
                <a:sym typeface="Wingdings" panose="05000000000000000000" pitchFamily="2" charset="2"/>
              </a:rPr>
              <a:t>(ORCID, ROR, voire </a:t>
            </a:r>
            <a:r>
              <a:rPr lang="fr-FR" sz="1200" b="0" kern="1200" dirty="0" err="1">
                <a:solidFill>
                  <a:schemeClr val="tx1"/>
                </a:solidFill>
                <a:latin typeface="+mn-lt"/>
                <a:ea typeface="+mn-ea"/>
                <a:cs typeface="+mn-cs"/>
                <a:sym typeface="Wingdings" panose="05000000000000000000" pitchFamily="2" charset="2"/>
              </a:rPr>
              <a:t>IdRef</a:t>
            </a:r>
            <a:r>
              <a:rPr lang="fr-FR" sz="1200" b="0" kern="1200" dirty="0">
                <a:solidFill>
                  <a:schemeClr val="tx1"/>
                </a:solidFill>
                <a:latin typeface="+mn-lt"/>
                <a:ea typeface="+mn-ea"/>
                <a:cs typeface="+mn-cs"/>
                <a:sym typeface="Wingdings" panose="05000000000000000000" pitchFamily="2" charset="2"/>
              </a:rPr>
              <a:t> au niveau français)</a:t>
            </a: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a:solidFill>
                  <a:schemeClr val="tx1"/>
                </a:solidFill>
                <a:latin typeface="+mn-lt"/>
                <a:ea typeface="+mn-ea"/>
                <a:cs typeface="+mn-cs"/>
                <a:sym typeface="Wingdings" panose="05000000000000000000" pitchFamily="2" charset="2"/>
              </a:rPr>
              <a:t>nécessite une implication aussi au niveau des chercheurs eux-mêmes </a:t>
            </a:r>
            <a:r>
              <a:rPr lang="fr-FR" sz="1200" b="0" kern="1200" dirty="0">
                <a:solidFill>
                  <a:schemeClr val="tx1"/>
                </a:solidFill>
                <a:latin typeface="+mn-lt"/>
                <a:ea typeface="+mn-ea"/>
                <a:cs typeface="+mn-cs"/>
                <a:sym typeface="Wingdings" panose="05000000000000000000" pitchFamily="2" charset="2"/>
              </a:rPr>
              <a:t>(ORCID, cf. </a:t>
            </a:r>
            <a:r>
              <a:rPr lang="fr-FR" sz="1200" b="0" kern="1200" dirty="0" err="1">
                <a:solidFill>
                  <a:schemeClr val="tx1"/>
                </a:solidFill>
                <a:latin typeface="+mn-lt"/>
                <a:ea typeface="+mn-ea"/>
                <a:cs typeface="+mn-cs"/>
                <a:sym typeface="Wingdings" panose="05000000000000000000" pitchFamily="2" charset="2"/>
              </a:rPr>
              <a:t>HCERES</a:t>
            </a:r>
            <a:r>
              <a:rPr lang="fr-FR" sz="1200" b="0" kern="1200" dirty="0">
                <a:solidFill>
                  <a:schemeClr val="tx1"/>
                </a:solidFill>
                <a:latin typeface="+mn-lt"/>
                <a:ea typeface="+mn-ea"/>
                <a:cs typeface="+mn-cs"/>
                <a:sym typeface="Wingdings" panose="05000000000000000000" pitchFamily="2" charset="2"/>
              </a:rPr>
              <a:t> : </a:t>
            </a:r>
            <a:r>
              <a:rPr lang="fr-FR" dirty="0"/>
              <a:t>« </a:t>
            </a:r>
            <a:r>
              <a:rPr lang="en-US" sz="1200" b="0" i="1" kern="1200" dirty="0">
                <a:solidFill>
                  <a:schemeClr val="tx1"/>
                </a:solidFill>
                <a:latin typeface="+mn-lt"/>
                <a:ea typeface="+mn-ea"/>
                <a:cs typeface="+mn-cs"/>
                <a:sym typeface="Wingdings" panose="05000000000000000000" pitchFamily="2" charset="2"/>
              </a:rPr>
              <a:t>An automated process could be developed if the ORCID was used more systematically and reliably by researchers, which would be more economical than creating a new infrastructure. Some researchers are reluctant to use ORCID, but open access to publications and to quality data on publications requires some efforts, like more accessible information from researchers. Otherwise, costs may be too high, leading to compromises on some of the initial objectives.</a:t>
            </a:r>
            <a:r>
              <a:rPr lang="fr-FR" i="1" dirty="0"/>
              <a:t>  </a:t>
            </a:r>
            <a:r>
              <a:rPr lang="fr-FR" dirty="0"/>
              <a:t>», 2024,</a:t>
            </a:r>
            <a:r>
              <a:rPr lang="en-US" sz="1200" b="0" kern="1200" dirty="0">
                <a:solidFill>
                  <a:schemeClr val="tx1"/>
                </a:solidFill>
                <a:latin typeface="+mn-lt"/>
                <a:ea typeface="+mn-ea"/>
                <a:cs typeface="+mn-cs"/>
                <a:sym typeface="Wingdings" panose="05000000000000000000" pitchFamily="2" charset="2"/>
              </a:rPr>
              <a:t> https://www.hceres.fr/sites/default/files/media/downloads/broadening-data-sources-for-bibliometric-analyses.pdf</a:t>
            </a:r>
            <a:r>
              <a:rPr lang="fr-FR" sz="1200" b="0" kern="1200" dirty="0">
                <a:solidFill>
                  <a:schemeClr val="tx1"/>
                </a:solidFill>
                <a:latin typeface="+mn-lt"/>
                <a:ea typeface="+mn-ea"/>
                <a:cs typeface="+mn-cs"/>
                <a:sym typeface="Wingdings" panose="05000000000000000000" pitchFamily="2" charset="2"/>
              </a:rPr>
              <a:t>)</a:t>
            </a:r>
          </a:p>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sym typeface="Wingdings" panose="05000000000000000000" pitchFamily="2" charset="2"/>
            </a:endParaRP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sz="1200" b="0" kern="1200" dirty="0">
              <a:solidFill>
                <a:schemeClr val="tx1"/>
              </a:solidFill>
              <a:latin typeface="+mn-lt"/>
              <a:ea typeface="+mn-ea"/>
              <a:cs typeface="+mn-cs"/>
            </a:endParaRPr>
          </a:p>
          <a:p>
            <a:pPr marL="355600" marR="0" lvl="0" indent="-17780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pour l’ex. de Matilda, cf. </a:t>
            </a:r>
            <a:r>
              <a:rPr lang="fr-FR" sz="1200" dirty="0" err="1"/>
              <a:t>GTSO,</a:t>
            </a:r>
            <a:r>
              <a:rPr lang="fr-FR" sz="1200" i="1" dirty="0" err="1"/>
              <a:t>Webinaire</a:t>
            </a:r>
            <a:r>
              <a:rPr lang="fr-FR" sz="1200" i="1" dirty="0"/>
              <a:t> Matilda (21 mai 2024), </a:t>
            </a:r>
            <a:r>
              <a:rPr lang="fr-FR" sz="1200" i="0" dirty="0"/>
              <a:t>https://gtso.couperin.org/interoperabilite-et-reseaux/realisations/ &gt; questions-réponses</a:t>
            </a:r>
            <a:endParaRPr lang="fr-FR" sz="1200" kern="1200" dirty="0">
              <a:solidFill>
                <a:schemeClr val="tx1"/>
              </a:solidFill>
              <a:latin typeface="+mn-lt"/>
              <a:ea typeface="+mn-ea"/>
              <a:cs typeface="+mn-cs"/>
            </a:endParaRPr>
          </a:p>
          <a:p>
            <a:pPr marL="355600" lvl="0" indent="-177800">
              <a:buFontTx/>
              <a:buNone/>
            </a:pPr>
            <a:endParaRPr lang="fr-FR" sz="1200" kern="1200" dirty="0">
              <a:solidFill>
                <a:schemeClr val="tx1"/>
              </a:solidFill>
              <a:latin typeface="+mn-lt"/>
              <a:ea typeface="+mn-ea"/>
              <a:cs typeface="+mn-cs"/>
            </a:endParaRPr>
          </a:p>
        </p:txBody>
      </p:sp>
      <p:sp>
        <p:nvSpPr>
          <p:cNvPr id="4" name="Espace réservé du numéro de diapositive 3">
            <a:extLst>
              <a:ext uri="{FF2B5EF4-FFF2-40B4-BE49-F238E27FC236}">
                <a16:creationId xmlns:a16="http://schemas.microsoft.com/office/drawing/2014/main" id="{691CB1FB-7270-A0A1-F02E-413AF4456A4F}"/>
              </a:ext>
            </a:extLst>
          </p:cNvPr>
          <p:cNvSpPr>
            <a:spLocks noGrp="1"/>
          </p:cNvSpPr>
          <p:nvPr>
            <p:ph type="sldNum" sz="quarter" idx="5"/>
          </p:nvPr>
        </p:nvSpPr>
        <p:spPr/>
        <p:txBody>
          <a:bodyPr/>
          <a:lstStyle/>
          <a:p>
            <a:fld id="{9B445671-83F9-47C6-84FE-DFD9642164E5}" type="slidenum">
              <a:rPr lang="fr-FR" smtClean="0"/>
              <a:t>109</a:t>
            </a:fld>
            <a:endParaRPr lang="fr-FR"/>
          </a:p>
        </p:txBody>
      </p:sp>
    </p:spTree>
    <p:extLst>
      <p:ext uri="{BB962C8B-B14F-4D97-AF65-F5344CB8AC3E}">
        <p14:creationId xmlns:p14="http://schemas.microsoft.com/office/powerpoint/2010/main" val="35288221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9280178"/>
          </a:xfrm>
        </p:spPr>
        <p:txBody>
          <a:bodyPr/>
          <a:lstStyle/>
          <a:p>
            <a:pPr marL="355600" lvl="0" indent="-177800">
              <a:buFontTx/>
              <a:buNone/>
            </a:pPr>
            <a:r>
              <a:rPr lang="fr-FR" sz="1200" b="1" kern="1200" dirty="0">
                <a:solidFill>
                  <a:schemeClr val="tx1"/>
                </a:solidFill>
                <a:latin typeface="+mn-lt"/>
                <a:ea typeface="+mn-ea"/>
                <a:cs typeface="+mn-cs"/>
              </a:rPr>
              <a:t>du côté des outils commerciaux, deux axes :</a:t>
            </a:r>
          </a:p>
          <a:p>
            <a:pPr marL="355600" marR="0" lvl="0" indent="-177800" algn="l" defTabSz="914400" rtl="0" eaLnBrk="1" fontAlgn="auto" latinLnBrk="0" hangingPunct="1">
              <a:lnSpc>
                <a:spcPct val="100000"/>
              </a:lnSpc>
              <a:spcBef>
                <a:spcPts val="0"/>
              </a:spcBef>
              <a:spcAft>
                <a:spcPts val="0"/>
              </a:spcAft>
              <a:buClrTx/>
              <a:buSzTx/>
              <a:buFontTx/>
              <a:buChar char="-"/>
              <a:tabLst/>
              <a:defRPr/>
            </a:pPr>
            <a:r>
              <a:rPr lang="fr-FR" sz="1200" b="1" kern="1200" dirty="0">
                <a:solidFill>
                  <a:schemeClr val="tx1"/>
                </a:solidFill>
                <a:latin typeface="+mn-lt"/>
                <a:ea typeface="+mn-ea"/>
                <a:cs typeface="+mn-cs"/>
              </a:rPr>
              <a:t>efforts pour faire face aux enjeux actuels (bibliodiversité, diversification des productions)</a:t>
            </a:r>
          </a:p>
          <a:p>
            <a:pPr marL="355600" marR="0" lvl="0" indent="-177800" algn="l" defTabSz="914400" rtl="0" eaLnBrk="1" fontAlgn="auto" latinLnBrk="0" hangingPunct="1">
              <a:lnSpc>
                <a:spcPct val="100000"/>
              </a:lnSpc>
              <a:spcBef>
                <a:spcPts val="0"/>
              </a:spcBef>
              <a:spcAft>
                <a:spcPts val="0"/>
              </a:spcAft>
              <a:buClrTx/>
              <a:buSzTx/>
              <a:buFontTx/>
              <a:buChar char="-"/>
              <a:tabLst/>
              <a:defRPr/>
            </a:pPr>
            <a:r>
              <a:rPr lang="fr-FR" sz="1200" b="1" kern="1200" dirty="0">
                <a:solidFill>
                  <a:schemeClr val="tx1"/>
                </a:solidFill>
                <a:latin typeface="+mn-lt"/>
                <a:ea typeface="+mn-ea"/>
                <a:cs typeface="+mn-cs"/>
                <a:sym typeface="Wingdings" panose="05000000000000000000" pitchFamily="2" charset="2"/>
              </a:rPr>
              <a:t>mais possibilité que le développement de données ouvertes propres ne sape leur valeur ajoutée ? ou alors, se présentent davantage comme fournisseurs de services ?</a:t>
            </a:r>
          </a:p>
          <a:p>
            <a:pPr marL="17780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sym typeface="Wingdings" panose="05000000000000000000" pitchFamily="2" charset="2"/>
              </a:rPr>
              <a:t> le rôle / le poids de l’« image de marque » ?</a:t>
            </a:r>
          </a:p>
          <a:p>
            <a:pPr marL="355600" lvl="0" indent="-177800">
              <a:buFontTx/>
              <a:buNone/>
            </a:pPr>
            <a:endParaRPr lang="fr-FR" sz="1200" kern="1200" dirty="0">
              <a:solidFill>
                <a:schemeClr val="tx1"/>
              </a:solidFill>
              <a:latin typeface="+mn-lt"/>
              <a:ea typeface="+mn-ea"/>
              <a:cs typeface="+mn-cs"/>
            </a:endParaRPr>
          </a:p>
          <a:p>
            <a:pPr marL="355600" lvl="0" indent="-177800">
              <a:buFontTx/>
              <a:buNone/>
            </a:pPr>
            <a:r>
              <a:rPr lang="fr-FR" sz="1200" kern="1200" dirty="0">
                <a:solidFill>
                  <a:schemeClr val="tx1"/>
                </a:solidFill>
                <a:latin typeface="+mn-lt"/>
                <a:ea typeface="+mn-ea"/>
                <a:cs typeface="+mn-cs"/>
              </a:rPr>
              <a:t>cf. aussi C. </a:t>
            </a:r>
            <a:r>
              <a:rPr lang="fr-FR" sz="1200" kern="1200" dirty="0" err="1">
                <a:solidFill>
                  <a:schemeClr val="tx1"/>
                </a:solidFill>
                <a:latin typeface="+mn-lt"/>
                <a:ea typeface="+mn-ea"/>
                <a:cs typeface="+mn-cs"/>
              </a:rPr>
              <a:t>Offord</a:t>
            </a:r>
            <a:r>
              <a:rPr lang="fr-FR" sz="1200" kern="1200" dirty="0">
                <a:solidFill>
                  <a:schemeClr val="tx1"/>
                </a:solidFill>
                <a:latin typeface="+mn-lt"/>
                <a:ea typeface="+mn-ea"/>
                <a:cs typeface="+mn-cs"/>
              </a:rPr>
              <a:t>, 2024, https://www.science.org/content/article/researchers-need-open-bibliographic-databases-new-declaration-says</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110</a:t>
            </a:fld>
            <a:endParaRPr lang="fr-FR"/>
          </a:p>
        </p:txBody>
      </p:sp>
    </p:spTree>
    <p:extLst>
      <p:ext uri="{BB962C8B-B14F-4D97-AF65-F5344CB8AC3E}">
        <p14:creationId xmlns:p14="http://schemas.microsoft.com/office/powerpoint/2010/main" val="240659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F20AE1-2E96-2A1D-443D-9A932188FE7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F7A1093-2586-FD47-B2FE-7642FA7810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BBE899F7-F99E-ECC1-E914-DEA88758FB58}"/>
              </a:ext>
            </a:extLst>
          </p:cNvPr>
          <p:cNvSpPr>
            <a:spLocks noGrp="1"/>
          </p:cNvSpPr>
          <p:nvPr>
            <p:ph type="dt" sz="half" idx="10"/>
          </p:nvPr>
        </p:nvSpPr>
        <p:spPr/>
        <p:txBody>
          <a:bodyPr/>
          <a:lstStyle/>
          <a:p>
            <a:fld id="{5A4BE4D5-84CE-4500-8AD6-A3C20F043DA1}" type="datetimeFigureOut">
              <a:rPr lang="fr-FR" smtClean="0"/>
              <a:t>21/10/2025</a:t>
            </a:fld>
            <a:endParaRPr lang="fr-FR"/>
          </a:p>
        </p:txBody>
      </p:sp>
      <p:sp>
        <p:nvSpPr>
          <p:cNvPr id="5" name="Espace réservé du pied de page 4">
            <a:extLst>
              <a:ext uri="{FF2B5EF4-FFF2-40B4-BE49-F238E27FC236}">
                <a16:creationId xmlns:a16="http://schemas.microsoft.com/office/drawing/2014/main" id="{96B16E69-6E41-312A-9D45-BF678BEE17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4DF4BD-7154-A506-71A4-DBF1A6EDF1D9}"/>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3937430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8538E-C74B-7B38-50D9-FB462A1290D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121A81E-AB84-2046-2FA1-C30A17AEA48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DDCA038-D076-2A48-30F7-DD9E5190B72B}"/>
              </a:ext>
            </a:extLst>
          </p:cNvPr>
          <p:cNvSpPr>
            <a:spLocks noGrp="1"/>
          </p:cNvSpPr>
          <p:nvPr>
            <p:ph type="dt" sz="half" idx="10"/>
          </p:nvPr>
        </p:nvSpPr>
        <p:spPr/>
        <p:txBody>
          <a:bodyPr/>
          <a:lstStyle/>
          <a:p>
            <a:fld id="{5A4BE4D5-84CE-4500-8AD6-A3C20F043DA1}" type="datetimeFigureOut">
              <a:rPr lang="fr-FR" smtClean="0"/>
              <a:t>21/10/2025</a:t>
            </a:fld>
            <a:endParaRPr lang="fr-FR"/>
          </a:p>
        </p:txBody>
      </p:sp>
      <p:sp>
        <p:nvSpPr>
          <p:cNvPr id="5" name="Espace réservé du pied de page 4">
            <a:extLst>
              <a:ext uri="{FF2B5EF4-FFF2-40B4-BE49-F238E27FC236}">
                <a16:creationId xmlns:a16="http://schemas.microsoft.com/office/drawing/2014/main" id="{BF5AD304-3BDF-4291-5B05-0FCF3A4B3C6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FEFBB3-6037-9CE9-7550-408C7A99C129}"/>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3061415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5B99C45-4971-3D08-93FD-2D4E24CDEBB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D32146C-81ED-2E72-1120-40B4ED3DCE0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55D109-5DD4-D83C-BF9F-170E2B03DE2E}"/>
              </a:ext>
            </a:extLst>
          </p:cNvPr>
          <p:cNvSpPr>
            <a:spLocks noGrp="1"/>
          </p:cNvSpPr>
          <p:nvPr>
            <p:ph type="dt" sz="half" idx="10"/>
          </p:nvPr>
        </p:nvSpPr>
        <p:spPr/>
        <p:txBody>
          <a:bodyPr/>
          <a:lstStyle/>
          <a:p>
            <a:fld id="{5A4BE4D5-84CE-4500-8AD6-A3C20F043DA1}" type="datetimeFigureOut">
              <a:rPr lang="fr-FR" smtClean="0"/>
              <a:t>21/10/2025</a:t>
            </a:fld>
            <a:endParaRPr lang="fr-FR"/>
          </a:p>
        </p:txBody>
      </p:sp>
      <p:sp>
        <p:nvSpPr>
          <p:cNvPr id="5" name="Espace réservé du pied de page 4">
            <a:extLst>
              <a:ext uri="{FF2B5EF4-FFF2-40B4-BE49-F238E27FC236}">
                <a16:creationId xmlns:a16="http://schemas.microsoft.com/office/drawing/2014/main" id="{D49FABD0-ADA3-45F2-89B7-C6CEB222867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5D1ABE-2DC5-3025-D684-FA4FBC54544C}"/>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569051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nvGraphicFramePr>
        <p:xfrm>
          <a:off x="2" y="0"/>
          <a:ext cx="284860" cy="6858000"/>
        </p:xfrm>
        <a:graphic>
          <a:graphicData uri="http://schemas.openxmlformats.org/drawingml/2006/table">
            <a:tbl>
              <a:tblPr firstRow="1" bandRow="1">
                <a:tableStyleId>{5C22544A-7EE6-4342-B048-85BDC9FD1C3A}</a:tableStyleId>
              </a:tblPr>
              <a:tblGrid>
                <a:gridCol w="284860">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marL="121920" marR="1219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795DE"/>
                    </a:solidFill>
                  </a:tcPr>
                </a:tc>
                <a:extLst>
                  <a:ext uri="{0D108BD9-81ED-4DB2-BD59-A6C34878D82A}">
                    <a16:rowId xmlns:a16="http://schemas.microsoft.com/office/drawing/2014/main" val="1705873678"/>
                  </a:ext>
                </a:extLst>
              </a:tr>
              <a:tr h="2286000">
                <a:tc>
                  <a:txBody>
                    <a:bodyPr/>
                    <a:lstStyle/>
                    <a:p>
                      <a:endParaRPr lang="fr-FR" sz="800" b="0" dirty="0"/>
                    </a:p>
                  </a:txBody>
                  <a:tcPr marL="121920" marR="121920"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marL="121920" marR="12192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655640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77707" cy="6858000"/>
        </p:xfrm>
        <a:graphic>
          <a:graphicData uri="http://schemas.openxmlformats.org/drawingml/2006/table">
            <a:tbl>
              <a:tblPr firstRow="1" bandRow="1">
                <a:tableStyleId>{5C22544A-7EE6-4342-B048-85BDC9FD1C3A}</a:tableStyleId>
              </a:tblPr>
              <a:tblGrid>
                <a:gridCol w="277707">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marL="121920" marR="1219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marL="121920" marR="121920"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marL="121920" marR="12192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EC9FB"/>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4277950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3C8024-3243-4843-A0CD-93A71183985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09983AA-8595-0391-0D41-3B51ABC2294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908F476-84D9-CA8A-15C8-34B8C4BEA745}"/>
              </a:ext>
            </a:extLst>
          </p:cNvPr>
          <p:cNvSpPr>
            <a:spLocks noGrp="1"/>
          </p:cNvSpPr>
          <p:nvPr>
            <p:ph type="dt" sz="half" idx="10"/>
          </p:nvPr>
        </p:nvSpPr>
        <p:spPr/>
        <p:txBody>
          <a:bodyPr/>
          <a:lstStyle/>
          <a:p>
            <a:fld id="{5A4BE4D5-84CE-4500-8AD6-A3C20F043DA1}" type="datetimeFigureOut">
              <a:rPr lang="fr-FR" smtClean="0"/>
              <a:t>21/10/2025</a:t>
            </a:fld>
            <a:endParaRPr lang="fr-FR"/>
          </a:p>
        </p:txBody>
      </p:sp>
      <p:sp>
        <p:nvSpPr>
          <p:cNvPr id="5" name="Espace réservé du pied de page 4">
            <a:extLst>
              <a:ext uri="{FF2B5EF4-FFF2-40B4-BE49-F238E27FC236}">
                <a16:creationId xmlns:a16="http://schemas.microsoft.com/office/drawing/2014/main" id="{69924068-268E-EF25-AB99-5E3D49320A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59E2C1-333E-EBD5-ABB9-B9E6BAD6DDCA}"/>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2237666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DEA640-34DB-117C-E32F-59A889BF88A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B9F8A8D-A863-3F30-98AC-36F4B5D48F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6367CD1-B11A-CADF-4661-8E242CF48190}"/>
              </a:ext>
            </a:extLst>
          </p:cNvPr>
          <p:cNvSpPr>
            <a:spLocks noGrp="1"/>
          </p:cNvSpPr>
          <p:nvPr>
            <p:ph type="dt" sz="half" idx="10"/>
          </p:nvPr>
        </p:nvSpPr>
        <p:spPr/>
        <p:txBody>
          <a:bodyPr/>
          <a:lstStyle/>
          <a:p>
            <a:fld id="{5A4BE4D5-84CE-4500-8AD6-A3C20F043DA1}" type="datetimeFigureOut">
              <a:rPr lang="fr-FR" smtClean="0"/>
              <a:t>21/10/2025</a:t>
            </a:fld>
            <a:endParaRPr lang="fr-FR"/>
          </a:p>
        </p:txBody>
      </p:sp>
      <p:sp>
        <p:nvSpPr>
          <p:cNvPr id="5" name="Espace réservé du pied de page 4">
            <a:extLst>
              <a:ext uri="{FF2B5EF4-FFF2-40B4-BE49-F238E27FC236}">
                <a16:creationId xmlns:a16="http://schemas.microsoft.com/office/drawing/2014/main" id="{C0544516-524E-BFCD-CB5B-947F5B52A01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E5826F-9FFF-9C32-7AAF-09F0DFA12FD4}"/>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293616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D62075-EA91-0249-C9E7-81CEDCABD68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4B6786F-D36C-E413-6C11-32590DCD659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525E1A3-F5DC-71B2-31F1-E7C8214A889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360CF62-2C4C-A77C-94F1-C85E2AE5BAD1}"/>
              </a:ext>
            </a:extLst>
          </p:cNvPr>
          <p:cNvSpPr>
            <a:spLocks noGrp="1"/>
          </p:cNvSpPr>
          <p:nvPr>
            <p:ph type="dt" sz="half" idx="10"/>
          </p:nvPr>
        </p:nvSpPr>
        <p:spPr/>
        <p:txBody>
          <a:bodyPr/>
          <a:lstStyle/>
          <a:p>
            <a:fld id="{5A4BE4D5-84CE-4500-8AD6-A3C20F043DA1}" type="datetimeFigureOut">
              <a:rPr lang="fr-FR" smtClean="0"/>
              <a:t>21/10/2025</a:t>
            </a:fld>
            <a:endParaRPr lang="fr-FR"/>
          </a:p>
        </p:txBody>
      </p:sp>
      <p:sp>
        <p:nvSpPr>
          <p:cNvPr id="6" name="Espace réservé du pied de page 5">
            <a:extLst>
              <a:ext uri="{FF2B5EF4-FFF2-40B4-BE49-F238E27FC236}">
                <a16:creationId xmlns:a16="http://schemas.microsoft.com/office/drawing/2014/main" id="{737B5A55-615D-E938-BD38-F03A16D789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EC1174E-8CF2-7A72-83F2-DB5B59EB0578}"/>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175874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EAD1B4-33F8-A57E-D28C-626343C0B30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09E10AB-DBC6-52E4-FD61-517AFC39D3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C1C788F-02C2-30E5-3C73-49A41B32437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CB8180E-44A5-955A-27E2-44E4E58699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8DE76F6-B5BE-D717-1530-3D66CD424D9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5A8D345-B2DA-4ED9-B31F-08036B372159}"/>
              </a:ext>
            </a:extLst>
          </p:cNvPr>
          <p:cNvSpPr>
            <a:spLocks noGrp="1"/>
          </p:cNvSpPr>
          <p:nvPr>
            <p:ph type="dt" sz="half" idx="10"/>
          </p:nvPr>
        </p:nvSpPr>
        <p:spPr/>
        <p:txBody>
          <a:bodyPr/>
          <a:lstStyle/>
          <a:p>
            <a:fld id="{5A4BE4D5-84CE-4500-8AD6-A3C20F043DA1}" type="datetimeFigureOut">
              <a:rPr lang="fr-FR" smtClean="0"/>
              <a:t>21/10/2025</a:t>
            </a:fld>
            <a:endParaRPr lang="fr-FR"/>
          </a:p>
        </p:txBody>
      </p:sp>
      <p:sp>
        <p:nvSpPr>
          <p:cNvPr id="8" name="Espace réservé du pied de page 7">
            <a:extLst>
              <a:ext uri="{FF2B5EF4-FFF2-40B4-BE49-F238E27FC236}">
                <a16:creationId xmlns:a16="http://schemas.microsoft.com/office/drawing/2014/main" id="{5055335C-B554-97C2-8505-04F91AFC1A3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C9D57C3-02A2-2A22-FCC4-831E0ABFBFDD}"/>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144186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11490-4451-E075-82C4-58321B61597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7A1629D-7517-7426-2A19-46EA29375B97}"/>
              </a:ext>
            </a:extLst>
          </p:cNvPr>
          <p:cNvSpPr>
            <a:spLocks noGrp="1"/>
          </p:cNvSpPr>
          <p:nvPr>
            <p:ph type="dt" sz="half" idx="10"/>
          </p:nvPr>
        </p:nvSpPr>
        <p:spPr/>
        <p:txBody>
          <a:bodyPr/>
          <a:lstStyle/>
          <a:p>
            <a:fld id="{5A4BE4D5-84CE-4500-8AD6-A3C20F043DA1}" type="datetimeFigureOut">
              <a:rPr lang="fr-FR" smtClean="0"/>
              <a:t>21/10/2025</a:t>
            </a:fld>
            <a:endParaRPr lang="fr-FR"/>
          </a:p>
        </p:txBody>
      </p:sp>
      <p:sp>
        <p:nvSpPr>
          <p:cNvPr id="4" name="Espace réservé du pied de page 3">
            <a:extLst>
              <a:ext uri="{FF2B5EF4-FFF2-40B4-BE49-F238E27FC236}">
                <a16:creationId xmlns:a16="http://schemas.microsoft.com/office/drawing/2014/main" id="{306EB6BE-E288-DDC2-636A-E3AD77E0F43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4703AF4-7F3D-A832-ED21-AFC09F99E2BF}"/>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2156271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3F2B391-3598-1450-7FEC-38AB79C82646}"/>
              </a:ext>
            </a:extLst>
          </p:cNvPr>
          <p:cNvSpPr>
            <a:spLocks noGrp="1"/>
          </p:cNvSpPr>
          <p:nvPr>
            <p:ph type="dt" sz="half" idx="10"/>
          </p:nvPr>
        </p:nvSpPr>
        <p:spPr/>
        <p:txBody>
          <a:bodyPr/>
          <a:lstStyle/>
          <a:p>
            <a:fld id="{5A4BE4D5-84CE-4500-8AD6-A3C20F043DA1}" type="datetimeFigureOut">
              <a:rPr lang="fr-FR" smtClean="0"/>
              <a:t>21/10/2025</a:t>
            </a:fld>
            <a:endParaRPr lang="fr-FR"/>
          </a:p>
        </p:txBody>
      </p:sp>
      <p:sp>
        <p:nvSpPr>
          <p:cNvPr id="3" name="Espace réservé du pied de page 2">
            <a:extLst>
              <a:ext uri="{FF2B5EF4-FFF2-40B4-BE49-F238E27FC236}">
                <a16:creationId xmlns:a16="http://schemas.microsoft.com/office/drawing/2014/main" id="{BACE0F50-5BE3-AFF9-0C55-1422F7C7775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0757274-B898-960D-7445-B82EF7101B83}"/>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409208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09CBFC-E133-1940-B45B-0277A4F31C1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E78BCB8-B86C-B72D-ED0E-0C7933AE5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B00A3E3-9562-4D41-ADEF-82C994134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28722B6-D9EC-0F2E-23DD-298F2DCA285F}"/>
              </a:ext>
            </a:extLst>
          </p:cNvPr>
          <p:cNvSpPr>
            <a:spLocks noGrp="1"/>
          </p:cNvSpPr>
          <p:nvPr>
            <p:ph type="dt" sz="half" idx="10"/>
          </p:nvPr>
        </p:nvSpPr>
        <p:spPr/>
        <p:txBody>
          <a:bodyPr/>
          <a:lstStyle/>
          <a:p>
            <a:fld id="{5A4BE4D5-84CE-4500-8AD6-A3C20F043DA1}" type="datetimeFigureOut">
              <a:rPr lang="fr-FR" smtClean="0"/>
              <a:t>21/10/2025</a:t>
            </a:fld>
            <a:endParaRPr lang="fr-FR"/>
          </a:p>
        </p:txBody>
      </p:sp>
      <p:sp>
        <p:nvSpPr>
          <p:cNvPr id="6" name="Espace réservé du pied de page 5">
            <a:extLst>
              <a:ext uri="{FF2B5EF4-FFF2-40B4-BE49-F238E27FC236}">
                <a16:creationId xmlns:a16="http://schemas.microsoft.com/office/drawing/2014/main" id="{D39EF012-DC63-63CC-2B8A-B8A7B0614E0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87EC6C-EBF1-BCE5-4955-B699C33F9365}"/>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3572887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243928-F7AA-C1C8-E181-2F991D7D1EE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A4BDA90-63FD-0E85-D930-F8B5F6F2BF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57D259A-3D23-4DF6-EEE2-ED54780C8C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31C5E4-4E99-4FAB-6842-034F0EB341BF}"/>
              </a:ext>
            </a:extLst>
          </p:cNvPr>
          <p:cNvSpPr>
            <a:spLocks noGrp="1"/>
          </p:cNvSpPr>
          <p:nvPr>
            <p:ph type="dt" sz="half" idx="10"/>
          </p:nvPr>
        </p:nvSpPr>
        <p:spPr/>
        <p:txBody>
          <a:bodyPr/>
          <a:lstStyle/>
          <a:p>
            <a:fld id="{5A4BE4D5-84CE-4500-8AD6-A3C20F043DA1}" type="datetimeFigureOut">
              <a:rPr lang="fr-FR" smtClean="0"/>
              <a:t>21/10/2025</a:t>
            </a:fld>
            <a:endParaRPr lang="fr-FR"/>
          </a:p>
        </p:txBody>
      </p:sp>
      <p:sp>
        <p:nvSpPr>
          <p:cNvPr id="6" name="Espace réservé du pied de page 5">
            <a:extLst>
              <a:ext uri="{FF2B5EF4-FFF2-40B4-BE49-F238E27FC236}">
                <a16:creationId xmlns:a16="http://schemas.microsoft.com/office/drawing/2014/main" id="{706F22EC-1C0B-A69D-DEBE-ECC48CB1FCD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3373A2F-A132-5F7B-DCF3-DDEE39F70812}"/>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3451449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F1C7D36-4978-0B6A-2A4B-8D35A70576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C3636E8D-0C3B-D423-AE46-A2F7423BBB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EEA8FD6-7168-CBD7-4B48-AF46338F7F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4BE4D5-84CE-4500-8AD6-A3C20F043DA1}" type="datetimeFigureOut">
              <a:rPr lang="fr-FR" smtClean="0"/>
              <a:t>21/10/2025</a:t>
            </a:fld>
            <a:endParaRPr lang="fr-FR"/>
          </a:p>
        </p:txBody>
      </p:sp>
      <p:sp>
        <p:nvSpPr>
          <p:cNvPr id="5" name="Espace réservé du pied de page 4">
            <a:extLst>
              <a:ext uri="{FF2B5EF4-FFF2-40B4-BE49-F238E27FC236}">
                <a16:creationId xmlns:a16="http://schemas.microsoft.com/office/drawing/2014/main" id="{FC6C8595-7F4E-32A2-CEB5-1433F87512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EA2EF2F-15CB-71AB-C9B0-DA207974BB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8C3ACA-2F41-418B-BB7F-F93BD4E70B86}" type="slidenum">
              <a:rPr lang="fr-FR" smtClean="0"/>
              <a:t>‹N°›</a:t>
            </a:fld>
            <a:endParaRPr lang="fr-FR"/>
          </a:p>
        </p:txBody>
      </p:sp>
    </p:spTree>
    <p:extLst>
      <p:ext uri="{BB962C8B-B14F-4D97-AF65-F5344CB8AC3E}">
        <p14:creationId xmlns:p14="http://schemas.microsoft.com/office/powerpoint/2010/main" val="2581547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creativecommons.org/licenses/by/4.0/deed.fr"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cjc-rcc.ucalgary.ca/index.php/cjnse/article/view/43253/pdf_1" TargetMode="External"/><Relationship Id="rId7" Type="http://schemas.openxmlformats.org/officeDocument/2006/relationships/image" Target="../media/image106.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0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s://clarivate.libguides.com/ld.php?content_id=75606750" TargetMode="External"/><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10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hyperlink" Target="https://dbrech.irit.fr/pls/apex/f?p=9999:1::::::" TargetMode="External"/><Relationship Id="rId4" Type="http://schemas.openxmlformats.org/officeDocument/2006/relationships/image" Target="../media/image126.png"/></Relationships>
</file>

<file path=ppt/slides/_rels/slide10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hyperlink" Target="https://clarivate.com/news/clarivate-adds-preprint-citation-index-to-the-web-of-science/" TargetMode="External"/><Relationship Id="rId5" Type="http://schemas.openxmlformats.org/officeDocument/2006/relationships/image" Target="../media/image130.png"/><Relationship Id="rId4" Type="http://schemas.openxmlformats.org/officeDocument/2006/relationships/hyperlink" Target="https://www.digital-science.com/news/african-research-funders-dimensions-indexing/"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hyperlink" Target="https://bsky.app/profile/matilda-science.bsky.social/post/3lhcclg5bvk2a" TargetMode="External"/><Relationship Id="rId4" Type="http://schemas.openxmlformats.org/officeDocument/2006/relationships/image" Target="../media/image132.png"/></Relationships>
</file>

<file path=ppt/slides/_rels/slide11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5" Type="http://schemas.openxmlformats.org/officeDocument/2006/relationships/hyperlink" Target="https://bmkramer.github.io/SesameOpenScience_site/thought/202411_open_abstracts/" TargetMode="External"/><Relationship Id="rId4" Type="http://schemas.openxmlformats.org/officeDocument/2006/relationships/image" Target="../media/image135.png"/></Relationships>
</file>

<file path=ppt/slides/_rels/slide11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hyperlink" Target="https://www.thetransmitter.org/policy/science-must-step-away-from-nationally-managed-infrastructure/" TargetMode="Externa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hyperlink" Target="https://www.acfas.ca/publications/magazine/chroniques/decouvrabilite" TargetMode="External"/><Relationship Id="rId13" Type="http://schemas.openxmlformats.org/officeDocument/2006/relationships/hyperlink" Target="https://www.ft.com/content/89098b25-78af-4539-ba24-c770cf9ec7c3" TargetMode="External"/><Relationship Id="rId3" Type="http://schemas.openxmlformats.org/officeDocument/2006/relationships/hyperlink" Target="https://www.leidenmadtrics.nl/articles/not-only-open-but-also-diverse-and-inclusive-towards-decentralised-and-federated-research-information-sources" TargetMode="External"/><Relationship Id="rId7" Type="http://schemas.openxmlformats.org/officeDocument/2006/relationships/hyperlink" Target="https://www.acfas.ca/publications/magazine/2025/02/decouvrabilite-contenus-scientifiques-francais-science" TargetMode="External"/><Relationship Id="rId12" Type="http://schemas.openxmlformats.org/officeDocument/2006/relationships/hyperlink" Target="https://blogs.lse.ac.uk/impactofsocialsciences/2017/06/19/microsoft-academic-is-on-the-verge-of-becoming-a-bibliometric-superpower/" TargetMode="External"/><Relationship Id="rId2" Type="http://schemas.openxmlformats.org/officeDocument/2006/relationships/notesSlide" Target="../notesSlides/notesSlide104.xml"/><Relationship Id="rId16" Type="http://schemas.openxmlformats.org/officeDocument/2006/relationships/hyperlink" Target="https://scholarlykitchen.sspnet.org/2018/01/15/new-citation-database-dimensions" TargetMode="External"/><Relationship Id="rId1" Type="http://schemas.openxmlformats.org/officeDocument/2006/relationships/slideLayout" Target="../slideLayouts/slideLayout2.xml"/><Relationship Id="rId6" Type="http://schemas.openxmlformats.org/officeDocument/2006/relationships/hyperlink" Target="https://www.cnrs.fr/fr/actualite/le-cnrs-se-desabonne-de-la-base-de-publications-scopus" TargetMode="External"/><Relationship Id="rId11" Type="http://schemas.openxmlformats.org/officeDocument/2006/relationships/hyperlink" Target="https://blogs.lse.ac.uk/impactofsocialsciences/2021/10/27/now-is-the-time-to-work-together-toward-open-infrastructures-for-scholarly-metadata/" TargetMode="External"/><Relationship Id="rId5" Type="http://schemas.openxmlformats.org/officeDocument/2006/relationships/hyperlink" Target="https://about.lens.org/the-lens-scholarly-metarecord-strategy-beyond-microsoft-academic-graph/" TargetMode="External"/><Relationship Id="rId15" Type="http://schemas.openxmlformats.org/officeDocument/2006/relationships/hyperlink" Target="https://doi.org/10.1007/s11192-020-03690-4" TargetMode="External"/><Relationship Id="rId10" Type="http://schemas.openxmlformats.org/officeDocument/2006/relationships/hyperlink" Target="https://blogs.lse.ac.uk/impactofsocialsciences/2020/02/03/a-broken-system-why-literature-searching-needs-a-fair-revolution/" TargetMode="External"/><Relationship Id="rId4" Type="http://schemas.openxmlformats.org/officeDocument/2006/relationships/hyperlink" Target="https://publications-prairial.fr/arabesques/index.php?id=2719" TargetMode="External"/><Relationship Id="rId9" Type="http://schemas.openxmlformats.org/officeDocument/2006/relationships/hyperlink" Target="https://onlinelibrary.wiley.com/doi/10.1002/jrsm.1378" TargetMode="External"/><Relationship Id="rId14" Type="http://schemas.openxmlformats.org/officeDocument/2006/relationships/hyperlink" Target="https://www.ouvrirlascience.fr/le-leiden-ranking-sera-le-premier-classement-a-mobiliser-des-donnees-ouvertes-contribuant-ainsi-a-adopter-des-principes-de-science-ouverte/" TargetMode="External"/></Relationships>
</file>

<file path=ppt/slides/_rels/slide117.xml.rels><?xml version="1.0" encoding="UTF-8" standalone="yes"?>
<Relationships xmlns="http://schemas.openxmlformats.org/package/2006/relationships"><Relationship Id="rId8" Type="http://schemas.openxmlformats.org/officeDocument/2006/relationships/hyperlink" Target="https://medium.com/a-academic-librarians-thoughts-on-open-access/understanding-open-citations-f31b2f3a2533" TargetMode="External"/><Relationship Id="rId13" Type="http://schemas.openxmlformats.org/officeDocument/2006/relationships/hyperlink" Target="https://musingsaboutlibrarianship.blogspot.com/2022/01/google-scholar-adds-review-articles.html" TargetMode="External"/><Relationship Id="rId3" Type="http://schemas.openxmlformats.org/officeDocument/2006/relationships/hyperlink" Target="https://doi.org/10.1007/s11192-021-03948-5" TargetMode="External"/><Relationship Id="rId7" Type="http://schemas.openxmlformats.org/officeDocument/2006/relationships/hyperlink" Target="https://musingsaboutlibrarianship.blogspot.com/2018/04/1findr-dimensions-and-other-free-mega.html" TargetMode="External"/><Relationship Id="rId12" Type="http://schemas.openxmlformats.org/officeDocument/2006/relationships/hyperlink" Target="https://musingsaboutlibrarianship.blogspot.com/2022/10/what-can-you-actually-find-in-open.html" TargetMode="External"/><Relationship Id="rId17" Type="http://schemas.openxmlformats.org/officeDocument/2006/relationships/hyperlink" Target="https://themeta.news/vos-publis-dans-des-registres-open/" TargetMode="External"/><Relationship Id="rId2" Type="http://schemas.openxmlformats.org/officeDocument/2006/relationships/notesSlide" Target="../notesSlides/notesSlide105.xml"/><Relationship Id="rId16" Type="http://schemas.openxmlformats.org/officeDocument/2006/relationships/hyperlink" Target="https://hal.science/hal-02141839" TargetMode="External"/><Relationship Id="rId1" Type="http://schemas.openxmlformats.org/officeDocument/2006/relationships/slideLayout" Target="../slideLayouts/slideLayout2.xml"/><Relationship Id="rId6" Type="http://schemas.openxmlformats.org/officeDocument/2006/relationships/hyperlink" Target="https://musingsaboutlibrarianship.blogspot.com/2018/02/my-look-at-some-interesting-discovery.html?q=dimensions+digital+science" TargetMode="External"/><Relationship Id="rId11" Type="http://schemas.openxmlformats.org/officeDocument/2006/relationships/hyperlink" Target="https://musingsaboutlibrarianship.blogspot.com/2021/05/why-open-alone-is-not-enough-microsoft.html" TargetMode="External"/><Relationship Id="rId5" Type="http://schemas.openxmlformats.org/officeDocument/2006/relationships/hyperlink" Target="https://www.nature.com/nature-index/news/microsoft-academic-graph-discontinued-whats-next" TargetMode="External"/><Relationship Id="rId15" Type="http://schemas.openxmlformats.org/officeDocument/2006/relationships/hyperlink" Target="https://blogs.lse.ac.uk/impactofsocialsciences/2021/05/27/goodbye-microsoft-academic-hello-open-research-infrastructure/" TargetMode="External"/><Relationship Id="rId10" Type="http://schemas.openxmlformats.org/officeDocument/2006/relationships/hyperlink" Target="https://musingsaboutlibrarianship.blogspot.com/2020/11/the-next-generation-discovery-citation.html" TargetMode="External"/><Relationship Id="rId4" Type="http://schemas.openxmlformats.org/officeDocument/2006/relationships/hyperlink" Target="https://arxiv.org/pdf/2011.00223" TargetMode="External"/><Relationship Id="rId9" Type="http://schemas.openxmlformats.org/officeDocument/2006/relationships/hyperlink" Target="https://musingsaboutlibrarianship.blogspot.com/2019/12/the-rise-of-open-discovery-indexes.html" TargetMode="External"/><Relationship Id="rId14" Type="http://schemas.openxmlformats.org/officeDocument/2006/relationships/hyperlink" Target="https://medium.com/a-academic-librarians-thoughts-on-open-access/why-openly-available-abstracts-are-important-overview-of-the-current-state-of-affairs-bb7bde1ed751"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s://renatis.cnrs.fr/wp-content/uploads/2024/05/cafe_renatis_openalex_bracco.pdf" TargetMode="External"/><Relationship Id="rId13" Type="http://schemas.openxmlformats.org/officeDocument/2006/relationships/hyperlink" Target="https://gtso.couperin.org/interoperabilite-et-reseaux/realisations/" TargetMode="External"/><Relationship Id="rId18" Type="http://schemas.openxmlformats.org/officeDocument/2006/relationships/hyperlink" Target="https://www.youtube.com/playlist?list=PLe06345JQjNbCjTTQjO8_62HLdDS-MV3n" TargetMode="External"/><Relationship Id="rId3" Type="http://schemas.openxmlformats.org/officeDocument/2006/relationships/hyperlink" Target="https://renatis.cnrs.fr/15e-cfe-renatis-2-retours-dusage-de-la-ressource-openalex/" TargetMode="External"/><Relationship Id="rId21" Type="http://schemas.openxmlformats.org/officeDocument/2006/relationships/hyperlink" Target="http://opensciencefair.eu/demos/matilda-a-bibliographic-metric-tool-for-open-science" TargetMode="External"/><Relationship Id="rId7" Type="http://schemas.openxmlformats.org/officeDocument/2006/relationships/hyperlink" Target="https://enpc.hal.science/hal-04572223" TargetMode="External"/><Relationship Id="rId12" Type="http://schemas.openxmlformats.org/officeDocument/2006/relationships/hyperlink" Target="https://www.youtube.com/watch?v=-PABIb2ONcY&amp;ab_channel=ADBSfr" TargetMode="External"/><Relationship Id="rId17" Type="http://schemas.openxmlformats.org/officeDocument/2006/relationships/hyperlink" Target="https://www.youtube.com/watch?v=dKJgLK3wrTM&amp;themeRefresh=1" TargetMode="External"/><Relationship Id="rId2" Type="http://schemas.openxmlformats.org/officeDocument/2006/relationships/notesSlide" Target="../notesSlides/notesSlide106.xml"/><Relationship Id="rId16" Type="http://schemas.openxmlformats.org/officeDocument/2006/relationships/hyperlink" Target="https://openalex.org/Intro_OpenAlex.pdf" TargetMode="External"/><Relationship Id="rId20" Type="http://schemas.openxmlformats.org/officeDocument/2006/relationships/hyperlink" Target="https://bases-netsources.com/articles-de-bases/matilda-le-nouveau-moteur-academique-sans-ia" TargetMode="External"/><Relationship Id="rId1" Type="http://schemas.openxmlformats.org/officeDocument/2006/relationships/slideLayout" Target="../slideLayouts/slideLayout2.xml"/><Relationship Id="rId6" Type="http://schemas.openxmlformats.org/officeDocument/2006/relationships/hyperlink" Target="https://enpc.hal.science/hal-04520837/" TargetMode="External"/><Relationship Id="rId11" Type="http://schemas.openxmlformats.org/officeDocument/2006/relationships/hyperlink" Target="https://arxiv.org/abs/2401.16359" TargetMode="External"/><Relationship Id="rId5" Type="http://schemas.openxmlformats.org/officeDocument/2006/relationships/hyperlink" Target="https://carnetist.hypotheses.org/2182" TargetMode="External"/><Relationship Id="rId15" Type="http://schemas.openxmlformats.org/officeDocument/2006/relationships/hyperlink" Target="https://bases-netsources.com/articles-de-netsources/nous-avons-teste-les-contenus-des-differents-outils-de-recherche-d-information-scientifique-en-acces-libre" TargetMode="External"/><Relationship Id="rId23" Type="http://schemas.openxmlformats.org/officeDocument/2006/relationships/hyperlink" Target="https://polecopub.hypotheses.org/2474" TargetMode="External"/><Relationship Id="rId10" Type="http://schemas.openxmlformats.org/officeDocument/2006/relationships/hyperlink" Target="https://next.ink/129485/la-recherche-francaise-parie-sur-openalex-pour-briser-lemprise-delsevier-et-clarivate/" TargetMode="External"/><Relationship Id="rId19" Type="http://schemas.openxmlformats.org/officeDocument/2006/relationships/hyperlink" Target="https://arxiv.org/abs/2205.01833" TargetMode="External"/><Relationship Id="rId4" Type="http://schemas.openxmlformats.org/officeDocument/2006/relationships/hyperlink" Target="https://arxiv.org/abs/2409.01120" TargetMode="External"/><Relationship Id="rId9" Type="http://schemas.openxmlformats.org/officeDocument/2006/relationships/hyperlink" Target="https://asistdl.onlinelibrary.wiley.com/doi/10.1002/asi.24979" TargetMode="External"/><Relationship Id="rId14" Type="http://schemas.openxmlformats.org/officeDocument/2006/relationships/hyperlink" Target="https://katinamagazine.org/content/article/resource-reviews/2024/can-the-worlds-research-ecosystem-be-openly-indexed" TargetMode="External"/><Relationship Id="rId22" Type="http://schemas.openxmlformats.org/officeDocument/2006/relationships/hyperlink" Target="https://zenodo.org/records/8412772" TargetMode="External"/></Relationships>
</file>

<file path=ppt/slides/_rels/slide119.xml.rels><?xml version="1.0" encoding="UTF-8" standalone="yes"?>
<Relationships xmlns="http://schemas.openxmlformats.org/package/2006/relationships"><Relationship Id="rId8" Type="http://schemas.openxmlformats.org/officeDocument/2006/relationships/hyperlink" Target="https://doi.org/10.1162/qss_a_00286" TargetMode="External"/><Relationship Id="rId13" Type="http://schemas.openxmlformats.org/officeDocument/2006/relationships/hyperlink" Target="https://subugoe.github.io/scholcomm_analytics/posts/openalex_document_types/" TargetMode="External"/><Relationship Id="rId18" Type="http://schemas.openxmlformats.org/officeDocument/2006/relationships/hyperlink" Target="https://www.uu.nl/en/background/openalex-a-big-step-towards-open-science" TargetMode="External"/><Relationship Id="rId26" Type="http://schemas.openxmlformats.org/officeDocument/2006/relationships/hyperlink" Target="https://www.mdpi.com/2304-6775/12/4/43" TargetMode="External"/><Relationship Id="rId3" Type="http://schemas.openxmlformats.org/officeDocument/2006/relationships/hyperlink" Target="https://arxiv.org/abs/2404.17663" TargetMode="External"/><Relationship Id="rId21" Type="http://schemas.openxmlformats.org/officeDocument/2006/relationships/hyperlink" Target="https://doi.org/10.1371/journal.pone.0320347" TargetMode="External"/><Relationship Id="rId7" Type="http://schemas.openxmlformats.org/officeDocument/2006/relationships/hyperlink" Target="https://scidecode.com/2024/01/22/choosing-a-data-sample-provider-for-our-study-on-the-impact-of-plan-s/" TargetMode="External"/><Relationship Id="rId12" Type="http://schemas.openxmlformats.org/officeDocument/2006/relationships/hyperlink" Target="https://arxiv.org/abs/2406.15154" TargetMode="External"/><Relationship Id="rId17" Type="http://schemas.openxmlformats.org/officeDocument/2006/relationships/hyperlink" Target="https://scidebug.com/2024/01/31/retractions-in-web-of-science-and-openalex/" TargetMode="External"/><Relationship Id="rId25" Type="http://schemas.openxmlformats.org/officeDocument/2006/relationships/hyperlink" Target="https://scholarlykitchen.sspnet.org/2024/07/11/kitchen-essentials-richard-jefferson-the-lens/" TargetMode="External"/><Relationship Id="rId2" Type="http://schemas.openxmlformats.org/officeDocument/2006/relationships/notesSlide" Target="../notesSlides/notesSlide107.xml"/><Relationship Id="rId16" Type="http://schemas.openxmlformats.org/officeDocument/2006/relationships/hyperlink" Target="https://www.hceres.fr/sites/default/files/media/downloads/broadening-data-sources-for-bibliometric-analyses.pdf" TargetMode="External"/><Relationship Id="rId20" Type="http://schemas.openxmlformats.org/officeDocument/2006/relationships/hyperlink" Target="https://bmkramer.github.io/SesameOpenScience_site/thought/202411_open_abstracts/" TargetMode="External"/><Relationship Id="rId29" Type="http://schemas.openxmlformats.org/officeDocument/2006/relationships/hyperlink" Target="https://link.springer.com/article/10.1007/s11192-023-04923-y" TargetMode="External"/><Relationship Id="rId1" Type="http://schemas.openxmlformats.org/officeDocument/2006/relationships/slideLayout" Target="../slideLayouts/slideLayout2.xml"/><Relationship Id="rId6" Type="http://schemas.openxmlformats.org/officeDocument/2006/relationships/hyperlink" Target="https://upstream.force11.org/criteria-for-bibliographic-databases/" TargetMode="External"/><Relationship Id="rId11" Type="http://schemas.openxmlformats.org/officeDocument/2006/relationships/hyperlink" Target="https://doi.org/10.1002/jrsm.1729" TargetMode="External"/><Relationship Id="rId24" Type="http://schemas.openxmlformats.org/officeDocument/2006/relationships/hyperlink" Target="https://doi.org/10.1038/d41586-025-01125-9" TargetMode="External"/><Relationship Id="rId5" Type="http://schemas.openxmlformats.org/officeDocument/2006/relationships/hyperlink" Target="https://doi.org/10.60527/bz2g-c238" TargetMode="External"/><Relationship Id="rId15" Type="http://schemas.openxmlformats.org/officeDocument/2006/relationships/hyperlink" Target="https://arxiv.org/abs/2403.13339" TargetMode="External"/><Relationship Id="rId23" Type="http://schemas.openxmlformats.org/officeDocument/2006/relationships/hyperlink" Target="https://www.science.org/content/article/researchers-need-open-bibliographic-databases-new-declaration-says" TargetMode="External"/><Relationship Id="rId28" Type="http://schemas.openxmlformats.org/officeDocument/2006/relationships/hyperlink" Target="https://doi.org/10.1016/j.ipm.2023.103385" TargetMode="External"/><Relationship Id="rId10" Type="http://schemas.openxmlformats.org/officeDocument/2006/relationships/hyperlink" Target="https://doi.org/10.1007/s11192-022-04289-7" TargetMode="External"/><Relationship Id="rId19" Type="http://schemas.openxmlformats.org/officeDocument/2006/relationships/hyperlink" Target="https://www.ft.com/content/7e81e1b6-eb08-43de-ab71-ab6c50181cc3" TargetMode="External"/><Relationship Id="rId4" Type="http://schemas.openxmlformats.org/officeDocument/2006/relationships/hyperlink" Target="https://cnrs.hal.science/hal-05003502v1" TargetMode="External"/><Relationship Id="rId9" Type="http://schemas.openxmlformats.org/officeDocument/2006/relationships/hyperlink" Target="https://asistdl.onlinelibrary.wiley.com/doi/10.1002/asi.24839" TargetMode="External"/><Relationship Id="rId14" Type="http://schemas.openxmlformats.org/officeDocument/2006/relationships/hyperlink" Target="https://doi.org/10.1007/s11192-025-05293-3" TargetMode="External"/><Relationship Id="rId22" Type="http://schemas.openxmlformats.org/officeDocument/2006/relationships/hyperlink" Target="https://doi.org/10.1007/s11192-024-05034-y" TargetMode="External"/><Relationship Id="rId27" Type="http://schemas.openxmlformats.org/officeDocument/2006/relationships/hyperlink" Target="https://arxiv.org/abs/2406.1789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8" Type="http://schemas.openxmlformats.org/officeDocument/2006/relationships/hyperlink" Target="https://openscience.pasteur.fr/" TargetMode="External"/><Relationship Id="rId3" Type="http://schemas.openxmlformats.org/officeDocument/2006/relationships/hyperlink" Target="https://musingsaboutlibrarianship.blogspot.com/" TargetMode="External"/><Relationship Id="rId7" Type="http://schemas.openxmlformats.org/officeDocument/2006/relationships/hyperlink" Target="https://www.ouvrirlascience.fr/"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hyperlink" Target="https://bases-netsources.com/" TargetMode="External"/><Relationship Id="rId11" Type="http://schemas.openxmlformats.org/officeDocument/2006/relationships/hyperlink" Target="https://www.searchsmart.org/" TargetMode="External"/><Relationship Id="rId5" Type="http://schemas.openxmlformats.org/officeDocument/2006/relationships/hyperlink" Target="https://x.com/aarontay" TargetMode="External"/><Relationship Id="rId10" Type="http://schemas.openxmlformats.org/officeDocument/2006/relationships/hyperlink" Target="https://docs.google.com/spreadsheets/d/1ZiCUuKNse8dwHRFAyhFsZsl6kG0Fkgaj5gttdwdVZEM/edit?gid=1016151070#gid=1016151070" TargetMode="External"/><Relationship Id="rId4" Type="http://schemas.openxmlformats.org/officeDocument/2006/relationships/hyperlink" Target="https://medium.com/a-academic-librarians-thoughts-on-open-access" TargetMode="External"/><Relationship Id="rId9" Type="http://schemas.openxmlformats.org/officeDocument/2006/relationships/hyperlink" Target="https://lalist.inist.fr/"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i4oc.or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www.leidenmanifesto.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link.springer.com/article/10.1007/s11192-022-04289-7/tables/2"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link.springer.com/article/10.1007/s11192-022-04289-7#Fig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blogs.lse.ac.uk/impactofsocialsciences/2021/05/27/goodbye-microsoft-academic-hello-open-research-infrastructur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s://www.lens.org/" TargetMode="External"/><Relationship Id="rId7" Type="http://schemas.openxmlformats.org/officeDocument/2006/relationships/hyperlink" Target="https://urfist.chartes.psl.eu/ressources/sortir-de-google-scholar-scopus-ou-web-science-que-valent-lens-dimensions-openalex-et"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matilda.science/" TargetMode="External"/><Relationship Id="rId5" Type="http://schemas.openxmlformats.org/officeDocument/2006/relationships/hyperlink" Target="https://openalex.org/" TargetMode="External"/><Relationship Id="rId4" Type="http://schemas.openxmlformats.org/officeDocument/2006/relationships/hyperlink" Target="https://app.dimensions.ai/"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ouvrirlascience.fr/wp-content/uploads/2018/08/PLAN_NATIONAL_SCIENCE_OUVERTE_978672.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open.leidenranking.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sorbonne-universite.fr/actualites/sorbonne-universite-se-desabonne-du-web-science" TargetMode="External"/><Relationship Id="rId5" Type="http://schemas.openxmlformats.org/officeDocument/2006/relationships/image" Target="../media/image24.png"/><Relationship Id="rId4" Type="http://schemas.openxmlformats.org/officeDocument/2006/relationships/hyperlink" Target="https://www.cnrs.fr/fr/actualite/le-cnrs-se-desabonne-de-la-base-de-publications-scopu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leidenmadtrics.nl/articles/not-only-open-but-also-diverse-and-inclusive-towards-decentralised-and-federated-research-information-source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musingsaboutlibrarianship.blogspot.com/2019/12/the-rise-of-open-discovery-indexes.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ourresearch.gitbook.io/help.openalex.org/how-it-work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about.lens.org/category/release-notes/" TargetMode="External"/><Relationship Id="rId3" Type="http://schemas.openxmlformats.org/officeDocument/2006/relationships/hyperlink" Target="https://www.lens.org/" TargetMode="External"/><Relationship Id="rId7" Type="http://schemas.openxmlformats.org/officeDocument/2006/relationships/hyperlink" Target="https://support.lens.org/" TargetMode="External"/><Relationship Id="rId12"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about.lens.org/" TargetMode="External"/><Relationship Id="rId11" Type="http://schemas.openxmlformats.org/officeDocument/2006/relationships/hyperlink" Target="https://www.linkedin.com/company/lens-org/" TargetMode="External"/><Relationship Id="rId5" Type="http://schemas.openxmlformats.org/officeDocument/2006/relationships/hyperlink" Target="https://www.lens.org/lens/accounts" TargetMode="External"/><Relationship Id="rId10" Type="http://schemas.openxmlformats.org/officeDocument/2006/relationships/hyperlink" Target="https://x.com/TheLensOrg" TargetMode="External"/><Relationship Id="rId4" Type="http://schemas.openxmlformats.org/officeDocument/2006/relationships/hyperlink" Target="https://about.lens.org/expressions-of-interest/" TargetMode="External"/><Relationship Id="rId9" Type="http://schemas.openxmlformats.org/officeDocument/2006/relationships/hyperlink" Target="https://about.lens.org/category/new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lens.org/len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lens.org/lens/search/scholar/structured"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hyperlink" Target="https://www.lens.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lens.org/lens/search/scholar/list?q=karate%20AND%20(well-being%20OR%20wellbei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lens.org/lens/scholar/article/007-432-848-497-83X/mai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lens.org/lens/search/scholar/analysis?q=karate%20AND%20(%22well-being%22%20OR%20%22wellbeing%22)"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lens.org/lens/search/scholar/structure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support.lens.org/knowledge-base/scholar-field-definition/" TargetMode="External"/><Relationship Id="rId5" Type="http://schemas.openxmlformats.org/officeDocument/2006/relationships/hyperlink" Target="https://support.lens.org/knowledge-base/search-syntax/" TargetMode="External"/><Relationship Id="rId4" Type="http://schemas.openxmlformats.org/officeDocument/2006/relationships/hyperlink" Target="https://www.lens.org/lens/search/scholar/structured"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support.lens.org/knowledge-base/export-result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support.lens.org/knowledge-base/saved-queries/#email-notification"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hyperlink" Target="https://about.lens.org/in4m-influence-mapping/"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about.lens.org/release-9-5/"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lens.org/lens/institutions" TargetMode="External"/><Relationship Id="rId13" Type="http://schemas.openxmlformats.org/officeDocument/2006/relationships/hyperlink" Target="https://www.lens.org/lens/user/subscriptions" TargetMode="External"/><Relationship Id="rId3" Type="http://schemas.openxmlformats.org/officeDocument/2006/relationships/image" Target="../media/image43.png"/><Relationship Id="rId7" Type="http://schemas.openxmlformats.org/officeDocument/2006/relationships/hyperlink" Target="https://www.lens.org/lens/search/scholar/structured" TargetMode="External"/><Relationship Id="rId12" Type="http://schemas.openxmlformats.org/officeDocument/2006/relationships/hyperlink" Target="https://www.openaire.eu/openaire-the-lens-forge-strategic-partnership-to-advance-open-knowledge-integration"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46.svg"/><Relationship Id="rId11" Type="http://schemas.openxmlformats.org/officeDocument/2006/relationships/hyperlink" Target="https://www.lens.org/lens/reports?locale=fr" TargetMode="External"/><Relationship Id="rId5" Type="http://schemas.openxmlformats.org/officeDocument/2006/relationships/image" Target="../media/image45.png"/><Relationship Id="rId15" Type="http://schemas.openxmlformats.org/officeDocument/2006/relationships/hyperlink" Target="https://www.lens.org/" TargetMode="External"/><Relationship Id="rId10" Type="http://schemas.openxmlformats.org/officeDocument/2006/relationships/hyperlink" Target="https://about.lens.org/policies/" TargetMode="External"/><Relationship Id="rId4" Type="http://schemas.openxmlformats.org/officeDocument/2006/relationships/image" Target="../media/image44.svg"/><Relationship Id="rId9" Type="http://schemas.openxmlformats.org/officeDocument/2006/relationships/hyperlink" Target="https://about.lens.org/" TargetMode="External"/><Relationship Id="rId14"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hyperlink" Target="https://plus.dimensions.ai/support/solutions/articles/23000020200-which-data-repositories-are-indexed-in-dimensions-" TargetMode="External"/><Relationship Id="rId13" Type="http://schemas.openxmlformats.org/officeDocument/2006/relationships/hyperlink" Target="https://updates.dimensions.ai/announcements/perspectives-insights-version-1-1" TargetMode="External"/><Relationship Id="rId18" Type="http://schemas.openxmlformats.org/officeDocument/2006/relationships/hyperlink" Target="https://x.com/DSDimensions" TargetMode="External"/><Relationship Id="rId3" Type="http://schemas.openxmlformats.org/officeDocument/2006/relationships/hyperlink" Target="https://app.dimensions.ai/" TargetMode="External"/><Relationship Id="rId7" Type="http://schemas.openxmlformats.org/officeDocument/2006/relationships/hyperlink" Target="https://plus.dimensions.ai/support/solutions/articles/23000019330-are-preprints-included-in-dimensions-" TargetMode="External"/><Relationship Id="rId12" Type="http://schemas.openxmlformats.org/officeDocument/2006/relationships/hyperlink" Target="https://www.dimensions.ai/products/all-products/dimensions-analytics/" TargetMode="External"/><Relationship Id="rId17" Type="http://schemas.openxmlformats.org/officeDocument/2006/relationships/hyperlink" Target="https://www.dimensions.ai/news/" TargetMode="External"/><Relationship Id="rId2" Type="http://schemas.openxmlformats.org/officeDocument/2006/relationships/notesSlide" Target="../notesSlides/notesSlide40.xml"/><Relationship Id="rId16" Type="http://schemas.openxmlformats.org/officeDocument/2006/relationships/hyperlink" Target="https://updates.dimensions.ai/" TargetMode="External"/><Relationship Id="rId20"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plus.dimensions.ai/support/solutions/articles/23000018860-how-is-the-publications-data-harvested-" TargetMode="External"/><Relationship Id="rId11" Type="http://schemas.openxmlformats.org/officeDocument/2006/relationships/hyperlink" Target="https://plus.dimensions.ai/support/solutions/articles/23000025193-what-s-the-difference-between-dimensions-free-and-dimensions-analytics-" TargetMode="External"/><Relationship Id="rId5" Type="http://schemas.openxmlformats.org/officeDocument/2006/relationships/hyperlink" Target="https://www.digital-science.com/resource/open-principles/" TargetMode="External"/><Relationship Id="rId15" Type="http://schemas.openxmlformats.org/officeDocument/2006/relationships/hyperlink" Target="https://plus.dimensions.ai/support/home" TargetMode="External"/><Relationship Id="rId10" Type="http://schemas.openxmlformats.org/officeDocument/2006/relationships/hyperlink" Target="https://www.dimensions.ai/products/all-products/dimensions-free-version/" TargetMode="External"/><Relationship Id="rId19" Type="http://schemas.openxmlformats.org/officeDocument/2006/relationships/hyperlink" Target="https://www.linkedin.com/company/digitalscience-dimensions/" TargetMode="External"/><Relationship Id="rId4" Type="http://schemas.openxmlformats.org/officeDocument/2006/relationships/hyperlink" Target="https://dimensions.freshdesk.com/support/solutions/articles/23000018859" TargetMode="External"/><Relationship Id="rId9" Type="http://schemas.openxmlformats.org/officeDocument/2006/relationships/hyperlink" Target="https://plus.dimensions.ai/support/solutions/articles/23000012985-how-often-is-the-data-updated-" TargetMode="External"/><Relationship Id="rId14" Type="http://schemas.openxmlformats.org/officeDocument/2006/relationships/hyperlink" Target="https://updates.dimensions.ai/announcements/introducing-topic-refine-pilot-explore-your-search-results-with-ai"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www.dimensions.ai/"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app.dimensions.ai/discover/publication?search_mode=content&amp;search_text=karate%20AND%20(%22well-being%22%20OR%20%22wellbeing%22)&amp;search_type=kws&amp;search_field=text_search"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app.dimensions.ai/details/publication/pub.1024967465"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app.dimensions.ai/discover/publication?and_facet_researcher=ur.01145734203.13"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hyperlink" Target="https://www.dimensions.ai/resources/boolean-searching-in-dimensions/"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plus.dimensions.ai/support/solutions/articles/23000023683-using-the-advanced-search-in-dimens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app.dimensions.ai/details/publication/pub.1024967465"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8" Type="http://schemas.openxmlformats.org/officeDocument/2006/relationships/hyperlink" Target="https://www.dimensions.ai/products/open-research/" TargetMode="External"/><Relationship Id="rId13" Type="http://schemas.openxmlformats.org/officeDocument/2006/relationships/hyperlink" Target="https://updates.dimensions.ai/announcements/introducing-topic-refine-pilot-explore-your-search-results-with-ai" TargetMode="External"/><Relationship Id="rId18" Type="http://schemas.openxmlformats.org/officeDocument/2006/relationships/image" Target="../media/image46.svg"/><Relationship Id="rId3" Type="http://schemas.openxmlformats.org/officeDocument/2006/relationships/hyperlink" Target="https://plus.dimensions.ai/support/solutions/articles/23000018862-how-many-articles-are-indexed-in-dimensions-how-many-are-indexed-with-the-full-text-" TargetMode="External"/><Relationship Id="rId7" Type="http://schemas.openxmlformats.org/officeDocument/2006/relationships/hyperlink" Target="https://plus.dimensions.ai/support/solutions/articles/23000018868-can-i-search-for-reports-working-papers-policy-documents-or-other-types-of-grey-literature-" TargetMode="External"/><Relationship Id="rId12" Type="http://schemas.openxmlformats.org/officeDocument/2006/relationships/hyperlink" Target="https://updates.dimensions.ai/announcements/perspectives-insights-version-1-1" TargetMode="External"/><Relationship Id="rId17" Type="http://schemas.openxmlformats.org/officeDocument/2006/relationships/image" Target="../media/image45.png"/><Relationship Id="rId2" Type="http://schemas.openxmlformats.org/officeDocument/2006/relationships/notesSlide" Target="../notesSlides/notesSlide48.xml"/><Relationship Id="rId16" Type="http://schemas.openxmlformats.org/officeDocument/2006/relationships/image" Target="../media/image44.svg"/><Relationship Id="rId1" Type="http://schemas.openxmlformats.org/officeDocument/2006/relationships/slideLayout" Target="../slideLayouts/slideLayout5.xml"/><Relationship Id="rId6" Type="http://schemas.openxmlformats.org/officeDocument/2006/relationships/hyperlink" Target="https://www.dimensions.ai/products/all-products/dimensions-api/" TargetMode="External"/><Relationship Id="rId11" Type="http://schemas.openxmlformats.org/officeDocument/2006/relationships/hyperlink" Target="https://plus.dimensions.ai/support/solutions/articles/23000018820-which-research-categories-and-classification-schemes-are-available-in-dimensions-" TargetMode="External"/><Relationship Id="rId5" Type="http://schemas.openxmlformats.org/officeDocument/2006/relationships/hyperlink" Target="https://www.dimensions.ai/sector/academic-institutions/" TargetMode="External"/><Relationship Id="rId15" Type="http://schemas.openxmlformats.org/officeDocument/2006/relationships/image" Target="../media/image43.png"/><Relationship Id="rId10" Type="http://schemas.openxmlformats.org/officeDocument/2006/relationships/hyperlink" Target="https://www.dimensions.ai/website-terms/" TargetMode="External"/><Relationship Id="rId4" Type="http://schemas.openxmlformats.org/officeDocument/2006/relationships/hyperlink" Target="https://plus.dimensions.ai/support/solutions/articles/23000018849-where-are-citations-in-dimensions-coming-from-" TargetMode="External"/><Relationship Id="rId9" Type="http://schemas.openxmlformats.org/officeDocument/2006/relationships/hyperlink" Target="https://plus.dimensions.ai/support/solutions/articles/23000025193-what-s-the-difference-between-dimensions-free-and-dimensions-analytics-" TargetMode="External"/><Relationship Id="rId14"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hyperlink" Target="https://docs.openalex.org/how-to-use-the-api/api-overview" TargetMode="External"/><Relationship Id="rId13" Type="http://schemas.openxmlformats.org/officeDocument/2006/relationships/hyperlink" Target="https://help.openalex.org/" TargetMode="External"/><Relationship Id="rId18" Type="http://schemas.openxmlformats.org/officeDocument/2006/relationships/hyperlink" Target="https://help.openalex.org/hc/en-us/articles/27714298573719-I-found-errors-in-OpenAlex-How-can-I-fix-them" TargetMode="External"/><Relationship Id="rId3" Type="http://schemas.openxmlformats.org/officeDocument/2006/relationships/hyperlink" Target="https://openalex.org/" TargetMode="External"/><Relationship Id="rId7" Type="http://schemas.openxmlformats.org/officeDocument/2006/relationships/hyperlink" Target="https://openalex.org/sources" TargetMode="External"/><Relationship Id="rId12" Type="http://schemas.openxmlformats.org/officeDocument/2006/relationships/hyperlink" Target="https://openalex.org/about#comparison" TargetMode="External"/><Relationship Id="rId17" Type="http://schemas.openxmlformats.org/officeDocument/2006/relationships/hyperlink" Target="https://x.com/openalex_org" TargetMode="External"/><Relationship Id="rId2" Type="http://schemas.openxmlformats.org/officeDocument/2006/relationships/notesSlide" Target="../notesSlides/notesSlide49.xml"/><Relationship Id="rId16" Type="http://schemas.openxmlformats.org/officeDocument/2006/relationships/hyperlink" Target="https://blog.openalex.org/" TargetMode="External"/><Relationship Id="rId1" Type="http://schemas.openxmlformats.org/officeDocument/2006/relationships/slideLayout" Target="../slideLayouts/slideLayout2.xml"/><Relationship Id="rId6" Type="http://schemas.openxmlformats.org/officeDocument/2006/relationships/hyperlink" Target="https://blog.openalex.org/openalex-rewrite-enters-beta-%f0%9f%8e%89/" TargetMode="External"/><Relationship Id="rId11" Type="http://schemas.openxmlformats.org/officeDocument/2006/relationships/hyperlink" Target="https://help.openalex.org/hc/en-us/articles/24396686889751-About-us" TargetMode="External"/><Relationship Id="rId5" Type="http://schemas.openxmlformats.org/officeDocument/2006/relationships/hyperlink" Target="https://openalex.org/Intro_OpenAlex.pdf" TargetMode="External"/><Relationship Id="rId15" Type="http://schemas.openxmlformats.org/officeDocument/2006/relationships/hyperlink" Target="https://groups.google.com/g/openalex-users" TargetMode="External"/><Relationship Id="rId10" Type="http://schemas.openxmlformats.org/officeDocument/2006/relationships/hyperlink" Target="https://ourresearch.gitbook.io/help.openalex.org/pricing#openalex-paid-subscriptions" TargetMode="External"/><Relationship Id="rId19" Type="http://schemas.openxmlformats.org/officeDocument/2006/relationships/image" Target="../media/image19.png"/><Relationship Id="rId4" Type="http://schemas.openxmlformats.org/officeDocument/2006/relationships/hyperlink" Target="https://docs.google.com/document/d/1TVEsfqRLAcNpiZkvFuKoGKVo6FVNwisRsThnz78kgI4/edit?tab=t.0#heading=h.mbrwjopt6w77" TargetMode="External"/><Relationship Id="rId9" Type="http://schemas.openxmlformats.org/officeDocument/2006/relationships/hyperlink" Target="https://docs.openalex.org/download-all-data/openalex-snapshot" TargetMode="External"/><Relationship Id="rId14" Type="http://schemas.openxmlformats.org/officeDocument/2006/relationships/hyperlink" Target="https://docs.openalex.or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hyperlink" Target="https://openalex.or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ourresearch.gitbook.io/help.openalex.org/coverag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s://arxiv.org/abs/2401.16359"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clarivate.com/webofsciencegroup/solutions/open-access/" TargetMode="External"/><Relationship Id="rId13" Type="http://schemas.openxmlformats.org/officeDocument/2006/relationships/hyperlink" Target="https://www.crossref.org/" TargetMode="External"/><Relationship Id="rId3" Type="http://schemas.openxmlformats.org/officeDocument/2006/relationships/hyperlink" Target="https://openalex.org/" TargetMode="External"/><Relationship Id="rId7" Type="http://schemas.openxmlformats.org/officeDocument/2006/relationships/hyperlink" Target="https://clarivate.libguides.com/librarianresources/coverage" TargetMode="External"/><Relationship Id="rId12" Type="http://schemas.openxmlformats.org/officeDocument/2006/relationships/hyperlink" Target="https://doi.org/10.1007/s11192-018-2958-5"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clarivate.com/webofsciencegroup/solutions/web-of-science" TargetMode="External"/><Relationship Id="rId11" Type="http://schemas.openxmlformats.org/officeDocument/2006/relationships/hyperlink" Target="https://scholar.google.com/" TargetMode="External"/><Relationship Id="rId5" Type="http://schemas.openxmlformats.org/officeDocument/2006/relationships/hyperlink" Target="https://blog.scopus.com/posts/scopus-now-includes-90-million-content-records" TargetMode="External"/><Relationship Id="rId10" Type="http://schemas.openxmlformats.org/officeDocument/2006/relationships/hyperlink" Target="https://www.dimensions.ai/resources/evaluate-your-universitys-oa-status/" TargetMode="External"/><Relationship Id="rId4" Type="http://schemas.openxmlformats.org/officeDocument/2006/relationships/hyperlink" Target="https://www.elsevier.com/solutions/scopus" TargetMode="External"/><Relationship Id="rId9" Type="http://schemas.openxmlformats.org/officeDocument/2006/relationships/hyperlink" Target="https://www.dimensions.ai/" TargetMode="External"/><Relationship Id="rId14" Type="http://schemas.openxmlformats.org/officeDocument/2006/relationships/hyperlink" Target="https://openalex.org/about#compariso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hyperlink" Target="https://openalex.org/works?page=1&amp;filter=default.search%3Akarate%20AND%20%28%22well-being%22%20OR%20%22wellbeing%22%29" TargetMode="Externa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hyperlink" Target="https://openalex.org/works/w2159964309"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hyperlink" Target="https://help.openalex.org/hc/en-us/articles/24735753007895-Field-Weighted-Citation-Impact-FWCI"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hyperlink" Target="https://scholar.google.com/" TargetMode="External"/><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scholar.google.com/intl/en/scholar/publishers.html" TargetMode="External"/><Relationship Id="rId5" Type="http://schemas.openxmlformats.org/officeDocument/2006/relationships/hyperlink" Target="https://scholar.google.com/intl/en/scholar/inclusion.html#crawl" TargetMode="External"/><Relationship Id="rId4" Type="http://schemas.openxmlformats.org/officeDocument/2006/relationships/hyperlink" Target="https://www.similarweb.com/fr/website/scholar.google.com/#overview"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openalex.org/institutions/i60668342" TargetMode="External"/><Relationship Id="rId5" Type="http://schemas.openxmlformats.org/officeDocument/2006/relationships/hyperlink" Target="https://openalex.org/authors/a5006740672" TargetMode="Externa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hyperlink" Target="https://www.ouvrirlascience.fr/wp-content/uploads/2021/06/Deuxieme-Plan-National-Science-Ouverte_2021-2024.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www.ouvrirlascience.fr/partenariat-du-ministere-de-lenseignement-superieur-et-de-la-recherche-avec-openalex-pour-le-developpement-dun-outil-bibliographique-entierement-ouvert/"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ourresearch.org/team" TargetMode="External"/><Relationship Id="rId5" Type="http://schemas.openxmlformats.org/officeDocument/2006/relationships/image" Target="../media/image74.png"/><Relationship Id="rId4" Type="http://schemas.openxmlformats.org/officeDocument/2006/relationships/hyperlink" Target="https://docs.google.com/document/d/1TVEsfqRLAcNpiZkvFuKoGKVo6FVNwisRsThnz78kgI4/edit?tab=t.0#heading=h.hocufesx48ia"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about.lens.org/release-8-5/"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medium.com/@Keenious/understanding-our-data-source-how-keenious-uses-openalex-for-research-recommendations-3c4e74a3a76e"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hyperlink" Target="https://openalex.org/Intro_OpenAlex.pdf"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twitter.com/paulg/status/1777035484826349575"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enpc.hal.science/hal-04572223"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scopus.com/home.ur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similarweb.com/fr/website/scopus.com/#overview"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enpc.hal.science/hal-04572223"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works-magnet.esr.gouv.fr/"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portal.findresearcher.sdu.dk/en/publications/evaluating-the-linguistic-coverage-of-openalex-an-assessment-of-m" TargetMode="External"/><Relationship Id="rId13" Type="http://schemas.openxmlformats.org/officeDocument/2006/relationships/image" Target="../media/image45.png"/><Relationship Id="rId3" Type="http://schemas.openxmlformats.org/officeDocument/2006/relationships/hyperlink" Target="https://openalex.org/works" TargetMode="External"/><Relationship Id="rId7" Type="http://schemas.openxmlformats.org/officeDocument/2006/relationships/hyperlink" Target="https://docs.openalex.org/" TargetMode="External"/><Relationship Id="rId12" Type="http://schemas.openxmlformats.org/officeDocument/2006/relationships/image" Target="../media/image44.svg"/><Relationship Id="rId2" Type="http://schemas.openxmlformats.org/officeDocument/2006/relationships/notesSlide" Target="../notesSlides/notesSlide67.xml"/><Relationship Id="rId16"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hyperlink" Target="https://openalex.org/institutions" TargetMode="External"/><Relationship Id="rId11" Type="http://schemas.openxmlformats.org/officeDocument/2006/relationships/image" Target="../media/image43.png"/><Relationship Id="rId5" Type="http://schemas.openxmlformats.org/officeDocument/2006/relationships/hyperlink" Target="https://openalex.org/sources" TargetMode="External"/><Relationship Id="rId15" Type="http://schemas.openxmlformats.org/officeDocument/2006/relationships/hyperlink" Target="https://cnrs.hal.science/hal-05003502v1" TargetMode="External"/><Relationship Id="rId10" Type="http://schemas.openxmlformats.org/officeDocument/2006/relationships/hyperlink" Target="https://www.hceres.fr/sites/default/files/media/downloads/broadening-data-sources-for-bibliometric-analyses.pdf#page=11.50" TargetMode="External"/><Relationship Id="rId4" Type="http://schemas.openxmlformats.org/officeDocument/2006/relationships/hyperlink" Target="https://openalex.org/authors" TargetMode="External"/><Relationship Id="rId9" Type="http://schemas.openxmlformats.org/officeDocument/2006/relationships/hyperlink" Target="https://enpc.hal.science/hal-04572223" TargetMode="External"/><Relationship Id="rId14" Type="http://schemas.openxmlformats.org/officeDocument/2006/relationships/image" Target="../media/image46.svg"/></Relationships>
</file>

<file path=ppt/slides/_rels/slide73.xml.rels><?xml version="1.0" encoding="UTF-8" standalone="yes"?>
<Relationships xmlns="http://schemas.openxmlformats.org/package/2006/relationships"><Relationship Id="rId8" Type="http://schemas.openxmlformats.org/officeDocument/2006/relationships/hyperlink" Target="https://bsky.app/profile/matilda-science.bsky.social" TargetMode="External"/><Relationship Id="rId3" Type="http://schemas.openxmlformats.org/officeDocument/2006/relationships/hyperlink" Target="https://matilda.science/" TargetMode="External"/><Relationship Id="rId7" Type="http://schemas.openxmlformats.org/officeDocument/2006/relationships/hyperlink" Target="https://matilda.science/faq"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matilda.science/about?l=fr" TargetMode="External"/><Relationship Id="rId5" Type="http://schemas.openxmlformats.org/officeDocument/2006/relationships/hyperlink" Target="https://matilda.science/faq#i103" TargetMode="External"/><Relationship Id="rId4" Type="http://schemas.openxmlformats.org/officeDocument/2006/relationships/hyperlink" Target="https://matilda.science/faq#i102" TargetMode="External"/><Relationship Id="rId9" Type="http://schemas.openxmlformats.org/officeDocument/2006/relationships/image" Target="../media/image18.png"/></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s://x.com/pol_eco_pub/status/1741776525312065873"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hyperlink" Target="https://matilda.science/search?l=fr&amp;textQuery=karate+AND+(%22well-being%22+OR+%22wellbeing%22)"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hyperlink" Target="https://matilda.science/work/ee7d72bf-08b4-4a54-ba38-d7890bd785f1?l=fr"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hyperlink" Target="https://matilda.science/author/0000-0002-8587-4705?l=fr"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s://matilda.science/faq#i207" TargetMode="External"/><Relationship Id="rId5" Type="http://schemas.openxmlformats.org/officeDocument/2006/relationships/image" Target="../media/image89.png"/><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84.png"/><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similarweb.com/fr/website/access.webofknowledge.com/#overview" TargetMode="External"/><Relationship Id="rId4" Type="http://schemas.openxmlformats.org/officeDocument/2006/relationships/hyperlink" Target="https://webofscience.com/"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s://matilda.science/faq#i112" TargetMode="External"/><Relationship Id="rId3" Type="http://schemas.openxmlformats.org/officeDocument/2006/relationships/hyperlink" Target="https://matilda.science/faq#i214" TargetMode="External"/><Relationship Id="rId7" Type="http://schemas.openxmlformats.org/officeDocument/2006/relationships/hyperlink" Target="https://hal.science/hal-02141839" TargetMode="External"/><Relationship Id="rId12" Type="http://schemas.openxmlformats.org/officeDocument/2006/relationships/image" Target="../media/image46.svg"/><Relationship Id="rId2" Type="http://schemas.openxmlformats.org/officeDocument/2006/relationships/notesSlide" Target="../notesSlides/notesSlide75.xml"/><Relationship Id="rId16" Type="http://schemas.openxmlformats.org/officeDocument/2006/relationships/hyperlink" Target="https://matilda.science/faq#i111" TargetMode="External"/><Relationship Id="rId1" Type="http://schemas.openxmlformats.org/officeDocument/2006/relationships/slideLayout" Target="../slideLayouts/slideLayout5.xml"/><Relationship Id="rId6" Type="http://schemas.openxmlformats.org/officeDocument/2006/relationships/hyperlink" Target="https://polecopub.hypotheses.org/2474" TargetMode="External"/><Relationship Id="rId11" Type="http://schemas.openxmlformats.org/officeDocument/2006/relationships/image" Target="../media/image45.png"/><Relationship Id="rId5" Type="http://schemas.openxmlformats.org/officeDocument/2006/relationships/hyperlink" Target="https://matilda.science/work/ee7d72bf-08b4-4a54-ba38-d7890bd785f1" TargetMode="External"/><Relationship Id="rId15" Type="http://schemas.openxmlformats.org/officeDocument/2006/relationships/hyperlink" Target="https://matilda.science/faq#i315" TargetMode="External"/><Relationship Id="rId10" Type="http://schemas.openxmlformats.org/officeDocument/2006/relationships/image" Target="../media/image44.svg"/><Relationship Id="rId4" Type="http://schemas.openxmlformats.org/officeDocument/2006/relationships/hyperlink" Target="https://www.frontiersin.org/journals/psychology/articles/10.3389/fpsyg.2012.00040/full" TargetMode="External"/><Relationship Id="rId9" Type="http://schemas.openxmlformats.org/officeDocument/2006/relationships/image" Target="../media/image43.png"/><Relationship Id="rId14" Type="http://schemas.openxmlformats.org/officeDocument/2006/relationships/hyperlink" Target="https://matilda.science/faq#i314"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bsky.app/profile/isidroaguillo.bsky.social/post/3lvdf3ll6kk2y"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hyperlink" Target="https://blogs.lse.ac.uk/impactofsocialsciences/2024/10/22/google-scholar-is-not-broken-yet-but-there-are-alternatives/" TargetMode="External"/><Relationship Id="rId4" Type="http://schemas.openxmlformats.org/officeDocument/2006/relationships/image" Target="../media/image93.png"/></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hyperlink" Target="https://www.mdpi.com/2304-6775/12/4/43"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nature.com/articles/d41586-025-01125-9" TargetMode="External"/><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hyperlink" Target="https://www.ft.com/content/7e81e1b6-eb08-43de-ab71-ab6c50181cc3"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hyperlink" Target="https://navigator.nature.com/"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cjc-rcc.ucalgary.ca/index.php/cjnse/article/view/43253/pdf_1" TargetMode="External"/><Relationship Id="rId7" Type="http://schemas.openxmlformats.org/officeDocument/2006/relationships/image" Target="../media/image106.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92.xml.rels><?xml version="1.0" encoding="UTF-8" standalone="yes"?>
<Relationships xmlns="http://schemas.openxmlformats.org/package/2006/relationships"><Relationship Id="rId8" Type="http://schemas.openxmlformats.org/officeDocument/2006/relationships/hyperlink" Target="https://matilda.science/work/ee7d72bf-08b4-4a54-ba38-d7890bd785f1" TargetMode="External"/><Relationship Id="rId3" Type="http://schemas.openxmlformats.org/officeDocument/2006/relationships/hyperlink" Target="https://doi.org/10.3389/fpsyg.2012.00040" TargetMode="External"/><Relationship Id="rId7" Type="http://schemas.openxmlformats.org/officeDocument/2006/relationships/hyperlink" Target="https://openalex.org/works/w2159964309"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hyperlink" Target="https://app.dimensions.ai/details/publication/pub.1024967465?or_facet_year=2012&amp;and_facet_researcher=ur.01145734203.13" TargetMode="External"/><Relationship Id="rId5" Type="http://schemas.openxmlformats.org/officeDocument/2006/relationships/hyperlink" Target="https://www.lens.org/lens/scholar/article/007-432-848-497-83X/main" TargetMode="External"/><Relationship Id="rId4" Type="http://schemas.openxmlformats.org/officeDocument/2006/relationships/hyperlink" Target="https://www.frontiersin.org/journals/psychology/articles/10.3389/fpsyg.2012.00040/full" TargetMode="External"/><Relationship Id="rId9" Type="http://schemas.openxmlformats.org/officeDocument/2006/relationships/image" Target="../media/image108.png"/></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i4oa.org/" TargetMode="External"/><Relationship Id="rId4" Type="http://schemas.openxmlformats.org/officeDocument/2006/relationships/image" Target="../media/image110.png"/></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hyperlink" Target="https://enpc.hal.science/hal-04520837/"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hyperlink" Target="https://barcelona-declaration.org/news/20250207_whats_next_for_the_barcelona_declaration/" TargetMode="External"/><Relationship Id="rId5" Type="http://schemas.openxmlformats.org/officeDocument/2006/relationships/hyperlink" Target="https://barcelona-declaration.org/" TargetMode="External"/><Relationship Id="rId4" Type="http://schemas.openxmlformats.org/officeDocument/2006/relationships/hyperlink" Target="https://barcelona-declaration.org/downloads/barcelonadeclaration_fran%c3%a7ais.pdf"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upstream.force11.org/criteria-for-bibliographic-databases/" TargetMode="External"/><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9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s://upstream.force11.org/criteria-for-bibliographic-databases/"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hceres.fr/sites/default/files/media/downloads/broadening-data-sources-for-bibliometric-analyses.pdf" TargetMode="External"/><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1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Une image contenant Caractère coloré&#10;&#10;Description générée automatiquement">
            <a:extLst>
              <a:ext uri="{FF2B5EF4-FFF2-40B4-BE49-F238E27FC236}">
                <a16:creationId xmlns:a16="http://schemas.microsoft.com/office/drawing/2014/main" id="{E4C3532F-BF9C-0BE8-3144-3DB1B888849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r="23298" b="9091"/>
          <a:stretch/>
        </p:blipFill>
        <p:spPr>
          <a:xfrm>
            <a:off x="3523488" y="10"/>
            <a:ext cx="8668512" cy="6857990"/>
          </a:xfrm>
          <a:prstGeom prst="rect">
            <a:avLst/>
          </a:prstGeom>
        </p:spPr>
      </p:pic>
      <p:sp>
        <p:nvSpPr>
          <p:cNvPr id="54" name="Rectangle 5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re 1">
            <a:extLst>
              <a:ext uri="{FF2B5EF4-FFF2-40B4-BE49-F238E27FC236}">
                <a16:creationId xmlns:a16="http://schemas.microsoft.com/office/drawing/2014/main" id="{70A8BE25-A89F-B510-F12B-3DF12F88E820}"/>
              </a:ext>
            </a:extLst>
          </p:cNvPr>
          <p:cNvSpPr>
            <a:spLocks noGrp="1"/>
          </p:cNvSpPr>
          <p:nvPr>
            <p:ph type="ctrTitle"/>
          </p:nvPr>
        </p:nvSpPr>
        <p:spPr>
          <a:xfrm>
            <a:off x="477981" y="1122363"/>
            <a:ext cx="4362376" cy="3204134"/>
          </a:xfrm>
        </p:spPr>
        <p:txBody>
          <a:bodyPr anchor="b">
            <a:normAutofit/>
          </a:bodyPr>
          <a:lstStyle/>
          <a:p>
            <a:pPr algn="l"/>
            <a:r>
              <a:rPr lang="fr-FR" sz="2000" i="1" dirty="0"/>
              <a:t>Sortir de Google Scholar,</a:t>
            </a:r>
            <a:br>
              <a:rPr lang="fr-FR" sz="2000" i="1" dirty="0"/>
            </a:br>
            <a:r>
              <a:rPr lang="fr-FR" sz="2000" i="1" dirty="0"/>
              <a:t>Scopus ou Web of Science</a:t>
            </a:r>
            <a:br>
              <a:rPr lang="fr-FR" sz="2400" dirty="0"/>
            </a:br>
            <a:r>
              <a:rPr lang="fr-FR" sz="1000" dirty="0">
                <a:solidFill>
                  <a:schemeClr val="bg1"/>
                </a:solidFill>
              </a:rPr>
              <a:t>.</a:t>
            </a:r>
            <a:br>
              <a:rPr lang="fr-FR" sz="2400" dirty="0">
                <a:latin typeface="+mn-lt"/>
              </a:rPr>
            </a:br>
            <a:r>
              <a:rPr lang="fr-FR" sz="2400" b="1" dirty="0">
                <a:solidFill>
                  <a:schemeClr val="bg2">
                    <a:lumMod val="10000"/>
                  </a:schemeClr>
                </a:solidFill>
                <a:latin typeface="+mn-lt"/>
              </a:rPr>
              <a:t>Que valent Lens, Dimensions, OpenAlex et Matilda pour la recherche bibliographique ? </a:t>
            </a:r>
          </a:p>
        </p:txBody>
      </p:sp>
      <p:sp>
        <p:nvSpPr>
          <p:cNvPr id="47" name="Rectangle 4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ous-titre 2">
            <a:extLst>
              <a:ext uri="{FF2B5EF4-FFF2-40B4-BE49-F238E27FC236}">
                <a16:creationId xmlns:a16="http://schemas.microsoft.com/office/drawing/2014/main" id="{E0F8E78E-3613-0FB7-0BC0-53599980B0AC}"/>
              </a:ext>
            </a:extLst>
          </p:cNvPr>
          <p:cNvSpPr txBox="1">
            <a:spLocks/>
          </p:cNvSpPr>
          <p:nvPr/>
        </p:nvSpPr>
        <p:spPr>
          <a:xfrm>
            <a:off x="814315" y="6596064"/>
            <a:ext cx="3149773" cy="261936"/>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a:buNone/>
            </a:pPr>
            <a:r>
              <a:rPr lang="fr-FR" sz="800" dirty="0"/>
              <a:t>A. Bouchard (URFIST de Paris), 10/2025</a:t>
            </a:r>
          </a:p>
        </p:txBody>
      </p:sp>
      <p:pic>
        <p:nvPicPr>
          <p:cNvPr id="7" name="Picture 2">
            <a:hlinkClick r:id="rId5"/>
            <a:extLst>
              <a:ext uri="{FF2B5EF4-FFF2-40B4-BE49-F238E27FC236}">
                <a16:creationId xmlns:a16="http://schemas.microsoft.com/office/drawing/2014/main" id="{03D2D852-777B-A742-AFD9-61298FD854A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95406" y="6596064"/>
            <a:ext cx="737363" cy="259200"/>
          </a:xfrm>
          <a:prstGeom prst="rect">
            <a:avLst/>
          </a:prstGeom>
          <a:noFill/>
          <a:ln w="9525">
            <a:noFill/>
            <a:miter lim="800000"/>
            <a:headEnd/>
            <a:tailEnd/>
          </a:ln>
        </p:spPr>
      </p:pic>
      <p:pic>
        <p:nvPicPr>
          <p:cNvPr id="9" name="Image 8" descr="Une image contenant noir, obscurité&#10;&#10;Description générée automatiquement">
            <a:extLst>
              <a:ext uri="{FF2B5EF4-FFF2-40B4-BE49-F238E27FC236}">
                <a16:creationId xmlns:a16="http://schemas.microsoft.com/office/drawing/2014/main" id="{056A4A50-2F53-BC69-EE74-77489B7141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611" y="6594130"/>
            <a:ext cx="1088089" cy="260121"/>
          </a:xfrm>
          <a:prstGeom prst="rect">
            <a:avLst/>
          </a:prstGeom>
        </p:spPr>
      </p:pic>
      <p:sp>
        <p:nvSpPr>
          <p:cNvPr id="3" name="Rectangle 2">
            <a:extLst>
              <a:ext uri="{FF2B5EF4-FFF2-40B4-BE49-F238E27FC236}">
                <a16:creationId xmlns:a16="http://schemas.microsoft.com/office/drawing/2014/main" id="{119BBFB4-9BC1-4ECE-8875-F223A8C071F2}"/>
              </a:ext>
            </a:extLst>
          </p:cNvPr>
          <p:cNvSpPr/>
          <p:nvPr/>
        </p:nvSpPr>
        <p:spPr>
          <a:xfrm>
            <a:off x="363255" y="4326497"/>
            <a:ext cx="4221271" cy="350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0096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93E08-6DA3-4551-9E93-BA6B47C4E135}"/>
              </a:ext>
            </a:extLst>
          </p:cNvPr>
          <p:cNvSpPr>
            <a:spLocks noGrp="1"/>
          </p:cNvSpPr>
          <p:nvPr>
            <p:ph type="title"/>
          </p:nvPr>
        </p:nvSpPr>
        <p:spPr/>
        <p:txBody>
          <a:bodyPr/>
          <a:lstStyle/>
          <a:p>
            <a:r>
              <a:rPr lang="fr-FR" dirty="0">
                <a:solidFill>
                  <a:schemeClr val="accent2"/>
                </a:solidFill>
              </a:rPr>
              <a:t>L’âge des méga-index (ca. 2018)</a:t>
            </a:r>
          </a:p>
        </p:txBody>
      </p:sp>
      <p:pic>
        <p:nvPicPr>
          <p:cNvPr id="4" name="Picture 8" descr="About The Lens » Press Kit">
            <a:extLst>
              <a:ext uri="{FF2B5EF4-FFF2-40B4-BE49-F238E27FC236}">
                <a16:creationId xmlns:a16="http://schemas.microsoft.com/office/drawing/2014/main" id="{DD7295A1-9C10-C7E1-770C-C47942413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200" y="3306216"/>
            <a:ext cx="3708256" cy="5715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3972228F-24E2-E2CB-B48F-55B0C6EC069C}"/>
              </a:ext>
            </a:extLst>
          </p:cNvPr>
          <p:cNvPicPr>
            <a:picLocks noChangeAspect="1"/>
          </p:cNvPicPr>
          <p:nvPr/>
        </p:nvPicPr>
        <p:blipFill>
          <a:blip r:embed="rId4"/>
          <a:stretch>
            <a:fillRect/>
          </a:stretch>
        </p:blipFill>
        <p:spPr>
          <a:xfrm>
            <a:off x="6302061" y="3143248"/>
            <a:ext cx="3610140" cy="897435"/>
          </a:xfrm>
          <a:prstGeom prst="rect">
            <a:avLst/>
          </a:prstGeom>
        </p:spPr>
      </p:pic>
    </p:spTree>
    <p:extLst>
      <p:ext uri="{BB962C8B-B14F-4D97-AF65-F5344CB8AC3E}">
        <p14:creationId xmlns:p14="http://schemas.microsoft.com/office/powerpoint/2010/main" val="6720545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627A2-B6A3-918C-BC1A-99ED1069CBE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84F1FBB-C161-53BB-5C36-9AA503E0B5F0}"/>
              </a:ext>
            </a:extLst>
          </p:cNvPr>
          <p:cNvSpPr/>
          <p:nvPr/>
        </p:nvSpPr>
        <p:spPr>
          <a:xfrm>
            <a:off x="805545" y="1219861"/>
            <a:ext cx="7848535" cy="1200329"/>
          </a:xfrm>
          <a:prstGeom prst="rect">
            <a:avLst/>
          </a:prstGeom>
        </p:spPr>
        <p:txBody>
          <a:bodyPr wrap="square">
            <a:spAutoFit/>
          </a:bodyPr>
          <a:lstStyle/>
          <a:p>
            <a:r>
              <a:rPr lang="en-US" dirty="0"/>
              <a:t>Jacky WL Chan. "School-based karate-do: Supporting the well-being of gay male youth." </a:t>
            </a:r>
            <a:r>
              <a:rPr lang="en-US" i="1" dirty="0"/>
              <a:t>Canadian Journal for New Scholars in Education/Revue canadienne des </a:t>
            </a:r>
            <a:r>
              <a:rPr lang="en-US" i="1" dirty="0" err="1"/>
              <a:t>jeunes</a:t>
            </a:r>
            <a:r>
              <a:rPr lang="en-US" i="1" dirty="0"/>
              <a:t> </a:t>
            </a:r>
            <a:r>
              <a:rPr lang="en-US" i="1" dirty="0" err="1"/>
              <a:t>chercheures</a:t>
            </a:r>
            <a:r>
              <a:rPr lang="en-US" i="1" dirty="0"/>
              <a:t> et </a:t>
            </a:r>
            <a:r>
              <a:rPr lang="en-US" i="1" dirty="0" err="1"/>
              <a:t>chercheurs</a:t>
            </a:r>
            <a:r>
              <a:rPr lang="en-US" i="1" dirty="0"/>
              <a:t> </a:t>
            </a:r>
            <a:r>
              <a:rPr lang="en-US" i="1" dirty="0" err="1"/>
              <a:t>en</a:t>
            </a:r>
            <a:r>
              <a:rPr lang="en-US" i="1" dirty="0"/>
              <a:t> </a:t>
            </a:r>
            <a:r>
              <a:rPr lang="en-US" i="1" dirty="0" err="1"/>
              <a:t>éducation</a:t>
            </a:r>
            <a:r>
              <a:rPr lang="en-US" i="1" dirty="0"/>
              <a:t> </a:t>
            </a:r>
            <a:r>
              <a:rPr lang="en-US" dirty="0"/>
              <a:t>9.1 (2018).</a:t>
            </a:r>
            <a:r>
              <a:rPr lang="fr-FR" dirty="0"/>
              <a:t> </a:t>
            </a:r>
            <a:r>
              <a:rPr lang="fr-FR" dirty="0">
                <a:hlinkClick r:id="rId3"/>
              </a:rPr>
              <a:t>http://cjc-rcc.ucalgary.ca/index.php/cjnse/article/view/43253/pdf_1</a:t>
            </a:r>
            <a:r>
              <a:rPr lang="fr-FR" dirty="0"/>
              <a:t> </a:t>
            </a:r>
          </a:p>
        </p:txBody>
      </p:sp>
      <p:pic>
        <p:nvPicPr>
          <p:cNvPr id="8" name="Image 7">
            <a:extLst>
              <a:ext uri="{FF2B5EF4-FFF2-40B4-BE49-F238E27FC236}">
                <a16:creationId xmlns:a16="http://schemas.microsoft.com/office/drawing/2014/main" id="{4607DDD8-CE14-2DAB-8F5C-823C0811F2DB}"/>
              </a:ext>
            </a:extLst>
          </p:cNvPr>
          <p:cNvPicPr>
            <a:picLocks noChangeAspect="1"/>
          </p:cNvPicPr>
          <p:nvPr/>
        </p:nvPicPr>
        <p:blipFill>
          <a:blip r:embed="rId4"/>
          <a:stretch>
            <a:fillRect/>
          </a:stretch>
        </p:blipFill>
        <p:spPr>
          <a:xfrm>
            <a:off x="8882559" y="231382"/>
            <a:ext cx="1839600" cy="2400189"/>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AB1325E6-C4D2-6CD3-0533-BEB7F5C37979}"/>
              </a:ext>
            </a:extLst>
          </p:cNvPr>
          <p:cNvPicPr>
            <a:picLocks noChangeAspect="1"/>
          </p:cNvPicPr>
          <p:nvPr/>
        </p:nvPicPr>
        <p:blipFill>
          <a:blip r:embed="rId5"/>
          <a:stretch>
            <a:fillRect/>
          </a:stretch>
        </p:blipFill>
        <p:spPr>
          <a:xfrm>
            <a:off x="9802359" y="2013822"/>
            <a:ext cx="2182713" cy="617749"/>
          </a:xfrm>
          <a:prstGeom prst="rect">
            <a:avLst/>
          </a:prstGeom>
        </p:spPr>
      </p:pic>
      <p:pic>
        <p:nvPicPr>
          <p:cNvPr id="12" name="Image 11">
            <a:extLst>
              <a:ext uri="{FF2B5EF4-FFF2-40B4-BE49-F238E27FC236}">
                <a16:creationId xmlns:a16="http://schemas.microsoft.com/office/drawing/2014/main" id="{E80DAADA-D524-C242-4090-F60F348BD5BD}"/>
              </a:ext>
            </a:extLst>
          </p:cNvPr>
          <p:cNvPicPr>
            <a:picLocks noChangeAspect="1"/>
          </p:cNvPicPr>
          <p:nvPr/>
        </p:nvPicPr>
        <p:blipFill>
          <a:blip r:embed="rId6"/>
          <a:stretch>
            <a:fillRect/>
          </a:stretch>
        </p:blipFill>
        <p:spPr>
          <a:xfrm>
            <a:off x="1071872" y="3469657"/>
            <a:ext cx="10048256" cy="1449804"/>
          </a:xfrm>
          <a:prstGeom prst="rect">
            <a:avLst/>
          </a:prstGeom>
          <a:effectLst>
            <a:outerShdw blurRad="292100" dist="139700" dir="2700000" algn="ctr" rotWithShape="0">
              <a:srgbClr val="000000">
                <a:alpha val="65000"/>
              </a:srgbClr>
            </a:outerShdw>
          </a:effectLst>
        </p:spPr>
      </p:pic>
      <p:pic>
        <p:nvPicPr>
          <p:cNvPr id="14" name="Image 13">
            <a:extLst>
              <a:ext uri="{FF2B5EF4-FFF2-40B4-BE49-F238E27FC236}">
                <a16:creationId xmlns:a16="http://schemas.microsoft.com/office/drawing/2014/main" id="{1794FF97-C258-70D1-627B-2399D22C084A}"/>
              </a:ext>
            </a:extLst>
          </p:cNvPr>
          <p:cNvPicPr>
            <a:picLocks noChangeAspect="1"/>
          </p:cNvPicPr>
          <p:nvPr/>
        </p:nvPicPr>
        <p:blipFill>
          <a:blip r:embed="rId7"/>
          <a:stretch>
            <a:fillRect/>
          </a:stretch>
        </p:blipFill>
        <p:spPr>
          <a:xfrm>
            <a:off x="496831" y="5106574"/>
            <a:ext cx="4187256" cy="1352805"/>
          </a:xfrm>
          <a:prstGeom prst="rect">
            <a:avLst/>
          </a:prstGeom>
          <a:effectLst>
            <a:outerShdw blurRad="292100" dist="139700" dir="2700000" algn="ctr" rotWithShape="0">
              <a:srgbClr val="000000">
                <a:alpha val="65000"/>
              </a:srgbClr>
            </a:outerShdw>
          </a:effectLst>
        </p:spPr>
      </p:pic>
      <p:pic>
        <p:nvPicPr>
          <p:cNvPr id="16" name="Image 15">
            <a:extLst>
              <a:ext uri="{FF2B5EF4-FFF2-40B4-BE49-F238E27FC236}">
                <a16:creationId xmlns:a16="http://schemas.microsoft.com/office/drawing/2014/main" id="{1EAD61E9-6D01-525B-A49A-DCEEC9E7EBB6}"/>
              </a:ext>
            </a:extLst>
          </p:cNvPr>
          <p:cNvPicPr>
            <a:picLocks noChangeAspect="1"/>
          </p:cNvPicPr>
          <p:nvPr/>
        </p:nvPicPr>
        <p:blipFill>
          <a:blip r:embed="rId8"/>
          <a:stretch>
            <a:fillRect/>
          </a:stretch>
        </p:blipFill>
        <p:spPr>
          <a:xfrm>
            <a:off x="5161341" y="5276886"/>
            <a:ext cx="6533828" cy="1023786"/>
          </a:xfrm>
          <a:prstGeom prst="rect">
            <a:avLst/>
          </a:prstGeom>
          <a:effectLst>
            <a:outerShdw blurRad="292100" dist="139700" dir="2700000" algn="ctr" rotWithShape="0">
              <a:srgbClr val="000000">
                <a:alpha val="65000"/>
              </a:srgbClr>
            </a:outerShdw>
          </a:effectLst>
        </p:spPr>
      </p:pic>
      <p:sp>
        <p:nvSpPr>
          <p:cNvPr id="19" name="Rectangle 18">
            <a:extLst>
              <a:ext uri="{FF2B5EF4-FFF2-40B4-BE49-F238E27FC236}">
                <a16:creationId xmlns:a16="http://schemas.microsoft.com/office/drawing/2014/main" id="{51BBCA59-9C36-5FD2-8695-D6439CC0A26C}"/>
              </a:ext>
            </a:extLst>
          </p:cNvPr>
          <p:cNvSpPr/>
          <p:nvPr/>
        </p:nvSpPr>
        <p:spPr>
          <a:xfrm flipH="1" flipV="1">
            <a:off x="9033776" y="3560695"/>
            <a:ext cx="1688383" cy="40773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781848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E8B67CA-867E-4559-88D7-6422B56821F6}"/>
              </a:ext>
            </a:extLst>
          </p:cNvPr>
          <p:cNvPicPr>
            <a:picLocks noChangeAspect="1"/>
          </p:cNvPicPr>
          <p:nvPr/>
        </p:nvPicPr>
        <p:blipFill>
          <a:blip r:embed="rId3"/>
          <a:stretch>
            <a:fillRect/>
          </a:stretch>
        </p:blipFill>
        <p:spPr>
          <a:xfrm>
            <a:off x="5141453" y="2990642"/>
            <a:ext cx="6582694" cy="3486637"/>
          </a:xfrm>
          <a:prstGeom prst="rect">
            <a:avLst/>
          </a:prstGeom>
          <a:effectLst>
            <a:outerShdw blurRad="50800" dist="139700" dir="2700000" algn="ctr" rotWithShape="0">
              <a:srgbClr val="000000">
                <a:alpha val="65000"/>
              </a:srgbClr>
            </a:outerShdw>
          </a:effectLst>
        </p:spPr>
      </p:pic>
      <p:pic>
        <p:nvPicPr>
          <p:cNvPr id="5" name="Image 4">
            <a:extLst>
              <a:ext uri="{FF2B5EF4-FFF2-40B4-BE49-F238E27FC236}">
                <a16:creationId xmlns:a16="http://schemas.microsoft.com/office/drawing/2014/main" id="{4EDE0A11-524C-4763-AC44-4233D3A0645E}"/>
              </a:ext>
            </a:extLst>
          </p:cNvPr>
          <p:cNvPicPr>
            <a:picLocks noChangeAspect="1"/>
          </p:cNvPicPr>
          <p:nvPr/>
        </p:nvPicPr>
        <p:blipFill>
          <a:blip r:embed="rId4"/>
          <a:stretch>
            <a:fillRect/>
          </a:stretch>
        </p:blipFill>
        <p:spPr>
          <a:xfrm>
            <a:off x="939800" y="1076551"/>
            <a:ext cx="5753903" cy="1381318"/>
          </a:xfrm>
          <a:prstGeom prst="rect">
            <a:avLst/>
          </a:prstGeom>
          <a:effectLst>
            <a:outerShdw blurRad="508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58F63AF3-E872-A823-119E-3934543DA881}"/>
              </a:ext>
            </a:extLst>
          </p:cNvPr>
          <p:cNvSpPr/>
          <p:nvPr/>
        </p:nvSpPr>
        <p:spPr>
          <a:xfrm flipH="1" flipV="1">
            <a:off x="5500914" y="3048000"/>
            <a:ext cx="1843314" cy="34390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B18A41D-B84D-99AA-2005-A9B82E088874}"/>
              </a:ext>
            </a:extLst>
          </p:cNvPr>
          <p:cNvSpPr/>
          <p:nvPr/>
        </p:nvSpPr>
        <p:spPr>
          <a:xfrm flipH="1" flipV="1">
            <a:off x="3229428" y="2075542"/>
            <a:ext cx="950685" cy="26125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10F237A5-BF2A-CA85-3FD6-47FBEB643091}"/>
              </a:ext>
            </a:extLst>
          </p:cNvPr>
          <p:cNvSpPr/>
          <p:nvPr/>
        </p:nvSpPr>
        <p:spPr>
          <a:xfrm flipH="1" flipV="1">
            <a:off x="1928808" y="2075542"/>
            <a:ext cx="626501" cy="26125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983788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AC7C3E0-843D-70CF-6EA7-6A532A014A02}"/>
              </a:ext>
            </a:extLst>
          </p:cNvPr>
          <p:cNvPicPr>
            <a:picLocks noChangeAspect="1"/>
          </p:cNvPicPr>
          <p:nvPr/>
        </p:nvPicPr>
        <p:blipFill>
          <a:blip r:embed="rId2"/>
          <a:stretch>
            <a:fillRect/>
          </a:stretch>
        </p:blipFill>
        <p:spPr>
          <a:xfrm>
            <a:off x="122548" y="302881"/>
            <a:ext cx="8195557" cy="5069688"/>
          </a:xfrm>
          <a:prstGeom prst="rect">
            <a:avLst/>
          </a:prstGeom>
        </p:spPr>
      </p:pic>
      <p:sp>
        <p:nvSpPr>
          <p:cNvPr id="5" name="Rectangle 4">
            <a:extLst>
              <a:ext uri="{FF2B5EF4-FFF2-40B4-BE49-F238E27FC236}">
                <a16:creationId xmlns:a16="http://schemas.microsoft.com/office/drawing/2014/main" id="{B1EE2C1E-FCF5-D853-EE11-540BFB19EF42}"/>
              </a:ext>
            </a:extLst>
          </p:cNvPr>
          <p:cNvSpPr/>
          <p:nvPr/>
        </p:nvSpPr>
        <p:spPr>
          <a:xfrm>
            <a:off x="1568150" y="1003179"/>
            <a:ext cx="617258" cy="23850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41E2F9FE-3C0F-1AF5-6FC3-32A728963434}"/>
              </a:ext>
            </a:extLst>
          </p:cNvPr>
          <p:cNvPicPr>
            <a:picLocks noChangeAspect="1"/>
          </p:cNvPicPr>
          <p:nvPr/>
        </p:nvPicPr>
        <p:blipFill>
          <a:blip r:embed="rId3"/>
          <a:stretch>
            <a:fillRect/>
          </a:stretch>
        </p:blipFill>
        <p:spPr>
          <a:xfrm>
            <a:off x="4220327" y="1708389"/>
            <a:ext cx="7858125" cy="4972050"/>
          </a:xfrm>
          <a:prstGeom prst="rect">
            <a:avLst/>
          </a:prstGeom>
        </p:spPr>
      </p:pic>
      <p:sp>
        <p:nvSpPr>
          <p:cNvPr id="7" name="Rectangle 6">
            <a:extLst>
              <a:ext uri="{FF2B5EF4-FFF2-40B4-BE49-F238E27FC236}">
                <a16:creationId xmlns:a16="http://schemas.microsoft.com/office/drawing/2014/main" id="{2FCE6DAE-E30C-4FE4-4202-364C1D5BA4DB}"/>
              </a:ext>
            </a:extLst>
          </p:cNvPr>
          <p:cNvSpPr/>
          <p:nvPr/>
        </p:nvSpPr>
        <p:spPr>
          <a:xfrm>
            <a:off x="4474389" y="4592892"/>
            <a:ext cx="829131" cy="28859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780052ED-5A8D-33F5-84EC-3EF29B10CCF1}"/>
              </a:ext>
            </a:extLst>
          </p:cNvPr>
          <p:cNvSpPr txBox="1"/>
          <p:nvPr/>
        </p:nvSpPr>
        <p:spPr>
          <a:xfrm>
            <a:off x="122548" y="2893728"/>
            <a:ext cx="1101341" cy="246221"/>
          </a:xfrm>
          <a:prstGeom prst="rect">
            <a:avLst/>
          </a:prstGeom>
          <a:noFill/>
        </p:spPr>
        <p:txBody>
          <a:bodyPr wrap="square">
            <a:spAutoFit/>
          </a:bodyPr>
          <a:lstStyle/>
          <a:p>
            <a:r>
              <a:rPr lang="fr-FR" sz="1000" dirty="0">
                <a:solidFill>
                  <a:schemeClr val="tx1">
                    <a:lumMod val="50000"/>
                  </a:schemeClr>
                </a:solidFill>
              </a:rPr>
              <a:t>Lens</a:t>
            </a:r>
          </a:p>
        </p:txBody>
      </p:sp>
      <p:sp>
        <p:nvSpPr>
          <p:cNvPr id="12" name="ZoneTexte 11">
            <a:extLst>
              <a:ext uri="{FF2B5EF4-FFF2-40B4-BE49-F238E27FC236}">
                <a16:creationId xmlns:a16="http://schemas.microsoft.com/office/drawing/2014/main" id="{2C2BE4F4-6950-5493-8EC4-3D37401B8EDD}"/>
              </a:ext>
            </a:extLst>
          </p:cNvPr>
          <p:cNvSpPr txBox="1"/>
          <p:nvPr/>
        </p:nvSpPr>
        <p:spPr>
          <a:xfrm>
            <a:off x="4202179" y="6653983"/>
            <a:ext cx="1101341" cy="246221"/>
          </a:xfrm>
          <a:prstGeom prst="rect">
            <a:avLst/>
          </a:prstGeom>
          <a:noFill/>
        </p:spPr>
        <p:txBody>
          <a:bodyPr wrap="square">
            <a:spAutoFit/>
          </a:bodyPr>
          <a:lstStyle/>
          <a:p>
            <a:r>
              <a:rPr lang="fr-FR" sz="1000" dirty="0">
                <a:solidFill>
                  <a:schemeClr val="tx1">
                    <a:lumMod val="50000"/>
                  </a:schemeClr>
                </a:solidFill>
              </a:rPr>
              <a:t>OpenAlex</a:t>
            </a:r>
          </a:p>
        </p:txBody>
      </p:sp>
    </p:spTree>
    <p:extLst>
      <p:ext uri="{BB962C8B-B14F-4D97-AF65-F5344CB8AC3E}">
        <p14:creationId xmlns:p14="http://schemas.microsoft.com/office/powerpoint/2010/main" val="17997428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84CE14-C5B6-8A98-8801-4B0ED25C1251}"/>
              </a:ext>
            </a:extLst>
          </p:cNvPr>
          <p:cNvPicPr>
            <a:picLocks noChangeAspect="1"/>
          </p:cNvPicPr>
          <p:nvPr/>
        </p:nvPicPr>
        <p:blipFill>
          <a:blip r:embed="rId3"/>
          <a:stretch>
            <a:fillRect/>
          </a:stretch>
        </p:blipFill>
        <p:spPr>
          <a:xfrm>
            <a:off x="742695" y="491040"/>
            <a:ext cx="8611802" cy="5210902"/>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814CBBC9-3BDA-F44C-71DE-E3279393850B}"/>
              </a:ext>
            </a:extLst>
          </p:cNvPr>
          <p:cNvPicPr>
            <a:picLocks noChangeAspect="1"/>
          </p:cNvPicPr>
          <p:nvPr/>
        </p:nvPicPr>
        <p:blipFill>
          <a:blip r:embed="rId4"/>
          <a:stretch>
            <a:fillRect/>
          </a:stretch>
        </p:blipFill>
        <p:spPr>
          <a:xfrm>
            <a:off x="4323611" y="4326775"/>
            <a:ext cx="7125694" cy="2248214"/>
          </a:xfrm>
          <a:prstGeom prst="rect">
            <a:avLst/>
          </a:prstGeom>
          <a:effectLst>
            <a:outerShdw blurRad="2921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9D68EFF7-AB43-CE9D-B76D-EEF8550618E6}"/>
              </a:ext>
            </a:extLst>
          </p:cNvPr>
          <p:cNvSpPr/>
          <p:nvPr/>
        </p:nvSpPr>
        <p:spPr>
          <a:xfrm flipH="1" flipV="1">
            <a:off x="9692640" y="4326774"/>
            <a:ext cx="1630918" cy="44842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81137BB-B36B-B54D-8A32-E82C747DE459}"/>
              </a:ext>
            </a:extLst>
          </p:cNvPr>
          <p:cNvSpPr/>
          <p:nvPr/>
        </p:nvSpPr>
        <p:spPr>
          <a:xfrm flipH="1" flipV="1">
            <a:off x="9692640" y="5323251"/>
            <a:ext cx="1630918" cy="44842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995921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46D00F4-A7C4-2F80-9E37-D8AE1E93AB91}"/>
              </a:ext>
            </a:extLst>
          </p:cNvPr>
          <p:cNvPicPr>
            <a:picLocks noChangeAspect="1"/>
          </p:cNvPicPr>
          <p:nvPr/>
        </p:nvPicPr>
        <p:blipFill>
          <a:blip r:embed="rId2"/>
          <a:stretch>
            <a:fillRect/>
          </a:stretch>
        </p:blipFill>
        <p:spPr>
          <a:xfrm>
            <a:off x="244427" y="342818"/>
            <a:ext cx="7030134" cy="411003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45BEFB70-350F-08B5-3A5B-3919AD543844}"/>
              </a:ext>
            </a:extLst>
          </p:cNvPr>
          <p:cNvPicPr>
            <a:picLocks noChangeAspect="1"/>
          </p:cNvPicPr>
          <p:nvPr/>
        </p:nvPicPr>
        <p:blipFill>
          <a:blip r:embed="rId3"/>
          <a:stretch>
            <a:fillRect/>
          </a:stretch>
        </p:blipFill>
        <p:spPr>
          <a:xfrm>
            <a:off x="5120904" y="2895631"/>
            <a:ext cx="6826669" cy="3619551"/>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A17135DD-0CD5-8BDF-DD6C-7199DC29F41F}"/>
              </a:ext>
            </a:extLst>
          </p:cNvPr>
          <p:cNvSpPr/>
          <p:nvPr/>
        </p:nvSpPr>
        <p:spPr>
          <a:xfrm flipH="1" flipV="1">
            <a:off x="589280" y="1746133"/>
            <a:ext cx="1828800" cy="270671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B9FFF21-7368-33CF-22A1-3C951FC3E3A9}"/>
              </a:ext>
            </a:extLst>
          </p:cNvPr>
          <p:cNvSpPr/>
          <p:nvPr/>
        </p:nvSpPr>
        <p:spPr>
          <a:xfrm flipH="1" flipV="1">
            <a:off x="5283200" y="4130658"/>
            <a:ext cx="1625600" cy="238452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802277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C6BE95D-5920-D08E-6BA5-69079AEDC0DF}"/>
              </a:ext>
            </a:extLst>
          </p:cNvPr>
          <p:cNvSpPr txBox="1"/>
          <p:nvPr/>
        </p:nvSpPr>
        <p:spPr>
          <a:xfrm>
            <a:off x="3483429" y="6425976"/>
            <a:ext cx="6096000" cy="246221"/>
          </a:xfrm>
          <a:prstGeom prst="rect">
            <a:avLst/>
          </a:prstGeom>
          <a:noFill/>
        </p:spPr>
        <p:txBody>
          <a:bodyPr wrap="square">
            <a:spAutoFit/>
          </a:bodyPr>
          <a:lstStyle/>
          <a:p>
            <a:pPr algn="ctr"/>
            <a:r>
              <a:rPr lang="fr-FR" sz="1000" dirty="0">
                <a:hlinkClick r:id="rId3"/>
              </a:rPr>
              <a:t>extrait d’une présentation Clarivate, A. Filip, 02/2024 </a:t>
            </a:r>
            <a:endParaRPr lang="fr-FR" sz="1000" dirty="0"/>
          </a:p>
        </p:txBody>
      </p:sp>
      <p:pic>
        <p:nvPicPr>
          <p:cNvPr id="8" name="Image 7">
            <a:extLst>
              <a:ext uri="{FF2B5EF4-FFF2-40B4-BE49-F238E27FC236}">
                <a16:creationId xmlns:a16="http://schemas.microsoft.com/office/drawing/2014/main" id="{F7D34BFC-AEB4-03EF-CB2E-C77D210297A3}"/>
              </a:ext>
            </a:extLst>
          </p:cNvPr>
          <p:cNvPicPr>
            <a:picLocks noChangeAspect="1"/>
          </p:cNvPicPr>
          <p:nvPr/>
        </p:nvPicPr>
        <p:blipFill>
          <a:blip r:embed="rId4"/>
          <a:stretch>
            <a:fillRect/>
          </a:stretch>
        </p:blipFill>
        <p:spPr>
          <a:xfrm>
            <a:off x="1444171" y="987402"/>
            <a:ext cx="9303657" cy="5231540"/>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5241873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0E32E8E7-4762-1132-9950-7EAFDBEC04EA}"/>
              </a:ext>
            </a:extLst>
          </p:cNvPr>
          <p:cNvPicPr>
            <a:picLocks noChangeAspect="1"/>
          </p:cNvPicPr>
          <p:nvPr/>
        </p:nvPicPr>
        <p:blipFill>
          <a:blip r:embed="rId3"/>
          <a:stretch>
            <a:fillRect/>
          </a:stretch>
        </p:blipFill>
        <p:spPr>
          <a:xfrm>
            <a:off x="223441" y="313451"/>
            <a:ext cx="8272107" cy="4258550"/>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FB8B6D68-A497-6E46-A622-9B0A1B57F7CB}"/>
              </a:ext>
            </a:extLst>
          </p:cNvPr>
          <p:cNvPicPr>
            <a:picLocks noChangeAspect="1"/>
          </p:cNvPicPr>
          <p:nvPr/>
        </p:nvPicPr>
        <p:blipFill>
          <a:blip r:embed="rId4"/>
          <a:stretch>
            <a:fillRect/>
          </a:stretch>
        </p:blipFill>
        <p:spPr>
          <a:xfrm>
            <a:off x="4890327" y="2489367"/>
            <a:ext cx="6845915" cy="4055183"/>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2D322264-0CBD-F366-4EC0-8712647F256D}"/>
              </a:ext>
            </a:extLst>
          </p:cNvPr>
          <p:cNvSpPr txBox="1"/>
          <p:nvPr/>
        </p:nvSpPr>
        <p:spPr>
          <a:xfrm>
            <a:off x="751840" y="5244377"/>
            <a:ext cx="6096000" cy="276999"/>
          </a:xfrm>
          <a:prstGeom prst="rect">
            <a:avLst/>
          </a:prstGeom>
          <a:noFill/>
        </p:spPr>
        <p:txBody>
          <a:bodyPr wrap="square">
            <a:spAutoFit/>
          </a:bodyPr>
          <a:lstStyle/>
          <a:p>
            <a:r>
              <a:rPr lang="fr-FR" sz="1200" dirty="0"/>
              <a:t>ex. : </a:t>
            </a:r>
            <a:r>
              <a:rPr lang="en-GB" sz="1200" dirty="0">
                <a:hlinkClick r:id="rId5"/>
              </a:rPr>
              <a:t>Problematic Paper Screener</a:t>
            </a:r>
            <a:endParaRPr lang="en-GB" sz="1200" dirty="0"/>
          </a:p>
        </p:txBody>
      </p:sp>
    </p:spTree>
    <p:extLst>
      <p:ext uri="{BB962C8B-B14F-4D97-AF65-F5344CB8AC3E}">
        <p14:creationId xmlns:p14="http://schemas.microsoft.com/office/powerpoint/2010/main" val="12515886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F4F2367-1223-D1B4-7E41-5C9D39902CD7}"/>
              </a:ext>
            </a:extLst>
          </p:cNvPr>
          <p:cNvPicPr>
            <a:picLocks noChangeAspect="1"/>
          </p:cNvPicPr>
          <p:nvPr/>
        </p:nvPicPr>
        <p:blipFill>
          <a:blip r:embed="rId3"/>
          <a:stretch>
            <a:fillRect/>
          </a:stretch>
        </p:blipFill>
        <p:spPr>
          <a:xfrm>
            <a:off x="854418" y="1344251"/>
            <a:ext cx="6987629" cy="470160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CB917E71-B50D-BDE6-6905-A381B3AD7913}"/>
              </a:ext>
            </a:extLst>
          </p:cNvPr>
          <p:cNvPicPr>
            <a:picLocks noChangeAspect="1"/>
          </p:cNvPicPr>
          <p:nvPr/>
        </p:nvPicPr>
        <p:blipFill>
          <a:blip r:embed="rId4"/>
          <a:stretch>
            <a:fillRect/>
          </a:stretch>
        </p:blipFill>
        <p:spPr>
          <a:xfrm>
            <a:off x="8570106" y="1344251"/>
            <a:ext cx="2565418" cy="4701600"/>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90E962AC-68A3-38DC-786B-84EA01D44035}"/>
              </a:ext>
            </a:extLst>
          </p:cNvPr>
          <p:cNvSpPr/>
          <p:nvPr/>
        </p:nvSpPr>
        <p:spPr>
          <a:xfrm flipH="1" flipV="1">
            <a:off x="854418" y="2587961"/>
            <a:ext cx="2803182" cy="48906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B52D2A90-CC07-6757-2989-1BDD31B257F0}"/>
              </a:ext>
            </a:extLst>
          </p:cNvPr>
          <p:cNvSpPr/>
          <p:nvPr/>
        </p:nvSpPr>
        <p:spPr>
          <a:xfrm flipH="1" flipV="1">
            <a:off x="8981440" y="5053773"/>
            <a:ext cx="853440" cy="33102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273D868E-7E14-E4C2-5F58-1DAC4D7C4FCE}"/>
              </a:ext>
            </a:extLst>
          </p:cNvPr>
          <p:cNvSpPr txBox="1"/>
          <p:nvPr/>
        </p:nvSpPr>
        <p:spPr>
          <a:xfrm>
            <a:off x="8430769" y="6105397"/>
            <a:ext cx="1101341" cy="246221"/>
          </a:xfrm>
          <a:prstGeom prst="rect">
            <a:avLst/>
          </a:prstGeom>
          <a:noFill/>
        </p:spPr>
        <p:txBody>
          <a:bodyPr wrap="square">
            <a:spAutoFit/>
          </a:bodyPr>
          <a:lstStyle/>
          <a:p>
            <a:r>
              <a:rPr lang="fr-FR" sz="1000" dirty="0">
                <a:solidFill>
                  <a:schemeClr val="tx1">
                    <a:lumMod val="50000"/>
                  </a:schemeClr>
                </a:solidFill>
              </a:rPr>
              <a:t>Lens</a:t>
            </a:r>
          </a:p>
        </p:txBody>
      </p:sp>
      <p:sp>
        <p:nvSpPr>
          <p:cNvPr id="3" name="ZoneTexte 2">
            <a:extLst>
              <a:ext uri="{FF2B5EF4-FFF2-40B4-BE49-F238E27FC236}">
                <a16:creationId xmlns:a16="http://schemas.microsoft.com/office/drawing/2014/main" id="{F02037CC-C3D9-50AF-F2E0-40BD1EA9B2CE}"/>
              </a:ext>
            </a:extLst>
          </p:cNvPr>
          <p:cNvSpPr txBox="1"/>
          <p:nvPr/>
        </p:nvSpPr>
        <p:spPr>
          <a:xfrm>
            <a:off x="854418" y="6105397"/>
            <a:ext cx="1101341" cy="246221"/>
          </a:xfrm>
          <a:prstGeom prst="rect">
            <a:avLst/>
          </a:prstGeom>
          <a:noFill/>
        </p:spPr>
        <p:txBody>
          <a:bodyPr wrap="square">
            <a:spAutoFit/>
          </a:bodyPr>
          <a:lstStyle/>
          <a:p>
            <a:r>
              <a:rPr lang="fr-FR" sz="1000" dirty="0">
                <a:solidFill>
                  <a:schemeClr val="tx1">
                    <a:lumMod val="50000"/>
                  </a:schemeClr>
                </a:solidFill>
              </a:rPr>
              <a:t>OpenAlex</a:t>
            </a:r>
          </a:p>
        </p:txBody>
      </p:sp>
    </p:spTree>
    <p:extLst>
      <p:ext uri="{BB962C8B-B14F-4D97-AF65-F5344CB8AC3E}">
        <p14:creationId xmlns:p14="http://schemas.microsoft.com/office/powerpoint/2010/main" val="18371510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techniques</a:t>
            </a:r>
          </a:p>
          <a:p>
            <a:pPr lvl="1"/>
            <a:r>
              <a:rPr lang="fr-FR" sz="2800" dirty="0"/>
              <a:t>une dépendance aux DOI</a:t>
            </a:r>
          </a:p>
          <a:p>
            <a:pPr lvl="1"/>
            <a:r>
              <a:rPr lang="fr-FR" sz="2800" dirty="0"/>
              <a:t>une dépendance aux productions en ligne</a:t>
            </a:r>
          </a:p>
          <a:p>
            <a:pPr lvl="1"/>
            <a:r>
              <a:rPr lang="fr-FR" sz="2800" dirty="0"/>
              <a:t>l’intégration des technologies sémantiques et de l’IA générative</a:t>
            </a:r>
          </a:p>
        </p:txBody>
      </p:sp>
    </p:spTree>
    <p:extLst>
      <p:ext uri="{BB962C8B-B14F-4D97-AF65-F5344CB8AC3E}">
        <p14:creationId xmlns:p14="http://schemas.microsoft.com/office/powerpoint/2010/main" val="1683643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510C2-399E-DAC5-462A-422E6CA211F6}"/>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6BAB4CC-2A7C-7CB6-C9B0-7C05DFAD4D93}"/>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organisationnelles</a:t>
            </a:r>
          </a:p>
          <a:p>
            <a:pPr lvl="1"/>
            <a:r>
              <a:rPr lang="fr-FR" sz="2800" dirty="0"/>
              <a:t>la nécessaire « curation »</a:t>
            </a:r>
          </a:p>
          <a:p>
            <a:pPr lvl="1"/>
            <a:r>
              <a:rPr lang="fr-FR" sz="2800" dirty="0"/>
              <a:t>en amont ou en aval ?</a:t>
            </a:r>
          </a:p>
        </p:txBody>
      </p:sp>
    </p:spTree>
    <p:extLst>
      <p:ext uri="{BB962C8B-B14F-4D97-AF65-F5344CB8AC3E}">
        <p14:creationId xmlns:p14="http://schemas.microsoft.com/office/powerpoint/2010/main" val="2302050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95B011B-B4FB-50E2-1FBE-127BFB0F5F75}"/>
              </a:ext>
            </a:extLst>
          </p:cNvPr>
          <p:cNvSpPr>
            <a:spLocks noGrp="1"/>
          </p:cNvSpPr>
          <p:nvPr>
            <p:ph idx="1"/>
          </p:nvPr>
        </p:nvSpPr>
        <p:spPr/>
        <p:txBody>
          <a:bodyPr/>
          <a:lstStyle/>
          <a:p>
            <a:r>
              <a:rPr lang="fr-FR" dirty="0">
                <a:solidFill>
                  <a:srgbClr val="E97132"/>
                </a:solidFill>
              </a:rPr>
              <a:t>développement de la science ouverte</a:t>
            </a:r>
          </a:p>
          <a:p>
            <a:r>
              <a:rPr lang="fr-FR" dirty="0">
                <a:solidFill>
                  <a:srgbClr val="E97132"/>
                </a:solidFill>
              </a:rPr>
              <a:t>développement de briques ouvertes</a:t>
            </a:r>
          </a:p>
          <a:p>
            <a:r>
              <a:rPr lang="fr-FR" dirty="0">
                <a:solidFill>
                  <a:srgbClr val="E97132"/>
                </a:solidFill>
              </a:rPr>
              <a:t>réflexions autour de la bibliométrie</a:t>
            </a:r>
          </a:p>
          <a:p>
            <a:r>
              <a:rPr lang="fr-FR" dirty="0">
                <a:solidFill>
                  <a:srgbClr val="E97132"/>
                </a:solidFill>
              </a:rPr>
              <a:t>progrès de la recherche sémantique</a:t>
            </a:r>
          </a:p>
        </p:txBody>
      </p:sp>
    </p:spTree>
    <p:extLst>
      <p:ext uri="{BB962C8B-B14F-4D97-AF65-F5344CB8AC3E}">
        <p14:creationId xmlns:p14="http://schemas.microsoft.com/office/powerpoint/2010/main" val="29737381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vers une homogénéisation ?</a:t>
            </a:r>
          </a:p>
        </p:txBody>
      </p:sp>
      <p:pic>
        <p:nvPicPr>
          <p:cNvPr id="4" name="Image 3">
            <a:extLst>
              <a:ext uri="{FF2B5EF4-FFF2-40B4-BE49-F238E27FC236}">
                <a16:creationId xmlns:a16="http://schemas.microsoft.com/office/drawing/2014/main" id="{4B47607D-CAA9-489A-8DBE-037C7C92A36E}"/>
              </a:ext>
            </a:extLst>
          </p:cNvPr>
          <p:cNvPicPr>
            <a:picLocks noChangeAspect="1"/>
          </p:cNvPicPr>
          <p:nvPr/>
        </p:nvPicPr>
        <p:blipFill>
          <a:blip r:embed="rId3"/>
          <a:stretch>
            <a:fillRect/>
          </a:stretch>
        </p:blipFill>
        <p:spPr>
          <a:xfrm>
            <a:off x="6470942" y="2849736"/>
            <a:ext cx="4748601" cy="3543733"/>
          </a:xfrm>
          <a:prstGeom prst="rect">
            <a:avLst/>
          </a:prstGeom>
          <a:effectLst>
            <a:outerShdw blurRad="508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DBC20B71-ED5F-4AB9-92CC-A0995E050EE0}"/>
              </a:ext>
            </a:extLst>
          </p:cNvPr>
          <p:cNvSpPr/>
          <p:nvPr/>
        </p:nvSpPr>
        <p:spPr>
          <a:xfrm>
            <a:off x="8581716" y="6404458"/>
            <a:ext cx="933451" cy="246221"/>
          </a:xfrm>
          <a:prstGeom prst="rect">
            <a:avLst/>
          </a:prstGeom>
        </p:spPr>
        <p:txBody>
          <a:bodyPr wrap="square">
            <a:spAutoFit/>
          </a:bodyPr>
          <a:lstStyle/>
          <a:p>
            <a:r>
              <a:rPr lang="fr-FR" sz="1000" dirty="0">
                <a:hlinkClick r:id="rId4"/>
              </a:rPr>
              <a:t>source</a:t>
            </a:r>
            <a:endParaRPr lang="fr-FR" sz="1000" dirty="0"/>
          </a:p>
        </p:txBody>
      </p:sp>
      <p:pic>
        <p:nvPicPr>
          <p:cNvPr id="6" name="Image 5">
            <a:extLst>
              <a:ext uri="{FF2B5EF4-FFF2-40B4-BE49-F238E27FC236}">
                <a16:creationId xmlns:a16="http://schemas.microsoft.com/office/drawing/2014/main" id="{DABCCEC9-9046-4A6A-B4E0-195DC52DF5A9}"/>
              </a:ext>
            </a:extLst>
          </p:cNvPr>
          <p:cNvPicPr>
            <a:picLocks noChangeAspect="1"/>
          </p:cNvPicPr>
          <p:nvPr/>
        </p:nvPicPr>
        <p:blipFill>
          <a:blip r:embed="rId5"/>
          <a:stretch>
            <a:fillRect/>
          </a:stretch>
        </p:blipFill>
        <p:spPr>
          <a:xfrm>
            <a:off x="1697767" y="2850402"/>
            <a:ext cx="4398233" cy="3542400"/>
          </a:xfrm>
          <a:prstGeom prst="rect">
            <a:avLst/>
          </a:prstGeom>
          <a:effectLst>
            <a:outerShdw blurRad="508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DBF5B24F-D634-1D95-1598-E30C6F4DB104}"/>
              </a:ext>
            </a:extLst>
          </p:cNvPr>
          <p:cNvSpPr txBox="1"/>
          <p:nvPr/>
        </p:nvSpPr>
        <p:spPr>
          <a:xfrm>
            <a:off x="3335815" y="6392426"/>
            <a:ext cx="1122136" cy="246221"/>
          </a:xfrm>
          <a:prstGeom prst="rect">
            <a:avLst/>
          </a:prstGeom>
          <a:noFill/>
        </p:spPr>
        <p:txBody>
          <a:bodyPr wrap="square">
            <a:spAutoFit/>
          </a:bodyPr>
          <a:lstStyle/>
          <a:p>
            <a:pPr algn="ctr"/>
            <a:r>
              <a:rPr lang="fr-FR" sz="1000" dirty="0">
                <a:hlinkClick r:id="rId6"/>
              </a:rPr>
              <a:t>source</a:t>
            </a:r>
            <a:endParaRPr lang="fr-FR" sz="1000" dirty="0"/>
          </a:p>
        </p:txBody>
      </p:sp>
    </p:spTree>
    <p:extLst>
      <p:ext uri="{BB962C8B-B14F-4D97-AF65-F5344CB8AC3E}">
        <p14:creationId xmlns:p14="http://schemas.microsoft.com/office/powerpoint/2010/main" val="27620025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entre ouverture et fermeture</a:t>
            </a:r>
            <a:endParaRPr lang="fr-FR" sz="2800" dirty="0"/>
          </a:p>
        </p:txBody>
      </p:sp>
      <p:pic>
        <p:nvPicPr>
          <p:cNvPr id="4" name="Image 3">
            <a:extLst>
              <a:ext uri="{FF2B5EF4-FFF2-40B4-BE49-F238E27FC236}">
                <a16:creationId xmlns:a16="http://schemas.microsoft.com/office/drawing/2014/main" id="{AD667B3A-9884-1673-3A71-E0E952086042}"/>
              </a:ext>
            </a:extLst>
          </p:cNvPr>
          <p:cNvPicPr>
            <a:picLocks noChangeAspect="1"/>
          </p:cNvPicPr>
          <p:nvPr/>
        </p:nvPicPr>
        <p:blipFill>
          <a:blip r:embed="rId3"/>
          <a:srcRect l="1693" t="13315" r="24274" b="14821"/>
          <a:stretch/>
        </p:blipFill>
        <p:spPr>
          <a:xfrm>
            <a:off x="506505" y="2743994"/>
            <a:ext cx="5295247" cy="2889890"/>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B49333AB-6EF8-E7ED-30B4-548DE2C95570}"/>
              </a:ext>
            </a:extLst>
          </p:cNvPr>
          <p:cNvSpPr txBox="1"/>
          <p:nvPr/>
        </p:nvSpPr>
        <p:spPr>
          <a:xfrm>
            <a:off x="2152607" y="5812793"/>
            <a:ext cx="2350813" cy="246221"/>
          </a:xfrm>
          <a:prstGeom prst="rect">
            <a:avLst/>
          </a:prstGeom>
          <a:noFill/>
        </p:spPr>
        <p:txBody>
          <a:bodyPr wrap="square">
            <a:spAutoFit/>
          </a:bodyPr>
          <a:lstStyle/>
          <a:p>
            <a:pPr algn="ctr"/>
            <a:r>
              <a:rPr lang="fr-FR" sz="1000" dirty="0"/>
              <a:t>Lens – vérification </a:t>
            </a:r>
            <a:r>
              <a:rPr lang="fr-FR" sz="1000"/>
              <a:t>Cloudflare</a:t>
            </a:r>
            <a:endParaRPr lang="fr-FR" sz="1000" dirty="0"/>
          </a:p>
        </p:txBody>
      </p:sp>
      <p:pic>
        <p:nvPicPr>
          <p:cNvPr id="7" name="Image 6">
            <a:extLst>
              <a:ext uri="{FF2B5EF4-FFF2-40B4-BE49-F238E27FC236}">
                <a16:creationId xmlns:a16="http://schemas.microsoft.com/office/drawing/2014/main" id="{3589C87B-710E-9224-E5A0-3929AE6FD214}"/>
              </a:ext>
            </a:extLst>
          </p:cNvPr>
          <p:cNvPicPr>
            <a:picLocks noChangeAspect="1"/>
          </p:cNvPicPr>
          <p:nvPr/>
        </p:nvPicPr>
        <p:blipFill>
          <a:blip r:embed="rId4"/>
          <a:stretch>
            <a:fillRect/>
          </a:stretch>
        </p:blipFill>
        <p:spPr>
          <a:xfrm>
            <a:off x="6261847" y="4021111"/>
            <a:ext cx="5687219" cy="1914792"/>
          </a:xfrm>
          <a:prstGeom prst="rect">
            <a:avLst/>
          </a:prstGeom>
          <a:effectLst>
            <a:outerShdw blurRad="2921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6B69526B-A6A3-352D-7D41-585E529916CD}"/>
              </a:ext>
            </a:extLst>
          </p:cNvPr>
          <p:cNvSpPr txBox="1"/>
          <p:nvPr/>
        </p:nvSpPr>
        <p:spPr>
          <a:xfrm>
            <a:off x="7930049" y="6070367"/>
            <a:ext cx="2350813" cy="246221"/>
          </a:xfrm>
          <a:prstGeom prst="rect">
            <a:avLst/>
          </a:prstGeom>
          <a:noFill/>
        </p:spPr>
        <p:txBody>
          <a:bodyPr wrap="square">
            <a:spAutoFit/>
          </a:bodyPr>
          <a:lstStyle/>
          <a:p>
            <a:pPr algn="ctr"/>
            <a:r>
              <a:rPr lang="fr-FR" sz="1000" dirty="0">
                <a:hlinkClick r:id="rId5"/>
              </a:rPr>
              <a:t>source</a:t>
            </a:r>
            <a:endParaRPr lang="fr-FR" sz="1000" dirty="0"/>
          </a:p>
        </p:txBody>
      </p:sp>
    </p:spTree>
    <p:extLst>
      <p:ext uri="{BB962C8B-B14F-4D97-AF65-F5344CB8AC3E}">
        <p14:creationId xmlns:p14="http://schemas.microsoft.com/office/powerpoint/2010/main" val="5381510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1C3E725-2E79-DF00-25B9-1ED4E7025FBE}"/>
              </a:ext>
            </a:extLst>
          </p:cNvPr>
          <p:cNvPicPr>
            <a:picLocks noChangeAspect="1"/>
          </p:cNvPicPr>
          <p:nvPr/>
        </p:nvPicPr>
        <p:blipFill>
          <a:blip r:embed="rId2"/>
          <a:stretch>
            <a:fillRect/>
          </a:stretch>
        </p:blipFill>
        <p:spPr>
          <a:xfrm>
            <a:off x="319047" y="232865"/>
            <a:ext cx="8685630" cy="533989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985F510D-3B59-F4CC-E06B-FC498BD91F5E}"/>
              </a:ext>
            </a:extLst>
          </p:cNvPr>
          <p:cNvPicPr>
            <a:picLocks noChangeAspect="1"/>
          </p:cNvPicPr>
          <p:nvPr/>
        </p:nvPicPr>
        <p:blipFill>
          <a:blip r:embed="rId3"/>
          <a:stretch>
            <a:fillRect/>
          </a:stretch>
        </p:blipFill>
        <p:spPr>
          <a:xfrm>
            <a:off x="6957696" y="5166654"/>
            <a:ext cx="5119200" cy="360507"/>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A3D57E22-7474-1C6A-B41A-13D25D0018DF}"/>
              </a:ext>
            </a:extLst>
          </p:cNvPr>
          <p:cNvPicPr>
            <a:picLocks noChangeAspect="1"/>
          </p:cNvPicPr>
          <p:nvPr/>
        </p:nvPicPr>
        <p:blipFill>
          <a:blip r:embed="rId4"/>
          <a:stretch>
            <a:fillRect/>
          </a:stretch>
        </p:blipFill>
        <p:spPr>
          <a:xfrm>
            <a:off x="6957696" y="5572755"/>
            <a:ext cx="5118457" cy="897975"/>
          </a:xfrm>
          <a:prstGeom prst="rect">
            <a:avLst/>
          </a:prstGeom>
          <a:effectLst>
            <a:outerShdw blurRad="292100" dist="139700" dir="2700000" algn="ctr" rotWithShape="0">
              <a:srgbClr val="000000">
                <a:alpha val="65000"/>
              </a:srgbClr>
            </a:outerShdw>
          </a:effectLst>
        </p:spPr>
      </p:pic>
      <p:sp>
        <p:nvSpPr>
          <p:cNvPr id="11" name="ZoneTexte 10">
            <a:extLst>
              <a:ext uri="{FF2B5EF4-FFF2-40B4-BE49-F238E27FC236}">
                <a16:creationId xmlns:a16="http://schemas.microsoft.com/office/drawing/2014/main" id="{50374D19-4490-759C-FFF6-B7B25885BAA3}"/>
              </a:ext>
            </a:extLst>
          </p:cNvPr>
          <p:cNvSpPr txBox="1"/>
          <p:nvPr/>
        </p:nvSpPr>
        <p:spPr>
          <a:xfrm>
            <a:off x="5651722" y="6348136"/>
            <a:ext cx="130597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555555"/>
                </a:solidFill>
                <a:effectLst/>
                <a:uLnTx/>
                <a:uFillTx/>
                <a:latin typeface="Aptos" panose="02110004020202020204"/>
                <a:ea typeface="+mn-ea"/>
                <a:cs typeface="+mn-cs"/>
                <a:hlinkClick r:id="rId5"/>
              </a:rPr>
              <a:t>B. Kramer, 2024</a:t>
            </a:r>
            <a:endParaRPr kumimoji="0" lang="fr-FR" sz="1200" b="0" i="0" u="none" strike="noStrike" kern="1200" cap="none" spc="0" normalizeH="0" baseline="0" noProof="0" dirty="0">
              <a:ln>
                <a:noFill/>
              </a:ln>
              <a:solidFill>
                <a:srgbClr val="555555"/>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52433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E0B76B3-710A-1F4F-5DC7-7FC73053D0F2}"/>
              </a:ext>
            </a:extLst>
          </p:cNvPr>
          <p:cNvPicPr>
            <a:picLocks noChangeAspect="1"/>
          </p:cNvPicPr>
          <p:nvPr/>
        </p:nvPicPr>
        <p:blipFill>
          <a:blip r:embed="rId3"/>
          <a:stretch>
            <a:fillRect/>
          </a:stretch>
        </p:blipFill>
        <p:spPr>
          <a:xfrm>
            <a:off x="629676" y="509715"/>
            <a:ext cx="8523626" cy="4829201"/>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7D86126F-3273-650B-603C-E0DBFFDBE8B1}"/>
              </a:ext>
            </a:extLst>
          </p:cNvPr>
          <p:cNvSpPr txBox="1"/>
          <p:nvPr/>
        </p:nvSpPr>
        <p:spPr>
          <a:xfrm>
            <a:off x="5791200" y="6415236"/>
            <a:ext cx="1683657" cy="246221"/>
          </a:xfrm>
          <a:prstGeom prst="rect">
            <a:avLst/>
          </a:prstGeom>
          <a:noFill/>
        </p:spPr>
        <p:txBody>
          <a:bodyPr wrap="square">
            <a:spAutoFit/>
          </a:bodyPr>
          <a:lstStyle/>
          <a:p>
            <a:r>
              <a:rPr lang="fr-FR" sz="1000" dirty="0">
                <a:hlinkClick r:id="rId4"/>
              </a:rPr>
              <a:t>D. Goodman, 02/2025</a:t>
            </a:r>
            <a:endParaRPr lang="fr-FR" sz="1000" dirty="0"/>
          </a:p>
        </p:txBody>
      </p:sp>
      <p:pic>
        <p:nvPicPr>
          <p:cNvPr id="11" name="Image 10">
            <a:extLst>
              <a:ext uri="{FF2B5EF4-FFF2-40B4-BE49-F238E27FC236}">
                <a16:creationId xmlns:a16="http://schemas.microsoft.com/office/drawing/2014/main" id="{C1968A9D-9C5C-143C-9059-969874286B5C}"/>
              </a:ext>
            </a:extLst>
          </p:cNvPr>
          <p:cNvPicPr>
            <a:picLocks noChangeAspect="1"/>
          </p:cNvPicPr>
          <p:nvPr/>
        </p:nvPicPr>
        <p:blipFill>
          <a:blip r:embed="rId5"/>
          <a:stretch>
            <a:fillRect/>
          </a:stretch>
        </p:blipFill>
        <p:spPr>
          <a:xfrm>
            <a:off x="7415863" y="5154894"/>
            <a:ext cx="4438650" cy="11049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0021104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43279-5BD0-2D26-CA96-5D5B6A2A7F3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67CBD28-C893-D66D-1117-D45B6C11166C}"/>
              </a:ext>
            </a:extLst>
          </p:cNvPr>
          <p:cNvSpPr>
            <a:spLocks noGrp="1"/>
          </p:cNvSpPr>
          <p:nvPr>
            <p:ph type="title"/>
          </p:nvPr>
        </p:nvSpPr>
        <p:spPr>
          <a:xfrm>
            <a:off x="838200" y="669925"/>
            <a:ext cx="10515600" cy="1325563"/>
          </a:xfrm>
        </p:spPr>
        <p:txBody>
          <a:bodyPr/>
          <a:lstStyle/>
          <a:p>
            <a:r>
              <a:rPr lang="fr-FR" dirty="0">
                <a:solidFill>
                  <a:schemeClr val="accent6"/>
                </a:solidFill>
              </a:rPr>
              <a:t>Pour conclure...</a:t>
            </a:r>
          </a:p>
        </p:txBody>
      </p:sp>
      <p:sp>
        <p:nvSpPr>
          <p:cNvPr id="3" name="Espace réservé du contenu 2">
            <a:extLst>
              <a:ext uri="{FF2B5EF4-FFF2-40B4-BE49-F238E27FC236}">
                <a16:creationId xmlns:a16="http://schemas.microsoft.com/office/drawing/2014/main" id="{872C4E1D-1331-F10C-E145-171ED532682E}"/>
              </a:ext>
            </a:extLst>
          </p:cNvPr>
          <p:cNvSpPr>
            <a:spLocks noGrp="1"/>
          </p:cNvSpPr>
          <p:nvPr>
            <p:ph idx="1"/>
          </p:nvPr>
        </p:nvSpPr>
        <p:spPr>
          <a:xfrm>
            <a:off x="838200" y="2420711"/>
            <a:ext cx="10515600" cy="3530146"/>
          </a:xfrm>
        </p:spPr>
        <p:txBody>
          <a:bodyPr>
            <a:normAutofit/>
          </a:bodyPr>
          <a:lstStyle/>
          <a:p>
            <a:pPr marL="0" indent="0">
              <a:spcAft>
                <a:spcPts val="600"/>
              </a:spcAft>
              <a:buNone/>
            </a:pPr>
            <a:r>
              <a:rPr lang="fr-FR" sz="3200" b="1" dirty="0"/>
              <a:t>questions de méthodes</a:t>
            </a:r>
          </a:p>
          <a:p>
            <a:pPr lvl="1"/>
            <a:r>
              <a:rPr lang="fr-FR" sz="2800" dirty="0"/>
              <a:t>identifier ses besoins de recherche (état des lieux, revue systématique, veille)</a:t>
            </a:r>
          </a:p>
          <a:p>
            <a:pPr lvl="1"/>
            <a:r>
              <a:rPr lang="fr-FR" sz="2800" dirty="0"/>
              <a:t>se méfier de la recherche simple (tous champs)</a:t>
            </a:r>
          </a:p>
          <a:p>
            <a:pPr lvl="1"/>
            <a:r>
              <a:rPr lang="fr-FR" sz="2800" dirty="0"/>
              <a:t>évaluer les résultats</a:t>
            </a:r>
          </a:p>
          <a:p>
            <a:pPr lvl="1"/>
            <a:r>
              <a:rPr lang="fr-FR" sz="2800" dirty="0"/>
              <a:t>varier les outils</a:t>
            </a:r>
          </a:p>
          <a:p>
            <a:pPr lvl="1"/>
            <a:endParaRPr lang="fr-FR" sz="2800" dirty="0"/>
          </a:p>
        </p:txBody>
      </p:sp>
    </p:spTree>
    <p:extLst>
      <p:ext uri="{BB962C8B-B14F-4D97-AF65-F5344CB8AC3E}">
        <p14:creationId xmlns:p14="http://schemas.microsoft.com/office/powerpoint/2010/main" val="18972165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7A71F-A746-4AB2-8FF5-03D4135FA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0" name="Rectangle 9">
            <a:extLst>
              <a:ext uri="{FF2B5EF4-FFF2-40B4-BE49-F238E27FC236}">
                <a16:creationId xmlns:a16="http://schemas.microsoft.com/office/drawing/2014/main" id="{17FF8914-DDE9-46F8-AF0A-54FD0AC09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53" y="1533525"/>
            <a:ext cx="10917063" cy="3790950"/>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BE67FEA-5FC5-A801-149E-BA887490B4CB}"/>
              </a:ext>
            </a:extLst>
          </p:cNvPr>
          <p:cNvSpPr>
            <a:spLocks noGrp="1"/>
          </p:cNvSpPr>
          <p:nvPr>
            <p:ph type="title"/>
          </p:nvPr>
        </p:nvSpPr>
        <p:spPr>
          <a:xfrm>
            <a:off x="1074419" y="1933575"/>
            <a:ext cx="7013448" cy="2990849"/>
          </a:xfrm>
        </p:spPr>
        <p:txBody>
          <a:bodyPr vert="horz" lIns="91440" tIns="45720" rIns="91440" bIns="45720" rtlCol="0" anchor="ctr">
            <a:normAutofit/>
          </a:bodyPr>
          <a:lstStyle/>
          <a:p>
            <a:r>
              <a:rPr lang="fr-FR" sz="5400" dirty="0">
                <a:solidFill>
                  <a:schemeClr val="accent5"/>
                </a:solidFill>
              </a:rPr>
              <a:t>Bibliographie</a:t>
            </a:r>
            <a:endParaRPr lang="fr-FR" sz="5400" kern="1200" dirty="0">
              <a:solidFill>
                <a:schemeClr val="accent2"/>
              </a:solidFill>
              <a:latin typeface="+mj-lt"/>
              <a:ea typeface="+mj-ea"/>
              <a:cs typeface="+mj-cs"/>
            </a:endParaRPr>
          </a:p>
        </p:txBody>
      </p:sp>
      <p:sp>
        <p:nvSpPr>
          <p:cNvPr id="12" name="Rectangle 11">
            <a:extLst>
              <a:ext uri="{FF2B5EF4-FFF2-40B4-BE49-F238E27FC236}">
                <a16:creationId xmlns:a16="http://schemas.microsoft.com/office/drawing/2014/main" id="{094C1DE0-31FE-4AD0-95EA-B65CA6B8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84" y="2965074"/>
            <a:ext cx="1280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736409-6C07-4CE8-86F8-1174E2235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60539" y="3424428"/>
            <a:ext cx="210312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1D43CB-827D-40FA-AB4B-D04E615C9BA9}"/>
              </a:ext>
            </a:extLst>
          </p:cNvPr>
          <p:cNvSpPr/>
          <p:nvPr/>
        </p:nvSpPr>
        <p:spPr>
          <a:xfrm>
            <a:off x="7801897" y="2359742"/>
            <a:ext cx="1679093" cy="256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3CEDC153-459F-4977-9CAD-DFF133E5D955}"/>
              </a:ext>
            </a:extLst>
          </p:cNvPr>
          <p:cNvSpPr/>
          <p:nvPr/>
        </p:nvSpPr>
        <p:spPr>
          <a:xfrm>
            <a:off x="620446" y="2971799"/>
            <a:ext cx="128016" cy="9144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063173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a:xfrm>
            <a:off x="838200" y="1825625"/>
            <a:ext cx="10515600" cy="4821918"/>
          </a:xfrm>
        </p:spPr>
        <p:txBody>
          <a:bodyPr>
            <a:normAutofit lnSpcReduction="10000"/>
          </a:bodyPr>
          <a:lstStyle/>
          <a:p>
            <a:pPr marL="0" indent="0">
              <a:lnSpc>
                <a:spcPct val="120000"/>
              </a:lnSpc>
              <a:spcAft>
                <a:spcPts val="300"/>
              </a:spcAft>
              <a:buNone/>
            </a:pPr>
            <a:r>
              <a:rPr lang="fr-FR" sz="1600" dirty="0">
                <a:solidFill>
                  <a:schemeClr val="accent2"/>
                </a:solidFill>
              </a:rPr>
              <a:t>Contexte (1)</a:t>
            </a:r>
          </a:p>
          <a:p>
            <a:pPr marL="177800" lvl="1" indent="-177800">
              <a:buNone/>
            </a:pPr>
            <a:r>
              <a:rPr lang="fr-FR" sz="1000" dirty="0"/>
              <a:t>Dominique </a:t>
            </a:r>
            <a:r>
              <a:rPr lang="fr-FR" sz="1000" dirty="0" err="1"/>
              <a:t>Babini</a:t>
            </a:r>
            <a:r>
              <a:rPr lang="fr-FR" sz="1000" dirty="0"/>
              <a:t> et al. « </a:t>
            </a:r>
            <a:r>
              <a:rPr lang="en-US" sz="1000" dirty="0"/>
              <a:t>Not only Open, but also Diverse and Inclusive: Towards </a:t>
            </a:r>
            <a:r>
              <a:rPr lang="en-US" sz="1000" dirty="0" err="1"/>
              <a:t>Decentralised</a:t>
            </a:r>
            <a:r>
              <a:rPr lang="en-US" sz="1000" dirty="0"/>
              <a:t> and Federated Research Information Sources</a:t>
            </a:r>
            <a:r>
              <a:rPr lang="fr-FR" sz="1000" dirty="0"/>
              <a:t> ». </a:t>
            </a:r>
            <a:r>
              <a:rPr lang="fr-FR" sz="1000" i="1" dirty="0"/>
              <a:t>Leiden </a:t>
            </a:r>
            <a:r>
              <a:rPr lang="fr-FR" sz="1000" i="1" dirty="0" err="1"/>
              <a:t>Madtrics</a:t>
            </a:r>
            <a:r>
              <a:rPr lang="fr-FR" sz="1000" dirty="0"/>
              <a:t>. 22/04/2024. </a:t>
            </a:r>
            <a:r>
              <a:rPr lang="fr-FR" sz="1000" dirty="0">
                <a:hlinkClick r:id="rId3"/>
              </a:rPr>
              <a:t>https://www.leidenmadtrics.nl/articles/not-only-open-but-also-diverse-and-inclusive-towards-decentralised-and-federated-research-information-sources</a:t>
            </a:r>
            <a:r>
              <a:rPr lang="fr-FR" sz="1000" dirty="0"/>
              <a:t>. </a:t>
            </a:r>
          </a:p>
          <a:p>
            <a:pPr marL="177800" lvl="1" indent="-177800">
              <a:buNone/>
            </a:pPr>
            <a:r>
              <a:rPr lang="fr-FR" sz="1000" dirty="0"/>
              <a:t>Grégory Colcanap et Françoise Rousseau. « Pour une bibliométrie ouverte et responsable ». </a:t>
            </a:r>
            <a:r>
              <a:rPr lang="fr-FR" sz="1000" i="1" dirty="0"/>
              <a:t>In </a:t>
            </a:r>
            <a:r>
              <a:rPr lang="fr-FR" sz="1000" dirty="0"/>
              <a:t>« Bibliométrie et science ouverte, explorer de nouveaux territoires ». </a:t>
            </a:r>
            <a:r>
              <a:rPr lang="fr-FR" sz="1000" i="1" dirty="0"/>
              <a:t>Arabesques.</a:t>
            </a:r>
            <a:r>
              <a:rPr lang="fr-FR" sz="1000" dirty="0"/>
              <a:t> </a:t>
            </a:r>
            <a:r>
              <a:rPr lang="fr-FR" sz="1000" dirty="0" err="1"/>
              <a:t>n°103</a:t>
            </a:r>
            <a:r>
              <a:rPr lang="fr-FR" sz="1000" dirty="0"/>
              <a:t>. octobre-novembre-décembre 2021. p. 12-15. </a:t>
            </a:r>
            <a:r>
              <a:rPr lang="fr-FR" sz="1000" dirty="0">
                <a:hlinkClick r:id="rId4"/>
              </a:rPr>
              <a:t>https://publications-prairial.fr/arabesques/index.php?id=2719</a:t>
            </a:r>
            <a:r>
              <a:rPr lang="fr-FR" sz="1000" dirty="0"/>
              <a:t>. </a:t>
            </a:r>
          </a:p>
          <a:p>
            <a:pPr marL="177800" lvl="1" indent="-177800">
              <a:buNone/>
            </a:pPr>
            <a:r>
              <a:rPr lang="fr-FR" sz="1000" dirty="0"/>
              <a:t>Cambia staff. « </a:t>
            </a:r>
            <a:r>
              <a:rPr lang="en-US" sz="1000" dirty="0"/>
              <a:t>The Lens Scholarly </a:t>
            </a:r>
            <a:r>
              <a:rPr lang="en-US" sz="1000" dirty="0" err="1"/>
              <a:t>MetaRecord</a:t>
            </a:r>
            <a:r>
              <a:rPr lang="en-US" sz="1000" dirty="0"/>
              <a:t> Strategy: Beyond Microsoft Academic Graph</a:t>
            </a:r>
            <a:r>
              <a:rPr lang="fr-FR" sz="1000" dirty="0"/>
              <a:t> ». </a:t>
            </a:r>
            <a:r>
              <a:rPr lang="fr-FR" sz="1000" i="1" dirty="0"/>
              <a:t>About The Lens. </a:t>
            </a:r>
            <a:r>
              <a:rPr lang="fr-FR" sz="1000" dirty="0"/>
              <a:t>14/10/2021. </a:t>
            </a:r>
            <a:r>
              <a:rPr lang="fr-FR" sz="1000" dirty="0">
                <a:hlinkClick r:id="rId5"/>
              </a:rPr>
              <a:t>https://about.lens.org/the-lens-scholarly-metarecord-strategy-beyond-microsoft-academic-graph/</a:t>
            </a:r>
            <a:r>
              <a:rPr lang="fr-FR" sz="1000" dirty="0"/>
              <a:t>. </a:t>
            </a:r>
          </a:p>
          <a:p>
            <a:pPr marL="177800" lvl="1" indent="-177800">
              <a:buNone/>
            </a:pPr>
            <a:r>
              <a:rPr lang="fr-FR" sz="1000" dirty="0"/>
              <a:t>« Le CNRS se désabonne de la base de publications Scopus ». </a:t>
            </a:r>
            <a:r>
              <a:rPr lang="fr-FR" sz="1000" i="1" dirty="0"/>
              <a:t>CNRS. Le site institutionnel.</a:t>
            </a:r>
            <a:r>
              <a:rPr lang="fr-FR" sz="1000" dirty="0"/>
              <a:t> 11/01/2024. </a:t>
            </a:r>
            <a:r>
              <a:rPr lang="fr-FR" sz="1000" dirty="0">
                <a:hlinkClick r:id="rId6"/>
              </a:rPr>
              <a:t>https://www.cnrs.fr/fr/actualite/le-cnrs-se-desabonne-de-la-base-de-publications-scopus</a:t>
            </a:r>
            <a:r>
              <a:rPr lang="fr-FR" sz="1000" dirty="0"/>
              <a:t>. </a:t>
            </a:r>
          </a:p>
          <a:p>
            <a:pPr marL="177800" lvl="1" indent="-177800">
              <a:buNone/>
            </a:pPr>
            <a:r>
              <a:rPr lang="fr-FR" sz="1000" dirty="0"/>
              <a:t>Joanie Grenier et al. « </a:t>
            </a:r>
            <a:r>
              <a:rPr lang="fr-FR" sz="1000" dirty="0" err="1"/>
              <a:t>Découvrabilité</a:t>
            </a:r>
            <a:r>
              <a:rPr lang="fr-FR" sz="1000" dirty="0"/>
              <a:t> des contenus en français : de la culture à la science ». </a:t>
            </a:r>
            <a:r>
              <a:rPr lang="fr-FR" sz="1000" dirty="0" err="1"/>
              <a:t>Acfas</a:t>
            </a:r>
            <a:r>
              <a:rPr lang="fr-FR" sz="1000" dirty="0"/>
              <a:t> Magazine. </a:t>
            </a:r>
            <a:r>
              <a:rPr lang="fr-FR" sz="1000" i="1" dirty="0"/>
              <a:t> </a:t>
            </a:r>
            <a:r>
              <a:rPr lang="fr-FR" sz="1000" dirty="0"/>
              <a:t>12/02/2025. </a:t>
            </a:r>
            <a:r>
              <a:rPr lang="fr-FR" sz="1000" dirty="0">
                <a:hlinkClick r:id="rId7"/>
              </a:rPr>
              <a:t>https://www.acfas.ca/publications/magazine/2025/02/decouvrabilite-contenus-scientifiques-francais-science</a:t>
            </a:r>
            <a:r>
              <a:rPr lang="fr-FR" sz="1000" dirty="0"/>
              <a:t> et autres chroniques : </a:t>
            </a:r>
            <a:r>
              <a:rPr lang="fr-FR" sz="1000" dirty="0">
                <a:hlinkClick r:id="rId8"/>
              </a:rPr>
              <a:t>https://www.acfas.ca/publications/magazine/chroniques/decouvrabilite</a:t>
            </a:r>
            <a:r>
              <a:rPr lang="fr-FR" sz="1000" dirty="0"/>
              <a:t>. </a:t>
            </a:r>
          </a:p>
          <a:p>
            <a:pPr marL="177800" lvl="1" indent="-177800">
              <a:buNone/>
            </a:pPr>
            <a:r>
              <a:rPr lang="fr-FR" sz="1000" dirty="0"/>
              <a:t>Michael Gusenbauer et Neal R. </a:t>
            </a:r>
            <a:r>
              <a:rPr lang="fr-FR" sz="1000" dirty="0" err="1"/>
              <a:t>Haddaway</a:t>
            </a:r>
            <a:r>
              <a:rPr lang="fr-FR" sz="1000" dirty="0"/>
              <a:t>. « </a:t>
            </a:r>
            <a:r>
              <a:rPr lang="en-US" sz="1000" dirty="0"/>
              <a:t>Which academic search systems are suitable for systematic reviews or meta-analyses? Evaluating retrieval qualities of Google Scholar, PubMed, and 26 other resources</a:t>
            </a:r>
            <a:r>
              <a:rPr lang="fr-FR" sz="1000" dirty="0"/>
              <a:t> ». </a:t>
            </a:r>
            <a:r>
              <a:rPr lang="fr-FR" sz="1000" i="1" dirty="0"/>
              <a:t>Research </a:t>
            </a:r>
            <a:r>
              <a:rPr lang="fr-FR" sz="1000" i="1" dirty="0" err="1"/>
              <a:t>synthesis</a:t>
            </a:r>
            <a:r>
              <a:rPr lang="fr-FR" sz="1000" i="1" dirty="0"/>
              <a:t> </a:t>
            </a:r>
            <a:r>
              <a:rPr lang="fr-FR" sz="1000" i="1" dirty="0" err="1"/>
              <a:t>methods</a:t>
            </a:r>
            <a:r>
              <a:rPr lang="fr-FR" sz="1000" i="1" dirty="0"/>
              <a:t>. </a:t>
            </a:r>
            <a:r>
              <a:rPr lang="en-US" sz="1000" dirty="0"/>
              <a:t>Volume 11, Issue 2. March 2020. Pages 181-217. </a:t>
            </a:r>
            <a:r>
              <a:rPr lang="en-US" sz="1000" dirty="0">
                <a:hlinkClick r:id="rId9"/>
              </a:rPr>
              <a:t>https://onlinelibrary.wiley.com/doi/10.1002/jrsm.1378</a:t>
            </a:r>
            <a:r>
              <a:rPr lang="en-US" sz="1000" dirty="0"/>
              <a:t>. </a:t>
            </a:r>
          </a:p>
          <a:p>
            <a:pPr marL="177800" lvl="1" indent="-177800">
              <a:buNone/>
            </a:pPr>
            <a:r>
              <a:rPr lang="fr-FR" sz="1000" dirty="0"/>
              <a:t>--. « </a:t>
            </a:r>
            <a:r>
              <a:rPr lang="en-US" sz="1000" dirty="0"/>
              <a:t>A broken system – why literature searching needs a FAIR revolution</a:t>
            </a:r>
            <a:r>
              <a:rPr lang="fr-FR" sz="1000" dirty="0"/>
              <a:t> ». </a:t>
            </a:r>
            <a:r>
              <a:rPr lang="fr-FR" sz="1000" i="1" dirty="0" err="1"/>
              <a:t>LSE</a:t>
            </a:r>
            <a:r>
              <a:rPr lang="fr-FR" sz="1000" i="1" dirty="0"/>
              <a:t> impact of social sciences blog</a:t>
            </a:r>
            <a:r>
              <a:rPr lang="fr-FR" sz="1000" dirty="0"/>
              <a:t>. 03/02/2020. </a:t>
            </a:r>
            <a:r>
              <a:rPr lang="fr-FR" sz="1000" dirty="0">
                <a:hlinkClick r:id="rId10"/>
              </a:rPr>
              <a:t>https://blogs.lse.ac.uk/impactofsocialsciences/2020/02/03/a-broken-system-why-literature-searching-needs-a-fair-revolution/</a:t>
            </a:r>
            <a:r>
              <a:rPr lang="fr-FR" sz="1000" dirty="0"/>
              <a:t>. </a:t>
            </a:r>
          </a:p>
          <a:p>
            <a:pPr marL="177800" lvl="1" indent="-177800">
              <a:buNone/>
            </a:pPr>
            <a:r>
              <a:rPr lang="fr-FR" sz="1000" dirty="0"/>
              <a:t>G. Hendricks. « </a:t>
            </a:r>
            <a:r>
              <a:rPr lang="en-US" sz="1000" dirty="0"/>
              <a:t>Now is the time to work together toward open infrastructures for scholarly metadata </a:t>
            </a:r>
            <a:r>
              <a:rPr lang="fr-FR" sz="1000" dirty="0"/>
              <a:t>». </a:t>
            </a:r>
            <a:r>
              <a:rPr lang="fr-FR" sz="1000" i="1" dirty="0" err="1"/>
              <a:t>LSE</a:t>
            </a:r>
            <a:r>
              <a:rPr lang="fr-FR" sz="1000" i="1" dirty="0"/>
              <a:t> impact of social sciences blog</a:t>
            </a:r>
            <a:r>
              <a:rPr lang="fr-FR" sz="1000" dirty="0"/>
              <a:t>. 27/10/2021. </a:t>
            </a:r>
            <a:r>
              <a:rPr lang="fr-FR" sz="1000" dirty="0">
                <a:hlinkClick r:id="rId11"/>
              </a:rPr>
              <a:t>https://blogs.lse.ac.uk/impactofsocialsciences/2021/10/27/now-is-the-time-to-work-together-toward-open-infrastructures-for-scholarly-metadata/</a:t>
            </a:r>
            <a:r>
              <a:rPr lang="fr-FR" sz="1000" dirty="0"/>
              <a:t>. </a:t>
            </a:r>
          </a:p>
          <a:p>
            <a:pPr marL="177800" lvl="1" indent="-177800">
              <a:buNone/>
            </a:pPr>
            <a:r>
              <a:rPr lang="fr-FR" sz="1000" dirty="0"/>
              <a:t>Sven E. Hug et Martin P. </a:t>
            </a:r>
            <a:r>
              <a:rPr lang="fr-FR" sz="1000" dirty="0" err="1"/>
              <a:t>Brändle</a:t>
            </a:r>
            <a:r>
              <a:rPr lang="fr-FR" sz="1000" dirty="0"/>
              <a:t>. « </a:t>
            </a:r>
            <a:r>
              <a:rPr lang="en-US" sz="1000" dirty="0"/>
              <a:t>Microsoft Academic is on the verge of becoming a bibliometric superpower</a:t>
            </a:r>
            <a:r>
              <a:rPr lang="fr-FR" sz="1000" dirty="0"/>
              <a:t> ». </a:t>
            </a:r>
            <a:r>
              <a:rPr lang="fr-FR" sz="1000" i="1" dirty="0" err="1"/>
              <a:t>LSE</a:t>
            </a:r>
            <a:r>
              <a:rPr lang="fr-FR" sz="1000" i="1" dirty="0"/>
              <a:t> blog Impact of social sciences. </a:t>
            </a:r>
            <a:r>
              <a:rPr lang="fr-FR" sz="1000" dirty="0"/>
              <a:t>19/07/2017. </a:t>
            </a:r>
            <a:r>
              <a:rPr lang="fr-FR" sz="1000" dirty="0">
                <a:hlinkClick r:id="rId12"/>
              </a:rPr>
              <a:t>https://blogs.lse.ac.uk/impactofsocialsciences/2017/06/19/microsoft-academic-is-on-the-verge-of-becoming-a-bibliometric-superpower/</a:t>
            </a:r>
            <a:r>
              <a:rPr lang="fr-FR" sz="1000" dirty="0"/>
              <a:t>.</a:t>
            </a:r>
          </a:p>
          <a:p>
            <a:pPr marL="177800" lvl="1" indent="-177800">
              <a:buNone/>
            </a:pPr>
            <a:r>
              <a:rPr lang="fr-FR" sz="1000" dirty="0"/>
              <a:t>Andrew Jack. « </a:t>
            </a:r>
            <a:r>
              <a:rPr lang="en-US" sz="1000" dirty="0"/>
              <a:t>Sorbonne’s embrace of free research platform shakes up academic publishing </a:t>
            </a:r>
            <a:r>
              <a:rPr lang="fr-FR" sz="1000" dirty="0"/>
              <a:t>». </a:t>
            </a:r>
            <a:r>
              <a:rPr lang="fr-FR" sz="1000" i="1" dirty="0"/>
              <a:t>Financial Times.</a:t>
            </a:r>
            <a:r>
              <a:rPr lang="fr-FR" sz="1000" dirty="0"/>
              <a:t> 27/12/2023. </a:t>
            </a:r>
            <a:r>
              <a:rPr lang="fr-FR" sz="1000" dirty="0">
                <a:hlinkClick r:id="rId13"/>
              </a:rPr>
              <a:t>https://www.ft.com/content/89098b25-78af-4539-ba24-c770cf9ec7c3</a:t>
            </a:r>
            <a:r>
              <a:rPr lang="fr-FR" sz="1000" dirty="0"/>
              <a:t>. </a:t>
            </a:r>
          </a:p>
          <a:p>
            <a:pPr marL="177800" lvl="1" indent="-177800">
              <a:buNone/>
            </a:pPr>
            <a:r>
              <a:rPr lang="fr-FR" sz="1000" dirty="0"/>
              <a:t>«  Le Leiden </a:t>
            </a:r>
            <a:r>
              <a:rPr lang="fr-FR" sz="1000" dirty="0" err="1"/>
              <a:t>Ranking</a:t>
            </a:r>
            <a:r>
              <a:rPr lang="fr-FR" sz="1000" dirty="0"/>
              <a:t> sera le premier classement à mobiliser des données ouvertes, contribuant ainsi à adopter des principes de science ouverte. </a:t>
            </a:r>
            <a:r>
              <a:rPr lang="fr-FR" sz="1000" i="1" dirty="0"/>
              <a:t>Ouvrir la science ! </a:t>
            </a:r>
            <a:r>
              <a:rPr lang="fr-FR" sz="1000" dirty="0"/>
              <a:t>09/10/2023. </a:t>
            </a:r>
            <a:r>
              <a:rPr lang="fr-FR" sz="1000" dirty="0">
                <a:hlinkClick r:id="rId14"/>
              </a:rPr>
              <a:t>https://www.ouvrirlascience.fr/le-leiden-ranking-sera-le-premier-classement-a-mobiliser-des-donnees-ouvertes-contribuant-ainsi-a-adopter-des-principes-de-science-ouverte/</a:t>
            </a:r>
            <a:r>
              <a:rPr lang="fr-FR" sz="1000" dirty="0"/>
              <a:t>. </a:t>
            </a:r>
          </a:p>
          <a:p>
            <a:pPr marL="177800" lvl="1" indent="-177800">
              <a:buNone/>
            </a:pPr>
            <a:r>
              <a:rPr lang="fr-FR" sz="1000" dirty="0"/>
              <a:t>Alberto Martín-Martín et al. </a:t>
            </a:r>
            <a:r>
              <a:rPr kumimoji="0" lang="fr-FR" sz="1000" b="0" i="0" u="none" strike="noStrike" kern="1200" cap="none" spc="0" normalizeH="0" baseline="0" noProof="0" dirty="0">
                <a:ln>
                  <a:noFill/>
                </a:ln>
                <a:solidFill>
                  <a:srgbClr val="555555"/>
                </a:solidFill>
                <a:effectLst/>
                <a:uLnTx/>
                <a:uFillTx/>
                <a:ea typeface="+mn-ea"/>
                <a:cs typeface="+mn-cs"/>
              </a:rPr>
              <a:t>. « </a:t>
            </a:r>
            <a:r>
              <a:rPr lang="fr-FR" sz="1000" dirty="0"/>
              <a:t>Google Scholar, Microsoft Academic, Scopus, Dimensions, Web of Science, and OpenCitations’ </a:t>
            </a:r>
            <a:r>
              <a:rPr lang="fr-FR" sz="1000" dirty="0" err="1"/>
              <a:t>COCI</a:t>
            </a:r>
            <a:r>
              <a:rPr lang="fr-FR" sz="1000" dirty="0"/>
              <a:t>: A </a:t>
            </a:r>
            <a:r>
              <a:rPr lang="fr-FR" sz="1000" dirty="0" err="1"/>
              <a:t>Multidisciplinary</a:t>
            </a:r>
            <a:r>
              <a:rPr lang="fr-FR" sz="1000" dirty="0"/>
              <a:t> </a:t>
            </a:r>
            <a:r>
              <a:rPr lang="fr-FR" sz="1000" dirty="0" err="1"/>
              <a:t>Comparison</a:t>
            </a:r>
            <a:r>
              <a:rPr lang="fr-FR" sz="1000" dirty="0"/>
              <a:t> of </a:t>
            </a:r>
            <a:r>
              <a:rPr lang="fr-FR" sz="1000" dirty="0" err="1"/>
              <a:t>Coverage</a:t>
            </a:r>
            <a:r>
              <a:rPr lang="fr-FR" sz="1000" dirty="0"/>
              <a:t> via Citations ».  </a:t>
            </a:r>
            <a:r>
              <a:rPr lang="fr-FR" sz="1000" i="1" dirty="0" err="1"/>
              <a:t>Scientometrics</a:t>
            </a:r>
            <a:r>
              <a:rPr lang="fr-FR" sz="1000" dirty="0"/>
              <a:t>, vol. 126, no. 1, Jan. 2021, pp. 871–906. </a:t>
            </a:r>
            <a:r>
              <a:rPr lang="fr-FR" sz="1000" dirty="0">
                <a:hlinkClick r:id="rId15"/>
              </a:rPr>
              <a:t>https://doi.org/10.1007/s11192-020-03690-4</a:t>
            </a:r>
            <a:r>
              <a:rPr lang="fr-FR" sz="1000" dirty="0"/>
              <a:t>.</a:t>
            </a:r>
          </a:p>
          <a:p>
            <a:pPr marL="177800" lvl="1" indent="-177800">
              <a:buNone/>
            </a:pPr>
            <a:r>
              <a:rPr lang="fr-FR" sz="1000" dirty="0"/>
              <a:t>Roger C. </a:t>
            </a:r>
            <a:r>
              <a:rPr lang="fr-FR" sz="1000" dirty="0" err="1"/>
              <a:t>Schonfled</a:t>
            </a:r>
            <a:r>
              <a:rPr lang="fr-FR" sz="1000" dirty="0"/>
              <a:t>. « </a:t>
            </a:r>
            <a:r>
              <a:rPr lang="en-US" sz="1000" dirty="0"/>
              <a:t>A New Citation Database Launches Today: Digital Science’s Dimensions</a:t>
            </a:r>
            <a:r>
              <a:rPr lang="fr-FR" sz="1000" dirty="0"/>
              <a:t> ». </a:t>
            </a:r>
            <a:r>
              <a:rPr lang="fr-FR" sz="1000" i="1" dirty="0"/>
              <a:t>The </a:t>
            </a:r>
            <a:r>
              <a:rPr lang="fr-FR" sz="1000" i="1" dirty="0" err="1"/>
              <a:t>scholarly</a:t>
            </a:r>
            <a:r>
              <a:rPr lang="fr-FR" sz="1000" i="1" dirty="0"/>
              <a:t> </a:t>
            </a:r>
            <a:r>
              <a:rPr lang="fr-FR" sz="1000" i="1" dirty="0" err="1"/>
              <a:t>kitchen</a:t>
            </a:r>
            <a:r>
              <a:rPr lang="fr-FR" sz="1000" dirty="0"/>
              <a:t>. 15/01/2018. </a:t>
            </a:r>
            <a:r>
              <a:rPr lang="fr-FR" sz="1000" dirty="0">
                <a:hlinkClick r:id="rId16"/>
              </a:rPr>
              <a:t>https://scholarlykitchen.sspnet.org/2018/01/15/new-citation-database-dimensions</a:t>
            </a:r>
            <a:r>
              <a:rPr lang="fr-FR" sz="1000" dirty="0"/>
              <a:t>. </a:t>
            </a:r>
          </a:p>
        </p:txBody>
      </p:sp>
    </p:spTree>
    <p:extLst>
      <p:ext uri="{BB962C8B-B14F-4D97-AF65-F5344CB8AC3E}">
        <p14:creationId xmlns:p14="http://schemas.microsoft.com/office/powerpoint/2010/main" val="32260722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a:xfrm>
            <a:off x="838200" y="1825625"/>
            <a:ext cx="10515600" cy="4821918"/>
          </a:xfrm>
        </p:spPr>
        <p:txBody>
          <a:bodyPr>
            <a:normAutofit fontScale="92500" lnSpcReduction="20000"/>
          </a:bodyPr>
          <a:lstStyle/>
          <a:p>
            <a:pPr marL="0" indent="0">
              <a:lnSpc>
                <a:spcPct val="120000"/>
              </a:lnSpc>
              <a:spcAft>
                <a:spcPts val="300"/>
              </a:spcAft>
              <a:buNone/>
            </a:pPr>
            <a:r>
              <a:rPr lang="fr-FR" sz="1700" dirty="0">
                <a:solidFill>
                  <a:schemeClr val="accent2"/>
                </a:solidFill>
              </a:rPr>
              <a:t>Contexte (2)</a:t>
            </a:r>
          </a:p>
          <a:p>
            <a:pPr marL="177800" lvl="1" indent="-177800">
              <a:buNone/>
            </a:pPr>
            <a:r>
              <a:rPr lang="fr-FR" sz="1100" dirty="0"/>
              <a:t>Vivek Kumar Singh et al. « The Journal </a:t>
            </a:r>
            <a:r>
              <a:rPr lang="fr-FR" sz="1100" dirty="0" err="1"/>
              <a:t>Coverage</a:t>
            </a:r>
            <a:r>
              <a:rPr lang="fr-FR" sz="1100" dirty="0"/>
              <a:t> of Web of Science, Scopus and Dimensions: A Comparative </a:t>
            </a:r>
            <a:r>
              <a:rPr lang="fr-FR" sz="1100" dirty="0" err="1"/>
              <a:t>Analysis</a:t>
            </a:r>
            <a:r>
              <a:rPr lang="fr-FR" sz="1100" dirty="0"/>
              <a:t> ». </a:t>
            </a:r>
            <a:r>
              <a:rPr lang="fr-FR" sz="1100" i="1" dirty="0" err="1"/>
              <a:t>Scientometrics</a:t>
            </a:r>
            <a:r>
              <a:rPr lang="fr-FR" sz="1100" dirty="0"/>
              <a:t>, vol. 126, no. 6, June 2021, pp. 5113–42. </a:t>
            </a:r>
            <a:r>
              <a:rPr lang="fr-FR" sz="1100" dirty="0">
                <a:hlinkClick r:id="rId3"/>
              </a:rPr>
              <a:t>https://doi.org/10.1007/s11192-021-03948-5</a:t>
            </a:r>
            <a:r>
              <a:rPr lang="fr-FR" sz="1100" dirty="0"/>
              <a:t>. </a:t>
            </a:r>
            <a:r>
              <a:rPr lang="fr-FR" sz="1100" i="1" dirty="0" err="1"/>
              <a:t>preprint</a:t>
            </a:r>
            <a:r>
              <a:rPr lang="fr-FR" sz="1100" dirty="0"/>
              <a:t> : </a:t>
            </a:r>
            <a:r>
              <a:rPr lang="fr-FR" sz="1100" dirty="0">
                <a:hlinkClick r:id="rId4"/>
              </a:rPr>
              <a:t>https://arxiv.org/pdf/2011.00223</a:t>
            </a:r>
            <a:r>
              <a:rPr lang="fr-FR" sz="1100" dirty="0"/>
              <a:t>.  </a:t>
            </a:r>
          </a:p>
          <a:p>
            <a:pPr marL="177800" lvl="1" indent="-177800">
              <a:buNone/>
            </a:pPr>
            <a:r>
              <a:rPr lang="fr-FR" sz="1100" dirty="0" err="1"/>
              <a:t>Dalmeet</a:t>
            </a:r>
            <a:r>
              <a:rPr lang="fr-FR" sz="1100" dirty="0"/>
              <a:t> Singh Chawla. « </a:t>
            </a:r>
            <a:r>
              <a:rPr lang="en-US" sz="1100" dirty="0"/>
              <a:t>Microsoft Academic Graph is being discontinued. What’s next?</a:t>
            </a:r>
            <a:r>
              <a:rPr lang="fr-FR" sz="1100" dirty="0"/>
              <a:t> ». </a:t>
            </a:r>
            <a:r>
              <a:rPr lang="fr-FR" sz="1100" i="1" dirty="0"/>
              <a:t>Nature</a:t>
            </a:r>
            <a:r>
              <a:rPr lang="fr-FR" sz="1100" dirty="0"/>
              <a:t>.  15/06/2021. </a:t>
            </a:r>
            <a:r>
              <a:rPr lang="fr-FR" sz="1100" dirty="0">
                <a:hlinkClick r:id="rId5"/>
              </a:rPr>
              <a:t>https://www.nature.com/nature-index/news/microsoft-academic-graph-discontinued-whats-next</a:t>
            </a:r>
            <a:r>
              <a:rPr lang="fr-FR" sz="1100" dirty="0"/>
              <a:t>.</a:t>
            </a:r>
          </a:p>
          <a:p>
            <a:pPr marL="177800" lvl="1" indent="-177800">
              <a:buNone/>
            </a:pPr>
            <a:r>
              <a:rPr lang="fr-FR" sz="1100" dirty="0"/>
              <a:t>Aaron Tay. « </a:t>
            </a:r>
            <a:r>
              <a:rPr lang="en-US" sz="1100" dirty="0"/>
              <a:t>My look at some interesting discovery ideas, trends and features for academic search</a:t>
            </a:r>
            <a:r>
              <a:rPr lang="fr-FR" sz="1100" dirty="0"/>
              <a:t> ». </a:t>
            </a:r>
            <a:r>
              <a:rPr lang="en-US" sz="1100" i="1" dirty="0"/>
              <a:t>Musings about librarianship. </a:t>
            </a:r>
            <a:r>
              <a:rPr lang="en-US" sz="1100" dirty="0"/>
              <a:t>07/02/2018. </a:t>
            </a:r>
            <a:r>
              <a:rPr lang="en-US" sz="1100" dirty="0">
                <a:hlinkClick r:id="rId6"/>
              </a:rPr>
              <a:t>https://musingsaboutlibrarianship.blogspot.com/2018/02/my-look-at-some-interesting-discovery.html?q=dimensions+digital+science</a:t>
            </a:r>
            <a:r>
              <a:rPr lang="en-US" sz="1100" dirty="0"/>
              <a:t>. </a:t>
            </a:r>
            <a:endParaRPr lang="fr-FR" sz="1100" dirty="0"/>
          </a:p>
          <a:p>
            <a:pPr marL="177800" lvl="1" indent="-177800">
              <a:buNone/>
            </a:pPr>
            <a:r>
              <a:rPr lang="fr-FR" sz="1100" dirty="0"/>
              <a:t>« </a:t>
            </a:r>
            <a:r>
              <a:rPr lang="en-US" sz="1100" dirty="0" err="1"/>
              <a:t>1findr</a:t>
            </a:r>
            <a:r>
              <a:rPr lang="en-US" sz="1100" dirty="0"/>
              <a:t>, Dimensions and other free mega indexes - A review of the space and numbers comparison</a:t>
            </a:r>
            <a:r>
              <a:rPr lang="fr-FR" sz="1100" dirty="0"/>
              <a:t> ». </a:t>
            </a:r>
            <a:r>
              <a:rPr lang="fr-FR" sz="1100" i="1" dirty="0"/>
              <a:t>Ibid.</a:t>
            </a:r>
            <a:r>
              <a:rPr lang="fr-FR" sz="1100" dirty="0"/>
              <a:t> </a:t>
            </a:r>
            <a:r>
              <a:rPr lang="en-US" sz="1100" dirty="0"/>
              <a:t>30/04/2018. </a:t>
            </a:r>
            <a:r>
              <a:rPr lang="fr-FR" sz="1100" dirty="0">
                <a:hlinkClick r:id="rId7"/>
              </a:rPr>
              <a:t>https://musingsaboutlibrarianship.blogspot.com/2018/04/1findr-dimensions-and-other-free-mega.html</a:t>
            </a:r>
            <a:r>
              <a:rPr lang="fr-FR" sz="1100" dirty="0"/>
              <a:t>.  </a:t>
            </a:r>
          </a:p>
          <a:p>
            <a:pPr marL="177800" lvl="1" indent="-177800">
              <a:buNone/>
            </a:pPr>
            <a:r>
              <a:rPr lang="fr-FR" sz="1100" dirty="0"/>
              <a:t>--. « </a:t>
            </a:r>
            <a:r>
              <a:rPr lang="en-US" sz="1100" dirty="0"/>
              <a:t>Understanding the implications of Open Citations — how far along are we?</a:t>
            </a:r>
            <a:r>
              <a:rPr lang="fr-FR" sz="1100" dirty="0"/>
              <a:t> ». </a:t>
            </a:r>
            <a:r>
              <a:rPr lang="fr-FR" sz="1100" i="1" dirty="0"/>
              <a:t>Academic </a:t>
            </a:r>
            <a:r>
              <a:rPr lang="fr-FR" sz="1100" i="1" dirty="0" err="1"/>
              <a:t>librarians</a:t>
            </a:r>
            <a:r>
              <a:rPr lang="fr-FR" sz="1100" i="1" dirty="0"/>
              <a:t> </a:t>
            </a:r>
            <a:r>
              <a:rPr lang="fr-FR" sz="1100" i="1" dirty="0" err="1"/>
              <a:t>thoughts</a:t>
            </a:r>
            <a:r>
              <a:rPr lang="fr-FR" sz="1100" i="1" dirty="0"/>
              <a:t> and open access</a:t>
            </a:r>
            <a:r>
              <a:rPr lang="fr-FR" sz="1100" dirty="0"/>
              <a:t>. 30/04/2018. </a:t>
            </a:r>
            <a:r>
              <a:rPr lang="fr-FR" sz="1100" dirty="0">
                <a:hlinkClick r:id="rId8"/>
              </a:rPr>
              <a:t>https://medium.com/a-academic-librarians-thoughts-on-open-access/understanding-open-citations-f31b2f3a2533</a:t>
            </a:r>
            <a:r>
              <a:rPr lang="fr-FR" sz="1100" dirty="0"/>
              <a:t>. </a:t>
            </a:r>
          </a:p>
          <a:p>
            <a:pPr marL="177800" lvl="1" indent="-177800">
              <a:buNone/>
            </a:pPr>
            <a:r>
              <a:rPr lang="fr-FR" sz="1100" dirty="0"/>
              <a:t>--. « </a:t>
            </a:r>
            <a:r>
              <a:rPr lang="en-US" sz="1100" dirty="0"/>
              <a:t>The rise of the "open" discovery indexes? Lens.org, Semantic Scholar and </a:t>
            </a:r>
            <a:r>
              <a:rPr lang="en-US" sz="1100" dirty="0" err="1"/>
              <a:t>Scinapse</a:t>
            </a:r>
            <a:r>
              <a:rPr lang="fr-FR" sz="1100" dirty="0"/>
              <a:t> ». </a:t>
            </a:r>
            <a:r>
              <a:rPr lang="en-US" sz="1100" i="1" dirty="0"/>
              <a:t>Musings about librarianship. </a:t>
            </a:r>
            <a:r>
              <a:rPr lang="en-US" sz="1100" dirty="0"/>
              <a:t>22/12/2019. </a:t>
            </a:r>
            <a:r>
              <a:rPr lang="en-US" sz="1100" dirty="0">
                <a:hlinkClick r:id="rId9"/>
              </a:rPr>
              <a:t>https://musingsaboutlibrarianship.blogspot.com/2019/12/the-rise-of-open-discovery-indexes.html</a:t>
            </a:r>
            <a:r>
              <a:rPr lang="en-US" sz="1100" i="1" dirty="0"/>
              <a:t>. </a:t>
            </a:r>
          </a:p>
          <a:p>
            <a:pPr marL="177800" lvl="1" indent="-177800">
              <a:buNone/>
            </a:pPr>
            <a:r>
              <a:rPr lang="en-US" sz="1100" i="1" dirty="0"/>
              <a:t>--. </a:t>
            </a:r>
            <a:r>
              <a:rPr lang="fr-FR" sz="1100" dirty="0"/>
              <a:t>« </a:t>
            </a:r>
            <a:r>
              <a:rPr lang="en-US" sz="1100" dirty="0"/>
              <a:t>The next generation discovery citation indexes - a review of the landscape in 2020</a:t>
            </a:r>
            <a:r>
              <a:rPr lang="fr-FR" sz="1100" dirty="0"/>
              <a:t> ». </a:t>
            </a:r>
            <a:r>
              <a:rPr lang="fr-FR" sz="1100" i="1" dirty="0"/>
              <a:t>Ibid.</a:t>
            </a:r>
            <a:r>
              <a:rPr lang="fr-FR" sz="1100" dirty="0"/>
              <a:t> 11/11/2020. </a:t>
            </a:r>
            <a:r>
              <a:rPr lang="fr-FR" sz="1100" dirty="0">
                <a:hlinkClick r:id="rId10"/>
              </a:rPr>
              <a:t>https://musingsaboutlibrarianship.blogspot.com/2020/11/the-next-generation-discovery-citation.html</a:t>
            </a:r>
            <a:r>
              <a:rPr lang="fr-FR" sz="1100" dirty="0"/>
              <a:t>. </a:t>
            </a:r>
          </a:p>
          <a:p>
            <a:pPr marL="177800" lvl="1" indent="-177800">
              <a:buNone/>
            </a:pPr>
            <a:r>
              <a:rPr lang="fr-FR" sz="1100" dirty="0"/>
              <a:t>--. « </a:t>
            </a:r>
            <a:r>
              <a:rPr lang="en-US" sz="1100" dirty="0"/>
              <a:t>Why open alone is not enough - Microsoft Academic discontinued &amp; Semantic Scholar withdraws hosting of "Open access" papers</a:t>
            </a:r>
            <a:r>
              <a:rPr lang="fr-FR" sz="1100" dirty="0"/>
              <a:t> ». </a:t>
            </a:r>
            <a:r>
              <a:rPr lang="fr-FR" sz="1100" i="1" dirty="0"/>
              <a:t>Ibid. </a:t>
            </a:r>
            <a:r>
              <a:rPr lang="en-US" sz="1100" dirty="0"/>
              <a:t>09/05/2021. </a:t>
            </a:r>
            <a:r>
              <a:rPr lang="en-US" sz="1100" dirty="0">
                <a:hlinkClick r:id="rId11"/>
              </a:rPr>
              <a:t>https://musingsaboutlibrarianship.blogspot.com/2021/05/why-open-alone-is-not-enough-microsoft.html</a:t>
            </a:r>
            <a:r>
              <a:rPr lang="en-US" sz="1100" dirty="0"/>
              <a:t>. </a:t>
            </a:r>
          </a:p>
          <a:p>
            <a:pPr marL="177800" lvl="1" indent="-177800">
              <a:buNone/>
            </a:pPr>
            <a:r>
              <a:rPr lang="en-US" sz="1100" dirty="0"/>
              <a:t>--. </a:t>
            </a:r>
            <a:r>
              <a:rPr lang="fr-FR" sz="1100" dirty="0"/>
              <a:t>« </a:t>
            </a:r>
            <a:r>
              <a:rPr lang="en-US" sz="1100" dirty="0"/>
              <a:t>What can you actually find in a open citation index like OpenAlex? Implications for citation based tools based on it</a:t>
            </a:r>
            <a:r>
              <a:rPr lang="fr-FR" sz="1100" dirty="0"/>
              <a:t> ». </a:t>
            </a:r>
            <a:r>
              <a:rPr lang="fr-FR" sz="1100" i="1" dirty="0"/>
              <a:t>Ibid. </a:t>
            </a:r>
            <a:r>
              <a:rPr lang="fr-FR" sz="1100" dirty="0"/>
              <a:t>09/10/2022. </a:t>
            </a:r>
            <a:r>
              <a:rPr lang="fr-FR" sz="1100" dirty="0">
                <a:hlinkClick r:id="rId12"/>
              </a:rPr>
              <a:t>https://musingsaboutlibrarianship.blogspot.com/2022/10/what-can-you-actually-find-in-open.html</a:t>
            </a:r>
            <a:r>
              <a:rPr lang="fr-FR" sz="1100" dirty="0"/>
              <a:t>. </a:t>
            </a:r>
            <a:endParaRPr lang="en-US" sz="1100" dirty="0"/>
          </a:p>
          <a:p>
            <a:pPr marL="177800" lvl="1" indent="-177800">
              <a:buNone/>
            </a:pPr>
            <a:r>
              <a:rPr lang="en-US" sz="1100" dirty="0"/>
              <a:t>--. </a:t>
            </a:r>
            <a:r>
              <a:rPr lang="fr-FR" sz="1100" dirty="0"/>
              <a:t>« </a:t>
            </a:r>
            <a:r>
              <a:rPr lang="en-US" sz="1100" dirty="0"/>
              <a:t>Google Scholar adds review articles filter, </a:t>
            </a:r>
            <a:r>
              <a:rPr lang="en-US" sz="1100" dirty="0" err="1"/>
              <a:t>Harzing's</a:t>
            </a:r>
            <a:r>
              <a:rPr lang="en-US" sz="1100" dirty="0"/>
              <a:t> Publish or Perish 8.0 and </a:t>
            </a:r>
            <a:r>
              <a:rPr lang="en-US" sz="1100" dirty="0" err="1"/>
              <a:t>OpenAlex</a:t>
            </a:r>
            <a:r>
              <a:rPr lang="en-US" sz="1100" dirty="0"/>
              <a:t> launches</a:t>
            </a:r>
            <a:r>
              <a:rPr lang="fr-FR" sz="1100" dirty="0"/>
              <a:t> ». 23/01/2022. </a:t>
            </a:r>
            <a:r>
              <a:rPr lang="fr-FR" sz="1100" dirty="0">
                <a:hlinkClick r:id="rId13"/>
              </a:rPr>
              <a:t>https://musingsaboutlibrarianship.blogspot.com/2022/01/google-scholar-adds-review-articles.html</a:t>
            </a:r>
            <a:r>
              <a:rPr lang="fr-FR" sz="1100" dirty="0"/>
              <a:t>. </a:t>
            </a:r>
            <a:endParaRPr lang="en-US" sz="1100" dirty="0"/>
          </a:p>
          <a:p>
            <a:pPr marL="177800" lvl="1" indent="-177800">
              <a:buNone/>
            </a:pPr>
            <a:r>
              <a:rPr lang="fr-FR" sz="1100" dirty="0"/>
              <a:t>Aaron Tay, Bianca Kramer et Ludo </a:t>
            </a:r>
            <a:r>
              <a:rPr lang="fr-FR" sz="1100" dirty="0" err="1"/>
              <a:t>Waltman</a:t>
            </a:r>
            <a:r>
              <a:rPr lang="fr-FR" sz="1100" dirty="0"/>
              <a:t>. «</a:t>
            </a:r>
            <a:r>
              <a:rPr lang="en-US" sz="1100" dirty="0"/>
              <a:t>Why openly available abstracts are important — overview of the current state of affairs</a:t>
            </a:r>
            <a:r>
              <a:rPr lang="fr-FR" sz="1100" dirty="0"/>
              <a:t> ». </a:t>
            </a:r>
            <a:r>
              <a:rPr lang="fr-FR" sz="1100" i="1" dirty="0"/>
              <a:t>Academic </a:t>
            </a:r>
            <a:r>
              <a:rPr lang="fr-FR" sz="1100" i="1" dirty="0" err="1"/>
              <a:t>librarians</a:t>
            </a:r>
            <a:r>
              <a:rPr lang="fr-FR" sz="1100" i="1" dirty="0"/>
              <a:t> </a:t>
            </a:r>
            <a:r>
              <a:rPr lang="fr-FR" sz="1100" i="1" dirty="0" err="1"/>
              <a:t>thoughts</a:t>
            </a:r>
            <a:r>
              <a:rPr lang="fr-FR" sz="1100" i="1" dirty="0"/>
              <a:t> and open access</a:t>
            </a:r>
            <a:r>
              <a:rPr lang="fr-FR" sz="1100" dirty="0"/>
              <a:t>. 29/06/2020. </a:t>
            </a:r>
            <a:r>
              <a:rPr lang="fr-FR" sz="1100" dirty="0">
                <a:hlinkClick r:id="rId14"/>
              </a:rPr>
              <a:t>https://medium.com/a-academic-librarians-thoughts-on-open-access/why-openly-available-abstracts-are-important-overview-of-the-current-state-of-affairs-bb7bde1ed751</a:t>
            </a:r>
            <a:r>
              <a:rPr lang="fr-FR" sz="1100" dirty="0"/>
              <a:t>. </a:t>
            </a:r>
          </a:p>
          <a:p>
            <a:pPr marL="177800" lvl="1" indent="-177800">
              <a:buNone/>
            </a:pPr>
            <a:r>
              <a:rPr lang="es-ES" sz="1100" dirty="0"/>
              <a:t>Aaron </a:t>
            </a:r>
            <a:r>
              <a:rPr lang="es-ES" sz="1100" dirty="0" err="1"/>
              <a:t>Tay</a:t>
            </a:r>
            <a:r>
              <a:rPr lang="es-ES" sz="1100" dirty="0"/>
              <a:t>, Alberto Martín-Martín et Sven E. </a:t>
            </a:r>
            <a:r>
              <a:rPr lang="es-ES" sz="1100" dirty="0" err="1"/>
              <a:t>Hug</a:t>
            </a:r>
            <a:r>
              <a:rPr lang="fr-FR" sz="1100" dirty="0"/>
              <a:t>. « </a:t>
            </a:r>
            <a:r>
              <a:rPr lang="en-US" sz="1100" dirty="0"/>
              <a:t>Goodbye, Microsoft Academic – Hello, open research infrastructure?</a:t>
            </a:r>
            <a:r>
              <a:rPr lang="fr-FR" sz="1100" dirty="0"/>
              <a:t> ». </a:t>
            </a:r>
            <a:r>
              <a:rPr lang="fr-FR" sz="1100" i="1" dirty="0" err="1"/>
              <a:t>LSE</a:t>
            </a:r>
            <a:r>
              <a:rPr lang="fr-FR" sz="1100" i="1" dirty="0"/>
              <a:t> blog Impact of social sciences. </a:t>
            </a:r>
            <a:r>
              <a:rPr lang="fr-FR" sz="1100" dirty="0"/>
              <a:t>27/05/2021. </a:t>
            </a:r>
            <a:r>
              <a:rPr lang="fr-FR" sz="1100" dirty="0">
                <a:hlinkClick r:id="rId15"/>
              </a:rPr>
              <a:t>https://blogs.lse.ac.uk/impactofsocialsciences/2021/05/27/goodbye-microsoft-academic-hello-open-research-infrastructure/</a:t>
            </a:r>
            <a:r>
              <a:rPr lang="fr-FR" sz="1100" dirty="0"/>
              <a:t>. </a:t>
            </a:r>
          </a:p>
          <a:p>
            <a:pPr marL="177800" lvl="1" indent="-177800">
              <a:buNone/>
            </a:pPr>
            <a:r>
              <a:rPr lang="en-US" sz="1100" dirty="0"/>
              <a:t>Jonathan P. Tennant. </a:t>
            </a:r>
            <a:r>
              <a:rPr lang="fr-FR" sz="1100" dirty="0"/>
              <a:t>« </a:t>
            </a:r>
            <a:r>
              <a:rPr lang="en-US" sz="1100" dirty="0"/>
              <a:t>Web of Science and Scopus are not global databases of knowledge</a:t>
            </a:r>
            <a:r>
              <a:rPr lang="fr-FR" sz="1100" dirty="0"/>
              <a:t> ». </a:t>
            </a:r>
            <a:r>
              <a:rPr lang="fr-FR" sz="1100" i="1" dirty="0" err="1"/>
              <a:t>European</a:t>
            </a:r>
            <a:r>
              <a:rPr lang="fr-FR" sz="1100" i="1" dirty="0"/>
              <a:t> Science Editing</a:t>
            </a:r>
            <a:r>
              <a:rPr lang="fr-FR" sz="1100" dirty="0"/>
              <a:t>. 46: </a:t>
            </a:r>
            <a:r>
              <a:rPr lang="fr-FR" sz="1100" dirty="0" err="1"/>
              <a:t>e51987</a:t>
            </a:r>
            <a:r>
              <a:rPr lang="fr-FR" sz="1100" dirty="0"/>
              <a:t>. </a:t>
            </a:r>
            <a:r>
              <a:rPr lang="fr-FR" sz="1100" dirty="0" err="1"/>
              <a:t>doi</a:t>
            </a:r>
            <a:r>
              <a:rPr lang="fr-FR" sz="1100" dirty="0"/>
              <a:t>: 10.3897/ese.2020.e51987.</a:t>
            </a:r>
          </a:p>
          <a:p>
            <a:pPr marL="177800" lvl="1" indent="-177800">
              <a:buNone/>
            </a:pPr>
            <a:r>
              <a:rPr lang="fr-FR" sz="1100" dirty="0"/>
              <a:t>Didier </a:t>
            </a:r>
            <a:r>
              <a:rPr lang="fr-FR" sz="1100" dirty="0" err="1"/>
              <a:t>Torny</a:t>
            </a:r>
            <a:r>
              <a:rPr lang="fr-FR" sz="1100" dirty="0"/>
              <a:t>, Laurent Capelli, Lydie </a:t>
            </a:r>
            <a:r>
              <a:rPr lang="fr-FR" sz="1100" dirty="0" err="1"/>
              <a:t>Danjean</a:t>
            </a:r>
            <a:r>
              <a:rPr lang="fr-FR" sz="1100" dirty="0"/>
              <a:t>, Stéphane </a:t>
            </a:r>
            <a:r>
              <a:rPr lang="fr-FR" sz="1100" dirty="0" err="1"/>
              <a:t>Pouyllau</a:t>
            </a:r>
            <a:r>
              <a:rPr lang="fr-FR" sz="1100" dirty="0"/>
              <a:t>. « Matilda: Building a </a:t>
            </a:r>
            <a:r>
              <a:rPr lang="fr-FR" sz="1100" dirty="0" err="1"/>
              <a:t>bibliographic</a:t>
            </a:r>
            <a:r>
              <a:rPr lang="fr-FR" sz="1100" dirty="0"/>
              <a:t>/</a:t>
            </a:r>
            <a:r>
              <a:rPr lang="fr-FR" sz="1100" dirty="0" err="1"/>
              <a:t>metric</a:t>
            </a:r>
            <a:r>
              <a:rPr lang="fr-FR" sz="1100" dirty="0"/>
              <a:t> </a:t>
            </a:r>
            <a:r>
              <a:rPr lang="fr-FR" sz="1100" dirty="0" err="1"/>
              <a:t>tool</a:t>
            </a:r>
            <a:r>
              <a:rPr lang="fr-FR" sz="1100" dirty="0"/>
              <a:t> for open citations and open science ». </a:t>
            </a:r>
            <a:r>
              <a:rPr lang="fr-FR" sz="1100" i="1" dirty="0"/>
              <a:t>ELPUB 2019 23rd </a:t>
            </a:r>
            <a:r>
              <a:rPr lang="fr-FR" sz="1100" i="1" dirty="0" err="1"/>
              <a:t>edition</a:t>
            </a:r>
            <a:r>
              <a:rPr lang="fr-FR" sz="1100" i="1" dirty="0"/>
              <a:t> of the International </a:t>
            </a:r>
            <a:r>
              <a:rPr lang="fr-FR" sz="1100" i="1" dirty="0" err="1"/>
              <a:t>Conference</a:t>
            </a:r>
            <a:r>
              <a:rPr lang="fr-FR" sz="1100" i="1" dirty="0"/>
              <a:t> on </a:t>
            </a:r>
            <a:r>
              <a:rPr lang="fr-FR" sz="1100" i="1" dirty="0" err="1"/>
              <a:t>Electronic</a:t>
            </a:r>
            <a:r>
              <a:rPr lang="fr-FR" sz="1100" i="1" dirty="0"/>
              <a:t> </a:t>
            </a:r>
            <a:r>
              <a:rPr lang="fr-FR" sz="1100" i="1" dirty="0" err="1"/>
              <a:t>Publishing</a:t>
            </a:r>
            <a:r>
              <a:rPr lang="fr-FR" sz="1100" dirty="0"/>
              <a:t>, Jun 2019, Marseille, France. </a:t>
            </a:r>
            <a:r>
              <a:rPr lang="fr-FR" sz="1100" dirty="0">
                <a:hlinkClick r:id="rId16"/>
              </a:rPr>
              <a:t>https://hal.science/hal-02141839</a:t>
            </a:r>
            <a:r>
              <a:rPr lang="fr-FR" sz="1100" dirty="0"/>
              <a:t>.   </a:t>
            </a:r>
          </a:p>
          <a:p>
            <a:pPr marL="177800" lvl="1" indent="-177800">
              <a:buNone/>
            </a:pPr>
            <a:r>
              <a:rPr lang="fr-FR" sz="1100" dirty="0"/>
              <a:t>Lucile </a:t>
            </a:r>
            <a:r>
              <a:rPr lang="fr-FR" sz="1100" dirty="0" err="1"/>
              <a:t>Veissier</a:t>
            </a:r>
            <a:r>
              <a:rPr lang="fr-FR" sz="1100" dirty="0"/>
              <a:t>. « Peut-on se passer du Web of Science ? ». </a:t>
            </a:r>
            <a:r>
              <a:rPr lang="fr-FR" sz="1100" i="1" dirty="0" err="1"/>
              <a:t>TheMetaNews</a:t>
            </a:r>
            <a:r>
              <a:rPr lang="fr-FR" sz="1100" dirty="0"/>
              <a:t>. 09/02/2024. </a:t>
            </a:r>
            <a:r>
              <a:rPr lang="fr-FR" sz="1100" dirty="0">
                <a:hlinkClick r:id="rId17"/>
              </a:rPr>
              <a:t>https://themeta.news/vos-publis-dans-des-registres-open/</a:t>
            </a:r>
            <a:r>
              <a:rPr lang="fr-FR" sz="1100" dirty="0"/>
              <a:t>. </a:t>
            </a:r>
          </a:p>
        </p:txBody>
      </p:sp>
    </p:spTree>
    <p:extLst>
      <p:ext uri="{BB962C8B-B14F-4D97-AF65-F5344CB8AC3E}">
        <p14:creationId xmlns:p14="http://schemas.microsoft.com/office/powerpoint/2010/main" val="19158544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p:txBody>
          <a:bodyPr>
            <a:normAutofit fontScale="85000" lnSpcReduction="20000"/>
          </a:bodyPr>
          <a:lstStyle/>
          <a:p>
            <a:pPr marL="0" indent="0">
              <a:lnSpc>
                <a:spcPct val="100000"/>
              </a:lnSpc>
              <a:spcAft>
                <a:spcPts val="300"/>
              </a:spcAft>
              <a:buNone/>
            </a:pPr>
            <a:r>
              <a:rPr lang="fr-FR" sz="1700" dirty="0">
                <a:solidFill>
                  <a:schemeClr val="accent1"/>
                </a:solidFill>
              </a:rPr>
              <a:t>Outils</a:t>
            </a:r>
          </a:p>
          <a:p>
            <a:pPr marL="177800" lvl="1" indent="-177800">
              <a:buNone/>
            </a:pPr>
            <a:r>
              <a:rPr lang="fr-FR" sz="1100" i="1" dirty="0"/>
              <a:t>15e </a:t>
            </a:r>
            <a:r>
              <a:rPr lang="fr-FR" sz="1100" i="1" dirty="0" err="1"/>
              <a:t>c@fé</a:t>
            </a:r>
            <a:r>
              <a:rPr lang="fr-FR" sz="1100" i="1" dirty="0"/>
              <a:t> </a:t>
            </a:r>
            <a:r>
              <a:rPr lang="fr-FR" sz="1100" i="1" dirty="0" err="1"/>
              <a:t>Renatis</a:t>
            </a:r>
            <a:r>
              <a:rPr lang="fr-FR" sz="1100" i="1" dirty="0"/>
              <a:t> – 2 retours d’usage de la ressource </a:t>
            </a:r>
            <a:r>
              <a:rPr lang="fr-FR" sz="1100" i="1" dirty="0" err="1"/>
              <a:t>OpenAlex</a:t>
            </a:r>
            <a:r>
              <a:rPr lang="fr-FR" sz="1100" dirty="0"/>
              <a:t>. 07/05/2024. </a:t>
            </a:r>
            <a:r>
              <a:rPr lang="fr-FR" sz="1100" dirty="0">
                <a:hlinkClick r:id="rId3"/>
              </a:rPr>
              <a:t>https://renatis.cnrs.fr/15e-cfe-renatis-2-retours-dusage-de-la-ressource-openalex/</a:t>
            </a:r>
            <a:r>
              <a:rPr lang="fr-FR" sz="1100" dirty="0"/>
              <a:t>. </a:t>
            </a:r>
            <a:endParaRPr lang="en-US" sz="1100" dirty="0"/>
          </a:p>
          <a:p>
            <a:pPr marL="177800" lvl="1" indent="-177800">
              <a:buNone/>
            </a:pPr>
            <a:r>
              <a:rPr lang="en-US" sz="1100" dirty="0"/>
              <a:t>Patricia Alonso-Alvarez et </a:t>
            </a:r>
            <a:r>
              <a:rPr lang="en-US" sz="1100" dirty="0" err="1"/>
              <a:t>Nees</a:t>
            </a:r>
            <a:r>
              <a:rPr lang="en-US" sz="1100" dirty="0"/>
              <a:t> Jan van Eck. </a:t>
            </a:r>
            <a:r>
              <a:rPr lang="fr-FR" sz="1100" dirty="0"/>
              <a:t>« </a:t>
            </a:r>
            <a:r>
              <a:rPr lang="en-US" sz="1100" dirty="0"/>
              <a:t>Coverage and metadata availability of African publications in OpenAlex: A comparative analysis</a:t>
            </a:r>
            <a:r>
              <a:rPr lang="fr-FR" sz="1100" dirty="0"/>
              <a:t> ». </a:t>
            </a:r>
            <a:r>
              <a:rPr lang="fr-FR" sz="1100" i="1" dirty="0" err="1"/>
              <a:t>preprint</a:t>
            </a:r>
            <a:r>
              <a:rPr lang="fr-FR" sz="1100" dirty="0"/>
              <a:t>. 02/09/2024. </a:t>
            </a:r>
            <a:r>
              <a:rPr lang="fr-FR" sz="1100" dirty="0">
                <a:hlinkClick r:id="rId4"/>
              </a:rPr>
              <a:t>https://arxiv.org/abs/2409.01120</a:t>
            </a:r>
            <a:r>
              <a:rPr lang="fr-FR" sz="1100" dirty="0"/>
              <a:t>. </a:t>
            </a:r>
            <a:endParaRPr lang="en-US" sz="1100" dirty="0"/>
          </a:p>
          <a:p>
            <a:pPr marL="177800" lvl="1" indent="-177800">
              <a:buNone/>
            </a:pPr>
            <a:r>
              <a:rPr lang="fr-FR" sz="1100" dirty="0"/>
              <a:t>Frédérique Bordignon. « </a:t>
            </a:r>
            <a:r>
              <a:rPr lang="fr-FR" sz="1100" dirty="0" err="1"/>
              <a:t>OpenAlex</a:t>
            </a:r>
            <a:r>
              <a:rPr lang="fr-FR" sz="1100" dirty="0"/>
              <a:t> : révolution ou défi pour la bibliométrie ? ». </a:t>
            </a:r>
            <a:r>
              <a:rPr lang="fr-FR" sz="1100" i="1" dirty="0" err="1"/>
              <a:t>Carnet’IST</a:t>
            </a:r>
            <a:r>
              <a:rPr lang="fr-FR" sz="1100" dirty="0"/>
              <a:t>. 26/02/2024. </a:t>
            </a:r>
            <a:r>
              <a:rPr lang="fr-FR" sz="1100" dirty="0">
                <a:hlinkClick r:id="rId5"/>
              </a:rPr>
              <a:t>https://carnetist.hypotheses.org/2182</a:t>
            </a:r>
            <a:r>
              <a:rPr lang="fr-FR" sz="1100" dirty="0"/>
              <a:t>. </a:t>
            </a:r>
          </a:p>
          <a:p>
            <a:pPr marL="177800" lvl="1" indent="-177800">
              <a:buNone/>
            </a:pPr>
            <a:r>
              <a:rPr lang="fr-FR" sz="1100" i="1" dirty="0"/>
              <a:t>--. Is </a:t>
            </a:r>
            <a:r>
              <a:rPr lang="fr-FR" sz="1100" i="1" dirty="0" err="1"/>
              <a:t>OpenAlex</a:t>
            </a:r>
            <a:r>
              <a:rPr lang="fr-FR" sz="1100" i="1" dirty="0"/>
              <a:t> a </a:t>
            </a:r>
            <a:r>
              <a:rPr lang="fr-FR" sz="1100" i="1" dirty="0" err="1"/>
              <a:t>revolution</a:t>
            </a:r>
            <a:r>
              <a:rPr lang="fr-FR" sz="1100" i="1" dirty="0"/>
              <a:t> or a challenge for </a:t>
            </a:r>
            <a:r>
              <a:rPr lang="fr-FR" sz="1100" i="1" dirty="0" err="1"/>
              <a:t>bibliometrics</a:t>
            </a:r>
            <a:r>
              <a:rPr lang="fr-FR" sz="1100" i="1" dirty="0"/>
              <a:t>/</a:t>
            </a:r>
            <a:r>
              <a:rPr lang="fr-FR" sz="1100" i="1" dirty="0" err="1"/>
              <a:t>bibliometricians</a:t>
            </a:r>
            <a:r>
              <a:rPr lang="fr-FR" sz="1100" i="1" dirty="0"/>
              <a:t>? </a:t>
            </a:r>
            <a:r>
              <a:rPr lang="fr-FR" sz="1100" dirty="0"/>
              <a:t>Groupe de travail Science Ouverte UDICE, UDICE, 24/03/2024. Bordeaux. </a:t>
            </a:r>
            <a:r>
              <a:rPr lang="fr-FR" sz="1100" dirty="0">
                <a:hlinkClick r:id="rId6"/>
              </a:rPr>
              <a:t>https://enpc.hal.science/hal-04520837/</a:t>
            </a:r>
            <a:r>
              <a:rPr lang="fr-FR" sz="1100" dirty="0"/>
              <a:t>. </a:t>
            </a:r>
          </a:p>
          <a:p>
            <a:pPr marL="177800" lvl="1" indent="-177800">
              <a:buNone/>
            </a:pPr>
            <a:r>
              <a:rPr lang="fr-FR" sz="1100" i="1" dirty="0"/>
              <a:t>--. </a:t>
            </a:r>
            <a:r>
              <a:rPr lang="fr-FR" sz="1100" i="1" dirty="0" err="1"/>
              <a:t>OpenAlex</a:t>
            </a:r>
            <a:r>
              <a:rPr lang="fr-FR" sz="1100" i="1" dirty="0"/>
              <a:t> : évolution ou défi pour la bibliométrie/les </a:t>
            </a:r>
            <a:r>
              <a:rPr lang="fr-FR" sz="1100" i="1" dirty="0" err="1"/>
              <a:t>bibliométriciens</a:t>
            </a:r>
            <a:r>
              <a:rPr lang="fr-FR" sz="1100" i="1" dirty="0"/>
              <a:t> ? </a:t>
            </a:r>
            <a:r>
              <a:rPr lang="fr-FR" sz="1100" dirty="0"/>
              <a:t>15</a:t>
            </a:r>
            <a:r>
              <a:rPr lang="fr-FR" sz="1100" baseline="30000" dirty="0"/>
              <a:t>e</a:t>
            </a:r>
            <a:r>
              <a:rPr lang="fr-FR" sz="1100" dirty="0"/>
              <a:t> café </a:t>
            </a:r>
            <a:r>
              <a:rPr lang="fr-FR" sz="1100" dirty="0" err="1"/>
              <a:t>Renatis</a:t>
            </a:r>
            <a:r>
              <a:rPr lang="fr-FR" sz="1100" dirty="0"/>
              <a:t>. 07/05/2024. </a:t>
            </a:r>
            <a:r>
              <a:rPr lang="fr-FR" sz="1100" dirty="0">
                <a:hlinkClick r:id="rId7"/>
              </a:rPr>
              <a:t>https://enpc.hal.science/hal-04572223</a:t>
            </a:r>
            <a:r>
              <a:rPr lang="fr-FR" sz="1100" dirty="0"/>
              <a:t>.</a:t>
            </a:r>
          </a:p>
          <a:p>
            <a:pPr marL="177800" lvl="1" indent="-177800">
              <a:buNone/>
            </a:pPr>
            <a:r>
              <a:rPr lang="fr-FR" sz="1100" dirty="0"/>
              <a:t>Laetitia </a:t>
            </a:r>
            <a:r>
              <a:rPr lang="fr-FR" sz="1100" dirty="0" err="1"/>
              <a:t>Bracco</a:t>
            </a:r>
            <a:r>
              <a:rPr lang="fr-FR" sz="1100" dirty="0"/>
              <a:t>. </a:t>
            </a:r>
            <a:r>
              <a:rPr lang="fr-FR" sz="1100" i="1" dirty="0"/>
              <a:t>Reprendre le contrôle de la donnée scientifique : suivre ses publications avec </a:t>
            </a:r>
            <a:r>
              <a:rPr lang="fr-FR" sz="1100" i="1" dirty="0" err="1"/>
              <a:t>OpenAlex</a:t>
            </a:r>
            <a:r>
              <a:rPr lang="fr-FR" sz="1100" dirty="0"/>
              <a:t>. 15</a:t>
            </a:r>
            <a:r>
              <a:rPr lang="fr-FR" sz="1100" baseline="30000" dirty="0"/>
              <a:t>e</a:t>
            </a:r>
            <a:r>
              <a:rPr lang="fr-FR" sz="1100" dirty="0"/>
              <a:t> café </a:t>
            </a:r>
            <a:r>
              <a:rPr lang="fr-FR" sz="1100" dirty="0" err="1"/>
              <a:t>Renatis</a:t>
            </a:r>
            <a:r>
              <a:rPr lang="fr-FR" sz="1100" dirty="0"/>
              <a:t>. 07/05/2024. </a:t>
            </a:r>
            <a:r>
              <a:rPr lang="fr-FR" sz="1100" dirty="0">
                <a:hlinkClick r:id="rId8"/>
              </a:rPr>
              <a:t>https://renatis.cnrs.fr/wpo-content/uploads/2024/05/cafe_renatis_openalex_bracco.pdf</a:t>
            </a:r>
            <a:r>
              <a:rPr lang="fr-FR" sz="1100" dirty="0"/>
              <a:t>. </a:t>
            </a:r>
          </a:p>
          <a:p>
            <a:pPr marL="177800" lvl="1" indent="-177800">
              <a:buNone/>
            </a:pPr>
            <a:r>
              <a:rPr lang="fr-FR" sz="1100" dirty="0" err="1"/>
              <a:t>Lucía</a:t>
            </a:r>
            <a:r>
              <a:rPr lang="fr-FR" sz="1100" dirty="0"/>
              <a:t> </a:t>
            </a:r>
            <a:r>
              <a:rPr lang="fr-FR" sz="1100" dirty="0" err="1"/>
              <a:t>Céspedes</a:t>
            </a:r>
            <a:r>
              <a:rPr lang="fr-FR" sz="1100" dirty="0"/>
              <a:t> et al. « </a:t>
            </a:r>
            <a:r>
              <a:rPr lang="en-US" sz="1100" dirty="0"/>
              <a:t>Evaluating the Linguistic Coverage of OpenAlex: An Assessment of Metadata Accuracy and Completeness</a:t>
            </a:r>
            <a:r>
              <a:rPr lang="fr-FR" sz="1100" dirty="0"/>
              <a:t> ». </a:t>
            </a:r>
            <a:r>
              <a:rPr lang="fr-FR" sz="1100" i="1" dirty="0" err="1"/>
              <a:t>JASIST</a:t>
            </a:r>
            <a:r>
              <a:rPr lang="fr-FR" sz="1100" i="1" dirty="0"/>
              <a:t> - </a:t>
            </a:r>
            <a:r>
              <a:rPr lang="en-US" sz="1100" i="1" dirty="0"/>
              <a:t>Journal of the Association for Information Science and Technology. </a:t>
            </a:r>
            <a:r>
              <a:rPr lang="en-US" sz="1100" dirty="0"/>
              <a:t>2025.</a:t>
            </a:r>
            <a:r>
              <a:rPr lang="fr-FR" sz="1100" dirty="0"/>
              <a:t> </a:t>
            </a:r>
            <a:r>
              <a:rPr lang="fr-FR" sz="1100" dirty="0">
                <a:hlinkClick r:id="rId9"/>
              </a:rPr>
              <a:t>https://asistdl.onlinelibrary.wiley.com/doi/10.1002/asi.24979</a:t>
            </a:r>
            <a:r>
              <a:rPr lang="fr-FR" sz="1100" dirty="0"/>
              <a:t>. </a:t>
            </a:r>
          </a:p>
          <a:p>
            <a:pPr marL="177800" lvl="1" indent="-177800">
              <a:buNone/>
            </a:pPr>
            <a:r>
              <a:rPr lang="fr-FR" sz="1100" dirty="0"/>
              <a:t>Martin </a:t>
            </a:r>
            <a:r>
              <a:rPr lang="fr-FR" sz="1100" dirty="0" err="1"/>
              <a:t>Clavey</a:t>
            </a:r>
            <a:r>
              <a:rPr lang="fr-FR" sz="1100" dirty="0"/>
              <a:t>. « La recherche française parie sur OpenAlex pour briser l’emprise d’Elsevier et Clarivate ». </a:t>
            </a:r>
            <a:r>
              <a:rPr lang="fr-FR" sz="1100" i="1" dirty="0"/>
              <a:t>Next</a:t>
            </a:r>
            <a:r>
              <a:rPr lang="fr-FR" sz="1100" dirty="0"/>
              <a:t>. 04/03/2024. </a:t>
            </a:r>
            <a:r>
              <a:rPr lang="fr-FR" sz="1100" u="sng" dirty="0">
                <a:hlinkClick r:id="rId10"/>
              </a:rPr>
              <a:t>https://next.ink/129485/la-recherche-francaise-parie-sur-openalex-pour-briser-lemprise-delsevier-et-clarivate/</a:t>
            </a:r>
            <a:r>
              <a:rPr lang="fr-FR" sz="1100" u="sng" dirty="0"/>
              <a:t>. </a:t>
            </a:r>
          </a:p>
          <a:p>
            <a:pPr marL="177800" lvl="1" indent="-177800">
              <a:buNone/>
            </a:pPr>
            <a:r>
              <a:rPr lang="fr-FR" sz="1100" dirty="0"/>
              <a:t>Jack </a:t>
            </a:r>
            <a:r>
              <a:rPr lang="fr-FR" sz="1100" dirty="0" err="1"/>
              <a:t>Culbert</a:t>
            </a:r>
            <a:r>
              <a:rPr lang="fr-FR" sz="1100" dirty="0"/>
              <a:t> et al. « </a:t>
            </a:r>
            <a:r>
              <a:rPr lang="en-US" sz="1100" dirty="0"/>
              <a:t>Reference Coverage Analysis of </a:t>
            </a:r>
            <a:r>
              <a:rPr lang="en-US" sz="1100" dirty="0" err="1"/>
              <a:t>OpenAlex</a:t>
            </a:r>
            <a:r>
              <a:rPr lang="en-US" sz="1100" dirty="0"/>
              <a:t> compared to Web of Science and Scopus</a:t>
            </a:r>
            <a:r>
              <a:rPr lang="fr-FR" sz="1100" dirty="0"/>
              <a:t> ». </a:t>
            </a:r>
            <a:r>
              <a:rPr lang="fr-FR" sz="1100" i="1" dirty="0" err="1"/>
              <a:t>preprint</a:t>
            </a:r>
            <a:r>
              <a:rPr lang="fr-FR" sz="1100" dirty="0"/>
              <a:t>, v. 2, 26/02/2024. </a:t>
            </a:r>
            <a:r>
              <a:rPr lang="fr-FR" sz="1100" u="sng" dirty="0">
                <a:hlinkClick r:id="rId11"/>
              </a:rPr>
              <a:t>https://arxiv.org/abs/2401.16359</a:t>
            </a:r>
            <a:r>
              <a:rPr lang="fr-FR" sz="1100" dirty="0"/>
              <a:t>.</a:t>
            </a:r>
            <a:r>
              <a:rPr lang="fr-FR" sz="1100" u="sng" dirty="0"/>
              <a:t> </a:t>
            </a:r>
          </a:p>
          <a:p>
            <a:pPr marL="177800" lvl="1" indent="-177800">
              <a:buNone/>
            </a:pPr>
            <a:r>
              <a:rPr lang="en-US" sz="1100" dirty="0"/>
              <a:t>Dominique Fournier. </a:t>
            </a:r>
            <a:r>
              <a:rPr lang="fr-FR" sz="1100" i="1" dirty="0"/>
              <a:t>Un jour, une astuce #55 : Matilda</a:t>
            </a:r>
            <a:r>
              <a:rPr lang="fr-FR" sz="1100" dirty="0"/>
              <a:t>. ADBS. 27/06//2024. </a:t>
            </a:r>
            <a:r>
              <a:rPr lang="fr-FR" sz="1100" dirty="0">
                <a:hlinkClick r:id="rId12"/>
              </a:rPr>
              <a:t>https://www.youtube.com/watch?v=-PABIb2ONcY&amp;ab_channel=ADBSfr</a:t>
            </a:r>
            <a:r>
              <a:rPr lang="fr-FR" sz="1100" dirty="0"/>
              <a:t>. </a:t>
            </a:r>
            <a:endParaRPr lang="en-US" sz="1100" dirty="0"/>
          </a:p>
          <a:p>
            <a:pPr marL="177800" lvl="1" indent="-177800">
              <a:buNone/>
            </a:pPr>
            <a:r>
              <a:rPr lang="fr-FR" sz="1100" dirty="0" err="1"/>
              <a:t>GTSO</a:t>
            </a:r>
            <a:r>
              <a:rPr lang="fr-FR" sz="1100" dirty="0"/>
              <a:t>. </a:t>
            </a:r>
            <a:r>
              <a:rPr lang="fr-FR" sz="1100" i="1" dirty="0"/>
              <a:t>Webinaire Matilda (21 mai 2024). </a:t>
            </a:r>
            <a:r>
              <a:rPr lang="fr-FR" sz="1100" dirty="0">
                <a:hlinkClick r:id="rId13"/>
              </a:rPr>
              <a:t>https://gtso.couperin.org/interoperabilite-et-reseaux/realisations/</a:t>
            </a:r>
            <a:r>
              <a:rPr lang="fr-FR" sz="1100" dirty="0"/>
              <a:t>. </a:t>
            </a:r>
            <a:endParaRPr lang="en-US" sz="1100" dirty="0"/>
          </a:p>
          <a:p>
            <a:pPr marL="177800" lvl="1" indent="-177800">
              <a:buNone/>
            </a:pPr>
            <a:r>
              <a:rPr lang="en-US" sz="1100" dirty="0"/>
              <a:t>Lilly Hoi Sze Ho. </a:t>
            </a:r>
            <a:r>
              <a:rPr lang="fr-FR" sz="1100" dirty="0"/>
              <a:t>« </a:t>
            </a:r>
            <a:r>
              <a:rPr lang="en-US" sz="1100" dirty="0"/>
              <a:t>Can the World’s Research Ecosystem be Openly Indexed?</a:t>
            </a:r>
            <a:r>
              <a:rPr lang="fr-FR" sz="1100" dirty="0"/>
              <a:t> ». </a:t>
            </a:r>
            <a:r>
              <a:rPr lang="fr-FR" sz="1100" i="1" dirty="0" err="1"/>
              <a:t>Katina</a:t>
            </a:r>
            <a:r>
              <a:rPr lang="fr-FR" sz="1100" i="1" dirty="0"/>
              <a:t>. </a:t>
            </a:r>
            <a:r>
              <a:rPr lang="fr-FR" sz="1100" dirty="0"/>
              <a:t>2024. </a:t>
            </a:r>
            <a:r>
              <a:rPr lang="fr-FR" sz="1100" dirty="0">
                <a:hlinkClick r:id="rId14"/>
              </a:rPr>
              <a:t>https://katinamagazine.org/content/article/resource-reviews/2024/can-the-worlds-research-ecosystem-be-openly-indexed</a:t>
            </a:r>
            <a:r>
              <a:rPr lang="fr-FR" sz="1100" dirty="0"/>
              <a:t>. </a:t>
            </a:r>
            <a:endParaRPr lang="en-US" sz="1100" dirty="0"/>
          </a:p>
          <a:p>
            <a:pPr marL="177800" lvl="1" indent="-177800">
              <a:buNone/>
            </a:pPr>
            <a:r>
              <a:rPr lang="en-US" sz="1100" dirty="0"/>
              <a:t>François </a:t>
            </a:r>
            <a:r>
              <a:rPr lang="en-US" sz="1100" dirty="0" err="1"/>
              <a:t>Libmann</a:t>
            </a:r>
            <a:r>
              <a:rPr lang="en-US" sz="1100" dirty="0"/>
              <a:t>. </a:t>
            </a:r>
            <a:r>
              <a:rPr lang="fr-FR" sz="1100" dirty="0"/>
              <a:t>« Nous avons testé les contenus des différents outils de recherche d’information scientifique en accès libre ». </a:t>
            </a:r>
            <a:r>
              <a:rPr lang="fr-FR" sz="1100" i="1" dirty="0"/>
              <a:t>Netsources. </a:t>
            </a:r>
            <a:r>
              <a:rPr lang="fr-FR" sz="1100" dirty="0" err="1"/>
              <a:t>n°168</a:t>
            </a:r>
            <a:r>
              <a:rPr lang="fr-FR" sz="1100" dirty="0"/>
              <a:t>. janvier/février 2024. p. 5-9. </a:t>
            </a:r>
            <a:r>
              <a:rPr lang="fr-FR" sz="1100" dirty="0">
                <a:hlinkClick r:id="rId15"/>
              </a:rPr>
              <a:t>https://bases-netsources.com/articles-de-netsources/nous-avons-teste-les-contenus-des-differents-outils-de-recherche-d-information-scientifique-en-acces-libre</a:t>
            </a:r>
            <a:r>
              <a:rPr lang="fr-FR" sz="1100" dirty="0"/>
              <a:t>. </a:t>
            </a:r>
            <a:endParaRPr lang="en-US" sz="1100" dirty="0"/>
          </a:p>
          <a:p>
            <a:pPr marL="177800" lvl="1" indent="-177800">
              <a:buNone/>
            </a:pPr>
            <a:r>
              <a:rPr lang="en-US" sz="1100" dirty="0" err="1"/>
              <a:t>OurResearch</a:t>
            </a:r>
            <a:r>
              <a:rPr lang="en-US" sz="1100" dirty="0"/>
              <a:t>. </a:t>
            </a:r>
            <a:r>
              <a:rPr lang="en-US" sz="1100" i="1" dirty="0" err="1"/>
              <a:t>OpenAlex</a:t>
            </a:r>
            <a:r>
              <a:rPr lang="en-US" sz="1100" i="1" dirty="0"/>
              <a:t>. An open &amp; complete index of the global research ecosystem</a:t>
            </a:r>
            <a:r>
              <a:rPr lang="en-US" sz="1100" dirty="0"/>
              <a:t>. </a:t>
            </a:r>
            <a:r>
              <a:rPr lang="en-US" sz="1100" dirty="0" err="1"/>
              <a:t>Webinaire</a:t>
            </a:r>
            <a:r>
              <a:rPr lang="en-US" sz="1100" dirty="0"/>
              <a:t>, 14/09/2023. </a:t>
            </a:r>
            <a:r>
              <a:rPr lang="en-US" sz="1100" dirty="0">
                <a:hlinkClick r:id="rId16"/>
              </a:rPr>
              <a:t>https://openalex.org/Intro_OpenAlex.pdf</a:t>
            </a:r>
            <a:r>
              <a:rPr lang="en-US" sz="1100" dirty="0"/>
              <a:t>.  video : </a:t>
            </a:r>
            <a:r>
              <a:rPr lang="en-US" sz="1100" dirty="0">
                <a:hlinkClick r:id="rId17"/>
              </a:rPr>
              <a:t>https://www.youtube.com/watch?v=dKJgLK3wrTM&amp;themeRefresh=1</a:t>
            </a:r>
            <a:r>
              <a:rPr lang="en-US" sz="1100" dirty="0"/>
              <a:t>. </a:t>
            </a:r>
          </a:p>
          <a:p>
            <a:pPr marL="177800" lvl="1" indent="-177800">
              <a:buNone/>
            </a:pPr>
            <a:r>
              <a:rPr lang="en-US" sz="1100" dirty="0"/>
              <a:t>--. </a:t>
            </a:r>
            <a:r>
              <a:rPr lang="en-US" sz="1100" i="1" dirty="0"/>
              <a:t>OpenAlex User Meeting 2024</a:t>
            </a:r>
            <a:r>
              <a:rPr lang="en-US" sz="1100" dirty="0"/>
              <a:t>. 30-31/05/2024. </a:t>
            </a:r>
            <a:r>
              <a:rPr lang="en-US" sz="1100" dirty="0">
                <a:hlinkClick r:id="rId18"/>
              </a:rPr>
              <a:t>https://www.youtube.com/playlist?list=PLe06345JQjNbCjTTQjO8_62HLdDS-MV3n</a:t>
            </a:r>
            <a:r>
              <a:rPr lang="en-US" sz="1100" dirty="0"/>
              <a:t>. </a:t>
            </a:r>
          </a:p>
          <a:p>
            <a:pPr marL="177800" lvl="1" indent="-177800">
              <a:buNone/>
            </a:pPr>
            <a:r>
              <a:rPr lang="en-US" sz="1100" dirty="0"/>
              <a:t>Jason </a:t>
            </a:r>
            <a:r>
              <a:rPr lang="en-US" sz="1100" dirty="0" err="1"/>
              <a:t>Priem</a:t>
            </a:r>
            <a:r>
              <a:rPr lang="en-US" sz="1100" dirty="0"/>
              <a:t>, Heather Piwowar, Richard Orr. </a:t>
            </a:r>
            <a:r>
              <a:rPr lang="fr-FR" sz="1100" dirty="0"/>
              <a:t>« </a:t>
            </a:r>
            <a:r>
              <a:rPr lang="en-US" sz="1100" dirty="0" err="1"/>
              <a:t>OpenAlex</a:t>
            </a:r>
            <a:r>
              <a:rPr lang="en-US" sz="1100" dirty="0"/>
              <a:t>: A fully-open index of scholarly works, authors, venues, institutions, and concepts</a:t>
            </a:r>
            <a:r>
              <a:rPr lang="fr-FR" sz="1100" dirty="0"/>
              <a:t> ». </a:t>
            </a:r>
            <a:r>
              <a:rPr lang="en-US" sz="1100" dirty="0"/>
              <a:t>26th International Conference on Science, Technology and Innovation Indicators (STI 2022). </a:t>
            </a:r>
            <a:r>
              <a:rPr lang="en-US" sz="1100" i="1" dirty="0"/>
              <a:t>preprint. </a:t>
            </a:r>
            <a:r>
              <a:rPr lang="en-US" sz="1100" dirty="0"/>
              <a:t>v. 2, 17/06/2022. </a:t>
            </a:r>
            <a:r>
              <a:rPr lang="en-US" sz="1100" dirty="0">
                <a:hlinkClick r:id="rId19"/>
              </a:rPr>
              <a:t>https://arxiv.org/abs/2205.01833</a:t>
            </a:r>
            <a:r>
              <a:rPr lang="en-US" sz="1100" dirty="0"/>
              <a:t>. </a:t>
            </a:r>
          </a:p>
          <a:p>
            <a:pPr marL="177800" lvl="1" indent="-177800">
              <a:buNone/>
            </a:pPr>
            <a:r>
              <a:rPr lang="en-US" sz="1100" dirty="0" err="1"/>
              <a:t>Dalmeet</a:t>
            </a:r>
            <a:r>
              <a:rPr lang="en-US" sz="1100" dirty="0"/>
              <a:t> Singh Chawla. « Massive open index of scholarly papers launches ». </a:t>
            </a:r>
            <a:r>
              <a:rPr lang="en-US" sz="1100" i="1" dirty="0"/>
              <a:t>Nature</a:t>
            </a:r>
            <a:r>
              <a:rPr lang="en-US" sz="1100" dirty="0"/>
              <a:t>. 24/02/2022. </a:t>
            </a:r>
          </a:p>
          <a:p>
            <a:pPr marL="177800" lvl="1" indent="-177800">
              <a:buNone/>
            </a:pPr>
            <a:r>
              <a:rPr lang="en-US" sz="1100" dirty="0"/>
              <a:t>Carole </a:t>
            </a:r>
            <a:r>
              <a:rPr lang="en-US" sz="1100" dirty="0" err="1"/>
              <a:t>Tisserand-Barthole</a:t>
            </a:r>
            <a:r>
              <a:rPr lang="en-US" sz="1100" dirty="0"/>
              <a:t>. « </a:t>
            </a:r>
            <a:r>
              <a:rPr lang="fr-FR" sz="1100" dirty="0"/>
              <a:t>Matilda, le nouveau moteur académique sans IA </a:t>
            </a:r>
            <a:r>
              <a:rPr lang="en-US" sz="1100" dirty="0"/>
              <a:t>». </a:t>
            </a:r>
            <a:r>
              <a:rPr lang="en-US" sz="1100" i="1" dirty="0"/>
              <a:t>Bases</a:t>
            </a:r>
            <a:r>
              <a:rPr lang="en-US" sz="1100" dirty="0"/>
              <a:t>. </a:t>
            </a:r>
            <a:r>
              <a:rPr lang="en-US" sz="1100" dirty="0" err="1"/>
              <a:t>n°421</a:t>
            </a:r>
            <a:r>
              <a:rPr lang="en-US" sz="1100" dirty="0"/>
              <a:t>. </a:t>
            </a:r>
            <a:r>
              <a:rPr lang="en-US" sz="1100" dirty="0" err="1"/>
              <a:t>janvier</a:t>
            </a:r>
            <a:r>
              <a:rPr lang="en-US" sz="1100" dirty="0"/>
              <a:t> 2024. </a:t>
            </a:r>
            <a:r>
              <a:rPr lang="en-US" sz="1100" dirty="0">
                <a:hlinkClick r:id="rId20"/>
              </a:rPr>
              <a:t>https://bases-netsources.com/articles-de-bases/matilda-le-nouveau-moteur-academique-sans-ia</a:t>
            </a:r>
            <a:r>
              <a:rPr lang="en-US" sz="1100" dirty="0"/>
              <a:t>. </a:t>
            </a:r>
          </a:p>
          <a:p>
            <a:pPr marL="177800" lvl="1" indent="-177800">
              <a:buNone/>
            </a:pPr>
            <a:r>
              <a:rPr lang="en-US" sz="1100" dirty="0"/>
              <a:t>Didier </a:t>
            </a:r>
            <a:r>
              <a:rPr lang="en-US" sz="1100" dirty="0" err="1"/>
              <a:t>Torny</a:t>
            </a:r>
            <a:r>
              <a:rPr lang="en-US" sz="1100" dirty="0"/>
              <a:t>. « Matilda: a bibliographic/metric tool for open science ». </a:t>
            </a:r>
            <a:r>
              <a:rPr lang="en-US" sz="1100" i="1" dirty="0"/>
              <a:t>Open Science Fair. </a:t>
            </a:r>
            <a:r>
              <a:rPr lang="en-US" sz="1100" dirty="0"/>
              <a:t>09/2023. </a:t>
            </a:r>
            <a:r>
              <a:rPr lang="en-US" sz="1100" dirty="0">
                <a:hlinkClick r:id="rId21"/>
              </a:rPr>
              <a:t>http://opensciencefair.eu/demos/matilda-a-bibliographic-metric-tool-for-open-science</a:t>
            </a:r>
            <a:r>
              <a:rPr lang="en-US" sz="1100" dirty="0"/>
              <a:t>.</a:t>
            </a:r>
          </a:p>
          <a:p>
            <a:pPr marL="177800" lvl="1" indent="-177800">
              <a:buNone/>
            </a:pPr>
            <a:r>
              <a:rPr lang="en-US" sz="1100" dirty="0"/>
              <a:t>--. </a:t>
            </a:r>
            <a:r>
              <a:rPr lang="en-US" sz="1100" i="1" dirty="0"/>
              <a:t>Matilda: a bibliographic/metric tool for open science</a:t>
            </a:r>
            <a:r>
              <a:rPr lang="en-US" sz="1100" dirty="0"/>
              <a:t>. 06/10/2023. </a:t>
            </a:r>
            <a:r>
              <a:rPr lang="en-US" sz="1100" dirty="0">
                <a:hlinkClick r:id="rId22"/>
              </a:rPr>
              <a:t>https://zenodo.org/records/8412772</a:t>
            </a:r>
            <a:r>
              <a:rPr lang="en-US" sz="1100" dirty="0"/>
              <a:t>. </a:t>
            </a:r>
          </a:p>
          <a:p>
            <a:pPr marL="177800" lvl="1" indent="-177800">
              <a:buNone/>
            </a:pPr>
            <a:r>
              <a:rPr lang="en-US" sz="1100" dirty="0"/>
              <a:t>--. « Matilda is finally available… or how open academic search engines are a key part of open science ». </a:t>
            </a:r>
            <a:r>
              <a:rPr lang="en-US" sz="1100" i="1" dirty="0"/>
              <a:t>The political economic of economy publications. </a:t>
            </a:r>
            <a:r>
              <a:rPr lang="en-US" sz="1100" dirty="0"/>
              <a:t>06/10/2023. </a:t>
            </a:r>
            <a:r>
              <a:rPr lang="en-US" sz="1100" dirty="0">
                <a:hlinkClick r:id="rId23"/>
              </a:rPr>
              <a:t>https://polecopub.hypotheses.org/2474</a:t>
            </a:r>
            <a:r>
              <a:rPr lang="en-US" sz="1100" dirty="0"/>
              <a:t>. </a:t>
            </a:r>
          </a:p>
        </p:txBody>
      </p:sp>
    </p:spTree>
    <p:extLst>
      <p:ext uri="{BB962C8B-B14F-4D97-AF65-F5344CB8AC3E}">
        <p14:creationId xmlns:p14="http://schemas.microsoft.com/office/powerpoint/2010/main" val="31208636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a:xfrm>
            <a:off x="838200" y="1825625"/>
            <a:ext cx="10515600" cy="4777056"/>
          </a:xfrm>
        </p:spPr>
        <p:txBody>
          <a:bodyPr>
            <a:normAutofit fontScale="70000" lnSpcReduction="20000"/>
          </a:bodyPr>
          <a:lstStyle/>
          <a:p>
            <a:pPr marL="0" indent="0">
              <a:lnSpc>
                <a:spcPct val="100000"/>
              </a:lnSpc>
              <a:spcAft>
                <a:spcPts val="300"/>
              </a:spcAft>
              <a:buNone/>
            </a:pPr>
            <a:r>
              <a:rPr lang="fr-FR" sz="1700" dirty="0">
                <a:solidFill>
                  <a:schemeClr val="accent6"/>
                </a:solidFill>
              </a:rPr>
              <a:t>Bilan provisoire</a:t>
            </a:r>
          </a:p>
          <a:p>
            <a:pPr marL="177800" lvl="1" indent="-177800">
              <a:buNone/>
            </a:pPr>
            <a:r>
              <a:rPr lang="fr-FR" sz="1100" dirty="0"/>
              <a:t>Juan Pablo </a:t>
            </a:r>
            <a:r>
              <a:rPr lang="fr-FR" sz="1100" dirty="0" err="1"/>
              <a:t>Alperin</a:t>
            </a:r>
            <a:r>
              <a:rPr lang="fr-FR" sz="1100" dirty="0"/>
              <a:t> et al. « </a:t>
            </a:r>
            <a:r>
              <a:rPr lang="en-US" sz="1100" dirty="0"/>
              <a:t>An analysis of the suitability of OpenAlex for bibliometric analyses</a:t>
            </a:r>
            <a:r>
              <a:rPr lang="fr-FR" sz="1100" dirty="0"/>
              <a:t> ». 26/04/2024. </a:t>
            </a:r>
            <a:r>
              <a:rPr lang="fr-FR" sz="1100" i="1" dirty="0" err="1"/>
              <a:t>preprint</a:t>
            </a:r>
            <a:r>
              <a:rPr lang="fr-FR" sz="1100" i="1" dirty="0"/>
              <a:t>. </a:t>
            </a:r>
            <a:r>
              <a:rPr lang="fr-FR" sz="1100" dirty="0">
                <a:hlinkClick r:id="rId3"/>
              </a:rPr>
              <a:t>https://arxiv.org/abs/2404.17663</a:t>
            </a:r>
            <a:r>
              <a:rPr lang="fr-FR" sz="1100" dirty="0"/>
              <a:t>.</a:t>
            </a:r>
          </a:p>
          <a:p>
            <a:pPr marL="177800" lvl="1" indent="-177800">
              <a:buNone/>
            </a:pPr>
            <a:r>
              <a:rPr lang="fr-FR" sz="1100" dirty="0"/>
              <a:t>Carine Bach et al. </a:t>
            </a:r>
            <a:r>
              <a:rPr lang="fr-FR" sz="1100" i="1" dirty="0"/>
              <a:t>Bibliométrie prête à l'emploi avec OpenAlex : retour d'expérience</a:t>
            </a:r>
            <a:r>
              <a:rPr lang="fr-FR" sz="1100" dirty="0"/>
              <a:t>. 24/03/2025. </a:t>
            </a:r>
            <a:r>
              <a:rPr lang="fr-FR" sz="1100" dirty="0">
                <a:hlinkClick r:id="rId4"/>
              </a:rPr>
              <a:t>https://cnrs.hal.science/hal-05003502v1</a:t>
            </a:r>
            <a:r>
              <a:rPr lang="fr-FR" sz="1100" dirty="0"/>
              <a:t> ; voir aussi la présentation Philippe Houdry et al. </a:t>
            </a:r>
            <a:r>
              <a:rPr lang="fr-FR" sz="1100" i="1" dirty="0" err="1"/>
              <a:t>OpenALex</a:t>
            </a:r>
            <a:r>
              <a:rPr lang="fr-FR" sz="1100" i="1" dirty="0"/>
              <a:t> à </a:t>
            </a:r>
            <a:r>
              <a:rPr lang="fr-FR" sz="1100" i="1" dirty="0" err="1"/>
              <a:t>Inist</a:t>
            </a:r>
            <a:r>
              <a:rPr lang="fr-FR" sz="1100" i="1" dirty="0"/>
              <a:t>-Cnrs</a:t>
            </a:r>
            <a:r>
              <a:rPr lang="fr-FR" sz="1100" dirty="0"/>
              <a:t>. </a:t>
            </a:r>
            <a:r>
              <a:rPr lang="fr-FR" sz="1100" dirty="0" err="1"/>
              <a:t>C@fé</a:t>
            </a:r>
            <a:r>
              <a:rPr lang="fr-FR" sz="1100" dirty="0"/>
              <a:t> </a:t>
            </a:r>
            <a:r>
              <a:rPr lang="fr-FR" sz="1100" dirty="0" err="1"/>
              <a:t>Renatis</a:t>
            </a:r>
            <a:r>
              <a:rPr lang="fr-FR" sz="1100" dirty="0"/>
              <a:t>, 10/12/2024. Canal-U. </a:t>
            </a:r>
            <a:r>
              <a:rPr lang="fr-FR" sz="1100" dirty="0">
                <a:hlinkClick r:id="rId5"/>
              </a:rPr>
              <a:t>https://doi.org/10.60527/bz2g-c238</a:t>
            </a:r>
            <a:r>
              <a:rPr lang="fr-FR" sz="1100" dirty="0"/>
              <a:t>. </a:t>
            </a:r>
            <a:endParaRPr lang="fr-FR" sz="1100" i="1" dirty="0"/>
          </a:p>
          <a:p>
            <a:pPr marL="177800" lvl="1" indent="-177800">
              <a:buNone/>
            </a:pPr>
            <a:r>
              <a:rPr lang="fr-FR" sz="1100" dirty="0"/>
              <a:t>Ginny </a:t>
            </a:r>
            <a:r>
              <a:rPr lang="fr-FR" sz="1100" dirty="0" err="1"/>
              <a:t>Barbour</a:t>
            </a:r>
            <a:r>
              <a:rPr lang="fr-FR" sz="1100" dirty="0"/>
              <a:t> et al. « </a:t>
            </a:r>
            <a:r>
              <a:rPr lang="en-US" sz="1100" dirty="0"/>
              <a:t>Criteria for Bibliographic Databases in a Well-Functioning Scholarly Communication and Research Assessment Ecosystem</a:t>
            </a:r>
            <a:r>
              <a:rPr lang="fr-FR" sz="1100" dirty="0"/>
              <a:t> ». </a:t>
            </a:r>
            <a:r>
              <a:rPr lang="fr-FR" sz="1100" i="1" dirty="0" err="1"/>
              <a:t>Upstream</a:t>
            </a:r>
            <a:r>
              <a:rPr lang="fr-FR" sz="1100" i="1" dirty="0"/>
              <a:t>. </a:t>
            </a:r>
            <a:r>
              <a:rPr lang="fr-FR" sz="1100" dirty="0"/>
              <a:t>14/01/2025. </a:t>
            </a:r>
            <a:r>
              <a:rPr lang="fr-FR" sz="1100" dirty="0">
                <a:hlinkClick r:id="rId6"/>
              </a:rPr>
              <a:t>https://upstream.force11.org/criteria-for-bibliographic-databases/</a:t>
            </a:r>
            <a:r>
              <a:rPr lang="fr-FR" sz="1100" dirty="0"/>
              <a:t>. </a:t>
            </a:r>
          </a:p>
          <a:p>
            <a:pPr marL="177800" lvl="1" indent="-177800">
              <a:buNone/>
            </a:pPr>
            <a:r>
              <a:rPr lang="fr-FR" sz="1100" dirty="0"/>
              <a:t>Pablo de Castro. « </a:t>
            </a:r>
            <a:r>
              <a:rPr lang="en-US" sz="1100" dirty="0"/>
              <a:t>Choosing a data sample provider for our study on the impact of Plan S </a:t>
            </a:r>
            <a:r>
              <a:rPr lang="fr-FR" sz="1100" dirty="0"/>
              <a:t>»</a:t>
            </a:r>
            <a:r>
              <a:rPr lang="en-US" sz="1100" dirty="0"/>
              <a:t>. </a:t>
            </a:r>
            <a:r>
              <a:rPr lang="en-US" sz="1100" i="1" dirty="0" err="1"/>
              <a:t>Scidecode</a:t>
            </a:r>
            <a:r>
              <a:rPr lang="en-US" sz="1100" i="1" dirty="0"/>
              <a:t> science consulting. </a:t>
            </a:r>
            <a:r>
              <a:rPr lang="en-US" sz="1100" dirty="0"/>
              <a:t>22/01/2024. </a:t>
            </a:r>
            <a:r>
              <a:rPr lang="en-US" sz="1100" dirty="0">
                <a:hlinkClick r:id="rId7"/>
              </a:rPr>
              <a:t>https://scidecode.com/2024/01/22/choosing-a-data-sample-provider-for-our-study-on-the-impact-of-plan-s/</a:t>
            </a:r>
            <a:r>
              <a:rPr lang="en-US" sz="1100" dirty="0"/>
              <a:t>. </a:t>
            </a:r>
            <a:endParaRPr lang="fr-FR" sz="1100" dirty="0"/>
          </a:p>
          <a:p>
            <a:pPr marL="177800" lvl="1" indent="-177800">
              <a:buNone/>
            </a:pPr>
            <a:r>
              <a:rPr lang="en-US" sz="1100" dirty="0"/>
              <a:t>Lorena Delgado-Quirós et José Luis Ortega. </a:t>
            </a:r>
            <a:r>
              <a:rPr lang="fr-FR" sz="1100" dirty="0"/>
              <a:t>« </a:t>
            </a:r>
            <a:r>
              <a:rPr lang="en-US" sz="1100" dirty="0"/>
              <a:t>Completeness degree of publication metadata in eight free-access scholarly databases </a:t>
            </a:r>
            <a:r>
              <a:rPr lang="fr-FR" sz="1100" dirty="0"/>
              <a:t>»</a:t>
            </a:r>
            <a:r>
              <a:rPr lang="en-US" sz="1100" dirty="0"/>
              <a:t>. </a:t>
            </a:r>
            <a:r>
              <a:rPr lang="en-US" sz="1100" i="1" dirty="0"/>
              <a:t>Quantitative Science Studies </a:t>
            </a:r>
            <a:r>
              <a:rPr lang="en-US" sz="1100" dirty="0"/>
              <a:t>2024; 5 (1): 31–49. </a:t>
            </a:r>
            <a:r>
              <a:rPr lang="en-US" sz="1100" dirty="0" err="1"/>
              <a:t>doi</a:t>
            </a:r>
            <a:r>
              <a:rPr lang="en-US" sz="1100" dirty="0"/>
              <a:t>: </a:t>
            </a:r>
            <a:r>
              <a:rPr lang="en-US" sz="1100" dirty="0">
                <a:hlinkClick r:id="rId8"/>
              </a:rPr>
              <a:t>https://doi.org/10.1162/qss_a_00286</a:t>
            </a:r>
            <a:r>
              <a:rPr lang="en-US" sz="1100" dirty="0"/>
              <a:t>. </a:t>
            </a:r>
          </a:p>
          <a:p>
            <a:pPr marL="177800" lvl="1" indent="-177800">
              <a:buNone/>
            </a:pPr>
            <a:r>
              <a:rPr lang="en-US" sz="1100" dirty="0"/>
              <a:t>Lorena Delgado-Quirós et al. </a:t>
            </a:r>
            <a:r>
              <a:rPr kumimoji="0" lang="fr-FR" sz="1100" b="0" i="0" u="none" strike="noStrike" kern="1200" cap="none" spc="0" normalizeH="0" baseline="0" noProof="0" dirty="0">
                <a:ln>
                  <a:noFill/>
                </a:ln>
                <a:solidFill>
                  <a:srgbClr val="555555"/>
                </a:solidFill>
                <a:effectLst/>
                <a:uLnTx/>
                <a:uFillTx/>
                <a:ea typeface="+mn-ea"/>
                <a:cs typeface="+mn-cs"/>
              </a:rPr>
              <a:t>« </a:t>
            </a:r>
            <a:r>
              <a:rPr lang="en-US" sz="1100" dirty="0"/>
              <a:t>Why are these publications missing? Uncovering the reasons behind the exclusion of documents in free-access scholarly databases</a:t>
            </a:r>
            <a:r>
              <a:rPr lang="fr-FR" sz="1100" dirty="0"/>
              <a:t> »</a:t>
            </a:r>
            <a:r>
              <a:rPr lang="en-US" sz="1100" dirty="0"/>
              <a:t>. </a:t>
            </a:r>
            <a:r>
              <a:rPr lang="en-US" sz="1100" i="1" dirty="0" err="1"/>
              <a:t>JASIST</a:t>
            </a:r>
            <a:r>
              <a:rPr lang="en-US" sz="1100" i="1" dirty="0"/>
              <a:t>. </a:t>
            </a:r>
            <a:r>
              <a:rPr lang="en-US" sz="1100" dirty="0"/>
              <a:t>Volume 75, Issue 1. January 2024. Pages 43-58</a:t>
            </a:r>
            <a:r>
              <a:rPr lang="fr-FR" sz="1100" dirty="0"/>
              <a:t>. </a:t>
            </a:r>
            <a:r>
              <a:rPr lang="fr-FR" sz="1100" dirty="0">
                <a:hlinkClick r:id="rId9"/>
              </a:rPr>
              <a:t>https://asistdl.onlinelibrary.wiley.com/doi/10.1002/asi.24839</a:t>
            </a:r>
            <a:r>
              <a:rPr lang="fr-FR" sz="1100" dirty="0"/>
              <a:t>. </a:t>
            </a:r>
          </a:p>
          <a:p>
            <a:pPr marL="177800" lvl="1" indent="-177800">
              <a:buNone/>
            </a:pPr>
            <a:r>
              <a:rPr lang="fr-FR" sz="1100" dirty="0"/>
              <a:t>Michael Gusenbauer. </a:t>
            </a:r>
            <a:r>
              <a:rPr lang="en-US" sz="1100" dirty="0"/>
              <a:t>« Search Where You Will Find Most: Comparing the Disciplinary Coverage of 56 Bibliographic Databases ». </a:t>
            </a:r>
            <a:r>
              <a:rPr lang="en-US" sz="1100" i="1" dirty="0" err="1"/>
              <a:t>Scientometrics</a:t>
            </a:r>
            <a:r>
              <a:rPr lang="en-US" sz="1100" dirty="0"/>
              <a:t>, vol. 127, n</a:t>
            </a:r>
            <a:r>
              <a:rPr lang="en-US" sz="1100" baseline="30000" dirty="0"/>
              <a:t>o</a:t>
            </a:r>
            <a:r>
              <a:rPr lang="en-US" sz="1100" dirty="0"/>
              <a:t> 5, </a:t>
            </a:r>
            <a:r>
              <a:rPr lang="en-US" sz="1100" dirty="0" err="1"/>
              <a:t>mai</a:t>
            </a:r>
            <a:r>
              <a:rPr lang="en-US" sz="1100" dirty="0"/>
              <a:t> 2022, p. 2683‑745. </a:t>
            </a:r>
            <a:r>
              <a:rPr lang="en-US" sz="1100" dirty="0">
                <a:hlinkClick r:id="rId10"/>
              </a:rPr>
              <a:t>https://doi.org/10.1007/s11192-022-04289-7</a:t>
            </a:r>
            <a:r>
              <a:rPr lang="en-US" sz="1100" dirty="0"/>
              <a:t>. </a:t>
            </a:r>
          </a:p>
          <a:p>
            <a:pPr marL="177800" lvl="1" indent="-177800">
              <a:buNone/>
            </a:pPr>
            <a:r>
              <a:rPr lang="en-US" sz="1100" dirty="0"/>
              <a:t>--</a:t>
            </a:r>
            <a:r>
              <a:rPr lang="fr-FR" sz="1100" dirty="0"/>
              <a:t>. </a:t>
            </a:r>
            <a:r>
              <a:rPr lang="en-US" sz="1100" dirty="0"/>
              <a:t>« Beyond Google Scholar, Scopus, and Web of Science: An evaluation of the backward and forward citation coverage of 59 databases' citation indices ». </a:t>
            </a:r>
            <a:r>
              <a:rPr lang="en-US" sz="1100" i="1" dirty="0"/>
              <a:t>Research synthesis methods. </a:t>
            </a:r>
            <a:r>
              <a:rPr lang="en-US" sz="1100" dirty="0"/>
              <a:t>14/06/2024. </a:t>
            </a:r>
            <a:r>
              <a:rPr lang="en-US" sz="1100" dirty="0">
                <a:hlinkClick r:id="rId11"/>
              </a:rPr>
              <a:t>https://doi.org/10.1002/jrsm.1729</a:t>
            </a:r>
            <a:r>
              <a:rPr lang="en-US" sz="1100" dirty="0"/>
              <a:t>. </a:t>
            </a:r>
            <a:endParaRPr lang="fr-FR" sz="1100" dirty="0"/>
          </a:p>
          <a:p>
            <a:pPr marL="177800" lvl="1" indent="-177800">
              <a:buNone/>
            </a:pPr>
            <a:r>
              <a:rPr lang="en-US" sz="1100" dirty="0"/>
              <a:t>Nick </a:t>
            </a:r>
            <a:r>
              <a:rPr lang="en-US" sz="1100" dirty="0" err="1"/>
              <a:t>Haupka</a:t>
            </a:r>
            <a:r>
              <a:rPr lang="en-US" sz="1100" dirty="0"/>
              <a:t> et al. « Analysis of the Publication and Document Types in OpenAlex, Web of Science, Scopus, Pubmed and Semantic Scholar ». </a:t>
            </a:r>
            <a:r>
              <a:rPr lang="en-US" sz="1100" i="1" dirty="0"/>
              <a:t>preprint.</a:t>
            </a:r>
            <a:r>
              <a:rPr lang="en-US" sz="1100" dirty="0"/>
              <a:t> 21/06/2024. </a:t>
            </a:r>
            <a:r>
              <a:rPr lang="en-US" sz="1100" dirty="0">
                <a:hlinkClick r:id="rId12"/>
              </a:rPr>
              <a:t>https://arxiv.org/abs/2406.15154</a:t>
            </a:r>
            <a:r>
              <a:rPr lang="en-US" sz="1100" dirty="0"/>
              <a:t>, à completer par « Recent Changes in Document type classification in OpenAlex compared to Web of Science and Scopus ». 04/09/2024. </a:t>
            </a:r>
            <a:r>
              <a:rPr lang="en-US" sz="1100" dirty="0">
                <a:hlinkClick r:id="rId13"/>
              </a:rPr>
              <a:t>https://subugoe.github.io/scholcomm_analytics/posts/openalex_document_types/</a:t>
            </a:r>
            <a:r>
              <a:rPr lang="en-US" sz="1100" dirty="0"/>
              <a:t> et jack H. Culbert et al. « Reference coverage analysis of OpenAlex compared to Web of Science and Scopus ». </a:t>
            </a:r>
            <a:r>
              <a:rPr lang="en-US" sz="1100" i="1" dirty="0" err="1"/>
              <a:t>Scientometrics</a:t>
            </a:r>
            <a:r>
              <a:rPr lang="en-US" sz="1100" dirty="0"/>
              <a:t>. </a:t>
            </a:r>
            <a:r>
              <a:rPr lang="fr-FR" sz="1100" dirty="0"/>
              <a:t>Volume 130, pages 2475–2492, (2025). </a:t>
            </a:r>
            <a:r>
              <a:rPr lang="en-US" sz="1100" dirty="0">
                <a:hlinkClick r:id="rId14"/>
              </a:rPr>
              <a:t>https://doi.org/10.1007/s11192-025-05293-3</a:t>
            </a:r>
            <a:r>
              <a:rPr lang="en-US" sz="1100" dirty="0"/>
              <a:t>. </a:t>
            </a:r>
          </a:p>
          <a:p>
            <a:pPr marL="177800" lvl="1" indent="-177800">
              <a:buNone/>
            </a:pPr>
            <a:r>
              <a:rPr lang="fr-FR" sz="1100" dirty="0"/>
              <a:t>Christian </a:t>
            </a:r>
            <a:r>
              <a:rPr lang="fr-FR" sz="1100" dirty="0" err="1"/>
              <a:t>Hauschke</a:t>
            </a:r>
            <a:r>
              <a:rPr lang="fr-FR" sz="1100" dirty="0"/>
              <a:t> et </a:t>
            </a:r>
            <a:r>
              <a:rPr lang="fr-FR" sz="1100" dirty="0" err="1"/>
              <a:t>Serhii</a:t>
            </a:r>
            <a:r>
              <a:rPr lang="fr-FR" sz="1100" dirty="0"/>
              <a:t> </a:t>
            </a:r>
            <a:r>
              <a:rPr lang="fr-FR" sz="1100" dirty="0" err="1"/>
              <a:t>Nazarovets</a:t>
            </a:r>
            <a:r>
              <a:rPr lang="fr-FR" sz="1100" dirty="0"/>
              <a:t>. « (</a:t>
            </a:r>
            <a:r>
              <a:rPr lang="en-US" sz="1100" dirty="0"/>
              <a:t>Non-)retracted academic papers in OpenAlex </a:t>
            </a:r>
            <a:r>
              <a:rPr lang="fr-FR" sz="1100" dirty="0"/>
              <a:t>». </a:t>
            </a:r>
            <a:r>
              <a:rPr lang="fr-FR" sz="1100" i="1" dirty="0" err="1"/>
              <a:t>preprint</a:t>
            </a:r>
            <a:r>
              <a:rPr lang="fr-FR" sz="1100" dirty="0"/>
              <a:t>. 20/03/2024. </a:t>
            </a:r>
            <a:r>
              <a:rPr lang="fr-FR" sz="1100" dirty="0">
                <a:hlinkClick r:id="rId15"/>
              </a:rPr>
              <a:t>https://arxiv.org/abs/2403.13339</a:t>
            </a:r>
            <a:r>
              <a:rPr lang="fr-FR" sz="1100" dirty="0"/>
              <a:t>. </a:t>
            </a:r>
          </a:p>
          <a:p>
            <a:pPr marL="177800" lvl="1" indent="-177800">
              <a:buNone/>
            </a:pPr>
            <a:r>
              <a:rPr lang="fr-FR" sz="1100" dirty="0" err="1"/>
              <a:t>HCERES</a:t>
            </a:r>
            <a:r>
              <a:rPr lang="fr-FR" sz="1100" dirty="0"/>
              <a:t>. </a:t>
            </a:r>
            <a:r>
              <a:rPr lang="en-US" sz="1100" i="1" dirty="0"/>
              <a:t>Broadening Data Sources for Bibliometric Analyses. Recent Results and Further Developments</a:t>
            </a:r>
            <a:r>
              <a:rPr lang="en-US" sz="1100" dirty="0"/>
              <a:t>. Seminar Paris, </a:t>
            </a:r>
            <a:r>
              <a:rPr lang="en-US" sz="1100" dirty="0" err="1"/>
              <a:t>Hcéres</a:t>
            </a:r>
            <a:r>
              <a:rPr lang="en-US" sz="1100" dirty="0"/>
              <a:t> – Wednesday 28 February 2024. 16 p. </a:t>
            </a:r>
            <a:r>
              <a:rPr lang="en-US" sz="1100" dirty="0">
                <a:hlinkClick r:id="rId16"/>
              </a:rPr>
              <a:t>https://www.hceres.fr/sites/default/files/media/downloads/broadening-data-sources-for-bibliometric-analyses.pdf</a:t>
            </a:r>
            <a:r>
              <a:rPr lang="en-US" sz="1100" dirty="0"/>
              <a:t>. </a:t>
            </a:r>
          </a:p>
          <a:p>
            <a:pPr marL="177800" lvl="1" indent="-177800">
              <a:buNone/>
            </a:pPr>
            <a:r>
              <a:rPr lang="en-US" sz="1100" dirty="0"/>
              <a:t>Ulrich Herb. </a:t>
            </a:r>
            <a:r>
              <a:rPr lang="fr-FR" sz="1100" dirty="0"/>
              <a:t>« </a:t>
            </a:r>
            <a:r>
              <a:rPr lang="en-US" sz="1100" dirty="0"/>
              <a:t>Retractions in Web of Science and OpenAlex </a:t>
            </a:r>
            <a:r>
              <a:rPr lang="fr-FR" sz="1100" dirty="0"/>
              <a:t>»</a:t>
            </a:r>
            <a:r>
              <a:rPr lang="en-US" sz="1100" dirty="0"/>
              <a:t>. </a:t>
            </a:r>
            <a:r>
              <a:rPr lang="en-US" sz="1100" i="1" dirty="0" err="1"/>
              <a:t>Sci:Debug</a:t>
            </a:r>
            <a:r>
              <a:rPr lang="en-US" sz="1100" dirty="0"/>
              <a:t>. 31/01/2024. </a:t>
            </a:r>
            <a:r>
              <a:rPr lang="en-US" sz="1100" dirty="0">
                <a:hlinkClick r:id="rId17"/>
              </a:rPr>
              <a:t>https://scidebug.com/2024/01/31/retractions-in-web-of-science-and-openalex/</a:t>
            </a:r>
            <a:r>
              <a:rPr lang="en-US" sz="1100" dirty="0"/>
              <a:t>. </a:t>
            </a:r>
          </a:p>
          <a:p>
            <a:pPr marL="177800" lvl="1" indent="-177800">
              <a:buNone/>
            </a:pPr>
            <a:r>
              <a:rPr lang="fr-FR" sz="1100" dirty="0"/>
              <a:t>«  Interview </a:t>
            </a:r>
            <a:r>
              <a:rPr lang="fr-FR" sz="1100" dirty="0" err="1"/>
              <a:t>with</a:t>
            </a:r>
            <a:r>
              <a:rPr lang="fr-FR" sz="1100" dirty="0"/>
              <a:t> Jeroen Bosman. </a:t>
            </a:r>
            <a:r>
              <a:rPr lang="en-US" sz="1100" dirty="0"/>
              <a:t>OpenAlex, a big step towards Open Science?</a:t>
            </a:r>
            <a:r>
              <a:rPr lang="fr-FR" sz="1100" dirty="0"/>
              <a:t> ».  </a:t>
            </a:r>
            <a:r>
              <a:rPr lang="fr-FR" sz="1100" i="1" dirty="0" err="1"/>
              <a:t>University</a:t>
            </a:r>
            <a:r>
              <a:rPr lang="fr-FR" sz="1100" i="1" dirty="0"/>
              <a:t> of Utrecht.</a:t>
            </a:r>
            <a:r>
              <a:rPr lang="fr-FR" sz="1100" dirty="0"/>
              <a:t> 13/11/2024. </a:t>
            </a:r>
            <a:r>
              <a:rPr lang="fr-FR" sz="1100" dirty="0">
                <a:hlinkClick r:id="rId18"/>
              </a:rPr>
              <a:t>https://www.uu.nl/en/background/openalex-a-big-step-towards-open-science</a:t>
            </a:r>
            <a:r>
              <a:rPr lang="fr-FR" sz="1100" dirty="0"/>
              <a:t>. </a:t>
            </a:r>
            <a:endParaRPr lang="en-US" sz="1100" dirty="0"/>
          </a:p>
          <a:p>
            <a:pPr marL="177800" lvl="1" indent="-177800">
              <a:buNone/>
            </a:pPr>
            <a:r>
              <a:rPr lang="en-US" sz="1100" dirty="0"/>
              <a:t>Andrew Jack et Anjali Dala. </a:t>
            </a:r>
            <a:r>
              <a:rPr lang="fr-FR" sz="1100" dirty="0"/>
              <a:t>«</a:t>
            </a:r>
            <a:r>
              <a:rPr lang="en-US" sz="1100" dirty="0"/>
              <a:t>Business school and the pursuit of </a:t>
            </a:r>
            <a:r>
              <a:rPr lang="en-US" sz="1100" dirty="0" err="1"/>
              <a:t>rigour</a:t>
            </a:r>
            <a:r>
              <a:rPr lang="en-US" sz="1100" dirty="0"/>
              <a:t>, resonance and relevance </a:t>
            </a:r>
            <a:r>
              <a:rPr lang="fr-FR" sz="1100" dirty="0"/>
              <a:t>». </a:t>
            </a:r>
            <a:r>
              <a:rPr lang="fr-FR" sz="1100" i="1" dirty="0"/>
              <a:t>Financial times. </a:t>
            </a:r>
            <a:r>
              <a:rPr lang="fr-FR" sz="1100" dirty="0"/>
              <a:t>08/11/2024.</a:t>
            </a:r>
            <a:r>
              <a:rPr lang="en-US" sz="1100" dirty="0"/>
              <a:t> </a:t>
            </a:r>
            <a:r>
              <a:rPr lang="en-US" sz="1100" dirty="0">
                <a:hlinkClick r:id="rId19"/>
              </a:rPr>
              <a:t>https://www.ft.com/content/7e81e1b6-eb08-43de-ab71-ab6c50181cc3</a:t>
            </a:r>
            <a:r>
              <a:rPr lang="en-US" sz="1100" dirty="0"/>
              <a:t>. </a:t>
            </a:r>
          </a:p>
          <a:p>
            <a:pPr marL="177800" lvl="1" indent="-177800">
              <a:buNone/>
            </a:pPr>
            <a:r>
              <a:rPr lang="en-US" sz="1100" dirty="0"/>
              <a:t>Bianca Kramer. </a:t>
            </a:r>
            <a:r>
              <a:rPr lang="fr-FR" sz="1100" dirty="0"/>
              <a:t>« </a:t>
            </a:r>
            <a:r>
              <a:rPr lang="en-US" sz="1100" dirty="0"/>
              <a:t>More open abstracts? Comparing abstract coverage in Crossref and OpenAlex </a:t>
            </a:r>
            <a:r>
              <a:rPr lang="fr-FR" sz="1100" dirty="0"/>
              <a:t>». </a:t>
            </a:r>
            <a:r>
              <a:rPr lang="fr-FR" sz="1100" i="1" dirty="0" err="1"/>
              <a:t>Sesame</a:t>
            </a:r>
            <a:r>
              <a:rPr lang="fr-FR" sz="1100" i="1" dirty="0"/>
              <a:t> Open Science.</a:t>
            </a:r>
            <a:r>
              <a:rPr lang="fr-FR" sz="1100" dirty="0"/>
              <a:t> 24/11/2024. </a:t>
            </a:r>
            <a:r>
              <a:rPr lang="fr-FR" sz="1100" dirty="0">
                <a:hlinkClick r:id="rId20"/>
              </a:rPr>
              <a:t>https://bmkramer.github.io/SesameOpenScience_site/thought/202411_open_abstracts/</a:t>
            </a:r>
            <a:r>
              <a:rPr lang="fr-FR" sz="1100" dirty="0"/>
              <a:t>.</a:t>
            </a:r>
            <a:endParaRPr lang="en-US" sz="1100" dirty="0"/>
          </a:p>
          <a:p>
            <a:pPr marL="177800" lvl="1" indent="-177800">
              <a:buNone/>
            </a:pPr>
            <a:r>
              <a:rPr lang="en-US" sz="1100" dirty="0"/>
              <a:t>Abdelghani Maddi, Marion </a:t>
            </a:r>
            <a:r>
              <a:rPr lang="en-US" sz="1100" dirty="0" err="1"/>
              <a:t>Maisonobe</a:t>
            </a:r>
            <a:r>
              <a:rPr lang="en-US" sz="1100" dirty="0"/>
              <a:t> et </a:t>
            </a:r>
            <a:r>
              <a:rPr lang="en-US" sz="1100" dirty="0" err="1"/>
              <a:t>Chérifa</a:t>
            </a:r>
            <a:r>
              <a:rPr lang="en-US" sz="1100" dirty="0"/>
              <a:t> </a:t>
            </a:r>
            <a:r>
              <a:rPr lang="en-US" sz="1100" dirty="0" err="1"/>
              <a:t>Boukacem-Zeghmouri</a:t>
            </a:r>
            <a:r>
              <a:rPr lang="en-US" sz="1100" dirty="0"/>
              <a:t>. </a:t>
            </a:r>
            <a:r>
              <a:rPr lang="fr-FR" sz="1100" dirty="0"/>
              <a:t>« </a:t>
            </a:r>
            <a:r>
              <a:rPr lang="en-US" sz="1100" dirty="0"/>
              <a:t>Geographical and disciplinary coverage of open access journals: OpenAlex, Scopus, and </a:t>
            </a:r>
            <a:r>
              <a:rPr lang="en-US" sz="1100" dirty="0" err="1"/>
              <a:t>WoS</a:t>
            </a:r>
            <a:r>
              <a:rPr lang="fr-FR" sz="1100" dirty="0"/>
              <a:t> ». </a:t>
            </a:r>
            <a:r>
              <a:rPr lang="fr-FR" sz="1100" i="1" dirty="0" err="1"/>
              <a:t>PLOSOne</a:t>
            </a:r>
            <a:r>
              <a:rPr lang="fr-FR" sz="1100" i="1" dirty="0"/>
              <a:t>. </a:t>
            </a:r>
            <a:r>
              <a:rPr lang="en-US" sz="1100" dirty="0"/>
              <a:t>April 14, 2025. </a:t>
            </a:r>
            <a:r>
              <a:rPr lang="en-US" sz="1100" dirty="0">
                <a:hlinkClick r:id="rId21"/>
              </a:rPr>
              <a:t>https://doi.org/10.1371/journal.pone.0320347</a:t>
            </a:r>
            <a:r>
              <a:rPr lang="en-US" sz="1100" dirty="0"/>
              <a:t>. </a:t>
            </a:r>
          </a:p>
          <a:p>
            <a:pPr marL="177800" lvl="1" indent="-177800">
              <a:buNone/>
            </a:pPr>
            <a:r>
              <a:rPr lang="en-US" sz="1100" dirty="0"/>
              <a:t>José Luis Ortega et Lorena Delgado-Quirós. </a:t>
            </a:r>
            <a:r>
              <a:rPr lang="fr-FR" sz="1100" dirty="0"/>
              <a:t>«</a:t>
            </a:r>
            <a:r>
              <a:rPr lang="en-US" sz="1100" dirty="0"/>
              <a:t>The indexation of retracted literature in seven principal scholarly databases: a coverage comparison of dimensions, OpenAlex, PubMed, </a:t>
            </a:r>
            <a:r>
              <a:rPr lang="en-US" sz="1100" dirty="0" err="1"/>
              <a:t>Scilit</a:t>
            </a:r>
            <a:r>
              <a:rPr lang="en-US" sz="1100" dirty="0"/>
              <a:t>, Scopus, The Lens and Web of Science </a:t>
            </a:r>
            <a:r>
              <a:rPr lang="fr-FR" sz="1100" dirty="0"/>
              <a:t>»</a:t>
            </a:r>
            <a:r>
              <a:rPr lang="en-US" sz="1100" dirty="0"/>
              <a:t>. </a:t>
            </a:r>
            <a:r>
              <a:rPr lang="en-US" sz="1100" i="1" dirty="0" err="1"/>
              <a:t>Scientometrics</a:t>
            </a:r>
            <a:r>
              <a:rPr lang="en-US" sz="1100" dirty="0"/>
              <a:t>. 28/06/2024. </a:t>
            </a:r>
            <a:r>
              <a:rPr lang="en-US" sz="1100" dirty="0">
                <a:hlinkClick r:id="rId22"/>
              </a:rPr>
              <a:t>https://doi.org/10.1007/s11192-024-05034-y</a:t>
            </a:r>
            <a:r>
              <a:rPr lang="en-US" sz="1100" dirty="0"/>
              <a:t>. </a:t>
            </a:r>
          </a:p>
          <a:p>
            <a:pPr marL="177800" lvl="1" indent="-177800">
              <a:buNone/>
            </a:pPr>
            <a:r>
              <a:rPr lang="en-US" sz="1100" dirty="0"/>
              <a:t>Catherine Offord. </a:t>
            </a:r>
            <a:r>
              <a:rPr lang="fr-FR" sz="1100" dirty="0"/>
              <a:t>« </a:t>
            </a:r>
            <a:r>
              <a:rPr lang="en-US" sz="1100" dirty="0"/>
              <a:t>Researchers need ‘open’ bibliographic databases, new declaration says</a:t>
            </a:r>
            <a:r>
              <a:rPr lang="fr-FR" sz="1100" dirty="0"/>
              <a:t> ». </a:t>
            </a:r>
            <a:r>
              <a:rPr lang="fr-FR" sz="1100" i="1" dirty="0"/>
              <a:t>Science.</a:t>
            </a:r>
            <a:r>
              <a:rPr lang="fr-FR" sz="1100" dirty="0"/>
              <a:t> 16/04/2024. </a:t>
            </a:r>
            <a:r>
              <a:rPr lang="fr-FR" sz="1100" dirty="0">
                <a:hlinkClick r:id="rId23"/>
              </a:rPr>
              <a:t>https://www.science.org/content/article/researchers-need-open-bibliographic-databases-new-declaration-says</a:t>
            </a:r>
            <a:r>
              <a:rPr lang="fr-FR" sz="1100" dirty="0"/>
              <a:t>. </a:t>
            </a:r>
            <a:endParaRPr lang="en-US" sz="1100" dirty="0"/>
          </a:p>
          <a:p>
            <a:pPr marL="177800" lvl="1" indent="-177800">
              <a:buNone/>
            </a:pPr>
            <a:r>
              <a:rPr lang="en-US" sz="1100" dirty="0"/>
              <a:t>Helen Pearson et al. </a:t>
            </a:r>
            <a:r>
              <a:rPr lang="fr-FR" sz="1100" dirty="0"/>
              <a:t>«</a:t>
            </a:r>
            <a:r>
              <a:rPr lang="en-US" sz="1100" dirty="0"/>
              <a:t> Exclusive: the most-cited papers of the twenty-first century</a:t>
            </a:r>
            <a:r>
              <a:rPr lang="fr-FR" sz="1100" dirty="0"/>
              <a:t> ». </a:t>
            </a:r>
            <a:r>
              <a:rPr lang="fr-FR" sz="1100" i="1" dirty="0"/>
              <a:t>Nature</a:t>
            </a:r>
            <a:r>
              <a:rPr lang="fr-FR" sz="1100" dirty="0"/>
              <a:t> 640, 588-592 (2025). </a:t>
            </a:r>
            <a:r>
              <a:rPr lang="fr-FR" sz="1100" dirty="0">
                <a:hlinkClick r:id="rId24"/>
              </a:rPr>
              <a:t>https://doi.org/10.1038/d41586-025-01125-9</a:t>
            </a:r>
            <a:r>
              <a:rPr lang="fr-FR" sz="1100" dirty="0"/>
              <a:t>. </a:t>
            </a:r>
            <a:endParaRPr lang="en-US" sz="1100" dirty="0"/>
          </a:p>
          <a:p>
            <a:pPr marL="177800" lvl="1" indent="-177800">
              <a:buNone/>
            </a:pPr>
            <a:r>
              <a:rPr lang="en-US" sz="1100" dirty="0"/>
              <a:t>Roger C. </a:t>
            </a:r>
            <a:r>
              <a:rPr lang="en-US" sz="1100" dirty="0" err="1"/>
              <a:t>Schonfeld</a:t>
            </a:r>
            <a:r>
              <a:rPr lang="en-US" sz="1100" dirty="0"/>
              <a:t>. </a:t>
            </a:r>
            <a:r>
              <a:rPr lang="fr-FR" sz="1100" dirty="0"/>
              <a:t>« </a:t>
            </a:r>
            <a:r>
              <a:rPr lang="en-US" sz="1100" dirty="0"/>
              <a:t>Kitchen Essentials: An Interview with Richard Jefferson of The Lens </a:t>
            </a:r>
            <a:r>
              <a:rPr lang="fr-FR" sz="1100" dirty="0"/>
              <a:t>». </a:t>
            </a:r>
            <a:r>
              <a:rPr lang="fr-FR" sz="1100" i="1" dirty="0"/>
              <a:t>The </a:t>
            </a:r>
            <a:r>
              <a:rPr lang="fr-FR" sz="1100" i="1" dirty="0" err="1"/>
              <a:t>scholarly</a:t>
            </a:r>
            <a:r>
              <a:rPr lang="fr-FR" sz="1100" i="1" dirty="0"/>
              <a:t> </a:t>
            </a:r>
            <a:r>
              <a:rPr lang="fr-FR" sz="1100" i="1" dirty="0" err="1"/>
              <a:t>kitchen</a:t>
            </a:r>
            <a:r>
              <a:rPr lang="fr-FR" sz="1100" i="1" dirty="0"/>
              <a:t>.</a:t>
            </a:r>
            <a:r>
              <a:rPr lang="fr-FR" sz="1100" dirty="0"/>
              <a:t> 11/07/2024. </a:t>
            </a:r>
            <a:r>
              <a:rPr lang="fr-FR" sz="1100" dirty="0">
                <a:hlinkClick r:id="rId25"/>
              </a:rPr>
              <a:t>https://scholarlykitchen.sspnet.org/2024/07/11/kitchen-essentials-richard-jefferson-the-lens/</a:t>
            </a:r>
            <a:r>
              <a:rPr lang="fr-FR" sz="1100" dirty="0"/>
              <a:t>. </a:t>
            </a:r>
          </a:p>
          <a:p>
            <a:pPr marL="177800" lvl="1" indent="-177800">
              <a:buNone/>
            </a:pPr>
            <a:r>
              <a:rPr lang="fr-FR" sz="1100" i="0" dirty="0"/>
              <a:t>Irina D. </a:t>
            </a:r>
            <a:r>
              <a:rPr lang="fr-FR" sz="1100" i="0" dirty="0" err="1"/>
              <a:t>Turgel</a:t>
            </a:r>
            <a:r>
              <a:rPr lang="fr-FR" sz="1100" i="0" dirty="0"/>
              <a:t> et Olga A. </a:t>
            </a:r>
            <a:r>
              <a:rPr lang="fr-FR" sz="1100" i="0" dirty="0" err="1"/>
              <a:t>Chernova</a:t>
            </a:r>
            <a:r>
              <a:rPr lang="fr-FR" sz="1100" i="0" dirty="0"/>
              <a:t>. « </a:t>
            </a:r>
            <a:r>
              <a:rPr lang="en-US" sz="1100" i="0" dirty="0"/>
              <a:t>Open Science Alternatives to Scopus and the Web of Science: A Case Study in Regional Resilience</a:t>
            </a:r>
            <a:r>
              <a:rPr lang="fr-FR" sz="1100" i="0" dirty="0"/>
              <a:t> ». </a:t>
            </a:r>
            <a:r>
              <a:rPr lang="fr-FR" sz="1100" i="1" dirty="0"/>
              <a:t>Publications.</a:t>
            </a:r>
            <a:r>
              <a:rPr lang="fr-FR" sz="1100" i="0" dirty="0"/>
              <a:t> 2024, 12(4), 43. </a:t>
            </a:r>
            <a:r>
              <a:rPr lang="fr-FR" sz="1100" i="0" dirty="0">
                <a:hlinkClick r:id="rId26"/>
              </a:rPr>
              <a:t>https://www.mdpi.com/2304-6775/12/4/43</a:t>
            </a:r>
            <a:r>
              <a:rPr lang="fr-FR" sz="1100" i="0" dirty="0"/>
              <a:t>. </a:t>
            </a:r>
            <a:endParaRPr lang="en-US" sz="1100" dirty="0"/>
          </a:p>
          <a:p>
            <a:pPr marL="177800" lvl="1" indent="-177800">
              <a:buNone/>
            </a:pPr>
            <a:r>
              <a:rPr lang="en-US" sz="1100" dirty="0"/>
              <a:t>Simon van </a:t>
            </a:r>
            <a:r>
              <a:rPr lang="en-US" sz="1100" dirty="0" err="1"/>
              <a:t>Bellen</a:t>
            </a:r>
            <a:r>
              <a:rPr lang="en-US" sz="1100" dirty="0"/>
              <a:t>, Juan Pablo </a:t>
            </a:r>
            <a:r>
              <a:rPr lang="en-US" sz="1100" dirty="0" err="1"/>
              <a:t>Alperin</a:t>
            </a:r>
            <a:r>
              <a:rPr lang="en-US" sz="1100" dirty="0"/>
              <a:t> et Vincent </a:t>
            </a:r>
            <a:r>
              <a:rPr lang="en-US" sz="1100" dirty="0" err="1"/>
              <a:t>Larivière</a:t>
            </a:r>
            <a:r>
              <a:rPr lang="en-US" sz="1100" dirty="0"/>
              <a:t>. </a:t>
            </a:r>
            <a:r>
              <a:rPr lang="fr-FR" sz="1100" dirty="0"/>
              <a:t>« </a:t>
            </a:r>
            <a:r>
              <a:rPr lang="en-US" sz="1100" dirty="0"/>
              <a:t>The oligopoly of academic publishers persists in exclusive database </a:t>
            </a:r>
            <a:r>
              <a:rPr lang="fr-FR" sz="1100" dirty="0"/>
              <a:t>». </a:t>
            </a:r>
            <a:r>
              <a:rPr lang="fr-FR" sz="1100" i="1" dirty="0" err="1"/>
              <a:t>preprint</a:t>
            </a:r>
            <a:r>
              <a:rPr lang="fr-FR" sz="1100" dirty="0"/>
              <a:t>, 25/06/2024. </a:t>
            </a:r>
            <a:r>
              <a:rPr lang="fr-FR" sz="1100" dirty="0">
                <a:hlinkClick r:id="rId27"/>
              </a:rPr>
              <a:t>https://arxiv.org/abs/2406.17893</a:t>
            </a:r>
            <a:r>
              <a:rPr lang="fr-FR" sz="1100" dirty="0"/>
              <a:t>.</a:t>
            </a:r>
          </a:p>
          <a:p>
            <a:pPr marL="177800" lvl="1" indent="-177800">
              <a:buNone/>
            </a:pPr>
            <a:r>
              <a:rPr lang="fr-FR" sz="1100" dirty="0"/>
              <a:t>A. Velez-</a:t>
            </a:r>
            <a:r>
              <a:rPr lang="fr-FR" sz="1100" dirty="0" err="1"/>
              <a:t>Estevez</a:t>
            </a:r>
            <a:r>
              <a:rPr lang="fr-FR" sz="1100" dirty="0"/>
              <a:t> et al. « New trends in </a:t>
            </a:r>
            <a:r>
              <a:rPr lang="fr-FR" sz="1100" dirty="0" err="1"/>
              <a:t>bibliometric</a:t>
            </a:r>
            <a:r>
              <a:rPr lang="fr-FR" sz="1100" dirty="0"/>
              <a:t> APIs: A comparative </a:t>
            </a:r>
            <a:r>
              <a:rPr lang="fr-FR" sz="1100" dirty="0" err="1"/>
              <a:t>analysis</a:t>
            </a:r>
            <a:r>
              <a:rPr lang="fr-FR" sz="1100" dirty="0"/>
              <a:t> ». </a:t>
            </a:r>
            <a:r>
              <a:rPr lang="en-US" sz="1100" i="1" dirty="0"/>
              <a:t>Information Processing &amp; Management. </a:t>
            </a:r>
            <a:r>
              <a:rPr lang="en-US" sz="1100" dirty="0"/>
              <a:t>Volume 60, Issue 4, July 2023. </a:t>
            </a:r>
            <a:r>
              <a:rPr lang="en-US" sz="1100" dirty="0">
                <a:hlinkClick r:id="rId28"/>
              </a:rPr>
              <a:t>https://doi.org/10.1016/j.ipm.2023.103385</a:t>
            </a:r>
            <a:r>
              <a:rPr lang="en-US" sz="1100" dirty="0"/>
              <a:t>. </a:t>
            </a:r>
            <a:endParaRPr lang="fr-FR" sz="1100" dirty="0"/>
          </a:p>
          <a:p>
            <a:pPr marL="177800" lvl="1" indent="-177800">
              <a:buNone/>
            </a:pPr>
            <a:r>
              <a:rPr lang="fr-FR" sz="1100" dirty="0"/>
              <a:t>Lin Zhang et al. « </a:t>
            </a:r>
            <a:r>
              <a:rPr lang="en-US" sz="1100" dirty="0"/>
              <a:t>Missing institutions in OpenAlex: possible reasons, implications, and solutions </a:t>
            </a:r>
            <a:r>
              <a:rPr lang="fr-FR" sz="1100" dirty="0"/>
              <a:t>». </a:t>
            </a:r>
            <a:r>
              <a:rPr lang="fr-FR" sz="1100" i="1" dirty="0" err="1"/>
              <a:t>Scientometrics</a:t>
            </a:r>
            <a:r>
              <a:rPr lang="fr-FR" sz="1100" i="1" dirty="0"/>
              <a:t>. </a:t>
            </a:r>
            <a:r>
              <a:rPr lang="fr-FR" sz="1100" dirty="0"/>
              <a:t>05/02/2024. </a:t>
            </a:r>
            <a:r>
              <a:rPr lang="fr-FR" sz="1100" dirty="0">
                <a:hlinkClick r:id="rId29"/>
              </a:rPr>
              <a:t>https://link.springer.com/article/10.1007/s11192-023-04923-y</a:t>
            </a:r>
            <a:r>
              <a:rPr lang="fr-FR" sz="1100" dirty="0"/>
              <a:t>. </a:t>
            </a:r>
          </a:p>
        </p:txBody>
      </p:sp>
    </p:spTree>
    <p:extLst>
      <p:ext uri="{BB962C8B-B14F-4D97-AF65-F5344CB8AC3E}">
        <p14:creationId xmlns:p14="http://schemas.microsoft.com/office/powerpoint/2010/main" val="2052890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50E589B-BD74-21C4-DF7B-F457E8368C29}"/>
              </a:ext>
            </a:extLst>
          </p:cNvPr>
          <p:cNvSpPr>
            <a:spLocks noGrp="1"/>
          </p:cNvSpPr>
          <p:nvPr>
            <p:ph sz="half" idx="2"/>
          </p:nvPr>
        </p:nvSpPr>
        <p:spPr>
          <a:xfrm>
            <a:off x="5933069" y="2866846"/>
            <a:ext cx="6036756" cy="2505254"/>
          </a:xfrm>
        </p:spPr>
        <p:txBody>
          <a:bodyPr>
            <a:normAutofit/>
          </a:bodyPr>
          <a:lstStyle/>
          <a:p>
            <a:r>
              <a:rPr lang="fr-FR" sz="2400" dirty="0"/>
              <a:t>développement de la science ouverte</a:t>
            </a:r>
          </a:p>
          <a:p>
            <a:pPr lvl="1"/>
            <a:r>
              <a:rPr lang="fr-FR" sz="2000" dirty="0"/>
              <a:t>développement de l’</a:t>
            </a:r>
            <a:r>
              <a:rPr lang="fr-FR" sz="2000" i="1" dirty="0"/>
              <a:t>open access</a:t>
            </a:r>
          </a:p>
          <a:p>
            <a:pPr lvl="1"/>
            <a:r>
              <a:rPr lang="fr-FR" sz="2000" dirty="0"/>
              <a:t>intérêt croissant pour diverses productions</a:t>
            </a:r>
            <a:br>
              <a:rPr lang="fr-FR" sz="2000" dirty="0"/>
            </a:br>
            <a:r>
              <a:rPr lang="fr-FR" sz="2000" dirty="0"/>
              <a:t>(ex. : </a:t>
            </a:r>
            <a:r>
              <a:rPr lang="fr-FR" sz="2000" i="1" dirty="0"/>
              <a:t>patents</a:t>
            </a:r>
            <a:r>
              <a:rPr lang="fr-FR" sz="2000" dirty="0"/>
              <a:t>) ou différents statuts </a:t>
            </a:r>
            <a:br>
              <a:rPr lang="fr-FR" sz="2000" dirty="0"/>
            </a:br>
            <a:r>
              <a:rPr lang="fr-FR" sz="2000" dirty="0"/>
              <a:t>(ex. :  </a:t>
            </a:r>
            <a:r>
              <a:rPr lang="fr-FR" sz="2000" i="1" dirty="0"/>
              <a:t>preprints</a:t>
            </a:r>
            <a:r>
              <a:rPr lang="fr-FR" sz="2000" dirty="0"/>
              <a:t>)</a:t>
            </a:r>
          </a:p>
        </p:txBody>
      </p:sp>
      <p:sp>
        <p:nvSpPr>
          <p:cNvPr id="4" name="ZoneTexte 3">
            <a:extLst>
              <a:ext uri="{FF2B5EF4-FFF2-40B4-BE49-F238E27FC236}">
                <a16:creationId xmlns:a16="http://schemas.microsoft.com/office/drawing/2014/main" id="{B6CA7522-1909-5A6F-A961-D66FF1169BF9}"/>
              </a:ext>
            </a:extLst>
          </p:cNvPr>
          <p:cNvSpPr txBox="1"/>
          <p:nvPr/>
        </p:nvSpPr>
        <p:spPr>
          <a:xfrm rot="16200000">
            <a:off x="-1894547" y="3365182"/>
            <a:ext cx="4572000" cy="338554"/>
          </a:xfrm>
          <a:prstGeom prst="rect">
            <a:avLst/>
          </a:prstGeom>
          <a:noFill/>
        </p:spPr>
        <p:txBody>
          <a:bodyPr wrap="square">
            <a:spAutoFit/>
          </a:bodyPr>
          <a:lstStyle/>
          <a:p>
            <a:r>
              <a:rPr lang="fr-FR" sz="800" dirty="0"/>
              <a:t>Commission européenne </a:t>
            </a:r>
          </a:p>
          <a:p>
            <a:r>
              <a:rPr lang="fr-FR" sz="800" dirty="0"/>
              <a:t>(https://ec.europa.eu/research/openscience/images/monitor/science-nav.png †)</a:t>
            </a:r>
          </a:p>
        </p:txBody>
      </p:sp>
      <p:pic>
        <p:nvPicPr>
          <p:cNvPr id="5" name="Picture 2">
            <a:extLst>
              <a:ext uri="{FF2B5EF4-FFF2-40B4-BE49-F238E27FC236}">
                <a16:creationId xmlns:a16="http://schemas.microsoft.com/office/drawing/2014/main" id="{D340EFCA-5E60-C5B4-4C11-935FF1A50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64" y="933649"/>
            <a:ext cx="5066983" cy="5230435"/>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7442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a:xfrm>
            <a:off x="838200" y="1825625"/>
            <a:ext cx="10515600" cy="4777056"/>
          </a:xfrm>
        </p:spPr>
        <p:txBody>
          <a:bodyPr>
            <a:normAutofit/>
          </a:bodyPr>
          <a:lstStyle/>
          <a:p>
            <a:pPr marL="0" lvl="1" indent="0">
              <a:lnSpc>
                <a:spcPct val="100000"/>
              </a:lnSpc>
              <a:spcBef>
                <a:spcPts val="1000"/>
              </a:spcBef>
              <a:spcAft>
                <a:spcPts val="300"/>
              </a:spcAft>
              <a:buNone/>
            </a:pPr>
            <a:r>
              <a:rPr lang="fr-FR" sz="1600" dirty="0">
                <a:solidFill>
                  <a:schemeClr val="accent5"/>
                </a:solidFill>
              </a:rPr>
              <a:t>Veille</a:t>
            </a:r>
          </a:p>
          <a:p>
            <a:pPr marL="0" indent="0">
              <a:buNone/>
            </a:pPr>
            <a:r>
              <a:rPr lang="fr-FR" sz="1050" dirty="0"/>
              <a:t>pour suivre l’actualité du domaine, se reporter en priorité aux ressources suivantes :</a:t>
            </a:r>
          </a:p>
          <a:p>
            <a:pPr lvl="1">
              <a:spcAft>
                <a:spcPts val="300"/>
              </a:spcAft>
              <a:buFontTx/>
              <a:buChar char="-"/>
            </a:pPr>
            <a:r>
              <a:rPr lang="fr-FR" sz="1050" dirty="0"/>
              <a:t>sur les outils</a:t>
            </a:r>
          </a:p>
          <a:p>
            <a:pPr lvl="2">
              <a:spcBef>
                <a:spcPts val="0"/>
              </a:spcBef>
              <a:buFontTx/>
              <a:buChar char="-"/>
            </a:pPr>
            <a:r>
              <a:rPr lang="fr-FR" sz="1050" dirty="0"/>
              <a:t>travail d’Aaron Tay : </a:t>
            </a:r>
            <a:r>
              <a:rPr lang="fr-FR" sz="1050" dirty="0">
                <a:hlinkClick r:id="rId3"/>
              </a:rPr>
              <a:t>https://musingsaboutlibrarianship.blogspot.com/</a:t>
            </a:r>
            <a:r>
              <a:rPr lang="fr-FR" sz="1050" dirty="0"/>
              <a:t>, </a:t>
            </a:r>
            <a:r>
              <a:rPr lang="fr-FR" sz="1050" dirty="0">
                <a:hlinkClick r:id="rId4"/>
              </a:rPr>
              <a:t>https://medium.com/a-academic-librarians-thoughts-on-open-access</a:t>
            </a:r>
            <a:r>
              <a:rPr lang="fr-FR" sz="1050" dirty="0"/>
              <a:t>  et son compte X-Twitter : </a:t>
            </a:r>
            <a:r>
              <a:rPr lang="fr-FR" sz="1050" dirty="0">
                <a:hlinkClick r:id="rId5"/>
              </a:rPr>
              <a:t>https://x.com/aarontay</a:t>
            </a:r>
            <a:endParaRPr lang="fr-FR" sz="1050" dirty="0"/>
          </a:p>
          <a:p>
            <a:pPr lvl="2">
              <a:spcBef>
                <a:spcPts val="0"/>
              </a:spcBef>
              <a:buFontTx/>
              <a:buChar char="-"/>
            </a:pPr>
            <a:r>
              <a:rPr lang="fr-FR" sz="1050" dirty="0"/>
              <a:t>revues </a:t>
            </a:r>
            <a:r>
              <a:rPr lang="fr-FR" sz="1050" i="1" dirty="0"/>
              <a:t>Bases</a:t>
            </a:r>
            <a:r>
              <a:rPr lang="fr-FR" sz="1050" dirty="0"/>
              <a:t> et </a:t>
            </a:r>
            <a:r>
              <a:rPr lang="fr-FR" sz="1050" i="1" dirty="0"/>
              <a:t>Netsources </a:t>
            </a:r>
            <a:r>
              <a:rPr lang="fr-FR" sz="1050" dirty="0"/>
              <a:t>et leur site :  </a:t>
            </a:r>
            <a:r>
              <a:rPr lang="fr-FR" sz="1050" dirty="0">
                <a:hlinkClick r:id="rId6"/>
              </a:rPr>
              <a:t>https://bases-netsources.com/</a:t>
            </a:r>
            <a:r>
              <a:rPr lang="fr-FR" sz="1050" dirty="0"/>
              <a:t> </a:t>
            </a:r>
          </a:p>
          <a:p>
            <a:pPr lvl="1">
              <a:spcAft>
                <a:spcPts val="300"/>
              </a:spcAft>
              <a:buFontTx/>
              <a:buChar char="-"/>
            </a:pPr>
            <a:r>
              <a:rPr lang="fr-FR" sz="1050" dirty="0"/>
              <a:t>sur le contexte scientifique</a:t>
            </a:r>
          </a:p>
          <a:p>
            <a:pPr lvl="2">
              <a:spcBef>
                <a:spcPts val="0"/>
              </a:spcBef>
              <a:buFontTx/>
              <a:buChar char="-"/>
            </a:pPr>
            <a:r>
              <a:rPr lang="fr-FR" sz="1050" dirty="0"/>
              <a:t>site du Comité pour la science ouverte : </a:t>
            </a:r>
            <a:r>
              <a:rPr lang="fr-FR" sz="1050" dirty="0">
                <a:hlinkClick r:id="rId7"/>
              </a:rPr>
              <a:t>https://www.ouvrirlascience.fr/</a:t>
            </a:r>
            <a:endParaRPr lang="fr-FR" sz="1050" dirty="0"/>
          </a:p>
          <a:p>
            <a:pPr lvl="2">
              <a:spcBef>
                <a:spcPts val="0"/>
              </a:spcBef>
              <a:buFontTx/>
              <a:buChar char="-"/>
            </a:pPr>
            <a:r>
              <a:rPr lang="fr-FR" sz="1050" i="1" dirty="0"/>
              <a:t>Open science, évolutions, enjeux et pratiques. Un blog de l’Institut Pasteur </a:t>
            </a:r>
            <a:r>
              <a:rPr lang="fr-FR" sz="1050" dirty="0"/>
              <a:t> : </a:t>
            </a:r>
            <a:r>
              <a:rPr lang="fr-FR" sz="1050" dirty="0">
                <a:hlinkClick r:id="rId8"/>
              </a:rPr>
              <a:t>https://openscience.pasteur.fr/</a:t>
            </a:r>
            <a:endParaRPr lang="fr-FR" sz="1050" dirty="0"/>
          </a:p>
          <a:p>
            <a:pPr lvl="2">
              <a:spcBef>
                <a:spcPts val="0"/>
              </a:spcBef>
              <a:buFontTx/>
              <a:buChar char="-"/>
            </a:pPr>
            <a:r>
              <a:rPr lang="fr-FR" sz="1050" dirty="0"/>
              <a:t>site de veille de l’</a:t>
            </a:r>
            <a:r>
              <a:rPr lang="fr-FR" sz="1050" dirty="0" err="1"/>
              <a:t>INIST</a:t>
            </a:r>
            <a:r>
              <a:rPr lang="fr-FR" sz="1050" dirty="0"/>
              <a:t> : </a:t>
            </a:r>
            <a:r>
              <a:rPr lang="fr-FR" sz="1050" dirty="0">
                <a:hlinkClick r:id="rId9"/>
              </a:rPr>
              <a:t>https://lalist.inist.fr/</a:t>
            </a:r>
            <a:r>
              <a:rPr lang="fr-FR" sz="1050" dirty="0"/>
              <a:t>  </a:t>
            </a:r>
          </a:p>
          <a:p>
            <a:pPr marL="177800" lvl="1" indent="-177800">
              <a:buNone/>
            </a:pPr>
            <a:endParaRPr lang="fr-FR" sz="1050" dirty="0"/>
          </a:p>
          <a:p>
            <a:pPr marL="177800" lvl="1" indent="-177800">
              <a:buNone/>
            </a:pPr>
            <a:r>
              <a:rPr lang="fr-FR" sz="1050" b="1" dirty="0"/>
              <a:t>Outils de comparatif</a:t>
            </a:r>
          </a:p>
          <a:p>
            <a:pPr marL="177800" lvl="1" indent="-177800">
              <a:buNone/>
            </a:pPr>
            <a:r>
              <a:rPr lang="fr-FR" sz="1050" dirty="0"/>
              <a:t>Jeroen Bosman. </a:t>
            </a:r>
            <a:r>
              <a:rPr lang="fr-FR" sz="1050" i="1" dirty="0" err="1"/>
              <a:t>Scholarly</a:t>
            </a:r>
            <a:r>
              <a:rPr lang="fr-FR" sz="1050" i="1" dirty="0"/>
              <a:t> search engine </a:t>
            </a:r>
            <a:r>
              <a:rPr lang="fr-FR" sz="1050" i="1" dirty="0" err="1"/>
              <a:t>comparison</a:t>
            </a:r>
            <a:r>
              <a:rPr lang="fr-FR" sz="1050" i="1" dirty="0"/>
              <a:t>. </a:t>
            </a:r>
            <a:r>
              <a:rPr lang="fr-FR" sz="1050" dirty="0">
                <a:hlinkClick r:id="rId10"/>
              </a:rPr>
              <a:t>https://docs.google.com/spreadsheets/d/1ZiCUuKNse8dwHRFAyhFsZsl6kG0Fkgaj5gttdwdVZEM/edit?gid=1016151070#gid=1016151070</a:t>
            </a:r>
            <a:r>
              <a:rPr lang="fr-FR" sz="1050" dirty="0"/>
              <a:t>. </a:t>
            </a:r>
          </a:p>
          <a:p>
            <a:pPr marL="177800" lvl="1" indent="-177800">
              <a:buNone/>
            </a:pPr>
            <a:r>
              <a:rPr lang="fr-FR" sz="1050" dirty="0"/>
              <a:t>Michael Gusenbauer. </a:t>
            </a:r>
            <a:r>
              <a:rPr lang="fr-FR" sz="1050" i="1" dirty="0"/>
              <a:t>Search Smart</a:t>
            </a:r>
            <a:r>
              <a:rPr lang="fr-FR" sz="1050" dirty="0"/>
              <a:t>. </a:t>
            </a:r>
            <a:r>
              <a:rPr lang="fr-FR" sz="1050" dirty="0">
                <a:hlinkClick r:id="rId11"/>
              </a:rPr>
              <a:t>https://www.searchsmart.org</a:t>
            </a:r>
            <a:r>
              <a:rPr lang="fr-FR" sz="1050" dirty="0"/>
              <a:t>. </a:t>
            </a:r>
            <a:endParaRPr lang="fr-FR" sz="1200" dirty="0"/>
          </a:p>
        </p:txBody>
      </p:sp>
    </p:spTree>
    <p:extLst>
      <p:ext uri="{BB962C8B-B14F-4D97-AF65-F5344CB8AC3E}">
        <p14:creationId xmlns:p14="http://schemas.microsoft.com/office/powerpoint/2010/main" val="3114160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50E589B-BD74-21C4-DF7B-F457E8368C29}"/>
              </a:ext>
            </a:extLst>
          </p:cNvPr>
          <p:cNvSpPr>
            <a:spLocks noGrp="1"/>
          </p:cNvSpPr>
          <p:nvPr>
            <p:ph sz="half" idx="2"/>
          </p:nvPr>
        </p:nvSpPr>
        <p:spPr>
          <a:xfrm>
            <a:off x="5855374" y="2730533"/>
            <a:ext cx="6036756" cy="2407617"/>
          </a:xfrm>
        </p:spPr>
        <p:txBody>
          <a:bodyPr/>
          <a:lstStyle/>
          <a:p>
            <a:r>
              <a:rPr lang="fr-FR" sz="2400" dirty="0"/>
              <a:t>développement de briques ouvertes</a:t>
            </a:r>
          </a:p>
          <a:p>
            <a:pPr lvl="1"/>
            <a:r>
              <a:rPr lang="fr-FR" sz="2000" dirty="0"/>
              <a:t>développement des métadonnées académiques ouvertes</a:t>
            </a:r>
          </a:p>
          <a:p>
            <a:pPr lvl="1"/>
            <a:r>
              <a:rPr lang="fr-FR" sz="2000" dirty="0"/>
              <a:t>possibilité d’index ouverts</a:t>
            </a:r>
          </a:p>
          <a:p>
            <a:pPr lvl="1"/>
            <a:r>
              <a:rPr lang="fr-FR" sz="2000" dirty="0"/>
              <a:t>ouverture des citations</a:t>
            </a:r>
          </a:p>
        </p:txBody>
      </p:sp>
      <p:sp>
        <p:nvSpPr>
          <p:cNvPr id="7" name="ZoneTexte 6">
            <a:extLst>
              <a:ext uri="{FF2B5EF4-FFF2-40B4-BE49-F238E27FC236}">
                <a16:creationId xmlns:a16="http://schemas.microsoft.com/office/drawing/2014/main" id="{2C374B1F-E08E-522C-0B4B-23270C8E14BB}"/>
              </a:ext>
            </a:extLst>
          </p:cNvPr>
          <p:cNvSpPr txBox="1"/>
          <p:nvPr/>
        </p:nvSpPr>
        <p:spPr>
          <a:xfrm>
            <a:off x="1689854" y="4045396"/>
            <a:ext cx="2611723" cy="584775"/>
          </a:xfrm>
          <a:prstGeom prst="rect">
            <a:avLst/>
          </a:prstGeom>
          <a:noFill/>
        </p:spPr>
        <p:txBody>
          <a:bodyPr wrap="square">
            <a:spAutoFit/>
          </a:bodyPr>
          <a:lstStyle/>
          <a:p>
            <a:pPr algn="ctr"/>
            <a:r>
              <a:rPr lang="en-US" sz="1600" i="1" dirty="0"/>
              <a:t>Initiative for Open Citations</a:t>
            </a:r>
          </a:p>
          <a:p>
            <a:pPr algn="ctr"/>
            <a:r>
              <a:rPr lang="en-US" sz="1600" i="0" dirty="0">
                <a:hlinkClick r:id="rId3"/>
              </a:rPr>
              <a:t>https://i4oc.org/</a:t>
            </a:r>
            <a:r>
              <a:rPr lang="en-US" sz="1600" i="0" dirty="0"/>
              <a:t> </a:t>
            </a:r>
            <a:endParaRPr lang="fr-FR" sz="1600" dirty="0"/>
          </a:p>
        </p:txBody>
      </p:sp>
      <p:pic>
        <p:nvPicPr>
          <p:cNvPr id="2" name="Picture 2" descr="Initiative for Open Citations - Wikipedia">
            <a:extLst>
              <a:ext uri="{FF2B5EF4-FFF2-40B4-BE49-F238E27FC236}">
                <a16:creationId xmlns:a16="http://schemas.microsoft.com/office/drawing/2014/main" id="{DCFA5715-FD92-7CAA-15F6-587BD48C9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373" y="2872577"/>
            <a:ext cx="2258684" cy="1132905"/>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9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50E589B-BD74-21C4-DF7B-F457E8368C29}"/>
              </a:ext>
            </a:extLst>
          </p:cNvPr>
          <p:cNvSpPr>
            <a:spLocks noGrp="1"/>
          </p:cNvSpPr>
          <p:nvPr>
            <p:ph sz="half" idx="2"/>
          </p:nvPr>
        </p:nvSpPr>
        <p:spPr>
          <a:xfrm>
            <a:off x="5907669" y="2761136"/>
            <a:ext cx="6036756" cy="2289354"/>
          </a:xfrm>
        </p:spPr>
        <p:txBody>
          <a:bodyPr/>
          <a:lstStyle/>
          <a:p>
            <a:r>
              <a:rPr lang="fr-FR" sz="2400" dirty="0"/>
              <a:t>réflexions autour de la bibliométrie</a:t>
            </a:r>
          </a:p>
          <a:p>
            <a:pPr lvl="1"/>
            <a:r>
              <a:rPr lang="fr-FR" sz="2000" dirty="0"/>
              <a:t>répondre à l’essor de la bibliométrie</a:t>
            </a:r>
          </a:p>
          <a:p>
            <a:pPr lvl="1"/>
            <a:r>
              <a:rPr lang="fr-FR" sz="2000" dirty="0"/>
              <a:t>favoriser les processus ouverts et transparents</a:t>
            </a:r>
          </a:p>
          <a:p>
            <a:pPr lvl="1"/>
            <a:r>
              <a:rPr lang="fr-FR" sz="2000" dirty="0"/>
              <a:t>sortir de Scopus et du Web of science payants</a:t>
            </a:r>
          </a:p>
          <a:p>
            <a:pPr lvl="1"/>
            <a:r>
              <a:rPr lang="fr-FR" sz="2000" dirty="0"/>
              <a:t>prendre en compte les </a:t>
            </a:r>
            <a:r>
              <a:rPr lang="fr-FR" sz="2000" i="1" dirty="0"/>
              <a:t>altmetrics</a:t>
            </a:r>
            <a:endParaRPr lang="fr-FR" sz="2000" dirty="0"/>
          </a:p>
          <a:p>
            <a:pPr marL="0" indent="0">
              <a:buNone/>
            </a:pPr>
            <a:endParaRPr lang="fr-FR" sz="2400" dirty="0">
              <a:highlight>
                <a:srgbClr val="FFFF00"/>
              </a:highlight>
            </a:endParaRPr>
          </a:p>
        </p:txBody>
      </p:sp>
      <p:pic>
        <p:nvPicPr>
          <p:cNvPr id="4" name="Image 3">
            <a:extLst>
              <a:ext uri="{FF2B5EF4-FFF2-40B4-BE49-F238E27FC236}">
                <a16:creationId xmlns:a16="http://schemas.microsoft.com/office/drawing/2014/main" id="{33FD8924-7567-211F-57B2-CC25EDA6B241}"/>
              </a:ext>
            </a:extLst>
          </p:cNvPr>
          <p:cNvPicPr>
            <a:picLocks noChangeAspect="1"/>
          </p:cNvPicPr>
          <p:nvPr/>
        </p:nvPicPr>
        <p:blipFill>
          <a:blip r:embed="rId3"/>
          <a:stretch>
            <a:fillRect/>
          </a:stretch>
        </p:blipFill>
        <p:spPr>
          <a:xfrm>
            <a:off x="936567" y="1857381"/>
            <a:ext cx="4734155" cy="4096864"/>
          </a:xfrm>
          <a:prstGeom prst="rect">
            <a:avLst/>
          </a:prstGeom>
          <a:effectLst>
            <a:outerShdw blurRad="508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1D567FD9-6B42-A108-019A-C87609051961}"/>
              </a:ext>
            </a:extLst>
          </p:cNvPr>
          <p:cNvSpPr txBox="1"/>
          <p:nvPr/>
        </p:nvSpPr>
        <p:spPr>
          <a:xfrm>
            <a:off x="1579487" y="6072067"/>
            <a:ext cx="3448314" cy="276999"/>
          </a:xfrm>
          <a:prstGeom prst="rect">
            <a:avLst/>
          </a:prstGeom>
          <a:noFill/>
        </p:spPr>
        <p:txBody>
          <a:bodyPr wrap="square">
            <a:spAutoFit/>
          </a:bodyPr>
          <a:lstStyle/>
          <a:p>
            <a:pPr algn="ctr"/>
            <a:r>
              <a:rPr lang="fr-FR" sz="1200" dirty="0"/>
              <a:t>23/04/2015, </a:t>
            </a:r>
            <a:r>
              <a:rPr lang="fr-FR" sz="1200" dirty="0">
                <a:hlinkClick r:id="rId4"/>
              </a:rPr>
              <a:t>http://www.leidenmanifesto.org/</a:t>
            </a:r>
            <a:r>
              <a:rPr lang="fr-FR" sz="1200" dirty="0"/>
              <a:t> </a:t>
            </a:r>
          </a:p>
        </p:txBody>
      </p:sp>
    </p:spTree>
    <p:extLst>
      <p:ext uri="{BB962C8B-B14F-4D97-AF65-F5344CB8AC3E}">
        <p14:creationId xmlns:p14="http://schemas.microsoft.com/office/powerpoint/2010/main" val="1126250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50E589B-BD74-21C4-DF7B-F457E8368C29}"/>
              </a:ext>
            </a:extLst>
          </p:cNvPr>
          <p:cNvSpPr>
            <a:spLocks noGrp="1"/>
          </p:cNvSpPr>
          <p:nvPr>
            <p:ph sz="half" idx="2"/>
          </p:nvPr>
        </p:nvSpPr>
        <p:spPr>
          <a:xfrm>
            <a:off x="5907669" y="2761136"/>
            <a:ext cx="6036756" cy="2289354"/>
          </a:xfrm>
        </p:spPr>
        <p:txBody>
          <a:bodyPr>
            <a:normAutofit/>
          </a:bodyPr>
          <a:lstStyle/>
          <a:p>
            <a:r>
              <a:rPr lang="fr-FR" sz="2400" dirty="0"/>
              <a:t>progrès de la recherche sémantique</a:t>
            </a:r>
          </a:p>
          <a:p>
            <a:pPr lvl="1"/>
            <a:r>
              <a:rPr lang="fr-FR" sz="2000" dirty="0"/>
              <a:t>donner du sens et du contexte aux données</a:t>
            </a:r>
          </a:p>
          <a:p>
            <a:pPr lvl="1"/>
            <a:r>
              <a:rPr lang="fr-FR" sz="2000" dirty="0"/>
              <a:t>les mettre en relation (</a:t>
            </a:r>
            <a:r>
              <a:rPr lang="fr-FR" sz="2000" i="1" dirty="0"/>
              <a:t>linked data</a:t>
            </a:r>
            <a:r>
              <a:rPr lang="fr-FR" sz="2000" dirty="0"/>
              <a:t> et </a:t>
            </a:r>
            <a:r>
              <a:rPr lang="fr-FR" sz="2000" i="1" dirty="0"/>
              <a:t>knowledge graphs</a:t>
            </a:r>
            <a:r>
              <a:rPr lang="fr-FR" sz="2000" dirty="0"/>
              <a:t>) – ex. : MAG (Microsoft academic graph)</a:t>
            </a:r>
          </a:p>
          <a:p>
            <a:pPr lvl="1"/>
            <a:r>
              <a:rPr lang="fr-FR" sz="2000" dirty="0"/>
              <a:t>les enrichir (</a:t>
            </a:r>
            <a:r>
              <a:rPr lang="fr-FR" sz="2000"/>
              <a:t>indexation automatique)</a:t>
            </a:r>
            <a:endParaRPr lang="fr-FR" sz="2000" dirty="0"/>
          </a:p>
          <a:p>
            <a:pPr lvl="1"/>
            <a:r>
              <a:rPr lang="fr-FR" sz="2000" dirty="0"/>
              <a:t>les rendre plus visuelles</a:t>
            </a:r>
          </a:p>
          <a:p>
            <a:pPr marL="0" indent="0">
              <a:buNone/>
            </a:pPr>
            <a:endParaRPr lang="fr-FR" sz="2400" dirty="0">
              <a:highlight>
                <a:srgbClr val="FFFF00"/>
              </a:highlight>
            </a:endParaRPr>
          </a:p>
        </p:txBody>
      </p:sp>
      <p:sp>
        <p:nvSpPr>
          <p:cNvPr id="3" name="ZoneTexte 2">
            <a:extLst>
              <a:ext uri="{FF2B5EF4-FFF2-40B4-BE49-F238E27FC236}">
                <a16:creationId xmlns:a16="http://schemas.microsoft.com/office/drawing/2014/main" id="{AEA504FC-1E33-A934-FFCB-0795663FDEA8}"/>
              </a:ext>
            </a:extLst>
          </p:cNvPr>
          <p:cNvSpPr txBox="1"/>
          <p:nvPr/>
        </p:nvSpPr>
        <p:spPr>
          <a:xfrm>
            <a:off x="1470044" y="6345777"/>
            <a:ext cx="3952855" cy="369332"/>
          </a:xfrm>
          <a:prstGeom prst="rect">
            <a:avLst/>
          </a:prstGeom>
          <a:noFill/>
        </p:spPr>
        <p:txBody>
          <a:bodyPr wrap="square">
            <a:spAutoFit/>
          </a:bodyPr>
          <a:lstStyle/>
          <a:p>
            <a:r>
              <a:rPr lang="fr-FR" dirty="0"/>
              <a:t>Microsoft academic search † </a:t>
            </a:r>
          </a:p>
        </p:txBody>
      </p:sp>
      <p:pic>
        <p:nvPicPr>
          <p:cNvPr id="2058" name="Picture 10" descr="Screenshot of the updated academic search homepage UI">
            <a:extLst>
              <a:ext uri="{FF2B5EF4-FFF2-40B4-BE49-F238E27FC236}">
                <a16:creationId xmlns:a16="http://schemas.microsoft.com/office/drawing/2014/main" id="{88D2B8B1-5542-3CD3-C7E2-D2C4758EB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25" y="695673"/>
            <a:ext cx="4706580" cy="4130927"/>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2060" name="Picture 12" descr="Screenshot of topic search entity page">
            <a:extLst>
              <a:ext uri="{FF2B5EF4-FFF2-40B4-BE49-F238E27FC236}">
                <a16:creationId xmlns:a16="http://schemas.microsoft.com/office/drawing/2014/main" id="{D11A2031-FC0C-86E0-AC1E-368F1F91B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940" y="3722788"/>
            <a:ext cx="3102347" cy="2492957"/>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41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normAutofit/>
          </a:bodyPr>
          <a:lstStyle/>
          <a:p>
            <a:pPr marL="0" indent="0">
              <a:spcAft>
                <a:spcPts val="600"/>
              </a:spcAft>
              <a:buNone/>
            </a:pPr>
            <a:r>
              <a:rPr lang="fr-FR" sz="3200" dirty="0">
                <a:solidFill>
                  <a:schemeClr val="accent2"/>
                </a:solidFill>
              </a:rPr>
              <a:t>Lens, Dimensions</a:t>
            </a:r>
          </a:p>
          <a:p>
            <a:pPr lvl="1"/>
            <a:r>
              <a:rPr lang="fr-FR" sz="2800" dirty="0"/>
              <a:t>des outils bibliographiques et bibliométriques</a:t>
            </a:r>
          </a:p>
          <a:p>
            <a:pPr lvl="1"/>
            <a:r>
              <a:rPr lang="fr-FR" sz="2800" dirty="0"/>
              <a:t>des outils proposant une plus grande diversité de contenus</a:t>
            </a:r>
          </a:p>
          <a:p>
            <a:pPr lvl="1"/>
            <a:r>
              <a:rPr lang="fr-FR" sz="2800" dirty="0"/>
              <a:t>des outils utilisant des données structurées</a:t>
            </a:r>
          </a:p>
          <a:p>
            <a:pPr lvl="1"/>
            <a:r>
              <a:rPr lang="fr-FR" sz="2800" dirty="0"/>
              <a:t>des outils </a:t>
            </a:r>
            <a:r>
              <a:rPr lang="fr-FR" sz="2800" i="1" dirty="0"/>
              <a:t>freemium</a:t>
            </a:r>
          </a:p>
          <a:p>
            <a:pPr lvl="1"/>
            <a:endParaRPr lang="fr-FR" dirty="0"/>
          </a:p>
        </p:txBody>
      </p:sp>
    </p:spTree>
    <p:extLst>
      <p:ext uri="{BB962C8B-B14F-4D97-AF65-F5344CB8AC3E}">
        <p14:creationId xmlns:p14="http://schemas.microsoft.com/office/powerpoint/2010/main" val="1614646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e 1">
            <a:extLst>
              <a:ext uri="{FF2B5EF4-FFF2-40B4-BE49-F238E27FC236}">
                <a16:creationId xmlns:a16="http://schemas.microsoft.com/office/drawing/2014/main" id="{1B5E6B35-33F7-4E96-A4C6-ED5E80C308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570380" y="4686239"/>
            <a:ext cx="9328800" cy="6926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5777D6-DE8B-4013-A50B-A45A430F222B}"/>
              </a:ext>
            </a:extLst>
          </p:cNvPr>
          <p:cNvSpPr/>
          <p:nvPr/>
        </p:nvSpPr>
        <p:spPr>
          <a:xfrm>
            <a:off x="5803009" y="5573430"/>
            <a:ext cx="1311578" cy="246221"/>
          </a:xfrm>
          <a:prstGeom prst="rect">
            <a:avLst/>
          </a:prstGeom>
        </p:spPr>
        <p:txBody>
          <a:bodyPr wrap="none">
            <a:spAutoFit/>
          </a:bodyPr>
          <a:lstStyle/>
          <a:p>
            <a:pPr defTabSz="457200">
              <a:defRPr/>
            </a:pPr>
            <a:r>
              <a:rPr lang="fr-FR" sz="1000" dirty="0">
                <a:solidFill>
                  <a:prstClr val="white"/>
                </a:solidFill>
                <a:cs typeface="Calibri" panose="020F0502020204030204" pitchFamily="34" charset="0"/>
                <a:hlinkClick r:id="rId4"/>
              </a:rPr>
              <a:t>M. Gusenbauer, 2022</a:t>
            </a:r>
            <a:endParaRPr lang="fr-FR" sz="1000" dirty="0">
              <a:solidFill>
                <a:prstClr val="white"/>
              </a:solidFill>
              <a:cs typeface="Calibri" panose="020F0502020204030204" pitchFamily="34" charset="0"/>
            </a:endParaRPr>
          </a:p>
        </p:txBody>
      </p:sp>
      <p:sp>
        <p:nvSpPr>
          <p:cNvPr id="5" name="Rectangle 4">
            <a:extLst>
              <a:ext uri="{FF2B5EF4-FFF2-40B4-BE49-F238E27FC236}">
                <a16:creationId xmlns:a16="http://schemas.microsoft.com/office/drawing/2014/main" id="{D9E3552E-E7E3-4816-A5AF-7579DFC47444}"/>
              </a:ext>
            </a:extLst>
          </p:cNvPr>
          <p:cNvSpPr/>
          <p:nvPr/>
        </p:nvSpPr>
        <p:spPr>
          <a:xfrm>
            <a:off x="224293" y="2338270"/>
            <a:ext cx="2528745" cy="253916"/>
          </a:xfrm>
          <a:prstGeom prst="rect">
            <a:avLst/>
          </a:prstGeom>
        </p:spPr>
        <p:txBody>
          <a:bodyPr wrap="square">
            <a:spAutoFit/>
          </a:bodyPr>
          <a:lstStyle/>
          <a:p>
            <a:pPr defTabSz="457200">
              <a:defRPr/>
            </a:pPr>
            <a:r>
              <a:rPr lang="en-US" sz="1050" dirty="0"/>
              <a:t>SEM = Semantic Scholar</a:t>
            </a:r>
            <a:endParaRPr lang="fr-FR" sz="1050" dirty="0"/>
          </a:p>
        </p:txBody>
      </p:sp>
      <p:sp>
        <p:nvSpPr>
          <p:cNvPr id="6" name="Rectangle 5">
            <a:extLst>
              <a:ext uri="{FF2B5EF4-FFF2-40B4-BE49-F238E27FC236}">
                <a16:creationId xmlns:a16="http://schemas.microsoft.com/office/drawing/2014/main" id="{59ECE9A9-19FB-4F89-8010-6D243F0BFE21}"/>
              </a:ext>
            </a:extLst>
          </p:cNvPr>
          <p:cNvSpPr/>
          <p:nvPr/>
        </p:nvSpPr>
        <p:spPr>
          <a:xfrm>
            <a:off x="367861" y="1306777"/>
            <a:ext cx="1834266" cy="253916"/>
          </a:xfrm>
          <a:prstGeom prst="rect">
            <a:avLst/>
          </a:prstGeom>
        </p:spPr>
        <p:txBody>
          <a:bodyPr wrap="square">
            <a:spAutoFit/>
          </a:bodyPr>
          <a:lstStyle/>
          <a:p>
            <a:pPr defTabSz="457200">
              <a:defRPr/>
            </a:pPr>
            <a:r>
              <a:rPr lang="fr-FR" sz="1050" dirty="0">
                <a:solidFill>
                  <a:schemeClr val="accent2"/>
                </a:solidFill>
              </a:rPr>
              <a:t>GSC = Google Scholar</a:t>
            </a:r>
          </a:p>
        </p:txBody>
      </p:sp>
      <p:sp>
        <p:nvSpPr>
          <p:cNvPr id="7" name="Rectangle 6">
            <a:extLst>
              <a:ext uri="{FF2B5EF4-FFF2-40B4-BE49-F238E27FC236}">
                <a16:creationId xmlns:a16="http://schemas.microsoft.com/office/drawing/2014/main" id="{D2DB9F40-553E-44E2-9FDA-25C3B46FCCCA}"/>
              </a:ext>
            </a:extLst>
          </p:cNvPr>
          <p:cNvSpPr/>
          <p:nvPr/>
        </p:nvSpPr>
        <p:spPr>
          <a:xfrm>
            <a:off x="933939" y="1526802"/>
            <a:ext cx="1173714" cy="253916"/>
          </a:xfrm>
          <a:prstGeom prst="rect">
            <a:avLst/>
          </a:prstGeom>
        </p:spPr>
        <p:txBody>
          <a:bodyPr wrap="square">
            <a:spAutoFit/>
          </a:bodyPr>
          <a:lstStyle/>
          <a:p>
            <a:pPr defTabSz="457200">
              <a:defRPr/>
            </a:pPr>
            <a:r>
              <a:rPr lang="en-US" sz="1050" dirty="0"/>
              <a:t>BAS = BASE</a:t>
            </a:r>
            <a:endParaRPr lang="fr-FR" sz="1050" dirty="0"/>
          </a:p>
        </p:txBody>
      </p:sp>
      <p:sp>
        <p:nvSpPr>
          <p:cNvPr id="8" name="Rectangle 7">
            <a:extLst>
              <a:ext uri="{FF2B5EF4-FFF2-40B4-BE49-F238E27FC236}">
                <a16:creationId xmlns:a16="http://schemas.microsoft.com/office/drawing/2014/main" id="{1C652696-97AC-4EC6-ADA1-41BC099951B8}"/>
              </a:ext>
            </a:extLst>
          </p:cNvPr>
          <p:cNvSpPr/>
          <p:nvPr/>
        </p:nvSpPr>
        <p:spPr>
          <a:xfrm>
            <a:off x="58574" y="1712466"/>
            <a:ext cx="2113126" cy="253916"/>
          </a:xfrm>
          <a:prstGeom prst="rect">
            <a:avLst/>
          </a:prstGeom>
        </p:spPr>
        <p:txBody>
          <a:bodyPr wrap="square">
            <a:spAutoFit/>
          </a:bodyPr>
          <a:lstStyle/>
          <a:p>
            <a:pPr defTabSz="457200">
              <a:defRPr/>
            </a:pPr>
            <a:r>
              <a:rPr lang="fr-FR" sz="1050" dirty="0"/>
              <a:t>MAC = Microsoft Academic</a:t>
            </a:r>
          </a:p>
        </p:txBody>
      </p:sp>
      <p:sp>
        <p:nvSpPr>
          <p:cNvPr id="9" name="Rectangle 8">
            <a:extLst>
              <a:ext uri="{FF2B5EF4-FFF2-40B4-BE49-F238E27FC236}">
                <a16:creationId xmlns:a16="http://schemas.microsoft.com/office/drawing/2014/main" id="{6203D7BD-9166-49E2-8738-3AF38E95A1C7}"/>
              </a:ext>
            </a:extLst>
          </p:cNvPr>
          <p:cNvSpPr/>
          <p:nvPr/>
        </p:nvSpPr>
        <p:spPr>
          <a:xfrm>
            <a:off x="956492" y="1909053"/>
            <a:ext cx="1420117" cy="253916"/>
          </a:xfrm>
          <a:prstGeom prst="rect">
            <a:avLst/>
          </a:prstGeom>
        </p:spPr>
        <p:txBody>
          <a:bodyPr wrap="square">
            <a:spAutoFit/>
          </a:bodyPr>
          <a:lstStyle/>
          <a:p>
            <a:pPr defTabSz="457200">
              <a:defRPr/>
            </a:pPr>
            <a:r>
              <a:rPr lang="fr-FR" sz="1050" dirty="0">
                <a:solidFill>
                  <a:schemeClr val="accent2"/>
                </a:solidFill>
              </a:rPr>
              <a:t>LEN = Lens</a:t>
            </a:r>
          </a:p>
        </p:txBody>
      </p:sp>
      <p:sp>
        <p:nvSpPr>
          <p:cNvPr id="10" name="Rectangle 9">
            <a:extLst>
              <a:ext uri="{FF2B5EF4-FFF2-40B4-BE49-F238E27FC236}">
                <a16:creationId xmlns:a16="http://schemas.microsoft.com/office/drawing/2014/main" id="{1F1DD0F7-8704-42A8-BC48-2E02AFD36CFB}"/>
              </a:ext>
            </a:extLst>
          </p:cNvPr>
          <p:cNvSpPr/>
          <p:nvPr/>
        </p:nvSpPr>
        <p:spPr>
          <a:xfrm>
            <a:off x="927234" y="2128613"/>
            <a:ext cx="1297919" cy="253916"/>
          </a:xfrm>
          <a:prstGeom prst="rect">
            <a:avLst/>
          </a:prstGeom>
        </p:spPr>
        <p:txBody>
          <a:bodyPr wrap="square">
            <a:spAutoFit/>
          </a:bodyPr>
          <a:lstStyle/>
          <a:p>
            <a:pPr defTabSz="457200">
              <a:defRPr/>
            </a:pPr>
            <a:r>
              <a:rPr lang="fr-FR" sz="1050" dirty="0"/>
              <a:t>COR = Core</a:t>
            </a:r>
          </a:p>
        </p:txBody>
      </p:sp>
      <p:pic>
        <p:nvPicPr>
          <p:cNvPr id="12" name="Picture 2" descr="figure 1">
            <a:extLst>
              <a:ext uri="{FF2B5EF4-FFF2-40B4-BE49-F238E27FC236}">
                <a16:creationId xmlns:a16="http://schemas.microsoft.com/office/drawing/2014/main" id="{CC0CEEDB-1459-4C38-ABB9-51746F8F7E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1265710" y="387980"/>
            <a:ext cx="603055" cy="5687791"/>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746C260D-156C-4598-B56E-278C717F98A8}"/>
              </a:ext>
            </a:extLst>
          </p:cNvPr>
          <p:cNvPicPr>
            <a:picLocks noChangeAspect="1"/>
          </p:cNvPicPr>
          <p:nvPr/>
        </p:nvPicPr>
        <p:blipFill rotWithShape="1">
          <a:blip r:embed="rId6">
            <a:extLst>
              <a:ext uri="{28A0092B-C50C-407E-A947-70E740481C1C}">
                <a14:useLocalDpi xmlns:a14="http://schemas.microsoft.com/office/drawing/2010/main" val="0"/>
              </a:ext>
            </a:extLst>
          </a:blip>
          <a:srcRect t="-4"/>
          <a:stretch/>
        </p:blipFill>
        <p:spPr>
          <a:xfrm>
            <a:off x="1844466" y="1337143"/>
            <a:ext cx="9319871" cy="3154569"/>
          </a:xfrm>
          <a:prstGeom prst="rect">
            <a:avLst/>
          </a:prstGeom>
          <a:effectLst>
            <a:outerShdw blurRad="50800" dist="139700" dir="2700000" algn="ctr" rotWithShape="0">
              <a:srgbClr val="000000">
                <a:alpha val="65000"/>
              </a:srgbClr>
            </a:outerShdw>
          </a:effectLst>
        </p:spPr>
      </p:pic>
      <p:sp>
        <p:nvSpPr>
          <p:cNvPr id="13" name="Rectangle 12">
            <a:extLst>
              <a:ext uri="{FF2B5EF4-FFF2-40B4-BE49-F238E27FC236}">
                <a16:creationId xmlns:a16="http://schemas.microsoft.com/office/drawing/2014/main" id="{1DB6EBE0-4548-45E4-818A-3DE8C260BA92}"/>
              </a:ext>
            </a:extLst>
          </p:cNvPr>
          <p:cNvSpPr/>
          <p:nvPr/>
        </p:nvSpPr>
        <p:spPr>
          <a:xfrm>
            <a:off x="10899180" y="6114648"/>
            <a:ext cx="988435" cy="246221"/>
          </a:xfrm>
          <a:prstGeom prst="rect">
            <a:avLst/>
          </a:prstGeom>
        </p:spPr>
        <p:txBody>
          <a:bodyPr wrap="square">
            <a:spAutoFit/>
          </a:bodyPr>
          <a:lstStyle/>
          <a:p>
            <a:pPr defTabSz="457200">
              <a:defRPr/>
            </a:pPr>
            <a:r>
              <a:rPr lang="fr-FR" sz="1000" dirty="0">
                <a:solidFill>
                  <a:prstClr val="white"/>
                </a:solidFill>
                <a:hlinkClick r:id="rId7"/>
              </a:rPr>
              <a:t>abréviations</a:t>
            </a:r>
            <a:endParaRPr lang="fr-FR" sz="1000" dirty="0">
              <a:solidFill>
                <a:prstClr val="white"/>
              </a:solidFill>
            </a:endParaRPr>
          </a:p>
        </p:txBody>
      </p:sp>
      <p:sp>
        <p:nvSpPr>
          <p:cNvPr id="16" name="Rectangle 15">
            <a:extLst>
              <a:ext uri="{FF2B5EF4-FFF2-40B4-BE49-F238E27FC236}">
                <a16:creationId xmlns:a16="http://schemas.microsoft.com/office/drawing/2014/main" id="{AF37AEB9-AD72-485F-9193-7026DF0A627E}"/>
              </a:ext>
            </a:extLst>
          </p:cNvPr>
          <p:cNvSpPr/>
          <p:nvPr/>
        </p:nvSpPr>
        <p:spPr>
          <a:xfrm>
            <a:off x="750461" y="2556834"/>
            <a:ext cx="1060695" cy="253916"/>
          </a:xfrm>
          <a:prstGeom prst="rect">
            <a:avLst/>
          </a:prstGeom>
        </p:spPr>
        <p:txBody>
          <a:bodyPr wrap="square">
            <a:spAutoFit/>
          </a:bodyPr>
          <a:lstStyle/>
          <a:p>
            <a:pPr defTabSz="457200">
              <a:defRPr/>
            </a:pPr>
            <a:r>
              <a:rPr lang="fr-FR" sz="1050" dirty="0"/>
              <a:t>AIR = OpenAire</a:t>
            </a:r>
          </a:p>
        </p:txBody>
      </p:sp>
      <p:sp>
        <p:nvSpPr>
          <p:cNvPr id="17" name="Rectangle 16">
            <a:extLst>
              <a:ext uri="{FF2B5EF4-FFF2-40B4-BE49-F238E27FC236}">
                <a16:creationId xmlns:a16="http://schemas.microsoft.com/office/drawing/2014/main" id="{77B0F77E-7012-4E61-A0D6-52ECC1594CAF}"/>
              </a:ext>
            </a:extLst>
          </p:cNvPr>
          <p:cNvSpPr/>
          <p:nvPr/>
        </p:nvSpPr>
        <p:spPr>
          <a:xfrm>
            <a:off x="729130" y="2771910"/>
            <a:ext cx="1420075" cy="253916"/>
          </a:xfrm>
          <a:prstGeom prst="rect">
            <a:avLst/>
          </a:prstGeom>
        </p:spPr>
        <p:txBody>
          <a:bodyPr wrap="square">
            <a:spAutoFit/>
          </a:bodyPr>
          <a:lstStyle/>
          <a:p>
            <a:pPr defTabSz="457200">
              <a:defRPr/>
            </a:pPr>
            <a:r>
              <a:rPr lang="fr-FR" sz="1050" dirty="0"/>
              <a:t>CRO = Crossref</a:t>
            </a:r>
          </a:p>
        </p:txBody>
      </p:sp>
      <p:sp>
        <p:nvSpPr>
          <p:cNvPr id="18" name="Rectangle 17">
            <a:extLst>
              <a:ext uri="{FF2B5EF4-FFF2-40B4-BE49-F238E27FC236}">
                <a16:creationId xmlns:a16="http://schemas.microsoft.com/office/drawing/2014/main" id="{4D3ED047-93FB-40AD-812F-E01C5E0BFF5A}"/>
              </a:ext>
            </a:extLst>
          </p:cNvPr>
          <p:cNvSpPr/>
          <p:nvPr/>
        </p:nvSpPr>
        <p:spPr>
          <a:xfrm>
            <a:off x="582865" y="2994240"/>
            <a:ext cx="2023819" cy="253916"/>
          </a:xfrm>
          <a:prstGeom prst="rect">
            <a:avLst/>
          </a:prstGeom>
        </p:spPr>
        <p:txBody>
          <a:bodyPr wrap="square">
            <a:spAutoFit/>
          </a:bodyPr>
          <a:lstStyle/>
          <a:p>
            <a:pPr defTabSz="457200">
              <a:defRPr/>
            </a:pPr>
            <a:r>
              <a:rPr lang="fr-FR" sz="1050" dirty="0">
                <a:solidFill>
                  <a:schemeClr val="accent2"/>
                </a:solidFill>
              </a:rPr>
              <a:t>DIM = Dimensions</a:t>
            </a:r>
          </a:p>
        </p:txBody>
      </p:sp>
      <p:sp>
        <p:nvSpPr>
          <p:cNvPr id="19" name="Rectangle 18">
            <a:extLst>
              <a:ext uri="{FF2B5EF4-FFF2-40B4-BE49-F238E27FC236}">
                <a16:creationId xmlns:a16="http://schemas.microsoft.com/office/drawing/2014/main" id="{8829694C-667A-4382-AD1C-D177B9A0100B}"/>
              </a:ext>
            </a:extLst>
          </p:cNvPr>
          <p:cNvSpPr/>
          <p:nvPr/>
        </p:nvSpPr>
        <p:spPr>
          <a:xfrm>
            <a:off x="960963" y="3229588"/>
            <a:ext cx="1420074" cy="253916"/>
          </a:xfrm>
          <a:prstGeom prst="rect">
            <a:avLst/>
          </a:prstGeom>
        </p:spPr>
        <p:txBody>
          <a:bodyPr wrap="square">
            <a:spAutoFit/>
          </a:bodyPr>
          <a:lstStyle/>
          <a:p>
            <a:pPr defTabSz="457200">
              <a:defRPr/>
            </a:pPr>
            <a:r>
              <a:rPr lang="fr-FR" sz="1050" dirty="0"/>
              <a:t>SCT = Scite</a:t>
            </a:r>
          </a:p>
        </p:txBody>
      </p:sp>
      <p:sp>
        <p:nvSpPr>
          <p:cNvPr id="20" name="Rectangle 19">
            <a:extLst>
              <a:ext uri="{FF2B5EF4-FFF2-40B4-BE49-F238E27FC236}">
                <a16:creationId xmlns:a16="http://schemas.microsoft.com/office/drawing/2014/main" id="{E8B7C6A9-7180-4054-998C-135B80A762CB}"/>
              </a:ext>
            </a:extLst>
          </p:cNvPr>
          <p:cNvSpPr/>
          <p:nvPr/>
        </p:nvSpPr>
        <p:spPr>
          <a:xfrm>
            <a:off x="624082" y="3442683"/>
            <a:ext cx="1941384" cy="253916"/>
          </a:xfrm>
          <a:prstGeom prst="rect">
            <a:avLst/>
          </a:prstGeom>
        </p:spPr>
        <p:txBody>
          <a:bodyPr wrap="square">
            <a:spAutoFit/>
          </a:bodyPr>
          <a:lstStyle/>
          <a:p>
            <a:pPr defTabSz="457200">
              <a:defRPr/>
            </a:pPr>
            <a:r>
              <a:rPr lang="fr-FR" sz="1050" dirty="0"/>
              <a:t>MEN = Mendeley</a:t>
            </a:r>
          </a:p>
        </p:txBody>
      </p:sp>
      <p:sp>
        <p:nvSpPr>
          <p:cNvPr id="21" name="Rectangle 20">
            <a:extLst>
              <a:ext uri="{FF2B5EF4-FFF2-40B4-BE49-F238E27FC236}">
                <a16:creationId xmlns:a16="http://schemas.microsoft.com/office/drawing/2014/main" id="{07D91716-0675-4D03-9145-632B5E7B1781}"/>
              </a:ext>
            </a:extLst>
          </p:cNvPr>
          <p:cNvSpPr/>
          <p:nvPr/>
        </p:nvSpPr>
        <p:spPr>
          <a:xfrm>
            <a:off x="739685" y="3634566"/>
            <a:ext cx="1450779" cy="253916"/>
          </a:xfrm>
          <a:prstGeom prst="rect">
            <a:avLst/>
          </a:prstGeom>
        </p:spPr>
        <p:txBody>
          <a:bodyPr wrap="square">
            <a:spAutoFit/>
          </a:bodyPr>
          <a:lstStyle/>
          <a:p>
            <a:pPr defTabSz="457200">
              <a:defRPr/>
            </a:pPr>
            <a:r>
              <a:rPr lang="fr-FR" sz="1050" dirty="0">
                <a:solidFill>
                  <a:schemeClr val="accent2"/>
                </a:solidFill>
              </a:rPr>
              <a:t>SCO = Scopus</a:t>
            </a:r>
          </a:p>
        </p:txBody>
      </p:sp>
      <p:sp>
        <p:nvSpPr>
          <p:cNvPr id="22" name="Rectangle 21">
            <a:extLst>
              <a:ext uri="{FF2B5EF4-FFF2-40B4-BE49-F238E27FC236}">
                <a16:creationId xmlns:a16="http://schemas.microsoft.com/office/drawing/2014/main" id="{B5313EBC-A993-421F-8A35-5FF5458CA905}"/>
              </a:ext>
            </a:extLst>
          </p:cNvPr>
          <p:cNvSpPr/>
          <p:nvPr/>
        </p:nvSpPr>
        <p:spPr>
          <a:xfrm>
            <a:off x="274405" y="3848921"/>
            <a:ext cx="2329523" cy="253916"/>
          </a:xfrm>
          <a:prstGeom prst="rect">
            <a:avLst/>
          </a:prstGeom>
        </p:spPr>
        <p:txBody>
          <a:bodyPr wrap="square">
            <a:spAutoFit/>
          </a:bodyPr>
          <a:lstStyle/>
          <a:p>
            <a:pPr lvl="0">
              <a:defRPr/>
            </a:pPr>
            <a:r>
              <a:rPr lang="fr-FR" sz="1050" dirty="0"/>
              <a:t>CAS = CAS </a:t>
            </a:r>
            <a:r>
              <a:rPr lang="fr-FR" sz="1050" dirty="0" err="1"/>
              <a:t>SciFinder</a:t>
            </a:r>
            <a:r>
              <a:rPr lang="fr-FR" sz="1050" dirty="0"/>
              <a:t>-n</a:t>
            </a:r>
          </a:p>
        </p:txBody>
      </p:sp>
      <p:sp>
        <p:nvSpPr>
          <p:cNvPr id="23" name="Rectangle 22">
            <a:extLst>
              <a:ext uri="{FF2B5EF4-FFF2-40B4-BE49-F238E27FC236}">
                <a16:creationId xmlns:a16="http://schemas.microsoft.com/office/drawing/2014/main" id="{3188FAB6-F25D-432A-AD07-742C394417EE}"/>
              </a:ext>
            </a:extLst>
          </p:cNvPr>
          <p:cNvSpPr/>
          <p:nvPr/>
        </p:nvSpPr>
        <p:spPr>
          <a:xfrm>
            <a:off x="311170" y="4127193"/>
            <a:ext cx="2352269" cy="253916"/>
          </a:xfrm>
          <a:prstGeom prst="rect">
            <a:avLst/>
          </a:prstGeom>
        </p:spPr>
        <p:txBody>
          <a:bodyPr wrap="square">
            <a:spAutoFit/>
          </a:bodyPr>
          <a:lstStyle/>
          <a:p>
            <a:pPr lvl="0">
              <a:defRPr/>
            </a:pPr>
            <a:r>
              <a:rPr lang="en-US" sz="1050" dirty="0">
                <a:solidFill>
                  <a:schemeClr val="accent2"/>
                </a:solidFill>
              </a:rPr>
              <a:t>WCC = Web of Science</a:t>
            </a:r>
            <a:endParaRPr lang="fr-FR" sz="1050" dirty="0">
              <a:solidFill>
                <a:schemeClr val="accent2"/>
              </a:solidFill>
            </a:endParaRPr>
          </a:p>
        </p:txBody>
      </p:sp>
      <p:sp>
        <p:nvSpPr>
          <p:cNvPr id="24" name="Rectangle 23">
            <a:extLst>
              <a:ext uri="{FF2B5EF4-FFF2-40B4-BE49-F238E27FC236}">
                <a16:creationId xmlns:a16="http://schemas.microsoft.com/office/drawing/2014/main" id="{F5E298F1-ACEB-427D-AE74-7529FCE385CF}"/>
              </a:ext>
            </a:extLst>
          </p:cNvPr>
          <p:cNvSpPr/>
          <p:nvPr/>
        </p:nvSpPr>
        <p:spPr>
          <a:xfrm>
            <a:off x="452340" y="4339066"/>
            <a:ext cx="2113126" cy="253916"/>
          </a:xfrm>
          <a:prstGeom prst="rect">
            <a:avLst/>
          </a:prstGeom>
        </p:spPr>
        <p:txBody>
          <a:bodyPr wrap="square">
            <a:spAutoFit/>
          </a:bodyPr>
          <a:lstStyle/>
          <a:p>
            <a:pPr lvl="0">
              <a:defRPr/>
            </a:pPr>
            <a:r>
              <a:rPr lang="fr-FR" sz="1050" dirty="0"/>
              <a:t>SOP = ScienceOpen</a:t>
            </a:r>
          </a:p>
        </p:txBody>
      </p:sp>
    </p:spTree>
    <p:extLst>
      <p:ext uri="{BB962C8B-B14F-4D97-AF65-F5344CB8AC3E}">
        <p14:creationId xmlns:p14="http://schemas.microsoft.com/office/powerpoint/2010/main" val="3596536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DA9E4A1-FE68-8AEC-FB0B-6D7A668EF671}"/>
              </a:ext>
            </a:extLst>
          </p:cNvPr>
          <p:cNvPicPr>
            <a:picLocks noChangeAspect="1"/>
          </p:cNvPicPr>
          <p:nvPr/>
        </p:nvPicPr>
        <p:blipFill>
          <a:blip r:embed="rId3"/>
          <a:stretch>
            <a:fillRect/>
          </a:stretch>
        </p:blipFill>
        <p:spPr>
          <a:xfrm>
            <a:off x="1972106" y="322550"/>
            <a:ext cx="8247787" cy="6212900"/>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BF70D1F9-2C78-6DF1-CEE0-E21E441F6F2B}"/>
              </a:ext>
            </a:extLst>
          </p:cNvPr>
          <p:cNvSpPr txBox="1"/>
          <p:nvPr/>
        </p:nvSpPr>
        <p:spPr>
          <a:xfrm>
            <a:off x="5892799" y="6611779"/>
            <a:ext cx="63500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397321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93E08-6DA3-4551-9E93-BA6B47C4E135}"/>
              </a:ext>
            </a:extLst>
          </p:cNvPr>
          <p:cNvSpPr>
            <a:spLocks noGrp="1"/>
          </p:cNvSpPr>
          <p:nvPr>
            <p:ph type="title"/>
          </p:nvPr>
        </p:nvSpPr>
        <p:spPr/>
        <p:txBody>
          <a:bodyPr/>
          <a:lstStyle/>
          <a:p>
            <a:r>
              <a:rPr lang="fr-FR" dirty="0">
                <a:solidFill>
                  <a:schemeClr val="accent2"/>
                </a:solidFill>
              </a:rPr>
              <a:t>Le développement des moteurs de recherche académiques ouverts (ca. 2021-2024)</a:t>
            </a:r>
          </a:p>
        </p:txBody>
      </p:sp>
      <p:pic>
        <p:nvPicPr>
          <p:cNvPr id="5" name="Image 4">
            <a:extLst>
              <a:ext uri="{FF2B5EF4-FFF2-40B4-BE49-F238E27FC236}">
                <a16:creationId xmlns:a16="http://schemas.microsoft.com/office/drawing/2014/main" id="{7E9A95DE-F628-491E-B732-6F6380C1D058}"/>
              </a:ext>
            </a:extLst>
          </p:cNvPr>
          <p:cNvPicPr>
            <a:picLocks noChangeAspect="1"/>
          </p:cNvPicPr>
          <p:nvPr/>
        </p:nvPicPr>
        <p:blipFill>
          <a:blip r:embed="rId3"/>
          <a:stretch>
            <a:fillRect/>
          </a:stretch>
        </p:blipFill>
        <p:spPr>
          <a:xfrm>
            <a:off x="6606122" y="3287943"/>
            <a:ext cx="3210373" cy="990738"/>
          </a:xfrm>
          <a:prstGeom prst="rect">
            <a:avLst/>
          </a:prstGeom>
        </p:spPr>
      </p:pic>
      <p:pic>
        <p:nvPicPr>
          <p:cNvPr id="4" name="Image 3">
            <a:extLst>
              <a:ext uri="{FF2B5EF4-FFF2-40B4-BE49-F238E27FC236}">
                <a16:creationId xmlns:a16="http://schemas.microsoft.com/office/drawing/2014/main" id="{D288AA9F-FD22-7CBF-0855-3B2029BB32A3}"/>
              </a:ext>
            </a:extLst>
          </p:cNvPr>
          <p:cNvPicPr>
            <a:picLocks noChangeAspect="1"/>
          </p:cNvPicPr>
          <p:nvPr/>
        </p:nvPicPr>
        <p:blipFill>
          <a:blip r:embed="rId4"/>
          <a:stretch>
            <a:fillRect/>
          </a:stretch>
        </p:blipFill>
        <p:spPr>
          <a:xfrm>
            <a:off x="2375505" y="3421311"/>
            <a:ext cx="2715002" cy="724001"/>
          </a:xfrm>
          <a:prstGeom prst="rect">
            <a:avLst/>
          </a:prstGeom>
        </p:spPr>
      </p:pic>
    </p:spTree>
    <p:extLst>
      <p:ext uri="{BB962C8B-B14F-4D97-AF65-F5344CB8AC3E}">
        <p14:creationId xmlns:p14="http://schemas.microsoft.com/office/powerpoint/2010/main" val="37131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62399" y="764117"/>
            <a:ext cx="7197726" cy="706362"/>
          </a:xfrm>
        </p:spPr>
        <p:txBody>
          <a:bodyPr>
            <a:noAutofit/>
          </a:bodyPr>
          <a:lstStyle/>
          <a:p>
            <a:r>
              <a:rPr lang="fr-FR" sz="4000" cap="none" dirty="0"/>
              <a:t>Présentation</a:t>
            </a:r>
          </a:p>
        </p:txBody>
      </p:sp>
      <p:sp>
        <p:nvSpPr>
          <p:cNvPr id="5" name="Sous-titre 4"/>
          <p:cNvSpPr>
            <a:spLocks noGrp="1"/>
          </p:cNvSpPr>
          <p:nvPr>
            <p:ph type="subTitle" idx="1"/>
          </p:nvPr>
        </p:nvSpPr>
        <p:spPr>
          <a:xfrm>
            <a:off x="1859280" y="1657351"/>
            <a:ext cx="9542145" cy="5019220"/>
          </a:xfrm>
        </p:spPr>
        <p:txBody>
          <a:bodyPr>
            <a:normAutofit/>
          </a:bodyPr>
          <a:lstStyle/>
          <a:p>
            <a:pPr>
              <a:lnSpc>
                <a:spcPct val="120000"/>
              </a:lnSpc>
              <a:spcAft>
                <a:spcPts val="300"/>
              </a:spcAft>
            </a:pPr>
            <a:endParaRPr lang="fr-FR" sz="1700" cap="none" dirty="0"/>
          </a:p>
          <a:p>
            <a:pPr algn="l"/>
            <a:r>
              <a:rPr lang="fr-FR" sz="1400" b="0" i="0" dirty="0">
                <a:solidFill>
                  <a:srgbClr val="555555"/>
                </a:solidFill>
                <a:effectLst/>
                <a:highlight>
                  <a:srgbClr val="FFFFFF"/>
                </a:highlight>
              </a:rPr>
              <a:t>Depuis quelques années, de nouveaux moteurs de recherche académique viennent compléter l'offre dominée jusque-là par Google Scholar, Scopus et le Web of Science. </a:t>
            </a:r>
            <a:br>
              <a:rPr lang="fr-FR" sz="1400" b="0" i="0" dirty="0">
                <a:solidFill>
                  <a:srgbClr val="555555"/>
                </a:solidFill>
                <a:effectLst/>
                <a:highlight>
                  <a:srgbClr val="FFFFFF"/>
                </a:highlight>
              </a:rPr>
            </a:br>
            <a:r>
              <a:rPr lang="fr-FR" sz="1400" b="0" i="0" dirty="0">
                <a:solidFill>
                  <a:srgbClr val="555555"/>
                </a:solidFill>
                <a:effectLst/>
                <a:highlight>
                  <a:srgbClr val="FFFFFF"/>
                </a:highlight>
              </a:rPr>
              <a:t>Bibliodiversité, nouveaux types d'informations, science ouverte... A l'heure où des institutions se désabonnent de leurs bases bibliographiques commerciales et où des initiatives permettent une meilleure ouverture des données sur les publications, que peuvent apporter ces outils au chercheur ?</a:t>
            </a:r>
          </a:p>
          <a:p>
            <a:pPr algn="l"/>
            <a:r>
              <a:rPr lang="fr-FR" sz="1400" b="0" i="0" dirty="0">
                <a:solidFill>
                  <a:srgbClr val="555555"/>
                </a:solidFill>
                <a:effectLst/>
                <a:highlight>
                  <a:srgbClr val="FFFFFF"/>
                </a:highlight>
              </a:rPr>
              <a:t>Cette formation est une formation généraliste, ne nécessitant pas de compétence technique particulière et n’aborde pas, par exemple, la question des API.</a:t>
            </a:r>
          </a:p>
          <a:p>
            <a:pPr algn="l"/>
            <a:endParaRPr lang="fr-FR" sz="1400" dirty="0">
              <a:solidFill>
                <a:srgbClr val="555555"/>
              </a:solidFill>
              <a:highlight>
                <a:srgbClr val="FFFFFF"/>
              </a:highlight>
            </a:endParaRPr>
          </a:p>
          <a:p>
            <a:pPr marL="742950" lvl="1" indent="-285750" algn="l">
              <a:buFont typeface="Arial" panose="020B0604020202020204" pitchFamily="34" charset="0"/>
              <a:buChar char="•"/>
            </a:pPr>
            <a:r>
              <a:rPr lang="fr-FR" sz="1400" b="0" i="0" dirty="0">
                <a:solidFill>
                  <a:srgbClr val="555555"/>
                </a:solidFill>
                <a:effectLst/>
                <a:highlight>
                  <a:srgbClr val="FFFFFF"/>
                </a:highlight>
              </a:rPr>
              <a:t>Contexte : bibliodiversité et </a:t>
            </a:r>
            <a:r>
              <a:rPr lang="fr-FR" sz="1400" b="0" i="1" dirty="0">
                <a:solidFill>
                  <a:srgbClr val="555555"/>
                </a:solidFill>
                <a:effectLst/>
                <a:highlight>
                  <a:srgbClr val="FFFFFF"/>
                </a:highlight>
              </a:rPr>
              <a:t>open citations </a:t>
            </a:r>
            <a:r>
              <a:rPr lang="fr-FR" sz="1400" b="0" i="0" dirty="0">
                <a:solidFill>
                  <a:srgbClr val="555555"/>
                </a:solidFill>
                <a:effectLst/>
                <a:highlight>
                  <a:srgbClr val="FFFFFF"/>
                </a:highlight>
              </a:rPr>
              <a:t>; sources des données</a:t>
            </a:r>
          </a:p>
          <a:p>
            <a:pPr marL="742950" lvl="1" indent="-285750" algn="l">
              <a:buFont typeface="Arial" panose="020B0604020202020204" pitchFamily="34" charset="0"/>
              <a:buChar char="•"/>
            </a:pPr>
            <a:r>
              <a:rPr lang="fr-FR" sz="1400" b="0" i="0" dirty="0">
                <a:solidFill>
                  <a:srgbClr val="555555"/>
                </a:solidFill>
                <a:effectLst/>
                <a:highlight>
                  <a:srgbClr val="FFFFFF"/>
                </a:highlight>
              </a:rPr>
              <a:t>Intérêts et limites actuelles des outils :</a:t>
            </a:r>
          </a:p>
          <a:p>
            <a:pPr marL="1200150" lvl="2" indent="-285750" algn="l">
              <a:buFont typeface="Arial" panose="020B0604020202020204" pitchFamily="34" charset="0"/>
              <a:buChar char="•"/>
            </a:pPr>
            <a:r>
              <a:rPr lang="fr-FR" sz="1300" b="0" i="0" dirty="0">
                <a:solidFill>
                  <a:srgbClr val="555555"/>
                </a:solidFill>
                <a:effectLst/>
                <a:highlight>
                  <a:srgbClr val="FFFFFF"/>
                </a:highlight>
              </a:rPr>
              <a:t>les méga-index : Lens (</a:t>
            </a:r>
            <a:r>
              <a:rPr lang="fr-FR" sz="1300" b="0" i="0" dirty="0">
                <a:solidFill>
                  <a:srgbClr val="555555"/>
                </a:solidFill>
                <a:effectLst/>
                <a:highlight>
                  <a:srgbClr val="FFFFFF"/>
                </a:highlight>
                <a:hlinkClick r:id="rId3"/>
              </a:rPr>
              <a:t>https://www.lens.org/</a:t>
            </a:r>
            <a:r>
              <a:rPr lang="fr-FR" sz="1300" b="0" i="0" dirty="0">
                <a:solidFill>
                  <a:srgbClr val="555555"/>
                </a:solidFill>
                <a:effectLst/>
                <a:highlight>
                  <a:srgbClr val="FFFFFF"/>
                </a:highlight>
              </a:rPr>
              <a:t>), Dimensions (</a:t>
            </a:r>
            <a:r>
              <a:rPr lang="fr-FR" sz="1300" b="0" i="0" dirty="0">
                <a:solidFill>
                  <a:srgbClr val="555555"/>
                </a:solidFill>
                <a:effectLst/>
                <a:highlight>
                  <a:srgbClr val="FFFFFF"/>
                </a:highlight>
                <a:hlinkClick r:id="rId4"/>
              </a:rPr>
              <a:t>https://app.dimensions.ai/</a:t>
            </a:r>
            <a:r>
              <a:rPr lang="fr-FR" sz="1300" b="0" i="0" dirty="0">
                <a:solidFill>
                  <a:srgbClr val="555555"/>
                </a:solidFill>
                <a:effectLst/>
                <a:highlight>
                  <a:srgbClr val="FFFFFF"/>
                </a:highlight>
              </a:rPr>
              <a:t>)</a:t>
            </a:r>
          </a:p>
          <a:p>
            <a:pPr marL="1200150" lvl="2" indent="-285750" algn="l">
              <a:buFont typeface="Arial" panose="020B0604020202020204" pitchFamily="34" charset="0"/>
              <a:buChar char="•"/>
            </a:pPr>
            <a:r>
              <a:rPr lang="fr-FR" sz="1300" b="0" i="0" dirty="0">
                <a:solidFill>
                  <a:srgbClr val="555555"/>
                </a:solidFill>
                <a:effectLst/>
                <a:highlight>
                  <a:srgbClr val="FFFFFF"/>
                </a:highlight>
              </a:rPr>
              <a:t>les initiatives ouvertes : OpenAlex (</a:t>
            </a:r>
            <a:r>
              <a:rPr lang="fr-FR" sz="1300" b="0" i="0" dirty="0">
                <a:solidFill>
                  <a:srgbClr val="555555"/>
                </a:solidFill>
                <a:effectLst/>
                <a:highlight>
                  <a:srgbClr val="FFFFFF"/>
                </a:highlight>
                <a:hlinkClick r:id="rId5"/>
              </a:rPr>
              <a:t>https://openalex.org/</a:t>
            </a:r>
            <a:r>
              <a:rPr lang="fr-FR" sz="1300" b="0" i="0" dirty="0">
                <a:solidFill>
                  <a:srgbClr val="555555"/>
                </a:solidFill>
                <a:effectLst/>
                <a:highlight>
                  <a:srgbClr val="FFFFFF"/>
                </a:highlight>
              </a:rPr>
              <a:t>), Matilda (</a:t>
            </a:r>
            <a:r>
              <a:rPr lang="fr-FR" sz="1300" b="0" i="0" dirty="0">
                <a:solidFill>
                  <a:srgbClr val="555555"/>
                </a:solidFill>
                <a:effectLst/>
                <a:highlight>
                  <a:srgbClr val="FFFFFF"/>
                </a:highlight>
                <a:hlinkClick r:id="rId6"/>
              </a:rPr>
              <a:t>https://matilda.science/</a:t>
            </a:r>
            <a:r>
              <a:rPr lang="fr-FR" sz="1300" b="0" i="0" dirty="0">
                <a:solidFill>
                  <a:srgbClr val="555555"/>
                </a:solidFill>
                <a:effectLst/>
                <a:highlight>
                  <a:srgbClr val="FFFFFF"/>
                </a:highlight>
              </a:rPr>
              <a:t>)</a:t>
            </a:r>
          </a:p>
          <a:p>
            <a:pPr marL="742950" lvl="1" indent="-285750" algn="l">
              <a:buFont typeface="Arial" panose="020B0604020202020204" pitchFamily="34" charset="0"/>
              <a:buChar char="•"/>
            </a:pPr>
            <a:r>
              <a:rPr lang="fr-FR" sz="1400" b="0" i="0" dirty="0">
                <a:solidFill>
                  <a:srgbClr val="555555"/>
                </a:solidFill>
                <a:effectLst/>
                <a:highlight>
                  <a:srgbClr val="FFFFFF"/>
                </a:highlight>
              </a:rPr>
              <a:t>Bilan fin 2025 des outils de recherche bibliographique</a:t>
            </a:r>
          </a:p>
          <a:p>
            <a:pPr marL="742950" lvl="1" indent="-285750" algn="l">
              <a:buFont typeface="Arial" panose="020B0604020202020204" pitchFamily="34" charset="0"/>
              <a:buChar char="•"/>
            </a:pPr>
            <a:endParaRPr lang="fr-FR" sz="1400" dirty="0">
              <a:solidFill>
                <a:srgbClr val="555555"/>
              </a:solidFill>
              <a:highlight>
                <a:srgbClr val="FFFFFF"/>
              </a:highlight>
            </a:endParaRPr>
          </a:p>
          <a:p>
            <a:pPr marL="742950" lvl="1" indent="-285750" algn="l">
              <a:buFont typeface="Arial" panose="020B0604020202020204" pitchFamily="34" charset="0"/>
              <a:buChar char="•"/>
            </a:pPr>
            <a:endParaRPr lang="fr-FR" sz="1400" dirty="0">
              <a:solidFill>
                <a:srgbClr val="555555"/>
              </a:solidFill>
              <a:highlight>
                <a:srgbClr val="FFFFFF"/>
              </a:highlight>
            </a:endParaRPr>
          </a:p>
          <a:p>
            <a:pPr algn="l"/>
            <a:r>
              <a:rPr lang="fr-FR" sz="2000" b="1" dirty="0">
                <a:solidFill>
                  <a:schemeClr val="accent2"/>
                </a:solidFill>
                <a:highlight>
                  <a:srgbClr val="FFFFFF"/>
                </a:highlight>
              </a:rPr>
              <a:t>Présence de commentaires et d’une bibliographie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100" b="1" i="0" u="none" strike="noStrike" kern="1200" cap="none" spc="0" normalizeH="0" baseline="0" noProof="0" dirty="0">
                <a:ln>
                  <a:noFill/>
                </a:ln>
                <a:solidFill>
                  <a:srgbClr val="E97132"/>
                </a:solidFill>
                <a:effectLst/>
                <a:highlight>
                  <a:srgbClr val="FFFFFF"/>
                </a:highlight>
                <a:uLnTx/>
                <a:uFillTx/>
                <a:latin typeface="Aptos" panose="02110004020202020204"/>
                <a:ea typeface="+mn-ea"/>
                <a:cs typeface="+mn-cs"/>
              </a:rPr>
              <a:t>Dernière mise à jour du support : </a:t>
            </a:r>
            <a:r>
              <a:rPr kumimoji="0" lang="fr-FR" sz="1100" b="1" i="0" u="none" strike="noStrike" kern="1200" cap="none" spc="0" normalizeH="0" baseline="0" noProof="0" dirty="0">
                <a:ln>
                  <a:noFill/>
                </a:ln>
                <a:solidFill>
                  <a:srgbClr val="E97132"/>
                </a:solidFill>
                <a:effectLst/>
                <a:highlight>
                  <a:srgbClr val="FFFFFF"/>
                </a:highlight>
                <a:uLnTx/>
                <a:uFillTx/>
                <a:latin typeface="Aptos" panose="02110004020202020204"/>
                <a:ea typeface="+mn-ea"/>
                <a:cs typeface="+mn-cs"/>
                <a:hlinkClick r:id="rId7"/>
              </a:rPr>
              <a:t>https://urfist.chartes.psl.eu/ressources/sortir-de-google-scholar-scopus-ou-web-science-que-valent-lens-dimensions-openalex-et</a:t>
            </a:r>
            <a:r>
              <a:rPr kumimoji="0" lang="fr-FR" sz="1100" b="1" i="0" u="none" strike="noStrike" kern="1200" cap="none" spc="0" normalizeH="0" baseline="0" noProof="0" dirty="0">
                <a:ln>
                  <a:noFill/>
                </a:ln>
                <a:solidFill>
                  <a:srgbClr val="E97132"/>
                </a:solidFill>
                <a:effectLst/>
                <a:highlight>
                  <a:srgbClr val="FFFFFF"/>
                </a:highlight>
                <a:uLnTx/>
                <a:uFillTx/>
                <a:latin typeface="Aptos" panose="02110004020202020204"/>
                <a:ea typeface="+mn-ea"/>
                <a:cs typeface="+mn-cs"/>
              </a:rPr>
              <a:t> </a:t>
            </a:r>
          </a:p>
          <a:p>
            <a:pPr algn="l"/>
            <a:endParaRPr lang="fr-FR" sz="2000" b="1" dirty="0">
              <a:solidFill>
                <a:schemeClr val="accent2"/>
              </a:solidFill>
              <a:highlight>
                <a:srgbClr val="FFFFFF"/>
              </a:highlight>
            </a:endParaRPr>
          </a:p>
        </p:txBody>
      </p:sp>
    </p:spTree>
    <p:extLst>
      <p:ext uri="{BB962C8B-B14F-4D97-AF65-F5344CB8AC3E}">
        <p14:creationId xmlns:p14="http://schemas.microsoft.com/office/powerpoint/2010/main" val="1275719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33CE2-47AF-DFEA-D991-42E50062EA60}"/>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5F62472-B9A9-5E4F-A205-E0E95FE2E999}"/>
              </a:ext>
            </a:extLst>
          </p:cNvPr>
          <p:cNvSpPr>
            <a:spLocks noGrp="1"/>
          </p:cNvSpPr>
          <p:nvPr>
            <p:ph idx="1"/>
          </p:nvPr>
        </p:nvSpPr>
        <p:spPr/>
        <p:txBody>
          <a:bodyPr/>
          <a:lstStyle/>
          <a:p>
            <a:r>
              <a:rPr lang="fr-FR" dirty="0">
                <a:solidFill>
                  <a:srgbClr val="E97132"/>
                </a:solidFill>
              </a:rPr>
              <a:t>nécessité d’ouvrir les infrastructures</a:t>
            </a:r>
          </a:p>
          <a:p>
            <a:r>
              <a:rPr lang="fr-FR" dirty="0">
                <a:solidFill>
                  <a:srgbClr val="E97132"/>
                </a:solidFill>
              </a:rPr>
              <a:t>vers une bibliométrie plus ouverte</a:t>
            </a:r>
          </a:p>
          <a:p>
            <a:endParaRPr lang="fr-FR" dirty="0">
              <a:solidFill>
                <a:srgbClr val="E97132"/>
              </a:solidFill>
            </a:endParaRPr>
          </a:p>
        </p:txBody>
      </p:sp>
    </p:spTree>
    <p:extLst>
      <p:ext uri="{BB962C8B-B14F-4D97-AF65-F5344CB8AC3E}">
        <p14:creationId xmlns:p14="http://schemas.microsoft.com/office/powerpoint/2010/main" val="1585837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148D456-99DF-07EB-354E-1537008CDCB3}"/>
              </a:ext>
            </a:extLst>
          </p:cNvPr>
          <p:cNvSpPr txBox="1"/>
          <p:nvPr/>
        </p:nvSpPr>
        <p:spPr>
          <a:xfrm>
            <a:off x="2995863" y="6018466"/>
            <a:ext cx="598237" cy="246221"/>
          </a:xfrm>
          <a:prstGeom prst="rect">
            <a:avLst/>
          </a:prstGeom>
          <a:noFill/>
        </p:spPr>
        <p:txBody>
          <a:bodyPr wrap="square">
            <a:spAutoFit/>
          </a:bodyPr>
          <a:lstStyle/>
          <a:p>
            <a:r>
              <a:rPr lang="fr-FR" sz="1000" dirty="0">
                <a:hlinkClick r:id="rId3"/>
              </a:rPr>
              <a:t>source</a:t>
            </a:r>
            <a:endParaRPr lang="fr-FR" sz="1000" dirty="0"/>
          </a:p>
        </p:txBody>
      </p:sp>
      <p:sp>
        <p:nvSpPr>
          <p:cNvPr id="11" name="Espace réservé du contenu 7">
            <a:extLst>
              <a:ext uri="{FF2B5EF4-FFF2-40B4-BE49-F238E27FC236}">
                <a16:creationId xmlns:a16="http://schemas.microsoft.com/office/drawing/2014/main" id="{91D8F76E-0BFF-DEB0-93F4-E0AEE0354793}"/>
              </a:ext>
            </a:extLst>
          </p:cNvPr>
          <p:cNvSpPr txBox="1">
            <a:spLocks/>
          </p:cNvSpPr>
          <p:nvPr/>
        </p:nvSpPr>
        <p:spPr>
          <a:xfrm>
            <a:off x="5882269" y="3210919"/>
            <a:ext cx="6036756" cy="2407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la nécessité d’ouvrir les infrastructures</a:t>
            </a:r>
          </a:p>
        </p:txBody>
      </p:sp>
      <p:pic>
        <p:nvPicPr>
          <p:cNvPr id="12" name="Image 11">
            <a:extLst>
              <a:ext uri="{FF2B5EF4-FFF2-40B4-BE49-F238E27FC236}">
                <a16:creationId xmlns:a16="http://schemas.microsoft.com/office/drawing/2014/main" id="{59190DA7-1F4D-DBB3-1CA9-72D1920B3149}"/>
              </a:ext>
            </a:extLst>
          </p:cNvPr>
          <p:cNvPicPr>
            <a:picLocks noChangeAspect="1"/>
          </p:cNvPicPr>
          <p:nvPr/>
        </p:nvPicPr>
        <p:blipFill>
          <a:blip r:embed="rId4"/>
          <a:stretch>
            <a:fillRect/>
          </a:stretch>
        </p:blipFill>
        <p:spPr>
          <a:xfrm>
            <a:off x="1586967" y="1411744"/>
            <a:ext cx="3217689" cy="4549775"/>
          </a:xfrm>
          <a:prstGeom prst="rect">
            <a:avLst/>
          </a:prstGeom>
          <a:effectLst>
            <a:outerShdw blurRad="50800" dist="139700" dir="2700000" algn="ctr" rotWithShape="0">
              <a:srgbClr val="000000">
                <a:alpha val="65000"/>
              </a:srgbClr>
            </a:outerShdw>
          </a:effectLst>
        </p:spPr>
      </p:pic>
      <p:pic>
        <p:nvPicPr>
          <p:cNvPr id="13" name="Image 12">
            <a:extLst>
              <a:ext uri="{FF2B5EF4-FFF2-40B4-BE49-F238E27FC236}">
                <a16:creationId xmlns:a16="http://schemas.microsoft.com/office/drawing/2014/main" id="{47AAAAA4-EE0A-060B-A985-29C2CB603200}"/>
              </a:ext>
            </a:extLst>
          </p:cNvPr>
          <p:cNvPicPr>
            <a:picLocks noChangeAspect="1"/>
          </p:cNvPicPr>
          <p:nvPr/>
        </p:nvPicPr>
        <p:blipFill>
          <a:blip r:embed="rId5"/>
          <a:stretch>
            <a:fillRect/>
          </a:stretch>
        </p:blipFill>
        <p:spPr>
          <a:xfrm>
            <a:off x="330200" y="4854273"/>
            <a:ext cx="7913290" cy="470762"/>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880775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7">
            <a:extLst>
              <a:ext uri="{FF2B5EF4-FFF2-40B4-BE49-F238E27FC236}">
                <a16:creationId xmlns:a16="http://schemas.microsoft.com/office/drawing/2014/main" id="{91D8F76E-0BFF-DEB0-93F4-E0AEE0354793}"/>
              </a:ext>
            </a:extLst>
          </p:cNvPr>
          <p:cNvSpPr txBox="1">
            <a:spLocks/>
          </p:cNvSpPr>
          <p:nvPr/>
        </p:nvSpPr>
        <p:spPr>
          <a:xfrm>
            <a:off x="6155244" y="3223619"/>
            <a:ext cx="5757356" cy="2407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vers une bibliométrie plus ouverte</a:t>
            </a:r>
          </a:p>
        </p:txBody>
      </p:sp>
      <p:pic>
        <p:nvPicPr>
          <p:cNvPr id="3" name="Image 2">
            <a:extLst>
              <a:ext uri="{FF2B5EF4-FFF2-40B4-BE49-F238E27FC236}">
                <a16:creationId xmlns:a16="http://schemas.microsoft.com/office/drawing/2014/main" id="{C6543E7C-1F2B-BF10-7553-098A5CE6501B}"/>
              </a:ext>
            </a:extLst>
          </p:cNvPr>
          <p:cNvPicPr>
            <a:picLocks noChangeAspect="1"/>
          </p:cNvPicPr>
          <p:nvPr/>
        </p:nvPicPr>
        <p:blipFill>
          <a:blip r:embed="rId3"/>
          <a:stretch>
            <a:fillRect/>
          </a:stretch>
        </p:blipFill>
        <p:spPr>
          <a:xfrm>
            <a:off x="528541" y="1308100"/>
            <a:ext cx="5231759" cy="4622800"/>
          </a:xfrm>
          <a:prstGeom prst="rect">
            <a:avLst/>
          </a:prstGeom>
          <a:effectLst>
            <a:outerShdw blurRad="508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56049A94-30AD-F1F4-4610-EA8ECCF62546}"/>
              </a:ext>
            </a:extLst>
          </p:cNvPr>
          <p:cNvSpPr txBox="1"/>
          <p:nvPr/>
        </p:nvSpPr>
        <p:spPr>
          <a:xfrm>
            <a:off x="2947570" y="5943600"/>
            <a:ext cx="62230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989976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F8ED35A-92EC-D1D2-2AFB-A478D43A5F4E}"/>
              </a:ext>
            </a:extLst>
          </p:cNvPr>
          <p:cNvPicPr>
            <a:picLocks noChangeAspect="1"/>
          </p:cNvPicPr>
          <p:nvPr/>
        </p:nvPicPr>
        <p:blipFill>
          <a:blip r:embed="rId3"/>
          <a:stretch>
            <a:fillRect/>
          </a:stretch>
        </p:blipFill>
        <p:spPr>
          <a:xfrm>
            <a:off x="6156140" y="1879600"/>
            <a:ext cx="5781235" cy="4622822"/>
          </a:xfrm>
          <a:prstGeom prst="rect">
            <a:avLst/>
          </a:prstGeom>
          <a:effectLst>
            <a:outerShdw blurRad="50800" dist="139700" dir="2700000" algn="ctr" rotWithShape="0">
              <a:srgbClr val="000000">
                <a:alpha val="65000"/>
              </a:srgbClr>
            </a:outerShdw>
          </a:effectLst>
        </p:spPr>
      </p:pic>
      <p:sp>
        <p:nvSpPr>
          <p:cNvPr id="11" name="ZoneTexte 10">
            <a:extLst>
              <a:ext uri="{FF2B5EF4-FFF2-40B4-BE49-F238E27FC236}">
                <a16:creationId xmlns:a16="http://schemas.microsoft.com/office/drawing/2014/main" id="{EAE528D7-52C9-2B12-9FFD-EE1B11609BF9}"/>
              </a:ext>
            </a:extLst>
          </p:cNvPr>
          <p:cNvSpPr txBox="1"/>
          <p:nvPr/>
        </p:nvSpPr>
        <p:spPr>
          <a:xfrm>
            <a:off x="11462660" y="6515122"/>
            <a:ext cx="571500" cy="246221"/>
          </a:xfrm>
          <a:prstGeom prst="rect">
            <a:avLst/>
          </a:prstGeom>
          <a:noFill/>
        </p:spPr>
        <p:txBody>
          <a:bodyPr wrap="square">
            <a:spAutoFit/>
          </a:bodyPr>
          <a:lstStyle/>
          <a:p>
            <a:r>
              <a:rPr lang="fr-FR" sz="1000" dirty="0">
                <a:hlinkClick r:id="rId4"/>
              </a:rPr>
              <a:t>source</a:t>
            </a:r>
            <a:endParaRPr lang="fr-FR" sz="1000" dirty="0"/>
          </a:p>
        </p:txBody>
      </p:sp>
      <p:pic>
        <p:nvPicPr>
          <p:cNvPr id="15" name="Image 14">
            <a:extLst>
              <a:ext uri="{FF2B5EF4-FFF2-40B4-BE49-F238E27FC236}">
                <a16:creationId xmlns:a16="http://schemas.microsoft.com/office/drawing/2014/main" id="{F9CCE419-920A-E653-85F2-A7B63692954A}"/>
              </a:ext>
            </a:extLst>
          </p:cNvPr>
          <p:cNvPicPr>
            <a:picLocks noChangeAspect="1"/>
          </p:cNvPicPr>
          <p:nvPr/>
        </p:nvPicPr>
        <p:blipFill>
          <a:blip r:embed="rId5"/>
          <a:stretch>
            <a:fillRect/>
          </a:stretch>
        </p:blipFill>
        <p:spPr>
          <a:xfrm>
            <a:off x="254624" y="190567"/>
            <a:ext cx="5849406" cy="3439372"/>
          </a:xfrm>
          <a:prstGeom prst="rect">
            <a:avLst/>
          </a:prstGeom>
          <a:effectLst>
            <a:outerShdw blurRad="50800" dist="139700" dir="2700000" algn="ctr" rotWithShape="0">
              <a:srgbClr val="000000">
                <a:alpha val="65000"/>
              </a:srgbClr>
            </a:outerShdw>
          </a:effectLst>
        </p:spPr>
      </p:pic>
      <p:sp>
        <p:nvSpPr>
          <p:cNvPr id="17" name="ZoneTexte 16">
            <a:extLst>
              <a:ext uri="{FF2B5EF4-FFF2-40B4-BE49-F238E27FC236}">
                <a16:creationId xmlns:a16="http://schemas.microsoft.com/office/drawing/2014/main" id="{FF6D30DE-9937-FAE5-6C53-97A3BFC56E44}"/>
              </a:ext>
            </a:extLst>
          </p:cNvPr>
          <p:cNvSpPr txBox="1"/>
          <p:nvPr/>
        </p:nvSpPr>
        <p:spPr>
          <a:xfrm>
            <a:off x="241924" y="3655339"/>
            <a:ext cx="1193800" cy="246221"/>
          </a:xfrm>
          <a:prstGeom prst="rect">
            <a:avLst/>
          </a:prstGeom>
          <a:noFill/>
        </p:spPr>
        <p:txBody>
          <a:bodyPr wrap="squar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3649162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normAutofit/>
          </a:bodyPr>
          <a:lstStyle/>
          <a:p>
            <a:pPr marL="0" indent="0">
              <a:spcAft>
                <a:spcPts val="600"/>
              </a:spcAft>
              <a:buNone/>
            </a:pPr>
            <a:r>
              <a:rPr lang="fr-FR" sz="3200" dirty="0">
                <a:solidFill>
                  <a:schemeClr val="accent2"/>
                </a:solidFill>
              </a:rPr>
              <a:t>OpenAlex, Matilda</a:t>
            </a:r>
          </a:p>
          <a:p>
            <a:pPr lvl="1"/>
            <a:r>
              <a:rPr lang="fr-FR" sz="2800" dirty="0"/>
              <a:t>des outils bibliographiques et bibliométriques</a:t>
            </a:r>
          </a:p>
          <a:p>
            <a:pPr lvl="1"/>
            <a:r>
              <a:rPr lang="fr-FR" sz="2800" dirty="0"/>
              <a:t>des outils proposant une meilleure représentativité de la recherche (types de contenus, aires géographiques et linguistiques</a:t>
            </a:r>
            <a:r>
              <a:rPr lang="fr-FR" sz="2800" i="1" dirty="0"/>
              <a:t> </a:t>
            </a:r>
            <a:r>
              <a:rPr lang="fr-FR" sz="2800" dirty="0"/>
              <a:t>cf. </a:t>
            </a:r>
            <a:r>
              <a:rPr lang="fr-FR" sz="2800" i="1" dirty="0"/>
              <a:t>global South</a:t>
            </a:r>
            <a:r>
              <a:rPr lang="fr-FR" sz="2800" dirty="0"/>
              <a:t>)</a:t>
            </a:r>
          </a:p>
          <a:p>
            <a:pPr lvl="1"/>
            <a:r>
              <a:rPr lang="fr-FR" sz="2800" dirty="0"/>
              <a:t>des outils gratuits pour l’ensemble des fonctionnalités</a:t>
            </a:r>
          </a:p>
          <a:p>
            <a:pPr lvl="1"/>
            <a:r>
              <a:rPr lang="fr-FR" sz="2800" dirty="0"/>
              <a:t>une ouverture des contenus et des codes sources</a:t>
            </a:r>
            <a:endParaRPr lang="fr-FR" dirty="0"/>
          </a:p>
        </p:txBody>
      </p:sp>
    </p:spTree>
    <p:extLst>
      <p:ext uri="{BB962C8B-B14F-4D97-AF65-F5344CB8AC3E}">
        <p14:creationId xmlns:p14="http://schemas.microsoft.com/office/powerpoint/2010/main" val="3439449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93E08-6DA3-4551-9E93-BA6B47C4E135}"/>
              </a:ext>
            </a:extLst>
          </p:cNvPr>
          <p:cNvSpPr>
            <a:spLocks noGrp="1"/>
          </p:cNvSpPr>
          <p:nvPr>
            <p:ph type="title"/>
          </p:nvPr>
        </p:nvSpPr>
        <p:spPr/>
        <p:txBody>
          <a:bodyPr/>
          <a:lstStyle/>
          <a:p>
            <a:r>
              <a:rPr lang="fr-FR" dirty="0">
                <a:solidFill>
                  <a:schemeClr val="accent2"/>
                </a:solidFill>
              </a:rPr>
              <a:t>Les données utilisées</a:t>
            </a:r>
          </a:p>
        </p:txBody>
      </p:sp>
      <p:pic>
        <p:nvPicPr>
          <p:cNvPr id="5" name="Image 4">
            <a:extLst>
              <a:ext uri="{FF2B5EF4-FFF2-40B4-BE49-F238E27FC236}">
                <a16:creationId xmlns:a16="http://schemas.microsoft.com/office/drawing/2014/main" id="{FAB7A37F-1CD3-6A02-C4AA-063EA4D8FF71}"/>
              </a:ext>
            </a:extLst>
          </p:cNvPr>
          <p:cNvPicPr>
            <a:picLocks noChangeAspect="1"/>
          </p:cNvPicPr>
          <p:nvPr/>
        </p:nvPicPr>
        <p:blipFill>
          <a:blip r:embed="rId3"/>
          <a:stretch>
            <a:fillRect/>
          </a:stretch>
        </p:blipFill>
        <p:spPr>
          <a:xfrm>
            <a:off x="1849981" y="1547824"/>
            <a:ext cx="8542837" cy="5084751"/>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86B8CAAA-AE97-67DD-D2B2-A63A3BC0CF5A}"/>
              </a:ext>
            </a:extLst>
          </p:cNvPr>
          <p:cNvSpPr txBox="1"/>
          <p:nvPr/>
        </p:nvSpPr>
        <p:spPr>
          <a:xfrm>
            <a:off x="5524500" y="6602254"/>
            <a:ext cx="1790700" cy="246221"/>
          </a:xfrm>
          <a:prstGeom prst="rect">
            <a:avLst/>
          </a:prstGeom>
          <a:noFill/>
        </p:spPr>
        <p:txBody>
          <a:bodyPr wrap="square">
            <a:spAutoFit/>
          </a:bodyPr>
          <a:lstStyle/>
          <a:p>
            <a:r>
              <a:rPr lang="fr-FR" sz="800" dirty="0">
                <a:hlinkClick r:id="rId4"/>
              </a:rPr>
              <a:t>D</a:t>
            </a:r>
            <a:r>
              <a:rPr lang="fr-FR" sz="1000" dirty="0">
                <a:hlinkClick r:id="rId4"/>
              </a:rPr>
              <a:t>. </a:t>
            </a:r>
            <a:r>
              <a:rPr lang="fr-FR" sz="1000" dirty="0" err="1">
                <a:hlinkClick r:id="rId4"/>
              </a:rPr>
              <a:t>Babini</a:t>
            </a:r>
            <a:r>
              <a:rPr lang="fr-FR" sz="1000" dirty="0">
                <a:hlinkClick r:id="rId4"/>
              </a:rPr>
              <a:t> et al., 2024</a:t>
            </a:r>
            <a:endParaRPr lang="fr-FR" sz="800" dirty="0"/>
          </a:p>
        </p:txBody>
      </p:sp>
    </p:spTree>
    <p:extLst>
      <p:ext uri="{BB962C8B-B14F-4D97-AF65-F5344CB8AC3E}">
        <p14:creationId xmlns:p14="http://schemas.microsoft.com/office/powerpoint/2010/main" val="1934606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55AEC17-0F57-A605-25C0-194B28E7194F}"/>
              </a:ext>
            </a:extLst>
          </p:cNvPr>
          <p:cNvSpPr>
            <a:spLocks noGrp="1"/>
          </p:cNvSpPr>
          <p:nvPr>
            <p:ph idx="1"/>
          </p:nvPr>
        </p:nvSpPr>
        <p:spPr/>
        <p:txBody>
          <a:bodyPr>
            <a:normAutofit fontScale="85000" lnSpcReduction="20000"/>
          </a:bodyPr>
          <a:lstStyle/>
          <a:p>
            <a:pPr marL="0" indent="0" algn="just">
              <a:buNone/>
            </a:pPr>
            <a:r>
              <a:rPr lang="fr-FR" dirty="0"/>
              <a:t>Données académiques ouvertes </a:t>
            </a:r>
            <a:r>
              <a:rPr lang="fr-FR" sz="1200" dirty="0"/>
              <a:t>(</a:t>
            </a:r>
            <a:r>
              <a:rPr lang="fr-FR" sz="1200" dirty="0">
                <a:hlinkClick r:id="rId3"/>
              </a:rPr>
              <a:t>d’ap. A. Tay, 2019</a:t>
            </a:r>
            <a:r>
              <a:rPr lang="fr-FR" sz="1200" dirty="0"/>
              <a:t>)</a:t>
            </a:r>
          </a:p>
          <a:p>
            <a:pPr marL="0" indent="0" algn="just">
              <a:buNone/>
            </a:pPr>
            <a:endParaRPr lang="fr-FR" sz="2200" dirty="0"/>
          </a:p>
          <a:p>
            <a:pPr algn="just"/>
            <a:r>
              <a:rPr lang="fr-FR" sz="2200" dirty="0"/>
              <a:t>Titre / résumé / auteur (ex. : Crossref, PubMed)</a:t>
            </a:r>
          </a:p>
          <a:p>
            <a:pPr algn="just"/>
            <a:r>
              <a:rPr lang="fr-FR" sz="2200" dirty="0"/>
              <a:t>Informations sur l’auteur (ORCID)</a:t>
            </a:r>
          </a:p>
          <a:p>
            <a:pPr algn="just"/>
            <a:r>
              <a:rPr lang="fr-FR" sz="2200" dirty="0"/>
              <a:t>Sujets (ex. : PubMed, MAG-Microsoft academic graph, Wikidata)</a:t>
            </a:r>
          </a:p>
          <a:p>
            <a:pPr algn="just"/>
            <a:r>
              <a:rPr lang="fr-FR" sz="2200" dirty="0"/>
              <a:t>Affiliations (ROR)</a:t>
            </a:r>
          </a:p>
          <a:p>
            <a:pPr algn="just"/>
            <a:r>
              <a:rPr lang="fr-FR" sz="2200" dirty="0"/>
              <a:t>Revues (ISSN)</a:t>
            </a:r>
          </a:p>
          <a:p>
            <a:pPr algn="just"/>
            <a:r>
              <a:rPr lang="fr-FR" sz="2200" dirty="0"/>
              <a:t>Références (ex. : Crossref, OpenCitations)</a:t>
            </a:r>
          </a:p>
          <a:p>
            <a:pPr algn="just"/>
            <a:r>
              <a:rPr lang="fr-FR" sz="2200" dirty="0"/>
              <a:t>Relations entre les entités (ex. : jeux de données / articles)</a:t>
            </a:r>
          </a:p>
          <a:p>
            <a:pPr algn="just"/>
            <a:r>
              <a:rPr lang="fr-FR" sz="2200" i="1" dirty="0"/>
              <a:t>Altmetrics </a:t>
            </a:r>
            <a:r>
              <a:rPr lang="fr-FR" sz="2200" dirty="0"/>
              <a:t>(ex. : Crossref event data)</a:t>
            </a:r>
          </a:p>
          <a:p>
            <a:pPr algn="just"/>
            <a:r>
              <a:rPr lang="fr-FR" sz="2200" dirty="0"/>
              <a:t>Texte intégral (ex. : CORE, PMC)</a:t>
            </a:r>
          </a:p>
          <a:p>
            <a:pPr algn="just"/>
            <a:r>
              <a:rPr lang="fr-FR" sz="2200" dirty="0"/>
              <a:t>Statut </a:t>
            </a:r>
            <a:r>
              <a:rPr lang="fr-FR" sz="2200" i="1" dirty="0"/>
              <a:t>open access </a:t>
            </a:r>
            <a:r>
              <a:rPr lang="fr-FR" sz="2200" dirty="0"/>
              <a:t>(ex. : Unpaywall)</a:t>
            </a:r>
          </a:p>
          <a:p>
            <a:pPr algn="just"/>
            <a:r>
              <a:rPr lang="fr-FR" sz="2200" dirty="0"/>
              <a:t>Statut du document (ex. : rétractation, erratum)</a:t>
            </a:r>
          </a:p>
        </p:txBody>
      </p:sp>
    </p:spTree>
    <p:extLst>
      <p:ext uri="{BB962C8B-B14F-4D97-AF65-F5344CB8AC3E}">
        <p14:creationId xmlns:p14="http://schemas.microsoft.com/office/powerpoint/2010/main" val="3808601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44ED347-349F-EF71-FC77-297C1A686A76}"/>
              </a:ext>
            </a:extLst>
          </p:cNvPr>
          <p:cNvPicPr>
            <a:picLocks noChangeAspect="1"/>
          </p:cNvPicPr>
          <p:nvPr/>
        </p:nvPicPr>
        <p:blipFill>
          <a:blip r:embed="rId3"/>
          <a:stretch>
            <a:fillRect/>
          </a:stretch>
        </p:blipFill>
        <p:spPr>
          <a:xfrm>
            <a:off x="1997900" y="2209800"/>
            <a:ext cx="8196197" cy="2732066"/>
          </a:xfrm>
          <a:prstGeom prst="rect">
            <a:avLst/>
          </a:prstGeom>
          <a:effectLst/>
        </p:spPr>
      </p:pic>
      <p:sp>
        <p:nvSpPr>
          <p:cNvPr id="8" name="ZoneTexte 7">
            <a:extLst>
              <a:ext uri="{FF2B5EF4-FFF2-40B4-BE49-F238E27FC236}">
                <a16:creationId xmlns:a16="http://schemas.microsoft.com/office/drawing/2014/main" id="{51156EA3-B6DE-EEF4-F0CF-79452014331E}"/>
              </a:ext>
            </a:extLst>
          </p:cNvPr>
          <p:cNvSpPr txBox="1"/>
          <p:nvPr/>
        </p:nvSpPr>
        <p:spPr>
          <a:xfrm>
            <a:off x="5704114" y="5094018"/>
            <a:ext cx="2031983" cy="246221"/>
          </a:xfrm>
          <a:prstGeom prst="rect">
            <a:avLst/>
          </a:prstGeom>
          <a:noFill/>
        </p:spPr>
        <p:txBody>
          <a:bodyPr wrap="square">
            <a:spAutoFit/>
          </a:bodyPr>
          <a:lstStyle/>
          <a:p>
            <a:r>
              <a:rPr lang="fr-FR" sz="1000" dirty="0">
                <a:hlinkClick r:id="rId4"/>
              </a:rPr>
              <a:t>exemple OpenAlex</a:t>
            </a:r>
            <a:endParaRPr lang="fr-FR" sz="1000" dirty="0"/>
          </a:p>
        </p:txBody>
      </p:sp>
      <p:sp>
        <p:nvSpPr>
          <p:cNvPr id="2" name="Rectangle 1">
            <a:extLst>
              <a:ext uri="{FF2B5EF4-FFF2-40B4-BE49-F238E27FC236}">
                <a16:creationId xmlns:a16="http://schemas.microsoft.com/office/drawing/2014/main" id="{72FDF095-72A5-1E00-DD7D-8BC5B0CDF1F6}"/>
              </a:ext>
            </a:extLst>
          </p:cNvPr>
          <p:cNvSpPr/>
          <p:nvPr/>
        </p:nvSpPr>
        <p:spPr>
          <a:xfrm>
            <a:off x="3874052" y="2549464"/>
            <a:ext cx="1975205" cy="2051565"/>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029069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FCE2374-712A-9CEA-B7EF-A8BD1CFE599B}"/>
              </a:ext>
            </a:extLst>
          </p:cNvPr>
          <p:cNvPicPr>
            <a:picLocks noChangeAspect="1"/>
          </p:cNvPicPr>
          <p:nvPr/>
        </p:nvPicPr>
        <p:blipFill>
          <a:blip r:embed="rId3"/>
          <a:stretch>
            <a:fillRect/>
          </a:stretch>
        </p:blipFill>
        <p:spPr>
          <a:xfrm>
            <a:off x="721894" y="16042"/>
            <a:ext cx="2924597" cy="6748193"/>
          </a:xfrm>
          <a:prstGeom prst="rect">
            <a:avLst/>
          </a:prstGeom>
          <a:effectLst>
            <a:outerShdw blurRad="508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F8AF47AD-6D0E-2602-9C20-069ED5681559}"/>
              </a:ext>
            </a:extLst>
          </p:cNvPr>
          <p:cNvSpPr txBox="1"/>
          <p:nvPr/>
        </p:nvSpPr>
        <p:spPr>
          <a:xfrm>
            <a:off x="3758786" y="3906071"/>
            <a:ext cx="7246098" cy="369332"/>
          </a:xfrm>
          <a:prstGeom prst="rect">
            <a:avLst/>
          </a:prstGeom>
          <a:noFill/>
        </p:spPr>
        <p:txBody>
          <a:bodyPr wrap="square">
            <a:spAutoFit/>
          </a:bodyPr>
          <a:lstStyle/>
          <a:p>
            <a:r>
              <a:rPr lang="en-US" i="1" dirty="0"/>
              <a:t>Subject</a:t>
            </a:r>
            <a:r>
              <a:rPr lang="fr-FR" i="1" dirty="0"/>
              <a:t>  </a:t>
            </a:r>
            <a:r>
              <a:rPr lang="fr-FR" dirty="0"/>
              <a:t>: </a:t>
            </a:r>
            <a:r>
              <a:rPr lang="fr-FR" i="0" dirty="0"/>
              <a:t>issu des descriptions ISSN dans les métadonnées </a:t>
            </a:r>
            <a:r>
              <a:rPr lang="en-US" i="0" dirty="0"/>
              <a:t>Crossref</a:t>
            </a:r>
            <a:endParaRPr lang="en-US" dirty="0"/>
          </a:p>
        </p:txBody>
      </p:sp>
      <p:sp>
        <p:nvSpPr>
          <p:cNvPr id="7" name="ZoneTexte 6">
            <a:extLst>
              <a:ext uri="{FF2B5EF4-FFF2-40B4-BE49-F238E27FC236}">
                <a16:creationId xmlns:a16="http://schemas.microsoft.com/office/drawing/2014/main" id="{6C22D608-9DBC-7129-56A2-113960D481A6}"/>
              </a:ext>
            </a:extLst>
          </p:cNvPr>
          <p:cNvSpPr txBox="1"/>
          <p:nvPr/>
        </p:nvSpPr>
        <p:spPr>
          <a:xfrm>
            <a:off x="3758786" y="4275403"/>
            <a:ext cx="8032162" cy="646331"/>
          </a:xfrm>
          <a:prstGeom prst="rect">
            <a:avLst/>
          </a:prstGeom>
          <a:noFill/>
        </p:spPr>
        <p:txBody>
          <a:bodyPr wrap="square">
            <a:spAutoFit/>
          </a:bodyPr>
          <a:lstStyle/>
          <a:p>
            <a:r>
              <a:rPr lang="fr-FR" i="1" dirty="0"/>
              <a:t>MeSH </a:t>
            </a:r>
            <a:r>
              <a:rPr lang="en-US" i="1" dirty="0"/>
              <a:t>Heading</a:t>
            </a:r>
            <a:r>
              <a:rPr lang="fr-FR" i="1" dirty="0"/>
              <a:t> </a:t>
            </a:r>
            <a:r>
              <a:rPr lang="fr-FR" i="0" dirty="0"/>
              <a:t>: </a:t>
            </a:r>
            <a:r>
              <a:rPr lang="fr-FR" dirty="0"/>
              <a:t>attribué aux entrées PubMed par la National Library of </a:t>
            </a:r>
            <a:r>
              <a:rPr lang="en-US" dirty="0"/>
              <a:t>Medicine</a:t>
            </a:r>
            <a:r>
              <a:rPr lang="fr-FR" dirty="0"/>
              <a:t> (et jusqu’en 2024 : manuel)</a:t>
            </a:r>
          </a:p>
        </p:txBody>
      </p:sp>
      <p:sp>
        <p:nvSpPr>
          <p:cNvPr id="9" name="ZoneTexte 8">
            <a:extLst>
              <a:ext uri="{FF2B5EF4-FFF2-40B4-BE49-F238E27FC236}">
                <a16:creationId xmlns:a16="http://schemas.microsoft.com/office/drawing/2014/main" id="{F006F34B-1316-B63D-9864-E7774A38B720}"/>
              </a:ext>
            </a:extLst>
          </p:cNvPr>
          <p:cNvSpPr txBox="1"/>
          <p:nvPr/>
        </p:nvSpPr>
        <p:spPr>
          <a:xfrm>
            <a:off x="3758786" y="4921734"/>
            <a:ext cx="8032162" cy="646331"/>
          </a:xfrm>
          <a:prstGeom prst="rect">
            <a:avLst/>
          </a:prstGeom>
          <a:noFill/>
        </p:spPr>
        <p:txBody>
          <a:bodyPr wrap="square">
            <a:spAutoFit/>
          </a:bodyPr>
          <a:lstStyle/>
          <a:p>
            <a:r>
              <a:rPr lang="fr-FR" i="1" dirty="0"/>
              <a:t>Fields of </a:t>
            </a:r>
            <a:r>
              <a:rPr lang="en-US" i="1" dirty="0"/>
              <a:t>study</a:t>
            </a:r>
            <a:r>
              <a:rPr lang="fr-FR" i="1" dirty="0"/>
              <a:t> </a:t>
            </a:r>
            <a:r>
              <a:rPr lang="fr-FR" dirty="0"/>
              <a:t> : basé sur du </a:t>
            </a:r>
            <a:r>
              <a:rPr lang="fr-FR" i="1" dirty="0"/>
              <a:t>machine learning</a:t>
            </a:r>
            <a:r>
              <a:rPr lang="fr-FR" dirty="0"/>
              <a:t> et du </a:t>
            </a:r>
            <a:r>
              <a:rPr lang="en-US" i="1" dirty="0"/>
              <a:t>parsing</a:t>
            </a:r>
            <a:r>
              <a:rPr lang="fr-FR" i="1" dirty="0"/>
              <a:t> </a:t>
            </a:r>
            <a:r>
              <a:rPr lang="fr-FR" dirty="0"/>
              <a:t>de tout le texte contenu dans une notice. Source : MAG, OpenAlex</a:t>
            </a:r>
          </a:p>
        </p:txBody>
      </p:sp>
      <p:sp>
        <p:nvSpPr>
          <p:cNvPr id="10" name="ZoneTexte 9">
            <a:extLst>
              <a:ext uri="{FF2B5EF4-FFF2-40B4-BE49-F238E27FC236}">
                <a16:creationId xmlns:a16="http://schemas.microsoft.com/office/drawing/2014/main" id="{37705756-2D68-6FA1-3A3D-3A6FFA5D6432}"/>
              </a:ext>
            </a:extLst>
          </p:cNvPr>
          <p:cNvSpPr txBox="1"/>
          <p:nvPr/>
        </p:nvSpPr>
        <p:spPr>
          <a:xfrm>
            <a:off x="3758786" y="5568065"/>
            <a:ext cx="8032162" cy="369332"/>
          </a:xfrm>
          <a:prstGeom prst="rect">
            <a:avLst/>
          </a:prstGeom>
          <a:noFill/>
        </p:spPr>
        <p:txBody>
          <a:bodyPr wrap="square">
            <a:spAutoFit/>
          </a:bodyPr>
          <a:lstStyle/>
          <a:p>
            <a:r>
              <a:rPr lang="fr-FR" i="1" dirty="0"/>
              <a:t>Substance </a:t>
            </a:r>
            <a:r>
              <a:rPr lang="fr-FR" dirty="0"/>
              <a:t>: reflète le champ chimique listé dans les notices PubMed</a:t>
            </a:r>
          </a:p>
        </p:txBody>
      </p:sp>
      <p:sp>
        <p:nvSpPr>
          <p:cNvPr id="11" name="ZoneTexte 10">
            <a:extLst>
              <a:ext uri="{FF2B5EF4-FFF2-40B4-BE49-F238E27FC236}">
                <a16:creationId xmlns:a16="http://schemas.microsoft.com/office/drawing/2014/main" id="{8A27E243-134C-D7AC-DB55-C6FD5925CE65}"/>
              </a:ext>
            </a:extLst>
          </p:cNvPr>
          <p:cNvSpPr txBox="1"/>
          <p:nvPr/>
        </p:nvSpPr>
        <p:spPr>
          <a:xfrm>
            <a:off x="3758786" y="5947054"/>
            <a:ext cx="8032162" cy="369332"/>
          </a:xfrm>
          <a:prstGeom prst="rect">
            <a:avLst/>
          </a:prstGeom>
          <a:noFill/>
        </p:spPr>
        <p:txBody>
          <a:bodyPr wrap="square">
            <a:spAutoFit/>
          </a:bodyPr>
          <a:lstStyle/>
          <a:p>
            <a:r>
              <a:rPr lang="fr-FR" i="1" dirty="0"/>
              <a:t>Keyword </a:t>
            </a:r>
            <a:r>
              <a:rPr lang="fr-FR" dirty="0"/>
              <a:t>: mots-clés de la ressource sur PubMed</a:t>
            </a:r>
          </a:p>
        </p:txBody>
      </p:sp>
      <p:sp>
        <p:nvSpPr>
          <p:cNvPr id="2" name="Rectangle 1">
            <a:extLst>
              <a:ext uri="{FF2B5EF4-FFF2-40B4-BE49-F238E27FC236}">
                <a16:creationId xmlns:a16="http://schemas.microsoft.com/office/drawing/2014/main" id="{88E11A12-4C7C-7292-9215-3CA6823DE43E}"/>
              </a:ext>
            </a:extLst>
          </p:cNvPr>
          <p:cNvSpPr/>
          <p:nvPr/>
        </p:nvSpPr>
        <p:spPr>
          <a:xfrm>
            <a:off x="1130852" y="4349235"/>
            <a:ext cx="2515639" cy="32297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690496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7A71F-A746-4AB2-8FF5-03D4135FA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7FF8914-DDE9-46F8-AF0A-54FD0AC09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53" y="1533525"/>
            <a:ext cx="10917063" cy="3790950"/>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re 1">
            <a:extLst>
              <a:ext uri="{FF2B5EF4-FFF2-40B4-BE49-F238E27FC236}">
                <a16:creationId xmlns:a16="http://schemas.microsoft.com/office/drawing/2014/main" id="{DBE67FEA-5FC5-A801-149E-BA887490B4CB}"/>
              </a:ext>
            </a:extLst>
          </p:cNvPr>
          <p:cNvSpPr>
            <a:spLocks noGrp="1"/>
          </p:cNvSpPr>
          <p:nvPr>
            <p:ph type="title"/>
          </p:nvPr>
        </p:nvSpPr>
        <p:spPr>
          <a:xfrm>
            <a:off x="1074419" y="1933575"/>
            <a:ext cx="7013448" cy="2990849"/>
          </a:xfrm>
        </p:spPr>
        <p:txBody>
          <a:bodyPr vert="horz" lIns="91440" tIns="45720" rIns="91440" bIns="45720" rtlCol="0" anchor="ctr">
            <a:normAutofit/>
          </a:bodyPr>
          <a:lstStyle/>
          <a:p>
            <a:r>
              <a:rPr lang="fr-FR" sz="5400" kern="1200" dirty="0">
                <a:solidFill>
                  <a:schemeClr val="accent1"/>
                </a:solidFill>
                <a:latin typeface="+mj-lt"/>
                <a:ea typeface="+mj-ea"/>
                <a:cs typeface="+mj-cs"/>
              </a:rPr>
              <a:t>Présentation des outils</a:t>
            </a:r>
          </a:p>
        </p:txBody>
      </p:sp>
      <p:sp>
        <p:nvSpPr>
          <p:cNvPr id="12" name="Rectangle 11">
            <a:extLst>
              <a:ext uri="{FF2B5EF4-FFF2-40B4-BE49-F238E27FC236}">
                <a16:creationId xmlns:a16="http://schemas.microsoft.com/office/drawing/2014/main" id="{094C1DE0-31FE-4AD0-95EA-B65CA6B8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84" y="2965074"/>
            <a:ext cx="1280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736409-6C07-4CE8-86F8-1174E2235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60539" y="3424428"/>
            <a:ext cx="210312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1D43CB-827D-40FA-AB4B-D04E615C9BA9}"/>
              </a:ext>
            </a:extLst>
          </p:cNvPr>
          <p:cNvSpPr/>
          <p:nvPr/>
        </p:nvSpPr>
        <p:spPr>
          <a:xfrm>
            <a:off x="7801897" y="2359742"/>
            <a:ext cx="1679093" cy="256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F3FA3A50-8EA9-4A68-8656-21F7081B2EDD}"/>
              </a:ext>
            </a:extLst>
          </p:cNvPr>
          <p:cNvSpPr/>
          <p:nvPr/>
        </p:nvSpPr>
        <p:spPr>
          <a:xfrm>
            <a:off x="609084" y="2965074"/>
            <a:ext cx="128016" cy="9144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40971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3C559-31D6-45E1-9489-0EE6E44BC74B}"/>
              </a:ext>
            </a:extLst>
          </p:cNvPr>
          <p:cNvSpPr>
            <a:spLocks noGrp="1"/>
          </p:cNvSpPr>
          <p:nvPr>
            <p:ph type="title"/>
          </p:nvPr>
        </p:nvSpPr>
        <p:spPr/>
        <p:txBody>
          <a:bodyPr>
            <a:normAutofit/>
          </a:bodyPr>
          <a:lstStyle/>
          <a:p>
            <a:r>
              <a:rPr lang="fr-FR" sz="3600" dirty="0"/>
              <a:t>Déroulé</a:t>
            </a:r>
          </a:p>
        </p:txBody>
      </p:sp>
      <p:sp>
        <p:nvSpPr>
          <p:cNvPr id="3" name="Espace réservé du contenu 2">
            <a:extLst>
              <a:ext uri="{FF2B5EF4-FFF2-40B4-BE49-F238E27FC236}">
                <a16:creationId xmlns:a16="http://schemas.microsoft.com/office/drawing/2014/main" id="{249D72D8-E8BB-410F-B1E8-AA3064BED840}"/>
              </a:ext>
            </a:extLst>
          </p:cNvPr>
          <p:cNvSpPr>
            <a:spLocks noGrp="1"/>
          </p:cNvSpPr>
          <p:nvPr>
            <p:ph idx="1"/>
          </p:nvPr>
        </p:nvSpPr>
        <p:spPr/>
        <p:txBody>
          <a:bodyPr>
            <a:normAutofit lnSpcReduction="10000"/>
          </a:bodyPr>
          <a:lstStyle/>
          <a:p>
            <a:pPr marL="571500" indent="-571500">
              <a:lnSpc>
                <a:spcPct val="150000"/>
              </a:lnSpc>
              <a:buAutoNum type="romanUcPeriod"/>
            </a:pPr>
            <a:r>
              <a:rPr lang="fr-FR" sz="4400" dirty="0">
                <a:solidFill>
                  <a:schemeClr val="accent2"/>
                </a:solidFill>
              </a:rPr>
              <a:t>Contexte</a:t>
            </a:r>
          </a:p>
          <a:p>
            <a:pPr marL="571500" indent="-571500">
              <a:lnSpc>
                <a:spcPct val="150000"/>
              </a:lnSpc>
              <a:buAutoNum type="romanUcPeriod"/>
            </a:pPr>
            <a:r>
              <a:rPr lang="fr-FR" sz="4400" dirty="0">
                <a:solidFill>
                  <a:schemeClr val="accent1"/>
                </a:solidFill>
              </a:rPr>
              <a:t>Présentation des outils</a:t>
            </a:r>
          </a:p>
          <a:p>
            <a:pPr marL="571500" indent="-571500">
              <a:lnSpc>
                <a:spcPct val="150000"/>
              </a:lnSpc>
              <a:buAutoNum type="romanUcPeriod"/>
            </a:pPr>
            <a:r>
              <a:rPr lang="fr-FR" sz="4400" dirty="0">
                <a:solidFill>
                  <a:schemeClr val="accent6"/>
                </a:solidFill>
              </a:rPr>
              <a:t>Bilan provisoire</a:t>
            </a:r>
          </a:p>
          <a:p>
            <a:pPr marL="0" indent="0">
              <a:lnSpc>
                <a:spcPct val="150000"/>
              </a:lnSpc>
              <a:buNone/>
            </a:pPr>
            <a:r>
              <a:rPr lang="fr-FR" sz="4400" dirty="0">
                <a:solidFill>
                  <a:schemeClr val="accent5"/>
                </a:solidFill>
              </a:rPr>
              <a:t>Bibliographie</a:t>
            </a:r>
          </a:p>
        </p:txBody>
      </p:sp>
    </p:spTree>
    <p:extLst>
      <p:ext uri="{BB962C8B-B14F-4D97-AF65-F5344CB8AC3E}">
        <p14:creationId xmlns:p14="http://schemas.microsoft.com/office/powerpoint/2010/main" val="1209472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3481979946"/>
              </p:ext>
            </p:extLst>
          </p:nvPr>
        </p:nvGraphicFramePr>
        <p:xfrm>
          <a:off x="5943600" y="489980"/>
          <a:ext cx="6083400" cy="6195931"/>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https://www.lens.org/</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r>
                        <a:rPr lang="fr-FR" sz="1800" dirty="0">
                          <a:effectLst/>
                        </a:rPr>
                        <a:t>société </a:t>
                      </a:r>
                      <a:r>
                        <a:rPr lang="fr-FR" sz="1800" i="1" dirty="0">
                          <a:effectLst/>
                        </a:rPr>
                        <a:t>not for profit </a:t>
                      </a:r>
                      <a:r>
                        <a:rPr lang="fr-FR" sz="1800" dirty="0">
                          <a:effectLst/>
                        </a:rPr>
                        <a:t>Cambia, 2018</a:t>
                      </a:r>
                    </a:p>
                    <a:p>
                      <a:r>
                        <a:rPr lang="fr-FR" sz="1800" dirty="0">
                          <a:effectLst/>
                          <a:highlight>
                            <a:srgbClr val="C0C0C0"/>
                          </a:highlight>
                          <a:hlinkClick r:id="rId4"/>
                        </a:rPr>
                        <a:t>2025 : transfert de la propriété en cours</a:t>
                      </a:r>
                      <a:endParaRPr lang="fr-FR" sz="1800" dirty="0">
                        <a:effectLst/>
                        <a:highlight>
                          <a:srgbClr val="C0C0C0"/>
                        </a:highlight>
                      </a:endParaRPr>
                    </a:p>
                  </a:txBody>
                  <a:tcPr/>
                </a:tc>
                <a:extLst>
                  <a:ext uri="{0D108BD9-81ED-4DB2-BD59-A6C34878D82A}">
                    <a16:rowId xmlns:a16="http://schemas.microsoft.com/office/drawing/2014/main" val="2249962852"/>
                  </a:ext>
                </a:extLst>
              </a:tr>
              <a:tr h="526651">
                <a:tc>
                  <a:txBody>
                    <a:bodyPr/>
                    <a:lstStyle/>
                    <a:p>
                      <a:r>
                        <a:rPr lang="fr-FR" sz="1600" dirty="0"/>
                        <a:t>contenu</a:t>
                      </a:r>
                    </a:p>
                  </a:txBody>
                  <a:tcPr/>
                </a:tc>
                <a:tc>
                  <a:txBody>
                    <a:bodyPr/>
                    <a:lstStyle/>
                    <a:p>
                      <a:r>
                        <a:rPr lang="fr-FR" sz="1800" dirty="0">
                          <a:effectLst/>
                        </a:rPr>
                        <a:t>291 M. publications (135 M. articles, 28 M. livres ou chapitres), 167 M. brevets, 2,5 MM. citations…</a:t>
                      </a:r>
                    </a:p>
                  </a:txBody>
                  <a:tcPr/>
                </a:tc>
                <a:extLst>
                  <a:ext uri="{0D108BD9-81ED-4DB2-BD59-A6C34878D82A}">
                    <a16:rowId xmlns:a16="http://schemas.microsoft.com/office/drawing/2014/main" val="2721591222"/>
                  </a:ext>
                </a:extLst>
              </a:tr>
              <a:tr h="526651">
                <a:tc>
                  <a:txBody>
                    <a:bodyPr/>
                    <a:lstStyle/>
                    <a:p>
                      <a:r>
                        <a:rPr lang="fr-FR" sz="1600" dirty="0"/>
                        <a:t>origine des données</a:t>
                      </a:r>
                    </a:p>
                  </a:txBody>
                  <a:tcPr/>
                </a:tc>
                <a:tc>
                  <a:txBody>
                    <a:bodyPr/>
                    <a:lstStyle/>
                    <a:p>
                      <a:r>
                        <a:rPr lang="en-US" sz="1800" b="0" i="0" kern="1200" dirty="0">
                          <a:solidFill>
                            <a:schemeClr val="dk1"/>
                          </a:solidFill>
                          <a:effectLst/>
                          <a:latin typeface="+mn-lt"/>
                          <a:ea typeface="+mn-ea"/>
                          <a:cs typeface="+mn-cs"/>
                        </a:rPr>
                        <a:t>Microsoft Academic </a:t>
                      </a:r>
                      <a:r>
                        <a:rPr lang="fr-FR" sz="1800" dirty="0">
                          <a:effectLst/>
                        </a:rPr>
                        <a:t>†</a:t>
                      </a:r>
                      <a:r>
                        <a:rPr lang="en-US" sz="1800" b="0" i="0" kern="1200" dirty="0">
                          <a:solidFill>
                            <a:schemeClr val="dk1"/>
                          </a:solidFill>
                          <a:effectLst/>
                          <a:latin typeface="+mn-lt"/>
                          <a:ea typeface="+mn-ea"/>
                          <a:cs typeface="+mn-cs"/>
                        </a:rPr>
                        <a:t>, PubMed, Crossref</a:t>
                      </a:r>
                    </a:p>
                    <a:p>
                      <a:r>
                        <a:rPr lang="en-US" sz="1800" b="0" i="0" kern="1200" dirty="0">
                          <a:solidFill>
                            <a:schemeClr val="dk1"/>
                          </a:solidFill>
                          <a:effectLst/>
                          <a:latin typeface="+mn-lt"/>
                          <a:ea typeface="+mn-ea"/>
                          <a:cs typeface="+mn-cs"/>
                        </a:rPr>
                        <a:t>+ OpenAlex, Unpaywall et liens ORCID</a:t>
                      </a:r>
                      <a:endParaRPr lang="fr-FR" dirty="0"/>
                    </a:p>
                  </a:txBody>
                  <a:tcPr/>
                </a:tc>
                <a:extLst>
                  <a:ext uri="{0D108BD9-81ED-4DB2-BD59-A6C34878D82A}">
                    <a16:rowId xmlns:a16="http://schemas.microsoft.com/office/drawing/2014/main" val="4247990442"/>
                  </a:ext>
                </a:extLst>
              </a:tr>
              <a:tr h="526651">
                <a:tc>
                  <a:txBody>
                    <a:bodyPr/>
                    <a:lstStyle/>
                    <a:p>
                      <a:r>
                        <a:rPr lang="fr-FR" sz="1600" dirty="0"/>
                        <a:t>principales fonctionnalités</a:t>
                      </a:r>
                    </a:p>
                  </a:txBody>
                  <a:tcPr/>
                </a:tc>
                <a:tc>
                  <a:txBody>
                    <a:bodyPr/>
                    <a:lstStyle/>
                    <a:p>
                      <a:r>
                        <a:rPr lang="fr-FR" dirty="0"/>
                        <a:t>brevets</a:t>
                      </a:r>
                    </a:p>
                    <a:p>
                      <a:r>
                        <a:rPr lang="fr-FR" dirty="0"/>
                        <a:t>travaux académiques</a:t>
                      </a:r>
                    </a:p>
                    <a:p>
                      <a:r>
                        <a:rPr lang="fr-FR" dirty="0"/>
                        <a:t>séquences biologiques</a:t>
                      </a:r>
                    </a:p>
                    <a:p>
                      <a:r>
                        <a:rPr lang="fr-FR" dirty="0"/>
                        <a:t>profils</a:t>
                      </a:r>
                    </a:p>
                    <a:p>
                      <a:r>
                        <a:rPr lang="fr-FR" dirty="0">
                          <a:hlinkClick r:id="rId5"/>
                        </a:rPr>
                        <a:t>offre individuelle et institutionnelle</a:t>
                      </a:r>
                      <a:endParaRPr lang="fr-FR" dirty="0"/>
                    </a:p>
                  </a:txBody>
                  <a:tcPr/>
                </a:tc>
                <a:extLst>
                  <a:ext uri="{0D108BD9-81ED-4DB2-BD59-A6C34878D82A}">
                    <a16:rowId xmlns:a16="http://schemas.microsoft.com/office/drawing/2014/main" val="2095493402"/>
                  </a:ext>
                </a:extLst>
              </a:tr>
              <a:tr h="526651">
                <a:tc>
                  <a:txBody>
                    <a:bodyPr/>
                    <a:lstStyle/>
                    <a:p>
                      <a:r>
                        <a:rPr lang="fr-FR" sz="1600" dirty="0"/>
                        <a:t>pour aller plus loin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6"/>
                        </a:rPr>
                        <a:t>about</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5"/>
                        </a:rPr>
                        <a:t>features and functionality</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7"/>
                        </a:rPr>
                        <a:t>support</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8"/>
                        </a:rPr>
                        <a:t>release notes</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9"/>
                        </a:rPr>
                        <a:t>news</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réseaux sociaux : </a:t>
                      </a:r>
                      <a:r>
                        <a:rPr lang="fr-FR" sz="1800" i="0" u="sng" dirty="0">
                          <a:effectLst/>
                          <a:hlinkClick r:id="rId10"/>
                        </a:rPr>
                        <a:t>X-Twitter</a:t>
                      </a:r>
                      <a:r>
                        <a:rPr lang="fr-FR" dirty="0"/>
                        <a:t>, </a:t>
                      </a:r>
                      <a:r>
                        <a:rPr lang="fr-FR" dirty="0">
                          <a:hlinkClick r:id="rId11"/>
                        </a:rPr>
                        <a:t>LinkedIn</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i="0" dirty="0">
                        <a:effectLst/>
                      </a:endParaRPr>
                    </a:p>
                  </a:txBody>
                  <a:tcPr/>
                </a:tc>
                <a:extLst>
                  <a:ext uri="{0D108BD9-81ED-4DB2-BD59-A6C34878D82A}">
                    <a16:rowId xmlns:a16="http://schemas.microsoft.com/office/drawing/2014/main" val="4061416361"/>
                  </a:ext>
                </a:extLst>
              </a:tr>
            </a:tbl>
          </a:graphicData>
        </a:graphic>
      </p:graphicFrame>
      <p:pic>
        <p:nvPicPr>
          <p:cNvPr id="1032" name="Picture 8" descr="About The Lens » Press Kit">
            <a:extLst>
              <a:ext uri="{FF2B5EF4-FFF2-40B4-BE49-F238E27FC236}">
                <a16:creationId xmlns:a16="http://schemas.microsoft.com/office/drawing/2014/main" id="{1B11BA5C-0391-461A-ACF9-1E779C465DF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85288" y="3142034"/>
            <a:ext cx="3708256"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492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A2617FD-2163-4873-8A66-7EFE36795D71}"/>
              </a:ext>
            </a:extLst>
          </p:cNvPr>
          <p:cNvPicPr>
            <a:picLocks noChangeAspect="1"/>
          </p:cNvPicPr>
          <p:nvPr/>
        </p:nvPicPr>
        <p:blipFill>
          <a:blip r:embed="rId3"/>
          <a:stretch>
            <a:fillRect/>
          </a:stretch>
        </p:blipFill>
        <p:spPr>
          <a:xfrm>
            <a:off x="2609362" y="1076936"/>
            <a:ext cx="6973273" cy="4887007"/>
          </a:xfrm>
          <a:prstGeom prst="rect">
            <a:avLst/>
          </a:prstGeom>
          <a:effectLst>
            <a:outerShdw blurRad="508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765F4B75-5C9F-49A8-B866-1AD7D7D5F6EE}"/>
              </a:ext>
            </a:extLst>
          </p:cNvPr>
          <p:cNvSpPr/>
          <p:nvPr/>
        </p:nvSpPr>
        <p:spPr>
          <a:xfrm>
            <a:off x="5829739" y="6006147"/>
            <a:ext cx="532518" cy="246221"/>
          </a:xfrm>
          <a:prstGeom prst="rect">
            <a:avLst/>
          </a:prstGeom>
        </p:spPr>
        <p:txBody>
          <a:bodyPr wrap="non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745049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2D61508-E616-017E-EA50-9D81449C4C75}"/>
              </a:ext>
            </a:extLst>
          </p:cNvPr>
          <p:cNvSpPr txBox="1"/>
          <p:nvPr/>
        </p:nvSpPr>
        <p:spPr>
          <a:xfrm>
            <a:off x="5653312" y="6429290"/>
            <a:ext cx="885371" cy="246221"/>
          </a:xfrm>
          <a:prstGeom prst="rect">
            <a:avLst/>
          </a:prstGeom>
          <a:noFill/>
        </p:spPr>
        <p:txBody>
          <a:bodyPr wrap="square">
            <a:spAutoFit/>
          </a:bodyPr>
          <a:lstStyle/>
          <a:p>
            <a:pPr algn="ctr"/>
            <a:r>
              <a:rPr lang="fr-FR" sz="1000" dirty="0">
                <a:hlinkClick r:id="rId3"/>
              </a:rPr>
              <a:t>source</a:t>
            </a:r>
            <a:endParaRPr lang="fr-FR" sz="1000" dirty="0"/>
          </a:p>
        </p:txBody>
      </p:sp>
      <p:pic>
        <p:nvPicPr>
          <p:cNvPr id="4" name="Image 3">
            <a:extLst>
              <a:ext uri="{FF2B5EF4-FFF2-40B4-BE49-F238E27FC236}">
                <a16:creationId xmlns:a16="http://schemas.microsoft.com/office/drawing/2014/main" id="{EA07A48D-A3DD-BFC0-93B3-95144B422A67}"/>
              </a:ext>
            </a:extLst>
          </p:cNvPr>
          <p:cNvPicPr>
            <a:picLocks noChangeAspect="1"/>
          </p:cNvPicPr>
          <p:nvPr/>
        </p:nvPicPr>
        <p:blipFill>
          <a:blip r:embed="rId4"/>
          <a:stretch>
            <a:fillRect/>
          </a:stretch>
        </p:blipFill>
        <p:spPr>
          <a:xfrm>
            <a:off x="3695365" y="456785"/>
            <a:ext cx="4801270" cy="594443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122608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930FA868-A2BD-4504-65FB-C172B5CDE3F5}"/>
              </a:ext>
            </a:extLst>
          </p:cNvPr>
          <p:cNvSpPr txBox="1"/>
          <p:nvPr/>
        </p:nvSpPr>
        <p:spPr>
          <a:xfrm>
            <a:off x="5892800" y="6249851"/>
            <a:ext cx="769257" cy="261610"/>
          </a:xfrm>
          <a:prstGeom prst="rect">
            <a:avLst/>
          </a:prstGeom>
          <a:noFill/>
        </p:spPr>
        <p:txBody>
          <a:bodyPr wrap="square">
            <a:spAutoFit/>
          </a:bodyPr>
          <a:lstStyle/>
          <a:p>
            <a:r>
              <a:rPr lang="fr-FR" sz="1100" dirty="0">
                <a:hlinkClick r:id="rId3"/>
              </a:rPr>
              <a:t>source</a:t>
            </a:r>
            <a:endParaRPr lang="fr-FR" sz="1200" dirty="0"/>
          </a:p>
        </p:txBody>
      </p:sp>
      <p:pic>
        <p:nvPicPr>
          <p:cNvPr id="3" name="Image 2">
            <a:extLst>
              <a:ext uri="{FF2B5EF4-FFF2-40B4-BE49-F238E27FC236}">
                <a16:creationId xmlns:a16="http://schemas.microsoft.com/office/drawing/2014/main" id="{505228BC-9678-0640-4502-C62A0F79420D}"/>
              </a:ext>
            </a:extLst>
          </p:cNvPr>
          <p:cNvPicPr>
            <a:picLocks noChangeAspect="1"/>
          </p:cNvPicPr>
          <p:nvPr/>
        </p:nvPicPr>
        <p:blipFill>
          <a:blip r:embed="rId4"/>
          <a:stretch>
            <a:fillRect/>
          </a:stretch>
        </p:blipFill>
        <p:spPr>
          <a:xfrm>
            <a:off x="2047310" y="975970"/>
            <a:ext cx="8097380" cy="490606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031610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9677310-5E97-50CD-1BF6-257175AEF01C}"/>
              </a:ext>
            </a:extLst>
          </p:cNvPr>
          <p:cNvPicPr>
            <a:picLocks noChangeAspect="1"/>
          </p:cNvPicPr>
          <p:nvPr/>
        </p:nvPicPr>
        <p:blipFill>
          <a:blip r:embed="rId3"/>
          <a:stretch>
            <a:fillRect/>
          </a:stretch>
        </p:blipFill>
        <p:spPr>
          <a:xfrm>
            <a:off x="2212548" y="1655379"/>
            <a:ext cx="7766904" cy="3802787"/>
          </a:xfrm>
          <a:prstGeom prst="rect">
            <a:avLst/>
          </a:prstGeom>
          <a:effectLst>
            <a:outerShdw blurRad="508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942555F5-0D96-F267-70A2-1B7F2BD31BC9}"/>
              </a:ext>
            </a:extLst>
          </p:cNvPr>
          <p:cNvSpPr/>
          <p:nvPr/>
        </p:nvSpPr>
        <p:spPr>
          <a:xfrm>
            <a:off x="3704344" y="3106083"/>
            <a:ext cx="1434662" cy="536028"/>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5E4EC02-5FD6-1D2C-228E-24FEF00FCDDB}"/>
              </a:ext>
            </a:extLst>
          </p:cNvPr>
          <p:cNvSpPr/>
          <p:nvPr/>
        </p:nvSpPr>
        <p:spPr>
          <a:xfrm>
            <a:off x="8075818" y="4586383"/>
            <a:ext cx="1434662" cy="536028"/>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17907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906BEBB-6A89-C906-ED67-1972534069E9}"/>
              </a:ext>
            </a:extLst>
          </p:cNvPr>
          <p:cNvPicPr>
            <a:picLocks noChangeAspect="1"/>
          </p:cNvPicPr>
          <p:nvPr/>
        </p:nvPicPr>
        <p:blipFill>
          <a:blip r:embed="rId3"/>
          <a:stretch>
            <a:fillRect/>
          </a:stretch>
        </p:blipFill>
        <p:spPr>
          <a:xfrm>
            <a:off x="994169" y="411290"/>
            <a:ext cx="10477500" cy="5543550"/>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7D2CBF8C-AE81-D664-8931-5CE1387C6614}"/>
              </a:ext>
            </a:extLst>
          </p:cNvPr>
          <p:cNvSpPr/>
          <p:nvPr/>
        </p:nvSpPr>
        <p:spPr>
          <a:xfrm>
            <a:off x="973665" y="1143600"/>
            <a:ext cx="268602" cy="21544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FD30F3-24B2-1153-32AC-1ECEAD621CFC}"/>
              </a:ext>
            </a:extLst>
          </p:cNvPr>
          <p:cNvSpPr/>
          <p:nvPr/>
        </p:nvSpPr>
        <p:spPr>
          <a:xfrm>
            <a:off x="2558818" y="2073754"/>
            <a:ext cx="3841981" cy="32122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F207A349-04F1-AC89-9F8C-65391A3DE65D}"/>
              </a:ext>
            </a:extLst>
          </p:cNvPr>
          <p:cNvSpPr/>
          <p:nvPr/>
        </p:nvSpPr>
        <p:spPr>
          <a:xfrm>
            <a:off x="8534400" y="1988936"/>
            <a:ext cx="2883235" cy="393687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E1F8295D-5B90-2776-7E5E-19220BBA302C}"/>
              </a:ext>
            </a:extLst>
          </p:cNvPr>
          <p:cNvSpPr/>
          <p:nvPr/>
        </p:nvSpPr>
        <p:spPr>
          <a:xfrm>
            <a:off x="2554475" y="1538316"/>
            <a:ext cx="8325081" cy="42159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97D2A4DC-2525-432E-BC92-CA2A9E60DDE3}"/>
              </a:ext>
            </a:extLst>
          </p:cNvPr>
          <p:cNvSpPr/>
          <p:nvPr/>
        </p:nvSpPr>
        <p:spPr>
          <a:xfrm>
            <a:off x="0" y="1127336"/>
            <a:ext cx="973664" cy="276999"/>
          </a:xfrm>
          <a:prstGeom prst="rect">
            <a:avLst/>
          </a:prstGeom>
          <a:solidFill>
            <a:schemeClr val="accent1"/>
          </a:solidFill>
        </p:spPr>
        <p:txBody>
          <a:bodyPr wrap="none">
            <a:spAutoFit/>
          </a:bodyPr>
          <a:lstStyle/>
          <a:p>
            <a:r>
              <a:rPr lang="fr-FR" sz="1200" dirty="0">
                <a:solidFill>
                  <a:schemeClr val="bg1"/>
                </a:solidFill>
              </a:rPr>
              <a:t>onglet filtres</a:t>
            </a:r>
          </a:p>
        </p:txBody>
      </p:sp>
      <p:sp>
        <p:nvSpPr>
          <p:cNvPr id="10" name="Rectangle 9">
            <a:extLst>
              <a:ext uri="{FF2B5EF4-FFF2-40B4-BE49-F238E27FC236}">
                <a16:creationId xmlns:a16="http://schemas.microsoft.com/office/drawing/2014/main" id="{AEC83B81-9AF6-4A52-9F72-B89A627B8703}"/>
              </a:ext>
            </a:extLst>
          </p:cNvPr>
          <p:cNvSpPr/>
          <p:nvPr/>
        </p:nvSpPr>
        <p:spPr>
          <a:xfrm>
            <a:off x="10866042" y="1505095"/>
            <a:ext cx="953425" cy="461665"/>
          </a:xfrm>
          <a:prstGeom prst="rect">
            <a:avLst/>
          </a:prstGeom>
          <a:solidFill>
            <a:schemeClr val="accent1"/>
          </a:solidFill>
        </p:spPr>
        <p:txBody>
          <a:bodyPr wrap="square">
            <a:spAutoFit/>
          </a:bodyPr>
          <a:lstStyle/>
          <a:p>
            <a:r>
              <a:rPr lang="fr-FR" sz="1200" dirty="0">
                <a:solidFill>
                  <a:schemeClr val="bg1"/>
                </a:solidFill>
              </a:rPr>
              <a:t>filtres métriques</a:t>
            </a:r>
          </a:p>
        </p:txBody>
      </p:sp>
      <p:sp>
        <p:nvSpPr>
          <p:cNvPr id="12" name="Rectangle 11">
            <a:extLst>
              <a:ext uri="{FF2B5EF4-FFF2-40B4-BE49-F238E27FC236}">
                <a16:creationId xmlns:a16="http://schemas.microsoft.com/office/drawing/2014/main" id="{65856BC5-4499-47E8-994A-EC2590A5C0B5}"/>
              </a:ext>
            </a:extLst>
          </p:cNvPr>
          <p:cNvSpPr/>
          <p:nvPr/>
        </p:nvSpPr>
        <p:spPr>
          <a:xfrm>
            <a:off x="11417635" y="3642966"/>
            <a:ext cx="652936" cy="276999"/>
          </a:xfrm>
          <a:prstGeom prst="rect">
            <a:avLst/>
          </a:prstGeom>
          <a:solidFill>
            <a:schemeClr val="accent1"/>
          </a:solidFill>
        </p:spPr>
        <p:txBody>
          <a:bodyPr wrap="none">
            <a:spAutoFit/>
          </a:bodyPr>
          <a:lstStyle/>
          <a:p>
            <a:r>
              <a:rPr lang="fr-FR" sz="1200" dirty="0">
                <a:solidFill>
                  <a:schemeClr val="bg1"/>
                </a:solidFill>
              </a:rPr>
              <a:t>analyse</a:t>
            </a:r>
          </a:p>
        </p:txBody>
      </p:sp>
      <p:sp>
        <p:nvSpPr>
          <p:cNvPr id="13" name="Rectangle 12">
            <a:extLst>
              <a:ext uri="{FF2B5EF4-FFF2-40B4-BE49-F238E27FC236}">
                <a16:creationId xmlns:a16="http://schemas.microsoft.com/office/drawing/2014/main" id="{3D5EE17A-CAC5-4AC1-9563-4991CFDDD87B}"/>
              </a:ext>
            </a:extLst>
          </p:cNvPr>
          <p:cNvSpPr/>
          <p:nvPr/>
        </p:nvSpPr>
        <p:spPr>
          <a:xfrm>
            <a:off x="1255914" y="2117980"/>
            <a:ext cx="1298561" cy="276999"/>
          </a:xfrm>
          <a:prstGeom prst="rect">
            <a:avLst/>
          </a:prstGeom>
          <a:solidFill>
            <a:schemeClr val="accent1"/>
          </a:solidFill>
        </p:spPr>
        <p:txBody>
          <a:bodyPr wrap="none">
            <a:spAutoFit/>
          </a:bodyPr>
          <a:lstStyle/>
          <a:p>
            <a:r>
              <a:rPr lang="fr-FR" sz="1200" dirty="0">
                <a:solidFill>
                  <a:schemeClr val="bg1"/>
                </a:solidFill>
              </a:rPr>
              <a:t>actions sur la liste</a:t>
            </a:r>
          </a:p>
        </p:txBody>
      </p:sp>
      <p:sp>
        <p:nvSpPr>
          <p:cNvPr id="5" name="ZoneTexte 4">
            <a:extLst>
              <a:ext uri="{FF2B5EF4-FFF2-40B4-BE49-F238E27FC236}">
                <a16:creationId xmlns:a16="http://schemas.microsoft.com/office/drawing/2014/main" id="{242C8062-4545-BD59-A30A-19906D03F9EE}"/>
              </a:ext>
            </a:extLst>
          </p:cNvPr>
          <p:cNvSpPr txBox="1"/>
          <p:nvPr/>
        </p:nvSpPr>
        <p:spPr>
          <a:xfrm>
            <a:off x="5655403" y="6555102"/>
            <a:ext cx="1155032"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3921725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4A8A0E6-C6F3-5470-14FB-E42A182DC3DC}"/>
              </a:ext>
            </a:extLst>
          </p:cNvPr>
          <p:cNvPicPr>
            <a:picLocks noChangeAspect="1"/>
          </p:cNvPicPr>
          <p:nvPr/>
        </p:nvPicPr>
        <p:blipFill>
          <a:blip r:embed="rId3"/>
          <a:stretch>
            <a:fillRect/>
          </a:stretch>
        </p:blipFill>
        <p:spPr>
          <a:xfrm>
            <a:off x="1717265" y="543321"/>
            <a:ext cx="9563100" cy="5915636"/>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6B653380-F8AE-635E-F473-12ABD28772FD}"/>
              </a:ext>
            </a:extLst>
          </p:cNvPr>
          <p:cNvSpPr/>
          <p:nvPr/>
        </p:nvSpPr>
        <p:spPr>
          <a:xfrm>
            <a:off x="9672433" y="4184951"/>
            <a:ext cx="1554720" cy="110851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969CAC9-BFC9-7BA9-8EEA-F13982DA245C}"/>
              </a:ext>
            </a:extLst>
          </p:cNvPr>
          <p:cNvSpPr/>
          <p:nvPr/>
        </p:nvSpPr>
        <p:spPr>
          <a:xfrm>
            <a:off x="9672433" y="5308724"/>
            <a:ext cx="1554720" cy="115023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C61C841-04B2-4DE9-8E85-D8EED2AFD780}"/>
              </a:ext>
            </a:extLst>
          </p:cNvPr>
          <p:cNvSpPr/>
          <p:nvPr/>
        </p:nvSpPr>
        <p:spPr>
          <a:xfrm>
            <a:off x="7100190" y="4638809"/>
            <a:ext cx="2572243" cy="276999"/>
          </a:xfrm>
          <a:prstGeom prst="rect">
            <a:avLst/>
          </a:prstGeom>
          <a:solidFill>
            <a:schemeClr val="accent1"/>
          </a:solidFill>
        </p:spPr>
        <p:txBody>
          <a:bodyPr wrap="none">
            <a:spAutoFit/>
          </a:bodyPr>
          <a:lstStyle/>
          <a:p>
            <a:r>
              <a:rPr lang="fr-FR" sz="1200" dirty="0">
                <a:solidFill>
                  <a:schemeClr val="bg1"/>
                </a:solidFill>
              </a:rPr>
              <a:t>liens éventuels vers le texte intégral </a:t>
            </a:r>
          </a:p>
        </p:txBody>
      </p:sp>
      <p:sp>
        <p:nvSpPr>
          <p:cNvPr id="8" name="Rectangle 7">
            <a:extLst>
              <a:ext uri="{FF2B5EF4-FFF2-40B4-BE49-F238E27FC236}">
                <a16:creationId xmlns:a16="http://schemas.microsoft.com/office/drawing/2014/main" id="{9BCEC419-5E93-4E8A-ACE4-B0435D738550}"/>
              </a:ext>
            </a:extLst>
          </p:cNvPr>
          <p:cNvSpPr/>
          <p:nvPr/>
        </p:nvSpPr>
        <p:spPr>
          <a:xfrm>
            <a:off x="8117712" y="5819898"/>
            <a:ext cx="1554721" cy="276999"/>
          </a:xfrm>
          <a:prstGeom prst="rect">
            <a:avLst/>
          </a:prstGeom>
          <a:solidFill>
            <a:schemeClr val="accent1"/>
          </a:solidFill>
        </p:spPr>
        <p:txBody>
          <a:bodyPr wrap="none">
            <a:spAutoFit/>
          </a:bodyPr>
          <a:lstStyle/>
          <a:p>
            <a:r>
              <a:rPr lang="fr-FR" sz="1200" dirty="0">
                <a:solidFill>
                  <a:schemeClr val="bg1"/>
                </a:solidFill>
              </a:rPr>
              <a:t>sources de la notice </a:t>
            </a:r>
          </a:p>
        </p:txBody>
      </p:sp>
      <p:sp>
        <p:nvSpPr>
          <p:cNvPr id="9" name="Rectangle 8">
            <a:extLst>
              <a:ext uri="{FF2B5EF4-FFF2-40B4-BE49-F238E27FC236}">
                <a16:creationId xmlns:a16="http://schemas.microsoft.com/office/drawing/2014/main" id="{1B9AAA36-F930-4448-B93A-276F26B8641F}"/>
              </a:ext>
            </a:extLst>
          </p:cNvPr>
          <p:cNvSpPr/>
          <p:nvPr/>
        </p:nvSpPr>
        <p:spPr>
          <a:xfrm>
            <a:off x="0" y="1482919"/>
            <a:ext cx="1717265" cy="276999"/>
          </a:xfrm>
          <a:prstGeom prst="rect">
            <a:avLst/>
          </a:prstGeom>
          <a:solidFill>
            <a:schemeClr val="accent1"/>
          </a:solidFill>
        </p:spPr>
        <p:txBody>
          <a:bodyPr wrap="none">
            <a:spAutoFit/>
          </a:bodyPr>
          <a:lstStyle/>
          <a:p>
            <a:r>
              <a:rPr lang="fr-FR" sz="1200" dirty="0">
                <a:solidFill>
                  <a:schemeClr val="bg1"/>
                </a:solidFill>
              </a:rPr>
              <a:t>affichage des citations </a:t>
            </a:r>
          </a:p>
        </p:txBody>
      </p:sp>
      <p:sp>
        <p:nvSpPr>
          <p:cNvPr id="12" name="Rectangle 11">
            <a:extLst>
              <a:ext uri="{FF2B5EF4-FFF2-40B4-BE49-F238E27FC236}">
                <a16:creationId xmlns:a16="http://schemas.microsoft.com/office/drawing/2014/main" id="{B2485692-A596-4769-8DBE-C174FEDD6117}"/>
              </a:ext>
            </a:extLst>
          </p:cNvPr>
          <p:cNvSpPr/>
          <p:nvPr/>
        </p:nvSpPr>
        <p:spPr>
          <a:xfrm>
            <a:off x="2196280" y="1393345"/>
            <a:ext cx="1200150" cy="27699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86C35163-6212-2862-68CB-0409F88E91A7}"/>
              </a:ext>
            </a:extLst>
          </p:cNvPr>
          <p:cNvSpPr txBox="1"/>
          <p:nvPr/>
        </p:nvSpPr>
        <p:spPr>
          <a:xfrm>
            <a:off x="5624580" y="6609777"/>
            <a:ext cx="1155032"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1705732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945D72F-4283-E120-A398-3C6D5FAB0511}"/>
              </a:ext>
            </a:extLst>
          </p:cNvPr>
          <p:cNvPicPr>
            <a:picLocks noChangeAspect="1"/>
          </p:cNvPicPr>
          <p:nvPr/>
        </p:nvPicPr>
        <p:blipFill>
          <a:blip r:embed="rId3"/>
          <a:srcRect l="1279"/>
          <a:stretch/>
        </p:blipFill>
        <p:spPr>
          <a:xfrm>
            <a:off x="2214686" y="361740"/>
            <a:ext cx="7364436" cy="6134520"/>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50E5F8EB-0933-D79F-0C25-91C49BDFD03F}"/>
              </a:ext>
            </a:extLst>
          </p:cNvPr>
          <p:cNvSpPr/>
          <p:nvPr/>
        </p:nvSpPr>
        <p:spPr>
          <a:xfrm>
            <a:off x="8610600" y="1313579"/>
            <a:ext cx="968522" cy="18184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5DEFE168-E0F1-83C4-48C9-09D80527C4F7}"/>
              </a:ext>
            </a:extLst>
          </p:cNvPr>
          <p:cNvSpPr/>
          <p:nvPr/>
        </p:nvSpPr>
        <p:spPr>
          <a:xfrm>
            <a:off x="3265464" y="1271422"/>
            <a:ext cx="3116286" cy="36334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1A01CC3-6259-44CE-AD9C-1BD977002BF2}"/>
              </a:ext>
            </a:extLst>
          </p:cNvPr>
          <p:cNvSpPr/>
          <p:nvPr/>
        </p:nvSpPr>
        <p:spPr>
          <a:xfrm>
            <a:off x="995353" y="1360782"/>
            <a:ext cx="1298561" cy="276999"/>
          </a:xfrm>
          <a:prstGeom prst="rect">
            <a:avLst/>
          </a:prstGeom>
          <a:solidFill>
            <a:schemeClr val="accent1"/>
          </a:solidFill>
        </p:spPr>
        <p:txBody>
          <a:bodyPr wrap="none">
            <a:spAutoFit/>
          </a:bodyPr>
          <a:lstStyle/>
          <a:p>
            <a:r>
              <a:rPr lang="fr-FR" sz="1200" dirty="0">
                <a:solidFill>
                  <a:schemeClr val="bg1"/>
                </a:solidFill>
              </a:rPr>
              <a:t>actions sur la liste</a:t>
            </a:r>
          </a:p>
        </p:txBody>
      </p:sp>
      <p:sp>
        <p:nvSpPr>
          <p:cNvPr id="6" name="ZoneTexte 5">
            <a:extLst>
              <a:ext uri="{FF2B5EF4-FFF2-40B4-BE49-F238E27FC236}">
                <a16:creationId xmlns:a16="http://schemas.microsoft.com/office/drawing/2014/main" id="{DC65FF5E-2AD8-4B69-0CB5-4B61BA09AB29}"/>
              </a:ext>
            </a:extLst>
          </p:cNvPr>
          <p:cNvSpPr txBox="1"/>
          <p:nvPr/>
        </p:nvSpPr>
        <p:spPr>
          <a:xfrm>
            <a:off x="5624580" y="6577693"/>
            <a:ext cx="1155032" cy="276999"/>
          </a:xfrm>
          <a:prstGeom prst="rect">
            <a:avLst/>
          </a:prstGeom>
          <a:noFill/>
        </p:spPr>
        <p:txBody>
          <a:bodyPr wrap="square">
            <a:spAutoFit/>
          </a:bodyPr>
          <a:lstStyle/>
          <a:p>
            <a:pPr algn="ctr"/>
            <a:r>
              <a:rPr lang="fr-FR" sz="1200" dirty="0">
                <a:hlinkClick r:id="rId4"/>
              </a:rPr>
              <a:t>lien</a:t>
            </a:r>
            <a:endParaRPr lang="fr-FR" sz="1200" dirty="0"/>
          </a:p>
        </p:txBody>
      </p:sp>
      <p:sp>
        <p:nvSpPr>
          <p:cNvPr id="9" name="Rectangle 8">
            <a:extLst>
              <a:ext uri="{FF2B5EF4-FFF2-40B4-BE49-F238E27FC236}">
                <a16:creationId xmlns:a16="http://schemas.microsoft.com/office/drawing/2014/main" id="{04D9FD70-45C1-33B4-DF3E-671CD83BB1C7}"/>
              </a:ext>
            </a:extLst>
          </p:cNvPr>
          <p:cNvSpPr/>
          <p:nvPr/>
        </p:nvSpPr>
        <p:spPr>
          <a:xfrm>
            <a:off x="3265464" y="564619"/>
            <a:ext cx="773136" cy="18785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223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81A07B4-89DE-8FB1-C739-EECAA3707AF4}"/>
              </a:ext>
            </a:extLst>
          </p:cNvPr>
          <p:cNvPicPr>
            <a:picLocks noChangeAspect="1"/>
          </p:cNvPicPr>
          <p:nvPr/>
        </p:nvPicPr>
        <p:blipFill>
          <a:blip r:embed="rId3"/>
          <a:stretch>
            <a:fillRect/>
          </a:stretch>
        </p:blipFill>
        <p:spPr>
          <a:xfrm>
            <a:off x="280987" y="704850"/>
            <a:ext cx="11630025" cy="5448300"/>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7C109EC3-EC53-4863-AF3C-798E46845684}"/>
              </a:ext>
            </a:extLst>
          </p:cNvPr>
          <p:cNvSpPr/>
          <p:nvPr/>
        </p:nvSpPr>
        <p:spPr>
          <a:xfrm>
            <a:off x="4385853" y="6448623"/>
            <a:ext cx="4120487" cy="307777"/>
          </a:xfrm>
          <a:prstGeom prst="rect">
            <a:avLst/>
          </a:prstGeom>
        </p:spPr>
        <p:txBody>
          <a:bodyPr wrap="none">
            <a:spAutoFit/>
          </a:bodyPr>
          <a:lstStyle/>
          <a:p>
            <a:r>
              <a:rPr lang="fr-FR" sz="1400" dirty="0">
                <a:hlinkClick r:id="rId4"/>
              </a:rPr>
              <a:t>https://www.lens.org/lens/search/scholar/structured</a:t>
            </a:r>
            <a:r>
              <a:rPr lang="fr-FR" sz="1400" dirty="0"/>
              <a:t> </a:t>
            </a:r>
          </a:p>
        </p:txBody>
      </p:sp>
      <p:sp>
        <p:nvSpPr>
          <p:cNvPr id="6" name="Rectangle 5">
            <a:extLst>
              <a:ext uri="{FF2B5EF4-FFF2-40B4-BE49-F238E27FC236}">
                <a16:creationId xmlns:a16="http://schemas.microsoft.com/office/drawing/2014/main" id="{0CDB90FA-91B3-46B5-8950-EDA9CC51DB2F}"/>
              </a:ext>
            </a:extLst>
          </p:cNvPr>
          <p:cNvSpPr/>
          <p:nvPr/>
        </p:nvSpPr>
        <p:spPr>
          <a:xfrm>
            <a:off x="2284740" y="1044062"/>
            <a:ext cx="1481813" cy="31568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F56DC0A-6CC6-4B57-895F-3AF15E443DA3}"/>
              </a:ext>
            </a:extLst>
          </p:cNvPr>
          <p:cNvSpPr/>
          <p:nvPr/>
        </p:nvSpPr>
        <p:spPr>
          <a:xfrm>
            <a:off x="1223505" y="2399255"/>
            <a:ext cx="1061235" cy="400110"/>
          </a:xfrm>
          <a:prstGeom prst="rect">
            <a:avLst/>
          </a:prstGeom>
          <a:solidFill>
            <a:schemeClr val="accent1"/>
          </a:solidFill>
        </p:spPr>
        <p:txBody>
          <a:bodyPr wrap="square">
            <a:spAutoFit/>
          </a:bodyPr>
          <a:lstStyle/>
          <a:p>
            <a:r>
              <a:rPr lang="fr-FR" sz="1000" dirty="0">
                <a:solidFill>
                  <a:schemeClr val="bg1"/>
                </a:solidFill>
              </a:rPr>
              <a:t>fonctionnalités </a:t>
            </a:r>
            <a:br>
              <a:rPr lang="fr-FR" sz="1000" dirty="0">
                <a:solidFill>
                  <a:schemeClr val="bg1"/>
                </a:solidFill>
              </a:rPr>
            </a:br>
            <a:r>
              <a:rPr lang="fr-FR" sz="1000" dirty="0">
                <a:solidFill>
                  <a:schemeClr val="bg1"/>
                </a:solidFill>
              </a:rPr>
              <a:t>de recherche</a:t>
            </a:r>
          </a:p>
        </p:txBody>
      </p:sp>
      <p:sp>
        <p:nvSpPr>
          <p:cNvPr id="8" name="Rectangle 7">
            <a:extLst>
              <a:ext uri="{FF2B5EF4-FFF2-40B4-BE49-F238E27FC236}">
                <a16:creationId xmlns:a16="http://schemas.microsoft.com/office/drawing/2014/main" id="{431CA1D2-1E2D-4F75-99C0-D92234AE152C}"/>
              </a:ext>
            </a:extLst>
          </p:cNvPr>
          <p:cNvSpPr/>
          <p:nvPr/>
        </p:nvSpPr>
        <p:spPr>
          <a:xfrm>
            <a:off x="2284740" y="2484448"/>
            <a:ext cx="2330803" cy="20069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967EE5C-5C28-4F39-97A0-C239A1960851}"/>
              </a:ext>
            </a:extLst>
          </p:cNvPr>
          <p:cNvSpPr/>
          <p:nvPr/>
        </p:nvSpPr>
        <p:spPr>
          <a:xfrm>
            <a:off x="8836748" y="2435749"/>
            <a:ext cx="2131748" cy="33635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8564B6D-1A57-4525-B6D7-C3D62BCC2813}"/>
              </a:ext>
            </a:extLst>
          </p:cNvPr>
          <p:cNvSpPr/>
          <p:nvPr/>
        </p:nvSpPr>
        <p:spPr>
          <a:xfrm>
            <a:off x="10767699" y="2772107"/>
            <a:ext cx="1424301" cy="276999"/>
          </a:xfrm>
          <a:prstGeom prst="rect">
            <a:avLst/>
          </a:prstGeom>
          <a:solidFill>
            <a:schemeClr val="accent1"/>
          </a:solidFill>
        </p:spPr>
        <p:txBody>
          <a:bodyPr wrap="none">
            <a:spAutoFit/>
          </a:bodyPr>
          <a:lstStyle/>
          <a:p>
            <a:r>
              <a:rPr lang="fr-FR" sz="1200" dirty="0">
                <a:solidFill>
                  <a:schemeClr val="bg1"/>
                </a:solidFill>
              </a:rPr>
              <a:t>aides à la recherche</a:t>
            </a:r>
          </a:p>
        </p:txBody>
      </p:sp>
    </p:spTree>
    <p:extLst>
      <p:ext uri="{BB962C8B-B14F-4D97-AF65-F5344CB8AC3E}">
        <p14:creationId xmlns:p14="http://schemas.microsoft.com/office/powerpoint/2010/main" val="12569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F9BEDF3-B787-9DA7-73A5-97E18055F092}"/>
              </a:ext>
            </a:extLst>
          </p:cNvPr>
          <p:cNvPicPr>
            <a:picLocks noChangeAspect="1"/>
          </p:cNvPicPr>
          <p:nvPr/>
        </p:nvPicPr>
        <p:blipFill>
          <a:blip r:embed="rId3"/>
          <a:stretch>
            <a:fillRect/>
          </a:stretch>
        </p:blipFill>
        <p:spPr>
          <a:xfrm>
            <a:off x="1017328" y="109960"/>
            <a:ext cx="4268152" cy="6279678"/>
          </a:xfrm>
          <a:prstGeom prst="rect">
            <a:avLst/>
          </a:prstGeom>
          <a:effectLst>
            <a:outerShdw blurRad="508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061BCE47-F43F-126A-EF20-9643F8966282}"/>
              </a:ext>
            </a:extLst>
          </p:cNvPr>
          <p:cNvSpPr txBox="1"/>
          <p:nvPr/>
        </p:nvSpPr>
        <p:spPr>
          <a:xfrm>
            <a:off x="2848648" y="6426460"/>
            <a:ext cx="7896069" cy="338554"/>
          </a:xfrm>
          <a:prstGeom prst="rect">
            <a:avLst/>
          </a:prstGeom>
          <a:noFill/>
        </p:spPr>
        <p:txBody>
          <a:bodyPr wrap="square">
            <a:spAutoFit/>
          </a:bodyPr>
          <a:lstStyle/>
          <a:p>
            <a:r>
              <a:rPr lang="fr-FR" sz="1600" dirty="0">
                <a:hlinkClick r:id="rId4"/>
              </a:rPr>
              <a:t>https://www.lens.org/lens/search/scholar/structured</a:t>
            </a:r>
            <a:r>
              <a:rPr lang="fr-FR" sz="1600" dirty="0"/>
              <a:t> &gt; onglet </a:t>
            </a:r>
            <a:r>
              <a:rPr lang="en-US" sz="1600" i="1" dirty="0"/>
              <a:t>Search tips</a:t>
            </a:r>
            <a:r>
              <a:rPr lang="fr-FR" sz="1600" dirty="0"/>
              <a:t>, à droite</a:t>
            </a:r>
          </a:p>
        </p:txBody>
      </p:sp>
      <p:sp>
        <p:nvSpPr>
          <p:cNvPr id="8" name="ZoneTexte 7">
            <a:extLst>
              <a:ext uri="{FF2B5EF4-FFF2-40B4-BE49-F238E27FC236}">
                <a16:creationId xmlns:a16="http://schemas.microsoft.com/office/drawing/2014/main" id="{73F765A1-D692-16A8-A92D-275DCF103738}"/>
              </a:ext>
            </a:extLst>
          </p:cNvPr>
          <p:cNvSpPr txBox="1"/>
          <p:nvPr/>
        </p:nvSpPr>
        <p:spPr>
          <a:xfrm>
            <a:off x="5923821" y="2721114"/>
            <a:ext cx="6093500" cy="2431435"/>
          </a:xfrm>
          <a:prstGeom prst="rect">
            <a:avLst/>
          </a:prstGeom>
          <a:noFill/>
        </p:spPr>
        <p:txBody>
          <a:bodyPr wrap="square">
            <a:spAutoFit/>
          </a:bodyPr>
          <a:lstStyle/>
          <a:p>
            <a:r>
              <a:rPr lang="fr-FR" dirty="0">
                <a:hlinkClick r:id="rId5"/>
              </a:rPr>
              <a:t>aide sur la syntaxe</a:t>
            </a:r>
            <a:endParaRPr lang="fr-FR" dirty="0"/>
          </a:p>
          <a:p>
            <a:pPr lvl="1"/>
            <a:r>
              <a:rPr lang="fr-FR" sz="1600" dirty="0"/>
              <a:t>ex. : </a:t>
            </a:r>
            <a:r>
              <a:rPr lang="fr-FR" sz="1600" dirty="0" err="1">
                <a:solidFill>
                  <a:schemeClr val="accent1"/>
                </a:solidFill>
              </a:rPr>
              <a:t>transgenic</a:t>
            </a:r>
            <a:r>
              <a:rPr lang="fr-FR" sz="1600" dirty="0">
                <a:solidFill>
                  <a:schemeClr val="accent1"/>
                </a:solidFill>
              </a:rPr>
              <a:t> </a:t>
            </a:r>
            <a:r>
              <a:rPr lang="fr-FR" sz="1600" dirty="0" err="1">
                <a:solidFill>
                  <a:schemeClr val="accent1"/>
                </a:solidFill>
              </a:rPr>
              <a:t>rice</a:t>
            </a:r>
            <a:r>
              <a:rPr lang="fr-FR" sz="1600" dirty="0">
                <a:solidFill>
                  <a:schemeClr val="accent1"/>
                </a:solidFill>
              </a:rPr>
              <a:t> </a:t>
            </a:r>
          </a:p>
          <a:p>
            <a:pPr lvl="1"/>
            <a:r>
              <a:rPr lang="fr-FR" sz="1600" dirty="0"/>
              <a:t>ex. : </a:t>
            </a:r>
            <a:r>
              <a:rPr lang="fr-FR" sz="1600" dirty="0">
                <a:solidFill>
                  <a:schemeClr val="accent1"/>
                </a:solidFill>
              </a:rPr>
              <a:t>malaria OR mosquito</a:t>
            </a:r>
          </a:p>
          <a:p>
            <a:pPr lvl="1"/>
            <a:r>
              <a:rPr lang="fr-FR" sz="1600" dirty="0"/>
              <a:t>ex. : </a:t>
            </a:r>
            <a:r>
              <a:rPr lang="fr-FR" sz="1600" dirty="0">
                <a:solidFill>
                  <a:schemeClr val="accent1"/>
                </a:solidFill>
              </a:rPr>
              <a:t>valve*</a:t>
            </a:r>
            <a:r>
              <a:rPr lang="fr-FR" sz="1600" dirty="0"/>
              <a:t> </a:t>
            </a:r>
          </a:p>
          <a:p>
            <a:pPr lvl="1"/>
            <a:r>
              <a:rPr lang="fr-FR" sz="1600" dirty="0"/>
              <a:t>ex. : </a:t>
            </a:r>
            <a:r>
              <a:rPr lang="fr-FR" sz="1600" dirty="0">
                <a:solidFill>
                  <a:schemeClr val="accent1"/>
                </a:solidFill>
              </a:rPr>
              <a:t>printing NOT inkjet</a:t>
            </a:r>
          </a:p>
          <a:p>
            <a:pPr lvl="1"/>
            <a:r>
              <a:rPr lang="fr-FR" sz="1600" dirty="0"/>
              <a:t>ex. : </a:t>
            </a:r>
            <a:r>
              <a:rPr lang="fr-FR" sz="1600" dirty="0">
                <a:solidFill>
                  <a:schemeClr val="accent1"/>
                </a:solidFill>
              </a:rPr>
              <a:t>(abstract:</a:t>
            </a:r>
            <a:r>
              <a:rPr lang="el-GR" sz="1600" dirty="0">
                <a:solidFill>
                  <a:schemeClr val="accent1"/>
                </a:solidFill>
              </a:rPr>
              <a:t>β-</a:t>
            </a:r>
            <a:r>
              <a:rPr lang="fr-FR" sz="1600" dirty="0">
                <a:solidFill>
                  <a:schemeClr val="accent1"/>
                </a:solidFill>
              </a:rPr>
              <a:t>glucuronidase) OR (</a:t>
            </a:r>
            <a:r>
              <a:rPr lang="fr-FR" sz="1600" dirty="0" err="1">
                <a:solidFill>
                  <a:schemeClr val="accent1"/>
                </a:solidFill>
              </a:rPr>
              <a:t>title</a:t>
            </a:r>
            <a:r>
              <a:rPr lang="fr-FR" sz="1600" dirty="0">
                <a:solidFill>
                  <a:schemeClr val="accent1"/>
                </a:solidFill>
              </a:rPr>
              <a:t>:</a:t>
            </a:r>
            <a:r>
              <a:rPr lang="el-GR" sz="1600" dirty="0">
                <a:solidFill>
                  <a:schemeClr val="accent1"/>
                </a:solidFill>
              </a:rPr>
              <a:t>β-</a:t>
            </a:r>
            <a:r>
              <a:rPr lang="fr-FR" sz="1600" dirty="0">
                <a:solidFill>
                  <a:schemeClr val="accent1"/>
                </a:solidFill>
              </a:rPr>
              <a:t>glucuronidase)</a:t>
            </a:r>
          </a:p>
          <a:p>
            <a:pPr lvl="1"/>
            <a:r>
              <a:rPr lang="fr-FR" sz="1600" dirty="0"/>
              <a:t>ex. : </a:t>
            </a:r>
            <a:r>
              <a:rPr lang="fr-FR" sz="1600" dirty="0" err="1">
                <a:solidFill>
                  <a:schemeClr val="accent1"/>
                </a:solidFill>
              </a:rPr>
              <a:t>inventor:"Jefferson</a:t>
            </a:r>
            <a:r>
              <a:rPr lang="fr-FR" sz="1600" dirty="0">
                <a:solidFill>
                  <a:schemeClr val="accent1"/>
                </a:solidFill>
              </a:rPr>
              <a:t> </a:t>
            </a:r>
            <a:r>
              <a:rPr lang="fr-FR" sz="1600" dirty="0" err="1">
                <a:solidFill>
                  <a:schemeClr val="accent1"/>
                </a:solidFill>
              </a:rPr>
              <a:t>Richard"~2</a:t>
            </a:r>
            <a:endParaRPr lang="fr-FR" sz="1600" dirty="0">
              <a:solidFill>
                <a:schemeClr val="accent1"/>
              </a:solidFill>
            </a:endParaRPr>
          </a:p>
          <a:p>
            <a:endParaRPr lang="fr-FR" dirty="0">
              <a:solidFill>
                <a:schemeClr val="accent1"/>
              </a:solidFill>
            </a:endParaRPr>
          </a:p>
          <a:p>
            <a:r>
              <a:rPr lang="fr-FR" dirty="0">
                <a:solidFill>
                  <a:schemeClr val="accent1"/>
                </a:solidFill>
                <a:hlinkClick r:id="rId6"/>
              </a:rPr>
              <a:t>liste des critères</a:t>
            </a:r>
            <a:endParaRPr lang="fr-FR" dirty="0">
              <a:solidFill>
                <a:schemeClr val="accent1"/>
              </a:solidFill>
            </a:endParaRPr>
          </a:p>
        </p:txBody>
      </p:sp>
    </p:spTree>
    <p:extLst>
      <p:ext uri="{BB962C8B-B14F-4D97-AF65-F5344CB8AC3E}">
        <p14:creationId xmlns:p14="http://schemas.microsoft.com/office/powerpoint/2010/main" val="48647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7A71F-A746-4AB2-8FF5-03D4135FA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7FF8914-DDE9-46F8-AF0A-54FD0AC09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53" y="1533525"/>
            <a:ext cx="10917063" cy="3790950"/>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re 1">
            <a:extLst>
              <a:ext uri="{FF2B5EF4-FFF2-40B4-BE49-F238E27FC236}">
                <a16:creationId xmlns:a16="http://schemas.microsoft.com/office/drawing/2014/main" id="{DBE67FEA-5FC5-A801-149E-BA887490B4CB}"/>
              </a:ext>
            </a:extLst>
          </p:cNvPr>
          <p:cNvSpPr>
            <a:spLocks noGrp="1"/>
          </p:cNvSpPr>
          <p:nvPr>
            <p:ph type="title"/>
          </p:nvPr>
        </p:nvSpPr>
        <p:spPr>
          <a:xfrm>
            <a:off x="1074419" y="1933575"/>
            <a:ext cx="7013448" cy="2990849"/>
          </a:xfrm>
        </p:spPr>
        <p:txBody>
          <a:bodyPr vert="horz" lIns="91440" tIns="45720" rIns="91440" bIns="45720" rtlCol="0" anchor="ctr">
            <a:normAutofit/>
          </a:bodyPr>
          <a:lstStyle/>
          <a:p>
            <a:r>
              <a:rPr lang="fr-FR" sz="5400" kern="1200" dirty="0">
                <a:solidFill>
                  <a:schemeClr val="accent2"/>
                </a:solidFill>
                <a:latin typeface="+mj-lt"/>
                <a:ea typeface="+mj-ea"/>
                <a:cs typeface="+mj-cs"/>
              </a:rPr>
              <a:t>Contexte</a:t>
            </a:r>
          </a:p>
        </p:txBody>
      </p:sp>
      <p:sp>
        <p:nvSpPr>
          <p:cNvPr id="12" name="Rectangle 11">
            <a:extLst>
              <a:ext uri="{FF2B5EF4-FFF2-40B4-BE49-F238E27FC236}">
                <a16:creationId xmlns:a16="http://schemas.microsoft.com/office/drawing/2014/main" id="{094C1DE0-31FE-4AD0-95EA-B65CA6B8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84" y="2965074"/>
            <a:ext cx="1280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736409-6C07-4CE8-86F8-1174E2235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60539" y="3424428"/>
            <a:ext cx="210312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1D43CB-827D-40FA-AB4B-D04E615C9BA9}"/>
              </a:ext>
            </a:extLst>
          </p:cNvPr>
          <p:cNvSpPr/>
          <p:nvPr/>
        </p:nvSpPr>
        <p:spPr>
          <a:xfrm>
            <a:off x="7801897" y="2359742"/>
            <a:ext cx="1679093" cy="256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58223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685CF69-7C22-282F-C74B-4E8415C894C8}"/>
              </a:ext>
            </a:extLst>
          </p:cNvPr>
          <p:cNvPicPr>
            <a:picLocks noChangeAspect="1"/>
          </p:cNvPicPr>
          <p:nvPr/>
        </p:nvPicPr>
        <p:blipFill>
          <a:blip r:embed="rId3"/>
          <a:stretch>
            <a:fillRect/>
          </a:stretch>
        </p:blipFill>
        <p:spPr>
          <a:xfrm>
            <a:off x="2128374" y="272314"/>
            <a:ext cx="7466584" cy="2139745"/>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02F814C1-E5CB-09C8-801F-F9BC0C93E663}"/>
              </a:ext>
            </a:extLst>
          </p:cNvPr>
          <p:cNvSpPr/>
          <p:nvPr/>
        </p:nvSpPr>
        <p:spPr>
          <a:xfrm>
            <a:off x="3890553" y="303267"/>
            <a:ext cx="1915161" cy="27699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B0A3CF1-9793-9760-5E4D-A5C34E5C17FD}"/>
              </a:ext>
            </a:extLst>
          </p:cNvPr>
          <p:cNvPicPr>
            <a:picLocks noChangeAspect="1"/>
          </p:cNvPicPr>
          <p:nvPr/>
        </p:nvPicPr>
        <p:blipFill rotWithShape="1">
          <a:blip r:embed="rId4"/>
          <a:srcRect r="1630"/>
          <a:stretch/>
        </p:blipFill>
        <p:spPr>
          <a:xfrm>
            <a:off x="5379720" y="2057830"/>
            <a:ext cx="5999165" cy="4522163"/>
          </a:xfrm>
          <a:prstGeom prst="rect">
            <a:avLst/>
          </a:prstGeom>
          <a:effectLst>
            <a:outerShdw blurRad="50800" dist="139700" dir="2700000" algn="ctr" rotWithShape="0">
              <a:srgbClr val="000000">
                <a:alpha val="65000"/>
              </a:srgbClr>
            </a:outerShdw>
          </a:effectLst>
        </p:spPr>
      </p:pic>
      <p:pic>
        <p:nvPicPr>
          <p:cNvPr id="7" name="Image 6">
            <a:extLst>
              <a:ext uri="{FF2B5EF4-FFF2-40B4-BE49-F238E27FC236}">
                <a16:creationId xmlns:a16="http://schemas.microsoft.com/office/drawing/2014/main" id="{8CCF8F46-DFE9-12C2-BD9F-ABB63C9A45B0}"/>
              </a:ext>
            </a:extLst>
          </p:cNvPr>
          <p:cNvPicPr>
            <a:picLocks noChangeAspect="1"/>
          </p:cNvPicPr>
          <p:nvPr/>
        </p:nvPicPr>
        <p:blipFill>
          <a:blip r:embed="rId5"/>
          <a:stretch>
            <a:fillRect/>
          </a:stretch>
        </p:blipFill>
        <p:spPr>
          <a:xfrm>
            <a:off x="1854304" y="2057830"/>
            <a:ext cx="3159656" cy="4527856"/>
          </a:xfrm>
          <a:prstGeom prst="rect">
            <a:avLst/>
          </a:prstGeom>
          <a:effectLst>
            <a:outerShdw blurRad="508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F3FFC654-FB9C-B006-46C6-33400AA35867}"/>
              </a:ext>
            </a:extLst>
          </p:cNvPr>
          <p:cNvSpPr/>
          <p:nvPr/>
        </p:nvSpPr>
        <p:spPr>
          <a:xfrm>
            <a:off x="269344" y="4349355"/>
            <a:ext cx="1584960" cy="646331"/>
          </a:xfrm>
          <a:prstGeom prst="rect">
            <a:avLst/>
          </a:prstGeom>
          <a:solidFill>
            <a:schemeClr val="accent1"/>
          </a:solidFill>
        </p:spPr>
        <p:txBody>
          <a:bodyPr wrap="square">
            <a:spAutoFit/>
          </a:bodyPr>
          <a:lstStyle/>
          <a:p>
            <a:pPr algn="r"/>
            <a:r>
              <a:rPr lang="fr-FR" sz="1200" dirty="0">
                <a:solidFill>
                  <a:schemeClr val="bg1"/>
                </a:solidFill>
              </a:rPr>
              <a:t>alerte mail</a:t>
            </a:r>
            <a:br>
              <a:rPr lang="fr-FR" sz="1200" dirty="0">
                <a:solidFill>
                  <a:schemeClr val="bg1"/>
                </a:solidFill>
              </a:rPr>
            </a:br>
            <a:r>
              <a:rPr lang="fr-FR" sz="1200" dirty="0">
                <a:solidFill>
                  <a:schemeClr val="bg1"/>
                </a:solidFill>
              </a:rPr>
              <a:t>! nécessite d’être connecté</a:t>
            </a:r>
          </a:p>
        </p:txBody>
      </p:sp>
      <p:sp>
        <p:nvSpPr>
          <p:cNvPr id="9" name="Rectangle 8">
            <a:extLst>
              <a:ext uri="{FF2B5EF4-FFF2-40B4-BE49-F238E27FC236}">
                <a16:creationId xmlns:a16="http://schemas.microsoft.com/office/drawing/2014/main" id="{145A37D3-128A-0649-4D4C-B3D9ABE3DDE3}"/>
              </a:ext>
            </a:extLst>
          </p:cNvPr>
          <p:cNvSpPr/>
          <p:nvPr/>
        </p:nvSpPr>
        <p:spPr>
          <a:xfrm>
            <a:off x="1854304" y="4317096"/>
            <a:ext cx="3052976" cy="89498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4408CC7-C6C5-7B9C-CD66-41F5276D591D}"/>
              </a:ext>
            </a:extLst>
          </p:cNvPr>
          <p:cNvSpPr/>
          <p:nvPr/>
        </p:nvSpPr>
        <p:spPr>
          <a:xfrm>
            <a:off x="11378884" y="4014573"/>
            <a:ext cx="813115" cy="1015663"/>
          </a:xfrm>
          <a:prstGeom prst="rect">
            <a:avLst/>
          </a:prstGeom>
          <a:solidFill>
            <a:schemeClr val="accent1"/>
          </a:solidFill>
        </p:spPr>
        <p:txBody>
          <a:bodyPr wrap="square">
            <a:spAutoFit/>
          </a:bodyPr>
          <a:lstStyle/>
          <a:p>
            <a:r>
              <a:rPr lang="fr-FR" sz="1200" dirty="0">
                <a:solidFill>
                  <a:schemeClr val="bg1"/>
                </a:solidFill>
              </a:rPr>
              <a:t>export</a:t>
            </a:r>
          </a:p>
          <a:p>
            <a:r>
              <a:rPr lang="fr-FR" sz="1200" dirty="0">
                <a:solidFill>
                  <a:schemeClr val="bg1"/>
                </a:solidFill>
              </a:rPr>
              <a:t>- RIS</a:t>
            </a:r>
          </a:p>
          <a:p>
            <a:r>
              <a:rPr lang="fr-FR" sz="1200" dirty="0">
                <a:solidFill>
                  <a:schemeClr val="bg1"/>
                </a:solidFill>
              </a:rPr>
              <a:t>- BibTex</a:t>
            </a:r>
          </a:p>
          <a:p>
            <a:r>
              <a:rPr lang="fr-FR" sz="1200" dirty="0">
                <a:solidFill>
                  <a:schemeClr val="bg1"/>
                </a:solidFill>
              </a:rPr>
              <a:t>- CSV</a:t>
            </a:r>
          </a:p>
          <a:p>
            <a:r>
              <a:rPr lang="fr-FR" sz="1200" dirty="0">
                <a:solidFill>
                  <a:schemeClr val="bg1"/>
                </a:solidFill>
              </a:rPr>
              <a:t>- JSON</a:t>
            </a:r>
          </a:p>
        </p:txBody>
      </p:sp>
      <p:sp>
        <p:nvSpPr>
          <p:cNvPr id="13" name="ZoneTexte 12">
            <a:extLst>
              <a:ext uri="{FF2B5EF4-FFF2-40B4-BE49-F238E27FC236}">
                <a16:creationId xmlns:a16="http://schemas.microsoft.com/office/drawing/2014/main" id="{27B36BDB-FC86-B559-67D3-AE7299211EF3}"/>
              </a:ext>
            </a:extLst>
          </p:cNvPr>
          <p:cNvSpPr txBox="1"/>
          <p:nvPr/>
        </p:nvSpPr>
        <p:spPr>
          <a:xfrm>
            <a:off x="1437209" y="4931452"/>
            <a:ext cx="465221" cy="276999"/>
          </a:xfrm>
          <a:prstGeom prst="rect">
            <a:avLst/>
          </a:prstGeom>
          <a:noFill/>
        </p:spPr>
        <p:txBody>
          <a:bodyPr wrap="square">
            <a:spAutoFit/>
          </a:bodyPr>
          <a:lstStyle/>
          <a:p>
            <a:r>
              <a:rPr kumimoji="0" lang="fr-FR" sz="1200" b="0" i="0" u="none" strike="noStrike" kern="1200" cap="none" spc="0" normalizeH="0" baseline="0" noProof="0" dirty="0">
                <a:ln>
                  <a:noFill/>
                </a:ln>
                <a:solidFill>
                  <a:prstClr val="white"/>
                </a:solidFill>
                <a:effectLst/>
                <a:uLnTx/>
                <a:uFillTx/>
                <a:latin typeface="Aptos" panose="02110004020202020204"/>
                <a:ea typeface="+mn-ea"/>
                <a:cs typeface="+mn-cs"/>
                <a:hlinkClick r:id="rId6"/>
              </a:rPr>
              <a:t>info</a:t>
            </a:r>
            <a:endParaRPr lang="fr-FR" dirty="0"/>
          </a:p>
        </p:txBody>
      </p:sp>
      <p:sp>
        <p:nvSpPr>
          <p:cNvPr id="15" name="ZoneTexte 14">
            <a:extLst>
              <a:ext uri="{FF2B5EF4-FFF2-40B4-BE49-F238E27FC236}">
                <a16:creationId xmlns:a16="http://schemas.microsoft.com/office/drawing/2014/main" id="{0D7F0812-D46A-9AD3-E734-B3470FFD2B58}"/>
              </a:ext>
            </a:extLst>
          </p:cNvPr>
          <p:cNvSpPr txBox="1"/>
          <p:nvPr/>
        </p:nvSpPr>
        <p:spPr>
          <a:xfrm>
            <a:off x="11410967" y="4979644"/>
            <a:ext cx="59355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ptos" panose="02110004020202020204"/>
                <a:ea typeface="+mn-ea"/>
                <a:cs typeface="+mn-cs"/>
                <a:hlinkClick r:id="rId7"/>
              </a:rPr>
              <a:t>info</a:t>
            </a:r>
            <a:endParaRPr kumimoji="0" lang="fr-FR"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0D124797-FDE5-F366-5C8D-431F3CBB4682}"/>
              </a:ext>
            </a:extLst>
          </p:cNvPr>
          <p:cNvSpPr/>
          <p:nvPr/>
        </p:nvSpPr>
        <p:spPr>
          <a:xfrm>
            <a:off x="2291450" y="53876"/>
            <a:ext cx="2178683" cy="276999"/>
          </a:xfrm>
          <a:prstGeom prst="rect">
            <a:avLst/>
          </a:prstGeom>
          <a:solidFill>
            <a:schemeClr val="accent1"/>
          </a:solidFill>
        </p:spPr>
        <p:txBody>
          <a:bodyPr wrap="square">
            <a:spAutoFit/>
          </a:bodyPr>
          <a:lstStyle/>
          <a:p>
            <a:pPr algn="r"/>
            <a:r>
              <a:rPr lang="fr-FR" sz="1200" dirty="0">
                <a:solidFill>
                  <a:schemeClr val="bg1"/>
                </a:solidFill>
              </a:rPr>
              <a:t>sauvegarde et alerte mail</a:t>
            </a:r>
          </a:p>
        </p:txBody>
      </p:sp>
      <p:sp>
        <p:nvSpPr>
          <p:cNvPr id="17" name="Rectangle 16">
            <a:extLst>
              <a:ext uri="{FF2B5EF4-FFF2-40B4-BE49-F238E27FC236}">
                <a16:creationId xmlns:a16="http://schemas.microsoft.com/office/drawing/2014/main" id="{07AA3FD8-66A9-1F52-446E-9FE273744947}"/>
              </a:ext>
            </a:extLst>
          </p:cNvPr>
          <p:cNvSpPr/>
          <p:nvPr/>
        </p:nvSpPr>
        <p:spPr>
          <a:xfrm>
            <a:off x="5080292" y="14293"/>
            <a:ext cx="598856" cy="276999"/>
          </a:xfrm>
          <a:prstGeom prst="rect">
            <a:avLst/>
          </a:prstGeom>
          <a:solidFill>
            <a:schemeClr val="accent1"/>
          </a:solidFill>
        </p:spPr>
        <p:txBody>
          <a:bodyPr wrap="square">
            <a:spAutoFit/>
          </a:bodyPr>
          <a:lstStyle/>
          <a:p>
            <a:pPr algn="r"/>
            <a:r>
              <a:rPr lang="fr-FR" sz="1200" dirty="0">
                <a:solidFill>
                  <a:schemeClr val="bg1"/>
                </a:solidFill>
              </a:rPr>
              <a:t>export</a:t>
            </a:r>
          </a:p>
        </p:txBody>
      </p:sp>
    </p:spTree>
    <p:extLst>
      <p:ext uri="{BB962C8B-B14F-4D97-AF65-F5344CB8AC3E}">
        <p14:creationId xmlns:p14="http://schemas.microsoft.com/office/powerpoint/2010/main" val="2895078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74BD562-C80C-343D-D0D9-0989F10D9BC2}"/>
              </a:ext>
            </a:extLst>
          </p:cNvPr>
          <p:cNvPicPr>
            <a:picLocks noChangeAspect="1"/>
          </p:cNvPicPr>
          <p:nvPr/>
        </p:nvPicPr>
        <p:blipFill>
          <a:blip r:embed="rId2"/>
          <a:stretch>
            <a:fillRect/>
          </a:stretch>
        </p:blipFill>
        <p:spPr>
          <a:xfrm>
            <a:off x="1052512" y="971550"/>
            <a:ext cx="10086975" cy="4914900"/>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CD08357E-08C1-38F0-CB36-0BCF7147286F}"/>
              </a:ext>
            </a:extLst>
          </p:cNvPr>
          <p:cNvSpPr/>
          <p:nvPr/>
        </p:nvSpPr>
        <p:spPr>
          <a:xfrm>
            <a:off x="6227354" y="1304751"/>
            <a:ext cx="1668418" cy="27730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4318EBE-F71C-0A84-B528-E9B750226EB1}"/>
              </a:ext>
            </a:extLst>
          </p:cNvPr>
          <p:cNvSpPr/>
          <p:nvPr/>
        </p:nvSpPr>
        <p:spPr>
          <a:xfrm>
            <a:off x="10013317" y="2452915"/>
            <a:ext cx="2178683" cy="461665"/>
          </a:xfrm>
          <a:prstGeom prst="rect">
            <a:avLst/>
          </a:prstGeom>
          <a:solidFill>
            <a:schemeClr val="bg1"/>
          </a:solidFill>
        </p:spPr>
        <p:txBody>
          <a:bodyPr wrap="square">
            <a:spAutoFit/>
          </a:bodyPr>
          <a:lstStyle/>
          <a:p>
            <a:r>
              <a:rPr lang="en-US" sz="1200" dirty="0">
                <a:solidFill>
                  <a:schemeClr val="bg1"/>
                </a:solidFill>
                <a:hlinkClick r:id="rId3"/>
              </a:rPr>
              <a:t>International Innovation and Industry Influence Mapping</a:t>
            </a:r>
            <a:endParaRPr lang="fr-FR" sz="1200" dirty="0">
              <a:solidFill>
                <a:schemeClr val="bg1"/>
              </a:solidFill>
            </a:endParaRPr>
          </a:p>
        </p:txBody>
      </p:sp>
      <p:sp>
        <p:nvSpPr>
          <p:cNvPr id="8" name="Rectangle 7">
            <a:extLst>
              <a:ext uri="{FF2B5EF4-FFF2-40B4-BE49-F238E27FC236}">
                <a16:creationId xmlns:a16="http://schemas.microsoft.com/office/drawing/2014/main" id="{8DC24944-9F5D-D571-C3D6-BF4D4B44199A}"/>
              </a:ext>
            </a:extLst>
          </p:cNvPr>
          <p:cNvSpPr/>
          <p:nvPr/>
        </p:nvSpPr>
        <p:spPr>
          <a:xfrm>
            <a:off x="9710057" y="1843315"/>
            <a:ext cx="1429430" cy="60960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95111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F25463D-7099-4914-EDE5-5434FA26D883}"/>
              </a:ext>
            </a:extLst>
          </p:cNvPr>
          <p:cNvPicPr>
            <a:picLocks noChangeAspect="1"/>
          </p:cNvPicPr>
          <p:nvPr/>
        </p:nvPicPr>
        <p:blipFill>
          <a:blip r:embed="rId2"/>
          <a:stretch>
            <a:fillRect/>
          </a:stretch>
        </p:blipFill>
        <p:spPr>
          <a:xfrm>
            <a:off x="1419225" y="1393822"/>
            <a:ext cx="9353550" cy="337185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1397056A-D919-4AFB-D318-2C89D211FA4F}"/>
              </a:ext>
            </a:extLst>
          </p:cNvPr>
          <p:cNvPicPr>
            <a:picLocks noChangeAspect="1"/>
          </p:cNvPicPr>
          <p:nvPr/>
        </p:nvPicPr>
        <p:blipFill>
          <a:blip r:embed="rId3"/>
          <a:stretch>
            <a:fillRect/>
          </a:stretch>
        </p:blipFill>
        <p:spPr>
          <a:xfrm>
            <a:off x="1419225" y="5018089"/>
            <a:ext cx="9353550" cy="1177928"/>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21DFB172-B2FD-760D-A4F8-01E17B07A585}"/>
              </a:ext>
            </a:extLst>
          </p:cNvPr>
          <p:cNvSpPr txBox="1"/>
          <p:nvPr/>
        </p:nvSpPr>
        <p:spPr>
          <a:xfrm>
            <a:off x="5486400" y="6448434"/>
            <a:ext cx="3600450" cy="276999"/>
          </a:xfrm>
          <a:prstGeom prst="rect">
            <a:avLst/>
          </a:prstGeom>
          <a:noFill/>
        </p:spPr>
        <p:txBody>
          <a:bodyPr wrap="square">
            <a:spAutoFit/>
          </a:bodyPr>
          <a:lstStyle/>
          <a:p>
            <a:r>
              <a:rPr lang="fr-FR" sz="1200" dirty="0">
                <a:hlinkClick r:id="rId4"/>
              </a:rPr>
              <a:t>annonce du 3 mars 2025</a:t>
            </a:r>
            <a:endParaRPr lang="fr-FR" sz="1200" dirty="0"/>
          </a:p>
        </p:txBody>
      </p:sp>
      <p:sp>
        <p:nvSpPr>
          <p:cNvPr id="10" name="Rectangle 9">
            <a:extLst>
              <a:ext uri="{FF2B5EF4-FFF2-40B4-BE49-F238E27FC236}">
                <a16:creationId xmlns:a16="http://schemas.microsoft.com/office/drawing/2014/main" id="{9F67A14C-1BBF-7BB5-236B-795BBAEE8769}"/>
              </a:ext>
            </a:extLst>
          </p:cNvPr>
          <p:cNvSpPr/>
          <p:nvPr/>
        </p:nvSpPr>
        <p:spPr>
          <a:xfrm>
            <a:off x="5054704" y="2742297"/>
            <a:ext cx="5460896" cy="29300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DD42F8C-9166-CAA9-0255-54D59BBFBB00}"/>
              </a:ext>
            </a:extLst>
          </p:cNvPr>
          <p:cNvSpPr/>
          <p:nvPr/>
        </p:nvSpPr>
        <p:spPr>
          <a:xfrm>
            <a:off x="4661004" y="3035301"/>
            <a:ext cx="5194196" cy="29300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E9174FA3-D91D-9E2A-5D4D-192C83E2404F}"/>
              </a:ext>
            </a:extLst>
          </p:cNvPr>
          <p:cNvSpPr/>
          <p:nvPr/>
        </p:nvSpPr>
        <p:spPr>
          <a:xfrm>
            <a:off x="6553200" y="5005389"/>
            <a:ext cx="3390900" cy="27781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474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71B9E946-AAEC-D247-D8DB-56103B8643ED}"/>
              </a:ext>
            </a:extLst>
          </p:cNvPr>
          <p:cNvSpPr>
            <a:spLocks noGrp="1"/>
          </p:cNvSpPr>
          <p:nvPr>
            <p:ph type="body" idx="1"/>
          </p:nvPr>
        </p:nvSpPr>
        <p:spPr/>
        <p:txBody>
          <a:bodyPr/>
          <a:lstStyle/>
          <a:p>
            <a:r>
              <a:rPr lang="fr-FR" dirty="0">
                <a:sym typeface="Wingdings" panose="05000000000000000000" pitchFamily="2" charset="2"/>
              </a:rPr>
              <a:t> </a:t>
            </a:r>
            <a:endParaRPr lang="fr-FR" dirty="0"/>
          </a:p>
        </p:txBody>
      </p:sp>
      <p:pic>
        <p:nvPicPr>
          <p:cNvPr id="10" name="Espace réservé du contenu 9" descr="Contour de visage souriant avec un remplissage uni">
            <a:extLst>
              <a:ext uri="{FF2B5EF4-FFF2-40B4-BE49-F238E27FC236}">
                <a16:creationId xmlns:a16="http://schemas.microsoft.com/office/drawing/2014/main" id="{66FC2B7E-6CBE-6062-C4C6-F8F3F14B7A23}"/>
              </a:ext>
            </a:extLst>
          </p:cNvPr>
          <p:cNvPicPr>
            <a:picLocks noGrp="1" noChangeAspect="1"/>
          </p:cNvPicPr>
          <p:nvPr>
            <p:ph sz="quarter" idx="4"/>
          </p:nvPr>
        </p:nvPicPr>
        <p:blipFill>
          <a:blip r:embed="rId3">
            <a:extLst>
              <a:ext uri="{96DAC541-7B7A-43D3-8B79-37D633B846F1}">
                <asvg:svgBlip xmlns:asvg="http://schemas.microsoft.com/office/drawing/2016/SVG/main" r:embed="rId4"/>
              </a:ext>
            </a:extLst>
          </a:blip>
          <a:stretch>
            <a:fillRect/>
          </a:stretch>
        </p:blipFill>
        <p:spPr>
          <a:xfrm>
            <a:off x="3253750" y="1817859"/>
            <a:ext cx="628310" cy="628310"/>
          </a:xfrm>
        </p:spPr>
      </p:pic>
      <p:pic>
        <p:nvPicPr>
          <p:cNvPr id="14" name="Graphique 13" descr="Contour de visage neutre avec un remplissage uni">
            <a:extLst>
              <a:ext uri="{FF2B5EF4-FFF2-40B4-BE49-F238E27FC236}">
                <a16:creationId xmlns:a16="http://schemas.microsoft.com/office/drawing/2014/main" id="{2916670A-AC4B-4EF9-145C-BDD2F1C43C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36938" y="1784021"/>
            <a:ext cx="628310" cy="628310"/>
          </a:xfrm>
          <a:prstGeom prst="rect">
            <a:avLst/>
          </a:prstGeom>
        </p:spPr>
      </p:pic>
      <p:sp>
        <p:nvSpPr>
          <p:cNvPr id="18" name="Espace réservé du contenu 17">
            <a:extLst>
              <a:ext uri="{FF2B5EF4-FFF2-40B4-BE49-F238E27FC236}">
                <a16:creationId xmlns:a16="http://schemas.microsoft.com/office/drawing/2014/main" id="{F09CD826-1DF6-225B-9D28-3CC330F00DBF}"/>
              </a:ext>
            </a:extLst>
          </p:cNvPr>
          <p:cNvSpPr>
            <a:spLocks noGrp="1"/>
          </p:cNvSpPr>
          <p:nvPr>
            <p:ph sz="half" idx="2"/>
          </p:nvPr>
        </p:nvSpPr>
        <p:spPr>
          <a:xfrm>
            <a:off x="839788" y="2505075"/>
            <a:ext cx="5157787" cy="4133720"/>
          </a:xfrm>
        </p:spPr>
        <p:txBody>
          <a:bodyPr>
            <a:noAutofit/>
          </a:bodyPr>
          <a:lstStyle/>
          <a:p>
            <a:endParaRPr lang="fr-FR" sz="1200" dirty="0"/>
          </a:p>
          <a:p>
            <a:r>
              <a:rPr lang="fr-FR" sz="1200" dirty="0"/>
              <a:t>couverture large</a:t>
            </a:r>
          </a:p>
          <a:p>
            <a:r>
              <a:rPr lang="fr-FR" sz="1200" dirty="0"/>
              <a:t>fraîcheur des informations</a:t>
            </a:r>
          </a:p>
          <a:p>
            <a:r>
              <a:rPr lang="fr-FR" sz="1200" dirty="0"/>
              <a:t>recherche avancée : </a:t>
            </a:r>
            <a:r>
              <a:rPr lang="fr-FR" sz="1200" dirty="0">
                <a:hlinkClick r:id="rId7"/>
              </a:rPr>
              <a:t>recherche structurée et </a:t>
            </a:r>
            <a:r>
              <a:rPr lang="fr-FR" sz="1200" i="1" dirty="0" err="1">
                <a:hlinkClick r:id="rId7"/>
              </a:rPr>
              <a:t>Query</a:t>
            </a:r>
            <a:r>
              <a:rPr lang="fr-FR" sz="1200" i="1" dirty="0">
                <a:hlinkClick r:id="rId7"/>
              </a:rPr>
              <a:t> Text Editor</a:t>
            </a:r>
            <a:endParaRPr lang="fr-FR" sz="1200" i="1" dirty="0"/>
          </a:p>
          <a:p>
            <a:r>
              <a:rPr lang="fr-FR" sz="1200" dirty="0"/>
              <a:t>nombreux</a:t>
            </a:r>
            <a:r>
              <a:rPr lang="fr-FR" sz="1200" i="1" dirty="0"/>
              <a:t> </a:t>
            </a:r>
            <a:r>
              <a:rPr lang="fr-FR" sz="1200" dirty="0"/>
              <a:t>tris, filtres, etc. (ex. : type et statut du document, sujets, présence du texte intégral)</a:t>
            </a:r>
          </a:p>
          <a:p>
            <a:r>
              <a:rPr lang="fr-FR" sz="1200" dirty="0"/>
              <a:t>nombreuses visualisations</a:t>
            </a:r>
          </a:p>
          <a:p>
            <a:r>
              <a:rPr lang="fr-FR" sz="1200" dirty="0"/>
              <a:t>possibilité de créer des collections, d’ajouter des notes et des tags</a:t>
            </a:r>
          </a:p>
          <a:p>
            <a:r>
              <a:rPr lang="fr-FR" sz="1200" dirty="0">
                <a:hlinkClick r:id="rId8"/>
              </a:rPr>
              <a:t>offre institutionnelle</a:t>
            </a:r>
            <a:endParaRPr lang="fr-FR" sz="1200" dirty="0"/>
          </a:p>
          <a:p>
            <a:r>
              <a:rPr lang="fr-FR" sz="1200" i="1" dirty="0"/>
              <a:t>profiles</a:t>
            </a:r>
            <a:r>
              <a:rPr lang="fr-FR" sz="1200" dirty="0"/>
              <a:t> (ORCID + données agrégées)</a:t>
            </a:r>
          </a:p>
          <a:p>
            <a:r>
              <a:rPr lang="fr-FR" sz="1200" dirty="0">
                <a:hlinkClick r:id="rId9"/>
              </a:rPr>
              <a:t>philosophie d’ouverture</a:t>
            </a:r>
            <a:r>
              <a:rPr lang="fr-FR" sz="1200" dirty="0"/>
              <a:t> (</a:t>
            </a:r>
            <a:r>
              <a:rPr lang="fr-FR" sz="1200" dirty="0">
                <a:hlinkClick r:id="rId10"/>
              </a:rPr>
              <a:t>données en CC BY-NC-SA</a:t>
            </a:r>
            <a:r>
              <a:rPr lang="fr-FR" sz="1200" dirty="0"/>
              <a:t>, infrastructure, </a:t>
            </a:r>
            <a:r>
              <a:rPr lang="fr-FR" sz="1200" dirty="0">
                <a:hlinkClick r:id="rId11"/>
              </a:rPr>
              <a:t>données FAIR</a:t>
            </a:r>
            <a:r>
              <a:rPr lang="fr-FR" sz="1200" dirty="0"/>
              <a:t>) – </a:t>
            </a:r>
            <a:r>
              <a:rPr lang="fr-FR" sz="1200" dirty="0">
                <a:hlinkClick r:id="rId12"/>
              </a:rPr>
              <a:t>02/2025 : rapprochement avec </a:t>
            </a:r>
            <a:r>
              <a:rPr lang="fr-FR" sz="1200" dirty="0" err="1">
                <a:hlinkClick r:id="rId12"/>
              </a:rPr>
              <a:t>OpenAIRE</a:t>
            </a:r>
            <a:r>
              <a:rPr lang="fr-FR" sz="1200" dirty="0">
                <a:hlinkClick r:id="rId12"/>
              </a:rPr>
              <a:t> </a:t>
            </a:r>
            <a:r>
              <a:rPr lang="fr-FR" sz="1200" dirty="0"/>
              <a:t>pour améliorer les données</a:t>
            </a:r>
          </a:p>
          <a:p>
            <a:r>
              <a:rPr lang="fr-FR" sz="1200" dirty="0">
                <a:hlinkClick r:id="rId13"/>
              </a:rPr>
              <a:t>API et </a:t>
            </a:r>
            <a:r>
              <a:rPr lang="fr-FR" sz="1200" i="1" dirty="0">
                <a:hlinkClick r:id="rId13"/>
              </a:rPr>
              <a:t>bulk data</a:t>
            </a:r>
            <a:endParaRPr lang="fr-FR" sz="1200" i="1" dirty="0"/>
          </a:p>
          <a:p>
            <a:r>
              <a:rPr lang="fr-FR" sz="1200" dirty="0"/>
              <a:t>espace personnel</a:t>
            </a:r>
          </a:p>
        </p:txBody>
      </p:sp>
      <p:pic>
        <p:nvPicPr>
          <p:cNvPr id="19" name="Picture 8" descr="About The Lens » Press Kit">
            <a:extLst>
              <a:ext uri="{FF2B5EF4-FFF2-40B4-BE49-F238E27FC236}">
                <a16:creationId xmlns:a16="http://schemas.microsoft.com/office/drawing/2014/main" id="{7B9398B9-4233-3149-02A7-A96327CAE53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43447" y="668337"/>
            <a:ext cx="3708256" cy="571500"/>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contenu 17">
            <a:extLst>
              <a:ext uri="{FF2B5EF4-FFF2-40B4-BE49-F238E27FC236}">
                <a16:creationId xmlns:a16="http://schemas.microsoft.com/office/drawing/2014/main" id="{12AFE25F-1FD9-472F-A885-50E4600B044C}"/>
              </a:ext>
            </a:extLst>
          </p:cNvPr>
          <p:cNvSpPr txBox="1">
            <a:spLocks/>
          </p:cNvSpPr>
          <p:nvPr/>
        </p:nvSpPr>
        <p:spPr>
          <a:xfrm>
            <a:off x="6172200" y="2468912"/>
            <a:ext cx="5157787" cy="3974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200" dirty="0"/>
          </a:p>
          <a:p>
            <a:r>
              <a:rPr lang="fr-FR" sz="1200" dirty="0">
                <a:solidFill>
                  <a:srgbClr val="FF0000"/>
                </a:solidFill>
              </a:rPr>
              <a:t>! : par défaut, la </a:t>
            </a:r>
            <a:r>
              <a:rPr lang="fr-FR" sz="1200" dirty="0">
                <a:solidFill>
                  <a:srgbClr val="FF0000"/>
                </a:solidFill>
                <a:hlinkClick r:id="rId15">
                  <a:extLst>
                    <a:ext uri="{A12FA001-AC4F-418D-AE19-62706E023703}">
                      <ahyp:hlinkClr xmlns:ahyp="http://schemas.microsoft.com/office/drawing/2018/hyperlinkcolor" val="tx"/>
                    </a:ext>
                  </a:extLst>
                </a:hlinkClick>
              </a:rPr>
              <a:t>page d’accueil </a:t>
            </a:r>
            <a:r>
              <a:rPr lang="fr-FR" sz="1200" dirty="0">
                <a:solidFill>
                  <a:srgbClr val="FF0000"/>
                </a:solidFill>
              </a:rPr>
              <a:t>recherche sur les </a:t>
            </a:r>
            <a:r>
              <a:rPr lang="fr-FR" sz="1200" i="1" dirty="0">
                <a:solidFill>
                  <a:srgbClr val="FF0000"/>
                </a:solidFill>
              </a:rPr>
              <a:t>patents</a:t>
            </a:r>
          </a:p>
          <a:p>
            <a:r>
              <a:rPr lang="fr-FR" sz="1200" dirty="0"/>
              <a:t>intègre peu ou mal la littérature grise</a:t>
            </a:r>
          </a:p>
          <a:p>
            <a:r>
              <a:rPr lang="fr-FR" sz="1200" dirty="0"/>
              <a:t>! certains champs sont sensibles à la casse (majuscule / minuscule)</a:t>
            </a:r>
          </a:p>
          <a:p>
            <a:r>
              <a:rPr lang="fr-FR" sz="1200" dirty="0">
                <a:solidFill>
                  <a:srgbClr val="FF0000"/>
                </a:solidFill>
              </a:rPr>
              <a:t>pas défaut, recherche sur le radical et non l’expression exacte (cf. filtre </a:t>
            </a:r>
            <a:r>
              <a:rPr lang="fr-FR" sz="1200" i="1" dirty="0" err="1">
                <a:solidFill>
                  <a:srgbClr val="FF0000"/>
                </a:solidFill>
              </a:rPr>
              <a:t>Query</a:t>
            </a:r>
            <a:r>
              <a:rPr lang="fr-FR" sz="1200" i="1" dirty="0">
                <a:solidFill>
                  <a:srgbClr val="FF0000"/>
                </a:solidFill>
              </a:rPr>
              <a:t> </a:t>
            </a:r>
            <a:r>
              <a:rPr lang="fr-FR" sz="1200" i="1" dirty="0" err="1">
                <a:solidFill>
                  <a:srgbClr val="FF0000"/>
                </a:solidFill>
              </a:rPr>
              <a:t>tools</a:t>
            </a:r>
            <a:r>
              <a:rPr lang="fr-FR" sz="1200" dirty="0">
                <a:solidFill>
                  <a:srgbClr val="FF0000"/>
                </a:solidFill>
              </a:rPr>
              <a:t> &gt; </a:t>
            </a:r>
            <a:r>
              <a:rPr lang="fr-FR" sz="1200" i="1" dirty="0" err="1">
                <a:solidFill>
                  <a:srgbClr val="FF0000"/>
                </a:solidFill>
              </a:rPr>
              <a:t>stemmed</a:t>
            </a:r>
            <a:r>
              <a:rPr lang="fr-FR" sz="1200" dirty="0">
                <a:solidFill>
                  <a:srgbClr val="FF0000"/>
                </a:solidFill>
              </a:rPr>
              <a:t>)</a:t>
            </a:r>
          </a:p>
          <a:p>
            <a:r>
              <a:rPr lang="fr-FR" sz="1200" dirty="0"/>
              <a:t>ne cherche pas toujours dans le </a:t>
            </a:r>
            <a:r>
              <a:rPr lang="fr-FR" sz="1200" i="1" dirty="0"/>
              <a:t>full text</a:t>
            </a:r>
            <a:r>
              <a:rPr lang="fr-FR" sz="1200" dirty="0"/>
              <a:t> même pour les publications en </a:t>
            </a:r>
            <a:r>
              <a:rPr lang="fr-FR" sz="1200" i="1" dirty="0"/>
              <a:t>open access</a:t>
            </a:r>
          </a:p>
          <a:p>
            <a:endParaRPr lang="fr-FR" sz="1200" dirty="0"/>
          </a:p>
          <a:p>
            <a:r>
              <a:rPr lang="fr-FR" sz="1200" dirty="0">
                <a:solidFill>
                  <a:srgbClr val="FF0000"/>
                </a:solidFill>
              </a:rPr>
              <a:t>mi-2025 : un accès gratuit et anonyme de plus en plus difficile ?</a:t>
            </a:r>
          </a:p>
          <a:p>
            <a:r>
              <a:rPr lang="fr-FR" sz="1200" dirty="0">
                <a:solidFill>
                  <a:srgbClr val="FF0000"/>
                </a:solidFill>
              </a:rPr>
              <a:t>tournant 2025-2026 : changement de propriétaire ?</a:t>
            </a:r>
          </a:p>
        </p:txBody>
      </p:sp>
    </p:spTree>
    <p:extLst>
      <p:ext uri="{BB962C8B-B14F-4D97-AF65-F5344CB8AC3E}">
        <p14:creationId xmlns:p14="http://schemas.microsoft.com/office/powerpoint/2010/main" val="3815183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3511219097"/>
              </p:ext>
            </p:extLst>
          </p:nvPr>
        </p:nvGraphicFramePr>
        <p:xfrm>
          <a:off x="5754133" y="433469"/>
          <a:ext cx="6083400" cy="5899622"/>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https://app.dimensions.ai/</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r>
                        <a:rPr lang="fr-FR" sz="1400" dirty="0"/>
                        <a:t>société Digital Science, 2018</a:t>
                      </a:r>
                    </a:p>
                  </a:txBody>
                  <a:tcPr/>
                </a:tc>
                <a:extLst>
                  <a:ext uri="{0D108BD9-81ED-4DB2-BD59-A6C34878D82A}">
                    <a16:rowId xmlns:a16="http://schemas.microsoft.com/office/drawing/2014/main" val="2249962852"/>
                  </a:ext>
                </a:extLst>
              </a:tr>
              <a:tr h="526651">
                <a:tc>
                  <a:txBody>
                    <a:bodyPr/>
                    <a:lstStyle/>
                    <a:p>
                      <a:r>
                        <a:rPr lang="fr-FR" sz="1600" dirty="0"/>
                        <a:t>contenu</a:t>
                      </a:r>
                    </a:p>
                  </a:txBody>
                  <a:tcPr/>
                </a:tc>
                <a:tc>
                  <a:txBody>
                    <a:bodyPr/>
                    <a:lstStyle/>
                    <a:p>
                      <a:r>
                        <a:rPr lang="fr-FR" sz="1400" dirty="0"/>
                        <a:t>155 M. </a:t>
                      </a:r>
                      <a:r>
                        <a:rPr lang="fr-FR" sz="1400" dirty="0">
                          <a:effectLst/>
                          <a:hlinkClick r:id="rId4"/>
                        </a:rPr>
                        <a:t>publications</a:t>
                      </a:r>
                      <a:r>
                        <a:rPr lang="fr-FR" sz="1400" dirty="0">
                          <a:effectLst/>
                        </a:rPr>
                        <a:t>, 171 M. brevets, 49 000 </a:t>
                      </a:r>
                      <a:r>
                        <a:rPr lang="fr-FR" sz="1400" i="1" dirty="0">
                          <a:effectLst/>
                        </a:rPr>
                        <a:t>datasets</a:t>
                      </a:r>
                      <a:r>
                        <a:rPr lang="fr-FR" sz="1400" i="0" dirty="0">
                          <a:effectLst/>
                        </a:rPr>
                        <a:t>, 200 M. citations</a:t>
                      </a:r>
                      <a:endParaRPr lang="fr-FR" sz="1400" i="0" dirty="0"/>
                    </a:p>
                    <a:p>
                      <a:r>
                        <a:rPr lang="fr-FR" sz="1400" dirty="0"/>
                        <a:t>! nécessite un compte pour la recherche</a:t>
                      </a:r>
                    </a:p>
                  </a:txBody>
                  <a:tcPr/>
                </a:tc>
                <a:extLst>
                  <a:ext uri="{0D108BD9-81ED-4DB2-BD59-A6C34878D82A}">
                    <a16:rowId xmlns:a16="http://schemas.microsoft.com/office/drawing/2014/main" val="3113214526"/>
                  </a:ext>
                </a:extLst>
              </a:tr>
              <a:tr h="526651">
                <a:tc>
                  <a:txBody>
                    <a:bodyPr/>
                    <a:lstStyle/>
                    <a:p>
                      <a:r>
                        <a:rPr lang="fr-FR" sz="1600" dirty="0"/>
                        <a:t>origine des données</a:t>
                      </a:r>
                    </a:p>
                  </a:txBody>
                  <a:tcPr/>
                </a:tc>
                <a:tc>
                  <a:txBody>
                    <a:bodyPr/>
                    <a:lstStyle/>
                    <a:p>
                      <a:r>
                        <a:rPr lang="fr-FR" sz="1400" dirty="0"/>
                        <a:t>« </a:t>
                      </a:r>
                      <a:r>
                        <a:rPr lang="fr-FR" sz="1400" i="1" dirty="0">
                          <a:hlinkClick r:id="rId5"/>
                        </a:rPr>
                        <a:t>open and </a:t>
                      </a:r>
                      <a:r>
                        <a:rPr lang="fr-FR" sz="1400" i="1" dirty="0" err="1">
                          <a:hlinkClick r:id="rId5"/>
                        </a:rPr>
                        <a:t>licensed</a:t>
                      </a:r>
                      <a:r>
                        <a:rPr lang="fr-FR" sz="1400" i="1" dirty="0">
                          <a:hlinkClick r:id="rId5"/>
                        </a:rPr>
                        <a:t> data</a:t>
                      </a:r>
                      <a:r>
                        <a:rPr lang="fr-FR" sz="1400" dirty="0"/>
                        <a:t> »</a:t>
                      </a:r>
                    </a:p>
                    <a:p>
                      <a:r>
                        <a:rPr lang="en-US" sz="1400" b="0" i="0" kern="1200" dirty="0">
                          <a:solidFill>
                            <a:schemeClr val="dk1"/>
                          </a:solidFill>
                          <a:effectLst/>
                          <a:latin typeface="+mn-lt"/>
                          <a:ea typeface="+mn-ea"/>
                          <a:cs typeface="+mn-cs"/>
                        </a:rPr>
                        <a:t>Crossref, PubMed, Europe PubMed Central, arXiv et des partenariats avec + 130 éditeurs (</a:t>
                      </a:r>
                      <a:r>
                        <a:rPr lang="en-US" sz="1400" b="0" i="0" kern="1200" dirty="0">
                          <a:solidFill>
                            <a:schemeClr val="dk1"/>
                          </a:solidFill>
                          <a:effectLst/>
                          <a:latin typeface="+mn-lt"/>
                          <a:ea typeface="+mn-ea"/>
                          <a:cs typeface="+mn-cs"/>
                          <a:hlinkClick r:id="rId6"/>
                        </a:rPr>
                        <a:t>source</a:t>
                      </a:r>
                      <a:r>
                        <a:rPr lang="en-US" sz="1400" b="0" i="0" kern="1200" dirty="0">
                          <a:solidFill>
                            <a:schemeClr val="dk1"/>
                          </a:solidFill>
                          <a:effectLst/>
                          <a:latin typeface="+mn-lt"/>
                          <a:ea typeface="+mn-ea"/>
                          <a:cs typeface="+mn-cs"/>
                        </a:rPr>
                        <a:t>)</a:t>
                      </a:r>
                    </a:p>
                    <a:p>
                      <a:r>
                        <a:rPr lang="en-US" sz="1400" b="0" i="0" kern="1200" dirty="0">
                          <a:solidFill>
                            <a:schemeClr val="dk1"/>
                          </a:solidFill>
                          <a:effectLst/>
                          <a:latin typeface="+mn-lt"/>
                          <a:ea typeface="+mn-ea"/>
                          <a:cs typeface="+mn-cs"/>
                        </a:rPr>
                        <a:t>pour les </a:t>
                      </a:r>
                      <a:r>
                        <a:rPr lang="en-US" sz="1400" b="0" i="1" kern="1200" dirty="0">
                          <a:solidFill>
                            <a:schemeClr val="dk1"/>
                          </a:solidFill>
                          <a:effectLst/>
                          <a:latin typeface="+mn-lt"/>
                          <a:ea typeface="+mn-ea"/>
                          <a:cs typeface="+mn-cs"/>
                          <a:hlinkClick r:id="rId7"/>
                        </a:rPr>
                        <a:t>preprints</a:t>
                      </a:r>
                      <a:r>
                        <a:rPr lang="en-US" sz="1400" b="0" i="1" kern="1200" dirty="0">
                          <a:solidFill>
                            <a:schemeClr val="dk1"/>
                          </a:solidFill>
                          <a:effectLst/>
                          <a:latin typeface="+mn-lt"/>
                          <a:ea typeface="+mn-ea"/>
                          <a:cs typeface="+mn-cs"/>
                        </a:rPr>
                        <a:t> </a:t>
                      </a:r>
                      <a:r>
                        <a:rPr lang="en-US" sz="1400" b="0" i="0" kern="1200" dirty="0">
                          <a:solidFill>
                            <a:schemeClr val="dk1"/>
                          </a:solidFill>
                          <a:effectLst/>
                          <a:latin typeface="+mn-lt"/>
                          <a:ea typeface="+mn-ea"/>
                          <a:cs typeface="+mn-cs"/>
                        </a:rPr>
                        <a:t>: arXiv, SSRN, bioRxiv...</a:t>
                      </a:r>
                      <a:endParaRPr lang="fr-FR" sz="1400" dirty="0"/>
                    </a:p>
                    <a:p>
                      <a:r>
                        <a:rPr lang="fr-FR" sz="1400" dirty="0"/>
                        <a:t>pour les </a:t>
                      </a:r>
                      <a:r>
                        <a:rPr lang="fr-FR" sz="1400" i="1" dirty="0">
                          <a:hlinkClick r:id="rId8"/>
                        </a:rPr>
                        <a:t>datasets</a:t>
                      </a:r>
                      <a:r>
                        <a:rPr lang="fr-FR" sz="1400" dirty="0"/>
                        <a:t> : DataCite (dont Zenodo) et Figshare</a:t>
                      </a:r>
                    </a:p>
                    <a:p>
                      <a:r>
                        <a:rPr lang="fr-FR" sz="1400" dirty="0">
                          <a:hlinkClick r:id="rId9"/>
                        </a:rPr>
                        <a:t>mise à jour régulière</a:t>
                      </a:r>
                      <a:endParaRPr lang="fr-FR" sz="1400" dirty="0"/>
                    </a:p>
                  </a:txBody>
                  <a:tcPr/>
                </a:tc>
                <a:extLst>
                  <a:ext uri="{0D108BD9-81ED-4DB2-BD59-A6C34878D82A}">
                    <a16:rowId xmlns:a16="http://schemas.microsoft.com/office/drawing/2014/main" val="4247990442"/>
                  </a:ext>
                </a:extLst>
              </a:tr>
              <a:tr h="526651">
                <a:tc>
                  <a:txBody>
                    <a:bodyPr/>
                    <a:lstStyle/>
                    <a:p>
                      <a:r>
                        <a:rPr lang="fr-FR" sz="1600" dirty="0"/>
                        <a:t>principales fonctionnalités</a:t>
                      </a:r>
                    </a:p>
                  </a:txBody>
                  <a:tcPr/>
                </a:tc>
                <a:tc>
                  <a:txBody>
                    <a:bodyPr/>
                    <a:lstStyle/>
                    <a:p>
                      <a:r>
                        <a:rPr lang="fr-FR" sz="1400" i="1" dirty="0">
                          <a:hlinkClick r:id="rId10"/>
                        </a:rPr>
                        <a:t>Dimensions free version</a:t>
                      </a:r>
                      <a:r>
                        <a:rPr lang="fr-FR" sz="1400" i="1" dirty="0"/>
                        <a:t> </a:t>
                      </a:r>
                      <a:r>
                        <a:rPr lang="fr-FR" sz="1400" i="0" dirty="0"/>
                        <a:t>pour un usage personnel et non-commercial uniquement – certaines fonctionnalités ne sont pas disponibles en version gratuite (cf. </a:t>
                      </a:r>
                      <a:r>
                        <a:rPr lang="fr-FR" sz="1400" i="0" dirty="0">
                          <a:hlinkClick r:id="rId11"/>
                        </a:rPr>
                        <a:t>comparaison des offres</a:t>
                      </a:r>
                      <a:r>
                        <a:rPr lang="fr-FR" sz="1400" i="0" dirty="0"/>
                        <a:t>)</a:t>
                      </a:r>
                    </a:p>
                    <a:p>
                      <a:r>
                        <a:rPr lang="fr-FR" sz="1400" i="1" dirty="0">
                          <a:hlinkClick r:id="rId12"/>
                        </a:rPr>
                        <a:t>Dimensions </a:t>
                      </a:r>
                      <a:r>
                        <a:rPr lang="fr-FR" sz="1400" i="1" dirty="0" err="1">
                          <a:hlinkClick r:id="rId12"/>
                        </a:rPr>
                        <a:t>analytics</a:t>
                      </a:r>
                      <a:endParaRPr lang="fr-FR" sz="1400" i="1" dirty="0"/>
                    </a:p>
                    <a:p>
                      <a:r>
                        <a:rPr lang="fr-FR" sz="1400" dirty="0">
                          <a:hlinkClick r:id="rId12"/>
                        </a:rPr>
                        <a:t>offre individuelle et institutionnelle</a:t>
                      </a: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bg2">
                              <a:lumMod val="10000"/>
                            </a:schemeClr>
                          </a:solidFill>
                        </a:rPr>
                        <a:t>2025 : développement de l’IA (</a:t>
                      </a:r>
                      <a:r>
                        <a:rPr lang="fr-FR" sz="1400" dirty="0">
                          <a:solidFill>
                            <a:srgbClr val="FF0000"/>
                          </a:solidFill>
                          <a:hlinkClick r:id="rId13"/>
                        </a:rPr>
                        <a:t>recherche de concepts</a:t>
                      </a:r>
                      <a:r>
                        <a:rPr lang="fr-FR" sz="1400" dirty="0">
                          <a:solidFill>
                            <a:schemeClr val="bg2">
                              <a:lumMod val="10000"/>
                            </a:schemeClr>
                          </a:solidFill>
                        </a:rPr>
                        <a:t>,</a:t>
                      </a:r>
                      <a:r>
                        <a:rPr lang="fr-FR" sz="1400" dirty="0">
                          <a:solidFill>
                            <a:srgbClr val="FF0000"/>
                          </a:solidFill>
                        </a:rPr>
                        <a:t> </a:t>
                      </a:r>
                      <a:r>
                        <a:rPr lang="fr-FR" sz="1400" i="1" dirty="0">
                          <a:solidFill>
                            <a:srgbClr val="FF0000"/>
                          </a:solidFill>
                          <a:hlinkClick r:id="rId14"/>
                        </a:rPr>
                        <a:t>clusters</a:t>
                      </a:r>
                      <a:r>
                        <a:rPr lang="fr-FR" sz="1400" dirty="0">
                          <a:solidFill>
                            <a:srgbClr val="FF0000"/>
                          </a:solidFill>
                          <a:hlinkClick r:id="rId14"/>
                        </a:rPr>
                        <a:t> thématiques</a:t>
                      </a:r>
                      <a:r>
                        <a:rPr lang="fr-FR" sz="1400" dirty="0">
                          <a:solidFill>
                            <a:schemeClr val="bg2">
                              <a:lumMod val="10000"/>
                            </a:schemeClr>
                          </a:solidFill>
                        </a:rPr>
                        <a:t>)</a:t>
                      </a:r>
                    </a:p>
                  </a:txBody>
                  <a:tcPr/>
                </a:tc>
                <a:extLst>
                  <a:ext uri="{0D108BD9-81ED-4DB2-BD59-A6C34878D82A}">
                    <a16:rowId xmlns:a16="http://schemas.microsoft.com/office/drawing/2014/main" val="2095493402"/>
                  </a:ext>
                </a:extLst>
              </a:tr>
              <a:tr h="0">
                <a:tc>
                  <a:txBody>
                    <a:bodyPr/>
                    <a:lstStyle/>
                    <a:p>
                      <a:r>
                        <a:rPr lang="fr-FR" sz="1600" dirty="0"/>
                        <a:t>pour aller plus loin</a:t>
                      </a:r>
                    </a:p>
                  </a:txBody>
                  <a:tcPr/>
                </a:tc>
                <a:tc>
                  <a:txBody>
                    <a:bodyPr/>
                    <a:lstStyle/>
                    <a:p>
                      <a:r>
                        <a:rPr lang="fr-FR" sz="1400" dirty="0">
                          <a:hlinkClick r:id="rId15"/>
                        </a:rPr>
                        <a:t>support</a:t>
                      </a:r>
                      <a:endParaRPr lang="fr-FR" sz="1400" dirty="0"/>
                    </a:p>
                    <a:p>
                      <a:r>
                        <a:rPr lang="fr-FR" sz="1400" i="1" dirty="0">
                          <a:hlinkClick r:id="rId16"/>
                        </a:rPr>
                        <a:t>updates</a:t>
                      </a:r>
                      <a:endParaRPr lang="fr-FR" sz="1400" i="1" dirty="0"/>
                    </a:p>
                    <a:p>
                      <a:r>
                        <a:rPr lang="fr-FR" sz="1400" i="1" dirty="0">
                          <a:hlinkClick r:id="rId17"/>
                        </a:rPr>
                        <a:t>news</a:t>
                      </a:r>
                      <a:endParaRPr lang="fr-FR" sz="1400" i="1" dirty="0"/>
                    </a:p>
                    <a:p>
                      <a:r>
                        <a:rPr lang="fr-FR" sz="1400" i="0" dirty="0"/>
                        <a:t>réseaux sociaux : </a:t>
                      </a:r>
                      <a:r>
                        <a:rPr lang="fr-FR" sz="1400" i="0" dirty="0">
                          <a:hlinkClick r:id="rId18"/>
                        </a:rPr>
                        <a:t>X-Twitter</a:t>
                      </a:r>
                      <a:r>
                        <a:rPr lang="fr-FR" sz="1400" i="0" dirty="0"/>
                        <a:t>, </a:t>
                      </a:r>
                      <a:r>
                        <a:rPr lang="fr-FR" sz="1400" i="0" dirty="0">
                          <a:hlinkClick r:id="rId19"/>
                        </a:rPr>
                        <a:t>LinkedIn</a:t>
                      </a:r>
                      <a:endParaRPr lang="fr-FR" sz="1400" i="0" dirty="0"/>
                    </a:p>
                  </a:txBody>
                  <a:tcPr/>
                </a:tc>
                <a:extLst>
                  <a:ext uri="{0D108BD9-81ED-4DB2-BD59-A6C34878D82A}">
                    <a16:rowId xmlns:a16="http://schemas.microsoft.com/office/drawing/2014/main" val="64683339"/>
                  </a:ext>
                </a:extLst>
              </a:tr>
            </a:tbl>
          </a:graphicData>
        </a:graphic>
      </p:graphicFrame>
      <p:pic>
        <p:nvPicPr>
          <p:cNvPr id="2" name="Image 1">
            <a:extLst>
              <a:ext uri="{FF2B5EF4-FFF2-40B4-BE49-F238E27FC236}">
                <a16:creationId xmlns:a16="http://schemas.microsoft.com/office/drawing/2014/main" id="{65C4569E-3079-48E0-BFE6-EF2025A68BC5}"/>
              </a:ext>
            </a:extLst>
          </p:cNvPr>
          <p:cNvPicPr>
            <a:picLocks noChangeAspect="1"/>
          </p:cNvPicPr>
          <p:nvPr/>
        </p:nvPicPr>
        <p:blipFill>
          <a:blip r:embed="rId20"/>
          <a:stretch>
            <a:fillRect/>
          </a:stretch>
        </p:blipFill>
        <p:spPr>
          <a:xfrm>
            <a:off x="1398133" y="2980282"/>
            <a:ext cx="3610140" cy="897435"/>
          </a:xfrm>
          <a:prstGeom prst="rect">
            <a:avLst/>
          </a:prstGeom>
        </p:spPr>
      </p:pic>
    </p:spTree>
    <p:extLst>
      <p:ext uri="{BB962C8B-B14F-4D97-AF65-F5344CB8AC3E}">
        <p14:creationId xmlns:p14="http://schemas.microsoft.com/office/powerpoint/2010/main" val="2119062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500D4FC-F090-4B3C-A689-E3B9E2320E4E}"/>
              </a:ext>
            </a:extLst>
          </p:cNvPr>
          <p:cNvPicPr>
            <a:picLocks noChangeAspect="1"/>
          </p:cNvPicPr>
          <p:nvPr/>
        </p:nvPicPr>
        <p:blipFill>
          <a:blip r:embed="rId3"/>
          <a:stretch>
            <a:fillRect/>
          </a:stretch>
        </p:blipFill>
        <p:spPr>
          <a:xfrm>
            <a:off x="3557294" y="936563"/>
            <a:ext cx="5077412" cy="5041145"/>
          </a:xfrm>
          <a:prstGeom prst="rect">
            <a:avLst/>
          </a:prstGeom>
          <a:effectLst>
            <a:outerShdw blurRad="508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D5730EFE-6F09-4384-9CE9-BAE2907BFBFB}"/>
              </a:ext>
            </a:extLst>
          </p:cNvPr>
          <p:cNvSpPr/>
          <p:nvPr/>
        </p:nvSpPr>
        <p:spPr>
          <a:xfrm>
            <a:off x="5829741" y="6050839"/>
            <a:ext cx="532518" cy="246221"/>
          </a:xfrm>
          <a:prstGeom prst="rect">
            <a:avLst/>
          </a:prstGeom>
        </p:spPr>
        <p:txBody>
          <a:bodyPr wrap="non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916580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02221FF4-0B68-CF1F-5FCD-33D9471618CB}"/>
              </a:ext>
            </a:extLst>
          </p:cNvPr>
          <p:cNvPicPr>
            <a:picLocks noChangeAspect="1"/>
          </p:cNvPicPr>
          <p:nvPr/>
        </p:nvPicPr>
        <p:blipFill>
          <a:blip r:embed="rId3"/>
          <a:stretch>
            <a:fillRect/>
          </a:stretch>
        </p:blipFill>
        <p:spPr>
          <a:xfrm>
            <a:off x="735205" y="634597"/>
            <a:ext cx="10777768" cy="5604081"/>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51175C86-9AA1-BB66-ADDA-6C7507836EEB}"/>
              </a:ext>
            </a:extLst>
          </p:cNvPr>
          <p:cNvSpPr/>
          <p:nvPr/>
        </p:nvSpPr>
        <p:spPr>
          <a:xfrm>
            <a:off x="746093" y="974520"/>
            <a:ext cx="2127736" cy="236225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EAE4061-4E4B-CAF7-B878-D65D7DB017EF}"/>
              </a:ext>
            </a:extLst>
          </p:cNvPr>
          <p:cNvSpPr/>
          <p:nvPr/>
        </p:nvSpPr>
        <p:spPr>
          <a:xfrm>
            <a:off x="8674649" y="984796"/>
            <a:ext cx="2771257" cy="535794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C8A1DB3-70A0-B7BF-5CD9-9C51A733019D}"/>
              </a:ext>
            </a:extLst>
          </p:cNvPr>
          <p:cNvSpPr/>
          <p:nvPr/>
        </p:nvSpPr>
        <p:spPr>
          <a:xfrm>
            <a:off x="10947654" y="2875111"/>
            <a:ext cx="981553" cy="461665"/>
          </a:xfrm>
          <a:prstGeom prst="rect">
            <a:avLst/>
          </a:prstGeom>
          <a:solidFill>
            <a:schemeClr val="accent1"/>
          </a:solidFill>
        </p:spPr>
        <p:txBody>
          <a:bodyPr wrap="square">
            <a:spAutoFit/>
          </a:bodyPr>
          <a:lstStyle/>
          <a:p>
            <a:r>
              <a:rPr lang="fr-FR" sz="1200" dirty="0">
                <a:solidFill>
                  <a:schemeClr val="bg1"/>
                </a:solidFill>
              </a:rPr>
              <a:t>filtres et analyses</a:t>
            </a:r>
          </a:p>
        </p:txBody>
      </p:sp>
      <p:sp>
        <p:nvSpPr>
          <p:cNvPr id="8" name="Rectangle 7">
            <a:extLst>
              <a:ext uri="{FF2B5EF4-FFF2-40B4-BE49-F238E27FC236}">
                <a16:creationId xmlns:a16="http://schemas.microsoft.com/office/drawing/2014/main" id="{AD94C3D4-92BA-19CA-458A-E2435EFDBB54}"/>
              </a:ext>
            </a:extLst>
          </p:cNvPr>
          <p:cNvSpPr/>
          <p:nvPr/>
        </p:nvSpPr>
        <p:spPr>
          <a:xfrm>
            <a:off x="180776" y="1868221"/>
            <a:ext cx="541687" cy="276999"/>
          </a:xfrm>
          <a:prstGeom prst="rect">
            <a:avLst/>
          </a:prstGeom>
          <a:solidFill>
            <a:schemeClr val="accent1"/>
          </a:solidFill>
        </p:spPr>
        <p:txBody>
          <a:bodyPr wrap="none">
            <a:spAutoFit/>
          </a:bodyPr>
          <a:lstStyle/>
          <a:p>
            <a:r>
              <a:rPr lang="fr-FR" sz="1200" dirty="0">
                <a:solidFill>
                  <a:schemeClr val="bg1"/>
                </a:solidFill>
              </a:rPr>
              <a:t>filtres</a:t>
            </a:r>
          </a:p>
        </p:txBody>
      </p:sp>
      <p:sp>
        <p:nvSpPr>
          <p:cNvPr id="9" name="Rectangle 8">
            <a:extLst>
              <a:ext uri="{FF2B5EF4-FFF2-40B4-BE49-F238E27FC236}">
                <a16:creationId xmlns:a16="http://schemas.microsoft.com/office/drawing/2014/main" id="{BB36BB29-7363-46E5-4A0B-236296B52A65}"/>
              </a:ext>
            </a:extLst>
          </p:cNvPr>
          <p:cNvSpPr/>
          <p:nvPr/>
        </p:nvSpPr>
        <p:spPr>
          <a:xfrm>
            <a:off x="3168660" y="974519"/>
            <a:ext cx="4973854" cy="83099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D7D51FC6-8D89-BD83-5646-E1CE3C3DBA50}"/>
              </a:ext>
            </a:extLst>
          </p:cNvPr>
          <p:cNvSpPr/>
          <p:nvPr/>
        </p:nvSpPr>
        <p:spPr>
          <a:xfrm>
            <a:off x="4738576" y="5586045"/>
            <a:ext cx="2041036" cy="63735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F03BD929-4AA4-7591-C5DD-70BAF9020C91}"/>
              </a:ext>
            </a:extLst>
          </p:cNvPr>
          <p:cNvSpPr/>
          <p:nvPr/>
        </p:nvSpPr>
        <p:spPr>
          <a:xfrm>
            <a:off x="974632" y="5642153"/>
            <a:ext cx="3798393" cy="830997"/>
          </a:xfrm>
          <a:prstGeom prst="rect">
            <a:avLst/>
          </a:prstGeom>
          <a:solidFill>
            <a:schemeClr val="accent1"/>
          </a:solidFill>
        </p:spPr>
        <p:txBody>
          <a:bodyPr wrap="square">
            <a:spAutoFit/>
          </a:bodyPr>
          <a:lstStyle/>
          <a:p>
            <a:r>
              <a:rPr lang="fr-FR" sz="1200" dirty="0">
                <a:solidFill>
                  <a:schemeClr val="bg1"/>
                </a:solidFill>
              </a:rPr>
              <a:t>export (apparaît une fois sélectionné au moins 1 item)</a:t>
            </a:r>
          </a:p>
          <a:p>
            <a:pPr marL="171450" indent="-171450">
              <a:buFontTx/>
              <a:buChar char="-"/>
            </a:pPr>
            <a:r>
              <a:rPr lang="fr-FR" sz="1200" dirty="0">
                <a:solidFill>
                  <a:schemeClr val="bg1"/>
                </a:solidFill>
              </a:rPr>
              <a:t>XLSX, CSV</a:t>
            </a:r>
          </a:p>
          <a:p>
            <a:pPr marL="171450" indent="-171450">
              <a:buFontTx/>
              <a:buChar char="-"/>
            </a:pPr>
            <a:r>
              <a:rPr lang="fr-FR" sz="1200" i="1" dirty="0" err="1">
                <a:solidFill>
                  <a:schemeClr val="bg1"/>
                </a:solidFill>
              </a:rPr>
              <a:t>bibliographic</a:t>
            </a:r>
            <a:r>
              <a:rPr lang="fr-FR" sz="1200" i="1" dirty="0">
                <a:solidFill>
                  <a:schemeClr val="bg1"/>
                </a:solidFill>
              </a:rPr>
              <a:t> mapping</a:t>
            </a:r>
          </a:p>
          <a:p>
            <a:pPr marL="171450" indent="-171450">
              <a:buFontTx/>
              <a:buChar char="-"/>
            </a:pPr>
            <a:r>
              <a:rPr lang="fr-FR" sz="1200" dirty="0" err="1">
                <a:solidFill>
                  <a:schemeClr val="bg1"/>
                </a:solidFill>
              </a:rPr>
              <a:t>BibTeX</a:t>
            </a:r>
            <a:r>
              <a:rPr lang="fr-FR" sz="1200" dirty="0">
                <a:solidFill>
                  <a:schemeClr val="bg1"/>
                </a:solidFill>
              </a:rPr>
              <a:t>, RIS</a:t>
            </a:r>
          </a:p>
        </p:txBody>
      </p:sp>
      <p:sp>
        <p:nvSpPr>
          <p:cNvPr id="14" name="Rectangle 13">
            <a:extLst>
              <a:ext uri="{FF2B5EF4-FFF2-40B4-BE49-F238E27FC236}">
                <a16:creationId xmlns:a16="http://schemas.microsoft.com/office/drawing/2014/main" id="{DBAAEBBB-C61F-EECB-F1BF-C4EE0B8D1C4F}"/>
              </a:ext>
            </a:extLst>
          </p:cNvPr>
          <p:cNvSpPr/>
          <p:nvPr/>
        </p:nvSpPr>
        <p:spPr>
          <a:xfrm>
            <a:off x="7892977" y="603421"/>
            <a:ext cx="857251" cy="38137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a:extLst>
              <a:ext uri="{FF2B5EF4-FFF2-40B4-BE49-F238E27FC236}">
                <a16:creationId xmlns:a16="http://schemas.microsoft.com/office/drawing/2014/main" id="{87EE1736-851E-DF3F-2209-F26ADB9C9AEA}"/>
              </a:ext>
            </a:extLst>
          </p:cNvPr>
          <p:cNvSpPr/>
          <p:nvPr/>
        </p:nvSpPr>
        <p:spPr>
          <a:xfrm>
            <a:off x="7451176" y="318011"/>
            <a:ext cx="1716104" cy="276999"/>
          </a:xfrm>
          <a:prstGeom prst="rect">
            <a:avLst/>
          </a:prstGeom>
          <a:solidFill>
            <a:schemeClr val="accent1"/>
          </a:solidFill>
        </p:spPr>
        <p:txBody>
          <a:bodyPr wrap="square">
            <a:spAutoFit/>
          </a:bodyPr>
          <a:lstStyle/>
          <a:p>
            <a:pPr algn="r"/>
            <a:r>
              <a:rPr lang="fr-FR" sz="1200" dirty="0">
                <a:solidFill>
                  <a:schemeClr val="bg1"/>
                </a:solidFill>
              </a:rPr>
              <a:t>sauvegarde et export</a:t>
            </a:r>
          </a:p>
        </p:txBody>
      </p:sp>
      <p:sp>
        <p:nvSpPr>
          <p:cNvPr id="3" name="ZoneTexte 2">
            <a:extLst>
              <a:ext uri="{FF2B5EF4-FFF2-40B4-BE49-F238E27FC236}">
                <a16:creationId xmlns:a16="http://schemas.microsoft.com/office/drawing/2014/main" id="{A84A3880-46E5-BCB5-7D7B-A2E87D0AA4AC}"/>
              </a:ext>
            </a:extLst>
          </p:cNvPr>
          <p:cNvSpPr txBox="1"/>
          <p:nvPr/>
        </p:nvSpPr>
        <p:spPr>
          <a:xfrm>
            <a:off x="5624580" y="6609777"/>
            <a:ext cx="1155032"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3290221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8ABF345-FAC8-BAAA-261B-889DB58D0669}"/>
              </a:ext>
            </a:extLst>
          </p:cNvPr>
          <p:cNvPicPr>
            <a:picLocks noChangeAspect="1"/>
          </p:cNvPicPr>
          <p:nvPr/>
        </p:nvPicPr>
        <p:blipFill>
          <a:blip r:embed="rId3"/>
          <a:stretch>
            <a:fillRect/>
          </a:stretch>
        </p:blipFill>
        <p:spPr>
          <a:xfrm>
            <a:off x="1748890" y="480239"/>
            <a:ext cx="8906412" cy="6093261"/>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99BBC82A-E462-AF19-CDB3-E49A2F901F27}"/>
              </a:ext>
            </a:extLst>
          </p:cNvPr>
          <p:cNvSpPr/>
          <p:nvPr/>
        </p:nvSpPr>
        <p:spPr>
          <a:xfrm>
            <a:off x="8769034" y="1897719"/>
            <a:ext cx="1886267" cy="179842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72AD585-21A6-7C1A-7E30-97791CA7395D}"/>
              </a:ext>
            </a:extLst>
          </p:cNvPr>
          <p:cNvSpPr/>
          <p:nvPr/>
        </p:nvSpPr>
        <p:spPr>
          <a:xfrm>
            <a:off x="8769034" y="5610045"/>
            <a:ext cx="1457006" cy="76771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555D78A-A854-EDD9-5E8E-4C189C43AD06}"/>
              </a:ext>
            </a:extLst>
          </p:cNvPr>
          <p:cNvSpPr/>
          <p:nvPr/>
        </p:nvSpPr>
        <p:spPr>
          <a:xfrm>
            <a:off x="10436655" y="210117"/>
            <a:ext cx="874217" cy="1015663"/>
          </a:xfrm>
          <a:prstGeom prst="rect">
            <a:avLst/>
          </a:prstGeom>
          <a:solidFill>
            <a:schemeClr val="accent1"/>
          </a:solidFill>
        </p:spPr>
        <p:txBody>
          <a:bodyPr wrap="square">
            <a:spAutoFit/>
          </a:bodyPr>
          <a:lstStyle/>
          <a:p>
            <a:r>
              <a:rPr lang="fr-FR" sz="1200" dirty="0">
                <a:solidFill>
                  <a:schemeClr val="bg1"/>
                </a:solidFill>
              </a:rPr>
              <a:t>liens éventuels</a:t>
            </a:r>
            <a:br>
              <a:rPr lang="fr-FR" sz="1200" dirty="0">
                <a:solidFill>
                  <a:schemeClr val="bg1"/>
                </a:solidFill>
              </a:rPr>
            </a:br>
            <a:r>
              <a:rPr lang="fr-FR" sz="1200" dirty="0">
                <a:solidFill>
                  <a:schemeClr val="bg1"/>
                </a:solidFill>
              </a:rPr>
              <a:t>vers le texte intégral</a:t>
            </a:r>
          </a:p>
        </p:txBody>
      </p:sp>
      <p:sp>
        <p:nvSpPr>
          <p:cNvPr id="11" name="Rectangle 10">
            <a:extLst>
              <a:ext uri="{FF2B5EF4-FFF2-40B4-BE49-F238E27FC236}">
                <a16:creationId xmlns:a16="http://schemas.microsoft.com/office/drawing/2014/main" id="{40DA00CB-D7A0-0B52-9A12-661A532F6F86}"/>
              </a:ext>
            </a:extLst>
          </p:cNvPr>
          <p:cNvSpPr/>
          <p:nvPr/>
        </p:nvSpPr>
        <p:spPr>
          <a:xfrm>
            <a:off x="10226040" y="5763070"/>
            <a:ext cx="1112725" cy="461665"/>
          </a:xfrm>
          <a:prstGeom prst="rect">
            <a:avLst/>
          </a:prstGeom>
          <a:solidFill>
            <a:schemeClr val="accent1"/>
          </a:solidFill>
        </p:spPr>
        <p:txBody>
          <a:bodyPr wrap="square">
            <a:spAutoFit/>
          </a:bodyPr>
          <a:lstStyle/>
          <a:p>
            <a:r>
              <a:rPr lang="fr-FR" sz="1200" dirty="0">
                <a:solidFill>
                  <a:schemeClr val="bg1"/>
                </a:solidFill>
              </a:rPr>
              <a:t>sources de la notice</a:t>
            </a:r>
          </a:p>
        </p:txBody>
      </p:sp>
      <p:sp>
        <p:nvSpPr>
          <p:cNvPr id="12" name="Rectangle 11">
            <a:extLst>
              <a:ext uri="{FF2B5EF4-FFF2-40B4-BE49-F238E27FC236}">
                <a16:creationId xmlns:a16="http://schemas.microsoft.com/office/drawing/2014/main" id="{0D76CE72-83D0-3505-E5F2-439866C1C886}"/>
              </a:ext>
            </a:extLst>
          </p:cNvPr>
          <p:cNvSpPr/>
          <p:nvPr/>
        </p:nvSpPr>
        <p:spPr>
          <a:xfrm>
            <a:off x="384853" y="3876015"/>
            <a:ext cx="1396899" cy="646331"/>
          </a:xfrm>
          <a:prstGeom prst="rect">
            <a:avLst/>
          </a:prstGeom>
          <a:solidFill>
            <a:schemeClr val="accent1"/>
          </a:solidFill>
        </p:spPr>
        <p:txBody>
          <a:bodyPr wrap="square">
            <a:spAutoFit/>
          </a:bodyPr>
          <a:lstStyle/>
          <a:p>
            <a:r>
              <a:rPr lang="fr-FR" sz="1200" dirty="0">
                <a:solidFill>
                  <a:schemeClr val="bg1"/>
                </a:solidFill>
              </a:rPr>
              <a:t>affichage des références et citations</a:t>
            </a:r>
          </a:p>
        </p:txBody>
      </p:sp>
      <p:sp>
        <p:nvSpPr>
          <p:cNvPr id="13" name="Rectangle 12">
            <a:extLst>
              <a:ext uri="{FF2B5EF4-FFF2-40B4-BE49-F238E27FC236}">
                <a16:creationId xmlns:a16="http://schemas.microsoft.com/office/drawing/2014/main" id="{0F9E50E5-695F-409E-7D94-9C93382A5D12}"/>
              </a:ext>
            </a:extLst>
          </p:cNvPr>
          <p:cNvSpPr/>
          <p:nvPr/>
        </p:nvSpPr>
        <p:spPr>
          <a:xfrm>
            <a:off x="1814614" y="4012639"/>
            <a:ext cx="2027775" cy="18654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87560F-06B4-BD63-93E8-BF715A1046B8}"/>
              </a:ext>
            </a:extLst>
          </p:cNvPr>
          <p:cNvSpPr/>
          <p:nvPr/>
        </p:nvSpPr>
        <p:spPr>
          <a:xfrm>
            <a:off x="10608762" y="2525957"/>
            <a:ext cx="1197764" cy="461665"/>
          </a:xfrm>
          <a:prstGeom prst="rect">
            <a:avLst/>
          </a:prstGeom>
          <a:solidFill>
            <a:schemeClr val="accent1"/>
          </a:solidFill>
        </p:spPr>
        <p:txBody>
          <a:bodyPr wrap="none">
            <a:spAutoFit/>
          </a:bodyPr>
          <a:lstStyle/>
          <a:p>
            <a:r>
              <a:rPr lang="fr-FR" sz="1200" dirty="0">
                <a:solidFill>
                  <a:schemeClr val="bg1"/>
                </a:solidFill>
              </a:rPr>
              <a:t>métriques</a:t>
            </a:r>
          </a:p>
          <a:p>
            <a:r>
              <a:rPr lang="fr-FR" sz="1200" dirty="0">
                <a:solidFill>
                  <a:schemeClr val="bg1"/>
                </a:solidFill>
              </a:rPr>
              <a:t>dont </a:t>
            </a:r>
            <a:r>
              <a:rPr lang="fr-FR" sz="1200" i="1" dirty="0">
                <a:solidFill>
                  <a:schemeClr val="bg1"/>
                </a:solidFill>
              </a:rPr>
              <a:t>altmetrics</a:t>
            </a:r>
            <a:endParaRPr lang="fr-FR" sz="1200" dirty="0">
              <a:solidFill>
                <a:schemeClr val="bg1"/>
              </a:solidFill>
            </a:endParaRPr>
          </a:p>
        </p:txBody>
      </p:sp>
      <p:sp>
        <p:nvSpPr>
          <p:cNvPr id="15" name="Rectangle 14">
            <a:extLst>
              <a:ext uri="{FF2B5EF4-FFF2-40B4-BE49-F238E27FC236}">
                <a16:creationId xmlns:a16="http://schemas.microsoft.com/office/drawing/2014/main" id="{F9BD8D7B-53A4-3DEB-E79E-A2C5E1CAB049}"/>
              </a:ext>
            </a:extLst>
          </p:cNvPr>
          <p:cNvSpPr/>
          <p:nvPr/>
        </p:nvSpPr>
        <p:spPr>
          <a:xfrm>
            <a:off x="8867030" y="670632"/>
            <a:ext cx="1595130" cy="20153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EDECC2E1-0A06-4AF5-9FA0-AC450580E471}"/>
              </a:ext>
            </a:extLst>
          </p:cNvPr>
          <p:cNvSpPr txBox="1"/>
          <p:nvPr/>
        </p:nvSpPr>
        <p:spPr>
          <a:xfrm>
            <a:off x="5624580" y="6641861"/>
            <a:ext cx="1155032" cy="276999"/>
          </a:xfrm>
          <a:prstGeom prst="rect">
            <a:avLst/>
          </a:prstGeom>
          <a:noFill/>
        </p:spPr>
        <p:txBody>
          <a:bodyPr wrap="square">
            <a:spAutoFit/>
          </a:bodyPr>
          <a:lstStyle/>
          <a:p>
            <a:pPr algn="ctr"/>
            <a:r>
              <a:rPr lang="fr-FR" sz="1200" dirty="0">
                <a:hlinkClick r:id="rId4"/>
              </a:rPr>
              <a:t>lien</a:t>
            </a:r>
            <a:endParaRPr lang="fr-FR" sz="1200" dirty="0"/>
          </a:p>
        </p:txBody>
      </p:sp>
      <p:sp>
        <p:nvSpPr>
          <p:cNvPr id="6" name="Rectangle 5">
            <a:extLst>
              <a:ext uri="{FF2B5EF4-FFF2-40B4-BE49-F238E27FC236}">
                <a16:creationId xmlns:a16="http://schemas.microsoft.com/office/drawing/2014/main" id="{01A87852-6942-907C-1B55-BB79BC8BAEFB}"/>
              </a:ext>
            </a:extLst>
          </p:cNvPr>
          <p:cNvSpPr/>
          <p:nvPr/>
        </p:nvSpPr>
        <p:spPr>
          <a:xfrm>
            <a:off x="8748760" y="5183473"/>
            <a:ext cx="1477279" cy="35821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198145D4-3DF5-AE23-F36F-225250816617}"/>
              </a:ext>
            </a:extLst>
          </p:cNvPr>
          <p:cNvSpPr/>
          <p:nvPr/>
        </p:nvSpPr>
        <p:spPr>
          <a:xfrm>
            <a:off x="10190550" y="5224078"/>
            <a:ext cx="1112725" cy="276999"/>
          </a:xfrm>
          <a:prstGeom prst="rect">
            <a:avLst/>
          </a:prstGeom>
          <a:solidFill>
            <a:schemeClr val="accent1"/>
          </a:solidFill>
        </p:spPr>
        <p:txBody>
          <a:bodyPr wrap="square">
            <a:spAutoFit/>
          </a:bodyPr>
          <a:lstStyle/>
          <a:p>
            <a:r>
              <a:rPr lang="fr-FR" sz="1200" dirty="0">
                <a:solidFill>
                  <a:schemeClr val="bg1"/>
                </a:solidFill>
              </a:rPr>
              <a:t>SDG</a:t>
            </a:r>
          </a:p>
        </p:txBody>
      </p:sp>
    </p:spTree>
    <p:extLst>
      <p:ext uri="{BB962C8B-B14F-4D97-AF65-F5344CB8AC3E}">
        <p14:creationId xmlns:p14="http://schemas.microsoft.com/office/powerpoint/2010/main" val="155105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481815C-AF56-CCF3-4808-F4094A79696D}"/>
              </a:ext>
            </a:extLst>
          </p:cNvPr>
          <p:cNvSpPr txBox="1"/>
          <p:nvPr/>
        </p:nvSpPr>
        <p:spPr>
          <a:xfrm>
            <a:off x="5518484" y="6581001"/>
            <a:ext cx="1155032" cy="276999"/>
          </a:xfrm>
          <a:prstGeom prst="rect">
            <a:avLst/>
          </a:prstGeom>
          <a:noFill/>
        </p:spPr>
        <p:txBody>
          <a:bodyPr wrap="square">
            <a:spAutoFit/>
          </a:bodyPr>
          <a:lstStyle/>
          <a:p>
            <a:pPr algn="ctr"/>
            <a:r>
              <a:rPr lang="fr-FR" sz="1200" dirty="0">
                <a:hlinkClick r:id="rId3"/>
              </a:rPr>
              <a:t>lien</a:t>
            </a:r>
            <a:endParaRPr lang="fr-FR" sz="1200" dirty="0"/>
          </a:p>
        </p:txBody>
      </p:sp>
      <p:pic>
        <p:nvPicPr>
          <p:cNvPr id="5" name="Image 4">
            <a:extLst>
              <a:ext uri="{FF2B5EF4-FFF2-40B4-BE49-F238E27FC236}">
                <a16:creationId xmlns:a16="http://schemas.microsoft.com/office/drawing/2014/main" id="{7308123E-887D-945D-52E2-ADD694DD0D0F}"/>
              </a:ext>
            </a:extLst>
          </p:cNvPr>
          <p:cNvPicPr>
            <a:picLocks noChangeAspect="1"/>
          </p:cNvPicPr>
          <p:nvPr/>
        </p:nvPicPr>
        <p:blipFill>
          <a:blip r:embed="rId4"/>
          <a:stretch>
            <a:fillRect/>
          </a:stretch>
        </p:blipFill>
        <p:spPr>
          <a:xfrm>
            <a:off x="381000" y="481012"/>
            <a:ext cx="11430000" cy="589597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726867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657B52F-C22F-4C17-BE45-4F646EBE51A8}"/>
              </a:ext>
            </a:extLst>
          </p:cNvPr>
          <p:cNvSpPr txBox="1"/>
          <p:nvPr/>
        </p:nvSpPr>
        <p:spPr>
          <a:xfrm>
            <a:off x="6098500" y="6027003"/>
            <a:ext cx="6093500" cy="830997"/>
          </a:xfrm>
          <a:prstGeom prst="rect">
            <a:avLst/>
          </a:prstGeom>
          <a:noFill/>
        </p:spPr>
        <p:txBody>
          <a:bodyPr wrap="square">
            <a:spAutoFit/>
          </a:bodyPr>
          <a:lstStyle/>
          <a:p>
            <a:r>
              <a:rPr lang="fr-FR" sz="1600" dirty="0">
                <a:hlinkClick r:id="rId3"/>
              </a:rPr>
              <a:t>aide sur la syntaxe</a:t>
            </a:r>
            <a:endParaRPr lang="fr-FR" sz="1600" dirty="0"/>
          </a:p>
          <a:p>
            <a:r>
              <a:rPr lang="fr-FR" sz="1600" dirty="0"/>
              <a:t>! certains éléments disponibles uniquement en version payante</a:t>
            </a:r>
          </a:p>
          <a:p>
            <a:r>
              <a:rPr lang="fr-FR" sz="1600" dirty="0">
                <a:hlinkClick r:id="rId4"/>
              </a:rPr>
              <a:t>liste des critères</a:t>
            </a:r>
            <a:endParaRPr lang="fr-FR" sz="1600" dirty="0"/>
          </a:p>
        </p:txBody>
      </p:sp>
      <p:pic>
        <p:nvPicPr>
          <p:cNvPr id="8" name="Image 7">
            <a:extLst>
              <a:ext uri="{FF2B5EF4-FFF2-40B4-BE49-F238E27FC236}">
                <a16:creationId xmlns:a16="http://schemas.microsoft.com/office/drawing/2014/main" id="{8EEE78B5-3ED4-45A2-86A9-DB2BF61BED6F}"/>
              </a:ext>
            </a:extLst>
          </p:cNvPr>
          <p:cNvPicPr>
            <a:picLocks noChangeAspect="1"/>
          </p:cNvPicPr>
          <p:nvPr/>
        </p:nvPicPr>
        <p:blipFill rotWithShape="1">
          <a:blip r:embed="rId5"/>
          <a:srcRect t="2599"/>
          <a:stretch/>
        </p:blipFill>
        <p:spPr>
          <a:xfrm>
            <a:off x="173188" y="151344"/>
            <a:ext cx="5632704" cy="6636316"/>
          </a:xfrm>
          <a:prstGeom prst="rect">
            <a:avLst/>
          </a:prstGeom>
          <a:effectLst>
            <a:outerShdw blurRad="50800" dist="139700" dir="2700000" algn="ctr" rotWithShape="0">
              <a:srgbClr val="000000">
                <a:alpha val="65000"/>
              </a:srgbClr>
            </a:outerShdw>
          </a:effectLst>
        </p:spPr>
      </p:pic>
      <p:pic>
        <p:nvPicPr>
          <p:cNvPr id="9" name="Image 8">
            <a:extLst>
              <a:ext uri="{FF2B5EF4-FFF2-40B4-BE49-F238E27FC236}">
                <a16:creationId xmlns:a16="http://schemas.microsoft.com/office/drawing/2014/main" id="{8ACC1AD8-F867-462D-8AE6-181424FE457B}"/>
              </a:ext>
            </a:extLst>
          </p:cNvPr>
          <p:cNvPicPr>
            <a:picLocks noChangeAspect="1"/>
          </p:cNvPicPr>
          <p:nvPr/>
        </p:nvPicPr>
        <p:blipFill>
          <a:blip r:embed="rId6"/>
          <a:stretch>
            <a:fillRect/>
          </a:stretch>
        </p:blipFill>
        <p:spPr>
          <a:xfrm>
            <a:off x="6386109" y="268069"/>
            <a:ext cx="5019186" cy="5692491"/>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353054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93E08-6DA3-4551-9E93-BA6B47C4E135}"/>
              </a:ext>
            </a:extLst>
          </p:cNvPr>
          <p:cNvSpPr>
            <a:spLocks noGrp="1"/>
          </p:cNvSpPr>
          <p:nvPr>
            <p:ph type="title"/>
          </p:nvPr>
        </p:nvSpPr>
        <p:spPr/>
        <p:txBody>
          <a:bodyPr/>
          <a:lstStyle/>
          <a:p>
            <a:r>
              <a:rPr lang="fr-FR" dirty="0">
                <a:solidFill>
                  <a:schemeClr val="accent2"/>
                </a:solidFill>
              </a:rPr>
              <a:t>Il y a 10 ans…</a:t>
            </a:r>
          </a:p>
        </p:txBody>
      </p:sp>
      <p:pic>
        <p:nvPicPr>
          <p:cNvPr id="4" name="Image 3">
            <a:extLst>
              <a:ext uri="{FF2B5EF4-FFF2-40B4-BE49-F238E27FC236}">
                <a16:creationId xmlns:a16="http://schemas.microsoft.com/office/drawing/2014/main" id="{E8FCB5A8-2C92-4182-8FB0-FBA51A867EE2}"/>
              </a:ext>
            </a:extLst>
          </p:cNvPr>
          <p:cNvPicPr>
            <a:picLocks noChangeAspect="1"/>
          </p:cNvPicPr>
          <p:nvPr/>
        </p:nvPicPr>
        <p:blipFill>
          <a:blip r:embed="rId3"/>
          <a:stretch>
            <a:fillRect/>
          </a:stretch>
        </p:blipFill>
        <p:spPr>
          <a:xfrm>
            <a:off x="994895" y="3429000"/>
            <a:ext cx="3781953" cy="819264"/>
          </a:xfrm>
          <a:prstGeom prst="rect">
            <a:avLst/>
          </a:prstGeom>
        </p:spPr>
      </p:pic>
      <p:pic>
        <p:nvPicPr>
          <p:cNvPr id="5" name="Image 4">
            <a:extLst>
              <a:ext uri="{FF2B5EF4-FFF2-40B4-BE49-F238E27FC236}">
                <a16:creationId xmlns:a16="http://schemas.microsoft.com/office/drawing/2014/main" id="{5D910B81-8CB2-4F83-9B37-F5FB51DAA4F4}"/>
              </a:ext>
            </a:extLst>
          </p:cNvPr>
          <p:cNvPicPr>
            <a:picLocks noChangeAspect="1"/>
          </p:cNvPicPr>
          <p:nvPr/>
        </p:nvPicPr>
        <p:blipFill>
          <a:blip r:embed="rId4"/>
          <a:stretch>
            <a:fillRect/>
          </a:stretch>
        </p:blipFill>
        <p:spPr>
          <a:xfrm>
            <a:off x="5467266" y="3414409"/>
            <a:ext cx="2074590" cy="819264"/>
          </a:xfrm>
          <a:prstGeom prst="rect">
            <a:avLst/>
          </a:prstGeom>
        </p:spPr>
      </p:pic>
      <p:pic>
        <p:nvPicPr>
          <p:cNvPr id="6" name="Image 5">
            <a:extLst>
              <a:ext uri="{FF2B5EF4-FFF2-40B4-BE49-F238E27FC236}">
                <a16:creationId xmlns:a16="http://schemas.microsoft.com/office/drawing/2014/main" id="{249332D0-A5D2-4978-852D-15CCFD40E3EF}"/>
              </a:ext>
            </a:extLst>
          </p:cNvPr>
          <p:cNvPicPr>
            <a:picLocks noChangeAspect="1"/>
          </p:cNvPicPr>
          <p:nvPr/>
        </p:nvPicPr>
        <p:blipFill>
          <a:blip r:embed="rId5"/>
          <a:stretch>
            <a:fillRect/>
          </a:stretch>
        </p:blipFill>
        <p:spPr>
          <a:xfrm>
            <a:off x="8232274" y="3429000"/>
            <a:ext cx="2669894" cy="676067"/>
          </a:xfrm>
          <a:prstGeom prst="rect">
            <a:avLst/>
          </a:prstGeom>
        </p:spPr>
      </p:pic>
    </p:spTree>
    <p:extLst>
      <p:ext uri="{BB962C8B-B14F-4D97-AF65-F5344CB8AC3E}">
        <p14:creationId xmlns:p14="http://schemas.microsoft.com/office/powerpoint/2010/main" val="1383561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9ED4BD6-0ADD-D780-905A-613A5ADCAAA8}"/>
              </a:ext>
            </a:extLst>
          </p:cNvPr>
          <p:cNvPicPr>
            <a:picLocks noChangeAspect="1"/>
          </p:cNvPicPr>
          <p:nvPr/>
        </p:nvPicPr>
        <p:blipFill>
          <a:blip r:embed="rId3"/>
          <a:stretch>
            <a:fillRect/>
          </a:stretch>
        </p:blipFill>
        <p:spPr>
          <a:xfrm>
            <a:off x="744024" y="1474842"/>
            <a:ext cx="5762983" cy="4507361"/>
          </a:xfrm>
          <a:prstGeom prst="rect">
            <a:avLst/>
          </a:prstGeom>
          <a:effectLst>
            <a:outerShdw blurRad="50800" dist="139700" dir="2700000" algn="ctr" rotWithShape="0">
              <a:srgbClr val="000000">
                <a:alpha val="65000"/>
              </a:srgbClr>
            </a:outerShdw>
          </a:effectLst>
        </p:spPr>
      </p:pic>
      <p:pic>
        <p:nvPicPr>
          <p:cNvPr id="3" name="Image 2">
            <a:extLst>
              <a:ext uri="{FF2B5EF4-FFF2-40B4-BE49-F238E27FC236}">
                <a16:creationId xmlns:a16="http://schemas.microsoft.com/office/drawing/2014/main" id="{57492C84-FF23-31EF-470F-7D40F7F52595}"/>
              </a:ext>
            </a:extLst>
          </p:cNvPr>
          <p:cNvPicPr>
            <a:picLocks noChangeAspect="1"/>
          </p:cNvPicPr>
          <p:nvPr/>
        </p:nvPicPr>
        <p:blipFill rotWithShape="1">
          <a:blip r:embed="rId4"/>
          <a:srcRect l="910" t="3389" r="1842" b="3056"/>
          <a:stretch/>
        </p:blipFill>
        <p:spPr>
          <a:xfrm>
            <a:off x="6898105" y="2310063"/>
            <a:ext cx="5021179" cy="2245895"/>
          </a:xfrm>
          <a:prstGeom prst="rect">
            <a:avLst/>
          </a:prstGeom>
          <a:effectLst>
            <a:outerShdw blurRad="508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208C3AB9-21D4-0EFE-5CF6-7E3417847084}"/>
              </a:ext>
            </a:extLst>
          </p:cNvPr>
          <p:cNvSpPr/>
          <p:nvPr/>
        </p:nvSpPr>
        <p:spPr>
          <a:xfrm>
            <a:off x="7069458" y="3379371"/>
            <a:ext cx="3149364" cy="37448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A291DA9-1AE6-8B4E-FBFC-8593DDF74F7C}"/>
              </a:ext>
            </a:extLst>
          </p:cNvPr>
          <p:cNvSpPr/>
          <p:nvPr/>
        </p:nvSpPr>
        <p:spPr>
          <a:xfrm>
            <a:off x="962526" y="1085823"/>
            <a:ext cx="708230" cy="307777"/>
          </a:xfrm>
          <a:prstGeom prst="rect">
            <a:avLst/>
          </a:prstGeom>
          <a:solidFill>
            <a:schemeClr val="accent1"/>
          </a:solidFill>
        </p:spPr>
        <p:txBody>
          <a:bodyPr wrap="square">
            <a:spAutoFit/>
          </a:bodyPr>
          <a:lstStyle/>
          <a:p>
            <a:r>
              <a:rPr lang="fr-FR" sz="1400" dirty="0">
                <a:solidFill>
                  <a:schemeClr val="bg1"/>
                </a:solidFill>
              </a:rPr>
              <a:t>export</a:t>
            </a:r>
          </a:p>
        </p:txBody>
      </p:sp>
      <p:sp>
        <p:nvSpPr>
          <p:cNvPr id="5" name="Rectangle 4">
            <a:extLst>
              <a:ext uri="{FF2B5EF4-FFF2-40B4-BE49-F238E27FC236}">
                <a16:creationId xmlns:a16="http://schemas.microsoft.com/office/drawing/2014/main" id="{FA3EEFB3-DB4A-79D0-94C4-E5C9838F82F2}"/>
              </a:ext>
            </a:extLst>
          </p:cNvPr>
          <p:cNvSpPr/>
          <p:nvPr/>
        </p:nvSpPr>
        <p:spPr>
          <a:xfrm>
            <a:off x="9785684" y="1932604"/>
            <a:ext cx="2133600" cy="307777"/>
          </a:xfrm>
          <a:prstGeom prst="rect">
            <a:avLst/>
          </a:prstGeom>
          <a:solidFill>
            <a:schemeClr val="accent1"/>
          </a:solidFill>
        </p:spPr>
        <p:txBody>
          <a:bodyPr wrap="square">
            <a:spAutoFit/>
          </a:bodyPr>
          <a:lstStyle/>
          <a:p>
            <a:r>
              <a:rPr lang="fr-FR" sz="1400" dirty="0">
                <a:solidFill>
                  <a:schemeClr val="bg1"/>
                </a:solidFill>
              </a:rPr>
              <a:t>sauvegarde et alerte mail</a:t>
            </a:r>
          </a:p>
        </p:txBody>
      </p:sp>
    </p:spTree>
    <p:extLst>
      <p:ext uri="{BB962C8B-B14F-4D97-AF65-F5344CB8AC3E}">
        <p14:creationId xmlns:p14="http://schemas.microsoft.com/office/powerpoint/2010/main" val="1841149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FA02EA-FC9C-0B33-CAF4-AA466BDA54AF}"/>
              </a:ext>
            </a:extLst>
          </p:cNvPr>
          <p:cNvPicPr>
            <a:picLocks noChangeAspect="1"/>
          </p:cNvPicPr>
          <p:nvPr/>
        </p:nvPicPr>
        <p:blipFill>
          <a:blip r:embed="rId3"/>
          <a:stretch>
            <a:fillRect/>
          </a:stretch>
        </p:blipFill>
        <p:spPr>
          <a:xfrm>
            <a:off x="226329" y="228395"/>
            <a:ext cx="5221971" cy="1280860"/>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3E4434E6-2330-BD72-D197-21ACCACC6DB0}"/>
              </a:ext>
            </a:extLst>
          </p:cNvPr>
          <p:cNvSpPr/>
          <p:nvPr/>
        </p:nvSpPr>
        <p:spPr>
          <a:xfrm>
            <a:off x="3299464" y="1198595"/>
            <a:ext cx="1666235" cy="26267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B1B94A5A-A892-ADF8-A781-230DBB4BA0D2}"/>
              </a:ext>
            </a:extLst>
          </p:cNvPr>
          <p:cNvPicPr>
            <a:picLocks noChangeAspect="1"/>
          </p:cNvPicPr>
          <p:nvPr/>
        </p:nvPicPr>
        <p:blipFill>
          <a:blip r:embed="rId4"/>
          <a:stretch>
            <a:fillRect/>
          </a:stretch>
        </p:blipFill>
        <p:spPr>
          <a:xfrm>
            <a:off x="3870965" y="1714501"/>
            <a:ext cx="8017063" cy="4737099"/>
          </a:xfrm>
          <a:prstGeom prst="rect">
            <a:avLst/>
          </a:prstGeom>
          <a:effectLst>
            <a:outerShdw blurRad="508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0D2B2670-6819-E15D-6C62-2E304772E179}"/>
              </a:ext>
            </a:extLst>
          </p:cNvPr>
          <p:cNvSpPr/>
          <p:nvPr/>
        </p:nvSpPr>
        <p:spPr>
          <a:xfrm>
            <a:off x="4007170" y="3427035"/>
            <a:ext cx="1441130" cy="38862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7A69E85D-4AC9-4EFD-B977-AFFA6D0B656A}"/>
              </a:ext>
            </a:extLst>
          </p:cNvPr>
          <p:cNvPicPr>
            <a:picLocks noChangeAspect="1"/>
          </p:cNvPicPr>
          <p:nvPr/>
        </p:nvPicPr>
        <p:blipFill rotWithShape="1">
          <a:blip r:embed="rId5"/>
          <a:srcRect b="8173"/>
          <a:stretch/>
        </p:blipFill>
        <p:spPr>
          <a:xfrm>
            <a:off x="7416799" y="5838044"/>
            <a:ext cx="4256403" cy="798163"/>
          </a:xfrm>
          <a:prstGeom prst="rect">
            <a:avLst/>
          </a:prstGeom>
          <a:effectLst>
            <a:outerShdw blurRad="508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556F53C7-D1C4-EAA2-582E-06468933B88D}"/>
              </a:ext>
            </a:extLst>
          </p:cNvPr>
          <p:cNvSpPr/>
          <p:nvPr/>
        </p:nvSpPr>
        <p:spPr>
          <a:xfrm>
            <a:off x="1496291" y="3114775"/>
            <a:ext cx="2510879" cy="954107"/>
          </a:xfrm>
          <a:prstGeom prst="rect">
            <a:avLst/>
          </a:prstGeom>
          <a:solidFill>
            <a:schemeClr val="accent1"/>
          </a:solidFill>
        </p:spPr>
        <p:txBody>
          <a:bodyPr wrap="square">
            <a:spAutoFit/>
          </a:bodyPr>
          <a:lstStyle/>
          <a:p>
            <a:r>
              <a:rPr lang="fr-FR" sz="1400" dirty="0">
                <a:solidFill>
                  <a:schemeClr val="bg1"/>
                </a:solidFill>
              </a:rPr>
              <a:t>résumé par IA</a:t>
            </a:r>
          </a:p>
          <a:p>
            <a:pPr marL="171450" indent="-171450">
              <a:buFontTx/>
              <a:buChar char="-"/>
            </a:pPr>
            <a:r>
              <a:rPr lang="fr-FR" sz="1400" dirty="0" err="1">
                <a:solidFill>
                  <a:schemeClr val="bg1"/>
                </a:solidFill>
              </a:rPr>
              <a:t>TL;DR</a:t>
            </a:r>
            <a:r>
              <a:rPr lang="fr-FR" sz="1400" dirty="0">
                <a:solidFill>
                  <a:schemeClr val="bg1"/>
                </a:solidFill>
              </a:rPr>
              <a:t> (</a:t>
            </a:r>
            <a:r>
              <a:rPr lang="fr-FR" sz="1400" i="1" dirty="0" err="1">
                <a:solidFill>
                  <a:schemeClr val="bg1"/>
                </a:solidFill>
              </a:rPr>
              <a:t>too</a:t>
            </a:r>
            <a:r>
              <a:rPr lang="fr-FR" sz="1400" i="1" dirty="0">
                <a:solidFill>
                  <a:schemeClr val="bg1"/>
                </a:solidFill>
              </a:rPr>
              <a:t> long, </a:t>
            </a:r>
            <a:r>
              <a:rPr lang="fr-FR" sz="1400" i="1" dirty="0" err="1">
                <a:solidFill>
                  <a:schemeClr val="bg1"/>
                </a:solidFill>
              </a:rPr>
              <a:t>didn’t</a:t>
            </a:r>
            <a:r>
              <a:rPr lang="fr-FR" sz="1400" i="1" dirty="0">
                <a:solidFill>
                  <a:schemeClr val="bg1"/>
                </a:solidFill>
              </a:rPr>
              <a:t> </a:t>
            </a:r>
            <a:r>
              <a:rPr lang="fr-FR" sz="1400" i="1" dirty="0" err="1">
                <a:solidFill>
                  <a:schemeClr val="bg1"/>
                </a:solidFill>
              </a:rPr>
              <a:t>read</a:t>
            </a:r>
            <a:r>
              <a:rPr lang="fr-FR" sz="1400" dirty="0">
                <a:solidFill>
                  <a:schemeClr val="bg1"/>
                </a:solidFill>
              </a:rPr>
              <a:t>)</a:t>
            </a:r>
          </a:p>
          <a:p>
            <a:pPr marL="171450" indent="-171450">
              <a:buFontTx/>
              <a:buChar char="-"/>
            </a:pPr>
            <a:r>
              <a:rPr lang="fr-FR" sz="1400" i="1" dirty="0">
                <a:solidFill>
                  <a:schemeClr val="bg1"/>
                </a:solidFill>
              </a:rPr>
              <a:t>key highlights</a:t>
            </a:r>
          </a:p>
          <a:p>
            <a:pPr marL="171450" indent="-171450">
              <a:buFontTx/>
              <a:buChar char="-"/>
            </a:pPr>
            <a:r>
              <a:rPr lang="fr-FR" sz="1400" i="1" dirty="0">
                <a:solidFill>
                  <a:schemeClr val="bg1"/>
                </a:solidFill>
              </a:rPr>
              <a:t>top keywords</a:t>
            </a:r>
          </a:p>
        </p:txBody>
      </p:sp>
      <p:sp>
        <p:nvSpPr>
          <p:cNvPr id="2" name="ZoneTexte 1">
            <a:extLst>
              <a:ext uri="{FF2B5EF4-FFF2-40B4-BE49-F238E27FC236}">
                <a16:creationId xmlns:a16="http://schemas.microsoft.com/office/drawing/2014/main" id="{0F4601CA-0942-4F97-994B-F75305536BE3}"/>
              </a:ext>
            </a:extLst>
          </p:cNvPr>
          <p:cNvSpPr txBox="1"/>
          <p:nvPr/>
        </p:nvSpPr>
        <p:spPr>
          <a:xfrm>
            <a:off x="5707559" y="6497707"/>
            <a:ext cx="1155032" cy="276999"/>
          </a:xfrm>
          <a:prstGeom prst="rect">
            <a:avLst/>
          </a:prstGeom>
          <a:noFill/>
        </p:spPr>
        <p:txBody>
          <a:bodyPr wrap="square">
            <a:spAutoFit/>
          </a:bodyPr>
          <a:lstStyle/>
          <a:p>
            <a:pPr algn="ctr"/>
            <a:r>
              <a:rPr lang="fr-FR" sz="1200" dirty="0">
                <a:hlinkClick r:id="rId6"/>
              </a:rPr>
              <a:t>lien</a:t>
            </a:r>
            <a:endParaRPr lang="fr-FR" sz="1200" dirty="0"/>
          </a:p>
        </p:txBody>
      </p:sp>
    </p:spTree>
    <p:extLst>
      <p:ext uri="{BB962C8B-B14F-4D97-AF65-F5344CB8AC3E}">
        <p14:creationId xmlns:p14="http://schemas.microsoft.com/office/powerpoint/2010/main" val="3439667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D9C96973-AF68-5685-8B0A-7BB2A33EF27A}"/>
              </a:ext>
            </a:extLst>
          </p:cNvPr>
          <p:cNvSpPr>
            <a:spLocks noGrp="1"/>
          </p:cNvSpPr>
          <p:nvPr>
            <p:ph sz="half" idx="2"/>
          </p:nvPr>
        </p:nvSpPr>
        <p:spPr/>
        <p:txBody>
          <a:bodyPr>
            <a:normAutofit/>
          </a:bodyPr>
          <a:lstStyle/>
          <a:p>
            <a:endParaRPr lang="fr-FR" sz="1500" dirty="0"/>
          </a:p>
          <a:p>
            <a:r>
              <a:rPr lang="fr-FR" sz="1500" dirty="0"/>
              <a:t>fraîcheur des informations</a:t>
            </a:r>
          </a:p>
          <a:p>
            <a:r>
              <a:rPr lang="fr-FR" sz="1500" dirty="0"/>
              <a:t>nombreux</a:t>
            </a:r>
            <a:r>
              <a:rPr lang="fr-FR" sz="1500" i="1" dirty="0"/>
              <a:t> </a:t>
            </a:r>
            <a:r>
              <a:rPr lang="fr-FR" sz="1500" dirty="0"/>
              <a:t>tris, filtres, etc. (ex. : </a:t>
            </a:r>
            <a:r>
              <a:rPr lang="fr-FR" sz="1500" dirty="0" err="1"/>
              <a:t>SDG</a:t>
            </a:r>
            <a:r>
              <a:rPr lang="fr-FR" sz="1500" dirty="0"/>
              <a:t> – </a:t>
            </a:r>
            <a:r>
              <a:rPr lang="fr-FR" sz="1500" i="1" dirty="0" err="1"/>
              <a:t>Sustainable</a:t>
            </a:r>
            <a:r>
              <a:rPr lang="fr-FR" sz="1500" i="1" dirty="0"/>
              <a:t> </a:t>
            </a:r>
            <a:r>
              <a:rPr lang="fr-FR" sz="1500" i="1" dirty="0" err="1"/>
              <a:t>development</a:t>
            </a:r>
            <a:r>
              <a:rPr lang="fr-FR" sz="1500" i="1" dirty="0"/>
              <a:t> goals</a:t>
            </a:r>
            <a:r>
              <a:rPr lang="fr-FR" sz="1500" dirty="0"/>
              <a:t>)</a:t>
            </a:r>
          </a:p>
          <a:p>
            <a:r>
              <a:rPr lang="fr-FR" sz="1500" i="1" dirty="0"/>
              <a:t>altmetrics</a:t>
            </a:r>
          </a:p>
          <a:p>
            <a:r>
              <a:rPr lang="fr-FR" sz="1500" dirty="0"/>
              <a:t>large indexation du texte intégral </a:t>
            </a:r>
            <a:r>
              <a:rPr lang="fr-FR" sz="1500" u="sng" dirty="0"/>
              <a:t>(</a:t>
            </a:r>
            <a:r>
              <a:rPr lang="fr-FR" sz="1500" dirty="0">
                <a:hlinkClick r:id="rId3"/>
              </a:rPr>
              <a:t>70 %</a:t>
            </a:r>
            <a:r>
              <a:rPr lang="fr-FR" sz="1500" dirty="0"/>
              <a:t>) et des </a:t>
            </a:r>
            <a:r>
              <a:rPr lang="fr-FR" sz="1500" dirty="0">
                <a:hlinkClick r:id="rId4"/>
              </a:rPr>
              <a:t>références</a:t>
            </a:r>
            <a:endParaRPr lang="fr-FR" sz="1500" dirty="0"/>
          </a:p>
          <a:p>
            <a:r>
              <a:rPr lang="fr-FR" sz="1500" dirty="0">
                <a:hlinkClick r:id="rId5"/>
              </a:rPr>
              <a:t>offre institutionnelle</a:t>
            </a:r>
            <a:endParaRPr lang="fr-FR" sz="1500" dirty="0"/>
          </a:p>
          <a:p>
            <a:r>
              <a:rPr lang="fr-FR" sz="1500" dirty="0">
                <a:hlinkClick r:id="rId6"/>
              </a:rPr>
              <a:t>API</a:t>
            </a:r>
            <a:r>
              <a:rPr lang="fr-FR" sz="1500" dirty="0"/>
              <a:t> et GBQ – Google </a:t>
            </a:r>
            <a:r>
              <a:rPr lang="fr-FR" sz="1500" dirty="0" err="1"/>
              <a:t>BigQuery</a:t>
            </a:r>
            <a:endParaRPr lang="fr-FR" sz="1500" dirty="0"/>
          </a:p>
          <a:p>
            <a:r>
              <a:rPr lang="fr-FR" sz="1500" dirty="0"/>
              <a:t>espace personnel</a:t>
            </a:r>
          </a:p>
        </p:txBody>
      </p:sp>
      <p:sp>
        <p:nvSpPr>
          <p:cNvPr id="8" name="Espace réservé du contenu 7">
            <a:extLst>
              <a:ext uri="{FF2B5EF4-FFF2-40B4-BE49-F238E27FC236}">
                <a16:creationId xmlns:a16="http://schemas.microsoft.com/office/drawing/2014/main" id="{9026C1F4-E147-6263-4F6C-E313A7BC3127}"/>
              </a:ext>
            </a:extLst>
          </p:cNvPr>
          <p:cNvSpPr>
            <a:spLocks noGrp="1"/>
          </p:cNvSpPr>
          <p:nvPr>
            <p:ph sz="quarter" idx="4"/>
          </p:nvPr>
        </p:nvSpPr>
        <p:spPr>
          <a:xfrm>
            <a:off x="6167097" y="2505074"/>
            <a:ext cx="5183188" cy="4137773"/>
          </a:xfrm>
          <a:solidFill>
            <a:schemeClr val="bg1"/>
          </a:solidFill>
        </p:spPr>
        <p:txBody>
          <a:bodyPr>
            <a:noAutofit/>
          </a:bodyPr>
          <a:lstStyle/>
          <a:p>
            <a:endParaRPr lang="fr-FR" sz="1500" dirty="0"/>
          </a:p>
          <a:p>
            <a:r>
              <a:rPr lang="fr-FR" sz="1400" dirty="0">
                <a:hlinkClick r:id="rId7"/>
              </a:rPr>
              <a:t>ne couvre globalement pas</a:t>
            </a:r>
            <a:r>
              <a:rPr lang="fr-FR" sz="1400" dirty="0"/>
              <a:t> la littérature grise</a:t>
            </a:r>
          </a:p>
          <a:p>
            <a:r>
              <a:rPr lang="fr-FR" sz="1400" dirty="0">
                <a:solidFill>
                  <a:srgbClr val="FF0000"/>
                </a:solidFill>
              </a:rPr>
              <a:t>pas défaut, recherche sur </a:t>
            </a:r>
            <a:r>
              <a:rPr lang="fr-FR" sz="1400" i="1" dirty="0">
                <a:solidFill>
                  <a:srgbClr val="FF0000"/>
                </a:solidFill>
              </a:rPr>
              <a:t>full data </a:t>
            </a:r>
            <a:r>
              <a:rPr lang="fr-FR" sz="1400" dirty="0">
                <a:solidFill>
                  <a:srgbClr val="FF0000"/>
                </a:solidFill>
              </a:rPr>
              <a:t>(dont texte intégral)</a:t>
            </a:r>
          </a:p>
          <a:p>
            <a:r>
              <a:rPr lang="fr-FR" sz="1400" dirty="0"/>
              <a:t>sensibilité possible à la casse (diacritiques, accents)</a:t>
            </a:r>
          </a:p>
          <a:p>
            <a:r>
              <a:rPr lang="fr-FR" sz="1400" dirty="0"/>
              <a:t>de nombreuses fonctionnalités de recherche (ex. : recherche structurée, types de documents, </a:t>
            </a:r>
            <a:r>
              <a:rPr lang="fr-FR" sz="1400" i="1" dirty="0" err="1"/>
              <a:t>similar</a:t>
            </a:r>
            <a:r>
              <a:rPr lang="fr-FR" sz="1400" i="1" dirty="0"/>
              <a:t> documents</a:t>
            </a:r>
            <a:r>
              <a:rPr lang="fr-FR" sz="1400" dirty="0"/>
              <a:t>) ou de visualisation (</a:t>
            </a:r>
            <a:r>
              <a:rPr lang="fr-FR" sz="1400" i="1" dirty="0" err="1"/>
              <a:t>analytics</a:t>
            </a:r>
            <a:r>
              <a:rPr lang="fr-FR" sz="1400" dirty="0"/>
              <a:t>) indisponibles dans la version gratuite</a:t>
            </a:r>
          </a:p>
          <a:p>
            <a:r>
              <a:rPr lang="fr-FR" sz="1400" dirty="0"/>
              <a:t>une certaine </a:t>
            </a:r>
            <a:r>
              <a:rPr lang="fr-FR" sz="1400" dirty="0">
                <a:hlinkClick r:id="rId8"/>
              </a:rPr>
              <a:t>philosophie d’ouverture</a:t>
            </a:r>
            <a:r>
              <a:rPr lang="fr-FR" sz="1400" dirty="0"/>
              <a:t> (cf. </a:t>
            </a:r>
            <a:r>
              <a:rPr lang="fr-FR" sz="1400" dirty="0">
                <a:hlinkClick r:id="rId9"/>
              </a:rPr>
              <a:t>comparaison offre gratuite et payante</a:t>
            </a:r>
            <a:r>
              <a:rPr lang="fr-FR" sz="1400" dirty="0"/>
              <a:t>), distinguant une offre bibliographique individuelle et une offre bibliométrique institutionnelle ; contenu partiellement récupérable seulement en raison de </a:t>
            </a:r>
            <a:r>
              <a:rPr lang="fr-FR" sz="1400" dirty="0">
                <a:hlinkClick r:id="rId10"/>
              </a:rPr>
              <a:t>contenus propriétaires d’éditeurs</a:t>
            </a:r>
            <a:endParaRPr lang="fr-FR" sz="1400" dirty="0"/>
          </a:p>
          <a:p>
            <a:r>
              <a:rPr lang="fr-FR" sz="1400" dirty="0"/>
              <a:t>! utilisation des </a:t>
            </a:r>
            <a:r>
              <a:rPr lang="fr-FR" sz="1400" i="1" dirty="0">
                <a:hlinkClick r:id="rId11"/>
              </a:rPr>
              <a:t>research </a:t>
            </a:r>
            <a:r>
              <a:rPr lang="fr-FR" sz="1400" i="1" dirty="0" err="1">
                <a:hlinkClick r:id="rId11"/>
              </a:rPr>
              <a:t>categories</a:t>
            </a:r>
            <a:r>
              <a:rPr lang="fr-FR" sz="1400" dirty="0"/>
              <a:t>, établis en partie automatiquement</a:t>
            </a:r>
          </a:p>
          <a:p>
            <a:r>
              <a:rPr lang="fr-FR" sz="1400" dirty="0">
                <a:solidFill>
                  <a:srgbClr val="FF0000"/>
                </a:solidFill>
              </a:rPr>
              <a:t>2025 : développement de l’IA (</a:t>
            </a:r>
            <a:r>
              <a:rPr lang="fr-FR" sz="1400" dirty="0">
                <a:solidFill>
                  <a:srgbClr val="FF0000"/>
                </a:solidFill>
                <a:hlinkClick r:id="rId12"/>
              </a:rPr>
              <a:t>recherche de concepts</a:t>
            </a:r>
            <a:r>
              <a:rPr lang="fr-FR" sz="1400" dirty="0">
                <a:solidFill>
                  <a:srgbClr val="FF0000"/>
                </a:solidFill>
              </a:rPr>
              <a:t>, </a:t>
            </a:r>
            <a:r>
              <a:rPr lang="fr-FR" sz="1400" dirty="0">
                <a:solidFill>
                  <a:srgbClr val="FF0000"/>
                </a:solidFill>
                <a:hlinkClick r:id="rId13"/>
              </a:rPr>
              <a:t>clusters thématiques</a:t>
            </a:r>
            <a:r>
              <a:rPr lang="fr-FR" sz="1400" dirty="0">
                <a:solidFill>
                  <a:srgbClr val="FF0000"/>
                </a:solidFill>
              </a:rPr>
              <a:t>)</a:t>
            </a:r>
          </a:p>
          <a:p>
            <a:pPr marL="0" indent="0">
              <a:buNone/>
            </a:pPr>
            <a:endParaRPr lang="fr-FR" sz="1500" dirty="0"/>
          </a:p>
        </p:txBody>
      </p:sp>
      <p:pic>
        <p:nvPicPr>
          <p:cNvPr id="3" name="Image 2">
            <a:extLst>
              <a:ext uri="{FF2B5EF4-FFF2-40B4-BE49-F238E27FC236}">
                <a16:creationId xmlns:a16="http://schemas.microsoft.com/office/drawing/2014/main" id="{74336B95-3BD8-9128-0D6A-1C0FFD10D68D}"/>
              </a:ext>
            </a:extLst>
          </p:cNvPr>
          <p:cNvPicPr>
            <a:picLocks noChangeAspect="1"/>
          </p:cNvPicPr>
          <p:nvPr/>
        </p:nvPicPr>
        <p:blipFill>
          <a:blip r:embed="rId14"/>
          <a:stretch>
            <a:fillRect/>
          </a:stretch>
        </p:blipFill>
        <p:spPr>
          <a:xfrm>
            <a:off x="4367130" y="574427"/>
            <a:ext cx="3610140" cy="897435"/>
          </a:xfrm>
          <a:prstGeom prst="rect">
            <a:avLst/>
          </a:prstGeom>
        </p:spPr>
      </p:pic>
      <p:pic>
        <p:nvPicPr>
          <p:cNvPr id="2" name="Espace réservé du contenu 9" descr="Contour de visage souriant avec un remplissage uni">
            <a:extLst>
              <a:ext uri="{FF2B5EF4-FFF2-40B4-BE49-F238E27FC236}">
                <a16:creationId xmlns:a16="http://schemas.microsoft.com/office/drawing/2014/main" id="{081AF484-79C3-9F8D-1305-3393628B4D1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790371" y="1783726"/>
            <a:ext cx="628310" cy="628310"/>
          </a:xfrm>
          <a:prstGeom prst="rect">
            <a:avLst/>
          </a:prstGeom>
        </p:spPr>
      </p:pic>
      <p:pic>
        <p:nvPicPr>
          <p:cNvPr id="9" name="Graphique 8" descr="Contour de visage neutre avec un remplissage uni">
            <a:extLst>
              <a:ext uri="{FF2B5EF4-FFF2-40B4-BE49-F238E27FC236}">
                <a16:creationId xmlns:a16="http://schemas.microsoft.com/office/drawing/2014/main" id="{D1D676D5-6757-038C-6506-EAE515F893F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36784" y="1783726"/>
            <a:ext cx="628310" cy="628310"/>
          </a:xfrm>
          <a:prstGeom prst="rect">
            <a:avLst/>
          </a:prstGeom>
        </p:spPr>
      </p:pic>
    </p:spTree>
    <p:extLst>
      <p:ext uri="{BB962C8B-B14F-4D97-AF65-F5344CB8AC3E}">
        <p14:creationId xmlns:p14="http://schemas.microsoft.com/office/powerpoint/2010/main" val="24247699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577387473"/>
              </p:ext>
            </p:extLst>
          </p:nvPr>
        </p:nvGraphicFramePr>
        <p:xfrm>
          <a:off x="5764964" y="398540"/>
          <a:ext cx="6083400" cy="6165451"/>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https://openalex.org/</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effectLst/>
                        </a:rPr>
                        <a:t>société </a:t>
                      </a:r>
                      <a:r>
                        <a:rPr lang="fr-FR" sz="1400" i="1" dirty="0">
                          <a:effectLst/>
                        </a:rPr>
                        <a:t>not for profit </a:t>
                      </a:r>
                      <a:r>
                        <a:rPr lang="fr-FR" sz="1400" dirty="0">
                          <a:effectLst/>
                        </a:rPr>
                        <a:t>OurResearch, 2021 ; renommé OpenAlex le 1</a:t>
                      </a:r>
                      <a:r>
                        <a:rPr lang="fr-FR" sz="1400" baseline="30000" dirty="0">
                          <a:effectLst/>
                        </a:rPr>
                        <a:t>er</a:t>
                      </a:r>
                      <a:r>
                        <a:rPr lang="fr-FR" sz="1400" dirty="0">
                          <a:effectLst/>
                        </a:rPr>
                        <a:t>/10/2025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effectLst/>
                          <a:hlinkClick r:id="rId4"/>
                        </a:rPr>
                        <a:t>Advisory </a:t>
                      </a:r>
                      <a:r>
                        <a:rPr lang="fr-FR" sz="1400" dirty="0" err="1">
                          <a:effectLst/>
                          <a:hlinkClick r:id="rId4"/>
                        </a:rPr>
                        <a:t>board</a:t>
                      </a:r>
                      <a:r>
                        <a:rPr lang="fr-FR" sz="1400" dirty="0">
                          <a:effectLst/>
                        </a:rPr>
                        <a:t> élu</a:t>
                      </a:r>
                    </a:p>
                  </a:txBody>
                  <a:tcPr/>
                </a:tc>
                <a:extLst>
                  <a:ext uri="{0D108BD9-81ED-4DB2-BD59-A6C34878D82A}">
                    <a16:rowId xmlns:a16="http://schemas.microsoft.com/office/drawing/2014/main" val="2249962852"/>
                  </a:ext>
                </a:extLst>
              </a:tr>
              <a:tr h="526651">
                <a:tc>
                  <a:txBody>
                    <a:bodyPr/>
                    <a:lstStyle/>
                    <a:p>
                      <a:r>
                        <a:rPr lang="fr-FR" sz="1600" dirty="0"/>
                        <a:t>contenu</a:t>
                      </a:r>
                    </a:p>
                  </a:txBody>
                  <a:tcPr>
                    <a:solidFill>
                      <a:srgbClr val="E7EAED"/>
                    </a:solidFill>
                  </a:tcPr>
                </a:tc>
                <a:tc>
                  <a:txBody>
                    <a:bodyPr/>
                    <a:lstStyle/>
                    <a:p>
                      <a:r>
                        <a:rPr lang="fr-FR" sz="1400" dirty="0">
                          <a:effectLst/>
                        </a:rPr>
                        <a:t>272 M. productions, avec une couverture renforcée en direction des sciences humaines, des langues non anglophones et du </a:t>
                      </a:r>
                      <a:r>
                        <a:rPr lang="en-US" sz="1400" b="0" i="1" kern="1200" dirty="0">
                          <a:solidFill>
                            <a:schemeClr val="dk1"/>
                          </a:solidFill>
                          <a:effectLst/>
                          <a:latin typeface="+mn-lt"/>
                          <a:ea typeface="+mn-ea"/>
                          <a:cs typeface="+mn-cs"/>
                        </a:rPr>
                        <a:t>global South </a:t>
                      </a:r>
                      <a:r>
                        <a:rPr lang="en-US" sz="1400" b="0" i="0" kern="1200" dirty="0">
                          <a:solidFill>
                            <a:schemeClr val="dk1"/>
                          </a:solidFill>
                          <a:effectLst/>
                          <a:latin typeface="+mn-lt"/>
                          <a:ea typeface="+mn-ea"/>
                          <a:cs typeface="+mn-cs"/>
                        </a:rPr>
                        <a:t>(</a:t>
                      </a:r>
                      <a:r>
                        <a:rPr lang="en-US" sz="1400" b="0" i="0" kern="1200" dirty="0">
                          <a:solidFill>
                            <a:schemeClr val="dk1"/>
                          </a:solidFill>
                          <a:effectLst/>
                          <a:latin typeface="+mn-lt"/>
                          <a:ea typeface="+mn-ea"/>
                          <a:cs typeface="+mn-cs"/>
                          <a:hlinkClick r:id="rId5"/>
                        </a:rPr>
                        <a:t>1/3 de travaux</a:t>
                      </a:r>
                      <a:r>
                        <a:rPr lang="en-US" sz="1400" b="0" i="0" kern="1200" dirty="0">
                          <a:solidFill>
                            <a:schemeClr val="dk1"/>
                          </a:solidFill>
                          <a:effectLst/>
                          <a:latin typeface="+mn-lt"/>
                          <a:ea typeface="+mn-ea"/>
                          <a:cs typeface="+mn-cs"/>
                        </a:rPr>
                        <a:t> : non anglophones)</a:t>
                      </a:r>
                    </a:p>
                    <a:p>
                      <a:r>
                        <a:rPr lang="en-US" sz="1400" b="0" i="0" kern="1200" dirty="0">
                          <a:solidFill>
                            <a:schemeClr val="dk1"/>
                          </a:solidFill>
                          <a:effectLst/>
                          <a:latin typeface="+mn-lt"/>
                          <a:ea typeface="+mn-ea"/>
                          <a:cs typeface="+mn-cs"/>
                        </a:rPr>
                        <a:t>fin 2025 : </a:t>
                      </a:r>
                      <a:r>
                        <a:rPr lang="en-US" sz="1400" b="0" i="0" kern="1200" dirty="0">
                          <a:solidFill>
                            <a:schemeClr val="dk1"/>
                          </a:solidFill>
                          <a:effectLst/>
                          <a:latin typeface="+mn-lt"/>
                          <a:ea typeface="+mn-ea"/>
                          <a:cs typeface="+mn-cs"/>
                          <a:hlinkClick r:id="rId6"/>
                        </a:rPr>
                        <a:t>+ 150 M. </a:t>
                      </a:r>
                      <a:r>
                        <a:rPr lang="en-US" sz="1400" b="0" i="1" kern="1200" dirty="0">
                          <a:solidFill>
                            <a:schemeClr val="dk1"/>
                          </a:solidFill>
                          <a:effectLst/>
                          <a:latin typeface="+mn-lt"/>
                          <a:ea typeface="+mn-ea"/>
                          <a:cs typeface="+mn-cs"/>
                          <a:hlinkClick r:id="rId6"/>
                        </a:rPr>
                        <a:t>works</a:t>
                      </a:r>
                      <a:endParaRPr lang="fr-FR" sz="1400" i="1" dirty="0"/>
                    </a:p>
                  </a:txBody>
                  <a:tcPr>
                    <a:solidFill>
                      <a:srgbClr val="E7EAED"/>
                    </a:solidFill>
                  </a:tcPr>
                </a:tc>
                <a:extLst>
                  <a:ext uri="{0D108BD9-81ED-4DB2-BD59-A6C34878D82A}">
                    <a16:rowId xmlns:a16="http://schemas.microsoft.com/office/drawing/2014/main" val="3516032920"/>
                  </a:ext>
                </a:extLst>
              </a:tr>
              <a:tr h="526651">
                <a:tc>
                  <a:txBody>
                    <a:bodyPr/>
                    <a:lstStyle/>
                    <a:p>
                      <a:r>
                        <a:rPr lang="fr-FR" sz="1600" dirty="0"/>
                        <a:t>origine des données</a:t>
                      </a:r>
                    </a:p>
                  </a:txBody>
                  <a:tcPr>
                    <a:solidFill>
                      <a:srgbClr val="CCD2D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effectLst/>
                        </a:rPr>
                        <a:t>260 000 </a:t>
                      </a:r>
                      <a:r>
                        <a:rPr lang="fr-FR" sz="1400" dirty="0">
                          <a:effectLst/>
                          <a:hlinkClick r:id="rId7"/>
                        </a:rPr>
                        <a:t>sources</a:t>
                      </a:r>
                      <a:r>
                        <a:rPr lang="fr-FR" sz="1400" dirty="0">
                          <a:effectLst/>
                        </a:rPr>
                        <a:t> (bases de données bibliographiques : Microsoft academic </a:t>
                      </a:r>
                      <a:r>
                        <a:rPr lang="fr-FR" sz="1100" dirty="0">
                          <a:effectLst/>
                        </a:rPr>
                        <a:t>†, </a:t>
                      </a:r>
                      <a:r>
                        <a:rPr lang="fr-FR" sz="1400" dirty="0">
                          <a:effectLst/>
                        </a:rPr>
                        <a:t>Crossref, PubMed, Unpaywall, DOAJ ; bases d’identifiants : ORCID, ROR ; contenus web : Internet archive, crawls web ; archives et dépôts comme arXiv, Zenodo)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effectLst/>
                        </a:rPr>
                        <a:t>accès aux données par </a:t>
                      </a:r>
                      <a:r>
                        <a:rPr lang="fr-FR" sz="1400" dirty="0">
                          <a:hlinkClick r:id="rId3"/>
                        </a:rPr>
                        <a:t>moteur de recherche</a:t>
                      </a:r>
                      <a:r>
                        <a:rPr lang="fr-FR" sz="1400" dirty="0"/>
                        <a:t>, </a:t>
                      </a:r>
                      <a:r>
                        <a:rPr lang="fr-FR" sz="1400" dirty="0">
                          <a:hlinkClick r:id="rId8"/>
                        </a:rPr>
                        <a:t>API</a:t>
                      </a:r>
                      <a:r>
                        <a:rPr lang="fr-FR" sz="1400" dirty="0"/>
                        <a:t> et </a:t>
                      </a:r>
                      <a:r>
                        <a:rPr lang="fr-FR" sz="1400" dirty="0">
                          <a:hlinkClick r:id="rId9"/>
                        </a:rPr>
                        <a:t>instantané</a:t>
                      </a:r>
                      <a:r>
                        <a:rPr lang="fr-FR" sz="1400" dirty="0"/>
                        <a:t> (</a:t>
                      </a:r>
                      <a:r>
                        <a:rPr lang="fr-FR" sz="1400" i="1" dirty="0"/>
                        <a:t>snapshot</a:t>
                      </a:r>
                      <a:r>
                        <a:rPr lang="fr-FR" sz="1400" i="0" dirty="0"/>
                        <a:t>) de</a:t>
                      </a:r>
                      <a:r>
                        <a:rPr lang="fr-FR" sz="1400" dirty="0"/>
                        <a:t> la base</a:t>
                      </a:r>
                    </a:p>
                  </a:txBody>
                  <a:tcPr>
                    <a:solidFill>
                      <a:srgbClr val="CCD2D8"/>
                    </a:solidFill>
                  </a:tcPr>
                </a:tc>
                <a:extLst>
                  <a:ext uri="{0D108BD9-81ED-4DB2-BD59-A6C34878D82A}">
                    <a16:rowId xmlns:a16="http://schemas.microsoft.com/office/drawing/2014/main" val="4247990442"/>
                  </a:ext>
                </a:extLst>
              </a:tr>
              <a:tr h="526651">
                <a:tc>
                  <a:txBody>
                    <a:bodyPr/>
                    <a:lstStyle/>
                    <a:p>
                      <a:r>
                        <a:rPr lang="fr-FR" sz="1600" dirty="0"/>
                        <a:t>principales fonctionnalités</a:t>
                      </a:r>
                    </a:p>
                  </a:txBody>
                  <a:tcPr/>
                </a:tc>
                <a:tc>
                  <a:txBody>
                    <a:bodyPr/>
                    <a:lstStyle/>
                    <a:p>
                      <a:r>
                        <a:rPr lang="fr-FR" sz="1400" dirty="0"/>
                        <a:t>offre gratuite</a:t>
                      </a:r>
                    </a:p>
                    <a:p>
                      <a:r>
                        <a:rPr lang="fr-FR" sz="1400" dirty="0"/>
                        <a:t>offre premium (</a:t>
                      </a:r>
                      <a:r>
                        <a:rPr lang="fr-FR" sz="1400" dirty="0">
                          <a:hlinkClick r:id="rId10"/>
                        </a:rPr>
                        <a:t>comparaison des offres</a:t>
                      </a:r>
                      <a:r>
                        <a:rPr lang="fr-FR" sz="1400" dirty="0"/>
                        <a:t>)</a:t>
                      </a:r>
                    </a:p>
                  </a:txBody>
                  <a:tcPr/>
                </a:tc>
                <a:extLst>
                  <a:ext uri="{0D108BD9-81ED-4DB2-BD59-A6C34878D82A}">
                    <a16:rowId xmlns:a16="http://schemas.microsoft.com/office/drawing/2014/main" val="2095493402"/>
                  </a:ext>
                </a:extLst>
              </a:tr>
              <a:tr h="526651">
                <a:tc>
                  <a:txBody>
                    <a:bodyPr/>
                    <a:lstStyle/>
                    <a:p>
                      <a:r>
                        <a:rPr lang="fr-FR" sz="1600" dirty="0"/>
                        <a:t>pour aller plus loin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hlinkClick r:id="rId11"/>
                        </a:rPr>
                        <a:t>about us</a:t>
                      </a:r>
                      <a:r>
                        <a:rPr lang="fr-FR" sz="1400" dirty="0"/>
                        <a:t> et </a:t>
                      </a:r>
                      <a:r>
                        <a:rPr lang="fr-FR" sz="1400" i="1" dirty="0">
                          <a:hlinkClick r:id="rId12"/>
                        </a:rPr>
                        <a:t>about</a:t>
                      </a:r>
                      <a:endParaRPr lang="fr-FR" sz="14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i="1" u="sng" dirty="0">
                          <a:effectLst/>
                          <a:hlinkClick r:id="rId13"/>
                        </a:rPr>
                        <a:t>help</a:t>
                      </a:r>
                      <a:endParaRPr lang="fr-FR" sz="14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u="sng" dirty="0">
                          <a:effectLst/>
                          <a:hlinkClick r:id="rId14"/>
                        </a:rPr>
                        <a:t>documentation technique</a:t>
                      </a:r>
                      <a:endParaRPr lang="fr-FR" sz="140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i="1" u="sng" dirty="0">
                          <a:effectLst/>
                          <a:hlinkClick r:id="rId15"/>
                        </a:rPr>
                        <a:t>mailing </a:t>
                      </a:r>
                      <a:r>
                        <a:rPr lang="fr-FR" sz="1400" i="1" u="sng" dirty="0" err="1">
                          <a:effectLst/>
                          <a:hlinkClick r:id="rId15"/>
                        </a:rPr>
                        <a:t>list</a:t>
                      </a:r>
                      <a:endParaRPr lang="fr-FR" sz="14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i="0" u="none" dirty="0">
                          <a:effectLst/>
                          <a:hlinkClick r:id="rId16"/>
                        </a:rPr>
                        <a:t>blog</a:t>
                      </a:r>
                      <a:endParaRPr lang="fr-FR" sz="1400" i="0" u="non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réseaux sociaux : </a:t>
                      </a:r>
                      <a:r>
                        <a:rPr lang="fr-FR" sz="1400" i="0" u="sng" dirty="0">
                          <a:effectLst/>
                          <a:hlinkClick r:id="rId17"/>
                        </a:rPr>
                        <a:t>X-Twitter</a:t>
                      </a:r>
                      <a:endParaRPr lang="fr-FR" sz="1400" i="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i="0" dirty="0">
                          <a:hlinkClick r:id="rId18"/>
                        </a:rPr>
                        <a:t>signalement des erreurs</a:t>
                      </a:r>
                      <a:endParaRPr lang="fr-FR" sz="1400" i="0" dirty="0"/>
                    </a:p>
                  </a:txBody>
                  <a:tcPr/>
                </a:tc>
                <a:extLst>
                  <a:ext uri="{0D108BD9-81ED-4DB2-BD59-A6C34878D82A}">
                    <a16:rowId xmlns:a16="http://schemas.microsoft.com/office/drawing/2014/main" val="924646582"/>
                  </a:ext>
                </a:extLst>
              </a:tr>
            </a:tbl>
          </a:graphicData>
        </a:graphic>
      </p:graphicFrame>
      <p:pic>
        <p:nvPicPr>
          <p:cNvPr id="3" name="Image 2">
            <a:extLst>
              <a:ext uri="{FF2B5EF4-FFF2-40B4-BE49-F238E27FC236}">
                <a16:creationId xmlns:a16="http://schemas.microsoft.com/office/drawing/2014/main" id="{16F132D5-BFF3-7B29-169E-2A37AC83BCFA}"/>
              </a:ext>
            </a:extLst>
          </p:cNvPr>
          <p:cNvPicPr>
            <a:picLocks noChangeAspect="1"/>
          </p:cNvPicPr>
          <p:nvPr/>
        </p:nvPicPr>
        <p:blipFill>
          <a:blip r:embed="rId19"/>
          <a:stretch>
            <a:fillRect/>
          </a:stretch>
        </p:blipFill>
        <p:spPr>
          <a:xfrm>
            <a:off x="1408964" y="2967259"/>
            <a:ext cx="3463037" cy="923477"/>
          </a:xfrm>
          <a:prstGeom prst="rect">
            <a:avLst/>
          </a:prstGeom>
        </p:spPr>
      </p:pic>
    </p:spTree>
    <p:extLst>
      <p:ext uri="{BB962C8B-B14F-4D97-AF65-F5344CB8AC3E}">
        <p14:creationId xmlns:p14="http://schemas.microsoft.com/office/powerpoint/2010/main" val="387529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B90BBD-7DD0-4405-B5F6-CE92B7D672FC}"/>
              </a:ext>
            </a:extLst>
          </p:cNvPr>
          <p:cNvPicPr>
            <a:picLocks noChangeAspect="1"/>
          </p:cNvPicPr>
          <p:nvPr/>
        </p:nvPicPr>
        <p:blipFill>
          <a:blip r:embed="rId3"/>
          <a:stretch>
            <a:fillRect/>
          </a:stretch>
        </p:blipFill>
        <p:spPr>
          <a:xfrm>
            <a:off x="618415" y="2180658"/>
            <a:ext cx="11261999" cy="3072505"/>
          </a:xfrm>
          <a:prstGeom prst="rect">
            <a:avLst/>
          </a:prstGeom>
          <a:effectLst>
            <a:outerShdw blurRad="508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79C25E2A-2C88-4FC4-B601-02E8A2678472}"/>
              </a:ext>
            </a:extLst>
          </p:cNvPr>
          <p:cNvSpPr/>
          <p:nvPr/>
        </p:nvSpPr>
        <p:spPr>
          <a:xfrm>
            <a:off x="6067864" y="5281299"/>
            <a:ext cx="808042" cy="246221"/>
          </a:xfrm>
          <a:prstGeom prst="rect">
            <a:avLst/>
          </a:prstGeom>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232871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D2550AD-6A43-E125-D73E-FEA1E84620FB}"/>
              </a:ext>
            </a:extLst>
          </p:cNvPr>
          <p:cNvPicPr>
            <a:picLocks noChangeAspect="1"/>
          </p:cNvPicPr>
          <p:nvPr/>
        </p:nvPicPr>
        <p:blipFill>
          <a:blip r:embed="rId3"/>
          <a:stretch>
            <a:fillRect/>
          </a:stretch>
        </p:blipFill>
        <p:spPr>
          <a:xfrm>
            <a:off x="998515" y="1700663"/>
            <a:ext cx="10194970" cy="3961102"/>
          </a:xfrm>
          <a:prstGeom prst="rect">
            <a:avLst/>
          </a:prstGeom>
          <a:effectLst>
            <a:outerShdw blurRad="50800" dist="139700" dir="2700000" algn="ctr" rotWithShape="0">
              <a:srgbClr val="000000">
                <a:alpha val="65000"/>
              </a:srgbClr>
            </a:outerShdw>
          </a:effectLst>
        </p:spPr>
      </p:pic>
      <p:sp>
        <p:nvSpPr>
          <p:cNvPr id="12" name="ZoneTexte 11">
            <a:extLst>
              <a:ext uri="{FF2B5EF4-FFF2-40B4-BE49-F238E27FC236}">
                <a16:creationId xmlns:a16="http://schemas.microsoft.com/office/drawing/2014/main" id="{F8F4E49C-C1F3-0E84-7461-971E69EF6F22}"/>
              </a:ext>
            </a:extLst>
          </p:cNvPr>
          <p:cNvSpPr txBox="1"/>
          <p:nvPr/>
        </p:nvSpPr>
        <p:spPr>
          <a:xfrm>
            <a:off x="5895125" y="5675833"/>
            <a:ext cx="936321" cy="246221"/>
          </a:xfrm>
          <a:prstGeom prst="rect">
            <a:avLst/>
          </a:prstGeom>
          <a:noFill/>
        </p:spPr>
        <p:txBody>
          <a:bodyPr wrap="square">
            <a:spAutoFit/>
          </a:bodyPr>
          <a:lstStyle/>
          <a:p>
            <a:pPr algn="ctr"/>
            <a:r>
              <a:rPr lang="fr-FR" sz="1000" dirty="0">
                <a:hlinkClick r:id="rId4"/>
              </a:rPr>
              <a:t>source</a:t>
            </a:r>
            <a:endParaRPr lang="fr-FR" sz="1000" dirty="0"/>
          </a:p>
        </p:txBody>
      </p:sp>
    </p:spTree>
    <p:extLst>
      <p:ext uri="{BB962C8B-B14F-4D97-AF65-F5344CB8AC3E}">
        <p14:creationId xmlns:p14="http://schemas.microsoft.com/office/powerpoint/2010/main" val="2974527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78E6BB2-3990-986A-9E9E-6225A18CAB39}"/>
              </a:ext>
            </a:extLst>
          </p:cNvPr>
          <p:cNvPicPr>
            <a:picLocks noChangeAspect="1"/>
          </p:cNvPicPr>
          <p:nvPr/>
        </p:nvPicPr>
        <p:blipFill>
          <a:blip r:embed="rId3"/>
          <a:stretch>
            <a:fillRect/>
          </a:stretch>
        </p:blipFill>
        <p:spPr>
          <a:xfrm>
            <a:off x="3317074" y="649688"/>
            <a:ext cx="5557851" cy="5727439"/>
          </a:xfrm>
          <a:prstGeom prst="rect">
            <a:avLst/>
          </a:prstGeom>
          <a:effectLst>
            <a:outerShdw blurRad="508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DB36C66B-501E-45B3-A11D-2E67FCE87D9D}"/>
              </a:ext>
            </a:extLst>
          </p:cNvPr>
          <p:cNvSpPr/>
          <p:nvPr/>
        </p:nvSpPr>
        <p:spPr>
          <a:xfrm>
            <a:off x="5454637" y="6461531"/>
            <a:ext cx="1282723" cy="246221"/>
          </a:xfrm>
          <a:prstGeom prst="rect">
            <a:avLst/>
          </a:prstGeom>
        </p:spPr>
        <p:txBody>
          <a:bodyPr wrap="none">
            <a:spAutoFit/>
          </a:bodyPr>
          <a:lstStyle/>
          <a:p>
            <a:r>
              <a:rPr lang="fr-FR" sz="1000" dirty="0">
                <a:hlinkClick r:id="rId4"/>
              </a:rPr>
              <a:t>J. </a:t>
            </a:r>
            <a:r>
              <a:rPr lang="fr-FR" sz="1000" dirty="0" err="1">
                <a:hlinkClick r:id="rId4"/>
              </a:rPr>
              <a:t>Culbert</a:t>
            </a:r>
            <a:r>
              <a:rPr lang="fr-FR" sz="1000" dirty="0">
                <a:hlinkClick r:id="rId4"/>
              </a:rPr>
              <a:t> et al., 2024</a:t>
            </a:r>
            <a:endParaRPr lang="fr-FR" sz="1000" dirty="0"/>
          </a:p>
        </p:txBody>
      </p:sp>
    </p:spTree>
    <p:extLst>
      <p:ext uri="{BB962C8B-B14F-4D97-AF65-F5344CB8AC3E}">
        <p14:creationId xmlns:p14="http://schemas.microsoft.com/office/powerpoint/2010/main" val="4020624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54370DAF-25E9-C181-B1DA-122FB8A99621}"/>
              </a:ext>
            </a:extLst>
          </p:cNvPr>
          <p:cNvGraphicFramePr>
            <a:graphicFrameLocks noGrp="1"/>
          </p:cNvGraphicFramePr>
          <p:nvPr>
            <p:extLst>
              <p:ext uri="{D42A27DB-BD31-4B8C-83A1-F6EECF244321}">
                <p14:modId xmlns:p14="http://schemas.microsoft.com/office/powerpoint/2010/main" val="2886000852"/>
              </p:ext>
            </p:extLst>
          </p:nvPr>
        </p:nvGraphicFramePr>
        <p:xfrm>
          <a:off x="498050" y="985787"/>
          <a:ext cx="11195898" cy="5375842"/>
        </p:xfrm>
        <a:graphic>
          <a:graphicData uri="http://schemas.openxmlformats.org/drawingml/2006/table">
            <a:tbl>
              <a:tblPr/>
              <a:tblGrid>
                <a:gridCol w="1599414">
                  <a:extLst>
                    <a:ext uri="{9D8B030D-6E8A-4147-A177-3AD203B41FA5}">
                      <a16:colId xmlns:a16="http://schemas.microsoft.com/office/drawing/2014/main" val="347429654"/>
                    </a:ext>
                  </a:extLst>
                </a:gridCol>
                <a:gridCol w="1599414">
                  <a:extLst>
                    <a:ext uri="{9D8B030D-6E8A-4147-A177-3AD203B41FA5}">
                      <a16:colId xmlns:a16="http://schemas.microsoft.com/office/drawing/2014/main" val="3850934173"/>
                    </a:ext>
                  </a:extLst>
                </a:gridCol>
                <a:gridCol w="1599414">
                  <a:extLst>
                    <a:ext uri="{9D8B030D-6E8A-4147-A177-3AD203B41FA5}">
                      <a16:colId xmlns:a16="http://schemas.microsoft.com/office/drawing/2014/main" val="4105229076"/>
                    </a:ext>
                  </a:extLst>
                </a:gridCol>
                <a:gridCol w="1599414">
                  <a:extLst>
                    <a:ext uri="{9D8B030D-6E8A-4147-A177-3AD203B41FA5}">
                      <a16:colId xmlns:a16="http://schemas.microsoft.com/office/drawing/2014/main" val="3565440289"/>
                    </a:ext>
                  </a:extLst>
                </a:gridCol>
                <a:gridCol w="1599414">
                  <a:extLst>
                    <a:ext uri="{9D8B030D-6E8A-4147-A177-3AD203B41FA5}">
                      <a16:colId xmlns:a16="http://schemas.microsoft.com/office/drawing/2014/main" val="4065841629"/>
                    </a:ext>
                  </a:extLst>
                </a:gridCol>
                <a:gridCol w="1599414">
                  <a:extLst>
                    <a:ext uri="{9D8B030D-6E8A-4147-A177-3AD203B41FA5}">
                      <a16:colId xmlns:a16="http://schemas.microsoft.com/office/drawing/2014/main" val="324816413"/>
                    </a:ext>
                  </a:extLst>
                </a:gridCol>
                <a:gridCol w="1599414">
                  <a:extLst>
                    <a:ext uri="{9D8B030D-6E8A-4147-A177-3AD203B41FA5}">
                      <a16:colId xmlns:a16="http://schemas.microsoft.com/office/drawing/2014/main" val="4232377087"/>
                    </a:ext>
                  </a:extLst>
                </a:gridCol>
              </a:tblGrid>
              <a:tr h="789759">
                <a:tc>
                  <a:txBody>
                    <a:bodyPr/>
                    <a:lstStyle/>
                    <a:p>
                      <a:pPr algn="l" fontAlgn="ct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br>
                        <a:rPr lang="fr-FR" sz="1600" dirty="0">
                          <a:effectLst/>
                        </a:rPr>
                      </a:br>
                      <a:r>
                        <a:rPr lang="fr-FR" sz="1600" dirty="0" err="1">
                          <a:effectLst/>
                        </a:rPr>
                        <a:t>Number</a:t>
                      </a:r>
                      <a:r>
                        <a:rPr lang="fr-FR" sz="1600" dirty="0">
                          <a:effectLst/>
                        </a:rPr>
                        <a:t> of </a:t>
                      </a:r>
                      <a:r>
                        <a:rPr lang="fr-FR" sz="1600" dirty="0" err="1">
                          <a:effectLst/>
                        </a:rPr>
                        <a:t>works</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Open Access works</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Citations</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Price</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Data Openness</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Org structure</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896649874"/>
                  </a:ext>
                </a:extLst>
              </a:tr>
              <a:tr h="604101">
                <a:tc>
                  <a:txBody>
                    <a:bodyPr/>
                    <a:lstStyle/>
                    <a:p>
                      <a:r>
                        <a:rPr lang="fr-FR" sz="1800" b="0" dirty="0" err="1">
                          <a:solidFill>
                            <a:srgbClr val="1976D2"/>
                          </a:solidFill>
                          <a:effectLst/>
                          <a:latin typeface="+mn-lt"/>
                          <a:hlinkClick r:id="rId3"/>
                        </a:rPr>
                        <a:t>OpenAlex</a:t>
                      </a:r>
                      <a:endParaRPr lang="fr-FR" sz="1800" b="0" dirty="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243M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48M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1.9B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Freemium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Fully open, CC0 license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Non-profit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329032101"/>
                  </a:ext>
                </a:extLst>
              </a:tr>
              <a:tr h="604101">
                <a:tc>
                  <a:txBody>
                    <a:bodyPr/>
                    <a:lstStyle/>
                    <a:p>
                      <a:r>
                        <a:rPr lang="fr-FR" sz="1800" b="0">
                          <a:solidFill>
                            <a:srgbClr val="1976D2"/>
                          </a:solidFill>
                          <a:effectLst/>
                          <a:latin typeface="+mn-lt"/>
                          <a:hlinkClick r:id="rId4"/>
                        </a:rPr>
                        <a:t>Scopus</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87M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20.5M (</a:t>
                      </a:r>
                      <a:r>
                        <a:rPr lang="fr-FR" sz="1800" dirty="0" err="1">
                          <a:solidFill>
                            <a:srgbClr val="1976D2"/>
                          </a:solidFill>
                          <a:effectLst/>
                          <a:latin typeface="+mn-lt"/>
                          <a:hlinkClick r:id="rId5"/>
                        </a:rPr>
                        <a:t>ref</a:t>
                      </a:r>
                      <a:r>
                        <a:rPr lang="fr-FR" sz="1800" dirty="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1.8B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Subscription</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Closed</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For 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01091177"/>
                  </a:ext>
                </a:extLst>
              </a:tr>
              <a:tr h="863001">
                <a:tc>
                  <a:txBody>
                    <a:bodyPr/>
                    <a:lstStyle/>
                    <a:p>
                      <a:r>
                        <a:rPr lang="fr-FR" sz="1800" b="0">
                          <a:solidFill>
                            <a:srgbClr val="1976D2"/>
                          </a:solidFill>
                          <a:effectLst/>
                          <a:latin typeface="+mn-lt"/>
                          <a:hlinkClick r:id="rId6"/>
                        </a:rPr>
                        <a:t>Web of Science (core)</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87M (</a:t>
                      </a:r>
                      <a:r>
                        <a:rPr lang="fr-FR" sz="1800">
                          <a:solidFill>
                            <a:srgbClr val="1976D2"/>
                          </a:solidFill>
                          <a:effectLst/>
                          <a:latin typeface="+mn-lt"/>
                          <a:hlinkClick r:id="rId7"/>
                        </a:rPr>
                        <a:t>ref</a:t>
                      </a:r>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12M (</a:t>
                      </a:r>
                      <a:r>
                        <a:rPr lang="fr-FR" sz="1800">
                          <a:solidFill>
                            <a:srgbClr val="1976D2"/>
                          </a:solidFill>
                          <a:effectLst/>
                          <a:latin typeface="+mn-lt"/>
                          <a:hlinkClick r:id="rId8"/>
                        </a:rPr>
                        <a:t>ref</a:t>
                      </a:r>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1.8B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err="1">
                          <a:effectLst/>
                          <a:latin typeface="+mn-lt"/>
                        </a:rPr>
                        <a:t>Subscription</a:t>
                      </a:r>
                      <a:endParaRPr lang="fr-FR" sz="1800" dirty="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Closed</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For 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236897233"/>
                  </a:ext>
                </a:extLst>
              </a:tr>
              <a:tr h="1121901">
                <a:tc>
                  <a:txBody>
                    <a:bodyPr/>
                    <a:lstStyle/>
                    <a:p>
                      <a:r>
                        <a:rPr lang="fr-FR" sz="1800" b="0">
                          <a:solidFill>
                            <a:srgbClr val="1976D2"/>
                          </a:solidFill>
                          <a:effectLst/>
                          <a:latin typeface="+mn-lt"/>
                          <a:hlinkClick r:id="rId9"/>
                        </a:rPr>
                        <a:t>Dimensions</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135M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29M (</a:t>
                      </a:r>
                      <a:r>
                        <a:rPr lang="fr-FR" sz="1800">
                          <a:solidFill>
                            <a:srgbClr val="1976D2"/>
                          </a:solidFill>
                          <a:effectLst/>
                          <a:latin typeface="+mn-lt"/>
                          <a:hlinkClick r:id="rId10"/>
                        </a:rPr>
                        <a:t>ref</a:t>
                      </a:r>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1.7B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Freemium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err="1">
                          <a:effectLst/>
                          <a:latin typeface="+mn-lt"/>
                        </a:rPr>
                        <a:t>Partly</a:t>
                      </a:r>
                      <a:r>
                        <a:rPr lang="fr-FR" sz="1800" dirty="0">
                          <a:effectLst/>
                          <a:latin typeface="+mn-lt"/>
                        </a:rPr>
                        <a:t> open, </a:t>
                      </a:r>
                      <a:r>
                        <a:rPr lang="fr-FR" sz="1800" dirty="0" err="1">
                          <a:effectLst/>
                          <a:latin typeface="+mn-lt"/>
                        </a:rPr>
                        <a:t>personal</a:t>
                      </a:r>
                      <a:r>
                        <a:rPr lang="fr-FR" sz="1800" dirty="0">
                          <a:effectLst/>
                          <a:latin typeface="+mn-lt"/>
                        </a:rPr>
                        <a:t> use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For 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21750169"/>
                  </a:ext>
                </a:extLst>
              </a:tr>
              <a:tr h="604101">
                <a:tc>
                  <a:txBody>
                    <a:bodyPr/>
                    <a:lstStyle/>
                    <a:p>
                      <a:r>
                        <a:rPr lang="fr-FR" sz="1800" b="0">
                          <a:solidFill>
                            <a:srgbClr val="1976D2"/>
                          </a:solidFill>
                          <a:effectLst/>
                          <a:latin typeface="+mn-lt"/>
                          <a:hlinkClick r:id="rId11"/>
                        </a:rPr>
                        <a:t>Google Scholar</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389M (</a:t>
                      </a:r>
                      <a:r>
                        <a:rPr lang="fr-FR" sz="1800">
                          <a:solidFill>
                            <a:srgbClr val="1976D2"/>
                          </a:solidFill>
                          <a:effectLst/>
                          <a:latin typeface="+mn-lt"/>
                          <a:hlinkClick r:id="rId12"/>
                        </a:rPr>
                        <a:t>estimated</a:t>
                      </a:r>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Free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Closed</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For 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59690606"/>
                  </a:ext>
                </a:extLst>
              </a:tr>
              <a:tr h="604101">
                <a:tc>
                  <a:txBody>
                    <a:bodyPr/>
                    <a:lstStyle/>
                    <a:p>
                      <a:r>
                        <a:rPr lang="fr-FR" sz="1800" b="0">
                          <a:solidFill>
                            <a:srgbClr val="1976D2"/>
                          </a:solidFill>
                          <a:effectLst/>
                          <a:latin typeface="+mn-lt"/>
                          <a:hlinkClick r:id="rId13"/>
                        </a:rPr>
                        <a:t>Crossref</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145M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20M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1.45B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Free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Fully open, CC0 license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Non-profit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20902771"/>
                  </a:ext>
                </a:extLst>
              </a:tr>
            </a:tbl>
          </a:graphicData>
        </a:graphic>
      </p:graphicFrame>
      <p:sp>
        <p:nvSpPr>
          <p:cNvPr id="6" name="ZoneTexte 5">
            <a:extLst>
              <a:ext uri="{FF2B5EF4-FFF2-40B4-BE49-F238E27FC236}">
                <a16:creationId xmlns:a16="http://schemas.microsoft.com/office/drawing/2014/main" id="{B991775F-5AF0-9F77-D418-1C0DEF46ADB0}"/>
              </a:ext>
            </a:extLst>
          </p:cNvPr>
          <p:cNvSpPr txBox="1"/>
          <p:nvPr/>
        </p:nvSpPr>
        <p:spPr>
          <a:xfrm>
            <a:off x="5969387" y="6375697"/>
            <a:ext cx="1099159" cy="246221"/>
          </a:xfrm>
          <a:prstGeom prst="rect">
            <a:avLst/>
          </a:prstGeom>
          <a:noFill/>
        </p:spPr>
        <p:txBody>
          <a:bodyPr wrap="square">
            <a:spAutoFit/>
          </a:bodyPr>
          <a:lstStyle/>
          <a:p>
            <a:r>
              <a:rPr lang="fr-FR" sz="1000" dirty="0">
                <a:hlinkClick r:id="rId14"/>
              </a:rPr>
              <a:t>source</a:t>
            </a:r>
            <a:endParaRPr lang="fr-FR" sz="1000" dirty="0"/>
          </a:p>
        </p:txBody>
      </p:sp>
    </p:spTree>
    <p:extLst>
      <p:ext uri="{BB962C8B-B14F-4D97-AF65-F5344CB8AC3E}">
        <p14:creationId xmlns:p14="http://schemas.microsoft.com/office/powerpoint/2010/main" val="3683607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1AE6D00-5955-7674-BF8B-7B72CC44F999}"/>
              </a:ext>
            </a:extLst>
          </p:cNvPr>
          <p:cNvPicPr>
            <a:picLocks noChangeAspect="1"/>
          </p:cNvPicPr>
          <p:nvPr/>
        </p:nvPicPr>
        <p:blipFill>
          <a:blip r:embed="rId3"/>
          <a:stretch>
            <a:fillRect/>
          </a:stretch>
        </p:blipFill>
        <p:spPr>
          <a:xfrm>
            <a:off x="735009" y="1001337"/>
            <a:ext cx="11414194" cy="5378654"/>
          </a:xfrm>
          <a:prstGeom prst="rect">
            <a:avLst/>
          </a:prstGeom>
          <a:effectLst>
            <a:outerShdw blurRad="292100" dist="139700" dir="2700000" algn="ctr" rotWithShape="0">
              <a:srgbClr val="000000">
                <a:alpha val="65000"/>
              </a:srgbClr>
            </a:outerShdw>
          </a:effectLst>
        </p:spPr>
      </p:pic>
      <p:pic>
        <p:nvPicPr>
          <p:cNvPr id="19" name="Image 18">
            <a:extLst>
              <a:ext uri="{FF2B5EF4-FFF2-40B4-BE49-F238E27FC236}">
                <a16:creationId xmlns:a16="http://schemas.microsoft.com/office/drawing/2014/main" id="{43D6DB0B-87FF-189D-4EA5-09EC70B2A3B2}"/>
              </a:ext>
            </a:extLst>
          </p:cNvPr>
          <p:cNvPicPr>
            <a:picLocks noChangeAspect="1"/>
          </p:cNvPicPr>
          <p:nvPr/>
        </p:nvPicPr>
        <p:blipFill>
          <a:blip r:embed="rId4"/>
          <a:stretch>
            <a:fillRect/>
          </a:stretch>
        </p:blipFill>
        <p:spPr>
          <a:xfrm>
            <a:off x="3518326" y="480782"/>
            <a:ext cx="1852256" cy="1742457"/>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08A941F5-6B2C-4CDC-9F32-D3CE6F2108A6}"/>
              </a:ext>
            </a:extLst>
          </p:cNvPr>
          <p:cNvSpPr/>
          <p:nvPr/>
        </p:nvSpPr>
        <p:spPr>
          <a:xfrm>
            <a:off x="-63403" y="1554206"/>
            <a:ext cx="1020675" cy="830997"/>
          </a:xfrm>
          <a:prstGeom prst="rect">
            <a:avLst/>
          </a:prstGeom>
          <a:solidFill>
            <a:schemeClr val="accent1"/>
          </a:solidFill>
        </p:spPr>
        <p:txBody>
          <a:bodyPr wrap="square">
            <a:spAutoFit/>
          </a:bodyPr>
          <a:lstStyle/>
          <a:p>
            <a:r>
              <a:rPr lang="fr-FR" sz="1200" dirty="0">
                <a:solidFill>
                  <a:srgbClr val="E7EAED"/>
                </a:solidFill>
              </a:rPr>
              <a:t>accès aux champs de recherche avancée</a:t>
            </a:r>
          </a:p>
        </p:txBody>
      </p:sp>
      <p:sp>
        <p:nvSpPr>
          <p:cNvPr id="6" name="Rectangle 5">
            <a:extLst>
              <a:ext uri="{FF2B5EF4-FFF2-40B4-BE49-F238E27FC236}">
                <a16:creationId xmlns:a16="http://schemas.microsoft.com/office/drawing/2014/main" id="{D02B92C4-B3CB-439C-8DF9-094B1BE786BD}"/>
              </a:ext>
            </a:extLst>
          </p:cNvPr>
          <p:cNvSpPr/>
          <p:nvPr/>
        </p:nvSpPr>
        <p:spPr>
          <a:xfrm>
            <a:off x="715231" y="2443566"/>
            <a:ext cx="794256" cy="59031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B8574DB-64A7-4B08-8102-505435C555A1}"/>
              </a:ext>
            </a:extLst>
          </p:cNvPr>
          <p:cNvSpPr/>
          <p:nvPr/>
        </p:nvSpPr>
        <p:spPr>
          <a:xfrm>
            <a:off x="11354086" y="4754550"/>
            <a:ext cx="733530" cy="276999"/>
          </a:xfrm>
          <a:prstGeom prst="rect">
            <a:avLst/>
          </a:prstGeom>
          <a:solidFill>
            <a:schemeClr val="accent1"/>
          </a:solidFill>
        </p:spPr>
        <p:txBody>
          <a:bodyPr wrap="square">
            <a:spAutoFit/>
          </a:bodyPr>
          <a:lstStyle/>
          <a:p>
            <a:r>
              <a:rPr lang="fr-FR" sz="1200" dirty="0">
                <a:solidFill>
                  <a:srgbClr val="E7EAED"/>
                </a:solidFill>
              </a:rPr>
              <a:t>analyse</a:t>
            </a:r>
          </a:p>
        </p:txBody>
      </p:sp>
      <p:sp>
        <p:nvSpPr>
          <p:cNvPr id="9" name="Rectangle 8">
            <a:extLst>
              <a:ext uri="{FF2B5EF4-FFF2-40B4-BE49-F238E27FC236}">
                <a16:creationId xmlns:a16="http://schemas.microsoft.com/office/drawing/2014/main" id="{CC552B4C-DCAC-483C-ACBF-3D556B03A781}"/>
              </a:ext>
            </a:extLst>
          </p:cNvPr>
          <p:cNvSpPr/>
          <p:nvPr/>
        </p:nvSpPr>
        <p:spPr>
          <a:xfrm>
            <a:off x="6407782" y="3141362"/>
            <a:ext cx="5620283" cy="346833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29444B3-6476-4223-A3CB-E79C3A18514E}"/>
              </a:ext>
            </a:extLst>
          </p:cNvPr>
          <p:cNvSpPr/>
          <p:nvPr/>
        </p:nvSpPr>
        <p:spPr>
          <a:xfrm>
            <a:off x="5204194" y="3093552"/>
            <a:ext cx="966733" cy="27699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2FC5105-7AEA-4C61-A0B1-CE1D7C407DB0}"/>
              </a:ext>
            </a:extLst>
          </p:cNvPr>
          <p:cNvSpPr/>
          <p:nvPr/>
        </p:nvSpPr>
        <p:spPr>
          <a:xfrm>
            <a:off x="5038279" y="2790856"/>
            <a:ext cx="1298561" cy="276999"/>
          </a:xfrm>
          <a:prstGeom prst="rect">
            <a:avLst/>
          </a:prstGeom>
          <a:solidFill>
            <a:schemeClr val="accent1"/>
          </a:solidFill>
        </p:spPr>
        <p:txBody>
          <a:bodyPr wrap="none">
            <a:spAutoFit/>
          </a:bodyPr>
          <a:lstStyle/>
          <a:p>
            <a:r>
              <a:rPr lang="fr-FR" sz="1200" dirty="0">
                <a:solidFill>
                  <a:srgbClr val="E7EAED"/>
                </a:solidFill>
              </a:rPr>
              <a:t>actions sur la liste</a:t>
            </a:r>
          </a:p>
        </p:txBody>
      </p:sp>
      <p:sp>
        <p:nvSpPr>
          <p:cNvPr id="13" name="Rectangle 12">
            <a:extLst>
              <a:ext uri="{FF2B5EF4-FFF2-40B4-BE49-F238E27FC236}">
                <a16:creationId xmlns:a16="http://schemas.microsoft.com/office/drawing/2014/main" id="{F7668A90-E7D0-4D02-9DF3-054A53A2D05E}"/>
              </a:ext>
            </a:extLst>
          </p:cNvPr>
          <p:cNvSpPr/>
          <p:nvPr/>
        </p:nvSpPr>
        <p:spPr>
          <a:xfrm>
            <a:off x="11366457" y="3141361"/>
            <a:ext cx="354394" cy="29121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7BDF64EB-313B-4C82-BC69-BC6AB011FCA5}"/>
              </a:ext>
            </a:extLst>
          </p:cNvPr>
          <p:cNvSpPr/>
          <p:nvPr/>
        </p:nvSpPr>
        <p:spPr>
          <a:xfrm>
            <a:off x="11456991" y="1454733"/>
            <a:ext cx="407773" cy="32254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689C230D-4506-48CB-8337-5B0CDC612B38}"/>
              </a:ext>
            </a:extLst>
          </p:cNvPr>
          <p:cNvSpPr/>
          <p:nvPr/>
        </p:nvSpPr>
        <p:spPr>
          <a:xfrm>
            <a:off x="11134037" y="1800003"/>
            <a:ext cx="894028" cy="276999"/>
          </a:xfrm>
          <a:prstGeom prst="rect">
            <a:avLst/>
          </a:prstGeom>
          <a:solidFill>
            <a:schemeClr val="accent1"/>
          </a:solidFill>
        </p:spPr>
        <p:txBody>
          <a:bodyPr wrap="square">
            <a:spAutoFit/>
          </a:bodyPr>
          <a:lstStyle/>
          <a:p>
            <a:r>
              <a:rPr lang="fr-FR" sz="1200" i="1" dirty="0">
                <a:solidFill>
                  <a:srgbClr val="E7EAED"/>
                </a:solidFill>
              </a:rPr>
              <a:t>API </a:t>
            </a:r>
            <a:r>
              <a:rPr lang="fr-FR" sz="1200" i="1" dirty="0" err="1">
                <a:solidFill>
                  <a:srgbClr val="E7EAED"/>
                </a:solidFill>
              </a:rPr>
              <a:t>query</a:t>
            </a:r>
            <a:endParaRPr lang="fr-FR" sz="1200" i="1" dirty="0">
              <a:solidFill>
                <a:srgbClr val="E7EAED"/>
              </a:solidFill>
            </a:endParaRPr>
          </a:p>
        </p:txBody>
      </p:sp>
      <p:sp>
        <p:nvSpPr>
          <p:cNvPr id="17" name="Rectangle 16">
            <a:extLst>
              <a:ext uri="{FF2B5EF4-FFF2-40B4-BE49-F238E27FC236}">
                <a16:creationId xmlns:a16="http://schemas.microsoft.com/office/drawing/2014/main" id="{A9CCB3D6-A956-43FB-AB13-150F1C9753FC}"/>
              </a:ext>
            </a:extLst>
          </p:cNvPr>
          <p:cNvSpPr/>
          <p:nvPr/>
        </p:nvSpPr>
        <p:spPr>
          <a:xfrm>
            <a:off x="2129262" y="968846"/>
            <a:ext cx="936667" cy="38316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FC2B3F9-2308-4471-A5DE-0F5C18DE8AD9}"/>
              </a:ext>
            </a:extLst>
          </p:cNvPr>
          <p:cNvSpPr/>
          <p:nvPr/>
        </p:nvSpPr>
        <p:spPr>
          <a:xfrm>
            <a:off x="2230642" y="1352011"/>
            <a:ext cx="1099923" cy="461665"/>
          </a:xfrm>
          <a:prstGeom prst="rect">
            <a:avLst/>
          </a:prstGeom>
          <a:solidFill>
            <a:schemeClr val="accent1"/>
          </a:solidFill>
        </p:spPr>
        <p:txBody>
          <a:bodyPr wrap="square">
            <a:spAutoFit/>
          </a:bodyPr>
          <a:lstStyle/>
          <a:p>
            <a:r>
              <a:rPr lang="fr-FR" sz="1200" dirty="0">
                <a:solidFill>
                  <a:srgbClr val="E7EAED"/>
                </a:solidFill>
              </a:rPr>
              <a:t>champ de la recherche</a:t>
            </a:r>
          </a:p>
        </p:txBody>
      </p:sp>
      <p:sp>
        <p:nvSpPr>
          <p:cNvPr id="3" name="ZoneTexte 2">
            <a:extLst>
              <a:ext uri="{FF2B5EF4-FFF2-40B4-BE49-F238E27FC236}">
                <a16:creationId xmlns:a16="http://schemas.microsoft.com/office/drawing/2014/main" id="{D83A448C-6EC5-4DC9-4FBF-339737AA6100}"/>
              </a:ext>
            </a:extLst>
          </p:cNvPr>
          <p:cNvSpPr txBox="1"/>
          <p:nvPr/>
        </p:nvSpPr>
        <p:spPr>
          <a:xfrm>
            <a:off x="5593411" y="6471196"/>
            <a:ext cx="1155032" cy="276999"/>
          </a:xfrm>
          <a:prstGeom prst="rect">
            <a:avLst/>
          </a:prstGeom>
          <a:noFill/>
        </p:spPr>
        <p:txBody>
          <a:bodyPr wrap="square">
            <a:spAutoFit/>
          </a:bodyPr>
          <a:lstStyle/>
          <a:p>
            <a:pPr algn="ctr"/>
            <a:r>
              <a:rPr lang="fr-FR" sz="1200" dirty="0">
                <a:hlinkClick r:id="rId5"/>
              </a:rPr>
              <a:t>lien</a:t>
            </a:r>
            <a:endParaRPr lang="fr-FR" sz="1200" dirty="0"/>
          </a:p>
        </p:txBody>
      </p:sp>
    </p:spTree>
    <p:extLst>
      <p:ext uri="{BB962C8B-B14F-4D97-AF65-F5344CB8AC3E}">
        <p14:creationId xmlns:p14="http://schemas.microsoft.com/office/powerpoint/2010/main" val="25754087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65B20286-13CF-B009-DCE5-D4E54501D2A9}"/>
              </a:ext>
            </a:extLst>
          </p:cNvPr>
          <p:cNvSpPr txBox="1"/>
          <p:nvPr/>
        </p:nvSpPr>
        <p:spPr>
          <a:xfrm>
            <a:off x="5536679" y="6596361"/>
            <a:ext cx="1155032" cy="276999"/>
          </a:xfrm>
          <a:prstGeom prst="rect">
            <a:avLst/>
          </a:prstGeom>
          <a:noFill/>
        </p:spPr>
        <p:txBody>
          <a:bodyPr wrap="square">
            <a:spAutoFit/>
          </a:bodyPr>
          <a:lstStyle/>
          <a:p>
            <a:pPr algn="ctr"/>
            <a:r>
              <a:rPr lang="fr-FR" sz="1200" dirty="0">
                <a:hlinkClick r:id="rId3"/>
              </a:rPr>
              <a:t>lien</a:t>
            </a:r>
            <a:endParaRPr lang="fr-FR" sz="1200" dirty="0"/>
          </a:p>
        </p:txBody>
      </p:sp>
      <p:pic>
        <p:nvPicPr>
          <p:cNvPr id="3" name="Image 2">
            <a:extLst>
              <a:ext uri="{FF2B5EF4-FFF2-40B4-BE49-F238E27FC236}">
                <a16:creationId xmlns:a16="http://schemas.microsoft.com/office/drawing/2014/main" id="{7F58DD18-6A6C-F356-D3A4-0D95B2160D49}"/>
              </a:ext>
            </a:extLst>
          </p:cNvPr>
          <p:cNvPicPr>
            <a:picLocks noChangeAspect="1"/>
          </p:cNvPicPr>
          <p:nvPr/>
        </p:nvPicPr>
        <p:blipFill>
          <a:blip r:embed="rId4"/>
          <a:stretch>
            <a:fillRect/>
          </a:stretch>
        </p:blipFill>
        <p:spPr>
          <a:xfrm>
            <a:off x="3360042" y="1947226"/>
            <a:ext cx="7828022" cy="4560469"/>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6C4EF43B-3351-ABC9-582F-6F5A3C67138C}"/>
              </a:ext>
            </a:extLst>
          </p:cNvPr>
          <p:cNvPicPr>
            <a:picLocks noChangeAspect="1"/>
          </p:cNvPicPr>
          <p:nvPr/>
        </p:nvPicPr>
        <p:blipFill>
          <a:blip r:embed="rId5"/>
          <a:stretch>
            <a:fillRect/>
          </a:stretch>
        </p:blipFill>
        <p:spPr>
          <a:xfrm>
            <a:off x="324788" y="329776"/>
            <a:ext cx="6620799" cy="1314633"/>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FEF434F1-A4E9-4C19-A39E-AA012286D15F}"/>
              </a:ext>
            </a:extLst>
          </p:cNvPr>
          <p:cNvSpPr/>
          <p:nvPr/>
        </p:nvSpPr>
        <p:spPr>
          <a:xfrm>
            <a:off x="4156607" y="5591850"/>
            <a:ext cx="827343" cy="78205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D9D902B-9865-49AD-B351-8157AF272C43}"/>
              </a:ext>
            </a:extLst>
          </p:cNvPr>
          <p:cNvSpPr/>
          <p:nvPr/>
        </p:nvSpPr>
        <p:spPr>
          <a:xfrm>
            <a:off x="2759708" y="5562166"/>
            <a:ext cx="1396899" cy="646331"/>
          </a:xfrm>
          <a:prstGeom prst="rect">
            <a:avLst/>
          </a:prstGeom>
          <a:solidFill>
            <a:schemeClr val="accent1"/>
          </a:solidFill>
        </p:spPr>
        <p:txBody>
          <a:bodyPr wrap="square">
            <a:spAutoFit/>
          </a:bodyPr>
          <a:lstStyle/>
          <a:p>
            <a:r>
              <a:rPr lang="fr-FR" sz="1200" dirty="0">
                <a:solidFill>
                  <a:schemeClr val="bg1"/>
                </a:solidFill>
              </a:rPr>
              <a:t>affichage des références et citations</a:t>
            </a:r>
          </a:p>
        </p:txBody>
      </p:sp>
      <p:sp>
        <p:nvSpPr>
          <p:cNvPr id="8" name="Rectangle 7">
            <a:extLst>
              <a:ext uri="{FF2B5EF4-FFF2-40B4-BE49-F238E27FC236}">
                <a16:creationId xmlns:a16="http://schemas.microsoft.com/office/drawing/2014/main" id="{077F6109-FC75-477D-BCFA-7B2C31B94711}"/>
              </a:ext>
            </a:extLst>
          </p:cNvPr>
          <p:cNvSpPr/>
          <p:nvPr/>
        </p:nvSpPr>
        <p:spPr>
          <a:xfrm>
            <a:off x="4022180" y="3375212"/>
            <a:ext cx="1294876" cy="34613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638F20-3D74-40E8-BEE1-E34BF76CB0D5}"/>
              </a:ext>
            </a:extLst>
          </p:cNvPr>
          <p:cNvSpPr/>
          <p:nvPr/>
        </p:nvSpPr>
        <p:spPr>
          <a:xfrm>
            <a:off x="2573835" y="3307615"/>
            <a:ext cx="1448345" cy="461665"/>
          </a:xfrm>
          <a:prstGeom prst="rect">
            <a:avLst/>
          </a:prstGeom>
          <a:solidFill>
            <a:schemeClr val="accent1"/>
          </a:solidFill>
        </p:spPr>
        <p:txBody>
          <a:bodyPr wrap="none">
            <a:spAutoFit/>
          </a:bodyPr>
          <a:lstStyle/>
          <a:p>
            <a:r>
              <a:rPr lang="fr-FR" sz="1200" dirty="0">
                <a:solidFill>
                  <a:schemeClr val="bg1"/>
                </a:solidFill>
              </a:rPr>
              <a:t>liens éventuels</a:t>
            </a:r>
            <a:br>
              <a:rPr lang="fr-FR" sz="1200" dirty="0">
                <a:solidFill>
                  <a:schemeClr val="bg1"/>
                </a:solidFill>
              </a:rPr>
            </a:br>
            <a:r>
              <a:rPr lang="fr-FR" sz="1200" dirty="0">
                <a:solidFill>
                  <a:schemeClr val="bg1"/>
                </a:solidFill>
              </a:rPr>
              <a:t>vers le texte intégral</a:t>
            </a:r>
          </a:p>
        </p:txBody>
      </p:sp>
      <p:sp>
        <p:nvSpPr>
          <p:cNvPr id="13" name="ZoneTexte 12">
            <a:extLst>
              <a:ext uri="{FF2B5EF4-FFF2-40B4-BE49-F238E27FC236}">
                <a16:creationId xmlns:a16="http://schemas.microsoft.com/office/drawing/2014/main" id="{5CA958A6-19D7-C52E-E8A9-E6324666F38A}"/>
              </a:ext>
            </a:extLst>
          </p:cNvPr>
          <p:cNvSpPr txBox="1"/>
          <p:nvPr/>
        </p:nvSpPr>
        <p:spPr>
          <a:xfrm>
            <a:off x="4983950" y="5982878"/>
            <a:ext cx="2512695" cy="253916"/>
          </a:xfrm>
          <a:prstGeom prst="rect">
            <a:avLst/>
          </a:prstGeom>
          <a:noFill/>
        </p:spPr>
        <p:txBody>
          <a:bodyPr wrap="square">
            <a:spAutoFit/>
          </a:bodyPr>
          <a:lstStyle/>
          <a:p>
            <a:r>
              <a:rPr lang="fr-FR" sz="1050" dirty="0" err="1">
                <a:solidFill>
                  <a:schemeClr val="bg1"/>
                </a:solidFill>
                <a:hlinkClick r:id="rId6"/>
              </a:rPr>
              <a:t>FWCI</a:t>
            </a:r>
            <a:r>
              <a:rPr lang="fr-FR" sz="1050" dirty="0">
                <a:solidFill>
                  <a:schemeClr val="bg1"/>
                </a:solidFill>
                <a:hlinkClick r:id="rId6"/>
              </a:rPr>
              <a:t> : Field </a:t>
            </a:r>
            <a:r>
              <a:rPr lang="fr-FR" sz="1050" dirty="0" err="1">
                <a:solidFill>
                  <a:schemeClr val="bg1"/>
                </a:solidFill>
                <a:hlinkClick r:id="rId6"/>
              </a:rPr>
              <a:t>weighted</a:t>
            </a:r>
            <a:r>
              <a:rPr lang="fr-FR" sz="1050" dirty="0">
                <a:solidFill>
                  <a:schemeClr val="bg1"/>
                </a:solidFill>
                <a:hlinkClick r:id="rId6"/>
              </a:rPr>
              <a:t> citation impact</a:t>
            </a:r>
            <a:endParaRPr lang="fr-FR" sz="1050" dirty="0">
              <a:solidFill>
                <a:schemeClr val="bg1"/>
              </a:solidFill>
            </a:endParaRPr>
          </a:p>
        </p:txBody>
      </p:sp>
    </p:spTree>
    <p:extLst>
      <p:ext uri="{BB962C8B-B14F-4D97-AF65-F5344CB8AC3E}">
        <p14:creationId xmlns:p14="http://schemas.microsoft.com/office/powerpoint/2010/main" val="949064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1604880641"/>
              </p:ext>
            </p:extLst>
          </p:nvPr>
        </p:nvGraphicFramePr>
        <p:xfrm>
          <a:off x="5943600" y="78703"/>
          <a:ext cx="6083400" cy="6700593"/>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https://scholar.google.com/</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r>
                        <a:rPr lang="fr-FR" sz="1400" dirty="0"/>
                        <a:t>Google, 2004</a:t>
                      </a:r>
                    </a:p>
                  </a:txBody>
                  <a:tcPr/>
                </a:tc>
                <a:extLst>
                  <a:ext uri="{0D108BD9-81ED-4DB2-BD59-A6C34878D82A}">
                    <a16:rowId xmlns:a16="http://schemas.microsoft.com/office/drawing/2014/main" val="2249962852"/>
                  </a:ext>
                </a:extLst>
              </a:tr>
              <a:tr h="5266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nombre de visites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131M. (03/2025, </a:t>
                      </a:r>
                      <a:r>
                        <a:rPr lang="fr-FR" sz="1400" dirty="0">
                          <a:hlinkClick r:id="rId4"/>
                        </a:rPr>
                        <a:t>SimilarWeb</a:t>
                      </a:r>
                      <a:r>
                        <a:rPr lang="fr-FR" sz="1400" dirty="0"/>
                        <a:t>)</a:t>
                      </a:r>
                    </a:p>
                  </a:txBody>
                  <a:tcPr/>
                </a:tc>
                <a:extLst>
                  <a:ext uri="{0D108BD9-81ED-4DB2-BD59-A6C34878D82A}">
                    <a16:rowId xmlns:a16="http://schemas.microsoft.com/office/drawing/2014/main" val="1319775779"/>
                  </a:ext>
                </a:extLst>
              </a:tr>
              <a:tr h="526651">
                <a:tc>
                  <a:txBody>
                    <a:bodyPr/>
                    <a:lstStyle/>
                    <a:p>
                      <a:r>
                        <a:rPr lang="fr-FR" sz="1600" dirty="0"/>
                        <a:t>catégorie</a:t>
                      </a:r>
                    </a:p>
                  </a:txBody>
                  <a:tcPr/>
                </a:tc>
                <a:tc>
                  <a:txBody>
                    <a:bodyPr/>
                    <a:lstStyle/>
                    <a:p>
                      <a:r>
                        <a:rPr lang="fr-FR" sz="1400" dirty="0"/>
                        <a:t>moteur de recherche scientifique</a:t>
                      </a:r>
                    </a:p>
                  </a:txBody>
                  <a:tcPr/>
                </a:tc>
                <a:extLst>
                  <a:ext uri="{0D108BD9-81ED-4DB2-BD59-A6C34878D82A}">
                    <a16:rowId xmlns:a16="http://schemas.microsoft.com/office/drawing/2014/main" val="205463740"/>
                  </a:ext>
                </a:extLst>
              </a:tr>
              <a:tr h="526651">
                <a:tc>
                  <a:txBody>
                    <a:bodyPr/>
                    <a:lstStyle/>
                    <a:p>
                      <a:r>
                        <a:rPr lang="fr-FR" sz="1600" dirty="0"/>
                        <a:t>origine des données</a:t>
                      </a:r>
                    </a:p>
                  </a:txBody>
                  <a:tcPr/>
                </a:tc>
                <a:tc>
                  <a:txBody>
                    <a:bodyPr/>
                    <a:lstStyle/>
                    <a:p>
                      <a:r>
                        <a:rPr lang="fr-FR" sz="1400" dirty="0"/>
                        <a:t>? pour les données et leur mise à jour (indexation de sources académiques, du web et partenariats avec des éditeurs)</a:t>
                      </a:r>
                    </a:p>
                  </a:txBody>
                  <a:tcPr/>
                </a:tc>
                <a:extLst>
                  <a:ext uri="{0D108BD9-81ED-4DB2-BD59-A6C34878D82A}">
                    <a16:rowId xmlns:a16="http://schemas.microsoft.com/office/drawing/2014/main" val="4247990442"/>
                  </a:ext>
                </a:extLst>
              </a:tr>
              <a:tr h="526651">
                <a:tc>
                  <a:txBody>
                    <a:bodyPr/>
                    <a:lstStyle/>
                    <a:p>
                      <a:r>
                        <a:rPr lang="fr-FR" sz="1600" dirty="0"/>
                        <a:t>intérêts</a:t>
                      </a:r>
                    </a:p>
                  </a:txBody>
                  <a:tcPr/>
                </a:tc>
                <a:tc>
                  <a:txBody>
                    <a:bodyPr/>
                    <a:lstStyle/>
                    <a:p>
                      <a:r>
                        <a:rPr lang="fr-FR" sz="1400" dirty="0"/>
                        <a:t>plus grosse base bibliographique existante (~390 M. actuellement ?), obtenus par </a:t>
                      </a:r>
                      <a:r>
                        <a:rPr lang="fr-FR" sz="1400" dirty="0" err="1">
                          <a:hlinkClick r:id="rId5"/>
                        </a:rPr>
                        <a:t>webscrapping</a:t>
                      </a:r>
                      <a:r>
                        <a:rPr lang="fr-FR" sz="1400" dirty="0"/>
                        <a:t> et </a:t>
                      </a:r>
                      <a:r>
                        <a:rPr lang="fr-FR" sz="1400" dirty="0">
                          <a:hlinkClick r:id="rId6"/>
                        </a:rPr>
                        <a:t>partenariats avec des éditeurs</a:t>
                      </a:r>
                      <a:endParaRPr lang="fr-FR" sz="1400" dirty="0"/>
                    </a:p>
                    <a:p>
                      <a:r>
                        <a:rPr lang="fr-FR" sz="1400" dirty="0"/>
                        <a:t>mise à jour rapide</a:t>
                      </a:r>
                    </a:p>
                    <a:p>
                      <a:r>
                        <a:rPr lang="fr-FR" sz="1400" dirty="0"/>
                        <a:t>indexation large des textes intégraux</a:t>
                      </a:r>
                    </a:p>
                    <a:p>
                      <a:r>
                        <a:rPr lang="fr-FR" sz="1400" dirty="0"/>
                        <a:t>liens vers les versions accessibles en ligne</a:t>
                      </a:r>
                    </a:p>
                    <a:p>
                      <a:r>
                        <a:rPr lang="fr-FR" sz="1400" dirty="0"/>
                        <a:t>gratuit</a:t>
                      </a:r>
                    </a:p>
                  </a:txBody>
                  <a:tcPr/>
                </a:tc>
                <a:extLst>
                  <a:ext uri="{0D108BD9-81ED-4DB2-BD59-A6C34878D82A}">
                    <a16:rowId xmlns:a16="http://schemas.microsoft.com/office/drawing/2014/main" val="2095493402"/>
                  </a:ext>
                </a:extLst>
              </a:tr>
              <a:tr h="526651">
                <a:tc>
                  <a:txBody>
                    <a:bodyPr/>
                    <a:lstStyle/>
                    <a:p>
                      <a:r>
                        <a:rPr lang="fr-FR" sz="1600" dirty="0"/>
                        <a:t>limites</a:t>
                      </a:r>
                    </a:p>
                  </a:txBody>
                  <a:tcPr/>
                </a:tc>
                <a:tc>
                  <a:txBody>
                    <a:bodyPr/>
                    <a:lstStyle/>
                    <a:p>
                      <a:r>
                        <a:rPr lang="fr-FR" sz="1400" dirty="0"/>
                        <a:t>outil commercial (Google)</a:t>
                      </a:r>
                    </a:p>
                    <a:p>
                      <a:r>
                        <a:rPr lang="fr-FR" sz="1400" dirty="0"/>
                        <a:t>requête limitée à 256 caractères</a:t>
                      </a:r>
                    </a:p>
                    <a:p>
                      <a:r>
                        <a:rPr lang="fr-FR" sz="1400" dirty="0"/>
                        <a:t>pas d’enrichissements (ex. fusion d’auteurs, champs disciplinaires)</a:t>
                      </a:r>
                    </a:p>
                    <a:p>
                      <a:r>
                        <a:rPr lang="fr-FR" sz="1400" dirty="0"/>
                        <a:t>manque de transparence sur les données utilisées</a:t>
                      </a:r>
                    </a:p>
                    <a:p>
                      <a:r>
                        <a:rPr lang="fr-FR" sz="1400" dirty="0"/>
                        <a:t>possibilité limitée de requêtes avancées</a:t>
                      </a:r>
                    </a:p>
                    <a:p>
                      <a:r>
                        <a:rPr lang="fr-FR" sz="1400" dirty="0"/>
                        <a:t>classement des résultats renforçant l’effet Mathieu</a:t>
                      </a:r>
                    </a:p>
                    <a:p>
                      <a:r>
                        <a:rPr lang="fr-FR" sz="1400" dirty="0"/>
                        <a:t>présence de spams et d’éditeurs prédateurs, possibilité de fausser les métriques</a:t>
                      </a:r>
                    </a:p>
                    <a:p>
                      <a:r>
                        <a:rPr lang="fr-FR" sz="1400" dirty="0"/>
                        <a:t>récupération limitée des données (ex. : pas d’API)</a:t>
                      </a:r>
                    </a:p>
                  </a:txBody>
                  <a:tcPr/>
                </a:tc>
                <a:extLst>
                  <a:ext uri="{0D108BD9-81ED-4DB2-BD59-A6C34878D82A}">
                    <a16:rowId xmlns:a16="http://schemas.microsoft.com/office/drawing/2014/main" val="268112018"/>
                  </a:ext>
                </a:extLst>
              </a:tr>
            </a:tbl>
          </a:graphicData>
        </a:graphic>
      </p:graphicFrame>
      <p:pic>
        <p:nvPicPr>
          <p:cNvPr id="7" name="Image 6">
            <a:extLst>
              <a:ext uri="{FF2B5EF4-FFF2-40B4-BE49-F238E27FC236}">
                <a16:creationId xmlns:a16="http://schemas.microsoft.com/office/drawing/2014/main" id="{5E4BFC33-113A-47FD-BE5D-82A1B5579F23}"/>
              </a:ext>
            </a:extLst>
          </p:cNvPr>
          <p:cNvPicPr>
            <a:picLocks noChangeAspect="1"/>
          </p:cNvPicPr>
          <p:nvPr/>
        </p:nvPicPr>
        <p:blipFill>
          <a:blip r:embed="rId7"/>
          <a:stretch>
            <a:fillRect/>
          </a:stretch>
        </p:blipFill>
        <p:spPr>
          <a:xfrm>
            <a:off x="1248439" y="3019368"/>
            <a:ext cx="3781953" cy="819264"/>
          </a:xfrm>
          <a:prstGeom prst="rect">
            <a:avLst/>
          </a:prstGeom>
        </p:spPr>
      </p:pic>
    </p:spTree>
    <p:extLst>
      <p:ext uri="{BB962C8B-B14F-4D97-AF65-F5344CB8AC3E}">
        <p14:creationId xmlns:p14="http://schemas.microsoft.com/office/powerpoint/2010/main" val="19538599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1C8E63D9-F215-2E4F-F991-FCC5F9FB2AF6}"/>
              </a:ext>
            </a:extLst>
          </p:cNvPr>
          <p:cNvPicPr>
            <a:picLocks noChangeAspect="1"/>
          </p:cNvPicPr>
          <p:nvPr/>
        </p:nvPicPr>
        <p:blipFill>
          <a:blip r:embed="rId3"/>
          <a:stretch>
            <a:fillRect/>
          </a:stretch>
        </p:blipFill>
        <p:spPr>
          <a:xfrm>
            <a:off x="6496669" y="1976291"/>
            <a:ext cx="5229622" cy="2864224"/>
          </a:xfrm>
          <a:prstGeom prst="rect">
            <a:avLst/>
          </a:prstGeom>
          <a:effectLst>
            <a:outerShdw blurRad="292100" dist="139700" dir="2700000" algn="ctr" rotWithShape="0">
              <a:srgbClr val="000000">
                <a:alpha val="65000"/>
              </a:srgbClr>
            </a:outerShdw>
          </a:effectLst>
        </p:spPr>
      </p:pic>
      <p:pic>
        <p:nvPicPr>
          <p:cNvPr id="8" name="Image 7">
            <a:extLst>
              <a:ext uri="{FF2B5EF4-FFF2-40B4-BE49-F238E27FC236}">
                <a16:creationId xmlns:a16="http://schemas.microsoft.com/office/drawing/2014/main" id="{1D83AE0C-2CB5-0984-DA29-3E5CF7BAB7BE}"/>
              </a:ext>
            </a:extLst>
          </p:cNvPr>
          <p:cNvPicPr>
            <a:picLocks noChangeAspect="1"/>
          </p:cNvPicPr>
          <p:nvPr/>
        </p:nvPicPr>
        <p:blipFill>
          <a:blip r:embed="rId4"/>
          <a:stretch>
            <a:fillRect/>
          </a:stretch>
        </p:blipFill>
        <p:spPr>
          <a:xfrm>
            <a:off x="297113" y="1398921"/>
            <a:ext cx="6054382" cy="4101355"/>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6B653380-F8AE-635E-F473-12ABD28772FD}"/>
              </a:ext>
            </a:extLst>
          </p:cNvPr>
          <p:cNvSpPr/>
          <p:nvPr/>
        </p:nvSpPr>
        <p:spPr>
          <a:xfrm>
            <a:off x="506672" y="2359587"/>
            <a:ext cx="838034" cy="66600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3969CAC9-BFC9-7BA9-8EEA-F13982DA245C}"/>
              </a:ext>
            </a:extLst>
          </p:cNvPr>
          <p:cNvSpPr/>
          <p:nvPr/>
        </p:nvSpPr>
        <p:spPr>
          <a:xfrm>
            <a:off x="6743594" y="2815344"/>
            <a:ext cx="759865" cy="61365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ZoneTexte 4">
            <a:extLst>
              <a:ext uri="{FF2B5EF4-FFF2-40B4-BE49-F238E27FC236}">
                <a16:creationId xmlns:a16="http://schemas.microsoft.com/office/drawing/2014/main" id="{749265D2-7DEC-A298-FC17-9C56B24DB8A5}"/>
              </a:ext>
            </a:extLst>
          </p:cNvPr>
          <p:cNvSpPr txBox="1"/>
          <p:nvPr/>
        </p:nvSpPr>
        <p:spPr>
          <a:xfrm>
            <a:off x="-142291" y="5957420"/>
            <a:ext cx="1155032" cy="276999"/>
          </a:xfrm>
          <a:prstGeom prst="rect">
            <a:avLst/>
          </a:prstGeom>
          <a:noFill/>
        </p:spPr>
        <p:txBody>
          <a:bodyPr wrap="square">
            <a:spAutoFit/>
          </a:bodyPr>
          <a:lstStyle/>
          <a:p>
            <a:pPr algn="ctr"/>
            <a:r>
              <a:rPr lang="fr-FR" sz="1200" dirty="0">
                <a:hlinkClick r:id="rId5"/>
              </a:rPr>
              <a:t>lien</a:t>
            </a:r>
            <a:endParaRPr lang="fr-FR" sz="1200" dirty="0"/>
          </a:p>
        </p:txBody>
      </p:sp>
      <p:sp>
        <p:nvSpPr>
          <p:cNvPr id="6" name="ZoneTexte 5">
            <a:extLst>
              <a:ext uri="{FF2B5EF4-FFF2-40B4-BE49-F238E27FC236}">
                <a16:creationId xmlns:a16="http://schemas.microsoft.com/office/drawing/2014/main" id="{7A60937A-66F0-FDD7-FD83-A4ED5BCEEDD5}"/>
              </a:ext>
            </a:extLst>
          </p:cNvPr>
          <p:cNvSpPr txBox="1"/>
          <p:nvPr/>
        </p:nvSpPr>
        <p:spPr>
          <a:xfrm>
            <a:off x="11429130" y="5957420"/>
            <a:ext cx="458526" cy="276999"/>
          </a:xfrm>
          <a:prstGeom prst="rect">
            <a:avLst/>
          </a:prstGeom>
          <a:noFill/>
        </p:spPr>
        <p:txBody>
          <a:bodyPr wrap="square">
            <a:spAutoFit/>
          </a:bodyPr>
          <a:lstStyle/>
          <a:p>
            <a:pPr algn="ctr"/>
            <a:r>
              <a:rPr lang="fr-FR" sz="1200" dirty="0">
                <a:hlinkClick r:id="rId6"/>
              </a:rPr>
              <a:t>lien</a:t>
            </a:r>
            <a:endParaRPr lang="fr-FR" sz="1200" dirty="0"/>
          </a:p>
        </p:txBody>
      </p:sp>
    </p:spTree>
    <p:extLst>
      <p:ext uri="{BB962C8B-B14F-4D97-AF65-F5344CB8AC3E}">
        <p14:creationId xmlns:p14="http://schemas.microsoft.com/office/powerpoint/2010/main" val="26681365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03FA9D-D59A-472A-5CFC-AE399B8EF054}"/>
              </a:ext>
            </a:extLst>
          </p:cNvPr>
          <p:cNvPicPr>
            <a:picLocks noChangeAspect="1"/>
          </p:cNvPicPr>
          <p:nvPr/>
        </p:nvPicPr>
        <p:blipFill>
          <a:blip r:embed="rId3"/>
          <a:stretch>
            <a:fillRect/>
          </a:stretch>
        </p:blipFill>
        <p:spPr>
          <a:xfrm>
            <a:off x="2598656" y="317493"/>
            <a:ext cx="6994688" cy="2127881"/>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FA3EEFB3-DB4A-79D0-94C4-E5C9838F82F2}"/>
              </a:ext>
            </a:extLst>
          </p:cNvPr>
          <p:cNvSpPr/>
          <p:nvPr/>
        </p:nvSpPr>
        <p:spPr>
          <a:xfrm>
            <a:off x="8661012" y="658105"/>
            <a:ext cx="932332" cy="284189"/>
          </a:xfrm>
          <a:prstGeom prst="rect">
            <a:avLst/>
          </a:prstGeom>
          <a:solidFill>
            <a:schemeClr val="accent1"/>
          </a:solidFill>
        </p:spPr>
        <p:txBody>
          <a:bodyPr wrap="square">
            <a:spAutoFit/>
          </a:bodyPr>
          <a:lstStyle/>
          <a:p>
            <a:r>
              <a:rPr lang="fr-FR" sz="1200" dirty="0">
                <a:solidFill>
                  <a:schemeClr val="bg1"/>
                </a:solidFill>
              </a:rPr>
              <a:t>alerte mail</a:t>
            </a:r>
          </a:p>
        </p:txBody>
      </p:sp>
      <p:sp>
        <p:nvSpPr>
          <p:cNvPr id="10" name="Rectangle 9">
            <a:extLst>
              <a:ext uri="{FF2B5EF4-FFF2-40B4-BE49-F238E27FC236}">
                <a16:creationId xmlns:a16="http://schemas.microsoft.com/office/drawing/2014/main" id="{208C3AB9-21D4-0EFE-5CF6-7E3417847084}"/>
              </a:ext>
            </a:extLst>
          </p:cNvPr>
          <p:cNvSpPr/>
          <p:nvPr/>
        </p:nvSpPr>
        <p:spPr>
          <a:xfrm>
            <a:off x="5254249" y="2102756"/>
            <a:ext cx="358890" cy="32645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2248FEB-CAE6-3FD3-3693-6F647E1501D0}"/>
              </a:ext>
            </a:extLst>
          </p:cNvPr>
          <p:cNvSpPr/>
          <p:nvPr/>
        </p:nvSpPr>
        <p:spPr>
          <a:xfrm>
            <a:off x="8547315" y="363977"/>
            <a:ext cx="227394" cy="28418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A291DA9-1AE6-8B4E-FBFC-8593DDF74F7C}"/>
              </a:ext>
            </a:extLst>
          </p:cNvPr>
          <p:cNvSpPr/>
          <p:nvPr/>
        </p:nvSpPr>
        <p:spPr>
          <a:xfrm>
            <a:off x="5063833" y="1271759"/>
            <a:ext cx="819426" cy="830997"/>
          </a:xfrm>
          <a:prstGeom prst="rect">
            <a:avLst/>
          </a:prstGeom>
          <a:solidFill>
            <a:schemeClr val="accent1"/>
          </a:solidFill>
        </p:spPr>
        <p:txBody>
          <a:bodyPr wrap="square">
            <a:spAutoFit/>
          </a:bodyPr>
          <a:lstStyle/>
          <a:p>
            <a:r>
              <a:rPr lang="fr-FR" sz="1200" dirty="0">
                <a:solidFill>
                  <a:schemeClr val="bg1"/>
                </a:solidFill>
              </a:rPr>
              <a:t>export</a:t>
            </a:r>
          </a:p>
          <a:p>
            <a:pPr marL="111125" indent="-111125">
              <a:buFontTx/>
              <a:buChar char="-"/>
            </a:pPr>
            <a:r>
              <a:rPr lang="fr-FR" sz="1200" dirty="0">
                <a:solidFill>
                  <a:schemeClr val="bg1"/>
                </a:solidFill>
              </a:rPr>
              <a:t>CSV</a:t>
            </a:r>
          </a:p>
          <a:p>
            <a:pPr marL="111125" indent="-111125">
              <a:buFontTx/>
              <a:buChar char="-"/>
            </a:pPr>
            <a:r>
              <a:rPr lang="fr-FR" sz="1200" dirty="0">
                <a:solidFill>
                  <a:schemeClr val="bg1"/>
                </a:solidFill>
              </a:rPr>
              <a:t>RIS</a:t>
            </a:r>
          </a:p>
          <a:p>
            <a:pPr marL="111125" indent="-111125">
              <a:buFontTx/>
              <a:buChar char="-"/>
            </a:pPr>
            <a:r>
              <a:rPr lang="fr-FR" sz="1200" dirty="0">
                <a:solidFill>
                  <a:schemeClr val="bg1"/>
                </a:solidFill>
              </a:rPr>
              <a:t>TXT</a:t>
            </a:r>
          </a:p>
        </p:txBody>
      </p:sp>
      <p:pic>
        <p:nvPicPr>
          <p:cNvPr id="9" name="Image 8">
            <a:extLst>
              <a:ext uri="{FF2B5EF4-FFF2-40B4-BE49-F238E27FC236}">
                <a16:creationId xmlns:a16="http://schemas.microsoft.com/office/drawing/2014/main" id="{5A4D76BE-19CF-3090-9B1D-55FC2BF3703E}"/>
              </a:ext>
            </a:extLst>
          </p:cNvPr>
          <p:cNvPicPr>
            <a:picLocks noChangeAspect="1"/>
          </p:cNvPicPr>
          <p:nvPr/>
        </p:nvPicPr>
        <p:blipFill>
          <a:blip r:embed="rId4"/>
          <a:stretch>
            <a:fillRect/>
          </a:stretch>
        </p:blipFill>
        <p:spPr>
          <a:xfrm>
            <a:off x="2158278" y="2933753"/>
            <a:ext cx="3837691" cy="3338569"/>
          </a:xfrm>
          <a:prstGeom prst="rect">
            <a:avLst/>
          </a:prstGeom>
          <a:effectLst>
            <a:outerShdw blurRad="292100" dist="139700" dir="2700000" algn="ctr" rotWithShape="0">
              <a:srgbClr val="000000">
                <a:alpha val="65000"/>
              </a:srgbClr>
            </a:outerShdw>
          </a:effectLst>
        </p:spPr>
      </p:pic>
      <p:pic>
        <p:nvPicPr>
          <p:cNvPr id="14" name="Image 13">
            <a:extLst>
              <a:ext uri="{FF2B5EF4-FFF2-40B4-BE49-F238E27FC236}">
                <a16:creationId xmlns:a16="http://schemas.microsoft.com/office/drawing/2014/main" id="{FA3B168C-C3B4-B9B9-C629-6D348050E7B4}"/>
              </a:ext>
            </a:extLst>
          </p:cNvPr>
          <p:cNvPicPr>
            <a:picLocks noChangeAspect="1"/>
          </p:cNvPicPr>
          <p:nvPr/>
        </p:nvPicPr>
        <p:blipFill>
          <a:blip r:embed="rId5"/>
          <a:stretch>
            <a:fillRect/>
          </a:stretch>
        </p:blipFill>
        <p:spPr>
          <a:xfrm>
            <a:off x="6915917" y="2933753"/>
            <a:ext cx="3262795" cy="339462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038443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CCBB3B5-5036-0396-2BED-0912DF59359F}"/>
              </a:ext>
            </a:extLst>
          </p:cNvPr>
          <p:cNvPicPr>
            <a:picLocks noChangeAspect="1"/>
          </p:cNvPicPr>
          <p:nvPr/>
        </p:nvPicPr>
        <p:blipFill>
          <a:blip r:embed="rId3"/>
          <a:stretch>
            <a:fillRect/>
          </a:stretch>
        </p:blipFill>
        <p:spPr>
          <a:xfrm>
            <a:off x="2014838" y="1825625"/>
            <a:ext cx="2994954" cy="4205286"/>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9D4DD042-77DF-D46C-0254-295E3723FDCC}"/>
              </a:ext>
            </a:extLst>
          </p:cNvPr>
          <p:cNvSpPr txBox="1"/>
          <p:nvPr/>
        </p:nvSpPr>
        <p:spPr>
          <a:xfrm>
            <a:off x="3261695" y="6045425"/>
            <a:ext cx="856343" cy="246221"/>
          </a:xfrm>
          <a:prstGeom prst="rect">
            <a:avLst/>
          </a:prstGeom>
          <a:noFill/>
        </p:spPr>
        <p:txBody>
          <a:bodyPr wrap="square">
            <a:spAutoFit/>
          </a:bodyPr>
          <a:lstStyle/>
          <a:p>
            <a:r>
              <a:rPr lang="fr-FR" sz="1000" dirty="0">
                <a:hlinkClick r:id="rId4"/>
              </a:rPr>
              <a:t>source</a:t>
            </a:r>
            <a:endParaRPr lang="fr-FR" sz="1000" dirty="0"/>
          </a:p>
        </p:txBody>
      </p:sp>
      <p:pic>
        <p:nvPicPr>
          <p:cNvPr id="9" name="Image 8">
            <a:extLst>
              <a:ext uri="{FF2B5EF4-FFF2-40B4-BE49-F238E27FC236}">
                <a16:creationId xmlns:a16="http://schemas.microsoft.com/office/drawing/2014/main" id="{5A20D4FE-8FA0-740F-CDBA-1361E6CFAA5B}"/>
              </a:ext>
            </a:extLst>
          </p:cNvPr>
          <p:cNvPicPr>
            <a:picLocks noChangeAspect="1"/>
          </p:cNvPicPr>
          <p:nvPr/>
        </p:nvPicPr>
        <p:blipFill>
          <a:blip r:embed="rId5"/>
          <a:stretch>
            <a:fillRect/>
          </a:stretch>
        </p:blipFill>
        <p:spPr>
          <a:xfrm>
            <a:off x="6364547" y="573847"/>
            <a:ext cx="4668958" cy="5808119"/>
          </a:xfrm>
          <a:prstGeom prst="rect">
            <a:avLst/>
          </a:prstGeom>
          <a:effectLst>
            <a:outerShdw blurRad="508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C27F2FB4-5A02-2DAA-A15A-67E863F1422B}"/>
              </a:ext>
            </a:extLst>
          </p:cNvPr>
          <p:cNvSpPr/>
          <p:nvPr/>
        </p:nvSpPr>
        <p:spPr>
          <a:xfrm>
            <a:off x="6821714" y="5167085"/>
            <a:ext cx="4151086" cy="129177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36436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716EFB-1658-9C5E-EB6D-384AA66E9EFE}"/>
              </a:ext>
            </a:extLst>
          </p:cNvPr>
          <p:cNvPicPr>
            <a:picLocks noChangeAspect="1"/>
          </p:cNvPicPr>
          <p:nvPr/>
        </p:nvPicPr>
        <p:blipFill>
          <a:blip r:embed="rId3"/>
          <a:stretch>
            <a:fillRect/>
          </a:stretch>
        </p:blipFill>
        <p:spPr>
          <a:xfrm>
            <a:off x="2530690" y="276139"/>
            <a:ext cx="7130620" cy="6305721"/>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C46C630D-9403-07AE-4E10-30E0D2A325D9}"/>
              </a:ext>
            </a:extLst>
          </p:cNvPr>
          <p:cNvSpPr txBox="1"/>
          <p:nvPr/>
        </p:nvSpPr>
        <p:spPr>
          <a:xfrm>
            <a:off x="5689654" y="6595891"/>
            <a:ext cx="812691" cy="246221"/>
          </a:xfrm>
          <a:prstGeom prst="rect">
            <a:avLst/>
          </a:prstGeom>
          <a:noFill/>
        </p:spPr>
        <p:txBody>
          <a:bodyPr wrap="square">
            <a:spAutoFit/>
          </a:bodyPr>
          <a:lstStyle/>
          <a:p>
            <a:pPr algn="ctr"/>
            <a:r>
              <a:rPr lang="fr-FR" sz="1000" dirty="0">
                <a:hlinkClick r:id="rId4"/>
              </a:rPr>
              <a:t>source</a:t>
            </a:r>
            <a:endParaRPr lang="fr-FR" sz="800" dirty="0"/>
          </a:p>
        </p:txBody>
      </p:sp>
    </p:spTree>
    <p:extLst>
      <p:ext uri="{BB962C8B-B14F-4D97-AF65-F5344CB8AC3E}">
        <p14:creationId xmlns:p14="http://schemas.microsoft.com/office/powerpoint/2010/main" val="18870068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4D45BC5-D21A-2495-63E3-AFDEA1E303F2}"/>
              </a:ext>
            </a:extLst>
          </p:cNvPr>
          <p:cNvPicPr>
            <a:picLocks noChangeAspect="1"/>
          </p:cNvPicPr>
          <p:nvPr/>
        </p:nvPicPr>
        <p:blipFill>
          <a:blip r:embed="rId3"/>
          <a:stretch>
            <a:fillRect/>
          </a:stretch>
        </p:blipFill>
        <p:spPr>
          <a:xfrm>
            <a:off x="321985" y="275936"/>
            <a:ext cx="5747730" cy="5693064"/>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0E678873-5E32-C15B-F265-8EC4A7B1296B}"/>
              </a:ext>
            </a:extLst>
          </p:cNvPr>
          <p:cNvSpPr txBox="1"/>
          <p:nvPr/>
        </p:nvSpPr>
        <p:spPr>
          <a:xfrm>
            <a:off x="216315" y="5969000"/>
            <a:ext cx="820711" cy="246221"/>
          </a:xfrm>
          <a:prstGeom prst="rect">
            <a:avLst/>
          </a:prstGeom>
          <a:noFill/>
        </p:spPr>
        <p:txBody>
          <a:bodyPr wrap="square">
            <a:spAutoFit/>
          </a:bodyPr>
          <a:lstStyle/>
          <a:p>
            <a:r>
              <a:rPr lang="fr-FR" sz="1000" dirty="0">
                <a:hlinkClick r:id="rId4"/>
              </a:rPr>
              <a:t>source</a:t>
            </a:r>
            <a:endParaRPr lang="fr-FR" sz="1000" dirty="0"/>
          </a:p>
        </p:txBody>
      </p:sp>
      <p:pic>
        <p:nvPicPr>
          <p:cNvPr id="3" name="Image 2">
            <a:extLst>
              <a:ext uri="{FF2B5EF4-FFF2-40B4-BE49-F238E27FC236}">
                <a16:creationId xmlns:a16="http://schemas.microsoft.com/office/drawing/2014/main" id="{5C67F4F0-CA7A-51FB-1680-0FFC4FF7544F}"/>
              </a:ext>
            </a:extLst>
          </p:cNvPr>
          <p:cNvPicPr>
            <a:picLocks noChangeAspect="1"/>
          </p:cNvPicPr>
          <p:nvPr/>
        </p:nvPicPr>
        <p:blipFill>
          <a:blip r:embed="rId5"/>
          <a:stretch>
            <a:fillRect/>
          </a:stretch>
        </p:blipFill>
        <p:spPr>
          <a:xfrm>
            <a:off x="6515100" y="878994"/>
            <a:ext cx="5113147" cy="5737706"/>
          </a:xfrm>
          <a:prstGeom prst="rect">
            <a:avLst/>
          </a:prstGeom>
          <a:effectLst>
            <a:outerShdw blurRad="2921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5FD7F96D-A302-B8CD-3BD2-0F0F660D5BBE}"/>
              </a:ext>
            </a:extLst>
          </p:cNvPr>
          <p:cNvSpPr txBox="1"/>
          <p:nvPr/>
        </p:nvSpPr>
        <p:spPr>
          <a:xfrm>
            <a:off x="11137900" y="6611779"/>
            <a:ext cx="609600" cy="246221"/>
          </a:xfrm>
          <a:prstGeom prst="rect">
            <a:avLst/>
          </a:prstGeom>
          <a:noFill/>
        </p:spPr>
        <p:txBody>
          <a:bodyPr wrap="square">
            <a:spAutoFit/>
          </a:bodyPr>
          <a:lstStyle/>
          <a:p>
            <a:r>
              <a:rPr lang="fr-FR" sz="1000" dirty="0">
                <a:hlinkClick r:id="rId6"/>
              </a:rPr>
              <a:t>source</a:t>
            </a:r>
            <a:endParaRPr lang="fr-FR" sz="1000" dirty="0"/>
          </a:p>
        </p:txBody>
      </p:sp>
      <p:sp>
        <p:nvSpPr>
          <p:cNvPr id="9" name="ZoneTexte 8">
            <a:extLst>
              <a:ext uri="{FF2B5EF4-FFF2-40B4-BE49-F238E27FC236}">
                <a16:creationId xmlns:a16="http://schemas.microsoft.com/office/drawing/2014/main" id="{BC8566CC-1C68-BD38-AF0F-4D4B734284CE}"/>
              </a:ext>
            </a:extLst>
          </p:cNvPr>
          <p:cNvSpPr txBox="1"/>
          <p:nvPr/>
        </p:nvSpPr>
        <p:spPr>
          <a:xfrm>
            <a:off x="11069447" y="2304534"/>
            <a:ext cx="533400" cy="369332"/>
          </a:xfrm>
          <a:prstGeom prst="rect">
            <a:avLst/>
          </a:prstGeom>
          <a:noFill/>
        </p:spPr>
        <p:txBody>
          <a:bodyPr wrap="square">
            <a:spAutoFit/>
          </a:bodyPr>
          <a:lstStyle/>
          <a:p>
            <a:r>
              <a:rPr lang="fr-FR" b="0" i="0" dirty="0">
                <a:solidFill>
                  <a:srgbClr val="FF0000"/>
                </a:solidFill>
                <a:effectLst/>
                <a:latin typeface="Roboto" panose="02000000000000000000" pitchFamily="2" charset="0"/>
              </a:rPr>
              <a:t>Fr</a:t>
            </a:r>
            <a:endParaRPr lang="fr-FR" dirty="0">
              <a:solidFill>
                <a:srgbClr val="FF0000"/>
              </a:solidFill>
            </a:endParaRPr>
          </a:p>
        </p:txBody>
      </p:sp>
      <p:sp>
        <p:nvSpPr>
          <p:cNvPr id="10" name="ZoneTexte 9">
            <a:extLst>
              <a:ext uri="{FF2B5EF4-FFF2-40B4-BE49-F238E27FC236}">
                <a16:creationId xmlns:a16="http://schemas.microsoft.com/office/drawing/2014/main" id="{188D2BE2-76DB-5931-9675-0AD6DD2357AD}"/>
              </a:ext>
            </a:extLst>
          </p:cNvPr>
          <p:cNvSpPr txBox="1"/>
          <p:nvPr/>
        </p:nvSpPr>
        <p:spPr>
          <a:xfrm>
            <a:off x="11069447" y="4120635"/>
            <a:ext cx="533400" cy="369332"/>
          </a:xfrm>
          <a:prstGeom prst="rect">
            <a:avLst/>
          </a:prstGeom>
          <a:noFill/>
        </p:spPr>
        <p:txBody>
          <a:bodyPr wrap="square">
            <a:spAutoFit/>
          </a:bodyPr>
          <a:lstStyle/>
          <a:p>
            <a:r>
              <a:rPr lang="fr-FR" b="0" i="0" dirty="0">
                <a:solidFill>
                  <a:srgbClr val="FF0000"/>
                </a:solidFill>
                <a:effectLst/>
                <a:latin typeface="Roboto" panose="02000000000000000000" pitchFamily="2" charset="0"/>
              </a:rPr>
              <a:t>Fr</a:t>
            </a:r>
            <a:endParaRPr lang="fr-FR" dirty="0">
              <a:solidFill>
                <a:srgbClr val="FF0000"/>
              </a:solidFill>
            </a:endParaRPr>
          </a:p>
        </p:txBody>
      </p:sp>
    </p:spTree>
    <p:extLst>
      <p:ext uri="{BB962C8B-B14F-4D97-AF65-F5344CB8AC3E}">
        <p14:creationId xmlns:p14="http://schemas.microsoft.com/office/powerpoint/2010/main" val="1208974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3429C4E-9478-4F62-B66B-7C5DD8C85673}"/>
              </a:ext>
            </a:extLst>
          </p:cNvPr>
          <p:cNvPicPr>
            <a:picLocks noChangeAspect="1"/>
          </p:cNvPicPr>
          <p:nvPr/>
        </p:nvPicPr>
        <p:blipFill>
          <a:blip r:embed="rId3"/>
          <a:stretch>
            <a:fillRect/>
          </a:stretch>
        </p:blipFill>
        <p:spPr>
          <a:xfrm>
            <a:off x="2642705" y="466311"/>
            <a:ext cx="6906589" cy="5925377"/>
          </a:xfrm>
          <a:prstGeom prst="rect">
            <a:avLst/>
          </a:prstGeom>
          <a:effectLst>
            <a:outerShdw blurRad="508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45BEE202-F882-4043-8B0F-090F2BF491A9}"/>
              </a:ext>
            </a:extLst>
          </p:cNvPr>
          <p:cNvSpPr/>
          <p:nvPr/>
        </p:nvSpPr>
        <p:spPr>
          <a:xfrm>
            <a:off x="5829740" y="6419824"/>
            <a:ext cx="532518" cy="246221"/>
          </a:xfrm>
          <a:prstGeom prst="rect">
            <a:avLst/>
          </a:prstGeom>
        </p:spPr>
        <p:txBody>
          <a:bodyPr wrap="non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5081084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9A0E874-C86E-C6F0-983F-AE42B23B516D}"/>
              </a:ext>
            </a:extLst>
          </p:cNvPr>
          <p:cNvPicPr>
            <a:picLocks noChangeAspect="1"/>
          </p:cNvPicPr>
          <p:nvPr/>
        </p:nvPicPr>
        <p:blipFill>
          <a:blip r:embed="rId2"/>
          <a:stretch>
            <a:fillRect/>
          </a:stretch>
        </p:blipFill>
        <p:spPr>
          <a:xfrm>
            <a:off x="3827339" y="427219"/>
            <a:ext cx="4537321" cy="6003561"/>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37DDE467-4F08-CDFC-3E48-52FF0836F579}"/>
              </a:ext>
            </a:extLst>
          </p:cNvPr>
          <p:cNvSpPr txBox="1"/>
          <p:nvPr/>
        </p:nvSpPr>
        <p:spPr>
          <a:xfrm>
            <a:off x="5855607" y="6460760"/>
            <a:ext cx="780588" cy="246221"/>
          </a:xfrm>
          <a:prstGeom prst="rect">
            <a:avLst/>
          </a:prstGeom>
          <a:noFill/>
        </p:spPr>
        <p:txBody>
          <a:bodyPr wrap="square">
            <a:spAutoFit/>
          </a:bodyPr>
          <a:lstStyle/>
          <a:p>
            <a:r>
              <a:rPr lang="fr-FR" sz="1000" dirty="0">
                <a:hlinkClick r:id="rId3"/>
              </a:rPr>
              <a:t>source</a:t>
            </a:r>
            <a:endParaRPr lang="fr-FR" sz="1000" dirty="0"/>
          </a:p>
        </p:txBody>
      </p:sp>
    </p:spTree>
    <p:extLst>
      <p:ext uri="{BB962C8B-B14F-4D97-AF65-F5344CB8AC3E}">
        <p14:creationId xmlns:p14="http://schemas.microsoft.com/office/powerpoint/2010/main" val="3454849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6D05545-6D77-445A-AE9A-2246099ED006}"/>
              </a:ext>
            </a:extLst>
          </p:cNvPr>
          <p:cNvPicPr>
            <a:picLocks noChangeAspect="1"/>
          </p:cNvPicPr>
          <p:nvPr/>
        </p:nvPicPr>
        <p:blipFill>
          <a:blip r:embed="rId3"/>
          <a:stretch>
            <a:fillRect/>
          </a:stretch>
        </p:blipFill>
        <p:spPr>
          <a:xfrm>
            <a:off x="815237" y="441832"/>
            <a:ext cx="10561526" cy="5974335"/>
          </a:xfrm>
          <a:prstGeom prst="rect">
            <a:avLst/>
          </a:prstGeom>
          <a:effectLst>
            <a:outerShdw blurRad="508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482021C0-D5C5-4808-BC8C-FAAED84F750D}"/>
              </a:ext>
            </a:extLst>
          </p:cNvPr>
          <p:cNvSpPr/>
          <p:nvPr/>
        </p:nvSpPr>
        <p:spPr>
          <a:xfrm>
            <a:off x="5655569" y="6444743"/>
            <a:ext cx="1034257" cy="246221"/>
          </a:xfrm>
          <a:prstGeom prst="rect">
            <a:avLst/>
          </a:prstGeom>
        </p:spPr>
        <p:txBody>
          <a:bodyPr wrap="none">
            <a:spAutoFit/>
          </a:bodyPr>
          <a:lstStyle/>
          <a:p>
            <a:r>
              <a:rPr lang="fr-FR" sz="1000" dirty="0"/>
              <a:t>ex. : </a:t>
            </a:r>
            <a:r>
              <a:rPr lang="fr-FR" sz="1000" dirty="0" err="1">
                <a:hlinkClick r:id="rId4"/>
              </a:rPr>
              <a:t>VOSviewer</a:t>
            </a:r>
            <a:endParaRPr lang="fr-FR" sz="1000" dirty="0"/>
          </a:p>
        </p:txBody>
      </p:sp>
    </p:spTree>
    <p:extLst>
      <p:ext uri="{BB962C8B-B14F-4D97-AF65-F5344CB8AC3E}">
        <p14:creationId xmlns:p14="http://schemas.microsoft.com/office/powerpoint/2010/main" val="38405712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2021C0-D5C5-4808-BC8C-FAAED84F750D}"/>
              </a:ext>
            </a:extLst>
          </p:cNvPr>
          <p:cNvSpPr/>
          <p:nvPr/>
        </p:nvSpPr>
        <p:spPr>
          <a:xfrm>
            <a:off x="5829741" y="6322924"/>
            <a:ext cx="532518" cy="246221"/>
          </a:xfrm>
          <a:prstGeom prst="rect">
            <a:avLst/>
          </a:prstGeom>
        </p:spPr>
        <p:txBody>
          <a:bodyPr wrap="none">
            <a:spAutoFit/>
          </a:bodyPr>
          <a:lstStyle/>
          <a:p>
            <a:r>
              <a:rPr lang="fr-FR" sz="1000" dirty="0">
                <a:hlinkClick r:id="rId3"/>
              </a:rPr>
              <a:t>source</a:t>
            </a:r>
            <a:endParaRPr lang="fr-FR" sz="1000" dirty="0"/>
          </a:p>
        </p:txBody>
      </p:sp>
      <p:pic>
        <p:nvPicPr>
          <p:cNvPr id="2" name="Image 1">
            <a:extLst>
              <a:ext uri="{FF2B5EF4-FFF2-40B4-BE49-F238E27FC236}">
                <a16:creationId xmlns:a16="http://schemas.microsoft.com/office/drawing/2014/main" id="{E355C862-5ABE-427D-9265-751492B53031}"/>
              </a:ext>
            </a:extLst>
          </p:cNvPr>
          <p:cNvPicPr>
            <a:picLocks noChangeAspect="1"/>
          </p:cNvPicPr>
          <p:nvPr/>
        </p:nvPicPr>
        <p:blipFill>
          <a:blip r:embed="rId4"/>
          <a:stretch>
            <a:fillRect/>
          </a:stretch>
        </p:blipFill>
        <p:spPr>
          <a:xfrm>
            <a:off x="2823346" y="441833"/>
            <a:ext cx="6545308" cy="5881091"/>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3317180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A883A5-A935-476A-8DF5-2786177FD4EA}"/>
              </a:ext>
            </a:extLst>
          </p:cNvPr>
          <p:cNvPicPr>
            <a:picLocks noChangeAspect="1"/>
          </p:cNvPicPr>
          <p:nvPr/>
        </p:nvPicPr>
        <p:blipFill>
          <a:blip r:embed="rId3"/>
          <a:stretch>
            <a:fillRect/>
          </a:stretch>
        </p:blipFill>
        <p:spPr>
          <a:xfrm>
            <a:off x="1928602" y="1134541"/>
            <a:ext cx="8334795" cy="4588918"/>
          </a:xfrm>
          <a:prstGeom prst="rect">
            <a:avLst/>
          </a:prstGeom>
          <a:effectLst>
            <a:outerShdw blurRad="508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2DAEC647-956E-442B-B3FB-1D7174DD22AA}"/>
              </a:ext>
            </a:extLst>
          </p:cNvPr>
          <p:cNvSpPr/>
          <p:nvPr/>
        </p:nvSpPr>
        <p:spPr>
          <a:xfrm>
            <a:off x="5510742" y="5874441"/>
            <a:ext cx="1170513" cy="246221"/>
          </a:xfrm>
          <a:prstGeom prst="rect">
            <a:avLst/>
          </a:prstGeom>
        </p:spPr>
        <p:txBody>
          <a:bodyPr wrap="none">
            <a:spAutoFit/>
          </a:bodyPr>
          <a:lstStyle/>
          <a:p>
            <a:r>
              <a:rPr lang="fr-FR" sz="1000" dirty="0">
                <a:hlinkClick r:id="rId4"/>
              </a:rPr>
              <a:t>F. Bordignon, 2024</a:t>
            </a:r>
            <a:endParaRPr lang="fr-FR" sz="1000" dirty="0"/>
          </a:p>
        </p:txBody>
      </p:sp>
    </p:spTree>
    <p:extLst>
      <p:ext uri="{BB962C8B-B14F-4D97-AF65-F5344CB8AC3E}">
        <p14:creationId xmlns:p14="http://schemas.microsoft.com/office/powerpoint/2010/main" val="1345189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3323895496"/>
              </p:ext>
            </p:extLst>
          </p:nvPr>
        </p:nvGraphicFramePr>
        <p:xfrm>
          <a:off x="5943600" y="631589"/>
          <a:ext cx="6083400" cy="5899622"/>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https://www.scopus.com/home.uri</a:t>
                      </a:r>
                      <a:r>
                        <a:rPr lang="fr-FR" dirty="0"/>
                        <a:t> </a:t>
                      </a:r>
                      <a:endParaRPr lang="fr-FR" dirty="0">
                        <a:highlight>
                          <a:srgbClr val="FFFF00"/>
                        </a:highlight>
                      </a:endParaRP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dirty="0"/>
                        <a:t>création</a:t>
                      </a:r>
                    </a:p>
                  </a:txBody>
                  <a:tcPr/>
                </a:tc>
                <a:tc>
                  <a:txBody>
                    <a:bodyPr/>
                    <a:lstStyle/>
                    <a:p>
                      <a:r>
                        <a:rPr lang="fr-FR" dirty="0"/>
                        <a:t>Elsevier, 2004</a:t>
                      </a:r>
                    </a:p>
                  </a:txBody>
                  <a:tcPr/>
                </a:tc>
                <a:extLst>
                  <a:ext uri="{0D108BD9-81ED-4DB2-BD59-A6C34878D82A}">
                    <a16:rowId xmlns:a16="http://schemas.microsoft.com/office/drawing/2014/main" val="2249962852"/>
                  </a:ext>
                </a:extLst>
              </a:tr>
              <a:tr h="5266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nombre de visites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7,1 M.</a:t>
                      </a:r>
                      <a:r>
                        <a:rPr lang="fr-FR" sz="1800" dirty="0"/>
                        <a:t> </a:t>
                      </a:r>
                      <a:r>
                        <a:rPr lang="fr-FR" sz="1200" dirty="0"/>
                        <a:t>(03/2025, </a:t>
                      </a:r>
                      <a:r>
                        <a:rPr lang="fr-FR" sz="1200" dirty="0">
                          <a:hlinkClick r:id="rId4"/>
                        </a:rPr>
                        <a:t>SimilarWeb</a:t>
                      </a:r>
                      <a:r>
                        <a:rPr lang="fr-FR" sz="1200" dirty="0"/>
                        <a:t>)</a:t>
                      </a:r>
                      <a:endParaRPr lang="fr-FR" dirty="0"/>
                    </a:p>
                  </a:txBody>
                  <a:tcPr/>
                </a:tc>
                <a:extLst>
                  <a:ext uri="{0D108BD9-81ED-4DB2-BD59-A6C34878D82A}">
                    <a16:rowId xmlns:a16="http://schemas.microsoft.com/office/drawing/2014/main" val="205463740"/>
                  </a:ext>
                </a:extLst>
              </a:tr>
              <a:tr h="526651">
                <a:tc>
                  <a:txBody>
                    <a:bodyPr/>
                    <a:lstStyle/>
                    <a:p>
                      <a:r>
                        <a:rPr lang="fr-FR" dirty="0"/>
                        <a:t>catégorie</a:t>
                      </a:r>
                    </a:p>
                  </a:txBody>
                  <a:tcPr/>
                </a:tc>
                <a:tc>
                  <a:txBody>
                    <a:bodyPr/>
                    <a:lstStyle/>
                    <a:p>
                      <a:r>
                        <a:rPr lang="fr-FR" dirty="0"/>
                        <a:t>base de données bibliographiques et d’</a:t>
                      </a:r>
                      <a:r>
                        <a:rPr lang="fr-FR" i="1" dirty="0"/>
                        <a:t>abstracts</a:t>
                      </a:r>
                    </a:p>
                  </a:txBody>
                  <a:tcPr/>
                </a:tc>
                <a:extLst>
                  <a:ext uri="{0D108BD9-81ED-4DB2-BD59-A6C34878D82A}">
                    <a16:rowId xmlns:a16="http://schemas.microsoft.com/office/drawing/2014/main" val="1676178038"/>
                  </a:ext>
                </a:extLst>
              </a:tr>
              <a:tr h="526651">
                <a:tc>
                  <a:txBody>
                    <a:bodyPr/>
                    <a:lstStyle/>
                    <a:p>
                      <a:r>
                        <a:rPr lang="fr-FR" dirty="0"/>
                        <a:t>origine des données</a:t>
                      </a:r>
                    </a:p>
                  </a:txBody>
                  <a:tcPr/>
                </a:tc>
                <a:tc>
                  <a:txBody>
                    <a:bodyPr/>
                    <a:lstStyle/>
                    <a:p>
                      <a:r>
                        <a:rPr lang="fr-FR" dirty="0"/>
                        <a:t>liste de revues peer-reviewées sélectionnées (29 000 titres)</a:t>
                      </a:r>
                    </a:p>
                    <a:p>
                      <a:r>
                        <a:rPr lang="fr-FR" dirty="0"/>
                        <a:t>mises à jour journalières</a:t>
                      </a:r>
                    </a:p>
                  </a:txBody>
                  <a:tcPr/>
                </a:tc>
                <a:extLst>
                  <a:ext uri="{0D108BD9-81ED-4DB2-BD59-A6C34878D82A}">
                    <a16:rowId xmlns:a16="http://schemas.microsoft.com/office/drawing/2014/main" val="4247990442"/>
                  </a:ext>
                </a:extLst>
              </a:tr>
              <a:tr h="526651">
                <a:tc>
                  <a:txBody>
                    <a:bodyPr/>
                    <a:lstStyle/>
                    <a:p>
                      <a:r>
                        <a:rPr lang="fr-FR" dirty="0"/>
                        <a:t>intérêts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liste de revues sélectionnées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possibilité de requêtes structurées</a:t>
                      </a:r>
                    </a:p>
                  </a:txBody>
                  <a:tcPr/>
                </a:tc>
                <a:extLst>
                  <a:ext uri="{0D108BD9-81ED-4DB2-BD59-A6C34878D82A}">
                    <a16:rowId xmlns:a16="http://schemas.microsoft.com/office/drawing/2014/main" val="2095493402"/>
                  </a:ext>
                </a:extLst>
              </a:tr>
              <a:tr h="526651">
                <a:tc>
                  <a:txBody>
                    <a:bodyPr/>
                    <a:lstStyle/>
                    <a:p>
                      <a:r>
                        <a:rPr lang="fr-FR" dirty="0"/>
                        <a:t>limites</a:t>
                      </a:r>
                    </a:p>
                  </a:txBody>
                  <a:tcPr/>
                </a:tc>
                <a:tc>
                  <a:txBody>
                    <a:bodyPr/>
                    <a:lstStyle/>
                    <a:p>
                      <a:r>
                        <a:rPr lang="fr-FR" dirty="0"/>
                        <a:t>outil commercial (Elsevier)</a:t>
                      </a:r>
                    </a:p>
                    <a:p>
                      <a:r>
                        <a:rPr lang="fr-FR" dirty="0"/>
                        <a:t>couverture inégale en nombre (~95 M. de notices, 1788-) et en diversité (disciplinaires, linguistiques, géographiques)</a:t>
                      </a:r>
                    </a:p>
                    <a:p>
                      <a:r>
                        <a:rPr lang="fr-FR" dirty="0"/>
                        <a:t>temps d’indexation</a:t>
                      </a:r>
                    </a:p>
                    <a:p>
                      <a:r>
                        <a:rPr lang="fr-FR" dirty="0"/>
                        <a:t>données propriétaires</a:t>
                      </a:r>
                    </a:p>
                  </a:txBody>
                  <a:tcPr/>
                </a:tc>
                <a:extLst>
                  <a:ext uri="{0D108BD9-81ED-4DB2-BD59-A6C34878D82A}">
                    <a16:rowId xmlns:a16="http://schemas.microsoft.com/office/drawing/2014/main" val="268112018"/>
                  </a:ext>
                </a:extLst>
              </a:tr>
            </a:tbl>
          </a:graphicData>
        </a:graphic>
      </p:graphicFrame>
      <p:pic>
        <p:nvPicPr>
          <p:cNvPr id="8" name="Image 7">
            <a:extLst>
              <a:ext uri="{FF2B5EF4-FFF2-40B4-BE49-F238E27FC236}">
                <a16:creationId xmlns:a16="http://schemas.microsoft.com/office/drawing/2014/main" id="{D1AA9BCB-1A04-4F90-8027-CC4379DBE759}"/>
              </a:ext>
            </a:extLst>
          </p:cNvPr>
          <p:cNvPicPr>
            <a:picLocks noChangeAspect="1"/>
          </p:cNvPicPr>
          <p:nvPr/>
        </p:nvPicPr>
        <p:blipFill>
          <a:blip r:embed="rId5"/>
          <a:stretch>
            <a:fillRect/>
          </a:stretch>
        </p:blipFill>
        <p:spPr>
          <a:xfrm>
            <a:off x="2100176" y="3018600"/>
            <a:ext cx="2078480" cy="820800"/>
          </a:xfrm>
          <a:prstGeom prst="rect">
            <a:avLst/>
          </a:prstGeom>
        </p:spPr>
      </p:pic>
    </p:spTree>
    <p:extLst>
      <p:ext uri="{BB962C8B-B14F-4D97-AF65-F5344CB8AC3E}">
        <p14:creationId xmlns:p14="http://schemas.microsoft.com/office/powerpoint/2010/main" val="2139788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AEC647-956E-442B-B3FB-1D7174DD22AA}"/>
              </a:ext>
            </a:extLst>
          </p:cNvPr>
          <p:cNvSpPr/>
          <p:nvPr/>
        </p:nvSpPr>
        <p:spPr>
          <a:xfrm>
            <a:off x="5510743" y="6561856"/>
            <a:ext cx="1170513" cy="246221"/>
          </a:xfrm>
          <a:prstGeom prst="rect">
            <a:avLst/>
          </a:prstGeom>
        </p:spPr>
        <p:txBody>
          <a:bodyPr wrap="none">
            <a:spAutoFit/>
          </a:bodyPr>
          <a:lstStyle/>
          <a:p>
            <a:r>
              <a:rPr lang="fr-FR" sz="1000" dirty="0">
                <a:hlinkClick r:id="rId3"/>
              </a:rPr>
              <a:t>F. Bordignon, 2024</a:t>
            </a:r>
            <a:endParaRPr lang="fr-FR" sz="1000" dirty="0"/>
          </a:p>
        </p:txBody>
      </p:sp>
      <p:pic>
        <p:nvPicPr>
          <p:cNvPr id="2" name="Image 1">
            <a:extLst>
              <a:ext uri="{FF2B5EF4-FFF2-40B4-BE49-F238E27FC236}">
                <a16:creationId xmlns:a16="http://schemas.microsoft.com/office/drawing/2014/main" id="{B19EB5FB-95E1-4AF7-8345-F3DA153CF393}"/>
              </a:ext>
            </a:extLst>
          </p:cNvPr>
          <p:cNvPicPr>
            <a:picLocks noChangeAspect="1"/>
          </p:cNvPicPr>
          <p:nvPr/>
        </p:nvPicPr>
        <p:blipFill>
          <a:blip r:embed="rId4"/>
          <a:stretch>
            <a:fillRect/>
          </a:stretch>
        </p:blipFill>
        <p:spPr>
          <a:xfrm>
            <a:off x="129965" y="91921"/>
            <a:ext cx="6289885" cy="3522073"/>
          </a:xfrm>
          <a:prstGeom prst="rect">
            <a:avLst/>
          </a:prstGeom>
          <a:effectLst>
            <a:outerShdw blurRad="50800" dist="139700" dir="2700000" algn="ctr" rotWithShape="0">
              <a:srgbClr val="000000">
                <a:alpha val="65000"/>
              </a:srgbClr>
            </a:outerShdw>
          </a:effectLst>
        </p:spPr>
      </p:pic>
      <p:pic>
        <p:nvPicPr>
          <p:cNvPr id="3" name="Image 2">
            <a:extLst>
              <a:ext uri="{FF2B5EF4-FFF2-40B4-BE49-F238E27FC236}">
                <a16:creationId xmlns:a16="http://schemas.microsoft.com/office/drawing/2014/main" id="{7B994CF4-AB99-4795-869D-878D1D3BFFCD}"/>
              </a:ext>
            </a:extLst>
          </p:cNvPr>
          <p:cNvPicPr>
            <a:picLocks noChangeAspect="1"/>
          </p:cNvPicPr>
          <p:nvPr/>
        </p:nvPicPr>
        <p:blipFill>
          <a:blip r:embed="rId5"/>
          <a:stretch>
            <a:fillRect/>
          </a:stretch>
        </p:blipFill>
        <p:spPr>
          <a:xfrm>
            <a:off x="5402690" y="2808306"/>
            <a:ext cx="6659345" cy="3725897"/>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28338205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911B5E-750D-FE59-9AF0-E4B238648497}"/>
              </a:ext>
            </a:extLst>
          </p:cNvPr>
          <p:cNvPicPr>
            <a:picLocks noChangeAspect="1"/>
          </p:cNvPicPr>
          <p:nvPr/>
        </p:nvPicPr>
        <p:blipFill>
          <a:blip r:embed="rId3"/>
          <a:stretch>
            <a:fillRect/>
          </a:stretch>
        </p:blipFill>
        <p:spPr>
          <a:xfrm>
            <a:off x="854439" y="484613"/>
            <a:ext cx="10161169" cy="5888773"/>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D894B48E-CE3F-D49C-0235-0631C66D02D1}"/>
              </a:ext>
            </a:extLst>
          </p:cNvPr>
          <p:cNvSpPr txBox="1"/>
          <p:nvPr/>
        </p:nvSpPr>
        <p:spPr>
          <a:xfrm>
            <a:off x="4828407" y="6514654"/>
            <a:ext cx="2535183" cy="276999"/>
          </a:xfrm>
          <a:prstGeom prst="rect">
            <a:avLst/>
          </a:prstGeom>
          <a:noFill/>
        </p:spPr>
        <p:txBody>
          <a:bodyPr wrap="square">
            <a:spAutoFit/>
          </a:bodyPr>
          <a:lstStyle/>
          <a:p>
            <a:r>
              <a:rPr lang="fr-FR" sz="1200" dirty="0">
                <a:hlinkClick r:id="rId4"/>
              </a:rPr>
              <a:t>https://works-magnet.esr.gouv.fr/</a:t>
            </a:r>
            <a:r>
              <a:rPr lang="fr-FR" sz="1200" dirty="0"/>
              <a:t> </a:t>
            </a:r>
          </a:p>
        </p:txBody>
      </p:sp>
    </p:spTree>
    <p:extLst>
      <p:ext uri="{BB962C8B-B14F-4D97-AF65-F5344CB8AC3E}">
        <p14:creationId xmlns:p14="http://schemas.microsoft.com/office/powerpoint/2010/main" val="2503758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D9C96973-AF68-5685-8B0A-7BB2A33EF27A}"/>
              </a:ext>
            </a:extLst>
          </p:cNvPr>
          <p:cNvSpPr>
            <a:spLocks noGrp="1"/>
          </p:cNvSpPr>
          <p:nvPr>
            <p:ph sz="half" idx="2"/>
          </p:nvPr>
        </p:nvSpPr>
        <p:spPr>
          <a:xfrm>
            <a:off x="814385" y="2284412"/>
            <a:ext cx="5157787" cy="3684588"/>
          </a:xfrm>
        </p:spPr>
        <p:txBody>
          <a:bodyPr>
            <a:normAutofit fontScale="70000" lnSpcReduction="20000"/>
          </a:bodyPr>
          <a:lstStyle/>
          <a:p>
            <a:endParaRPr lang="fr-FR" sz="1800" dirty="0"/>
          </a:p>
          <a:p>
            <a:endParaRPr lang="fr-FR" sz="1800" dirty="0"/>
          </a:p>
          <a:p>
            <a:r>
              <a:rPr lang="fr-FR" sz="1800" dirty="0"/>
              <a:t>couverture large</a:t>
            </a:r>
          </a:p>
          <a:p>
            <a:r>
              <a:rPr lang="fr-FR" sz="1800" dirty="0"/>
              <a:t>fraîcheur des informations</a:t>
            </a:r>
          </a:p>
          <a:p>
            <a:r>
              <a:rPr lang="fr-FR" sz="1800" dirty="0"/>
              <a:t>nombreux</a:t>
            </a:r>
            <a:r>
              <a:rPr lang="fr-FR" sz="1800" i="1" dirty="0"/>
              <a:t> </a:t>
            </a:r>
            <a:r>
              <a:rPr lang="fr-FR" sz="1800" dirty="0"/>
              <a:t>tris, filtres, etc. (ex. : type et statut du document, sujets, présence du texte intégral)</a:t>
            </a:r>
          </a:p>
          <a:p>
            <a:r>
              <a:rPr lang="fr-FR" sz="1800" dirty="0"/>
              <a:t>index (</a:t>
            </a:r>
            <a:r>
              <a:rPr lang="fr-FR" sz="1800" i="1" dirty="0" err="1">
                <a:hlinkClick r:id="rId3"/>
              </a:rPr>
              <a:t>works</a:t>
            </a:r>
            <a:r>
              <a:rPr lang="fr-FR" sz="1800" dirty="0"/>
              <a:t>, </a:t>
            </a:r>
            <a:r>
              <a:rPr lang="fr-FR" sz="1800" i="1" dirty="0" err="1">
                <a:hlinkClick r:id="rId4"/>
              </a:rPr>
              <a:t>authors</a:t>
            </a:r>
            <a:r>
              <a:rPr lang="fr-FR" sz="1800" dirty="0"/>
              <a:t>, </a:t>
            </a:r>
            <a:r>
              <a:rPr lang="fr-FR" sz="1800" i="1" dirty="0">
                <a:hlinkClick r:id="rId5"/>
              </a:rPr>
              <a:t>sources</a:t>
            </a:r>
            <a:r>
              <a:rPr lang="fr-FR" sz="1800" dirty="0"/>
              <a:t>, </a:t>
            </a:r>
            <a:r>
              <a:rPr lang="fr-FR" sz="1800" i="1" dirty="0">
                <a:hlinkClick r:id="rId6"/>
              </a:rPr>
              <a:t>institutions</a:t>
            </a:r>
            <a:r>
              <a:rPr lang="fr-FR" sz="1800" dirty="0"/>
              <a:t>)</a:t>
            </a:r>
          </a:p>
          <a:p>
            <a:r>
              <a:rPr lang="fr-FR" sz="1800" dirty="0"/>
              <a:t>autres travaux associés (</a:t>
            </a:r>
            <a:r>
              <a:rPr lang="fr-FR" sz="1800" i="1" dirty="0"/>
              <a:t>related to</a:t>
            </a:r>
            <a:r>
              <a:rPr lang="fr-FR" sz="1800" dirty="0"/>
              <a:t>)</a:t>
            </a:r>
          </a:p>
          <a:p>
            <a:r>
              <a:rPr lang="fr-FR" sz="1800" dirty="0"/>
              <a:t>vraie philosophie d’ouverture (code source ouvert, API gratuite, </a:t>
            </a:r>
            <a:r>
              <a:rPr lang="fr-FR" sz="1800" i="1" dirty="0"/>
              <a:t>dataset</a:t>
            </a:r>
            <a:r>
              <a:rPr lang="fr-FR" sz="1800" dirty="0"/>
              <a:t> en licence CC0, etc.)</a:t>
            </a:r>
          </a:p>
          <a:p>
            <a:r>
              <a:rPr lang="fr-FR" sz="1800" dirty="0">
                <a:hlinkClick r:id="rId7"/>
              </a:rPr>
              <a:t>API et </a:t>
            </a:r>
            <a:r>
              <a:rPr lang="fr-FR" sz="1800" i="1" dirty="0">
                <a:hlinkClick r:id="rId7"/>
              </a:rPr>
              <a:t>snapshot</a:t>
            </a:r>
            <a:endParaRPr lang="fr-FR" sz="1800" i="1" dirty="0"/>
          </a:p>
          <a:p>
            <a:r>
              <a:rPr lang="fr-FR" sz="1800" dirty="0"/>
              <a:t>espace personnel</a:t>
            </a:r>
          </a:p>
          <a:p>
            <a:pPr marL="0" indent="0">
              <a:buNone/>
            </a:pPr>
            <a:endParaRPr lang="fr-FR" sz="1800" i="1" dirty="0"/>
          </a:p>
        </p:txBody>
      </p:sp>
      <p:sp>
        <p:nvSpPr>
          <p:cNvPr id="8" name="Espace réservé du contenu 7">
            <a:extLst>
              <a:ext uri="{FF2B5EF4-FFF2-40B4-BE49-F238E27FC236}">
                <a16:creationId xmlns:a16="http://schemas.microsoft.com/office/drawing/2014/main" id="{9026C1F4-E147-6263-4F6C-E313A7BC3127}"/>
              </a:ext>
            </a:extLst>
          </p:cNvPr>
          <p:cNvSpPr>
            <a:spLocks noGrp="1"/>
          </p:cNvSpPr>
          <p:nvPr>
            <p:ph sz="quarter" idx="4"/>
          </p:nvPr>
        </p:nvSpPr>
        <p:spPr>
          <a:xfrm>
            <a:off x="6194427" y="2228056"/>
            <a:ext cx="5183188" cy="4238625"/>
          </a:xfrm>
        </p:spPr>
        <p:txBody>
          <a:bodyPr>
            <a:normAutofit fontScale="70000" lnSpcReduction="20000"/>
          </a:bodyPr>
          <a:lstStyle/>
          <a:p>
            <a:endParaRPr lang="fr-FR" sz="1800" dirty="0"/>
          </a:p>
          <a:p>
            <a:endParaRPr lang="fr-FR" sz="1800" dirty="0"/>
          </a:p>
          <a:p>
            <a:r>
              <a:rPr lang="fr-FR" sz="1800" dirty="0">
                <a:solidFill>
                  <a:srgbClr val="FF0000"/>
                </a:solidFill>
              </a:rPr>
              <a:t>! par défaut : recherche simple </a:t>
            </a:r>
            <a:r>
              <a:rPr lang="fr-FR" sz="1800" i="1" dirty="0" err="1">
                <a:solidFill>
                  <a:srgbClr val="FF0000"/>
                </a:solidFill>
              </a:rPr>
              <a:t>title</a:t>
            </a:r>
            <a:r>
              <a:rPr lang="fr-FR" sz="1800" i="1" dirty="0">
                <a:solidFill>
                  <a:srgbClr val="FF0000"/>
                </a:solidFill>
              </a:rPr>
              <a:t> &amp; abstract</a:t>
            </a:r>
            <a:endParaRPr lang="fr-FR" sz="1800" dirty="0">
              <a:solidFill>
                <a:srgbClr val="FF0000"/>
              </a:solidFill>
            </a:endParaRPr>
          </a:p>
          <a:p>
            <a:r>
              <a:rPr lang="fr-FR" sz="1800" dirty="0"/>
              <a:t>une couverture du français </a:t>
            </a:r>
            <a:r>
              <a:rPr lang="fr-FR" sz="1800" dirty="0">
                <a:hlinkClick r:id="rId8"/>
              </a:rPr>
              <a:t>encore peu satisfaisante</a:t>
            </a:r>
            <a:endParaRPr lang="fr-FR" sz="1800" dirty="0"/>
          </a:p>
          <a:p>
            <a:r>
              <a:rPr lang="fr-FR" sz="1800" dirty="0">
                <a:solidFill>
                  <a:srgbClr val="FF0000"/>
                </a:solidFill>
              </a:rPr>
              <a:t>un outil plutôt pensé pour de la bibliométrie et </a:t>
            </a:r>
            <a:r>
              <a:rPr lang="fr-FR" sz="1800" i="1" dirty="0">
                <a:solidFill>
                  <a:srgbClr val="FF0000"/>
                </a:solidFill>
              </a:rPr>
              <a:t>via </a:t>
            </a:r>
            <a:r>
              <a:rPr lang="fr-FR" sz="1800" dirty="0">
                <a:solidFill>
                  <a:srgbClr val="FF0000"/>
                </a:solidFill>
              </a:rPr>
              <a:t>API plus que pour le chercheur individuel </a:t>
            </a:r>
            <a:r>
              <a:rPr lang="fr-FR" sz="1800" dirty="0"/>
              <a:t>: formulaire de recherche avancée difficile d’accès ; pas de formulaire de recherche structurée pour l’interface web ; pas d’aide facile d’accès pour l’application web hors API ; pas de de fonction « export » directement sur la notice</a:t>
            </a:r>
          </a:p>
          <a:p>
            <a:r>
              <a:rPr lang="fr-FR" sz="1800" dirty="0"/>
              <a:t>! aux accents et ponctuations, des difficultés à respecter les guillemets</a:t>
            </a:r>
          </a:p>
          <a:p>
            <a:r>
              <a:rPr lang="fr-FR" sz="1800" dirty="0"/>
              <a:t>biais inhérents aux sources utilisées (ex. : MAG, Crossref) et toujours une prédominance d’articles (ex. : </a:t>
            </a:r>
            <a:r>
              <a:rPr lang="fr-FR" sz="1800" dirty="0">
                <a:hlinkClick r:id="rId9"/>
              </a:rPr>
              <a:t>Ecole des Ponts</a:t>
            </a:r>
            <a:r>
              <a:rPr lang="fr-FR" sz="1800" dirty="0"/>
              <a:t>) ou de </a:t>
            </a:r>
            <a:r>
              <a:rPr lang="fr-FR" sz="1800" dirty="0">
                <a:hlinkClick r:id="rId10"/>
              </a:rPr>
              <a:t>certaines zones / pays</a:t>
            </a:r>
            <a:endParaRPr lang="fr-FR" sz="1800" dirty="0"/>
          </a:p>
          <a:p>
            <a:r>
              <a:rPr lang="fr-FR" sz="1800" dirty="0"/>
              <a:t>couverture encore incomplète (pas de brevets, peu de jeux de données, de logiciels ); intègre peu ou mal la littérature grise (ex. : les contenus de TEL-HAL)</a:t>
            </a:r>
          </a:p>
          <a:p>
            <a:r>
              <a:rPr lang="fr-FR" sz="1800" dirty="0"/>
              <a:t>désambiguïsation parfois fautive ou absente (auteurs, affiliations) et présence d’erreurs ou de manques (ex. : doublons)</a:t>
            </a:r>
          </a:p>
        </p:txBody>
      </p:sp>
      <p:pic>
        <p:nvPicPr>
          <p:cNvPr id="9" name="Espace réservé du contenu 9" descr="Contour de visage souriant avec un remplissage uni">
            <a:extLst>
              <a:ext uri="{FF2B5EF4-FFF2-40B4-BE49-F238E27FC236}">
                <a16:creationId xmlns:a16="http://schemas.microsoft.com/office/drawing/2014/main" id="{1DC5AA8E-509F-F0BF-6C53-3325C5935A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90371" y="1754846"/>
            <a:ext cx="628310" cy="628310"/>
          </a:xfrm>
          <a:prstGeom prst="rect">
            <a:avLst/>
          </a:prstGeom>
        </p:spPr>
      </p:pic>
      <p:pic>
        <p:nvPicPr>
          <p:cNvPr id="10" name="Graphique 9" descr="Contour de visage neutre avec un remplissage uni">
            <a:extLst>
              <a:ext uri="{FF2B5EF4-FFF2-40B4-BE49-F238E27FC236}">
                <a16:creationId xmlns:a16="http://schemas.microsoft.com/office/drawing/2014/main" id="{62155F28-EB2C-436B-7B8D-B3694B1CB6B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77194" y="1754846"/>
            <a:ext cx="628310" cy="628310"/>
          </a:xfrm>
          <a:prstGeom prst="rect">
            <a:avLst/>
          </a:prstGeom>
        </p:spPr>
      </p:pic>
      <p:sp>
        <p:nvSpPr>
          <p:cNvPr id="4" name="ZoneTexte 3">
            <a:extLst>
              <a:ext uri="{FF2B5EF4-FFF2-40B4-BE49-F238E27FC236}">
                <a16:creationId xmlns:a16="http://schemas.microsoft.com/office/drawing/2014/main" id="{68841328-BC36-3C68-9460-7F834F95E318}"/>
              </a:ext>
            </a:extLst>
          </p:cNvPr>
          <p:cNvSpPr txBox="1"/>
          <p:nvPr/>
        </p:nvSpPr>
        <p:spPr>
          <a:xfrm>
            <a:off x="56526" y="5643359"/>
            <a:ext cx="5915646" cy="1092607"/>
          </a:xfrm>
          <a:prstGeom prst="rect">
            <a:avLst/>
          </a:prstGeom>
          <a:noFill/>
        </p:spPr>
        <p:txBody>
          <a:bodyPr wrap="square">
            <a:spAutoFit/>
          </a:bodyPr>
          <a:lstStyle/>
          <a:p>
            <a:pPr marL="0" indent="0">
              <a:buNone/>
            </a:pPr>
            <a:r>
              <a:rPr lang="fr-FR" sz="1300" dirty="0"/>
              <a:t>Avantages d’OpenAlex pour la bibliométrie (</a:t>
            </a:r>
            <a:r>
              <a:rPr lang="fr-FR" sz="1300" dirty="0">
                <a:hlinkClick r:id="rId15"/>
              </a:rPr>
              <a:t>retour de l’INIST-CNRS, 03/2025</a:t>
            </a:r>
            <a:r>
              <a:rPr lang="fr-FR" sz="1300" dirty="0"/>
              <a:t>)</a:t>
            </a:r>
          </a:p>
          <a:p>
            <a:pPr marL="457200" indent="-190500">
              <a:buFont typeface="Arial" panose="020B0604020202020204" pitchFamily="34" charset="0"/>
              <a:buChar char="•"/>
            </a:pPr>
            <a:r>
              <a:rPr lang="fr-FR" sz="1300" dirty="0"/>
              <a:t>SDG </a:t>
            </a:r>
            <a:r>
              <a:rPr lang="fr-FR" sz="1300" i="1" dirty="0" err="1"/>
              <a:t>sustainable</a:t>
            </a:r>
            <a:r>
              <a:rPr lang="fr-FR" sz="1300" i="1" dirty="0"/>
              <a:t> </a:t>
            </a:r>
            <a:r>
              <a:rPr lang="fr-FR" sz="1300" i="1" dirty="0" err="1"/>
              <a:t>development</a:t>
            </a:r>
            <a:r>
              <a:rPr lang="fr-FR" sz="1300" i="1" dirty="0"/>
              <a:t> goals</a:t>
            </a:r>
            <a:endParaRPr lang="fr-FR" sz="1300" dirty="0"/>
          </a:p>
          <a:p>
            <a:pPr marL="457200" indent="-190500">
              <a:buFont typeface="Arial" panose="020B0604020202020204" pitchFamily="34" charset="0"/>
              <a:buChar char="•"/>
            </a:pPr>
            <a:r>
              <a:rPr lang="fr-FR" sz="1300" dirty="0"/>
              <a:t>publications relevant de la voie diamant</a:t>
            </a:r>
          </a:p>
          <a:p>
            <a:pPr marL="457200" indent="-190500">
              <a:buFont typeface="Arial" panose="020B0604020202020204" pitchFamily="34" charset="0"/>
              <a:buChar char="•"/>
            </a:pPr>
            <a:r>
              <a:rPr lang="fr-FR" sz="1300" dirty="0"/>
              <a:t>informations relevant des APC</a:t>
            </a:r>
          </a:p>
          <a:p>
            <a:pPr marL="457200" indent="-190500">
              <a:buFont typeface="Arial" panose="020B0604020202020204" pitchFamily="34" charset="0"/>
              <a:buChar char="•"/>
            </a:pPr>
            <a:r>
              <a:rPr lang="fr-FR" sz="1300" dirty="0"/>
              <a:t>publications rétractées</a:t>
            </a:r>
          </a:p>
        </p:txBody>
      </p:sp>
      <p:pic>
        <p:nvPicPr>
          <p:cNvPr id="5" name="Image 4">
            <a:extLst>
              <a:ext uri="{FF2B5EF4-FFF2-40B4-BE49-F238E27FC236}">
                <a16:creationId xmlns:a16="http://schemas.microsoft.com/office/drawing/2014/main" id="{38A978FB-1690-F0CC-B851-CC399BD1D8FD}"/>
              </a:ext>
            </a:extLst>
          </p:cNvPr>
          <p:cNvPicPr>
            <a:picLocks noChangeAspect="1"/>
          </p:cNvPicPr>
          <p:nvPr/>
        </p:nvPicPr>
        <p:blipFill>
          <a:blip r:embed="rId16"/>
          <a:stretch>
            <a:fillRect/>
          </a:stretch>
        </p:blipFill>
        <p:spPr>
          <a:xfrm>
            <a:off x="4627196" y="530339"/>
            <a:ext cx="2689952" cy="717321"/>
          </a:xfrm>
          <a:prstGeom prst="rect">
            <a:avLst/>
          </a:prstGeom>
        </p:spPr>
      </p:pic>
    </p:spTree>
    <p:extLst>
      <p:ext uri="{BB962C8B-B14F-4D97-AF65-F5344CB8AC3E}">
        <p14:creationId xmlns:p14="http://schemas.microsoft.com/office/powerpoint/2010/main" val="756785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430056151"/>
              </p:ext>
            </p:extLst>
          </p:nvPr>
        </p:nvGraphicFramePr>
        <p:xfrm>
          <a:off x="5890229" y="1443554"/>
          <a:ext cx="6083400" cy="4763371"/>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https://matilda.science/</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r>
                        <a:rPr lang="fr-FR" sz="1800" dirty="0">
                          <a:effectLst/>
                        </a:rPr>
                        <a:t>Centre de sociologie de l’innovation et Huma-Num, 2023</a:t>
                      </a:r>
                    </a:p>
                  </a:txBody>
                  <a:tcPr/>
                </a:tc>
                <a:extLst>
                  <a:ext uri="{0D108BD9-81ED-4DB2-BD59-A6C34878D82A}">
                    <a16:rowId xmlns:a16="http://schemas.microsoft.com/office/drawing/2014/main" val="2249962852"/>
                  </a:ext>
                </a:extLst>
              </a:tr>
              <a:tr h="526651">
                <a:tc>
                  <a:txBody>
                    <a:bodyPr/>
                    <a:lstStyle/>
                    <a:p>
                      <a:r>
                        <a:rPr lang="fr-FR" sz="1600" dirty="0"/>
                        <a:t>contenu</a:t>
                      </a:r>
                    </a:p>
                  </a:txBody>
                  <a:tcPr/>
                </a:tc>
                <a:tc>
                  <a:txBody>
                    <a:bodyPr/>
                    <a:lstStyle/>
                    <a:p>
                      <a:r>
                        <a:rPr lang="fr-FR" sz="1800" dirty="0">
                          <a:effectLst/>
                        </a:rPr>
                        <a:t>155 M. productions (27 M. en texte intégral)</a:t>
                      </a:r>
                    </a:p>
                    <a:p>
                      <a:r>
                        <a:rPr lang="fr-FR" sz="1800" dirty="0">
                          <a:effectLst/>
                        </a:rPr>
                        <a:t>! dates : documents à partir de 2019, ou les références des documents à partir de 2019</a:t>
                      </a:r>
                      <a:endParaRPr lang="fr-FR" dirty="0"/>
                    </a:p>
                  </a:txBody>
                  <a:tcPr/>
                </a:tc>
                <a:extLst>
                  <a:ext uri="{0D108BD9-81ED-4DB2-BD59-A6C34878D82A}">
                    <a16:rowId xmlns:a16="http://schemas.microsoft.com/office/drawing/2014/main" val="3794068674"/>
                  </a:ext>
                </a:extLst>
              </a:tr>
              <a:tr h="526651">
                <a:tc>
                  <a:txBody>
                    <a:bodyPr/>
                    <a:lstStyle/>
                    <a:p>
                      <a:r>
                        <a:rPr lang="fr-FR" sz="1600" dirty="0"/>
                        <a:t>origine des données</a:t>
                      </a:r>
                    </a:p>
                  </a:txBody>
                  <a:tcPr/>
                </a:tc>
                <a:tc>
                  <a:txBody>
                    <a:bodyPr/>
                    <a:lstStyle/>
                    <a:p>
                      <a:r>
                        <a:rPr lang="fr-FR" sz="1800" dirty="0">
                          <a:effectLst/>
                        </a:rPr>
                        <a:t>arXiv, PubMed, Crossref, </a:t>
                      </a:r>
                      <a:r>
                        <a:rPr lang="fr-FR" sz="1800" dirty="0" err="1">
                          <a:effectLst/>
                        </a:rPr>
                        <a:t>RePEc</a:t>
                      </a:r>
                      <a:r>
                        <a:rPr lang="fr-FR" sz="1800" dirty="0">
                          <a:effectLst/>
                        </a:rPr>
                        <a:t>, HAL</a:t>
                      </a:r>
                    </a:p>
                    <a:p>
                      <a:r>
                        <a:rPr lang="fr-FR" sz="1800" dirty="0">
                          <a:effectLst/>
                        </a:rPr>
                        <a:t>+ Unpaywall, ORCID </a:t>
                      </a:r>
                      <a:r>
                        <a:rPr lang="fr-FR" sz="1200" dirty="0">
                          <a:effectLst/>
                        </a:rPr>
                        <a:t>[</a:t>
                      </a:r>
                      <a:r>
                        <a:rPr lang="fr-FR" sz="1200" dirty="0">
                          <a:effectLst/>
                          <a:hlinkClick r:id="rId4"/>
                        </a:rPr>
                        <a:t>source</a:t>
                      </a:r>
                      <a:r>
                        <a:rPr lang="fr-FR" sz="1200" dirty="0">
                          <a:effectLst/>
                        </a:rPr>
                        <a:t>]</a:t>
                      </a:r>
                    </a:p>
                    <a:p>
                      <a:r>
                        <a:rPr lang="fr-FR" sz="1800" dirty="0">
                          <a:effectLst/>
                          <a:hlinkClick r:id="rId5"/>
                        </a:rPr>
                        <a:t>mise à jour généralement 2 j. </a:t>
                      </a:r>
                      <a:r>
                        <a:rPr lang="fr-FR" sz="1800" dirty="0">
                          <a:effectLst/>
                        </a:rPr>
                        <a:t>après leur création dans les sources</a:t>
                      </a:r>
                      <a:endParaRPr lang="fr-FR" dirty="0"/>
                    </a:p>
                  </a:txBody>
                  <a:tcPr/>
                </a:tc>
                <a:extLst>
                  <a:ext uri="{0D108BD9-81ED-4DB2-BD59-A6C34878D82A}">
                    <a16:rowId xmlns:a16="http://schemas.microsoft.com/office/drawing/2014/main" val="4247990442"/>
                  </a:ext>
                </a:extLst>
              </a:tr>
              <a:tr h="526651">
                <a:tc>
                  <a:txBody>
                    <a:bodyPr/>
                    <a:lstStyle/>
                    <a:p>
                      <a:r>
                        <a:rPr lang="fr-FR" sz="1600" dirty="0"/>
                        <a:t>principales fonctionnalités</a:t>
                      </a:r>
                    </a:p>
                  </a:txBody>
                  <a:tcPr/>
                </a:tc>
                <a:tc>
                  <a:txBody>
                    <a:bodyPr/>
                    <a:lstStyle/>
                    <a:p>
                      <a:r>
                        <a:rPr lang="fr-FR" sz="1800" dirty="0">
                          <a:effectLst/>
                        </a:rPr>
                        <a:t>offre entièrement gratuite</a:t>
                      </a:r>
                    </a:p>
                  </a:txBody>
                  <a:tcPr/>
                </a:tc>
                <a:extLst>
                  <a:ext uri="{0D108BD9-81ED-4DB2-BD59-A6C34878D82A}">
                    <a16:rowId xmlns:a16="http://schemas.microsoft.com/office/drawing/2014/main" val="2095493402"/>
                  </a:ext>
                </a:extLst>
              </a:tr>
              <a:tr h="526651">
                <a:tc>
                  <a:txBody>
                    <a:bodyPr/>
                    <a:lstStyle/>
                    <a:p>
                      <a:r>
                        <a:rPr lang="fr-FR" sz="1600" dirty="0"/>
                        <a:t>pour aller plus loin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hlinkClick r:id="rId6"/>
                        </a:rPr>
                        <a:t>A propos</a:t>
                      </a:r>
                      <a:endParaRPr lang="fr-FR" sz="1800" u="sng" dirty="0">
                        <a:effectLst/>
                        <a:hlinkClick r:id="rId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u="sng" dirty="0">
                          <a:effectLst/>
                          <a:hlinkClick r:id="rId7"/>
                        </a:rPr>
                        <a:t>FAQ</a:t>
                      </a:r>
                      <a:endParaRPr lang="fr-FR" sz="180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rPr>
                        <a:t>réseaux sociaux : </a:t>
                      </a:r>
                      <a:r>
                        <a:rPr lang="fr-FR" sz="1800" dirty="0">
                          <a:effectLst/>
                          <a:hlinkClick r:id="rId8"/>
                        </a:rPr>
                        <a:t>Bluesky</a:t>
                      </a:r>
                      <a:endParaRPr lang="fr-FR" sz="1800" dirty="0">
                        <a:effectLst/>
                      </a:endParaRPr>
                    </a:p>
                  </a:txBody>
                  <a:tcPr/>
                </a:tc>
                <a:extLst>
                  <a:ext uri="{0D108BD9-81ED-4DB2-BD59-A6C34878D82A}">
                    <a16:rowId xmlns:a16="http://schemas.microsoft.com/office/drawing/2014/main" val="272292489"/>
                  </a:ext>
                </a:extLst>
              </a:tr>
            </a:tbl>
          </a:graphicData>
        </a:graphic>
      </p:graphicFrame>
      <p:pic>
        <p:nvPicPr>
          <p:cNvPr id="2" name="Image 1">
            <a:extLst>
              <a:ext uri="{FF2B5EF4-FFF2-40B4-BE49-F238E27FC236}">
                <a16:creationId xmlns:a16="http://schemas.microsoft.com/office/drawing/2014/main" id="{C2304F2B-B3E8-4C3A-B242-2287C56151DC}"/>
              </a:ext>
            </a:extLst>
          </p:cNvPr>
          <p:cNvPicPr>
            <a:picLocks noChangeAspect="1"/>
          </p:cNvPicPr>
          <p:nvPr/>
        </p:nvPicPr>
        <p:blipFill>
          <a:blip r:embed="rId9"/>
          <a:stretch>
            <a:fillRect/>
          </a:stretch>
        </p:blipFill>
        <p:spPr>
          <a:xfrm>
            <a:off x="1534229" y="2933631"/>
            <a:ext cx="3210373" cy="990738"/>
          </a:xfrm>
          <a:prstGeom prst="rect">
            <a:avLst/>
          </a:prstGeom>
        </p:spPr>
      </p:pic>
    </p:spTree>
    <p:extLst>
      <p:ext uri="{BB962C8B-B14F-4D97-AF65-F5344CB8AC3E}">
        <p14:creationId xmlns:p14="http://schemas.microsoft.com/office/powerpoint/2010/main" val="6432010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69066AE-823E-4997-BFDE-341AC2C70FAF}"/>
              </a:ext>
            </a:extLst>
          </p:cNvPr>
          <p:cNvPicPr>
            <a:picLocks noChangeAspect="1"/>
          </p:cNvPicPr>
          <p:nvPr/>
        </p:nvPicPr>
        <p:blipFill>
          <a:blip r:embed="rId3"/>
          <a:stretch>
            <a:fillRect/>
          </a:stretch>
        </p:blipFill>
        <p:spPr>
          <a:xfrm>
            <a:off x="1556241" y="1881016"/>
            <a:ext cx="9079517" cy="3948284"/>
          </a:xfrm>
          <a:prstGeom prst="rect">
            <a:avLst/>
          </a:prstGeom>
          <a:effectLst>
            <a:outerShdw blurRad="508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B999EAF0-C271-42ED-9AC9-32F9C980A4C0}"/>
              </a:ext>
            </a:extLst>
          </p:cNvPr>
          <p:cNvSpPr/>
          <p:nvPr/>
        </p:nvSpPr>
        <p:spPr>
          <a:xfrm>
            <a:off x="5829740" y="5934514"/>
            <a:ext cx="532518" cy="246221"/>
          </a:xfrm>
          <a:prstGeom prst="rect">
            <a:avLst/>
          </a:prstGeom>
        </p:spPr>
        <p:txBody>
          <a:bodyPr wrap="non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01297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7220B7E-ADFA-13BD-A333-C974EEBE8C18}"/>
              </a:ext>
            </a:extLst>
          </p:cNvPr>
          <p:cNvPicPr>
            <a:picLocks noChangeAspect="1"/>
          </p:cNvPicPr>
          <p:nvPr/>
        </p:nvPicPr>
        <p:blipFill>
          <a:blip r:embed="rId3"/>
          <a:stretch>
            <a:fillRect/>
          </a:stretch>
        </p:blipFill>
        <p:spPr>
          <a:xfrm>
            <a:off x="1714500" y="457200"/>
            <a:ext cx="9515475" cy="5943600"/>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7FD41DBD-AA8E-4C5E-9FCB-04A2C3258051}"/>
              </a:ext>
            </a:extLst>
          </p:cNvPr>
          <p:cNvSpPr/>
          <p:nvPr/>
        </p:nvSpPr>
        <p:spPr>
          <a:xfrm>
            <a:off x="1103086" y="3194248"/>
            <a:ext cx="611414" cy="276999"/>
          </a:xfrm>
          <a:prstGeom prst="rect">
            <a:avLst/>
          </a:prstGeom>
          <a:solidFill>
            <a:schemeClr val="accent1"/>
          </a:solidFill>
        </p:spPr>
        <p:txBody>
          <a:bodyPr wrap="square">
            <a:spAutoFit/>
          </a:bodyPr>
          <a:lstStyle/>
          <a:p>
            <a:r>
              <a:rPr lang="fr-FR" sz="1200" dirty="0">
                <a:solidFill>
                  <a:srgbClr val="E7EAED"/>
                </a:solidFill>
              </a:rPr>
              <a:t>filtres</a:t>
            </a:r>
          </a:p>
        </p:txBody>
      </p:sp>
      <p:sp>
        <p:nvSpPr>
          <p:cNvPr id="4" name="Rectangle 3">
            <a:extLst>
              <a:ext uri="{FF2B5EF4-FFF2-40B4-BE49-F238E27FC236}">
                <a16:creationId xmlns:a16="http://schemas.microsoft.com/office/drawing/2014/main" id="{6A8E6579-9494-4130-8BF6-382CCE6A7591}"/>
              </a:ext>
            </a:extLst>
          </p:cNvPr>
          <p:cNvSpPr/>
          <p:nvPr/>
        </p:nvSpPr>
        <p:spPr>
          <a:xfrm>
            <a:off x="1714500" y="863577"/>
            <a:ext cx="1695450" cy="569496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41DC9570-31F0-495E-B340-76CF0080F051}"/>
              </a:ext>
            </a:extLst>
          </p:cNvPr>
          <p:cNvSpPr/>
          <p:nvPr/>
        </p:nvSpPr>
        <p:spPr>
          <a:xfrm>
            <a:off x="3551125" y="892605"/>
            <a:ext cx="3328194" cy="34645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1C08435-0B67-4265-892B-590C57514C46}"/>
              </a:ext>
            </a:extLst>
          </p:cNvPr>
          <p:cNvSpPr/>
          <p:nvPr/>
        </p:nvSpPr>
        <p:spPr>
          <a:xfrm>
            <a:off x="4400762" y="615605"/>
            <a:ext cx="1385676" cy="277000"/>
          </a:xfrm>
          <a:prstGeom prst="rect">
            <a:avLst/>
          </a:prstGeom>
          <a:solidFill>
            <a:schemeClr val="accent1"/>
          </a:solidFill>
        </p:spPr>
        <p:txBody>
          <a:bodyPr wrap="square">
            <a:spAutoFit/>
          </a:bodyPr>
          <a:lstStyle/>
          <a:p>
            <a:r>
              <a:rPr lang="fr-FR" sz="1200" dirty="0">
                <a:solidFill>
                  <a:srgbClr val="E7EAED"/>
                </a:solidFill>
              </a:rPr>
              <a:t>actions sur la liste</a:t>
            </a:r>
          </a:p>
        </p:txBody>
      </p:sp>
      <p:sp>
        <p:nvSpPr>
          <p:cNvPr id="2" name="Rectangle 1">
            <a:extLst>
              <a:ext uri="{FF2B5EF4-FFF2-40B4-BE49-F238E27FC236}">
                <a16:creationId xmlns:a16="http://schemas.microsoft.com/office/drawing/2014/main" id="{407C393B-0789-9902-F6DA-C5DC8AA64700}"/>
              </a:ext>
            </a:extLst>
          </p:cNvPr>
          <p:cNvSpPr/>
          <p:nvPr/>
        </p:nvSpPr>
        <p:spPr>
          <a:xfrm>
            <a:off x="6096000" y="214549"/>
            <a:ext cx="2008249" cy="646331"/>
          </a:xfrm>
          <a:prstGeom prst="rect">
            <a:avLst/>
          </a:prstGeom>
          <a:solidFill>
            <a:schemeClr val="accent1"/>
          </a:solidFill>
        </p:spPr>
        <p:txBody>
          <a:bodyPr wrap="square">
            <a:spAutoFit/>
          </a:bodyPr>
          <a:lstStyle/>
          <a:p>
            <a:r>
              <a:rPr lang="fr-FR" sz="1200" dirty="0">
                <a:solidFill>
                  <a:schemeClr val="bg1"/>
                </a:solidFill>
              </a:rPr>
              <a:t>export (BibTex), après avoir cliqué sur « Sélectionner des œuvres à exporter »</a:t>
            </a:r>
          </a:p>
        </p:txBody>
      </p:sp>
      <p:sp>
        <p:nvSpPr>
          <p:cNvPr id="5" name="ZoneTexte 4">
            <a:extLst>
              <a:ext uri="{FF2B5EF4-FFF2-40B4-BE49-F238E27FC236}">
                <a16:creationId xmlns:a16="http://schemas.microsoft.com/office/drawing/2014/main" id="{E65D255D-E37A-61C8-6003-830DC3B3D8FA}"/>
              </a:ext>
            </a:extLst>
          </p:cNvPr>
          <p:cNvSpPr txBox="1"/>
          <p:nvPr/>
        </p:nvSpPr>
        <p:spPr>
          <a:xfrm>
            <a:off x="6235498" y="6598653"/>
            <a:ext cx="458526"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27526805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ACB36FD-59A4-B7E8-1071-627C46E30C10}"/>
              </a:ext>
            </a:extLst>
          </p:cNvPr>
          <p:cNvPicPr>
            <a:picLocks noChangeAspect="1"/>
          </p:cNvPicPr>
          <p:nvPr/>
        </p:nvPicPr>
        <p:blipFill>
          <a:blip r:embed="rId3"/>
          <a:stretch>
            <a:fillRect/>
          </a:stretch>
        </p:blipFill>
        <p:spPr>
          <a:xfrm>
            <a:off x="2407527" y="333885"/>
            <a:ext cx="8126044" cy="6190229"/>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CAF1D268-6C89-4C0B-B70F-027BCBA6EB65}"/>
              </a:ext>
            </a:extLst>
          </p:cNvPr>
          <p:cNvSpPr/>
          <p:nvPr/>
        </p:nvSpPr>
        <p:spPr>
          <a:xfrm>
            <a:off x="9622338" y="692060"/>
            <a:ext cx="882205" cy="44256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C2E2A83C-21F8-4439-9F32-C54695867872}"/>
              </a:ext>
            </a:extLst>
          </p:cNvPr>
          <p:cNvSpPr/>
          <p:nvPr/>
        </p:nvSpPr>
        <p:spPr>
          <a:xfrm>
            <a:off x="3428900" y="3643822"/>
            <a:ext cx="6083298" cy="108433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48B5DF9-92DB-4B19-936F-43915BB17BF8}"/>
              </a:ext>
            </a:extLst>
          </p:cNvPr>
          <p:cNvSpPr/>
          <p:nvPr/>
        </p:nvSpPr>
        <p:spPr>
          <a:xfrm>
            <a:off x="9979357" y="1134625"/>
            <a:ext cx="2008249" cy="461665"/>
          </a:xfrm>
          <a:prstGeom prst="rect">
            <a:avLst/>
          </a:prstGeom>
          <a:solidFill>
            <a:schemeClr val="accent1"/>
          </a:solidFill>
        </p:spPr>
        <p:txBody>
          <a:bodyPr wrap="square">
            <a:spAutoFit/>
          </a:bodyPr>
          <a:lstStyle/>
          <a:p>
            <a:r>
              <a:rPr lang="fr-FR" sz="1200" dirty="0">
                <a:solidFill>
                  <a:schemeClr val="bg1"/>
                </a:solidFill>
              </a:rPr>
              <a:t>liens éventuels vers le texte intégral</a:t>
            </a:r>
          </a:p>
        </p:txBody>
      </p:sp>
      <p:sp>
        <p:nvSpPr>
          <p:cNvPr id="7" name="Rectangle 6">
            <a:extLst>
              <a:ext uri="{FF2B5EF4-FFF2-40B4-BE49-F238E27FC236}">
                <a16:creationId xmlns:a16="http://schemas.microsoft.com/office/drawing/2014/main" id="{4D129D1C-2F6C-4A02-95FA-1E93098B1196}"/>
              </a:ext>
            </a:extLst>
          </p:cNvPr>
          <p:cNvSpPr/>
          <p:nvPr/>
        </p:nvSpPr>
        <p:spPr>
          <a:xfrm>
            <a:off x="2004151" y="4047491"/>
            <a:ext cx="1424749" cy="276999"/>
          </a:xfrm>
          <a:prstGeom prst="rect">
            <a:avLst/>
          </a:prstGeom>
          <a:solidFill>
            <a:schemeClr val="accent1"/>
          </a:solidFill>
        </p:spPr>
        <p:txBody>
          <a:bodyPr wrap="none">
            <a:spAutoFit/>
          </a:bodyPr>
          <a:lstStyle/>
          <a:p>
            <a:r>
              <a:rPr lang="fr-FR" sz="1200" dirty="0">
                <a:solidFill>
                  <a:schemeClr val="bg1"/>
                </a:solidFill>
              </a:rPr>
              <a:t>sources de la notice</a:t>
            </a:r>
          </a:p>
        </p:txBody>
      </p:sp>
      <p:sp>
        <p:nvSpPr>
          <p:cNvPr id="9" name="Rectangle 8">
            <a:extLst>
              <a:ext uri="{FF2B5EF4-FFF2-40B4-BE49-F238E27FC236}">
                <a16:creationId xmlns:a16="http://schemas.microsoft.com/office/drawing/2014/main" id="{F3CCD9C4-CD7D-4576-A12C-CA22D8A0B32D}"/>
              </a:ext>
            </a:extLst>
          </p:cNvPr>
          <p:cNvSpPr/>
          <p:nvPr/>
        </p:nvSpPr>
        <p:spPr>
          <a:xfrm>
            <a:off x="3428900" y="4773704"/>
            <a:ext cx="6083298" cy="23145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687621F-6AD8-40E6-8771-868109C7609D}"/>
              </a:ext>
            </a:extLst>
          </p:cNvPr>
          <p:cNvSpPr/>
          <p:nvPr/>
        </p:nvSpPr>
        <p:spPr>
          <a:xfrm>
            <a:off x="1856546" y="4750933"/>
            <a:ext cx="1572354" cy="276999"/>
          </a:xfrm>
          <a:prstGeom prst="rect">
            <a:avLst/>
          </a:prstGeom>
          <a:solidFill>
            <a:schemeClr val="accent1"/>
          </a:solidFill>
        </p:spPr>
        <p:txBody>
          <a:bodyPr wrap="none">
            <a:spAutoFit/>
          </a:bodyPr>
          <a:lstStyle/>
          <a:p>
            <a:r>
              <a:rPr lang="fr-FR" sz="1200" dirty="0">
                <a:solidFill>
                  <a:schemeClr val="bg1"/>
                </a:solidFill>
              </a:rPr>
              <a:t>affichage des citations</a:t>
            </a:r>
          </a:p>
        </p:txBody>
      </p:sp>
      <p:sp>
        <p:nvSpPr>
          <p:cNvPr id="3" name="ZoneTexte 2">
            <a:extLst>
              <a:ext uri="{FF2B5EF4-FFF2-40B4-BE49-F238E27FC236}">
                <a16:creationId xmlns:a16="http://schemas.microsoft.com/office/drawing/2014/main" id="{1C2AC2D5-00B7-71E9-0038-89766F302244}"/>
              </a:ext>
            </a:extLst>
          </p:cNvPr>
          <p:cNvSpPr txBox="1"/>
          <p:nvPr/>
        </p:nvSpPr>
        <p:spPr>
          <a:xfrm>
            <a:off x="6155288" y="6598653"/>
            <a:ext cx="630523"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27002127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53AD433-1E13-738F-27FD-09C539AFAAB9}"/>
              </a:ext>
            </a:extLst>
          </p:cNvPr>
          <p:cNvPicPr>
            <a:picLocks noChangeAspect="1"/>
          </p:cNvPicPr>
          <p:nvPr/>
        </p:nvPicPr>
        <p:blipFill>
          <a:blip r:embed="rId3"/>
          <a:stretch>
            <a:fillRect/>
          </a:stretch>
        </p:blipFill>
        <p:spPr>
          <a:xfrm>
            <a:off x="2839451" y="357754"/>
            <a:ext cx="6763393" cy="6142492"/>
          </a:xfrm>
          <a:prstGeom prst="rect">
            <a:avLst/>
          </a:prstGeom>
          <a:effectLst>
            <a:outerShdw blurRad="292100" dist="139700" dir="2700000" algn="ctr" rotWithShape="0">
              <a:srgbClr val="000000">
                <a:alpha val="65000"/>
              </a:srgbClr>
            </a:outerShdw>
          </a:effectLst>
        </p:spPr>
      </p:pic>
      <p:sp>
        <p:nvSpPr>
          <p:cNvPr id="2" name="ZoneTexte 1">
            <a:extLst>
              <a:ext uri="{FF2B5EF4-FFF2-40B4-BE49-F238E27FC236}">
                <a16:creationId xmlns:a16="http://schemas.microsoft.com/office/drawing/2014/main" id="{1971E3A2-057E-B39F-2D29-3971FD9B2EC0}"/>
              </a:ext>
            </a:extLst>
          </p:cNvPr>
          <p:cNvSpPr txBox="1"/>
          <p:nvPr/>
        </p:nvSpPr>
        <p:spPr>
          <a:xfrm>
            <a:off x="6155288" y="6598653"/>
            <a:ext cx="630523"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3232569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6E19F85-8AC9-45F9-9157-D3B10C6D43B0}"/>
              </a:ext>
            </a:extLst>
          </p:cNvPr>
          <p:cNvPicPr>
            <a:picLocks noChangeAspect="1"/>
          </p:cNvPicPr>
          <p:nvPr/>
        </p:nvPicPr>
        <p:blipFill rotWithShape="1">
          <a:blip r:embed="rId3"/>
          <a:srcRect l="1258" r="1258"/>
          <a:stretch/>
        </p:blipFill>
        <p:spPr>
          <a:xfrm>
            <a:off x="247094" y="105388"/>
            <a:ext cx="5848906" cy="2335351"/>
          </a:xfrm>
          <a:prstGeom prst="rect">
            <a:avLst/>
          </a:prstGeom>
        </p:spPr>
      </p:pic>
      <p:pic>
        <p:nvPicPr>
          <p:cNvPr id="3" name="Image 2">
            <a:extLst>
              <a:ext uri="{FF2B5EF4-FFF2-40B4-BE49-F238E27FC236}">
                <a16:creationId xmlns:a16="http://schemas.microsoft.com/office/drawing/2014/main" id="{66C87517-C93E-458B-BC2C-18AACBCC9DD1}"/>
              </a:ext>
            </a:extLst>
          </p:cNvPr>
          <p:cNvPicPr>
            <a:picLocks noChangeAspect="1"/>
          </p:cNvPicPr>
          <p:nvPr/>
        </p:nvPicPr>
        <p:blipFill rotWithShape="1">
          <a:blip r:embed="rId4"/>
          <a:srcRect l="2516" r="2516"/>
          <a:stretch/>
        </p:blipFill>
        <p:spPr>
          <a:xfrm>
            <a:off x="308284" y="3743851"/>
            <a:ext cx="5697950" cy="3071285"/>
          </a:xfrm>
          <a:prstGeom prst="rect">
            <a:avLst/>
          </a:prstGeom>
        </p:spPr>
      </p:pic>
      <p:pic>
        <p:nvPicPr>
          <p:cNvPr id="4" name="Image 3">
            <a:extLst>
              <a:ext uri="{FF2B5EF4-FFF2-40B4-BE49-F238E27FC236}">
                <a16:creationId xmlns:a16="http://schemas.microsoft.com/office/drawing/2014/main" id="{F8339DFC-D83E-4C0F-BE63-8B9E5F27801E}"/>
              </a:ext>
            </a:extLst>
          </p:cNvPr>
          <p:cNvPicPr>
            <a:picLocks noChangeAspect="1"/>
          </p:cNvPicPr>
          <p:nvPr/>
        </p:nvPicPr>
        <p:blipFill rotWithShape="1">
          <a:blip r:embed="rId5"/>
          <a:srcRect/>
          <a:stretch/>
        </p:blipFill>
        <p:spPr>
          <a:xfrm>
            <a:off x="247094" y="2526464"/>
            <a:ext cx="5848907" cy="1231675"/>
          </a:xfrm>
          <a:prstGeom prst="rect">
            <a:avLst/>
          </a:prstGeom>
        </p:spPr>
      </p:pic>
      <p:sp>
        <p:nvSpPr>
          <p:cNvPr id="8" name="ZoneTexte 7">
            <a:extLst>
              <a:ext uri="{FF2B5EF4-FFF2-40B4-BE49-F238E27FC236}">
                <a16:creationId xmlns:a16="http://schemas.microsoft.com/office/drawing/2014/main" id="{73F765A1-D692-16A8-A92D-275DCF103738}"/>
              </a:ext>
            </a:extLst>
          </p:cNvPr>
          <p:cNvSpPr txBox="1"/>
          <p:nvPr/>
        </p:nvSpPr>
        <p:spPr>
          <a:xfrm>
            <a:off x="6098500" y="2692539"/>
            <a:ext cx="6093500" cy="1846659"/>
          </a:xfrm>
          <a:prstGeom prst="rect">
            <a:avLst/>
          </a:prstGeom>
          <a:noFill/>
        </p:spPr>
        <p:txBody>
          <a:bodyPr wrap="square">
            <a:spAutoFit/>
          </a:bodyPr>
          <a:lstStyle/>
          <a:p>
            <a:r>
              <a:rPr lang="fr-FR" dirty="0">
                <a:hlinkClick r:id="rId6"/>
              </a:rPr>
              <a:t>aide sur la syntaxe</a:t>
            </a:r>
            <a:endParaRPr lang="fr-FR" dirty="0"/>
          </a:p>
          <a:p>
            <a:pPr lvl="1"/>
            <a:r>
              <a:rPr lang="fr-FR" sz="1600" dirty="0"/>
              <a:t>ex. : </a:t>
            </a:r>
            <a:r>
              <a:rPr lang="fr-FR" sz="1600" dirty="0">
                <a:solidFill>
                  <a:schemeClr val="accent1"/>
                </a:solidFill>
              </a:rPr>
              <a:t>savant OR académique</a:t>
            </a:r>
          </a:p>
          <a:p>
            <a:pPr lvl="1"/>
            <a:r>
              <a:rPr lang="fr-FR" sz="1600" dirty="0"/>
              <a:t>ex. : </a:t>
            </a:r>
            <a:r>
              <a:rPr lang="fr-FR" sz="1600" dirty="0">
                <a:solidFill>
                  <a:schemeClr val="accent1"/>
                </a:solidFill>
              </a:rPr>
              <a:t>énergie renouvelable NOT solaire</a:t>
            </a:r>
          </a:p>
          <a:p>
            <a:pPr lvl="1"/>
            <a:r>
              <a:rPr lang="fr-FR" sz="1600" dirty="0"/>
              <a:t>ex. : </a:t>
            </a:r>
            <a:r>
              <a:rPr lang="fr-FR" sz="1600" dirty="0">
                <a:solidFill>
                  <a:schemeClr val="accent1"/>
                </a:solidFill>
              </a:rPr>
              <a:t>"Réseaux sociaux" </a:t>
            </a:r>
            <a:r>
              <a:rPr lang="fr-FR" sz="1600" dirty="0"/>
              <a:t> </a:t>
            </a:r>
          </a:p>
          <a:p>
            <a:pPr lvl="1"/>
            <a:r>
              <a:rPr lang="fr-FR" sz="1600" dirty="0"/>
              <a:t>ex.: </a:t>
            </a:r>
            <a:r>
              <a:rPr lang="fr-FR" sz="1600" dirty="0" err="1">
                <a:solidFill>
                  <a:schemeClr val="accent1"/>
                </a:solidFill>
              </a:rPr>
              <a:t>genetic</a:t>
            </a:r>
            <a:r>
              <a:rPr lang="fr-FR" sz="1600" dirty="0">
                <a:solidFill>
                  <a:schemeClr val="accent1"/>
                </a:solidFill>
              </a:rPr>
              <a:t> AND </a:t>
            </a:r>
            <a:r>
              <a:rPr lang="fr-FR" sz="1600" dirty="0" err="1">
                <a:solidFill>
                  <a:schemeClr val="accent1"/>
                </a:solidFill>
              </a:rPr>
              <a:t>author</a:t>
            </a:r>
            <a:r>
              <a:rPr lang="fr-FR" sz="1600" dirty="0">
                <a:solidFill>
                  <a:schemeClr val="accent1"/>
                </a:solidFill>
              </a:rPr>
              <a:t>:("Sylvie </a:t>
            </a:r>
            <a:r>
              <a:rPr lang="fr-FR" sz="1600" dirty="0" err="1">
                <a:solidFill>
                  <a:schemeClr val="accent1"/>
                </a:solidFill>
              </a:rPr>
              <a:t>Bortoli</a:t>
            </a:r>
            <a:r>
              <a:rPr lang="fr-FR" sz="1600" dirty="0">
                <a:solidFill>
                  <a:schemeClr val="accent1"/>
                </a:solidFill>
              </a:rPr>
              <a:t>" OR "</a:t>
            </a:r>
            <a:r>
              <a:rPr lang="fr-FR" sz="1600" dirty="0" err="1">
                <a:solidFill>
                  <a:schemeClr val="accent1"/>
                </a:solidFill>
              </a:rPr>
              <a:t>Yetty</a:t>
            </a:r>
            <a:r>
              <a:rPr lang="fr-FR" sz="1600" dirty="0">
                <a:solidFill>
                  <a:schemeClr val="accent1"/>
                </a:solidFill>
              </a:rPr>
              <a:t> </a:t>
            </a:r>
            <a:r>
              <a:rPr lang="fr-FR" sz="1600" dirty="0" err="1">
                <a:solidFill>
                  <a:schemeClr val="accent1"/>
                </a:solidFill>
              </a:rPr>
              <a:t>Machrina</a:t>
            </a:r>
            <a:r>
              <a:rPr lang="fr-FR" sz="1600" dirty="0">
                <a:solidFill>
                  <a:schemeClr val="accent1"/>
                </a:solidFill>
              </a:rPr>
              <a:t>")</a:t>
            </a:r>
          </a:p>
          <a:p>
            <a:pPr lvl="1"/>
            <a:r>
              <a:rPr lang="fr-FR" sz="1600" dirty="0"/>
              <a:t>ex. : </a:t>
            </a:r>
            <a:r>
              <a:rPr lang="fr-FR" sz="1600" dirty="0" err="1">
                <a:solidFill>
                  <a:schemeClr val="accent1"/>
                </a:solidFill>
              </a:rPr>
              <a:t>keyword:"approche</a:t>
            </a:r>
            <a:r>
              <a:rPr lang="fr-FR" sz="1600" dirty="0">
                <a:solidFill>
                  <a:schemeClr val="accent1"/>
                </a:solidFill>
              </a:rPr>
              <a:t> andragogique" </a:t>
            </a:r>
          </a:p>
          <a:p>
            <a:pPr lvl="1"/>
            <a:r>
              <a:rPr lang="fr-FR" sz="1600" dirty="0"/>
              <a:t>ex. : </a:t>
            </a:r>
            <a:r>
              <a:rPr lang="fr-FR" sz="1600" dirty="0" err="1">
                <a:solidFill>
                  <a:schemeClr val="accent1"/>
                </a:solidFill>
              </a:rPr>
              <a:t>pdf</a:t>
            </a:r>
            <a:r>
              <a:rPr lang="fr-FR" sz="1600" dirty="0">
                <a:solidFill>
                  <a:schemeClr val="accent1"/>
                </a:solidFill>
              </a:rPr>
              <a:t>:(</a:t>
            </a:r>
            <a:r>
              <a:rPr lang="fr-FR" sz="1600" dirty="0" err="1">
                <a:solidFill>
                  <a:schemeClr val="accent1"/>
                </a:solidFill>
              </a:rPr>
              <a:t>chimical</a:t>
            </a:r>
            <a:r>
              <a:rPr lang="fr-FR" sz="1600" dirty="0">
                <a:solidFill>
                  <a:schemeClr val="accent1"/>
                </a:solidFill>
              </a:rPr>
              <a:t> </a:t>
            </a:r>
            <a:r>
              <a:rPr lang="fr-FR" sz="1600" dirty="0" err="1">
                <a:solidFill>
                  <a:schemeClr val="accent1"/>
                </a:solidFill>
              </a:rPr>
              <a:t>pharmaceutical</a:t>
            </a:r>
            <a:r>
              <a:rPr lang="fr-FR" sz="1600" dirty="0">
                <a:solidFill>
                  <a:schemeClr val="accent1"/>
                </a:solidFill>
              </a:rPr>
              <a:t> </a:t>
            </a:r>
            <a:r>
              <a:rPr lang="fr-FR" sz="1600" dirty="0" err="1">
                <a:solidFill>
                  <a:schemeClr val="accent1"/>
                </a:solidFill>
              </a:rPr>
              <a:t>linguistical</a:t>
            </a:r>
            <a:r>
              <a:rPr lang="fr-FR" sz="1600" dirty="0">
                <a:solidFill>
                  <a:schemeClr val="accent1"/>
                </a:solidFill>
              </a:rPr>
              <a:t>) </a:t>
            </a:r>
          </a:p>
        </p:txBody>
      </p:sp>
    </p:spTree>
    <p:extLst>
      <p:ext uri="{BB962C8B-B14F-4D97-AF65-F5344CB8AC3E}">
        <p14:creationId xmlns:p14="http://schemas.microsoft.com/office/powerpoint/2010/main" val="13080702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2EAD5CF-0C82-AA40-21A5-049EA5AB7268}"/>
              </a:ext>
            </a:extLst>
          </p:cNvPr>
          <p:cNvPicPr>
            <a:picLocks noChangeAspect="1"/>
          </p:cNvPicPr>
          <p:nvPr/>
        </p:nvPicPr>
        <p:blipFill>
          <a:blip r:embed="rId3"/>
          <a:stretch>
            <a:fillRect/>
          </a:stretch>
        </p:blipFill>
        <p:spPr>
          <a:xfrm>
            <a:off x="6643608" y="3439257"/>
            <a:ext cx="4131042" cy="2732512"/>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E07463C5-588F-3B9B-24E8-9F360F79D166}"/>
              </a:ext>
            </a:extLst>
          </p:cNvPr>
          <p:cNvPicPr>
            <a:picLocks noChangeAspect="1"/>
          </p:cNvPicPr>
          <p:nvPr/>
        </p:nvPicPr>
        <p:blipFill>
          <a:blip r:embed="rId4"/>
          <a:srcRect r="40696" b="16764"/>
          <a:stretch/>
        </p:blipFill>
        <p:spPr>
          <a:xfrm>
            <a:off x="1635831" y="2781027"/>
            <a:ext cx="3581607" cy="3829410"/>
          </a:xfrm>
          <a:prstGeom prst="rect">
            <a:avLst/>
          </a:prstGeom>
          <a:effectLst>
            <a:outerShdw blurRad="292100" dist="139700" dir="2700000" algn="ctr" rotWithShape="0">
              <a:srgbClr val="000000">
                <a:alpha val="65000"/>
              </a:srgbClr>
            </a:outerShdw>
          </a:effectLst>
        </p:spPr>
      </p:pic>
      <p:pic>
        <p:nvPicPr>
          <p:cNvPr id="2" name="Image 1">
            <a:extLst>
              <a:ext uri="{FF2B5EF4-FFF2-40B4-BE49-F238E27FC236}">
                <a16:creationId xmlns:a16="http://schemas.microsoft.com/office/drawing/2014/main" id="{562401C2-FEA2-82D7-2611-553EF81B940D}"/>
              </a:ext>
            </a:extLst>
          </p:cNvPr>
          <p:cNvPicPr>
            <a:picLocks noChangeAspect="1"/>
          </p:cNvPicPr>
          <p:nvPr/>
        </p:nvPicPr>
        <p:blipFill>
          <a:blip r:embed="rId5"/>
          <a:srcRect l="-1" r="29768" b="71471"/>
          <a:stretch/>
        </p:blipFill>
        <p:spPr>
          <a:xfrm>
            <a:off x="1002745" y="464946"/>
            <a:ext cx="6682949" cy="1695711"/>
          </a:xfrm>
          <a:prstGeom prst="rect">
            <a:avLst/>
          </a:prstGeom>
          <a:effectLst>
            <a:outerShdw blurRad="292100" dist="139700" dir="2700000" algn="ctr" rotWithShape="0">
              <a:srgbClr val="000000">
                <a:alpha val="65000"/>
              </a:srgbClr>
            </a:outerShdw>
          </a:effectLst>
        </p:spPr>
      </p:pic>
      <p:sp>
        <p:nvSpPr>
          <p:cNvPr id="16" name="Rectangle 15">
            <a:extLst>
              <a:ext uri="{FF2B5EF4-FFF2-40B4-BE49-F238E27FC236}">
                <a16:creationId xmlns:a16="http://schemas.microsoft.com/office/drawing/2014/main" id="{12849855-5FEA-42BD-9A38-7C447CA19BA0}"/>
              </a:ext>
            </a:extLst>
          </p:cNvPr>
          <p:cNvSpPr/>
          <p:nvPr/>
        </p:nvSpPr>
        <p:spPr>
          <a:xfrm>
            <a:off x="5821810" y="874586"/>
            <a:ext cx="353356" cy="28818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33DAAD17-066A-4CDC-846F-5B7207F24E87}"/>
              </a:ext>
            </a:extLst>
          </p:cNvPr>
          <p:cNvSpPr/>
          <p:nvPr/>
        </p:nvSpPr>
        <p:spPr>
          <a:xfrm>
            <a:off x="8613879" y="2160657"/>
            <a:ext cx="1713098" cy="830997"/>
          </a:xfrm>
          <a:prstGeom prst="rect">
            <a:avLst/>
          </a:prstGeom>
          <a:solidFill>
            <a:schemeClr val="accent1"/>
          </a:solidFill>
        </p:spPr>
        <p:txBody>
          <a:bodyPr wrap="none">
            <a:spAutoFit/>
          </a:bodyPr>
          <a:lstStyle/>
          <a:p>
            <a:r>
              <a:rPr lang="fr-FR" sz="1200" dirty="0">
                <a:solidFill>
                  <a:schemeClr val="bg1"/>
                </a:solidFill>
              </a:rPr>
              <a:t>flux RSS :</a:t>
            </a:r>
          </a:p>
          <a:p>
            <a:pPr marL="87313" indent="-84138">
              <a:buFontTx/>
              <a:buChar char="-"/>
            </a:pPr>
            <a:r>
              <a:rPr lang="fr-FR" sz="1200" dirty="0">
                <a:solidFill>
                  <a:schemeClr val="bg1"/>
                </a:solidFill>
              </a:rPr>
              <a:t>liste de résultats</a:t>
            </a:r>
          </a:p>
          <a:p>
            <a:pPr marL="87313" indent="-84138">
              <a:buFontTx/>
              <a:buChar char="-"/>
            </a:pPr>
            <a:r>
              <a:rPr lang="fr-FR" sz="1200" dirty="0">
                <a:solidFill>
                  <a:schemeClr val="bg1"/>
                </a:solidFill>
              </a:rPr>
              <a:t>citations d’une œuvre</a:t>
            </a:r>
          </a:p>
          <a:p>
            <a:pPr marL="87313" indent="-84138">
              <a:buFontTx/>
              <a:buChar char="-"/>
            </a:pPr>
            <a:r>
              <a:rPr lang="fr-FR" sz="1200" dirty="0">
                <a:solidFill>
                  <a:schemeClr val="bg1"/>
                </a:solidFill>
              </a:rPr>
              <a:t>auteur</a:t>
            </a:r>
          </a:p>
        </p:txBody>
      </p:sp>
      <p:sp>
        <p:nvSpPr>
          <p:cNvPr id="18" name="Rectangle 17">
            <a:extLst>
              <a:ext uri="{FF2B5EF4-FFF2-40B4-BE49-F238E27FC236}">
                <a16:creationId xmlns:a16="http://schemas.microsoft.com/office/drawing/2014/main" id="{1BD3E13E-1F83-418A-8781-CF8D50ED1B23}"/>
              </a:ext>
            </a:extLst>
          </p:cNvPr>
          <p:cNvSpPr/>
          <p:nvPr/>
        </p:nvSpPr>
        <p:spPr>
          <a:xfrm>
            <a:off x="3432077" y="5979500"/>
            <a:ext cx="312321" cy="33405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791607AE-41C1-4161-B0BD-AFA4AB9A590E}"/>
              </a:ext>
            </a:extLst>
          </p:cNvPr>
          <p:cNvSpPr/>
          <p:nvPr/>
        </p:nvSpPr>
        <p:spPr>
          <a:xfrm>
            <a:off x="8613879" y="3770363"/>
            <a:ext cx="334737" cy="33564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6196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1AB82B50-22B3-4026-BBBA-CA261FBAD64E}"/>
              </a:ext>
            </a:extLst>
          </p:cNvPr>
          <p:cNvPicPr>
            <a:picLocks noChangeAspect="1"/>
          </p:cNvPicPr>
          <p:nvPr/>
        </p:nvPicPr>
        <p:blipFill>
          <a:blip r:embed="rId3"/>
          <a:stretch>
            <a:fillRect/>
          </a:stretch>
        </p:blipFill>
        <p:spPr>
          <a:xfrm>
            <a:off x="1804469" y="3090966"/>
            <a:ext cx="2669894" cy="676067"/>
          </a:xfrm>
          <a:prstGeom prst="rect">
            <a:avLst/>
          </a:prstGeom>
        </p:spPr>
      </p:pic>
      <p:graphicFrame>
        <p:nvGraphicFramePr>
          <p:cNvPr id="2" name="Tableau 1">
            <a:extLst>
              <a:ext uri="{FF2B5EF4-FFF2-40B4-BE49-F238E27FC236}">
                <a16:creationId xmlns:a16="http://schemas.microsoft.com/office/drawing/2014/main" id="{B02DBA2D-FBA3-6D0E-6997-EA87547DB124}"/>
              </a:ext>
            </a:extLst>
          </p:cNvPr>
          <p:cNvGraphicFramePr>
            <a:graphicFrameLocks noGrp="1"/>
          </p:cNvGraphicFramePr>
          <p:nvPr>
            <p:extLst>
              <p:ext uri="{D42A27DB-BD31-4B8C-83A1-F6EECF244321}">
                <p14:modId xmlns:p14="http://schemas.microsoft.com/office/powerpoint/2010/main" val="706404473"/>
              </p:ext>
            </p:extLst>
          </p:nvPr>
        </p:nvGraphicFramePr>
        <p:xfrm>
          <a:off x="5943600" y="494429"/>
          <a:ext cx="6083400" cy="6173942"/>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hlinkClick r:id="rId4"/>
                        </a:rPr>
                        <a:t>https://</a:t>
                      </a:r>
                      <a:r>
                        <a:rPr lang="fr-FR" sz="1800" b="1" i="0" kern="1200" dirty="0">
                          <a:solidFill>
                            <a:schemeClr val="lt1"/>
                          </a:solidFill>
                          <a:effectLst/>
                          <a:latin typeface="+mn-lt"/>
                          <a:ea typeface="+mn-ea"/>
                          <a:cs typeface="+mn-cs"/>
                          <a:hlinkClick r:id="rId4"/>
                        </a:rPr>
                        <a:t>webofscience.com</a:t>
                      </a:r>
                      <a:r>
                        <a:rPr lang="fr-FR" sz="1800" b="1" i="0" kern="1200" dirty="0">
                          <a:solidFill>
                            <a:schemeClr val="lt1"/>
                          </a:solidFill>
                          <a:effectLst/>
                          <a:latin typeface="+mn-lt"/>
                          <a:ea typeface="+mn-ea"/>
                          <a:cs typeface="+mn-cs"/>
                        </a:rPr>
                        <a:t> </a:t>
                      </a:r>
                      <a:endParaRPr lang="fr-FR" b="1" dirty="0"/>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dirty="0"/>
                        <a:t>création</a:t>
                      </a:r>
                    </a:p>
                  </a:txBody>
                  <a:tcPr/>
                </a:tc>
                <a:tc>
                  <a:txBody>
                    <a:bodyPr/>
                    <a:lstStyle/>
                    <a:p>
                      <a:r>
                        <a:rPr lang="fr-FR" dirty="0"/>
                        <a:t>Clarivate Analytics, 1997</a:t>
                      </a:r>
                    </a:p>
                  </a:txBody>
                  <a:tcPr/>
                </a:tc>
                <a:extLst>
                  <a:ext uri="{0D108BD9-81ED-4DB2-BD59-A6C34878D82A}">
                    <a16:rowId xmlns:a16="http://schemas.microsoft.com/office/drawing/2014/main" val="2249962852"/>
                  </a:ext>
                </a:extLst>
              </a:tr>
              <a:tr h="5266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nombre de visites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3,3 M.</a:t>
                      </a:r>
                      <a:r>
                        <a:rPr lang="fr-FR" sz="1800" dirty="0"/>
                        <a:t> </a:t>
                      </a:r>
                      <a:r>
                        <a:rPr lang="fr-FR" sz="1200" dirty="0"/>
                        <a:t>(03/2025, </a:t>
                      </a:r>
                      <a:r>
                        <a:rPr lang="fr-FR" sz="1200" dirty="0">
                          <a:hlinkClick r:id="rId5"/>
                        </a:rPr>
                        <a:t>SimilarWeb</a:t>
                      </a:r>
                      <a:r>
                        <a:rPr lang="fr-FR" sz="1200" dirty="0"/>
                        <a:t>)</a:t>
                      </a:r>
                      <a:endParaRPr lang="fr-FR" dirty="0"/>
                    </a:p>
                  </a:txBody>
                  <a:tcPr/>
                </a:tc>
                <a:extLst>
                  <a:ext uri="{0D108BD9-81ED-4DB2-BD59-A6C34878D82A}">
                    <a16:rowId xmlns:a16="http://schemas.microsoft.com/office/drawing/2014/main" val="233991279"/>
                  </a:ext>
                </a:extLst>
              </a:tr>
              <a:tr h="526651">
                <a:tc>
                  <a:txBody>
                    <a:bodyPr/>
                    <a:lstStyle/>
                    <a:p>
                      <a:r>
                        <a:rPr lang="fr-FR" dirty="0"/>
                        <a:t>catégorie</a:t>
                      </a:r>
                    </a:p>
                  </a:txBody>
                  <a:tcPr/>
                </a:tc>
                <a:tc>
                  <a:txBody>
                    <a:bodyPr/>
                    <a:lstStyle/>
                    <a:p>
                      <a:r>
                        <a:rPr lang="fr-FR" dirty="0"/>
                        <a:t>base de données bibliographiques et d’</a:t>
                      </a:r>
                      <a:r>
                        <a:rPr lang="fr-FR" i="1" dirty="0"/>
                        <a:t>abstracts</a:t>
                      </a:r>
                    </a:p>
                  </a:txBody>
                  <a:tcPr/>
                </a:tc>
                <a:extLst>
                  <a:ext uri="{0D108BD9-81ED-4DB2-BD59-A6C34878D82A}">
                    <a16:rowId xmlns:a16="http://schemas.microsoft.com/office/drawing/2014/main" val="205463740"/>
                  </a:ext>
                </a:extLst>
              </a:tr>
              <a:tr h="526651">
                <a:tc>
                  <a:txBody>
                    <a:bodyPr/>
                    <a:lstStyle/>
                    <a:p>
                      <a:r>
                        <a:rPr lang="fr-FR" dirty="0"/>
                        <a:t>origine des données</a:t>
                      </a:r>
                    </a:p>
                  </a:txBody>
                  <a:tcPr/>
                </a:tc>
                <a:tc>
                  <a:txBody>
                    <a:bodyPr/>
                    <a:lstStyle/>
                    <a:p>
                      <a:r>
                        <a:rPr lang="fr-FR" dirty="0"/>
                        <a:t>liste de revues peer-reviewées sélectionnées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(22 000 titres)</a:t>
                      </a:r>
                    </a:p>
                    <a:p>
                      <a:r>
                        <a:rPr lang="fr-FR" dirty="0"/>
                        <a:t>mises à jour journalières</a:t>
                      </a:r>
                    </a:p>
                  </a:txBody>
                  <a:tcPr/>
                </a:tc>
                <a:extLst>
                  <a:ext uri="{0D108BD9-81ED-4DB2-BD59-A6C34878D82A}">
                    <a16:rowId xmlns:a16="http://schemas.microsoft.com/office/drawing/2014/main" val="4247990442"/>
                  </a:ext>
                </a:extLst>
              </a:tr>
              <a:tr h="526651">
                <a:tc>
                  <a:txBody>
                    <a:bodyPr/>
                    <a:lstStyle/>
                    <a:p>
                      <a:r>
                        <a:rPr lang="fr-FR" dirty="0"/>
                        <a:t>intérêts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liste de revues sélectionnées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possibilité de requêtes structurées</a:t>
                      </a:r>
                    </a:p>
                  </a:txBody>
                  <a:tcPr/>
                </a:tc>
                <a:extLst>
                  <a:ext uri="{0D108BD9-81ED-4DB2-BD59-A6C34878D82A}">
                    <a16:rowId xmlns:a16="http://schemas.microsoft.com/office/drawing/2014/main" val="2095493402"/>
                  </a:ext>
                </a:extLst>
              </a:tr>
              <a:tr h="526651">
                <a:tc>
                  <a:txBody>
                    <a:bodyPr/>
                    <a:lstStyle/>
                    <a:p>
                      <a:r>
                        <a:rPr lang="fr-FR" dirty="0"/>
                        <a:t>limites</a:t>
                      </a:r>
                    </a:p>
                  </a:txBody>
                  <a:tcPr/>
                </a:tc>
                <a:tc>
                  <a:txBody>
                    <a:bodyPr/>
                    <a:lstStyle/>
                    <a:p>
                      <a:r>
                        <a:rPr lang="fr-FR" dirty="0"/>
                        <a:t>outil commercial (Clarivate)</a:t>
                      </a:r>
                    </a:p>
                    <a:p>
                      <a:r>
                        <a:rPr lang="fr-FR" dirty="0"/>
                        <a:t>couverture inégale en nombre (~92 M. de notices, 1900-) et en diversité (disciplinaires, linguistiques, géographiques)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temps d’indexation</a:t>
                      </a:r>
                    </a:p>
                    <a:p>
                      <a:r>
                        <a:rPr lang="fr-FR" dirty="0"/>
                        <a:t>données propriétaires</a:t>
                      </a:r>
                    </a:p>
                  </a:txBody>
                  <a:tcPr/>
                </a:tc>
                <a:extLst>
                  <a:ext uri="{0D108BD9-81ED-4DB2-BD59-A6C34878D82A}">
                    <a16:rowId xmlns:a16="http://schemas.microsoft.com/office/drawing/2014/main" val="268112018"/>
                  </a:ext>
                </a:extLst>
              </a:tr>
            </a:tbl>
          </a:graphicData>
        </a:graphic>
      </p:graphicFrame>
    </p:spTree>
    <p:extLst>
      <p:ext uri="{BB962C8B-B14F-4D97-AF65-F5344CB8AC3E}">
        <p14:creationId xmlns:p14="http://schemas.microsoft.com/office/powerpoint/2010/main" val="11837257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D9C96973-AF68-5685-8B0A-7BB2A33EF27A}"/>
              </a:ext>
            </a:extLst>
          </p:cNvPr>
          <p:cNvSpPr>
            <a:spLocks noGrp="1"/>
          </p:cNvSpPr>
          <p:nvPr>
            <p:ph sz="half" idx="2"/>
          </p:nvPr>
        </p:nvSpPr>
        <p:spPr/>
        <p:txBody>
          <a:bodyPr>
            <a:normAutofit fontScale="77500" lnSpcReduction="20000"/>
          </a:bodyPr>
          <a:lstStyle/>
          <a:p>
            <a:endParaRPr lang="fr-FR" sz="1800" dirty="0"/>
          </a:p>
          <a:p>
            <a:endParaRPr lang="fr-FR" sz="1800" dirty="0"/>
          </a:p>
        </p:txBody>
      </p:sp>
      <p:sp>
        <p:nvSpPr>
          <p:cNvPr id="8" name="Espace réservé du contenu 7">
            <a:extLst>
              <a:ext uri="{FF2B5EF4-FFF2-40B4-BE49-F238E27FC236}">
                <a16:creationId xmlns:a16="http://schemas.microsoft.com/office/drawing/2014/main" id="{9026C1F4-E147-6263-4F6C-E313A7BC3127}"/>
              </a:ext>
            </a:extLst>
          </p:cNvPr>
          <p:cNvSpPr>
            <a:spLocks noGrp="1"/>
          </p:cNvSpPr>
          <p:nvPr>
            <p:ph sz="quarter" idx="4"/>
          </p:nvPr>
        </p:nvSpPr>
        <p:spPr>
          <a:xfrm>
            <a:off x="6172200" y="2505075"/>
            <a:ext cx="5183188" cy="4210050"/>
          </a:xfrm>
        </p:spPr>
        <p:txBody>
          <a:bodyPr>
            <a:normAutofit fontScale="77500" lnSpcReduction="20000"/>
          </a:bodyPr>
          <a:lstStyle/>
          <a:p>
            <a:endParaRPr lang="fr-FR" sz="1800" dirty="0"/>
          </a:p>
          <a:p>
            <a:endParaRPr lang="fr-FR" sz="1800" dirty="0"/>
          </a:p>
          <a:p>
            <a:r>
              <a:rPr lang="fr-FR" sz="1800" dirty="0">
                <a:solidFill>
                  <a:srgbClr val="FF0000"/>
                </a:solidFill>
              </a:rPr>
              <a:t>ne couvre que les productions </a:t>
            </a:r>
            <a:r>
              <a:rPr lang="fr-FR" sz="1800" dirty="0">
                <a:hlinkClick r:id="rId3"/>
              </a:rPr>
              <a:t>à partir de 2019 ou citées dans des documents publiés après 2019</a:t>
            </a:r>
            <a:endParaRPr lang="fr-FR" sz="1800" dirty="0"/>
          </a:p>
          <a:p>
            <a:r>
              <a:rPr lang="fr-FR" sz="1800" dirty="0"/>
              <a:t>peu de</a:t>
            </a:r>
            <a:r>
              <a:rPr lang="fr-FR" sz="1800" i="1" dirty="0"/>
              <a:t> </a:t>
            </a:r>
            <a:r>
              <a:rPr lang="fr-FR" sz="1800" dirty="0"/>
              <a:t>tris ou filtres par rapport à la concurrence</a:t>
            </a:r>
          </a:p>
          <a:p>
            <a:r>
              <a:rPr lang="fr-FR" sz="1800" dirty="0"/>
              <a:t>! aux dates indiquées sur l’interface : date de création de l'entrée dans la source (ou première soumission), pas forcément celle de la publication (ex. d’</a:t>
            </a:r>
            <a:r>
              <a:rPr lang="fr-FR" sz="1800" dirty="0">
                <a:hlinkClick r:id="rId4"/>
              </a:rPr>
              <a:t>un article </a:t>
            </a:r>
            <a:r>
              <a:rPr lang="fr-FR" sz="1800" dirty="0"/>
              <a:t>et sur </a:t>
            </a:r>
            <a:r>
              <a:rPr lang="fr-FR" sz="1800" dirty="0">
                <a:hlinkClick r:id="rId5"/>
              </a:rPr>
              <a:t>Matilda</a:t>
            </a:r>
            <a:r>
              <a:rPr lang="fr-FR" sz="1800" dirty="0"/>
              <a:t>), mais export OK</a:t>
            </a:r>
          </a:p>
          <a:p>
            <a:r>
              <a:rPr lang="fr-FR" sz="1800" dirty="0"/>
              <a:t>difficultés à trouver les titres français pour les thèses de TEL-HAL</a:t>
            </a:r>
          </a:p>
          <a:p>
            <a:r>
              <a:rPr lang="fr-FR" sz="1800" dirty="0"/>
              <a:t>pour le chercheur final (recherche bibliographique) plus que pour l’institution (recherche bibliométrique) : pas d’affiliation, pas de visualisations et peu d’outils d’analyse</a:t>
            </a:r>
          </a:p>
          <a:p>
            <a:r>
              <a:rPr lang="fr-FR" sz="1800" dirty="0"/>
              <a:t>pas d’espace personnel</a:t>
            </a:r>
          </a:p>
          <a:p>
            <a:r>
              <a:rPr lang="fr-FR" sz="1800" dirty="0"/>
              <a:t>pas/peu de facilités de </a:t>
            </a:r>
            <a:r>
              <a:rPr lang="fr-FR" sz="1800" i="1" dirty="0"/>
              <a:t>feedback</a:t>
            </a:r>
            <a:r>
              <a:rPr lang="fr-FR" sz="1800" dirty="0"/>
              <a:t> (en comparaison avec OpenAlex)</a:t>
            </a:r>
          </a:p>
          <a:p>
            <a:r>
              <a:rPr lang="fr-FR" sz="1800" dirty="0"/>
              <a:t>en attente de développements : élargissement du corpus avant 2019, </a:t>
            </a:r>
            <a:r>
              <a:rPr lang="fr-FR" sz="1800" dirty="0">
                <a:hlinkClick r:id="rId6"/>
              </a:rPr>
              <a:t>API, disponibilité des codes</a:t>
            </a:r>
            <a:r>
              <a:rPr lang="fr-FR" sz="1800" dirty="0"/>
              <a:t>, </a:t>
            </a:r>
            <a:r>
              <a:rPr lang="fr-FR" sz="1800" dirty="0">
                <a:hlinkClick r:id="rId7"/>
              </a:rPr>
              <a:t>recommandations</a:t>
            </a:r>
            <a:endParaRPr lang="fr-FR" sz="1800" dirty="0"/>
          </a:p>
        </p:txBody>
      </p:sp>
      <p:pic>
        <p:nvPicPr>
          <p:cNvPr id="10" name="Image 9">
            <a:extLst>
              <a:ext uri="{FF2B5EF4-FFF2-40B4-BE49-F238E27FC236}">
                <a16:creationId xmlns:a16="http://schemas.microsoft.com/office/drawing/2014/main" id="{EA364232-3BF8-E557-8273-728B8506D193}"/>
              </a:ext>
            </a:extLst>
          </p:cNvPr>
          <p:cNvPicPr>
            <a:picLocks noChangeAspect="1"/>
          </p:cNvPicPr>
          <p:nvPr/>
        </p:nvPicPr>
        <p:blipFill>
          <a:blip r:embed="rId8"/>
          <a:stretch>
            <a:fillRect/>
          </a:stretch>
        </p:blipFill>
        <p:spPr>
          <a:xfrm>
            <a:off x="4490813" y="527775"/>
            <a:ext cx="3210373" cy="990738"/>
          </a:xfrm>
          <a:prstGeom prst="rect">
            <a:avLst/>
          </a:prstGeom>
        </p:spPr>
      </p:pic>
      <p:pic>
        <p:nvPicPr>
          <p:cNvPr id="2" name="Espace réservé du contenu 9" descr="Contour de visage souriant avec un remplissage uni">
            <a:extLst>
              <a:ext uri="{FF2B5EF4-FFF2-40B4-BE49-F238E27FC236}">
                <a16:creationId xmlns:a16="http://schemas.microsoft.com/office/drawing/2014/main" id="{54215992-7D4C-E710-F7A0-48620DC96C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04526" y="1778964"/>
            <a:ext cx="628310" cy="628310"/>
          </a:xfrm>
          <a:prstGeom prst="rect">
            <a:avLst/>
          </a:prstGeom>
        </p:spPr>
      </p:pic>
      <p:pic>
        <p:nvPicPr>
          <p:cNvPr id="3" name="Graphique 2" descr="Contour de visage neutre avec un remplissage uni">
            <a:extLst>
              <a:ext uri="{FF2B5EF4-FFF2-40B4-BE49-F238E27FC236}">
                <a16:creationId xmlns:a16="http://schemas.microsoft.com/office/drawing/2014/main" id="{CC6E19A7-5CE1-5BB6-031C-13FD62C781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62313" y="1778964"/>
            <a:ext cx="628310" cy="628310"/>
          </a:xfrm>
          <a:prstGeom prst="rect">
            <a:avLst/>
          </a:prstGeom>
        </p:spPr>
      </p:pic>
      <p:sp>
        <p:nvSpPr>
          <p:cNvPr id="7" name="Espace réservé du contenu 5">
            <a:extLst>
              <a:ext uri="{FF2B5EF4-FFF2-40B4-BE49-F238E27FC236}">
                <a16:creationId xmlns:a16="http://schemas.microsoft.com/office/drawing/2014/main" id="{45C79834-3914-4ACA-9DFE-5F5CCE3B387F}"/>
              </a:ext>
            </a:extLst>
          </p:cNvPr>
          <p:cNvSpPr txBox="1">
            <a:spLocks/>
          </p:cNvSpPr>
          <p:nvPr/>
        </p:nvSpPr>
        <p:spPr>
          <a:xfrm>
            <a:off x="992188" y="2757491"/>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800" dirty="0"/>
          </a:p>
          <a:p>
            <a:r>
              <a:rPr lang="fr-FR" sz="1500" dirty="0"/>
              <a:t>interface possible en français</a:t>
            </a:r>
          </a:p>
          <a:p>
            <a:r>
              <a:rPr lang="fr-FR" sz="1500" dirty="0"/>
              <a:t>couverture large</a:t>
            </a:r>
          </a:p>
          <a:p>
            <a:r>
              <a:rPr lang="fr-FR" sz="1500" dirty="0"/>
              <a:t>fraîcheur des informations</a:t>
            </a:r>
          </a:p>
          <a:p>
            <a:r>
              <a:rPr lang="fr-FR" sz="1500" dirty="0"/>
              <a:t>indexation de textes intégraux (technologie </a:t>
            </a:r>
            <a:r>
              <a:rPr lang="fr-FR" sz="1500" dirty="0" err="1">
                <a:hlinkClick r:id="rId13"/>
              </a:rPr>
              <a:t>Grobid</a:t>
            </a:r>
            <a:r>
              <a:rPr lang="fr-FR" sz="1500" dirty="0"/>
              <a:t>)</a:t>
            </a:r>
          </a:p>
          <a:p>
            <a:r>
              <a:rPr lang="fr-FR" sz="1500" dirty="0"/>
              <a:t>possibilité de distinguer la recherche dans la PDF et les références</a:t>
            </a:r>
          </a:p>
          <a:p>
            <a:r>
              <a:rPr lang="fr-FR" sz="1500" dirty="0"/>
              <a:t>flux RSS sur </a:t>
            </a:r>
            <a:r>
              <a:rPr lang="fr-FR" sz="1500" dirty="0">
                <a:hlinkClick r:id="rId14"/>
              </a:rPr>
              <a:t>liste de résultats</a:t>
            </a:r>
            <a:r>
              <a:rPr lang="fr-FR" sz="1500" dirty="0"/>
              <a:t>, </a:t>
            </a:r>
            <a:r>
              <a:rPr lang="fr-FR" sz="1500" dirty="0">
                <a:hlinkClick r:id="rId15"/>
              </a:rPr>
              <a:t>citations d’une œuvre</a:t>
            </a:r>
            <a:r>
              <a:rPr lang="fr-FR" sz="1500" dirty="0"/>
              <a:t> et </a:t>
            </a:r>
            <a:r>
              <a:rPr lang="fr-FR" sz="1500" dirty="0">
                <a:hlinkClick r:id="rId15"/>
              </a:rPr>
              <a:t>publications</a:t>
            </a:r>
            <a:r>
              <a:rPr lang="fr-FR" sz="1500" dirty="0"/>
              <a:t> d’un auteur</a:t>
            </a:r>
          </a:p>
          <a:p>
            <a:r>
              <a:rPr lang="fr-FR" sz="1500" dirty="0"/>
              <a:t>vraie philosophie d’ouverture (logiciel en </a:t>
            </a:r>
            <a:r>
              <a:rPr lang="fr-FR" sz="1500" i="1" dirty="0"/>
              <a:t>open source</a:t>
            </a:r>
            <a:r>
              <a:rPr lang="fr-FR" sz="1500" dirty="0"/>
              <a:t>), </a:t>
            </a:r>
            <a:r>
              <a:rPr lang="fr-FR" sz="1500" dirty="0">
                <a:hlinkClick r:id="rId16"/>
              </a:rPr>
              <a:t>données en licence CC0</a:t>
            </a:r>
            <a:r>
              <a:rPr lang="fr-FR" sz="1500" dirty="0"/>
              <a:t> sauf pour certains résumés)</a:t>
            </a:r>
          </a:p>
        </p:txBody>
      </p:sp>
    </p:spTree>
    <p:extLst>
      <p:ext uri="{BB962C8B-B14F-4D97-AF65-F5344CB8AC3E}">
        <p14:creationId xmlns:p14="http://schemas.microsoft.com/office/powerpoint/2010/main" val="36953600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7A71F-A746-4AB2-8FF5-03D4135FA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0" name="Rectangle 9">
            <a:extLst>
              <a:ext uri="{FF2B5EF4-FFF2-40B4-BE49-F238E27FC236}">
                <a16:creationId xmlns:a16="http://schemas.microsoft.com/office/drawing/2014/main" id="{17FF8914-DDE9-46F8-AF0A-54FD0AC09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53" y="1533525"/>
            <a:ext cx="10917063" cy="3790950"/>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BE67FEA-5FC5-A801-149E-BA887490B4CB}"/>
              </a:ext>
            </a:extLst>
          </p:cNvPr>
          <p:cNvSpPr>
            <a:spLocks noGrp="1"/>
          </p:cNvSpPr>
          <p:nvPr>
            <p:ph type="title"/>
          </p:nvPr>
        </p:nvSpPr>
        <p:spPr>
          <a:xfrm>
            <a:off x="1074419" y="1933575"/>
            <a:ext cx="7013448" cy="2990849"/>
          </a:xfrm>
        </p:spPr>
        <p:txBody>
          <a:bodyPr vert="horz" lIns="91440" tIns="45720" rIns="91440" bIns="45720" rtlCol="0" anchor="ctr">
            <a:normAutofit/>
          </a:bodyPr>
          <a:lstStyle/>
          <a:p>
            <a:r>
              <a:rPr lang="fr-FR" sz="5400" dirty="0">
                <a:solidFill>
                  <a:schemeClr val="accent6"/>
                </a:solidFill>
              </a:rPr>
              <a:t>Bilan provisoire</a:t>
            </a:r>
            <a:endParaRPr lang="fr-FR" sz="5400" kern="1200" dirty="0">
              <a:solidFill>
                <a:schemeClr val="accent2"/>
              </a:solidFill>
              <a:latin typeface="+mj-lt"/>
              <a:ea typeface="+mj-ea"/>
              <a:cs typeface="+mj-cs"/>
            </a:endParaRPr>
          </a:p>
        </p:txBody>
      </p:sp>
      <p:sp>
        <p:nvSpPr>
          <p:cNvPr id="12" name="Rectangle 11">
            <a:extLst>
              <a:ext uri="{FF2B5EF4-FFF2-40B4-BE49-F238E27FC236}">
                <a16:creationId xmlns:a16="http://schemas.microsoft.com/office/drawing/2014/main" id="{094C1DE0-31FE-4AD0-95EA-B65CA6B8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84" y="2965074"/>
            <a:ext cx="1280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736409-6C07-4CE8-86F8-1174E2235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60539" y="3424428"/>
            <a:ext cx="210312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1D43CB-827D-40FA-AB4B-D04E615C9BA9}"/>
              </a:ext>
            </a:extLst>
          </p:cNvPr>
          <p:cNvSpPr/>
          <p:nvPr/>
        </p:nvSpPr>
        <p:spPr>
          <a:xfrm>
            <a:off x="7801897" y="2359742"/>
            <a:ext cx="1679093" cy="256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5A9F734B-56A8-4403-9FAD-D6A716B2A1A6}"/>
              </a:ext>
            </a:extLst>
          </p:cNvPr>
          <p:cNvSpPr/>
          <p:nvPr/>
        </p:nvSpPr>
        <p:spPr>
          <a:xfrm>
            <a:off x="609084" y="2971799"/>
            <a:ext cx="128016" cy="914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15226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47B3E0A-214D-777F-F5BA-4CFF4CE879A9}"/>
              </a:ext>
            </a:extLst>
          </p:cNvPr>
          <p:cNvSpPr txBox="1"/>
          <p:nvPr/>
        </p:nvSpPr>
        <p:spPr>
          <a:xfrm>
            <a:off x="5242706" y="6510418"/>
            <a:ext cx="1706588" cy="276999"/>
          </a:xfrm>
          <a:prstGeom prst="rect">
            <a:avLst/>
          </a:prstGeom>
          <a:noFill/>
        </p:spPr>
        <p:txBody>
          <a:bodyPr wrap="square">
            <a:spAutoFit/>
          </a:bodyPr>
          <a:lstStyle/>
          <a:p>
            <a:r>
              <a:rPr lang="fr-FR" sz="1200" dirty="0">
                <a:hlinkClick r:id="rId2"/>
              </a:rPr>
              <a:t>I. F. </a:t>
            </a:r>
            <a:r>
              <a:rPr lang="fr-FR" sz="1200" dirty="0" err="1">
                <a:hlinkClick r:id="rId2"/>
              </a:rPr>
              <a:t>Aguillo</a:t>
            </a:r>
            <a:r>
              <a:rPr lang="fr-FR" sz="1200" dirty="0">
                <a:hlinkClick r:id="rId2"/>
              </a:rPr>
              <a:t>, 08/2025</a:t>
            </a:r>
            <a:endParaRPr lang="fr-FR" sz="1200" dirty="0"/>
          </a:p>
        </p:txBody>
      </p:sp>
      <p:pic>
        <p:nvPicPr>
          <p:cNvPr id="1026" name="Picture 2">
            <a:extLst>
              <a:ext uri="{FF2B5EF4-FFF2-40B4-BE49-F238E27FC236}">
                <a16:creationId xmlns:a16="http://schemas.microsoft.com/office/drawing/2014/main" id="{A679F0E5-D27B-7CAC-24F3-3A3F91E6C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533" y="403412"/>
            <a:ext cx="7874933" cy="6051176"/>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0581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F733F8D-56F6-F13C-3F86-5DA4813A6AE3}"/>
              </a:ext>
            </a:extLst>
          </p:cNvPr>
          <p:cNvPicPr>
            <a:picLocks noChangeAspect="1"/>
          </p:cNvPicPr>
          <p:nvPr/>
        </p:nvPicPr>
        <p:blipFill>
          <a:blip r:embed="rId3"/>
          <a:stretch>
            <a:fillRect/>
          </a:stretch>
        </p:blipFill>
        <p:spPr>
          <a:xfrm>
            <a:off x="742203" y="585390"/>
            <a:ext cx="10707594" cy="5687219"/>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24DA1F04-F522-A00C-933F-0198DF372DE8}"/>
              </a:ext>
            </a:extLst>
          </p:cNvPr>
          <p:cNvPicPr>
            <a:picLocks noChangeAspect="1"/>
          </p:cNvPicPr>
          <p:nvPr/>
        </p:nvPicPr>
        <p:blipFill>
          <a:blip r:embed="rId4"/>
          <a:stretch>
            <a:fillRect/>
          </a:stretch>
        </p:blipFill>
        <p:spPr>
          <a:xfrm>
            <a:off x="4038591" y="5577187"/>
            <a:ext cx="6611273" cy="695422"/>
          </a:xfrm>
          <a:prstGeom prst="rect">
            <a:avLst/>
          </a:prstGeom>
        </p:spPr>
      </p:pic>
      <p:sp>
        <p:nvSpPr>
          <p:cNvPr id="6" name="ZoneTexte 5">
            <a:extLst>
              <a:ext uri="{FF2B5EF4-FFF2-40B4-BE49-F238E27FC236}">
                <a16:creationId xmlns:a16="http://schemas.microsoft.com/office/drawing/2014/main" id="{2FEB4018-0C1C-75E2-8CF0-05919C39613A}"/>
              </a:ext>
            </a:extLst>
          </p:cNvPr>
          <p:cNvSpPr txBox="1"/>
          <p:nvPr/>
        </p:nvSpPr>
        <p:spPr>
          <a:xfrm>
            <a:off x="6029777" y="6434435"/>
            <a:ext cx="1314450" cy="246221"/>
          </a:xfrm>
          <a:prstGeom prst="rect">
            <a:avLst/>
          </a:prstGeom>
          <a:noFill/>
        </p:spPr>
        <p:txBody>
          <a:bodyPr wrap="square">
            <a:spAutoFit/>
          </a:bodyPr>
          <a:lstStyle/>
          <a:p>
            <a:r>
              <a:rPr lang="fr-FR" sz="1000" dirty="0">
                <a:hlinkClick r:id="rId5"/>
              </a:rPr>
              <a:t>source</a:t>
            </a:r>
            <a:endParaRPr lang="fr-FR" sz="1000" dirty="0"/>
          </a:p>
        </p:txBody>
      </p:sp>
    </p:spTree>
    <p:extLst>
      <p:ext uri="{BB962C8B-B14F-4D97-AF65-F5344CB8AC3E}">
        <p14:creationId xmlns:p14="http://schemas.microsoft.com/office/powerpoint/2010/main" val="6872223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756D706-D785-AC34-BCD7-82EE4107089C}"/>
              </a:ext>
            </a:extLst>
          </p:cNvPr>
          <p:cNvPicPr>
            <a:picLocks noChangeAspect="1"/>
          </p:cNvPicPr>
          <p:nvPr/>
        </p:nvPicPr>
        <p:blipFill>
          <a:blip r:embed="rId3"/>
          <a:stretch>
            <a:fillRect/>
          </a:stretch>
        </p:blipFill>
        <p:spPr>
          <a:xfrm>
            <a:off x="1613853" y="404623"/>
            <a:ext cx="9327607" cy="6048753"/>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249C9462-C74C-60E4-5E3F-E70F27953F85}"/>
              </a:ext>
            </a:extLst>
          </p:cNvPr>
          <p:cNvSpPr txBox="1"/>
          <p:nvPr/>
        </p:nvSpPr>
        <p:spPr>
          <a:xfrm>
            <a:off x="6153150" y="6481428"/>
            <a:ext cx="1469308" cy="246221"/>
          </a:xfrm>
          <a:prstGeom prst="rect">
            <a:avLst/>
          </a:prstGeom>
          <a:noFill/>
        </p:spPr>
        <p:txBody>
          <a:bodyPr wrap="square">
            <a:spAutoFit/>
          </a:bodyPr>
          <a:lstStyle/>
          <a:p>
            <a:r>
              <a:rPr lang="fr-FR" sz="1000" dirty="0">
                <a:hlinkClick r:id="rId4"/>
              </a:rPr>
              <a:t>source</a:t>
            </a:r>
            <a:endParaRPr lang="fr-FR" sz="1000" dirty="0"/>
          </a:p>
        </p:txBody>
      </p:sp>
      <p:pic>
        <p:nvPicPr>
          <p:cNvPr id="9" name="Image 8">
            <a:extLst>
              <a:ext uri="{FF2B5EF4-FFF2-40B4-BE49-F238E27FC236}">
                <a16:creationId xmlns:a16="http://schemas.microsoft.com/office/drawing/2014/main" id="{2DC9AFC9-ADB5-FA6E-55F1-FDB8345BC191}"/>
              </a:ext>
            </a:extLst>
          </p:cNvPr>
          <p:cNvPicPr>
            <a:picLocks noChangeAspect="1"/>
          </p:cNvPicPr>
          <p:nvPr/>
        </p:nvPicPr>
        <p:blipFill>
          <a:blip r:embed="rId5"/>
          <a:stretch>
            <a:fillRect/>
          </a:stretch>
        </p:blipFill>
        <p:spPr>
          <a:xfrm>
            <a:off x="2323671" y="5448119"/>
            <a:ext cx="9309517" cy="780612"/>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2216404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FEAAB9E-E87E-0A9B-7253-55FFBCB2376C}"/>
              </a:ext>
            </a:extLst>
          </p:cNvPr>
          <p:cNvPicPr>
            <a:picLocks noChangeAspect="1"/>
          </p:cNvPicPr>
          <p:nvPr/>
        </p:nvPicPr>
        <p:blipFill>
          <a:blip r:embed="rId2"/>
          <a:stretch>
            <a:fillRect/>
          </a:stretch>
        </p:blipFill>
        <p:spPr>
          <a:xfrm>
            <a:off x="2373117" y="1032143"/>
            <a:ext cx="7108492" cy="5298318"/>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F40D3840-8BD9-B4B8-FD06-C9AC048C3219}"/>
              </a:ext>
            </a:extLst>
          </p:cNvPr>
          <p:cNvSpPr txBox="1"/>
          <p:nvPr/>
        </p:nvSpPr>
        <p:spPr>
          <a:xfrm>
            <a:off x="5927363" y="6330461"/>
            <a:ext cx="917917" cy="246221"/>
          </a:xfrm>
          <a:prstGeom prst="rect">
            <a:avLst/>
          </a:prstGeom>
          <a:noFill/>
        </p:spPr>
        <p:txBody>
          <a:bodyPr wrap="square">
            <a:spAutoFit/>
          </a:bodyPr>
          <a:lstStyle/>
          <a:p>
            <a:r>
              <a:rPr lang="fr-FR" sz="1000" dirty="0">
                <a:hlinkClick r:id="rId3"/>
              </a:rPr>
              <a:t>source</a:t>
            </a:r>
            <a:endParaRPr lang="fr-FR" sz="1000" dirty="0"/>
          </a:p>
        </p:txBody>
      </p:sp>
      <p:pic>
        <p:nvPicPr>
          <p:cNvPr id="9" name="Image 8">
            <a:extLst>
              <a:ext uri="{FF2B5EF4-FFF2-40B4-BE49-F238E27FC236}">
                <a16:creationId xmlns:a16="http://schemas.microsoft.com/office/drawing/2014/main" id="{8F05CF7D-8199-7809-06D0-83DB4C0ECCB5}"/>
              </a:ext>
            </a:extLst>
          </p:cNvPr>
          <p:cNvPicPr>
            <a:picLocks noChangeAspect="1"/>
          </p:cNvPicPr>
          <p:nvPr/>
        </p:nvPicPr>
        <p:blipFill>
          <a:blip r:embed="rId4"/>
          <a:srcRect b="10105"/>
          <a:stretch/>
        </p:blipFill>
        <p:spPr>
          <a:xfrm>
            <a:off x="3530990" y="5564415"/>
            <a:ext cx="8478129" cy="52288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3126521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F5293A7-FF24-1FB5-A1E9-04F695583BA9}"/>
              </a:ext>
            </a:extLst>
          </p:cNvPr>
          <p:cNvPicPr>
            <a:picLocks noChangeAspect="1"/>
          </p:cNvPicPr>
          <p:nvPr/>
        </p:nvPicPr>
        <p:blipFill>
          <a:blip r:embed="rId3"/>
          <a:stretch>
            <a:fillRect/>
          </a:stretch>
        </p:blipFill>
        <p:spPr>
          <a:xfrm>
            <a:off x="2609914" y="252152"/>
            <a:ext cx="6365274" cy="6265972"/>
          </a:xfrm>
          <a:prstGeom prst="rect">
            <a:avLst/>
          </a:prstGeom>
          <a:effectLst>
            <a:outerShdw blurRad="292100" dist="139700" dir="2700000" algn="ctr" rotWithShape="0">
              <a:srgbClr val="000000">
                <a:alpha val="65000"/>
              </a:srgbClr>
            </a:outerShdw>
          </a:effectLst>
        </p:spPr>
      </p:pic>
      <p:sp>
        <p:nvSpPr>
          <p:cNvPr id="3" name="ZoneTexte 2">
            <a:extLst>
              <a:ext uri="{FF2B5EF4-FFF2-40B4-BE49-F238E27FC236}">
                <a16:creationId xmlns:a16="http://schemas.microsoft.com/office/drawing/2014/main" id="{A609D075-9D26-56B1-81E0-F35C6CD75232}"/>
              </a:ext>
            </a:extLst>
          </p:cNvPr>
          <p:cNvSpPr txBox="1"/>
          <p:nvPr/>
        </p:nvSpPr>
        <p:spPr>
          <a:xfrm>
            <a:off x="5912365" y="6553293"/>
            <a:ext cx="643180" cy="246221"/>
          </a:xfrm>
          <a:prstGeom prst="rect">
            <a:avLst/>
          </a:prstGeom>
          <a:noFill/>
        </p:spPr>
        <p:txBody>
          <a:bodyPr wrap="square">
            <a:spAutoFit/>
          </a:bodyPr>
          <a:lstStyle/>
          <a:p>
            <a:r>
              <a:rPr lang="fr-FR" sz="1000" dirty="0">
                <a:hlinkClick r:id="rId4"/>
              </a:rPr>
              <a:t>source</a:t>
            </a:r>
            <a:endParaRPr lang="fr-FR" sz="1000" dirty="0"/>
          </a:p>
        </p:txBody>
      </p:sp>
      <p:sp>
        <p:nvSpPr>
          <p:cNvPr id="4" name="ZoneTexte 3">
            <a:extLst>
              <a:ext uri="{FF2B5EF4-FFF2-40B4-BE49-F238E27FC236}">
                <a16:creationId xmlns:a16="http://schemas.microsoft.com/office/drawing/2014/main" id="{C16FC248-EC12-5D40-11B6-FA2FDB3F0EB8}"/>
              </a:ext>
            </a:extLst>
          </p:cNvPr>
          <p:cNvSpPr txBox="1"/>
          <p:nvPr/>
        </p:nvSpPr>
        <p:spPr>
          <a:xfrm>
            <a:off x="9217355" y="5871793"/>
            <a:ext cx="2852725" cy="646331"/>
          </a:xfrm>
          <a:prstGeom prst="rect">
            <a:avLst/>
          </a:prstGeom>
          <a:noFill/>
        </p:spPr>
        <p:txBody>
          <a:bodyPr wrap="square">
            <a:spAutoFit/>
          </a:bodyPr>
          <a:lstStyle/>
          <a:p>
            <a:r>
              <a:rPr lang="fr-FR" sz="1200" dirty="0"/>
              <a:t>ex. : FT research insights report</a:t>
            </a:r>
          </a:p>
          <a:p>
            <a:r>
              <a:rPr lang="fr-FR" sz="1200" dirty="0"/>
              <a:t>- Lens</a:t>
            </a:r>
          </a:p>
          <a:p>
            <a:r>
              <a:rPr lang="fr-FR" sz="1200" dirty="0"/>
              <a:t>- OpenAlex</a:t>
            </a:r>
          </a:p>
        </p:txBody>
      </p:sp>
    </p:spTree>
    <p:extLst>
      <p:ext uri="{BB962C8B-B14F-4D97-AF65-F5344CB8AC3E}">
        <p14:creationId xmlns:p14="http://schemas.microsoft.com/office/powerpoint/2010/main" val="32074013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DA94AD-1C91-9857-1287-4FDDBDF9A184}"/>
              </a:ext>
            </a:extLst>
          </p:cNvPr>
          <p:cNvPicPr>
            <a:picLocks noChangeAspect="1"/>
          </p:cNvPicPr>
          <p:nvPr/>
        </p:nvPicPr>
        <p:blipFill>
          <a:blip r:embed="rId3"/>
          <a:stretch>
            <a:fillRect/>
          </a:stretch>
        </p:blipFill>
        <p:spPr>
          <a:xfrm>
            <a:off x="284370" y="410514"/>
            <a:ext cx="8602275" cy="5153744"/>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B633373A-65F0-7DD9-AE4E-4CF93C028AB2}"/>
              </a:ext>
            </a:extLst>
          </p:cNvPr>
          <p:cNvSpPr txBox="1"/>
          <p:nvPr/>
        </p:nvSpPr>
        <p:spPr>
          <a:xfrm>
            <a:off x="284370" y="5626505"/>
            <a:ext cx="6096000" cy="276999"/>
          </a:xfrm>
          <a:prstGeom prst="rect">
            <a:avLst/>
          </a:prstGeom>
          <a:noFill/>
        </p:spPr>
        <p:txBody>
          <a:bodyPr wrap="square">
            <a:spAutoFit/>
          </a:bodyPr>
          <a:lstStyle/>
          <a:p>
            <a:r>
              <a:rPr lang="fr-FR" sz="1200" dirty="0"/>
              <a:t>ex. : </a:t>
            </a:r>
            <a:r>
              <a:rPr lang="fr-FR" sz="1200" dirty="0">
                <a:hlinkClick r:id="rId4"/>
              </a:rPr>
              <a:t>Nature Navigator</a:t>
            </a:r>
            <a:endParaRPr lang="fr-FR" sz="1200" dirty="0"/>
          </a:p>
        </p:txBody>
      </p:sp>
      <p:pic>
        <p:nvPicPr>
          <p:cNvPr id="7" name="Image 6">
            <a:extLst>
              <a:ext uri="{FF2B5EF4-FFF2-40B4-BE49-F238E27FC236}">
                <a16:creationId xmlns:a16="http://schemas.microsoft.com/office/drawing/2014/main" id="{39741CCF-9B14-9CFD-3ABB-337728FB91A6}"/>
              </a:ext>
            </a:extLst>
          </p:cNvPr>
          <p:cNvPicPr>
            <a:picLocks noChangeAspect="1"/>
          </p:cNvPicPr>
          <p:nvPr/>
        </p:nvPicPr>
        <p:blipFill>
          <a:blip r:embed="rId5"/>
          <a:stretch>
            <a:fillRect/>
          </a:stretch>
        </p:blipFill>
        <p:spPr>
          <a:xfrm>
            <a:off x="6837529" y="449315"/>
            <a:ext cx="4802022" cy="2204132"/>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2751BC9B-CA0B-3744-DE65-A08D503C572A}"/>
              </a:ext>
            </a:extLst>
          </p:cNvPr>
          <p:cNvPicPr>
            <a:picLocks noChangeAspect="1"/>
          </p:cNvPicPr>
          <p:nvPr/>
        </p:nvPicPr>
        <p:blipFill>
          <a:blip r:embed="rId6"/>
          <a:stretch>
            <a:fillRect/>
          </a:stretch>
        </p:blipFill>
        <p:spPr>
          <a:xfrm>
            <a:off x="6837529" y="2692247"/>
            <a:ext cx="4802021" cy="2027820"/>
          </a:xfrm>
          <a:prstGeom prst="rect">
            <a:avLst/>
          </a:prstGeom>
          <a:effectLst>
            <a:outerShdw blurRad="292100" dist="139700" dir="2700000" algn="ctr" rotWithShape="0">
              <a:srgbClr val="000000">
                <a:alpha val="65000"/>
              </a:srgbClr>
            </a:outerShdw>
          </a:effectLst>
        </p:spPr>
      </p:pic>
      <p:pic>
        <p:nvPicPr>
          <p:cNvPr id="11" name="Image 10">
            <a:extLst>
              <a:ext uri="{FF2B5EF4-FFF2-40B4-BE49-F238E27FC236}">
                <a16:creationId xmlns:a16="http://schemas.microsoft.com/office/drawing/2014/main" id="{36DDB4E5-6687-1219-BFE9-4124D94FF42D}"/>
              </a:ext>
            </a:extLst>
          </p:cNvPr>
          <p:cNvPicPr>
            <a:picLocks noChangeAspect="1"/>
          </p:cNvPicPr>
          <p:nvPr/>
        </p:nvPicPr>
        <p:blipFill>
          <a:blip r:embed="rId7"/>
          <a:stretch>
            <a:fillRect/>
          </a:stretch>
        </p:blipFill>
        <p:spPr>
          <a:xfrm>
            <a:off x="4226633" y="5030486"/>
            <a:ext cx="7830972" cy="1746036"/>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7062523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B60D2-BC67-BE0D-019B-3DE063A18AD1}"/>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DD78116-4F81-CE95-470D-618753BB8DEB}"/>
              </a:ext>
            </a:extLst>
          </p:cNvPr>
          <p:cNvSpPr>
            <a:spLocks noGrp="1"/>
          </p:cNvSpPr>
          <p:nvPr>
            <p:ph idx="1"/>
          </p:nvPr>
        </p:nvSpPr>
        <p:spPr/>
        <p:txBody>
          <a:bodyPr/>
          <a:lstStyle/>
          <a:p>
            <a:r>
              <a:rPr lang="fr-FR" dirty="0">
                <a:solidFill>
                  <a:schemeClr val="accent6"/>
                </a:solidFill>
              </a:rPr>
              <a:t>les attentes pour la recherche bibliographique</a:t>
            </a:r>
          </a:p>
          <a:p>
            <a:r>
              <a:rPr lang="fr-FR" dirty="0">
                <a:solidFill>
                  <a:schemeClr val="accent6"/>
                </a:solidFill>
              </a:rPr>
              <a:t>les difficultés à surmonter</a:t>
            </a:r>
          </a:p>
          <a:p>
            <a:r>
              <a:rPr lang="fr-FR" dirty="0">
                <a:solidFill>
                  <a:schemeClr val="accent6"/>
                </a:solidFill>
              </a:rPr>
              <a:t>les questions en suspens</a:t>
            </a:r>
          </a:p>
          <a:p>
            <a:pPr lvl="1"/>
            <a:r>
              <a:rPr lang="fr-FR" dirty="0">
                <a:solidFill>
                  <a:schemeClr val="accent6"/>
                </a:solidFill>
              </a:rPr>
              <a:t>informationnelles</a:t>
            </a:r>
          </a:p>
          <a:p>
            <a:pPr lvl="1"/>
            <a:r>
              <a:rPr lang="fr-FR" dirty="0">
                <a:solidFill>
                  <a:schemeClr val="accent6"/>
                </a:solidFill>
              </a:rPr>
              <a:t>techniques</a:t>
            </a:r>
          </a:p>
          <a:p>
            <a:pPr lvl="1"/>
            <a:r>
              <a:rPr lang="fr-FR" dirty="0">
                <a:solidFill>
                  <a:schemeClr val="accent6"/>
                </a:solidFill>
              </a:rPr>
              <a:t>organisationnelles</a:t>
            </a:r>
          </a:p>
          <a:p>
            <a:pPr lvl="1"/>
            <a:r>
              <a:rPr lang="fr-FR" dirty="0">
                <a:solidFill>
                  <a:schemeClr val="accent6"/>
                </a:solidFill>
              </a:rPr>
              <a:t>vers une homogénéisation ?</a:t>
            </a:r>
          </a:p>
          <a:p>
            <a:pPr lvl="1"/>
            <a:r>
              <a:rPr lang="fr-FR" dirty="0">
                <a:solidFill>
                  <a:schemeClr val="accent6"/>
                </a:solidFill>
              </a:rPr>
              <a:t>entre ouverture et fermeture de la science</a:t>
            </a:r>
          </a:p>
          <a:p>
            <a:endParaRPr lang="fr-FR" dirty="0">
              <a:solidFill>
                <a:srgbClr val="E97132"/>
              </a:solidFill>
            </a:endParaRPr>
          </a:p>
        </p:txBody>
      </p:sp>
    </p:spTree>
    <p:extLst>
      <p:ext uri="{BB962C8B-B14F-4D97-AF65-F5344CB8AC3E}">
        <p14:creationId xmlns:p14="http://schemas.microsoft.com/office/powerpoint/2010/main" val="10385825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normAutofit/>
          </a:bodyPr>
          <a:lstStyle/>
          <a:p>
            <a:pPr marL="0" indent="0">
              <a:spcAft>
                <a:spcPts val="600"/>
              </a:spcAft>
              <a:buNone/>
            </a:pPr>
            <a:r>
              <a:rPr lang="fr-FR" sz="3200" dirty="0">
                <a:solidFill>
                  <a:schemeClr val="accent6"/>
                </a:solidFill>
              </a:rPr>
              <a:t>Les attentes pour la recherche bibliographique</a:t>
            </a:r>
          </a:p>
          <a:p>
            <a:pPr lvl="1"/>
            <a:r>
              <a:rPr lang="fr-FR" sz="2800" dirty="0"/>
              <a:t>une couverture large</a:t>
            </a:r>
          </a:p>
          <a:p>
            <a:pPr lvl="1"/>
            <a:r>
              <a:rPr lang="fr-FR" sz="2800" dirty="0"/>
              <a:t>des métadonnées riches, structurées et exploitables</a:t>
            </a:r>
          </a:p>
          <a:p>
            <a:pPr lvl="1"/>
            <a:r>
              <a:rPr lang="fr-FR" sz="2800" dirty="0"/>
              <a:t>des informations à jour</a:t>
            </a:r>
          </a:p>
          <a:p>
            <a:pPr lvl="1"/>
            <a:r>
              <a:rPr lang="fr-FR" sz="2800" dirty="0"/>
              <a:t>un accès rapide au texte intégral</a:t>
            </a:r>
          </a:p>
          <a:p>
            <a:pPr lvl="1"/>
            <a:r>
              <a:rPr lang="fr-FR" sz="2800" dirty="0"/>
              <a:t>des fonctionnalités de recherche avancées</a:t>
            </a:r>
          </a:p>
          <a:p>
            <a:pPr lvl="1"/>
            <a:r>
              <a:rPr lang="fr-FR" sz="2800" dirty="0"/>
              <a:t>des systèmes d’alertes et d’export</a:t>
            </a:r>
          </a:p>
          <a:p>
            <a:pPr lvl="1"/>
            <a:r>
              <a:rPr lang="fr-FR" sz="2800" dirty="0"/>
              <a:t>des services durables</a:t>
            </a:r>
          </a:p>
          <a:p>
            <a:pPr lvl="1"/>
            <a:endParaRPr lang="fr-FR" dirty="0"/>
          </a:p>
        </p:txBody>
      </p:sp>
    </p:spTree>
    <p:extLst>
      <p:ext uri="{BB962C8B-B14F-4D97-AF65-F5344CB8AC3E}">
        <p14:creationId xmlns:p14="http://schemas.microsoft.com/office/powerpoint/2010/main" val="3514507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lstStyle/>
          <a:p>
            <a:pPr marL="0" indent="0">
              <a:spcAft>
                <a:spcPts val="600"/>
              </a:spcAft>
              <a:buNone/>
            </a:pPr>
            <a:r>
              <a:rPr lang="fr-FR" sz="3200" dirty="0">
                <a:solidFill>
                  <a:schemeClr val="accent2"/>
                </a:solidFill>
              </a:rPr>
              <a:t>Google scholar, </a:t>
            </a:r>
            <a:r>
              <a:rPr lang="fr-FR" sz="3200" dirty="0">
                <a:solidFill>
                  <a:srgbClr val="E97132"/>
                </a:solidFill>
              </a:rPr>
              <a:t>Scopus</a:t>
            </a:r>
            <a:r>
              <a:rPr lang="fr-FR" sz="3200" dirty="0">
                <a:solidFill>
                  <a:schemeClr val="accent2"/>
                </a:solidFill>
              </a:rPr>
              <a:t>, Web of science</a:t>
            </a:r>
          </a:p>
          <a:p>
            <a:pPr lvl="1"/>
            <a:r>
              <a:rPr lang="fr-FR" sz="2800" dirty="0"/>
              <a:t>des outils bibliographiques et bibliométriques</a:t>
            </a:r>
          </a:p>
          <a:p>
            <a:pPr lvl="1"/>
            <a:r>
              <a:rPr lang="fr-FR" sz="2800" dirty="0"/>
              <a:t>des outils propriétaires commerciaux</a:t>
            </a:r>
          </a:p>
          <a:p>
            <a:pPr lvl="1"/>
            <a:r>
              <a:rPr lang="fr-FR" sz="2800" dirty="0"/>
              <a:t>des outils « biaisés » privilégiant</a:t>
            </a:r>
          </a:p>
          <a:p>
            <a:pPr lvl="2"/>
            <a:r>
              <a:rPr lang="fr-FR" sz="2400" dirty="0"/>
              <a:t>les articles</a:t>
            </a:r>
          </a:p>
          <a:p>
            <a:pPr lvl="2"/>
            <a:r>
              <a:rPr lang="fr-FR" sz="2400" dirty="0"/>
              <a:t>les sciences, techniques, médecine</a:t>
            </a:r>
          </a:p>
          <a:p>
            <a:pPr lvl="2"/>
            <a:r>
              <a:rPr lang="fr-FR" sz="2400" dirty="0"/>
              <a:t>la littérature anglophone</a:t>
            </a:r>
          </a:p>
          <a:p>
            <a:pPr lvl="2"/>
            <a:r>
              <a:rPr lang="fr-FR" sz="2400" dirty="0"/>
              <a:t>le monde occidental (</a:t>
            </a:r>
            <a:r>
              <a:rPr lang="fr-FR" sz="2400" i="1" dirty="0"/>
              <a:t>global North</a:t>
            </a:r>
            <a:r>
              <a:rPr lang="fr-FR" sz="2400" dirty="0"/>
              <a:t>)</a:t>
            </a:r>
          </a:p>
          <a:p>
            <a:pPr lvl="2"/>
            <a:r>
              <a:rPr lang="fr-FR" sz="2400" dirty="0"/>
              <a:t>les gros éditeurs</a:t>
            </a:r>
          </a:p>
          <a:p>
            <a:pPr lvl="1"/>
            <a:endParaRPr lang="fr-FR" dirty="0"/>
          </a:p>
        </p:txBody>
      </p:sp>
    </p:spTree>
    <p:extLst>
      <p:ext uri="{BB962C8B-B14F-4D97-AF65-F5344CB8AC3E}">
        <p14:creationId xmlns:p14="http://schemas.microsoft.com/office/powerpoint/2010/main" val="16264502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normAutofit/>
          </a:bodyPr>
          <a:lstStyle/>
          <a:p>
            <a:pPr marL="0" indent="0">
              <a:spcAft>
                <a:spcPts val="600"/>
              </a:spcAft>
              <a:buNone/>
            </a:pPr>
            <a:r>
              <a:rPr lang="fr-FR" sz="3200" dirty="0">
                <a:solidFill>
                  <a:schemeClr val="accent6"/>
                </a:solidFill>
              </a:rPr>
              <a:t>Les difficultés à surmonter</a:t>
            </a:r>
          </a:p>
          <a:p>
            <a:pPr lvl="1"/>
            <a:r>
              <a:rPr lang="fr-FR" sz="2800" dirty="0"/>
              <a:t>l’hétérogénéité des sources prises en compte</a:t>
            </a:r>
          </a:p>
          <a:p>
            <a:pPr lvl="1"/>
            <a:r>
              <a:rPr lang="fr-FR" sz="2800" dirty="0"/>
              <a:t>la disponibilité des données</a:t>
            </a:r>
          </a:p>
          <a:p>
            <a:pPr lvl="1"/>
            <a:r>
              <a:rPr lang="fr-FR" sz="2800" dirty="0"/>
              <a:t>la fiabilité et la qualité des outils</a:t>
            </a:r>
          </a:p>
          <a:p>
            <a:pPr lvl="1"/>
            <a:r>
              <a:rPr lang="fr-FR" sz="2800" dirty="0"/>
              <a:t>la durabilité technique et économique</a:t>
            </a:r>
          </a:p>
        </p:txBody>
      </p:sp>
    </p:spTree>
    <p:extLst>
      <p:ext uri="{BB962C8B-B14F-4D97-AF65-F5344CB8AC3E}">
        <p14:creationId xmlns:p14="http://schemas.microsoft.com/office/powerpoint/2010/main" val="17357597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D59B9-F833-B696-F7F8-A69D9B37BBE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7557555-ABE9-E6F3-E085-825AEFB1B2D3}"/>
              </a:ext>
            </a:extLst>
          </p:cNvPr>
          <p:cNvSpPr/>
          <p:nvPr/>
        </p:nvSpPr>
        <p:spPr>
          <a:xfrm>
            <a:off x="805545" y="1219861"/>
            <a:ext cx="7848535" cy="1200329"/>
          </a:xfrm>
          <a:prstGeom prst="rect">
            <a:avLst/>
          </a:prstGeom>
        </p:spPr>
        <p:txBody>
          <a:bodyPr wrap="square">
            <a:spAutoFit/>
          </a:bodyPr>
          <a:lstStyle/>
          <a:p>
            <a:r>
              <a:rPr lang="en-US" dirty="0"/>
              <a:t>Jacky WL Chan. "School-based karate-do: Supporting the well-being of gay male youth." </a:t>
            </a:r>
            <a:r>
              <a:rPr lang="en-US" i="1" dirty="0"/>
              <a:t>Canadian Journal for New Scholars in Education/Revue canadienne des </a:t>
            </a:r>
            <a:r>
              <a:rPr lang="en-US" i="1" dirty="0" err="1"/>
              <a:t>jeunes</a:t>
            </a:r>
            <a:r>
              <a:rPr lang="en-US" i="1" dirty="0"/>
              <a:t> </a:t>
            </a:r>
            <a:r>
              <a:rPr lang="en-US" i="1" dirty="0" err="1"/>
              <a:t>chercheures</a:t>
            </a:r>
            <a:r>
              <a:rPr lang="en-US" i="1" dirty="0"/>
              <a:t> et </a:t>
            </a:r>
            <a:r>
              <a:rPr lang="en-US" i="1" dirty="0" err="1"/>
              <a:t>chercheurs</a:t>
            </a:r>
            <a:r>
              <a:rPr lang="en-US" i="1" dirty="0"/>
              <a:t> </a:t>
            </a:r>
            <a:r>
              <a:rPr lang="en-US" i="1" dirty="0" err="1"/>
              <a:t>en</a:t>
            </a:r>
            <a:r>
              <a:rPr lang="en-US" i="1" dirty="0"/>
              <a:t> </a:t>
            </a:r>
            <a:r>
              <a:rPr lang="en-US" i="1" dirty="0" err="1"/>
              <a:t>éducation</a:t>
            </a:r>
            <a:r>
              <a:rPr lang="en-US" i="1" dirty="0"/>
              <a:t> </a:t>
            </a:r>
            <a:r>
              <a:rPr lang="en-US" dirty="0"/>
              <a:t>9.1 (2018).</a:t>
            </a:r>
            <a:r>
              <a:rPr lang="fr-FR" dirty="0"/>
              <a:t> </a:t>
            </a:r>
            <a:r>
              <a:rPr lang="fr-FR" dirty="0">
                <a:hlinkClick r:id="rId3"/>
              </a:rPr>
              <a:t>http://cjc-rcc.ucalgary.ca/index.php/cjnse/article/view/43253/pdf_1</a:t>
            </a:r>
            <a:r>
              <a:rPr lang="fr-FR" dirty="0"/>
              <a:t> </a:t>
            </a:r>
          </a:p>
        </p:txBody>
      </p:sp>
      <p:pic>
        <p:nvPicPr>
          <p:cNvPr id="8" name="Image 7">
            <a:extLst>
              <a:ext uri="{FF2B5EF4-FFF2-40B4-BE49-F238E27FC236}">
                <a16:creationId xmlns:a16="http://schemas.microsoft.com/office/drawing/2014/main" id="{3B2615BE-BBF8-A185-F64D-31C8045A3DCE}"/>
              </a:ext>
            </a:extLst>
          </p:cNvPr>
          <p:cNvPicPr>
            <a:picLocks noChangeAspect="1"/>
          </p:cNvPicPr>
          <p:nvPr/>
        </p:nvPicPr>
        <p:blipFill>
          <a:blip r:embed="rId4"/>
          <a:stretch>
            <a:fillRect/>
          </a:stretch>
        </p:blipFill>
        <p:spPr>
          <a:xfrm>
            <a:off x="8882559" y="231382"/>
            <a:ext cx="1839600" cy="2400189"/>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326A5CDE-EC54-2DA8-5B93-48C6E5E821BB}"/>
              </a:ext>
            </a:extLst>
          </p:cNvPr>
          <p:cNvPicPr>
            <a:picLocks noChangeAspect="1"/>
          </p:cNvPicPr>
          <p:nvPr/>
        </p:nvPicPr>
        <p:blipFill>
          <a:blip r:embed="rId5"/>
          <a:stretch>
            <a:fillRect/>
          </a:stretch>
        </p:blipFill>
        <p:spPr>
          <a:xfrm>
            <a:off x="9802359" y="2013822"/>
            <a:ext cx="2182713" cy="617749"/>
          </a:xfrm>
          <a:prstGeom prst="rect">
            <a:avLst/>
          </a:prstGeom>
        </p:spPr>
      </p:pic>
      <p:pic>
        <p:nvPicPr>
          <p:cNvPr id="12" name="Image 11">
            <a:extLst>
              <a:ext uri="{FF2B5EF4-FFF2-40B4-BE49-F238E27FC236}">
                <a16:creationId xmlns:a16="http://schemas.microsoft.com/office/drawing/2014/main" id="{25DF4F0E-4558-FFB3-741F-DBEB6D9FCF76}"/>
              </a:ext>
            </a:extLst>
          </p:cNvPr>
          <p:cNvPicPr>
            <a:picLocks noChangeAspect="1"/>
          </p:cNvPicPr>
          <p:nvPr/>
        </p:nvPicPr>
        <p:blipFill>
          <a:blip r:embed="rId6"/>
          <a:stretch>
            <a:fillRect/>
          </a:stretch>
        </p:blipFill>
        <p:spPr>
          <a:xfrm>
            <a:off x="1188250" y="3472610"/>
            <a:ext cx="10048256" cy="1449804"/>
          </a:xfrm>
          <a:prstGeom prst="rect">
            <a:avLst/>
          </a:prstGeom>
          <a:effectLst>
            <a:outerShdw blurRad="292100" dist="139700" dir="2700000" algn="ctr" rotWithShape="0">
              <a:srgbClr val="000000">
                <a:alpha val="65000"/>
              </a:srgbClr>
            </a:outerShdw>
          </a:effectLst>
        </p:spPr>
      </p:pic>
      <p:pic>
        <p:nvPicPr>
          <p:cNvPr id="14" name="Image 13">
            <a:extLst>
              <a:ext uri="{FF2B5EF4-FFF2-40B4-BE49-F238E27FC236}">
                <a16:creationId xmlns:a16="http://schemas.microsoft.com/office/drawing/2014/main" id="{34818FD9-15A6-DA10-E3D5-9F9501190933}"/>
              </a:ext>
            </a:extLst>
          </p:cNvPr>
          <p:cNvPicPr>
            <a:picLocks noChangeAspect="1"/>
          </p:cNvPicPr>
          <p:nvPr/>
        </p:nvPicPr>
        <p:blipFill>
          <a:blip r:embed="rId7"/>
          <a:stretch>
            <a:fillRect/>
          </a:stretch>
        </p:blipFill>
        <p:spPr>
          <a:xfrm>
            <a:off x="496831" y="5106574"/>
            <a:ext cx="4187256" cy="1352805"/>
          </a:xfrm>
          <a:prstGeom prst="rect">
            <a:avLst/>
          </a:prstGeom>
          <a:effectLst>
            <a:outerShdw blurRad="292100" dist="139700" dir="2700000" algn="ctr" rotWithShape="0">
              <a:srgbClr val="000000">
                <a:alpha val="65000"/>
              </a:srgbClr>
            </a:outerShdw>
          </a:effectLst>
        </p:spPr>
      </p:pic>
      <p:pic>
        <p:nvPicPr>
          <p:cNvPr id="16" name="Image 15">
            <a:extLst>
              <a:ext uri="{FF2B5EF4-FFF2-40B4-BE49-F238E27FC236}">
                <a16:creationId xmlns:a16="http://schemas.microsoft.com/office/drawing/2014/main" id="{D727796A-F453-558F-0C2D-F19460488EB1}"/>
              </a:ext>
            </a:extLst>
          </p:cNvPr>
          <p:cNvPicPr>
            <a:picLocks noChangeAspect="1"/>
          </p:cNvPicPr>
          <p:nvPr/>
        </p:nvPicPr>
        <p:blipFill>
          <a:blip r:embed="rId8"/>
          <a:stretch>
            <a:fillRect/>
          </a:stretch>
        </p:blipFill>
        <p:spPr>
          <a:xfrm>
            <a:off x="5161341" y="5276886"/>
            <a:ext cx="6533828" cy="1023786"/>
          </a:xfrm>
          <a:prstGeom prst="rect">
            <a:avLst/>
          </a:prstGeom>
          <a:effectLst>
            <a:outerShdw blurRad="292100" dist="139700" dir="2700000" algn="ctr" rotWithShape="0">
              <a:srgbClr val="000000">
                <a:alpha val="65000"/>
              </a:srgbClr>
            </a:outerShdw>
          </a:effectLst>
        </p:spPr>
      </p:pic>
      <p:sp>
        <p:nvSpPr>
          <p:cNvPr id="18" name="ZoneTexte 17">
            <a:extLst>
              <a:ext uri="{FF2B5EF4-FFF2-40B4-BE49-F238E27FC236}">
                <a16:creationId xmlns:a16="http://schemas.microsoft.com/office/drawing/2014/main" id="{1D7E446C-9026-8C5B-8549-CDE4A61BA929}"/>
              </a:ext>
            </a:extLst>
          </p:cNvPr>
          <p:cNvSpPr txBox="1"/>
          <p:nvPr/>
        </p:nvSpPr>
        <p:spPr>
          <a:xfrm>
            <a:off x="5658172" y="6484707"/>
            <a:ext cx="6533828" cy="338554"/>
          </a:xfrm>
          <a:prstGeom prst="rect">
            <a:avLst/>
          </a:prstGeom>
          <a:noFill/>
        </p:spPr>
        <p:txBody>
          <a:bodyPr wrap="square">
            <a:spAutoFit/>
          </a:bodyPr>
          <a:lstStyle/>
          <a:p>
            <a:r>
              <a:rPr lang="en-US" sz="1600" dirty="0"/>
              <a:t>NB : absent de Scopus, Web of science, Dimensions et Matilda (02/2025)</a:t>
            </a:r>
            <a:endParaRPr lang="fr-FR" sz="1600" dirty="0"/>
          </a:p>
        </p:txBody>
      </p:sp>
      <p:sp>
        <p:nvSpPr>
          <p:cNvPr id="19" name="Rectangle 18">
            <a:extLst>
              <a:ext uri="{FF2B5EF4-FFF2-40B4-BE49-F238E27FC236}">
                <a16:creationId xmlns:a16="http://schemas.microsoft.com/office/drawing/2014/main" id="{3C494F63-D43C-6DC0-5843-4952EB32E97E}"/>
              </a:ext>
            </a:extLst>
          </p:cNvPr>
          <p:cNvSpPr/>
          <p:nvPr/>
        </p:nvSpPr>
        <p:spPr>
          <a:xfrm flipH="1" flipV="1">
            <a:off x="9877966" y="2008704"/>
            <a:ext cx="2107105" cy="61774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65861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B2FE1F-6B68-4EB4-96C9-F102BC49BA3B}"/>
              </a:ext>
            </a:extLst>
          </p:cNvPr>
          <p:cNvSpPr/>
          <p:nvPr/>
        </p:nvSpPr>
        <p:spPr>
          <a:xfrm>
            <a:off x="1262214" y="1186610"/>
            <a:ext cx="7071166" cy="1200329"/>
          </a:xfrm>
          <a:prstGeom prst="rect">
            <a:avLst/>
          </a:prstGeom>
        </p:spPr>
        <p:txBody>
          <a:bodyPr wrap="square">
            <a:spAutoFit/>
          </a:bodyPr>
          <a:lstStyle/>
          <a:p>
            <a:r>
              <a:rPr lang="en-US" dirty="0"/>
              <a:t>Petra Jansen et Katharina </a:t>
            </a:r>
            <a:r>
              <a:rPr lang="en-US" dirty="0" err="1"/>
              <a:t>Dahmen</a:t>
            </a:r>
            <a:r>
              <a:rPr lang="en-US" dirty="0"/>
              <a:t>-Zimmer. “Effects of cognitive, motor, and karate training on cognitive functioning and emotional well-being of elderly people”. </a:t>
            </a:r>
            <a:r>
              <a:rPr lang="en-US" i="1" dirty="0"/>
              <a:t>Frontiers in psychology. </a:t>
            </a:r>
            <a:r>
              <a:rPr lang="fr-FR" dirty="0"/>
              <a:t>Volume 3 - Article 40. </a:t>
            </a:r>
            <a:r>
              <a:rPr lang="fr-FR" dirty="0" err="1"/>
              <a:t>February</a:t>
            </a:r>
            <a:r>
              <a:rPr lang="fr-FR" dirty="0"/>
              <a:t> 2012.  </a:t>
            </a:r>
            <a:r>
              <a:rPr lang="fr-FR" dirty="0">
                <a:hlinkClick r:id="rId3"/>
              </a:rPr>
              <a:t>https://doi.org/10.3389/fpsyg.2012.00040</a:t>
            </a:r>
            <a:r>
              <a:rPr lang="en-US" dirty="0"/>
              <a:t>.</a:t>
            </a:r>
            <a:endParaRPr lang="fr-FR" dirty="0"/>
          </a:p>
        </p:txBody>
      </p:sp>
      <p:graphicFrame>
        <p:nvGraphicFramePr>
          <p:cNvPr id="5" name="Tableau 4">
            <a:extLst>
              <a:ext uri="{FF2B5EF4-FFF2-40B4-BE49-F238E27FC236}">
                <a16:creationId xmlns:a16="http://schemas.microsoft.com/office/drawing/2014/main" id="{4121D048-E4D8-4A07-94C6-69BFA1DE6CB9}"/>
              </a:ext>
            </a:extLst>
          </p:cNvPr>
          <p:cNvGraphicFramePr>
            <a:graphicFrameLocks noGrp="1"/>
          </p:cNvGraphicFramePr>
          <p:nvPr>
            <p:extLst>
              <p:ext uri="{D42A27DB-BD31-4B8C-83A1-F6EECF244321}">
                <p14:modId xmlns:p14="http://schemas.microsoft.com/office/powerpoint/2010/main" val="3665488019"/>
              </p:ext>
            </p:extLst>
          </p:nvPr>
        </p:nvGraphicFramePr>
        <p:xfrm>
          <a:off x="348342" y="2842953"/>
          <a:ext cx="11495316" cy="3761411"/>
        </p:xfrm>
        <a:graphic>
          <a:graphicData uri="http://schemas.openxmlformats.org/drawingml/2006/table">
            <a:tbl>
              <a:tblPr firstRow="1" bandRow="1">
                <a:tableStyleId>{5C22544A-7EE6-4342-B048-85BDC9FD1C3A}</a:tableStyleId>
              </a:tblPr>
              <a:tblGrid>
                <a:gridCol w="1349828">
                  <a:extLst>
                    <a:ext uri="{9D8B030D-6E8A-4147-A177-3AD203B41FA5}">
                      <a16:colId xmlns:a16="http://schemas.microsoft.com/office/drawing/2014/main" val="3397133757"/>
                    </a:ext>
                  </a:extLst>
                </a:gridCol>
                <a:gridCol w="1268186">
                  <a:extLst>
                    <a:ext uri="{9D8B030D-6E8A-4147-A177-3AD203B41FA5}">
                      <a16:colId xmlns:a16="http://schemas.microsoft.com/office/drawing/2014/main" val="501279622"/>
                    </a:ext>
                  </a:extLst>
                </a:gridCol>
                <a:gridCol w="1268186">
                  <a:extLst>
                    <a:ext uri="{9D8B030D-6E8A-4147-A177-3AD203B41FA5}">
                      <a16:colId xmlns:a16="http://schemas.microsoft.com/office/drawing/2014/main" val="2811509770"/>
                    </a:ext>
                  </a:extLst>
                </a:gridCol>
                <a:gridCol w="1268186">
                  <a:extLst>
                    <a:ext uri="{9D8B030D-6E8A-4147-A177-3AD203B41FA5}">
                      <a16:colId xmlns:a16="http://schemas.microsoft.com/office/drawing/2014/main" val="1321188396"/>
                    </a:ext>
                  </a:extLst>
                </a:gridCol>
                <a:gridCol w="1268186">
                  <a:extLst>
                    <a:ext uri="{9D8B030D-6E8A-4147-A177-3AD203B41FA5}">
                      <a16:colId xmlns:a16="http://schemas.microsoft.com/office/drawing/2014/main" val="2247924312"/>
                    </a:ext>
                  </a:extLst>
                </a:gridCol>
                <a:gridCol w="1268186">
                  <a:extLst>
                    <a:ext uri="{9D8B030D-6E8A-4147-A177-3AD203B41FA5}">
                      <a16:colId xmlns:a16="http://schemas.microsoft.com/office/drawing/2014/main" val="2570356456"/>
                    </a:ext>
                  </a:extLst>
                </a:gridCol>
                <a:gridCol w="1268186">
                  <a:extLst>
                    <a:ext uri="{9D8B030D-6E8A-4147-A177-3AD203B41FA5}">
                      <a16:colId xmlns:a16="http://schemas.microsoft.com/office/drawing/2014/main" val="2114649040"/>
                    </a:ext>
                  </a:extLst>
                </a:gridCol>
                <a:gridCol w="1268186">
                  <a:extLst>
                    <a:ext uri="{9D8B030D-6E8A-4147-A177-3AD203B41FA5}">
                      <a16:colId xmlns:a16="http://schemas.microsoft.com/office/drawing/2014/main" val="1298804368"/>
                    </a:ext>
                  </a:extLst>
                </a:gridCol>
                <a:gridCol w="1268186">
                  <a:extLst>
                    <a:ext uri="{9D8B030D-6E8A-4147-A177-3AD203B41FA5}">
                      <a16:colId xmlns:a16="http://schemas.microsoft.com/office/drawing/2014/main" val="2167353974"/>
                    </a:ext>
                  </a:extLst>
                </a:gridCol>
              </a:tblGrid>
              <a:tr h="959611">
                <a:tc>
                  <a:txBody>
                    <a:bodyPr/>
                    <a:lstStyle/>
                    <a:p>
                      <a:endParaRPr lang="fr-FR"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hlinkClick r:id="rId4"/>
                        </a:rPr>
                        <a:t>site de l’éditeur</a:t>
                      </a:r>
                      <a:endParaRPr lang="fr-FR" sz="1400" b="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Google scholar</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Scopus</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Web of Science</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hlinkClick r:id="rId5"/>
                        </a:rPr>
                        <a:t>Lens</a:t>
                      </a:r>
                      <a:endParaRPr lang="fr-FR" sz="1400" b="0" dirty="0">
                        <a:solidFill>
                          <a:schemeClr val="tx1"/>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hlinkClick r:id="rId6"/>
                        </a:rPr>
                        <a:t>Dimensions</a:t>
                      </a:r>
                      <a:endParaRPr lang="fr-FR" sz="1400" b="0" dirty="0">
                        <a:solidFill>
                          <a:schemeClr val="tx1"/>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hlinkClick r:id="rId7"/>
                        </a:rPr>
                        <a:t>OpenAlex</a:t>
                      </a:r>
                      <a:endParaRPr lang="fr-FR" sz="1400" b="0" dirty="0">
                        <a:solidFill>
                          <a:schemeClr val="tx1"/>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hlinkClick r:id="rId8"/>
                        </a:rPr>
                        <a:t>Matilda</a:t>
                      </a:r>
                      <a:endParaRPr lang="fr-FR" sz="1400" b="0" dirty="0">
                        <a:solidFill>
                          <a:schemeClr val="tx1"/>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788810"/>
                  </a:ext>
                </a:extLst>
              </a:tr>
              <a:tr h="781203">
                <a:tc>
                  <a:txBody>
                    <a:bodyPr/>
                    <a:lstStyle/>
                    <a:p>
                      <a:r>
                        <a:rPr lang="fr-FR" sz="1400" dirty="0">
                          <a:solidFill>
                            <a:schemeClr val="tx1"/>
                          </a:solidFill>
                        </a:rPr>
                        <a:t>nb de références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rPr>
                        <a:t>38</a:t>
                      </a:r>
                    </a:p>
                    <a:p>
                      <a:pPr algn="ctr"/>
                      <a:endParaRPr lang="fr-FR"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rPr>
                        <a:t>34</a:t>
                      </a:r>
                    </a:p>
                    <a:p>
                      <a:pPr algn="ctr"/>
                      <a:endParaRPr lang="fr-FR"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33</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info indisponible (pré-2019)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4316953"/>
                  </a:ext>
                </a:extLst>
              </a:tr>
              <a:tr h="581363">
                <a:tc>
                  <a:txBody>
                    <a:bodyPr/>
                    <a:lstStyle/>
                    <a:p>
                      <a:r>
                        <a:rPr lang="fr-FR" sz="1400" dirty="0">
                          <a:solidFill>
                            <a:schemeClr val="tx1"/>
                          </a:solidFill>
                        </a:rPr>
                        <a:t>nb de citations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47 (d’après Dimensions)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96</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40</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65</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31 depuis 2019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9973657"/>
                  </a:ext>
                </a:extLst>
              </a:tr>
              <a:tr h="479623">
                <a:tc>
                  <a:txBody>
                    <a:bodyPr/>
                    <a:lstStyle/>
                    <a:p>
                      <a:r>
                        <a:rPr lang="fr-FR" sz="1400" i="1" dirty="0">
                          <a:solidFill>
                            <a:schemeClr val="tx1"/>
                          </a:solidFill>
                        </a:rPr>
                        <a:t>altmetrics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Altmetric</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PlumX</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Altmetric</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7031689"/>
                  </a:ext>
                </a:extLst>
              </a:tr>
              <a:tr h="959611">
                <a:tc>
                  <a:txBody>
                    <a:bodyPr/>
                    <a:lstStyle/>
                    <a:p>
                      <a:r>
                        <a:rPr lang="fr-FR" sz="1400" dirty="0">
                          <a:solidFill>
                            <a:schemeClr val="tx1"/>
                          </a:solidFill>
                        </a:rPr>
                        <a:t>autres remarques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67 « autres articles »</a:t>
                      </a:r>
                    </a:p>
                    <a:p>
                      <a:pPr algn="ctr"/>
                      <a:r>
                        <a:rPr lang="fr-FR" sz="1400" dirty="0">
                          <a:solidFill>
                            <a:schemeClr val="tx1"/>
                          </a:solidFill>
                        </a:rPr>
                        <a:t>14 versions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400" dirty="0">
                        <a:solidFill>
                          <a:schemeClr val="tx1"/>
                        </a:solidFill>
                        <a:highlight>
                          <a:srgbClr val="FFFF00"/>
                        </a:highlight>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7 sources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 publications ID</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10 </a:t>
                      </a:r>
                      <a:r>
                        <a:rPr lang="fr-FR" sz="1400" i="1" dirty="0">
                          <a:solidFill>
                            <a:schemeClr val="tx1"/>
                          </a:solidFill>
                        </a:rPr>
                        <a:t>related to</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2 versions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0409309"/>
                  </a:ext>
                </a:extLst>
              </a:tr>
            </a:tbl>
          </a:graphicData>
        </a:graphic>
      </p:graphicFrame>
      <p:pic>
        <p:nvPicPr>
          <p:cNvPr id="6" name="Image 5">
            <a:extLst>
              <a:ext uri="{FF2B5EF4-FFF2-40B4-BE49-F238E27FC236}">
                <a16:creationId xmlns:a16="http://schemas.microsoft.com/office/drawing/2014/main" id="{8FDE4F94-6EA4-4BAE-B387-239523F2ADD7}"/>
              </a:ext>
            </a:extLst>
          </p:cNvPr>
          <p:cNvPicPr>
            <a:picLocks noChangeAspect="1"/>
          </p:cNvPicPr>
          <p:nvPr/>
        </p:nvPicPr>
        <p:blipFill>
          <a:blip r:embed="rId9"/>
          <a:stretch>
            <a:fillRect/>
          </a:stretch>
        </p:blipFill>
        <p:spPr>
          <a:xfrm>
            <a:off x="8566136" y="253636"/>
            <a:ext cx="1840607" cy="2420978"/>
          </a:xfrm>
          <a:prstGeom prst="rect">
            <a:avLst/>
          </a:prstGeom>
          <a:effectLst>
            <a:outerShdw blurRad="50800" dist="139700" dir="2700000" algn="ctr" rotWithShape="0">
              <a:srgbClr val="000000">
                <a:alpha val="65000"/>
              </a:srgbClr>
            </a:outerShdw>
          </a:effectLst>
        </p:spPr>
      </p:pic>
      <p:sp>
        <p:nvSpPr>
          <p:cNvPr id="2" name="ZoneTexte 2">
            <a:extLst>
              <a:ext uri="{FF2B5EF4-FFF2-40B4-BE49-F238E27FC236}">
                <a16:creationId xmlns:a16="http://schemas.microsoft.com/office/drawing/2014/main" id="{10526AF7-2F81-83F6-9B48-F98D674BF416}"/>
              </a:ext>
            </a:extLst>
          </p:cNvPr>
          <p:cNvSpPr txBox="1"/>
          <p:nvPr/>
        </p:nvSpPr>
        <p:spPr>
          <a:xfrm>
            <a:off x="10899423" y="6604364"/>
            <a:ext cx="11176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chiffres 10/2024 </a:t>
            </a:r>
            <a:endParaRPr lang="fr-FR" sz="1000" dirty="0"/>
          </a:p>
        </p:txBody>
      </p:sp>
    </p:spTree>
    <p:extLst>
      <p:ext uri="{BB962C8B-B14F-4D97-AF65-F5344CB8AC3E}">
        <p14:creationId xmlns:p14="http://schemas.microsoft.com/office/powerpoint/2010/main" val="25686454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1C223DD-3841-135A-2504-52908CCBD4F7}"/>
              </a:ext>
            </a:extLst>
          </p:cNvPr>
          <p:cNvPicPr>
            <a:picLocks noChangeAspect="1"/>
          </p:cNvPicPr>
          <p:nvPr/>
        </p:nvPicPr>
        <p:blipFill>
          <a:blip r:embed="rId3"/>
          <a:stretch>
            <a:fillRect/>
          </a:stretch>
        </p:blipFill>
        <p:spPr>
          <a:xfrm>
            <a:off x="9997708" y="2724076"/>
            <a:ext cx="1214593" cy="1515600"/>
          </a:xfrm>
          <a:prstGeom prst="rect">
            <a:avLst/>
          </a:prstGeom>
          <a:effectLst>
            <a:outerShdw blurRad="50800" dist="139700" dir="2700000" algn="ctr" rotWithShape="0">
              <a:srgbClr val="000000">
                <a:alpha val="65000"/>
              </a:srgbClr>
            </a:outerShdw>
          </a:effectLst>
        </p:spPr>
      </p:pic>
      <p:pic>
        <p:nvPicPr>
          <p:cNvPr id="2052" name="Picture 4" descr="What is open access?">
            <a:extLst>
              <a:ext uri="{FF2B5EF4-FFF2-40B4-BE49-F238E27FC236}">
                <a16:creationId xmlns:a16="http://schemas.microsoft.com/office/drawing/2014/main" id="{7067A262-5659-8970-EB68-B383E8D66F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699" y="2671200"/>
            <a:ext cx="3789002" cy="1515600"/>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8EEC70E1-95E8-A962-740A-00ACB3D8E9DA}"/>
              </a:ext>
            </a:extLst>
          </p:cNvPr>
          <p:cNvSpPr txBox="1"/>
          <p:nvPr/>
        </p:nvSpPr>
        <p:spPr>
          <a:xfrm>
            <a:off x="9194167" y="4512471"/>
            <a:ext cx="2821674" cy="830997"/>
          </a:xfrm>
          <a:prstGeom prst="rect">
            <a:avLst/>
          </a:prstGeom>
          <a:noFill/>
        </p:spPr>
        <p:txBody>
          <a:bodyPr wrap="square">
            <a:spAutoFit/>
          </a:bodyPr>
          <a:lstStyle/>
          <a:p>
            <a:pPr algn="ctr"/>
            <a:r>
              <a:rPr lang="fr-FR" sz="1600" dirty="0"/>
              <a:t>I4OA</a:t>
            </a:r>
          </a:p>
          <a:p>
            <a:pPr algn="ctr"/>
            <a:r>
              <a:rPr lang="fr-FR" sz="1600" i="1" dirty="0"/>
              <a:t>Initiative for Open Abstracts</a:t>
            </a:r>
          </a:p>
          <a:p>
            <a:pPr algn="ctr"/>
            <a:r>
              <a:rPr lang="fr-FR" sz="1600" dirty="0">
                <a:hlinkClick r:id="rId5"/>
              </a:rPr>
              <a:t>https://i4oa.org/</a:t>
            </a:r>
            <a:r>
              <a:rPr lang="fr-FR" sz="1600" dirty="0"/>
              <a:t> </a:t>
            </a:r>
          </a:p>
        </p:txBody>
      </p:sp>
      <p:pic>
        <p:nvPicPr>
          <p:cNvPr id="1026" name="Picture 2" descr="Initiative for Open Citations - Wikipedia">
            <a:extLst>
              <a:ext uri="{FF2B5EF4-FFF2-40B4-BE49-F238E27FC236}">
                <a16:creationId xmlns:a16="http://schemas.microsoft.com/office/drawing/2014/main" id="{30C1AEED-BF68-FAFE-6015-944F39B7E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2370" y="2671200"/>
            <a:ext cx="3021668" cy="1515600"/>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2732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1515610-8DFB-D05B-EA54-E355BE39A822}"/>
              </a:ext>
            </a:extLst>
          </p:cNvPr>
          <p:cNvPicPr>
            <a:picLocks noChangeAspect="1"/>
          </p:cNvPicPr>
          <p:nvPr/>
        </p:nvPicPr>
        <p:blipFill>
          <a:blip r:embed="rId3"/>
          <a:stretch>
            <a:fillRect/>
          </a:stretch>
        </p:blipFill>
        <p:spPr>
          <a:xfrm>
            <a:off x="1869276" y="232030"/>
            <a:ext cx="8453447" cy="6365804"/>
          </a:xfrm>
          <a:prstGeom prst="rect">
            <a:avLst/>
          </a:prstGeom>
          <a:effectLst>
            <a:outerShdw blurRad="508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9B47670A-D8DE-C258-2B3D-AA8DFD516646}"/>
              </a:ext>
            </a:extLst>
          </p:cNvPr>
          <p:cNvSpPr txBox="1"/>
          <p:nvPr/>
        </p:nvSpPr>
        <p:spPr>
          <a:xfrm>
            <a:off x="5706260" y="6611779"/>
            <a:ext cx="1630455" cy="246221"/>
          </a:xfrm>
          <a:prstGeom prst="rect">
            <a:avLst/>
          </a:prstGeom>
          <a:noFill/>
        </p:spPr>
        <p:txBody>
          <a:bodyPr wrap="square">
            <a:spAutoFit/>
          </a:bodyPr>
          <a:lstStyle/>
          <a:p>
            <a:r>
              <a:rPr lang="fr-FR" sz="1000" dirty="0">
                <a:hlinkClick r:id="rId4"/>
              </a:rPr>
              <a:t>F. Bordignon, 2024</a:t>
            </a:r>
            <a:endParaRPr lang="fr-FR" sz="1000" dirty="0"/>
          </a:p>
        </p:txBody>
      </p:sp>
      <p:sp>
        <p:nvSpPr>
          <p:cNvPr id="9" name="Rectangle 8">
            <a:extLst>
              <a:ext uri="{FF2B5EF4-FFF2-40B4-BE49-F238E27FC236}">
                <a16:creationId xmlns:a16="http://schemas.microsoft.com/office/drawing/2014/main" id="{293EE57A-4EBA-4AAC-E471-CD56F377E9E1}"/>
              </a:ext>
            </a:extLst>
          </p:cNvPr>
          <p:cNvSpPr/>
          <p:nvPr/>
        </p:nvSpPr>
        <p:spPr>
          <a:xfrm>
            <a:off x="9628094" y="246098"/>
            <a:ext cx="694629" cy="1434784"/>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024572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21C0E14-6B8D-421D-B601-038CD5A23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16980"/>
            <a:ext cx="4338601" cy="2245519"/>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11" name="Espace réservé du contenu 10">
            <a:extLst>
              <a:ext uri="{FF2B5EF4-FFF2-40B4-BE49-F238E27FC236}">
                <a16:creationId xmlns:a16="http://schemas.microsoft.com/office/drawing/2014/main" id="{3A31B80B-5193-5963-3667-D181A1A1666D}"/>
              </a:ext>
            </a:extLst>
          </p:cNvPr>
          <p:cNvSpPr>
            <a:spLocks noGrp="1"/>
          </p:cNvSpPr>
          <p:nvPr>
            <p:ph sz="half" idx="2"/>
          </p:nvPr>
        </p:nvSpPr>
        <p:spPr>
          <a:xfrm>
            <a:off x="6225988" y="2307984"/>
            <a:ext cx="5181600" cy="3514445"/>
          </a:xfrm>
        </p:spPr>
        <p:txBody>
          <a:bodyPr>
            <a:normAutofit/>
          </a:bodyPr>
          <a:lstStyle/>
          <a:p>
            <a:pPr marL="0" indent="0">
              <a:buNone/>
            </a:pPr>
            <a:r>
              <a:rPr lang="fr-FR" sz="2000" dirty="0"/>
              <a:t>«  Par informations de recherche, nous entendons les informations (parfois appelées métadonnées) relatives à la conduite et à la communication de la recherche. Cela inclut, sans toutefois s'y limiter, (1) </a:t>
            </a:r>
            <a:r>
              <a:rPr lang="fr-FR" sz="2000" b="1" dirty="0"/>
              <a:t>les métadonnées bibliographiques telles que les titres, les résumés, les références, les données sur les auteurs, les données d'affiliation et les données sur les lieux de publication </a:t>
            </a:r>
            <a:r>
              <a:rPr lang="fr-FR" sz="2000" dirty="0"/>
              <a:t>» </a:t>
            </a:r>
            <a:r>
              <a:rPr lang="fr-FR" sz="1000" dirty="0"/>
              <a:t>(</a:t>
            </a:r>
            <a:r>
              <a:rPr lang="fr-FR" sz="1000" dirty="0">
                <a:hlinkClick r:id="rId4"/>
              </a:rPr>
              <a:t>v. FR</a:t>
            </a:r>
            <a:r>
              <a:rPr lang="fr-FR" sz="1000" dirty="0"/>
              <a:t>)</a:t>
            </a:r>
          </a:p>
        </p:txBody>
      </p:sp>
      <p:sp>
        <p:nvSpPr>
          <p:cNvPr id="13" name="ZoneTexte 12">
            <a:extLst>
              <a:ext uri="{FF2B5EF4-FFF2-40B4-BE49-F238E27FC236}">
                <a16:creationId xmlns:a16="http://schemas.microsoft.com/office/drawing/2014/main" id="{1C4D7F2E-8E5F-96F5-E27A-0542B23F1E88}"/>
              </a:ext>
            </a:extLst>
          </p:cNvPr>
          <p:cNvSpPr txBox="1"/>
          <p:nvPr/>
        </p:nvSpPr>
        <p:spPr>
          <a:xfrm>
            <a:off x="784412" y="4883989"/>
            <a:ext cx="3949700" cy="830997"/>
          </a:xfrm>
          <a:prstGeom prst="rect">
            <a:avLst/>
          </a:prstGeom>
          <a:noFill/>
        </p:spPr>
        <p:txBody>
          <a:bodyPr wrap="square">
            <a:spAutoFit/>
          </a:bodyPr>
          <a:lstStyle/>
          <a:p>
            <a:r>
              <a:rPr lang="fr-FR" sz="1200" dirty="0"/>
              <a:t>16/04/2024</a:t>
            </a:r>
            <a:endParaRPr lang="fr-FR" sz="1200" dirty="0">
              <a:hlinkClick r:id="rId5"/>
            </a:endParaRPr>
          </a:p>
          <a:p>
            <a:r>
              <a:rPr lang="fr-FR" sz="1200" dirty="0">
                <a:hlinkClick r:id="rId5"/>
              </a:rPr>
              <a:t>https://barcelona-declaration.org/</a:t>
            </a:r>
            <a:endParaRPr lang="fr-FR" sz="1200" dirty="0"/>
          </a:p>
          <a:p>
            <a:endParaRPr lang="fr-FR" sz="1200" dirty="0"/>
          </a:p>
          <a:p>
            <a:r>
              <a:rPr lang="fr-FR" sz="1200" dirty="0">
                <a:hlinkClick r:id="rId6"/>
              </a:rPr>
              <a:t>actualités en 02/2025</a:t>
            </a:r>
            <a:r>
              <a:rPr lang="fr-FR" sz="1200" dirty="0"/>
              <a:t> </a:t>
            </a:r>
          </a:p>
        </p:txBody>
      </p:sp>
    </p:spTree>
    <p:extLst>
      <p:ext uri="{BB962C8B-B14F-4D97-AF65-F5344CB8AC3E}">
        <p14:creationId xmlns:p14="http://schemas.microsoft.com/office/powerpoint/2010/main" val="27784568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75502FF-99CF-972C-1E79-CF34CCFA39BA}"/>
              </a:ext>
            </a:extLst>
          </p:cNvPr>
          <p:cNvPicPr>
            <a:picLocks noChangeAspect="1"/>
          </p:cNvPicPr>
          <p:nvPr/>
        </p:nvPicPr>
        <p:blipFill>
          <a:blip r:embed="rId2"/>
          <a:srcRect l="4986"/>
          <a:stretch/>
        </p:blipFill>
        <p:spPr>
          <a:xfrm>
            <a:off x="253219" y="190889"/>
            <a:ext cx="7316959" cy="6335544"/>
          </a:xfrm>
          <a:prstGeom prst="rect">
            <a:avLst/>
          </a:prstGeom>
          <a:effectLst>
            <a:outerShdw blurRad="2921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BF484658-7C75-B048-6A2C-D08B7BF860B7}"/>
              </a:ext>
            </a:extLst>
          </p:cNvPr>
          <p:cNvSpPr txBox="1"/>
          <p:nvPr/>
        </p:nvSpPr>
        <p:spPr>
          <a:xfrm>
            <a:off x="4804230" y="6554532"/>
            <a:ext cx="1980868" cy="246221"/>
          </a:xfrm>
          <a:prstGeom prst="rect">
            <a:avLst/>
          </a:prstGeom>
          <a:noFill/>
        </p:spPr>
        <p:txBody>
          <a:bodyPr wrap="square">
            <a:spAutoFit/>
          </a:bodyPr>
          <a:lstStyle/>
          <a:p>
            <a:r>
              <a:rPr lang="fr-FR" sz="1000" dirty="0">
                <a:hlinkClick r:id="rId3"/>
              </a:rPr>
              <a:t>G. </a:t>
            </a:r>
            <a:r>
              <a:rPr lang="fr-FR" sz="1000" dirty="0" err="1">
                <a:hlinkClick r:id="rId3"/>
              </a:rPr>
              <a:t>Barbour</a:t>
            </a:r>
            <a:r>
              <a:rPr lang="fr-FR" sz="1000" dirty="0">
                <a:hlinkClick r:id="rId3"/>
              </a:rPr>
              <a:t> et al., 01/2025</a:t>
            </a:r>
            <a:endParaRPr lang="fr-FR" sz="1000" dirty="0"/>
          </a:p>
        </p:txBody>
      </p:sp>
      <p:pic>
        <p:nvPicPr>
          <p:cNvPr id="10" name="Image 9">
            <a:extLst>
              <a:ext uri="{FF2B5EF4-FFF2-40B4-BE49-F238E27FC236}">
                <a16:creationId xmlns:a16="http://schemas.microsoft.com/office/drawing/2014/main" id="{F2075591-58BE-0BE7-4653-2B78A82118E7}"/>
              </a:ext>
            </a:extLst>
          </p:cNvPr>
          <p:cNvPicPr>
            <a:picLocks noChangeAspect="1"/>
          </p:cNvPicPr>
          <p:nvPr/>
        </p:nvPicPr>
        <p:blipFill>
          <a:blip r:embed="rId4"/>
          <a:stretch>
            <a:fillRect/>
          </a:stretch>
        </p:blipFill>
        <p:spPr>
          <a:xfrm>
            <a:off x="6601960" y="4376860"/>
            <a:ext cx="5534025" cy="240982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2929523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ED7B399-B244-4C09-552B-5E825064366B}"/>
              </a:ext>
            </a:extLst>
          </p:cNvPr>
          <p:cNvPicPr>
            <a:picLocks noChangeAspect="1"/>
          </p:cNvPicPr>
          <p:nvPr/>
        </p:nvPicPr>
        <p:blipFill>
          <a:blip r:embed="rId3"/>
          <a:srcRect l="1805" t="1440" b="51371"/>
          <a:stretch/>
        </p:blipFill>
        <p:spPr>
          <a:xfrm>
            <a:off x="1055078" y="1710213"/>
            <a:ext cx="4600136" cy="4269490"/>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EC04FA62-B15A-A405-AC50-D1D87E7C525D}"/>
              </a:ext>
            </a:extLst>
          </p:cNvPr>
          <p:cNvPicPr>
            <a:picLocks noChangeAspect="1"/>
          </p:cNvPicPr>
          <p:nvPr/>
        </p:nvPicPr>
        <p:blipFill>
          <a:blip r:embed="rId3"/>
          <a:srcRect l="1805" t="48934" b="-243"/>
          <a:stretch/>
        </p:blipFill>
        <p:spPr>
          <a:xfrm>
            <a:off x="6536785" y="1710213"/>
            <a:ext cx="4600135" cy="4642283"/>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F55EA93D-BD31-7D90-AA7B-E1C9E5343A6E}"/>
              </a:ext>
            </a:extLst>
          </p:cNvPr>
          <p:cNvSpPr/>
          <p:nvPr/>
        </p:nvSpPr>
        <p:spPr>
          <a:xfrm>
            <a:off x="1055079" y="4332849"/>
            <a:ext cx="4600136" cy="814938"/>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0A70AFF2-DE8F-D226-3833-08AE5CCE685C}"/>
              </a:ext>
            </a:extLst>
          </p:cNvPr>
          <p:cNvSpPr/>
          <p:nvPr/>
        </p:nvSpPr>
        <p:spPr>
          <a:xfrm>
            <a:off x="6536785" y="2105247"/>
            <a:ext cx="4600135" cy="1130322"/>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56161A2B-336E-78A1-0AA9-BFDC09EE06EB}"/>
              </a:ext>
            </a:extLst>
          </p:cNvPr>
          <p:cNvSpPr/>
          <p:nvPr/>
        </p:nvSpPr>
        <p:spPr>
          <a:xfrm>
            <a:off x="6536787" y="4124234"/>
            <a:ext cx="4600135" cy="461834"/>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A3B95991-512D-C9ED-6009-92857EFE5610}"/>
              </a:ext>
            </a:extLst>
          </p:cNvPr>
          <p:cNvSpPr/>
          <p:nvPr/>
        </p:nvSpPr>
        <p:spPr>
          <a:xfrm>
            <a:off x="6536787" y="5688626"/>
            <a:ext cx="4600135" cy="461834"/>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a:extLst>
              <a:ext uri="{FF2B5EF4-FFF2-40B4-BE49-F238E27FC236}">
                <a16:creationId xmlns:a16="http://schemas.microsoft.com/office/drawing/2014/main" id="{09648DB4-28A5-2095-A188-F3CFE9096EC8}"/>
              </a:ext>
            </a:extLst>
          </p:cNvPr>
          <p:cNvSpPr txBox="1"/>
          <p:nvPr/>
        </p:nvSpPr>
        <p:spPr>
          <a:xfrm>
            <a:off x="5290005" y="6522232"/>
            <a:ext cx="1980868" cy="246221"/>
          </a:xfrm>
          <a:prstGeom prst="rect">
            <a:avLst/>
          </a:prstGeom>
          <a:noFill/>
        </p:spPr>
        <p:txBody>
          <a:bodyPr wrap="square">
            <a:spAutoFit/>
          </a:bodyPr>
          <a:lstStyle/>
          <a:p>
            <a:r>
              <a:rPr lang="fr-FR" sz="1000" dirty="0">
                <a:hlinkClick r:id="rId4"/>
              </a:rPr>
              <a:t>G. </a:t>
            </a:r>
            <a:r>
              <a:rPr lang="fr-FR" sz="1000" dirty="0" err="1">
                <a:hlinkClick r:id="rId4"/>
              </a:rPr>
              <a:t>Barbour</a:t>
            </a:r>
            <a:r>
              <a:rPr lang="fr-FR" sz="1000" dirty="0">
                <a:hlinkClick r:id="rId4"/>
              </a:rPr>
              <a:t> et al., 01/2025</a:t>
            </a:r>
            <a:endParaRPr lang="fr-FR" sz="1000" dirty="0"/>
          </a:p>
        </p:txBody>
      </p:sp>
    </p:spTree>
    <p:extLst>
      <p:ext uri="{BB962C8B-B14F-4D97-AF65-F5344CB8AC3E}">
        <p14:creationId xmlns:p14="http://schemas.microsoft.com/office/powerpoint/2010/main" val="38842001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informationnnelles</a:t>
            </a:r>
          </a:p>
          <a:p>
            <a:pPr lvl="1"/>
            <a:r>
              <a:rPr lang="fr-FR" sz="2800" dirty="0"/>
              <a:t>une couverture ciblée des productions scientifiques</a:t>
            </a:r>
          </a:p>
          <a:p>
            <a:pPr lvl="1"/>
            <a:r>
              <a:rPr lang="fr-FR" sz="2800" dirty="0"/>
              <a:t>des fonctionnalités manquantes</a:t>
            </a:r>
          </a:p>
          <a:p>
            <a:pPr lvl="1"/>
            <a:r>
              <a:rPr lang="fr-FR" sz="2800" dirty="0"/>
              <a:t>l’intégration de contenus peu éthiques (prédateurs, </a:t>
            </a:r>
            <a:r>
              <a:rPr lang="fr-FR" sz="2800" i="1" dirty="0"/>
              <a:t>paper mills, </a:t>
            </a:r>
            <a:r>
              <a:rPr lang="fr-FR" sz="2800" dirty="0"/>
              <a:t>papiers rétractés, fausses références)</a:t>
            </a:r>
          </a:p>
          <a:p>
            <a:pPr lvl="1"/>
            <a:endParaRPr lang="fr-FR" sz="2800" dirty="0"/>
          </a:p>
          <a:p>
            <a:pPr lvl="1"/>
            <a:r>
              <a:rPr lang="fr-FR" sz="2800" dirty="0"/>
              <a:t>un moyen de mieux détecter les méconduites scientifiques ?</a:t>
            </a:r>
          </a:p>
        </p:txBody>
      </p:sp>
    </p:spTree>
    <p:extLst>
      <p:ext uri="{BB962C8B-B14F-4D97-AF65-F5344CB8AC3E}">
        <p14:creationId xmlns:p14="http://schemas.microsoft.com/office/powerpoint/2010/main" val="40592589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6712DD5-1EF4-A933-5B4E-F783E0FBD825}"/>
              </a:ext>
            </a:extLst>
          </p:cNvPr>
          <p:cNvSpPr txBox="1"/>
          <p:nvPr/>
        </p:nvSpPr>
        <p:spPr>
          <a:xfrm>
            <a:off x="5312681" y="6458019"/>
            <a:ext cx="1857375" cy="246221"/>
          </a:xfrm>
          <a:prstGeom prst="rect">
            <a:avLst/>
          </a:prstGeom>
          <a:noFill/>
        </p:spPr>
        <p:txBody>
          <a:bodyPr wrap="square">
            <a:spAutoFit/>
          </a:bodyPr>
          <a:lstStyle/>
          <a:p>
            <a:pPr algn="ctr"/>
            <a:r>
              <a:rPr lang="fr-FR" sz="1000" dirty="0">
                <a:hlinkClick r:id="rId3"/>
              </a:rPr>
              <a:t>V. </a:t>
            </a:r>
            <a:r>
              <a:rPr lang="fr-FR" sz="1000" dirty="0" err="1">
                <a:hlinkClick r:id="rId3"/>
              </a:rPr>
              <a:t>Larivière</a:t>
            </a:r>
            <a:r>
              <a:rPr lang="fr-FR" sz="1000" dirty="0">
                <a:hlinkClick r:id="rId3"/>
              </a:rPr>
              <a:t>, </a:t>
            </a:r>
            <a:r>
              <a:rPr lang="en-US" sz="1000" dirty="0">
                <a:hlinkClick r:id="rId3"/>
              </a:rPr>
              <a:t>2024</a:t>
            </a:r>
            <a:endParaRPr lang="fr-FR" sz="1000" dirty="0"/>
          </a:p>
        </p:txBody>
      </p:sp>
      <p:pic>
        <p:nvPicPr>
          <p:cNvPr id="5" name="Image 4">
            <a:extLst>
              <a:ext uri="{FF2B5EF4-FFF2-40B4-BE49-F238E27FC236}">
                <a16:creationId xmlns:a16="http://schemas.microsoft.com/office/drawing/2014/main" id="{DD471167-5F31-079D-F84C-0038A9CC8BAD}"/>
              </a:ext>
            </a:extLst>
          </p:cNvPr>
          <p:cNvPicPr>
            <a:picLocks noChangeAspect="1"/>
          </p:cNvPicPr>
          <p:nvPr/>
        </p:nvPicPr>
        <p:blipFill>
          <a:blip r:embed="rId4"/>
          <a:stretch>
            <a:fillRect/>
          </a:stretch>
        </p:blipFill>
        <p:spPr>
          <a:xfrm>
            <a:off x="1515728" y="1131277"/>
            <a:ext cx="9451283" cy="5268686"/>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1916980938"/>
      </p:ext>
    </p:extLst>
  </p:cSld>
  <p:clrMapOvr>
    <a:masterClrMapping/>
  </p:clrMapOvr>
</p:sld>
</file>

<file path=ppt/theme/theme1.xml><?xml version="1.0" encoding="utf-8"?>
<a:theme xmlns:a="http://schemas.openxmlformats.org/drawingml/2006/main" name="Thème Office">
  <a:themeElements>
    <a:clrScheme name="Personnalisé 10">
      <a:dk1>
        <a:srgbClr val="555555"/>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7873</TotalTime>
  <Words>15336</Words>
  <Application>Microsoft Office PowerPoint</Application>
  <PresentationFormat>Grand écran</PresentationFormat>
  <Paragraphs>1264</Paragraphs>
  <Slides>120</Slides>
  <Notes>108</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120</vt:i4>
      </vt:variant>
    </vt:vector>
  </HeadingPairs>
  <TitlesOfParts>
    <vt:vector size="135" baseType="lpstr">
      <vt:lpstr>Aptos</vt:lpstr>
      <vt:lpstr>Aptos Display</vt:lpstr>
      <vt:lpstr>Arial</vt:lpstr>
      <vt:lpstr>brandon-grotesque</vt:lpstr>
      <vt:lpstr>Calibri</vt:lpstr>
      <vt:lpstr>Courier New</vt:lpstr>
      <vt:lpstr>inherit</vt:lpstr>
      <vt:lpstr>Merriweather</vt:lpstr>
      <vt:lpstr>Roboto</vt:lpstr>
      <vt:lpstr>source_sans_proregular</vt:lpstr>
      <vt:lpstr>SourceSansProRegular</vt:lpstr>
      <vt:lpstr>Tahoma</vt:lpstr>
      <vt:lpstr>Times New Roman</vt:lpstr>
      <vt:lpstr>Wingdings</vt:lpstr>
      <vt:lpstr>Thème Office</vt:lpstr>
      <vt:lpstr>Sortir de Google Scholar, Scopus ou Web of Science . Que valent Lens, Dimensions, OpenAlex et Matilda pour la recherche bibliographique ? </vt:lpstr>
      <vt:lpstr>Présentation</vt:lpstr>
      <vt:lpstr>Déroulé</vt:lpstr>
      <vt:lpstr>Contexte</vt:lpstr>
      <vt:lpstr>Il y a 10 ans…</vt:lpstr>
      <vt:lpstr>Présentation PowerPoint</vt:lpstr>
      <vt:lpstr>Présentation PowerPoint</vt:lpstr>
      <vt:lpstr>Présentation PowerPoint</vt:lpstr>
      <vt:lpstr>Présentation PowerPoint</vt:lpstr>
      <vt:lpstr>L’âge des méga-index (ca. 2018)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développement des moteurs de recherche académiques ouverts (ca. 2021-2024)</vt:lpstr>
      <vt:lpstr>Présentation PowerPoint</vt:lpstr>
      <vt:lpstr>Présentation PowerPoint</vt:lpstr>
      <vt:lpstr>Présentation PowerPoint</vt:lpstr>
      <vt:lpstr>Présentation PowerPoint</vt:lpstr>
      <vt:lpstr>Présentation PowerPoint</vt:lpstr>
      <vt:lpstr>Les données utilisées</vt:lpstr>
      <vt:lpstr>Présentation PowerPoint</vt:lpstr>
      <vt:lpstr>Présentation PowerPoint</vt:lpstr>
      <vt:lpstr>Présentation PowerPoint</vt:lpstr>
      <vt:lpstr>Présentation des outils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Bilan provisoire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conclure...</vt:lpstr>
      <vt:lpstr>Bibliographie</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Sortir de Google Scholar, Scopus ou Web of Science . Que valent Lens, Dimensions, OpenAlex et Matilda pour la recherche bibliographique ?</dc:title>
  <dc:creator>Aline BOUCHARD</dc:creator>
  <cp:lastModifiedBy>Aline BOUCHARD</cp:lastModifiedBy>
  <cp:revision>1168</cp:revision>
  <cp:lastPrinted>2024-07-08T09:13:40Z</cp:lastPrinted>
  <dcterms:created xsi:type="dcterms:W3CDTF">2024-06-26T13:52:05Z</dcterms:created>
  <dcterms:modified xsi:type="dcterms:W3CDTF">2025-10-21T20:00:54Z</dcterms:modified>
</cp:coreProperties>
</file>