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5"/>
  </p:notesMasterIdLst>
  <p:handoutMasterIdLst>
    <p:handoutMasterId r:id="rId206"/>
  </p:handoutMasterIdLst>
  <p:sldIdLst>
    <p:sldId id="1018" r:id="rId2"/>
    <p:sldId id="1127" r:id="rId3"/>
    <p:sldId id="2037" r:id="rId4"/>
    <p:sldId id="2038" r:id="rId5"/>
    <p:sldId id="1924" r:id="rId6"/>
    <p:sldId id="1925" r:id="rId7"/>
    <p:sldId id="1825" r:id="rId8"/>
    <p:sldId id="1783" r:id="rId9"/>
    <p:sldId id="1017" r:id="rId10"/>
    <p:sldId id="1222" r:id="rId11"/>
    <p:sldId id="1066" r:id="rId12"/>
    <p:sldId id="990" r:id="rId13"/>
    <p:sldId id="1034" r:id="rId14"/>
    <p:sldId id="1045" r:id="rId15"/>
    <p:sldId id="1039" r:id="rId16"/>
    <p:sldId id="1024" r:id="rId17"/>
    <p:sldId id="1065" r:id="rId18"/>
    <p:sldId id="1068" r:id="rId19"/>
    <p:sldId id="1067" r:id="rId20"/>
    <p:sldId id="1069" r:id="rId21"/>
    <p:sldId id="1814" r:id="rId22"/>
    <p:sldId id="1043" r:id="rId23"/>
    <p:sldId id="1808" r:id="rId24"/>
    <p:sldId id="1723" r:id="rId25"/>
    <p:sldId id="1042" r:id="rId26"/>
    <p:sldId id="1206" r:id="rId27"/>
    <p:sldId id="1264" r:id="rId28"/>
    <p:sldId id="1773" r:id="rId29"/>
    <p:sldId id="1273" r:id="rId30"/>
    <p:sldId id="1109" r:id="rId31"/>
    <p:sldId id="1038" r:id="rId32"/>
    <p:sldId id="1149" r:id="rId33"/>
    <p:sldId id="1041" r:id="rId34"/>
    <p:sldId id="1135" r:id="rId35"/>
    <p:sldId id="1828" r:id="rId36"/>
    <p:sldId id="1782" r:id="rId37"/>
    <p:sldId id="1139" r:id="rId38"/>
    <p:sldId id="1224" r:id="rId39"/>
    <p:sldId id="2046" r:id="rId40"/>
    <p:sldId id="1684" r:id="rId41"/>
    <p:sldId id="1786" r:id="rId42"/>
    <p:sldId id="1685" r:id="rId43"/>
    <p:sldId id="1247" r:id="rId44"/>
    <p:sldId id="1724" r:id="rId45"/>
    <p:sldId id="1131" r:id="rId46"/>
    <p:sldId id="1104" r:id="rId47"/>
    <p:sldId id="1277" r:id="rId48"/>
    <p:sldId id="1771" r:id="rId49"/>
    <p:sldId id="1086" r:id="rId50"/>
    <p:sldId id="1143" r:id="rId51"/>
    <p:sldId id="1180" r:id="rId52"/>
    <p:sldId id="1708" r:id="rId53"/>
    <p:sldId id="1259" r:id="rId54"/>
    <p:sldId id="1777" r:id="rId55"/>
    <p:sldId id="1804" r:id="rId56"/>
    <p:sldId id="1812" r:id="rId57"/>
    <p:sldId id="1920" r:id="rId58"/>
    <p:sldId id="1662" r:id="rId59"/>
    <p:sldId id="1805" r:id="rId60"/>
    <p:sldId id="2045" r:id="rId61"/>
    <p:sldId id="1826" r:id="rId62"/>
    <p:sldId id="1164" r:id="rId63"/>
    <p:sldId id="1702" r:id="rId64"/>
    <p:sldId id="1727" r:id="rId65"/>
    <p:sldId id="1089" r:id="rId66"/>
    <p:sldId id="2040" r:id="rId67"/>
    <p:sldId id="1768" r:id="rId68"/>
    <p:sldId id="1245" r:id="rId69"/>
    <p:sldId id="1815" r:id="rId70"/>
    <p:sldId id="1720" r:id="rId71"/>
    <p:sldId id="1284" r:id="rId72"/>
    <p:sldId id="1709" r:id="rId73"/>
    <p:sldId id="1090" r:id="rId74"/>
    <p:sldId id="1767" r:id="rId75"/>
    <p:sldId id="1781" r:id="rId76"/>
    <p:sldId id="1784" r:id="rId77"/>
    <p:sldId id="1918" r:id="rId78"/>
    <p:sldId id="1827" r:id="rId79"/>
    <p:sldId id="1803" r:id="rId80"/>
    <p:sldId id="1780" r:id="rId81"/>
    <p:sldId id="1809" r:id="rId82"/>
    <p:sldId id="1779" r:id="rId83"/>
    <p:sldId id="2041" r:id="rId84"/>
    <p:sldId id="1242" r:id="rId85"/>
    <p:sldId id="2010" r:id="rId86"/>
    <p:sldId id="1283" r:id="rId87"/>
    <p:sldId id="1192" r:id="rId88"/>
    <p:sldId id="1096" r:id="rId89"/>
    <p:sldId id="1922" r:id="rId90"/>
    <p:sldId id="1049" r:id="rId91"/>
    <p:sldId id="1047" r:id="rId92"/>
    <p:sldId id="1166" r:id="rId93"/>
    <p:sldId id="1811" r:id="rId94"/>
    <p:sldId id="1725" r:id="rId95"/>
    <p:sldId id="1776" r:id="rId96"/>
    <p:sldId id="2039" r:id="rId97"/>
    <p:sldId id="1785" r:id="rId98"/>
    <p:sldId id="1919" r:id="rId99"/>
    <p:sldId id="1167" r:id="rId100"/>
    <p:sldId id="1921" r:id="rId101"/>
    <p:sldId id="1168" r:id="rId102"/>
    <p:sldId id="1824" r:id="rId103"/>
    <p:sldId id="1820" r:id="rId104"/>
    <p:sldId id="1211" r:id="rId105"/>
    <p:sldId id="1246" r:id="rId106"/>
    <p:sldId id="1728" r:id="rId107"/>
    <p:sldId id="1276" r:id="rId108"/>
    <p:sldId id="1169" r:id="rId109"/>
    <p:sldId id="1191" r:id="rId110"/>
    <p:sldId id="1050" r:id="rId111"/>
    <p:sldId id="1244" r:id="rId112"/>
    <p:sldId id="1170" r:id="rId113"/>
    <p:sldId id="1171" r:id="rId114"/>
    <p:sldId id="1270" r:id="rId115"/>
    <p:sldId id="1218" r:id="rId116"/>
    <p:sldId id="1173" r:id="rId117"/>
    <p:sldId id="1181" r:id="rId118"/>
    <p:sldId id="1097" r:id="rId119"/>
    <p:sldId id="1217" r:id="rId120"/>
    <p:sldId id="1817" r:id="rId121"/>
    <p:sldId id="1172" r:id="rId122"/>
    <p:sldId id="1816" r:id="rId123"/>
    <p:sldId id="1806" r:id="rId124"/>
    <p:sldId id="1275" r:id="rId125"/>
    <p:sldId id="1819" r:id="rId126"/>
    <p:sldId id="1818" r:id="rId127"/>
    <p:sldId id="2044" r:id="rId128"/>
    <p:sldId id="1174" r:id="rId129"/>
    <p:sldId id="1195" r:id="rId130"/>
    <p:sldId id="1197" r:id="rId131"/>
    <p:sldId id="1252" r:id="rId132"/>
    <p:sldId id="1193" r:id="rId133"/>
    <p:sldId id="1230" r:id="rId134"/>
    <p:sldId id="1274" r:id="rId135"/>
    <p:sldId id="1774" r:id="rId136"/>
    <p:sldId id="1058" r:id="rId137"/>
    <p:sldId id="1239" r:id="rId138"/>
    <p:sldId id="1208" r:id="rId139"/>
    <p:sldId id="1235" r:id="rId140"/>
    <p:sldId id="1732" r:id="rId141"/>
    <p:sldId id="1152" r:id="rId142"/>
    <p:sldId id="1098" r:id="rId143"/>
    <p:sldId id="1221" r:id="rId144"/>
    <p:sldId id="1254" r:id="rId145"/>
    <p:sldId id="1253" r:id="rId146"/>
    <p:sldId id="1110" r:id="rId147"/>
    <p:sldId id="1231" r:id="rId148"/>
    <p:sldId id="1829" r:id="rId149"/>
    <p:sldId id="1917" r:id="rId150"/>
    <p:sldId id="1795" r:id="rId151"/>
    <p:sldId id="1801" r:id="rId152"/>
    <p:sldId id="2042" r:id="rId153"/>
    <p:sldId id="1798" r:id="rId154"/>
    <p:sldId id="1802" r:id="rId155"/>
    <p:sldId id="1243" r:id="rId156"/>
    <p:sldId id="1263" r:id="rId157"/>
    <p:sldId id="1729" r:id="rId158"/>
    <p:sldId id="1722" r:id="rId159"/>
    <p:sldId id="1634" r:id="rId160"/>
    <p:sldId id="1772" r:id="rId161"/>
    <p:sldId id="1232" r:id="rId162"/>
    <p:sldId id="1241" r:id="rId163"/>
    <p:sldId id="1282" r:id="rId164"/>
    <p:sldId id="1726" r:id="rId165"/>
    <p:sldId id="1807" r:id="rId166"/>
    <p:sldId id="1251" r:id="rId167"/>
    <p:sldId id="1734" r:id="rId168"/>
    <p:sldId id="1730" r:id="rId169"/>
    <p:sldId id="1731" r:id="rId170"/>
    <p:sldId id="1112" r:id="rId171"/>
    <p:sldId id="1769" r:id="rId172"/>
    <p:sldId id="1652" r:id="rId173"/>
    <p:sldId id="1770" r:id="rId174"/>
    <p:sldId id="1775" r:id="rId175"/>
    <p:sldId id="1240" r:id="rId176"/>
    <p:sldId id="1233" r:id="rId177"/>
    <p:sldId id="1249" r:id="rId178"/>
    <p:sldId id="1778" r:id="rId179"/>
    <p:sldId id="1821" r:id="rId180"/>
    <p:sldId id="1923" r:id="rId181"/>
    <p:sldId id="1810" r:id="rId182"/>
    <p:sldId id="1823" r:id="rId183"/>
    <p:sldId id="1822" r:id="rId184"/>
    <p:sldId id="988" r:id="rId185"/>
    <p:sldId id="295" r:id="rId186"/>
    <p:sldId id="1025" r:id="rId187"/>
    <p:sldId id="1026" r:id="rId188"/>
    <p:sldId id="1028" r:id="rId189"/>
    <p:sldId id="1115" r:id="rId190"/>
    <p:sldId id="1255" r:id="rId191"/>
    <p:sldId id="1205" r:id="rId192"/>
    <p:sldId id="1257" r:id="rId193"/>
    <p:sldId id="1027" r:id="rId194"/>
    <p:sldId id="1256" r:id="rId195"/>
    <p:sldId id="1194" r:id="rId196"/>
    <p:sldId id="1260" r:id="rId197"/>
    <p:sldId id="1733" r:id="rId198"/>
    <p:sldId id="1029" r:id="rId199"/>
    <p:sldId id="1258" r:id="rId200"/>
    <p:sldId id="1250" r:id="rId201"/>
    <p:sldId id="1031" r:id="rId202"/>
    <p:sldId id="1248" r:id="rId203"/>
    <p:sldId id="989" r:id="rId20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24F2D41-A460-494A-9322-23C93EB86864}">
          <p14:sldIdLst>
            <p14:sldId id="1018"/>
            <p14:sldId id="1127"/>
            <p14:sldId id="2037"/>
            <p14:sldId id="2038"/>
            <p14:sldId id="1924"/>
            <p14:sldId id="1925"/>
            <p14:sldId id="1825"/>
            <p14:sldId id="1783"/>
            <p14:sldId id="1017"/>
            <p14:sldId id="1222"/>
            <p14:sldId id="1066"/>
            <p14:sldId id="990"/>
            <p14:sldId id="1034"/>
            <p14:sldId id="1045"/>
            <p14:sldId id="1039"/>
            <p14:sldId id="1024"/>
            <p14:sldId id="1065"/>
            <p14:sldId id="1068"/>
            <p14:sldId id="1067"/>
            <p14:sldId id="1069"/>
            <p14:sldId id="1814"/>
            <p14:sldId id="1043"/>
            <p14:sldId id="1808"/>
            <p14:sldId id="1723"/>
            <p14:sldId id="1042"/>
            <p14:sldId id="1206"/>
            <p14:sldId id="1264"/>
            <p14:sldId id="1773"/>
            <p14:sldId id="1273"/>
            <p14:sldId id="1109"/>
            <p14:sldId id="1038"/>
            <p14:sldId id="1149"/>
            <p14:sldId id="1041"/>
            <p14:sldId id="1135"/>
            <p14:sldId id="1828"/>
            <p14:sldId id="1782"/>
            <p14:sldId id="1139"/>
            <p14:sldId id="1224"/>
            <p14:sldId id="2046"/>
            <p14:sldId id="1684"/>
            <p14:sldId id="1786"/>
            <p14:sldId id="1685"/>
            <p14:sldId id="1247"/>
            <p14:sldId id="1724"/>
            <p14:sldId id="1131"/>
            <p14:sldId id="1104"/>
            <p14:sldId id="1277"/>
            <p14:sldId id="1771"/>
            <p14:sldId id="1086"/>
            <p14:sldId id="1143"/>
            <p14:sldId id="1180"/>
            <p14:sldId id="1708"/>
            <p14:sldId id="1259"/>
            <p14:sldId id="1777"/>
            <p14:sldId id="1804"/>
            <p14:sldId id="1812"/>
            <p14:sldId id="1920"/>
            <p14:sldId id="1662"/>
            <p14:sldId id="1805"/>
            <p14:sldId id="2045"/>
            <p14:sldId id="1826"/>
            <p14:sldId id="1164"/>
            <p14:sldId id="1702"/>
            <p14:sldId id="1727"/>
            <p14:sldId id="1089"/>
            <p14:sldId id="2040"/>
            <p14:sldId id="1768"/>
            <p14:sldId id="1245"/>
            <p14:sldId id="1815"/>
            <p14:sldId id="1720"/>
            <p14:sldId id="1284"/>
            <p14:sldId id="1709"/>
            <p14:sldId id="1090"/>
            <p14:sldId id="1767"/>
            <p14:sldId id="1781"/>
            <p14:sldId id="1784"/>
            <p14:sldId id="1918"/>
            <p14:sldId id="1827"/>
            <p14:sldId id="1803"/>
            <p14:sldId id="1780"/>
            <p14:sldId id="1809"/>
            <p14:sldId id="1779"/>
            <p14:sldId id="2041"/>
            <p14:sldId id="1242"/>
            <p14:sldId id="2010"/>
            <p14:sldId id="1283"/>
            <p14:sldId id="1192"/>
            <p14:sldId id="1096"/>
            <p14:sldId id="1922"/>
            <p14:sldId id="1049"/>
            <p14:sldId id="1047"/>
            <p14:sldId id="1166"/>
            <p14:sldId id="1811"/>
            <p14:sldId id="1725"/>
            <p14:sldId id="1776"/>
            <p14:sldId id="2039"/>
            <p14:sldId id="1785"/>
            <p14:sldId id="1919"/>
            <p14:sldId id="1167"/>
            <p14:sldId id="1921"/>
            <p14:sldId id="1168"/>
            <p14:sldId id="1824"/>
            <p14:sldId id="1820"/>
            <p14:sldId id="1211"/>
            <p14:sldId id="1246"/>
            <p14:sldId id="1728"/>
            <p14:sldId id="1276"/>
            <p14:sldId id="1169"/>
            <p14:sldId id="1191"/>
            <p14:sldId id="1050"/>
            <p14:sldId id="1244"/>
            <p14:sldId id="1170"/>
            <p14:sldId id="1171"/>
            <p14:sldId id="1270"/>
            <p14:sldId id="1218"/>
            <p14:sldId id="1173"/>
            <p14:sldId id="1181"/>
            <p14:sldId id="1097"/>
            <p14:sldId id="1217"/>
            <p14:sldId id="1817"/>
            <p14:sldId id="1172"/>
            <p14:sldId id="1816"/>
            <p14:sldId id="1806"/>
            <p14:sldId id="1275"/>
            <p14:sldId id="1819"/>
            <p14:sldId id="1818"/>
            <p14:sldId id="2044"/>
            <p14:sldId id="1174"/>
            <p14:sldId id="1195"/>
            <p14:sldId id="1197"/>
            <p14:sldId id="1252"/>
            <p14:sldId id="1193"/>
            <p14:sldId id="1230"/>
            <p14:sldId id="1274"/>
            <p14:sldId id="1774"/>
            <p14:sldId id="1058"/>
            <p14:sldId id="1239"/>
            <p14:sldId id="1208"/>
            <p14:sldId id="1235"/>
            <p14:sldId id="1732"/>
            <p14:sldId id="1152"/>
            <p14:sldId id="1098"/>
            <p14:sldId id="1221"/>
            <p14:sldId id="1254"/>
            <p14:sldId id="1253"/>
            <p14:sldId id="1110"/>
            <p14:sldId id="1231"/>
            <p14:sldId id="1829"/>
            <p14:sldId id="1917"/>
            <p14:sldId id="1795"/>
            <p14:sldId id="1801"/>
            <p14:sldId id="2042"/>
            <p14:sldId id="1798"/>
            <p14:sldId id="1802"/>
            <p14:sldId id="1243"/>
            <p14:sldId id="1263"/>
            <p14:sldId id="1729"/>
            <p14:sldId id="1722"/>
            <p14:sldId id="1634"/>
            <p14:sldId id="1772"/>
            <p14:sldId id="1232"/>
            <p14:sldId id="1241"/>
            <p14:sldId id="1282"/>
            <p14:sldId id="1726"/>
            <p14:sldId id="1807"/>
            <p14:sldId id="1251"/>
            <p14:sldId id="1734"/>
            <p14:sldId id="1730"/>
            <p14:sldId id="1731"/>
            <p14:sldId id="1112"/>
            <p14:sldId id="1769"/>
            <p14:sldId id="1652"/>
            <p14:sldId id="1770"/>
            <p14:sldId id="1775"/>
            <p14:sldId id="1240"/>
            <p14:sldId id="1233"/>
            <p14:sldId id="1249"/>
            <p14:sldId id="1778"/>
            <p14:sldId id="1821"/>
            <p14:sldId id="1923"/>
            <p14:sldId id="1810"/>
            <p14:sldId id="1823"/>
            <p14:sldId id="1822"/>
            <p14:sldId id="988"/>
            <p14:sldId id="295"/>
            <p14:sldId id="1025"/>
            <p14:sldId id="1026"/>
            <p14:sldId id="1028"/>
            <p14:sldId id="1115"/>
            <p14:sldId id="1255"/>
            <p14:sldId id="1205"/>
            <p14:sldId id="1257"/>
            <p14:sldId id="1027"/>
            <p14:sldId id="1256"/>
            <p14:sldId id="1194"/>
            <p14:sldId id="1260"/>
            <p14:sldId id="1733"/>
            <p14:sldId id="1029"/>
            <p14:sldId id="1258"/>
            <p14:sldId id="1250"/>
            <p14:sldId id="1031"/>
            <p14:sldId id="1248"/>
            <p14:sldId id="9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D13F"/>
    <a:srgbClr val="71E7FF"/>
    <a:srgbClr val="FAE9E9"/>
    <a:srgbClr val="00ADD0"/>
    <a:srgbClr val="F4D0CF"/>
    <a:srgbClr val="B07AD8"/>
    <a:srgbClr val="57C579"/>
    <a:srgbClr val="C6F5FF"/>
    <a:srgbClr val="D8B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09" autoAdjust="0"/>
    <p:restoredTop sz="49179" autoAdjust="0"/>
  </p:normalViewPr>
  <p:slideViewPr>
    <p:cSldViewPr snapToGrid="0">
      <p:cViewPr varScale="1">
        <p:scale>
          <a:sx n="57" d="100"/>
          <a:sy n="57" d="100"/>
        </p:scale>
        <p:origin x="2286" y="72"/>
      </p:cViewPr>
      <p:guideLst>
        <p:guide orient="horz" pos="2160"/>
        <p:guide pos="3840"/>
      </p:guideLst>
    </p:cSldViewPr>
  </p:slideViewPr>
  <p:notesTextViewPr>
    <p:cViewPr>
      <p:scale>
        <a:sx n="150" d="100"/>
        <a:sy n="150" d="100"/>
      </p:scale>
      <p:origin x="0" y="0"/>
    </p:cViewPr>
  </p:notesTextViewPr>
  <p:notesViewPr>
    <p:cSldViewPr snapToGrid="0">
      <p:cViewPr>
        <p:scale>
          <a:sx n="125" d="100"/>
          <a:sy n="125" d="100"/>
        </p:scale>
        <p:origin x="2928" y="-224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handoutMaster" Target="handoutMasters/handout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commentAuthors" Target="commentAuthor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viewProps" Target="viewProp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46E9-3565-4154-AAA9-B314F7A4AE3A}"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fr-FR"/>
        </a:p>
      </dgm:t>
    </dgm:pt>
    <dgm:pt modelId="{B59732C8-5B59-4FAD-BD61-4A4C58CEDC82}">
      <dgm:prSet phldrT="[Texte]"/>
      <dgm:spPr>
        <a:solidFill>
          <a:srgbClr val="FFD13F"/>
        </a:solidFill>
        <a:ln>
          <a:noFill/>
        </a:ln>
      </dgm:spPr>
      <dgm:t>
        <a:bodyPr/>
        <a:lstStyle/>
        <a:p>
          <a:endParaRPr lang="fr-FR" dirty="0"/>
        </a:p>
      </dgm:t>
    </dgm:pt>
    <dgm:pt modelId="{D007A753-1DA8-468C-B35C-2314AAF7D9B2}" type="parTrans" cxnId="{3D0F2982-85B1-400D-8D76-43384D2AE684}">
      <dgm:prSet/>
      <dgm:spPr/>
      <dgm:t>
        <a:bodyPr/>
        <a:lstStyle/>
        <a:p>
          <a:endParaRPr lang="fr-FR"/>
        </a:p>
      </dgm:t>
    </dgm:pt>
    <dgm:pt modelId="{EF59063F-3A1C-43F7-B97B-0E1E3E871C20}" type="sibTrans" cxnId="{3D0F2982-85B1-400D-8D76-43384D2AE684}">
      <dgm:prSet/>
      <dgm:spPr>
        <a:solidFill>
          <a:srgbClr val="FFD13F"/>
        </a:solidFill>
        <a:ln>
          <a:noFill/>
        </a:ln>
      </dgm:spPr>
      <dgm:t>
        <a:bodyPr/>
        <a:lstStyle/>
        <a:p>
          <a:endParaRPr lang="fr-FR"/>
        </a:p>
      </dgm:t>
    </dgm:pt>
    <dgm:pt modelId="{A3AB3432-21C1-4239-8AE5-52566973A1D8}">
      <dgm:prSet phldrT="[Texte]"/>
      <dgm:spPr/>
      <dgm:t>
        <a:bodyPr/>
        <a:lstStyle/>
        <a:p>
          <a:pPr algn="ctr"/>
          <a:r>
            <a:rPr lang="fr-FR" dirty="0">
              <a:solidFill>
                <a:schemeClr val="bg1"/>
              </a:solidFill>
            </a:rPr>
            <a:t>Compréhension du contexte</a:t>
          </a:r>
        </a:p>
      </dgm:t>
    </dgm:pt>
    <dgm:pt modelId="{17BF0D01-116A-4749-873A-CE9B7364D4B0}" type="parTrans" cxnId="{E36271F5-B02F-4BF2-86FF-8A3ED1AAC827}">
      <dgm:prSet/>
      <dgm:spPr/>
      <dgm:t>
        <a:bodyPr/>
        <a:lstStyle/>
        <a:p>
          <a:endParaRPr lang="fr-FR"/>
        </a:p>
      </dgm:t>
    </dgm:pt>
    <dgm:pt modelId="{1ECC1F62-8D29-45BC-8CF4-642619E0D045}" type="sibTrans" cxnId="{E36271F5-B02F-4BF2-86FF-8A3ED1AAC827}">
      <dgm:prSet/>
      <dgm:spPr/>
      <dgm:t>
        <a:bodyPr/>
        <a:lstStyle/>
        <a:p>
          <a:endParaRPr lang="fr-FR"/>
        </a:p>
      </dgm:t>
    </dgm:pt>
    <dgm:pt modelId="{EFA87037-330F-4DA2-8682-E7CC4C7D035C}">
      <dgm:prSet phldrT="[Texte]"/>
      <dgm:spPr>
        <a:solidFill>
          <a:srgbClr val="FFD13F"/>
        </a:solidFill>
        <a:ln>
          <a:noFill/>
        </a:ln>
      </dgm:spPr>
      <dgm:t>
        <a:bodyPr/>
        <a:lstStyle/>
        <a:p>
          <a:endParaRPr lang="fr-FR" dirty="0"/>
        </a:p>
      </dgm:t>
    </dgm:pt>
    <dgm:pt modelId="{946655AA-73FD-4A15-A376-7196F56C9069}" type="sibTrans" cxnId="{28D08B5F-CAED-4EF2-942D-92891DC44C21}">
      <dgm:prSet/>
      <dgm:spPr>
        <a:solidFill>
          <a:schemeClr val="bg1"/>
        </a:solidFill>
        <a:ln>
          <a:noFill/>
        </a:ln>
      </dgm:spPr>
      <dgm:t>
        <a:bodyPr/>
        <a:lstStyle/>
        <a:p>
          <a:endParaRPr lang="fr-FR"/>
        </a:p>
      </dgm:t>
    </dgm:pt>
    <dgm:pt modelId="{E61F1B5E-DBEE-487F-8F45-84B5DB45D243}" type="parTrans" cxnId="{28D08B5F-CAED-4EF2-942D-92891DC44C21}">
      <dgm:prSet/>
      <dgm:spPr/>
      <dgm:t>
        <a:bodyPr/>
        <a:lstStyle/>
        <a:p>
          <a:endParaRPr lang="fr-FR"/>
        </a:p>
      </dgm:t>
    </dgm:pt>
    <dgm:pt modelId="{EC412313-F89A-47FB-9827-46B80BDFD642}" type="pres">
      <dgm:prSet presAssocID="{EEF046E9-3565-4154-AAA9-B314F7A4AE3A}" presName="Name0" presStyleCnt="0">
        <dgm:presLayoutVars>
          <dgm:chMax/>
          <dgm:chPref/>
          <dgm:dir/>
          <dgm:animLvl val="lvl"/>
        </dgm:presLayoutVars>
      </dgm:prSet>
      <dgm:spPr/>
    </dgm:pt>
    <dgm:pt modelId="{137F37F8-0C90-473B-A2F2-6259D5003A38}" type="pres">
      <dgm:prSet presAssocID="{B59732C8-5B59-4FAD-BD61-4A4C58CEDC82}" presName="composite" presStyleCnt="0"/>
      <dgm:spPr/>
    </dgm:pt>
    <dgm:pt modelId="{56166E15-13E1-4119-B588-7E4DC93B11FC}" type="pres">
      <dgm:prSet presAssocID="{B59732C8-5B59-4FAD-BD61-4A4C58CEDC82}" presName="Parent1" presStyleLbl="node1" presStyleIdx="0" presStyleCnt="4">
        <dgm:presLayoutVars>
          <dgm:chMax val="1"/>
          <dgm:chPref val="1"/>
          <dgm:bulletEnabled val="1"/>
        </dgm:presLayoutVars>
      </dgm:prSet>
      <dgm:spPr/>
    </dgm:pt>
    <dgm:pt modelId="{585D478C-0D20-4F60-8A03-311DEA9DC0DC}" type="pres">
      <dgm:prSet presAssocID="{B59732C8-5B59-4FAD-BD61-4A4C58CEDC82}" presName="Childtext1" presStyleLbl="revTx" presStyleIdx="0" presStyleCnt="2">
        <dgm:presLayoutVars>
          <dgm:chMax val="0"/>
          <dgm:chPref val="0"/>
          <dgm:bulletEnabled val="1"/>
        </dgm:presLayoutVars>
      </dgm:prSet>
      <dgm:spPr/>
    </dgm:pt>
    <dgm:pt modelId="{623E03FF-3057-4C7F-8109-7EA8DD544E67}" type="pres">
      <dgm:prSet presAssocID="{B59732C8-5B59-4FAD-BD61-4A4C58CEDC82}" presName="BalanceSpacing" presStyleCnt="0"/>
      <dgm:spPr/>
    </dgm:pt>
    <dgm:pt modelId="{9AA5FE6E-723C-497B-9DF5-9EA7BF09F05B}" type="pres">
      <dgm:prSet presAssocID="{B59732C8-5B59-4FAD-BD61-4A4C58CEDC82}" presName="BalanceSpacing1" presStyleCnt="0"/>
      <dgm:spPr/>
    </dgm:pt>
    <dgm:pt modelId="{3F4C631A-9C89-44A0-90FB-EBA67C295553}" type="pres">
      <dgm:prSet presAssocID="{EF59063F-3A1C-43F7-B97B-0E1E3E871C20}" presName="Accent1Text" presStyleLbl="node1" presStyleIdx="1" presStyleCnt="4"/>
      <dgm:spPr/>
    </dgm:pt>
    <dgm:pt modelId="{8C5339D0-2CA6-49F5-AA08-C8C44E43C74B}" type="pres">
      <dgm:prSet presAssocID="{EF59063F-3A1C-43F7-B97B-0E1E3E871C20}" presName="spaceBetweenRectangles" presStyleCnt="0"/>
      <dgm:spPr/>
    </dgm:pt>
    <dgm:pt modelId="{A38AA8DE-B069-42B3-9DEF-BC5F5F389551}" type="pres">
      <dgm:prSet presAssocID="{EFA87037-330F-4DA2-8682-E7CC4C7D035C}" presName="composite" presStyleCnt="0"/>
      <dgm:spPr/>
    </dgm:pt>
    <dgm:pt modelId="{8839427B-34C4-4393-88CC-EF48720958ED}" type="pres">
      <dgm:prSet presAssocID="{EFA87037-330F-4DA2-8682-E7CC4C7D035C}" presName="Parent1" presStyleLbl="node1" presStyleIdx="2" presStyleCnt="4">
        <dgm:presLayoutVars>
          <dgm:chMax val="1"/>
          <dgm:chPref val="1"/>
          <dgm:bulletEnabled val="1"/>
        </dgm:presLayoutVars>
      </dgm:prSet>
      <dgm:spPr/>
    </dgm:pt>
    <dgm:pt modelId="{BBA63982-AD78-4025-8E7E-C7C44B29D9B5}" type="pres">
      <dgm:prSet presAssocID="{EFA87037-330F-4DA2-8682-E7CC4C7D035C}" presName="Childtext1" presStyleLbl="revTx" presStyleIdx="1" presStyleCnt="2" custScaleX="67466" custLinFactY="-42016" custLinFactNeighborX="49406" custLinFactNeighborY="-100000">
        <dgm:presLayoutVars>
          <dgm:chMax val="0"/>
          <dgm:chPref val="0"/>
          <dgm:bulletEnabled val="1"/>
        </dgm:presLayoutVars>
      </dgm:prSet>
      <dgm:spPr/>
    </dgm:pt>
    <dgm:pt modelId="{3D158F9A-051D-40FC-B8BF-88FACDF68767}" type="pres">
      <dgm:prSet presAssocID="{EFA87037-330F-4DA2-8682-E7CC4C7D035C}" presName="BalanceSpacing" presStyleCnt="0"/>
      <dgm:spPr/>
    </dgm:pt>
    <dgm:pt modelId="{A3497123-3F10-4A73-8134-61406A91E642}" type="pres">
      <dgm:prSet presAssocID="{EFA87037-330F-4DA2-8682-E7CC4C7D035C}" presName="BalanceSpacing1" presStyleCnt="0"/>
      <dgm:spPr/>
    </dgm:pt>
    <dgm:pt modelId="{677D4C52-20E9-4C60-A25B-2925ACA78EF8}" type="pres">
      <dgm:prSet presAssocID="{946655AA-73FD-4A15-A376-7196F56C9069}" presName="Accent1Text" presStyleLbl="node1" presStyleIdx="3" presStyleCnt="4"/>
      <dgm:spPr/>
    </dgm:pt>
  </dgm:ptLst>
  <dgm:cxnLst>
    <dgm:cxn modelId="{7B3AF233-BC37-46C8-97E0-DF3F33548296}" type="presOf" srcId="{EFA87037-330F-4DA2-8682-E7CC4C7D035C}" destId="{8839427B-34C4-4393-88CC-EF48720958ED}" srcOrd="0" destOrd="0" presId="urn:microsoft.com/office/officeart/2008/layout/AlternatingHexagons"/>
    <dgm:cxn modelId="{6DF9355E-614E-456A-886A-DB36EFA74ED9}" type="presOf" srcId="{A3AB3432-21C1-4239-8AE5-52566973A1D8}" destId="{BBA63982-AD78-4025-8E7E-C7C44B29D9B5}" srcOrd="0" destOrd="0" presId="urn:microsoft.com/office/officeart/2008/layout/AlternatingHexagons"/>
    <dgm:cxn modelId="{28D08B5F-CAED-4EF2-942D-92891DC44C21}" srcId="{EEF046E9-3565-4154-AAA9-B314F7A4AE3A}" destId="{EFA87037-330F-4DA2-8682-E7CC4C7D035C}" srcOrd="1" destOrd="0" parTransId="{E61F1B5E-DBEE-487F-8F45-84B5DB45D243}" sibTransId="{946655AA-73FD-4A15-A376-7196F56C9069}"/>
    <dgm:cxn modelId="{3D0F2982-85B1-400D-8D76-43384D2AE684}" srcId="{EEF046E9-3565-4154-AAA9-B314F7A4AE3A}" destId="{B59732C8-5B59-4FAD-BD61-4A4C58CEDC82}" srcOrd="0" destOrd="0" parTransId="{D007A753-1DA8-468C-B35C-2314AAF7D9B2}" sibTransId="{EF59063F-3A1C-43F7-B97B-0E1E3E871C20}"/>
    <dgm:cxn modelId="{022A9AA7-451A-4C3A-8BC2-C1D1768E8150}" type="presOf" srcId="{EF59063F-3A1C-43F7-B97B-0E1E3E871C20}" destId="{3F4C631A-9C89-44A0-90FB-EBA67C295553}" srcOrd="0" destOrd="0" presId="urn:microsoft.com/office/officeart/2008/layout/AlternatingHexagons"/>
    <dgm:cxn modelId="{CDE80BD1-5C92-492E-AE2A-3D71BB8C4D12}" type="presOf" srcId="{EEF046E9-3565-4154-AAA9-B314F7A4AE3A}" destId="{EC412313-F89A-47FB-9827-46B80BDFD642}" srcOrd="0" destOrd="0" presId="urn:microsoft.com/office/officeart/2008/layout/AlternatingHexagons"/>
    <dgm:cxn modelId="{29CB91E1-EC02-4D37-8331-4C4E99E5F115}" type="presOf" srcId="{946655AA-73FD-4A15-A376-7196F56C9069}" destId="{677D4C52-20E9-4C60-A25B-2925ACA78EF8}" srcOrd="0" destOrd="0" presId="urn:microsoft.com/office/officeart/2008/layout/AlternatingHexagons"/>
    <dgm:cxn modelId="{9F449FE2-854A-4C50-AB80-BBB0B90CFD1B}" type="presOf" srcId="{B59732C8-5B59-4FAD-BD61-4A4C58CEDC82}" destId="{56166E15-13E1-4119-B588-7E4DC93B11FC}" srcOrd="0" destOrd="0" presId="urn:microsoft.com/office/officeart/2008/layout/AlternatingHexagons"/>
    <dgm:cxn modelId="{E36271F5-B02F-4BF2-86FF-8A3ED1AAC827}" srcId="{EFA87037-330F-4DA2-8682-E7CC4C7D035C}" destId="{A3AB3432-21C1-4239-8AE5-52566973A1D8}" srcOrd="0" destOrd="0" parTransId="{17BF0D01-116A-4749-873A-CE9B7364D4B0}" sibTransId="{1ECC1F62-8D29-45BC-8CF4-642619E0D045}"/>
    <dgm:cxn modelId="{05C16D0F-F10C-4AAA-8A99-78A4A75F3228}" type="presParOf" srcId="{EC412313-F89A-47FB-9827-46B80BDFD642}" destId="{137F37F8-0C90-473B-A2F2-6259D5003A38}" srcOrd="0" destOrd="0" presId="urn:microsoft.com/office/officeart/2008/layout/AlternatingHexagons"/>
    <dgm:cxn modelId="{2661D1B6-4958-46A1-9141-2D567BBAD653}" type="presParOf" srcId="{137F37F8-0C90-473B-A2F2-6259D5003A38}" destId="{56166E15-13E1-4119-B588-7E4DC93B11FC}" srcOrd="0" destOrd="0" presId="urn:microsoft.com/office/officeart/2008/layout/AlternatingHexagons"/>
    <dgm:cxn modelId="{12181981-3A9E-4E81-8D34-0CCA646ED52C}" type="presParOf" srcId="{137F37F8-0C90-473B-A2F2-6259D5003A38}" destId="{585D478C-0D20-4F60-8A03-311DEA9DC0DC}" srcOrd="1" destOrd="0" presId="urn:microsoft.com/office/officeart/2008/layout/AlternatingHexagons"/>
    <dgm:cxn modelId="{4F63E3C2-657E-493D-82EA-7BFEF0D00BBC}" type="presParOf" srcId="{137F37F8-0C90-473B-A2F2-6259D5003A38}" destId="{623E03FF-3057-4C7F-8109-7EA8DD544E67}" srcOrd="2" destOrd="0" presId="urn:microsoft.com/office/officeart/2008/layout/AlternatingHexagons"/>
    <dgm:cxn modelId="{4549C199-2247-4009-9144-73F5DBE4A8A9}" type="presParOf" srcId="{137F37F8-0C90-473B-A2F2-6259D5003A38}" destId="{9AA5FE6E-723C-497B-9DF5-9EA7BF09F05B}" srcOrd="3" destOrd="0" presId="urn:microsoft.com/office/officeart/2008/layout/AlternatingHexagons"/>
    <dgm:cxn modelId="{A95B4584-3868-4DE9-AD2C-56F2E58379D0}" type="presParOf" srcId="{137F37F8-0C90-473B-A2F2-6259D5003A38}" destId="{3F4C631A-9C89-44A0-90FB-EBA67C295553}" srcOrd="4" destOrd="0" presId="urn:microsoft.com/office/officeart/2008/layout/AlternatingHexagons"/>
    <dgm:cxn modelId="{EF9A7949-04A4-41BD-A84C-DD1BEA52CF20}" type="presParOf" srcId="{EC412313-F89A-47FB-9827-46B80BDFD642}" destId="{8C5339D0-2CA6-49F5-AA08-C8C44E43C74B}" srcOrd="1" destOrd="0" presId="urn:microsoft.com/office/officeart/2008/layout/AlternatingHexagons"/>
    <dgm:cxn modelId="{B42D5A49-78A7-4C05-BE4B-66F57430D977}" type="presParOf" srcId="{EC412313-F89A-47FB-9827-46B80BDFD642}" destId="{A38AA8DE-B069-42B3-9DEF-BC5F5F389551}" srcOrd="2" destOrd="0" presId="urn:microsoft.com/office/officeart/2008/layout/AlternatingHexagons"/>
    <dgm:cxn modelId="{B6D5C4E2-AB1A-48CF-9527-30BD5AE2FCF0}" type="presParOf" srcId="{A38AA8DE-B069-42B3-9DEF-BC5F5F389551}" destId="{8839427B-34C4-4393-88CC-EF48720958ED}" srcOrd="0" destOrd="0" presId="urn:microsoft.com/office/officeart/2008/layout/AlternatingHexagons"/>
    <dgm:cxn modelId="{F40BCEE4-4F62-475A-BBBB-1C6C1156C353}" type="presParOf" srcId="{A38AA8DE-B069-42B3-9DEF-BC5F5F389551}" destId="{BBA63982-AD78-4025-8E7E-C7C44B29D9B5}" srcOrd="1" destOrd="0" presId="urn:microsoft.com/office/officeart/2008/layout/AlternatingHexagons"/>
    <dgm:cxn modelId="{7BAF5F5A-25F1-4BB0-BC35-F09417AA1BD4}" type="presParOf" srcId="{A38AA8DE-B069-42B3-9DEF-BC5F5F389551}" destId="{3D158F9A-051D-40FC-B8BF-88FACDF68767}" srcOrd="2" destOrd="0" presId="urn:microsoft.com/office/officeart/2008/layout/AlternatingHexagons"/>
    <dgm:cxn modelId="{49666CCC-ED56-4157-923A-7E5B85346E94}" type="presParOf" srcId="{A38AA8DE-B069-42B3-9DEF-BC5F5F389551}" destId="{A3497123-3F10-4A73-8134-61406A91E642}" srcOrd="3" destOrd="0" presId="urn:microsoft.com/office/officeart/2008/layout/AlternatingHexagons"/>
    <dgm:cxn modelId="{0503947E-0FF8-4FD9-9CAC-1CEA4C5B8085}" type="presParOf" srcId="{A38AA8DE-B069-42B3-9DEF-BC5F5F389551}" destId="{677D4C52-20E9-4C60-A25B-2925ACA78EF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pPr>
          <a:r>
            <a:rPr lang="fr-FR" sz="1700" b="1" kern="1200" dirty="0">
              <a:solidFill>
                <a:schemeClr val="bg1">
                  <a:lumMod val="50000"/>
                  <a:lumOff val="50000"/>
                </a:schemeClr>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rgbClr val="71E7FF"/>
          </a:solidFill>
        </a:ln>
      </dgm:spPr>
      <dgm: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rgbClr val="71E7FF"/>
          </a:solidFill>
        </a:ln>
      </dgm:spPr>
      <dgm: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83F5CA-9919-4FDA-B483-5FBBC64B3894}"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fr-FR"/>
        </a:p>
      </dgm:t>
    </dgm:pt>
    <dgm:pt modelId="{524373A5-1753-4914-847A-2D1ADA8D6027}">
      <dgm:prSet phldrT="[Texte]" custT="1"/>
      <dgm:spPr>
        <a:noFill/>
        <a:ln>
          <a:solidFill>
            <a:srgbClr val="71E7FF"/>
          </a:solidFill>
        </a:ln>
      </dgm:spPr>
      <dgm:t>
        <a:bodyPr/>
        <a:lstStyle/>
        <a:p>
          <a:pPr marL="1436688" lvl="0" indent="0" algn="l" defTabSz="800100">
            <a:lnSpc>
              <a:spcPct val="90000"/>
            </a:lnSpc>
            <a:spcBef>
              <a:spcPct val="0"/>
            </a:spcBef>
            <a:spcAft>
              <a:spcPct val="35000"/>
            </a:spcAft>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gm:t>
    </dgm:pt>
    <dgm:pt modelId="{A2F9209B-57D3-44A2-8C52-92FF5610D86E}" type="parTrans" cxnId="{C5A9A8BE-662D-4884-A97A-F15944DEBE26}">
      <dgm:prSet/>
      <dgm:spPr/>
      <dgm:t>
        <a:bodyPr/>
        <a:lstStyle/>
        <a:p>
          <a:endParaRPr lang="fr-FR"/>
        </a:p>
      </dgm:t>
    </dgm:pt>
    <dgm:pt modelId="{13FDEED7-D015-45A2-92DE-7CF8CA15EF27}" type="sibTrans" cxnId="{C5A9A8BE-662D-4884-A97A-F15944DEBE26}">
      <dgm:prSet/>
      <dgm:spPr/>
      <dgm:t>
        <a:bodyPr/>
        <a:lstStyle/>
        <a:p>
          <a:endParaRPr lang="fr-FR"/>
        </a:p>
      </dgm:t>
    </dgm:pt>
    <dgm:pt modelId="{581CF189-7F8F-4CE0-A9CF-A746574B7315}">
      <dgm:prSet phldrT="[Texte]" custT="1"/>
      <dgm:spPr>
        <a:noFill/>
        <a:ln>
          <a:solidFill>
            <a:schemeClr val="bg1">
              <a:lumMod val="50000"/>
              <a:lumOff val="50000"/>
            </a:schemeClr>
          </a:solidFill>
        </a:ln>
      </dgm:spPr>
      <dgm: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gm:t>
    </dgm:pt>
    <dgm:pt modelId="{FECD5E17-C0D1-4417-B681-7EBE17FB01F3}" type="parTrans" cxnId="{0DA5EA87-119F-40DB-96DD-F14ECFAD3904}">
      <dgm:prSet/>
      <dgm:spPr/>
      <dgm:t>
        <a:bodyPr/>
        <a:lstStyle/>
        <a:p>
          <a:endParaRPr lang="fr-FR"/>
        </a:p>
      </dgm:t>
    </dgm:pt>
    <dgm:pt modelId="{9A93FEE2-FB09-4E06-B700-2551D77CECCC}" type="sibTrans" cxnId="{0DA5EA87-119F-40DB-96DD-F14ECFAD3904}">
      <dgm:prSet/>
      <dgm:spPr/>
      <dgm:t>
        <a:bodyPr/>
        <a:lstStyle/>
        <a:p>
          <a:endParaRPr lang="fr-FR"/>
        </a:p>
      </dgm:t>
    </dgm:pt>
    <dgm:pt modelId="{CE77B975-74EF-45DE-9D61-755C3FD65236}">
      <dgm:prSet phldrT="[Texte]" custT="1"/>
      <dgm:spPr>
        <a:noFill/>
        <a:ln>
          <a:solidFill>
            <a:schemeClr val="bg1">
              <a:lumMod val="50000"/>
              <a:lumOff val="50000"/>
            </a:schemeClr>
          </a:solidFill>
        </a:ln>
      </dgm:spPr>
      <dgm: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gm:t>
    </dgm:pt>
    <dgm:pt modelId="{91C2992F-E4B6-4887-9A39-38D0816847E0}" type="parTrans" cxnId="{538C0D52-C346-4665-879E-6118B82C4DBA}">
      <dgm:prSet/>
      <dgm:spPr/>
      <dgm:t>
        <a:bodyPr/>
        <a:lstStyle/>
        <a:p>
          <a:endParaRPr lang="fr-FR"/>
        </a:p>
      </dgm:t>
    </dgm:pt>
    <dgm:pt modelId="{0BB540F0-0F71-406E-869B-78C2A10B7CC7}" type="sibTrans" cxnId="{538C0D52-C346-4665-879E-6118B82C4DBA}">
      <dgm:prSet/>
      <dgm:spPr/>
      <dgm:t>
        <a:bodyPr/>
        <a:lstStyle/>
        <a:p>
          <a:endParaRPr lang="fr-FR"/>
        </a:p>
      </dgm:t>
    </dgm:pt>
    <dgm:pt modelId="{F93CE250-1761-4E69-A059-499AF6CDC24E}" type="pres">
      <dgm:prSet presAssocID="{B483F5CA-9919-4FDA-B483-5FBBC64B3894}" presName="linear" presStyleCnt="0">
        <dgm:presLayoutVars>
          <dgm:animLvl val="lvl"/>
          <dgm:resizeHandles val="exact"/>
        </dgm:presLayoutVars>
      </dgm:prSet>
      <dgm:spPr/>
    </dgm:pt>
    <dgm:pt modelId="{CF4B7F5F-D9E0-4E83-BB41-E1542D60547E}" type="pres">
      <dgm:prSet presAssocID="{524373A5-1753-4914-847A-2D1ADA8D6027}" presName="parentText" presStyleLbl="node1" presStyleIdx="0" presStyleCnt="3" custScaleX="83735" custLinFactNeighborX="-8013">
        <dgm:presLayoutVars>
          <dgm:chMax val="0"/>
          <dgm:bulletEnabled val="1"/>
        </dgm:presLayoutVars>
      </dgm:prSet>
      <dgm:spPr/>
    </dgm:pt>
    <dgm:pt modelId="{12D25784-94EE-42AD-AAE3-FB4E2EA2B0B0}" type="pres">
      <dgm:prSet presAssocID="{13FDEED7-D015-45A2-92DE-7CF8CA15EF27}" presName="spacer" presStyleCnt="0"/>
      <dgm:spPr/>
    </dgm:pt>
    <dgm:pt modelId="{91EC3468-A5A5-4C9E-8DCD-B9A9050857A3}" type="pres">
      <dgm:prSet presAssocID="{581CF189-7F8F-4CE0-A9CF-A746574B7315}" presName="parentText" presStyleLbl="node1" presStyleIdx="1" presStyleCnt="3" custScaleX="83743" custScaleY="94763" custLinFactNeighborX="8149">
        <dgm:presLayoutVars>
          <dgm:chMax val="0"/>
          <dgm:bulletEnabled val="1"/>
        </dgm:presLayoutVars>
      </dgm:prSet>
      <dgm:spPr/>
    </dgm:pt>
    <dgm:pt modelId="{CE59CC7A-9029-4EA9-B48F-05EC4BA9304A}" type="pres">
      <dgm:prSet presAssocID="{9A93FEE2-FB09-4E06-B700-2551D77CECCC}" presName="spacer" presStyleCnt="0"/>
      <dgm:spPr/>
    </dgm:pt>
    <dgm:pt modelId="{91A348E1-4F25-47B7-A423-7F4122B5051A}" type="pres">
      <dgm:prSet presAssocID="{CE77B975-74EF-45DE-9D61-755C3FD65236}" presName="parentText" presStyleLbl="node1" presStyleIdx="2" presStyleCnt="3" custScaleX="83735" custLinFactNeighborX="-8013">
        <dgm:presLayoutVars>
          <dgm:chMax val="0"/>
          <dgm:bulletEnabled val="1"/>
        </dgm:presLayoutVars>
      </dgm:prSet>
      <dgm:spPr/>
    </dgm:pt>
  </dgm:ptLst>
  <dgm:cxnLst>
    <dgm:cxn modelId="{31921D31-F6C5-4546-BFB5-0FBD8FEEBA8B}" type="presOf" srcId="{CE77B975-74EF-45DE-9D61-755C3FD65236}" destId="{91A348E1-4F25-47B7-A423-7F4122B5051A}" srcOrd="0" destOrd="0" presId="urn:microsoft.com/office/officeart/2005/8/layout/vList2"/>
    <dgm:cxn modelId="{23947E3F-1633-4F53-B854-9CEFDF5E2E0B}" type="presOf" srcId="{581CF189-7F8F-4CE0-A9CF-A746574B7315}" destId="{91EC3468-A5A5-4C9E-8DCD-B9A9050857A3}" srcOrd="0" destOrd="0" presId="urn:microsoft.com/office/officeart/2005/8/layout/vList2"/>
    <dgm:cxn modelId="{46D46840-DAFD-44AB-A7C8-CB16390C9E18}" type="presOf" srcId="{524373A5-1753-4914-847A-2D1ADA8D6027}" destId="{CF4B7F5F-D9E0-4E83-BB41-E1542D60547E}" srcOrd="0" destOrd="0" presId="urn:microsoft.com/office/officeart/2005/8/layout/vList2"/>
    <dgm:cxn modelId="{538C0D52-C346-4665-879E-6118B82C4DBA}" srcId="{B483F5CA-9919-4FDA-B483-5FBBC64B3894}" destId="{CE77B975-74EF-45DE-9D61-755C3FD65236}" srcOrd="2" destOrd="0" parTransId="{91C2992F-E4B6-4887-9A39-38D0816847E0}" sibTransId="{0BB540F0-0F71-406E-869B-78C2A10B7CC7}"/>
    <dgm:cxn modelId="{0DA5EA87-119F-40DB-96DD-F14ECFAD3904}" srcId="{B483F5CA-9919-4FDA-B483-5FBBC64B3894}" destId="{581CF189-7F8F-4CE0-A9CF-A746574B7315}" srcOrd="1" destOrd="0" parTransId="{FECD5E17-C0D1-4417-B681-7EBE17FB01F3}" sibTransId="{9A93FEE2-FB09-4E06-B700-2551D77CECCC}"/>
    <dgm:cxn modelId="{C5A9A8BE-662D-4884-A97A-F15944DEBE26}" srcId="{B483F5CA-9919-4FDA-B483-5FBBC64B3894}" destId="{524373A5-1753-4914-847A-2D1ADA8D6027}" srcOrd="0" destOrd="0" parTransId="{A2F9209B-57D3-44A2-8C52-92FF5610D86E}" sibTransId="{13FDEED7-D015-45A2-92DE-7CF8CA15EF27}"/>
    <dgm:cxn modelId="{0CAF3FEC-B6FA-4A4A-8C62-BFDD6A6865A3}" type="presOf" srcId="{B483F5CA-9919-4FDA-B483-5FBBC64B3894}" destId="{F93CE250-1761-4E69-A059-499AF6CDC24E}" srcOrd="0" destOrd="0" presId="urn:microsoft.com/office/officeart/2005/8/layout/vList2"/>
    <dgm:cxn modelId="{6EE16201-047D-4E2C-876E-375380788EE5}" type="presParOf" srcId="{F93CE250-1761-4E69-A059-499AF6CDC24E}" destId="{CF4B7F5F-D9E0-4E83-BB41-E1542D60547E}" srcOrd="0" destOrd="0" presId="urn:microsoft.com/office/officeart/2005/8/layout/vList2"/>
    <dgm:cxn modelId="{547AA2DD-A183-4814-83AC-B051A8CE20DC}" type="presParOf" srcId="{F93CE250-1761-4E69-A059-499AF6CDC24E}" destId="{12D25784-94EE-42AD-AAE3-FB4E2EA2B0B0}" srcOrd="1" destOrd="0" presId="urn:microsoft.com/office/officeart/2005/8/layout/vList2"/>
    <dgm:cxn modelId="{C3498C62-215D-4D1A-9462-AFDB27FCEFFC}" type="presParOf" srcId="{F93CE250-1761-4E69-A059-499AF6CDC24E}" destId="{91EC3468-A5A5-4C9E-8DCD-B9A9050857A3}" srcOrd="2" destOrd="0" presId="urn:microsoft.com/office/officeart/2005/8/layout/vList2"/>
    <dgm:cxn modelId="{ABF501F0-F15C-4899-8A02-8364A986522F}" type="presParOf" srcId="{F93CE250-1761-4E69-A059-499AF6CDC24E}" destId="{CE59CC7A-9029-4EA9-B48F-05EC4BA9304A}" srcOrd="3" destOrd="0" presId="urn:microsoft.com/office/officeart/2005/8/layout/vList2"/>
    <dgm:cxn modelId="{05EE97EE-B9AD-467B-91E1-F9D5349C45A1}" type="presParOf" srcId="{F93CE250-1761-4E69-A059-499AF6CDC24E}" destId="{91A348E1-4F25-47B7-A423-7F4122B5051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66E15-13E1-4119-B588-7E4DC93B11FC}">
      <dsp:nvSpPr>
        <dsp:cNvPr id="0" name=""/>
        <dsp:cNvSpPr/>
      </dsp:nvSpPr>
      <dsp:spPr>
        <a:xfrm rot="5400000">
          <a:off x="3738490"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4230968" y="940780"/>
        <a:ext cx="1470376" cy="1690087"/>
      </dsp:txXfrm>
    </dsp:sp>
    <dsp:sp modelId="{585D478C-0D20-4F60-8A03-311DEA9DC0DC}">
      <dsp:nvSpPr>
        <dsp:cNvPr id="0" name=""/>
        <dsp:cNvSpPr/>
      </dsp:nvSpPr>
      <dsp:spPr>
        <a:xfrm>
          <a:off x="6099048" y="1049223"/>
          <a:ext cx="2740152" cy="1473200"/>
        </a:xfrm>
        <a:prstGeom prst="rect">
          <a:avLst/>
        </a:prstGeom>
        <a:noFill/>
        <a:ln>
          <a:noFill/>
        </a:ln>
        <a:effectLst/>
      </dsp:spPr>
      <dsp:style>
        <a:lnRef idx="0">
          <a:scrgbClr r="0" g="0" b="0"/>
        </a:lnRef>
        <a:fillRef idx="0">
          <a:scrgbClr r="0" g="0" b="0"/>
        </a:fillRef>
        <a:effectRef idx="0">
          <a:scrgbClr r="0" g="0" b="0"/>
        </a:effectRef>
        <a:fontRef idx="minor"/>
      </dsp:style>
    </dsp:sp>
    <dsp:sp modelId="{3F4C631A-9C89-44A0-90FB-EBA67C295553}">
      <dsp:nvSpPr>
        <dsp:cNvPr id="0" name=""/>
        <dsp:cNvSpPr/>
      </dsp:nvSpPr>
      <dsp:spPr>
        <a:xfrm rot="5400000">
          <a:off x="1431459" y="717753"/>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1923937" y="940780"/>
        <a:ext cx="1470376" cy="1690087"/>
      </dsp:txXfrm>
    </dsp:sp>
    <dsp:sp modelId="{8839427B-34C4-4393-88CC-EF48720958ED}">
      <dsp:nvSpPr>
        <dsp:cNvPr id="0" name=""/>
        <dsp:cNvSpPr/>
      </dsp:nvSpPr>
      <dsp:spPr>
        <a:xfrm rot="5400000">
          <a:off x="2580555" y="2801840"/>
          <a:ext cx="2455333" cy="2136140"/>
        </a:xfrm>
        <a:prstGeom prst="hexagon">
          <a:avLst>
            <a:gd name="adj" fmla="val 25000"/>
            <a:gd name="vf" fmla="val 115470"/>
          </a:avLst>
        </a:prstGeom>
        <a:solidFill>
          <a:srgbClr val="FFD13F"/>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fr-FR" sz="6500" kern="1200" dirty="0"/>
        </a:p>
      </dsp:txBody>
      <dsp:txXfrm rot="-5400000">
        <a:off x="3073033" y="3024867"/>
        <a:ext cx="1470376" cy="1690087"/>
      </dsp:txXfrm>
    </dsp:sp>
    <dsp:sp modelId="{BBA63982-AD78-4025-8E7E-C7C44B29D9B5}">
      <dsp:nvSpPr>
        <dsp:cNvPr id="0" name=""/>
        <dsp:cNvSpPr/>
      </dsp:nvSpPr>
      <dsp:spPr>
        <a:xfrm>
          <a:off x="1741490" y="1041130"/>
          <a:ext cx="1789036" cy="1473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chemeClr val="bg1"/>
              </a:solidFill>
            </a:rPr>
            <a:t>Compréhension du contexte</a:t>
          </a:r>
        </a:p>
      </dsp:txBody>
      <dsp:txXfrm>
        <a:off x="1741490" y="1041130"/>
        <a:ext cx="1789036" cy="1473200"/>
      </dsp:txXfrm>
    </dsp:sp>
    <dsp:sp modelId="{677D4C52-20E9-4C60-A25B-2925ACA78EF8}">
      <dsp:nvSpPr>
        <dsp:cNvPr id="0" name=""/>
        <dsp:cNvSpPr/>
      </dsp:nvSpPr>
      <dsp:spPr>
        <a:xfrm rot="5400000">
          <a:off x="4887586" y="2801840"/>
          <a:ext cx="2455333" cy="2136140"/>
        </a:xfrm>
        <a:prstGeom prst="hexagon">
          <a:avLst>
            <a:gd name="adj" fmla="val 25000"/>
            <a:gd name="vf" fmla="val 115470"/>
          </a:avLst>
        </a:prstGeom>
        <a:solidFill>
          <a:schemeClr val="bg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rot="-5400000">
        <a:off x="5380064" y="3024867"/>
        <a:ext cx="1470376" cy="16900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fausses</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cultures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censures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éléments malveillants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des usines à </a:t>
          </a:r>
          <a:r>
            <a:rPr lang="fr-FR" sz="1600" i="1" kern="1200" dirty="0">
              <a:solidFill>
                <a:prstClr val="white"/>
              </a:solidFill>
              <a:latin typeface="Calibri" panose="020F0502020204030204"/>
              <a:ea typeface="+mn-ea"/>
              <a:cs typeface="+mn-cs"/>
            </a:rPr>
            <a:t>fake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le risque de la régression</a:t>
          </a:r>
          <a:endParaRPr lang="fr-FR" sz="1600" kern="1200" dirty="0">
            <a:solidFill>
              <a:prstClr val="white"/>
            </a:solidFill>
            <a:highlight>
              <a:srgbClr val="FF0000"/>
            </a:highlight>
            <a:latin typeface="Calibri" panose="020F0502020204030204"/>
            <a:ea typeface="+mn-ea"/>
            <a:cs typeface="+mn-cs"/>
          </a:endParaRPr>
        </a:p>
      </dsp:txBody>
      <dsp:txXfrm>
        <a:off x="78822" y="3341028"/>
        <a:ext cx="8273560" cy="123525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a:t>
          </a:r>
          <a:r>
            <a:rPr lang="fr-FR" sz="1600" i="0" kern="1200" dirty="0">
              <a:solidFill>
                <a:prstClr val="white"/>
              </a:solidFill>
              <a:latin typeface="Calibri" panose="020F0502020204030204"/>
              <a:ea typeface="+mn-ea"/>
              <a:cs typeface="+mn-cs"/>
            </a:rPr>
            <a:t>IA</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Limites de l’IA dans le processus pédagogique</a:t>
          </a:r>
        </a:p>
      </dsp:txBody>
      <dsp:txXfrm>
        <a:off x="71397" y="3261536"/>
        <a:ext cx="8288410" cy="10980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chemeClr val="bg1">
                  <a:lumMod val="50000"/>
                  <a:lumOff val="50000"/>
                </a:schemeClr>
              </a:solidFill>
              <a:latin typeface="+mn-lt"/>
              <a:ea typeface="+mn-ea"/>
              <a:cs typeface="+mn-cs"/>
            </a:rPr>
            <a:t>À nouveaux outils, nouvelles compétences ?</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chemeClr val="bg1">
                  <a:lumMod val="50000"/>
                  <a:lumOff val="50000"/>
                </a:schemeClr>
              </a:solidFill>
              <a:latin typeface="Calibri" panose="020F0502020204030204"/>
              <a:ea typeface="+mn-ea"/>
              <a:cs typeface="+mn-cs"/>
            </a:rPr>
            <a:t>L’impératif de l’intégrité académique</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des outils porteurs d’inégalités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endParaRPr lang="fr-FR" sz="1600" kern="1200" dirty="0">
            <a:solidFill>
              <a:srgbClr val="FF0000"/>
            </a:solidFill>
            <a:latin typeface="Calibri" panose="020F0502020204030204"/>
            <a:ea typeface="+mn-ea"/>
            <a:cs typeface="+mn-cs"/>
          </a:endParaRPr>
        </a:p>
      </dsp:txBody>
      <dsp:txXfrm>
        <a:off x="78822" y="3341028"/>
        <a:ext cx="8273560" cy="123525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ts val="0"/>
            </a:spcBef>
            <a:spcAft>
              <a:spcPts val="714"/>
            </a:spcAft>
            <a:buClrTx/>
            <a:buSzTx/>
            <a:buFontTx/>
            <a:buNone/>
            <a:tabLst/>
            <a:defRPr/>
          </a:pPr>
          <a:r>
            <a:rPr lang="fr-FR" sz="1700" b="1" kern="1200" dirty="0">
              <a:solidFill>
                <a:srgbClr val="71E7FF"/>
              </a:solidFill>
              <a:latin typeface="+mn-lt"/>
              <a:ea typeface="+mn-ea"/>
              <a:cs typeface="+mn-cs"/>
            </a:rPr>
            <a:t>À nouveaux outils, nouvelles compétences ?</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compétences informationnelles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IA et évaluation de l’information</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L’impératif de l’intégrité académique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à la recherche de l’auteur</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DA [droit d’auteur] et IA</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marR="0" lvl="0" indent="0" algn="l" defTabSz="914400" eaLnBrk="1" fontAlgn="auto" latinLnBrk="0" hangingPunct="1">
            <a:lnSpc>
              <a:spcPct val="90000"/>
            </a:lnSpc>
            <a:spcBef>
              <a:spcPct val="0"/>
            </a:spcBef>
            <a:spcAft>
              <a:spcPts val="714"/>
            </a:spcAft>
            <a:buClrTx/>
            <a:buSzTx/>
            <a:buFontTx/>
            <a:buNone/>
            <a:tabLst/>
            <a:defRPr/>
          </a:pPr>
          <a:r>
            <a:rPr lang="fr-FR" sz="1700" b="1" kern="1200" dirty="0">
              <a:solidFill>
                <a:srgbClr val="71E7FF"/>
              </a:solidFill>
              <a:latin typeface="Calibri" panose="020F0502020204030204"/>
              <a:ea typeface="+mn-ea"/>
              <a:cs typeface="+mn-cs"/>
            </a:rPr>
            <a:t>Limites de l’IA dans le processus pédagogique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700" kern="1200" dirty="0">
              <a:solidFill>
                <a:schemeClr val="tx1"/>
              </a:solidFill>
              <a:latin typeface="Calibri" panose="020F0502020204030204"/>
              <a:ea typeface="+mn-ea"/>
              <a:cs typeface="+mn-cs"/>
            </a:rPr>
            <a:t>des outils porteurs d’inégalités ?</a:t>
          </a:r>
          <a:endParaRPr lang="fr-FR" sz="1600" kern="1200" dirty="0">
            <a:solidFill>
              <a:schemeClr val="tx1"/>
            </a:solidFill>
            <a:latin typeface="Calibri" panose="020F0502020204030204"/>
            <a:ea typeface="+mn-ea"/>
            <a:cs typeface="+mn-cs"/>
          </a:endParaRP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positionnements d’institutions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schemeClr val="tx1"/>
              </a:solidFill>
              <a:latin typeface="Calibri" panose="020F0502020204030204"/>
              <a:ea typeface="+mn-ea"/>
              <a:cs typeface="+mn-cs"/>
            </a:rPr>
            <a:t>recommandations et </a:t>
          </a:r>
          <a:r>
            <a:rPr lang="fr-FR" sz="1600" i="1" kern="1200" dirty="0">
              <a:solidFill>
                <a:schemeClr val="tx1"/>
              </a:solidFill>
              <a:latin typeface="Calibri" panose="020F0502020204030204"/>
              <a:ea typeface="+mn-ea"/>
              <a:cs typeface="+mn-cs"/>
            </a:rPr>
            <a:t>check-lists</a:t>
          </a:r>
        </a:p>
      </dsp:txBody>
      <dsp:txXfrm>
        <a:off x="78822" y="3341028"/>
        <a:ext cx="8273560" cy="1235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rgbClr val="71E7FF"/>
              </a:solidFill>
              <a:latin typeface="Calibri" panose="020F0502020204030204"/>
              <a:ea typeface="+mn-ea"/>
              <a:cs typeface="+mn-cs"/>
            </a:rPr>
            <a:t>IA et modèle économique </a:t>
          </a:r>
          <a:endParaRPr lang="fr-FR" sz="1800" kern="1200" dirty="0">
            <a:solidFill>
              <a:prstClr val="white"/>
            </a:solidFill>
            <a:latin typeface="Calibri" panose="020F0502020204030204"/>
            <a:ea typeface="+mn-ea"/>
            <a:cs typeface="+mn-cs"/>
          </a:endParaRPr>
        </a:p>
      </dsp:txBody>
      <dsp:txXfrm>
        <a:off x="71397" y="3261536"/>
        <a:ext cx="8288410"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1397" y="3261536"/>
        <a:ext cx="8288410" cy="10980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300"/>
            </a:spcAft>
            <a:buNone/>
          </a:pPr>
          <a:r>
            <a:rPr lang="fr-FR" sz="1700" b="1" kern="1200" dirty="0">
              <a:solidFill>
                <a:schemeClr val="bg1">
                  <a:lumMod val="50000"/>
                  <a:lumOff val="50000"/>
                </a:schemeClr>
              </a:solidFill>
              <a:latin typeface="Calibri" panose="020F0502020204030204"/>
              <a:ea typeface="+mn-ea"/>
              <a:cs typeface="+mn-cs"/>
            </a:rPr>
            <a:t>IA et modèle économique </a:t>
          </a:r>
          <a:endParaRPr lang="fr-FR" sz="1800" kern="1200" dirty="0">
            <a:solidFill>
              <a:schemeClr val="bg1">
                <a:lumMod val="50000"/>
                <a:lumOff val="50000"/>
              </a:schemeClr>
            </a:solidFill>
            <a:latin typeface="Calibri" panose="020F0502020204030204"/>
            <a:ea typeface="+mn-ea"/>
            <a:cs typeface="+mn-cs"/>
          </a:endParaRPr>
        </a:p>
      </dsp:txBody>
      <dsp:txXfrm>
        <a:off x="77794" y="3327142"/>
        <a:ext cx="8275616" cy="12162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rPr>
            <a:t>IA et sobriété numérique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IA et responsabilités sociales </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ts val="714"/>
            </a:spcAft>
            <a:buNone/>
          </a:pPr>
          <a:r>
            <a:rPr lang="fr-FR" sz="1700" b="1" kern="1200" dirty="0">
              <a:solidFill>
                <a:srgbClr val="71E7FF"/>
              </a:solidFill>
              <a:latin typeface="Calibri" panose="020F0502020204030204"/>
              <a:ea typeface="+mn-ea"/>
              <a:cs typeface="+mn-cs"/>
            </a:rPr>
            <a:t>IA et modèle économique </a:t>
          </a:r>
        </a:p>
        <a:p>
          <a:pPr marL="1436688" lvl="0" indent="0" algn="l" defTabSz="800100">
            <a:lnSpc>
              <a:spcPct val="90000"/>
            </a:lnSpc>
            <a:spcBef>
              <a:spcPct val="0"/>
            </a:spcBef>
            <a:spcAft>
              <a:spcPts val="300"/>
            </a:spcAft>
            <a:buNone/>
          </a:pPr>
          <a:r>
            <a:rPr lang="fr-FR" sz="1600" kern="1200" dirty="0">
              <a:latin typeface="+mj-lt"/>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mj-lt"/>
              <a:ea typeface="+mn-ea"/>
              <a:cs typeface="+mn-cs"/>
            </a:rPr>
            <a:t>à la recherche d’alternatives</a:t>
          </a:r>
        </a:p>
      </dsp:txBody>
      <dsp:txXfrm>
        <a:off x="78822" y="3341028"/>
        <a:ext cx="8273560" cy="12352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67612"/>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rPr>
            <a:t>IA et sobriété numérique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l’impact écologique de l’IA</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interrogations sur la soutenabilité</a:t>
          </a:r>
          <a:endParaRPr lang="fr-FR" sz="1800" kern="1200" dirty="0">
            <a:solidFill>
              <a:prstClr val="white"/>
            </a:solidFill>
            <a:latin typeface="Calibri" panose="020F0502020204030204"/>
            <a:ea typeface="+mn-ea"/>
            <a:cs typeface="+mn-cs"/>
          </a:endParaRPr>
        </a:p>
      </dsp:txBody>
      <dsp:txXfrm>
        <a:off x="77794" y="333408"/>
        <a:ext cx="8275616" cy="1216248"/>
      </dsp:txXfrm>
    </dsp:sp>
    <dsp:sp modelId="{91EC3468-A5A5-4C9E-8DCD-B9A9050857A3}">
      <dsp:nvSpPr>
        <dsp:cNvPr id="0" name=""/>
        <dsp:cNvSpPr/>
      </dsp:nvSpPr>
      <dsp:spPr>
        <a:xfrm>
          <a:off x="1632244" y="1799772"/>
          <a:ext cx="8408011" cy="1277253"/>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responsabilités sociales </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le coût humain</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des outils facteurs d’inégalités</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IA vs </a:t>
          </a:r>
          <a:r>
            <a:rPr lang="fr-FR" sz="1600" i="1" kern="1200" dirty="0">
              <a:solidFill>
                <a:prstClr val="white"/>
              </a:solidFill>
              <a:latin typeface="Calibri" panose="020F0502020204030204"/>
              <a:ea typeface="+mn-ea"/>
              <a:cs typeface="+mn-cs"/>
            </a:rPr>
            <a:t>privacy</a:t>
          </a:r>
        </a:p>
      </dsp:txBody>
      <dsp:txXfrm>
        <a:off x="1694594" y="1862122"/>
        <a:ext cx="8283311" cy="1152553"/>
      </dsp:txXfrm>
    </dsp:sp>
    <dsp:sp modelId="{91A348E1-4F25-47B7-A423-7F4122B5051A}">
      <dsp:nvSpPr>
        <dsp:cNvPr id="0" name=""/>
        <dsp:cNvSpPr/>
      </dsp:nvSpPr>
      <dsp:spPr>
        <a:xfrm>
          <a:off x="11998" y="3261346"/>
          <a:ext cx="8407208" cy="134784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IA et modèle économique</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un renforcement du poids des GAFAM</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la fin du tout gratuit</a:t>
          </a:r>
        </a:p>
        <a:p>
          <a:pPr marL="1436688" lvl="0" indent="0" algn="l" defTabSz="800100">
            <a:lnSpc>
              <a:spcPct val="90000"/>
            </a:lnSpc>
            <a:spcBef>
              <a:spcPct val="0"/>
            </a:spcBef>
            <a:spcAft>
              <a:spcPts val="300"/>
            </a:spcAft>
            <a:buNone/>
          </a:pPr>
          <a:r>
            <a:rPr lang="fr-FR" sz="1600" kern="1200" dirty="0">
              <a:solidFill>
                <a:prstClr val="white"/>
              </a:solidFill>
              <a:latin typeface="Calibri" panose="020F0502020204030204"/>
              <a:ea typeface="+mn-ea"/>
              <a:cs typeface="+mn-cs"/>
            </a:rPr>
            <a:t>à la recherche d’alternatives</a:t>
          </a:r>
        </a:p>
      </dsp:txBody>
      <dsp:txXfrm>
        <a:off x="77794" y="3327142"/>
        <a:ext cx="8275616" cy="12162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457861"/>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dsp:txBody>
      <dsp:txXfrm>
        <a:off x="71397" y="517260"/>
        <a:ext cx="8288410" cy="1098002"/>
      </dsp:txXfrm>
    </dsp:sp>
    <dsp:sp modelId="{91EC3468-A5A5-4C9E-8DCD-B9A9050857A3}">
      <dsp:nvSpPr>
        <dsp:cNvPr id="0" name=""/>
        <dsp:cNvSpPr/>
      </dsp:nvSpPr>
      <dsp:spPr>
        <a:xfrm>
          <a:off x="1632244" y="1861861"/>
          <a:ext cx="8408011" cy="1153076"/>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biaisées</a:t>
          </a:r>
        </a:p>
      </dsp:txBody>
      <dsp:txXfrm>
        <a:off x="1688533" y="1918150"/>
        <a:ext cx="8295433" cy="1040498"/>
      </dsp:txXfrm>
    </dsp:sp>
    <dsp:sp modelId="{91A348E1-4F25-47B7-A423-7F4122B5051A}">
      <dsp:nvSpPr>
        <dsp:cNvPr id="0" name=""/>
        <dsp:cNvSpPr/>
      </dsp:nvSpPr>
      <dsp:spPr>
        <a:xfrm>
          <a:off x="11998" y="3202137"/>
          <a:ext cx="8407208" cy="12168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créées de toutes pièces</a:t>
          </a:r>
        </a:p>
      </dsp:txBody>
      <dsp:txXfrm>
        <a:off x="71397" y="3261536"/>
        <a:ext cx="828841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B7F5F-D9E0-4E83-BB41-E1542D60547E}">
      <dsp:nvSpPr>
        <dsp:cNvPr id="0" name=""/>
        <dsp:cNvSpPr/>
      </dsp:nvSpPr>
      <dsp:spPr>
        <a:xfrm>
          <a:off x="11998" y="233694"/>
          <a:ext cx="8407208" cy="1368900"/>
        </a:xfrm>
        <a:prstGeom prst="roundRect">
          <a:avLst/>
        </a:prstGeom>
        <a:noFill/>
        <a:ln w="19050" cap="rnd" cmpd="sng" algn="ctr">
          <a:solidFill>
            <a:srgbClr val="71E7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rgbClr val="71E7FF"/>
              </a:solidFill>
              <a:latin typeface="Calibri" panose="020F0502020204030204"/>
              <a:ea typeface="+mn-ea"/>
              <a:cs typeface="+mn-cs"/>
            </a:rPr>
            <a:t>Des informations fausses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d’erreurs</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sans source</a:t>
          </a:r>
        </a:p>
        <a:p>
          <a:pPr marL="1436688" marR="0" lvl="0" indent="0" algn="l" defTabSz="800100" eaLnBrk="1" fontAlgn="auto" latinLnBrk="0" hangingPunct="1">
            <a:lnSpc>
              <a:spcPct val="90000"/>
            </a:lnSpc>
            <a:spcBef>
              <a:spcPct val="0"/>
            </a:spcBef>
            <a:spcAft>
              <a:spcPts val="300"/>
            </a:spcAft>
            <a:buClrTx/>
            <a:buSzTx/>
            <a:buFontTx/>
            <a:buNone/>
            <a:tabLst/>
            <a:defRPr/>
          </a:pPr>
          <a:r>
            <a:rPr lang="fr-FR" sz="1600" kern="1200" dirty="0">
              <a:solidFill>
                <a:prstClr val="white"/>
              </a:solidFill>
              <a:latin typeface="Calibri" panose="020F0502020204030204"/>
              <a:ea typeface="+mn-ea"/>
              <a:cs typeface="+mn-cs"/>
            </a:rPr>
            <a:t>un monde aléatoire</a:t>
          </a:r>
        </a:p>
      </dsp:txBody>
      <dsp:txXfrm>
        <a:off x="78822" y="300518"/>
        <a:ext cx="8273560" cy="1235252"/>
      </dsp:txXfrm>
    </dsp:sp>
    <dsp:sp modelId="{91EC3468-A5A5-4C9E-8DCD-B9A9050857A3}">
      <dsp:nvSpPr>
        <dsp:cNvPr id="0" name=""/>
        <dsp:cNvSpPr/>
      </dsp:nvSpPr>
      <dsp:spPr>
        <a:xfrm>
          <a:off x="1632244" y="1789794"/>
          <a:ext cx="8408011" cy="129721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75565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biaisées</a:t>
          </a:r>
        </a:p>
      </dsp:txBody>
      <dsp:txXfrm>
        <a:off x="1695569" y="1853119"/>
        <a:ext cx="8281361" cy="1170560"/>
      </dsp:txXfrm>
    </dsp:sp>
    <dsp:sp modelId="{91A348E1-4F25-47B7-A423-7F4122B5051A}">
      <dsp:nvSpPr>
        <dsp:cNvPr id="0" name=""/>
        <dsp:cNvSpPr/>
      </dsp:nvSpPr>
      <dsp:spPr>
        <a:xfrm>
          <a:off x="11998" y="3274204"/>
          <a:ext cx="8407208" cy="1368900"/>
        </a:xfrm>
        <a:prstGeom prst="roundRect">
          <a:avLst/>
        </a:prstGeom>
        <a:noFill/>
        <a:ln w="19050" cap="rnd" cmpd="sng" algn="ctr">
          <a:solidFill>
            <a:schemeClr val="bg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1436688" lvl="0" indent="0" algn="l" defTabSz="800100">
            <a:lnSpc>
              <a:spcPct val="90000"/>
            </a:lnSpc>
            <a:spcBef>
              <a:spcPct val="0"/>
            </a:spcBef>
            <a:spcAft>
              <a:spcPct val="35000"/>
            </a:spcAft>
            <a:buNone/>
          </a:pPr>
          <a:r>
            <a:rPr lang="fr-FR" sz="1700" b="1" kern="1200" dirty="0">
              <a:solidFill>
                <a:schemeClr val="bg1">
                  <a:lumMod val="50000"/>
                  <a:lumOff val="50000"/>
                </a:schemeClr>
              </a:solidFill>
              <a:latin typeface="Calibri" panose="020F0502020204030204"/>
              <a:ea typeface="+mn-ea"/>
              <a:cs typeface="+mn-cs"/>
            </a:rPr>
            <a:t>Des informations créées de toutes pièces</a:t>
          </a:r>
        </a:p>
      </dsp:txBody>
      <dsp:txXfrm>
        <a:off x="78822" y="3341028"/>
        <a:ext cx="8273560" cy="1235252"/>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10B390C-3CD4-41FD-B6AC-F955EBB2B7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2D2E16E8-4522-4D6A-B3BB-D5A97E7663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E8C168-6315-451C-82AC-B30EFA32416F}" type="datetimeFigureOut">
              <a:rPr lang="fr-FR" smtClean="0"/>
              <a:t>01/07/2025</a:t>
            </a:fld>
            <a:endParaRPr lang="fr-FR"/>
          </a:p>
        </p:txBody>
      </p:sp>
      <p:sp>
        <p:nvSpPr>
          <p:cNvPr id="4" name="Espace réservé du pied de page 3">
            <a:extLst>
              <a:ext uri="{FF2B5EF4-FFF2-40B4-BE49-F238E27FC236}">
                <a16:creationId xmlns:a16="http://schemas.microsoft.com/office/drawing/2014/main" id="{CAD7D2B4-FDDD-4493-AECC-39AE758AD6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9451EF77-2AD7-46BE-8CEB-3478D3583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892A2E-E164-4FA4-A448-C3B45A119FB8}" type="slidenum">
              <a:rPr lang="fr-FR" smtClean="0"/>
              <a:t>‹N°›</a:t>
            </a:fld>
            <a:endParaRPr lang="fr-FR"/>
          </a:p>
        </p:txBody>
      </p:sp>
    </p:spTree>
    <p:extLst>
      <p:ext uri="{BB962C8B-B14F-4D97-AF65-F5344CB8AC3E}">
        <p14:creationId xmlns:p14="http://schemas.microsoft.com/office/powerpoint/2010/main" val="3356524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81CC7-D4E3-4399-8A00-990E9D47FF13}" type="datetimeFigureOut">
              <a:rPr lang="fr-FR" smtClean="0"/>
              <a:t>01/07/2025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FE077-B2FA-45DD-91CF-0EAF3D27A068}" type="slidenum">
              <a:rPr lang="fr-FR" smtClean="0"/>
              <a:t>‹N°›</a:t>
            </a:fld>
            <a:endParaRPr lang="fr-FR"/>
          </a:p>
        </p:txBody>
      </p:sp>
    </p:spTree>
    <p:extLst>
      <p:ext uri="{BB962C8B-B14F-4D97-AF65-F5344CB8AC3E}">
        <p14:creationId xmlns:p14="http://schemas.microsoft.com/office/powerpoint/2010/main" val="228598998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271463" indent="-90488" algn="l" defTabSz="914400" rtl="0" eaLnBrk="1" latinLnBrk="0" hangingPunct="1">
      <a:defRPr sz="1000" kern="1200">
        <a:solidFill>
          <a:schemeClr val="tx1"/>
        </a:solidFill>
        <a:latin typeface="+mn-lt"/>
        <a:ea typeface="+mn-ea"/>
        <a:cs typeface="+mn-cs"/>
      </a:defRPr>
    </a:lvl2pPr>
    <a:lvl3pPr marL="541338" indent="-179388"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rfist.chartes.psl.eu/ressources/evolutions-des-moteurs-de-recherche-sur-interne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urfist.chartes.psl.eu/ressources/tendances-de-la-recherche-web-2020" TargetMode="Externa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latform.openai.com/docs/guides/prompt-engineering/six-strategies-for-getting-better-results" TargetMode="External"/><Relationship Id="rId7" Type="http://schemas.openxmlformats.org/officeDocument/2006/relationships/hyperlink" Target="https://www.aiforeducation.io/prompt-library"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ooclap.notion.site/ChatGPT-pour-les-enseignants-5-prompts-copier-coller-e9395f2875ce4b8fa9e4ed61f5e5bd93#4ee7fc1679044f22b1f16de1ca460130" TargetMode="External"/><Relationship Id="rId5" Type="http://schemas.openxmlformats.org/officeDocument/2006/relationships/hyperlink" Target="https://docs.anthropic.com/fr/prompt-library/library" TargetMode="External"/><Relationship Id="rId4" Type="http://schemas.openxmlformats.org/officeDocument/2006/relationships/hyperlink" Target="https://copilot.cloud.microsoft/fr-fr/prompt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heinformation.com/articles/microsoft-customers-pause-on-office-ai-assistant-due-to-budgets-bug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businessinsider.com/pharma-cio-cancelled-microsoft-copilot-ai-tool-2024-7"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gnu.org/philosophy/free-sw.en.html"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a:t>
            </a:fld>
            <a:endParaRPr lang="fr-FR" dirty="0"/>
          </a:p>
        </p:txBody>
      </p:sp>
    </p:spTree>
    <p:extLst>
      <p:ext uri="{BB962C8B-B14F-4D97-AF65-F5344CB8AC3E}">
        <p14:creationId xmlns:p14="http://schemas.microsoft.com/office/powerpoint/2010/main" val="1819078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7091540"/>
          </a:xfrm>
        </p:spPr>
        <p:txBody>
          <a:bodyPr/>
          <a:lstStyle/>
          <a:p>
            <a:pPr marL="0" indent="0">
              <a:buFontTx/>
              <a:buNone/>
            </a:pPr>
            <a:r>
              <a:rPr lang="fr-FR" b="1" u="sng" dirty="0">
                <a:sym typeface="Wingdings" panose="05000000000000000000" pitchFamily="2" charset="2"/>
              </a:rPr>
              <a:t>historique</a:t>
            </a:r>
            <a:endParaRPr lang="fr-FR" sz="1000" b="1" u="sng" kern="1200" dirty="0">
              <a:solidFill>
                <a:schemeClr val="tx1"/>
              </a:solidFill>
              <a:effectLst/>
              <a:latin typeface="+mn-lt"/>
              <a:ea typeface="+mn-ea"/>
              <a:cs typeface="+mn-cs"/>
            </a:endParaRPr>
          </a:p>
          <a:p>
            <a:r>
              <a:rPr lang="fr-FR" sz="1000" kern="1200" dirty="0">
                <a:solidFill>
                  <a:schemeClr val="tx1"/>
                </a:solidFill>
                <a:effectLst/>
                <a:latin typeface="+mn-lt"/>
                <a:ea typeface="+mn-ea"/>
                <a:cs typeface="+mn-cs"/>
              </a:rPr>
              <a:t>cf. L. de Miranda</a:t>
            </a:r>
            <a:r>
              <a:rPr lang="fr-FR" sz="1000" i="1" kern="1200" dirty="0">
                <a:solidFill>
                  <a:schemeClr val="tx1"/>
                </a:solidFill>
                <a:effectLst/>
                <a:latin typeface="+mn-lt"/>
                <a:ea typeface="+mn-ea"/>
                <a:cs typeface="+mn-cs"/>
              </a:rPr>
              <a:t>, 50 avancées majeures…</a:t>
            </a:r>
            <a:r>
              <a:rPr lang="fr-FR" sz="1000" i="0" kern="1200" dirty="0">
                <a:solidFill>
                  <a:schemeClr val="tx1"/>
                </a:solidFill>
                <a:effectLst/>
                <a:latin typeface="+mn-lt"/>
                <a:ea typeface="+mn-ea"/>
                <a:cs typeface="+mn-cs"/>
              </a:rPr>
              <a:t>, 2019, </a:t>
            </a:r>
            <a:r>
              <a:rPr lang="fr-FR" sz="1000" kern="1200" dirty="0">
                <a:solidFill>
                  <a:schemeClr val="tx1"/>
                </a:solidFill>
                <a:effectLst/>
                <a:latin typeface="+mn-lt"/>
                <a:ea typeface="+mn-ea"/>
                <a:cs typeface="+mn-cs"/>
              </a:rPr>
              <a:t>p. 149 et</a:t>
            </a:r>
            <a:r>
              <a:rPr lang="fr-FR" dirty="0">
                <a:sym typeface="Wingdings" panose="05000000000000000000" pitchFamily="2" charset="2"/>
              </a:rPr>
              <a:t> https://fr.wikipedia.org/wiki/Histoire_de_l%27intelligence_artificielle, https://www.coe.int/fr/web/artificial-intelligence/history-of-ai</a:t>
            </a:r>
            <a:endParaRPr lang="fr-FR" sz="1000" kern="1200" dirty="0">
              <a:solidFill>
                <a:schemeClr val="tx1"/>
              </a:solidFill>
              <a:effectLst/>
              <a:latin typeface="+mn-lt"/>
              <a:ea typeface="+mn-ea"/>
              <a:cs typeface="+mn-cs"/>
            </a:endParaRPr>
          </a:p>
          <a:p>
            <a:pPr marL="361950" indent="-171450">
              <a:buFontTx/>
              <a:buChar char="-"/>
            </a:pPr>
            <a:r>
              <a:rPr lang="fr-FR" i="1" dirty="0">
                <a:sym typeface="Wingdings" panose="05000000000000000000" pitchFamily="2" charset="2"/>
              </a:rPr>
              <a:t>développement 1943-1974 </a:t>
            </a:r>
          </a:p>
          <a:p>
            <a:pPr marL="541338" lvl="1" indent="-171450">
              <a:buFontTx/>
              <a:buChar char="-"/>
            </a:pPr>
            <a:r>
              <a:rPr lang="fr-FR" dirty="0">
                <a:sym typeface="Wingdings" panose="05000000000000000000" pitchFamily="2" charset="2"/>
              </a:rPr>
              <a:t>cadre informatique (réseaux neuronaux, ordinateurs, traduction automatique des langues et langage naturel)</a:t>
            </a:r>
          </a:p>
          <a:p>
            <a:pPr marL="541338" lvl="1" indent="-171450">
              <a:buFontTx/>
              <a:buChar char="-"/>
            </a:pPr>
            <a:r>
              <a:rPr lang="fr-FR" dirty="0">
                <a:sym typeface="Wingdings" panose="05000000000000000000" pitchFamily="2" charset="2"/>
              </a:rPr>
              <a:t>IA comme domaine de recherche (Turing, 1950 ; Conférence de Dartmouth, 1956, expression « intelligence artificielle »)</a:t>
            </a:r>
          </a:p>
          <a:p>
            <a:pPr marL="171450" indent="-171450">
              <a:buFont typeface="Wingdings" panose="05000000000000000000" pitchFamily="2" charset="2"/>
              <a:buChar char="à"/>
            </a:pPr>
            <a:r>
              <a:rPr lang="fr-FR" sz="1000" b="1" kern="1200" dirty="0">
                <a:solidFill>
                  <a:schemeClr val="tx1"/>
                </a:solidFill>
                <a:effectLst/>
                <a:latin typeface="+mn-lt"/>
                <a:ea typeface="+mn-ea"/>
                <a:cs typeface="+mn-cs"/>
              </a:rPr>
              <a:t>IA symbolique [i.e. logique] / analytique</a:t>
            </a:r>
            <a:r>
              <a:rPr lang="fr-FR" sz="1000" kern="1200" dirty="0">
                <a:solidFill>
                  <a:schemeClr val="tx1"/>
                </a:solidFill>
                <a:effectLst/>
                <a:latin typeface="+mn-lt"/>
                <a:ea typeface="+mn-ea"/>
                <a:cs typeface="+mn-cs"/>
              </a:rPr>
              <a:t> : </a:t>
            </a:r>
          </a:p>
          <a:p>
            <a:pPr marL="533400" lvl="2" indent="-171450">
              <a:buFontTx/>
              <a:buChar char="-"/>
            </a:pPr>
            <a:r>
              <a:rPr lang="fr-FR" sz="1000" kern="1200" dirty="0">
                <a:solidFill>
                  <a:schemeClr val="tx1"/>
                </a:solidFill>
                <a:effectLst/>
                <a:latin typeface="+mn-lt"/>
                <a:ea typeface="+mn-ea"/>
                <a:cs typeface="+mn-cs"/>
              </a:rPr>
              <a:t>on décrit à la machine tout ce qu’elle doit faire (règles, valeurs, etc.)</a:t>
            </a:r>
          </a:p>
          <a:p>
            <a:pPr marL="533400" lvl="2" indent="-171450">
              <a:buFontTx/>
              <a:buChar char="-"/>
            </a:pPr>
            <a:r>
              <a:rPr lang="fr-FR" sz="1000" kern="1200" dirty="0">
                <a:solidFill>
                  <a:schemeClr val="tx1"/>
                </a:solidFill>
                <a:effectLst/>
                <a:latin typeface="+mn-lt"/>
                <a:ea typeface="+mn-ea"/>
                <a:cs typeface="+mn-cs"/>
              </a:rPr>
              <a:t>IA tournée vers l’</a:t>
            </a:r>
            <a:r>
              <a:rPr lang="fr-FR" sz="1000" b="1" kern="1200" dirty="0">
                <a:solidFill>
                  <a:schemeClr val="tx1"/>
                </a:solidFill>
                <a:effectLst/>
                <a:latin typeface="+mn-lt"/>
                <a:ea typeface="+mn-ea"/>
                <a:cs typeface="+mn-cs"/>
              </a:rPr>
              <a:t>aspect abstrait et formel</a:t>
            </a:r>
            <a:r>
              <a:rPr lang="fr-FR" sz="1000" kern="1200" dirty="0">
                <a:solidFill>
                  <a:schemeClr val="tx1"/>
                </a:solidFill>
                <a:effectLst/>
                <a:latin typeface="+mn-lt"/>
                <a:ea typeface="+mn-ea"/>
                <a:cs typeface="+mn-cs"/>
              </a:rPr>
              <a:t> : la logique, la résolution de problèmes mathématiques, l’application de règles et de calculs ou l’utilisation de symboles abstraits (cf. jeu d’échec), etc. </a:t>
            </a:r>
          </a:p>
          <a:p>
            <a:pPr marL="533400" lvl="2" indent="-171450">
              <a:buFontTx/>
              <a:buChar char="-"/>
            </a:pPr>
            <a:r>
              <a:rPr lang="fr-FR" sz="1000" kern="1200" dirty="0">
                <a:solidFill>
                  <a:schemeClr val="tx1"/>
                </a:solidFill>
                <a:effectLst/>
                <a:latin typeface="+mn-lt"/>
                <a:ea typeface="+mn-ea"/>
                <a:cs typeface="+mn-cs"/>
              </a:rPr>
              <a:t>très liées à l’informatique, mathématique : systèmes de règles, d’alignements statistiques</a:t>
            </a:r>
            <a:br>
              <a:rPr lang="fr-FR" sz="1000" kern="1200" dirty="0">
                <a:solidFill>
                  <a:schemeClr val="tx1"/>
                </a:solidFill>
                <a:effectLst/>
                <a:latin typeface="+mn-lt"/>
                <a:ea typeface="+mn-ea"/>
                <a:cs typeface="+mn-cs"/>
              </a:rPr>
            </a:br>
            <a:r>
              <a:rPr lang="fr-FR" sz="1000" kern="1200" dirty="0">
                <a:solidFill>
                  <a:schemeClr val="tx1"/>
                </a:solidFill>
                <a:effectLst/>
                <a:latin typeface="+mn-lt"/>
                <a:ea typeface="+mn-ea"/>
                <a:cs typeface="+mn-cs"/>
                <a:sym typeface="Wingdings" panose="05000000000000000000" pitchFamily="2" charset="2"/>
              </a:rPr>
              <a:t></a:t>
            </a:r>
            <a:r>
              <a:rPr lang="fr-FR" sz="1000" kern="1200" dirty="0">
                <a:solidFill>
                  <a:schemeClr val="tx1"/>
                </a:solidFill>
                <a:effectLst/>
                <a:latin typeface="+mn-lt"/>
                <a:ea typeface="+mn-ea"/>
                <a:cs typeface="+mn-cs"/>
              </a:rPr>
              <a:t> </a:t>
            </a:r>
            <a:r>
              <a:rPr lang="fr-FR" sz="1000" b="1" kern="1200" dirty="0">
                <a:solidFill>
                  <a:schemeClr val="tx1"/>
                </a:solidFill>
                <a:effectLst/>
                <a:latin typeface="+mn-lt"/>
                <a:ea typeface="+mn-ea"/>
                <a:cs typeface="+mn-cs"/>
              </a:rPr>
              <a:t>strate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kern="1200" dirty="0">
                <a:solidFill>
                  <a:schemeClr val="tx1"/>
                </a:solidFill>
                <a:effectLst/>
                <a:latin typeface="+mn-lt"/>
                <a:ea typeface="+mn-ea"/>
                <a:cs typeface="+mn-cs"/>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1" i="1" kern="1200" dirty="0">
                <a:solidFill>
                  <a:schemeClr val="tx1"/>
                </a:solidFill>
                <a:effectLst/>
                <a:latin typeface="+mn-lt"/>
                <a:ea typeface="+mn-ea"/>
                <a:cs typeface="+mn-cs"/>
              </a:rPr>
              <a:t>machine learning </a:t>
            </a:r>
            <a:r>
              <a:rPr lang="fr-FR" sz="1000" b="1" i="0" kern="1200" dirty="0">
                <a:solidFill>
                  <a:schemeClr val="tx1"/>
                </a:solidFill>
                <a:effectLst/>
                <a:latin typeface="+mn-lt"/>
                <a:ea typeface="+mn-ea"/>
                <a:cs typeface="+mn-cs"/>
              </a:rPr>
              <a:t>(ML) / apprentissage automatique </a:t>
            </a:r>
            <a:r>
              <a:rPr lang="fr-FR" sz="1000" i="0" kern="1200" dirty="0">
                <a:solidFill>
                  <a:schemeClr val="tx1"/>
                </a:solidFill>
                <a:effectLst/>
                <a:latin typeface="+mn-lt"/>
                <a:ea typeface="+mn-ea"/>
                <a:cs typeface="+mn-cs"/>
              </a:rPr>
              <a:t>: développement surtout à partir des années 1980 : </a:t>
            </a:r>
          </a:p>
          <a:p>
            <a:pPr lvl="2">
              <a:buFontTx/>
              <a:buChar char="-"/>
              <a:defRPr/>
            </a:pPr>
            <a:r>
              <a:rPr lang="fr-FR" sz="1000" kern="1200" dirty="0">
                <a:solidFill>
                  <a:schemeClr val="tx1"/>
                </a:solidFill>
                <a:effectLst/>
                <a:latin typeface="+mn-lt"/>
                <a:ea typeface="+mn-ea"/>
                <a:cs typeface="+mn-cs"/>
              </a:rPr>
              <a:t>les algorithmes ont pour but de </a:t>
            </a:r>
            <a:r>
              <a:rPr lang="fr-FR" sz="1000" b="1" kern="1200" dirty="0">
                <a:solidFill>
                  <a:schemeClr val="tx1"/>
                </a:solidFill>
                <a:effectLst/>
                <a:latin typeface="+mn-lt"/>
                <a:ea typeface="+mn-ea"/>
                <a:cs typeface="+mn-cs"/>
              </a:rPr>
              <a:t>classer les données </a:t>
            </a:r>
            <a:r>
              <a:rPr lang="fr-FR" sz="1000" kern="1200" dirty="0">
                <a:solidFill>
                  <a:schemeClr val="tx1"/>
                </a:solidFill>
                <a:effectLst/>
                <a:latin typeface="+mn-lt"/>
                <a:ea typeface="+mn-ea"/>
                <a:cs typeface="+mn-cs"/>
              </a:rPr>
              <a:t>(ex. : reconnaissance d’images, de mots) ; </a:t>
            </a:r>
            <a:r>
              <a:rPr lang="fr-FR" sz="1000" b="1" kern="1200" dirty="0">
                <a:solidFill>
                  <a:schemeClr val="tx1"/>
                </a:solidFill>
                <a:effectLst/>
                <a:latin typeface="+mn-lt"/>
                <a:ea typeface="+mn-ea"/>
                <a:cs typeface="+mn-cs"/>
              </a:rPr>
              <a:t>au lieu d’une programmation explicite, le système apprend des modèles pour agir sur des données fournies.</a:t>
            </a:r>
            <a:r>
              <a:rPr lang="fr-FR" sz="1000" kern="1200" dirty="0">
                <a:solidFill>
                  <a:schemeClr val="tx1"/>
                </a:solidFill>
                <a:effectLst/>
                <a:latin typeface="+mn-lt"/>
                <a:ea typeface="+mn-ea"/>
                <a:cs typeface="+mn-cs"/>
              </a:rPr>
              <a:t> Lors de la phase d’apprentissage, il utilise de grandes quantités de données (classées ou non au préalable), </a:t>
            </a:r>
            <a:r>
              <a:rPr lang="fr-FR" sz="1000" i="0" kern="1200" dirty="0">
                <a:solidFill>
                  <a:schemeClr val="tx1"/>
                </a:solidFill>
                <a:effectLst/>
                <a:latin typeface="+mn-lt"/>
                <a:ea typeface="+mn-ea"/>
                <a:cs typeface="+mn-cs"/>
              </a:rPr>
              <a:t>l’ordinateur doit parvenir à </a:t>
            </a:r>
            <a:r>
              <a:rPr lang="fr-FR" sz="1000" b="1" i="0" kern="1200" dirty="0">
                <a:solidFill>
                  <a:schemeClr val="tx1"/>
                </a:solidFill>
                <a:effectLst/>
                <a:latin typeface="+mn-lt"/>
                <a:ea typeface="+mn-ea"/>
                <a:cs typeface="+mn-cs"/>
              </a:rPr>
              <a:t>découvrir des règles (algorithmes</a:t>
            </a:r>
            <a:r>
              <a:rPr lang="fr-FR" sz="1000" i="0" kern="1200" dirty="0">
                <a:solidFill>
                  <a:schemeClr val="tx1"/>
                </a:solidFill>
                <a:effectLst/>
                <a:latin typeface="+mn-lt"/>
                <a:ea typeface="+mn-ea"/>
                <a:cs typeface="+mn-cs"/>
              </a:rPr>
              <a:t>) par classification ou corrélation et faire en sorte qu’elles soient </a:t>
            </a:r>
            <a:r>
              <a:rPr lang="fr-FR" sz="1000" b="1" i="0" kern="1200" dirty="0">
                <a:solidFill>
                  <a:schemeClr val="tx1"/>
                </a:solidFill>
                <a:effectLst/>
                <a:latin typeface="+mn-lt"/>
                <a:ea typeface="+mn-ea"/>
                <a:cs typeface="+mn-cs"/>
              </a:rPr>
              <a:t>les plus performantes </a:t>
            </a:r>
            <a:r>
              <a:rPr lang="fr-FR" sz="1000" i="0" kern="1200" dirty="0">
                <a:solidFill>
                  <a:schemeClr val="tx1"/>
                </a:solidFill>
                <a:effectLst/>
                <a:latin typeface="+mn-lt"/>
                <a:ea typeface="+mn-ea"/>
                <a:cs typeface="+mn-cs"/>
              </a:rPr>
              <a:t>(en efficacité et en rapidité) pour réaliser à terme une tâche spécifique </a:t>
            </a:r>
            <a:br>
              <a:rPr lang="fr-FR" sz="1000" i="0" kern="1200" dirty="0">
                <a:solidFill>
                  <a:schemeClr val="tx1"/>
                </a:solidFill>
                <a:effectLst/>
                <a:latin typeface="+mn-lt"/>
                <a:ea typeface="+mn-ea"/>
                <a:cs typeface="+mn-cs"/>
              </a:rPr>
            </a:br>
            <a:r>
              <a:rPr lang="fr-FR" sz="1000" i="0" kern="1200" dirty="0">
                <a:solidFill>
                  <a:schemeClr val="tx1"/>
                </a:solidFill>
                <a:effectLst/>
                <a:latin typeface="+mn-lt"/>
                <a:ea typeface="+mn-ea"/>
                <a:cs typeface="+mn-cs"/>
              </a:rPr>
              <a:t>	ex. trouver les liens entre des données concernant </a:t>
            </a:r>
            <a:r>
              <a:rPr lang="fr-FR" dirty="0"/>
              <a:t>le nombre de crèmes glacées vendues et la température de l'air et les catégoriser ; le modèle doit permettre ensuite de répondre à des questions comme « s'il fait 25°, combien de glaces puis-je espérer vendre dans tel lieu ? » (https://www.coe.int/fr/web/artificial-intelligence/what-is-ai)</a:t>
            </a:r>
          </a:p>
          <a:p>
            <a:pPr lvl="2">
              <a:buFontTx/>
              <a:buChar char="-"/>
              <a:defRPr/>
            </a:pPr>
            <a:r>
              <a:rPr lang="fr-FR" i="0" kern="1200" dirty="0">
                <a:solidFill>
                  <a:schemeClr val="tx1"/>
                </a:solidFill>
                <a:effectLst/>
                <a:latin typeface="+mn-lt"/>
                <a:ea typeface="+mn-ea"/>
                <a:cs typeface="+mn-cs"/>
              </a:rPr>
              <a:t>l’</a:t>
            </a:r>
            <a:r>
              <a:rPr lang="fr-FR" b="1" i="0" kern="1200" dirty="0">
                <a:solidFill>
                  <a:schemeClr val="tx1"/>
                </a:solidFill>
                <a:effectLst/>
                <a:latin typeface="+mn-lt"/>
                <a:ea typeface="+mn-ea"/>
                <a:cs typeface="+mn-cs"/>
              </a:rPr>
              <a:t>apprentissage</a:t>
            </a:r>
            <a:r>
              <a:rPr lang="fr-FR" i="0" kern="1200" dirty="0">
                <a:solidFill>
                  <a:schemeClr val="tx1"/>
                </a:solidFill>
                <a:effectLst/>
                <a:latin typeface="+mn-lt"/>
                <a:ea typeface="+mn-ea"/>
                <a:cs typeface="+mn-cs"/>
              </a:rPr>
              <a:t> permet de tester avant de mettre  le modèle en </a:t>
            </a:r>
            <a:r>
              <a:rPr lang="fr-FR" i="0" kern="1200" dirty="0">
                <a:solidFill>
                  <a:schemeClr val="tx1"/>
                </a:solidFill>
                <a:effectLst/>
                <a:ea typeface="+mn-ea"/>
                <a:cs typeface="+mn-cs"/>
              </a:rPr>
              <a:t>production. </a:t>
            </a:r>
            <a:r>
              <a:rPr lang="fr-FR" dirty="0"/>
              <a:t>« L'objectif de l'apprentissage automatique n’est pas réellement d’acquérir des connaissances déjà formalisées mais de comprendre la structure de données et de l’intégrer dans des modèles, notamment pour automatiser des tâches</a:t>
            </a:r>
            <a:r>
              <a:rPr lang="fr-FR" dirty="0">
                <a:latin typeface="Open Sans" panose="020B0606030504020204" pitchFamily="34" charset="0"/>
              </a:rPr>
              <a:t> </a:t>
            </a:r>
            <a:r>
              <a:rPr lang="fr-FR" dirty="0"/>
              <a:t>» (https://www.coe.int/fr/web/artificial-intelligence/what-is-ai</a:t>
            </a:r>
            <a:endParaRPr lang="fr-FR" dirty="0">
              <a:solidFill>
                <a:srgbClr val="161616"/>
              </a:solidFill>
            </a:endParaRPr>
          </a:p>
          <a:p>
            <a:pPr marL="539750" lvl="2" indent="0">
              <a:defRPr/>
            </a:pPr>
            <a:r>
              <a:rPr lang="fr-FR" sz="1000" i="0" kern="1200" dirty="0">
                <a:solidFill>
                  <a:schemeClr val="tx1"/>
                </a:solidFill>
                <a:effectLst/>
                <a:ea typeface="+mn-ea"/>
                <a:cs typeface="+mn-cs"/>
              </a:rPr>
              <a:t>puis développement d’algorithme ap</a:t>
            </a:r>
            <a:r>
              <a:rPr lang="fr-FR" sz="1000" i="0" kern="1200" dirty="0">
                <a:solidFill>
                  <a:schemeClr val="tx1"/>
                </a:solidFill>
                <a:effectLst/>
                <a:latin typeface="+mn-lt"/>
                <a:ea typeface="+mn-ea"/>
                <a:cs typeface="+mn-cs"/>
              </a:rPr>
              <a:t>prenants, capables d’ajuster les paramètres pour s’améliorer</a:t>
            </a:r>
          </a:p>
          <a:p>
            <a:pPr marL="0" indent="0">
              <a:buFontTx/>
              <a:buNone/>
            </a:pPr>
            <a:endParaRPr lang="fr-FR" sz="1000" i="0" kern="1200" dirty="0">
              <a:solidFill>
                <a:schemeClr val="tx1"/>
              </a:solidFill>
              <a:effectLst/>
              <a:latin typeface="+mn-lt"/>
              <a:ea typeface="+mn-ea"/>
              <a:cs typeface="+mn-cs"/>
            </a:endParaRPr>
          </a:p>
          <a:p>
            <a:pPr marL="0" indent="0">
              <a:buFontTx/>
              <a:buNone/>
            </a:pPr>
            <a:r>
              <a:rPr lang="fr-FR" sz="1000" b="1" i="0" kern="1200" dirty="0">
                <a:solidFill>
                  <a:schemeClr val="tx1"/>
                </a:solidFill>
                <a:effectLst/>
                <a:latin typeface="+mn-lt"/>
                <a:ea typeface="+mn-ea"/>
                <a:cs typeface="+mn-cs"/>
              </a:rPr>
              <a:t>ex. : chatbot (puis assistants intelligents)</a:t>
            </a:r>
          </a:p>
          <a:p>
            <a:pPr marL="358775" indent="-177800"/>
            <a:r>
              <a:rPr lang="fr-FR" sz="1000" kern="1200" dirty="0">
                <a:solidFill>
                  <a:schemeClr val="tx1"/>
                </a:solidFill>
                <a:effectLst/>
                <a:latin typeface="+mn-lt"/>
                <a:ea typeface="+mn-ea"/>
                <a:cs typeface="+mn-cs"/>
              </a:rPr>
              <a:t>- 1</a:t>
            </a:r>
            <a:r>
              <a:rPr lang="fr-FR" sz="1000" kern="1200" baseline="30000" dirty="0">
                <a:solidFill>
                  <a:schemeClr val="tx1"/>
                </a:solidFill>
                <a:effectLst/>
                <a:latin typeface="+mn-lt"/>
                <a:ea typeface="+mn-ea"/>
                <a:cs typeface="+mn-cs"/>
              </a:rPr>
              <a:t>er</a:t>
            </a:r>
            <a:r>
              <a:rPr lang="fr-FR" sz="1000" kern="1200" dirty="0">
                <a:solidFill>
                  <a:schemeClr val="tx1"/>
                </a:solidFill>
                <a:effectLst/>
                <a:latin typeface="+mn-lt"/>
                <a:ea typeface="+mn-ea"/>
                <a:cs typeface="+mn-cs"/>
              </a:rPr>
              <a:t> programme de chatbot : 1964 ELIZA, </a:t>
            </a:r>
            <a:r>
              <a:rPr lang="fr-FR" sz="1000" b="1" kern="1200" dirty="0">
                <a:solidFill>
                  <a:schemeClr val="tx1"/>
                </a:solidFill>
                <a:effectLst/>
                <a:latin typeface="+mn-lt"/>
                <a:ea typeface="+mn-ea"/>
                <a:cs typeface="+mn-cs"/>
              </a:rPr>
              <a:t>simulant </a:t>
            </a:r>
            <a:r>
              <a:rPr lang="fr-FR" sz="1000" kern="1200" dirty="0">
                <a:solidFill>
                  <a:schemeClr val="tx1"/>
                </a:solidFill>
                <a:effectLst/>
                <a:latin typeface="+mn-lt"/>
                <a:ea typeface="+mn-ea"/>
                <a:cs typeface="+mn-cs"/>
              </a:rPr>
              <a:t>une conversation avec un psy, à partir de détection de mots-clés entraînant des réponses préprogrammées</a:t>
            </a:r>
          </a:p>
          <a:p>
            <a:pPr marL="358775" indent="-177800"/>
            <a:r>
              <a:rPr lang="fr-FR" sz="1000" kern="1200" dirty="0">
                <a:solidFill>
                  <a:schemeClr val="tx1"/>
                </a:solidFill>
                <a:effectLst/>
                <a:latin typeface="+mn-lt"/>
                <a:ea typeface="+mn-ea"/>
                <a:cs typeface="+mn-cs"/>
              </a:rPr>
              <a:t>- développement dans les années 2010 (cf. Alexa, Siri, Cortona), surtout pour applications commerciales et accessibilité</a:t>
            </a:r>
          </a:p>
          <a:p>
            <a:pPr marL="269875"/>
            <a:r>
              <a:rPr lang="fr-FR" sz="1000" b="1" kern="1200" dirty="0">
                <a:solidFill>
                  <a:schemeClr val="tx1"/>
                </a:solidFill>
                <a:effectLst/>
                <a:latin typeface="+mn-lt"/>
                <a:ea typeface="+mn-ea"/>
                <a:cs typeface="+mn-cs"/>
              </a:rPr>
              <a:t>forme d’IA conversationnelle : se contentent d’aller chercher les éléments de réponse dans leurs bases de données</a:t>
            </a:r>
          </a:p>
          <a:p>
            <a:r>
              <a:rPr lang="fr-FR" sz="1000" kern="1200" dirty="0">
                <a:solidFill>
                  <a:schemeClr val="tx1"/>
                </a:solidFill>
                <a:effectLst/>
                <a:latin typeface="+mn-lt"/>
                <a:ea typeface="+mn-ea"/>
                <a:cs typeface="+mn-cs"/>
              </a:rPr>
              <a:t>parallèlement : développement de la reconnaissance vocale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processing</a:t>
            </a:r>
            <a:r>
              <a:rPr lang="fr-FR" sz="1000" kern="1200" dirty="0">
                <a:solidFill>
                  <a:schemeClr val="tx1"/>
                </a:solidFill>
                <a:effectLst/>
                <a:latin typeface="+mn-lt"/>
                <a:ea typeface="+mn-ea"/>
                <a:cs typeface="+mn-cs"/>
              </a:rPr>
              <a:t>)</a:t>
            </a:r>
          </a:p>
          <a:p>
            <a:pPr marL="0" indent="0">
              <a:buFontTx/>
              <a:buNone/>
            </a:pPr>
            <a:endParaRPr lang="fr-FR" dirty="0"/>
          </a:p>
        </p:txBody>
      </p:sp>
      <p:sp>
        <p:nvSpPr>
          <p:cNvPr id="4" name="Espace réservé du numéro de diapositive 3"/>
          <p:cNvSpPr>
            <a:spLocks noGrp="1"/>
          </p:cNvSpPr>
          <p:nvPr>
            <p:ph type="sldNum" sz="quarter" idx="5"/>
          </p:nvPr>
        </p:nvSpPr>
        <p:spPr>
          <a:xfrm>
            <a:off x="6005689" y="8685213"/>
            <a:ext cx="850724" cy="458787"/>
          </a:xfrm>
        </p:spPr>
        <p:txBody>
          <a:bodyPr/>
          <a:lstStyle/>
          <a:p>
            <a:fld id="{B21FE077-B2FA-45DD-91CF-0EAF3D27A068}" type="slidenum">
              <a:rPr lang="fr-FR" smtClean="0"/>
              <a:t>13</a:t>
            </a:fld>
            <a:endParaRPr lang="fr-FR" dirty="0"/>
          </a:p>
        </p:txBody>
      </p:sp>
    </p:spTree>
    <p:extLst>
      <p:ext uri="{BB962C8B-B14F-4D97-AF65-F5344CB8AC3E}">
        <p14:creationId xmlns:p14="http://schemas.microsoft.com/office/powerpoint/2010/main" val="1956699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131</a:t>
            </a:fld>
            <a:endParaRPr lang="fr-FR"/>
          </a:p>
        </p:txBody>
      </p:sp>
    </p:spTree>
    <p:extLst>
      <p:ext uri="{BB962C8B-B14F-4D97-AF65-F5344CB8AC3E}">
        <p14:creationId xmlns:p14="http://schemas.microsoft.com/office/powerpoint/2010/main" val="26785472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réflexion déjà ancienne autour de l’IA, comme le Consensus de Beijing sur l’intelligence artificielle et l’éducation de 2019, https://unesdoc.unesco.org/ark:/48223/pf0000368303</a:t>
            </a:r>
          </a:p>
          <a:p>
            <a:r>
              <a:rPr lang="fr-FR" dirty="0"/>
              <a:t>suivi par de nombreuses publications sur ces questions par l’UNESCO, mais aussi l’Europe, 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132</a:t>
            </a:fld>
            <a:endParaRPr lang="fr-FR"/>
          </a:p>
        </p:txBody>
      </p:sp>
    </p:spTree>
    <p:extLst>
      <p:ext uri="{BB962C8B-B14F-4D97-AF65-F5344CB8AC3E}">
        <p14:creationId xmlns:p14="http://schemas.microsoft.com/office/powerpoint/2010/main" val="17615430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133</a:t>
            </a:fld>
            <a:endParaRPr lang="fr-FR"/>
          </a:p>
        </p:txBody>
      </p:sp>
    </p:spTree>
    <p:extLst>
      <p:ext uri="{BB962C8B-B14F-4D97-AF65-F5344CB8AC3E}">
        <p14:creationId xmlns:p14="http://schemas.microsoft.com/office/powerpoint/2010/main" val="14686993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un regard critique, cf. par exemple :</a:t>
            </a:r>
          </a:p>
          <a:p>
            <a:r>
              <a:rPr lang="fr-FR" dirty="0"/>
              <a:t>	- https://www.radiofrance.fr/franceculture/podcasts/un-monde-connecte/la-france-pionniere-du-numerique-les-25-commandements-de-la-commission-ia-6453850</a:t>
            </a:r>
          </a:p>
          <a:p>
            <a:r>
              <a:rPr lang="fr-FR" dirty="0"/>
              <a:t>	- https://twitter.com/AntonioCasilli/status/1767976036254220518</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134</a:t>
            </a:fld>
            <a:endParaRPr lang="fr-FR"/>
          </a:p>
        </p:txBody>
      </p:sp>
    </p:spTree>
    <p:extLst>
      <p:ext uri="{BB962C8B-B14F-4D97-AF65-F5344CB8AC3E}">
        <p14:creationId xmlns:p14="http://schemas.microsoft.com/office/powerpoint/2010/main" val="265308961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-A nouveaux outils, nouvelles compétences ?</a:t>
            </a:r>
          </a:p>
          <a:p>
            <a:r>
              <a:rPr lang="fr-FR" b="1" dirty="0"/>
              <a:t>-  IA et compétences informationnelles</a:t>
            </a:r>
          </a:p>
          <a:p>
            <a:pPr marL="361950" indent="-180975"/>
            <a:r>
              <a:rPr lang="fr-FR" b="1" dirty="0"/>
              <a:t>- interrogations sur les compétences fréquentes dès qu’apparition de nouveaux outils liés à la production de savoir (internet, Wikipédia…)</a:t>
            </a:r>
          </a:p>
          <a:p>
            <a:pPr marL="361950" indent="-180975"/>
            <a:r>
              <a:rPr lang="fr-FR" dirty="0"/>
              <a:t>- IA :</a:t>
            </a:r>
            <a:br>
              <a:rPr lang="fr-FR" dirty="0"/>
            </a:br>
            <a:r>
              <a:rPr lang="fr-FR" dirty="0"/>
              <a:t>- question des </a:t>
            </a:r>
            <a:r>
              <a:rPr lang="fr-FR" b="1" dirty="0"/>
              <a:t>compétences</a:t>
            </a:r>
          </a:p>
          <a:p>
            <a:pPr marL="542925" indent="-180975"/>
            <a:r>
              <a:rPr lang="fr-FR" dirty="0"/>
              <a:t>- mais aussi une question de </a:t>
            </a:r>
            <a:r>
              <a:rPr lang="fr-FR" b="1" dirty="0"/>
              <a:t>valeurs</a:t>
            </a:r>
            <a:r>
              <a:rPr lang="fr-FR" dirty="0"/>
              <a:t> (UNESCO, </a:t>
            </a:r>
            <a:r>
              <a:rPr lang="fr-FR" i="1" dirty="0"/>
              <a:t>Comprendre l’impact de l’intelligence artificielle sur le développement des compétences</a:t>
            </a:r>
            <a:r>
              <a:rPr lang="fr-FR" i="0" dirty="0"/>
              <a:t>, 2021, p. 27-33, https://unesdoc.unesco.org/ark:/48223/pf0000378935)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136</a:t>
            </a:fld>
            <a:endParaRPr lang="fr-FR"/>
          </a:p>
        </p:txBody>
      </p:sp>
    </p:spTree>
    <p:extLst>
      <p:ext uri="{BB962C8B-B14F-4D97-AF65-F5344CB8AC3E}">
        <p14:creationId xmlns:p14="http://schemas.microsoft.com/office/powerpoint/2010/main" val="33379816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des besoins de formations clairement exprimés</a:t>
            </a:r>
          </a:p>
          <a:p>
            <a:r>
              <a:rPr lang="fr-FR" dirty="0"/>
              <a:t>- 73% des Français estiment ne pas avoir les connaissances suffisantes pour utiliser les IA génératives (sondage IFOP-TALAN, 2024</a:t>
            </a:r>
            <a:r>
              <a:rPr lang="fr-FR" i="0" dirty="0"/>
              <a:t>, https://talan.com/actualites/detail-actualites/news/sondage-ifop-talan-les-francais-et-les-ia-generatives/)</a:t>
            </a:r>
            <a:endParaRPr lang="fr-FR" dirty="0"/>
          </a:p>
          <a:p>
            <a:endParaRPr lang="fr-FR" dirty="0"/>
          </a:p>
          <a:p>
            <a:r>
              <a:rPr lang="fr-FR" dirty="0"/>
              <a:t>voir également par exemple :</a:t>
            </a:r>
          </a:p>
          <a:p>
            <a:pPr marL="171450" indent="-171450">
              <a:buFontTx/>
              <a:buChar char="-"/>
            </a:pPr>
            <a:r>
              <a:rPr lang="fr-FR" sz="1000" b="0" i="0" kern="1200" dirty="0">
                <a:solidFill>
                  <a:schemeClr val="tx1"/>
                </a:solidFill>
                <a:effectLst/>
                <a:latin typeface="+mn-lt"/>
                <a:ea typeface="+mn-ea"/>
                <a:cs typeface="+mn-cs"/>
              </a:rPr>
              <a:t>Carrefour d’innovation et de pédagogie universitaire de l’UQAM, </a:t>
            </a:r>
            <a:r>
              <a:rPr lang="fr-FR" i="1" dirty="0"/>
              <a:t>10 stratégies pour éviter le plagiat lors de l'utilisation d’un agent conversationnel (ChatGPT) dans les évaluations</a:t>
            </a:r>
            <a:r>
              <a:rPr lang="fr-FR" dirty="0"/>
              <a:t>, https://transformons-la-pedagogie.univ-lr.fr/2023/07/11/chatgpt-et-les-etudiant%C2%B7es/</a:t>
            </a:r>
          </a:p>
          <a:p>
            <a:pPr marL="171450" indent="-171450">
              <a:buFontTx/>
              <a:buChar char="-"/>
            </a:pPr>
            <a:r>
              <a:rPr lang="fr-FR" dirty="0"/>
              <a:t>S. Crozat, </a:t>
            </a:r>
            <a:r>
              <a:rPr lang="fr-FR" i="1" dirty="0"/>
              <a:t>op. </a:t>
            </a:r>
            <a:r>
              <a:rPr lang="fr-FR" i="1" dirty="0" err="1"/>
              <a:t>cit</a:t>
            </a:r>
            <a:r>
              <a:rPr lang="fr-FR" i="1" dirty="0"/>
              <a:t>.</a:t>
            </a:r>
            <a:r>
              <a:rPr lang="fr-FR" i="0" dirty="0"/>
              <a:t>, https://aswemay.fr/co/030072.html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137</a:t>
            </a:fld>
            <a:endParaRPr lang="fr-FR"/>
          </a:p>
        </p:txBody>
      </p:sp>
    </p:spTree>
    <p:extLst>
      <p:ext uri="{BB962C8B-B14F-4D97-AF65-F5344CB8AC3E}">
        <p14:creationId xmlns:p14="http://schemas.microsoft.com/office/powerpoint/2010/main" val="1609888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61950" lvl="1"/>
            <a:r>
              <a:rPr lang="fr-FR" dirty="0"/>
              <a:t>- ce qui distingue l’IA de l’intelligence humaine :</a:t>
            </a:r>
            <a:br>
              <a:rPr lang="fr-FR" dirty="0"/>
            </a:br>
            <a:r>
              <a:rPr lang="fr-FR" dirty="0"/>
              <a:t>- les questions de créativité et d’imagination</a:t>
            </a:r>
          </a:p>
          <a:p>
            <a:pPr marL="361950" lvl="1"/>
            <a:r>
              <a:rPr lang="fr-FR" b="1" dirty="0"/>
              <a:t>	- les questions réflexives : interrogation critique des informations</a:t>
            </a:r>
          </a:p>
          <a:p>
            <a:pPr marL="714375" indent="-171450">
              <a:buFontTx/>
              <a:buChar char="-"/>
            </a:pPr>
            <a:r>
              <a:rPr lang="fr-FR" dirty="0"/>
              <a:t>contextualisation</a:t>
            </a:r>
          </a:p>
          <a:p>
            <a:pPr marL="714375" indent="-171450">
              <a:buFontTx/>
              <a:buChar char="-"/>
            </a:pPr>
            <a:r>
              <a:rPr lang="fr-FR" dirty="0"/>
              <a:t>évaluation des résultats</a:t>
            </a:r>
          </a:p>
          <a:p>
            <a:pPr marL="714375" indent="-171450">
              <a:buFontTx/>
              <a:buChar char="-"/>
            </a:pPr>
            <a:r>
              <a:rPr lang="fr-FR" dirty="0"/>
              <a:t>évaluation des sources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138</a:t>
            </a:fld>
            <a:endParaRPr lang="fr-FR"/>
          </a:p>
        </p:txBody>
      </p:sp>
    </p:spTree>
    <p:extLst>
      <p:ext uri="{BB962C8B-B14F-4D97-AF65-F5344CB8AC3E}">
        <p14:creationId xmlns:p14="http://schemas.microsoft.com/office/powerpoint/2010/main" val="41769334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defRPr/>
            </a:pPr>
            <a:r>
              <a:rPr lang="fr-FR" dirty="0"/>
              <a:t>des usages qui posent néanmoins questions autour des informations et de l’apprentissage</a:t>
            </a:r>
          </a:p>
          <a:p>
            <a:pPr marL="622300" lvl="2" indent="-171450">
              <a:buFontTx/>
              <a:buChar char="-"/>
              <a:defRPr/>
            </a:pPr>
            <a:r>
              <a:rPr lang="fr-FR" dirty="0"/>
              <a:t>ex. sondage Compilatio (chiffres sondage Compilatio-Le Sphinx, </a:t>
            </a:r>
            <a:r>
              <a:rPr lang="fr-FR" i="1" dirty="0"/>
              <a:t>L’IA dans l’enseignement</a:t>
            </a:r>
            <a:r>
              <a:rPr lang="fr-FR" dirty="0"/>
              <a:t>, 11/2023, https://www.compilatio.net/blog/enquete-ia-enseignement-2023, données été 2023) </a:t>
            </a:r>
          </a:p>
          <a:p>
            <a:pPr marL="622300" lvl="2" indent="-171450">
              <a:buFontTx/>
              <a:buChar char="-"/>
              <a:defRPr/>
            </a:pPr>
            <a:r>
              <a:rPr lang="fr-FR" dirty="0"/>
              <a:t>ex. sondage Talan (printemps 2024) : </a:t>
            </a:r>
            <a:r>
              <a:rPr lang="fr-FR" b="1" dirty="0"/>
              <a:t>31% pour effectuer des recherches comme dans un moteur de recherche</a:t>
            </a:r>
            <a:r>
              <a:rPr lang="fr-FR" dirty="0"/>
              <a:t> et 1</a:t>
            </a:r>
            <a:r>
              <a:rPr lang="fr-FR" baseline="30000" dirty="0"/>
              <a:t>er</a:t>
            </a:r>
            <a:r>
              <a:rPr lang="fr-FR" dirty="0"/>
              <a:t> motif d’usage (sondage IFOP-TALAN, </a:t>
            </a:r>
            <a:r>
              <a:rPr lang="fr-FR" i="1" dirty="0"/>
              <a:t>Les Français et les IA génératives, </a:t>
            </a:r>
            <a:r>
              <a:rPr lang="fr-FR" dirty="0"/>
              <a:t>11/04/2024, https://talan.com/pl/actualites/detail-actualites/news/barometre-2024-ifop-pour-talan-les-francais-et-les-ia-generatives/)</a:t>
            </a:r>
          </a:p>
          <a:p>
            <a:pPr marL="622300" lvl="2" indent="-171450">
              <a:buFontTx/>
              <a:buChar char="-"/>
              <a:defRPr/>
            </a:pPr>
            <a:endParaRPr lang="fr-FR" dirty="0"/>
          </a:p>
          <a:p>
            <a:pPr marL="442913" lvl="1" indent="-171450">
              <a:buFontTx/>
              <a:buChar char="-"/>
            </a:pPr>
            <a:r>
              <a:rPr lang="fr-FR" dirty="0"/>
              <a:t>un  </a:t>
            </a:r>
            <a:r>
              <a:rPr lang="fr-FR" b="1" dirty="0"/>
              <a:t>usage bien ancré des IA génératives dans la pratique des étudiants </a:t>
            </a:r>
          </a:p>
          <a:p>
            <a:pPr marL="622300" lvl="2" indent="-171450">
              <a:buFontTx/>
              <a:buChar char="-"/>
            </a:pPr>
            <a:r>
              <a:rPr lang="fr-FR" dirty="0"/>
              <a:t>ex. : diminution de l’usage de ChatGPT durant l’été 2023, en raison des vacances</a:t>
            </a:r>
          </a:p>
          <a:p>
            <a:pPr marL="622300" lvl="2" indent="-171450">
              <a:buFontTx/>
              <a:buChar char="-"/>
              <a:defRPr/>
            </a:pPr>
            <a:r>
              <a:rPr lang="fr-FR" dirty="0"/>
              <a:t>ex. : 51 % les utilisent pour mieux appréhender certains sujets ; usages également : reformulation, traduction, etc. (sondage Compilatio-Le Sphinx, </a:t>
            </a:r>
            <a:r>
              <a:rPr lang="fr-FR" i="0" dirty="0"/>
              <a:t>2023)</a:t>
            </a:r>
            <a:endParaRPr lang="fr-FR" dirty="0"/>
          </a:p>
          <a:p>
            <a:pPr marL="622300" lvl="2" indent="-171450">
              <a:buFont typeface="Wingdings" panose="05000000000000000000" pitchFamily="2" charset="2"/>
              <a:buChar char="à"/>
              <a:defRPr/>
            </a:pPr>
            <a:r>
              <a:rPr lang="fr-FR" dirty="0"/>
              <a:t>un soutien à l’organisation des connaissances, un </a:t>
            </a:r>
            <a:r>
              <a:rPr lang="fr-FR" b="1" dirty="0"/>
              <a:t>assistant personnel</a:t>
            </a:r>
            <a:r>
              <a:rPr lang="fr-FR" dirty="0"/>
              <a:t>, notamment pour gagner du temps sur les </a:t>
            </a:r>
            <a:r>
              <a:rPr lang="fr-FR" b="1" dirty="0"/>
              <a:t>activités perçues comme sans valeur ajoutée</a:t>
            </a:r>
          </a:p>
          <a:p>
            <a:pPr marL="622300" lvl="2" indent="-171450">
              <a:buFontTx/>
              <a:buChar char="-"/>
              <a:defRPr/>
            </a:pPr>
            <a:endParaRPr lang="fr-FR" i="0" dirty="0"/>
          </a:p>
          <a:p>
            <a:pPr marL="542925" lvl="2" indent="-171450">
              <a:buFontTx/>
              <a:buChar char="-"/>
              <a:defRPr/>
            </a:pPr>
            <a:r>
              <a:rPr lang="fr-FR" dirty="0"/>
              <a:t>problème : </a:t>
            </a:r>
            <a:r>
              <a:rPr lang="fr-FR" b="1" dirty="0"/>
              <a:t>la tranche des moins de 35 ans est celle qui considèrent que les IA génératives ne nécessitent pas de travail humain de relecture et de vérification après leur intervention </a:t>
            </a:r>
            <a:r>
              <a:rPr lang="fr-FR" dirty="0"/>
              <a:t>(27 % pour la tranche moins de 35 ans, 30 % pour la tranche 18-24 ans, la plus importante, contre 19% pour la population globale (étude </a:t>
            </a:r>
            <a:r>
              <a:rPr lang="fr-FR" sz="1000" b="0" i="0" kern="1200" baseline="0" dirty="0">
                <a:solidFill>
                  <a:schemeClr val="tx1"/>
                </a:solidFill>
                <a:effectLst/>
                <a:latin typeface="+mn-lt"/>
                <a:ea typeface="+mn-ea"/>
                <a:cs typeface="+mn-cs"/>
              </a:rPr>
              <a:t>Impact AI, </a:t>
            </a:r>
            <a:r>
              <a:rPr lang="fr-FR" sz="1000" b="0" i="1" kern="1200" baseline="0" dirty="0">
                <a:solidFill>
                  <a:schemeClr val="tx1"/>
                </a:solidFill>
                <a:effectLst/>
                <a:latin typeface="+mn-lt"/>
                <a:ea typeface="+mn-ea"/>
                <a:cs typeface="+mn-cs"/>
              </a:rPr>
              <a:t>Baromètre Impact AI…, op. </a:t>
            </a:r>
            <a:r>
              <a:rPr lang="fr-FR" sz="1000" b="0" i="1" kern="1200" baseline="0" dirty="0" err="1">
                <a:solidFill>
                  <a:schemeClr val="tx1"/>
                </a:solidFill>
                <a:effectLst/>
                <a:latin typeface="+mn-lt"/>
                <a:ea typeface="+mn-ea"/>
                <a:cs typeface="+mn-cs"/>
              </a:rPr>
              <a:t>cit</a:t>
            </a:r>
            <a:r>
              <a:rPr lang="fr-FR" sz="1000" b="0" i="1" kern="1200" baseline="0" dirty="0">
                <a:solidFill>
                  <a:schemeClr val="tx1"/>
                </a:solidFill>
                <a:effectLst/>
                <a:latin typeface="+mn-lt"/>
                <a:ea typeface="+mn-ea"/>
                <a:cs typeface="+mn-cs"/>
              </a:rPr>
              <a:t>.,</a:t>
            </a:r>
            <a:r>
              <a:rPr lang="fr-FR" sz="1000" b="0" i="0" kern="1200" baseline="0" dirty="0">
                <a:solidFill>
                  <a:schemeClr val="tx1"/>
                </a:solidFill>
                <a:effectLst/>
                <a:latin typeface="+mn-lt"/>
                <a:ea typeface="+mn-ea"/>
                <a:cs typeface="+mn-cs"/>
              </a:rPr>
              <a:t> https://www.impact-ai.fr/fr/2023/06/12/observatoire2023/, données printemps 2023 : https://www.impact-ai.fr/en/2023/06/12/rapport-complet-barometre2023/, p. </a:t>
            </a:r>
            <a:r>
              <a:rPr lang="fr-FR" sz="1000" b="0" i="0" kern="1200" baseline="0">
                <a:solidFill>
                  <a:schemeClr val="tx1"/>
                </a:solidFill>
                <a:effectLst/>
                <a:latin typeface="+mn-lt"/>
                <a:ea typeface="+mn-ea"/>
                <a:cs typeface="+mn-cs"/>
              </a:rPr>
              <a:t>82))</a:t>
            </a:r>
            <a:endParaRPr lang="fr-FR" dirty="0"/>
          </a:p>
          <a:p>
            <a:pPr marL="180975" lvl="1" indent="0">
              <a:buFontTx/>
              <a:buNone/>
            </a:pPr>
            <a:endParaRPr lang="fr-FR" dirty="0"/>
          </a:p>
          <a:p>
            <a:pPr marL="180975" lvl="1"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139</a:t>
            </a:fld>
            <a:endParaRPr lang="fr-FR"/>
          </a:p>
        </p:txBody>
      </p:sp>
    </p:spTree>
    <p:extLst>
      <p:ext uri="{BB962C8B-B14F-4D97-AF65-F5344CB8AC3E}">
        <p14:creationId xmlns:p14="http://schemas.microsoft.com/office/powerpoint/2010/main" val="6238892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FR" b="1" dirty="0"/>
              <a:t>- IA et évaluation de l’information</a:t>
            </a:r>
            <a:endParaRPr lang="fr-FR" dirty="0"/>
          </a:p>
          <a:p>
            <a:pPr lvl="1" indent="0">
              <a:defRPr/>
            </a:pPr>
            <a:r>
              <a:rPr lang="fr-FR" b="1" dirty="0"/>
              <a:t>- que change l’IA à l’évaluation des sources ?</a:t>
            </a:r>
          </a:p>
          <a:p>
            <a:pPr marL="633413" lvl="1" indent="-171450">
              <a:buFontTx/>
              <a:buChar char="-"/>
            </a:pPr>
            <a:r>
              <a:rPr lang="fr-FR" dirty="0"/>
              <a:t>MDR : se contentaient de fournir des liens </a:t>
            </a:r>
          </a:p>
          <a:p>
            <a:pPr marL="633413" lvl="1" indent="-171450">
              <a:buFont typeface="Wingdings" panose="05000000000000000000" pitchFamily="2" charset="2"/>
              <a:buChar char="à"/>
            </a:pPr>
            <a:r>
              <a:rPr lang="fr-FR" dirty="0"/>
              <a:t>à l’internaute de faire le lien entre les informations</a:t>
            </a:r>
          </a:p>
          <a:p>
            <a:pPr marL="633413" lvl="1" indent="-171450">
              <a:buFont typeface="Wingdings" panose="05000000000000000000" pitchFamily="2" charset="2"/>
              <a:buChar char="à"/>
            </a:pPr>
            <a:r>
              <a:rPr lang="fr-FR" dirty="0"/>
              <a:t>possibilité de vérifier les sources </a:t>
            </a:r>
            <a:r>
              <a:rPr lang="fr-FR" i="1" dirty="0"/>
              <a:t>via</a:t>
            </a:r>
            <a:r>
              <a:rPr lang="fr-FR" i="0" dirty="0"/>
              <a:t> les liens</a:t>
            </a:r>
          </a:p>
          <a:p>
            <a:pPr marL="442913" lvl="1" indent="-171450">
              <a:buFont typeface="Wingdings" panose="05000000000000000000" pitchFamily="2" charset="2"/>
              <a:buChar char="à"/>
            </a:pPr>
            <a:endParaRPr lang="fr-FR" i="0" dirty="0"/>
          </a:p>
          <a:p>
            <a:pPr marL="442913" lvl="1" indent="-171450">
              <a:buFontTx/>
              <a:buChar char="-"/>
            </a:pPr>
            <a:r>
              <a:rPr lang="fr-FR" b="1" i="0" dirty="0"/>
              <a:t>difficultés avec les IA :</a:t>
            </a:r>
          </a:p>
          <a:p>
            <a:pPr marL="622300" lvl="2" indent="-171450">
              <a:buFontTx/>
              <a:buChar char="-"/>
            </a:pPr>
            <a:r>
              <a:rPr lang="fr-FR" b="1" dirty="0"/>
              <a:t>un rendu éditorialisé qui apporte une forme d’autorité (« C’est bien écrit, donc c’est vrai »)</a:t>
            </a:r>
          </a:p>
          <a:p>
            <a:pPr marL="622300" lvl="2" indent="-171450">
              <a:buFontTx/>
              <a:buChar char="-"/>
            </a:pPr>
            <a:r>
              <a:rPr lang="fr-FR" b="1" dirty="0"/>
              <a:t>pas de notion de vérité ou de vérification de l’information</a:t>
            </a:r>
          </a:p>
          <a:p>
            <a:pPr marL="622300" lvl="2" indent="-171450">
              <a:buFontTx/>
              <a:buChar char="-"/>
            </a:pPr>
            <a:endParaRPr lang="fr-FR" b="1" dirty="0"/>
          </a:p>
          <a:p>
            <a:pPr marL="442913" lvl="1" indent="-171450">
              <a:buFontTx/>
              <a:buChar char="-"/>
            </a:pPr>
            <a:r>
              <a:rPr lang="fr-FR" b="1" dirty="0"/>
              <a:t>ce qui ne change pas !</a:t>
            </a:r>
          </a:p>
          <a:p>
            <a:pPr marL="622300" lvl="2" indent="-171450">
              <a:buFontTx/>
              <a:buChar char="-"/>
            </a:pPr>
            <a:r>
              <a:rPr lang="fr-FR" b="1" dirty="0"/>
              <a:t>qualité de l’interrogation (choix des mots-clés, manière de rédiger le prompt)</a:t>
            </a:r>
          </a:p>
          <a:p>
            <a:pPr marL="622300" lvl="2" indent="-171450">
              <a:buFontTx/>
              <a:buChar char="-"/>
            </a:pPr>
            <a:r>
              <a:rPr lang="fr-FR" b="1" dirty="0"/>
              <a:t>nécessité d’évaluer les résultats, les sources et de savoir citer/référencer</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141</a:t>
            </a:fld>
            <a:endParaRPr lang="fr-FR"/>
          </a:p>
        </p:txBody>
      </p:sp>
    </p:spTree>
    <p:extLst>
      <p:ext uri="{BB962C8B-B14F-4D97-AF65-F5344CB8AC3E}">
        <p14:creationId xmlns:p14="http://schemas.microsoft.com/office/powerpoint/2010/main" val="16164613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indent="-180975"/>
            <a:r>
              <a:rPr lang="fr-FR" dirty="0"/>
              <a:t>ex. : sur ce cliché : cf. A. </a:t>
            </a:r>
            <a:r>
              <a:rPr lang="fr-FR" dirty="0" err="1"/>
              <a:t>Balogog</a:t>
            </a:r>
            <a:r>
              <a:rPr lang="fr-FR" dirty="0"/>
              <a:t>, « VRAI OU FAUX. Une photo "rarissime" d'Arthur Rimbaud… », 05/09/2023, https://www.francetvinfo.fr/replay-radio/le-vrai-du-faux/vrai-ou-faux-une-photo-rarissime-d-arthur-rimbaud-trop-belle-pour-etre-vraie_6018434.html : </a:t>
            </a:r>
            <a:r>
              <a:rPr lang="fr-FR" i="1" dirty="0"/>
              <a:t>fake</a:t>
            </a:r>
            <a:r>
              <a:rPr lang="fr-FR" i="0" dirty="0"/>
              <a:t> créé par une IA</a:t>
            </a:r>
          </a:p>
          <a:p>
            <a:pPr marL="714375" indent="-85725">
              <a:buFontTx/>
              <a:buChar char="-"/>
            </a:pPr>
            <a:r>
              <a:rPr lang="fr-FR" i="0" dirty="0"/>
              <a:t>analyse du document (ex. : qualité du cliché, style vestimentaire….)</a:t>
            </a:r>
          </a:p>
          <a:p>
            <a:pPr marL="714375" indent="-85725">
              <a:buFontTx/>
              <a:buChar char="-"/>
            </a:pPr>
            <a:r>
              <a:rPr lang="fr-FR" i="0" dirty="0"/>
              <a:t>analyse du contexte de la diffusion (ex. : qui a diffusé cette image sur internet et pourquoi ?) – Google recherche inversée d’images</a:t>
            </a:r>
          </a:p>
          <a:p>
            <a:pPr marL="542925" indent="-180975"/>
            <a:r>
              <a:rPr lang="fr-FR" i="0" dirty="0"/>
              <a:t>ex. : </a:t>
            </a:r>
            <a:r>
              <a:rPr lang="fr-FR" b="1" i="0" dirty="0"/>
              <a:t>affaire de l’avocat </a:t>
            </a:r>
            <a:r>
              <a:rPr lang="fr-FR" i="0" dirty="0"/>
              <a:t>qui a plaidé en s’appuyant sur  de fausses affaires fournies par ChatGPT et qui n’existaient pas (B. Weiser, « </a:t>
            </a:r>
            <a:r>
              <a:rPr lang="fr-FR" i="0" dirty="0" err="1"/>
              <a:t>Here’s</a:t>
            </a:r>
            <a:r>
              <a:rPr lang="fr-FR" i="0" dirty="0"/>
              <a:t> </a:t>
            </a:r>
            <a:r>
              <a:rPr lang="fr-FR" i="0" dirty="0" err="1"/>
              <a:t>What</a:t>
            </a:r>
            <a:r>
              <a:rPr lang="fr-FR" i="0" dirty="0"/>
              <a:t> </a:t>
            </a:r>
            <a:r>
              <a:rPr lang="fr-FR" i="0" dirty="0" err="1"/>
              <a:t>Happens</a:t>
            </a:r>
            <a:r>
              <a:rPr lang="fr-FR" i="0" dirty="0"/>
              <a:t>…  », 27/05/2023, https://www.nytimes.com/2023/05/27/nyregion/avianca-airline-lawsuit-chatgpt.html)</a:t>
            </a:r>
          </a:p>
          <a:p>
            <a:pPr marL="0" indent="0">
              <a:buFontTx/>
              <a:buNone/>
            </a:pPr>
            <a:endParaRPr lang="fr-FR" i="0" dirty="0"/>
          </a:p>
          <a:p>
            <a:pPr marL="361950" indent="-361950">
              <a:buFontTx/>
              <a:buNone/>
            </a:pPr>
            <a:r>
              <a:rPr lang="fr-FR" i="0" dirty="0"/>
              <a:t>	- un risque ?</a:t>
            </a:r>
          </a:p>
          <a:p>
            <a:pPr marL="542925" indent="-180975"/>
            <a:r>
              <a:rPr lang="fr-FR" i="0" dirty="0"/>
              <a:t>	- vers une </a:t>
            </a:r>
            <a:r>
              <a:rPr lang="fr-FR" b="1" i="0" dirty="0"/>
              <a:t>culture « jetable » </a:t>
            </a:r>
            <a:r>
              <a:rPr lang="fr-FR" i="0" dirty="0"/>
              <a:t>? cf. multiplication de faux (photos, vidéos...), notamment dans le domaine des archives (</a:t>
            </a:r>
            <a:r>
              <a:rPr lang="fr-FR" dirty="0"/>
              <a:t>E. </a:t>
            </a:r>
            <a:r>
              <a:rPr lang="fr-FR" dirty="0" err="1"/>
              <a:t>Echaroux</a:t>
            </a:r>
            <a:r>
              <a:rPr lang="fr-FR" dirty="0"/>
              <a:t>, </a:t>
            </a:r>
            <a:r>
              <a:rPr lang="fr-FR" i="1" dirty="0"/>
              <a:t>op. </a:t>
            </a:r>
            <a:r>
              <a:rPr lang="fr-FR" i="1" dirty="0" err="1"/>
              <a:t>cit</a:t>
            </a:r>
            <a:r>
              <a:rPr lang="fr-FR" i="1" dirty="0"/>
              <a:t>., </a:t>
            </a:r>
            <a:r>
              <a:rPr lang="fr-FR" dirty="0"/>
              <a:t>https://usbeketrica.com/fr/article/ia-on-va-avoir-de-plus-en-plus-de-mal-a-constituer-des-archives-authentiques-de-notre-futur et L. </a:t>
            </a:r>
            <a:r>
              <a:rPr lang="fr-FR" dirty="0" err="1"/>
              <a:t>Véray</a:t>
            </a:r>
            <a:r>
              <a:rPr lang="fr-FR" dirty="0"/>
              <a:t>, « Intelligence artificielle…», 03/11/2023, https://www.lemonde.fr/idees/article/2023/11/03/intelligence-artificielle-nul-doute-que-se-multiplieront-bientot-de-vraies-fausses-images-d-archives_6197986_3232.html)</a:t>
            </a:r>
            <a:endParaRPr lang="fr-FR" i="0" dirty="0"/>
          </a:p>
          <a:p>
            <a:pPr marL="542925" indent="-180975">
              <a:buFontTx/>
              <a:buNone/>
            </a:pPr>
            <a:r>
              <a:rPr lang="fr-FR" i="0" dirty="0"/>
              <a:t>- une opportunité ? </a:t>
            </a:r>
          </a:p>
          <a:p>
            <a:pPr marL="542925" indent="-180975">
              <a:buFontTx/>
              <a:buNone/>
            </a:pPr>
            <a:r>
              <a:rPr lang="fr-FR" i="0" dirty="0"/>
              <a:t>	- «</a:t>
            </a:r>
            <a:r>
              <a:rPr lang="fr-FR" b="1" i="0" dirty="0"/>
              <a:t> ChatGPT nous rendra-t-il moins crédules ?</a:t>
            </a:r>
            <a:r>
              <a:rPr lang="fr-FR" i="0" dirty="0"/>
              <a:t> » (E. Lamy, 26/01/2023, https://theconversation.com/chatgpt-nous-rendra-t-il-moins-credules-197306)</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142</a:t>
            </a:fld>
            <a:endParaRPr lang="fr-FR"/>
          </a:p>
        </p:txBody>
      </p:sp>
    </p:spTree>
    <p:extLst>
      <p:ext uri="{BB962C8B-B14F-4D97-AF65-F5344CB8AC3E}">
        <p14:creationId xmlns:p14="http://schemas.microsoft.com/office/powerpoint/2010/main" val="2859336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5443362"/>
          </a:xfrm>
        </p:spPr>
        <p:txBody>
          <a:bodyPr/>
          <a:lstStyle/>
          <a:p>
            <a:pPr marL="361950" indent="-171450">
              <a:buFontTx/>
              <a:buChar char="-"/>
            </a:pPr>
            <a:r>
              <a:rPr lang="fr-FR" i="1" dirty="0">
                <a:sym typeface="Wingdings" panose="05000000000000000000" pitchFamily="2" charset="2"/>
              </a:rPr>
              <a:t>1980-2000 :</a:t>
            </a:r>
          </a:p>
          <a:p>
            <a:pPr marL="541338" lvl="1" indent="-171450">
              <a:buFontTx/>
              <a:buChar char="-"/>
            </a:pPr>
            <a:r>
              <a:rPr lang="fr-FR" dirty="0">
                <a:sym typeface="Wingdings" panose="05000000000000000000" pitchFamily="2" charset="2"/>
              </a:rPr>
              <a:t>développement des systèmes experts et des bases de connaissance (fonctionnant sur des programmations explicites)</a:t>
            </a:r>
          </a:p>
          <a:p>
            <a:pPr marL="541338" lvl="1" indent="-171450">
              <a:buFontTx/>
              <a:buChar char="-"/>
            </a:pPr>
            <a:r>
              <a:rPr lang="fr-FR" dirty="0">
                <a:sym typeface="Wingdings" panose="05000000000000000000" pitchFamily="2" charset="2"/>
              </a:rPr>
              <a:t>rapprochement avec d’autres disciplines (mathématiques, statistiques)</a:t>
            </a:r>
          </a:p>
          <a:p>
            <a:pPr marL="541338" lvl="1" indent="-171450">
              <a:buFontTx/>
              <a:buChar char="-"/>
            </a:pPr>
            <a:r>
              <a:rPr lang="fr-FR" dirty="0">
                <a:sym typeface="Wingdings" panose="05000000000000000000" pitchFamily="2" charset="2"/>
              </a:rPr>
              <a:t>utilisation d’algorithmes IA dans des systèmes plus larges (ex. : exploration de données, reconnaissance d’images)</a:t>
            </a:r>
          </a:p>
          <a:p>
            <a:pPr marL="171450" indent="-171450">
              <a:buFont typeface="Wingdings" panose="05000000000000000000" pitchFamily="2" charset="2"/>
              <a:buChar char="à"/>
            </a:pPr>
            <a:r>
              <a:rPr lang="fr-FR" sz="1000" kern="1200" dirty="0">
                <a:solidFill>
                  <a:schemeClr val="tx1"/>
                </a:solidFill>
                <a:effectLst/>
                <a:latin typeface="+mn-lt"/>
                <a:ea typeface="+mn-ea"/>
                <a:cs typeface="+mn-cs"/>
              </a:rPr>
              <a:t>après l’ « hiver de l’IA » des années 1980 et dans la continuité des travaux notamment sur le cerveau humain : IA davantage tournée vers la cognition humaine (cf. réseaux neuronaux, </a:t>
            </a:r>
            <a:r>
              <a:rPr lang="fr-FR" sz="1000" i="1" kern="1200" dirty="0">
                <a:solidFill>
                  <a:schemeClr val="tx1"/>
                </a:solidFill>
                <a:effectLst/>
                <a:latin typeface="+mn-lt"/>
                <a:ea typeface="+mn-ea"/>
                <a:cs typeface="+mn-cs"/>
              </a:rPr>
              <a:t>deep learning</a:t>
            </a:r>
            <a:r>
              <a:rPr lang="fr-FR" sz="1000" kern="1200" dirty="0">
                <a:solidFill>
                  <a:schemeClr val="tx1"/>
                </a:solidFill>
                <a:effectLst/>
                <a:latin typeface="+mn-lt"/>
                <a:ea typeface="+mn-ea"/>
                <a:cs typeface="+mn-cs"/>
              </a:rPr>
              <a:t>) et l’ouverture à différentes disciplines scientifiques (cf. philosophie, neurosciences, sciences animales, du comportement) </a:t>
            </a:r>
            <a:r>
              <a:rPr lang="fr-FR" sz="1000" b="1" kern="1200" dirty="0">
                <a:solidFill>
                  <a:schemeClr val="tx1"/>
                </a:solidFill>
                <a:effectLst/>
                <a:latin typeface="+mn-lt"/>
                <a:ea typeface="+mn-ea"/>
                <a:cs typeface="+mn-cs"/>
                <a:sym typeface="Wingdings" panose="05000000000000000000" pitchFamily="2" charset="2"/>
              </a:rPr>
              <a:t></a:t>
            </a:r>
            <a:r>
              <a:rPr lang="fr-FR" sz="1000" b="1" kern="1200" dirty="0">
                <a:solidFill>
                  <a:schemeClr val="tx1"/>
                </a:solidFill>
                <a:effectLst/>
                <a:latin typeface="+mn-lt"/>
                <a:ea typeface="+mn-ea"/>
                <a:cs typeface="+mn-cs"/>
              </a:rPr>
              <a:t> strate cognitive</a:t>
            </a:r>
          </a:p>
          <a:p>
            <a:pPr marL="0" indent="0">
              <a:buFont typeface="Wingdings" panose="05000000000000000000" pitchFamily="2" charset="2"/>
              <a:buNone/>
            </a:pPr>
            <a:endParaRPr lang="fr-FR" sz="1000" b="1" kern="1200" dirty="0">
              <a:solidFill>
                <a:schemeClr val="tx1"/>
              </a:solidFill>
              <a:effectLst/>
              <a:latin typeface="+mn-lt"/>
              <a:ea typeface="+mn-ea"/>
              <a:cs typeface="+mn-cs"/>
            </a:endParaRPr>
          </a:p>
          <a:p>
            <a:pPr marL="361950" indent="-171450">
              <a:buFontTx/>
              <a:buChar char="-"/>
            </a:pPr>
            <a:r>
              <a:rPr lang="fr-FR" sz="1000" kern="1200" dirty="0">
                <a:solidFill>
                  <a:schemeClr val="tx1"/>
                </a:solidFill>
                <a:effectLst/>
                <a:latin typeface="+mn-lt"/>
                <a:ea typeface="+mn-ea"/>
                <a:cs typeface="+mn-cs"/>
              </a:rPr>
              <a:t> </a:t>
            </a:r>
            <a:r>
              <a:rPr lang="fr-FR" i="1" dirty="0">
                <a:sym typeface="Wingdings" panose="05000000000000000000" pitchFamily="2" charset="2"/>
              </a:rPr>
              <a:t>renouveau à partir des années 2010 :</a:t>
            </a:r>
          </a:p>
          <a:p>
            <a:pPr marL="369888"/>
            <a:r>
              <a:rPr lang="fr-FR" dirty="0">
                <a:sym typeface="Wingdings" panose="05000000000000000000" pitchFamily="2" charset="2"/>
              </a:rPr>
              <a:t>- développement des données massives grâce au développement du web (</a:t>
            </a:r>
            <a:r>
              <a:rPr lang="fr-FR" b="1" i="1" dirty="0">
                <a:sym typeface="Wingdings" panose="05000000000000000000" pitchFamily="2" charset="2"/>
              </a:rPr>
              <a:t>big data</a:t>
            </a:r>
            <a:r>
              <a:rPr lang="fr-FR" i="0" dirty="0">
                <a:sym typeface="Wingdings" panose="05000000000000000000" pitchFamily="2" charset="2"/>
              </a:rPr>
              <a:t>)</a:t>
            </a:r>
            <a:br>
              <a:rPr lang="fr-FR" i="0" dirty="0">
                <a:sym typeface="Wingdings" panose="05000000000000000000" pitchFamily="2" charset="2"/>
              </a:rPr>
            </a:br>
            <a:r>
              <a:rPr lang="fr-FR" i="0" dirty="0">
                <a:sym typeface="Wingdings" panose="05000000000000000000" pitchFamily="2" charset="2"/>
              </a:rPr>
              <a:t>- </a:t>
            </a:r>
            <a:r>
              <a:rPr lang="fr-FR" b="1" i="0" dirty="0">
                <a:sym typeface="Wingdings" panose="05000000000000000000" pitchFamily="2" charset="2"/>
              </a:rPr>
              <a:t>développement du matériel </a:t>
            </a:r>
            <a:r>
              <a:rPr lang="fr-FR" i="0" dirty="0">
                <a:sym typeface="Wingdings" panose="05000000000000000000" pitchFamily="2" charset="2"/>
              </a:rPr>
              <a:t>permettant le traitement de ces données, et notamment microprocesseurs et GPU (</a:t>
            </a:r>
            <a:r>
              <a:rPr lang="fr-FR" sz="1000" b="0" i="1" kern="1200" dirty="0">
                <a:solidFill>
                  <a:schemeClr val="tx1"/>
                </a:solidFill>
                <a:effectLst/>
                <a:latin typeface="+mn-lt"/>
                <a:ea typeface="+mn-ea"/>
                <a:cs typeface="+mn-cs"/>
              </a:rPr>
              <a:t>Graphics Processing Unit</a:t>
            </a:r>
            <a:r>
              <a:rPr lang="fr-FR" sz="1000" b="0" i="0" kern="1200" dirty="0">
                <a:solidFill>
                  <a:schemeClr val="tx1"/>
                </a:solidFill>
                <a:effectLst/>
                <a:latin typeface="+mn-lt"/>
                <a:ea typeface="+mn-ea"/>
                <a:cs typeface="+mn-cs"/>
              </a:rPr>
              <a:t>), notamment grâce au développement du jeu vidéo qui nécessite beaucoup de ressources – cf. loi de Moore (doublement des capacités</a:t>
            </a:r>
            <a:r>
              <a:rPr lang="fr-FR" sz="1000" b="0" i="0" kern="1200" baseline="0" dirty="0">
                <a:solidFill>
                  <a:schemeClr val="tx1"/>
                </a:solidFill>
                <a:effectLst/>
                <a:latin typeface="+mn-lt"/>
                <a:ea typeface="+mn-ea"/>
                <a:cs typeface="+mn-cs"/>
              </a:rPr>
              <a:t> de calcul tous les 18 mois environ)</a:t>
            </a:r>
            <a:br>
              <a:rPr lang="fr-FR" i="0" dirty="0">
                <a:sym typeface="Wingdings" panose="05000000000000000000" pitchFamily="2" charset="2"/>
              </a:rPr>
            </a:br>
            <a:r>
              <a:rPr lang="fr-FR" i="0" dirty="0">
                <a:sym typeface="Wingdings" panose="05000000000000000000" pitchFamily="2" charset="2"/>
              </a:rPr>
              <a:t>- développement des agents « intelligents », agents « conversationnels »</a:t>
            </a:r>
          </a:p>
          <a:p>
            <a:pPr marL="361950" indent="-171450">
              <a:buFontTx/>
              <a:buChar char="-"/>
            </a:pPr>
            <a:r>
              <a:rPr lang="fr-FR" sz="1000" b="1" i="1" kern="1200" dirty="0">
                <a:solidFill>
                  <a:schemeClr val="tx1"/>
                </a:solidFill>
                <a:effectLst/>
                <a:latin typeface="+mn-lt"/>
                <a:ea typeface="+mn-ea"/>
                <a:cs typeface="+mn-cs"/>
              </a:rPr>
              <a:t>deep learning </a:t>
            </a:r>
            <a:r>
              <a:rPr lang="fr-FR" sz="1000" b="1" i="0" kern="1200" dirty="0">
                <a:solidFill>
                  <a:schemeClr val="tx1"/>
                </a:solidFill>
                <a:effectLst/>
                <a:latin typeface="+mn-lt"/>
                <a:ea typeface="+mn-ea"/>
                <a:cs typeface="+mn-cs"/>
              </a:rPr>
              <a:t>(DL) – apprentissage profond </a:t>
            </a:r>
            <a:r>
              <a:rPr lang="fr-FR" sz="100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réseaux neuronaux </a:t>
            </a:r>
            <a:r>
              <a:rPr lang="fr-FR" sz="1000" i="0" kern="1200" dirty="0">
                <a:solidFill>
                  <a:schemeClr val="tx1"/>
                </a:solidFill>
                <a:effectLst/>
                <a:latin typeface="+mn-lt"/>
                <a:ea typeface="+mn-ea"/>
                <a:cs typeface="+mn-cs"/>
              </a:rPr>
              <a:t>à plusieurs couches (convolutifs)</a:t>
            </a:r>
          </a:p>
          <a:p>
            <a:pPr marL="541338" lvl="1" indent="-171450">
              <a:buFontTx/>
              <a:buChar char="-"/>
            </a:pPr>
            <a:r>
              <a:rPr lang="fr-FR" sz="1000" i="0" kern="120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au tournant des années 2010 (Geoffrey Hinton) : vrai boum  : compétition </a:t>
            </a:r>
            <a:r>
              <a:rPr lang="fr-FR" sz="1000" kern="1200" dirty="0" err="1">
                <a:solidFill>
                  <a:schemeClr val="tx1"/>
                </a:solidFill>
                <a:effectLst/>
                <a:latin typeface="+mn-lt"/>
                <a:ea typeface="+mn-ea"/>
                <a:cs typeface="+mn-cs"/>
              </a:rPr>
              <a:t>ImageNet</a:t>
            </a:r>
            <a:r>
              <a:rPr lang="fr-FR" sz="1000" kern="1200" dirty="0">
                <a:solidFill>
                  <a:schemeClr val="tx1"/>
                </a:solidFill>
                <a:effectLst/>
                <a:latin typeface="+mn-lt"/>
                <a:ea typeface="+mn-ea"/>
                <a:cs typeface="+mn-cs"/>
              </a:rPr>
              <a:t> 2012 de reconnaissance d’images par ordinateurs où l’utilisation du </a:t>
            </a:r>
            <a:r>
              <a:rPr lang="fr-FR" sz="1000" i="1" kern="1200" dirty="0">
                <a:solidFill>
                  <a:schemeClr val="tx1"/>
                </a:solidFill>
                <a:effectLst/>
                <a:latin typeface="+mn-lt"/>
                <a:ea typeface="+mn-ea"/>
                <a:cs typeface="+mn-cs"/>
              </a:rPr>
              <a:t>deep learning</a:t>
            </a:r>
            <a:r>
              <a:rPr lang="fr-FR" sz="1000" i="0" kern="1200" dirty="0">
                <a:solidFill>
                  <a:schemeClr val="tx1"/>
                </a:solidFill>
                <a:effectLst/>
                <a:latin typeface="+mn-lt"/>
                <a:ea typeface="+mn-ea"/>
                <a:cs typeface="+mn-cs"/>
              </a:rPr>
              <a:t> fait baisser le taux d’erreur (de 25 % à 15 %)</a:t>
            </a:r>
          </a:p>
          <a:p>
            <a:pPr marL="541338" lvl="1" indent="-171450">
              <a:buFontTx/>
              <a:buChar char="-"/>
            </a:pPr>
            <a:r>
              <a:rPr lang="fr-FR" sz="1000" i="0" kern="1200" dirty="0">
                <a:solidFill>
                  <a:schemeClr val="tx1"/>
                </a:solidFill>
                <a:effectLst/>
                <a:latin typeface="+mn-lt"/>
                <a:ea typeface="+mn-ea"/>
                <a:cs typeface="+mn-cs"/>
              </a:rPr>
              <a:t>permis notamment par développement des capacités des machines et développement du </a:t>
            </a:r>
            <a:r>
              <a:rPr lang="fr-FR" sz="1000" i="1" kern="1200" dirty="0">
                <a:solidFill>
                  <a:schemeClr val="tx1"/>
                </a:solidFill>
                <a:effectLst/>
                <a:latin typeface="+mn-lt"/>
                <a:ea typeface="+mn-ea"/>
                <a:cs typeface="+mn-cs"/>
              </a:rPr>
              <a:t>big data</a:t>
            </a:r>
            <a:r>
              <a:rPr lang="fr-FR" sz="1000" i="0" kern="1200" dirty="0">
                <a:solidFill>
                  <a:schemeClr val="tx1"/>
                </a:solidFill>
                <a:effectLst/>
                <a:latin typeface="+mn-lt"/>
                <a:ea typeface="+mn-ea"/>
                <a:cs typeface="+mn-cs"/>
              </a:rPr>
              <a:t> (web, objets connectés)</a:t>
            </a:r>
          </a:p>
          <a:p>
            <a:pPr marL="541338" lvl="1" indent="-171450">
              <a:buFontTx/>
              <a:buChar char="-"/>
            </a:pPr>
            <a:r>
              <a:rPr lang="fr-FR" sz="1000" i="0" kern="1200" dirty="0">
                <a:solidFill>
                  <a:schemeClr val="tx1"/>
                </a:solidFill>
                <a:effectLst/>
                <a:latin typeface="+mn-lt"/>
                <a:ea typeface="+mn-ea"/>
                <a:cs typeface="+mn-cs"/>
              </a:rPr>
              <a:t>marqué par un accroissement des performances d’apprentissage et dépassement des </a:t>
            </a:r>
            <a:r>
              <a:rPr lang="fr-FR" sz="1000" kern="1200" dirty="0">
                <a:solidFill>
                  <a:schemeClr val="tx1"/>
                </a:solidFill>
                <a:effectLst/>
                <a:latin typeface="+mn-lt"/>
                <a:ea typeface="+mn-ea"/>
                <a:cs typeface="+mn-cs"/>
              </a:rPr>
              <a:t>capacités des IA antérieures (cf. reconnaissance de la langue, distinction d’images, création de phrases naturelles et lisibles) ;</a:t>
            </a:r>
            <a:r>
              <a:rPr lang="fr-FR" sz="1000" kern="1200" baseline="0" dirty="0">
                <a:solidFill>
                  <a:schemeClr val="tx1"/>
                </a:solidFill>
                <a:effectLst/>
                <a:latin typeface="+mn-lt"/>
                <a:ea typeface="+mn-ea"/>
                <a:cs typeface="+mn-cs"/>
              </a:rPr>
              <a:t> </a:t>
            </a:r>
            <a:r>
              <a:rPr lang="fr-FR" sz="1000" kern="1200" dirty="0">
                <a:solidFill>
                  <a:schemeClr val="tx1"/>
                </a:solidFill>
                <a:effectLst/>
                <a:latin typeface="+mn-lt"/>
                <a:ea typeface="+mn-ea"/>
                <a:cs typeface="+mn-cs"/>
              </a:rPr>
              <a:t>en plus, avec la « rétropropagation », le système évalue le niveau d’erreurs d’un nœud neuronal et l’améliore en continu</a:t>
            </a:r>
            <a:endParaRPr lang="fr-FR" dirty="0"/>
          </a:p>
          <a:p>
            <a:pPr marL="369888" lvl="1" indent="0"/>
            <a:r>
              <a:rPr lang="fr-FR" sz="1000" kern="1200" dirty="0">
                <a:solidFill>
                  <a:schemeClr val="tx1"/>
                </a:solidFill>
                <a:effectLst/>
                <a:latin typeface="+mn-lt"/>
                <a:ea typeface="+mn-ea"/>
                <a:cs typeface="+mn-cs"/>
              </a:rPr>
              <a:t>«</a:t>
            </a:r>
            <a:r>
              <a:rPr lang="fr-FR" sz="1000" b="1" kern="1200" dirty="0">
                <a:solidFill>
                  <a:schemeClr val="tx1"/>
                </a:solidFill>
                <a:effectLst/>
                <a:latin typeface="+mn-lt"/>
                <a:ea typeface="+mn-ea"/>
                <a:cs typeface="+mn-cs"/>
              </a:rPr>
              <a:t> Les réseaux de neurones sont le système</a:t>
            </a:r>
            <a:r>
              <a:rPr lang="fr-FR" sz="1000" b="1" kern="1200" baseline="0" dirty="0">
                <a:solidFill>
                  <a:schemeClr val="tx1"/>
                </a:solidFill>
                <a:effectLst/>
                <a:latin typeface="+mn-lt"/>
                <a:ea typeface="+mn-ea"/>
                <a:cs typeface="+mn-cs"/>
              </a:rPr>
              <a:t> d’apprentissage le plus performant pour traiter des problèmes portant sur des images, des textes ou de la parole » </a:t>
            </a:r>
            <a:r>
              <a:rPr lang="fr-FR" sz="1000" b="0" kern="1200" baseline="0" dirty="0">
                <a:solidFill>
                  <a:schemeClr val="tx1"/>
                </a:solidFill>
                <a:effectLst/>
                <a:latin typeface="+mn-lt"/>
                <a:ea typeface="+mn-ea"/>
                <a:cs typeface="+mn-cs"/>
              </a:rPr>
              <a:t>(Rémi </a:t>
            </a:r>
            <a:r>
              <a:rPr lang="fr-FR" sz="1000" b="0" kern="1200" baseline="0" dirty="0" err="1">
                <a:solidFill>
                  <a:schemeClr val="tx1"/>
                </a:solidFill>
                <a:effectLst/>
                <a:latin typeface="+mn-lt"/>
                <a:ea typeface="+mn-ea"/>
                <a:cs typeface="+mn-cs"/>
              </a:rPr>
              <a:t>Gilleron</a:t>
            </a:r>
            <a:r>
              <a:rPr lang="fr-FR" sz="1000" b="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Apprentissage machine…</a:t>
            </a:r>
            <a:r>
              <a:rPr lang="fr-FR" sz="1000" b="0" kern="1200" baseline="0" dirty="0">
                <a:solidFill>
                  <a:schemeClr val="tx1"/>
                </a:solidFill>
                <a:effectLst/>
                <a:latin typeface="+mn-lt"/>
                <a:ea typeface="+mn-ea"/>
                <a:cs typeface="+mn-cs"/>
              </a:rPr>
              <a:t>, 2019, p. 4) ; </a:t>
            </a:r>
            <a:r>
              <a:rPr lang="fr-FR" sz="1000" kern="1200" baseline="0" dirty="0">
                <a:solidFill>
                  <a:schemeClr val="tx1"/>
                </a:solidFill>
                <a:effectLst/>
                <a:latin typeface="+mn-lt"/>
                <a:ea typeface="+mn-ea"/>
                <a:cs typeface="+mn-cs"/>
              </a:rPr>
              <a:t>ex. : reconnaissance de modèles (</a:t>
            </a:r>
            <a:r>
              <a:rPr lang="fr-FR" sz="1000" kern="1200" dirty="0">
                <a:solidFill>
                  <a:schemeClr val="tx1"/>
                </a:solidFill>
                <a:effectLst/>
                <a:latin typeface="+mn-lt"/>
                <a:ea typeface="+mn-ea"/>
                <a:cs typeface="+mn-cs"/>
              </a:rPr>
              <a:t>formes et classement</a:t>
            </a:r>
            <a:r>
              <a:rPr lang="fr-FR" sz="1000" kern="1200" baseline="0" dirty="0">
                <a:solidFill>
                  <a:schemeClr val="tx1"/>
                </a:solidFill>
                <a:effectLst/>
                <a:latin typeface="+mn-lt"/>
                <a:ea typeface="+mn-ea"/>
                <a:cs typeface="+mn-cs"/>
              </a:rPr>
              <a:t> d’images), relations non linéaires entre les données</a:t>
            </a:r>
            <a:r>
              <a:rPr lang="fr-FR" sz="1000" kern="1200" dirty="0">
                <a:solidFill>
                  <a:schemeClr val="tx1"/>
                </a:solidFill>
                <a:effectLst/>
                <a:latin typeface="+mn-lt"/>
                <a:ea typeface="+mn-ea"/>
                <a:cs typeface="+mn-cs"/>
              </a:rPr>
              <a:t>, traitement automatique du langage naturel (TALN / NLP – </a:t>
            </a:r>
            <a:r>
              <a:rPr lang="fr-FR" sz="1000" i="1" kern="1200" dirty="0" err="1">
                <a:solidFill>
                  <a:schemeClr val="tx1"/>
                </a:solidFill>
                <a:effectLst/>
                <a:latin typeface="+mn-lt"/>
                <a:ea typeface="+mn-ea"/>
                <a:cs typeface="+mn-cs"/>
              </a:rPr>
              <a:t>natural</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language</a:t>
            </a:r>
            <a:r>
              <a:rPr lang="fr-FR" sz="1000" i="1" kern="1200" dirty="0">
                <a:solidFill>
                  <a:schemeClr val="tx1"/>
                </a:solidFill>
                <a:effectLst/>
                <a:latin typeface="+mn-lt"/>
                <a:ea typeface="+mn-ea"/>
                <a:cs typeface="+mn-cs"/>
              </a:rPr>
              <a:t> </a:t>
            </a:r>
            <a:r>
              <a:rPr lang="fr-FR" sz="1000" i="1" kern="1200" dirty="0" err="1">
                <a:solidFill>
                  <a:schemeClr val="tx1"/>
                </a:solidFill>
                <a:effectLst/>
                <a:latin typeface="+mn-lt"/>
                <a:ea typeface="+mn-ea"/>
                <a:cs typeface="+mn-cs"/>
              </a:rPr>
              <a:t>processing</a:t>
            </a:r>
            <a:r>
              <a:rPr lang="fr-FR" sz="1000" i="0" kern="1200" dirty="0">
                <a:solidFill>
                  <a:schemeClr val="tx1"/>
                </a:solidFill>
                <a:effectLst/>
                <a:latin typeface="+mn-lt"/>
                <a:ea typeface="+mn-ea"/>
                <a:cs typeface="+mn-cs"/>
              </a:rPr>
              <a:t>)</a:t>
            </a:r>
          </a:p>
          <a:p>
            <a:pPr marL="0" indent="0">
              <a:buFontTx/>
              <a:buNone/>
            </a:pPr>
            <a:endParaRPr lang="fr-FR" sz="1000" i="0" kern="1200" dirty="0">
              <a:solidFill>
                <a:schemeClr val="tx1"/>
              </a:solidFill>
              <a:effectLst/>
              <a:latin typeface="+mn-lt"/>
              <a:ea typeface="+mn-ea"/>
              <a:cs typeface="+mn-cs"/>
            </a:endParaRPr>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a:t>
            </a:fld>
            <a:endParaRPr lang="fr-FR"/>
          </a:p>
        </p:txBody>
      </p:sp>
    </p:spTree>
    <p:extLst>
      <p:ext uri="{BB962C8B-B14F-4D97-AF65-F5344CB8AC3E}">
        <p14:creationId xmlns:p14="http://schemas.microsoft.com/office/powerpoint/2010/main" val="32606819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542925" lvl="2" indent="-171450">
              <a:buFontTx/>
              <a:buChar char="-"/>
            </a:pPr>
            <a:r>
              <a:rPr lang="fr-FR" dirty="0"/>
              <a:t>vérification des sources visuelles (pour les informations textuelles, cf. </a:t>
            </a:r>
            <a:r>
              <a:rPr lang="fr-FR" i="1" dirty="0"/>
              <a:t>infra </a:t>
            </a:r>
            <a:r>
              <a:rPr lang="fr-FR" i="0" dirty="0"/>
              <a:t>le point sur le plagiat)</a:t>
            </a:r>
          </a:p>
          <a:p>
            <a:pPr marL="714375" lvl="3" indent="-171450">
              <a:buFontTx/>
              <a:buChar char="-"/>
            </a:pPr>
            <a:r>
              <a:rPr lang="fr-FR" i="0" dirty="0"/>
              <a:t>moteurs de recherche inversée, pour repérer la date d’apparition des premières occurrences et les cas d’usages (qui les utilise, pour quelles raisons)</a:t>
            </a:r>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143</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714375" indent="-171450"/>
            <a:r>
              <a:rPr lang="fr-FR" b="1" dirty="0"/>
              <a:t>- déploiement progressif dans Google d’outils de vérification des informations textuelles</a:t>
            </a:r>
            <a:r>
              <a:rPr lang="fr-FR" dirty="0"/>
              <a:t> (G. </a:t>
            </a:r>
            <a:r>
              <a:rPr lang="fr-FR" dirty="0" err="1"/>
              <a:t>Ondet</a:t>
            </a:r>
            <a:r>
              <a:rPr lang="fr-FR" dirty="0"/>
              <a:t>, « Comment Google compte… », 29/03/2023, https://www.01net.com/actualites/comment-google-compte-vous-aider-a-verifier-vos-sources.html et</a:t>
            </a:r>
            <a:r>
              <a:rPr lang="fr-FR" b="1" dirty="0"/>
              <a:t> visuelles</a:t>
            </a:r>
            <a:r>
              <a:rPr lang="fr-FR" dirty="0"/>
              <a:t> (G. </a:t>
            </a:r>
            <a:r>
              <a:rPr lang="fr-FR" dirty="0" err="1"/>
              <a:t>Ondet</a:t>
            </a:r>
            <a:r>
              <a:rPr lang="fr-FR" dirty="0"/>
              <a:t>, « Comment Google compte… », 27/10/2023, https://www.01net.com/actualites/comment-google-compte-vous-aider-a-identifier-les-images-generees-par-des-ia.html)</a:t>
            </a:r>
          </a:p>
          <a:p>
            <a:pPr marL="714375" indent="-171450"/>
            <a:r>
              <a:rPr lang="fr-FR" dirty="0"/>
              <a:t>- pour des exemples d’outils de </a:t>
            </a:r>
            <a:r>
              <a:rPr lang="fr-FR" i="1" dirty="0" err="1"/>
              <a:t>fact</a:t>
            </a:r>
            <a:r>
              <a:rPr lang="fr-FR" i="1" dirty="0"/>
              <a:t>-checking</a:t>
            </a:r>
            <a:r>
              <a:rPr lang="fr-FR" dirty="0"/>
              <a:t>, voir également (pour</a:t>
            </a:r>
            <a:r>
              <a:rPr lang="fr-FR" baseline="0" dirty="0"/>
              <a:t> les médias et les grandes entreprises) </a:t>
            </a:r>
            <a:r>
              <a:rPr lang="fr-FR" dirty="0"/>
              <a:t>:</a:t>
            </a:r>
            <a:br>
              <a:rPr lang="fr-FR" dirty="0"/>
            </a:br>
            <a:r>
              <a:rPr lang="fr-FR" dirty="0"/>
              <a:t>-</a:t>
            </a:r>
            <a:r>
              <a:rPr lang="fr-FR" baseline="0" dirty="0"/>
              <a:t> Buster.ai</a:t>
            </a:r>
          </a:p>
          <a:p>
            <a:pPr marL="714375" indent="-171450"/>
            <a:r>
              <a:rPr lang="fr-FR" baseline="0" dirty="0"/>
              <a:t>	- </a:t>
            </a:r>
            <a:r>
              <a:rPr lang="fr-FR" baseline="0" dirty="0" err="1"/>
              <a:t>Newsback</a:t>
            </a:r>
            <a:endParaRPr lang="fr-FR" baseline="0" dirty="0"/>
          </a:p>
          <a:p>
            <a:pPr marL="895350" indent="-171450"/>
            <a:r>
              <a:rPr lang="fr-FR" baseline="0" dirty="0"/>
              <a:t>Voir aussi </a:t>
            </a:r>
            <a:r>
              <a:rPr lang="fr-FR" baseline="0" dirty="0" err="1"/>
              <a:t>FactInsect</a:t>
            </a:r>
            <a:r>
              <a:rPr lang="fr-FR" baseline="0" dirty="0"/>
              <a:t>, </a:t>
            </a:r>
            <a:r>
              <a:rPr lang="fr-FR" baseline="0" dirty="0" err="1"/>
              <a:t>pluging</a:t>
            </a:r>
            <a:r>
              <a:rPr lang="fr-FR" baseline="0" dirty="0"/>
              <a:t> </a:t>
            </a:r>
            <a:r>
              <a:rPr lang="fr-FR" baseline="0" dirty="0" err="1"/>
              <a:t>InVID</a:t>
            </a:r>
            <a:r>
              <a:rPr lang="fr-FR" baseline="0" dirty="0"/>
              <a:t> : https://www.invid-project.eu/tools-and-services/invid-verification-plugin/</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144</a:t>
            </a:fld>
            <a:endParaRPr lang="fr-FR"/>
          </a:p>
        </p:txBody>
      </p:sp>
    </p:spTree>
    <p:extLst>
      <p:ext uri="{BB962C8B-B14F-4D97-AF65-F5344CB8AC3E}">
        <p14:creationId xmlns:p14="http://schemas.microsoft.com/office/powerpoint/2010/main" val="2837736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14375" lvl="1" indent="-171450">
              <a:buFontTx/>
              <a:buChar char="-"/>
            </a:pPr>
            <a:r>
              <a:rPr lang="fr-FR" i="0" dirty="0"/>
              <a:t>possibilité de vérifier la création (cf. banques de photos de stock qui dispose d’un filtre spécifique sur les productions avec IA ou non)</a:t>
            </a:r>
          </a:p>
          <a:p>
            <a:pPr marL="714375" lvl="1" indent="-171450">
              <a:buFontTx/>
              <a:buChar char="-"/>
            </a:pPr>
            <a:r>
              <a:rPr lang="fr-FR" i="0" dirty="0"/>
              <a:t>développement de systèmes de marquage de la traçabilité des contenus générés par IA (ex. : filigrane / </a:t>
            </a:r>
            <a:r>
              <a:rPr lang="fr-FR" i="1" dirty="0" err="1"/>
              <a:t>watermark</a:t>
            </a:r>
            <a:r>
              <a:rPr lang="fr-FR" i="0" dirty="0"/>
              <a:t> pour les images)</a:t>
            </a:r>
          </a:p>
          <a:p>
            <a:pPr marL="895350" lvl="1" indent="0">
              <a:buFontTx/>
              <a:buNone/>
            </a:pPr>
            <a:r>
              <a:rPr lang="fr-FR" i="0" dirty="0"/>
              <a:t>	ex. : chez Adobe</a:t>
            </a:r>
            <a:r>
              <a:rPr lang="fr-FR" i="0" baseline="0" dirty="0"/>
              <a:t>, le label CR (</a:t>
            </a:r>
            <a:r>
              <a:rPr lang="fr-FR" sz="1000" b="0" i="0" kern="1200" dirty="0">
                <a:solidFill>
                  <a:schemeClr val="tx1"/>
                </a:solidFill>
                <a:effectLst/>
                <a:latin typeface="+mn-lt"/>
                <a:ea typeface="+mn-ea"/>
                <a:cs typeface="+mn-cs"/>
              </a:rPr>
              <a:t>« </a:t>
            </a:r>
            <a:r>
              <a:rPr lang="fr-FR" sz="1000" b="0" i="1" kern="1200" dirty="0">
                <a:solidFill>
                  <a:schemeClr val="tx1"/>
                </a:solidFill>
                <a:effectLst/>
                <a:latin typeface="+mn-lt"/>
                <a:ea typeface="+mn-ea"/>
                <a:cs typeface="+mn-cs"/>
              </a:rPr>
              <a:t>Content </a:t>
            </a:r>
            <a:r>
              <a:rPr lang="fr-FR" sz="1000" b="0" i="1" kern="1200" dirty="0" err="1">
                <a:solidFill>
                  <a:schemeClr val="tx1"/>
                </a:solidFill>
                <a:effectLst/>
                <a:latin typeface="+mn-lt"/>
                <a:ea typeface="+mn-ea"/>
                <a:cs typeface="+mn-cs"/>
              </a:rPr>
              <a:t>Credentials</a:t>
            </a:r>
            <a:r>
              <a:rPr lang="fr-FR" sz="1000" b="0" i="1" kern="120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 , label d’authenticité du contenu),</a:t>
            </a:r>
            <a:r>
              <a:rPr lang="fr-FR" sz="1000" b="0" i="0" kern="1200" baseline="0" dirty="0">
                <a:solidFill>
                  <a:schemeClr val="tx1"/>
                </a:solidFill>
                <a:effectLst/>
                <a:latin typeface="+mn-lt"/>
                <a:ea typeface="+mn-ea"/>
                <a:cs typeface="+mn-cs"/>
              </a:rPr>
              <a:t> cf. illustration </a:t>
            </a:r>
            <a:r>
              <a:rPr lang="fr-FR" i="0" dirty="0" err="1"/>
              <a:t>Firefly</a:t>
            </a:r>
            <a:r>
              <a:rPr lang="fr-FR" i="0" dirty="0"/>
              <a:t> d’Adobe, ici : « </a:t>
            </a:r>
            <a:r>
              <a:rPr lang="en-US" i="1" dirty="0"/>
              <a:t>Drone shot image, modern research facility next to lake in the Dolomites </a:t>
            </a:r>
            <a:r>
              <a:rPr lang="fr-FR" i="0" dirty="0"/>
              <a:t>»</a:t>
            </a:r>
          </a:p>
          <a:p>
            <a:pPr marL="895350" lvl="1" indent="0">
              <a:buFontTx/>
              <a:buNone/>
            </a:pPr>
            <a:r>
              <a:rPr lang="fr-FR" i="0" dirty="0"/>
              <a:t>ex. : développement</a:t>
            </a:r>
            <a:r>
              <a:rPr lang="fr-FR" i="0" baseline="0" dirty="0"/>
              <a:t> annoncé pour certains appareils photos</a:t>
            </a:r>
          </a:p>
          <a:p>
            <a:pPr marL="895350" lvl="1" indent="0">
              <a:buFontTx/>
              <a:buNone/>
            </a:pPr>
            <a:r>
              <a:rPr lang="fr-FR" i="0" baseline="0" dirty="0"/>
              <a:t>ex. : </a:t>
            </a:r>
            <a:r>
              <a:rPr lang="fr-FR" i="0" baseline="0" dirty="0" err="1"/>
              <a:t>SynthID</a:t>
            </a:r>
            <a:r>
              <a:rPr lang="fr-FR" i="0" baseline="0" dirty="0"/>
              <a:t> chez Google pour textes, images, vidéos, audio (https://deepmind.google/technologies/synthid/?hl=fr)</a:t>
            </a:r>
          </a:p>
          <a:p>
            <a:pPr marL="895350" lvl="1" indent="0">
              <a:buFontTx/>
              <a:buNone/>
            </a:pPr>
            <a:r>
              <a:rPr lang="fr-FR" i="0" baseline="0" dirty="0"/>
              <a:t>cf. B. Vincent, « "Label d’authenticité du </a:t>
            </a:r>
            <a:r>
              <a:rPr lang="fr-FR" dirty="0"/>
              <a:t>contenu " </a:t>
            </a:r>
            <a:r>
              <a:rPr lang="fr-FR" i="0" baseline="0" dirty="0"/>
              <a:t>… », 14/10/2023, https://www.francetvinfo.fr/replay-radio/nouveau-monde/label-d-authenticite-du-contenu-ou-cr-enfin-un-marquage-pour-authentifier-les-images-et-bientot-les-videos-et-l-audio_6092196.html</a:t>
            </a:r>
          </a:p>
          <a:p>
            <a:pPr marL="714375" lvl="0" indent="-171450">
              <a:buFontTx/>
              <a:buNone/>
            </a:pPr>
            <a:r>
              <a:rPr lang="fr-FR" i="0" baseline="0" dirty="0"/>
              <a:t>- demande de la part d’éditeurs d’indiquer la présence de contenus produits avec de l’IA (cf. A. Oury, « Livres écrits avec l’IA… », 12/09/2023, https://actualitte.com/article/113358/droit-justice/livres-ecrits-avec-l-ia-amazon-joue-la-transparence)</a:t>
            </a:r>
          </a:p>
          <a:p>
            <a:pPr marL="714375" lvl="0" indent="-171450">
              <a:buFontTx/>
              <a:buChar char="-"/>
            </a:pPr>
            <a:r>
              <a:rPr lang="fr-FR" i="0" baseline="0" dirty="0"/>
              <a:t>refus d’</a:t>
            </a:r>
            <a:r>
              <a:rPr lang="fr-FR" i="0" baseline="0" dirty="0" err="1"/>
              <a:t>OpenAI</a:t>
            </a:r>
            <a:r>
              <a:rPr lang="fr-FR" i="0" baseline="0" dirty="0"/>
              <a:t> de mettre en place un système de filigrane de peur de faire fuir les clients, entre autres (cf. W. Davis, « </a:t>
            </a:r>
            <a:r>
              <a:rPr lang="en-US" i="0" baseline="0" dirty="0"/>
              <a:t>OpenAI won’t watermark ChatGPT text...</a:t>
            </a:r>
            <a:r>
              <a:rPr lang="fr-FR" i="0" baseline="0" dirty="0"/>
              <a:t> », 05/08/2024, https://www.theverge.com/2024/8/4/24213268/openai-chatgpt-text-watermark-cheat-detection-tool)</a:t>
            </a:r>
          </a:p>
          <a:p>
            <a:pPr marL="714375" lvl="0" indent="-171450">
              <a:buFontTx/>
              <a:buChar char="-"/>
            </a:pPr>
            <a:endParaRPr lang="fr-FR" i="0" baseline="0" dirty="0"/>
          </a:p>
          <a:p>
            <a:pPr marL="714375" lvl="0" indent="-171450">
              <a:buFontTx/>
              <a:buChar char="-"/>
            </a:pPr>
            <a:r>
              <a:rPr lang="fr-FR" i="0" baseline="0" dirty="0"/>
              <a:t>mais pourtant une nécessité :	</a:t>
            </a:r>
          </a:p>
          <a:p>
            <a:pPr marL="985838" marR="0" lvl="1" indent="-171450" algn="l" defTabSz="914400" rtl="0" eaLnBrk="1" fontAlgn="auto" latinLnBrk="0" hangingPunct="1">
              <a:lnSpc>
                <a:spcPct val="100000"/>
              </a:lnSpc>
              <a:spcBef>
                <a:spcPts val="0"/>
              </a:spcBef>
              <a:spcAft>
                <a:spcPts val="0"/>
              </a:spcAft>
              <a:buClrTx/>
              <a:buSzTx/>
              <a:buFontTx/>
              <a:buChar char="-"/>
              <a:tabLst/>
              <a:defRPr/>
            </a:pPr>
            <a:r>
              <a:rPr lang="fr-FR" i="0" baseline="0" dirty="0"/>
              <a:t>pour le cadre général : cf. réflexion dans le cadre de l’AI </a:t>
            </a:r>
            <a:r>
              <a:rPr lang="fr-FR" i="0" baseline="0" dirty="0" err="1"/>
              <a:t>Act</a:t>
            </a:r>
            <a:r>
              <a:rPr lang="fr-FR" i="0" baseline="0" dirty="0"/>
              <a:t> (voté en 03/2024 et adopté définitivement en 05/2024 au niveau européen) pour instaurer une mention indiquant la présence de contenus IA ; doit entrer en application en 2025-2026</a:t>
            </a:r>
          </a:p>
          <a:p>
            <a:pPr marL="985838" lvl="1" indent="-171450">
              <a:buFontTx/>
              <a:buChar char="-"/>
            </a:pPr>
            <a:r>
              <a:rPr lang="fr-FR" i="0" baseline="0" dirty="0"/>
              <a:t>pour la recherche scientifique : cf. entretien d’A. </a:t>
            </a:r>
            <a:r>
              <a:rPr lang="fr-FR" i="0" baseline="0" dirty="0" err="1"/>
              <a:t>Grinbaum</a:t>
            </a:r>
            <a:r>
              <a:rPr lang="fr-FR" i="0" baseline="0" dirty="0"/>
              <a:t>, « IA : les filigranes au service de l’intégrité scientifique », 02/2024, https://www.ofis-france.fr/wp-content/uploads/2024/02/EntretienOfis-AlexeiGrinbaum2024.pdf</a:t>
            </a:r>
            <a:endParaRPr lang="fr-FR" i="0" dirty="0"/>
          </a:p>
          <a:p>
            <a:pPr marL="352425" lvl="1"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145</a:t>
            </a:fld>
            <a:endParaRPr lang="fr-FR"/>
          </a:p>
        </p:txBody>
      </p:sp>
    </p:spTree>
    <p:extLst>
      <p:ext uri="{BB962C8B-B14F-4D97-AF65-F5344CB8AC3E}">
        <p14:creationId xmlns:p14="http://schemas.microsoft.com/office/powerpoint/2010/main" val="21551405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146</a:t>
            </a:fld>
            <a:endParaRPr lang="fr-FR"/>
          </a:p>
        </p:txBody>
      </p:sp>
    </p:spTree>
    <p:extLst>
      <p:ext uri="{BB962C8B-B14F-4D97-AF65-F5344CB8AC3E}">
        <p14:creationId xmlns:p14="http://schemas.microsoft.com/office/powerpoint/2010/main" val="2787358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886325"/>
          </a:xfrm>
        </p:spPr>
        <p:txBody>
          <a:bodyPr/>
          <a:lstStyle/>
          <a:p>
            <a:r>
              <a:rPr lang="fr-FR" b="1" u="sng" dirty="0"/>
              <a:t>- l’impératif de l’intégrité académique</a:t>
            </a:r>
          </a:p>
          <a:p>
            <a:pPr marL="180975" indent="-180975"/>
            <a:r>
              <a:rPr lang="fr-FR" b="1" dirty="0"/>
              <a:t>- qui est l’auteur quand j’utilise une IA générative  :</a:t>
            </a:r>
            <a:br>
              <a:rPr lang="fr-FR" b="1" dirty="0"/>
            </a:br>
            <a:r>
              <a:rPr lang="fr-FR" b="1" dirty="0"/>
              <a:t>- l’auteur du prompt ? et dans ce cas-là, quid de l’utilisation du prompt d’une autre personne ?</a:t>
            </a:r>
            <a:br>
              <a:rPr lang="fr-FR" b="1" dirty="0"/>
            </a:br>
            <a:r>
              <a:rPr lang="fr-FR" b="1" dirty="0"/>
              <a:t>- l’IA ?</a:t>
            </a:r>
          </a:p>
          <a:p>
            <a:pPr marL="361950" indent="-180975"/>
            <a:r>
              <a:rPr lang="fr-FR" b="1" dirty="0"/>
              <a:t>L’idée originale primera-t-elle sur le processus d’exécution ? (cf. dans l’histoire de l’art, les « petites mains » des grands artistes)</a:t>
            </a:r>
          </a:p>
          <a:p>
            <a:pPr marL="361950" indent="-180975"/>
            <a:r>
              <a:rPr lang="fr-FR" dirty="0"/>
              <a:t>cf. problème Jason Allen, </a:t>
            </a:r>
            <a:r>
              <a:rPr lang="fr-FR" i="1" dirty="0"/>
              <a:t>Théâtre d’opéra spatial : </a:t>
            </a:r>
            <a:r>
              <a:rPr lang="fr-FR" i="0" dirty="0"/>
              <a:t>n’avait pas dit qu’il avait utilisé une IA </a:t>
            </a:r>
            <a:r>
              <a:rPr lang="fr-FR" i="0" dirty="0">
                <a:sym typeface="Wingdings" panose="05000000000000000000" pitchFamily="2" charset="2"/>
              </a:rPr>
              <a:t> </a:t>
            </a:r>
            <a:r>
              <a:rPr lang="fr-FR" b="1" i="0" dirty="0">
                <a:sym typeface="Wingdings" panose="05000000000000000000" pitchFamily="2" charset="2"/>
              </a:rPr>
              <a:t>quel statut et quelle reconnaissance sociale pour la production de contenu assistée par une IA ?</a:t>
            </a:r>
          </a:p>
          <a:p>
            <a:endParaRPr lang="fr-FR" dirty="0"/>
          </a:p>
          <a:p>
            <a:r>
              <a:rPr lang="fr-FR" b="1" dirty="0"/>
              <a:t>- actuellement : la production par IA n’est pas considérée comme une œuvre de l’esprit protégée par le droit d’auteur</a:t>
            </a:r>
          </a:p>
          <a:p>
            <a:pPr marL="361950" indent="-180975"/>
            <a:r>
              <a:rPr lang="fr-FR" dirty="0"/>
              <a:t>	- France : pour qu’une œuvre soit protégée par le droit d’auteur, il faut que ce soit une création de forme originale</a:t>
            </a:r>
            <a:r>
              <a:rPr lang="fr-FR" sz="1000" dirty="0"/>
              <a:t> ; </a:t>
            </a:r>
            <a:r>
              <a:rPr lang="fr-FR" sz="1000" b="1" dirty="0"/>
              <a:t>avec l’IA, ce n’est ni une création humaine </a:t>
            </a:r>
            <a:r>
              <a:rPr lang="fr-FR" sz="1000" b="0" dirty="0"/>
              <a:t>(« l’auteur d’une œuvre de l’esprit »,</a:t>
            </a:r>
            <a:r>
              <a:rPr lang="fr-FR" sz="1000" dirty="0"/>
              <a:t> CPI, art. L. 111-1</a:t>
            </a:r>
            <a:r>
              <a:rPr lang="fr-FR" sz="1000" b="0" dirty="0"/>
              <a:t>), </a:t>
            </a:r>
            <a:r>
              <a:rPr lang="fr-FR" sz="1000" b="1" dirty="0"/>
              <a:t>ni originale </a:t>
            </a:r>
            <a:r>
              <a:rPr lang="fr-FR" sz="1000" b="0" dirty="0"/>
              <a:t>(L. 112-3, personnalité de l’auteur) ; et on ne peut pas protéger le style ou les idées, seulement le résultat de la création</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sz="1000" dirty="0"/>
              <a:t>	- US : US copyright (16/03/2023) : ne veut pas protéger les productions faites avec une IA faute là encore de paternité humaine (cf. les revendications de Jason Allen avec son tableau) </a:t>
            </a:r>
            <a:endParaRPr lang="fr-FR" dirty="0"/>
          </a:p>
          <a:p>
            <a:pPr marL="361950" indent="-180975"/>
            <a:r>
              <a:rPr lang="fr-FR" sz="1000" dirty="0"/>
              <a:t>	- une réflexion sur une évolution nécessaire : l’usage d’une IA serait à rapprocher de l’utilisation d’un médium comme un appareil photo (cf. sur Jason Allen, https://en.wikipedia.org/wiki/Artificial_intelligence_and_copyright)</a:t>
            </a:r>
            <a:endParaRPr lang="fr-FR" dirty="0"/>
          </a:p>
          <a:p>
            <a:endParaRPr lang="fr-FR" dirty="0"/>
          </a:p>
          <a:p>
            <a:r>
              <a:rPr lang="fr-FR" dirty="0"/>
              <a:t>- l’IA générative, </a:t>
            </a:r>
          </a:p>
          <a:p>
            <a:pPr marL="361950" indent="-171450">
              <a:buFontTx/>
              <a:buChar char="-"/>
            </a:pPr>
            <a:r>
              <a:rPr lang="fr-FR" dirty="0"/>
              <a:t>comme auteur / producteur du contenu ?</a:t>
            </a:r>
          </a:p>
          <a:p>
            <a:pPr marL="361950" indent="-171450">
              <a:buFontTx/>
              <a:buChar char="-"/>
            </a:pPr>
            <a:r>
              <a:rPr lang="fr-FR" dirty="0"/>
              <a:t>comme contributeur que l’on remercie ?</a:t>
            </a:r>
          </a:p>
          <a:p>
            <a:pPr marL="171450" indent="-171450">
              <a:buFontTx/>
              <a:buChar char="-"/>
            </a:pPr>
            <a:endParaRPr lang="fr-FR" dirty="0"/>
          </a:p>
          <a:p>
            <a:pPr marL="0" indent="0">
              <a:buFontTx/>
              <a:buNone/>
            </a:pPr>
            <a:r>
              <a:rPr lang="fr-FR" dirty="0"/>
              <a:t>- même si les IA ont des limites, il convient de </a:t>
            </a:r>
            <a:r>
              <a:rPr lang="fr-FR" b="1" dirty="0"/>
              <a:t>les citer</a:t>
            </a:r>
            <a:r>
              <a:rPr lang="fr-FR" dirty="0"/>
              <a:t>, notamment :</a:t>
            </a:r>
          </a:p>
          <a:p>
            <a:pPr marL="361950" indent="-171450">
              <a:buFontTx/>
              <a:buNone/>
            </a:pPr>
            <a:r>
              <a:rPr lang="fr-FR" dirty="0"/>
              <a:t>- quand on les utilise comme source primaire (par exemple, pour une étude sur les outils IA)</a:t>
            </a:r>
          </a:p>
          <a:p>
            <a:pPr marL="361950" indent="-171450">
              <a:buFontTx/>
              <a:buChar char="-"/>
            </a:pPr>
            <a:r>
              <a:rPr lang="fr-FR" dirty="0"/>
              <a:t>quand l’institution elle-même demande qu’on le mentionne (ex. : en citation / référence, dans la partie méthodes, en annexe avec une retranscription intégrale)</a:t>
            </a:r>
          </a:p>
          <a:p>
            <a:pPr marL="0" indent="0">
              <a:buFontTx/>
              <a:buNone/>
            </a:pPr>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147</a:t>
            </a:fld>
            <a:endParaRPr lang="fr-FR" dirty="0"/>
          </a:p>
        </p:txBody>
      </p:sp>
    </p:spTree>
    <p:extLst>
      <p:ext uri="{BB962C8B-B14F-4D97-AF65-F5344CB8AC3E}">
        <p14:creationId xmlns:p14="http://schemas.microsoft.com/office/powerpoint/2010/main" val="21448563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149</a:t>
            </a:fld>
            <a:endParaRPr lang="fr-FR"/>
          </a:p>
        </p:txBody>
      </p:sp>
    </p:spTree>
    <p:extLst>
      <p:ext uri="{BB962C8B-B14F-4D97-AF65-F5344CB8AC3E}">
        <p14:creationId xmlns:p14="http://schemas.microsoft.com/office/powerpoint/2010/main" val="31923588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https://www.ofis-france.fr/infolettre/n-11/ et https://op.europa.eu/en/publication-detail/-/publication/d6d8ed54-32a8-11ef-a61b-01aa75ed71a1/language-en</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151</a:t>
            </a:fld>
            <a:endParaRPr lang="fr-FR"/>
          </a:p>
        </p:txBody>
      </p:sp>
    </p:spTree>
    <p:extLst>
      <p:ext uri="{BB962C8B-B14F-4D97-AF65-F5344CB8AC3E}">
        <p14:creationId xmlns:p14="http://schemas.microsoft.com/office/powerpoint/2010/main" val="357676157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9399-15C9-5824-3BDC-FF0F338645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2286C2-196C-B3D0-BF27-0448F2C2E5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4A1070F-6311-6B81-552A-57914ABB2E1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537807-C8E6-58D0-9085-8AFF8A51455B}"/>
              </a:ext>
            </a:extLst>
          </p:cNvPr>
          <p:cNvSpPr>
            <a:spLocks noGrp="1"/>
          </p:cNvSpPr>
          <p:nvPr>
            <p:ph type="sldNum" sz="quarter" idx="5"/>
          </p:nvPr>
        </p:nvSpPr>
        <p:spPr/>
        <p:txBody>
          <a:bodyPr/>
          <a:lstStyle/>
          <a:p>
            <a:fld id="{BC275A77-4B11-4579-92E7-E753711B3531}" type="slidenum">
              <a:rPr lang="fr-FR" smtClean="0"/>
              <a:t>153</a:t>
            </a:fld>
            <a:endParaRPr lang="fr-FR"/>
          </a:p>
        </p:txBody>
      </p:sp>
    </p:spTree>
    <p:extLst>
      <p:ext uri="{BB962C8B-B14F-4D97-AF65-F5344CB8AC3E}">
        <p14:creationId xmlns:p14="http://schemas.microsoft.com/office/powerpoint/2010/main" val="32956177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COPE : https://publicationethics.org/cope-position-statements/ai-author </a:t>
            </a:r>
          </a:p>
        </p:txBody>
      </p:sp>
      <p:sp>
        <p:nvSpPr>
          <p:cNvPr id="4" name="Espace réservé du numéro de diapositive 3"/>
          <p:cNvSpPr>
            <a:spLocks noGrp="1"/>
          </p:cNvSpPr>
          <p:nvPr>
            <p:ph type="sldNum" sz="quarter" idx="5"/>
          </p:nvPr>
        </p:nvSpPr>
        <p:spPr/>
        <p:txBody>
          <a:bodyPr/>
          <a:lstStyle/>
          <a:p>
            <a:fld id="{BC275A77-4B11-4579-92E7-E753711B3531}" type="slidenum">
              <a:rPr lang="fr-FR" smtClean="0"/>
              <a:t>154</a:t>
            </a:fld>
            <a:endParaRPr lang="fr-FR"/>
          </a:p>
        </p:txBody>
      </p:sp>
    </p:spTree>
    <p:extLst>
      <p:ext uri="{BB962C8B-B14F-4D97-AF65-F5344CB8AC3E}">
        <p14:creationId xmlns:p14="http://schemas.microsoft.com/office/powerpoint/2010/main" val="152669125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 qui est le propriétaire de l’œuvre créée ? </a:t>
            </a:r>
            <a:r>
              <a:rPr lang="fr-FR" dirty="0"/>
              <a:t>(cf. </a:t>
            </a:r>
            <a:r>
              <a:rPr lang="fr-FR" i="1" dirty="0" err="1"/>
              <a:t>Terms</a:t>
            </a:r>
            <a:r>
              <a:rPr lang="fr-FR" i="1" dirty="0"/>
              <a:t> of service </a:t>
            </a:r>
            <a:r>
              <a:rPr lang="fr-FR" dirty="0"/>
              <a:t>des outils) – cf. réflexions O. Ertzscheid, </a:t>
            </a:r>
            <a:r>
              <a:rPr lang="fr-FR" i="1" dirty="0"/>
              <a:t>op. </a:t>
            </a:r>
            <a:r>
              <a:rPr lang="fr-FR" i="1" dirty="0" err="1"/>
              <a:t>cit</a:t>
            </a:r>
            <a:r>
              <a:rPr lang="fr-FR" i="1" dirty="0"/>
              <a:t>.,</a:t>
            </a:r>
            <a:r>
              <a:rPr lang="fr-FR" dirty="0"/>
              <a:t> https://affordance.framasoft.org/2022/10/question-generation-capitalisme-semiotique/</a:t>
            </a:r>
          </a:p>
          <a:p>
            <a:pPr marL="442913" lvl="1" indent="-171450">
              <a:buFontTx/>
              <a:buChar char="-"/>
            </a:pPr>
            <a:r>
              <a:rPr lang="fr-FR" dirty="0"/>
              <a:t>ex. texte</a:t>
            </a:r>
          </a:p>
          <a:p>
            <a:pPr marL="622300" lvl="2" indent="-171450">
              <a:buFontTx/>
              <a:buChar char="-"/>
            </a:pPr>
            <a:r>
              <a:rPr lang="fr-FR" dirty="0"/>
              <a:t>OpenAI : version en vigueur de mars au 13/12/2023 précisait : « </a:t>
            </a:r>
            <a:r>
              <a:rPr lang="en-US" i="1" dirty="0"/>
              <a:t>This means you can use Content for any purpose, including commercial purposes such as sale or publication, if you comply with these Terms. </a:t>
            </a:r>
            <a:r>
              <a:rPr lang="fr-FR" dirty="0"/>
              <a:t> » (https://openai.com/policies/mar-2023-terms)</a:t>
            </a:r>
          </a:p>
          <a:p>
            <a:pPr marL="622300" lvl="2" indent="-171450">
              <a:buFontTx/>
              <a:buChar char="-"/>
            </a:pPr>
            <a:r>
              <a:rPr lang="fr-FR" dirty="0"/>
              <a:t>ex. images</a:t>
            </a:r>
          </a:p>
          <a:p>
            <a:pPr marL="808038" lvl="3" indent="-171450">
              <a:buFontTx/>
              <a:buChar char="-"/>
              <a:defRPr/>
            </a:pPr>
            <a:r>
              <a:rPr lang="fr-FR" dirty="0"/>
              <a:t>Midjourney </a:t>
            </a:r>
            <a:r>
              <a:rPr lang="fr-FR" i="0" dirty="0"/>
              <a:t>(https://docs.midjourney.com/docs/terms-of-service)</a:t>
            </a:r>
            <a:endParaRPr lang="fr-FR" i="1" dirty="0"/>
          </a:p>
          <a:p>
            <a:pPr marL="982663" lvl="3" indent="-171450">
              <a:buFontTx/>
              <a:buChar char="-"/>
            </a:pPr>
            <a:r>
              <a:rPr lang="fr-FR" dirty="0"/>
              <a:t>le créateur est propriétaire seulement si offre payante, sinon, les productions sont mises sous licence </a:t>
            </a:r>
            <a:r>
              <a:rPr lang="fr-FR" i="1" dirty="0"/>
              <a:t>Creative commons </a:t>
            </a:r>
            <a:r>
              <a:rPr lang="fr-FR" i="0" dirty="0"/>
              <a:t>CC BY-NC </a:t>
            </a:r>
          </a:p>
          <a:p>
            <a:pPr marL="982663" lvl="3" indent="-171450">
              <a:buFontTx/>
              <a:buChar char="-"/>
            </a:pPr>
            <a:r>
              <a:rPr lang="fr-FR" i="0" dirty="0"/>
              <a:t>le créateur attribue une licence de réexploitation à la plateforme (selon une logique très fréquente avec les réseaux sociaux)</a:t>
            </a:r>
          </a:p>
          <a:p>
            <a:pPr marL="625475" lvl="2" indent="-176213">
              <a:buFontTx/>
              <a:buChar char="-"/>
            </a:pPr>
            <a:r>
              <a:rPr lang="fr-FR" i="0" dirty="0"/>
              <a:t>ex. : Bing</a:t>
            </a:r>
            <a:r>
              <a:rPr lang="fr-FR" i="0" baseline="0" dirty="0"/>
              <a:t> </a:t>
            </a:r>
            <a:r>
              <a:rPr lang="fr-FR" i="0" baseline="0" dirty="0" err="1"/>
              <a:t>creator</a:t>
            </a:r>
            <a:r>
              <a:rPr lang="fr-FR" i="0" baseline="0" dirty="0"/>
              <a:t> (https://www.bing.com/new/termsofuse?FORM=GENTOS)</a:t>
            </a:r>
          </a:p>
          <a:p>
            <a:pPr marL="982663" lvl="3" indent="-171450">
              <a:buFontTx/>
              <a:buChar char="-"/>
            </a:pPr>
            <a:r>
              <a:rPr lang="fr-FR" i="0" baseline="0" dirty="0"/>
              <a:t>le créateur peut utiliser son œuvre à des fins personnelles non commerciales</a:t>
            </a:r>
          </a:p>
          <a:p>
            <a:pPr marL="982663" lvl="3" indent="-171450">
              <a:buFontTx/>
              <a:buChar char="-"/>
            </a:pPr>
            <a:r>
              <a:rPr lang="fr-FR" i="0" baseline="0" dirty="0"/>
              <a:t>le créateur est propriétaire de ses prompts et de ses œuvres, mais </a:t>
            </a:r>
            <a:r>
              <a:rPr lang="fr-FR" i="0" dirty="0"/>
              <a:t>attribue une licence de </a:t>
            </a:r>
            <a:r>
              <a:rPr lang="fr-FR" i="0" dirty="0" err="1"/>
              <a:t>réexploitation</a:t>
            </a:r>
            <a:r>
              <a:rPr lang="fr-FR" i="0" dirty="0"/>
              <a:t> à la plateforme</a:t>
            </a:r>
          </a:p>
          <a:p>
            <a:pPr marL="361950" lvl="2"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155</a:t>
            </a:fld>
            <a:endParaRPr lang="fr-FR"/>
          </a:p>
        </p:txBody>
      </p:sp>
    </p:spTree>
    <p:extLst>
      <p:ext uri="{BB962C8B-B14F-4D97-AF65-F5344CB8AC3E}">
        <p14:creationId xmlns:p14="http://schemas.microsoft.com/office/powerpoint/2010/main" val="1269118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4980517"/>
          </a:xfrm>
        </p:spPr>
        <p:txBody>
          <a:bodyPr/>
          <a:lstStyle/>
          <a:p>
            <a:r>
              <a:rPr lang="fr-FR" b="1" u="sng" dirty="0"/>
              <a:t>apprentissage pour la machine </a:t>
            </a:r>
            <a:r>
              <a:rPr lang="fr-FR" dirty="0"/>
              <a:t>: « Apprendre, c’est améliorer les </a:t>
            </a:r>
            <a:r>
              <a:rPr lang="fr-FR" i="1" dirty="0"/>
              <a:t>performances </a:t>
            </a:r>
            <a:r>
              <a:rPr lang="fr-FR" i="0" dirty="0"/>
              <a:t>sur une </a:t>
            </a:r>
            <a:r>
              <a:rPr lang="fr-FR" i="1" dirty="0"/>
              <a:t>tâche</a:t>
            </a:r>
            <a:r>
              <a:rPr lang="fr-FR" i="0" dirty="0"/>
              <a:t> par l’</a:t>
            </a:r>
            <a:r>
              <a:rPr lang="fr-FR" i="1" dirty="0"/>
              <a:t>expérience</a:t>
            </a:r>
            <a:r>
              <a:rPr lang="fr-FR" i="0" dirty="0"/>
              <a:t> » (T. M.</a:t>
            </a:r>
            <a:r>
              <a:rPr lang="fr-FR" i="0" baseline="0" dirty="0"/>
              <a:t> Mitchell, cité in R.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p.9)</a:t>
            </a:r>
            <a:endParaRPr lang="fr-FR" dirty="0"/>
          </a:p>
          <a:p>
            <a:endParaRPr lang="fr-FR" dirty="0"/>
          </a:p>
          <a:p>
            <a:r>
              <a:rPr lang="fr-FR" dirty="0"/>
              <a:t>sur</a:t>
            </a:r>
            <a:r>
              <a:rPr lang="fr-FR" baseline="0" dirty="0"/>
              <a:t> cette partie, cf. R</a:t>
            </a:r>
            <a:r>
              <a:rPr lang="fr-FR" i="0" baseline="0" dirty="0"/>
              <a:t>. </a:t>
            </a:r>
            <a:r>
              <a:rPr lang="fr-FR" i="0" baseline="0" dirty="0" err="1"/>
              <a:t>Gilleron</a:t>
            </a:r>
            <a:r>
              <a:rPr lang="fr-FR" i="0" baseline="0" dirty="0"/>
              <a:t>, </a:t>
            </a:r>
            <a:r>
              <a:rPr lang="fr-FR" i="1" baseline="0" dirty="0"/>
              <a:t>op. </a:t>
            </a:r>
            <a:r>
              <a:rPr lang="fr-FR" i="1" baseline="0" dirty="0" err="1"/>
              <a:t>cit</a:t>
            </a:r>
            <a:r>
              <a:rPr lang="fr-FR" i="1" baseline="0" dirty="0"/>
              <a:t>.</a:t>
            </a:r>
            <a:r>
              <a:rPr lang="fr-FR" i="0" baseline="0" dirty="0"/>
              <a:t>, p. 10</a:t>
            </a:r>
            <a:endParaRPr lang="fr-FR" dirty="0"/>
          </a:p>
          <a:p>
            <a:r>
              <a:rPr lang="fr-FR" dirty="0"/>
              <a:t>but : transformer des entrées</a:t>
            </a:r>
            <a:r>
              <a:rPr lang="fr-FR" baseline="0" dirty="0"/>
              <a:t> en des sorties, à partir de jeux de données / exemples ; de </a:t>
            </a:r>
            <a:r>
              <a:rPr lang="fr-FR" b="1" baseline="0" dirty="0"/>
              <a:t>prédire pour de nouvelles données</a:t>
            </a:r>
          </a:p>
          <a:p>
            <a:pPr marL="442913" lvl="1" indent="-171450">
              <a:buFontTx/>
              <a:buChar char="-"/>
            </a:pPr>
            <a:r>
              <a:rPr lang="fr-FR" b="0" baseline="0" dirty="0"/>
              <a:t>approche classique par programmation</a:t>
            </a:r>
          </a:p>
          <a:p>
            <a:pPr marL="622300" lvl="2" indent="-171450">
              <a:buFontTx/>
              <a:buChar char="-"/>
            </a:pPr>
            <a:r>
              <a:rPr lang="fr-FR" b="0" baseline="0" dirty="0"/>
              <a:t>l’informaticien écrit un programme pour mener à bien une tâche</a:t>
            </a:r>
          </a:p>
          <a:p>
            <a:pPr marL="622300" lvl="2" indent="-171450">
              <a:buFontTx/>
              <a:buChar char="-"/>
            </a:pPr>
            <a:r>
              <a:rPr lang="fr-FR" b="0" baseline="0" dirty="0"/>
              <a:t>limite : ne fonctionne pas pour les données trop complexes (ex. : images, langage) : impossible de prévoir tous les cas de figure dans la programmation</a:t>
            </a:r>
          </a:p>
          <a:p>
            <a:pPr marL="442913" lvl="1" indent="-171450">
              <a:buFontTx/>
              <a:buChar char="-"/>
            </a:pPr>
            <a:r>
              <a:rPr lang="fr-FR" b="0" baseline="0" dirty="0"/>
              <a:t>apprentissage automatique</a:t>
            </a:r>
          </a:p>
          <a:p>
            <a:pPr marL="622300" lvl="2" indent="-171450">
              <a:buFontTx/>
              <a:buChar char="-"/>
            </a:pPr>
            <a:r>
              <a:rPr lang="fr-FR" b="0" baseline="0" dirty="0"/>
              <a:t>on fournit des données et c’est le système (d’apprentissage) qui génère le programme pour mener à bien la tâche</a:t>
            </a:r>
          </a:p>
          <a:p>
            <a:pPr marL="622300" lvl="2" indent="-171450">
              <a:buFontTx/>
              <a:buChar char="-"/>
            </a:pPr>
            <a:r>
              <a:rPr lang="fr-FR" b="0" baseline="0" dirty="0"/>
              <a:t>limite : nécessite beaucoup de données pour permettre traitement statistique ; nécessite aussi une certaine supervision humaine, notamment pour la préparation des données et l’évaluation des performances</a:t>
            </a:r>
          </a:p>
          <a:p>
            <a:pPr marL="352425" lvl="1" indent="-171450">
              <a:buFontTx/>
              <a:buChar char="-"/>
            </a:pPr>
            <a:endParaRPr lang="fr-FR" dirty="0"/>
          </a:p>
          <a:p>
            <a:r>
              <a:rPr lang="fr-FR" b="1" dirty="0"/>
              <a:t>3 grands types d’apprentissage</a:t>
            </a:r>
            <a:r>
              <a:rPr lang="fr-FR" dirty="0"/>
              <a:t> :</a:t>
            </a:r>
          </a:p>
          <a:p>
            <a:pPr marL="361950" lvl="0" indent="-180975"/>
            <a:r>
              <a:rPr lang="fr-FR" i="1" dirty="0"/>
              <a:t>- </a:t>
            </a:r>
            <a:r>
              <a:rPr lang="fr-FR" dirty="0"/>
              <a:t>apprentissage supervisé : on fournit à la machine des échantillons de données déjà classées/étiquetées  et la machine s’en inspire pour classer de nouvelles données : une fois que l’entraînement est suffisant, on passe à la phase de prédiction (ex. : identifier des photos de chiens et de chats)</a:t>
            </a:r>
          </a:p>
          <a:p>
            <a:pPr marL="361950" lvl="0" indent="-180975"/>
            <a:r>
              <a:rPr lang="fr-FR" i="1" dirty="0"/>
              <a:t>- </a:t>
            </a:r>
            <a:r>
              <a:rPr lang="fr-FR" dirty="0"/>
              <a:t>apprentissage non supervisé : on fournit à la machine des données non classées et la machine doit établir elle-même les classes (ex. : systèmes de recommandation : création de groupes considérés comme similaires)</a:t>
            </a:r>
          </a:p>
          <a:p>
            <a:pPr marL="361950" lvl="0" indent="-180975"/>
            <a:r>
              <a:rPr lang="fr-FR" i="1" dirty="0"/>
              <a:t>- </a:t>
            </a:r>
            <a:r>
              <a:rPr lang="fr-FR" dirty="0"/>
              <a:t>apprentissage par renforcement : inspiré de travaux en psychologie (ex. : rat dans le labyrinthe récompensé par du fromage) : comme pour l’apprentissage non supervisé, on fournit à la machine des données non classées et la machine doit établir elle-même les classes/règles. Il y a cependant une part de supervision dans la mesure où la machine est informée en sortie de la justesse de sa classification (système de récompense / punition)</a:t>
            </a:r>
          </a:p>
          <a:p>
            <a:pPr marL="180975" lvl="1" indent="0"/>
            <a:endParaRPr lang="fr-FR" b="0" baseline="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15</a:t>
            </a:fld>
            <a:endParaRPr lang="fr-FR"/>
          </a:p>
        </p:txBody>
      </p:sp>
    </p:spTree>
    <p:extLst>
      <p:ext uri="{BB962C8B-B14F-4D97-AF65-F5344CB8AC3E}">
        <p14:creationId xmlns:p14="http://schemas.microsoft.com/office/powerpoint/2010/main" val="3914690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b="1" dirty="0"/>
              <a:t>un usage difficile à identifier </a:t>
            </a:r>
            <a:r>
              <a:rPr lang="fr-FR" b="0" dirty="0"/>
              <a:t>(données </a:t>
            </a:r>
            <a:r>
              <a:rPr lang="fr-FR" b="1" dirty="0"/>
              <a:t>: </a:t>
            </a:r>
            <a:r>
              <a:rPr lang="fr-FR" dirty="0"/>
              <a:t>sondage Compilatio, </a:t>
            </a:r>
            <a:r>
              <a:rPr lang="fr-FR" i="1" dirty="0"/>
              <a:t>op. </a:t>
            </a:r>
            <a:r>
              <a:rPr lang="fr-FR" i="1" dirty="0" err="1"/>
              <a:t>cit</a:t>
            </a:r>
            <a:r>
              <a:rPr lang="fr-FR" dirty="0"/>
              <a:t>., </a:t>
            </a:r>
            <a:r>
              <a:rPr lang="fr-FR" i="0" dirty="0"/>
              <a:t>https://www.compilatio.net/blog/enquete-ia-enseignement-2023)</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selon les déclarations, l’IA serait moins un rédacteur pur que l’on copierait-collerait intégralement, mais plutôt un assistant à la rédaction, pour améliorer l’écrit ou en réécrivant des éléments fournis par ChatGPT – pour 75 % des étudiants et 67 % des enseignants, ce serait un usage acceptable</a:t>
            </a:r>
            <a:endParaRPr lang="fr-FR" i="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dans le même temps, une analyse aléatoire de documents relèverait 53 % de textes contenant de l’IA </a:t>
            </a:r>
            <a:r>
              <a:rPr lang="fr-FR" b="0" i="0" dirty="0"/>
              <a:t>(mais généralement moins de 20 %)</a:t>
            </a:r>
            <a:endParaRPr lang="fr-FR" b="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pour 76 % des enseignants et 65 % des étudiants : l’usage de l’IA dans le cadre de la réalisation de devoirs ou d’examens relève de la triche, mais les étudiants estiment que c’est moins grave de tricher en utilisant une IA qu’en utilisant des contenus produits par des humains</a:t>
            </a:r>
            <a:endParaRPr lang="fr-FR" i="0" dirty="0"/>
          </a:p>
          <a:p>
            <a:pPr marL="171450" indent="-171450">
              <a:buFontTx/>
              <a:buChar char="-"/>
            </a:pPr>
            <a:endParaRPr lang="fr-FR" b="1" dirty="0"/>
          </a:p>
          <a:p>
            <a:pPr marL="171450" indent="-171450">
              <a:buFontTx/>
              <a:buChar char="-"/>
            </a:pPr>
            <a:r>
              <a:rPr lang="fr-FR" b="1" dirty="0"/>
              <a:t>le problème du plagiat des contenus fournis par une IA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i="0" dirty="0">
                <a:sym typeface="Wingdings" panose="05000000000000000000" pitchFamily="2" charset="2"/>
              </a:rPr>
              <a:t>est-ce que copier-coller du contenu produit par une IA, c’est du plagiat ?</a:t>
            </a:r>
            <a:endParaRPr lang="fr-FR" b="1" dirty="0"/>
          </a:p>
          <a:p>
            <a:pPr marL="352425" lvl="1" indent="-171450">
              <a:buFontTx/>
              <a:buChar char="-"/>
            </a:pPr>
            <a:r>
              <a:rPr lang="fr-FR" b="1" dirty="0"/>
              <a:t>les détecteurs d’IA textuels ne fonctionnent pas </a:t>
            </a:r>
            <a:r>
              <a:rPr lang="fr-FR" dirty="0"/>
              <a:t>: </a:t>
            </a:r>
          </a:p>
          <a:p>
            <a:pPr marL="533400" lvl="2" indent="-171450">
              <a:buFontTx/>
              <a:buChar char="-"/>
            </a:pPr>
            <a:r>
              <a:rPr lang="fr-FR" dirty="0"/>
              <a:t>il est difficile d’identifier du contenu (textuel) produit par de l’IA</a:t>
            </a:r>
          </a:p>
          <a:p>
            <a:pPr marL="895350" lvl="3" indent="-171450">
              <a:buFontTx/>
              <a:buChar char="-"/>
            </a:pPr>
            <a:r>
              <a:rPr lang="fr-FR" dirty="0"/>
              <a:t>un même prompt peut générer des réponses différentes</a:t>
            </a:r>
          </a:p>
          <a:p>
            <a:pPr marL="895350" lvl="3" indent="-171450">
              <a:buFontTx/>
              <a:buChar char="-"/>
            </a:pPr>
            <a:r>
              <a:rPr lang="fr-FR" dirty="0"/>
              <a:t>pour le texte : le </a:t>
            </a:r>
            <a:r>
              <a:rPr lang="fr-FR" b="1" dirty="0"/>
              <a:t>style</a:t>
            </a:r>
            <a:r>
              <a:rPr lang="fr-FR" dirty="0"/>
              <a:t> même de la production peut être modifié (ex. : les étudiants qui demandent à ChatGPT d’écrire « comme un étudiant », avec des fautes ou en fournissant au préalable un exemple de leur propre style), voire en utilisant de l’IA pour paraphraser</a:t>
            </a:r>
          </a:p>
          <a:p>
            <a:pPr marL="895350" lvl="3" indent="-171450">
              <a:buFontTx/>
              <a:buChar char="-"/>
            </a:pPr>
            <a:r>
              <a:rPr lang="fr-FR" dirty="0"/>
              <a:t>pour le texte : échec également des </a:t>
            </a:r>
            <a:r>
              <a:rPr lang="fr-FR" b="1" dirty="0"/>
              <a:t>solutions techniques </a:t>
            </a:r>
            <a:r>
              <a:rPr lang="fr-FR" dirty="0"/>
              <a:t>(cf. filigrane cryptographique/statistique maison de ChatGPT finalement arrêté)</a:t>
            </a:r>
          </a:p>
          <a:p>
            <a:pPr marL="895350" lvl="3" indent="-171450">
              <a:buFontTx/>
              <a:buChar char="-"/>
            </a:pPr>
            <a:r>
              <a:rPr lang="fr-FR" dirty="0"/>
              <a:t>des outils peu performants (aucun testé à l’été 2023 ne dépasse les 80 % : </a:t>
            </a:r>
            <a:r>
              <a:rPr lang="fr-FR" dirty="0" err="1"/>
              <a:t>Turnitin</a:t>
            </a:r>
            <a:r>
              <a:rPr lang="fr-FR" dirty="0"/>
              <a:t>, Compilatio  - NB : GPT </a:t>
            </a:r>
            <a:r>
              <a:rPr lang="fr-FR" dirty="0" err="1"/>
              <a:t>Zero</a:t>
            </a:r>
            <a:r>
              <a:rPr lang="fr-FR" dirty="0"/>
              <a:t> souvent cité n’arrive qu’à 68 %), ayant une tendance à prendre plus facilement du contenu produit par l’IA pour du contenu produit par de l’humain : </a:t>
            </a:r>
            <a:r>
              <a:rPr lang="en-US" sz="1000" b="1" i="0" kern="1200" dirty="0">
                <a:solidFill>
                  <a:schemeClr val="tx1"/>
                </a:solidFill>
                <a:effectLst/>
                <a:latin typeface="+mn-lt"/>
                <a:ea typeface="+mn-ea"/>
                <a:cs typeface="+mn-cs"/>
              </a:rPr>
              <a:t>“</a:t>
            </a:r>
            <a:r>
              <a:rPr lang="en-US" b="1" i="1" dirty="0"/>
              <a:t>The systems we tested should not be used in academic settings</a:t>
            </a:r>
            <a:r>
              <a:rPr lang="en-US" sz="1000" b="0" i="0" kern="1200" dirty="0">
                <a:solidFill>
                  <a:schemeClr val="tx1"/>
                </a:solidFill>
                <a:effectLst/>
                <a:latin typeface="+mn-lt"/>
                <a:ea typeface="+mn-ea"/>
                <a:cs typeface="+mn-cs"/>
              </a:rPr>
              <a:t>” (D. Weber-Wulff et al. </a:t>
            </a:r>
            <a:r>
              <a:rPr lang="fr-FR" sz="1000" b="0" i="0" kern="1200" noProof="0" dirty="0">
                <a:solidFill>
                  <a:schemeClr val="tx1"/>
                </a:solidFill>
                <a:effectLst/>
                <a:latin typeface="+mn-lt"/>
                <a:ea typeface="+mn-ea"/>
                <a:cs typeface="+mn-cs"/>
              </a:rPr>
              <a:t>« </a:t>
            </a:r>
            <a:r>
              <a:rPr lang="en-US" sz="1000" b="0" i="0" kern="1200" noProof="0" dirty="0">
                <a:solidFill>
                  <a:schemeClr val="tx1"/>
                </a:solidFill>
                <a:effectLst/>
                <a:latin typeface="+mn-lt"/>
                <a:ea typeface="+mn-ea"/>
                <a:cs typeface="+mn-cs"/>
              </a:rPr>
              <a:t>Testing of Detection Tools for AI-Generated Text</a:t>
            </a:r>
            <a:r>
              <a:rPr lang="fr-FR" sz="1000" b="0" i="0" kern="1200" noProof="0" dirty="0">
                <a:solidFill>
                  <a:schemeClr val="tx1"/>
                </a:solidFill>
                <a:effectLst/>
                <a:latin typeface="+mn-lt"/>
                <a:ea typeface="+mn-ea"/>
                <a:cs typeface="+mn-cs"/>
              </a:rPr>
              <a:t> », v2 10/07/2023, https://arxiv.org/abs/2306.15666)</a:t>
            </a:r>
          </a:p>
          <a:p>
            <a:pPr marL="723900" lvl="3" indent="0">
              <a:buFontTx/>
              <a:buNone/>
            </a:pPr>
            <a:r>
              <a:rPr lang="fr-FR" sz="1000" b="0" i="0" kern="1200" noProof="0" dirty="0">
                <a:solidFill>
                  <a:schemeClr val="tx1"/>
                </a:solidFill>
                <a:effectLst/>
                <a:latin typeface="+mn-lt"/>
                <a:ea typeface="+mn-ea"/>
                <a:cs typeface="+mn-cs"/>
              </a:rPr>
              <a:t>- trop de faux positifs : par exemple, utilisation de l’IA uniquement pour améliorer son style ou comme aide pour une langue étrangère – voir quelques exemples in https://next.ink/155373/les-detecteurs-dia-generative-pointes-du-doigt-pour-leurs-faux-positifs-sur-les-campus-americains/</a:t>
            </a:r>
            <a:endParaRPr lang="fr-FR" dirty="0"/>
          </a:p>
          <a:p>
            <a:pPr marL="533400" lvl="2" indent="-171450">
              <a:buFontTx/>
              <a:buChar char="-"/>
            </a:pPr>
            <a:endParaRPr lang="fr-FR" dirty="0"/>
          </a:p>
          <a:p>
            <a:pPr marL="533400" lvl="2" indent="-171450">
              <a:buFontTx/>
              <a:buChar char="-"/>
            </a:pPr>
            <a:r>
              <a:rPr lang="fr-FR" dirty="0"/>
              <a:t>une solution ? : autorisation d’utiliser ChatGPT mais en indiquant précisément le prompt et la réponse obtenue, pour analyser à la fois la manière d’intégrer ses éléments dans sa réflexion et sa manière d’interagir avec l’IA</a:t>
            </a:r>
          </a:p>
          <a:p>
            <a:pPr marL="895350" lvl="3" indent="-180975">
              <a:buFontTx/>
              <a:buChar char="-"/>
            </a:pPr>
            <a:r>
              <a:rPr lang="fr-FR" b="1" dirty="0"/>
              <a:t>à l’enseignant d’évaluer : la requête, la pertinence des résultats, l’évaluation et la vérification des informations obtenues et l’analyse qui en est faite par l’étudiant</a:t>
            </a:r>
          </a:p>
          <a:p>
            <a:pPr marL="895350" marR="0" lvl="2" indent="-180975"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effectLst/>
                <a:latin typeface="+mn-lt"/>
                <a:ea typeface="+mn-ea"/>
                <a:cs typeface="+mn-cs"/>
              </a:rPr>
              <a:t>“</a:t>
            </a:r>
            <a:r>
              <a:rPr lang="en-US" sz="1000" b="1" i="1" kern="1200" dirty="0">
                <a:solidFill>
                  <a:schemeClr val="tx1"/>
                </a:solidFill>
                <a:effectLst/>
                <a:latin typeface="+mn-lt"/>
                <a:ea typeface="+mn-ea"/>
                <a:cs typeface="+mn-cs"/>
              </a:rPr>
              <a:t>Creating accountability:</a:t>
            </a:r>
            <a:r>
              <a:rPr lang="en-US" sz="1000" b="0" i="1" kern="1200" dirty="0">
                <a:solidFill>
                  <a:schemeClr val="tx1"/>
                </a:solidFill>
                <a:effectLst/>
                <a:latin typeface="+mn-lt"/>
                <a:ea typeface="+mn-ea"/>
                <a:cs typeface="+mn-cs"/>
              </a:rPr>
              <a:t> Sharing interactions with the model ensures that students are held accountable for the way they use AI in their work. Educators can verify that students are engaging with the tool responsibly and meaningfully, rather than simply copying answers</a:t>
            </a:r>
            <a:r>
              <a:rPr lang="en-US" sz="1000" b="0" i="0" kern="1200" dirty="0">
                <a:solidFill>
                  <a:schemeClr val="tx1"/>
                </a:solidFill>
                <a:effectLst/>
                <a:latin typeface="+mn-lt"/>
                <a:ea typeface="+mn-ea"/>
                <a:cs typeface="+mn-cs"/>
              </a:rPr>
              <a:t>” (https://help.openai.com/en/articles/8313351-how-can-educators-respond-to-students-presenting-ai-generated-content-as-their-own).</a:t>
            </a:r>
          </a:p>
          <a:p>
            <a:pPr marL="361950" marR="0" lvl="2" indent="0" algn="l" defTabSz="914400" rtl="0" eaLnBrk="1" fontAlgn="auto" latinLnBrk="0" hangingPunct="1">
              <a:lnSpc>
                <a:spcPct val="100000"/>
              </a:lnSpc>
              <a:spcBef>
                <a:spcPts val="0"/>
              </a:spcBef>
              <a:spcAft>
                <a:spcPts val="0"/>
              </a:spcAft>
              <a:buClrTx/>
              <a:buSzTx/>
              <a:buFontTx/>
              <a:buNone/>
              <a:tabLst/>
              <a:defRPr/>
            </a:pPr>
            <a:endParaRPr lang="en-US" sz="1000" b="0" i="0" kern="1200" dirty="0">
              <a:solidFill>
                <a:schemeClr val="tx1"/>
              </a:solidFill>
              <a:effectLst/>
              <a:latin typeface="+mn-lt"/>
              <a:ea typeface="+mn-ea"/>
              <a:cs typeface="+mn-cs"/>
            </a:endParaRPr>
          </a:p>
          <a:p>
            <a:pPr marL="442913" lvl="1" indent="-171450">
              <a:buFontTx/>
              <a:buChar char="-"/>
              <a:defRPr/>
            </a:pPr>
            <a:r>
              <a:rPr lang="en-US" b="1" i="0" kern="1200" dirty="0">
                <a:solidFill>
                  <a:schemeClr val="tx1"/>
                </a:solidFill>
                <a:effectLst/>
                <a:latin typeface="+mn-lt"/>
                <a:ea typeface="+mn-ea"/>
                <a:cs typeface="+mn-cs"/>
              </a:rPr>
              <a:t>un </a:t>
            </a:r>
            <a:r>
              <a:rPr lang="fr-FR" b="1" i="0" kern="1200" noProof="0" dirty="0">
                <a:solidFill>
                  <a:schemeClr val="tx1"/>
                </a:solidFill>
                <a:effectLst/>
                <a:latin typeface="+mn-lt"/>
                <a:ea typeface="+mn-ea"/>
                <a:cs typeface="+mn-cs"/>
              </a:rPr>
              <a:t>risque</a:t>
            </a:r>
            <a:r>
              <a:rPr lang="en-US" b="1" i="0" kern="1200" dirty="0">
                <a:solidFill>
                  <a:schemeClr val="tx1"/>
                </a:solidFill>
                <a:effectLst/>
                <a:latin typeface="+mn-lt"/>
                <a:ea typeface="+mn-ea"/>
                <a:cs typeface="+mn-cs"/>
              </a:rPr>
              <a:t> </a:t>
            </a:r>
            <a:r>
              <a:rPr lang="en-US" b="1" i="0" kern="1200" dirty="0" err="1">
                <a:solidFill>
                  <a:schemeClr val="tx1"/>
                </a:solidFill>
                <a:effectLst/>
                <a:latin typeface="+mn-lt"/>
                <a:ea typeface="+mn-ea"/>
                <a:cs typeface="+mn-cs"/>
              </a:rPr>
              <a:t>supplémentaire</a:t>
            </a:r>
            <a:r>
              <a:rPr lang="en-US" b="1" i="0" kern="1200" dirty="0">
                <a:solidFill>
                  <a:schemeClr val="tx1"/>
                </a:solidFill>
                <a:effectLst/>
                <a:latin typeface="+mn-lt"/>
                <a:ea typeface="+mn-ea"/>
                <a:cs typeface="+mn-cs"/>
              </a:rPr>
              <a:t> : les exploitations </a:t>
            </a:r>
            <a:r>
              <a:rPr lang="en-US" b="1" i="0" kern="1200" dirty="0" err="1">
                <a:solidFill>
                  <a:schemeClr val="tx1"/>
                </a:solidFill>
                <a:effectLst/>
                <a:latin typeface="+mn-lt"/>
                <a:ea typeface="+mn-ea"/>
                <a:cs typeface="+mn-cs"/>
              </a:rPr>
              <a:t>contrefaisantes</a:t>
            </a:r>
            <a:endParaRPr lang="en-US" b="1" i="0" kern="1200" dirty="0">
              <a:solidFill>
                <a:schemeClr val="tx1"/>
              </a:solidFill>
              <a:effectLst/>
              <a:latin typeface="+mn-lt"/>
              <a:ea typeface="+mn-ea"/>
              <a:cs typeface="+mn-cs"/>
            </a:endParaRPr>
          </a:p>
          <a:p>
            <a:pPr marL="622300" lvl="2" indent="-171450">
              <a:buFontTx/>
              <a:buChar char="-"/>
              <a:defRPr/>
            </a:pPr>
            <a:r>
              <a:rPr lang="en-US" b="0" i="0" kern="1200" dirty="0" err="1">
                <a:solidFill>
                  <a:schemeClr val="tx1"/>
                </a:solidFill>
                <a:effectLst/>
                <a:latin typeface="+mn-lt"/>
                <a:ea typeface="+mn-ea"/>
                <a:cs typeface="+mn-cs"/>
              </a:rPr>
              <a:t>en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recourant</a:t>
            </a:r>
            <a:r>
              <a:rPr lang="en-US" b="0" i="0" kern="1200" dirty="0">
                <a:solidFill>
                  <a:schemeClr val="tx1"/>
                </a:solidFill>
                <a:effectLst/>
                <a:latin typeface="+mn-lt"/>
                <a:ea typeface="+mn-ea"/>
                <a:cs typeface="+mn-cs"/>
              </a:rPr>
              <a:t> à de larges corpus internet, les IA </a:t>
            </a:r>
            <a:r>
              <a:rPr lang="en-US" b="0" i="0" kern="1200" dirty="0" err="1">
                <a:solidFill>
                  <a:schemeClr val="tx1"/>
                </a:solidFill>
                <a:effectLst/>
                <a:latin typeface="+mn-lt"/>
                <a:ea typeface="+mn-ea"/>
                <a:cs typeface="+mn-cs"/>
              </a:rPr>
              <a:t>génératives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utilisent</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abondamment</a:t>
            </a:r>
            <a:r>
              <a:rPr lang="en-US" b="0" i="0" kern="1200" dirty="0">
                <a:solidFill>
                  <a:schemeClr val="tx1"/>
                </a:solidFill>
                <a:effectLst/>
                <a:latin typeface="+mn-lt"/>
                <a:ea typeface="+mn-ea"/>
                <a:cs typeface="+mn-cs"/>
              </a:rPr>
              <a:t> des </a:t>
            </a:r>
            <a:r>
              <a:rPr lang="en-US" b="0" i="0" kern="1200" dirty="0" err="1">
                <a:solidFill>
                  <a:schemeClr val="tx1"/>
                </a:solidFill>
                <a:effectLst/>
                <a:latin typeface="+mn-lt"/>
                <a:ea typeface="+mn-ea"/>
                <a:cs typeface="+mn-cs"/>
              </a:rPr>
              <a:t>contenus</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normalement</a:t>
            </a:r>
            <a:r>
              <a:rPr lang="en-US" b="0" i="0" kern="1200" dirty="0">
                <a:solidFill>
                  <a:schemeClr val="tx1"/>
                </a:solidFill>
                <a:effectLst/>
                <a:latin typeface="+mn-lt"/>
                <a:ea typeface="+mn-ea"/>
                <a:cs typeface="+mn-cs"/>
              </a:rPr>
              <a:t> sous droit sans </a:t>
            </a:r>
            <a:r>
              <a:rPr lang="en-US" b="0" i="0" kern="1200" dirty="0" err="1">
                <a:solidFill>
                  <a:schemeClr val="tx1"/>
                </a:solidFill>
                <a:effectLst/>
                <a:latin typeface="+mn-lt"/>
                <a:ea typeface="+mn-ea"/>
                <a:cs typeface="+mn-cs"/>
              </a:rPr>
              <a:t>autorisation</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préalable</a:t>
            </a:r>
            <a:r>
              <a:rPr lang="en-US" b="0" i="0" kern="1200" dirty="0">
                <a:solidFill>
                  <a:schemeClr val="tx1"/>
                </a:solidFill>
                <a:effectLst/>
                <a:latin typeface="+mn-lt"/>
                <a:ea typeface="+mn-ea"/>
                <a:cs typeface="+mn-cs"/>
              </a:rPr>
              <a:t> (cf. </a:t>
            </a:r>
            <a:r>
              <a:rPr lang="en-US" b="0" i="0" kern="1200" dirty="0" err="1">
                <a:solidFill>
                  <a:schemeClr val="tx1"/>
                </a:solidFill>
                <a:effectLst/>
                <a:latin typeface="+mn-lt"/>
                <a:ea typeface="+mn-ea"/>
                <a:cs typeface="+mn-cs"/>
              </a:rPr>
              <a:t>problème</a:t>
            </a:r>
            <a:r>
              <a:rPr lang="en-US" b="0" i="0" kern="1200" dirty="0">
                <a:solidFill>
                  <a:schemeClr val="tx1"/>
                </a:solidFill>
                <a:effectLst/>
                <a:latin typeface="+mn-lt"/>
                <a:ea typeface="+mn-ea"/>
                <a:cs typeface="+mn-cs"/>
              </a:rPr>
              <a:t> avec la </a:t>
            </a:r>
            <a:r>
              <a:rPr lang="en-US" b="0" i="0" kern="1200" dirty="0" err="1">
                <a:solidFill>
                  <a:schemeClr val="tx1"/>
                </a:solidFill>
                <a:effectLst/>
                <a:latin typeface="+mn-lt"/>
                <a:ea typeface="+mn-ea"/>
                <a:cs typeface="+mn-cs"/>
              </a:rPr>
              <a:t>presse</a:t>
            </a:r>
            <a:r>
              <a:rPr lang="en-US" b="0" i="0" kern="1200" dirty="0">
                <a:solidFill>
                  <a:schemeClr val="tx1"/>
                </a:solidFill>
                <a:effectLst/>
                <a:latin typeface="+mn-lt"/>
                <a:ea typeface="+mn-ea"/>
                <a:cs typeface="+mn-cs"/>
              </a:rPr>
              <a:t> </a:t>
            </a:r>
            <a:r>
              <a:rPr lang="en-US" b="0" i="0" kern="1200" dirty="0" err="1">
                <a:solidFill>
                  <a:schemeClr val="tx1"/>
                </a:solidFill>
                <a:effectLst/>
                <a:latin typeface="+mn-lt"/>
                <a:ea typeface="+mn-ea"/>
                <a:cs typeface="+mn-cs"/>
              </a:rPr>
              <a:t>mentionné</a:t>
            </a:r>
            <a:r>
              <a:rPr lang="en-US" b="0" i="0" kern="1200" dirty="0">
                <a:solidFill>
                  <a:schemeClr val="tx1"/>
                </a:solidFill>
                <a:effectLst/>
                <a:latin typeface="+mn-lt"/>
                <a:ea typeface="+mn-ea"/>
                <a:cs typeface="+mn-cs"/>
              </a:rPr>
              <a:t> </a:t>
            </a:r>
            <a:r>
              <a:rPr lang="en-US" b="0" i="1" kern="1200" dirty="0">
                <a:solidFill>
                  <a:schemeClr val="tx1"/>
                </a:solidFill>
                <a:effectLst/>
                <a:latin typeface="+mn-lt"/>
                <a:ea typeface="+mn-ea"/>
                <a:cs typeface="+mn-cs"/>
              </a:rPr>
              <a:t>supra</a:t>
            </a:r>
            <a:r>
              <a:rPr lang="en-US" b="0" i="0" kern="1200" dirty="0">
                <a:solidFill>
                  <a:schemeClr val="tx1"/>
                </a:solidFill>
                <a:effectLst/>
                <a:latin typeface="+mn-lt"/>
                <a:ea typeface="+mn-ea"/>
                <a:cs typeface="+mn-cs"/>
              </a:rPr>
              <a:t>)</a:t>
            </a:r>
          </a:p>
          <a:p>
            <a:pPr marL="898525" marR="0" lvl="1" indent="-182563"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 ex. : affaire Getty </a:t>
            </a:r>
            <a:r>
              <a:rPr lang="en-US" sz="1000" b="0" i="0" kern="1200" dirty="0" err="1">
                <a:solidFill>
                  <a:schemeClr val="tx1"/>
                </a:solidFill>
                <a:effectLst/>
                <a:latin typeface="+mn-lt"/>
                <a:ea typeface="+mn-ea"/>
                <a:cs typeface="+mn-cs"/>
              </a:rPr>
              <a:t>si</a:t>
            </a:r>
            <a:r>
              <a:rPr lang="en-US" sz="1000" b="0" i="0" kern="1200" dirty="0">
                <a:solidFill>
                  <a:schemeClr val="tx1"/>
                </a:solidFill>
                <a:effectLst/>
                <a:latin typeface="+mn-lt"/>
                <a:ea typeface="+mn-ea"/>
                <a:cs typeface="+mn-cs"/>
              </a:rPr>
              <a:t> bien </a:t>
            </a:r>
            <a:r>
              <a:rPr lang="en-US" sz="1000" b="0" i="0" kern="1200" dirty="0" err="1">
                <a:solidFill>
                  <a:schemeClr val="tx1"/>
                </a:solidFill>
                <a:effectLst/>
                <a:latin typeface="+mn-lt"/>
                <a:ea typeface="+mn-ea"/>
                <a:cs typeface="+mn-cs"/>
              </a:rPr>
              <a:t>copié</a:t>
            </a:r>
            <a:r>
              <a:rPr lang="en-US" sz="1000" b="0" i="0" kern="1200" dirty="0">
                <a:solidFill>
                  <a:schemeClr val="tx1"/>
                </a:solidFill>
                <a:effectLst/>
                <a:latin typeface="+mn-lt"/>
                <a:ea typeface="+mn-ea"/>
                <a:cs typeface="+mn-cs"/>
              </a:rPr>
              <a:t> par </a:t>
            </a:r>
            <a:r>
              <a:rPr lang="en-US" sz="1000" b="0" i="0" kern="1200" dirty="0" err="1">
                <a:solidFill>
                  <a:schemeClr val="tx1"/>
                </a:solidFill>
                <a:effectLst/>
                <a:latin typeface="+mn-lt"/>
                <a:ea typeface="+mn-ea"/>
                <a:cs typeface="+mn-cs"/>
              </a:rPr>
              <a:t>l’IA</a:t>
            </a:r>
            <a:r>
              <a:rPr lang="en-US" sz="1000" b="0" i="0" kern="1200" dirty="0">
                <a:solidFill>
                  <a:schemeClr val="tx1"/>
                </a:solidFill>
                <a:effectLst/>
                <a:latin typeface="+mn-lt"/>
                <a:ea typeface="+mn-ea"/>
                <a:cs typeface="+mn-cs"/>
              </a:rPr>
              <a:t> que les images </a:t>
            </a:r>
            <a:r>
              <a:rPr lang="en-US" sz="1000" b="0" i="0" kern="1200" dirty="0" err="1">
                <a:solidFill>
                  <a:schemeClr val="tx1"/>
                </a:solidFill>
                <a:effectLst/>
                <a:latin typeface="+mn-lt"/>
                <a:ea typeface="+mn-ea"/>
                <a:cs typeface="+mn-cs"/>
              </a:rPr>
              <a:t>produites</a:t>
            </a:r>
            <a:r>
              <a:rPr lang="en-US" sz="1000" b="0" i="0" kern="1200" dirty="0">
                <a:solidFill>
                  <a:schemeClr val="tx1"/>
                </a:solidFill>
                <a:effectLst/>
                <a:latin typeface="+mn-lt"/>
                <a:ea typeface="+mn-ea"/>
                <a:cs typeface="+mn-cs"/>
              </a:rPr>
              <a:t> par Stability AI </a:t>
            </a:r>
            <a:r>
              <a:rPr lang="en-US" sz="1000" b="0" i="0" kern="1200" dirty="0" err="1">
                <a:solidFill>
                  <a:schemeClr val="tx1"/>
                </a:solidFill>
                <a:effectLst/>
                <a:latin typeface="+mn-lt"/>
                <a:ea typeface="+mn-ea"/>
                <a:cs typeface="+mn-cs"/>
              </a:rPr>
              <a:t>portaient</a:t>
            </a:r>
            <a:r>
              <a:rPr lang="en-US" sz="1000" b="0" i="0" kern="1200" dirty="0">
                <a:solidFill>
                  <a:schemeClr val="tx1"/>
                </a:solidFill>
                <a:effectLst/>
                <a:latin typeface="+mn-lt"/>
                <a:ea typeface="+mn-ea"/>
                <a:cs typeface="+mn-cs"/>
              </a:rPr>
              <a:t> le logo “Getty”</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plusieurs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créateurs</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contenus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ont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ainsi</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porté</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plainte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dès</a:t>
            </a:r>
            <a:r>
              <a:rPr lang="en-US" sz="1000" b="0" i="0" kern="1200" dirty="0">
                <a:solidFill>
                  <a:schemeClr val="tx1"/>
                </a:solidFill>
                <a:effectLst/>
                <a:latin typeface="+mn-lt"/>
                <a:ea typeface="+mn-ea"/>
                <a:cs typeface="+mn-cs"/>
              </a:rPr>
              <a:t> début 2023 </a:t>
            </a:r>
            <a:r>
              <a:rPr lang="en-US" sz="1000" b="0" i="0" kern="1200" dirty="0" err="1">
                <a:solidFill>
                  <a:schemeClr val="tx1"/>
                </a:solidFill>
                <a:effectLst/>
                <a:latin typeface="+mn-lt"/>
                <a:ea typeface="+mn-ea"/>
                <a:cs typeface="+mn-cs"/>
              </a:rPr>
              <a:t>contre</a:t>
            </a:r>
            <a:r>
              <a:rPr lang="en-US" sz="1000" b="0" i="0" kern="1200" dirty="0">
                <a:solidFill>
                  <a:schemeClr val="tx1"/>
                </a:solidFill>
                <a:effectLst/>
                <a:latin typeface="+mn-lt"/>
                <a:ea typeface="+mn-ea"/>
                <a:cs typeface="+mn-cs"/>
              </a:rPr>
              <a:t> Midjourney </a:t>
            </a:r>
            <a:r>
              <a:rPr lang="en-US" sz="1000" b="0" i="0" kern="1200" dirty="0" err="1">
                <a:solidFill>
                  <a:schemeClr val="tx1"/>
                </a:solidFill>
                <a:effectLst/>
                <a:latin typeface="+mn-lt"/>
                <a:ea typeface="+mn-ea"/>
                <a:cs typeface="+mn-cs"/>
              </a:rPr>
              <a:t>ou</a:t>
            </a:r>
            <a:r>
              <a:rPr lang="en-US" sz="1000" b="0" i="0" kern="1200" dirty="0">
                <a:solidFill>
                  <a:schemeClr val="tx1"/>
                </a:solidFill>
                <a:effectLst/>
                <a:latin typeface="+mn-lt"/>
                <a:ea typeface="+mn-ea"/>
                <a:cs typeface="+mn-cs"/>
              </a:rPr>
              <a:t> Stability AI pour des artistes, </a:t>
            </a:r>
            <a:r>
              <a:rPr lang="en-US" sz="1000" b="0" i="0" kern="1200" dirty="0" err="1">
                <a:solidFill>
                  <a:schemeClr val="tx1"/>
                </a:solidFill>
                <a:effectLst/>
                <a:latin typeface="+mn-lt"/>
                <a:ea typeface="+mn-ea"/>
                <a:cs typeface="+mn-cs"/>
              </a:rPr>
              <a:t>cependant</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en</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grande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partie</a:t>
            </a:r>
            <a:r>
              <a:rPr lang="en-US" sz="1000" b="0" i="0" kern="1200" dirty="0">
                <a:solidFill>
                  <a:schemeClr val="tx1"/>
                </a:solidFill>
                <a:effectLst/>
                <a:latin typeface="+mn-lt"/>
                <a:ea typeface="+mn-ea"/>
                <a:cs typeface="+mn-cs"/>
              </a:rPr>
              <a:t> repoussé au tribunal cf. https://en.wikipedia.org/wiki/Midjourney et E. Le </a:t>
            </a:r>
            <a:r>
              <a:rPr lang="en-US" sz="1000" b="0" i="0" kern="1200" dirty="0" err="1">
                <a:solidFill>
                  <a:schemeClr val="tx1"/>
                </a:solidFill>
                <a:effectLst/>
                <a:latin typeface="+mn-lt"/>
                <a:ea typeface="+mn-ea"/>
                <a:cs typeface="+mn-cs"/>
              </a:rPr>
              <a:t>Bourlout</a:t>
            </a:r>
            <a:r>
              <a:rPr lang="en-US" sz="1000" b="0" i="0" kern="1200" dirty="0">
                <a:solidFill>
                  <a:schemeClr val="tx1"/>
                </a:solidFill>
                <a:effectLst/>
                <a:latin typeface="+mn-lt"/>
                <a:ea typeface="+mn-ea"/>
                <a:cs typeface="+mn-cs"/>
              </a:rPr>
              <a:t>, </a:t>
            </a:r>
            <a:r>
              <a:rPr lang="fr-FR" sz="1000" b="0" i="0" kern="1200" noProof="0" dirty="0">
                <a:solidFill>
                  <a:schemeClr val="tx1"/>
                </a:solidFill>
                <a:effectLst/>
                <a:latin typeface="+mn-lt"/>
                <a:ea typeface="+mn-ea"/>
                <a:cs typeface="+mn-cs"/>
              </a:rPr>
              <a:t>« Les IA génératives… », 18/01/2023, https://www.01net.com/actualites/les-ia-generatives-sont-elles-le-fruit-du-plus-grand-piratage-doeuvres-dart-de-lhistoire.html</a:t>
            </a:r>
            <a:r>
              <a:rPr lang="en-US" sz="1000" b="0" i="0" kern="1200" dirty="0">
                <a:solidFill>
                  <a:schemeClr val="tx1"/>
                </a:solidFill>
                <a:effectLst/>
                <a:latin typeface="+mn-lt"/>
                <a:ea typeface="+mn-ea"/>
                <a:cs typeface="+mn-cs"/>
              </a:rPr>
              <a:t> ; à </a:t>
            </a:r>
            <a:r>
              <a:rPr lang="en-US" sz="1000" b="0" i="0" kern="1200" dirty="0" err="1">
                <a:solidFill>
                  <a:schemeClr val="tx1"/>
                </a:solidFill>
                <a:effectLst/>
                <a:latin typeface="+mn-lt"/>
                <a:ea typeface="+mn-ea"/>
                <a:cs typeface="+mn-cs"/>
              </a:rPr>
              <a:t>l’automne</a:t>
            </a:r>
            <a:r>
              <a:rPr lang="en-US" sz="1000" b="0" i="0" kern="1200" dirty="0">
                <a:solidFill>
                  <a:schemeClr val="tx1"/>
                </a:solidFill>
                <a:effectLst/>
                <a:latin typeface="+mn-lt"/>
                <a:ea typeface="+mn-ea"/>
                <a:cs typeface="+mn-cs"/>
              </a:rPr>
              <a:t> 2023 pour des auteurs </a:t>
            </a:r>
            <a:r>
              <a:rPr lang="en-US" sz="1000" b="0" i="0" kern="1200" dirty="0" err="1">
                <a:solidFill>
                  <a:schemeClr val="tx1"/>
                </a:solidFill>
                <a:effectLst/>
                <a:latin typeface="+mn-lt"/>
                <a:ea typeface="+mn-ea"/>
                <a:cs typeface="+mn-cs"/>
              </a:rPr>
              <a:t>dont</a:t>
            </a:r>
            <a:r>
              <a:rPr lang="en-US" sz="1000" b="0" i="0" kern="1200" dirty="0">
                <a:solidFill>
                  <a:schemeClr val="tx1"/>
                </a:solidFill>
                <a:effectLst/>
                <a:latin typeface="+mn-lt"/>
                <a:ea typeface="+mn-ea"/>
                <a:cs typeface="+mn-cs"/>
              </a:rPr>
              <a:t> GRR Martin, </a:t>
            </a:r>
            <a:r>
              <a:rPr lang="en-US" sz="1000" b="0" i="0" kern="1200" dirty="0" err="1">
                <a:solidFill>
                  <a:schemeClr val="tx1"/>
                </a:solidFill>
                <a:effectLst/>
                <a:latin typeface="+mn-lt"/>
                <a:ea typeface="+mn-ea"/>
                <a:cs typeface="+mn-cs"/>
              </a:rPr>
              <a:t>l’auteur</a:t>
            </a:r>
            <a:r>
              <a:rPr lang="en-US" sz="1000" b="0" i="0" kern="1200" dirty="0">
                <a:solidFill>
                  <a:schemeClr val="tx1"/>
                </a:solidFill>
                <a:effectLst/>
                <a:latin typeface="+mn-lt"/>
                <a:ea typeface="+mn-ea"/>
                <a:cs typeface="+mn-cs"/>
              </a:rPr>
              <a:t> de </a:t>
            </a:r>
            <a:r>
              <a:rPr lang="en-US" sz="1000" b="0" i="1" kern="1200" dirty="0">
                <a:solidFill>
                  <a:schemeClr val="tx1"/>
                </a:solidFill>
                <a:effectLst/>
                <a:latin typeface="+mn-lt"/>
                <a:ea typeface="+mn-ea"/>
                <a:cs typeface="+mn-cs"/>
              </a:rPr>
              <a:t>Game of thrones</a:t>
            </a:r>
            <a:r>
              <a:rPr lang="en-US" sz="1000" b="0" i="0" kern="1200" dirty="0">
                <a:solidFill>
                  <a:schemeClr val="tx1"/>
                </a:solidFill>
                <a:effectLst/>
                <a:latin typeface="+mn-lt"/>
                <a:ea typeface="+mn-ea"/>
                <a:cs typeface="+mn-cs"/>
              </a:rPr>
              <a:t>, cf. https://en.wikipedia.org/wiki/OpenAI)</a:t>
            </a:r>
          </a:p>
          <a:p>
            <a:pPr marL="898525" marR="0" lvl="1" indent="-182563"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ex. : </a:t>
            </a:r>
            <a:r>
              <a:rPr lang="en-US" sz="1000" b="0" i="0" kern="1200" dirty="0" err="1">
                <a:solidFill>
                  <a:schemeClr val="tx1"/>
                </a:solidFill>
                <a:effectLst/>
                <a:latin typeface="+mn-lt"/>
                <a:ea typeface="+mn-ea"/>
                <a:cs typeface="+mn-cs"/>
              </a:rPr>
              <a:t>liste</a:t>
            </a:r>
            <a:r>
              <a:rPr lang="en-US" sz="1000" b="0" i="0" kern="1200" dirty="0">
                <a:solidFill>
                  <a:schemeClr val="tx1"/>
                </a:solidFill>
                <a:effectLst/>
                <a:latin typeface="+mn-lt"/>
                <a:ea typeface="+mn-ea"/>
                <a:cs typeface="+mn-cs"/>
              </a:rPr>
              <a:t> de </a:t>
            </a:r>
            <a:r>
              <a:rPr lang="en-US" sz="1000" b="0" i="0" kern="1200" dirty="0" err="1">
                <a:solidFill>
                  <a:schemeClr val="tx1"/>
                </a:solidFill>
                <a:effectLst/>
                <a:latin typeface="+mn-lt"/>
                <a:ea typeface="+mn-ea"/>
                <a:cs typeface="+mn-cs"/>
              </a:rPr>
              <a:t>plaintes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Etats</a:t>
            </a:r>
            <a:r>
              <a:rPr lang="en-US" sz="1000" b="0" i="0" kern="1200" dirty="0">
                <a:solidFill>
                  <a:schemeClr val="tx1"/>
                </a:solidFill>
                <a:effectLst/>
                <a:latin typeface="+mn-lt"/>
                <a:ea typeface="+mn-ea"/>
                <a:cs typeface="+mn-cs"/>
              </a:rPr>
              <a:t>-Unis : https://www.wired.com/story/ai-copyright-case-tracker/</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1" i="0" kern="1200" dirty="0">
                <a:solidFill>
                  <a:schemeClr val="tx1"/>
                </a:solidFill>
                <a:effectLst/>
                <a:latin typeface="+mn-lt"/>
                <a:ea typeface="+mn-ea"/>
                <a:cs typeface="+mn-cs"/>
                <a:sym typeface="Wingdings" panose="05000000000000000000" pitchFamily="2" charset="2"/>
              </a:rPr>
              <a:t>la reproduction de </a:t>
            </a:r>
            <a:r>
              <a:rPr lang="en-US" sz="1000" b="1" i="0" kern="1200" dirty="0" err="1">
                <a:solidFill>
                  <a:schemeClr val="tx1"/>
                </a:solidFill>
                <a:effectLst/>
                <a:latin typeface="+mn-lt"/>
                <a:ea typeface="+mn-ea"/>
                <a:cs typeface="+mn-cs"/>
                <a:sym typeface="Wingdings" panose="05000000000000000000" pitchFamily="2" charset="2"/>
              </a:rPr>
              <a:t>contenus</a:t>
            </a:r>
            <a:r>
              <a:rPr lang="en-US" sz="1000" b="1" i="0" kern="1200" dirty="0">
                <a:solidFill>
                  <a:schemeClr val="tx1"/>
                </a:solidFill>
                <a:effectLst/>
                <a:latin typeface="+mn-lt"/>
                <a:ea typeface="+mn-ea"/>
                <a:cs typeface="+mn-cs"/>
                <a:sym typeface="Wingdings" panose="05000000000000000000" pitchFamily="2" charset="2"/>
              </a:rPr>
              <a:t> non </a:t>
            </a:r>
            <a:r>
              <a:rPr lang="en-US" sz="1000" b="1" i="0" kern="1200" dirty="0" err="1">
                <a:solidFill>
                  <a:schemeClr val="tx1"/>
                </a:solidFill>
                <a:effectLst/>
                <a:latin typeface="+mn-lt"/>
                <a:ea typeface="+mn-ea"/>
                <a:cs typeface="+mn-cs"/>
                <a:sym typeface="Wingdings" panose="05000000000000000000" pitchFamily="2" charset="2"/>
              </a:rPr>
              <a:t>autorisés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même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transformés</a:t>
            </a:r>
            <a:r>
              <a:rPr lang="en-US" sz="1000" b="1" i="0" kern="1200" dirty="0">
                <a:solidFill>
                  <a:schemeClr val="tx1"/>
                </a:solidFill>
                <a:effectLst/>
                <a:latin typeface="+mn-lt"/>
                <a:ea typeface="+mn-ea"/>
                <a:cs typeface="+mn-cs"/>
                <a:sym typeface="Wingdings" panose="05000000000000000000" pitchFamily="2" charset="2"/>
              </a:rPr>
              <a:t> par </a:t>
            </a:r>
            <a:r>
              <a:rPr lang="en-US" sz="1000" b="1" i="0" kern="1200" dirty="0" err="1">
                <a:solidFill>
                  <a:schemeClr val="tx1"/>
                </a:solidFill>
                <a:effectLst/>
                <a:latin typeface="+mn-lt"/>
                <a:ea typeface="+mn-ea"/>
                <a:cs typeface="+mn-cs"/>
                <a:sym typeface="Wingdings" panose="05000000000000000000" pitchFamily="2" charset="2"/>
              </a:rPr>
              <a:t>l’IA</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serait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une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atteinte</a:t>
            </a:r>
            <a:r>
              <a:rPr lang="en-US" sz="1000" b="1" i="0" kern="1200" dirty="0">
                <a:solidFill>
                  <a:schemeClr val="tx1"/>
                </a:solidFill>
                <a:effectLst/>
                <a:latin typeface="+mn-lt"/>
                <a:ea typeface="+mn-ea"/>
                <a:cs typeface="+mn-cs"/>
                <a:sym typeface="Wingdings" panose="05000000000000000000" pitchFamily="2" charset="2"/>
              </a:rPr>
              <a:t> au droit </a:t>
            </a:r>
            <a:r>
              <a:rPr lang="en-US" sz="1000" b="1" i="0" kern="1200" dirty="0" err="1">
                <a:solidFill>
                  <a:schemeClr val="tx1"/>
                </a:solidFill>
                <a:effectLst/>
                <a:latin typeface="+mn-lt"/>
                <a:ea typeface="+mn-ea"/>
                <a:cs typeface="+mn-cs"/>
                <a:sym typeface="Wingdings" panose="05000000000000000000" pitchFamily="2" charset="2"/>
              </a:rPr>
              <a:t>d’auteur</a:t>
            </a:r>
            <a:r>
              <a:rPr lang="en-US" sz="1000" b="1" i="0" kern="1200" dirty="0">
                <a:solidFill>
                  <a:schemeClr val="tx1"/>
                </a:solidFill>
                <a:effectLst/>
                <a:latin typeface="+mn-lt"/>
                <a:ea typeface="+mn-ea"/>
                <a:cs typeface="+mn-cs"/>
                <a:sym typeface="Wingdings" panose="05000000000000000000" pitchFamily="2" charset="2"/>
              </a:rPr>
              <a:t> (</a:t>
            </a:r>
            <a:r>
              <a:rPr lang="en-US" sz="1000" b="1" i="1" kern="1200" dirty="0">
                <a:solidFill>
                  <a:schemeClr val="tx1"/>
                </a:solidFill>
                <a:effectLst/>
                <a:latin typeface="+mn-lt"/>
                <a:ea typeface="+mn-ea"/>
                <a:cs typeface="+mn-cs"/>
                <a:sym typeface="Wingdings" panose="05000000000000000000" pitchFamily="2" charset="2"/>
              </a:rPr>
              <a:t>infringement claims</a:t>
            </a:r>
            <a:r>
              <a:rPr lang="en-US" sz="1000" b="1" i="0" kern="1200" dirty="0">
                <a:solidFill>
                  <a:schemeClr val="tx1"/>
                </a:solidFill>
                <a:effectLst/>
                <a:latin typeface="+mn-lt"/>
                <a:ea typeface="+mn-ea"/>
                <a:cs typeface="+mn-cs"/>
                <a:sym typeface="Wingdings" panose="05000000000000000000" pitchFamily="2" charset="2"/>
              </a:rPr>
              <a:t>) ?</a:t>
            </a: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000" b="1" i="0" kern="1200" dirty="0">
                <a:solidFill>
                  <a:schemeClr val="tx1"/>
                </a:solidFill>
                <a:effectLst/>
                <a:latin typeface="+mn-lt"/>
                <a:ea typeface="+mn-ea"/>
                <a:cs typeface="+mn-cs"/>
                <a:sym typeface="Wingdings" panose="05000000000000000000" pitchFamily="2" charset="2"/>
              </a:rPr>
              <a:t>	</a:t>
            </a:r>
            <a:r>
              <a:rPr lang="en-US" sz="1000" b="0" i="0" kern="1200" dirty="0">
                <a:solidFill>
                  <a:schemeClr val="tx1"/>
                </a:solidFill>
                <a:effectLst/>
                <a:latin typeface="+mn-lt"/>
                <a:ea typeface="+mn-ea"/>
                <a:cs typeface="+mn-cs"/>
                <a:sym typeface="Wingdings" panose="05000000000000000000" pitchFamily="2" charset="2"/>
              </a:rPr>
              <a:t>cf. Thomson Reuters qui </a:t>
            </a:r>
            <a:r>
              <a:rPr lang="en-US" sz="1000" b="0" i="0" kern="1200" dirty="0" err="1">
                <a:solidFill>
                  <a:schemeClr val="tx1"/>
                </a:solidFill>
                <a:effectLst/>
                <a:latin typeface="+mn-lt"/>
                <a:ea typeface="+mn-ea"/>
                <a:cs typeface="+mn-cs"/>
                <a:sym typeface="Wingdings" panose="05000000000000000000" pitchFamily="2" charset="2"/>
              </a:rPr>
              <a:t>gagne</a:t>
            </a:r>
            <a:r>
              <a:rPr lang="en-US" sz="1000" b="0" i="0" kern="1200" dirty="0">
                <a:solidFill>
                  <a:schemeClr val="tx1"/>
                </a:solidFill>
                <a:effectLst/>
                <a:latin typeface="+mn-lt"/>
                <a:ea typeface="+mn-ea"/>
                <a:cs typeface="+mn-cs"/>
                <a:sym typeface="Wingdings" panose="05000000000000000000" pitchFamily="2" charset="2"/>
              </a:rPr>
              <a:t> son </a:t>
            </a:r>
            <a:r>
              <a:rPr lang="en-US" sz="1000" b="0" i="0" kern="1200" dirty="0" err="1">
                <a:solidFill>
                  <a:schemeClr val="tx1"/>
                </a:solidFill>
                <a:effectLst/>
                <a:latin typeface="+mn-lt"/>
                <a:ea typeface="+mn-ea"/>
                <a:cs typeface="+mn-cs"/>
                <a:sym typeface="Wingdings" panose="05000000000000000000" pitchFamily="2" charset="2"/>
              </a:rPr>
              <a:t>procès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contre</a:t>
            </a:r>
            <a:r>
              <a:rPr lang="en-US" sz="1000" b="0" i="0" kern="1200" dirty="0">
                <a:solidFill>
                  <a:schemeClr val="tx1"/>
                </a:solidFill>
                <a:effectLst/>
                <a:latin typeface="+mn-lt"/>
                <a:ea typeface="+mn-ea"/>
                <a:cs typeface="+mn-cs"/>
                <a:sym typeface="Wingdings" panose="05000000000000000000" pitchFamily="2" charset="2"/>
              </a:rPr>
              <a:t> Ross Intelligence, sur la </a:t>
            </a:r>
            <a:r>
              <a:rPr lang="en-US" sz="1000" b="0" i="0" kern="1200" dirty="0" err="1">
                <a:solidFill>
                  <a:schemeClr val="tx1"/>
                </a:solidFill>
                <a:effectLst/>
                <a:latin typeface="+mn-lt"/>
                <a:ea typeface="+mn-ea"/>
                <a:cs typeface="+mn-cs"/>
                <a:sym typeface="Wingdings" panose="05000000000000000000" pitchFamily="2" charset="2"/>
              </a:rPr>
              <a:t>légalité</a:t>
            </a:r>
            <a:r>
              <a:rPr lang="en-US" sz="1000" b="0" i="0" kern="1200" dirty="0">
                <a:solidFill>
                  <a:schemeClr val="tx1"/>
                </a:solidFill>
                <a:effectLst/>
                <a:latin typeface="+mn-lt"/>
                <a:ea typeface="+mn-ea"/>
                <a:cs typeface="+mn-cs"/>
                <a:sym typeface="Wingdings" panose="05000000000000000000" pitchFamily="2" charset="2"/>
              </a:rPr>
              <a:t> de la reutilization de données pour </a:t>
            </a:r>
            <a:r>
              <a:rPr lang="en-US" sz="1000" b="0" i="0" kern="1200" dirty="0" err="1">
                <a:solidFill>
                  <a:schemeClr val="tx1"/>
                </a:solidFill>
                <a:effectLst/>
                <a:latin typeface="+mn-lt"/>
                <a:ea typeface="+mn-ea"/>
                <a:cs typeface="+mn-cs"/>
                <a:sym typeface="Wingdings" panose="05000000000000000000" pitchFamily="2" charset="2"/>
              </a:rPr>
              <a:t>l’entraînement</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d’IA</a:t>
            </a:r>
            <a:r>
              <a:rPr lang="en-US" sz="1000" b="0" i="0" kern="1200" dirty="0">
                <a:solidFill>
                  <a:schemeClr val="tx1"/>
                </a:solidFill>
                <a:effectLst/>
                <a:latin typeface="+mn-lt"/>
                <a:ea typeface="+mn-ea"/>
                <a:cs typeface="+mn-cs"/>
                <a:sym typeface="Wingdings" panose="05000000000000000000" pitchFamily="2" charset="2"/>
              </a:rPr>
              <a:t> ; ! le </a:t>
            </a:r>
            <a:r>
              <a:rPr lang="en-US" sz="1000" b="0" i="0" kern="1200" dirty="0" err="1">
                <a:solidFill>
                  <a:schemeClr val="tx1"/>
                </a:solidFill>
                <a:effectLst/>
                <a:latin typeface="+mn-lt"/>
                <a:ea typeface="+mn-ea"/>
                <a:cs typeface="+mn-cs"/>
                <a:sym typeface="Wingdings" panose="05000000000000000000" pitchFamily="2" charset="2"/>
              </a:rPr>
              <a:t>jugement</a:t>
            </a:r>
            <a:r>
              <a:rPr lang="en-US" sz="1000" b="0" i="0" kern="1200" dirty="0">
                <a:solidFill>
                  <a:schemeClr val="tx1"/>
                </a:solidFill>
                <a:effectLst/>
                <a:latin typeface="+mn-lt"/>
                <a:ea typeface="+mn-ea"/>
                <a:cs typeface="+mn-cs"/>
                <a:sym typeface="Wingdings" panose="05000000000000000000" pitchFamily="2" charset="2"/>
              </a:rPr>
              <a:t> ne </a:t>
            </a:r>
            <a:r>
              <a:rPr lang="en-US" sz="1000" b="0" i="0" kern="1200" dirty="0" err="1">
                <a:solidFill>
                  <a:schemeClr val="tx1"/>
                </a:solidFill>
                <a:effectLst/>
                <a:latin typeface="+mn-lt"/>
                <a:ea typeface="+mn-ea"/>
                <a:cs typeface="+mn-cs"/>
                <a:sym typeface="Wingdings" panose="05000000000000000000" pitchFamily="2" charset="2"/>
              </a:rPr>
              <a:t>porte</a:t>
            </a:r>
            <a:r>
              <a:rPr lang="en-US" sz="1000" b="0" i="0" kern="1200" dirty="0">
                <a:solidFill>
                  <a:schemeClr val="tx1"/>
                </a:solidFill>
                <a:effectLst/>
                <a:latin typeface="+mn-lt"/>
                <a:ea typeface="+mn-ea"/>
                <a:cs typeface="+mn-cs"/>
                <a:sym typeface="Wingdings" panose="05000000000000000000" pitchFamily="2" charset="2"/>
              </a:rPr>
              <a:t> pas sur </a:t>
            </a:r>
            <a:r>
              <a:rPr lang="en-US" sz="1000" b="0" i="0" kern="1200" dirty="0" err="1">
                <a:solidFill>
                  <a:schemeClr val="tx1"/>
                </a:solidFill>
                <a:effectLst/>
                <a:latin typeface="+mn-lt"/>
                <a:ea typeface="+mn-ea"/>
                <a:cs typeface="+mn-cs"/>
                <a:sym typeface="Wingdings" panose="05000000000000000000" pitchFamily="2" charset="2"/>
              </a:rPr>
              <a:t>l’IA</a:t>
            </a:r>
            <a:r>
              <a:rPr lang="en-US" sz="1000" b="0" i="0" kern="1200" dirty="0">
                <a:solidFill>
                  <a:schemeClr val="tx1"/>
                </a:solidFill>
                <a:effectLst/>
                <a:latin typeface="+mn-lt"/>
                <a:ea typeface="+mn-ea"/>
                <a:cs typeface="+mn-cs"/>
                <a:sym typeface="Wingdings" panose="05000000000000000000" pitchFamily="2" charset="2"/>
              </a:rPr>
              <a:t> generative </a:t>
            </a:r>
            <a:r>
              <a:rPr lang="en-US" sz="1000" b="0" i="0" kern="1200" dirty="0" err="1">
                <a:solidFill>
                  <a:schemeClr val="tx1"/>
                </a:solidFill>
                <a:effectLst/>
                <a:latin typeface="+mn-lt"/>
                <a:ea typeface="+mn-ea"/>
                <a:cs typeface="+mn-cs"/>
                <a:sym typeface="Wingdings" panose="05000000000000000000" pitchFamily="2" charset="2"/>
              </a:rPr>
              <a:t>elle-même</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spécifiquement</a:t>
            </a:r>
            <a:r>
              <a:rPr lang="en-US" sz="1000" b="0" i="0" kern="1200" dirty="0">
                <a:solidFill>
                  <a:schemeClr val="tx1"/>
                </a:solidFill>
                <a:effectLst/>
                <a:latin typeface="+mn-lt"/>
                <a:ea typeface="+mn-ea"/>
                <a:cs typeface="+mn-cs"/>
                <a:sym typeface="Wingdings" panose="05000000000000000000" pitchFamily="2" charset="2"/>
              </a:rPr>
              <a:t> (https://www.usine-digitale.fr/article/droit-d-auteur-et-ia-generative-thomson-reuters-gagne-un-proces-contre-ross-intelligence.N2227755)</a:t>
            </a:r>
          </a:p>
          <a:p>
            <a:pPr marL="354013"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sz="1000" b="0" i="0" kern="1200" dirty="0" err="1">
                <a:solidFill>
                  <a:schemeClr val="tx1"/>
                </a:solidFill>
                <a:effectLst/>
                <a:latin typeface="+mn-lt"/>
                <a:ea typeface="+mn-ea"/>
                <a:cs typeface="+mn-cs"/>
                <a:sym typeface="Wingdings" panose="05000000000000000000" pitchFamily="2" charset="2"/>
              </a:rPr>
              <a:t>annonce</a:t>
            </a:r>
            <a:r>
              <a:rPr lang="en-US" sz="1000" b="0" i="0" kern="1200" dirty="0">
                <a:solidFill>
                  <a:schemeClr val="tx1"/>
                </a:solidFill>
                <a:effectLst/>
                <a:latin typeface="+mn-lt"/>
                <a:ea typeface="+mn-ea"/>
                <a:cs typeface="+mn-cs"/>
                <a:sym typeface="Wingdings" panose="05000000000000000000" pitchFamily="2" charset="2"/>
              </a:rPr>
              <a:t> de </a:t>
            </a:r>
            <a:r>
              <a:rPr lang="en-US" sz="1000" b="0" i="0" kern="1200" dirty="0" err="1">
                <a:solidFill>
                  <a:schemeClr val="tx1"/>
                </a:solidFill>
                <a:effectLst/>
                <a:latin typeface="+mn-lt"/>
                <a:ea typeface="+mn-ea"/>
                <a:cs typeface="+mn-cs"/>
                <a:sym typeface="Wingdings" panose="05000000000000000000" pitchFamily="2" charset="2"/>
              </a:rPr>
              <a:t>nombreux</a:t>
            </a:r>
            <a:r>
              <a:rPr lang="en-US" sz="1000" b="0" i="0" kern="1200" dirty="0">
                <a:solidFill>
                  <a:schemeClr val="tx1"/>
                </a:solidFill>
                <a:effectLst/>
                <a:latin typeface="+mn-lt"/>
                <a:ea typeface="+mn-ea"/>
                <a:cs typeface="+mn-cs"/>
                <a:sym typeface="Wingdings" panose="05000000000000000000" pitchFamily="2" charset="2"/>
              </a:rPr>
              <a:t> services IA </a:t>
            </a:r>
            <a:r>
              <a:rPr lang="en-US" sz="1000" b="0" i="0" kern="1200" dirty="0" err="1">
                <a:solidFill>
                  <a:schemeClr val="tx1"/>
                </a:solidFill>
                <a:effectLst/>
                <a:latin typeface="+mn-lt"/>
                <a:ea typeface="+mn-ea"/>
                <a:cs typeface="+mn-cs"/>
                <a:sym typeface="Wingdings" panose="05000000000000000000" pitchFamily="2" charset="2"/>
              </a:rPr>
              <a:t>qu’ils</a:t>
            </a:r>
            <a:r>
              <a:rPr lang="en-US" sz="1000" b="0" i="0" kern="1200" dirty="0">
                <a:solidFill>
                  <a:schemeClr val="tx1"/>
                </a:solidFill>
                <a:effectLst/>
                <a:latin typeface="+mn-lt"/>
                <a:ea typeface="+mn-ea"/>
                <a:cs typeface="+mn-cs"/>
                <a:sym typeface="Wingdings" panose="05000000000000000000" pitchFamily="2" charset="2"/>
              </a:rPr>
              <a:t> </a:t>
            </a:r>
            <a:r>
              <a:rPr lang="en-US" sz="1000" b="0" i="0" kern="1200" dirty="0" err="1">
                <a:solidFill>
                  <a:schemeClr val="tx1"/>
                </a:solidFill>
                <a:effectLst/>
                <a:latin typeface="+mn-lt"/>
                <a:ea typeface="+mn-ea"/>
                <a:cs typeface="+mn-cs"/>
                <a:sym typeface="Wingdings" panose="05000000000000000000" pitchFamily="2" charset="2"/>
              </a:rPr>
              <a:t>protégeraient</a:t>
            </a:r>
            <a:r>
              <a:rPr lang="en-US" sz="1000" b="0" i="0" kern="1200" dirty="0">
                <a:solidFill>
                  <a:schemeClr val="tx1"/>
                </a:solidFill>
                <a:effectLst/>
                <a:latin typeface="+mn-lt"/>
                <a:ea typeface="+mn-ea"/>
                <a:cs typeface="+mn-cs"/>
                <a:sym typeface="Wingdings" panose="05000000000000000000" pitchFamily="2" charset="2"/>
              </a:rPr>
              <a:t> les </a:t>
            </a:r>
            <a:r>
              <a:rPr lang="en-US" sz="1000" b="0" i="0" kern="1200" dirty="0" err="1">
                <a:solidFill>
                  <a:schemeClr val="tx1"/>
                </a:solidFill>
                <a:effectLst/>
                <a:latin typeface="+mn-lt"/>
                <a:ea typeface="+mn-ea"/>
                <a:cs typeface="+mn-cs"/>
                <a:sym typeface="Wingdings" panose="05000000000000000000" pitchFamily="2" charset="2"/>
              </a:rPr>
              <a:t>internautes</a:t>
            </a:r>
            <a:r>
              <a:rPr lang="en-US" sz="1000" b="0" i="0" kern="1200" dirty="0">
                <a:solidFill>
                  <a:schemeClr val="tx1"/>
                </a:solidFill>
                <a:effectLst/>
                <a:latin typeface="+mn-lt"/>
                <a:ea typeface="+mn-ea"/>
                <a:cs typeface="+mn-cs"/>
                <a:sym typeface="Wingdings" panose="05000000000000000000" pitchFamily="2" charset="2"/>
              </a:rPr>
              <a:t> qui se </a:t>
            </a:r>
            <a:r>
              <a:rPr lang="en-US" sz="1000" b="0" i="0" kern="1200" dirty="0" err="1">
                <a:solidFill>
                  <a:schemeClr val="tx1"/>
                </a:solidFill>
                <a:effectLst/>
                <a:latin typeface="+mn-lt"/>
                <a:ea typeface="+mn-ea"/>
                <a:cs typeface="+mn-cs"/>
                <a:sym typeface="Wingdings" panose="05000000000000000000" pitchFamily="2" charset="2"/>
              </a:rPr>
              <a:t>trouveraient</a:t>
            </a:r>
            <a:r>
              <a:rPr lang="en-US" sz="1000" b="0" i="0" kern="1200" dirty="0">
                <a:solidFill>
                  <a:schemeClr val="tx1"/>
                </a:solidFill>
                <a:effectLst/>
                <a:latin typeface="+mn-lt"/>
                <a:ea typeface="+mn-ea"/>
                <a:cs typeface="+mn-cs"/>
                <a:sym typeface="Wingdings" panose="05000000000000000000" pitchFamily="2" charset="2"/>
              </a:rPr>
              <a:t> dans </a:t>
            </a:r>
            <a:r>
              <a:rPr lang="en-US" sz="1000" b="0" i="0" kern="1200" dirty="0" err="1">
                <a:solidFill>
                  <a:schemeClr val="tx1"/>
                </a:solidFill>
                <a:effectLst/>
                <a:latin typeface="+mn-lt"/>
                <a:ea typeface="+mn-ea"/>
                <a:cs typeface="+mn-cs"/>
                <a:sym typeface="Wingdings" panose="05000000000000000000" pitchFamily="2" charset="2"/>
              </a:rPr>
              <a:t>cette</a:t>
            </a:r>
            <a:r>
              <a:rPr lang="en-US" sz="1000" b="0" i="0" kern="1200" dirty="0">
                <a:solidFill>
                  <a:schemeClr val="tx1"/>
                </a:solidFill>
                <a:effectLst/>
                <a:latin typeface="+mn-lt"/>
                <a:ea typeface="+mn-ea"/>
                <a:cs typeface="+mn-cs"/>
                <a:sym typeface="Wingdings" panose="05000000000000000000" pitchFamily="2" charset="2"/>
              </a:rPr>
              <a:t> situation  (ex. : Copyright Shield </a:t>
            </a:r>
            <a:r>
              <a:rPr lang="en-US" sz="1000" b="0" i="0" kern="1200" dirty="0" err="1">
                <a:solidFill>
                  <a:schemeClr val="tx1"/>
                </a:solidFill>
                <a:effectLst/>
                <a:latin typeface="+mn-lt"/>
                <a:ea typeface="+mn-ea"/>
                <a:cs typeface="+mn-cs"/>
                <a:sym typeface="Wingdings" panose="05000000000000000000" pitchFamily="2" charset="2"/>
              </a:rPr>
              <a:t>d’OpenAI</a:t>
            </a:r>
            <a:r>
              <a:rPr lang="en-US" sz="1000" b="0" i="0" kern="1200" dirty="0">
                <a:solidFill>
                  <a:schemeClr val="tx1"/>
                </a:solidFill>
                <a:effectLst/>
                <a:latin typeface="+mn-lt"/>
                <a:ea typeface="+mn-ea"/>
                <a:cs typeface="+mn-cs"/>
                <a:sym typeface="Wingdings" panose="05000000000000000000" pitchFamily="2" charset="2"/>
              </a:rPr>
              <a:t>)</a:t>
            </a:r>
          </a:p>
          <a:p>
            <a:pPr marL="454026"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endParaRPr lang="fr-FR" sz="1000" b="1" i="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156</a:t>
            </a:fld>
            <a:endParaRPr lang="fr-FR"/>
          </a:p>
        </p:txBody>
      </p:sp>
    </p:spTree>
    <p:extLst>
      <p:ext uri="{BB962C8B-B14F-4D97-AF65-F5344CB8AC3E}">
        <p14:creationId xmlns:p14="http://schemas.microsoft.com/office/powerpoint/2010/main" val="387975345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en complément :</a:t>
            </a:r>
          </a:p>
          <a:p>
            <a:endParaRPr lang="fr-FR" dirty="0"/>
          </a:p>
          <a:p>
            <a:pPr marL="171450" indent="-171450">
              <a:buFontTx/>
              <a:buChar char="-"/>
            </a:pPr>
            <a:r>
              <a:rPr lang="fr-FR" dirty="0"/>
              <a:t>https://www.insidehighered.com/news/tech-innovation/artificial-intelligence/2024/02/09/professors-proceed-caution-using-ai</a:t>
            </a:r>
          </a:p>
          <a:p>
            <a:pPr marL="171450" indent="-171450">
              <a:buFontTx/>
              <a:buChar char="-"/>
            </a:pPr>
            <a:r>
              <a:rPr lang="fr-FR" dirty="0"/>
              <a:t>https://www.bloomberg.com/news/features/2024-10-18/do-ai-detectors-work-students-face-false-cheating-accusations</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157</a:t>
            </a:fld>
            <a:endParaRPr lang="fr-FR"/>
          </a:p>
        </p:txBody>
      </p:sp>
    </p:spTree>
    <p:extLst>
      <p:ext uri="{BB962C8B-B14F-4D97-AF65-F5344CB8AC3E}">
        <p14:creationId xmlns:p14="http://schemas.microsoft.com/office/powerpoint/2010/main" val="13131638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citer une IA générative ?</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dirty="0"/>
              <a:t>en 05/2023, APA, Chicago et </a:t>
            </a:r>
            <a:r>
              <a:rPr lang="fr-FR" dirty="0" err="1"/>
              <a:t>MLA</a:t>
            </a:r>
            <a:r>
              <a:rPr lang="fr-FR" dirty="0"/>
              <a:t> ont publié des lignes directrices sur la manière de citer les IA génératives ; encore en cours de stabilisation (cf. J.  </a:t>
            </a:r>
            <a:r>
              <a:rPr lang="fr-FR" dirty="0" err="1"/>
              <a:t>Caufield</a:t>
            </a:r>
            <a:r>
              <a:rPr lang="fr-FR" dirty="0"/>
              <a:t>, « ChatGPT Citations | Formats &amp; </a:t>
            </a:r>
            <a:r>
              <a:rPr lang="fr-FR" dirty="0" err="1"/>
              <a:t>Examples</a:t>
            </a:r>
            <a:r>
              <a:rPr lang="fr-FR" dirty="0"/>
              <a:t> », 15/05-16/11/2023, https://www.scribbr.com/ai-tools/chatgpt-citations/)</a:t>
            </a:r>
          </a:p>
          <a:p>
            <a:endParaRPr lang="fr-FR" b="1" i="0"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158</a:t>
            </a:fld>
            <a:endParaRPr lang="fr-FR"/>
          </a:p>
        </p:txBody>
      </p:sp>
    </p:spTree>
    <p:extLst>
      <p:ext uri="{BB962C8B-B14F-4D97-AF65-F5344CB8AC3E}">
        <p14:creationId xmlns:p14="http://schemas.microsoft.com/office/powerpoint/2010/main" val="4376734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159</a:t>
            </a:fld>
            <a:endParaRPr lang="fr-FR"/>
          </a:p>
        </p:txBody>
      </p:sp>
    </p:spTree>
    <p:extLst>
      <p:ext uri="{BB962C8B-B14F-4D97-AF65-F5344CB8AC3E}">
        <p14:creationId xmlns:p14="http://schemas.microsoft.com/office/powerpoint/2010/main" val="890272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161</a:t>
            </a:fld>
            <a:endParaRPr lang="fr-FR"/>
          </a:p>
        </p:txBody>
      </p:sp>
    </p:spTree>
    <p:extLst>
      <p:ext uri="{BB962C8B-B14F-4D97-AF65-F5344CB8AC3E}">
        <p14:creationId xmlns:p14="http://schemas.microsoft.com/office/powerpoint/2010/main" val="22965909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63 % des enseignants pensent que l’IA permet aux étudiants d’</a:t>
            </a:r>
            <a:r>
              <a:rPr lang="fr-FR" b="1" dirty="0"/>
              <a:t>obtenir de meilleures notes </a:t>
            </a:r>
            <a:r>
              <a:rPr lang="fr-FR" dirty="0"/>
              <a:t>et près de la moitié (47 %) des étudiants utilisateurs de l’IA affirment qu’ils ont de meilleures notes grâce à son utilisation » (sondage Compilatio, </a:t>
            </a:r>
            <a:r>
              <a:rPr lang="fr-FR" i="0" dirty="0"/>
              <a:t>https://www.compilatio.net/blog/enquete-ia-enseignement-2023)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i="0" dirty="0"/>
              <a:t>parmi les points d’attention signalés par les étudiants à l’usage de ChatGPT : </a:t>
            </a:r>
            <a:r>
              <a:rPr lang="fr-FR" dirty="0"/>
              <a:t>plagiat, violation du droit d’auteur, désinformation, altération de l’esprit critique…</a:t>
            </a:r>
            <a:endParaRPr lang="fr-FR" dirty="0">
              <a:effectLst/>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a:p>
            <a:pPr marL="171450" indent="-171450">
              <a:buFontTx/>
              <a:buChar char="-"/>
            </a:pPr>
            <a:endParaRPr lang="fr-FR" dirty="0"/>
          </a:p>
          <a:p>
            <a:pPr marL="171450" indent="-171450">
              <a:buFontTx/>
              <a:buChar char="-"/>
            </a:pPr>
            <a:r>
              <a:rPr lang="fr-FR" dirty="0"/>
              <a:t>quelle place pour les IA génératives dans l’enseignement ?</a:t>
            </a:r>
          </a:p>
          <a:p>
            <a:pPr marL="352425" lvl="1" indent="-171450">
              <a:buFontTx/>
              <a:buChar char="-"/>
            </a:pPr>
            <a:r>
              <a:rPr lang="fr-FR" b="1" dirty="0"/>
              <a:t>conséquences discutables de l’utilisation de l’IA dans l’enseignement</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nécessité de questionner la démarche et les résultats : ne pas de contenter des réponses mais chercher la compréhension et l’esprit critique</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d’une perte de diversité / d’une uniformisation des travaux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dirty="0"/>
              <a:t>risque de développement d’une fracture numérique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confidentialité et sécurité des données personnelles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162</a:t>
            </a:fld>
            <a:endParaRPr lang="fr-FR"/>
          </a:p>
        </p:txBody>
      </p:sp>
    </p:spTree>
    <p:extLst>
      <p:ext uri="{BB962C8B-B14F-4D97-AF65-F5344CB8AC3E}">
        <p14:creationId xmlns:p14="http://schemas.microsoft.com/office/powerpoint/2010/main" val="34292417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sondage Pôle Léonard de Vinci, RM conseil et TALAN, </a:t>
            </a:r>
            <a:r>
              <a:rPr lang="fr-FR" i="1" dirty="0"/>
              <a:t>L’impact des IA génératives </a:t>
            </a:r>
            <a:r>
              <a:rPr lang="fr-FR" i="1" dirty="0" err="1"/>
              <a:t>surles</a:t>
            </a:r>
            <a:r>
              <a:rPr lang="fr-FR" i="1" dirty="0"/>
              <a:t> étudiants</a:t>
            </a:r>
            <a:r>
              <a:rPr lang="fr-FR" dirty="0"/>
              <a:t>, 04/2024, https://www.devinci.fr/pdf/etude-impact-des-IA-generatives-sur-les-etudiants.pdf</a:t>
            </a:r>
          </a:p>
          <a:p>
            <a:r>
              <a:rPr lang="fr-FR" dirty="0"/>
              <a:t> + 1 100 répondants de </a:t>
            </a:r>
            <a:r>
              <a:rPr lang="fr-FR" dirty="0" err="1"/>
              <a:t>4</a:t>
            </a:r>
            <a:r>
              <a:rPr lang="fr-FR" baseline="30000" dirty="0" err="1"/>
              <a:t>e</a:t>
            </a:r>
            <a:r>
              <a:rPr lang="fr-FR" dirty="0"/>
              <a:t> année (</a:t>
            </a:r>
            <a:r>
              <a:rPr lang="fr-FR" b="0" i="0" dirty="0">
                <a:solidFill>
                  <a:srgbClr val="000000"/>
                </a:solidFill>
                <a:effectLst/>
                <a:latin typeface="Georgia" panose="02040502050405020303" pitchFamily="18" charset="0"/>
              </a:rPr>
              <a:t>management, ingénierie généraliste, numérique, création et design) au Pôle universitaire (privé) Léonard de Vinci</a:t>
            </a:r>
            <a:endParaRPr lang="fr-FR" i="0" dirty="0"/>
          </a:p>
          <a:p>
            <a:endParaRPr lang="fr-FR" dirty="0"/>
          </a:p>
          <a:p>
            <a:pPr algn="l" fontAlgn="base">
              <a:buFont typeface="Arial" panose="020B0604020202020204" pitchFamily="34" charset="0"/>
              <a:buNone/>
            </a:pPr>
            <a:r>
              <a:rPr lang="fr-FR" b="0" i="0" dirty="0">
                <a:solidFill>
                  <a:srgbClr val="111111"/>
                </a:solidFill>
                <a:effectLst/>
                <a:latin typeface="inherit"/>
              </a:rPr>
              <a:t>- 99% des étudiants utilisent l’IA (60% pour l’ensemble des Français)</a:t>
            </a:r>
          </a:p>
          <a:p>
            <a:pPr algn="l" fontAlgn="base">
              <a:buFont typeface="Arial" panose="020B0604020202020204" pitchFamily="34" charset="0"/>
              <a:buNone/>
            </a:pPr>
            <a:r>
              <a:rPr lang="fr-FR" b="0" i="0" dirty="0">
                <a:solidFill>
                  <a:srgbClr val="111111"/>
                </a:solidFill>
                <a:effectLst/>
                <a:latin typeface="inherit"/>
              </a:rPr>
              <a:t>- 92% des élèves ont une utilisation régulière de l’IA (32% pour l’ensemble des Français)</a:t>
            </a:r>
          </a:p>
          <a:p>
            <a:pPr algn="l" fontAlgn="base">
              <a:buFont typeface="Arial" panose="020B0604020202020204" pitchFamily="34" charset="0"/>
              <a:buChar char="•"/>
            </a:pPr>
            <a:r>
              <a:rPr lang="fr-FR" b="0" i="0" dirty="0">
                <a:solidFill>
                  <a:srgbClr val="111111"/>
                </a:solidFill>
                <a:effectLst/>
                <a:latin typeface="inherit"/>
              </a:rPr>
              <a:t>1/3 des jeunes investissent 20 euros par mois pour utiliser Chat </a:t>
            </a:r>
            <a:r>
              <a:rPr lang="fr-FR" b="0" i="0" dirty="0" err="1">
                <a:solidFill>
                  <a:srgbClr val="111111"/>
                </a:solidFill>
                <a:effectLst/>
                <a:latin typeface="inherit"/>
              </a:rPr>
              <a:t>GPT</a:t>
            </a:r>
            <a:r>
              <a:rPr lang="fr-FR" b="0" i="0" dirty="0">
                <a:solidFill>
                  <a:srgbClr val="111111"/>
                </a:solidFill>
                <a:effectLst/>
                <a:latin typeface="inherit"/>
              </a:rPr>
              <a:t> 4</a:t>
            </a:r>
          </a:p>
          <a:p>
            <a:pPr algn="l" fontAlgn="base">
              <a:buFont typeface="Arial" panose="020B0604020202020204" pitchFamily="34" charset="0"/>
              <a:buNone/>
            </a:pPr>
            <a:r>
              <a:rPr lang="fr-FR" b="0" i="0" dirty="0">
                <a:solidFill>
                  <a:srgbClr val="111111"/>
                </a:solidFill>
                <a:effectLst/>
                <a:latin typeface="inherit"/>
              </a:rPr>
              <a:t>- 52% des élèves considèrent que l’IA influence leurs choix</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163</a:t>
            </a:fld>
            <a:endParaRPr lang="fr-FR"/>
          </a:p>
        </p:txBody>
      </p:sp>
    </p:spTree>
    <p:extLst>
      <p:ext uri="{BB962C8B-B14F-4D97-AF65-F5344CB8AC3E}">
        <p14:creationId xmlns:p14="http://schemas.microsoft.com/office/powerpoint/2010/main" val="273152800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 </a:t>
            </a:r>
            <a:r>
              <a:rPr lang="fr-FR"/>
              <a:t>GB : https://view.genial.ly/6509a90f9cb93c001153dd57/interactive-content-chat-gpt-en</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166</a:t>
            </a:fld>
            <a:endParaRPr lang="fr-FR"/>
          </a:p>
        </p:txBody>
      </p:sp>
    </p:spTree>
    <p:extLst>
      <p:ext uri="{BB962C8B-B14F-4D97-AF65-F5344CB8AC3E}">
        <p14:creationId xmlns:p14="http://schemas.microsoft.com/office/powerpoint/2010/main" val="288529953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l’article pour d’autres exemples : https://www.bbc.com/news/articles/c93pz1dz2kxo</a:t>
            </a:r>
          </a:p>
          <a:p>
            <a:endParaRPr lang="fr-FR" dirty="0"/>
          </a:p>
          <a:p>
            <a:r>
              <a:rPr lang="fr-FR" dirty="0"/>
              <a:t>vers un « AI burnout » :</a:t>
            </a:r>
          </a:p>
          <a:p>
            <a:pPr marL="171450" indent="-171450">
              <a:buFontTx/>
              <a:buChar char="-"/>
            </a:pPr>
            <a:r>
              <a:rPr lang="fr-FR" dirty="0"/>
              <a:t>problème de la courbe d’apprentissage et des changements constants</a:t>
            </a:r>
          </a:p>
          <a:p>
            <a:pPr marL="171450" indent="-171450">
              <a:buFontTx/>
              <a:buChar char="-"/>
            </a:pPr>
            <a:r>
              <a:rPr lang="fr-FR" dirty="0"/>
              <a:t>problème du temps nécessaire pour interagir avec l’outil, comme le prompt ou la vérification des informations</a:t>
            </a:r>
          </a:p>
          <a:p>
            <a:pPr marL="171450" indent="-171450">
              <a:buFontTx/>
              <a:buChar char="-"/>
            </a:pPr>
            <a:r>
              <a:rPr lang="fr-FR" dirty="0"/>
              <a:t>problème multiplication d’outils</a:t>
            </a:r>
          </a:p>
          <a:p>
            <a:pPr marL="0" indent="0">
              <a:buFontTx/>
              <a:buNone/>
            </a:pPr>
            <a:r>
              <a:rPr lang="fr-FR" dirty="0">
                <a:sym typeface="Wingdings" panose="05000000000000000000" pitchFamily="2" charset="2"/>
              </a:rPr>
              <a:t> pas nécessaire gain de productivité en entreprise et augmentation de la charge de travail</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168</a:t>
            </a:fld>
            <a:endParaRPr lang="fr-FR"/>
          </a:p>
        </p:txBody>
      </p:sp>
    </p:spTree>
    <p:extLst>
      <p:ext uri="{BB962C8B-B14F-4D97-AF65-F5344CB8AC3E}">
        <p14:creationId xmlns:p14="http://schemas.microsoft.com/office/powerpoint/2010/main" val="306531724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près de 2/3 des enseignants et étudiants sont contre l’interdiction de l’IA</a:t>
            </a:r>
          </a:p>
          <a:p>
            <a:pPr marL="171450" indent="-171450">
              <a:buFontTx/>
              <a:buChar char="-"/>
            </a:pPr>
            <a:r>
              <a:rPr lang="fr-FR" dirty="0"/>
              <a:t>« 93 % des enseignants et 79 % des étudiants estiment qu’il faut mettre en place des mesures pour réglementer l’utilisation de l’IA générative de texte dans l’enseignement » (sondage Compilatio, </a:t>
            </a:r>
            <a:r>
              <a:rPr lang="fr-FR" i="0" dirty="0"/>
              <a:t>https://www.compilatio.net/blog/enquete-ia-enseignement-2023)</a:t>
            </a:r>
          </a:p>
          <a:p>
            <a:pPr marL="171450" indent="-171450">
              <a:buFontTx/>
              <a:buChar char="-"/>
            </a:pPr>
            <a:endParaRPr lang="fr-FR" i="0" dirty="0"/>
          </a:p>
          <a:p>
            <a:pPr marL="171450" indent="-171450">
              <a:buFontTx/>
              <a:buChar char="-"/>
            </a:pPr>
            <a:endParaRPr lang="fr-FR" i="0" dirty="0"/>
          </a:p>
          <a:p>
            <a:pPr marL="171450" indent="-171450">
              <a:buFontTx/>
              <a:buChar char="-"/>
            </a:pPr>
            <a:r>
              <a:rPr lang="fr-FR" i="0" dirty="0"/>
              <a:t>exemples d’utilisation des IA sans autorisation - 2023</a:t>
            </a:r>
          </a:p>
          <a:p>
            <a:pPr marL="352425" lvl="1" indent="-171450">
              <a:buFontTx/>
              <a:buChar char="-"/>
            </a:pPr>
            <a:r>
              <a:rPr lang="fr-FR" i="0" dirty="0"/>
              <a:t>pour des devoirs : licences d’un IUT de Nancy, M à Lyon, X. </a:t>
            </a:r>
            <a:r>
              <a:rPr lang="fr-FR" i="0" dirty="0" err="1"/>
              <a:t>Martinage</a:t>
            </a:r>
            <a:r>
              <a:rPr lang="fr-FR" i="0" dirty="0"/>
              <a:t>, « Ces professeurs ont décidé de punir durement les élèves utilisant </a:t>
            </a:r>
            <a:r>
              <a:rPr lang="fr-FR" i="0" dirty="0" err="1"/>
              <a:t>Chat-GPT</a:t>
            </a:r>
            <a:r>
              <a:rPr lang="fr-FR" i="0" dirty="0"/>
              <a:t> », 28/06/2023, https://www.capital.fr/entreprises-marches/ces-professeurs-ont-decide-de-punir-durement-les-eleves-utilisant-chat-gpt-1472612)</a:t>
            </a:r>
          </a:p>
          <a:p>
            <a:pPr marL="352425" lvl="1" indent="-171450">
              <a:buFontTx/>
              <a:buChar char="-"/>
            </a:pPr>
            <a:r>
              <a:rPr lang="fr-FR" i="0" dirty="0"/>
              <a:t>motivations d’étudiants : S. Crozat, « IA génératives : la fin des exercices rédactionnels à l'université ? », 09/2023; https://aswemay.fr/co/030072.html</a:t>
            </a:r>
          </a:p>
          <a:p>
            <a:pPr marL="171450" indent="-171450">
              <a:buFontTx/>
              <a:buChar char="-"/>
            </a:pPr>
            <a:endParaRPr lang="fr-FR" i="0" dirty="0"/>
          </a:p>
          <a:p>
            <a:pPr marL="171450" indent="-171450">
              <a:buFontTx/>
              <a:buChar char="-"/>
            </a:pPr>
            <a:endParaRPr lang="fr-FR" i="0" dirty="0"/>
          </a:p>
          <a:p>
            <a:pPr marL="0" indent="0">
              <a:buFontTx/>
              <a:buNone/>
            </a:pPr>
            <a:r>
              <a:rPr lang="fr-FR" i="0" dirty="0"/>
              <a:t>en France (2023)</a:t>
            </a:r>
          </a:p>
          <a:p>
            <a:pPr marL="358775" indent="-176213">
              <a:buFontTx/>
              <a:buNone/>
            </a:pPr>
            <a:r>
              <a:rPr lang="fr-FR" i="0" dirty="0"/>
              <a:t>- un des 1ers établissements à se positionner : </a:t>
            </a:r>
            <a:r>
              <a:rPr lang="fr-FR" b="1" i="0" dirty="0" err="1"/>
              <a:t>SciencesPo</a:t>
            </a:r>
            <a:r>
              <a:rPr lang="fr-FR" i="0" dirty="0"/>
              <a:t> : le d</a:t>
            </a:r>
            <a:r>
              <a:rPr lang="fr-FR" sz="1000" b="0" i="0" kern="1200" dirty="0">
                <a:solidFill>
                  <a:schemeClr val="tx1"/>
                </a:solidFill>
                <a:effectLst/>
                <a:latin typeface="+mn-lt"/>
                <a:ea typeface="+mn-ea"/>
                <a:cs typeface="+mn-cs"/>
              </a:rPr>
              <a:t>irecteur de la formation et de la recherche annonce dans un premier temps aux enseignants le 26/01/2023 que </a:t>
            </a:r>
            <a:r>
              <a:rPr lang="fr-FR" i="0" dirty="0"/>
              <a:t>« </a:t>
            </a:r>
            <a:r>
              <a:rPr lang="fr-FR" sz="1000" b="0" i="0" kern="1200" dirty="0">
                <a:solidFill>
                  <a:schemeClr val="tx1"/>
                </a:solidFill>
                <a:effectLst/>
                <a:latin typeface="+mn-lt"/>
                <a:ea typeface="+mn-ea"/>
                <a:cs typeface="+mn-cs"/>
              </a:rPr>
              <a:t>l’utilisation de ChatGPT à Sciences Po, ou de tout autre outil ayant recours à l’IA est, à l’exception d’un usage pédagogique encadré par une enseignante ou un enseignant,  pour l’instant strictement interdite lors de la production de travaux écrits ou oraux par les étudiantes et étudiants sous peine de sanctions qui peuvent aller jusqu’à l’exclusion de l’établissement voire de l’enseignement supérieur » (https://l461.mj.am/nl3/RpM_-DBNBFLFv6iuAad0jw?m=AXIAAAwhnU4AAct5Uu4AAGesfNoAAAAAAAMAIrxXAAI0oABj0UbwRrV5Ms9BRa--puub_K3dfAACHQY&amp;b=acbcada1&amp;e=b55a2aa2&amp;x=PAl_cNvrMyht-JBZzEqMLyO6eM42zIWn0Ks5ygKKBgo), avant de préciser que l’utilisation doit se faire de manière explicite le 27/01(https://newsroom.sciencespo.fr/sciences-po-interdit-lutilisation-de-loutil-chatgpt/) – cf. M. </a:t>
            </a:r>
            <a:r>
              <a:rPr lang="fr-FR" sz="1000" b="0" i="0" kern="1200" dirty="0" err="1">
                <a:solidFill>
                  <a:schemeClr val="tx1"/>
                </a:solidFill>
                <a:effectLst/>
                <a:latin typeface="+mn-lt"/>
                <a:ea typeface="+mn-ea"/>
                <a:cs typeface="+mn-cs"/>
              </a:rPr>
              <a:t>Dessaux</a:t>
            </a:r>
            <a:r>
              <a:rPr lang="fr-FR" sz="1000" b="0" i="0" kern="1200" dirty="0">
                <a:solidFill>
                  <a:schemeClr val="tx1"/>
                </a:solidFill>
                <a:effectLst/>
                <a:latin typeface="+mn-lt"/>
                <a:ea typeface="+mn-ea"/>
                <a:cs typeface="+mn-cs"/>
              </a:rPr>
              <a:t>, « ChatGPT et IA : Sciences Po convie l’ESR au débat »,23/03/2023 https://www.campusmatin.com/numerique/pedagogie/chatgpt-et-ia-sciences-po-convie-l-esr-au-debat.html)</a:t>
            </a:r>
          </a:p>
          <a:p>
            <a:pPr marL="358775" indent="-176213">
              <a:buFontTx/>
              <a:buNone/>
            </a:pPr>
            <a:r>
              <a:rPr lang="fr-FR" sz="1000" b="0" i="0" kern="1200" dirty="0">
                <a:solidFill>
                  <a:schemeClr val="tx1"/>
                </a:solidFill>
                <a:effectLst/>
                <a:latin typeface="+mn-lt"/>
                <a:ea typeface="+mn-ea"/>
                <a:cs typeface="+mn-cs"/>
              </a:rPr>
              <a:t>- ex. : </a:t>
            </a:r>
            <a:r>
              <a:rPr lang="fr-FR" sz="1000" b="1" i="0" kern="1200" dirty="0">
                <a:solidFill>
                  <a:schemeClr val="tx1"/>
                </a:solidFill>
                <a:effectLst/>
                <a:latin typeface="+mn-lt"/>
                <a:ea typeface="+mn-ea"/>
                <a:cs typeface="+mn-cs"/>
              </a:rPr>
              <a:t>AMU</a:t>
            </a:r>
            <a:r>
              <a:rPr lang="fr-FR" sz="1000" b="0" i="0" kern="1200" dirty="0">
                <a:solidFill>
                  <a:schemeClr val="tx1"/>
                </a:solidFill>
                <a:effectLst/>
                <a:latin typeface="+mn-lt"/>
                <a:ea typeface="+mn-ea"/>
                <a:cs typeface="+mn-cs"/>
              </a:rPr>
              <a:t> : « L’utilisation par les étudiants d’outils d’intelligence artificielle (comme ChatGPT ou autre) lors de la production de travaux personnels ou de groupe de toute nature, susceptible de faire l’objet d’une évaluation, est considérée comme une fraude passible de poursuites disciplinaires, à moins qu'elle ne soit expressément autorisée. Dans ce cas, elle devra être explicitement mentionnée, comme n’importe quel emprunt ou citation d’une source externe. » (AMU, </a:t>
            </a:r>
            <a:r>
              <a:rPr lang="fr-FR" sz="1000" b="0" i="1" kern="1200" dirty="0">
                <a:solidFill>
                  <a:schemeClr val="tx1"/>
                </a:solidFill>
                <a:effectLst/>
                <a:latin typeface="+mn-lt"/>
                <a:ea typeface="+mn-ea"/>
                <a:cs typeface="+mn-cs"/>
              </a:rPr>
              <a:t>Charte des </a:t>
            </a:r>
            <a:r>
              <a:rPr lang="fr-FR" sz="1000" b="0" i="0" kern="1200" dirty="0">
                <a:solidFill>
                  <a:schemeClr val="tx1"/>
                </a:solidFill>
                <a:effectLst/>
                <a:latin typeface="+mn-lt"/>
                <a:ea typeface="+mn-ea"/>
                <a:cs typeface="+mn-cs"/>
              </a:rPr>
              <a:t>examens, 07/2023, https://www.univ-amu.fr/system/files/2023-07/TX-DEVE-4211%20Charte%20des%20examens_CFVU_2023_07_06.pdf,)</a:t>
            </a:r>
          </a:p>
          <a:p>
            <a:pPr marL="0" indent="0">
              <a:buFontTx/>
              <a:buNone/>
            </a:pPr>
            <a:endParaRPr lang="fr-FR" sz="1000" b="0" i="0" kern="1200" dirty="0">
              <a:solidFill>
                <a:schemeClr val="tx1"/>
              </a:solidFill>
              <a:effectLst/>
              <a:latin typeface="+mn-lt"/>
              <a:ea typeface="+mn-ea"/>
              <a:cs typeface="+mn-cs"/>
            </a:endParaRPr>
          </a:p>
          <a:p>
            <a:pPr marL="0" indent="0">
              <a:buFontTx/>
              <a:buNone/>
            </a:pPr>
            <a:r>
              <a:rPr lang="fr-FR" sz="1000" b="0" i="0" kern="1200" dirty="0">
                <a:solidFill>
                  <a:schemeClr val="tx1"/>
                </a:solidFill>
                <a:effectLst/>
                <a:latin typeface="+mn-lt"/>
                <a:ea typeface="+mn-ea"/>
                <a:cs typeface="+mn-cs"/>
              </a:rPr>
              <a:t>ailleurs</a:t>
            </a:r>
          </a:p>
          <a:p>
            <a:pPr marL="358775" marR="0" lvl="0" indent="-176213"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 ex. : université de Montréal : mise à jour des règlements disciplinaires sur le plagiat et la fraude, 14/02/2023 : interdiction formelle sauf autorisation expresse (https://secretariatgeneral.umontreal.ca/secretariat-general/nouvelles/detail-dune-nouvelle/news/detail/News/mise-a-jour-des-reglements-disciplinaires-sur-le-plagiat-et-la-fraude/)</a:t>
            </a:r>
          </a:p>
          <a:p>
            <a:pPr marL="0" indent="0">
              <a:buFontTx/>
              <a:buNone/>
            </a:pPr>
            <a:endParaRPr lang="fr-FR" sz="10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170</a:t>
            </a:fld>
            <a:endParaRPr lang="fr-FR"/>
          </a:p>
        </p:txBody>
      </p:sp>
    </p:spTree>
    <p:extLst>
      <p:ext uri="{BB962C8B-B14F-4D97-AF65-F5344CB8AC3E}">
        <p14:creationId xmlns:p14="http://schemas.microsoft.com/office/powerpoint/2010/main" val="3750232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600450"/>
          </a:xfrm>
        </p:spPr>
        <p:txBody>
          <a:bodyPr/>
          <a:lstStyle/>
          <a:p>
            <a:r>
              <a:rPr lang="fr-FR" b="1" u="sng" dirty="0"/>
              <a:t>« IA » : un mot-valise </a:t>
            </a:r>
            <a:r>
              <a:rPr lang="fr-FR" dirty="0"/>
              <a:t>(</a:t>
            </a:r>
            <a:r>
              <a:rPr lang="fr-FR" i="1" dirty="0" err="1"/>
              <a:t>umbrella</a:t>
            </a:r>
            <a:r>
              <a:rPr lang="fr-FR" i="1" dirty="0"/>
              <a:t> </a:t>
            </a:r>
            <a:r>
              <a:rPr lang="fr-FR" i="1" dirty="0" err="1"/>
              <a:t>word</a:t>
            </a:r>
            <a:r>
              <a:rPr lang="fr-FR" i="0" dirty="0"/>
              <a:t>) - </a:t>
            </a:r>
            <a:r>
              <a:rPr lang="fr-FR" dirty="0"/>
              <a:t>pas de définition unique : variable selon les spécialistes, les objectifs et les usages ; </a:t>
            </a:r>
          </a:p>
          <a:p>
            <a:pPr marL="361950" indent="-180975"/>
            <a:r>
              <a:rPr lang="fr-FR" dirty="0"/>
              <a:t>- les spécialistes utilisant généralement le nom de la technologie utilisée </a:t>
            </a:r>
            <a:r>
              <a:rPr lang="fr-FR" i="0" dirty="0"/>
              <a:t>(cf. </a:t>
            </a:r>
            <a:r>
              <a:rPr lang="fr-FR" dirty="0">
                <a:sym typeface="Wingdings" panose="05000000000000000000" pitchFamily="2" charset="2"/>
              </a:rPr>
              <a:t>Conseil de l’Europe, https://www.coe.int/fr/web/artificial-intelligence/what-is-ai)</a:t>
            </a:r>
          </a:p>
          <a:p>
            <a:pPr marL="361950" indent="-180975"/>
            <a:r>
              <a:rPr lang="fr-FR" dirty="0">
                <a:sym typeface="Wingdings" panose="05000000000000000000" pitchFamily="2" charset="2"/>
              </a:rPr>
              <a:t>- généralement « des » IA ultraspécialisées (plus spécialisées, plus performantes)</a:t>
            </a:r>
            <a:br>
              <a:rPr lang="fr-FR" dirty="0">
                <a:sym typeface="Wingdings" panose="05000000000000000000" pitchFamily="2" charset="2"/>
              </a:rPr>
            </a:br>
            <a:r>
              <a:rPr lang="fr-FR" dirty="0">
                <a:sym typeface="Wingdings" panose="05000000000000000000" pitchFamily="2" charset="2"/>
              </a:rPr>
              <a:t>ex. : </a:t>
            </a:r>
            <a:r>
              <a:rPr lang="fr-FR" sz="1000" kern="1200" dirty="0">
                <a:solidFill>
                  <a:schemeClr val="tx1"/>
                </a:solidFill>
                <a:effectLst/>
                <a:latin typeface="+mn-lt"/>
                <a:ea typeface="+mn-ea"/>
                <a:cs typeface="+mn-cs"/>
              </a:rPr>
              <a:t>programme célèbres : </a:t>
            </a:r>
            <a:r>
              <a:rPr lang="fr-FR" sz="1000" b="1" kern="1200" dirty="0">
                <a:solidFill>
                  <a:schemeClr val="tx1"/>
                </a:solidFill>
                <a:effectLst/>
                <a:latin typeface="+mn-lt"/>
                <a:ea typeface="+mn-ea"/>
                <a:cs typeface="+mn-cs"/>
              </a:rPr>
              <a:t>extrêmement spécialisés </a:t>
            </a:r>
            <a:r>
              <a:rPr lang="fr-FR" sz="1000" kern="1200" dirty="0">
                <a:solidFill>
                  <a:schemeClr val="tx1"/>
                </a:solidFill>
                <a:effectLst/>
                <a:latin typeface="+mn-lt"/>
                <a:ea typeface="+mn-ea"/>
                <a:cs typeface="+mn-cs"/>
              </a:rPr>
              <a:t>pour un type de tâches basées sur des modèles mathématiques et des règles définies :</a:t>
            </a:r>
          </a:p>
          <a:p>
            <a:pPr marL="541338" indent="-171450">
              <a:buFontTx/>
              <a:buChar char="-"/>
            </a:pPr>
            <a:r>
              <a:rPr lang="fr-FR" sz="1000" kern="1200" dirty="0">
                <a:solidFill>
                  <a:schemeClr val="tx1"/>
                </a:solidFill>
                <a:effectLst/>
                <a:latin typeface="+mn-lt"/>
                <a:ea typeface="+mn-ea"/>
                <a:cs typeface="+mn-cs"/>
              </a:rPr>
              <a:t>Deep Blue [IBM] dans les années 1990 pour les échecs, </a:t>
            </a:r>
          </a:p>
          <a:p>
            <a:pPr marL="541338" indent="-171450">
              <a:buFontTx/>
              <a:buChar char="-"/>
            </a:pPr>
            <a:r>
              <a:rPr lang="fr-FR" sz="1000" kern="1200" dirty="0">
                <a:solidFill>
                  <a:schemeClr val="tx1"/>
                </a:solidFill>
                <a:effectLst/>
                <a:latin typeface="+mn-lt"/>
                <a:ea typeface="+mn-ea"/>
                <a:cs typeface="+mn-cs"/>
              </a:rPr>
              <a:t>Watson [IBM] au tournant des années 2010 pour le jeu </a:t>
            </a:r>
            <a:r>
              <a:rPr lang="fr-FR" sz="1000" kern="1200" dirty="0" err="1">
                <a:solidFill>
                  <a:schemeClr val="tx1"/>
                </a:solidFill>
                <a:effectLst/>
                <a:latin typeface="+mn-lt"/>
                <a:ea typeface="+mn-ea"/>
                <a:cs typeface="+mn-cs"/>
              </a:rPr>
              <a:t>Jeopardy</a:t>
            </a:r>
            <a:r>
              <a:rPr lang="fr-FR" sz="1000" kern="1200" dirty="0">
                <a:solidFill>
                  <a:schemeClr val="tx1"/>
                </a:solidFill>
                <a:effectLst/>
                <a:latin typeface="+mn-lt"/>
                <a:ea typeface="+mn-ea"/>
                <a:cs typeface="+mn-cs"/>
              </a:rPr>
              <a:t> ! </a:t>
            </a:r>
          </a:p>
          <a:p>
            <a:pPr marL="541338" indent="-171450">
              <a:buFontTx/>
              <a:buChar char="-"/>
            </a:pPr>
            <a:r>
              <a:rPr lang="fr-FR" sz="1000" kern="1200" dirty="0" err="1">
                <a:solidFill>
                  <a:schemeClr val="tx1"/>
                </a:solidFill>
                <a:effectLst/>
                <a:latin typeface="+mn-lt"/>
                <a:ea typeface="+mn-ea"/>
                <a:cs typeface="+mn-cs"/>
              </a:rPr>
              <a:t>AlphaGo</a:t>
            </a:r>
            <a:r>
              <a:rPr lang="fr-FR" sz="1000" kern="1200" dirty="0">
                <a:solidFill>
                  <a:schemeClr val="tx1"/>
                </a:solidFill>
                <a:effectLst/>
                <a:latin typeface="+mn-lt"/>
                <a:ea typeface="+mn-ea"/>
                <a:cs typeface="+mn-cs"/>
              </a:rPr>
              <a:t> [DeepMind-Google] pour le go dans les années 2015-2017</a:t>
            </a:r>
          </a:p>
          <a:p>
            <a:r>
              <a:rPr lang="fr-FR" sz="1000" kern="1200" dirty="0">
                <a:solidFill>
                  <a:schemeClr val="tx1"/>
                </a:solidFill>
                <a:effectLst/>
                <a:latin typeface="+mn-lt"/>
                <a:ea typeface="+mn-ea"/>
                <a:cs typeface="+mn-cs"/>
              </a:rPr>
              <a:t> </a:t>
            </a:r>
          </a:p>
          <a:p>
            <a:endParaRPr lang="fr-FR" dirty="0">
              <a:sym typeface="Wingdings" panose="05000000000000000000"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16</a:t>
            </a:fld>
            <a:endParaRPr lang="fr-FR"/>
          </a:p>
        </p:txBody>
      </p:sp>
    </p:spTree>
    <p:extLst>
      <p:ext uri="{BB962C8B-B14F-4D97-AF65-F5344CB8AC3E}">
        <p14:creationId xmlns:p14="http://schemas.microsoft.com/office/powerpoint/2010/main" val="201411621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171</a:t>
            </a:fld>
            <a:endParaRPr lang="fr-FR"/>
          </a:p>
        </p:txBody>
      </p:sp>
    </p:spTree>
    <p:extLst>
      <p:ext uri="{BB962C8B-B14F-4D97-AF65-F5344CB8AC3E}">
        <p14:creationId xmlns:p14="http://schemas.microsoft.com/office/powerpoint/2010/main" val="19522624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172</a:t>
            </a:fld>
            <a:endParaRPr lang="fr-FR"/>
          </a:p>
        </p:txBody>
      </p:sp>
    </p:spTree>
    <p:extLst>
      <p:ext uri="{BB962C8B-B14F-4D97-AF65-F5344CB8AC3E}">
        <p14:creationId xmlns:p14="http://schemas.microsoft.com/office/powerpoint/2010/main" val="6109793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4E2E5-88AE-EF35-C8D9-8FED86BDE5E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E8FC35-31A1-4973-9638-C5B23F9E72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89CE7D-B1C4-B0AB-93B3-F4471C67CC84}"/>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C75C28ED-F9B7-2B79-D8D8-6483A071D413}"/>
              </a:ext>
            </a:extLst>
          </p:cNvPr>
          <p:cNvSpPr>
            <a:spLocks noGrp="1"/>
          </p:cNvSpPr>
          <p:nvPr>
            <p:ph type="sldNum" sz="quarter" idx="5"/>
          </p:nvPr>
        </p:nvSpPr>
        <p:spPr/>
        <p:txBody>
          <a:bodyPr/>
          <a:lstStyle/>
          <a:p>
            <a:fld id="{B21FE077-B2FA-45DD-91CF-0EAF3D27A068}" type="slidenum">
              <a:rPr lang="fr-FR" smtClean="0"/>
              <a:t>173</a:t>
            </a:fld>
            <a:endParaRPr lang="fr-FR"/>
          </a:p>
        </p:txBody>
      </p:sp>
    </p:spTree>
    <p:extLst>
      <p:ext uri="{BB962C8B-B14F-4D97-AF65-F5344CB8AC3E}">
        <p14:creationId xmlns:p14="http://schemas.microsoft.com/office/powerpoint/2010/main" val="30118455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175</a:t>
            </a:fld>
            <a:endParaRPr lang="fr-FR"/>
          </a:p>
        </p:txBody>
      </p:sp>
    </p:spTree>
    <p:extLst>
      <p:ext uri="{BB962C8B-B14F-4D97-AF65-F5344CB8AC3E}">
        <p14:creationId xmlns:p14="http://schemas.microsoft.com/office/powerpoint/2010/main" val="36034514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176</a:t>
            </a:fld>
            <a:endParaRPr lang="fr-FR"/>
          </a:p>
        </p:txBody>
      </p:sp>
    </p:spTree>
    <p:extLst>
      <p:ext uri="{BB962C8B-B14F-4D97-AF65-F5344CB8AC3E}">
        <p14:creationId xmlns:p14="http://schemas.microsoft.com/office/powerpoint/2010/main" val="417421807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une nouvelle étape dans la pratique de la recherche d’information</a:t>
            </a:r>
            <a:br>
              <a:rPr lang="fr-FR" dirty="0"/>
            </a:br>
            <a:endParaRPr lang="fr-FR" dirty="0"/>
          </a:p>
          <a:p>
            <a:pPr marL="171450" indent="-171450">
              <a:buFontTx/>
              <a:buChar char="-"/>
            </a:pPr>
            <a:r>
              <a:rPr lang="fr-FR" dirty="0"/>
              <a:t>des éléments de contexte évidents</a:t>
            </a:r>
          </a:p>
          <a:p>
            <a:pPr marL="352425" lvl="1" indent="-171450">
              <a:buFontTx/>
              <a:buChar char="-"/>
            </a:pPr>
            <a:r>
              <a:rPr lang="fr-FR" dirty="0"/>
              <a:t>des limites inhérentes au fonctionnement technique et au cadre culturel des outils</a:t>
            </a:r>
          </a:p>
          <a:p>
            <a:pPr marL="352425" lvl="1" indent="-171450">
              <a:buFontTx/>
              <a:buChar char="-"/>
            </a:pPr>
            <a:r>
              <a:rPr lang="fr-FR" dirty="0"/>
              <a:t>un écosystème à consolider et fiabiliser, entre GAFAM, </a:t>
            </a:r>
            <a:r>
              <a:rPr lang="fr-FR" i="1" dirty="0"/>
              <a:t>start-ups</a:t>
            </a:r>
            <a:r>
              <a:rPr lang="fr-FR" i="0" dirty="0"/>
              <a:t> et tentatives d’ouverture</a:t>
            </a:r>
            <a:r>
              <a:rPr lang="fr-FR" dirty="0"/>
              <a:t> </a:t>
            </a:r>
          </a:p>
          <a:p>
            <a:pPr marL="352425" lvl="1" indent="-171450">
              <a:buFontTx/>
              <a:buChar char="-"/>
            </a:pPr>
            <a:r>
              <a:rPr lang="fr-FR" dirty="0"/>
              <a:t>le risque de reposer les problèmes soulignés avec le développement des moteurs de recherche et des réseaux sociaux, alors que la société et le monde de la recherche semblent appeler à des pratiques et des outils plus vertueux</a:t>
            </a:r>
            <a:br>
              <a:rPr lang="fr-FR" dirty="0"/>
            </a:br>
            <a:endParaRPr lang="fr-FR" dirty="0"/>
          </a:p>
          <a:p>
            <a:pPr marL="171450" lvl="0" indent="-171450">
              <a:buFontTx/>
              <a:buChar char="-"/>
            </a:pPr>
            <a:r>
              <a:rPr lang="fr-FR" dirty="0"/>
              <a:t>des questions plus souterraines</a:t>
            </a:r>
          </a:p>
          <a:p>
            <a:pPr marL="352425" lvl="1" indent="-171450">
              <a:buFontTx/>
              <a:buChar char="-"/>
            </a:pPr>
            <a:r>
              <a:rPr lang="fr-FR" dirty="0"/>
              <a:t>savoir situer l’adéquation des IA génératives en fonction de ses propres besoins</a:t>
            </a:r>
          </a:p>
          <a:p>
            <a:pPr marL="352425" lvl="1" indent="-171450">
              <a:buFontTx/>
              <a:buChar char="-"/>
            </a:pPr>
            <a:r>
              <a:rPr lang="fr-FR" dirty="0"/>
              <a:t>un maintien des pratiques de requêtes (le « prompt »)</a:t>
            </a:r>
          </a:p>
          <a:p>
            <a:pPr marL="352425" lvl="1" indent="-171450">
              <a:buFontTx/>
              <a:buChar char="-"/>
            </a:pPr>
            <a:r>
              <a:rPr lang="fr-FR" dirty="0"/>
              <a:t>le rôle croissant du </a:t>
            </a:r>
            <a:r>
              <a:rPr lang="fr-FR" i="1" dirty="0" err="1"/>
              <a:t>fact</a:t>
            </a:r>
            <a:r>
              <a:rPr lang="fr-FR" i="1" dirty="0"/>
              <a:t>-checking</a:t>
            </a:r>
            <a:r>
              <a:rPr lang="fr-FR" i="0" dirty="0"/>
              <a:t> pour faire pièce aux lacunes et aux manques des outils</a:t>
            </a:r>
          </a:p>
          <a:p>
            <a:pPr marL="361950" lvl="2" indent="0">
              <a:buFontTx/>
              <a:buNone/>
            </a:pPr>
            <a:r>
              <a:rPr lang="fr-FR" i="0" dirty="0">
                <a:sym typeface="Wingdings" panose="05000000000000000000" pitchFamily="2" charset="2"/>
              </a:rPr>
              <a:t> </a:t>
            </a:r>
            <a:r>
              <a:rPr lang="fr-FR" b="1" i="0" dirty="0">
                <a:sym typeface="Wingdings" panose="05000000000000000000" pitchFamily="2" charset="2"/>
              </a:rPr>
              <a:t>quel retour sur investissement de ces outils (temps / qualité) ?</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177</a:t>
            </a:fld>
            <a:endParaRPr lang="fr-FR"/>
          </a:p>
        </p:txBody>
      </p:sp>
    </p:spTree>
    <p:extLst>
      <p:ext uri="{BB962C8B-B14F-4D97-AF65-F5344CB8AC3E}">
        <p14:creationId xmlns:p14="http://schemas.microsoft.com/office/powerpoint/2010/main" val="26993136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C6B7-8B0E-B2D3-0FF5-BDC2579AE8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B25F9B7-007C-216E-2221-E090706AF3D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26830B-7733-ED7D-18BF-B0C40E59301D}"/>
              </a:ext>
            </a:extLst>
          </p:cNvPr>
          <p:cNvSpPr>
            <a:spLocks noGrp="1"/>
          </p:cNvSpPr>
          <p:nvPr>
            <p:ph type="body" idx="1"/>
          </p:nvPr>
        </p:nvSpPr>
        <p:spPr/>
        <p:txBody>
          <a:bodyPr/>
          <a:lstStyle/>
          <a:p>
            <a:r>
              <a:rPr lang="fr-FR" b="1" dirty="0"/>
              <a:t>« L’IA sans logique n’est qu’illusion d’intelligence » </a:t>
            </a:r>
            <a:r>
              <a:rPr lang="fr-FR" dirty="0"/>
              <a:t>(Rapport </a:t>
            </a:r>
            <a:r>
              <a:rPr lang="fr-FR" b="0" i="0" dirty="0">
                <a:solidFill>
                  <a:srgbClr val="15181E"/>
                </a:solidFill>
                <a:effectLst/>
                <a:latin typeface="Lato-Bold"/>
              </a:rPr>
              <a:t>Office parlementaire d'évaluation des choix scientifiques et technologiques</a:t>
            </a:r>
            <a:r>
              <a:rPr lang="fr-FR" dirty="0"/>
              <a:t>, 11/2024, https://www.assemblee-nationale.fr/dyn/17/organes/delegations-comites-offices/opecst/actualites/chatgpt-et-apres-bilan-et-perspectives-de-l-intelligence-artificielle)</a:t>
            </a:r>
          </a:p>
          <a:p>
            <a:endParaRPr lang="fr-FR" dirty="0"/>
          </a:p>
          <a:p>
            <a:endParaRPr lang="fr-FR" dirty="0"/>
          </a:p>
          <a:p>
            <a:r>
              <a:rPr lang="fr-FR" dirty="0"/>
              <a:t>IA générative : une étape de plus dans l’histoire de l’IA</a:t>
            </a:r>
          </a:p>
          <a:p>
            <a:endParaRPr lang="fr-FR" dirty="0"/>
          </a:p>
          <a:p>
            <a:r>
              <a:rPr lang="fr-FR" dirty="0"/>
              <a:t>pistes actuelles :</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prédictive </a:t>
            </a:r>
            <a:r>
              <a:rPr lang="fr-FR" dirty="0"/>
              <a:t>(+ statistique, monde de l’entreprise notamment)</a:t>
            </a:r>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ouverte au raisonnement </a:t>
            </a:r>
            <a:r>
              <a:rPr lang="fr-FR" dirty="0"/>
              <a:t>: permettant de mieux vérifier notamment en suivant des étapes formelles de raisonnement, union d’IA symbolique et connexionniste, cf. arbres de pensée / </a:t>
            </a:r>
            <a:r>
              <a:rPr lang="fr-FR" i="1" dirty="0" err="1"/>
              <a:t>trees</a:t>
            </a:r>
            <a:r>
              <a:rPr lang="fr-FR" i="1" dirty="0"/>
              <a:t> of </a:t>
            </a:r>
            <a:r>
              <a:rPr lang="fr-FR" i="1" dirty="0" err="1"/>
              <a:t>thoughts</a:t>
            </a:r>
            <a:endParaRPr lang="fr-FR" i="1" dirty="0"/>
          </a:p>
          <a:p>
            <a:pPr marL="444500" marR="0" lvl="0" indent="0" algn="l" defTabSz="914400" rtl="0" eaLnBrk="1" fontAlgn="auto" latinLnBrk="0" hangingPunct="1">
              <a:lnSpc>
                <a:spcPct val="100000"/>
              </a:lnSpc>
              <a:spcBef>
                <a:spcPts val="0"/>
              </a:spcBef>
              <a:spcAft>
                <a:spcPts val="0"/>
              </a:spcAft>
              <a:buClrTx/>
              <a:buSzTx/>
              <a:buFontTx/>
              <a:buNone/>
              <a:tabLst/>
              <a:defRPr/>
            </a:pPr>
            <a:r>
              <a:rPr lang="fr-FR" b="0" i="0" dirty="0">
                <a:solidFill>
                  <a:srgbClr val="000000"/>
                </a:solidFill>
                <a:effectLst/>
                <a:latin typeface="Book Antiqua" panose="02040602050305030304" pitchFamily="18" charset="0"/>
              </a:rPr>
              <a:t>« D’autres technologies permettant d’apporter plus de logique aux systèmes d’IA générative peuvent également inspirer de nouvelles perspectives pour la recherche, comme les modèles « </a:t>
            </a:r>
            <a:r>
              <a:rPr lang="fr-FR" b="0" i="1" dirty="0">
                <a:solidFill>
                  <a:srgbClr val="000000"/>
                </a:solidFill>
                <a:effectLst/>
                <a:latin typeface="Book Antiqua" panose="02040602050305030304" pitchFamily="18" charset="0"/>
              </a:rPr>
              <a:t>Mixture of Experts</a:t>
            </a:r>
            <a:r>
              <a:rPr lang="fr-FR" b="0" i="0" dirty="0">
                <a:solidFill>
                  <a:srgbClr val="000000"/>
                </a:solidFill>
                <a:effectLst/>
                <a:latin typeface="Book Antiqua" panose="02040602050305030304" pitchFamily="18" charset="0"/>
              </a:rPr>
              <a:t> » (</a:t>
            </a:r>
            <a:r>
              <a:rPr lang="fr-FR" b="0" i="0" dirty="0" err="1">
                <a:solidFill>
                  <a:srgbClr val="000000"/>
                </a:solidFill>
                <a:effectLst/>
                <a:latin typeface="Book Antiqua" panose="02040602050305030304" pitchFamily="18" charset="0"/>
              </a:rPr>
              <a:t>MoE</a:t>
            </a:r>
            <a:r>
              <a:rPr lang="fr-FR" b="0" i="0" dirty="0">
                <a:solidFill>
                  <a:srgbClr val="000000"/>
                </a:solidFill>
                <a:effectLst/>
                <a:latin typeface="Book Antiqua" panose="02040602050305030304" pitchFamily="18" charset="0"/>
              </a:rPr>
              <a:t>), les arbres de pensées ou </a:t>
            </a:r>
            <a:r>
              <a:rPr lang="fr-FR" b="0" i="1" dirty="0" err="1">
                <a:solidFill>
                  <a:srgbClr val="000000"/>
                </a:solidFill>
                <a:effectLst/>
                <a:latin typeface="Book Antiqua" panose="02040602050305030304" pitchFamily="18" charset="0"/>
              </a:rPr>
              <a:t>Trees</a:t>
            </a:r>
            <a:r>
              <a:rPr lang="fr-FR" b="0" i="1" dirty="0">
                <a:solidFill>
                  <a:srgbClr val="000000"/>
                </a:solidFill>
                <a:effectLst/>
                <a:latin typeface="Book Antiqua" panose="02040602050305030304" pitchFamily="18" charset="0"/>
              </a:rPr>
              <a:t> of </a:t>
            </a:r>
            <a:r>
              <a:rPr lang="fr-FR" b="0" i="1" dirty="0" err="1">
                <a:solidFill>
                  <a:srgbClr val="000000"/>
                </a:solidFill>
                <a:effectLst/>
                <a:latin typeface="Book Antiqua" panose="02040602050305030304" pitchFamily="18" charset="0"/>
              </a:rPr>
              <a:t>Thoughts</a:t>
            </a:r>
            <a:r>
              <a:rPr lang="fr-FR" b="0" i="0" dirty="0">
                <a:solidFill>
                  <a:srgbClr val="000000"/>
                </a:solidFill>
                <a:effectLst/>
                <a:latin typeface="Book Antiqua" panose="02040602050305030304" pitchFamily="18" charset="0"/>
              </a:rPr>
              <a:t> (</a:t>
            </a:r>
            <a:r>
              <a:rPr lang="fr-FR" b="0" i="0" dirty="0" err="1">
                <a:solidFill>
                  <a:srgbClr val="000000"/>
                </a:solidFill>
                <a:effectLst/>
                <a:latin typeface="Book Antiqua" panose="02040602050305030304" pitchFamily="18" charset="0"/>
              </a:rPr>
              <a:t>ToT</a:t>
            </a:r>
            <a:r>
              <a:rPr lang="fr-FR" b="0" i="0" dirty="0">
                <a:solidFill>
                  <a:srgbClr val="000000"/>
                </a:solidFill>
                <a:effectLst/>
                <a:latin typeface="Book Antiqua" panose="02040602050305030304" pitchFamily="18" charset="0"/>
              </a:rPr>
              <a:t>) et la génération augmentée de récupération ou </a:t>
            </a:r>
            <a:r>
              <a:rPr lang="fr-FR" b="0" i="1" dirty="0">
                <a:solidFill>
                  <a:srgbClr val="000000"/>
                </a:solidFill>
                <a:effectLst/>
                <a:latin typeface="Book Antiqua" panose="02040602050305030304" pitchFamily="18" charset="0"/>
              </a:rPr>
              <a:t>Retrieval Augmented Generation</a:t>
            </a:r>
            <a:r>
              <a:rPr lang="fr-FR" b="0" i="0" dirty="0">
                <a:solidFill>
                  <a:srgbClr val="000000"/>
                </a:solidFill>
                <a:effectLst/>
                <a:latin typeface="Book Antiqua" panose="02040602050305030304" pitchFamily="18" charset="0"/>
              </a:rPr>
              <a:t> (RAG). La prise en compte de </a:t>
            </a:r>
            <a:r>
              <a:rPr lang="fr-FR" b="1" i="0" dirty="0">
                <a:solidFill>
                  <a:srgbClr val="000000"/>
                </a:solidFill>
                <a:effectLst/>
                <a:latin typeface="Book Antiqua" panose="02040602050305030304" pitchFamily="18" charset="0"/>
              </a:rPr>
              <a:t>modèles de représentation du monde </a:t>
            </a:r>
            <a:r>
              <a:rPr lang="fr-FR" b="0" i="1" dirty="0">
                <a:solidFill>
                  <a:srgbClr val="000000"/>
                </a:solidFill>
                <a:effectLst/>
                <a:latin typeface="Book Antiqua" panose="02040602050305030304" pitchFamily="18" charset="0"/>
              </a:rPr>
              <a:t>(« World Models ») </a:t>
            </a:r>
            <a:r>
              <a:rPr lang="fr-FR" b="0" i="0" dirty="0">
                <a:solidFill>
                  <a:srgbClr val="000000"/>
                </a:solidFill>
                <a:effectLst/>
                <a:latin typeface="Book Antiqua" panose="02040602050305030304" pitchFamily="18" charset="0"/>
              </a:rPr>
              <a:t>dans de nouvelles « architectures cognitives » est un autre défi que la recherche devra relever, permettant aux IA de prendre en compte la réalité spatio-temporelle, y compris le monde physique et ses lois. »</a:t>
            </a:r>
            <a:endParaRPr lang="fr-FR" dirty="0"/>
          </a:p>
          <a:p>
            <a:pPr marL="6159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IA agentique </a:t>
            </a:r>
            <a:r>
              <a:rPr lang="fr-FR" dirty="0"/>
              <a:t>: systèmes autonomes et proactifs, cf. développement des « assistants »</a:t>
            </a:r>
          </a:p>
          <a:p>
            <a:pPr marL="615950" indent="-171450">
              <a:buFontTx/>
              <a:buChar char="-"/>
            </a:pPr>
            <a:endParaRPr lang="fr-FR" b="1"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questions : </a:t>
            </a:r>
            <a:r>
              <a:rPr lang="fr-FR" b="1" dirty="0"/>
              <a:t>confiance et éthique</a:t>
            </a:r>
          </a:p>
          <a:p>
            <a:pPr marL="444500" indent="-444500"/>
            <a:r>
              <a:rPr lang="fr-FR" dirty="0"/>
              <a:t>	- frugalité environnementale</a:t>
            </a:r>
          </a:p>
          <a:p>
            <a:pPr marL="444500" indent="-444500"/>
            <a:r>
              <a:rPr lang="fr-FR" dirty="0"/>
              <a:t>	- robustesse des outils </a:t>
            </a:r>
          </a:p>
          <a:p>
            <a:pPr marL="444500" indent="-444500"/>
            <a:r>
              <a:rPr lang="fr-FR" dirty="0"/>
              <a:t>	- fiabilité (lutte contre hallucination)</a:t>
            </a:r>
          </a:p>
          <a:p>
            <a:pPr marL="444500" indent="-444500"/>
            <a:r>
              <a:rPr lang="fr-FR" b="1" dirty="0"/>
              <a:t>	</a:t>
            </a:r>
            <a:r>
              <a:rPr lang="fr-FR" b="0" dirty="0"/>
              <a:t>- ouverture (open source, données d’entraînement) </a:t>
            </a:r>
          </a:p>
          <a:p>
            <a:endParaRPr lang="fr-FR" dirty="0"/>
          </a:p>
        </p:txBody>
      </p:sp>
      <p:sp>
        <p:nvSpPr>
          <p:cNvPr id="4" name="Espace réservé du numéro de diapositive 3">
            <a:extLst>
              <a:ext uri="{FF2B5EF4-FFF2-40B4-BE49-F238E27FC236}">
                <a16:creationId xmlns:a16="http://schemas.microsoft.com/office/drawing/2014/main" id="{9879AFE2-E760-AF29-4176-A36B4914E096}"/>
              </a:ext>
            </a:extLst>
          </p:cNvPr>
          <p:cNvSpPr>
            <a:spLocks noGrp="1"/>
          </p:cNvSpPr>
          <p:nvPr>
            <p:ph type="sldNum" sz="quarter" idx="5"/>
          </p:nvPr>
        </p:nvSpPr>
        <p:spPr/>
        <p:txBody>
          <a:bodyPr/>
          <a:lstStyle/>
          <a:p>
            <a:fld id="{B21FE077-B2FA-45DD-91CF-0EAF3D27A068}" type="slidenum">
              <a:rPr lang="fr-FR" smtClean="0"/>
              <a:t>178</a:t>
            </a:fld>
            <a:endParaRPr lang="fr-FR"/>
          </a:p>
        </p:txBody>
      </p:sp>
    </p:spTree>
    <p:extLst>
      <p:ext uri="{BB962C8B-B14F-4D97-AF65-F5344CB8AC3E}">
        <p14:creationId xmlns:p14="http://schemas.microsoft.com/office/powerpoint/2010/main" val="196699620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https://help.openai.com/en/articles/8983136-what-is-memory</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180</a:t>
            </a:fld>
            <a:endParaRPr lang="fr-FR"/>
          </a:p>
        </p:txBody>
      </p:sp>
    </p:spTree>
    <p:extLst>
      <p:ext uri="{BB962C8B-B14F-4D97-AF65-F5344CB8AC3E}">
        <p14:creationId xmlns:p14="http://schemas.microsoft.com/office/powerpoint/2010/main" val="162180829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 Charles, ibid.</a:t>
            </a:r>
          </a:p>
          <a:p>
            <a:r>
              <a:rPr lang="fr-FR" dirty="0"/>
              <a:t>« </a:t>
            </a:r>
            <a:r>
              <a:rPr lang="fr-FR" b="0" i="0" dirty="0">
                <a:solidFill>
                  <a:srgbClr val="FFFFFF"/>
                </a:solidFill>
                <a:effectLst/>
                <a:latin typeface="SuisseIntl"/>
              </a:rPr>
              <a:t>L’intelligence artificielle générative est entrée dans une phase de maturité où la simple amélioration des modèles de langage ne suffit plus. </a:t>
            </a:r>
            <a:r>
              <a:rPr lang="fr-FR" b="1" i="0" u="none" strike="noStrike" dirty="0">
                <a:solidFill>
                  <a:srgbClr val="FFFFFF"/>
                </a:solidFill>
                <a:effectLst/>
                <a:latin typeface="SuisseIntl"/>
              </a:rPr>
              <a:t>L’évolution actuelle se concentre sur l’intégration de la mémoire, la planification, le raisonnement et l’interopérabilité multimodale. »</a:t>
            </a:r>
          </a:p>
          <a:p>
            <a:pPr algn="l"/>
            <a:r>
              <a:rPr lang="fr-FR" b="1" i="0" u="none" strike="noStrike" dirty="0">
                <a:solidFill>
                  <a:srgbClr val="FFFFFF"/>
                </a:solidFill>
                <a:effectLst/>
                <a:latin typeface="SuisseIntl"/>
              </a:rPr>
              <a:t>« </a:t>
            </a:r>
            <a:r>
              <a:rPr lang="fr-FR" b="0" i="0" u="none" strike="noStrike" dirty="0">
                <a:solidFill>
                  <a:srgbClr val="FFFFFF"/>
                </a:solidFill>
                <a:effectLst/>
                <a:latin typeface="SuisseIntl"/>
              </a:rPr>
              <a:t>Contrairement aux modèles traditionnels qui se limitent à répondre à des requêtes, </a:t>
            </a:r>
            <a:r>
              <a:rPr lang="fr-FR" b="1" i="0" u="none" strike="noStrike" dirty="0">
                <a:solidFill>
                  <a:srgbClr val="FFFFFF"/>
                </a:solidFill>
                <a:effectLst/>
                <a:latin typeface="SuisseIntl"/>
              </a:rPr>
              <a:t>les systèmes AI agentiques sont capables de raisonner, planifier et agir dans des contextes complexes.</a:t>
            </a:r>
            <a:endParaRPr lang="fr-FR" b="0" i="0" u="none" strike="noStrike" dirty="0">
              <a:solidFill>
                <a:srgbClr val="FFFFFF"/>
              </a:solidFill>
              <a:effectLst/>
              <a:latin typeface="SuisseIntl"/>
            </a:endParaRPr>
          </a:p>
          <a:p>
            <a:pPr algn="l"/>
            <a:r>
              <a:rPr lang="fr-FR" b="0" i="0" u="none" strike="noStrike" dirty="0">
                <a:solidFill>
                  <a:srgbClr val="FFFFFF"/>
                </a:solidFill>
                <a:effectLst/>
                <a:latin typeface="SuisseIntl"/>
              </a:rPr>
              <a:t>Pour cela, il leur faut donc :</a:t>
            </a:r>
          </a:p>
          <a:p>
            <a:pPr algn="l">
              <a:buFont typeface="Arial" panose="020B0604020202020204" pitchFamily="34" charset="0"/>
              <a:buChar char="•"/>
            </a:pPr>
            <a:r>
              <a:rPr lang="fr-FR" b="0" i="0" u="none" strike="noStrike" dirty="0">
                <a:solidFill>
                  <a:srgbClr val="FFFFFF"/>
                </a:solidFill>
                <a:effectLst/>
                <a:latin typeface="SuisseIntl"/>
              </a:rPr>
              <a:t>De </a:t>
            </a:r>
            <a:r>
              <a:rPr lang="fr-FR" b="1" i="0" u="none" strike="noStrike" dirty="0">
                <a:solidFill>
                  <a:srgbClr val="FFFFFF"/>
                </a:solidFill>
                <a:effectLst/>
                <a:latin typeface="SuisseIntl"/>
              </a:rPr>
              <a:t>l'autonomie</a:t>
            </a:r>
            <a:r>
              <a:rPr lang="fr-FR" b="0" i="0" u="none" strike="noStrike" dirty="0">
                <a:solidFill>
                  <a:srgbClr val="FFFFFF"/>
                </a:solidFill>
                <a:effectLst/>
                <a:latin typeface="SuisseIntl"/>
              </a:rPr>
              <a:t> qui va leur être donné par la capacité de planification et de raisonnement.</a:t>
            </a:r>
          </a:p>
          <a:p>
            <a:pPr algn="l">
              <a:buFont typeface="Arial" panose="020B0604020202020204" pitchFamily="34" charset="0"/>
              <a:buChar char="•"/>
            </a:pPr>
            <a:r>
              <a:rPr lang="fr-FR" b="0" i="0" u="none" strike="noStrike" dirty="0">
                <a:solidFill>
                  <a:srgbClr val="FFFFFF"/>
                </a:solidFill>
                <a:effectLst/>
                <a:latin typeface="SuisseIntl"/>
              </a:rPr>
              <a:t>La possibilité </a:t>
            </a:r>
            <a:r>
              <a:rPr lang="fr-FR" b="1" i="0" u="none" strike="noStrike" dirty="0">
                <a:solidFill>
                  <a:srgbClr val="FFFFFF"/>
                </a:solidFill>
                <a:effectLst/>
                <a:latin typeface="SuisseIntl"/>
              </a:rPr>
              <a:t>d'interaction avec des environnements dynamiques</a:t>
            </a:r>
            <a:r>
              <a:rPr lang="fr-FR" b="0" i="0" u="none" strike="noStrike" dirty="0">
                <a:solidFill>
                  <a:srgbClr val="FFFFFF"/>
                </a:solidFill>
                <a:effectLst/>
                <a:latin typeface="SuisseIntl"/>
              </a:rPr>
              <a:t> (bases de données, applications, API) en conséquence en temps réel !</a:t>
            </a:r>
          </a:p>
          <a:p>
            <a:pPr algn="l">
              <a:buFont typeface="Arial" panose="020B0604020202020204" pitchFamily="34" charset="0"/>
              <a:buChar char="•"/>
            </a:pPr>
            <a:r>
              <a:rPr lang="fr-FR" b="0" i="0" u="none" strike="noStrike" dirty="0">
                <a:solidFill>
                  <a:srgbClr val="FFFFFF"/>
                </a:solidFill>
                <a:effectLst/>
                <a:latin typeface="SuisseIntl"/>
              </a:rPr>
              <a:t>De la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et une </a:t>
            </a:r>
            <a:r>
              <a:rPr lang="fr-FR" b="1" i="0" u="none" strike="noStrike" dirty="0">
                <a:solidFill>
                  <a:srgbClr val="FFFFFF"/>
                </a:solidFill>
                <a:effectLst/>
                <a:latin typeface="SuisseIntl"/>
              </a:rPr>
              <a:t>capacité d'apprentissage</a:t>
            </a:r>
            <a:r>
              <a:rPr lang="fr-FR" b="0" i="0" u="none" strike="noStrike" dirty="0">
                <a:solidFill>
                  <a:srgbClr val="FFFFFF"/>
                </a:solidFill>
                <a:effectLst/>
                <a:latin typeface="SuisseIntl"/>
              </a:rPr>
              <a:t>, comme les agents qu'ils sont censés remplacer. Ainsi, ils peuvent améliorer leurs réponses et leurs décisions au fil du temps. »</a:t>
            </a: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Char char="•"/>
            </a:pPr>
            <a:endParaRPr lang="fr-FR" b="0" i="0" u="none" strike="noStrike" dirty="0">
              <a:solidFill>
                <a:srgbClr val="FFFFFF"/>
              </a:solidFill>
              <a:effectLst/>
              <a:latin typeface="SuisseIntl"/>
            </a:endParaRPr>
          </a:p>
          <a:p>
            <a:pPr algn="l">
              <a:buFont typeface="Arial" panose="020B0604020202020204" pitchFamily="34" charset="0"/>
              <a:buNone/>
            </a:pPr>
            <a:r>
              <a:rPr lang="fr-FR" b="0" i="0" u="none" strike="noStrike" dirty="0">
                <a:solidFill>
                  <a:srgbClr val="FFFFFF"/>
                </a:solidFill>
                <a:effectLst/>
                <a:latin typeface="SuisseIntl"/>
              </a:rPr>
              <a:t>Voir aussi https://pleias.fr/blog/blogactual-llm-agents-are-coming</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181</a:t>
            </a:fld>
            <a:endParaRPr lang="fr-FR"/>
          </a:p>
        </p:txBody>
      </p:sp>
    </p:spTree>
    <p:extLst>
      <p:ext uri="{BB962C8B-B14F-4D97-AF65-F5344CB8AC3E}">
        <p14:creationId xmlns:p14="http://schemas.microsoft.com/office/powerpoint/2010/main" val="5961609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solidFill>
                  <a:srgbClr val="424242"/>
                </a:solidFill>
                <a:effectLst/>
                <a:latin typeface="-apple-system"/>
              </a:rPr>
              <a:t>transformer un usage ponctuel pour répondre à une question isolée comme on le ferait avec un moteur de recherche, un assistant personnel qui connaît nos centres d’intérêt, notre style d’expression et les échéances qui nous concernent. »</a:t>
            </a:r>
          </a:p>
          <a:p>
            <a:r>
              <a:rPr lang="fr-FR" b="0" i="0" dirty="0">
                <a:solidFill>
                  <a:srgbClr val="424242"/>
                </a:solidFill>
                <a:effectLst/>
                <a:latin typeface="-apple-system"/>
              </a:rPr>
              <a:t>« On revient au principe du profilage individuel par l’analyse des données et des traces laissées lors de notre consommation de services numériques »</a:t>
            </a:r>
          </a:p>
          <a:p>
            <a:r>
              <a:rPr lang="fr-FR" b="0" i="0" dirty="0">
                <a:solidFill>
                  <a:srgbClr val="424242"/>
                </a:solidFill>
                <a:effectLst/>
                <a:latin typeface="-apple-system"/>
              </a:rPr>
              <a:t>« Outre le fait de se voir ainsi mis en fiche, peut-être qu’à force de connaître nos priorités et notre perception du monde environnant, l’IA va orienter ses suggestions. Et que celles-ci vont finir par être celles qui nous plaisent, mais qui ne sont pas forcément celles qui nous sont utiles. Une sorte d’enfermement intellectuel opéré par l’algorithme qui occulte les options qui pourraient, selon lui, ne pas nous convenir. Une façon de créer et d’entretenir des biais cognitifs qui peuvent conduire finalement par pénaliser son utilisateur. »MCP</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183</a:t>
            </a:fld>
            <a:endParaRPr lang="fr-FR"/>
          </a:p>
        </p:txBody>
      </p:sp>
    </p:spTree>
    <p:extLst>
      <p:ext uri="{BB962C8B-B14F-4D97-AF65-F5344CB8AC3E}">
        <p14:creationId xmlns:p14="http://schemas.microsoft.com/office/powerpoint/2010/main" val="3009362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sur toute cette partie, cf. A. Bouchard, </a:t>
            </a:r>
            <a:r>
              <a:rPr lang="fr-FR" i="1" dirty="0"/>
              <a:t>Évolutions des moteurs de recherche..., </a:t>
            </a:r>
            <a:r>
              <a:rPr lang="fr-FR" i="0" dirty="0"/>
              <a:t>2016,  </a:t>
            </a:r>
            <a:r>
              <a:rPr lang="fr-FR" sz="1000" dirty="0">
                <a:hlinkClick r:id="rId3"/>
              </a:rPr>
              <a:t>https://urfist.chartes.psl.eu/ressources/evolutions-des-moteurs-de-recherche-sur-internet</a:t>
            </a:r>
            <a:r>
              <a:rPr lang="fr-FR" sz="1000" dirty="0"/>
              <a:t> </a:t>
            </a:r>
            <a:r>
              <a:rPr lang="fr-FR" i="0" dirty="0"/>
              <a:t>et </a:t>
            </a:r>
            <a:r>
              <a:rPr lang="fr-FR" i="1" dirty="0"/>
              <a:t>Tendances de la recherche web 2020, </a:t>
            </a:r>
            <a:r>
              <a:rPr lang="fr-FR" sz="1000" dirty="0">
                <a:hlinkClick r:id="rId4"/>
              </a:rPr>
              <a:t>https://urfist.chartes.psl.eu/ressources/tendances-de-la-recherche-web-2020</a:t>
            </a:r>
            <a:r>
              <a:rPr lang="fr-FR" sz="1000" dirty="0"/>
              <a:t>. </a:t>
            </a:r>
          </a:p>
          <a:p>
            <a:pPr marL="0" indent="0">
              <a:buFontTx/>
              <a:buNone/>
            </a:pPr>
            <a:endParaRPr lang="fr-FR" dirty="0"/>
          </a:p>
          <a:p>
            <a:pPr marL="171450" indent="-171450">
              <a:buFontTx/>
              <a:buChar char="-"/>
            </a:pPr>
            <a:endParaRPr lang="fr-FR" b="1"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17</a:t>
            </a:fld>
            <a:endParaRPr lang="fr-FR"/>
          </a:p>
        </p:txBody>
      </p:sp>
    </p:spTree>
    <p:extLst>
      <p:ext uri="{BB962C8B-B14F-4D97-AF65-F5344CB8AC3E}">
        <p14:creationId xmlns:p14="http://schemas.microsoft.com/office/powerpoint/2010/main" val="185732723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185</a:t>
            </a:fld>
            <a:endParaRPr lang="fr-FR"/>
          </a:p>
        </p:txBody>
      </p:sp>
    </p:spTree>
    <p:extLst>
      <p:ext uri="{BB962C8B-B14F-4D97-AF65-F5344CB8AC3E}">
        <p14:creationId xmlns:p14="http://schemas.microsoft.com/office/powerpoint/2010/main" val="266870776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190</a:t>
            </a:fld>
            <a:endParaRPr lang="fr-FR"/>
          </a:p>
        </p:txBody>
      </p:sp>
    </p:spTree>
    <p:extLst>
      <p:ext uri="{BB962C8B-B14F-4D97-AF65-F5344CB8AC3E}">
        <p14:creationId xmlns:p14="http://schemas.microsoft.com/office/powerpoint/2010/main" val="341387124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191</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192</a:t>
            </a:fld>
            <a:endParaRPr lang="fr-FR"/>
          </a:p>
        </p:txBody>
      </p:sp>
    </p:spTree>
    <p:extLst>
      <p:ext uri="{BB962C8B-B14F-4D97-AF65-F5344CB8AC3E}">
        <p14:creationId xmlns:p14="http://schemas.microsoft.com/office/powerpoint/2010/main" val="90602969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193</a:t>
            </a:fld>
            <a:endParaRPr lang="fr-FR"/>
          </a:p>
        </p:txBody>
      </p:sp>
    </p:spTree>
    <p:extLst>
      <p:ext uri="{BB962C8B-B14F-4D97-AF65-F5344CB8AC3E}">
        <p14:creationId xmlns:p14="http://schemas.microsoft.com/office/powerpoint/2010/main" val="100927598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195</a:t>
            </a:fld>
            <a:endParaRPr lang="fr-FR"/>
          </a:p>
        </p:txBody>
      </p:sp>
    </p:spTree>
    <p:extLst>
      <p:ext uri="{BB962C8B-B14F-4D97-AF65-F5344CB8AC3E}">
        <p14:creationId xmlns:p14="http://schemas.microsoft.com/office/powerpoint/2010/main" val="38426930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196</a:t>
            </a:fld>
            <a:endParaRPr lang="fr-FR"/>
          </a:p>
        </p:txBody>
      </p:sp>
    </p:spTree>
    <p:extLst>
      <p:ext uri="{BB962C8B-B14F-4D97-AF65-F5344CB8AC3E}">
        <p14:creationId xmlns:p14="http://schemas.microsoft.com/office/powerpoint/2010/main" val="256358283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EC7B7-4329-2751-3D20-F03B93BFD3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15EAF6-CFF4-D8B0-2C37-79E0D2DB10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8052BF-DBD2-2B0A-FBD7-3B0B75B53155}"/>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A9DB8132-5F2E-A9D6-79E1-7C4489B82BA3}"/>
              </a:ext>
            </a:extLst>
          </p:cNvPr>
          <p:cNvSpPr>
            <a:spLocks noGrp="1"/>
          </p:cNvSpPr>
          <p:nvPr>
            <p:ph type="sldNum" sz="quarter" idx="5"/>
          </p:nvPr>
        </p:nvSpPr>
        <p:spPr/>
        <p:txBody>
          <a:bodyPr/>
          <a:lstStyle/>
          <a:p>
            <a:fld id="{B21FE077-B2FA-45DD-91CF-0EAF3D27A068}" type="slidenum">
              <a:rPr lang="fr-FR" smtClean="0"/>
              <a:t>197</a:t>
            </a:fld>
            <a:endParaRPr lang="fr-FR"/>
          </a:p>
        </p:txBody>
      </p:sp>
    </p:spTree>
    <p:extLst>
      <p:ext uri="{BB962C8B-B14F-4D97-AF65-F5344CB8AC3E}">
        <p14:creationId xmlns:p14="http://schemas.microsoft.com/office/powerpoint/2010/main" val="25551910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198</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199</a:t>
            </a:fld>
            <a:endParaRPr lang="fr-FR"/>
          </a:p>
        </p:txBody>
      </p:sp>
    </p:spTree>
    <p:extLst>
      <p:ext uri="{BB962C8B-B14F-4D97-AF65-F5344CB8AC3E}">
        <p14:creationId xmlns:p14="http://schemas.microsoft.com/office/powerpoint/2010/main" val="1591699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u="sng" dirty="0"/>
              <a:t>moteurs de recherche et IA</a:t>
            </a:r>
          </a:p>
          <a:p>
            <a:pPr marL="0" indent="0">
              <a:buFontTx/>
              <a:buNone/>
            </a:pPr>
            <a:r>
              <a:rPr lang="fr-FR" dirty="0"/>
              <a:t>les moteurs de recherche utilisent de l’IA depuis longtemps (cf. </a:t>
            </a:r>
            <a:r>
              <a:rPr lang="fr-FR" i="1" dirty="0" err="1"/>
              <a:t>crawling</a:t>
            </a:r>
            <a:r>
              <a:rPr lang="fr-FR" i="1" dirty="0"/>
              <a:t>, </a:t>
            </a:r>
            <a:r>
              <a:rPr lang="fr-FR" i="0" dirty="0"/>
              <a:t>indexation, suggestions</a:t>
            </a:r>
            <a:r>
              <a:rPr lang="fr-FR" dirty="0"/>
              <a:t> automatiques)</a:t>
            </a:r>
          </a:p>
          <a:p>
            <a:pPr marL="180975" lvl="1" indent="0">
              <a:buFontTx/>
              <a:buNone/>
            </a:pPr>
            <a:r>
              <a:rPr lang="fr-FR" dirty="0"/>
              <a:t>- leurs algorithmes ont pour but de </a:t>
            </a:r>
            <a:r>
              <a:rPr lang="fr-FR" b="1" dirty="0"/>
              <a:t>fournir les résultats les plus pertinents</a:t>
            </a:r>
          </a:p>
          <a:p>
            <a:pPr marL="180975" lvl="1" indent="0">
              <a:buFontTx/>
              <a:buNone/>
            </a:pPr>
            <a:r>
              <a:rPr lang="fr-FR" b="1" dirty="0"/>
              <a:t>- </a:t>
            </a:r>
            <a:r>
              <a:rPr lang="fr-FR" b="0" dirty="0"/>
              <a:t>pour cela, nécessité de bien </a:t>
            </a:r>
            <a:r>
              <a:rPr lang="fr-FR" b="1" dirty="0"/>
              <a:t>comprendre le contexte, l’intention de l’internaute derrière la question</a:t>
            </a:r>
          </a:p>
          <a:p>
            <a:pPr marL="180975" marR="0" lvl="1" indent="0" algn="l" defTabSz="914400" rtl="0" eaLnBrk="1" fontAlgn="auto" latinLnBrk="0" hangingPunct="1">
              <a:lnSpc>
                <a:spcPct val="100000"/>
              </a:lnSpc>
              <a:spcBef>
                <a:spcPts val="0"/>
              </a:spcBef>
              <a:spcAft>
                <a:spcPts val="0"/>
              </a:spcAft>
              <a:buClrTx/>
              <a:buSzTx/>
              <a:buFontTx/>
              <a:buNone/>
              <a:tabLst/>
              <a:defRPr/>
            </a:pPr>
            <a:r>
              <a:rPr lang="fr-FR" b="1" dirty="0"/>
              <a:t>- </a:t>
            </a:r>
            <a:r>
              <a:rPr lang="fr-FR" dirty="0"/>
              <a:t>course à l’attention : les internautes veulent </a:t>
            </a:r>
            <a:r>
              <a:rPr lang="fr-FR" b="1" dirty="0"/>
              <a:t>tout, tout de suite</a:t>
            </a:r>
            <a:r>
              <a:rPr lang="fr-FR" dirty="0"/>
              <a:t>, mais pas forcément en étant très actifs dans leur recherche d’information</a:t>
            </a:r>
            <a:endParaRPr lang="fr-FR" b="1" dirty="0"/>
          </a:p>
          <a:p>
            <a:pPr marL="0" indent="0">
              <a:buFontTx/>
              <a:buNone/>
            </a:pPr>
            <a:r>
              <a:rPr lang="fr-FR" b="1" dirty="0">
                <a:sym typeface="Wingdings" panose="05000000000000000000" pitchFamily="2" charset="2"/>
              </a:rPr>
              <a:t> </a:t>
            </a:r>
            <a:r>
              <a:rPr lang="fr-FR" b="1" dirty="0"/>
              <a:t>dépasser la recherche booléenne, au-delà la chaîne de caractères</a:t>
            </a:r>
          </a:p>
          <a:p>
            <a:pPr marL="361950" indent="-180975">
              <a:buFontTx/>
              <a:buChar char="-"/>
            </a:pPr>
            <a:r>
              <a:rPr lang="fr-FR" dirty="0"/>
              <a:t>réflexion </a:t>
            </a:r>
            <a:r>
              <a:rPr lang="en-US" dirty="0" err="1"/>
              <a:t>autour</a:t>
            </a:r>
            <a:r>
              <a:rPr lang="en-US" dirty="0"/>
              <a:t> d'un </a:t>
            </a:r>
            <a:r>
              <a:rPr lang="en-US" dirty="0" err="1"/>
              <a:t>accompagnement</a:t>
            </a:r>
            <a:r>
              <a:rPr lang="en-US" dirty="0"/>
              <a:t> sur le </a:t>
            </a:r>
            <a:r>
              <a:rPr lang="en-US" dirty="0" err="1"/>
              <a:t>modèle</a:t>
            </a:r>
            <a:r>
              <a:rPr lang="en-US" dirty="0"/>
              <a:t> de </a:t>
            </a:r>
            <a:r>
              <a:rPr lang="en-US" dirty="0" err="1"/>
              <a:t>l'interaction</a:t>
            </a:r>
            <a:r>
              <a:rPr lang="en-US" dirty="0"/>
              <a:t> </a:t>
            </a:r>
            <a:r>
              <a:rPr lang="en-US" dirty="0" err="1"/>
              <a:t>usagers</a:t>
            </a:r>
            <a:r>
              <a:rPr lang="en-US" dirty="0"/>
              <a:t>/</a:t>
            </a:r>
            <a:r>
              <a:rPr lang="en-US" dirty="0" err="1"/>
              <a:t>bibliothécaires</a:t>
            </a:r>
            <a:r>
              <a:rPr lang="en-US" dirty="0"/>
              <a:t> (</a:t>
            </a:r>
            <a:r>
              <a:rPr lang="en-US" dirty="0" err="1"/>
              <a:t>échanger</a:t>
            </a:r>
            <a:r>
              <a:rPr lang="en-US" dirty="0"/>
              <a:t> et </a:t>
            </a:r>
            <a:r>
              <a:rPr lang="en-US" dirty="0" err="1"/>
              <a:t>relancer</a:t>
            </a:r>
            <a:r>
              <a:rPr lang="en-US" dirty="0"/>
              <a:t> la discussion pour </a:t>
            </a:r>
            <a:r>
              <a:rPr lang="en-US" dirty="0" err="1"/>
              <a:t>formuler</a:t>
            </a:r>
            <a:r>
              <a:rPr lang="en-US" dirty="0"/>
              <a:t> </a:t>
            </a:r>
            <a:r>
              <a:rPr lang="en-US" dirty="0" err="1"/>
              <a:t>correctement</a:t>
            </a:r>
            <a:r>
              <a:rPr lang="en-US" dirty="0"/>
              <a:t> et clarifier la recherche) </a:t>
            </a:r>
            <a:endParaRPr lang="fr-FR" dirty="0"/>
          </a:p>
          <a:p>
            <a:pPr marL="361950" indent="-180975">
              <a:buFontTx/>
              <a:buChar char="-"/>
            </a:pPr>
            <a:r>
              <a:rPr lang="fr-FR" i="0" dirty="0"/>
              <a:t>constat début années 2020s que les moteurs de recherche développent encore peu toutes les potentialités de l’IA (ex. : résumés automatiques), en restant basé sur le modèle classique de l’index et de la liste de résultats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18</a:t>
            </a:fld>
            <a:endParaRPr lang="fr-FR"/>
          </a:p>
        </p:txBody>
      </p:sp>
    </p:spTree>
    <p:extLst>
      <p:ext uri="{BB962C8B-B14F-4D97-AF65-F5344CB8AC3E}">
        <p14:creationId xmlns:p14="http://schemas.microsoft.com/office/powerpoint/2010/main" val="218155108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200</a:t>
            </a:fld>
            <a:endParaRPr lang="fr-FR"/>
          </a:p>
        </p:txBody>
      </p:sp>
    </p:spTree>
    <p:extLst>
      <p:ext uri="{BB962C8B-B14F-4D97-AF65-F5344CB8AC3E}">
        <p14:creationId xmlns:p14="http://schemas.microsoft.com/office/powerpoint/2010/main" val="232135425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202</a:t>
            </a:fld>
            <a:endParaRPr lang="fr-FR"/>
          </a:p>
        </p:txBody>
      </p:sp>
    </p:spTree>
    <p:extLst>
      <p:ext uri="{BB962C8B-B14F-4D97-AF65-F5344CB8AC3E}">
        <p14:creationId xmlns:p14="http://schemas.microsoft.com/office/powerpoint/2010/main" val="245421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dirty="0"/>
              <a:t>grâce progrès autour des entités nommées, du web sémantique et de la compréhension du langage, et suite à développement des </a:t>
            </a:r>
            <a:r>
              <a:rPr lang="fr-FR" i="1" dirty="0"/>
              <a:t>smartphones</a:t>
            </a:r>
            <a:r>
              <a:rPr lang="fr-FR" dirty="0"/>
              <a:t> : moteurs de recherche </a:t>
            </a:r>
            <a:r>
              <a:rPr lang="fr-FR" dirty="0">
                <a:sym typeface="Wingdings" panose="05000000000000000000" pitchFamily="2" charset="2"/>
              </a:rPr>
              <a:t> </a:t>
            </a:r>
            <a:r>
              <a:rPr lang="fr-FR" b="1" dirty="0">
                <a:sym typeface="Wingdings" panose="05000000000000000000" pitchFamily="2" charset="2"/>
              </a:rPr>
              <a:t>moteurs de réponse</a:t>
            </a:r>
            <a:endParaRPr lang="fr-FR" b="1" dirty="0"/>
          </a:p>
          <a:p>
            <a:pPr marL="361950" indent="-180975">
              <a:buFontTx/>
              <a:buChar char="-"/>
            </a:pPr>
            <a:r>
              <a:rPr lang="fr-FR" dirty="0"/>
              <a:t>réponses de recherche au-delà d’une suite de résultats où l’internaute doit trouver la réponse (</a:t>
            </a:r>
            <a:r>
              <a:rPr lang="fr-FR" b="1" dirty="0"/>
              <a:t>fin des « 10 liens bleus »)</a:t>
            </a:r>
          </a:p>
          <a:p>
            <a:pPr marL="361950" indent="-180975">
              <a:buFontTx/>
              <a:buChar char="-"/>
            </a:pPr>
            <a:r>
              <a:rPr lang="fr-FR" dirty="0"/>
              <a:t>développement de la </a:t>
            </a:r>
            <a:r>
              <a:rPr lang="fr-FR" b="1" dirty="0"/>
              <a:t>recherche conversationnelle </a:t>
            </a:r>
            <a:r>
              <a:rPr lang="fr-FR" dirty="0"/>
              <a:t>(notamment orale)</a:t>
            </a:r>
          </a:p>
          <a:p>
            <a:pPr marL="361950" indent="-180975">
              <a:buFontTx/>
              <a:buChar char="-"/>
            </a:pPr>
            <a:r>
              <a:rPr lang="fr-FR" b="1" dirty="0"/>
              <a:t>personnalisation</a:t>
            </a:r>
            <a:r>
              <a:rPr lang="fr-FR" dirty="0"/>
              <a:t> </a:t>
            </a:r>
            <a:r>
              <a:rPr lang="fr-FR" i="1" dirty="0"/>
              <a:t>via</a:t>
            </a:r>
            <a:r>
              <a:rPr lang="fr-FR" i="0" dirty="0"/>
              <a:t> l’historique</a:t>
            </a:r>
          </a:p>
          <a:p>
            <a:pPr marL="0" indent="0">
              <a:buFontTx/>
              <a:buNone/>
            </a:pPr>
            <a:r>
              <a:rPr lang="fr-FR" i="0" dirty="0"/>
              <a:t>recherche du « </a:t>
            </a:r>
            <a:r>
              <a:rPr lang="fr-FR" b="1" i="0" dirty="0"/>
              <a:t>zéro clic </a:t>
            </a:r>
            <a:r>
              <a:rPr lang="fr-FR" i="0" dirty="0"/>
              <a:t>»</a:t>
            </a:r>
          </a:p>
          <a:p>
            <a:pPr marL="0" indent="0">
              <a:buFontTx/>
              <a:buNone/>
            </a:pPr>
            <a:endParaRPr lang="fr-FR" i="0" dirty="0"/>
          </a:p>
          <a:p>
            <a:pPr marL="0" indent="0">
              <a:buFontTx/>
              <a:buNone/>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printemps 2023 : </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t>-     changement progressif de modèles économiques, parallèlement au développement de l’IA (cf. en plus de C. Tisserand-</a:t>
            </a:r>
            <a:r>
              <a:rPr lang="fr-FR" dirty="0" err="1"/>
              <a:t>Barthole</a:t>
            </a:r>
            <a:r>
              <a:rPr lang="fr-FR" dirty="0"/>
              <a:t>,  </a:t>
            </a:r>
            <a:r>
              <a:rPr lang="fr-FR" dirty="0" err="1"/>
              <a:t>Surur</a:t>
            </a:r>
            <a:r>
              <a:rPr lang="fr-FR" dirty="0"/>
              <a:t>, « </a:t>
            </a:r>
            <a:r>
              <a:rPr lang="fr-FR" sz="1000" b="0" i="0" kern="1200" dirty="0" err="1">
                <a:solidFill>
                  <a:schemeClr val="tx1"/>
                </a:solidFill>
                <a:effectLst/>
                <a:latin typeface="+mn-lt"/>
                <a:ea typeface="+mn-ea"/>
                <a:cs typeface="+mn-cs"/>
              </a:rPr>
              <a:t>Microsoft’s</a:t>
            </a:r>
            <a:r>
              <a:rPr lang="fr-FR" sz="1000" b="0" i="0" kern="1200" dirty="0">
                <a:solidFill>
                  <a:schemeClr val="tx1"/>
                </a:solidFill>
                <a:effectLst/>
                <a:latin typeface="+mn-lt"/>
                <a:ea typeface="+mn-ea"/>
                <a:cs typeface="+mn-cs"/>
              </a:rPr>
              <a:t> Battle… », 25/03/2023, https://www.bigtechwire.com/2023/03/25/microsofts-battle-with-ai-companies-data-restrictions-loom-over-rival-search-engines/)</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développement de fonctionnalités IA pour de nombreux moteurs (ex. : Brave, </a:t>
            </a:r>
            <a:r>
              <a:rPr lang="fr-FR" dirty="0" err="1"/>
              <a:t>DuckDuckGo</a:t>
            </a:r>
            <a:r>
              <a:rPr lang="fr-FR" dirty="0"/>
              <a:t> avec </a:t>
            </a:r>
            <a:r>
              <a:rPr lang="fr-FR" dirty="0" err="1"/>
              <a:t>DuckAssist</a:t>
            </a:r>
            <a:r>
              <a:rPr lang="fr-FR" dirty="0"/>
              <a:t>, etc.)</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dirty="0"/>
              <a:t>parallèlement à l’augmentation du prix de son API, Microsoft menaçait de limiter l’accès à ses données aux moteurs de recherche qui développerait en parallèle des fonctionnalités IA</a:t>
            </a:r>
            <a:br>
              <a:rPr lang="fr-FR" dirty="0"/>
            </a:br>
            <a:r>
              <a:rPr lang="fr-FR" dirty="0">
                <a:sym typeface="Wingdings" panose="05000000000000000000" pitchFamily="2" charset="2"/>
              </a:rPr>
              <a:t> développement de l’autonomie de certains moteurs, comme Brave search qui développe son propre index sans plus s’appuyer sur Microsoft</a:t>
            </a:r>
            <a:endParaRPr lang="fr-FR"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19</a:t>
            </a:fld>
            <a:endParaRPr lang="fr-FR"/>
          </a:p>
        </p:txBody>
      </p:sp>
    </p:spTree>
    <p:extLst>
      <p:ext uri="{BB962C8B-B14F-4D97-AF65-F5344CB8AC3E}">
        <p14:creationId xmlns:p14="http://schemas.microsoft.com/office/powerpoint/2010/main" val="2159036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b="1" dirty="0"/>
              <a:t>Google</a:t>
            </a:r>
            <a:endParaRPr lang="fr-FR" dirty="0"/>
          </a:p>
          <a:p>
            <a:pPr marL="361950" indent="-180975">
              <a:buFontTx/>
              <a:buNone/>
            </a:pPr>
            <a:r>
              <a:rPr lang="fr-FR" dirty="0"/>
              <a:t>- masses de données,</a:t>
            </a:r>
            <a:r>
              <a:rPr lang="fr-FR" baseline="0" dirty="0"/>
              <a:t> nombreux brevets et technologies IA (ex. : a créé la technologie des « </a:t>
            </a:r>
            <a:r>
              <a:rPr lang="fr-FR" i="1" dirty="0" err="1"/>
              <a:t>t</a:t>
            </a:r>
            <a:r>
              <a:rPr lang="fr-FR" i="1" baseline="0" dirty="0" err="1"/>
              <a:t>ransformers</a:t>
            </a:r>
            <a:r>
              <a:rPr lang="fr-FR" baseline="0" dirty="0"/>
              <a:t> » et l’a mise en </a:t>
            </a:r>
            <a:r>
              <a:rPr lang="fr-FR" i="1" baseline="0" dirty="0"/>
              <a:t>open source</a:t>
            </a:r>
            <a:r>
              <a:rPr lang="fr-FR" i="0" baseline="0" dirty="0"/>
              <a:t> en </a:t>
            </a:r>
            <a:r>
              <a:rPr lang="fr-FR" dirty="0"/>
              <a:t>2017 – à la base de ChatGPT actuel)</a:t>
            </a:r>
            <a:endParaRPr lang="fr-FR" i="0" baseline="0" dirty="0"/>
          </a:p>
          <a:p>
            <a:pPr marL="361950" indent="-180975">
              <a:buFontTx/>
              <a:buNone/>
            </a:pPr>
            <a:r>
              <a:rPr lang="fr-FR" i="0" baseline="0" dirty="0"/>
              <a:t>- progrès réguliers début des années 2010 : </a:t>
            </a:r>
            <a:r>
              <a:rPr lang="fr-FR" i="1" baseline="0" dirty="0"/>
              <a:t>Knowledge Graph</a:t>
            </a:r>
            <a:r>
              <a:rPr lang="fr-FR" i="0" baseline="0" dirty="0"/>
              <a:t>, </a:t>
            </a:r>
            <a:r>
              <a:rPr lang="fr-FR" i="1" baseline="0" dirty="0" err="1"/>
              <a:t>rich</a:t>
            </a:r>
            <a:r>
              <a:rPr lang="fr-FR" i="1" baseline="0" dirty="0"/>
              <a:t> </a:t>
            </a:r>
            <a:r>
              <a:rPr lang="fr-FR" i="1" baseline="0" dirty="0" err="1"/>
              <a:t>snippets</a:t>
            </a:r>
            <a:r>
              <a:rPr lang="fr-FR" baseline="0" dirty="0"/>
              <a:t>, recherche</a:t>
            </a:r>
            <a:r>
              <a:rPr lang="fr-FR" i="0" baseline="0" dirty="0"/>
              <a:t> inversée et recherche vocale, recherche conversationnelle</a:t>
            </a:r>
          </a:p>
          <a:p>
            <a:pPr marL="0" indent="0">
              <a:buFontTx/>
              <a:buNone/>
            </a:pPr>
            <a:endParaRPr lang="fr-FR" i="0" baseline="0" dirty="0"/>
          </a:p>
          <a:p>
            <a:pPr marL="0" indent="0">
              <a:buFontTx/>
              <a:buNone/>
            </a:pPr>
            <a:r>
              <a:rPr lang="fr-FR" dirty="0"/>
              <a:t>mais une réticence à se développer dans ce</a:t>
            </a:r>
            <a:r>
              <a:rPr lang="fr-FR" baseline="0" dirty="0"/>
              <a:t> domaine, en raison </a:t>
            </a:r>
            <a:r>
              <a:rPr lang="fr-FR" sz="1000" b="0" i="0" kern="1200" dirty="0">
                <a:solidFill>
                  <a:schemeClr val="tx1"/>
                </a:solidFill>
                <a:effectLst/>
                <a:latin typeface="+mn-lt"/>
                <a:ea typeface="+mn-ea"/>
                <a:cs typeface="+mn-cs"/>
              </a:rPr>
              <a:t>d’un </a:t>
            </a:r>
            <a:r>
              <a:rPr lang="fr-FR" sz="1000" b="1" i="0" kern="1200" dirty="0">
                <a:solidFill>
                  <a:schemeClr val="tx1"/>
                </a:solidFill>
                <a:effectLst/>
                <a:latin typeface="+mn-lt"/>
                <a:ea typeface="+mn-ea"/>
                <a:cs typeface="+mn-cs"/>
              </a:rPr>
              <a:t>« risque réputationnel » trop important </a:t>
            </a:r>
            <a:r>
              <a:rPr lang="fr-FR" sz="1000" b="0" i="0" kern="1200" dirty="0">
                <a:solidFill>
                  <a:schemeClr val="tx1"/>
                </a:solidFill>
                <a:effectLst/>
                <a:latin typeface="+mn-lt"/>
                <a:ea typeface="+mn-ea"/>
                <a:cs typeface="+mn-cs"/>
              </a:rPr>
              <a:t>(J. Elias, « Google </a:t>
            </a:r>
            <a:r>
              <a:rPr lang="fr-FR" sz="1000" b="0" i="0" kern="1200" dirty="0" err="1">
                <a:solidFill>
                  <a:schemeClr val="tx1"/>
                </a:solidFill>
                <a:effectLst/>
                <a:latin typeface="+mn-lt"/>
                <a:ea typeface="+mn-ea"/>
                <a:cs typeface="+mn-cs"/>
              </a:rPr>
              <a:t>is</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asking</a:t>
            </a:r>
            <a:r>
              <a:rPr lang="fr-FR" sz="1000" b="0" i="0" kern="1200" dirty="0">
                <a:solidFill>
                  <a:schemeClr val="tx1"/>
                </a:solidFill>
                <a:effectLst/>
                <a:latin typeface="+mn-lt"/>
                <a:ea typeface="+mn-ea"/>
                <a:cs typeface="+mn-cs"/>
              </a:rPr>
              <a:t>.. », 31/01/2023, https://www.cnbc.com/2023/01/31/google-testing-chatgpt-like-chatbot-apprentice-bard-with-employees.html</a:t>
            </a:r>
            <a:r>
              <a:rPr lang="fr-FR" sz="1000" b="0" i="0" kern="1200" baseline="0" dirty="0">
                <a:solidFill>
                  <a:schemeClr val="tx1"/>
                </a:solidFill>
                <a:effectLst/>
                <a:latin typeface="+mn-lt"/>
                <a:ea typeface="+mn-ea"/>
                <a:cs typeface="+mn-cs"/>
              </a:rPr>
              <a:t>) et des risques inhérents à ce genre d’outils (J. Elias, « </a:t>
            </a:r>
            <a:r>
              <a:rPr lang="fr-FR" sz="1000" b="0" i="0" kern="1200" baseline="0" dirty="0" err="1">
                <a:solidFill>
                  <a:schemeClr val="tx1"/>
                </a:solidFill>
                <a:effectLst/>
                <a:latin typeface="+mn-lt"/>
                <a:ea typeface="+mn-ea"/>
                <a:cs typeface="+mn-cs"/>
              </a:rPr>
              <a:t>Father</a:t>
            </a:r>
            <a:r>
              <a:rPr lang="fr-FR" sz="1000" b="0" i="0" kern="1200" baseline="0" dirty="0">
                <a:solidFill>
                  <a:schemeClr val="tx1"/>
                </a:solidFill>
                <a:effectLst/>
                <a:latin typeface="+mn-lt"/>
                <a:ea typeface="+mn-ea"/>
                <a:cs typeface="+mn-cs"/>
              </a:rPr>
              <a:t> of internet </a:t>
            </a:r>
            <a:r>
              <a:rPr lang="fr-FR" sz="1000" b="0" i="0" kern="1200" baseline="0" dirty="0" err="1">
                <a:solidFill>
                  <a:schemeClr val="tx1"/>
                </a:solidFill>
                <a:effectLst/>
                <a:latin typeface="+mn-lt"/>
                <a:ea typeface="+mn-ea"/>
                <a:cs typeface="+mn-cs"/>
              </a:rPr>
              <a:t>wants</a:t>
            </a:r>
            <a:r>
              <a:rPr lang="fr-FR" sz="1000" b="0" i="0" kern="1200" baseline="0" dirty="0">
                <a:solidFill>
                  <a:schemeClr val="tx1"/>
                </a:solidFill>
                <a:effectLst/>
                <a:latin typeface="+mn-lt"/>
                <a:ea typeface="+mn-ea"/>
                <a:cs typeface="+mn-cs"/>
              </a:rPr>
              <a:t>… », 14/02/2023, https://www.cnbc.com/2023/02/14/father-of-the-internet-warns-dont-rush-investments-into-chat-ai.html – cf. </a:t>
            </a:r>
            <a:r>
              <a:rPr lang="fr-FR" sz="1000" b="1" i="0" kern="1200" baseline="0" dirty="0">
                <a:solidFill>
                  <a:schemeClr val="tx1"/>
                </a:solidFill>
                <a:effectLst/>
                <a:latin typeface="+mn-lt"/>
                <a:ea typeface="+mn-ea"/>
                <a:cs typeface="+mn-cs"/>
              </a:rPr>
              <a:t>scandale autour du chatbot Tay </a:t>
            </a:r>
            <a:r>
              <a:rPr lang="fr-FR" sz="1000" b="0" i="0" kern="1200" baseline="0" dirty="0">
                <a:solidFill>
                  <a:schemeClr val="tx1"/>
                </a:solidFill>
                <a:effectLst/>
                <a:latin typeface="+mn-lt"/>
                <a:ea typeface="+mn-ea"/>
                <a:cs typeface="+mn-cs"/>
              </a:rPr>
              <a:t>(Microsoft, 2016) sur Twitter qui a vite produit du contenu scandaleux (racisme, misogynie), poussé dans ses failles par les internautes (cf. https://fr.wikipedia.org/wiki/Tay_(intelligence_artificielle) )</a:t>
            </a:r>
          </a:p>
          <a:p>
            <a:pPr marL="0" indent="0">
              <a:buFontTx/>
              <a:buNone/>
            </a:pPr>
            <a:r>
              <a:rPr lang="fr-FR" sz="1000" b="0" i="0" kern="1200" baseline="0" dirty="0">
                <a:solidFill>
                  <a:schemeClr val="tx1"/>
                </a:solidFill>
                <a:effectLst/>
                <a:latin typeface="+mn-lt"/>
                <a:ea typeface="+mn-ea"/>
                <a:cs typeface="+mn-cs"/>
                <a:sym typeface="Wingdings" panose="05000000000000000000" pitchFamily="2" charset="2"/>
              </a:rPr>
              <a:t> dépassé par une société qui n’avait pas ce problème-là, OpenAI, créateur de ChatGPT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20</a:t>
            </a:fld>
            <a:endParaRPr lang="fr-FR"/>
          </a:p>
        </p:txBody>
      </p:sp>
    </p:spTree>
    <p:extLst>
      <p:ext uri="{BB962C8B-B14F-4D97-AF65-F5344CB8AC3E}">
        <p14:creationId xmlns:p14="http://schemas.microsoft.com/office/powerpoint/2010/main" val="3548671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22</a:t>
            </a:fld>
            <a:endParaRPr lang="fr-FR"/>
          </a:p>
        </p:txBody>
      </p:sp>
    </p:spTree>
    <p:extLst>
      <p:ext uri="{BB962C8B-B14F-4D97-AF65-F5344CB8AC3E}">
        <p14:creationId xmlns:p14="http://schemas.microsoft.com/office/powerpoint/2010/main" val="2617732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4BDE-9990-895E-BFB4-8CF3E4985E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7EAAD7C-D3D5-F748-0D4E-40C07ED7E7F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95CAC7B-FA98-BAEB-9048-9F1BD00DCB6A}"/>
              </a:ext>
            </a:extLst>
          </p:cNvPr>
          <p:cNvSpPr>
            <a:spLocks noGrp="1"/>
          </p:cNvSpPr>
          <p:nvPr>
            <p:ph type="body" idx="1"/>
          </p:nvPr>
        </p:nvSpPr>
        <p:spPr/>
        <p:txBody>
          <a:bodyPr/>
          <a:lstStyle/>
          <a:p>
            <a:pPr marL="0" indent="0">
              <a:buFontTx/>
              <a:buNone/>
            </a:pPr>
            <a:endParaRPr lang="fr-FR" b="1" i="0" dirty="0"/>
          </a:p>
        </p:txBody>
      </p:sp>
      <p:sp>
        <p:nvSpPr>
          <p:cNvPr id="4" name="Espace réservé du numéro de diapositive 3">
            <a:extLst>
              <a:ext uri="{FF2B5EF4-FFF2-40B4-BE49-F238E27FC236}">
                <a16:creationId xmlns:a16="http://schemas.microsoft.com/office/drawing/2014/main" id="{4DAA287E-92B5-B55B-4BE7-51307D73CA0F}"/>
              </a:ext>
            </a:extLst>
          </p:cNvPr>
          <p:cNvSpPr>
            <a:spLocks noGrp="1"/>
          </p:cNvSpPr>
          <p:nvPr>
            <p:ph type="sldNum" sz="quarter" idx="5"/>
          </p:nvPr>
        </p:nvSpPr>
        <p:spPr/>
        <p:txBody>
          <a:bodyPr/>
          <a:lstStyle/>
          <a:p>
            <a:fld id="{B21FE077-B2FA-45DD-91CF-0EAF3D27A068}" type="slidenum">
              <a:rPr lang="fr-FR" smtClean="0"/>
              <a:t>24</a:t>
            </a:fld>
            <a:endParaRPr lang="fr-FR"/>
          </a:p>
        </p:txBody>
      </p:sp>
    </p:spTree>
    <p:extLst>
      <p:ext uri="{BB962C8B-B14F-4D97-AF65-F5344CB8AC3E}">
        <p14:creationId xmlns:p14="http://schemas.microsoft.com/office/powerpoint/2010/main" val="519923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a:t>
            </a:fld>
            <a:endParaRPr lang="fr-FR" dirty="0"/>
          </a:p>
        </p:txBody>
      </p:sp>
    </p:spTree>
    <p:extLst>
      <p:ext uri="{BB962C8B-B14F-4D97-AF65-F5344CB8AC3E}">
        <p14:creationId xmlns:p14="http://schemas.microsoft.com/office/powerpoint/2010/main" val="168125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42913" lvl="1" indent="-171450">
              <a:buFontTx/>
              <a:buChar char="-"/>
            </a:pPr>
            <a:r>
              <a:rPr lang="fr-FR" dirty="0"/>
              <a:t>sous-partie du </a:t>
            </a:r>
            <a:r>
              <a:rPr lang="fr-FR" i="1" dirty="0"/>
              <a:t>deep-learning</a:t>
            </a:r>
            <a:endParaRPr lang="fr-FR" dirty="0"/>
          </a:p>
          <a:p>
            <a:pPr marL="442913" lvl="1" indent="-171450">
              <a:buFontTx/>
              <a:buChar char="-"/>
            </a:pPr>
            <a:r>
              <a:rPr lang="fr-FR" b="1" dirty="0"/>
              <a:t>différents types </a:t>
            </a:r>
            <a:r>
              <a:rPr lang="fr-FR" dirty="0"/>
              <a:t>d’IA génératives selon le type de documents produits (textes, images, vidéos)</a:t>
            </a:r>
          </a:p>
          <a:p>
            <a:pPr marL="622300" lvl="2" indent="-171450">
              <a:buFontTx/>
              <a:buChar char="-"/>
              <a:defRPr/>
            </a:pPr>
            <a:r>
              <a:rPr lang="fr-FR" i="0" dirty="0"/>
              <a:t>entraînées sur de très grandes quantités de données </a:t>
            </a:r>
            <a:r>
              <a:rPr lang="fr-FR" dirty="0"/>
              <a:t>(cf. pour les IAG textuelles : </a:t>
            </a:r>
            <a:r>
              <a:rPr lang="fr-FR" b="1" dirty="0"/>
              <a:t>LLM</a:t>
            </a:r>
            <a:r>
              <a:rPr lang="fr-FR" dirty="0"/>
              <a:t> : </a:t>
            </a:r>
            <a:r>
              <a:rPr lang="fr-FR" i="1" dirty="0"/>
              <a:t>large </a:t>
            </a:r>
            <a:r>
              <a:rPr lang="fr-FR" i="1" dirty="0" err="1"/>
              <a:t>language</a:t>
            </a:r>
            <a:r>
              <a:rPr lang="fr-FR" i="1" dirty="0"/>
              <a:t> </a:t>
            </a:r>
            <a:r>
              <a:rPr lang="fr-FR" i="1" dirty="0" err="1"/>
              <a:t>models</a:t>
            </a:r>
            <a:r>
              <a:rPr lang="fr-FR" i="0" dirty="0"/>
              <a:t>) </a:t>
            </a:r>
          </a:p>
          <a:p>
            <a:pPr marL="622300" lvl="2" indent="-171450">
              <a:buFontTx/>
              <a:buChar char="-"/>
              <a:defRPr/>
            </a:pPr>
            <a:r>
              <a:rPr lang="fr-FR" i="0" dirty="0"/>
              <a:t>détectent des modèles pour produire du contenu sans instruction explicite</a:t>
            </a:r>
            <a:endParaRPr lang="fr-FR" dirty="0"/>
          </a:p>
          <a:p>
            <a:pPr marL="442913" lvl="1" indent="-171450">
              <a:buFontTx/>
              <a:buChar char="-"/>
              <a:defRPr/>
            </a:pPr>
            <a:r>
              <a:rPr lang="fr-FR" i="0" dirty="0"/>
              <a:t>progrès constants ces dernières années (cf. https://ourworldindata.org/artificial-intelligence), notamment avec le </a:t>
            </a:r>
            <a:r>
              <a:rPr lang="fr-FR" b="1" i="0" dirty="0"/>
              <a:t>développement en 2017 de la technologie « transformer » par Google et en 2018 des grands modèles de langage (BERT, GPT)</a:t>
            </a:r>
            <a:endParaRPr lang="fr-FR" b="1" dirty="0"/>
          </a:p>
          <a:p>
            <a:pPr marL="442913" lvl="1" indent="-171450">
              <a:buFontTx/>
              <a:buChar char="-"/>
            </a:pPr>
            <a:r>
              <a:rPr lang="fr-FR" b="1" i="0" dirty="0"/>
              <a:t>GPT (OpenAI) n’est pas le seul </a:t>
            </a:r>
            <a:r>
              <a:rPr lang="fr-FR" i="0" dirty="0"/>
              <a:t>(ex. : pour le texte : </a:t>
            </a:r>
            <a:r>
              <a:rPr lang="fr-FR" i="0" dirty="0" err="1"/>
              <a:t>LLama</a:t>
            </a:r>
            <a:r>
              <a:rPr lang="fr-FR" i="0" dirty="0"/>
              <a:t> (Meta), PaLM (Google) ; pour l’image : DALL-E (OpenAI), StableDiffusion (Stability AI))</a:t>
            </a:r>
          </a:p>
          <a:p>
            <a:pPr marL="0" lvl="0" indent="0">
              <a:buFontTx/>
              <a:buNone/>
            </a:pPr>
            <a:endParaRPr lang="fr-FR" i="0" dirty="0"/>
          </a:p>
          <a:p>
            <a:pPr marL="0" lvl="0" indent="0">
              <a:buFontTx/>
              <a:buNone/>
            </a:pPr>
            <a:endParaRPr lang="fr-FR" i="0" dirty="0"/>
          </a:p>
          <a:p>
            <a:pPr marL="0" lvl="0" indent="0">
              <a:buFontTx/>
              <a:buNone/>
            </a:pPr>
            <a:r>
              <a:rPr lang="fr-FR" b="1" i="0" dirty="0"/>
              <a:t>état 2024 </a:t>
            </a:r>
            <a:r>
              <a:rPr lang="fr-FR" i="0" dirty="0"/>
              <a:t>: cf. rapport  </a:t>
            </a:r>
            <a:r>
              <a:rPr lang="fr-FR" i="1" dirty="0"/>
              <a:t>AI index report</a:t>
            </a:r>
            <a:r>
              <a:rPr lang="fr-FR" i="0" dirty="0"/>
              <a:t> Stanford (https://aiindex.stanford.edu/report/)  : l’effet ChatGPT</a:t>
            </a:r>
          </a:p>
          <a:p>
            <a:pPr marL="449263" lvl="0" indent="-182563">
              <a:buFontTx/>
              <a:buChar char="-"/>
            </a:pPr>
            <a:r>
              <a:rPr lang="fr-FR" dirty="0"/>
              <a:t>un développement conséquent, davantage porté par le monde de l’industrie (1</a:t>
            </a:r>
            <a:r>
              <a:rPr lang="fr-FR" baseline="30000" dirty="0"/>
              <a:t>er</a:t>
            </a:r>
            <a:r>
              <a:rPr lang="fr-FR" dirty="0"/>
              <a:t> : Google) que par les organisations publiques </a:t>
            </a:r>
          </a:p>
          <a:p>
            <a:pPr marL="449263" lvl="0" indent="-182563">
              <a:buFontTx/>
              <a:buChar char="-"/>
              <a:tabLst>
                <a:tab pos="715963" algn="l"/>
              </a:tabLst>
            </a:pPr>
            <a:r>
              <a:rPr lang="fr-FR" dirty="0"/>
              <a:t>rôle central des financements (25 MM. de financements en 2023, dont ¼ pour l’IA générative), mais aussi des coûts de production</a:t>
            </a:r>
          </a:p>
          <a:p>
            <a:pPr marL="449263" indent="-182563">
              <a:buFontTx/>
              <a:buChar char="-"/>
              <a:tabLst>
                <a:tab pos="715963" algn="l"/>
              </a:tabLst>
            </a:pPr>
            <a:r>
              <a:rPr lang="fr-FR" dirty="0"/>
              <a:t>développement de l’</a:t>
            </a:r>
            <a:r>
              <a:rPr lang="fr-FR" i="1" dirty="0"/>
              <a:t>open source </a:t>
            </a:r>
            <a:r>
              <a:rPr lang="fr-FR" dirty="0"/>
              <a:t>mais pas encore les capacités des modèles propriétaires</a:t>
            </a:r>
          </a:p>
          <a:p>
            <a:pPr marL="449263" indent="-182563">
              <a:buFontTx/>
              <a:buChar char="-"/>
              <a:tabLst>
                <a:tab pos="715963" algn="l"/>
              </a:tabLst>
            </a:pPr>
            <a:r>
              <a:rPr lang="fr-FR" dirty="0"/>
              <a:t>développement des compétences « multimodales » (texte + image, par ex.) : des </a:t>
            </a:r>
            <a:r>
              <a:rPr lang="fr-FR" i="1" dirty="0"/>
              <a:t>large language models</a:t>
            </a:r>
            <a:r>
              <a:rPr lang="fr-FR" i="0" u="none" dirty="0"/>
              <a:t> aux </a:t>
            </a:r>
            <a:r>
              <a:rPr lang="fr-FR" i="1" u="none" dirty="0"/>
              <a:t>large multimodal models</a:t>
            </a:r>
            <a:endParaRPr lang="fr-FR" dirty="0"/>
          </a:p>
          <a:p>
            <a:pPr marL="449263" lvl="0" indent="-182563">
              <a:buFontTx/>
              <a:buChar char="-"/>
            </a:pPr>
            <a:r>
              <a:rPr lang="fr-FR" dirty="0"/>
              <a:t>poussé dans différents secteurs industriels (cf. développement annoncé des PC IA, applications bureautiques, etc.)</a:t>
            </a:r>
          </a:p>
          <a:p>
            <a:pPr marL="538163" marR="0" lvl="1"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 une </a:t>
            </a:r>
            <a:r>
              <a:rPr lang="fr-FR" b="1" dirty="0"/>
              <a:t>difficile prise de recul critique </a:t>
            </a:r>
            <a:r>
              <a:rPr lang="fr-FR" dirty="0"/>
              <a:t>(F. </a:t>
            </a:r>
            <a:r>
              <a:rPr lang="fr-FR" dirty="0" err="1"/>
              <a:t>Cavazza</a:t>
            </a:r>
            <a:r>
              <a:rPr lang="fr-FR" dirty="0"/>
              <a:t>, « L’avènement de l’IA... », 26/04/2024, https://fredcavazza.net/2024/04/26/lavenement-de-lia-est-il-ineluctable-et-meme-souhaitable/) :</a:t>
            </a:r>
            <a:endParaRPr lang="fr-FR" i="0" dirty="0"/>
          </a:p>
          <a:p>
            <a:pPr marL="449263" lvl="0" indent="-171450">
              <a:buFontTx/>
              <a:buChar char="-"/>
            </a:pPr>
            <a:r>
              <a:rPr lang="fr-FR" dirty="0"/>
              <a:t>une véritable course au « toujours plus » (plus de données, de tailles, plus de modèles)</a:t>
            </a:r>
          </a:p>
          <a:p>
            <a:pPr marL="449263" lvl="0" indent="-171450">
              <a:buFontTx/>
              <a:buChar char="-"/>
            </a:pPr>
            <a:r>
              <a:rPr lang="fr-FR" dirty="0"/>
              <a:t>difficile de comparer les différents modèles entre eux</a:t>
            </a:r>
          </a:p>
          <a:p>
            <a:pPr marL="449263" lvl="0" indent="-171450">
              <a:buFontTx/>
              <a:buChar char="-"/>
            </a:pPr>
            <a:r>
              <a:rPr lang="fr-FR" dirty="0"/>
              <a:t>« nous ne savons pas où nous allons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25</a:t>
            </a:fld>
            <a:endParaRPr lang="fr-FR"/>
          </a:p>
        </p:txBody>
      </p:sp>
    </p:spTree>
    <p:extLst>
      <p:ext uri="{BB962C8B-B14F-4D97-AF65-F5344CB8AC3E}">
        <p14:creationId xmlns:p14="http://schemas.microsoft.com/office/powerpoint/2010/main" val="2690161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26</a:t>
            </a:fld>
            <a:endParaRPr lang="fr-FR"/>
          </a:p>
        </p:txBody>
      </p:sp>
    </p:spTree>
    <p:extLst>
      <p:ext uri="{BB962C8B-B14F-4D97-AF65-F5344CB8AC3E}">
        <p14:creationId xmlns:p14="http://schemas.microsoft.com/office/powerpoint/2010/main" val="374794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80975" indent="-180975"/>
            <a:r>
              <a:rPr lang="fr-FR" b="1" dirty="0"/>
              <a:t>2 éléments :</a:t>
            </a:r>
          </a:p>
          <a:p>
            <a:pPr marL="361950" indent="-180975">
              <a:buFontTx/>
              <a:buChar char="-"/>
            </a:pPr>
            <a:r>
              <a:rPr lang="fr-FR" dirty="0"/>
              <a:t>le </a:t>
            </a:r>
            <a:r>
              <a:rPr lang="fr-FR" b="1" dirty="0"/>
              <a:t>modèle de langage </a:t>
            </a:r>
            <a:r>
              <a:rPr lang="fr-FR" dirty="0"/>
              <a:t>: GPT : « </a:t>
            </a:r>
            <a:r>
              <a:rPr lang="fr-FR" dirty="0" err="1"/>
              <a:t>transformeur</a:t>
            </a:r>
            <a:r>
              <a:rPr lang="fr-FR" dirty="0"/>
              <a:t> génératif pré-entraîné », i. e. un outil technique entraîné pour générer du contenu inédit </a:t>
            </a:r>
          </a:p>
          <a:p>
            <a:pPr marL="361950" indent="-180975">
              <a:buFontTx/>
              <a:buChar char="-"/>
            </a:pPr>
            <a:r>
              <a:rPr lang="fr-FR" dirty="0"/>
              <a:t>un </a:t>
            </a:r>
            <a:r>
              <a:rPr lang="fr-FR" b="1" dirty="0"/>
              <a:t>assistant virtuel </a:t>
            </a:r>
            <a:r>
              <a:rPr lang="fr-FR" dirty="0"/>
              <a:t>qui utilise l’IA pour converser : ChatGPT</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29</a:t>
            </a:fld>
            <a:endParaRPr lang="fr-FR"/>
          </a:p>
        </p:txBody>
      </p:sp>
    </p:spTree>
    <p:extLst>
      <p:ext uri="{BB962C8B-B14F-4D97-AF65-F5344CB8AC3E}">
        <p14:creationId xmlns:p14="http://schemas.microsoft.com/office/powerpoint/2010/main" val="16611787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30</a:t>
            </a:fld>
            <a:endParaRPr lang="fr-FR"/>
          </a:p>
        </p:txBody>
      </p:sp>
    </p:spTree>
    <p:extLst>
      <p:ext uri="{BB962C8B-B14F-4D97-AF65-F5344CB8AC3E}">
        <p14:creationId xmlns:p14="http://schemas.microsoft.com/office/powerpoint/2010/main" val="2671176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u="sng" dirty="0"/>
              <a:t>principes</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n’est pas un outil de recherche</a:t>
            </a:r>
          </a:p>
          <a:p>
            <a:pPr marL="361950" marR="0" lvl="0" indent="-180975"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 mais une IA textuelle, modèle de langage : </a:t>
            </a:r>
            <a:r>
              <a:rPr lang="fr-FR" b="1" dirty="0">
                <a:solidFill>
                  <a:srgbClr val="FF0000"/>
                </a:solidFill>
              </a:rPr>
              <a:t>spécialisé dans le traitement du langage</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fait </a:t>
            </a:r>
            <a:r>
              <a:rPr lang="fr-FR" b="1" dirty="0">
                <a:solidFill>
                  <a:srgbClr val="FF0000"/>
                </a:solidFill>
              </a:rPr>
              <a:t>peu de fautes et écrit bien</a:t>
            </a:r>
          </a:p>
          <a:p>
            <a:pPr marL="542925" marR="0" lvl="0"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FF0000"/>
                </a:solidFill>
              </a:rPr>
              <a:t>explique pourquoi une </a:t>
            </a:r>
            <a:r>
              <a:rPr lang="fr-FR" b="1" dirty="0">
                <a:solidFill>
                  <a:srgbClr val="FF0000"/>
                </a:solidFill>
              </a:rPr>
              <a:t>requête prend du temps </a:t>
            </a:r>
            <a:r>
              <a:rPr lang="fr-FR" dirty="0">
                <a:solidFill>
                  <a:srgbClr val="FF0000"/>
                </a:solidFill>
              </a:rPr>
              <a:t>: pas d’index ou de réponse tout prête : génération à chaque requête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FF0000"/>
                </a:solidFill>
              </a:rPr>
              <a:t>IA : une question de probabilités ,</a:t>
            </a:r>
            <a:r>
              <a:rPr lang="fr-FR" baseline="0" dirty="0">
                <a:solidFill>
                  <a:srgbClr val="FF0000"/>
                </a:solidFill>
              </a:rPr>
              <a:t> de traitement statistique </a:t>
            </a:r>
            <a:r>
              <a:rPr lang="fr-FR" dirty="0">
                <a:solidFill>
                  <a:srgbClr val="FF0000"/>
                </a:solidFill>
              </a:rPr>
              <a:t>: à partir de larges jeux de données, trouver des modèles pour 1° </a:t>
            </a:r>
            <a:r>
              <a:rPr lang="fr-FR" b="1" dirty="0">
                <a:solidFill>
                  <a:srgbClr val="FF0000"/>
                </a:solidFill>
              </a:rPr>
              <a:t>produire du texte 2° le plus probable, le plus vraisemblable d’un point de vue de la langue et des éléments de contexte apportés par l’internaute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31</a:t>
            </a:fld>
            <a:endParaRPr lang="fr-FR"/>
          </a:p>
        </p:txBody>
      </p:sp>
    </p:spTree>
    <p:extLst>
      <p:ext uri="{BB962C8B-B14F-4D97-AF65-F5344CB8AC3E}">
        <p14:creationId xmlns:p14="http://schemas.microsoft.com/office/powerpoint/2010/main" val="558731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32</a:t>
            </a:fld>
            <a:endParaRPr lang="fr-FR"/>
          </a:p>
        </p:txBody>
      </p:sp>
    </p:spTree>
    <p:extLst>
      <p:ext uri="{BB962C8B-B14F-4D97-AF65-F5344CB8AC3E}">
        <p14:creationId xmlns:p14="http://schemas.microsoft.com/office/powerpoint/2010/main" val="380190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 Tisserand-</a:t>
            </a:r>
            <a:r>
              <a:rPr lang="fr-FR" dirty="0" err="1"/>
              <a:t>Barthole</a:t>
            </a:r>
            <a:r>
              <a:rPr lang="fr-FR" dirty="0"/>
              <a:t>, « Revue des moteurs… », </a:t>
            </a:r>
            <a:r>
              <a:rPr lang="fr-FR" i="1" dirty="0"/>
              <a:t>op. </a:t>
            </a:r>
            <a:r>
              <a:rPr lang="fr-FR" i="1" dirty="0" err="1"/>
              <a:t>cit</a:t>
            </a:r>
            <a:r>
              <a:rPr lang="fr-FR" i="1" dirty="0"/>
              <a:t>. </a:t>
            </a:r>
            <a:r>
              <a:rPr lang="fr-FR" i="0" dirty="0"/>
              <a:t>« Cela permet-il de trouver plus rapidement  de l’information, de trouver des informations qui n’arrivaient pas à émerger dans les moteurs de recherche, d’explorer plus en profondeur la fameuse longue traîne ? »</a:t>
            </a:r>
          </a:p>
          <a:p>
            <a:pPr marL="361950" indent="-180975">
              <a:buFontTx/>
              <a:buChar char="-"/>
            </a:pPr>
            <a:r>
              <a:rPr lang="fr-FR" i="0" dirty="0"/>
              <a:t>est-ce que cela change l’efficacité de la recherche ?</a:t>
            </a:r>
          </a:p>
          <a:p>
            <a:pPr marL="361950" indent="-180975">
              <a:buFontTx/>
              <a:buChar char="-"/>
            </a:pPr>
            <a:r>
              <a:rPr lang="fr-FR" i="0" dirty="0"/>
              <a:t>est-ce que cela nécessite de changer ses outils et ses stratégies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33</a:t>
            </a:fld>
            <a:endParaRPr lang="fr-FR"/>
          </a:p>
        </p:txBody>
      </p:sp>
    </p:spTree>
    <p:extLst>
      <p:ext uri="{BB962C8B-B14F-4D97-AF65-F5344CB8AC3E}">
        <p14:creationId xmlns:p14="http://schemas.microsoft.com/office/powerpoint/2010/main" val="3732797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source : Jean-Marie Portal. « Edito ». </a:t>
            </a:r>
            <a:r>
              <a:rPr lang="fr-FR" i="1" dirty="0" err="1"/>
              <a:t>01Net</a:t>
            </a:r>
            <a:r>
              <a:rPr lang="fr-FR" i="1" dirty="0"/>
              <a:t>.</a:t>
            </a:r>
            <a:r>
              <a:rPr lang="fr-FR" i="0" dirty="0"/>
              <a:t> </a:t>
            </a:r>
            <a:r>
              <a:rPr lang="fr-FR" i="0" dirty="0" err="1"/>
              <a:t>n°1038</a:t>
            </a:r>
            <a:r>
              <a:rPr lang="fr-FR" i="0" dirty="0"/>
              <a:t>, 01/2025</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34</a:t>
            </a:fld>
            <a:endParaRPr lang="fr-FR"/>
          </a:p>
        </p:txBody>
      </p:sp>
    </p:spTree>
    <p:extLst>
      <p:ext uri="{BB962C8B-B14F-4D97-AF65-F5344CB8AC3E}">
        <p14:creationId xmlns:p14="http://schemas.microsoft.com/office/powerpoint/2010/main" val="3279091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F77F-621F-9C43-9E2A-C3B6D72746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1CC22E-D129-B1E2-C821-55FDB324CBAC}"/>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6D6A561-598D-FE8E-7C73-E9E41D51303F}"/>
              </a:ext>
            </a:extLst>
          </p:cNvPr>
          <p:cNvSpPr>
            <a:spLocks noGrp="1"/>
          </p:cNvSpPr>
          <p:nvPr>
            <p:ph type="body" idx="1"/>
          </p:nvPr>
        </p:nvSpPr>
        <p:spPr/>
        <p:txBody>
          <a:bodyPr/>
          <a:lstStyle/>
          <a:p>
            <a:r>
              <a:rPr lang="fr-FR" b="1" u="sng" dirty="0"/>
              <a:t>prompt</a:t>
            </a:r>
          </a:p>
          <a:p>
            <a:pPr marL="361950" indent="-180975"/>
            <a:r>
              <a:rPr lang="fr-FR" b="1" dirty="0"/>
              <a:t>= instruction, invite conversationnelle</a:t>
            </a:r>
          </a:p>
          <a:p>
            <a:pPr marL="361950" indent="-180975"/>
            <a:r>
              <a:rPr lang="fr-FR" dirty="0"/>
              <a:t>- considérer</a:t>
            </a:r>
            <a:r>
              <a:rPr lang="fr-FR" baseline="0" dirty="0"/>
              <a:t> que l’on est comme face à une personne qui ne nous connaît pas (image du bibliothécaire de référence) : </a:t>
            </a:r>
          </a:p>
          <a:p>
            <a:pPr marL="541338" indent="-180975"/>
            <a:r>
              <a:rPr lang="fr-FR" baseline="0" dirty="0"/>
              <a:t>- en </a:t>
            </a:r>
            <a:r>
              <a:rPr lang="fr-FR" b="1" baseline="0" dirty="0"/>
              <a:t>langage naturel</a:t>
            </a:r>
            <a:r>
              <a:rPr lang="fr-FR" baseline="0" dirty="0"/>
              <a:t>, sans équation ou opérateur booléen</a:t>
            </a:r>
          </a:p>
          <a:p>
            <a:pPr marL="541338" indent="-180975"/>
            <a:r>
              <a:rPr lang="fr-FR" baseline="0" dirty="0"/>
              <a:t>- lui donner suffisamment </a:t>
            </a:r>
            <a:r>
              <a:rPr lang="fr-FR" b="1" baseline="0" dirty="0"/>
              <a:t>d’informations de contexte et de buts </a:t>
            </a:r>
            <a:r>
              <a:rPr lang="fr-FR" baseline="0" dirty="0"/>
              <a:t>pour que l’outil oriente son travail</a:t>
            </a:r>
          </a:p>
          <a:p>
            <a:pPr marL="541338" indent="-180975">
              <a:buFontTx/>
              <a:buNone/>
            </a:pPr>
            <a:r>
              <a:rPr lang="fr-FR" baseline="0" dirty="0"/>
              <a:t>- aspect </a:t>
            </a:r>
            <a:r>
              <a:rPr lang="fr-FR" b="1" baseline="0" dirty="0"/>
              <a:t>conversationnel</a:t>
            </a:r>
            <a:r>
              <a:rPr lang="fr-FR" baseline="0" dirty="0"/>
              <a:t> : possible incrémentation des informations d’une requête à l’autre</a:t>
            </a:r>
          </a:p>
          <a:p>
            <a:pPr marL="361950" indent="-180975"/>
            <a:r>
              <a:rPr lang="fr-FR" b="1" dirty="0"/>
              <a:t>- voire les considérer comme un stagiaire, à qui il faut donner des consignes précises, avec les bonnes informations, la description des tâches</a:t>
            </a:r>
          </a:p>
          <a:p>
            <a:pPr marL="541338" indent="-180975">
              <a:buFontTx/>
              <a:buNone/>
            </a:pPr>
            <a:endParaRPr lang="fr-FR" baseline="0" dirty="0"/>
          </a:p>
          <a:p>
            <a:r>
              <a:rPr lang="fr-FR" baseline="0" dirty="0"/>
              <a:t>Exemples de prompts :</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En général :</a:t>
            </a:r>
          </a:p>
          <a:p>
            <a:pPr marL="342900" lvl="0" indent="-342900">
              <a:lnSpc>
                <a:spcPct val="115000"/>
              </a:lnSpc>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Guide OpenAI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https://platform.openai.com/docs/guides/prompt-engineering/six-strategies-for-getting-better-results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Microsoft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https://copilot.cloud.microsoft/fr-fr/prompts</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Guide Anthropic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5"/>
              </a:rPr>
              <a:t>https://docs.anthropic.com/fr/prompt-library/library</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(possibilité de choisir la langue en haut à gauche)</a:t>
            </a:r>
          </a:p>
          <a:p>
            <a:pPr>
              <a:lnSpc>
                <a:spcPct val="115000"/>
              </a:lnSpc>
              <a:spcAft>
                <a:spcPts val="800"/>
              </a:spcAft>
            </a:pPr>
            <a:r>
              <a:rPr lang="fr-FR" sz="1800" dirty="0">
                <a:effectLst/>
                <a:latin typeface="Aptos" panose="020B0004020202020204" pitchFamily="34" charset="0"/>
                <a:ea typeface="Times New Roman" panose="02020603050405020304" pitchFamily="18" charset="0"/>
                <a:cs typeface="Times New Roman" panose="02020603050405020304" pitchFamily="18" charset="0"/>
              </a:rPr>
              <a:t>Pour l’enseignement supérieur :</a:t>
            </a:r>
          </a:p>
          <a:p>
            <a:pPr marL="342900" lvl="0" indent="-342900">
              <a:lnSpc>
                <a:spcPct val="115000"/>
              </a:lnSpc>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Unine</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https://www.unine.ch/actualite/comment-rediger-des-prompts-efficaces-sur-chatgpt </a:t>
            </a:r>
          </a:p>
          <a:p>
            <a:pPr marL="342900" lvl="0" indent="-342900">
              <a:lnSpc>
                <a:spcPct val="115000"/>
              </a:lnSpc>
              <a:spcAft>
                <a:spcPts val="800"/>
              </a:spcAft>
              <a:buSzPts val="1100"/>
              <a:buFont typeface="Aptos" panose="020B0004020202020204" pitchFamily="34" charset="0"/>
              <a:buChar char="-"/>
            </a:pPr>
            <a:r>
              <a:rPr lang="fr-FR" sz="1800" dirty="0" err="1">
                <a:effectLst/>
                <a:latin typeface="Aptos" panose="020B0004020202020204" pitchFamily="34" charset="0"/>
                <a:ea typeface="Times New Roman" panose="02020603050405020304" pitchFamily="18" charset="0"/>
                <a:cs typeface="Times New Roman" panose="02020603050405020304" pitchFamily="18" charset="0"/>
              </a:rPr>
              <a:t>Wooclap</a:t>
            </a:r>
            <a:r>
              <a:rPr lang="fr-FR" sz="1800" dirty="0">
                <a:effectLst/>
                <a:latin typeface="Aptos" panose="020B0004020202020204" pitchFamily="34" charset="0"/>
                <a:ea typeface="Times New Roman" panose="02020603050405020304" pitchFamily="18" charset="0"/>
                <a:cs typeface="Times New Roman" panose="02020603050405020304" pitchFamily="18" charset="0"/>
              </a:rPr>
              <a:t> : </a:t>
            </a:r>
            <a:r>
              <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6"/>
              </a:rPr>
              <a:t>https://wooclap.notion.site/ChatGPT-pour-les-enseignants-5-prompts-copier-coller-e9395f2875ce4b8fa9e4ed61f5e5bd93#4ee7fc1679044f22b1f16de1ca460130</a:t>
            </a:r>
            <a:endParaRPr lang="fr-FR"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800"/>
              </a:spcAft>
              <a:buSzPts val="1100"/>
              <a:buFont typeface="Aptos" panose="020B0004020202020204" pitchFamily="34" charset="0"/>
              <a:buChar char="-"/>
            </a:pPr>
            <a:r>
              <a:rPr lang="en-GB" sz="1800" dirty="0">
                <a:effectLst/>
                <a:latin typeface="Aptos" panose="020B0004020202020204" pitchFamily="34" charset="0"/>
                <a:ea typeface="Times New Roman" panose="02020603050405020304" pitchFamily="18" charset="0"/>
                <a:cs typeface="Times New Roman" panose="02020603050405020304" pitchFamily="18" charset="0"/>
              </a:rPr>
              <a:t>AI for education : </a:t>
            </a:r>
            <a:r>
              <a:rPr lang="en-GB" sz="1800" u="sng" dirty="0">
                <a:solidFill>
                  <a:srgbClr val="735032"/>
                </a:solidFill>
                <a:effectLst/>
                <a:latin typeface="Aptos" panose="020B0004020202020204" pitchFamily="34" charset="0"/>
                <a:ea typeface="Times New Roman" panose="02020603050405020304" pitchFamily="18" charset="0"/>
                <a:cs typeface="Times New Roman" panose="02020603050405020304" pitchFamily="18" charset="0"/>
                <a:hlinkClick r:id="rId7"/>
              </a:rPr>
              <a:t>https://www.aiforeducation.io/prompt-library</a:t>
            </a:r>
            <a:endParaRPr lang="fr-FR" sz="18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fr-FR" baseline="0" dirty="0"/>
          </a:p>
          <a:p>
            <a:endParaRPr lang="fr-FR" dirty="0"/>
          </a:p>
        </p:txBody>
      </p:sp>
      <p:sp>
        <p:nvSpPr>
          <p:cNvPr id="4" name="Espace réservé du numéro de diapositive 3">
            <a:extLst>
              <a:ext uri="{FF2B5EF4-FFF2-40B4-BE49-F238E27FC236}">
                <a16:creationId xmlns:a16="http://schemas.microsoft.com/office/drawing/2014/main" id="{0F17BE45-DB98-03B4-D041-94DDBCA1627F}"/>
              </a:ext>
            </a:extLst>
          </p:cNvPr>
          <p:cNvSpPr>
            <a:spLocks noGrp="1"/>
          </p:cNvSpPr>
          <p:nvPr>
            <p:ph type="sldNum" sz="quarter" idx="10"/>
          </p:nvPr>
        </p:nvSpPr>
        <p:spPr/>
        <p:txBody>
          <a:bodyPr/>
          <a:lstStyle/>
          <a:p>
            <a:fld id="{B21FE077-B2FA-45DD-91CF-0EAF3D27A068}" type="slidenum">
              <a:rPr lang="fr-FR" smtClean="0"/>
              <a:t>36</a:t>
            </a:fld>
            <a:endParaRPr lang="fr-FR"/>
          </a:p>
        </p:txBody>
      </p:sp>
    </p:spTree>
    <p:extLst>
      <p:ext uri="{BB962C8B-B14F-4D97-AF65-F5344CB8AC3E}">
        <p14:creationId xmlns:p14="http://schemas.microsoft.com/office/powerpoint/2010/main" val="3138293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l’IA</a:t>
            </a:r>
            <a:r>
              <a:rPr lang="fr-FR" baseline="0" dirty="0"/>
              <a:t> a besoin de matière pour produire du contenu ; plus il y en a, mieux c’est</a:t>
            </a:r>
            <a:endParaRPr lang="fr-FR" dirty="0"/>
          </a:p>
          <a:p>
            <a:pPr marL="361950" indent="-171450"/>
            <a:r>
              <a:rPr lang="fr-FR" dirty="0"/>
              <a:t>- ex. : pour le </a:t>
            </a:r>
            <a:r>
              <a:rPr lang="fr-FR" b="1" dirty="0"/>
              <a:t>ton</a:t>
            </a:r>
            <a:r>
              <a:rPr lang="fr-FR" dirty="0"/>
              <a:t> : « expert », « pour pouvoir être compris par un enfant de 5 ans »</a:t>
            </a:r>
          </a:p>
          <a:p>
            <a:pPr marL="361950" indent="-171450"/>
            <a:r>
              <a:rPr lang="fr-FR" dirty="0"/>
              <a:t>- ex.</a:t>
            </a:r>
            <a:r>
              <a:rPr lang="fr-FR" baseline="0" dirty="0"/>
              <a:t> : pour le </a:t>
            </a:r>
            <a:r>
              <a:rPr lang="fr-FR" b="1" baseline="0" dirty="0"/>
              <a:t>style</a:t>
            </a:r>
            <a:r>
              <a:rPr lang="fr-FR" baseline="0" dirty="0"/>
              <a:t>, photo d’Anthony : dans son prompt, indique que veut une photo dans le style de l’AFP (« IA : le policier… », 2023, https://www.arte.tv/fr/videos/110342-060-A/le-dessous-des-images/)</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le </a:t>
            </a:r>
            <a:r>
              <a:rPr lang="fr-FR" b="1" baseline="0" dirty="0"/>
              <a:t>contexte</a:t>
            </a:r>
            <a:r>
              <a:rPr lang="fr-FR" baseline="0" dirty="0"/>
              <a:t>, GPT-3 et GPT-4 ont parfois tendance à se perdre au bout de trop d’informations, ou d’oublier les éléments précédents (F. Bayard, </a:t>
            </a:r>
            <a:r>
              <a:rPr lang="fr-FR" i="1" baseline="0" dirty="0"/>
              <a:t>op. </a:t>
            </a:r>
            <a:r>
              <a:rPr lang="fr-FR" i="1" baseline="0" dirty="0" err="1"/>
              <a:t>cit</a:t>
            </a:r>
            <a:r>
              <a:rPr lang="fr-FR" i="1" baseline="0" dirty="0"/>
              <a:t>., </a:t>
            </a:r>
            <a:r>
              <a:rPr lang="fr-FR" i="0" baseline="0" dirty="0"/>
              <a:t>https://www.01net.com/tests/on-compare-chatgpt-4-gpt-3.html)</a:t>
            </a:r>
          </a:p>
          <a:p>
            <a:pPr marL="3619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ex. : pour </a:t>
            </a:r>
            <a:r>
              <a:rPr lang="fr-FR" b="1" baseline="0" dirty="0"/>
              <a:t>découper</a:t>
            </a:r>
            <a:r>
              <a:rPr lang="fr-FR" baseline="0" dirty="0"/>
              <a:t> une tâche en micro-tâches  ; attention : les agents autonomes (de type </a:t>
            </a:r>
            <a:r>
              <a:rPr lang="fr-FR" baseline="0" dirty="0" err="1"/>
              <a:t>AutoGPT</a:t>
            </a:r>
            <a:r>
              <a:rPr lang="fr-FR" baseline="0" dirty="0"/>
              <a:t>), qui découpent ce travail de manière autonome ne sont pas très performants</a:t>
            </a:r>
            <a:endParaRPr lang="fr-FR" i="0" baseline="0" dirty="0"/>
          </a:p>
          <a:p>
            <a:pPr marL="361950" indent="-171450">
              <a:buFontTx/>
              <a:buChar char="-"/>
            </a:pPr>
            <a:r>
              <a:rPr lang="fr-FR" i="0" baseline="0" dirty="0"/>
              <a:t>ex. :  pour les </a:t>
            </a:r>
            <a:r>
              <a:rPr lang="fr-FR" b="1" i="0" baseline="0" dirty="0"/>
              <a:t>rôles</a:t>
            </a:r>
            <a:r>
              <a:rPr lang="fr-FR" i="0" baseline="0" dirty="0"/>
              <a:t>, « </a:t>
            </a:r>
            <a:r>
              <a:rPr lang="fr-FR" i="1" baseline="0" dirty="0"/>
              <a:t>custom instructions</a:t>
            </a:r>
            <a:r>
              <a:rPr lang="fr-FR" i="0" baseline="0" dirty="0"/>
              <a:t> » sur ChatGPT qui permet d’enregistrer un profil particulier (mais un seul) : https://help.openai.com/en/articles/8096356-custom-instructions-for-chatgpt)</a:t>
            </a:r>
          </a:p>
          <a:p>
            <a:pPr marL="361950" indent="-171450">
              <a:buFontTx/>
              <a:buChar char="-"/>
            </a:pPr>
            <a:r>
              <a:rPr lang="fr-FR" i="0" baseline="0" dirty="0"/>
              <a:t>ex. : faire </a:t>
            </a:r>
            <a:r>
              <a:rPr lang="fr-FR" b="1" i="0" baseline="0" dirty="0"/>
              <a:t>sauter les verrous de l’IA</a:t>
            </a:r>
            <a:r>
              <a:rPr lang="fr-FR" i="0" baseline="0" dirty="0"/>
              <a:t>, en lui faisant faire des choses qui sont </a:t>
            </a:r>
            <a:r>
              <a:rPr lang="fr-FR" i="1" baseline="0" dirty="0"/>
              <a:t>a priori</a:t>
            </a:r>
            <a:r>
              <a:rPr lang="fr-FR" i="0" baseline="0" dirty="0"/>
              <a:t> interdites, en lui proposant d’endosser un rôle ou de faire preuve d’imagination</a:t>
            </a:r>
          </a:p>
          <a:p>
            <a:pPr marL="171450" indent="-171450">
              <a:buFontTx/>
              <a:buChar char="-"/>
            </a:pPr>
            <a:endParaRPr lang="fr-FR" i="0" baseline="0" dirty="0"/>
          </a:p>
          <a:p>
            <a:pPr marL="0" indent="0">
              <a:buFontTx/>
              <a:buNone/>
            </a:pPr>
            <a:r>
              <a:rPr lang="fr-FR" i="0" baseline="0" dirty="0"/>
              <a:t>cf. aussi C. Tisserand-</a:t>
            </a:r>
            <a:r>
              <a:rPr lang="fr-FR" i="0" baseline="0" dirty="0" err="1"/>
              <a:t>Barthole</a:t>
            </a:r>
            <a:r>
              <a:rPr lang="fr-FR" i="0" baseline="0" dirty="0"/>
              <a:t>, « L’art du prompt pour le professionnel de l’information », 05-06/2023</a:t>
            </a:r>
          </a:p>
          <a:p>
            <a:pPr marL="171450" indent="-171450">
              <a:buFontTx/>
              <a:buChar char="-"/>
            </a:pPr>
            <a:endParaRPr lang="fr-FR" i="0" baseline="0" dirty="0"/>
          </a:p>
          <a:p>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37</a:t>
            </a:fld>
            <a:endParaRPr lang="fr-FR"/>
          </a:p>
        </p:txBody>
      </p:sp>
    </p:spTree>
    <p:extLst>
      <p:ext uri="{BB962C8B-B14F-4D97-AF65-F5344CB8AC3E}">
        <p14:creationId xmlns:p14="http://schemas.microsoft.com/office/powerpoint/2010/main" val="299864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a:t>
            </a:fld>
            <a:endParaRPr lang="fr-FR"/>
          </a:p>
        </p:txBody>
      </p:sp>
    </p:spTree>
    <p:extLst>
      <p:ext uri="{BB962C8B-B14F-4D97-AF65-F5344CB8AC3E}">
        <p14:creationId xmlns:p14="http://schemas.microsoft.com/office/powerpoint/2010/main" val="500727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43600"/>
          </a:xfrm>
        </p:spPr>
        <p:txBody>
          <a:bodyPr/>
          <a:lstStyle/>
          <a:p>
            <a:r>
              <a:rPr lang="fr-FR" b="1" u="sng" dirty="0"/>
              <a:t>usages des IA génératives</a:t>
            </a:r>
            <a:r>
              <a:rPr lang="fr-FR" b="1" u="sng" baseline="0" dirty="0"/>
              <a:t> en France</a:t>
            </a:r>
            <a:endParaRPr lang="fr-FR" baseline="0" dirty="0"/>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cadre d’usage 2023 (</a:t>
            </a:r>
            <a:r>
              <a:rPr lang="fr-FR" b="0" i="0" kern="1200" baseline="0" dirty="0">
                <a:solidFill>
                  <a:schemeClr val="tx1"/>
                </a:solidFill>
                <a:effectLst/>
                <a:latin typeface="+mn-lt"/>
                <a:ea typeface="+mn-ea"/>
                <a:cs typeface="+mn-cs"/>
              </a:rPr>
              <a:t>Impact AI, </a:t>
            </a:r>
            <a:r>
              <a:rPr lang="fr-FR" b="0" i="1" kern="1200" baseline="0" dirty="0">
                <a:solidFill>
                  <a:schemeClr val="tx1"/>
                </a:solidFill>
                <a:effectLst/>
                <a:latin typeface="+mn-lt"/>
                <a:ea typeface="+mn-ea"/>
                <a:cs typeface="+mn-cs"/>
              </a:rPr>
              <a:t>Baromètre Impact AI: Notoriété et image de l’Intelligence Artificielle</a:t>
            </a:r>
            <a:r>
              <a:rPr lang="fr-FR" b="0" i="0" kern="1200" baseline="0" dirty="0">
                <a:solidFill>
                  <a:schemeClr val="tx1"/>
                </a:solidFill>
                <a:effectLst/>
                <a:latin typeface="+mn-lt"/>
                <a:ea typeface="+mn-ea"/>
                <a:cs typeface="+mn-cs"/>
              </a:rPr>
              <a:t>…, 10/2023, https://www.impact-ai.fr/fr/2023/06/12/observatoire2023/, données printemps 2023)</a:t>
            </a:r>
            <a:r>
              <a:rPr lang="fr-FR" dirty="0"/>
              <a:t> </a:t>
            </a:r>
          </a:p>
          <a:p>
            <a:pPr marL="622300" lvl="2" indent="-171450">
              <a:buFontTx/>
              <a:buChar char="-"/>
              <a:defRPr/>
            </a:pPr>
            <a:r>
              <a:rPr lang="fr-FR" dirty="0"/>
              <a:t>un</a:t>
            </a:r>
            <a:r>
              <a:rPr lang="fr-FR" baseline="0" dirty="0"/>
              <a:t> </a:t>
            </a:r>
            <a:r>
              <a:rPr lang="fr-FR" b="1" baseline="0" dirty="0"/>
              <a:t>usage modéré </a:t>
            </a:r>
            <a:r>
              <a:rPr lang="fr-FR" baseline="0" dirty="0"/>
              <a:t>: </a:t>
            </a:r>
            <a:r>
              <a:rPr lang="fr-FR" b="0" i="0" kern="1200" dirty="0">
                <a:solidFill>
                  <a:schemeClr val="tx1"/>
                </a:solidFill>
                <a:effectLst/>
                <a:latin typeface="+mn-lt"/>
                <a:ea typeface="+mn-ea"/>
                <a:cs typeface="+mn-cs"/>
              </a:rPr>
              <a:t>23 % des Français « dans</a:t>
            </a:r>
            <a:r>
              <a:rPr lang="fr-FR" b="0" i="0" kern="1200" baseline="0" dirty="0">
                <a:solidFill>
                  <a:schemeClr val="tx1"/>
                </a:solidFill>
                <a:effectLst/>
                <a:latin typeface="+mn-lt"/>
                <a:ea typeface="+mn-ea"/>
                <a:cs typeface="+mn-cs"/>
              </a:rPr>
              <a:t> le cadre de [leur] vie personnelle »</a:t>
            </a:r>
            <a:r>
              <a:rPr lang="fr-FR" b="0" i="0" kern="1200" dirty="0">
                <a:solidFill>
                  <a:schemeClr val="tx1"/>
                </a:solidFill>
                <a:effectLst/>
                <a:latin typeface="+mn-lt"/>
                <a:ea typeface="+mn-ea"/>
                <a:cs typeface="+mn-cs"/>
              </a:rPr>
              <a:t> (44 %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et 20 % des salariés « dans le cadre de [leur] vie professionnelle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(31 % chez</a:t>
            </a:r>
            <a:r>
              <a:rPr lang="fr-FR" b="0" i="0" kern="1200" baseline="0" dirty="0">
                <a:solidFill>
                  <a:schemeClr val="tx1"/>
                </a:solidFill>
                <a:effectLst/>
                <a:latin typeface="+mn-lt"/>
                <a:ea typeface="+mn-ea"/>
                <a:cs typeface="+mn-cs"/>
              </a:rPr>
              <a:t> les moins de 35 ans) </a:t>
            </a:r>
            <a:r>
              <a:rPr lang="fr-FR" b="0" i="0" kern="1200" dirty="0">
                <a:solidFill>
                  <a:schemeClr val="tx1"/>
                </a:solidFill>
                <a:effectLst/>
                <a:latin typeface="+mn-lt"/>
                <a:ea typeface="+mn-ea"/>
                <a:cs typeface="+mn-cs"/>
              </a:rPr>
              <a:t>ont déjà utilisé une IA générative (ChatGPT, DALL-E, etc..)</a:t>
            </a:r>
            <a:r>
              <a:rPr lang="fr-FR" b="0" i="0" kern="1200" baseline="0" dirty="0">
                <a:solidFill>
                  <a:schemeClr val="tx1"/>
                </a:solidFill>
                <a:effectLst/>
                <a:latin typeface="+mn-lt"/>
                <a:ea typeface="+mn-ea"/>
                <a:cs typeface="+mn-cs"/>
              </a:rPr>
              <a:t> (le souhait d’une sensibilisation : 45 % souhaiteraient être sensibilisés aux conséquences et applications pratiques (Impact AI)</a:t>
            </a:r>
          </a:p>
          <a:p>
            <a:pPr marL="352425" lvl="1" indent="-171450">
              <a:buFontTx/>
              <a:buChar char="-"/>
              <a:defRPr/>
            </a:pPr>
            <a:r>
              <a:rPr lang="fr-FR" b="0" i="0" kern="1200" baseline="0" dirty="0">
                <a:solidFill>
                  <a:schemeClr val="tx1"/>
                </a:solidFill>
                <a:effectLst/>
                <a:latin typeface="+mn-lt"/>
                <a:ea typeface="+mn-ea"/>
                <a:cs typeface="+mn-cs"/>
              </a:rPr>
              <a:t>état des lieux 2024 (</a:t>
            </a:r>
            <a:r>
              <a:rPr lang="fr-FR" dirty="0"/>
              <a:t>sondage IFOP-TALAN, </a:t>
            </a:r>
            <a:r>
              <a:rPr lang="fr-FR" i="1" dirty="0"/>
              <a:t>Les Français et les IA génératives, </a:t>
            </a:r>
            <a:r>
              <a:rPr lang="fr-FR" dirty="0"/>
              <a:t>11/04/2024, https://talan.com/pl/actualites/detail-actualites/news/barometre-2024-ifop-pour-talan-les-francais-et-les-ia-generatives/) :</a:t>
            </a:r>
          </a:p>
          <a:p>
            <a:pPr marL="622300" lvl="2" indent="-171450">
              <a:buFontTx/>
              <a:buChar char="-"/>
              <a:defRPr/>
            </a:pPr>
            <a:r>
              <a:rPr lang="fr-FR" baseline="0" dirty="0"/>
              <a:t>un usage avant tout chez les plus jeunes (70 % des 18-24, contre 47 % des 25-34 ans et 22 % des +35 ans)</a:t>
            </a:r>
          </a:p>
          <a:p>
            <a:pPr marL="622300" lvl="2" indent="-171450">
              <a:buFontTx/>
              <a:buChar char="-"/>
              <a:defRPr/>
            </a:pPr>
            <a:r>
              <a:rPr lang="fr-FR" baseline="0" dirty="0"/>
              <a:t>développement dans la vie professionnelle (« 48% de ceux qui utilisent les IA génératives considèrent que leur entreprise les encourage dans cet usage ») </a:t>
            </a:r>
          </a:p>
          <a:p>
            <a:pPr marL="352425" lvl="1" indent="-171450">
              <a:buFontTx/>
              <a:buChar char="-"/>
              <a:defRPr/>
            </a:pPr>
            <a:r>
              <a:rPr lang="fr-FR" baseline="0" dirty="0"/>
              <a:t>état des lieux 2024 (sondage IPSOS, </a:t>
            </a:r>
            <a:r>
              <a:rPr lang="fr-FR" i="1" baseline="0" dirty="0"/>
              <a:t>L’usage de l’intelligence artificielle par les Français</a:t>
            </a:r>
            <a:r>
              <a:rPr lang="fr-FR" i="0" baseline="0" dirty="0"/>
              <a:t>, 02/2025, https://www.ipsos.com/fr-fr/intelligence-artificielle-quels-sont-les-usages-des-francais</a:t>
            </a:r>
          </a:p>
          <a:p>
            <a:pPr marL="622300" lvl="2" indent="-171450">
              <a:buFontTx/>
              <a:buChar char="-"/>
              <a:defRPr/>
            </a:pPr>
            <a:r>
              <a:rPr lang="fr-FR" i="0" baseline="0" dirty="0"/>
              <a:t>4/10 l’utilisent, notamment chez les plus jeunes (3/4)</a:t>
            </a:r>
          </a:p>
          <a:p>
            <a:pPr marL="622300" lvl="2" indent="-171450">
              <a:buFontTx/>
              <a:buChar char="-"/>
              <a:defRPr/>
            </a:pPr>
            <a:r>
              <a:rPr lang="fr-FR" i="0" baseline="0" dirty="0"/>
              <a:t>utilisation professionnelle, notamment chez les cadres (3/5)</a:t>
            </a:r>
          </a:p>
          <a:p>
            <a:pPr marL="622300" lvl="2" indent="-171450">
              <a:buFontTx/>
              <a:buChar char="-"/>
              <a:defRPr/>
            </a:pPr>
            <a:r>
              <a:rPr lang="fr-FR" i="0" baseline="0" dirty="0"/>
              <a:t>la plus populaire : ChatGPT</a:t>
            </a:r>
          </a:p>
          <a:p>
            <a:pPr marL="622300" lvl="2" indent="-171450">
              <a:buFontTx/>
              <a:buChar char="-"/>
              <a:defRPr/>
            </a:pPr>
            <a:r>
              <a:rPr lang="fr-FR" i="0" baseline="0" dirty="0"/>
              <a:t>½ : pour faire des recherches</a:t>
            </a:r>
          </a:p>
          <a:p>
            <a:pPr marL="622300" lvl="2" indent="-171450">
              <a:buFontTx/>
              <a:buChar char="-"/>
              <a:defRPr/>
            </a:pPr>
            <a:r>
              <a:rPr lang="fr-FR" i="0" baseline="0" dirty="0"/>
              <a:t>craintes : </a:t>
            </a:r>
            <a:r>
              <a:rPr lang="fr-FR" i="1" baseline="0" dirty="0"/>
              <a:t>fake news</a:t>
            </a:r>
            <a:r>
              <a:rPr lang="fr-FR" i="0" baseline="0" dirty="0"/>
              <a:t>, capacités cognitives, dépendance</a:t>
            </a:r>
            <a:endParaRPr lang="fr-FR" baseline="0" dirty="0"/>
          </a:p>
          <a:p>
            <a:pPr marL="450850" lvl="2" indent="0">
              <a:defRPr/>
            </a:pPr>
            <a:endParaRPr lang="fr-FR" dirty="0"/>
          </a:p>
          <a:p>
            <a:pPr marL="442913" lvl="1" indent="-171450">
              <a:buFontTx/>
              <a:buChar char="-"/>
              <a:defRPr/>
            </a:pPr>
            <a:r>
              <a:rPr lang="fr-FR" dirty="0"/>
              <a:t>avis</a:t>
            </a:r>
          </a:p>
          <a:p>
            <a:pPr marL="622300" lvl="2" indent="-171450">
              <a:buFontTx/>
              <a:buChar char="-"/>
              <a:defRPr/>
            </a:pPr>
            <a:r>
              <a:rPr lang="fr-FR" b="0" i="0" kern="1200" dirty="0">
                <a:solidFill>
                  <a:schemeClr val="tx1"/>
                </a:solidFill>
                <a:effectLst/>
                <a:latin typeface="+mn-lt"/>
                <a:ea typeface="+mn-ea"/>
                <a:cs typeface="+mn-cs"/>
              </a:rPr>
              <a:t>une </a:t>
            </a:r>
            <a:r>
              <a:rPr lang="fr-FR" b="1" i="0" kern="1200" dirty="0">
                <a:solidFill>
                  <a:schemeClr val="tx1"/>
                </a:solidFill>
                <a:effectLst/>
                <a:latin typeface="+mn-lt"/>
                <a:ea typeface="+mn-ea"/>
                <a:cs typeface="+mn-cs"/>
              </a:rPr>
              <a:t>opinion</a:t>
            </a:r>
            <a:r>
              <a:rPr lang="fr-FR" b="1" i="0" kern="1200" baseline="0" dirty="0">
                <a:solidFill>
                  <a:schemeClr val="tx1"/>
                </a:solidFill>
                <a:effectLst/>
                <a:latin typeface="+mn-lt"/>
                <a:ea typeface="+mn-ea"/>
                <a:cs typeface="+mn-cs"/>
              </a:rPr>
              <a:t> positive liée à l’usage et à l’âge </a:t>
            </a:r>
            <a:r>
              <a:rPr lang="fr-FR" b="0" i="0" kern="1200" baseline="0" dirty="0">
                <a:solidFill>
                  <a:schemeClr val="tx1"/>
                </a:solidFill>
                <a:effectLst/>
                <a:latin typeface="+mn-lt"/>
                <a:ea typeface="+mn-ea"/>
                <a:cs typeface="+mn-cs"/>
              </a:rPr>
              <a:t>: </a:t>
            </a:r>
            <a:r>
              <a:rPr lang="fr-FR" b="0" i="0" kern="1200" dirty="0">
                <a:solidFill>
                  <a:schemeClr val="tx1"/>
                </a:solidFill>
                <a:effectLst/>
                <a:latin typeface="+mn-lt"/>
                <a:ea typeface="+mn-ea"/>
                <a:cs typeface="+mn-cs"/>
              </a:rPr>
              <a:t>47 % des Français</a:t>
            </a:r>
            <a:r>
              <a:rPr lang="fr-FR" b="0" i="0" kern="1200" baseline="0" dirty="0">
                <a:solidFill>
                  <a:schemeClr val="tx1"/>
                </a:solidFill>
                <a:effectLst/>
                <a:latin typeface="+mn-lt"/>
                <a:ea typeface="+mn-ea"/>
                <a:cs typeface="+mn-cs"/>
              </a:rPr>
              <a:t> en général </a:t>
            </a:r>
            <a:r>
              <a:rPr lang="fr-FR" b="0" i="0" kern="1200" dirty="0">
                <a:solidFill>
                  <a:schemeClr val="tx1"/>
                </a:solidFill>
                <a:effectLst/>
                <a:latin typeface="+mn-lt"/>
                <a:ea typeface="+mn-ea"/>
                <a:cs typeface="+mn-cs"/>
              </a:rPr>
              <a:t>ont une opinion « positive » sur les IA génératives (un</a:t>
            </a:r>
            <a:r>
              <a:rPr lang="fr-FR" b="0" i="0" kern="1200" baseline="0" dirty="0">
                <a:solidFill>
                  <a:schemeClr val="tx1"/>
                </a:solidFill>
                <a:effectLst/>
                <a:latin typeface="+mn-lt"/>
                <a:ea typeface="+mn-ea"/>
                <a:cs typeface="+mn-cs"/>
              </a:rPr>
              <a:t> peu moins de 60 % chez les moins de 35 ans,) </a:t>
            </a:r>
            <a:r>
              <a:rPr lang="fr-FR" b="0" i="0" kern="1200" dirty="0">
                <a:solidFill>
                  <a:schemeClr val="tx1"/>
                </a:solidFill>
                <a:effectLst/>
                <a:latin typeface="+mn-lt"/>
                <a:ea typeface="+mn-ea"/>
                <a:cs typeface="+mn-cs"/>
              </a:rPr>
              <a:t>, 73 % s’ils</a:t>
            </a:r>
            <a:r>
              <a:rPr lang="fr-FR" b="0" i="0" kern="1200" baseline="0" dirty="0">
                <a:solidFill>
                  <a:schemeClr val="tx1"/>
                </a:solidFill>
                <a:effectLst/>
                <a:latin typeface="+mn-lt"/>
                <a:ea typeface="+mn-ea"/>
                <a:cs typeface="+mn-cs"/>
              </a:rPr>
              <a:t> les utilisent (Impact AI)</a:t>
            </a: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i="0" kern="1200" baseline="0" dirty="0">
                <a:solidFill>
                  <a:schemeClr val="tx1"/>
                </a:solidFill>
                <a:effectLst/>
                <a:latin typeface="+mn-lt"/>
                <a:ea typeface="+mn-ea"/>
                <a:cs typeface="+mn-cs"/>
              </a:rPr>
              <a:t>avantages potentiels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0" i="0" kern="1200" baseline="0" dirty="0">
                <a:solidFill>
                  <a:schemeClr val="tx1"/>
                </a:solidFill>
                <a:effectLst/>
                <a:latin typeface="+mn-lt"/>
                <a:ea typeface="+mn-ea"/>
                <a:cs typeface="+mn-cs"/>
              </a:rPr>
              <a:t>résoudre des problèmes informatique et de développement  : 67 %</a:t>
            </a:r>
          </a:p>
          <a:p>
            <a:pPr marL="622300" lvl="2" indent="-171450">
              <a:buFontTx/>
              <a:buChar char="-"/>
              <a:defRPr/>
            </a:pPr>
            <a:r>
              <a:rPr lang="fr-FR" b="0" i="0" kern="1200" baseline="0" dirty="0">
                <a:solidFill>
                  <a:schemeClr val="tx1"/>
                </a:solidFill>
                <a:effectLst/>
                <a:latin typeface="+mn-lt"/>
                <a:ea typeface="+mn-ea"/>
                <a:cs typeface="+mn-cs"/>
              </a:rPr>
              <a:t>gagner en productivité : 67 %</a:t>
            </a:r>
          </a:p>
          <a:p>
            <a:pPr marL="622300" lvl="2" indent="-171450">
              <a:buFontTx/>
              <a:buChar char="-"/>
              <a:defRPr/>
            </a:pPr>
            <a:r>
              <a:rPr lang="fr-FR" b="1" i="0" kern="1200" baseline="0" dirty="0">
                <a:solidFill>
                  <a:schemeClr val="tx1"/>
                </a:solidFill>
                <a:effectLst/>
                <a:latin typeface="+mn-lt"/>
                <a:ea typeface="+mn-ea"/>
                <a:cs typeface="+mn-cs"/>
              </a:rPr>
              <a:t>trouver de grandes quantités d’information sur un sujet / permettre l’accès à des informations utiles : 65 %</a:t>
            </a:r>
          </a:p>
          <a:p>
            <a:pPr marL="622300" lvl="2" indent="-171450">
              <a:buFontTx/>
              <a:buChar char="-"/>
              <a:defRPr/>
            </a:pPr>
            <a:r>
              <a:rPr lang="fr-FR" b="0" i="0" kern="1200" baseline="0" dirty="0">
                <a:solidFill>
                  <a:schemeClr val="tx1"/>
                </a:solidFill>
                <a:effectLst/>
                <a:latin typeface="+mn-lt"/>
                <a:ea typeface="+mn-ea"/>
                <a:cs typeface="+mn-cs"/>
              </a:rPr>
              <a:t>graphisme, design, jeux vidéos : 65 %</a:t>
            </a:r>
          </a:p>
          <a:p>
            <a:pPr marL="622300" lvl="2" indent="-171450">
              <a:buFontTx/>
              <a:buChar char="-"/>
              <a:defRPr/>
            </a:pPr>
            <a:r>
              <a:rPr lang="fr-FR" b="0" i="0" kern="1200" baseline="0" dirty="0">
                <a:solidFill>
                  <a:schemeClr val="tx1"/>
                </a:solidFill>
                <a:effectLst/>
                <a:latin typeface="+mn-lt"/>
                <a:ea typeface="+mn-ea"/>
                <a:cs typeface="+mn-cs"/>
              </a:rPr>
              <a:t>préparer des effets spéciaux : 64 %</a:t>
            </a:r>
          </a:p>
          <a:p>
            <a:pPr marL="622300" lvl="2" indent="-171450">
              <a:buFontTx/>
              <a:buChar char="-"/>
              <a:defRPr/>
            </a:pPr>
            <a:r>
              <a:rPr lang="fr-FR" b="0" i="0" kern="1200" baseline="0" dirty="0">
                <a:solidFill>
                  <a:schemeClr val="tx1"/>
                </a:solidFill>
                <a:effectLst/>
                <a:latin typeface="+mn-lt"/>
                <a:ea typeface="+mn-ea"/>
                <a:cs typeface="+mn-cs"/>
              </a:rPr>
              <a:t>gagner du temps : 63 %</a:t>
            </a:r>
          </a:p>
          <a:p>
            <a:pPr marL="622300" lvl="2" indent="-171450">
              <a:buFontTx/>
              <a:buChar char="-"/>
              <a:defRPr/>
            </a:pPr>
            <a:r>
              <a:rPr lang="fr-FR" b="0" i="0" kern="1200" baseline="0" dirty="0">
                <a:solidFill>
                  <a:schemeClr val="tx1"/>
                </a:solidFill>
                <a:effectLst/>
                <a:latin typeface="+mn-lt"/>
                <a:ea typeface="+mn-ea"/>
                <a:cs typeface="+mn-cs"/>
              </a:rPr>
              <a:t>améliorer la présentation de documents (ex. : PPT) : 61 %</a:t>
            </a:r>
          </a:p>
          <a:p>
            <a:pPr marL="622300" lvl="2" indent="-171450">
              <a:buFontTx/>
              <a:buChar char="-"/>
              <a:defRPr/>
            </a:pPr>
            <a:r>
              <a:rPr lang="fr-FR" b="1" i="0" kern="1200" baseline="0" dirty="0">
                <a:solidFill>
                  <a:schemeClr val="tx1"/>
                </a:solidFill>
                <a:effectLst/>
                <a:latin typeface="+mn-lt"/>
                <a:ea typeface="+mn-ea"/>
                <a:cs typeface="+mn-cs"/>
              </a:rPr>
              <a:t>gagner en fiabilité et maîtrise d’un sujet :  58 %</a:t>
            </a:r>
          </a:p>
          <a:p>
            <a:pPr marL="622300" lvl="2" indent="-171450">
              <a:buFontTx/>
              <a:buChar char="-"/>
              <a:defRPr/>
            </a:pPr>
            <a:r>
              <a:rPr lang="fr-FR" b="0" i="0" kern="1200" baseline="0" dirty="0">
                <a:solidFill>
                  <a:schemeClr val="tx1"/>
                </a:solidFill>
                <a:effectLst/>
                <a:latin typeface="+mn-lt"/>
                <a:ea typeface="+mn-ea"/>
                <a:cs typeface="+mn-cs"/>
              </a:rPr>
              <a:t>faire des premières versions, des  scénarios :  57 %</a:t>
            </a:r>
          </a:p>
          <a:p>
            <a:pPr marL="622300" lvl="2" indent="-171450">
              <a:buFontTx/>
              <a:buChar char="-"/>
              <a:defRPr/>
            </a:pPr>
            <a:r>
              <a:rPr lang="fr-FR" b="0" i="0" kern="1200" baseline="0" dirty="0">
                <a:solidFill>
                  <a:schemeClr val="tx1"/>
                </a:solidFill>
                <a:effectLst/>
                <a:latin typeface="+mn-lt"/>
                <a:ea typeface="+mn-ea"/>
                <a:cs typeface="+mn-cs"/>
              </a:rPr>
              <a:t>préparer des publicités : 55 %</a:t>
            </a:r>
          </a:p>
          <a:p>
            <a:pPr marL="622300" lvl="2" indent="-171450">
              <a:buFontTx/>
              <a:buChar char="-"/>
              <a:defRPr/>
            </a:pPr>
            <a:r>
              <a:rPr lang="fr-FR" b="0" i="0" kern="1200" baseline="0" dirty="0">
                <a:solidFill>
                  <a:schemeClr val="tx1"/>
                </a:solidFill>
                <a:effectLst/>
                <a:latin typeface="+mn-lt"/>
                <a:ea typeface="+mn-ea"/>
                <a:cs typeface="+mn-cs"/>
              </a:rPr>
              <a:t>créer son CV : 55 %</a:t>
            </a:r>
          </a:p>
          <a:p>
            <a:pPr marL="622300" lvl="2" indent="-171450">
              <a:buFontTx/>
              <a:buChar char="-"/>
              <a:defRPr/>
            </a:pPr>
            <a:r>
              <a:rPr lang="fr-FR" b="0" i="0" kern="1200" baseline="0" dirty="0">
                <a:solidFill>
                  <a:schemeClr val="tx1"/>
                </a:solidFill>
                <a:effectLst/>
                <a:latin typeface="+mn-lt"/>
                <a:ea typeface="+mn-ea"/>
                <a:cs typeface="+mn-cs"/>
              </a:rPr>
              <a:t>préparer des mails : 52 %</a:t>
            </a:r>
          </a:p>
          <a:p>
            <a:pPr marL="622300" lvl="2" indent="-171450">
              <a:buFontTx/>
              <a:buChar char="-"/>
              <a:defRPr/>
            </a:pPr>
            <a:r>
              <a:rPr lang="fr-FR" b="0" i="0" kern="1200" baseline="0" dirty="0">
                <a:solidFill>
                  <a:schemeClr val="tx1"/>
                </a:solidFill>
                <a:effectLst/>
                <a:latin typeface="+mn-lt"/>
                <a:ea typeface="+mn-ea"/>
                <a:cs typeface="+mn-cs"/>
              </a:rPr>
              <a:t>favoriser la créativité : 51 %</a:t>
            </a:r>
          </a:p>
          <a:p>
            <a:pPr marL="622300" lvl="2" indent="-171450">
              <a:buFontTx/>
              <a:buChar char="-"/>
              <a:defRPr/>
            </a:pPr>
            <a:r>
              <a:rPr lang="fr-FR" b="0" i="0" kern="1200" baseline="0" dirty="0">
                <a:solidFill>
                  <a:schemeClr val="tx1"/>
                </a:solidFill>
                <a:effectLst/>
                <a:latin typeface="+mn-lt"/>
                <a:ea typeface="+mn-ea"/>
                <a:cs typeface="+mn-cs"/>
              </a:rPr>
              <a:t>recrutement, rechercher des profils de salariés : 49 %</a:t>
            </a:r>
          </a:p>
          <a:p>
            <a:pPr marL="622300" lvl="2" indent="-171450">
              <a:buFontTx/>
              <a:buChar char="-"/>
              <a:defRPr/>
            </a:pPr>
            <a:endParaRPr lang="fr-FR" b="0" i="0" kern="1200" baseline="0" dirty="0">
              <a:solidFill>
                <a:schemeClr val="tx1"/>
              </a:solidFill>
              <a:effectLst/>
              <a:latin typeface="+mn-lt"/>
              <a:ea typeface="+mn-ea"/>
              <a:cs typeface="+mn-cs"/>
            </a:endParaRPr>
          </a:p>
          <a:p>
            <a:pPr marL="622300" lvl="2" indent="-171450">
              <a:buFontTx/>
              <a:buChar char="-"/>
              <a:defRPr/>
            </a:pPr>
            <a:endParaRPr lang="fr-FR" b="0" i="0" kern="1200" baseline="0" dirty="0">
              <a:solidFill>
                <a:schemeClr val="tx1"/>
              </a:solidFill>
              <a:effectLst/>
              <a:latin typeface="+mn-lt"/>
              <a:ea typeface="+mn-ea"/>
              <a:cs typeface="+mn-cs"/>
            </a:endParaRPr>
          </a:p>
          <a:p>
            <a:pPr marL="442913" lvl="1" indent="-171450">
              <a:buFontTx/>
              <a:buChar char="-"/>
              <a:defRPr/>
            </a:pPr>
            <a:r>
              <a:rPr lang="fr-FR" b="1" dirty="0"/>
              <a:t>risques potentiels</a:t>
            </a:r>
            <a:r>
              <a:rPr lang="fr-FR" b="1" baseline="0" dirty="0"/>
              <a:t> perçus </a:t>
            </a:r>
            <a:r>
              <a:rPr lang="fr-FR" b="0" i="0" kern="1200" baseline="0" dirty="0">
                <a:solidFill>
                  <a:schemeClr val="tx1"/>
                </a:solidFill>
                <a:effectLst/>
                <a:latin typeface="+mn-lt"/>
                <a:ea typeface="+mn-ea"/>
                <a:cs typeface="+mn-cs"/>
              </a:rPr>
              <a:t>(Impact AI)</a:t>
            </a:r>
          </a:p>
          <a:p>
            <a:pPr marL="622300" lvl="2" indent="-171450">
              <a:buFontTx/>
              <a:buChar char="-"/>
              <a:defRPr/>
            </a:pPr>
            <a:r>
              <a:rPr lang="fr-FR" baseline="0" dirty="0"/>
              <a:t>utilisation des données personnelles : 69 %</a:t>
            </a:r>
          </a:p>
          <a:p>
            <a:pPr marL="622300" lvl="2" indent="-171450">
              <a:buFontTx/>
              <a:buChar char="-"/>
              <a:defRPr/>
            </a:pPr>
            <a:r>
              <a:rPr lang="fr-FR" baseline="0" dirty="0"/>
              <a:t>confidentialité des données : 61 %</a:t>
            </a:r>
          </a:p>
          <a:p>
            <a:pPr marL="622300" lvl="2" indent="-171450">
              <a:buFontTx/>
              <a:buChar char="-"/>
              <a:defRPr/>
            </a:pPr>
            <a:r>
              <a:rPr lang="fr-FR" baseline="0" dirty="0"/>
              <a:t>propriété intellectuelle : 58 %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38</a:t>
            </a:fld>
            <a:endParaRPr lang="fr-FR"/>
          </a:p>
        </p:txBody>
      </p:sp>
    </p:spTree>
    <p:extLst>
      <p:ext uri="{BB962C8B-B14F-4D97-AF65-F5344CB8AC3E}">
        <p14:creationId xmlns:p14="http://schemas.microsoft.com/office/powerpoint/2010/main" val="320412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autre ex. européen : </a:t>
            </a:r>
            <a:r>
              <a:rPr lang="fr-FR" dirty="0" err="1"/>
              <a:t>EuroLLM</a:t>
            </a:r>
            <a:r>
              <a:rPr lang="fr-FR" dirty="0"/>
              <a:t>, alliance ALT-</a:t>
            </a:r>
            <a:r>
              <a:rPr lang="fr-FR" dirty="0" err="1"/>
              <a:t>EDIC</a:t>
            </a:r>
            <a:r>
              <a:rPr lang="fr-FR" dirty="0"/>
              <a:t>, </a:t>
            </a:r>
            <a:r>
              <a:rPr lang="fr-FR" dirty="0" err="1"/>
              <a:t>LLMs4EU</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40</a:t>
            </a:fld>
            <a:endParaRPr lang="fr-FR"/>
          </a:p>
        </p:txBody>
      </p:sp>
    </p:spTree>
    <p:extLst>
      <p:ext uri="{BB962C8B-B14F-4D97-AF65-F5344CB8AC3E}">
        <p14:creationId xmlns:p14="http://schemas.microsoft.com/office/powerpoint/2010/main" val="334107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cf. A. Bouchard, « </a:t>
            </a:r>
            <a:r>
              <a:rPr lang="fr-FR" sz="10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DeepSeek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chinois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 (notamment grâce au modèle DeepSeek </a:t>
            </a:r>
            <a:r>
              <a:rPr lang="fr-FR" sz="1000" b="0" i="0" dirty="0" err="1">
                <a:solidFill>
                  <a:srgbClr val="444444"/>
                </a:solidFill>
                <a:effectLst/>
                <a:latin typeface="Open Sans" panose="020B0606030504020204" pitchFamily="34" charset="0"/>
              </a:rPr>
              <a:t>R1</a:t>
            </a:r>
            <a:r>
              <a:rPr lang="fr-FR" sz="1000" b="0" i="0" dirty="0">
                <a:solidFill>
                  <a:srgbClr val="444444"/>
                </a:solidFill>
                <a:effectLst/>
                <a:latin typeface="Open Sans" panose="020B0606030504020204" pitchFamily="34" charset="0"/>
              </a:rPr>
              <a:t>), mais moins cher à développer et moins énergivore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1" dirty="0">
                <a:solidFill>
                  <a:srgbClr val="444444"/>
                </a:solidFill>
                <a:effectLst/>
                <a:latin typeface="Open Sans" panose="020B0606030504020204" pitchFamily="34" charset="0"/>
              </a:rPr>
              <a:t>open 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https://next.ink/167500/deepseek-la-recherche-chinoise-paradoxalement-boostee-par-les-restrictions-americaines/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serait aussi performant que la concurrence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cf. https://next.ink/171353/xai-lance-son-modele-grok-3-raisonnement-et-mode-vocal-en-approche/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rappellent les problèmes sur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utilisées (ex. DeepSeek : accusation de vol de propriété intellectuelle,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données de X-Twitter)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vision du monde (ex. pour </a:t>
            </a:r>
            <a:r>
              <a:rPr lang="fr-FR" sz="1000" b="0" i="0" dirty="0" err="1">
                <a:solidFill>
                  <a:srgbClr val="444444"/>
                </a:solidFill>
                <a:effectLst/>
                <a:latin typeface="Open Sans" panose="020B0606030504020204" pitchFamily="34" charset="0"/>
              </a:rPr>
              <a:t>DeekSeek</a:t>
            </a:r>
            <a:r>
              <a:rPr lang="fr-FR" sz="1000" b="0" i="0" dirty="0">
                <a:solidFill>
                  <a:srgbClr val="444444"/>
                </a:solidFill>
                <a:effectLst/>
                <a:latin typeface="Open Sans" panose="020B0606030504020204" pitchFamily="34" charset="0"/>
              </a:rPr>
              <a:t>, même intégré à Perplexity, https://x.com/elicitorg/status/1884062973767061967)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failles de sécurité (ex. pour Grok : https://www.zdnet.fr/actualites/grok-3-a-ete-jailbreake-pour-lui-faire-dire-et-reveler-a-peu-pres-nimporte-quoi-406663.htm)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données personnelles et éventuelles fuites (ex. pour DeepSeek : interdiction en Italie et enquête de la CNIL en France,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enquête de la CNIL canadienne : https://www.usine-digitale.fr/article/la-cnil-canadienne-enquete-sur-x-pour-l-entrainement-de-ses-modeles-d-ia-generative.N2228107)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000" b="0" i="0" dirty="0">
                <a:solidFill>
                  <a:srgbClr val="444444"/>
                </a:solidFill>
                <a:effectLst/>
                <a:latin typeface="Open Sans" panose="020B0606030504020204" pitchFamily="34" charset="0"/>
              </a:rPr>
              <a:t>censure (ex. pour </a:t>
            </a:r>
            <a:r>
              <a:rPr lang="fr-FR" sz="1000" b="0" i="0" dirty="0" err="1">
                <a:solidFill>
                  <a:srgbClr val="444444"/>
                </a:solidFill>
                <a:effectLst/>
                <a:latin typeface="Open Sans" panose="020B0606030504020204" pitchFamily="34" charset="0"/>
              </a:rPr>
              <a:t>Grok</a:t>
            </a:r>
            <a:r>
              <a:rPr lang="fr-FR" sz="1000" b="0" i="0" dirty="0">
                <a:solidFill>
                  <a:srgbClr val="444444"/>
                </a:solidFill>
                <a:effectLst/>
                <a:latin typeface="Open Sans" panose="020B0606030504020204" pitchFamily="34" charset="0"/>
              </a:rPr>
              <a:t> : https://next.ink/brief_article/grok-a-censure-les-sources-indiquant-que-musk-ou-trump-diffusaient-de-la-desinformation/)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000" b="0" i="0" dirty="0">
              <a:solidFill>
                <a:srgbClr val="444444"/>
              </a:solidFill>
              <a:effectLst/>
              <a:latin typeface="Open Sans" panose="020B0606030504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41</a:t>
            </a:fld>
            <a:endParaRPr lang="fr-FR"/>
          </a:p>
        </p:txBody>
      </p:sp>
    </p:spTree>
    <p:extLst>
      <p:ext uri="{BB962C8B-B14F-4D97-AF65-F5344CB8AC3E}">
        <p14:creationId xmlns:p14="http://schemas.microsoft.com/office/powerpoint/2010/main" val="1293299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42</a:t>
            </a:fld>
            <a:endParaRPr lang="fr-FR"/>
          </a:p>
        </p:txBody>
      </p:sp>
    </p:spTree>
    <p:extLst>
      <p:ext uri="{BB962C8B-B14F-4D97-AF65-F5344CB8AC3E}">
        <p14:creationId xmlns:p14="http://schemas.microsoft.com/office/powerpoint/2010/main" val="19122853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Accès notamment à :</a:t>
            </a:r>
          </a:p>
          <a:p>
            <a:pPr marL="171450" indent="-171450">
              <a:buFontTx/>
              <a:buChar char="-"/>
            </a:pPr>
            <a:r>
              <a:rPr lang="fr-FR" dirty="0"/>
              <a:t>Claude</a:t>
            </a:r>
          </a:p>
          <a:p>
            <a:pPr marL="171450" indent="-171450">
              <a:buFontTx/>
              <a:buChar char="-"/>
            </a:pPr>
            <a:r>
              <a:rPr lang="fr-FR" dirty="0"/>
              <a:t>Llama</a:t>
            </a:r>
          </a:p>
          <a:p>
            <a:pPr marL="171450" indent="-171450">
              <a:buFontTx/>
              <a:buChar char="-"/>
            </a:pPr>
            <a:r>
              <a:rPr lang="fr-FR" dirty="0"/>
              <a:t>etc.</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43</a:t>
            </a:fld>
            <a:endParaRPr lang="fr-FR"/>
          </a:p>
        </p:txBody>
      </p:sp>
    </p:spTree>
    <p:extLst>
      <p:ext uri="{BB962C8B-B14F-4D97-AF65-F5344CB8AC3E}">
        <p14:creationId xmlns:p14="http://schemas.microsoft.com/office/powerpoint/2010/main" val="2838380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https://comparia.beta.gouv.fr/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 https://lmarena.ai/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et Artificial </a:t>
            </a:r>
            <a:r>
              <a:rPr lang="fr-FR" dirty="0" err="1"/>
              <a:t>analysis</a:t>
            </a:r>
            <a:r>
              <a:rPr lang="fr-FR" dirty="0"/>
              <a:t>. https://artificialanalysis.ai/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44</a:t>
            </a:fld>
            <a:endParaRPr lang="fr-FR"/>
          </a:p>
        </p:txBody>
      </p:sp>
    </p:spTree>
    <p:extLst>
      <p:ext uri="{BB962C8B-B14F-4D97-AF65-F5344CB8AC3E}">
        <p14:creationId xmlns:p14="http://schemas.microsoft.com/office/powerpoint/2010/main" val="1119076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None/>
            </a:pPr>
            <a:r>
              <a:rPr lang="fr-FR" b="1" u="sng" dirty="0"/>
              <a:t>ChatGPT </a:t>
            </a:r>
            <a:r>
              <a:rPr lang="fr-FR" dirty="0"/>
              <a:t>(https://chatgpt.com, anciennement https://chat.openai.com/) : </a:t>
            </a:r>
          </a:p>
          <a:p>
            <a:pPr marL="361950" indent="-180975">
              <a:buNone/>
            </a:pPr>
            <a:r>
              <a:rPr lang="fr-FR" dirty="0"/>
              <a:t>- un effet de buzz : lors de sa sortie, n’est pas le 1</a:t>
            </a:r>
            <a:r>
              <a:rPr lang="fr-FR" baseline="30000" dirty="0"/>
              <a:t>er</a:t>
            </a:r>
            <a:r>
              <a:rPr lang="fr-FR" dirty="0"/>
              <a:t> ni le seul chatbot utilisant l’IA</a:t>
            </a:r>
            <a:br>
              <a:rPr lang="fr-FR" dirty="0"/>
            </a:br>
            <a:r>
              <a:rPr lang="fr-FR" dirty="0"/>
              <a:t>mais </a:t>
            </a:r>
            <a:r>
              <a:rPr lang="fr-FR" b="1" dirty="0"/>
              <a:t>coup marketing d’OpenAI</a:t>
            </a:r>
            <a:r>
              <a:rPr lang="fr-FR" dirty="0"/>
              <a:t>, à renfort de beaucoup de buzz ; 1</a:t>
            </a:r>
            <a:r>
              <a:rPr lang="fr-FR" baseline="30000" dirty="0"/>
              <a:t>er</a:t>
            </a:r>
            <a:r>
              <a:rPr lang="fr-FR" dirty="0"/>
              <a:t> chatbot </a:t>
            </a:r>
            <a:r>
              <a:rPr lang="fr-FR" i="1" dirty="0"/>
              <a:t>véritablement grand public et généraliste</a:t>
            </a:r>
            <a:r>
              <a:rPr lang="fr-FR" dirty="0"/>
              <a:t> (alors qu’avant : </a:t>
            </a:r>
            <a:r>
              <a:rPr lang="fr-FR" i="1" dirty="0"/>
              <a:t>chatbots  / </a:t>
            </a:r>
            <a:r>
              <a:rPr lang="fr-FR" dirty="0"/>
              <a:t>assistants, surtout dans le monde de l’entreprise, dans des domaines particuliers [ex. : relation client, domaine médical]) : publicité auprès du grand public permet d’attirer l’attention face à la concurrence et d’attirer financeurs</a:t>
            </a:r>
            <a:br>
              <a:rPr lang="fr-FR" dirty="0"/>
            </a:br>
            <a:endParaRPr lang="fr-FR" dirty="0"/>
          </a:p>
          <a:p>
            <a:pPr marL="361950" indent="-180975">
              <a:buNone/>
            </a:pPr>
            <a:r>
              <a:rPr lang="fr-FR" dirty="0"/>
              <a:t>- quelques chiffres :</a:t>
            </a:r>
          </a:p>
          <a:p>
            <a:pPr marL="542925" indent="-180975">
              <a:buFontTx/>
              <a:buChar char="-"/>
            </a:pPr>
            <a:r>
              <a:rPr lang="fr-FR" dirty="0"/>
              <a:t> </a:t>
            </a:r>
            <a:r>
              <a:rPr lang="fr-FR" b="1" dirty="0"/>
              <a:t>plus gros démarrage d’un service numérique ces dernières années </a:t>
            </a:r>
            <a:r>
              <a:rPr lang="fr-FR" dirty="0"/>
              <a:t>: 1 million d’utilisateurs actifs en 5 jours (</a:t>
            </a:r>
            <a:r>
              <a:rPr lang="fr-FR" dirty="0" err="1"/>
              <a:t>Statista</a:t>
            </a:r>
            <a:r>
              <a:rPr lang="fr-FR" dirty="0"/>
              <a:t>,</a:t>
            </a:r>
            <a:r>
              <a:rPr lang="fr-FR" baseline="0" dirty="0"/>
              <a:t> 2022, https://fr.statista.com/infographie/29187/temps-qu-il-a-fallu-a-certains-services-plateformes-en-ligne-pour-atteindre-1-million-utilisateurs/)</a:t>
            </a:r>
          </a:p>
          <a:p>
            <a:pPr marL="542925" indent="-180975">
              <a:buFontTx/>
              <a:buChar char="-"/>
            </a:pPr>
            <a:r>
              <a:rPr lang="fr-FR" baseline="0" dirty="0"/>
              <a:t> </a:t>
            </a:r>
            <a:r>
              <a:rPr lang="fr-FR" b="1" dirty="0"/>
              <a:t>100 millions de comptes enregistrés dans les 2 premiers mois</a:t>
            </a:r>
          </a:p>
          <a:p>
            <a:pPr marL="542925" indent="-180975">
              <a:buFontTx/>
              <a:buChar char="-"/>
            </a:pPr>
            <a:r>
              <a:rPr lang="fr-FR" b="1" dirty="0"/>
              <a:t> 1,8 MM. de visites</a:t>
            </a:r>
            <a:r>
              <a:rPr lang="fr-FR" b="1" baseline="0" dirty="0"/>
              <a:t> en 04/2024 </a:t>
            </a:r>
            <a:r>
              <a:rPr lang="fr-FR" baseline="0" dirty="0"/>
              <a:t>(</a:t>
            </a:r>
            <a:r>
              <a:rPr lang="fr-FR" baseline="0" dirty="0" err="1"/>
              <a:t>SimilarWeb</a:t>
            </a:r>
            <a:r>
              <a:rPr lang="fr-FR" baseline="0" dirty="0"/>
              <a:t>, https://www.similarweb.com/website/openai.com/#traffic) : </a:t>
            </a:r>
            <a:r>
              <a:rPr lang="fr-FR" b="1" baseline="0" dirty="0"/>
              <a:t>28 % (18-24 ans) et 33 % (25-34 ans)</a:t>
            </a:r>
            <a:r>
              <a:rPr lang="fr-FR" baseline="0" dirty="0"/>
              <a:t>, contre 85 MM. sur Google.com et 1,4 MM. sur Bing (https://www.similarweb.com/website/google.com/vs/bing.com/#traffic) </a:t>
            </a:r>
          </a:p>
          <a:p>
            <a:pPr marL="542925" indent="-180975">
              <a:buFontTx/>
              <a:buChar char="-"/>
            </a:pPr>
            <a:r>
              <a:rPr lang="fr-FR" baseline="0" dirty="0"/>
              <a:t> 100 M. d’utilisateurs actifs par semaine (S. Altman, cité in https://www.lemonde.fr/pixels/article/2023/11/06/intelligence-artificielle-openai-le-developpeur-de-chatgpt-promet-des-superpouvoirs-pour-tous_6198583_4408996.html)</a:t>
            </a:r>
          </a:p>
          <a:p>
            <a:pPr marL="542925" indent="-180975">
              <a:buFontTx/>
              <a:buNone/>
            </a:pPr>
            <a:r>
              <a:rPr lang="fr-FR" i="0" baseline="0" dirty="0"/>
              <a:t>voir également Rohit </a:t>
            </a:r>
            <a:r>
              <a:rPr lang="fr-FR" i="0" baseline="0" dirty="0" err="1"/>
              <a:t>Shewale</a:t>
            </a:r>
            <a:r>
              <a:rPr lang="fr-FR" i="0" baseline="0" dirty="0"/>
              <a:t>, « 32 </a:t>
            </a:r>
            <a:r>
              <a:rPr lang="fr-FR" i="0" baseline="0" dirty="0" err="1"/>
              <a:t>Detailed</a:t>
            </a:r>
            <a:r>
              <a:rPr lang="fr-FR" i="0" baseline="0" dirty="0"/>
              <a:t> ChatGPT </a:t>
            </a:r>
            <a:r>
              <a:rPr lang="fr-FR" i="0" baseline="0" dirty="0" err="1"/>
              <a:t>Statistics</a:t>
            </a:r>
            <a:r>
              <a:rPr lang="fr-FR" i="0" baseline="0" dirty="0"/>
              <a:t>… », 07/09/2023, https://www.demandsage.com/chatgpt-statistics/</a:t>
            </a:r>
          </a:p>
          <a:p>
            <a:pPr marL="542925" indent="-180975">
              <a:buFontTx/>
              <a:buNone/>
            </a:pPr>
            <a:r>
              <a:rPr lang="fr-FR" i="0" baseline="0" dirty="0"/>
              <a:t>- 100 langues et langages de programmation</a:t>
            </a:r>
          </a:p>
          <a:p>
            <a:pPr>
              <a:buFontTx/>
              <a:buNone/>
            </a:pPr>
            <a:endParaRPr lang="fr-FR" i="0" baseline="0" dirty="0"/>
          </a:p>
          <a:p>
            <a:pPr>
              <a:buFontTx/>
              <a:buNone/>
            </a:pPr>
            <a:r>
              <a:rPr lang="fr-FR" b="1" i="0" baseline="0" dirty="0"/>
              <a:t>exemples fournis sur la page d’accueil : surtout des exemples grand public </a:t>
            </a:r>
            <a:r>
              <a:rPr lang="fr-FR" i="0" baseline="0" dirty="0"/>
              <a:t>(ex. : repas, vacances, cadeaux)</a:t>
            </a:r>
          </a:p>
          <a:p>
            <a:pPr>
              <a:buFontTx/>
              <a:buNone/>
            </a:pPr>
            <a:endParaRPr lang="fr-FR" i="0" baseline="0" dirty="0"/>
          </a:p>
          <a:p>
            <a:pPr>
              <a:buFontTx/>
              <a:buNone/>
            </a:pPr>
            <a:r>
              <a:rPr lang="fr-FR" i="0" baseline="0" dirty="0"/>
              <a:t>nouveautés été 2024 :</a:t>
            </a:r>
          </a:p>
          <a:p>
            <a:r>
              <a:rPr lang="fr-FR" dirty="0"/>
              <a:t>- possibilité de l’utiliser en étant non-connecté (</a:t>
            </a:r>
            <a:r>
              <a:rPr lang="fr-FR" i="1" dirty="0" err="1"/>
              <a:t>logged</a:t>
            </a:r>
            <a:r>
              <a:rPr lang="fr-FR" i="1" dirty="0"/>
              <a:t> out</a:t>
            </a:r>
            <a:r>
              <a:rPr lang="fr-FR" i="0" u="none" dirty="0"/>
              <a:t>)</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pour se créer un compte : plus besoin de fournir un numéro de téléphone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fin </a:t>
            </a:r>
            <a:r>
              <a:rPr lang="fr-FR" dirty="0" err="1"/>
              <a:t>GPT3.5</a:t>
            </a:r>
            <a:r>
              <a:rPr lang="fr-FR" dirty="0"/>
              <a:t> </a:t>
            </a:r>
            <a:r>
              <a:rPr lang="fr-FR" dirty="0">
                <a:sym typeface="Wingdings" panose="05000000000000000000" pitchFamily="2" charset="2"/>
              </a:rPr>
              <a:t> </a:t>
            </a:r>
            <a:r>
              <a:rPr lang="fr-FR" dirty="0" err="1">
                <a:sym typeface="Wingdings" panose="05000000000000000000" pitchFamily="2" charset="2"/>
              </a:rPr>
              <a:t>GPT-4</a:t>
            </a:r>
            <a:r>
              <a:rPr lang="fr-FR" dirty="0">
                <a:sym typeface="Wingdings" panose="05000000000000000000" pitchFamily="2" charset="2"/>
              </a:rPr>
              <a:t> pour tous ; permet notamment d’accéder aux </a:t>
            </a:r>
            <a:r>
              <a:rPr lang="fr-FR" dirty="0" err="1">
                <a:sym typeface="Wingdings" panose="05000000000000000000" pitchFamily="2" charset="2"/>
              </a:rPr>
              <a:t>GPTs</a:t>
            </a:r>
            <a:r>
              <a:rPr lang="fr-FR" dirty="0">
                <a:sym typeface="Wingdings" panose="05000000000000000000" pitchFamily="2" charset="2"/>
              </a:rPr>
              <a:t> même dans la version gratuite : de plus grandes possibilités (ex. </a:t>
            </a:r>
            <a:r>
              <a:rPr lang="fr-FR" dirty="0"/>
              <a:t>maximum de 3 000 caractères et 6 p. (</a:t>
            </a:r>
            <a:r>
              <a:rPr lang="fr-FR" dirty="0" err="1"/>
              <a:t>GPT</a:t>
            </a:r>
            <a:r>
              <a:rPr lang="fr-FR" baseline="0" dirty="0"/>
              <a:t>-3.5</a:t>
            </a:r>
            <a:r>
              <a:rPr lang="fr-FR" dirty="0"/>
              <a:t>), 24 000 caractères et 50 p. (</a:t>
            </a:r>
            <a:r>
              <a:rPr lang="fr-FR" dirty="0" err="1"/>
              <a:t>GPT-</a:t>
            </a:r>
            <a:r>
              <a:rPr lang="fr-FR" baseline="0" dirty="0" err="1"/>
              <a:t>4</a:t>
            </a:r>
            <a:r>
              <a:rPr lang="fr-FR" baseline="0" dirty="0"/>
              <a:t>), 300 p. (</a:t>
            </a:r>
            <a:r>
              <a:rPr lang="fr-FR" baseline="0" dirty="0" err="1"/>
              <a:t>GPT-4</a:t>
            </a:r>
            <a:r>
              <a:rPr lang="fr-FR" baseline="0" dirty="0"/>
              <a:t> Turbo)</a:t>
            </a:r>
            <a:endParaRPr lang="fr-FR" dirty="0">
              <a:sym typeface="Wingdings" panose="05000000000000000000" pitchFamily="2" charset="2"/>
            </a:endParaRPr>
          </a:p>
          <a:p>
            <a:pPr marL="171450" indent="-171450">
              <a:buFontTx/>
              <a:buChar char="-"/>
            </a:pPr>
            <a:r>
              <a:rPr lang="fr-FR" dirty="0">
                <a:sym typeface="Wingdings" panose="05000000000000000000" pitchFamily="2" charset="2"/>
              </a:rPr>
              <a:t>GPT-4o : coupure des données d’entraînement en 10/2023 (et non plus 04/2023) : https://help.openai.com/en/articles/7102672-how-can-i-access-gpt-4-gpt-4-turbo-gpt-4o-and-gpt-4o-mini ; pour des réflexions plus complexes : https://help.openai.com/en/articles/9824965-using-openai-o1-models-and-gpt-4o-models-on-chatgpt</a:t>
            </a:r>
          </a:p>
          <a:p>
            <a:pPr marL="171450" indent="-171450">
              <a:buFontTx/>
              <a:buChar char="-"/>
            </a:pPr>
            <a:endParaRPr lang="fr-FR" dirty="0">
              <a:sym typeface="Wingdings" panose="05000000000000000000" pitchFamily="2" charset="2"/>
            </a:endParaRPr>
          </a:p>
          <a:p>
            <a:pPr marL="0" indent="0">
              <a:buFontTx/>
              <a:buNone/>
            </a:pPr>
            <a:r>
              <a:rPr lang="fr-FR" dirty="0">
                <a:sym typeface="Wingdings" panose="05000000000000000000" pitchFamily="2" charset="2"/>
              </a:rPr>
              <a:t>sur série </a:t>
            </a:r>
            <a:r>
              <a:rPr lang="fr-FR" dirty="0" err="1">
                <a:sym typeface="Wingdings" panose="05000000000000000000" pitchFamily="2" charset="2"/>
              </a:rPr>
              <a:t>o1</a:t>
            </a:r>
            <a:r>
              <a:rPr lang="fr-FR" dirty="0">
                <a:sym typeface="Wingdings" panose="05000000000000000000" pitchFamily="2" charset="2"/>
              </a:rPr>
              <a:t> : https://openai.com/index/introducing-openai-o1-preview/ : prend plus de temps pour « réfléchir » à la réponse, notamment sur les tâches complexes, mais peut se révéler moins performante que modèle 4</a:t>
            </a:r>
          </a:p>
          <a:p>
            <a:pPr marL="0" indent="0">
              <a:buFontTx/>
              <a:buNone/>
            </a:pPr>
            <a:r>
              <a:rPr lang="fr-FR" dirty="0">
                <a:sym typeface="Wingdings" panose="05000000000000000000" pitchFamily="2" charset="2"/>
              </a:rPr>
              <a:t>n’est pas encore la version </a:t>
            </a:r>
            <a:r>
              <a:rPr lang="fr-FR" dirty="0" err="1">
                <a:sym typeface="Wingdings" panose="05000000000000000000" pitchFamily="2" charset="2"/>
              </a:rPr>
              <a:t>GPT5</a:t>
            </a:r>
            <a:r>
              <a:rPr lang="fr-FR" dirty="0">
                <a:sym typeface="Wingdings" panose="05000000000000000000" pitchFamily="2" charset="2"/>
              </a:rPr>
              <a:t> (https://www.lebigdata.fr/pas-de-gpt-5-cette-annee-le-ceo-dopenai-revele-sa-priorite-du-moment et https://www.lebigdata.fr/openai-ia-strawberry-pour-entrainer-orion-gpt-5), prévu pour hiver 2024-2025</a:t>
            </a:r>
          </a:p>
          <a:p>
            <a:pPr marL="0" indent="0">
              <a:buFontTx/>
              <a:buNone/>
            </a:pPr>
            <a:r>
              <a:rPr lang="fr-FR" dirty="0">
                <a:sym typeface="Wingdings" panose="05000000000000000000" pitchFamily="2" charset="2"/>
              </a:rPr>
              <a:t>voir aussi https://www.lebigdata.fr/openai-lance-o1-la-1ere-ia-qui-reflechit-avant-de-parler-pourquoi-ca-change-tout et https://www.blogdumoderateur.com/chatgpt-comment-utiliser-modeles-o1-preview-o1-mini/</a:t>
            </a:r>
          </a:p>
          <a:p>
            <a:pPr>
              <a:buFontTx/>
              <a:buNone/>
            </a:pP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45</a:t>
            </a:fld>
            <a:endParaRPr lang="fr-FR"/>
          </a:p>
        </p:txBody>
      </p:sp>
    </p:spTree>
    <p:extLst>
      <p:ext uri="{BB962C8B-B14F-4D97-AF65-F5344CB8AC3E}">
        <p14:creationId xmlns:p14="http://schemas.microsoft.com/office/powerpoint/2010/main" val="3716465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086350"/>
          </a:xfrm>
        </p:spPr>
        <p:txBody>
          <a:bodyPr/>
          <a:lstStyle/>
          <a:p>
            <a:r>
              <a:rPr lang="fr-FR" dirty="0"/>
              <a:t>prompts GPT-3.5, 31/10/20213 : « </a:t>
            </a:r>
            <a:r>
              <a:rPr lang="fr-FR" sz="1000" b="0" i="0" kern="1200" dirty="0">
                <a:solidFill>
                  <a:schemeClr val="tx1"/>
                </a:solidFill>
                <a:effectLst/>
                <a:latin typeface="+mn-lt"/>
                <a:ea typeface="+mn-ea"/>
                <a:cs typeface="+mn-cs"/>
              </a:rPr>
              <a:t>Pour une présentation </a:t>
            </a:r>
            <a:r>
              <a:rPr lang="fr-FR" sz="1000" b="0" i="0" kern="1200" dirty="0" err="1">
                <a:solidFill>
                  <a:schemeClr val="tx1"/>
                </a:solidFill>
                <a:effectLst/>
                <a:latin typeface="+mn-lt"/>
                <a:ea typeface="+mn-ea"/>
                <a:cs typeface="+mn-cs"/>
              </a:rPr>
              <a:t>powerpoint</a:t>
            </a:r>
            <a:r>
              <a:rPr lang="fr-FR" sz="1000" b="0" i="0" kern="1200" dirty="0">
                <a:solidFill>
                  <a:schemeClr val="tx1"/>
                </a:solidFill>
                <a:effectLst/>
                <a:latin typeface="+mn-lt"/>
                <a:ea typeface="+mn-ea"/>
                <a:cs typeface="+mn-cs"/>
              </a:rPr>
              <a:t>, je souhaite présenter une chronologie de la société OpenAI depuis sa création en 2015. Présente-moi les informations principales sous forme d'une frise chronologique » et « Merci. Peux-tu me transformer ces informations en un tableau ? »</a:t>
            </a:r>
          </a:p>
          <a:p>
            <a:endParaRPr lang="fr-FR" sz="1000" b="0" i="0" kern="120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modèle économique</a:t>
            </a:r>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a:t>
            </a:r>
          </a:p>
          <a:p>
            <a:pPr marL="542925" indent="-171450">
              <a:buFontTx/>
              <a:buChar char="-"/>
            </a:pPr>
            <a:r>
              <a:rPr lang="fr-FR" sz="1000" b="0" i="0" kern="1200" baseline="0" dirty="0">
                <a:solidFill>
                  <a:schemeClr val="tx1"/>
                </a:solidFill>
                <a:effectLst/>
                <a:latin typeface="+mn-lt"/>
                <a:ea typeface="+mn-ea"/>
                <a:cs typeface="+mn-cs"/>
              </a:rPr>
              <a:t>à l’origine, association à but non lucratif devenue ensuite une société à but lucratif, afin de pouvoir recevoir plus facilement des investissements</a:t>
            </a:r>
          </a:p>
          <a:p>
            <a:pPr marL="542925" indent="-171450">
              <a:buFontTx/>
              <a:buChar char="-"/>
            </a:pPr>
            <a:r>
              <a:rPr lang="fr-FR" sz="1000" b="0" i="0" kern="1200" baseline="0" dirty="0">
                <a:solidFill>
                  <a:schemeClr val="tx1"/>
                </a:solidFill>
                <a:effectLst/>
                <a:latin typeface="+mn-lt"/>
                <a:ea typeface="+mn-ea"/>
                <a:cs typeface="+mn-cs"/>
              </a:rPr>
              <a:t>partenariat avec Microsoft : moyen pour cette dernière de changer la donne face à Google, qui représente encore en 2022 ~ 90 % du marché mondial (D. </a:t>
            </a:r>
            <a:r>
              <a:rPr lang="fr-FR" sz="1000" b="0" i="0" kern="1200" baseline="0" dirty="0" err="1">
                <a:solidFill>
                  <a:schemeClr val="tx1"/>
                </a:solidFill>
                <a:effectLst/>
                <a:latin typeface="+mn-lt"/>
                <a:ea typeface="+mn-ea"/>
                <a:cs typeface="+mn-cs"/>
              </a:rPr>
              <a:t>Pargamin</a:t>
            </a:r>
            <a:r>
              <a:rPr lang="fr-FR" sz="1000" b="0" i="0" kern="1200" baseline="0" dirty="0">
                <a:solidFill>
                  <a:schemeClr val="tx1"/>
                </a:solidFill>
                <a:effectLst/>
                <a:latin typeface="+mn-lt"/>
                <a:ea typeface="+mn-ea"/>
                <a:cs typeface="+mn-cs"/>
              </a:rPr>
              <a:t>, « Intelligence artificielle… », 16/01/2023, https://www.challenges.fr/high-tech/intelligence-artificielle-pourquoi-microsoft-fait-les-yeux-doux-a-chat-gpt_842239) : Microsoft = 49 % des parts</a:t>
            </a:r>
          </a:p>
          <a:p>
            <a:pPr marL="542925" indent="-171450">
              <a:buFontTx/>
              <a:buChar char="-"/>
            </a:pPr>
            <a:r>
              <a:rPr lang="fr-FR" sz="1000" b="0" i="0" kern="1200" baseline="0" dirty="0">
                <a:solidFill>
                  <a:schemeClr val="tx1"/>
                </a:solidFill>
                <a:effectLst/>
                <a:latin typeface="+mn-lt"/>
                <a:ea typeface="+mn-ea"/>
                <a:cs typeface="+mn-cs"/>
              </a:rPr>
              <a:t>ChatGPT = 2 outils : </a:t>
            </a:r>
            <a:r>
              <a:rPr lang="fr-FR" sz="1000" b="1" i="0" kern="1200" baseline="0" dirty="0">
                <a:solidFill>
                  <a:schemeClr val="tx1"/>
                </a:solidFill>
                <a:effectLst/>
                <a:latin typeface="+mn-lt"/>
                <a:ea typeface="+mn-ea"/>
                <a:cs typeface="+mn-cs"/>
              </a:rPr>
              <a:t>modèle GPT-3.5 (gratuit) et GPT-4 (payant)</a:t>
            </a:r>
            <a:br>
              <a:rPr lang="fr-FR" sz="1000" b="1" i="0" kern="1200" baseline="0" dirty="0">
                <a:solidFill>
                  <a:schemeClr val="tx1"/>
                </a:solidFill>
                <a:effectLst/>
                <a:latin typeface="+mn-lt"/>
                <a:ea typeface="+mn-ea"/>
                <a:cs typeface="+mn-cs"/>
              </a:rPr>
            </a:br>
            <a:endParaRPr lang="fr-FR" sz="1000" b="1" i="0" kern="1200" baseline="0" dirty="0">
              <a:solidFill>
                <a:schemeClr val="tx1"/>
              </a:solidFill>
              <a:effectLst/>
              <a:latin typeface="+mn-lt"/>
              <a:ea typeface="+mn-ea"/>
              <a:cs typeface="+mn-cs"/>
            </a:endParaRPr>
          </a:p>
          <a:p>
            <a:pPr marL="361950" indent="-180975"/>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sources</a:t>
            </a:r>
            <a:r>
              <a:rPr lang="fr-FR" sz="1000" b="0" i="0" kern="1200" dirty="0">
                <a:solidFill>
                  <a:schemeClr val="tx1"/>
                </a:solidFill>
                <a:effectLst/>
                <a:latin typeface="+mn-lt"/>
                <a:ea typeface="+mn-ea"/>
                <a:cs typeface="+mn-cs"/>
              </a:rPr>
              <a:t> de GPT-3 (peu</a:t>
            </a:r>
            <a:r>
              <a:rPr lang="fr-FR" sz="1000" b="0" i="0" kern="1200" baseline="0" dirty="0">
                <a:solidFill>
                  <a:schemeClr val="tx1"/>
                </a:solidFill>
                <a:effectLst/>
                <a:latin typeface="+mn-lt"/>
                <a:ea typeface="+mn-ea"/>
                <a:cs typeface="+mn-cs"/>
              </a:rPr>
              <a:t> d’informations en revanche pour GPT-4)</a:t>
            </a:r>
            <a:r>
              <a:rPr lang="fr-FR" sz="1000" b="0" i="0" kern="1200" dirty="0">
                <a:solidFill>
                  <a:schemeClr val="tx1"/>
                </a:solidFill>
                <a:effectLst/>
                <a:latin typeface="+mn-lt"/>
                <a:ea typeface="+mn-ea"/>
                <a:cs typeface="+mn-cs"/>
              </a:rPr>
              <a:t> : </a:t>
            </a:r>
          </a:p>
          <a:p>
            <a:pPr marL="542925" marR="0" indent="-180975" algn="l" defTabSz="914400" rtl="0" eaLnBrk="1" fontAlgn="auto" latinLnBrk="0" hangingPunct="1">
              <a:lnSpc>
                <a:spcPct val="100000"/>
              </a:lnSpc>
              <a:spcBef>
                <a:spcPts val="0"/>
              </a:spcBef>
              <a:spcAft>
                <a:spcPts val="0"/>
              </a:spcAft>
              <a:buClrTx/>
              <a:buSzTx/>
              <a:buFontTx/>
              <a:buNone/>
              <a:tabLst/>
              <a:defRPr/>
            </a:pPr>
            <a:r>
              <a:rPr lang="fr-FR" sz="1000" b="1" i="0" kern="1200" dirty="0">
                <a:solidFill>
                  <a:schemeClr val="tx1"/>
                </a:solidFill>
                <a:effectLst/>
                <a:latin typeface="+mn-lt"/>
                <a:ea typeface="+mn-ea"/>
                <a:cs typeface="+mn-cs"/>
              </a:rPr>
              <a:t>- données linguistiques </a:t>
            </a:r>
          </a:p>
          <a:p>
            <a:pPr marL="714375" indent="-171450">
              <a:defRPr/>
            </a:pPr>
            <a:r>
              <a:rPr lang="fr-FR" sz="1000" b="1" i="0" kern="1200" dirty="0">
                <a:solidFill>
                  <a:schemeClr val="tx1"/>
                </a:solidFill>
                <a:effectLst/>
                <a:latin typeface="+mn-lt"/>
                <a:ea typeface="+mn-ea"/>
                <a:cs typeface="+mn-cs"/>
              </a:rPr>
              <a:t>- données limitées aux</a:t>
            </a:r>
            <a:r>
              <a:rPr lang="fr-FR" sz="1000" b="1" i="0" kern="1200" baseline="0" dirty="0">
                <a:solidFill>
                  <a:schemeClr val="tx1"/>
                </a:solidFill>
                <a:effectLst/>
                <a:latin typeface="+mn-lt"/>
                <a:ea typeface="+mn-ea"/>
                <a:cs typeface="+mn-cs"/>
              </a:rPr>
              <a:t> données d’entraînement (janvier 2022 </a:t>
            </a:r>
            <a:r>
              <a:rPr lang="fr-FR" b="1" dirty="0"/>
              <a:t>pour ChatGPT-3.5, ChatGPT-4 : avril puis octobre 2023) </a:t>
            </a:r>
            <a:r>
              <a:rPr lang="fr-FR" dirty="0">
                <a:sym typeface="Wingdings" panose="05000000000000000000" pitchFamily="2" charset="2"/>
              </a:rPr>
              <a:t> ignore toutes les actualités et productions récentes (une mise à jour régulière coûte très cher, cf. </a:t>
            </a:r>
            <a:r>
              <a:rPr lang="fr-FR" i="1" dirty="0">
                <a:sym typeface="Wingdings" panose="05000000000000000000" pitchFamily="2" charset="2"/>
              </a:rPr>
              <a:t>infra</a:t>
            </a:r>
            <a:r>
              <a:rPr lang="fr-FR" i="0" dirty="0">
                <a:sym typeface="Wingdings" panose="05000000000000000000" pitchFamily="2" charset="2"/>
              </a:rPr>
              <a:t> sur les questions économiques et environnementales)</a:t>
            </a:r>
            <a:endParaRPr lang="fr-FR" dirty="0"/>
          </a:p>
          <a:p>
            <a:r>
              <a:rPr lang="fr-FR" sz="1000" b="1" i="0"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 sources [cf. https://fr.wikipedia.org/wiki/GPT-3 et R. Richard, « Sources des données.. », 2023] : données mondiales : données internet : 60 % : </a:t>
            </a:r>
            <a:r>
              <a:rPr lang="fr-FR" sz="1000" b="0" i="0" kern="1200" baseline="0" dirty="0" err="1">
                <a:solidFill>
                  <a:schemeClr val="tx1"/>
                </a:solidFill>
                <a:effectLst/>
                <a:latin typeface="+mn-lt"/>
                <a:ea typeface="+mn-ea"/>
                <a:cs typeface="+mn-cs"/>
              </a:rPr>
              <a:t>CommonCrawl</a:t>
            </a:r>
            <a:r>
              <a:rPr lang="fr-FR" sz="1000" b="0" i="0" kern="1200" baseline="0" dirty="0">
                <a:solidFill>
                  <a:schemeClr val="tx1"/>
                </a:solidFill>
                <a:effectLst/>
                <a:latin typeface="+mn-lt"/>
                <a:ea typeface="+mn-ea"/>
                <a:cs typeface="+mn-cs"/>
              </a:rPr>
              <a:t> (base de données crawlées sur le web et mise à disposition par une ONG, https://commoncrawl.org/) ; </a:t>
            </a:r>
            <a:r>
              <a:rPr lang="fr-FR" sz="1000" b="0" i="0" kern="1200" dirty="0">
                <a:solidFill>
                  <a:schemeClr val="tx1"/>
                </a:solidFill>
                <a:effectLst/>
                <a:latin typeface="+mn-lt"/>
                <a:ea typeface="+mn-ea"/>
                <a:cs typeface="+mn-cs"/>
              </a:rPr>
              <a:t>22 % : WebText2 (Reddit) ;  8 %</a:t>
            </a:r>
            <a:r>
              <a:rPr lang="fr-FR" sz="1000" b="0" i="0" kern="1200" baseline="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Books1 ; 8 % : Books2 ;</a:t>
            </a:r>
            <a:r>
              <a:rPr lang="fr-FR" sz="1000" b="0" i="0" kern="1200" baseline="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3 % : Wikipédia </a:t>
            </a:r>
            <a:r>
              <a:rPr lang="fr-FR" sz="1000" b="0" i="0" kern="1200" dirty="0">
                <a:solidFill>
                  <a:schemeClr val="tx1"/>
                </a:solidFill>
                <a:effectLst/>
                <a:latin typeface="+mn-lt"/>
                <a:ea typeface="+mn-ea"/>
                <a:cs typeface="+mn-cs"/>
                <a:sym typeface="Wingdings" panose="05000000000000000000" pitchFamily="2" charset="2"/>
              </a:rPr>
              <a:t> </a:t>
            </a:r>
            <a:r>
              <a:rPr lang="fr-FR" dirty="0"/>
              <a:t>limite : </a:t>
            </a:r>
            <a:r>
              <a:rPr lang="fr-FR" b="1" dirty="0"/>
              <a:t>ne couvre qu’une part d’internet et données majoritairement en anglais </a:t>
            </a:r>
          </a:p>
          <a:p>
            <a:r>
              <a:rPr lang="fr-FR" sz="1000" b="1" i="0" kern="120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données de</a:t>
            </a:r>
            <a:r>
              <a:rPr lang="fr-FR" sz="1000" b="0" i="0" kern="1200" baseline="0" dirty="0">
                <a:solidFill>
                  <a:schemeClr val="tx1"/>
                </a:solidFill>
                <a:effectLst/>
                <a:latin typeface="+mn-lt"/>
                <a:ea typeface="+mn-ea"/>
                <a:cs typeface="+mn-cs"/>
              </a:rPr>
              <a:t> la supervision humaine (modération)</a:t>
            </a:r>
          </a:p>
          <a:p>
            <a:pPr marL="542925" indent="-180975"/>
            <a:r>
              <a:rPr lang="fr-FR" sz="1000" b="0" i="0" kern="1200" baseline="0" dirty="0">
                <a:solidFill>
                  <a:schemeClr val="tx1"/>
                </a:solidFill>
                <a:effectLst/>
                <a:latin typeface="+mn-lt"/>
                <a:ea typeface="+mn-ea"/>
                <a:cs typeface="+mn-cs"/>
              </a:rPr>
              <a:t>	-  </a:t>
            </a:r>
            <a:r>
              <a:rPr lang="fr-FR" sz="1000" b="1" i="0" kern="1200" baseline="0" dirty="0">
                <a:solidFill>
                  <a:schemeClr val="tx1"/>
                </a:solidFill>
                <a:effectLst/>
                <a:latin typeface="+mn-lt"/>
                <a:ea typeface="+mn-ea"/>
                <a:cs typeface="+mn-cs"/>
              </a:rPr>
              <a:t>données conversationnelles </a:t>
            </a:r>
            <a:r>
              <a:rPr lang="fr-FR" sz="1000" b="0" i="0" kern="1200" baseline="0" dirty="0">
                <a:solidFill>
                  <a:schemeClr val="tx1"/>
                </a:solidFill>
                <a:effectLst/>
                <a:latin typeface="+mn-lt"/>
                <a:ea typeface="+mn-ea"/>
                <a:cs typeface="+mn-cs"/>
              </a:rPr>
              <a:t>: données des utilisateurs; pour améliorer le modèle conversationnel</a:t>
            </a:r>
          </a:p>
          <a:p>
            <a:endParaRPr lang="fr-FR" sz="1000" b="1" i="0" kern="1200" baseline="0" dirty="0">
              <a:solidFill>
                <a:schemeClr val="tx1"/>
              </a:solidFill>
              <a:effectLst/>
              <a:latin typeface="+mn-lt"/>
              <a:ea typeface="+mn-ea"/>
              <a:cs typeface="+mn-cs"/>
            </a:endParaRPr>
          </a:p>
          <a:p>
            <a:r>
              <a:rPr lang="fr-FR" b="1" dirty="0">
                <a:solidFill>
                  <a:srgbClr val="FF0000"/>
                </a:solidFill>
                <a:sym typeface="Wingdings" panose="05000000000000000000" pitchFamily="2" charset="2"/>
              </a:rPr>
              <a:t> </a:t>
            </a:r>
            <a:r>
              <a:rPr lang="fr-FR" sz="1000" i="0" kern="1200" baseline="0" dirty="0">
                <a:solidFill>
                  <a:srgbClr val="FF0000"/>
                </a:solidFill>
                <a:effectLst/>
                <a:latin typeface="+mn-lt"/>
                <a:ea typeface="+mn-ea"/>
                <a:cs typeface="+mn-cs"/>
              </a:rPr>
              <a:t>des données pour améliorer le langage </a:t>
            </a:r>
            <a:r>
              <a:rPr lang="fr-FR" sz="1000" b="1" i="0" kern="1200" baseline="0" dirty="0">
                <a:solidFill>
                  <a:srgbClr val="FF0000"/>
                </a:solidFill>
                <a:effectLst/>
                <a:latin typeface="+mn-lt"/>
                <a:ea typeface="+mn-ea"/>
                <a:cs typeface="+mn-cs"/>
              </a:rPr>
              <a:t>(cf. prise en compte de forums), pas pour synthétiser à proprement parler des connaissances, à partir du web « </a:t>
            </a:r>
            <a:r>
              <a:rPr lang="fr-FR" sz="1000" b="1" i="1" kern="1200" baseline="0" dirty="0" err="1">
                <a:solidFill>
                  <a:srgbClr val="FF0000"/>
                </a:solidFill>
                <a:effectLst/>
                <a:latin typeface="+mn-lt"/>
                <a:ea typeface="+mn-ea"/>
                <a:cs typeface="+mn-cs"/>
              </a:rPr>
              <a:t>crawlable</a:t>
            </a:r>
            <a:r>
              <a:rPr lang="fr-FR" sz="1000" b="1" i="0" kern="1200" baseline="0" dirty="0">
                <a:solidFill>
                  <a:srgbClr val="FF0000"/>
                </a:solidFill>
                <a:effectLst/>
                <a:latin typeface="+mn-lt"/>
                <a:ea typeface="+mn-ea"/>
                <a:cs typeface="+mn-cs"/>
              </a:rPr>
              <a:t> »</a:t>
            </a:r>
          </a:p>
          <a:p>
            <a:pPr marL="171450" indent="-171450">
              <a:buFont typeface="Wingdings" panose="05000000000000000000" pitchFamily="2" charset="2"/>
              <a:buChar char="à"/>
            </a:pPr>
            <a:r>
              <a:rPr lang="fr-FR" sz="1000" i="0" kern="1200" baseline="0" dirty="0">
                <a:solidFill>
                  <a:srgbClr val="FF0000"/>
                </a:solidFill>
                <a:effectLst/>
                <a:latin typeface="+mn-lt"/>
                <a:ea typeface="+mn-ea"/>
                <a:cs typeface="+mn-cs"/>
                <a:sym typeface="Wingdings" panose="05000000000000000000" pitchFamily="2" charset="2"/>
              </a:rPr>
              <a:t>problème du web invisible</a:t>
            </a:r>
            <a:r>
              <a:rPr lang="fr-FR" sz="1000" b="1" i="0" kern="1200" baseline="0" dirty="0">
                <a:solidFill>
                  <a:srgbClr val="FF0000"/>
                </a:solidFill>
                <a:effectLst/>
                <a:latin typeface="+mn-lt"/>
                <a:ea typeface="+mn-ea"/>
                <a:cs typeface="+mn-cs"/>
                <a:sym typeface="Wingdings" panose="05000000000000000000" pitchFamily="2" charset="2"/>
              </a:rPr>
              <a:t> : derrière </a:t>
            </a:r>
            <a:r>
              <a:rPr lang="fr-FR" sz="1000" b="1" i="1" kern="1200" baseline="0" dirty="0">
                <a:solidFill>
                  <a:srgbClr val="FF0000"/>
                </a:solidFill>
                <a:effectLst/>
                <a:latin typeface="+mn-lt"/>
                <a:ea typeface="+mn-ea"/>
                <a:cs typeface="+mn-cs"/>
                <a:sym typeface="Wingdings" panose="05000000000000000000" pitchFamily="2" charset="2"/>
              </a:rPr>
              <a:t>paywalls, </a:t>
            </a:r>
            <a:r>
              <a:rPr lang="fr-FR" sz="1000" b="1" i="0" kern="1200" baseline="0" dirty="0">
                <a:solidFill>
                  <a:srgbClr val="FF0000"/>
                </a:solidFill>
                <a:effectLst/>
                <a:latin typeface="+mn-lt"/>
                <a:ea typeface="+mn-ea"/>
                <a:cs typeface="+mn-cs"/>
                <a:sym typeface="Wingdings" panose="05000000000000000000" pitchFamily="2" charset="2"/>
              </a:rPr>
              <a:t>bases de données</a:t>
            </a:r>
            <a:r>
              <a:rPr lang="fr-FR" sz="1000" b="1" i="0" kern="1200" baseline="0" dirty="0">
                <a:solidFill>
                  <a:srgbClr val="FF0000"/>
                </a:solidFill>
                <a:effectLst/>
                <a:latin typeface="+mn-lt"/>
                <a:ea typeface="+mn-ea"/>
                <a:cs typeface="+mn-cs"/>
              </a:rPr>
              <a:t>  (cf. difficultés pour fournir des références bibliographiques)</a:t>
            </a:r>
          </a:p>
          <a:p>
            <a:pPr marL="171450" indent="-171450">
              <a:buFont typeface="Wingdings" panose="05000000000000000000" pitchFamily="2" charset="2"/>
              <a:buChar char="à"/>
            </a:pPr>
            <a:endParaRPr lang="fr-FR" sz="1000" b="1" i="0" kern="1200" baseline="0" dirty="0">
              <a:solidFill>
                <a:srgbClr val="FF0000"/>
              </a:solidFill>
              <a:effectLst/>
              <a:latin typeface="+mn-lt"/>
              <a:ea typeface="+mn-ea"/>
              <a:cs typeface="+mn-cs"/>
            </a:endParaRPr>
          </a:p>
          <a:p>
            <a:pPr marL="0" indent="0">
              <a:buFont typeface="Wingdings" panose="05000000000000000000" pitchFamily="2" charset="2"/>
              <a:buNone/>
            </a:pPr>
            <a:r>
              <a:rPr lang="fr-FR" sz="1000" b="0" i="0" kern="1200" baseline="0" dirty="0">
                <a:solidFill>
                  <a:srgbClr val="FF0000"/>
                </a:solidFill>
                <a:effectLst/>
                <a:latin typeface="+mn-lt"/>
                <a:ea typeface="+mn-ea"/>
                <a:cs typeface="+mn-cs"/>
              </a:rPr>
              <a:t>des annonces pour un accès gratuit : https://openai.com/index/start-using-chatgpt-instantly/</a:t>
            </a:r>
            <a:endParaRPr lang="fr-FR" sz="1000" b="0" i="0" kern="1200" dirty="0">
              <a:solidFill>
                <a:srgbClr val="FF0000"/>
              </a:solidFill>
              <a:effectLst/>
              <a:latin typeface="+mn-lt"/>
              <a:ea typeface="+mn-ea"/>
              <a:cs typeface="+mn-cs"/>
            </a:endParaRPr>
          </a:p>
        </p:txBody>
      </p:sp>
      <p:sp>
        <p:nvSpPr>
          <p:cNvPr id="4" name="Espace réservé du numéro de diapositive 3"/>
          <p:cNvSpPr>
            <a:spLocks noGrp="1"/>
          </p:cNvSpPr>
          <p:nvPr>
            <p:ph type="sldNum" sz="quarter" idx="5"/>
          </p:nvPr>
        </p:nvSpPr>
        <p:spPr>
          <a:xfrm>
            <a:off x="5257799" y="8685213"/>
            <a:ext cx="1598613" cy="458787"/>
          </a:xfrm>
        </p:spPr>
        <p:txBody>
          <a:bodyPr/>
          <a:lstStyle/>
          <a:p>
            <a:fld id="{B21FE077-B2FA-45DD-91CF-0EAF3D27A068}" type="slidenum">
              <a:rPr lang="fr-FR" smtClean="0"/>
              <a:t>46</a:t>
            </a:fld>
            <a:endParaRPr lang="fr-FR" dirty="0"/>
          </a:p>
        </p:txBody>
      </p:sp>
    </p:spTree>
    <p:extLst>
      <p:ext uri="{BB962C8B-B14F-4D97-AF65-F5344CB8AC3E}">
        <p14:creationId xmlns:p14="http://schemas.microsoft.com/office/powerpoint/2010/main" val="590617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572250"/>
          </a:xfrm>
        </p:spPr>
        <p:txBody>
          <a:bodyPr/>
          <a:lstStyle/>
          <a:p>
            <a:pPr marL="355600" indent="-177800"/>
            <a:r>
              <a:rPr lang="fr-FR" sz="1000" b="0" i="0" kern="1200" dirty="0">
                <a:solidFill>
                  <a:schemeClr val="tx1"/>
                </a:solidFill>
                <a:effectLst/>
                <a:latin typeface="+mn-lt"/>
                <a:ea typeface="+mn-ea"/>
                <a:cs typeface="+mn-cs"/>
              </a:rPr>
              <a:t>- fonctionnement actuel [cf. </a:t>
            </a:r>
            <a:r>
              <a:rPr lang="fr-FR" sz="1000" b="0" i="1" kern="1200" dirty="0">
                <a:solidFill>
                  <a:schemeClr val="tx1"/>
                </a:solidFill>
                <a:effectLst/>
                <a:latin typeface="+mn-lt"/>
                <a:ea typeface="+mn-ea"/>
                <a:cs typeface="+mn-cs"/>
              </a:rPr>
              <a:t>supra</a:t>
            </a:r>
            <a:r>
              <a:rPr lang="fr-FR" sz="1000" b="0" i="0" kern="1200" dirty="0">
                <a:solidFill>
                  <a:schemeClr val="tx1"/>
                </a:solidFill>
                <a:effectLst/>
                <a:latin typeface="+mn-lt"/>
                <a:ea typeface="+mn-ea"/>
                <a:cs typeface="+mn-cs"/>
              </a:rPr>
              <a:t>]</a:t>
            </a:r>
          </a:p>
          <a:p>
            <a:pPr marL="533400" indent="-177800"/>
            <a:r>
              <a:rPr lang="fr-FR" sz="1000" b="0" i="0" kern="1200" dirty="0">
                <a:solidFill>
                  <a:schemeClr val="tx1"/>
                </a:solidFill>
                <a:effectLst/>
                <a:latin typeface="+mn-lt"/>
                <a:ea typeface="+mn-ea"/>
                <a:cs typeface="+mn-cs"/>
              </a:rPr>
              <a:t>	- modèles existants actuellement : cf. https://openai.com/api/pricing</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NB : version </a:t>
            </a:r>
            <a:r>
              <a:rPr lang="fr-FR" sz="1000" b="1" i="0" kern="1200" dirty="0" err="1">
                <a:solidFill>
                  <a:schemeClr val="tx1"/>
                </a:solidFill>
                <a:effectLst/>
                <a:latin typeface="+mn-lt"/>
                <a:ea typeface="+mn-ea"/>
                <a:cs typeface="+mn-cs"/>
              </a:rPr>
              <a:t>GPT</a:t>
            </a:r>
            <a:r>
              <a:rPr lang="fr-FR" sz="1000" b="1" i="0" kern="1200" dirty="0">
                <a:solidFill>
                  <a:schemeClr val="tx1"/>
                </a:solidFill>
                <a:effectLst/>
                <a:latin typeface="+mn-lt"/>
                <a:ea typeface="+mn-ea"/>
                <a:cs typeface="+mn-cs"/>
              </a:rPr>
              <a:t>-3.5 </a:t>
            </a:r>
            <a:r>
              <a:rPr lang="fr-FR" sz="1000" b="0" i="0" kern="1200" dirty="0">
                <a:solidFill>
                  <a:schemeClr val="tx1"/>
                </a:solidFill>
                <a:effectLst/>
                <a:latin typeface="+mn-lt"/>
                <a:ea typeface="+mn-ea"/>
                <a:cs typeface="+mn-cs"/>
              </a:rPr>
              <a:t>(celle sortie en 11/2022), la version de ChatGPT gratuite, </a:t>
            </a:r>
            <a:r>
              <a:rPr lang="fr-FR" sz="1000" b="1" i="0" kern="1200" dirty="0">
                <a:solidFill>
                  <a:schemeClr val="tx1"/>
                </a:solidFill>
                <a:effectLst/>
                <a:latin typeface="+mn-lt"/>
                <a:ea typeface="+mn-ea"/>
                <a:cs typeface="+mn-cs"/>
              </a:rPr>
              <a:t>débranchée</a:t>
            </a:r>
            <a:r>
              <a:rPr lang="fr-FR" sz="1000" b="0" i="0" kern="1200" dirty="0">
                <a:solidFill>
                  <a:schemeClr val="tx1"/>
                </a:solidFill>
                <a:effectLst/>
                <a:latin typeface="+mn-lt"/>
                <a:ea typeface="+mn-ea"/>
                <a:cs typeface="+mn-cs"/>
              </a:rPr>
              <a:t> durant l’été 2024</a:t>
            </a:r>
          </a:p>
          <a:p>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 actuellement : GPT-4o pour toutes les versions </a:t>
            </a:r>
            <a:r>
              <a:rPr lang="fr-FR" sz="1000" b="0" i="0" kern="1200" dirty="0">
                <a:solidFill>
                  <a:schemeClr val="tx1"/>
                </a:solidFill>
                <a:effectLst/>
                <a:latin typeface="+mn-lt"/>
                <a:ea typeface="+mn-ea"/>
                <a:cs typeface="+mn-cs"/>
              </a:rPr>
              <a:t>(avec déclinaisons selon les offres gratuites et payantes comme ChatGPT </a:t>
            </a:r>
            <a:r>
              <a:rPr lang="fr-FR" sz="1000" b="0" i="0" kern="1200" dirty="0" err="1">
                <a:solidFill>
                  <a:schemeClr val="tx1"/>
                </a:solidFill>
                <a:effectLst/>
                <a:latin typeface="+mn-lt"/>
                <a:ea typeface="+mn-ea"/>
                <a:cs typeface="+mn-cs"/>
              </a:rPr>
              <a:t>4o</a:t>
            </a:r>
            <a:r>
              <a:rPr lang="fr-FR" sz="1000" b="0" i="0" kern="1200" dirty="0">
                <a:solidFill>
                  <a:schemeClr val="tx1"/>
                </a:solidFill>
                <a:effectLst/>
                <a:latin typeface="+mn-lt"/>
                <a:ea typeface="+mn-ea"/>
                <a:cs typeface="+mn-cs"/>
              </a:rPr>
              <a:t> mini)</a:t>
            </a:r>
          </a:p>
          <a:p>
            <a:r>
              <a:rPr lang="fr-FR" sz="1000" b="0" i="0" kern="1200" dirty="0">
                <a:solidFill>
                  <a:schemeClr val="tx1"/>
                </a:solidFill>
                <a:effectLst/>
                <a:latin typeface="+mn-lt"/>
                <a:ea typeface="+mn-ea"/>
                <a:cs typeface="+mn-cs"/>
              </a:rPr>
              <a:t>	** pour ChatGPT, en </a:t>
            </a:r>
            <a:r>
              <a:rPr lang="fr-FR" b="0" i="0" kern="1200" dirty="0">
                <a:solidFill>
                  <a:schemeClr val="tx1"/>
                </a:solidFill>
                <a:effectLst/>
                <a:latin typeface="+mn-lt"/>
                <a:ea typeface="+mn-ea"/>
                <a:cs typeface="+mn-cs"/>
              </a:rPr>
              <a:t>version payante (ChatGPT Plus, mais limité en nombre de requêtes et offre Enterprise) ; temps de réponse raccourci, fonctionnalités </a:t>
            </a:r>
            <a:r>
              <a:rPr lang="fr-FR" b="0" i="1" kern="1200" dirty="0">
                <a:solidFill>
                  <a:schemeClr val="tx1"/>
                </a:solidFill>
                <a:effectLst/>
                <a:latin typeface="+mn-lt"/>
                <a:ea typeface="+mn-ea"/>
                <a:cs typeface="+mn-cs"/>
              </a:rPr>
              <a:t>beta</a:t>
            </a:r>
            <a:r>
              <a:rPr lang="fr-FR" b="0" i="0"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browsing</a:t>
            </a:r>
            <a:r>
              <a:rPr lang="fr-FR" b="0" i="0" kern="1200" dirty="0">
                <a:solidFill>
                  <a:schemeClr val="tx1"/>
                </a:solidFill>
                <a:effectLst/>
                <a:latin typeface="+mn-lt"/>
                <a:ea typeface="+mn-ea"/>
                <a:cs typeface="+mn-cs"/>
              </a:rPr>
              <a:t>, plugins), data-analyses poussées, intégration de DALL-E 3 ; possibilité</a:t>
            </a:r>
            <a:r>
              <a:rPr lang="fr-FR" b="0" i="0" kern="1200" baseline="0" dirty="0">
                <a:solidFill>
                  <a:schemeClr val="tx1"/>
                </a:solidFill>
                <a:effectLst/>
                <a:latin typeface="+mn-lt"/>
                <a:ea typeface="+mn-ea"/>
                <a:cs typeface="+mn-cs"/>
              </a:rPr>
              <a:t> d’avoir des modules complémentaires, par ex. </a:t>
            </a:r>
            <a:r>
              <a:rPr lang="fr-FR" b="0" i="0" kern="1200" dirty="0">
                <a:solidFill>
                  <a:schemeClr val="tx1"/>
                </a:solidFill>
                <a:effectLst/>
                <a:latin typeface="+mn-lt"/>
                <a:ea typeface="+mn-ea"/>
                <a:cs typeface="+mn-cs"/>
              </a:rPr>
              <a:t>pour des fournisseurs de service, des entreprises (ex. : https://www.journaldunet.com/</a:t>
            </a:r>
            <a:r>
              <a:rPr lang="fr-FR" b="0" i="0" kern="1200" dirty="0" err="1">
                <a:solidFill>
                  <a:schemeClr val="tx1"/>
                </a:solidFill>
                <a:effectLst/>
                <a:latin typeface="+mn-lt"/>
                <a:ea typeface="+mn-ea"/>
                <a:cs typeface="+mn-cs"/>
              </a:rPr>
              <a:t>ebusiness</a:t>
            </a:r>
            <a:r>
              <a:rPr lang="fr-FR" b="0" i="0" kern="1200" dirty="0">
                <a:solidFill>
                  <a:schemeClr val="tx1"/>
                </a:solidFill>
                <a:effectLst/>
                <a:latin typeface="+mn-lt"/>
                <a:ea typeface="+mn-ea"/>
                <a:cs typeface="+mn-cs"/>
              </a:rPr>
              <a:t>/le-net/1520271-comment-les-partenaires-d-openai-utilisent-deja-gpt-4/)…</a:t>
            </a:r>
          </a:p>
          <a:p>
            <a:pPr marL="901700" indent="-901700"/>
            <a:r>
              <a:rPr lang="fr-FR" b="0" i="0" kern="1200" dirty="0">
                <a:solidFill>
                  <a:schemeClr val="tx1"/>
                </a:solidFill>
                <a:effectLst/>
                <a:latin typeface="+mn-lt"/>
                <a:ea typeface="+mn-ea"/>
                <a:cs typeface="+mn-cs"/>
              </a:rPr>
              <a:t>		** Microsoft </a:t>
            </a:r>
            <a:r>
              <a:rPr lang="fr-FR" b="0" i="1" kern="1200" dirty="0">
                <a:solidFill>
                  <a:schemeClr val="tx1"/>
                </a:solidFill>
                <a:effectLst/>
                <a:latin typeface="+mn-lt"/>
                <a:ea typeface="+mn-ea"/>
                <a:cs typeface="+mn-cs"/>
              </a:rPr>
              <a:t>via</a:t>
            </a:r>
            <a:r>
              <a:rPr lang="fr-FR" b="0" i="0" kern="1200" dirty="0">
                <a:solidFill>
                  <a:schemeClr val="tx1"/>
                </a:solidFill>
                <a:effectLst/>
                <a:latin typeface="+mn-lt"/>
                <a:ea typeface="+mn-ea"/>
                <a:cs typeface="+mn-cs"/>
              </a:rPr>
              <a:t>  Copilot</a:t>
            </a:r>
          </a:p>
          <a:p>
            <a:pPr marL="901700" marR="0" lvl="0" indent="-901700" algn="l" defTabSz="914400" rtl="0" eaLnBrk="1" fontAlgn="auto" latinLnBrk="0" hangingPunct="1">
              <a:lnSpc>
                <a:spcPct val="100000"/>
              </a:lnSpc>
              <a:spcBef>
                <a:spcPts val="0"/>
              </a:spcBef>
              <a:spcAft>
                <a:spcPts val="0"/>
              </a:spcAft>
              <a:buClrTx/>
              <a:buSzTx/>
              <a:buFontTx/>
              <a:buNone/>
              <a:tabLst/>
              <a:defRPr/>
            </a:pPr>
            <a:r>
              <a:rPr lang="fr-FR" b="0" i="0" kern="1200" dirty="0">
                <a:solidFill>
                  <a:schemeClr val="tx1"/>
                </a:solidFill>
                <a:effectLst/>
                <a:latin typeface="+mn-lt"/>
                <a:ea typeface="+mn-ea"/>
                <a:cs typeface="+mn-cs"/>
              </a:rPr>
              <a:t>		* </a:t>
            </a:r>
            <a:r>
              <a:rPr lang="fr-FR" b="0" i="1" kern="1200" dirty="0" err="1">
                <a:solidFill>
                  <a:schemeClr val="tx1"/>
                </a:solidFill>
                <a:effectLst/>
                <a:latin typeface="+mn-lt"/>
                <a:ea typeface="+mn-ea"/>
                <a:cs typeface="+mn-cs"/>
              </a:rPr>
              <a:t>temporary</a:t>
            </a:r>
            <a:r>
              <a:rPr lang="fr-FR" b="0" i="1" kern="1200" dirty="0">
                <a:solidFill>
                  <a:schemeClr val="tx1"/>
                </a:solidFill>
                <a:effectLst/>
                <a:latin typeface="+mn-lt"/>
                <a:ea typeface="+mn-ea"/>
                <a:cs typeface="+mn-cs"/>
              </a:rPr>
              <a:t> chat</a:t>
            </a:r>
            <a:r>
              <a:rPr lang="fr-FR" b="0" i="0" kern="1200" dirty="0">
                <a:solidFill>
                  <a:schemeClr val="tx1"/>
                </a:solidFill>
                <a:effectLst/>
                <a:latin typeface="+mn-lt"/>
                <a:ea typeface="+mn-ea"/>
                <a:cs typeface="+mn-cs"/>
              </a:rPr>
              <a:t> : ne conserve pas l’historique, n’est pas utilisé pour entraîner les modèles</a:t>
            </a:r>
            <a:endParaRPr lang="fr-FR" b="0" i="1" kern="1200" dirty="0">
              <a:solidFill>
                <a:schemeClr val="tx1"/>
              </a:solidFill>
              <a:effectLst/>
              <a:latin typeface="+mn-lt"/>
              <a:ea typeface="+mn-ea"/>
              <a:cs typeface="+mn-cs"/>
            </a:endParaRPr>
          </a:p>
          <a:p>
            <a:pPr marL="901700" indent="-901700"/>
            <a:r>
              <a:rPr lang="fr-FR" b="0" i="1" kern="1200" dirty="0">
                <a:solidFill>
                  <a:schemeClr val="tx1"/>
                </a:solidFill>
                <a:effectLst/>
                <a:latin typeface="+mn-lt"/>
                <a:ea typeface="+mn-ea"/>
                <a:cs typeface="+mn-cs"/>
              </a:rPr>
              <a:t>	</a:t>
            </a:r>
            <a:endParaRPr lang="fr-FR" b="0" i="0" kern="1200" dirty="0">
              <a:solidFill>
                <a:schemeClr val="tx1"/>
              </a:solidFill>
              <a:effectLst/>
              <a:latin typeface="+mn-lt"/>
              <a:ea typeface="+mn-ea"/>
              <a:cs typeface="+mn-cs"/>
            </a:endParaRPr>
          </a:p>
          <a:p>
            <a:r>
              <a:rPr lang="fr-FR" sz="1000" b="0" i="0" kern="1200" dirty="0">
                <a:solidFill>
                  <a:schemeClr val="tx1"/>
                </a:solidFill>
                <a:effectLst/>
                <a:latin typeface="+mn-lt"/>
                <a:ea typeface="+mn-ea"/>
                <a:cs typeface="+mn-cs"/>
              </a:rPr>
              <a:t>	les plus de GPT-4  :</a:t>
            </a:r>
          </a:p>
          <a:p>
            <a:pPr marL="985838"/>
            <a:r>
              <a:rPr lang="fr-FR" sz="1000" b="0" i="0" kern="1200" dirty="0">
                <a:solidFill>
                  <a:schemeClr val="tx1"/>
                </a:solidFill>
                <a:effectLst/>
                <a:latin typeface="+mn-lt"/>
                <a:ea typeface="+mn-ea"/>
                <a:cs typeface="+mn-cs"/>
              </a:rPr>
              <a:t>* serait dix fois </a:t>
            </a:r>
            <a:r>
              <a:rPr lang="fr-FR" sz="1000" b="1" i="0" kern="1200" dirty="0">
                <a:solidFill>
                  <a:schemeClr val="tx1"/>
                </a:solidFill>
                <a:effectLst/>
                <a:latin typeface="+mn-lt"/>
                <a:ea typeface="+mn-ea"/>
                <a:cs typeface="+mn-cs"/>
              </a:rPr>
              <a:t>plus puissant et performant que GPT-3 </a:t>
            </a:r>
            <a:r>
              <a:rPr lang="fr-FR" sz="1000" b="0" i="0" kern="1200" dirty="0">
                <a:solidFill>
                  <a:schemeClr val="tx1"/>
                </a:solidFill>
                <a:effectLst/>
                <a:latin typeface="+mn-lt"/>
                <a:ea typeface="+mn-ea"/>
                <a:cs typeface="+mn-cs"/>
              </a:rPr>
              <a:t>– cf. tests (F. Bayard,</a:t>
            </a:r>
            <a:r>
              <a:rPr lang="fr-FR" sz="1000" b="0" i="0" kern="1200" baseline="0" dirty="0">
                <a:solidFill>
                  <a:schemeClr val="tx1"/>
                </a:solidFill>
                <a:effectLst/>
                <a:latin typeface="+mn-lt"/>
                <a:ea typeface="+mn-ea"/>
                <a:cs typeface="+mn-cs"/>
              </a:rPr>
              <a:t> « On a comparé ChatGPT 4… », 02/04/2023, https://www.01net.com/tests/on-compare-chatgpt-4-gpt-3.html)</a:t>
            </a:r>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 extension du nombre de mots dans prompt (25 000 mots)</a:t>
            </a:r>
          </a:p>
          <a:p>
            <a:pPr marL="985838"/>
            <a:r>
              <a:rPr lang="fr-FR" sz="1000" b="0" i="0" kern="1200" dirty="0">
                <a:solidFill>
                  <a:schemeClr val="tx1"/>
                </a:solidFill>
                <a:effectLst/>
                <a:latin typeface="+mn-lt"/>
                <a:ea typeface="+mn-ea"/>
                <a:cs typeface="+mn-cs"/>
              </a:rPr>
              <a:t>* meilleur pour productions créatives (ex. : composition de chansons)</a:t>
            </a:r>
          </a:p>
          <a:p>
            <a:pPr marL="985838"/>
            <a:r>
              <a:rPr lang="fr-FR" sz="1000" b="0" i="0" kern="1200" dirty="0">
                <a:solidFill>
                  <a:schemeClr val="tx1"/>
                </a:solidFill>
                <a:effectLst/>
                <a:latin typeface="+mn-lt"/>
                <a:ea typeface="+mn-ea"/>
                <a:cs typeface="+mn-cs"/>
              </a:rPr>
              <a:t>* </a:t>
            </a:r>
            <a:r>
              <a:rPr lang="fr-FR" sz="1000" b="1" i="0" kern="1200" dirty="0">
                <a:solidFill>
                  <a:schemeClr val="tx1"/>
                </a:solidFill>
                <a:effectLst/>
                <a:latin typeface="+mn-lt"/>
                <a:ea typeface="+mn-ea"/>
                <a:cs typeface="+mn-cs"/>
              </a:rPr>
              <a:t>multimodal</a:t>
            </a:r>
            <a:r>
              <a:rPr lang="fr-FR" sz="1000" b="0" i="0" kern="1200" dirty="0">
                <a:solidFill>
                  <a:schemeClr val="tx1"/>
                </a:solidFill>
                <a:effectLst/>
                <a:latin typeface="+mn-lt"/>
                <a:ea typeface="+mn-ea"/>
                <a:cs typeface="+mn-cs"/>
              </a:rPr>
              <a:t> : pas seulement textuel, mais aussi visuel (analyse d’images, par exemple à partir d’un croquis), fonction</a:t>
            </a:r>
            <a:r>
              <a:rPr lang="fr-FR" sz="1000" b="0" i="0" kern="1200" baseline="0" dirty="0">
                <a:solidFill>
                  <a:schemeClr val="tx1"/>
                </a:solidFill>
                <a:effectLst/>
                <a:latin typeface="+mn-lt"/>
                <a:ea typeface="+mn-ea"/>
                <a:cs typeface="+mn-cs"/>
              </a:rPr>
              <a:t> </a:t>
            </a:r>
            <a:r>
              <a:rPr lang="fr-FR" sz="1000" b="0" i="1" kern="1200" baseline="0" dirty="0">
                <a:solidFill>
                  <a:schemeClr val="tx1"/>
                </a:solidFill>
                <a:effectLst/>
                <a:latin typeface="+mn-lt"/>
                <a:ea typeface="+mn-ea"/>
                <a:cs typeface="+mn-cs"/>
              </a:rPr>
              <a:t>speech to </a:t>
            </a:r>
            <a:r>
              <a:rPr lang="fr-FR" sz="1000" b="0" i="1" kern="1200" baseline="0" dirty="0" err="1">
                <a:solidFill>
                  <a:schemeClr val="tx1"/>
                </a:solidFill>
                <a:effectLst/>
                <a:latin typeface="+mn-lt"/>
                <a:ea typeface="+mn-ea"/>
                <a:cs typeface="+mn-cs"/>
              </a:rPr>
              <a:t>text</a:t>
            </a:r>
            <a:r>
              <a:rPr lang="fr-FR" sz="1000" b="0" i="1" kern="1200" baseline="0" dirty="0">
                <a:solidFill>
                  <a:schemeClr val="tx1"/>
                </a:solidFill>
                <a:effectLst/>
                <a:latin typeface="+mn-lt"/>
                <a:ea typeface="+mn-ea"/>
                <a:cs typeface="+mn-cs"/>
              </a:rPr>
              <a:t> </a:t>
            </a:r>
            <a:r>
              <a:rPr lang="fr-FR" sz="1000" b="0" i="0" kern="1200" baseline="0" dirty="0">
                <a:solidFill>
                  <a:schemeClr val="tx1"/>
                </a:solidFill>
                <a:effectLst/>
                <a:latin typeface="+mn-lt"/>
                <a:ea typeface="+mn-ea"/>
                <a:cs typeface="+mn-cs"/>
              </a:rPr>
              <a:t>et génération d’images (Dall-E 3) : ChatGPT peut  « voir, entendre et parler » (https://openai.com/blog/chatgpt-can-now-see-hear-and-speak, 25/09/2023)</a:t>
            </a:r>
            <a:endParaRPr lang="fr-FR" sz="1000" b="0" i="1" kern="1200" baseline="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les limites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a:t>
            </a:r>
          </a:p>
          <a:p>
            <a:pPr marL="985838"/>
            <a:r>
              <a:rPr lang="fr-FR" sz="1000" b="0" i="0" kern="1200" dirty="0">
                <a:solidFill>
                  <a:schemeClr val="tx1"/>
                </a:solidFill>
                <a:effectLst/>
                <a:latin typeface="+mn-lt"/>
                <a:ea typeface="+mn-ea"/>
                <a:cs typeface="+mn-cs"/>
              </a:rPr>
              <a:t>* 40 messages toutes les </a:t>
            </a:r>
            <a:r>
              <a:rPr lang="fr-FR" sz="1000" b="0" i="0" kern="1200" dirty="0" err="1">
                <a:solidFill>
                  <a:schemeClr val="tx1"/>
                </a:solidFill>
                <a:effectLst/>
                <a:latin typeface="+mn-lt"/>
                <a:ea typeface="+mn-ea"/>
                <a:cs typeface="+mn-cs"/>
              </a:rPr>
              <a:t>3h</a:t>
            </a:r>
            <a:r>
              <a:rPr lang="fr-FR" sz="1000" b="0" i="0" kern="1200" dirty="0">
                <a:solidFill>
                  <a:schemeClr val="tx1"/>
                </a:solidFill>
                <a:effectLst/>
                <a:latin typeface="+mn-lt"/>
                <a:ea typeface="+mn-ea"/>
                <a:cs typeface="+mn-cs"/>
              </a:rPr>
              <a:t>, max.</a:t>
            </a:r>
          </a:p>
          <a:p>
            <a:pPr marL="985838"/>
            <a:endParaRPr lang="fr-FR" sz="1000" b="0" i="0" kern="1200" dirty="0">
              <a:solidFill>
                <a:schemeClr val="tx1"/>
              </a:solidFill>
              <a:effectLst/>
              <a:latin typeface="+mn-lt"/>
              <a:ea typeface="+mn-ea"/>
              <a:cs typeface="+mn-cs"/>
            </a:endParaRPr>
          </a:p>
          <a:p>
            <a:pPr marL="985838"/>
            <a:r>
              <a:rPr lang="fr-FR" sz="1000" b="0" i="0" kern="1200" dirty="0">
                <a:solidFill>
                  <a:schemeClr val="tx1"/>
                </a:solidFill>
                <a:effectLst/>
                <a:latin typeface="+mn-lt"/>
                <a:ea typeface="+mn-ea"/>
                <a:cs typeface="+mn-cs"/>
              </a:rPr>
              <a:t>05/2024 : sortie de GPT-4o (pour </a:t>
            </a:r>
            <a:r>
              <a:rPr lang="fr-FR" sz="1000" b="1" i="1" kern="1200" dirty="0" err="1">
                <a:solidFill>
                  <a:schemeClr val="tx1"/>
                </a:solidFill>
                <a:effectLst/>
                <a:latin typeface="+mn-lt"/>
                <a:ea typeface="+mn-ea"/>
                <a:cs typeface="+mn-cs"/>
              </a:rPr>
              <a:t>omnimodal</a:t>
            </a:r>
            <a:r>
              <a:rPr lang="fr-FR" sz="1000" b="0" i="0" kern="1200" dirty="0">
                <a:solidFill>
                  <a:schemeClr val="tx1"/>
                </a:solidFill>
                <a:effectLst/>
                <a:latin typeface="+mn-lt"/>
                <a:ea typeface="+mn-ea"/>
                <a:cs typeface="+mn-cs"/>
              </a:rPr>
              <a:t>) : </a:t>
            </a:r>
          </a:p>
          <a:p>
            <a:pPr marL="985838"/>
            <a:r>
              <a:rPr lang="fr-FR" sz="1000" b="0" i="0" kern="1200" dirty="0">
                <a:solidFill>
                  <a:schemeClr val="tx1"/>
                </a:solidFill>
                <a:effectLst/>
                <a:latin typeface="+mn-lt"/>
                <a:ea typeface="+mn-ea"/>
                <a:cs typeface="+mn-cs"/>
              </a:rPr>
              <a:t>* texte, audio et vision (partiellement accessible en version gratuite, sinon, besoin d’avoir un compte payant), accès à internet</a:t>
            </a:r>
          </a:p>
          <a:p>
            <a:pPr marL="985838"/>
            <a:r>
              <a:rPr lang="fr-FR" sz="1000" b="0" i="0" kern="1200" dirty="0">
                <a:solidFill>
                  <a:schemeClr val="tx1"/>
                </a:solidFill>
                <a:effectLst/>
                <a:latin typeface="+mn-lt"/>
                <a:ea typeface="+mn-ea"/>
                <a:cs typeface="+mn-cs"/>
              </a:rPr>
              <a:t>* version plus rapide que GPT4 classique</a:t>
            </a:r>
          </a:p>
          <a:p>
            <a:pPr marL="985838"/>
            <a:r>
              <a:rPr lang="fr-FR" sz="1000" b="0" i="0" kern="1200" dirty="0">
                <a:solidFill>
                  <a:schemeClr val="tx1"/>
                </a:solidFill>
                <a:effectLst/>
                <a:latin typeface="+mn-lt"/>
                <a:ea typeface="+mn-ea"/>
                <a:cs typeface="+mn-cs"/>
              </a:rPr>
              <a:t>* avec une version </a:t>
            </a:r>
            <a:r>
              <a:rPr lang="fr-FR" sz="1000" b="0" i="1" kern="1200" dirty="0">
                <a:solidFill>
                  <a:schemeClr val="tx1"/>
                </a:solidFill>
                <a:effectLst/>
                <a:latin typeface="+mn-lt"/>
                <a:ea typeface="+mn-ea"/>
                <a:cs typeface="+mn-cs"/>
              </a:rPr>
              <a:t>desktop</a:t>
            </a:r>
            <a:r>
              <a:rPr lang="fr-FR" sz="1000" b="0" i="0" kern="1200" dirty="0">
                <a:solidFill>
                  <a:schemeClr val="tx1"/>
                </a:solidFill>
                <a:effectLst/>
                <a:latin typeface="+mn-lt"/>
                <a:ea typeface="+mn-ea"/>
                <a:cs typeface="+mn-cs"/>
              </a:rPr>
              <a:t>, possible à installer en local</a:t>
            </a:r>
          </a:p>
          <a:p>
            <a:pPr marL="985838"/>
            <a:r>
              <a:rPr lang="fr-FR" sz="1000" b="0" i="0" kern="1200" dirty="0">
                <a:solidFill>
                  <a:schemeClr val="tx1"/>
                </a:solidFill>
                <a:effectLst/>
                <a:latin typeface="+mn-lt"/>
                <a:ea typeface="+mn-ea"/>
                <a:cs typeface="+mn-cs"/>
              </a:rPr>
              <a:t>* une offre plus large de fonctionnalités gratuites (</a:t>
            </a:r>
            <a:r>
              <a:rPr lang="fr-FR" sz="1000" b="0" i="0" kern="1200" dirty="0" err="1">
                <a:solidFill>
                  <a:schemeClr val="tx1"/>
                </a:solidFill>
                <a:effectLst/>
                <a:latin typeface="+mn-lt"/>
                <a:ea typeface="+mn-ea"/>
                <a:cs typeface="+mn-cs"/>
              </a:rPr>
              <a:t>cf</a:t>
            </a:r>
            <a:r>
              <a:rPr lang="fr-FR" sz="1000" b="0" i="0" kern="1200" dirty="0">
                <a:solidFill>
                  <a:schemeClr val="tx1"/>
                </a:solidFill>
                <a:effectLst/>
                <a:latin typeface="+mn-lt"/>
                <a:ea typeface="+mn-ea"/>
                <a:cs typeface="+mn-cs"/>
              </a:rPr>
              <a:t> https://openai.com/index/gpt-4o-and-more-tools-to-chatgpt-free/)</a:t>
            </a:r>
          </a:p>
          <a:p>
            <a:pPr marL="1157288" indent="-171450">
              <a:buFont typeface="Arial" panose="020B0604020202020204" pitchFamily="34" charset="0"/>
              <a:buChar char="•"/>
            </a:pPr>
            <a:r>
              <a:rPr lang="fr-FR" sz="1000" b="0" i="1" kern="1200" dirty="0">
                <a:solidFill>
                  <a:schemeClr val="tx1"/>
                </a:solidFill>
                <a:effectLst/>
                <a:latin typeface="+mn-lt"/>
                <a:ea typeface="+mn-ea"/>
                <a:cs typeface="+mn-cs"/>
              </a:rPr>
              <a:t>memory</a:t>
            </a:r>
            <a:r>
              <a:rPr lang="fr-FR" sz="1000" b="0" i="0" kern="1200" dirty="0">
                <a:solidFill>
                  <a:schemeClr val="tx1"/>
                </a:solidFill>
                <a:effectLst/>
                <a:latin typeface="+mn-lt"/>
                <a:ea typeface="+mn-ea"/>
                <a:cs typeface="+mn-cs"/>
              </a:rPr>
              <a:t> pour accroître la personnalisation des réponses : https://openai.com/index/memory-and-new-controls-for-chatgpt/</a:t>
            </a:r>
          </a:p>
          <a:p>
            <a:pPr marL="1157288" indent="-171450">
              <a:buFont typeface="Arial" panose="020B0604020202020204" pitchFamily="34" charset="0"/>
              <a:buChar char="•"/>
            </a:pPr>
            <a:endParaRPr lang="fr-FR" sz="1000" b="0" i="0" kern="1200" dirty="0">
              <a:solidFill>
                <a:schemeClr val="tx1"/>
              </a:solidFill>
              <a:effectLst/>
              <a:latin typeface="+mn-lt"/>
              <a:ea typeface="+mn-ea"/>
              <a:cs typeface="+mn-cs"/>
            </a:endParaRPr>
          </a:p>
          <a:p>
            <a:pPr marL="985838" indent="0">
              <a:buFont typeface="Arial" panose="020B0604020202020204" pitchFamily="34" charset="0"/>
              <a:buNone/>
            </a:pPr>
            <a:r>
              <a:rPr lang="fr-FR" sz="1000" b="0" i="0" kern="1200" dirty="0">
                <a:solidFill>
                  <a:schemeClr val="tx1"/>
                </a:solidFill>
                <a:effectLst/>
                <a:latin typeface="+mn-lt"/>
                <a:ea typeface="+mn-ea"/>
                <a:cs typeface="+mn-cs"/>
              </a:rPr>
              <a:t>fin 2024 : sortie des modèles de raisonnement (</a:t>
            </a:r>
            <a:r>
              <a:rPr lang="fr-FR" sz="1000" b="0" i="0" kern="1200" dirty="0" err="1">
                <a:solidFill>
                  <a:schemeClr val="tx1"/>
                </a:solidFill>
                <a:effectLst/>
                <a:latin typeface="+mn-lt"/>
                <a:ea typeface="+mn-ea"/>
                <a:cs typeface="+mn-cs"/>
              </a:rPr>
              <a:t>o1</a:t>
            </a:r>
            <a:r>
              <a:rPr lang="fr-FR" sz="1000" b="0" i="0" kern="1200" dirty="0">
                <a:solidFill>
                  <a:schemeClr val="tx1"/>
                </a:solidFill>
                <a:effectLst/>
                <a:latin typeface="+mn-lt"/>
                <a:ea typeface="+mn-ea"/>
                <a:cs typeface="+mn-cs"/>
              </a:rPr>
              <a:t>, puis </a:t>
            </a:r>
            <a:r>
              <a:rPr lang="fr-FR" sz="1000" b="0" i="0" kern="1200" dirty="0" err="1">
                <a:solidFill>
                  <a:schemeClr val="tx1"/>
                </a:solidFill>
                <a:effectLst/>
                <a:latin typeface="+mn-lt"/>
                <a:ea typeface="+mn-ea"/>
                <a:cs typeface="+mn-cs"/>
              </a:rPr>
              <a:t>o3</a:t>
            </a:r>
            <a:r>
              <a:rPr lang="fr-FR" sz="1000" b="0" i="0" kern="1200" dirty="0">
                <a:solidFill>
                  <a:schemeClr val="tx1"/>
                </a:solidFill>
                <a:effectLst/>
                <a:latin typeface="+mn-lt"/>
                <a:ea typeface="+mn-ea"/>
                <a:cs typeface="+mn-cs"/>
              </a:rPr>
              <a:t>)</a:t>
            </a:r>
          </a:p>
          <a:p>
            <a:pPr marL="985838" indent="0">
              <a:buFont typeface="Arial" panose="020B0604020202020204" pitchFamily="34" charset="0"/>
              <a:buNone/>
            </a:pPr>
            <a:r>
              <a:rPr lang="fr-FR" sz="1000" b="0" i="0" kern="1200" dirty="0">
                <a:solidFill>
                  <a:schemeClr val="tx1"/>
                </a:solidFill>
                <a:effectLst/>
                <a:latin typeface="+mn-lt"/>
                <a:ea typeface="+mn-ea"/>
                <a:cs typeface="+mn-cs"/>
              </a:rPr>
              <a:t>02/2025 : sortie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-4.5 (débranché en 04/2025)</a:t>
            </a:r>
          </a:p>
          <a:p>
            <a:pPr marL="985838" indent="0">
              <a:buFont typeface="Arial" panose="020B0604020202020204" pitchFamily="34" charset="0"/>
              <a:buNone/>
            </a:pPr>
            <a:r>
              <a:rPr lang="fr-FR" sz="1000" b="0" i="0" kern="1200" dirty="0">
                <a:solidFill>
                  <a:schemeClr val="tx1"/>
                </a:solidFill>
                <a:effectLst/>
                <a:latin typeface="+mn-lt"/>
                <a:ea typeface="+mn-ea"/>
                <a:cs typeface="+mn-cs"/>
              </a:rPr>
              <a:t>04/2025 : sortie de </a:t>
            </a:r>
            <a:r>
              <a:rPr lang="fr-FR" sz="1000" b="0" i="0" kern="1200" dirty="0" err="1">
                <a:solidFill>
                  <a:schemeClr val="tx1"/>
                </a:solidFill>
                <a:effectLst/>
                <a:latin typeface="+mn-lt"/>
                <a:ea typeface="+mn-ea"/>
                <a:cs typeface="+mn-cs"/>
              </a:rPr>
              <a:t>GPT</a:t>
            </a:r>
            <a:r>
              <a:rPr lang="fr-FR" sz="1000" b="0" i="0" kern="1200" dirty="0">
                <a:solidFill>
                  <a:schemeClr val="tx1"/>
                </a:solidFill>
                <a:effectLst/>
                <a:latin typeface="+mn-lt"/>
                <a:ea typeface="+mn-ea"/>
                <a:cs typeface="+mn-cs"/>
              </a:rPr>
              <a:t>-4.1</a:t>
            </a:r>
          </a:p>
          <a:p>
            <a:pPr marL="985838" indent="0">
              <a:buFont typeface="Arial" panose="020B0604020202020204" pitchFamily="34" charset="0"/>
              <a:buNone/>
            </a:pPr>
            <a:endParaRPr lang="fr-FR" sz="1000" b="0" i="0" kern="1200" dirty="0">
              <a:solidFill>
                <a:schemeClr val="tx1"/>
              </a:solidFill>
              <a:effectLst/>
              <a:latin typeface="+mn-lt"/>
              <a:ea typeface="+mn-ea"/>
              <a:cs typeface="+mn-cs"/>
            </a:endParaRPr>
          </a:p>
          <a:p>
            <a:endParaRPr lang="fr-FR" dirty="0"/>
          </a:p>
          <a:p>
            <a:r>
              <a:rPr lang="fr-FR" i="1" dirty="0"/>
              <a:t>Release notes </a:t>
            </a:r>
            <a:r>
              <a:rPr lang="fr-FR" dirty="0"/>
              <a:t>: https://help.openai.com/en/articles/6825453-chatgpt-release-notes</a:t>
            </a:r>
          </a:p>
          <a:p>
            <a:r>
              <a:rPr lang="fr-FR" dirty="0"/>
              <a:t>Données personnelles (</a:t>
            </a:r>
            <a:r>
              <a:rPr lang="fr-FR" i="1" dirty="0"/>
              <a:t>opt-out</a:t>
            </a:r>
            <a:r>
              <a:rPr lang="fr-FR" i="0" dirty="0"/>
              <a:t>) : https://help.openai.com/en/articles/5722486-how-your-data-is-used-to-improve-model-performance</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47</a:t>
            </a:fld>
            <a:endParaRPr lang="fr-FR"/>
          </a:p>
        </p:txBody>
      </p:sp>
    </p:spTree>
    <p:extLst>
      <p:ext uri="{BB962C8B-B14F-4D97-AF65-F5344CB8AC3E}">
        <p14:creationId xmlns:p14="http://schemas.microsoft.com/office/powerpoint/2010/main" val="3138681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3885494"/>
          </a:xfrm>
        </p:spPr>
        <p:txBody>
          <a:bodyPr/>
          <a:lstStyle/>
          <a:p>
            <a:r>
              <a:rPr lang="fr-FR" dirty="0"/>
              <a:t>prompt GPT-3.5, 31/10/2023 : « </a:t>
            </a:r>
            <a:r>
              <a:rPr lang="fr-FR" sz="1000" b="0" i="0" kern="1200" dirty="0">
                <a:solidFill>
                  <a:schemeClr val="tx1"/>
                </a:solidFill>
                <a:effectLst/>
                <a:latin typeface="+mn-lt"/>
                <a:ea typeface="+mn-ea"/>
                <a:cs typeface="+mn-cs"/>
              </a:rPr>
              <a:t>Lors d'un prompt précédent, tu m'as indiqué que "OpenAI publie GPT-2" en 2018. N'est-ce pas plutôt 2019 ? Si non, peux-tu m'indiquer tes sources ? »</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i="0" u="sng" kern="1200" baseline="0" dirty="0">
                <a:solidFill>
                  <a:schemeClr val="tx1"/>
                </a:solidFill>
                <a:effectLst/>
                <a:latin typeface="+mn-lt"/>
                <a:ea typeface="+mn-ea"/>
                <a:cs typeface="+mn-cs"/>
              </a:rPr>
              <a:t>« hallucination  »</a:t>
            </a:r>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1" i="0" kern="1200" baseline="0" dirty="0">
                <a:solidFill>
                  <a:srgbClr val="FF0000"/>
                </a:solidFill>
                <a:effectLst/>
                <a:latin typeface="+mn-lt"/>
                <a:ea typeface="+mn-ea"/>
                <a:cs typeface="+mn-cs"/>
              </a:rPr>
              <a:t>rappel : l’IA n’a pas vocation à produire du contenu vrai</a:t>
            </a:r>
            <a:r>
              <a:rPr lang="fr-FR" sz="1000" b="0" i="0" kern="1200" baseline="0" dirty="0">
                <a:solidFill>
                  <a:srgbClr val="FF0000"/>
                </a:solidFill>
                <a:effectLst/>
                <a:latin typeface="+mn-lt"/>
                <a:ea typeface="+mn-ea"/>
                <a:cs typeface="+mn-cs"/>
              </a:rPr>
              <a:t>, à vérifier ses sources ou même d’indiquer un message d’erreur quand il ne sait pas répondre. Elle se contente de produire du </a:t>
            </a:r>
            <a:r>
              <a:rPr lang="fr-FR" sz="1000" b="1" i="0" kern="1200" baseline="0" dirty="0">
                <a:solidFill>
                  <a:srgbClr val="FF0000"/>
                </a:solidFill>
                <a:effectLst/>
                <a:latin typeface="+mn-lt"/>
                <a:ea typeface="+mn-ea"/>
                <a:cs typeface="+mn-cs"/>
              </a:rPr>
              <a:t>contenu vraisemblable, d’un point de vue statistique au vu du prompt rédigé</a:t>
            </a:r>
            <a:r>
              <a:rPr lang="fr-FR" sz="1000" b="0" i="0" kern="1200" baseline="0" dirty="0">
                <a:solidFill>
                  <a:srgbClr val="FF0000"/>
                </a:solidFill>
                <a:effectLst/>
                <a:latin typeface="+mn-lt"/>
                <a:ea typeface="+mn-ea"/>
                <a:cs typeface="+mn-cs"/>
              </a:rPr>
              <a:t>.</a:t>
            </a:r>
            <a:endParaRPr lang="fr-FR" dirty="0">
              <a:solidFill>
                <a:srgbClr val="FF0000"/>
              </a:solidFill>
            </a:endParaRPr>
          </a:p>
          <a:p>
            <a:pPr marL="633413" lvl="1" indent="-180975">
              <a:buFontTx/>
              <a:buChar char="-"/>
              <a:defRPr/>
            </a:pPr>
            <a:r>
              <a:rPr lang="fr-FR" b="1" dirty="0">
                <a:solidFill>
                  <a:srgbClr val="FF0000"/>
                </a:solidFill>
              </a:rPr>
              <a:t>« Toute information donnée par un chatbot ne peut être vraie que </a:t>
            </a:r>
            <a:r>
              <a:rPr lang="fr-FR" b="1" i="1" dirty="0">
                <a:solidFill>
                  <a:srgbClr val="FF0000"/>
                </a:solidFill>
              </a:rPr>
              <a:t>par accident </a:t>
            </a:r>
            <a:r>
              <a:rPr lang="fr-FR" b="1" dirty="0">
                <a:solidFill>
                  <a:srgbClr val="FF0000"/>
                </a:solidFill>
              </a:rPr>
              <a:t> » </a:t>
            </a:r>
            <a:r>
              <a:rPr lang="fr-FR" dirty="0"/>
              <a:t>(</a:t>
            </a:r>
            <a:r>
              <a:rPr lang="fr-FR" dirty="0">
                <a:sym typeface="Wingdings" panose="05000000000000000000" pitchFamily="2" charset="2"/>
              </a:rPr>
              <a:t>A. </a:t>
            </a:r>
            <a:r>
              <a:rPr lang="fr-FR" dirty="0" err="1">
                <a:sym typeface="Wingdings" panose="05000000000000000000" pitchFamily="2" charset="2"/>
              </a:rPr>
              <a:t>Grinbaum</a:t>
            </a:r>
            <a:r>
              <a:rPr lang="fr-FR" dirty="0">
                <a:sym typeface="Wingdings" panose="05000000000000000000" pitchFamily="2" charset="2"/>
              </a:rPr>
              <a:t>, </a:t>
            </a:r>
            <a:r>
              <a:rPr lang="fr-FR" i="1" dirty="0">
                <a:sym typeface="Wingdings" panose="05000000000000000000" pitchFamily="2" charset="2"/>
              </a:rPr>
              <a:t>Parole de machines</a:t>
            </a:r>
            <a:r>
              <a:rPr lang="fr-FR" dirty="0">
                <a:sym typeface="Wingdings" panose="05000000000000000000" pitchFamily="2" charset="2"/>
              </a:rPr>
              <a:t>, 2023, p. 178)</a:t>
            </a:r>
            <a:endParaRPr lang="fr-FR" dirty="0"/>
          </a:p>
          <a:p>
            <a:pPr marL="361950" marR="0" lvl="0" indent="-180975"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le terme « hallucination » fait cependant débat, certains scientifiques préférant parler de « perroquets stochastiques » (T. </a:t>
            </a:r>
            <a:r>
              <a:rPr lang="fr-FR" sz="1000" b="0" i="0" kern="1200" baseline="0" dirty="0" err="1">
                <a:solidFill>
                  <a:schemeClr val="tx1"/>
                </a:solidFill>
                <a:effectLst/>
                <a:latin typeface="+mn-lt"/>
                <a:ea typeface="+mn-ea"/>
                <a:cs typeface="+mn-cs"/>
              </a:rPr>
              <a:t>Gebru</a:t>
            </a:r>
            <a:r>
              <a:rPr lang="fr-FR" sz="1000" b="0" i="0" kern="1200" baseline="0" dirty="0">
                <a:solidFill>
                  <a:schemeClr val="tx1"/>
                </a:solidFill>
                <a:effectLst/>
                <a:latin typeface="+mn-lt"/>
                <a:ea typeface="+mn-ea"/>
                <a:cs typeface="+mn-cs"/>
              </a:rPr>
              <a:t> et al.), de « baratineurs », de « beaux parleurs », de « </a:t>
            </a:r>
            <a:r>
              <a:rPr lang="fr-FR" sz="1000" b="0" i="1" kern="1200" baseline="0" dirty="0">
                <a:solidFill>
                  <a:schemeClr val="tx1"/>
                </a:solidFill>
                <a:effectLst/>
                <a:latin typeface="+mn-lt"/>
                <a:ea typeface="+mn-ea"/>
                <a:cs typeface="+mn-cs"/>
              </a:rPr>
              <a:t>bullshits »</a:t>
            </a:r>
            <a:r>
              <a:rPr lang="fr-FR" sz="1000" b="0" i="0" kern="1200" baseline="0" dirty="0">
                <a:solidFill>
                  <a:schemeClr val="tx1"/>
                </a:solidFill>
                <a:effectLst/>
                <a:latin typeface="+mn-lt"/>
                <a:ea typeface="+mn-ea"/>
                <a:cs typeface="+mn-cs"/>
              </a:rPr>
              <a:t> : simple imitation du langage humain, sans compréhension</a:t>
            </a:r>
          </a:p>
          <a:p>
            <a:pPr marL="631825" indent="-631825"/>
            <a:r>
              <a:rPr lang="fr-FR" sz="1000" b="0" i="0" kern="1200" dirty="0">
                <a:solidFill>
                  <a:schemeClr val="tx1"/>
                </a:solidFill>
                <a:effectLst/>
                <a:latin typeface="+mn-lt"/>
                <a:ea typeface="+mn-ea"/>
                <a:cs typeface="+mn-cs"/>
              </a:rPr>
              <a:t>	- exemple ici : erreur sur la 1</a:t>
            </a:r>
            <a:r>
              <a:rPr lang="fr-FR" sz="1000" b="0" i="0" kern="1200" baseline="30000" dirty="0">
                <a:solidFill>
                  <a:schemeClr val="tx1"/>
                </a:solidFill>
                <a:effectLst/>
                <a:latin typeface="+mn-lt"/>
                <a:ea typeface="+mn-ea"/>
                <a:cs typeface="+mn-cs"/>
              </a:rPr>
              <a:t>e</a:t>
            </a:r>
            <a:r>
              <a:rPr lang="fr-FR" sz="1000" b="0" i="0" kern="1200" baseline="0" dirty="0">
                <a:solidFill>
                  <a:schemeClr val="tx1"/>
                </a:solidFill>
                <a:effectLst/>
                <a:latin typeface="+mn-lt"/>
                <a:ea typeface="+mn-ea"/>
                <a:cs typeface="+mn-cs"/>
              </a:rPr>
              <a:t> réponse : GPT 2 est annoncé en 02/2019 (https://openai.com/research/better-language-models)</a:t>
            </a:r>
          </a:p>
          <a:p>
            <a:pPr marL="631825" indent="-631825"/>
            <a:r>
              <a:rPr lang="fr-FR" dirty="0"/>
              <a:t>	- </a:t>
            </a:r>
            <a:r>
              <a:rPr lang="fr-FR" sz="1000" b="0" i="0" kern="1200" baseline="0" dirty="0">
                <a:solidFill>
                  <a:schemeClr val="tx1"/>
                </a:solidFill>
                <a:effectLst/>
                <a:latin typeface="+mn-lt"/>
                <a:ea typeface="+mn-ea"/>
                <a:cs typeface="+mn-cs"/>
              </a:rPr>
              <a:t>ex. : requêtes d’internautes sur les œufs de vache, des œuvres n’existant pas, etc.</a:t>
            </a:r>
            <a:br>
              <a:rPr lang="fr-FR" sz="1000" b="0" i="0" kern="1200" baseline="0" dirty="0">
                <a:solidFill>
                  <a:schemeClr val="tx1"/>
                </a:solidFill>
                <a:effectLst/>
                <a:latin typeface="+mn-lt"/>
                <a:ea typeface="+mn-ea"/>
                <a:cs typeface="+mn-cs"/>
              </a:rPr>
            </a:br>
            <a:endParaRPr lang="fr-FR" sz="1000" b="0" i="0" kern="1200" baseline="0" dirty="0">
              <a:solidFill>
                <a:schemeClr val="tx1"/>
              </a:solidFill>
              <a:effectLst/>
              <a:latin typeface="+mn-lt"/>
              <a:ea typeface="+mn-ea"/>
              <a:cs typeface="+mn-cs"/>
            </a:endParaRPr>
          </a:p>
          <a:p>
            <a:pPr marL="0" indent="0">
              <a:buFontTx/>
              <a:buNone/>
            </a:pPr>
            <a:endParaRPr lang="fr-FR" sz="1000" b="0" i="0" kern="1200" baseline="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49</a:t>
            </a:fld>
            <a:endParaRPr lang="fr-FR"/>
          </a:p>
        </p:txBody>
      </p:sp>
    </p:spTree>
    <p:extLst>
      <p:ext uri="{BB962C8B-B14F-4D97-AF65-F5344CB8AC3E}">
        <p14:creationId xmlns:p14="http://schemas.microsoft.com/office/powerpoint/2010/main" val="500015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E324-E93F-E049-8EAE-68416CDD93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53B8FE-0914-5698-1B9B-1AD1ED6CCA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2615396-6367-8748-570F-F9859280AB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Les IA génératives en plein essor : vers une adoption massive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fractures générationnelles et territoriales qui s’intensifient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IA génératives au travail : une utilisation croissante qui s’accompagne de défis majeurs pour les entreprises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kern="1200" dirty="0">
                <a:solidFill>
                  <a:schemeClr val="tx1"/>
                </a:solidFill>
                <a:effectLst/>
                <a:latin typeface="+mn-lt"/>
                <a:ea typeface="+mn-ea"/>
                <a:cs typeface="+mn-cs"/>
              </a:rPr>
              <a:t>Des Français toujours plus méfiants face à la démocratisation des IA génératives </a:t>
            </a:r>
          </a:p>
          <a:p>
            <a:endParaRPr lang="fr-FR" dirty="0"/>
          </a:p>
        </p:txBody>
      </p:sp>
      <p:sp>
        <p:nvSpPr>
          <p:cNvPr id="4" name="Espace réservé du numéro de diapositive 3">
            <a:extLst>
              <a:ext uri="{FF2B5EF4-FFF2-40B4-BE49-F238E27FC236}">
                <a16:creationId xmlns:a16="http://schemas.microsoft.com/office/drawing/2014/main" id="{C403BF1E-3CFF-D78D-FB7E-AA66FC9180BA}"/>
              </a:ext>
            </a:extLst>
          </p:cNvPr>
          <p:cNvSpPr>
            <a:spLocks noGrp="1"/>
          </p:cNvSpPr>
          <p:nvPr>
            <p:ph type="sldNum" sz="quarter" idx="5"/>
          </p:nvPr>
        </p:nvSpPr>
        <p:spPr/>
        <p:txBody>
          <a:bodyPr/>
          <a:lstStyle/>
          <a:p>
            <a:fld id="{B21FE077-B2FA-45DD-91CF-0EAF3D27A068}" type="slidenum">
              <a:rPr lang="fr-FR" smtClean="0"/>
              <a:t>4</a:t>
            </a:fld>
            <a:endParaRPr lang="fr-FR"/>
          </a:p>
        </p:txBody>
      </p:sp>
    </p:spTree>
    <p:extLst>
      <p:ext uri="{BB962C8B-B14F-4D97-AF65-F5344CB8AC3E}">
        <p14:creationId xmlns:p14="http://schemas.microsoft.com/office/powerpoint/2010/main" val="3996496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r>
              <a:rPr lang="fr-FR" sz="1000" b="1" i="0" kern="1200" baseline="0" dirty="0">
                <a:solidFill>
                  <a:schemeClr val="tx1"/>
                </a:solidFill>
                <a:effectLst/>
                <a:latin typeface="+mn-lt"/>
                <a:ea typeface="+mn-ea"/>
                <a:cs typeface="+mn-cs"/>
                <a:sym typeface="Wingdings" panose="05000000000000000000" pitchFamily="2" charset="2"/>
              </a:rPr>
              <a:t>difficile de demander à ChatGPT de fournir des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renvoie vers d’autres sources</a:t>
            </a:r>
          </a:p>
          <a:p>
            <a:pPr marL="171450" indent="-171450">
              <a:buFontTx/>
              <a:buChar char="-"/>
            </a:pPr>
            <a:r>
              <a:rPr lang="fr-FR" sz="1000" b="1" i="0" kern="1200" baseline="0" dirty="0">
                <a:solidFill>
                  <a:schemeClr val="tx1"/>
                </a:solidFill>
                <a:effectLst/>
                <a:latin typeface="+mn-lt"/>
                <a:ea typeface="+mn-ea"/>
                <a:cs typeface="+mn-cs"/>
                <a:sym typeface="Wingdings" panose="05000000000000000000" pitchFamily="2" charset="2"/>
              </a:rPr>
              <a:t>invente tout simplement des sources qui n’existent pas</a:t>
            </a:r>
            <a:endParaRPr lang="fr-FR" sz="1000" b="1" i="0" kern="1200" baseline="0" dirty="0">
              <a:solidFill>
                <a:schemeClr val="tx1"/>
              </a:solidFill>
              <a:effectLst/>
              <a:latin typeface="+mn-lt"/>
              <a:ea typeface="+mn-ea"/>
              <a:cs typeface="+mn-cs"/>
            </a:endParaRPr>
          </a:p>
          <a:p>
            <a:endParaRPr lang="fr-FR" dirty="0"/>
          </a:p>
          <a:p>
            <a:pPr marL="361950" indent="-180975"/>
            <a:r>
              <a:rPr lang="fr-FR" dirty="0"/>
              <a:t>- l’exemple montre bien le fonctionnement et le raisonnement logique de ChatGPT (ou d’autres LLM)</a:t>
            </a:r>
          </a:p>
          <a:p>
            <a:pPr marL="541338" indent="-180975">
              <a:buFontTx/>
              <a:buChar char="-"/>
            </a:pPr>
            <a:r>
              <a:rPr lang="fr-FR" dirty="0"/>
              <a:t>École nationale des chartes = histoire de France de différentes périodes, différentes disciplines artistiques</a:t>
            </a:r>
          </a:p>
          <a:p>
            <a:pPr marL="541338" indent="-180975">
              <a:buFontTx/>
              <a:buChar char="-"/>
            </a:pPr>
            <a:r>
              <a:rPr lang="fr-FR" dirty="0"/>
              <a:t>J. Favier, J. Verger, A. </a:t>
            </a:r>
            <a:r>
              <a:rPr lang="fr-FR" dirty="0" err="1"/>
              <a:t>Gunthert</a:t>
            </a:r>
            <a:r>
              <a:rPr lang="fr-FR" dirty="0"/>
              <a:t>… = chercheurs reconnus dans leurs domaines (histoire de France de différentes périodes, différentes disciplines artistiques)</a:t>
            </a:r>
          </a:p>
          <a:p>
            <a:pPr marL="541338" indent="-180975">
              <a:buFont typeface="Wingdings" panose="05000000000000000000" pitchFamily="2" charset="2"/>
              <a:buChar char="à"/>
            </a:pPr>
            <a:r>
              <a:rPr lang="fr-FR" dirty="0">
                <a:sym typeface="Wingdings" panose="05000000000000000000" pitchFamily="2" charset="2"/>
              </a:rPr>
              <a:t>association des uns et des autres de manière probabiliste</a:t>
            </a:r>
          </a:p>
          <a:p>
            <a:pPr marL="171450" indent="-171450">
              <a:buFont typeface="Wingdings" panose="05000000000000000000" pitchFamily="2" charset="2"/>
              <a:buChar char="à"/>
            </a:pPr>
            <a:endParaRPr lang="fr-FR" dirty="0">
              <a:sym typeface="Wingdings" panose="05000000000000000000" pitchFamily="2" charset="2"/>
            </a:endParaRPr>
          </a:p>
          <a:p>
            <a:pPr marL="171450" indent="-171450">
              <a:buFont typeface="Wingdings" panose="05000000000000000000" pitchFamily="2" charset="2"/>
              <a:buChar char="à"/>
            </a:pPr>
            <a:endParaRPr lang="fr-FR" dirty="0">
              <a:sym typeface="Wingdings" panose="05000000000000000000" pitchFamily="2" charset="2"/>
            </a:endParaRPr>
          </a:p>
          <a:p>
            <a:pPr marL="361950" indent="-180975">
              <a:buFontTx/>
              <a:buChar char="-"/>
            </a:pPr>
            <a:r>
              <a:rPr lang="fr-FR" dirty="0"/>
              <a:t>trois problèmes [cf. pour les deux premiers, étude Stanford N. F. Liu et al., « </a:t>
            </a:r>
            <a:r>
              <a:rPr lang="fr-FR" dirty="0" err="1"/>
              <a:t>Evaluating</a:t>
            </a:r>
            <a:r>
              <a:rPr lang="fr-FR" dirty="0"/>
              <a:t>… », https://arxiv.org/pdf/2304.09848.pdf), en février-mars 2023 sur les moteurs </a:t>
            </a:r>
            <a:r>
              <a:rPr lang="en-US" dirty="0"/>
              <a:t>Bing chat, </a:t>
            </a:r>
            <a:r>
              <a:rPr lang="en-US" dirty="0" err="1"/>
              <a:t>NeevaAI</a:t>
            </a:r>
            <a:r>
              <a:rPr lang="en-US" dirty="0"/>
              <a:t>, Perplexity.ai, and YouChat) : </a:t>
            </a:r>
          </a:p>
          <a:p>
            <a:pPr marL="541338" indent="-179388"/>
            <a:r>
              <a:rPr lang="en-US" b="1" dirty="0"/>
              <a:t>- </a:t>
            </a:r>
            <a:r>
              <a:rPr lang="en-US" b="1" dirty="0" err="1"/>
              <a:t>manque</a:t>
            </a:r>
            <a:r>
              <a:rPr lang="en-US" b="1" dirty="0"/>
              <a:t> de sources</a:t>
            </a:r>
          </a:p>
          <a:p>
            <a:pPr marL="541338" indent="-179388"/>
            <a:r>
              <a:rPr lang="en-US" b="1" dirty="0"/>
              <a:t>- </a:t>
            </a:r>
            <a:r>
              <a:rPr lang="fr-FR" b="1" dirty="0"/>
              <a:t>des citations qui ne vont pas dans le sens de la réponse donnée (déformation, mauvaise interprétation…)</a:t>
            </a:r>
          </a:p>
          <a:p>
            <a:pPr marL="541338" indent="-179388"/>
            <a:r>
              <a:rPr lang="en-US" b="1" dirty="0"/>
              <a:t>- </a:t>
            </a:r>
            <a:r>
              <a:rPr lang="fr-FR" b="1" dirty="0"/>
              <a:t>la qualité de la rédaction et du rendu donnent l’illusion d’informations correctes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50</a:t>
            </a:fld>
            <a:endParaRPr lang="fr-FR"/>
          </a:p>
        </p:txBody>
      </p:sp>
    </p:spTree>
    <p:extLst>
      <p:ext uri="{BB962C8B-B14F-4D97-AF65-F5344CB8AC3E}">
        <p14:creationId xmlns:p14="http://schemas.microsoft.com/office/powerpoint/2010/main" val="3151485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 le retour du « savoir demander » comme dans les BDD anciennes ?</a:t>
            </a:r>
          </a:p>
          <a:p>
            <a:r>
              <a:rPr lang="fr-FR" b="1" dirty="0"/>
              <a:t>- des points d’attention déjà présents dans les outils de recherche précédents, notamment avec les évolutions des MDR, mais posent des questions supplémentaires, notamment car absence de sources et discours </a:t>
            </a:r>
            <a:r>
              <a:rPr lang="fr-FR" b="1" dirty="0" err="1"/>
              <a:t>pré-construit</a:t>
            </a:r>
            <a:r>
              <a:rPr lang="fr-FR" b="1" dirty="0"/>
              <a:t> et assertif</a:t>
            </a:r>
          </a:p>
          <a:p>
            <a:endParaRPr lang="fr-FR" dirty="0"/>
          </a:p>
          <a:p>
            <a:endParaRPr lang="fr-FR" dirty="0"/>
          </a:p>
          <a:p>
            <a:r>
              <a:rPr lang="fr-FR" b="1" dirty="0"/>
              <a:t>au cœur : la confiance </a:t>
            </a:r>
          </a:p>
          <a:p>
            <a:r>
              <a:rPr lang="fr-FR" dirty="0"/>
              <a:t>« </a:t>
            </a:r>
            <a:r>
              <a:rPr lang="fr-FR" sz="1800" dirty="0">
                <a:solidFill>
                  <a:srgbClr val="000000"/>
                </a:solidFill>
                <a:effectLst/>
                <a:latin typeface="Georgia" panose="02040502050405020303" pitchFamily="18" charset="0"/>
              </a:rPr>
              <a:t>Problème pour Microsoft et ses concurrents, les « hallucinations » commencent à miner la confiance de leurs utilisateurs dans leurs nouveaux outils. Nos collègues de The Information </a:t>
            </a:r>
            <a:r>
              <a:rPr lang="fr-FR" sz="1800" dirty="0">
                <a:solidFill>
                  <a:srgbClr val="242424"/>
                </a:solidFill>
                <a:effectLst/>
                <a:latin typeface="Georgia" panose="02040502050405020303" pitchFamily="18" charset="0"/>
                <a:hlinkClick r:id="rId3"/>
              </a:rPr>
              <a:t>expliquaient</a:t>
            </a:r>
            <a:r>
              <a:rPr lang="fr-FR" sz="1800" dirty="0">
                <a:solidFill>
                  <a:srgbClr val="000000"/>
                </a:solidFill>
                <a:effectLst/>
                <a:latin typeface="Georgia" panose="02040502050405020303" pitchFamily="18" charset="0"/>
              </a:rPr>
              <a:t> début septembre que certains clients de Microsoft n'utilisent plus l'IA d'Office censée les aider. Fin juillet, Business </a:t>
            </a:r>
            <a:r>
              <a:rPr lang="fr-FR" sz="1800" dirty="0" err="1">
                <a:solidFill>
                  <a:srgbClr val="000000"/>
                </a:solidFill>
                <a:effectLst/>
                <a:latin typeface="Georgia" panose="02040502050405020303" pitchFamily="18" charset="0"/>
              </a:rPr>
              <a:t>Insider</a:t>
            </a:r>
            <a:r>
              <a:rPr lang="fr-FR" sz="1800" dirty="0">
                <a:solidFill>
                  <a:srgbClr val="000000"/>
                </a:solidFill>
                <a:effectLst/>
                <a:latin typeface="Georgia" panose="02040502050405020303" pitchFamily="18" charset="0"/>
              </a:rPr>
              <a:t> </a:t>
            </a:r>
            <a:r>
              <a:rPr lang="fr-FR" sz="1800" dirty="0">
                <a:solidFill>
                  <a:srgbClr val="242424"/>
                </a:solidFill>
                <a:effectLst/>
                <a:latin typeface="Georgia" panose="02040502050405020303" pitchFamily="18" charset="0"/>
                <a:hlinkClick r:id="rId4"/>
              </a:rPr>
              <a:t>racontait</a:t>
            </a:r>
            <a:r>
              <a:rPr lang="fr-FR" sz="1800" dirty="0">
                <a:solidFill>
                  <a:srgbClr val="000000"/>
                </a:solidFill>
                <a:effectLst/>
                <a:latin typeface="Georgia" panose="02040502050405020303" pitchFamily="18" charset="0"/>
              </a:rPr>
              <a:t> qu'une entreprise de l'industrie pharmaceutique a abandonné au bout de six mois son accord avec Microsoft concernant Copilot, car les outils proposés n'étaient pas assez performants pour justifier l'investissement. » (M. </a:t>
            </a:r>
            <a:r>
              <a:rPr lang="fr-FR" sz="1800" dirty="0" err="1">
                <a:solidFill>
                  <a:srgbClr val="000000"/>
                </a:solidFill>
                <a:effectLst/>
                <a:latin typeface="Georgia" panose="02040502050405020303" pitchFamily="18" charset="0"/>
              </a:rPr>
              <a:t>Clavey</a:t>
            </a:r>
            <a:r>
              <a:rPr lang="fr-FR" sz="1800" dirty="0">
                <a:solidFill>
                  <a:srgbClr val="000000"/>
                </a:solidFill>
                <a:effectLst/>
                <a:latin typeface="Georgia" panose="02040502050405020303" pitchFamily="18" charset="0"/>
              </a:rPr>
              <a:t>, « Microsoft se lance… », 30/09/2024, https://next.ink/151856/microsoft-se-lance-tardivement-a-lassaut-des-hallucinations-de-ses-ia/)</a:t>
            </a:r>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679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IA de type chatbot : </a:t>
            </a:r>
          </a:p>
          <a:p>
            <a:r>
              <a:rPr lang="fr-FR" dirty="0"/>
              <a:t>contenus majoritairement grand public (! discours non scientifiques, complotistes et augmentation prévue avec développements contenus synthétiques sur internet)</a:t>
            </a:r>
          </a:p>
          <a:p>
            <a:r>
              <a:rPr lang="fr-FR" dirty="0"/>
              <a:t>ex. pour les langues : https://www.zdnet.fr/actualites/avec-saba-mistral-ai-lorgne-sur-le-moyen-orient-406592.htm</a:t>
            </a:r>
          </a:p>
          <a:p>
            <a:endParaRPr lang="fr-FR" dirty="0"/>
          </a:p>
          <a:p>
            <a:r>
              <a:rPr lang="fr-FR" dirty="0"/>
              <a:t>outil confiant dans ses réponses</a:t>
            </a:r>
          </a:p>
          <a:p>
            <a:endParaRPr lang="fr-FR" dirty="0"/>
          </a:p>
          <a:p>
            <a:r>
              <a:rPr lang="fr-FR" dirty="0"/>
              <a:t>fournisseurs de LLM doivent : </a:t>
            </a:r>
          </a:p>
          <a:p>
            <a:pPr marL="171450" indent="-171450">
              <a:buFontTx/>
              <a:buChar char="-"/>
            </a:pPr>
            <a:r>
              <a:rPr lang="fr-FR" dirty="0"/>
              <a:t>sécuriser les données utilisées (cf. contenus internet pillés pour les entraînements et partenariats avec fournisseurs de contenus)</a:t>
            </a:r>
          </a:p>
          <a:p>
            <a:pPr marL="171450" indent="-171450">
              <a:buFontTx/>
              <a:buChar char="-"/>
            </a:pPr>
            <a:r>
              <a:rPr lang="fr-FR" dirty="0"/>
              <a:t>limiter les hallucinations (permettre une vérification des réponses fournies)</a:t>
            </a:r>
          </a:p>
          <a:p>
            <a:pPr marL="171450" indent="-171450">
              <a:buFontTx/>
              <a:buChar char="-"/>
            </a:pPr>
            <a:endParaRPr lang="fr-FR" dirty="0"/>
          </a:p>
          <a:p>
            <a:pPr marL="171450" indent="-171450">
              <a:buFontTx/>
              <a:buChar char="-"/>
            </a:pPr>
            <a:endParaRPr lang="fr-FR" dirty="0"/>
          </a:p>
          <a:p>
            <a:r>
              <a:rPr lang="fr-FR" dirty="0"/>
              <a:t>pour qu’une IA générative fonctionne bien : a besoin de données de qualité, avec un fort entraînement humain</a:t>
            </a:r>
          </a:p>
          <a:p>
            <a:r>
              <a:rPr lang="fr-FR" dirty="0">
                <a:solidFill>
                  <a:srgbClr val="FF0000"/>
                </a:solidFill>
              </a:rPr>
              <a:t>actuellement, ne sauraient être utilisées en remplacement des moteurs de recherche classique : ne sont pas faites pour ça</a:t>
            </a:r>
          </a:p>
          <a:p>
            <a:endParaRPr lang="fr-FR" dirty="0"/>
          </a:p>
          <a:p>
            <a:r>
              <a:rPr lang="fr-FR" dirty="0"/>
              <a:t>par contre, peuvent avoir un rôle à jouer dans le </a:t>
            </a:r>
            <a:r>
              <a:rPr lang="fr-FR" b="1" dirty="0"/>
              <a:t>processus</a:t>
            </a:r>
            <a:r>
              <a:rPr lang="fr-FR" dirty="0"/>
              <a:t> de la recherche d’information / de veille professionnelle :</a:t>
            </a:r>
          </a:p>
          <a:p>
            <a:pPr marL="442913" lvl="1" indent="-171450">
              <a:buFontTx/>
              <a:buChar char="-"/>
            </a:pPr>
            <a:r>
              <a:rPr lang="fr-FR" b="0" dirty="0"/>
              <a:t>préparation</a:t>
            </a:r>
          </a:p>
          <a:p>
            <a:pPr marL="622300" lvl="2" indent="-171450">
              <a:buFontTx/>
              <a:buChar char="-"/>
            </a:pPr>
            <a:r>
              <a:rPr lang="fr-FR" b="1" i="1" dirty="0"/>
              <a:t>brainstorming</a:t>
            </a:r>
          </a:p>
          <a:p>
            <a:pPr marL="622300" lvl="2" indent="-171450">
              <a:buFontTx/>
              <a:buChar char="-"/>
            </a:pPr>
            <a:r>
              <a:rPr lang="fr-FR" b="1" dirty="0"/>
              <a:t>identification de mots-clés </a:t>
            </a:r>
            <a:r>
              <a:rPr lang="fr-FR" b="0" dirty="0"/>
              <a:t>(listes, synonymes, occurrences)</a:t>
            </a:r>
          </a:p>
          <a:p>
            <a:pPr marL="450850" lvl="2" indent="0">
              <a:defRPr/>
            </a:pPr>
            <a:r>
              <a:rPr lang="fr-FR" dirty="0"/>
              <a:t>-   dans le cas où sont couplées à des systèmes de recherche d’informations, identification de sources internet</a:t>
            </a:r>
          </a:p>
          <a:p>
            <a:pPr marL="450850" lvl="2" indent="0"/>
            <a:endParaRPr lang="fr-FR" b="1" dirty="0"/>
          </a:p>
          <a:p>
            <a:pPr lvl="1" indent="0"/>
            <a:r>
              <a:rPr lang="fr-FR" b="1" dirty="0"/>
              <a:t>- </a:t>
            </a:r>
            <a:r>
              <a:rPr lang="fr-FR" b="0" dirty="0"/>
              <a:t>aide à l’analyse</a:t>
            </a:r>
          </a:p>
          <a:p>
            <a:pPr marL="622300" lvl="2" indent="-171450">
              <a:buFontTx/>
              <a:buChar char="-"/>
            </a:pPr>
            <a:r>
              <a:rPr lang="fr-FR" dirty="0"/>
              <a:t>préparation de tableaux, catégories, à partir de listes de vocabulaires, de données</a:t>
            </a:r>
          </a:p>
          <a:p>
            <a:pPr marL="622300" lvl="2" indent="-171450">
              <a:buFontTx/>
              <a:buChar char="-"/>
              <a:defRPr/>
            </a:pPr>
            <a:r>
              <a:rPr lang="fr-FR" b="1" dirty="0"/>
              <a:t>résumés et extraction de données de pages internet, de PDF</a:t>
            </a:r>
          </a:p>
          <a:p>
            <a:pPr marL="622300" lvl="2" indent="-171450">
              <a:buFontTx/>
              <a:buChar char="-"/>
              <a:defRPr/>
            </a:pPr>
            <a:r>
              <a:rPr lang="fr-FR" b="1" dirty="0"/>
              <a:t>rédaction de plans</a:t>
            </a:r>
          </a:p>
          <a:p>
            <a:pPr marL="622300" lvl="2" indent="-171450">
              <a:buFontTx/>
              <a:buChar char="-"/>
              <a:defRPr/>
            </a:pPr>
            <a:r>
              <a:rPr lang="fr-FR" b="1" dirty="0"/>
              <a:t>explication et reformulation</a:t>
            </a:r>
          </a:p>
          <a:p>
            <a:pPr marL="622300" lvl="2" indent="-171450">
              <a:buFontTx/>
              <a:buChar char="-"/>
              <a:defRPr/>
            </a:pPr>
            <a:r>
              <a:rPr lang="fr-FR" dirty="0"/>
              <a:t>analyse (ex. : matrices SWOT)</a:t>
            </a:r>
          </a:p>
          <a:p>
            <a:pPr marL="622300" lvl="2" indent="-171450">
              <a:buFontTx/>
              <a:buChar char="-"/>
              <a:defRPr/>
            </a:pPr>
            <a:r>
              <a:rPr lang="fr-FR" dirty="0"/>
              <a:t>proposition de questions complémentaires et de prévisions</a:t>
            </a:r>
          </a:p>
          <a:p>
            <a:pPr marL="442913" lvl="1" indent="-171450">
              <a:buFontTx/>
              <a:buChar char="-"/>
            </a:pPr>
            <a:endParaRPr lang="fr-FR" b="1" dirty="0"/>
          </a:p>
          <a:p>
            <a:pPr marL="442913" lvl="1" indent="-171450">
              <a:buFontTx/>
              <a:buChar char="-"/>
            </a:pPr>
            <a:r>
              <a:rPr lang="fr-FR" b="0" dirty="0"/>
              <a:t>rédaction</a:t>
            </a:r>
          </a:p>
          <a:p>
            <a:pPr marL="622300" lvl="2" indent="-171450">
              <a:buFontTx/>
              <a:buChar char="-"/>
            </a:pPr>
            <a:r>
              <a:rPr lang="fr-FR" b="1" dirty="0"/>
              <a:t>proposition de </a:t>
            </a:r>
            <a:r>
              <a:rPr lang="fr-FR" dirty="0"/>
              <a:t>présentation d’idées (</a:t>
            </a:r>
            <a:r>
              <a:rPr lang="fr-FR" b="1" dirty="0"/>
              <a:t>lutte contre le syndrome de la page blanche</a:t>
            </a:r>
            <a:r>
              <a:rPr lang="fr-FR" dirty="0"/>
              <a:t>)</a:t>
            </a:r>
          </a:p>
          <a:p>
            <a:pPr marL="622300" lvl="2" indent="-171450">
              <a:buFontTx/>
              <a:buChar char="-"/>
            </a:pPr>
            <a:r>
              <a:rPr lang="fr-FR" dirty="0"/>
              <a:t>rédaction de contenus (ex. : slides de présentation, emails, communiqués réseaux sociaux, billets de blogs)</a:t>
            </a:r>
          </a:p>
          <a:p>
            <a:pPr marL="622300" lvl="2" indent="-171450">
              <a:buFontTx/>
              <a:buChar char="-"/>
            </a:pPr>
            <a:r>
              <a:rPr lang="fr-FR" b="1" dirty="0"/>
              <a:t>reformulation et réécriture de contenus</a:t>
            </a:r>
          </a:p>
          <a:p>
            <a:pPr marL="622300" lvl="2" indent="-171450">
              <a:buFontTx/>
              <a:buChar char="-"/>
            </a:pPr>
            <a:r>
              <a:rPr lang="fr-FR" b="1" dirty="0"/>
              <a:t>traduction</a:t>
            </a:r>
          </a:p>
          <a:p>
            <a:pPr marL="180975" lvl="1" indent="0">
              <a:buFontTx/>
              <a:buNone/>
            </a:pPr>
            <a:endParaRPr lang="fr-FR" b="1" dirty="0"/>
          </a:p>
          <a:p>
            <a:pPr marL="0" indent="0">
              <a:buFontTx/>
              <a:buNone/>
            </a:pPr>
            <a:r>
              <a:rPr lang="fr-FR" b="1" dirty="0"/>
              <a:t>et dans tous les cas, il conviendra de </a:t>
            </a:r>
            <a:r>
              <a:rPr lang="fr-FR" b="1" dirty="0">
                <a:solidFill>
                  <a:srgbClr val="FF0000"/>
                </a:solidFill>
              </a:rPr>
              <a:t>superviser le travail et de vérifier les éléments fournis</a:t>
            </a:r>
          </a:p>
          <a:p>
            <a:pPr marL="171450" indent="-171450">
              <a:buFont typeface="Wingdings" panose="05000000000000000000" pitchFamily="2" charset="2"/>
              <a:buChar char="à"/>
            </a:pPr>
            <a:r>
              <a:rPr lang="fr-FR" dirty="0">
                <a:sym typeface="Wingdings" panose="05000000000000000000" pitchFamily="2" charset="2"/>
              </a:rPr>
              <a:t>l’automatisation est possible seulement jusqu’à un certain point, et c’est cela qui fait encore la plus-value du professionnel de l’information, du chercheur, de l’étudiant…</a:t>
            </a:r>
          </a:p>
          <a:p>
            <a:pPr marL="171450" indent="-171450">
              <a:buFont typeface="Wingdings" panose="05000000000000000000" pitchFamily="2" charset="2"/>
              <a:buChar char="à"/>
            </a:pPr>
            <a:endParaRPr lang="fr-FR" dirty="0">
              <a:sym typeface="Wingdings" panose="05000000000000000000" pitchFamily="2" charset="2"/>
            </a:endParaRPr>
          </a:p>
          <a:p>
            <a:pPr marL="0" indent="0">
              <a:buFont typeface="Wingdings" panose="05000000000000000000" pitchFamily="2" charset="2"/>
              <a:buNone/>
            </a:pPr>
            <a:r>
              <a:rPr lang="fr-FR" dirty="0">
                <a:sym typeface="Wingdings" panose="05000000000000000000" pitchFamily="2" charset="2"/>
              </a:rPr>
              <a:t>pour des exemples et des compléments, cf. </a:t>
            </a:r>
            <a:r>
              <a:rPr lang="fr-FR" i="1" dirty="0">
                <a:sym typeface="Wingdings" panose="05000000000000000000" pitchFamily="2" charset="2"/>
              </a:rPr>
              <a:t>Netsources. </a:t>
            </a:r>
            <a:r>
              <a:rPr lang="fr-FR" i="0" dirty="0">
                <a:sym typeface="Wingdings" panose="05000000000000000000" pitchFamily="2" charset="2"/>
              </a:rPr>
              <a:t>n°164, 05-06/2023, série de billets de C. Deschamps, https://www.outilsfroids.net/2023/01/ce-que-chatgpt-fait-a-la-veille-lorientation-des-besoins-1-4/, https://www.outilsfroids.net/2023/01/ce-que-chatgpt-fait-a-la-veille-la-collecte-sourcing-et-veille-2-4/, https://www.outilsfroids.net/2023/01/ce-que-chatgpt-fait-a-la-veille-lexploitation-de-linformation-3-4/ et https://www.outilsfroids.net/2023/02/ce-que-chatgpt-fait-a-la-veille-la-diffusion-de-linformation-4-4/ (04/01-03/02/2023) ; E. Barthe, 21/03/2023, https://www.precisement.org/blog/GPT-et-les-documentalistes-Ou-que-faire-avec-ChatGPT-Bing-Chat-et-Perplexity-ai</a:t>
            </a:r>
          </a:p>
          <a:p>
            <a:pPr marL="0" indent="0">
              <a:buFont typeface="Wingdings" panose="05000000000000000000" pitchFamily="2" charset="2"/>
              <a:buNone/>
            </a:pPr>
            <a:endParaRPr lang="fr-FR" i="0" dirty="0">
              <a:sym typeface="Wingdings" panose="05000000000000000000" pitchFamily="2" charset="2"/>
            </a:endParaRPr>
          </a:p>
          <a:p>
            <a:pPr marL="0" indent="0">
              <a:buFont typeface="Wingdings" panose="05000000000000000000" pitchFamily="2" charset="2"/>
              <a:buNone/>
            </a:pPr>
            <a:r>
              <a:rPr lang="fr-FR" i="0" dirty="0">
                <a:solidFill>
                  <a:srgbClr val="FF0000"/>
                </a:solidFill>
                <a:sym typeface="Wingdings" panose="05000000000000000000" pitchFamily="2" charset="2"/>
              </a:rPr>
              <a:t>compétences :</a:t>
            </a:r>
          </a:p>
          <a:p>
            <a:pPr marL="171450" indent="-171450">
              <a:buFontTx/>
              <a:buChar char="-"/>
            </a:pPr>
            <a:r>
              <a:rPr lang="fr-FR" i="0" dirty="0">
                <a:solidFill>
                  <a:srgbClr val="FF0000"/>
                </a:solidFill>
                <a:sym typeface="Wingdings" panose="05000000000000000000" pitchFamily="2" charset="2"/>
              </a:rPr>
              <a:t>manière de chercher, de requêter (cf. développement du métier de «</a:t>
            </a:r>
            <a:r>
              <a:rPr lang="fr-FR" b="1" i="0" dirty="0">
                <a:solidFill>
                  <a:srgbClr val="FF0000"/>
                </a:solidFill>
                <a:sym typeface="Wingdings" panose="05000000000000000000" pitchFamily="2" charset="2"/>
              </a:rPr>
              <a:t> </a:t>
            </a:r>
            <a:r>
              <a:rPr lang="fr-FR" b="1" i="1" dirty="0">
                <a:solidFill>
                  <a:srgbClr val="FF0000"/>
                </a:solidFill>
                <a:sym typeface="Wingdings" panose="05000000000000000000" pitchFamily="2" charset="2"/>
              </a:rPr>
              <a:t>prompt </a:t>
            </a:r>
            <a:r>
              <a:rPr lang="fr-FR" b="1" i="1" dirty="0" err="1">
                <a:solidFill>
                  <a:srgbClr val="FF0000"/>
                </a:solidFill>
                <a:sym typeface="Wingdings" panose="05000000000000000000" pitchFamily="2" charset="2"/>
              </a:rPr>
              <a:t>engineer</a:t>
            </a:r>
            <a:r>
              <a:rPr lang="fr-FR" i="0" dirty="0">
                <a:solidFill>
                  <a:srgbClr val="FF0000"/>
                </a:solidFill>
                <a:sym typeface="Wingdings" panose="05000000000000000000" pitchFamily="2" charset="2"/>
              </a:rPr>
              <a:t> »)</a:t>
            </a:r>
          </a:p>
          <a:p>
            <a:pPr marL="171450" indent="-171450">
              <a:buFontTx/>
              <a:buChar char="-"/>
            </a:pPr>
            <a:r>
              <a:rPr lang="fr-FR" i="0" dirty="0">
                <a:solidFill>
                  <a:srgbClr val="FF0000"/>
                </a:solidFill>
                <a:sym typeface="Wingdings" panose="05000000000000000000" pitchFamily="2" charset="2"/>
              </a:rPr>
              <a:t>évaluation des résultats</a:t>
            </a:r>
          </a:p>
          <a:p>
            <a:pPr marL="171450" indent="-171450">
              <a:buFontTx/>
              <a:buChar char="-"/>
            </a:pPr>
            <a:endParaRPr lang="fr-FR" i="0" dirty="0"/>
          </a:p>
          <a:p>
            <a:pPr marL="0" indent="0">
              <a:buFontTx/>
              <a:buNone/>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52</a:t>
            </a:fld>
            <a:endParaRPr lang="fr-FR"/>
          </a:p>
        </p:txBody>
      </p:sp>
    </p:spTree>
    <p:extLst>
      <p:ext uri="{BB962C8B-B14F-4D97-AF65-F5344CB8AC3E}">
        <p14:creationId xmlns:p14="http://schemas.microsoft.com/office/powerpoint/2010/main" val="887096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53</a:t>
            </a:fld>
            <a:endParaRPr lang="fr-FR"/>
          </a:p>
        </p:txBody>
      </p:sp>
    </p:spTree>
    <p:extLst>
      <p:ext uri="{BB962C8B-B14F-4D97-AF65-F5344CB8AC3E}">
        <p14:creationId xmlns:p14="http://schemas.microsoft.com/office/powerpoint/2010/main" val="2843827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1C75C-ADED-0217-AD06-C794AA24BA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20722AF-36EE-AD69-DBE3-5E8DBD05CD4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5DED816-4561-7CF1-ED42-DAD0DD22FB95}"/>
              </a:ext>
            </a:extLst>
          </p:cNvPr>
          <p:cNvSpPr>
            <a:spLocks noGrp="1"/>
          </p:cNvSpPr>
          <p:nvPr>
            <p:ph type="body" idx="1"/>
          </p:nvPr>
        </p:nvSpPr>
        <p:spPr/>
        <p:txBody>
          <a:bodyPr/>
          <a:lstStyle/>
          <a:p>
            <a:pPr marL="0" indent="0">
              <a:buFont typeface="Wingdings" panose="05000000000000000000" pitchFamily="2" charset="2"/>
              <a:buNone/>
            </a:pPr>
            <a:endParaRPr lang="fr-FR" dirty="0">
              <a:sym typeface="Wingdings" panose="05000000000000000000" pitchFamily="2" charset="2"/>
            </a:endParaRPr>
          </a:p>
          <a:p>
            <a:endParaRPr lang="fr-FR" dirty="0"/>
          </a:p>
        </p:txBody>
      </p:sp>
      <p:sp>
        <p:nvSpPr>
          <p:cNvPr id="4" name="Espace réservé du numéro de diapositive 3">
            <a:extLst>
              <a:ext uri="{FF2B5EF4-FFF2-40B4-BE49-F238E27FC236}">
                <a16:creationId xmlns:a16="http://schemas.microsoft.com/office/drawing/2014/main" id="{3A4A4342-B6C2-3648-3914-245D82866BC2}"/>
              </a:ext>
            </a:extLst>
          </p:cNvPr>
          <p:cNvSpPr>
            <a:spLocks noGrp="1"/>
          </p:cNvSpPr>
          <p:nvPr>
            <p:ph type="sldNum" sz="quarter" idx="5"/>
          </p:nvPr>
        </p:nvSpPr>
        <p:spPr/>
        <p:txBody>
          <a:bodyPr/>
          <a:lstStyle/>
          <a:p>
            <a:fld id="{B21FE077-B2FA-45DD-91CF-0EAF3D27A068}" type="slidenum">
              <a:rPr lang="fr-FR" smtClean="0"/>
              <a:t>54</a:t>
            </a:fld>
            <a:endParaRPr lang="fr-FR"/>
          </a:p>
        </p:txBody>
      </p:sp>
    </p:spTree>
    <p:extLst>
      <p:ext uri="{BB962C8B-B14F-4D97-AF65-F5344CB8AC3E}">
        <p14:creationId xmlns:p14="http://schemas.microsoft.com/office/powerpoint/2010/main" val="17808521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5D8F7-6843-5C2C-74B0-8DCD6DD14E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315D16C-8142-4B8D-7EED-924B22DE202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96F632E-3D40-DC9A-02D0-73D1952BFCB0}"/>
              </a:ext>
            </a:extLst>
          </p:cNvPr>
          <p:cNvSpPr>
            <a:spLocks noGrp="1"/>
          </p:cNvSpPr>
          <p:nvPr>
            <p:ph type="body" idx="1"/>
          </p:nvPr>
        </p:nvSpPr>
        <p:spPr/>
        <p:txBody>
          <a:bodyPr/>
          <a:lstStyle/>
          <a:p>
            <a:pPr algn="l"/>
            <a:endParaRPr lang="fr-FR" dirty="0"/>
          </a:p>
        </p:txBody>
      </p:sp>
      <p:sp>
        <p:nvSpPr>
          <p:cNvPr id="4" name="Espace réservé du numéro de diapositive 3">
            <a:extLst>
              <a:ext uri="{FF2B5EF4-FFF2-40B4-BE49-F238E27FC236}">
                <a16:creationId xmlns:a16="http://schemas.microsoft.com/office/drawing/2014/main" id="{831A64A3-DA9E-6E69-D7AA-80931F85A25B}"/>
              </a:ext>
            </a:extLst>
          </p:cNvPr>
          <p:cNvSpPr>
            <a:spLocks noGrp="1"/>
          </p:cNvSpPr>
          <p:nvPr>
            <p:ph type="sldNum" sz="quarter" idx="5"/>
          </p:nvPr>
        </p:nvSpPr>
        <p:spPr/>
        <p:txBody>
          <a:bodyPr/>
          <a:lstStyle/>
          <a:p>
            <a:fld id="{B21FE077-B2FA-45DD-91CF-0EAF3D27A068}" type="slidenum">
              <a:rPr lang="fr-FR" smtClean="0"/>
              <a:t>55</a:t>
            </a:fld>
            <a:endParaRPr lang="fr-FR"/>
          </a:p>
        </p:txBody>
      </p:sp>
    </p:spTree>
    <p:extLst>
      <p:ext uri="{BB962C8B-B14F-4D97-AF65-F5344CB8AC3E}">
        <p14:creationId xmlns:p14="http://schemas.microsoft.com/office/powerpoint/2010/main" val="41517807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 DeepSeek </a:t>
            </a:r>
            <a:r>
              <a:rPr lang="fr-FR" dirty="0" err="1"/>
              <a:t>R1</a:t>
            </a:r>
            <a:r>
              <a:rPr lang="fr-FR" dirty="0"/>
              <a:t>, 28/02/2025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59</a:t>
            </a:fld>
            <a:endParaRPr lang="fr-FR"/>
          </a:p>
        </p:txBody>
      </p:sp>
    </p:spTree>
    <p:extLst>
      <p:ext uri="{BB962C8B-B14F-4D97-AF65-F5344CB8AC3E}">
        <p14:creationId xmlns:p14="http://schemas.microsoft.com/office/powerpoint/2010/main" val="3182083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cf. aussi annonce d’OpenAI de développer </a:t>
            </a:r>
            <a:r>
              <a:rPr lang="fr-FR" dirty="0" err="1"/>
              <a:t>SearchGPT</a:t>
            </a:r>
            <a:r>
              <a:rPr lang="fr-FR" dirty="0"/>
              <a:t> (cf. M. Wong, </a:t>
            </a:r>
            <a:r>
              <a:rPr lang="fr-FR" sz="1800" dirty="0">
                <a:effectLst/>
                <a:latin typeface="Georgia" panose="02040502050405020303" pitchFamily="18" charset="0"/>
              </a:rPr>
              <a:t>https://www.theatlantic.com/technology/archive/2024/07/searchgpt-openai-error/679248/</a:t>
            </a:r>
            <a:r>
              <a:rPr lang="fr-FR" sz="1800" dirty="0">
                <a:effectLst/>
                <a:latin typeface="Aptos" panose="020B0004020202020204" pitchFamily="34" charset="0"/>
              </a:rPr>
              <a:t>) ; déploiement pour tous : https://openai.com/index/introducing-chatgpt-search/</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informations issues d’internet : ! : nécessité que les sites autorisent le </a:t>
            </a:r>
            <a:r>
              <a:rPr lang="fr-FR" sz="1800" dirty="0" err="1">
                <a:effectLst/>
                <a:latin typeface="Aptos" panose="020B0004020202020204" pitchFamily="34" charset="0"/>
              </a:rPr>
              <a:t>crawling</a:t>
            </a:r>
            <a:r>
              <a:rPr lang="fr-FR" sz="1800" dirty="0">
                <a:effectLst/>
                <a:latin typeface="Aptos" panose="020B0004020202020204" pitchFamily="34" charset="0"/>
              </a:rPr>
              <a:t> par les bots d’OpenAI (https://platform.openai.com/docs/bots)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un des services importants : Bing (https://www.lebigdata.fr/searchgpt-enfin-dispo-sur-chatgpt-vous-nutiliserez-plus-jamais-google)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Aptos" panose="020B0004020202020204" pitchFamily="34" charset="0"/>
              </a:rPr>
              <a:t>partenariats : « </a:t>
            </a:r>
            <a:r>
              <a:rPr lang="en-US" sz="4000" b="0" i="1" dirty="0">
                <a:solidFill>
                  <a:srgbClr val="FFFFFF"/>
                </a:solidFill>
                <a:effectLst/>
                <a:latin typeface="Söhne"/>
              </a:rPr>
              <a:t>We also partnered with news and data providers to add up-to-date information and new visual designs for categories like weather, stocks, sports, news, and maps”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4000" b="0" i="1" dirty="0">
              <a:solidFill>
                <a:srgbClr val="FFFFFF"/>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https://help.openai.com/en/articles/9237897-chatgpt-search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Aptos" panose="020B0004020202020204" pitchFamily="34" charset="0"/>
              </a:rPr>
              <a:t>pour un comparatif avec Perplexity et Google, 05/</a:t>
            </a:r>
            <a:r>
              <a:rPr lang="fr-FR" sz="1800" dirty="0" err="1">
                <a:effectLst/>
                <a:latin typeface="Aptos" panose="020B0004020202020204" pitchFamily="34" charset="0"/>
              </a:rPr>
              <a:t>luccioni</a:t>
            </a:r>
            <a:r>
              <a:rPr lang="fr-FR" sz="1800" dirty="0">
                <a:effectLst/>
                <a:latin typeface="Aptos" panose="020B0004020202020204" pitchFamily="34" charset="0"/>
              </a:rPr>
              <a:t> : https://www.blogdumoderateur.com/chatgpt-perplexity-quel-moteur-recherche-ia-plus-pertinent/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a:p>
            <a:r>
              <a:rPr lang="fr-FR" sz="1800" dirty="0">
                <a:effectLst/>
                <a:latin typeface="Aptos" panose="020B0004020202020204" pitchFamily="34" charset="0"/>
              </a:rPr>
              <a:t>sur le contexte, moteurs de recherche </a:t>
            </a:r>
            <a:r>
              <a:rPr lang="fr-FR" sz="2800" i="1" dirty="0"/>
              <a:t>Deep research </a:t>
            </a:r>
            <a:r>
              <a:rPr lang="fr-FR" sz="2800" i="0" dirty="0"/>
              <a:t>(</a:t>
            </a:r>
            <a:r>
              <a:rPr lang="fr-FR" sz="2800" dirty="0"/>
              <a:t>mélange d’IA générative et de raisonnement) et  </a:t>
            </a:r>
            <a:r>
              <a:rPr lang="fr-FR" sz="2800" b="1" dirty="0"/>
              <a:t>IA agentique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dirty="0"/>
              <a:t>cf. A. Bouchard, « </a:t>
            </a:r>
            <a:r>
              <a:rPr lang="fr-FR" sz="2800" b="0" i="0" dirty="0">
                <a:solidFill>
                  <a:srgbClr val="444444"/>
                </a:solidFill>
                <a:effectLst/>
                <a:latin typeface="Open Sans" panose="020B0606030504020204" pitchFamily="34" charset="0"/>
              </a:rPr>
              <a:t>#WorkInProgress : IA générative et outils de recherche de littérature académique... », 20/02/2025, https://urfistinfo.hypotheses.org/4645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8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2800" b="0" i="0" dirty="0">
                <a:solidFill>
                  <a:srgbClr val="444444"/>
                </a:solidFill>
                <a:effectLst/>
                <a:latin typeface="Open Sans" panose="020B0606030504020204" pitchFamily="34" charset="0"/>
              </a:rPr>
              <a:t>04/2025 : ChatGPT search atteint 41,3 M. d’utilisateurs mensuels en Europe ; l’UE </a:t>
            </a:r>
            <a:r>
              <a:rPr lang="fr-FR" sz="5400" b="0" i="0" dirty="0">
                <a:solidFill>
                  <a:srgbClr val="1C1F37"/>
                </a:solidFill>
                <a:effectLst/>
                <a:latin typeface="SourceSansProRegular"/>
              </a:rPr>
              <a:t>classe les moteurs de recherche dans la catégorie des très grands moteurs de recherche en ligne (</a:t>
            </a:r>
            <a:r>
              <a:rPr lang="fr-FR" sz="5400" b="0" i="0" dirty="0" err="1">
                <a:solidFill>
                  <a:srgbClr val="1C1F37"/>
                </a:solidFill>
                <a:effectLst/>
                <a:latin typeface="SourceSansProRegular"/>
              </a:rPr>
              <a:t>VLOSE</a:t>
            </a:r>
            <a:r>
              <a:rPr lang="fr-FR" sz="5400" b="0" i="0" dirty="0">
                <a:solidFill>
                  <a:srgbClr val="1C1F37"/>
                </a:solidFill>
                <a:effectLst/>
                <a:latin typeface="SourceSansProRegular"/>
              </a:rPr>
              <a:t>) à partir de 45 M. .</a:t>
            </a:r>
            <a:r>
              <a:rPr lang="fr-FR" sz="28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effectLst/>
              <a:latin typeface="Aptos" panose="020B00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8292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63</a:t>
            </a:fld>
            <a:endParaRPr lang="fr-FR"/>
          </a:p>
        </p:txBody>
      </p:sp>
    </p:spTree>
    <p:extLst>
      <p:ext uri="{BB962C8B-B14F-4D97-AF65-F5344CB8AC3E}">
        <p14:creationId xmlns:p14="http://schemas.microsoft.com/office/powerpoint/2010/main" val="188159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04737-BBB2-B4FC-0CA5-9DE0A183FA4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558CAC-E71F-9587-B22A-3E53E424B34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6F603E8-05B6-AC5D-6C6E-7FD6F110704C}"/>
              </a:ext>
            </a:extLst>
          </p:cNvPr>
          <p:cNvSpPr>
            <a:spLocks noGrp="1"/>
          </p:cNvSpPr>
          <p:nvPr>
            <p:ph type="body" idx="1"/>
          </p:nvPr>
        </p:nvSpPr>
        <p:spPr/>
        <p:txBody>
          <a:bodyPr/>
          <a:lstStyle/>
          <a:p>
            <a:r>
              <a:rPr lang="fr-FR" dirty="0"/>
              <a:t>les principaux moteurs de recherche ont annoncé ou mis en place le développement d’agents conversationnels (en plus de Bing et Google : </a:t>
            </a:r>
            <a:r>
              <a:rPr lang="fr-FR" dirty="0" err="1"/>
              <a:t>DuckDuckGo</a:t>
            </a:r>
            <a:r>
              <a:rPr lang="fr-FR" dirty="0"/>
              <a:t> [fermé peu après son ouverture], Baidu, </a:t>
            </a:r>
            <a:r>
              <a:rPr lang="fr-FR" dirty="0" err="1"/>
              <a:t>Yandex</a:t>
            </a:r>
            <a:r>
              <a:rPr lang="fr-FR" dirty="0"/>
              <a:t>, Brave, </a:t>
            </a:r>
            <a:r>
              <a:rPr lang="fr-FR" dirty="0" err="1"/>
              <a:t>Qwant</a:t>
            </a:r>
            <a:r>
              <a:rPr lang="fr-FR" dirty="0"/>
              <a:t>…)</a:t>
            </a:r>
          </a:p>
          <a:p>
            <a:endParaRPr lang="fr-FR" dirty="0"/>
          </a:p>
          <a:p>
            <a:r>
              <a:rPr lang="fr-FR" dirty="0"/>
              <a:t>Google AI </a:t>
            </a:r>
            <a:r>
              <a:rPr lang="fr-FR" i="1" dirty="0"/>
              <a:t>overviews</a:t>
            </a:r>
            <a:r>
              <a:rPr lang="fr-FR" dirty="0"/>
              <a:t> : pour l’instant, </a:t>
            </a:r>
            <a:r>
              <a:rPr lang="fr-FR" b="1" dirty="0"/>
              <a:t>disponible dans un nombre de pays limité (pas encore en France), </a:t>
            </a:r>
            <a:r>
              <a:rPr lang="fr-FR" dirty="0"/>
              <a:t>sous Chrome et application Google (voir https://labs.google/)</a:t>
            </a:r>
          </a:p>
          <a:p>
            <a:pPr marL="358775" indent="-176213">
              <a:buFontTx/>
              <a:buChar char="-"/>
            </a:pPr>
            <a:r>
              <a:rPr lang="fr-FR" dirty="0"/>
              <a:t>présentation : https://blog.google/intl/fr-fr/nouvelles-de-lentreprise/technologie/optimiser-la-recherche-google-grace-a-lia-generative/, https://blog.google/products/search/google-search-generative-ai-international-expansion/ et </a:t>
            </a:r>
            <a:r>
              <a:rPr lang="en-US" dirty="0"/>
              <a:t>S. </a:t>
            </a:r>
            <a:r>
              <a:rPr lang="en-US" dirty="0" err="1"/>
              <a:t>Venkatachary</a:t>
            </a:r>
            <a:r>
              <a:rPr lang="en-US" dirty="0"/>
              <a:t> et al, </a:t>
            </a:r>
            <a:r>
              <a:rPr lang="en-US" i="1" dirty="0"/>
              <a:t>A new way to search with generative AI. An </a:t>
            </a:r>
            <a:r>
              <a:rPr lang="en-US" i="1" dirty="0" err="1"/>
              <a:t>overwiew</a:t>
            </a:r>
            <a:r>
              <a:rPr lang="en-US" i="1" dirty="0"/>
              <a:t> of </a:t>
            </a:r>
            <a:r>
              <a:rPr lang="en-US" i="1" dirty="0" err="1"/>
              <a:t>SGE</a:t>
            </a:r>
            <a:r>
              <a:rPr lang="en-US" i="0" dirty="0"/>
              <a:t>,</a:t>
            </a:r>
            <a:r>
              <a:rPr lang="en-US" dirty="0"/>
              <a:t> 10/2023 https://static.googleusercontent.com/media/www.google.com/en//search/howsearchworks/google-about-SGE.pdf ; </a:t>
            </a:r>
            <a:r>
              <a:rPr lang="fr-FR" dirty="0"/>
              <a:t>retour d’expérience : A. Tay, « </a:t>
            </a:r>
            <a:r>
              <a:rPr lang="fr-FR" dirty="0" err="1"/>
              <a:t>Google’s</a:t>
            </a:r>
            <a:r>
              <a:rPr lang="fr-FR" dirty="0"/>
              <a:t> Search Generative Experience… », 07/12/2023, https://musingsaboutlibrarianship.blogspot.com/2023/12/googles-search-generative-experience.html</a:t>
            </a:r>
          </a:p>
          <a:p>
            <a:pPr marL="358775" indent="-176213">
              <a:buFontTx/>
              <a:buChar char="-"/>
            </a:pPr>
            <a:r>
              <a:rPr lang="fr-FR" dirty="0"/>
              <a:t>fonctionnement : LLM sur des tâches spécifiques de la recherche (comme identifier des résultats de qualité) : «</a:t>
            </a:r>
            <a:r>
              <a:rPr lang="en-US" dirty="0"/>
              <a:t>While SGE also applies LLMs, it has been purposefully trained to carry out tasks specific to Search, including identifying high-quality web results that corroborate the information presented in the output. These models are used in tandem with our core ranking systems to deliver helpful and reliable results.</a:t>
            </a:r>
            <a:r>
              <a:rPr lang="fr-FR" dirty="0"/>
              <a:t> » (</a:t>
            </a:r>
            <a:r>
              <a:rPr lang="en-US" dirty="0"/>
              <a:t>S. </a:t>
            </a:r>
            <a:r>
              <a:rPr lang="en-US" dirty="0" err="1"/>
              <a:t>Venkatachary</a:t>
            </a:r>
            <a:r>
              <a:rPr lang="en-US" dirty="0"/>
              <a:t> et al, https://static.googleusercontent.com/media/www.google.com/en//search/howsearchworks/google-about-SGE.pdf)</a:t>
            </a:r>
            <a:endParaRPr lang="fr-FR" dirty="0"/>
          </a:p>
          <a:p>
            <a:pPr marL="358775" indent="-176213">
              <a:buFontTx/>
              <a:buChar char="-"/>
            </a:pPr>
            <a:r>
              <a:rPr lang="fr-FR" dirty="0"/>
              <a:t>appuie sa réponse sur quelques sources, considérées comme de « haute qualité »</a:t>
            </a:r>
          </a:p>
          <a:p>
            <a:pPr marL="630238" lvl="1" indent="-176213">
              <a:buFontTx/>
              <a:buChar char="-"/>
            </a:pPr>
            <a:r>
              <a:rPr lang="fr-FR" dirty="0"/>
              <a:t>comment savoir si les sources sélectionnées sont les plus adaptées, les plus neutres et informatives, etc. alors que le modèle de fonctionnement du moteur de recherche reste le même (avec problème du SEO, etc.)</a:t>
            </a:r>
          </a:p>
          <a:p>
            <a:pPr marL="630238" lvl="1" indent="-176213">
              <a:buFontTx/>
              <a:buChar char="-"/>
            </a:pPr>
            <a:r>
              <a:rPr lang="fr-FR" dirty="0"/>
              <a:t>semblerait mettre en valeur des sources qui n’apparaissent pas nécessairement en premier dans les résultats (cf. C. </a:t>
            </a:r>
            <a:r>
              <a:rPr lang="fr-FR" b="0" i="0" dirty="0">
                <a:solidFill>
                  <a:srgbClr val="666666"/>
                </a:solidFill>
                <a:effectLst/>
                <a:highlight>
                  <a:srgbClr val="FFFFFF"/>
                </a:highlight>
                <a:latin typeface="Roboto" panose="02000000000000000000" pitchFamily="2" charset="0"/>
              </a:rPr>
              <a:t>Tisserand-</a:t>
            </a:r>
            <a:r>
              <a:rPr lang="fr-FR" b="0" i="0" dirty="0" err="1">
                <a:solidFill>
                  <a:srgbClr val="666666"/>
                </a:solidFill>
                <a:effectLst/>
                <a:highlight>
                  <a:srgbClr val="FFFFFF"/>
                </a:highlight>
                <a:latin typeface="Roboto" panose="02000000000000000000" pitchFamily="2" charset="0"/>
              </a:rPr>
              <a:t>Barthole</a:t>
            </a:r>
            <a:r>
              <a:rPr lang="fr-FR" b="0" i="0" dirty="0">
                <a:solidFill>
                  <a:srgbClr val="666666"/>
                </a:solidFill>
                <a:effectLst/>
                <a:highlight>
                  <a:srgbClr val="FFFFFF"/>
                </a:highlight>
                <a:latin typeface="Roboto" panose="02000000000000000000" pitchFamily="2" charset="0"/>
              </a:rPr>
              <a:t>, « L’actualité sous l’angle de la veille et de la recherche d’info… », 24/02/2024, https://bases-netsources.com/</a:t>
            </a:r>
            <a:r>
              <a:rPr lang="fr-FR" b="0" i="0" dirty="0" err="1">
                <a:solidFill>
                  <a:srgbClr val="666666"/>
                </a:solidFill>
                <a:effectLst/>
                <a:highlight>
                  <a:srgbClr val="FFFFFF"/>
                </a:highlight>
                <a:latin typeface="Roboto" panose="02000000000000000000" pitchFamily="2" charset="0"/>
              </a:rPr>
              <a:t>breves</a:t>
            </a:r>
            <a:r>
              <a:rPr lang="fr-FR" b="0" i="0" dirty="0">
                <a:solidFill>
                  <a:srgbClr val="666666"/>
                </a:solidFill>
                <a:effectLst/>
                <a:highlight>
                  <a:srgbClr val="FFFFFF"/>
                </a:highlight>
                <a:latin typeface="Roboto" panose="02000000000000000000" pitchFamily="2" charset="0"/>
              </a:rPr>
              <a:t>-de-veille/l-actualite-sous-l-angle-de-la-veille-et-de-la-recherche-d-info-breves-de-veille-de-février)</a:t>
            </a:r>
            <a:endParaRPr lang="fr-FR" dirty="0"/>
          </a:p>
          <a:p>
            <a:pPr marL="358775" indent="-176213">
              <a:buFontTx/>
              <a:buChar char="-"/>
            </a:pPr>
            <a:r>
              <a:rPr lang="fr-FR" dirty="0"/>
              <a:t>prudence sur </a:t>
            </a:r>
            <a:r>
              <a:rPr lang="fr-FR" b="0" dirty="0"/>
              <a:t>les</a:t>
            </a:r>
            <a:r>
              <a:rPr lang="fr-FR" b="1" dirty="0"/>
              <a:t> sujets sensibles </a:t>
            </a:r>
            <a:r>
              <a:rPr lang="fr-FR" dirty="0"/>
              <a:t>(ex. : santé, finances – « </a:t>
            </a:r>
            <a:r>
              <a:rPr lang="en-US" i="1" dirty="0"/>
              <a:t>Your Money or Your Life</a:t>
            </a:r>
            <a:r>
              <a:rPr lang="fr-FR" i="1" noProof="0" dirty="0"/>
              <a:t> »</a:t>
            </a:r>
            <a:r>
              <a:rPr lang="en-US" dirty="0"/>
              <a:t> (YMYL) </a:t>
            </a:r>
            <a:r>
              <a:rPr lang="fr-FR" dirty="0"/>
              <a:t>) : ne donne pas de réponse ; plutôt pour actions de la vie quotidienne (loisirs, achats, etc.)</a:t>
            </a:r>
          </a:p>
          <a:p>
            <a:pPr marL="358775" indent="-176213">
              <a:buFontTx/>
              <a:buChar char="-"/>
            </a:pPr>
            <a:r>
              <a:rPr lang="fr-FR" dirty="0"/>
              <a:t>limites : 32 mots, des erreurs</a:t>
            </a:r>
          </a:p>
          <a:p>
            <a:pPr marL="182562" indent="0">
              <a:buFontTx/>
              <a:buNone/>
            </a:pPr>
            <a:r>
              <a:rPr lang="fr-FR" dirty="0"/>
              <a:t>- questions en suspens : soutenabilité économique du modèle </a:t>
            </a:r>
            <a:r>
              <a:rPr lang="fr-FR" dirty="0">
                <a:sym typeface="Wingdings" panose="05000000000000000000" pitchFamily="2" charset="2"/>
              </a:rPr>
              <a:t> vers une of</a:t>
            </a:r>
            <a:r>
              <a:rPr lang="fr-FR" dirty="0"/>
              <a:t>fre payante ? (cf. https://next.ink/133413/google-pourrait-faire-payer-lacces-aux-outils-dia-de-son-moteur-de-recherche/)</a:t>
            </a:r>
          </a:p>
          <a:p>
            <a:pPr marL="182562" indent="0">
              <a:buFontTx/>
              <a:buNone/>
            </a:pPr>
            <a:endParaRPr lang="fr-FR" dirty="0"/>
          </a:p>
          <a:p>
            <a:pPr marL="182562" indent="0">
              <a:buFontTx/>
              <a:buNone/>
            </a:pPr>
            <a:r>
              <a:rPr lang="fr-FR" dirty="0"/>
              <a:t>05/2024 : Google Keynote I/O ‘24 : annonce du déploiement à grande échelle de Google AI </a:t>
            </a:r>
            <a:r>
              <a:rPr lang="fr-FR" dirty="0" err="1"/>
              <a:t>overwiews</a:t>
            </a:r>
            <a:r>
              <a:rPr lang="fr-FR" dirty="0"/>
              <a:t>, d’abord aux EU, avant déploiement mondial</a:t>
            </a:r>
          </a:p>
          <a:p>
            <a:pPr marL="182562" indent="0">
              <a:buFontTx/>
              <a:buNone/>
            </a:pPr>
            <a:r>
              <a:rPr lang="fr-FR" dirty="0"/>
              <a:t>«</a:t>
            </a:r>
            <a:r>
              <a:rPr lang="fr-FR" i="1" dirty="0"/>
              <a:t> Google </a:t>
            </a:r>
            <a:r>
              <a:rPr lang="fr-FR" i="1" dirty="0" err="1"/>
              <a:t>does</a:t>
            </a:r>
            <a:r>
              <a:rPr lang="fr-FR" i="1" dirty="0"/>
              <a:t> the </a:t>
            </a:r>
            <a:r>
              <a:rPr lang="fr-FR" i="1" dirty="0" err="1"/>
              <a:t>work</a:t>
            </a:r>
            <a:r>
              <a:rPr lang="fr-FR" i="1" dirty="0"/>
              <a:t> for </a:t>
            </a:r>
            <a:r>
              <a:rPr lang="fr-FR" i="1" dirty="0" err="1"/>
              <a:t>you</a:t>
            </a:r>
            <a:r>
              <a:rPr lang="fr-FR" dirty="0"/>
              <a:t> », « </a:t>
            </a:r>
            <a:r>
              <a:rPr lang="fr-FR" i="1" dirty="0"/>
              <a:t>Google </a:t>
            </a:r>
            <a:r>
              <a:rPr lang="fr-FR" i="1" dirty="0" err="1"/>
              <a:t>will</a:t>
            </a:r>
            <a:r>
              <a:rPr lang="fr-FR" i="1" dirty="0"/>
              <a:t> do the </a:t>
            </a:r>
            <a:r>
              <a:rPr lang="fr-FR" i="1" dirty="0" err="1"/>
              <a:t>searching</a:t>
            </a:r>
            <a:r>
              <a:rPr lang="fr-FR" i="1" dirty="0"/>
              <a:t>, the </a:t>
            </a:r>
            <a:r>
              <a:rPr lang="fr-FR" i="1" dirty="0" err="1"/>
              <a:t>researching</a:t>
            </a:r>
            <a:r>
              <a:rPr lang="fr-FR" i="1" dirty="0"/>
              <a:t>, the planning, the brainstorming and </a:t>
            </a:r>
            <a:r>
              <a:rPr lang="fr-FR" i="1" dirty="0" err="1"/>
              <a:t>so</a:t>
            </a:r>
            <a:r>
              <a:rPr lang="fr-FR" i="1" dirty="0"/>
              <a:t> </a:t>
            </a:r>
            <a:r>
              <a:rPr lang="fr-FR" i="1" dirty="0" err="1"/>
              <a:t>much</a:t>
            </a:r>
            <a:r>
              <a:rPr lang="fr-FR" i="1" dirty="0"/>
              <a:t> more </a:t>
            </a:r>
            <a:r>
              <a:rPr lang="fr-FR" dirty="0"/>
              <a:t>» (cf. https://www.youtube.com/watch?v=XEzRZ35urlk, à compléter par https://blog.google/products/search/generative-ai-google-search-may-2024/)</a:t>
            </a:r>
          </a:p>
          <a:p>
            <a:pPr marL="182562" indent="0">
              <a:buFontTx/>
              <a:buNone/>
            </a:pPr>
            <a:r>
              <a:rPr lang="fr-FR" dirty="0"/>
              <a:t>nécessite :</a:t>
            </a:r>
          </a:p>
          <a:p>
            <a:pPr marL="354012" indent="-171450">
              <a:buFontTx/>
              <a:buChar char="-"/>
            </a:pPr>
            <a:r>
              <a:rPr lang="fr-FR" dirty="0"/>
              <a:t>information en temps quasi-réel</a:t>
            </a:r>
          </a:p>
          <a:p>
            <a:pPr marL="354012" indent="-171450">
              <a:buFontTx/>
              <a:buChar char="-"/>
            </a:pPr>
            <a:r>
              <a:rPr lang="fr-FR" i="1" dirty="0" err="1"/>
              <a:t>rankings</a:t>
            </a:r>
            <a:r>
              <a:rPr lang="fr-FR" i="0" dirty="0"/>
              <a:t> des résultats</a:t>
            </a:r>
          </a:p>
          <a:p>
            <a:pPr marL="354012" indent="-171450">
              <a:buFontTx/>
              <a:buChar char="-"/>
            </a:pPr>
            <a:r>
              <a:rPr lang="fr-FR" i="0" dirty="0"/>
              <a:t>modèle LLM pour « compréhension », séquençage du travail</a:t>
            </a:r>
          </a:p>
          <a:p>
            <a:pPr marL="182562" indent="0">
              <a:buFontTx/>
              <a:buNone/>
            </a:pPr>
            <a:r>
              <a:rPr lang="fr-FR" i="0" dirty="0"/>
              <a:t>les premiers utilisateurs seraient plus satisfaits de cet outil que de la recherche classique et les liens présentés dans l’</a:t>
            </a:r>
            <a:r>
              <a:rPr lang="fr-FR" i="1" dirty="0" err="1"/>
              <a:t>overview</a:t>
            </a:r>
            <a:r>
              <a:rPr lang="fr-FR" i="0" dirty="0"/>
              <a:t> sont plus cliqués que sur la page de résultats (https://blog.google/products/search/generative-ai-google-search-may-2024/)</a:t>
            </a:r>
          </a:p>
          <a:p>
            <a:pPr marL="182562" indent="0">
              <a:buFontTx/>
              <a:buNone/>
            </a:pPr>
            <a:r>
              <a:rPr lang="fr-FR" i="0" dirty="0">
                <a:sym typeface="Wingdings" panose="05000000000000000000" pitchFamily="2" charset="2"/>
              </a:rPr>
              <a:t> vers des interactions de plus en plus conversationnelles, au risque d’un « </a:t>
            </a:r>
            <a:r>
              <a:rPr lang="fr-FR" b="1" i="0" dirty="0">
                <a:solidFill>
                  <a:srgbClr val="363B40"/>
                </a:solidFill>
                <a:effectLst/>
                <a:highlight>
                  <a:srgbClr val="FFFFFF"/>
                </a:highlight>
                <a:latin typeface="Roboto" panose="02000000000000000000" pitchFamily="2" charset="0"/>
              </a:rPr>
              <a:t>enfermement toujours plus ancré dans des “silos” de réalités interprétées plus que de faits objectivables et traçables.</a:t>
            </a:r>
            <a:r>
              <a:rPr lang="fr-FR" b="0" i="0" dirty="0">
                <a:solidFill>
                  <a:srgbClr val="363B40"/>
                </a:solidFill>
                <a:effectLst/>
                <a:highlight>
                  <a:srgbClr val="FFFFFF"/>
                </a:highlight>
                <a:latin typeface="Roboto" panose="02000000000000000000" pitchFamily="2" charset="0"/>
              </a:rPr>
              <a:t> » (O. Ertzscheid, « </a:t>
            </a:r>
            <a:r>
              <a:rPr lang="fr-FR" b="0" i="0" dirty="0" err="1">
                <a:solidFill>
                  <a:srgbClr val="363B40"/>
                </a:solidFill>
                <a:effectLst/>
                <a:highlight>
                  <a:srgbClr val="FFFFFF"/>
                </a:highlight>
                <a:latin typeface="Roboto" panose="02000000000000000000" pitchFamily="2" charset="0"/>
              </a:rPr>
              <a:t>GPT-4</a:t>
            </a:r>
            <a:r>
              <a:rPr lang="fr-FR" b="0" i="0" dirty="0">
                <a:solidFill>
                  <a:srgbClr val="363B40"/>
                </a:solidFill>
                <a:effectLst/>
                <a:highlight>
                  <a:srgbClr val="FFFFFF"/>
                </a:highlight>
                <a:latin typeface="Roboto" panose="02000000000000000000" pitchFamily="2" charset="0"/>
              </a:rPr>
              <a:t> Omni : Chat Pantin(s) », 17/05/2024, https://</a:t>
            </a:r>
            <a:r>
              <a:rPr lang="fr-FR" b="0" i="0" dirty="0">
                <a:solidFill>
                  <a:srgbClr val="363B40"/>
                </a:solidFill>
                <a:effectLst/>
                <a:highlight>
                  <a:srgbClr val="FFFFFF"/>
                </a:highlight>
                <a:latin typeface="+mn-lt"/>
              </a:rPr>
              <a:t>affordance.framasoft.org/2024/05/gpt-4-omni-chat-pantins/)</a:t>
            </a:r>
          </a:p>
          <a:p>
            <a:pPr marL="182562" marR="0" lvl="0" indent="0" algn="l" defTabSz="914400" rtl="0" eaLnBrk="1" fontAlgn="auto" latinLnBrk="0" hangingPunct="1">
              <a:lnSpc>
                <a:spcPct val="100000"/>
              </a:lnSpc>
              <a:spcBef>
                <a:spcPts val="0"/>
              </a:spcBef>
              <a:spcAft>
                <a:spcPts val="0"/>
              </a:spcAft>
              <a:buClrTx/>
              <a:buSzTx/>
              <a:buFontTx/>
              <a:buNone/>
              <a:tabLst/>
              <a:defRPr/>
            </a:pPr>
            <a:endParaRPr lang="fr-FR" b="0" i="0" dirty="0">
              <a:latin typeface="+mn-lt"/>
            </a:endParaRPr>
          </a:p>
          <a:p>
            <a:pPr marL="182562" marR="0" lvl="0" indent="0" algn="l" defTabSz="914400" rtl="0" eaLnBrk="1" fontAlgn="auto" latinLnBrk="0" hangingPunct="1">
              <a:lnSpc>
                <a:spcPct val="100000"/>
              </a:lnSpc>
              <a:spcBef>
                <a:spcPts val="0"/>
              </a:spcBef>
              <a:spcAft>
                <a:spcPts val="0"/>
              </a:spcAft>
              <a:buClrTx/>
              <a:buSzTx/>
              <a:buFontTx/>
              <a:buNone/>
              <a:tabLst/>
              <a:defRPr/>
            </a:pPr>
            <a:r>
              <a:rPr lang="fr-FR" b="0" i="0" dirty="0" err="1">
                <a:latin typeface="+mn-lt"/>
              </a:rPr>
              <a:t>bi03</a:t>
            </a:r>
            <a:r>
              <a:rPr lang="fr-FR" b="0" i="0" dirty="0">
                <a:latin typeface="+mn-lt"/>
              </a:rPr>
              <a:t>/2025 : </a:t>
            </a:r>
            <a:r>
              <a:rPr lang="en-US" b="0" i="0" dirty="0">
                <a:solidFill>
                  <a:srgbClr val="252525"/>
                </a:solidFill>
                <a:effectLst/>
                <a:latin typeface="+mn-lt"/>
              </a:rPr>
              <a:t>Google Search Central Live NYC</a:t>
            </a:r>
          </a:p>
          <a:p>
            <a:pPr marL="182562"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52525"/>
                </a:solidFill>
                <a:effectLst/>
                <a:latin typeface="+mn-lt"/>
              </a:rPr>
              <a:t>fonctionnement</a:t>
            </a:r>
            <a:r>
              <a:rPr lang="en-US" b="0" i="0" dirty="0">
                <a:solidFill>
                  <a:srgbClr val="252525"/>
                </a:solidFill>
                <a:effectLst/>
                <a:latin typeface="+mn-lt"/>
              </a:rPr>
              <a:t> des résumés </a:t>
            </a:r>
            <a:r>
              <a:rPr lang="en-US" b="0" i="0" dirty="0" err="1">
                <a:solidFill>
                  <a:srgbClr val="252525"/>
                </a:solidFill>
                <a:effectLst/>
                <a:latin typeface="+mn-lt"/>
              </a:rPr>
              <a:t>prédictifs</a:t>
            </a:r>
            <a:r>
              <a:rPr lang="en-US" b="0" i="0" dirty="0">
                <a:solidFill>
                  <a:srgbClr val="252525"/>
                </a:solidFill>
                <a:effectLst/>
                <a:latin typeface="+mn-lt"/>
              </a:rPr>
              <a:t> et des sources </a:t>
            </a:r>
            <a:r>
              <a:rPr lang="en-US" b="0" i="0" dirty="0" err="1">
                <a:solidFill>
                  <a:srgbClr val="252525"/>
                </a:solidFill>
                <a:effectLst/>
                <a:latin typeface="+mn-lt"/>
              </a:rPr>
              <a:t>citées</a:t>
            </a:r>
            <a:r>
              <a:rPr lang="en-US" b="0" i="0" dirty="0">
                <a:solidFill>
                  <a:srgbClr val="252525"/>
                </a:solidFill>
                <a:effectLst/>
                <a:latin typeface="+mn-lt"/>
              </a:rPr>
              <a:t> dans les résumés (</a:t>
            </a:r>
            <a:r>
              <a:rPr lang="en-US" b="0" i="1" dirty="0">
                <a:solidFill>
                  <a:srgbClr val="252525"/>
                </a:solidFill>
                <a:effectLst/>
                <a:latin typeface="+mn-lt"/>
              </a:rPr>
              <a:t>grounding links</a:t>
            </a:r>
            <a:r>
              <a:rPr lang="en-US" b="0" i="0" dirty="0">
                <a:solidFill>
                  <a:srgbClr val="252525"/>
                </a:solidFill>
                <a:effectLst/>
                <a:latin typeface="+mn-lt"/>
              </a:rPr>
              <a:t>) : https://www.searchenginejournal.com/google-search-central-live-nyc-insights-on-seo-for-ai-overviews/542684/</a:t>
            </a:r>
          </a:p>
          <a:p>
            <a:pPr marL="182562" indent="0">
              <a:buFontTx/>
              <a:buNone/>
            </a:pPr>
            <a:endParaRPr lang="fr-FR" b="0" i="0" dirty="0"/>
          </a:p>
          <a:p>
            <a:pPr marL="182562" indent="0">
              <a:buFontTx/>
              <a:buNone/>
            </a:pPr>
            <a:endParaRPr lang="fr-FR" b="0" i="1" dirty="0"/>
          </a:p>
          <a:p>
            <a:pPr marL="182562" indent="0">
              <a:buFontTx/>
              <a:buNone/>
            </a:pPr>
            <a:endParaRPr lang="fr-FR" b="0" i="1" dirty="0"/>
          </a:p>
        </p:txBody>
      </p:sp>
      <p:sp>
        <p:nvSpPr>
          <p:cNvPr id="4" name="Espace réservé du numéro de diapositive 3">
            <a:extLst>
              <a:ext uri="{FF2B5EF4-FFF2-40B4-BE49-F238E27FC236}">
                <a16:creationId xmlns:a16="http://schemas.microsoft.com/office/drawing/2014/main" id="{3FD3BA45-781F-AD4D-BD17-FA3D3C2A51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212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a:t>
            </a:r>
            <a:r>
              <a:rPr lang="fr-FR" sz="1000" b="0" i="0" dirty="0">
                <a:solidFill>
                  <a:srgbClr val="444444"/>
                </a:solidFill>
                <a:effectLst/>
                <a:latin typeface="Open Sans" panose="020B0606030504020204" pitchFamily="34" charset="0"/>
              </a:rPr>
              <a:t>04/2025 : ChatGPT search atteint 41,3 M. d’utilisateurs mensuels en Europe ; l’UE </a:t>
            </a:r>
            <a:r>
              <a:rPr lang="fr-FR" sz="1800" b="0" i="0" dirty="0">
                <a:solidFill>
                  <a:srgbClr val="1C1F37"/>
                </a:solidFill>
                <a:effectLst/>
                <a:latin typeface="SourceSansProRegular"/>
              </a:rPr>
              <a:t>classe les moteurs de recherche dans la catégorie des très grands moteurs de recherche en ligne (</a:t>
            </a:r>
            <a:r>
              <a:rPr lang="fr-FR" sz="1800" b="0" i="0" dirty="0" err="1">
                <a:solidFill>
                  <a:srgbClr val="1C1F37"/>
                </a:solidFill>
                <a:effectLst/>
                <a:latin typeface="SourceSansProRegular"/>
              </a:rPr>
              <a:t>VLOSE</a:t>
            </a:r>
            <a:r>
              <a:rPr lang="fr-FR" sz="1800" b="0" i="0" dirty="0">
                <a:solidFill>
                  <a:srgbClr val="1C1F37"/>
                </a:solidFill>
                <a:effectLst/>
                <a:latin typeface="SourceSansProRegular"/>
              </a:rPr>
              <a:t>) à partir de 45 M. .</a:t>
            </a:r>
            <a:r>
              <a:rPr lang="fr-FR" sz="1000" b="0" i="0" dirty="0">
                <a:solidFill>
                  <a:srgbClr val="444444"/>
                </a:solidFill>
                <a:effectLst/>
                <a:latin typeface="Open Sans" panose="020B0606030504020204" pitchFamily="34" charset="0"/>
              </a:rPr>
              <a:t>cf. https://next.ink/brief_article/chatgpt-search-atteint-les-43-millions-dutilisateurs-actifs-dans-lunion-europeenne/)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i="0" dirty="0">
              <a:solidFill>
                <a:srgbClr val="444444"/>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voir aussi S. </a:t>
            </a:r>
            <a:r>
              <a:rPr lang="fr-FR" sz="1000" b="0" i="0" dirty="0" err="1">
                <a:solidFill>
                  <a:srgbClr val="444444"/>
                </a:solidFill>
                <a:effectLst/>
                <a:latin typeface="Open Sans" panose="020B0606030504020204" pitchFamily="34" charset="0"/>
              </a:rPr>
              <a:t>Senecal</a:t>
            </a:r>
            <a:r>
              <a:rPr lang="fr-FR" sz="1000" b="0" i="0" dirty="0">
                <a:solidFill>
                  <a:srgbClr val="444444"/>
                </a:solidFill>
                <a:effectLst/>
                <a:latin typeface="Open Sans" panose="020B0606030504020204" pitchFamily="34" charset="0"/>
              </a:rPr>
              <a:t> et al. « La recherche générée par l’IA de Google n’a pas encore modifié la façon dont les internautes utilisent les résultats ». </a:t>
            </a:r>
            <a:r>
              <a:rPr lang="fr-FR" sz="1000" b="0" i="1" dirty="0">
                <a:solidFill>
                  <a:srgbClr val="444444"/>
                </a:solidFill>
                <a:effectLst/>
                <a:latin typeface="Open Sans" panose="020B0606030504020204" pitchFamily="34" charset="0"/>
              </a:rPr>
              <a:t>The Conversation.</a:t>
            </a:r>
            <a:r>
              <a:rPr lang="fr-FR" sz="1000" b="0" i="0" dirty="0">
                <a:solidFill>
                  <a:srgbClr val="444444"/>
                </a:solidFill>
                <a:effectLst/>
                <a:latin typeface="Open Sans" panose="020B0606030504020204" pitchFamily="34" charset="0"/>
              </a:rPr>
              <a:t> 22/04/2025. ttps://theconversation.com/la-recherche-generee-par-lia-de-google-na-pas-encore-modifie-la-facon-dont-les-internautes-utilisent-les-resultats-253078 : « Les résultats de notre étude montrent que les aperçus générés par l’IA n’ont pas de réelle incidence sur la perception de la pertinence et de l’utilité ni sur la satisfaction à l’égard des résultats de recherche. Il n’y a pas non plus de véritable effet sur le taux de clics sur les liens dans les résultats de recherche.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i="0" dirty="0">
                <a:solidFill>
                  <a:srgbClr val="444444"/>
                </a:solidFill>
                <a:effectLst/>
                <a:latin typeface="Open Sans" panose="020B0606030504020204" pitchFamily="34" charset="0"/>
              </a:rPr>
              <a:t>La présence d’Aperçus IA n’a pas réduit de manière notable les interactions avec la liste traditionnelle de pages suggérées par Google. »</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a:t>
            </a:fld>
            <a:endParaRPr lang="fr-FR"/>
          </a:p>
        </p:txBody>
      </p:sp>
    </p:spTree>
    <p:extLst>
      <p:ext uri="{BB962C8B-B14F-4D97-AF65-F5344CB8AC3E}">
        <p14:creationId xmlns:p14="http://schemas.microsoft.com/office/powerpoint/2010/main" val="446190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tchatbot et moteur de recherche (index Bing)</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Perplexity (https://www.perplexity.ai/) (cf. 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et </a:t>
            </a:r>
            <a:r>
              <a:rPr lang="fr-FR" dirty="0"/>
              <a:t>« Perplexity lève 62,7 millions de dollars... », 24/04/2024, https://www.usine-digitale.fr/article/perplexity-leve-62-7-millions-de-dollars-et-lance-une-offre-payante.N2212023)</a:t>
            </a:r>
          </a:p>
          <a:p>
            <a:pPr marL="171450" indent="-171450">
              <a:buFontTx/>
              <a:buChar char="-"/>
            </a:pPr>
            <a:r>
              <a:rPr lang="fr-FR" dirty="0"/>
              <a:t>société créée en 2022 avec des anciens de Meta et OpenAI</a:t>
            </a:r>
          </a:p>
          <a:p>
            <a:pPr marL="171450" indent="-171450">
              <a:buFontTx/>
              <a:buChar char="-"/>
            </a:pPr>
            <a:r>
              <a:rPr lang="fr-FR" dirty="0"/>
              <a:t>modèle économique</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dirty="0"/>
              <a:t>start up valorisée à + 1 MM. $ début 2024, avec une levée de fonds de 165 M. $ ; 169 M. de requêtes / mois pour une base de  10 M. utilisateurs / mois ; </a:t>
            </a:r>
            <a:r>
              <a:rPr lang="fr-FR" sz="1000" dirty="0">
                <a:solidFill>
                  <a:schemeClr val="bg1"/>
                </a:solidFill>
              </a:rPr>
              <a:t>01/2024 : annonce d’investissements par J. Bezos et </a:t>
            </a:r>
            <a:r>
              <a:rPr lang="fr-FR" sz="1000" dirty="0" err="1">
                <a:solidFill>
                  <a:schemeClr val="bg1"/>
                </a:solidFill>
              </a:rPr>
              <a:t>Nvidia</a:t>
            </a:r>
            <a:endParaRPr lang="fr-FR" dirty="0"/>
          </a:p>
          <a:p>
            <a:pPr marL="442913" lvl="1" indent="-171450">
              <a:buFontTx/>
              <a:buChar char="-"/>
            </a:pPr>
            <a:r>
              <a:rPr lang="fr-FR" dirty="0"/>
              <a:t>offres payantes, notamment pour les entreprises</a:t>
            </a:r>
          </a:p>
          <a:p>
            <a:pPr marL="442913" lvl="1" indent="-171450">
              <a:buFontTx/>
              <a:buChar char="-"/>
            </a:pPr>
            <a:r>
              <a:rPr lang="fr-FR" dirty="0"/>
              <a:t>publicités natives attendues pour les questions liées suggérées</a:t>
            </a:r>
          </a:p>
          <a:p>
            <a:pPr marL="171450" lvl="0" indent="-171450">
              <a:buFontTx/>
              <a:buChar char="-"/>
            </a:pPr>
            <a:r>
              <a:rPr lang="fr-FR" dirty="0"/>
              <a:t>modèle : PPLX (en version pro : en plus : GPT-4, Claude 2, Gemini,  Mistral large)</a:t>
            </a:r>
          </a:p>
          <a:p>
            <a:pPr marL="171450" lvl="0" indent="-171450">
              <a:buFontTx/>
              <a:buChar char="-"/>
            </a:pPr>
            <a:r>
              <a:rPr lang="fr-FR" dirty="0"/>
              <a:t>intérêts :</a:t>
            </a:r>
          </a:p>
          <a:p>
            <a:pPr marL="622300" lvl="2" indent="-171450">
              <a:buFontTx/>
              <a:buChar char="-"/>
            </a:pPr>
            <a:r>
              <a:rPr lang="fr-FR" b="1" dirty="0"/>
              <a:t>liens à internet (Bing)</a:t>
            </a:r>
          </a:p>
          <a:p>
            <a:pPr marL="622300" lvl="2" indent="-171450">
              <a:buFontTx/>
              <a:buChar char="-"/>
            </a:pPr>
            <a:r>
              <a:rPr lang="fr-FR" dirty="0"/>
              <a:t>focus « </a:t>
            </a:r>
            <a:r>
              <a:rPr lang="fr-FR" b="1" dirty="0"/>
              <a:t>academic </a:t>
            </a:r>
            <a:r>
              <a:rPr lang="fr-FR" dirty="0"/>
              <a:t>» à utiliser avec prudence</a:t>
            </a:r>
          </a:p>
          <a:p>
            <a:pPr marL="1452562" lvl="3" indent="-171450">
              <a:buFontTx/>
              <a:buChar char="-"/>
            </a:pPr>
            <a:r>
              <a:rPr lang="fr-FR" dirty="0"/>
              <a:t>bases de données utilisées peu nombreuses (essentiellement Semantic Scholar), éventuellement erronées</a:t>
            </a:r>
          </a:p>
          <a:p>
            <a:pPr marL="1452562" lvl="3" indent="-171450">
              <a:buFontTx/>
              <a:buChar char="-"/>
            </a:pPr>
            <a:r>
              <a:rPr lang="fr-FR" dirty="0"/>
              <a:t>filtre sur les données académiques : ne porte alors que sur des données bibliographiques académiques, au détriment de sources web interrogées également par la recherche générale</a:t>
            </a:r>
          </a:p>
          <a:p>
            <a:pPr marL="622300" lvl="2" indent="-171450">
              <a:buFontTx/>
              <a:buChar char="-"/>
            </a:pPr>
            <a:r>
              <a:rPr lang="fr-FR" b="1" dirty="0"/>
              <a:t>mode « Copilot </a:t>
            </a:r>
            <a:r>
              <a:rPr lang="fr-FR" dirty="0"/>
              <a:t>», avec un compte, aidant à formuler la question et permettant de voir comment il a décomposé la recherche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65</a:t>
            </a:fld>
            <a:endParaRPr lang="fr-FR"/>
          </a:p>
        </p:txBody>
      </p:sp>
    </p:spTree>
    <p:extLst>
      <p:ext uri="{BB962C8B-B14F-4D97-AF65-F5344CB8AC3E}">
        <p14:creationId xmlns:p14="http://schemas.microsoft.com/office/powerpoint/2010/main" val="2159617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b="0" i="0" dirty="0"/>
              <a:t>génération augmentée par récupération</a:t>
            </a:r>
          </a:p>
          <a:p>
            <a:r>
              <a:rPr lang="fr-FR" b="0" i="0" dirty="0"/>
              <a:t>pour des réponses plus précises et plus adaptées au contexte</a:t>
            </a:r>
          </a:p>
          <a:p>
            <a:endParaRPr lang="fr-FR" b="0" i="0" dirty="0"/>
          </a:p>
          <a:p>
            <a:r>
              <a:rPr lang="fr-FR" b="0" i="0" dirty="0"/>
              <a:t>sur les limites cependant des RAG, voir notamment E. Barthe, « IA générative c/ Moteurs de recherche...», 22/05/2024, https://precisement.org/blog/IA-c-Moteurs-de-recherche-Et-les-RAG-hallucinent-eux-aussi.html</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67</a:t>
            </a:fld>
            <a:endParaRPr lang="fr-FR"/>
          </a:p>
        </p:txBody>
      </p:sp>
    </p:spTree>
    <p:extLst>
      <p:ext uri="{BB962C8B-B14F-4D97-AF65-F5344CB8AC3E}">
        <p14:creationId xmlns:p14="http://schemas.microsoft.com/office/powerpoint/2010/main" val="18864762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4743450"/>
          </a:xfrm>
        </p:spPr>
        <p:txBody>
          <a:bodyPr/>
          <a:lstStyle/>
          <a:p>
            <a:r>
              <a:rPr lang="fr-FR" dirty="0"/>
              <a:t>voir également E. Barthe, avec des exemples dans le domaine du droit et quelques éléments sur le match à venir moteurs de recherche / IA : E. Barthe, « ChatGPT et les juristes… », 02/02/2023, https://www.precisement.org/blog/ChatGPT-et-les-juristes.html</a:t>
            </a:r>
          </a:p>
          <a:p>
            <a:pPr marL="171450" indent="-171450">
              <a:buFontTx/>
              <a:buChar char="-"/>
            </a:pPr>
            <a:r>
              <a:rPr lang="fr-FR" b="1" dirty="0"/>
              <a:t>du côté des IA </a:t>
            </a:r>
          </a:p>
          <a:p>
            <a:pPr marL="352425" lvl="1" indent="-171450">
              <a:buFontTx/>
              <a:buChar char="-"/>
            </a:pPr>
            <a:r>
              <a:rPr lang="fr-FR" dirty="0"/>
              <a:t>les IA génératives se développent correctement, il faut </a:t>
            </a:r>
            <a:r>
              <a:rPr lang="fr-FR" i="1" dirty="0"/>
              <a:t>a minima</a:t>
            </a:r>
            <a:r>
              <a:rPr lang="fr-FR" i="0" dirty="0"/>
              <a:t> leur associer des systèmes de</a:t>
            </a:r>
            <a:r>
              <a:rPr lang="fr-FR" dirty="0"/>
              <a:t> vérification de la fiabilité des réponses</a:t>
            </a:r>
          </a:p>
          <a:p>
            <a:pPr marL="352425" lvl="1" indent="-171450">
              <a:buFontTx/>
              <a:buChar char="-"/>
            </a:pPr>
            <a:r>
              <a:rPr lang="fr-FR" dirty="0"/>
              <a:t>des progrès à faire sur leur prise en compte de l’actualité</a:t>
            </a:r>
          </a:p>
          <a:p>
            <a:pPr marL="352425" lvl="1" indent="-171450">
              <a:buFontTx/>
              <a:buChar char="-"/>
            </a:pPr>
            <a:r>
              <a:rPr lang="fr-FR" dirty="0"/>
              <a:t>des progrès à faire d’un point de vue technique pour limiter le coût notamment environnemental et financier de leur fonctionnement (cf. </a:t>
            </a:r>
            <a:r>
              <a:rPr lang="fr-FR" i="1" dirty="0"/>
              <a:t>infra</a:t>
            </a:r>
            <a:r>
              <a:rPr lang="fr-FR" i="0" dirty="0"/>
              <a:t>)</a:t>
            </a:r>
            <a:br>
              <a:rPr lang="fr-FR" i="0" dirty="0"/>
            </a:br>
            <a:endParaRPr lang="fr-FR" dirty="0"/>
          </a:p>
          <a:p>
            <a:pPr marL="171450" indent="-171450">
              <a:buFontTx/>
              <a:buChar char="-"/>
            </a:pPr>
            <a:r>
              <a:rPr lang="fr-FR" b="1" dirty="0"/>
              <a:t>du côté des outils de recherche</a:t>
            </a:r>
          </a:p>
          <a:p>
            <a:pPr marL="352425" lvl="1" indent="-171450">
              <a:buFontTx/>
              <a:buChar char="-"/>
            </a:pPr>
            <a:r>
              <a:rPr lang="fr-FR" dirty="0"/>
              <a:t>se rappeler qu’il peut y avoir 3 buts principaux derrière le besoin d’information [cf. taxonomie de Broder, 2002, https://dl.acm.org/doi/10.1145/792550.792552] :</a:t>
            </a:r>
          </a:p>
          <a:p>
            <a:pPr marL="533400" lvl="2" indent="-171450">
              <a:buFontTx/>
              <a:buChar char="-"/>
            </a:pPr>
            <a:r>
              <a:rPr lang="en-US" sz="1000" b="0" i="0" kern="1200" dirty="0">
                <a:solidFill>
                  <a:schemeClr val="tx1"/>
                </a:solidFill>
                <a:effectLst/>
                <a:latin typeface="+mn-lt"/>
                <a:ea typeface="+mn-ea"/>
                <a:cs typeface="+mn-cs"/>
              </a:rPr>
              <a:t> la recherche </a:t>
            </a:r>
            <a:r>
              <a:rPr lang="en-US" sz="1000" b="0" i="0" kern="1200" dirty="0" err="1">
                <a:solidFill>
                  <a:schemeClr val="tx1"/>
                </a:solidFill>
                <a:effectLst/>
                <a:latin typeface="+mn-lt"/>
                <a:ea typeface="+mn-ea"/>
                <a:cs typeface="+mn-cs"/>
              </a:rPr>
              <a:t>informationnelle</a:t>
            </a:r>
            <a:endParaRPr lang="en-US" sz="1000" b="0" i="0" kern="1200" dirty="0">
              <a:solidFill>
                <a:schemeClr val="tx1"/>
              </a:solidFill>
              <a:effectLst/>
              <a:latin typeface="+mn-lt"/>
              <a:ea typeface="+mn-ea"/>
              <a:cs typeface="+mn-cs"/>
            </a:endParaRP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navigationnelle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URL)</a:t>
            </a:r>
          </a:p>
          <a:p>
            <a:pPr marL="533400" lvl="2" indent="-171450">
              <a:buFontTx/>
              <a:buChar char="-"/>
            </a:pPr>
            <a:r>
              <a:rPr lang="en-US" sz="1000" b="0" i="0" kern="1200" dirty="0">
                <a:solidFill>
                  <a:schemeClr val="tx1"/>
                </a:solidFill>
                <a:effectLst/>
                <a:latin typeface="+mn-lt"/>
                <a:ea typeface="+mn-ea"/>
                <a:cs typeface="+mn-cs"/>
              </a:rPr>
              <a:t>la recherche </a:t>
            </a:r>
            <a:r>
              <a:rPr lang="en-US" sz="1000" b="0" i="0" kern="1200" dirty="0" err="1">
                <a:solidFill>
                  <a:schemeClr val="tx1"/>
                </a:solidFill>
                <a:effectLst/>
                <a:latin typeface="+mn-lt"/>
                <a:ea typeface="+mn-ea"/>
                <a:cs typeface="+mn-cs"/>
              </a:rPr>
              <a:t>transactionnelle</a:t>
            </a:r>
            <a:r>
              <a:rPr lang="en-US" sz="1000" b="0" i="0" kern="1200" dirty="0">
                <a:solidFill>
                  <a:schemeClr val="tx1"/>
                </a:solidFill>
                <a:effectLst/>
                <a:latin typeface="+mn-lt"/>
                <a:ea typeface="+mn-ea"/>
                <a:cs typeface="+mn-cs"/>
              </a:rPr>
              <a:t> (ex. : </a:t>
            </a:r>
            <a:r>
              <a:rPr lang="en-US" sz="1000" b="0" i="0" kern="1200" dirty="0" err="1">
                <a:solidFill>
                  <a:schemeClr val="tx1"/>
                </a:solidFill>
                <a:effectLst/>
                <a:latin typeface="+mn-lt"/>
                <a:ea typeface="+mn-ea"/>
                <a:cs typeface="+mn-cs"/>
              </a:rPr>
              <a:t>télécharger</a:t>
            </a:r>
            <a:r>
              <a:rPr lang="en-US" sz="1000" b="0" i="0" kern="1200" dirty="0">
                <a:solidFill>
                  <a:schemeClr val="tx1"/>
                </a:solidFill>
                <a:effectLst/>
                <a:latin typeface="+mn-lt"/>
                <a:ea typeface="+mn-ea"/>
                <a:cs typeface="+mn-cs"/>
              </a:rPr>
              <a:t> un </a:t>
            </a:r>
            <a:r>
              <a:rPr lang="en-US" sz="1000" b="0" i="0" kern="1200" dirty="0" err="1">
                <a:solidFill>
                  <a:schemeClr val="tx1"/>
                </a:solidFill>
                <a:effectLst/>
                <a:latin typeface="+mn-lt"/>
                <a:ea typeface="+mn-ea"/>
                <a:cs typeface="+mn-cs"/>
              </a:rPr>
              <a:t>fichier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trouver</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une</a:t>
            </a:r>
            <a:r>
              <a:rPr lang="en-US" sz="1000" b="0" i="0" kern="1200" dirty="0">
                <a:solidFill>
                  <a:schemeClr val="tx1"/>
                </a:solidFill>
                <a:effectLst/>
                <a:latin typeface="+mn-lt"/>
                <a:ea typeface="+mn-ea"/>
                <a:cs typeface="+mn-cs"/>
              </a:rPr>
              <a:t> carte, comparer des </a:t>
            </a:r>
            <a:r>
              <a:rPr lang="en-US" sz="1000" b="0" i="0" kern="1200" dirty="0" err="1">
                <a:solidFill>
                  <a:schemeClr val="tx1"/>
                </a:solidFill>
                <a:effectLst/>
                <a:latin typeface="+mn-lt"/>
                <a:ea typeface="+mn-ea"/>
                <a:cs typeface="+mn-cs"/>
              </a:rPr>
              <a:t>produits</a:t>
            </a:r>
            <a:r>
              <a:rPr lang="en-US" sz="1000" b="0" i="0" kern="1200" dirty="0">
                <a:solidFill>
                  <a:schemeClr val="tx1"/>
                </a:solidFill>
                <a:effectLst/>
                <a:latin typeface="+mn-lt"/>
                <a:ea typeface="+mn-ea"/>
                <a:cs typeface="+mn-cs"/>
              </a:rPr>
              <a:t>)</a:t>
            </a:r>
          </a:p>
          <a:p>
            <a:pPr marL="533400" lvl="2" indent="-171450">
              <a:buFont typeface="Wingdings" panose="05000000000000000000" pitchFamily="2" charset="2"/>
              <a:buChar char="à"/>
            </a:pPr>
            <a:r>
              <a:rPr lang="en-US" sz="1000" b="1" i="0" kern="1200" dirty="0">
                <a:solidFill>
                  <a:schemeClr val="tx1"/>
                </a:solidFill>
                <a:effectLst/>
                <a:latin typeface="+mn-lt"/>
                <a:ea typeface="+mn-ea"/>
                <a:cs typeface="+mn-cs"/>
                <a:sym typeface="Wingdings" panose="05000000000000000000" pitchFamily="2" charset="2"/>
              </a:rPr>
              <a:t>les IA </a:t>
            </a:r>
            <a:r>
              <a:rPr lang="en-US" sz="1000" b="1" i="0" kern="1200" dirty="0" err="1">
                <a:solidFill>
                  <a:schemeClr val="tx1"/>
                </a:solidFill>
                <a:effectLst/>
                <a:latin typeface="+mn-lt"/>
                <a:ea typeface="+mn-ea"/>
                <a:cs typeface="+mn-cs"/>
                <a:sym typeface="Wingdings" panose="05000000000000000000" pitchFamily="2" charset="2"/>
              </a:rPr>
              <a:t>génératives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n’ont</a:t>
            </a:r>
            <a:r>
              <a:rPr lang="en-US" sz="1000" b="1" i="0" kern="1200" dirty="0">
                <a:solidFill>
                  <a:schemeClr val="tx1"/>
                </a:solidFill>
                <a:effectLst/>
                <a:latin typeface="+mn-lt"/>
                <a:ea typeface="+mn-ea"/>
                <a:cs typeface="+mn-cs"/>
                <a:sym typeface="Wingdings" panose="05000000000000000000" pitchFamily="2" charset="2"/>
              </a:rPr>
              <a:t> que </a:t>
            </a:r>
            <a:r>
              <a:rPr lang="en-US" sz="1000" b="1" i="0" kern="1200" dirty="0" err="1">
                <a:solidFill>
                  <a:schemeClr val="tx1"/>
                </a:solidFill>
                <a:effectLst/>
                <a:latin typeface="+mn-lt"/>
                <a:ea typeface="+mn-ea"/>
                <a:cs typeface="+mn-cs"/>
                <a:sym typeface="Wingdings" panose="05000000000000000000" pitchFamily="2" charset="2"/>
              </a:rPr>
              <a:t>peu</a:t>
            </a:r>
            <a:r>
              <a:rPr lang="en-US" sz="1000" b="1" i="0" kern="1200" dirty="0">
                <a:solidFill>
                  <a:schemeClr val="tx1"/>
                </a:solidFill>
                <a:effectLst/>
                <a:latin typeface="+mn-lt"/>
                <a:ea typeface="+mn-ea"/>
                <a:cs typeface="+mn-cs"/>
                <a:sym typeface="Wingdings" panose="05000000000000000000" pitchFamily="2" charset="2"/>
              </a:rPr>
              <a:t>/ pas </a:t>
            </a:r>
            <a:r>
              <a:rPr lang="en-US" sz="1000" b="1" i="0" kern="1200" dirty="0" err="1">
                <a:solidFill>
                  <a:schemeClr val="tx1"/>
                </a:solidFill>
                <a:effectLst/>
                <a:latin typeface="+mn-lt"/>
                <a:ea typeface="+mn-ea"/>
                <a:cs typeface="+mn-cs"/>
                <a:sym typeface="Wingdings" panose="05000000000000000000" pitchFamily="2" charset="2"/>
              </a:rPr>
              <a:t>d’intérêt</a:t>
            </a:r>
            <a:r>
              <a:rPr lang="en-US" sz="1000" b="1" i="0" kern="1200" dirty="0">
                <a:solidFill>
                  <a:schemeClr val="tx1"/>
                </a:solidFill>
                <a:effectLst/>
                <a:latin typeface="+mn-lt"/>
                <a:ea typeface="+mn-ea"/>
                <a:cs typeface="+mn-cs"/>
                <a:sym typeface="Wingdings" panose="05000000000000000000" pitchFamily="2" charset="2"/>
              </a:rPr>
              <a:t> pour les 2 premiers points ; </a:t>
            </a:r>
            <a:r>
              <a:rPr lang="en-US" sz="1000" b="1" i="0" kern="1200" dirty="0" err="1">
                <a:solidFill>
                  <a:schemeClr val="tx1"/>
                </a:solidFill>
                <a:effectLst/>
                <a:latin typeface="+mn-lt"/>
                <a:ea typeface="+mn-ea"/>
                <a:cs typeface="+mn-cs"/>
                <a:sym typeface="Wingdings" panose="05000000000000000000" pitchFamily="2" charset="2"/>
              </a:rPr>
              <a:t>valables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essentiellement</a:t>
            </a:r>
            <a:r>
              <a:rPr lang="en-US" sz="1000" b="1" i="0" kern="1200" dirty="0">
                <a:solidFill>
                  <a:schemeClr val="tx1"/>
                </a:solidFill>
                <a:effectLst/>
                <a:latin typeface="+mn-lt"/>
                <a:ea typeface="+mn-ea"/>
                <a:cs typeface="+mn-cs"/>
                <a:sym typeface="Wingdings" panose="05000000000000000000" pitchFamily="2" charset="2"/>
              </a:rPr>
              <a:t> pour les </a:t>
            </a:r>
            <a:r>
              <a:rPr lang="en-US" sz="1000" b="1" i="0" kern="1200" dirty="0" err="1">
                <a:solidFill>
                  <a:schemeClr val="tx1"/>
                </a:solidFill>
                <a:effectLst/>
                <a:latin typeface="+mn-lt"/>
                <a:ea typeface="+mn-ea"/>
                <a:cs typeface="+mn-cs"/>
                <a:sym typeface="Wingdings" panose="05000000000000000000" pitchFamily="2" charset="2"/>
              </a:rPr>
              <a:t>requêtes</a:t>
            </a:r>
            <a:r>
              <a:rPr lang="en-US" sz="1000" b="1" i="0" kern="1200" dirty="0">
                <a:solidFill>
                  <a:schemeClr val="tx1"/>
                </a:solidFill>
                <a:effectLst/>
                <a:latin typeface="+mn-lt"/>
                <a:ea typeface="+mn-ea"/>
                <a:cs typeface="+mn-cs"/>
                <a:sym typeface="Wingdings" panose="05000000000000000000" pitchFamily="2" charset="2"/>
              </a:rPr>
              <a:t> declaratives (ex. : </a:t>
            </a:r>
            <a:r>
              <a:rPr lang="fr-FR" b="1" dirty="0">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Donne-</a:t>
            </a:r>
            <a:r>
              <a:rPr lang="en-US" sz="1000" b="1" i="0" kern="1200" dirty="0" err="1">
                <a:solidFill>
                  <a:schemeClr val="tx1"/>
                </a:solidFill>
                <a:effectLst/>
                <a:latin typeface="+mn-lt"/>
                <a:ea typeface="+mn-ea"/>
                <a:cs typeface="+mn-cs"/>
                <a:sym typeface="Wingdings" panose="05000000000000000000" pitchFamily="2" charset="2"/>
              </a:rPr>
              <a:t>moi</a:t>
            </a:r>
            <a:r>
              <a:rPr lang="en-US" sz="1000" b="1" i="0" kern="1200" dirty="0">
                <a:solidFill>
                  <a:schemeClr val="tx1"/>
                </a:solidFill>
                <a:effectLst/>
                <a:latin typeface="+mn-lt"/>
                <a:ea typeface="+mn-ea"/>
                <a:cs typeface="+mn-cs"/>
                <a:sym typeface="Wingdings" panose="05000000000000000000" pitchFamily="2" charset="2"/>
              </a:rPr>
              <a:t> des </a:t>
            </a:r>
            <a:r>
              <a:rPr lang="en-US" sz="1000" b="1" i="0" kern="1200" dirty="0" err="1">
                <a:solidFill>
                  <a:schemeClr val="tx1"/>
                </a:solidFill>
                <a:effectLst/>
                <a:latin typeface="+mn-lt"/>
                <a:ea typeface="+mn-ea"/>
                <a:cs typeface="+mn-cs"/>
                <a:sym typeface="Wingdings" panose="05000000000000000000" pitchFamily="2" charset="2"/>
              </a:rPr>
              <a:t>informations</a:t>
            </a:r>
            <a:r>
              <a:rPr lang="en-US" sz="1000" b="1" i="0" kern="1200" dirty="0">
                <a:solidFill>
                  <a:schemeClr val="tx1"/>
                </a:solidFill>
                <a:effectLst/>
                <a:latin typeface="+mn-lt"/>
                <a:ea typeface="+mn-ea"/>
                <a:cs typeface="+mn-cs"/>
                <a:sym typeface="Wingdings" panose="05000000000000000000" pitchFamily="2" charset="2"/>
              </a:rPr>
              <a:t> sur </a:t>
            </a:r>
            <a:r>
              <a:rPr lang="en-US" sz="1000" b="1" i="0" kern="1200" dirty="0" err="1">
                <a:solidFill>
                  <a:schemeClr val="tx1"/>
                </a:solidFill>
                <a:effectLst/>
                <a:latin typeface="+mn-lt"/>
                <a:ea typeface="+mn-ea"/>
                <a:cs typeface="+mn-cs"/>
                <a:sym typeface="Wingdings" panose="05000000000000000000" pitchFamily="2" charset="2"/>
              </a:rPr>
              <a:t>ce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sujet</a:t>
            </a:r>
            <a:r>
              <a:rPr lang="fr-FR" sz="1000" b="1" i="0" kern="1200" dirty="0">
                <a:solidFill>
                  <a:schemeClr val="tx1"/>
                </a:solidFill>
                <a:effectLst/>
                <a:latin typeface="+mn-lt"/>
                <a:ea typeface="+mn-ea"/>
                <a:cs typeface="+mn-cs"/>
                <a:sym typeface="Wingdings" panose="05000000000000000000" pitchFamily="2" charset="2"/>
              </a:rPr>
              <a:t> »</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ou</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procédurale</a:t>
            </a:r>
            <a:r>
              <a:rPr lang="en-US" sz="1000" b="1" i="0" kern="1200" dirty="0">
                <a:solidFill>
                  <a:schemeClr val="tx1"/>
                </a:solidFill>
                <a:effectLst/>
                <a:latin typeface="+mn-lt"/>
                <a:ea typeface="+mn-ea"/>
                <a:cs typeface="+mn-cs"/>
                <a:sym typeface="Wingdings" panose="05000000000000000000" pitchFamily="2" charset="2"/>
              </a:rPr>
              <a:t> (ex. : </a:t>
            </a:r>
            <a:r>
              <a:rPr lang="fr-FR" b="1" dirty="0">
                <a:sym typeface="Wingdings" panose="05000000000000000000" pitchFamily="2" charset="2"/>
              </a:rPr>
              <a:t>« C</a:t>
            </a:r>
            <a:r>
              <a:rPr lang="en-US" sz="1000" b="1" i="0" kern="1200" dirty="0" err="1">
                <a:solidFill>
                  <a:schemeClr val="tx1"/>
                </a:solidFill>
                <a:effectLst/>
                <a:latin typeface="+mn-lt"/>
                <a:ea typeface="+mn-ea"/>
                <a:cs typeface="+mn-cs"/>
                <a:sym typeface="Wingdings" panose="05000000000000000000" pitchFamily="2" charset="2"/>
              </a:rPr>
              <a:t>omment</a:t>
            </a:r>
            <a:r>
              <a:rPr lang="en-US" sz="1000" b="1" i="0" kern="1200" dirty="0">
                <a:solidFill>
                  <a:schemeClr val="tx1"/>
                </a:solidFill>
                <a:effectLst/>
                <a:latin typeface="+mn-lt"/>
                <a:ea typeface="+mn-ea"/>
                <a:cs typeface="+mn-cs"/>
                <a:sym typeface="Wingdings" panose="05000000000000000000" pitchFamily="2" charset="2"/>
              </a:rPr>
              <a:t> faire pour</a:t>
            </a:r>
            <a:r>
              <a:rPr lang="fr-FR" sz="1000" b="1" i="0" kern="1200" dirty="0">
                <a:solidFill>
                  <a:schemeClr val="tx1"/>
                </a:solidFill>
                <a:effectLst/>
                <a:latin typeface="+mn-lt"/>
                <a:ea typeface="+mn-ea"/>
                <a:cs typeface="+mn-cs"/>
                <a:sym typeface="Wingdings" panose="05000000000000000000" pitchFamily="2" charset="2"/>
              </a:rPr>
              <a:t>… »)</a:t>
            </a:r>
          </a:p>
          <a:p>
            <a:pPr marL="533400" lvl="2" indent="-171450">
              <a:buFont typeface="Wingdings" panose="05000000000000000000" pitchFamily="2" charset="2"/>
              <a:buChar char="à"/>
            </a:pPr>
            <a:r>
              <a:rPr lang="en-US" sz="1000" b="1" i="0" kern="1200" dirty="0" err="1">
                <a:solidFill>
                  <a:schemeClr val="tx1"/>
                </a:solidFill>
                <a:effectLst/>
                <a:latin typeface="+mn-lt"/>
                <a:ea typeface="+mn-ea"/>
                <a:cs typeface="+mn-cs"/>
                <a:sym typeface="Wingdings" panose="05000000000000000000" pitchFamily="2" charset="2"/>
              </a:rPr>
              <a:t>nécessité</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voir</a:t>
            </a:r>
            <a:r>
              <a:rPr lang="en-US" sz="1000" b="1" i="0" kern="1200" dirty="0">
                <a:solidFill>
                  <a:schemeClr val="tx1"/>
                </a:solidFill>
                <a:effectLst/>
                <a:latin typeface="+mn-lt"/>
                <a:ea typeface="+mn-ea"/>
                <a:cs typeface="+mn-cs"/>
                <a:sym typeface="Wingdings" panose="05000000000000000000" pitchFamily="2" charset="2"/>
              </a:rPr>
              <a:t> dans </a:t>
            </a:r>
            <a:r>
              <a:rPr lang="en-US" sz="1000" b="1" i="0" kern="1200" dirty="0" err="1">
                <a:solidFill>
                  <a:schemeClr val="tx1"/>
                </a:solidFill>
                <a:effectLst/>
                <a:latin typeface="+mn-lt"/>
                <a:ea typeface="+mn-ea"/>
                <a:cs typeface="+mn-cs"/>
                <a:sym typeface="Wingdings" panose="05000000000000000000" pitchFamily="2" charset="2"/>
              </a:rPr>
              <a:t>quels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domaines</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l’apport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conversationnel</a:t>
            </a:r>
            <a:r>
              <a:rPr lang="en-US" sz="1000" b="1" i="0" kern="1200" dirty="0">
                <a:solidFill>
                  <a:schemeClr val="tx1"/>
                </a:solidFill>
                <a:effectLst/>
                <a:latin typeface="+mn-lt"/>
                <a:ea typeface="+mn-ea"/>
                <a:cs typeface="+mn-cs"/>
                <a:sym typeface="Wingdings" panose="05000000000000000000" pitchFamily="2" charset="2"/>
              </a:rPr>
              <a:t> et </a:t>
            </a:r>
            <a:r>
              <a:rPr lang="en-US" sz="1000" b="1" i="0" kern="1200" dirty="0" err="1">
                <a:solidFill>
                  <a:schemeClr val="tx1"/>
                </a:solidFill>
                <a:effectLst/>
                <a:latin typeface="+mn-lt"/>
                <a:ea typeface="+mn-ea"/>
                <a:cs typeface="+mn-cs"/>
                <a:sym typeface="Wingdings" panose="05000000000000000000" pitchFamily="2" charset="2"/>
              </a:rPr>
              <a:t>synthétique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d’une</a:t>
            </a:r>
            <a:r>
              <a:rPr lang="en-US" sz="1000" b="1" i="0" kern="1200" dirty="0">
                <a:solidFill>
                  <a:schemeClr val="tx1"/>
                </a:solidFill>
                <a:effectLst/>
                <a:latin typeface="+mn-lt"/>
                <a:ea typeface="+mn-ea"/>
                <a:cs typeface="+mn-cs"/>
                <a:sym typeface="Wingdings" panose="05000000000000000000" pitchFamily="2" charset="2"/>
              </a:rPr>
              <a:t> IA </a:t>
            </a:r>
            <a:r>
              <a:rPr lang="en-US" sz="1000" b="1" i="0" kern="1200" dirty="0" err="1">
                <a:solidFill>
                  <a:schemeClr val="tx1"/>
                </a:solidFill>
                <a:effectLst/>
                <a:latin typeface="+mn-lt"/>
                <a:ea typeface="+mn-ea"/>
                <a:cs typeface="+mn-cs"/>
                <a:sym typeface="Wingdings" panose="05000000000000000000" pitchFamily="2" charset="2"/>
              </a:rPr>
              <a:t>est</a:t>
            </a:r>
            <a:r>
              <a:rPr lang="en-US" sz="1000" b="1" i="0" kern="1200" dirty="0">
                <a:solidFill>
                  <a:schemeClr val="tx1"/>
                </a:solidFill>
                <a:effectLst/>
                <a:latin typeface="+mn-lt"/>
                <a:ea typeface="+mn-ea"/>
                <a:cs typeface="+mn-cs"/>
                <a:sym typeface="Wingdings" panose="05000000000000000000" pitchFamily="2" charset="2"/>
              </a:rPr>
              <a:t> necessaire</a:t>
            </a:r>
            <a:br>
              <a:rPr lang="en-US" sz="1000" b="1" i="0" kern="1200" dirty="0">
                <a:solidFill>
                  <a:schemeClr val="tx1"/>
                </a:solidFill>
                <a:effectLst/>
                <a:latin typeface="+mn-lt"/>
                <a:ea typeface="+mn-ea"/>
                <a:cs typeface="+mn-cs"/>
                <a:sym typeface="Wingdings" panose="05000000000000000000" pitchFamily="2" charset="2"/>
              </a:rPr>
            </a:br>
            <a:endParaRPr lang="en-US" sz="1000" b="1" i="0" kern="1200" dirty="0">
              <a:solidFill>
                <a:schemeClr val="tx1"/>
              </a:solidFill>
              <a:effectLst/>
              <a:latin typeface="+mn-lt"/>
              <a:ea typeface="+mn-ea"/>
              <a:cs typeface="+mn-cs"/>
              <a:sym typeface="Wingdings" panose="05000000000000000000" pitchFamily="2" charset="2"/>
            </a:endParaRPr>
          </a:p>
          <a:p>
            <a:pPr marL="171450" lvl="0" indent="-171450">
              <a:buFontTx/>
              <a:buChar char="-"/>
            </a:pPr>
            <a:r>
              <a:rPr lang="en-US" sz="1000" b="1" i="0" kern="1200" dirty="0">
                <a:solidFill>
                  <a:schemeClr val="tx1"/>
                </a:solidFill>
                <a:effectLst/>
                <a:latin typeface="+mn-lt"/>
                <a:ea typeface="+mn-ea"/>
                <a:cs typeface="+mn-cs"/>
                <a:sym typeface="Wingdings" panose="05000000000000000000" pitchFamily="2" charset="2"/>
              </a:rPr>
              <a:t>question de </a:t>
            </a:r>
            <a:r>
              <a:rPr lang="en-US" sz="1000" b="1" i="0" kern="1200" dirty="0" err="1">
                <a:solidFill>
                  <a:schemeClr val="tx1"/>
                </a:solidFill>
                <a:effectLst/>
                <a:latin typeface="+mn-lt"/>
                <a:ea typeface="+mn-ea"/>
                <a:cs typeface="+mn-cs"/>
                <a:sym typeface="Wingdings" panose="05000000000000000000" pitchFamily="2" charset="2"/>
              </a:rPr>
              <a:t>l’autonomie</a:t>
            </a:r>
            <a:r>
              <a:rPr lang="en-US" sz="1000" b="1" i="0" kern="1200" dirty="0">
                <a:solidFill>
                  <a:schemeClr val="tx1"/>
                </a:solidFill>
                <a:effectLst/>
                <a:latin typeface="+mn-lt"/>
                <a:ea typeface="+mn-ea"/>
                <a:cs typeface="+mn-cs"/>
                <a:sym typeface="Wingdings" panose="05000000000000000000" pitchFamily="2" charset="2"/>
              </a:rPr>
              <a:t> de </a:t>
            </a:r>
            <a:r>
              <a:rPr lang="en-US" sz="1000" b="1" i="0" kern="1200" dirty="0" err="1">
                <a:solidFill>
                  <a:schemeClr val="tx1"/>
                </a:solidFill>
                <a:effectLst/>
                <a:latin typeface="+mn-lt"/>
                <a:ea typeface="+mn-ea"/>
                <a:cs typeface="+mn-cs"/>
                <a:sym typeface="Wingdings" panose="05000000000000000000" pitchFamily="2" charset="2"/>
              </a:rPr>
              <a:t>l’internaute</a:t>
            </a:r>
            <a:r>
              <a:rPr lang="en-US" sz="1000" b="1" i="0" kern="1200" dirty="0">
                <a:solidFill>
                  <a:schemeClr val="tx1"/>
                </a:solidFill>
                <a:effectLst/>
                <a:latin typeface="+mn-lt"/>
                <a:ea typeface="+mn-ea"/>
                <a:cs typeface="+mn-cs"/>
                <a:sym typeface="Wingdings" panose="05000000000000000000" pitchFamily="2" charset="2"/>
              </a:rPr>
              <a:t> dans un </a:t>
            </a:r>
            <a:r>
              <a:rPr lang="en-US" sz="1000" b="1" i="0" kern="1200" dirty="0" err="1">
                <a:solidFill>
                  <a:schemeClr val="tx1"/>
                </a:solidFill>
                <a:effectLst/>
                <a:latin typeface="+mn-lt"/>
                <a:ea typeface="+mn-ea"/>
                <a:cs typeface="+mn-cs"/>
                <a:sym typeface="Wingdings" panose="05000000000000000000" pitchFamily="2" charset="2"/>
              </a:rPr>
              <a:t>domaine</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fortement</a:t>
            </a:r>
            <a:r>
              <a:rPr lang="en-US" sz="1000" b="1" i="0" kern="1200" dirty="0">
                <a:solidFill>
                  <a:schemeClr val="tx1"/>
                </a:solidFill>
                <a:effectLst/>
                <a:latin typeface="+mn-lt"/>
                <a:ea typeface="+mn-ea"/>
                <a:cs typeface="+mn-cs"/>
                <a:sym typeface="Wingdings" panose="05000000000000000000" pitchFamily="2" charset="2"/>
              </a:rPr>
              <a:t> </a:t>
            </a:r>
            <a:r>
              <a:rPr lang="en-US" sz="1000" b="1" i="0" kern="1200" dirty="0" err="1">
                <a:solidFill>
                  <a:schemeClr val="tx1"/>
                </a:solidFill>
                <a:effectLst/>
                <a:latin typeface="+mn-lt"/>
                <a:ea typeface="+mn-ea"/>
                <a:cs typeface="+mn-cs"/>
                <a:sym typeface="Wingdings" panose="05000000000000000000" pitchFamily="2" charset="2"/>
              </a:rPr>
              <a:t>concurrentiel</a:t>
            </a:r>
            <a:r>
              <a:rPr lang="en-US" sz="1000" b="1" i="0" kern="1200" dirty="0">
                <a:solidFill>
                  <a:schemeClr val="tx1"/>
                </a:solidFill>
                <a:effectLst/>
                <a:latin typeface="+mn-lt"/>
                <a:ea typeface="+mn-ea"/>
                <a:cs typeface="+mn-cs"/>
                <a:sym typeface="Wingdings" panose="05000000000000000000" pitchFamily="2" charset="2"/>
              </a:rPr>
              <a:t> </a:t>
            </a:r>
            <a:r>
              <a:rPr lang="en-US" sz="1000" b="0" i="0" kern="1200" noProof="0" dirty="0">
                <a:solidFill>
                  <a:schemeClr val="tx1"/>
                </a:solidFill>
                <a:effectLst/>
                <a:latin typeface="+mn-lt"/>
                <a:ea typeface="+mn-ea"/>
                <a:cs typeface="+mn-cs"/>
                <a:sym typeface="Wingdings" panose="05000000000000000000" pitchFamily="2" charset="2"/>
              </a:rPr>
              <a:t>(cf. </a:t>
            </a:r>
            <a:r>
              <a:rPr lang="en-US" b="0" i="0" kern="1200" dirty="0" err="1">
                <a:solidFill>
                  <a:schemeClr val="tx1"/>
                </a:solidFill>
                <a:effectLst/>
                <a:latin typeface="+mn-lt"/>
                <a:ea typeface="+mn-ea"/>
                <a:cs typeface="+mn-cs"/>
                <a:sym typeface="Wingdings" panose="05000000000000000000" pitchFamily="2" charset="2"/>
              </a:rPr>
              <a:t>voir</a:t>
            </a:r>
            <a:r>
              <a:rPr lang="en-US" b="0" i="0" kern="1200" dirty="0">
                <a:solidFill>
                  <a:schemeClr val="tx1"/>
                </a:solidFill>
                <a:effectLst/>
                <a:latin typeface="+mn-lt"/>
                <a:ea typeface="+mn-ea"/>
                <a:cs typeface="+mn-cs"/>
                <a:sym typeface="Wingdings" panose="05000000000000000000" pitchFamily="2" charset="2"/>
              </a:rPr>
              <a:t> </a:t>
            </a:r>
            <a:r>
              <a:rPr lang="en-US" b="0" i="0" kern="1200" dirty="0" err="1">
                <a:solidFill>
                  <a:schemeClr val="tx1"/>
                </a:solidFill>
                <a:effectLst/>
                <a:latin typeface="+mn-lt"/>
                <a:ea typeface="+mn-ea"/>
                <a:cs typeface="+mn-cs"/>
                <a:sym typeface="Wingdings" panose="05000000000000000000" pitchFamily="2" charset="2"/>
              </a:rPr>
              <a:t>notamment</a:t>
            </a:r>
            <a:r>
              <a:rPr lang="en-US" b="0" i="0" kern="1200" dirty="0">
                <a:solidFill>
                  <a:schemeClr val="tx1"/>
                </a:solidFill>
                <a:effectLst/>
                <a:latin typeface="+mn-lt"/>
                <a:ea typeface="+mn-ea"/>
                <a:cs typeface="+mn-cs"/>
                <a:sym typeface="Wingdings" panose="05000000000000000000" pitchFamily="2" charset="2"/>
              </a:rPr>
              <a:t> F. </a:t>
            </a:r>
            <a:r>
              <a:rPr lang="en-US" b="0" i="0" kern="1200" dirty="0" err="1">
                <a:solidFill>
                  <a:schemeClr val="tx1"/>
                </a:solidFill>
                <a:effectLst/>
                <a:latin typeface="+mn-lt"/>
                <a:ea typeface="+mn-ea"/>
                <a:cs typeface="+mn-cs"/>
                <a:sym typeface="Wingdings" panose="05000000000000000000" pitchFamily="2" charset="2"/>
              </a:rPr>
              <a:t>Cavazza</a:t>
            </a:r>
            <a:r>
              <a:rPr lang="en-US" b="0" i="0" kern="1200" dirty="0">
                <a:solidFill>
                  <a:schemeClr val="tx1"/>
                </a:solidFill>
                <a:effectLst/>
                <a:latin typeface="+mn-lt"/>
                <a:ea typeface="+mn-ea"/>
                <a:cs typeface="+mn-cs"/>
                <a:sym typeface="Wingdings" panose="05000000000000000000" pitchFamily="2" charset="2"/>
              </a:rPr>
              <a:t>, </a:t>
            </a:r>
            <a:r>
              <a:rPr lang="fr-FR" b="0" i="0" kern="1200" noProof="0" dirty="0">
                <a:solidFill>
                  <a:schemeClr val="tx1"/>
                </a:solidFill>
                <a:effectLst/>
                <a:latin typeface="+mn-lt"/>
                <a:ea typeface="+mn-ea"/>
                <a:cs typeface="+mn-cs"/>
                <a:sym typeface="Wingdings" panose="05000000000000000000" pitchFamily="2" charset="2"/>
              </a:rPr>
              <a:t>« </a:t>
            </a:r>
            <a:r>
              <a:rPr lang="en-US" b="0" i="0" kern="1200" noProof="0" dirty="0">
                <a:solidFill>
                  <a:schemeClr val="tx1"/>
                </a:solidFill>
                <a:effectLst/>
                <a:latin typeface="+mn-lt"/>
                <a:ea typeface="+mn-ea"/>
                <a:cs typeface="+mn-cs"/>
                <a:sym typeface="Wingdings" panose="05000000000000000000" pitchFamily="2" charset="2"/>
              </a:rPr>
              <a:t>Les IA </a:t>
            </a:r>
            <a:r>
              <a:rPr lang="en-US" b="0" i="0" kern="1200" noProof="0" dirty="0" err="1">
                <a:solidFill>
                  <a:schemeClr val="tx1"/>
                </a:solidFill>
                <a:effectLst/>
                <a:latin typeface="+mn-lt"/>
                <a:ea typeface="+mn-ea"/>
                <a:cs typeface="+mn-cs"/>
                <a:sym typeface="Wingdings" panose="05000000000000000000" pitchFamily="2" charset="2"/>
              </a:rPr>
              <a:t>génératives</a:t>
            </a:r>
            <a:r>
              <a:rPr lang="fr-FR" b="0" i="0" kern="1200" noProof="0" dirty="0">
                <a:solidFill>
                  <a:schemeClr val="tx1"/>
                </a:solidFill>
                <a:effectLst/>
                <a:latin typeface="+mn-lt"/>
                <a:ea typeface="+mn-ea"/>
                <a:cs typeface="+mn-cs"/>
                <a:sym typeface="Wingdings" panose="05000000000000000000" pitchFamily="2" charset="2"/>
              </a:rPr>
              <a:t>… », 18/09/2023, https://fredcavazza.net/2023/09/18/les-ia-generatives-et-assistants-numeriques-vont-ils-tuer-google/</a:t>
            </a:r>
            <a:endParaRPr lang="en-US" sz="1000" b="1" i="0" kern="1200" dirty="0">
              <a:solidFill>
                <a:schemeClr val="tx1"/>
              </a:solidFill>
              <a:effectLst/>
              <a:latin typeface="+mn-lt"/>
              <a:ea typeface="+mn-ea"/>
              <a:cs typeface="+mn-cs"/>
              <a:sym typeface="Wingdings" panose="05000000000000000000" pitchFamily="2" charset="2"/>
            </a:endParaRPr>
          </a:p>
          <a:p>
            <a:pPr marL="352425" lvl="1" indent="-171450">
              <a:buFontTx/>
              <a:buChar char="-"/>
            </a:pPr>
            <a:r>
              <a:rPr lang="fr-FR" b="0" i="0" kern="1200" noProof="0" dirty="0">
                <a:solidFill>
                  <a:schemeClr val="tx1"/>
                </a:solidFill>
                <a:effectLst/>
                <a:latin typeface="+mn-lt"/>
                <a:ea typeface="+mn-ea"/>
                <a:cs typeface="+mn-cs"/>
                <a:sym typeface="Wingdings" panose="05000000000000000000" pitchFamily="2" charset="2"/>
              </a:rPr>
              <a:t>question des données, de l’indexation, des interfaces, des utilisateurs captifs, des terminaux ; quelle place pour Google ? ; quelle forme pour la recherche d’information ? </a:t>
            </a:r>
            <a:r>
              <a:rPr lang="en-US" sz="1000" b="0" i="0" kern="1200" noProof="0" dirty="0">
                <a:solidFill>
                  <a:schemeClr val="tx1"/>
                </a:solidFill>
                <a:effectLst/>
                <a:latin typeface="+mn-lt"/>
                <a:ea typeface="+mn-ea"/>
                <a:cs typeface="+mn-cs"/>
                <a:sym typeface="Wingdings" panose="05000000000000000000" pitchFamily="2" charset="2"/>
              </a:rPr>
              <a:t> </a:t>
            </a:r>
          </a:p>
          <a:p>
            <a:pPr marL="352425" lvl="1" indent="-171450">
              <a:buFontTx/>
              <a:buChar char="-"/>
            </a:pPr>
            <a:r>
              <a:rPr lang="en-US" sz="1000" b="0" i="0" kern="1200" noProof="0" dirty="0" err="1">
                <a:solidFill>
                  <a:schemeClr val="tx1"/>
                </a:solidFill>
                <a:effectLst/>
                <a:latin typeface="+mn-lt"/>
                <a:ea typeface="+mn-ea"/>
                <a:cs typeface="+mn-cs"/>
                <a:sym typeface="Wingdings" panose="05000000000000000000" pitchFamily="2" charset="2"/>
              </a:rPr>
              <a:t>vers</a:t>
            </a:r>
            <a:r>
              <a:rPr lang="en-US" sz="1000" b="0" i="0" kern="1200" noProof="0" dirty="0">
                <a:solidFill>
                  <a:schemeClr val="tx1"/>
                </a:solidFill>
                <a:effectLst/>
                <a:latin typeface="+mn-lt"/>
                <a:ea typeface="+mn-ea"/>
                <a:cs typeface="+mn-cs"/>
                <a:sym typeface="Wingdings" panose="05000000000000000000" pitchFamily="2" charset="2"/>
              </a:rPr>
              <a:t> un </a:t>
            </a:r>
            <a:r>
              <a:rPr lang="en-US" sz="1000" b="0" i="0" kern="1200" noProof="0" dirty="0" err="1">
                <a:solidFill>
                  <a:schemeClr val="tx1"/>
                </a:solidFill>
                <a:effectLst/>
                <a:latin typeface="+mn-lt"/>
                <a:ea typeface="+mn-ea"/>
                <a:cs typeface="+mn-cs"/>
                <a:sym typeface="Wingdings" panose="05000000000000000000" pitchFamily="2" charset="2"/>
              </a:rPr>
              <a:t>développement</a:t>
            </a:r>
            <a:r>
              <a:rPr lang="en-US" sz="1000" b="0" i="0" kern="1200" noProof="0" dirty="0">
                <a:solidFill>
                  <a:schemeClr val="tx1"/>
                </a:solidFill>
                <a:effectLst/>
                <a:latin typeface="+mn-lt"/>
                <a:ea typeface="+mn-ea"/>
                <a:cs typeface="+mn-cs"/>
                <a:sym typeface="Wingdings" panose="05000000000000000000" pitchFamily="2" charset="2"/>
              </a:rPr>
              <a:t> des assistants personnels ?</a:t>
            </a:r>
            <a:endParaRPr lang="fr-FR" b="0" i="0" kern="1200" noProof="0" dirty="0">
              <a:solidFill>
                <a:schemeClr val="tx1"/>
              </a:solidFill>
              <a:effectLst/>
              <a:latin typeface="+mn-lt"/>
              <a:ea typeface="+mn-ea"/>
              <a:cs typeface="+mn-cs"/>
              <a:sym typeface="Wingdings" panose="05000000000000000000" pitchFamily="2" charset="2"/>
            </a:endParaRPr>
          </a:p>
          <a:p>
            <a:pPr marL="0" lvl="0" indent="0">
              <a:buFont typeface="Wingdings" panose="05000000000000000000" pitchFamily="2" charset="2"/>
              <a:buNone/>
            </a:pPr>
            <a:endParaRPr lang="fr-FR" i="0"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68</a:t>
            </a:fld>
            <a:endParaRPr lang="fr-FR"/>
          </a:p>
        </p:txBody>
      </p:sp>
    </p:spTree>
    <p:extLst>
      <p:ext uri="{BB962C8B-B14F-4D97-AF65-F5344CB8AC3E}">
        <p14:creationId xmlns:p14="http://schemas.microsoft.com/office/powerpoint/2010/main" val="2055549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70</a:t>
            </a:fld>
            <a:endParaRPr lang="fr-FR"/>
          </a:p>
        </p:txBody>
      </p:sp>
    </p:spTree>
    <p:extLst>
      <p:ext uri="{BB962C8B-B14F-4D97-AF65-F5344CB8AC3E}">
        <p14:creationId xmlns:p14="http://schemas.microsoft.com/office/powerpoint/2010/main" val="32081634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dirty="0"/>
              <a:t>problèmes :</a:t>
            </a:r>
          </a:p>
          <a:p>
            <a:pPr marL="442913" lvl="1" indent="-171450">
              <a:buFontTx/>
              <a:buChar char="-"/>
            </a:pPr>
            <a:r>
              <a:rPr lang="fr-FR" dirty="0"/>
              <a:t>des sources internet interrogées (pourquoi celles-ci plutôt que celles-là ?, quid des sites contenant de fausses informations ou d’humour ?, etc.)</a:t>
            </a:r>
          </a:p>
          <a:p>
            <a:pPr marL="442913" lvl="1" indent="-171450">
              <a:buFontTx/>
              <a:buChar char="-"/>
            </a:pPr>
            <a:r>
              <a:rPr lang="fr-FR" dirty="0"/>
              <a:t>de l’utilisation du LLM, susceptible d’hallucinations</a:t>
            </a:r>
          </a:p>
          <a:p>
            <a:pPr marL="0" lvl="0" indent="0">
              <a:buFontTx/>
              <a:buNone/>
            </a:pPr>
            <a:r>
              <a:rPr lang="fr-FR" dirty="0"/>
              <a:t>ex. : pour Google AI </a:t>
            </a:r>
            <a:r>
              <a:rPr lang="fr-FR" i="1" dirty="0"/>
              <a:t>overviews</a:t>
            </a:r>
            <a:r>
              <a:rPr lang="fr-FR" i="1" u="none" dirty="0"/>
              <a:t> </a:t>
            </a:r>
            <a:r>
              <a:rPr lang="fr-FR" i="0" u="none" dirty="0"/>
              <a:t>qui affirme que des chats sont allés sur la Lune (https://www.francetvinfo.fr/replay-radio/aujourd-hui-c-est-demain/des-astronautes-ont-deja-rencontre-des-chats-sur-la-lune-pourquoi-le-nouveau-moteur-de-recherche-de-google-base-sur-l-ia-est-peu-fiable_6540218.html, pour d’autres exemples : https://www.francetvinfo.fr/internet/google/intelligence-artificielle-les-recherches-google-dopees-a-l-ia-diffusent-de-fausses-informations-l-entreprise-evoque-des-exemples-isoles_6562946.html, https://www.bbc.com/news/articles/cd11gzejgz4o)</a:t>
            </a:r>
          </a:p>
          <a:p>
            <a:pPr marL="0" lvl="0" indent="0">
              <a:buFontTx/>
              <a:buNone/>
            </a:pPr>
            <a:endParaRPr lang="fr-FR" i="1" u="none" dirty="0"/>
          </a:p>
          <a:p>
            <a:pPr marL="171450" lvl="0" indent="-171450">
              <a:buFont typeface="Wingdings" panose="05000000000000000000" pitchFamily="2" charset="2"/>
              <a:buChar char="à"/>
            </a:pPr>
            <a:r>
              <a:rPr lang="fr-FR" b="1" i="0" u="none" dirty="0">
                <a:sym typeface="Wingdings" panose="05000000000000000000" pitchFamily="2" charset="2"/>
              </a:rPr>
              <a:t>de plus grandes responsabilités encore que du temps des simples listes de lien de résultats</a:t>
            </a:r>
          </a:p>
          <a:p>
            <a:pPr marL="171450" lvl="0" indent="-171450">
              <a:buFont typeface="Wingdings" panose="05000000000000000000" pitchFamily="2" charset="2"/>
              <a:buChar char="à"/>
            </a:pPr>
            <a:r>
              <a:rPr lang="fr-FR" b="1" i="0" u="none" dirty="0">
                <a:sym typeface="Wingdings" panose="05000000000000000000" pitchFamily="2" charset="2"/>
              </a:rPr>
              <a:t>comment marquer 1° la présence d’une IA et 2° les sources </a:t>
            </a:r>
          </a:p>
          <a:p>
            <a:pPr marL="0" lvl="0" indent="0">
              <a:buFont typeface="Wingdings" panose="05000000000000000000" pitchFamily="2" charset="2"/>
              <a:buNone/>
            </a:pPr>
            <a:r>
              <a:rPr lang="fr-FR" i="0" u="none" dirty="0">
                <a:sym typeface="Wingdings" panose="05000000000000000000" pitchFamily="2" charset="2"/>
              </a:rPr>
              <a:t>ex. : sur l’exemple Brave : « informations fournies par la page Wikipédia ».</a:t>
            </a:r>
            <a:endParaRPr lang="fr-FR"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71</a:t>
            </a:fld>
            <a:endParaRPr lang="fr-FR"/>
          </a:p>
        </p:txBody>
      </p:sp>
    </p:spTree>
    <p:extLst>
      <p:ext uri="{BB962C8B-B14F-4D97-AF65-F5344CB8AC3E}">
        <p14:creationId xmlns:p14="http://schemas.microsoft.com/office/powerpoint/2010/main" val="2654356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72</a:t>
            </a:fld>
            <a:endParaRPr lang="fr-FR"/>
          </a:p>
        </p:txBody>
      </p:sp>
    </p:spTree>
    <p:extLst>
      <p:ext uri="{BB962C8B-B14F-4D97-AF65-F5344CB8AC3E}">
        <p14:creationId xmlns:p14="http://schemas.microsoft.com/office/powerpoint/2010/main" val="10671040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la liste de Christophe Deschamps, https://www.outilsfroids.net/2024/02/kit-de-demarrage-pour-une-utilisation-quotidienne-des-modeles-de-langage/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73</a:t>
            </a:fld>
            <a:endParaRPr lang="fr-FR"/>
          </a:p>
        </p:txBody>
      </p:sp>
    </p:spTree>
    <p:extLst>
      <p:ext uri="{BB962C8B-B14F-4D97-AF65-F5344CB8AC3E}">
        <p14:creationId xmlns:p14="http://schemas.microsoft.com/office/powerpoint/2010/main" val="4507500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1B16B-FB21-879A-D1B1-190CAE98150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011DF0-37FF-7836-398F-A1880D81259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F446C3D-E20F-55CF-2441-F65BE803193C}"/>
              </a:ext>
            </a:extLst>
          </p:cNvPr>
          <p:cNvSpPr>
            <a:spLocks noGrp="1"/>
          </p:cNvSpPr>
          <p:nvPr>
            <p:ph type="body" idx="1"/>
          </p:nvPr>
        </p:nvSpPr>
        <p:spPr/>
        <p:txBody>
          <a:bodyPr/>
          <a:lstStyle/>
          <a:p>
            <a:r>
              <a:rPr lang="fr-FR" dirty="0"/>
              <a:t>pour OpenAI : ChatGPT </a:t>
            </a:r>
            <a:r>
              <a:rPr lang="fr-FR" dirty="0" err="1"/>
              <a:t>projects</a:t>
            </a:r>
            <a:r>
              <a:rPr lang="fr-FR" dirty="0"/>
              <a:t> ; </a:t>
            </a:r>
          </a:p>
          <a:p>
            <a:r>
              <a:rPr lang="fr-FR" dirty="0"/>
              <a:t>+ Claude </a:t>
            </a:r>
            <a:r>
              <a:rPr lang="fr-FR" dirty="0" err="1"/>
              <a:t>Projects</a:t>
            </a:r>
            <a:endParaRPr lang="fr-FR" dirty="0"/>
          </a:p>
        </p:txBody>
      </p:sp>
      <p:sp>
        <p:nvSpPr>
          <p:cNvPr id="4" name="Espace réservé du numéro de diapositive 3">
            <a:extLst>
              <a:ext uri="{FF2B5EF4-FFF2-40B4-BE49-F238E27FC236}">
                <a16:creationId xmlns:a16="http://schemas.microsoft.com/office/drawing/2014/main" id="{FC2F62DA-BA3B-DA2E-90D8-3F24EFC9789F}"/>
              </a:ext>
            </a:extLst>
          </p:cNvPr>
          <p:cNvSpPr>
            <a:spLocks noGrp="1"/>
          </p:cNvSpPr>
          <p:nvPr>
            <p:ph type="sldNum" sz="quarter" idx="5"/>
          </p:nvPr>
        </p:nvSpPr>
        <p:spPr/>
        <p:txBody>
          <a:bodyPr/>
          <a:lstStyle/>
          <a:p>
            <a:fld id="{B21FE077-B2FA-45DD-91CF-0EAF3D27A068}" type="slidenum">
              <a:rPr lang="fr-FR" smtClean="0"/>
              <a:t>74</a:t>
            </a:fld>
            <a:endParaRPr lang="fr-FR"/>
          </a:p>
        </p:txBody>
      </p:sp>
    </p:spTree>
    <p:extLst>
      <p:ext uri="{BB962C8B-B14F-4D97-AF65-F5344CB8AC3E}">
        <p14:creationId xmlns:p14="http://schemas.microsoft.com/office/powerpoint/2010/main" val="2687985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https://openai.com/index/introducing-deep-research/</a:t>
            </a:r>
          </a:p>
          <a:p>
            <a:endParaRPr lang="fr-FR" dirty="0"/>
          </a:p>
          <a:p>
            <a:r>
              <a:rPr lang="fr-FR" dirty="0"/>
              <a:t>développer dans outils en ligne</a:t>
            </a:r>
          </a:p>
          <a:p>
            <a:r>
              <a:rPr lang="fr-FR" dirty="0"/>
              <a:t>annonces aussi pour les navigateurs (cf. </a:t>
            </a:r>
            <a:r>
              <a:rPr lang="fr-FR" dirty="0" err="1"/>
              <a:t>Operator</a:t>
            </a:r>
            <a:r>
              <a:rPr lang="fr-FR" dirty="0"/>
              <a:t> chez OpenAI, Comet chez Perplexity)</a:t>
            </a:r>
          </a:p>
          <a:p>
            <a:endParaRPr lang="fr-FR" dirty="0"/>
          </a:p>
          <a:p>
            <a:r>
              <a:rPr lang="fr-FR" dirty="0"/>
              <a:t>cf. aussi développement de briques techniques pour favoriser les échanges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MCP</a:t>
            </a:r>
            <a:r>
              <a:rPr lang="fr-FR" dirty="0"/>
              <a:t> </a:t>
            </a:r>
            <a:r>
              <a:rPr lang="fr-FR" b="1" dirty="0"/>
              <a:t>(</a:t>
            </a:r>
            <a:r>
              <a:rPr lang="fr-FR" b="1" i="1" dirty="0"/>
              <a:t>model context </a:t>
            </a:r>
            <a:r>
              <a:rPr lang="fr-FR" b="1" i="1" dirty="0" err="1"/>
              <a:t>protocol</a:t>
            </a:r>
            <a:r>
              <a:rPr lang="fr-FR" b="1" i="0" dirty="0"/>
              <a:t>), </a:t>
            </a:r>
            <a:r>
              <a:rPr lang="fr-FR" i="0" dirty="0"/>
              <a:t>protocole produit par Anthropic (cf. https://www.anthropic.com/news/model-context-protocol et https://modelcontextprotocol.io/introduction, 25/11/2024) et mis à disposition en </a:t>
            </a:r>
            <a:r>
              <a:rPr lang="fr-FR" i="1" dirty="0"/>
              <a:t>open source</a:t>
            </a:r>
            <a:r>
              <a:rPr lang="fr-FR" i="0" dirty="0"/>
              <a:t> pour l’ensemble de la communauté :</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i="0" dirty="0"/>
              <a:t>langage commun facilitant l’interopérabilité entre les différents acteurs, sans avoir besoin de refaire des intégrations à chaque fois</a:t>
            </a:r>
          </a:p>
          <a:p>
            <a:pPr marL="442913" lvl="1" indent="-171450">
              <a:buFontTx/>
              <a:buChar char="-"/>
            </a:pPr>
            <a:r>
              <a:rPr lang="fr-FR" i="0" dirty="0"/>
              <a:t>favoriser les échanges entre les modèles IA (notamment LLM) et leur contexte comme des sources de données (ex. : bases de données, API, fichiers) ou des outils externes (ex. : mail)</a:t>
            </a:r>
          </a:p>
          <a:p>
            <a:pPr marL="442913" lvl="1" indent="-171450">
              <a:buFontTx/>
              <a:buChar char="-"/>
            </a:pPr>
            <a:r>
              <a:rPr lang="fr-FR" i="0" dirty="0"/>
              <a:t>3 axes : </a:t>
            </a:r>
            <a:r>
              <a:rPr lang="fr-FR" b="0" i="0" dirty="0">
                <a:solidFill>
                  <a:srgbClr val="4C4B49"/>
                </a:solidFill>
                <a:effectLst/>
                <a:latin typeface="Aeonik"/>
              </a:rPr>
              <a:t> </a:t>
            </a:r>
            <a:r>
              <a:rPr lang="fr-FR" b="0" i="0" dirty="0">
                <a:solidFill>
                  <a:srgbClr val="101010"/>
                </a:solidFill>
                <a:effectLst/>
                <a:latin typeface="Aeonik"/>
              </a:rPr>
              <a:t>Outils</a:t>
            </a:r>
            <a:r>
              <a:rPr lang="fr-FR" b="0" i="0" dirty="0">
                <a:solidFill>
                  <a:srgbClr val="4C4B49"/>
                </a:solidFill>
                <a:effectLst/>
                <a:latin typeface="Aeonik"/>
              </a:rPr>
              <a:t> (fonctions exécutables), </a:t>
            </a:r>
            <a:r>
              <a:rPr lang="fr-FR" b="0" i="0" dirty="0">
                <a:solidFill>
                  <a:srgbClr val="101010"/>
                </a:solidFill>
                <a:effectLst/>
                <a:latin typeface="Aeonik"/>
              </a:rPr>
              <a:t>Ressources</a:t>
            </a:r>
            <a:r>
              <a:rPr lang="fr-FR" b="0" i="0" dirty="0">
                <a:solidFill>
                  <a:srgbClr val="4C4B49"/>
                </a:solidFill>
                <a:effectLst/>
                <a:latin typeface="Aeonik"/>
              </a:rPr>
              <a:t> (données structurées) et </a:t>
            </a:r>
            <a:r>
              <a:rPr lang="fr-FR" b="0" i="0" dirty="0">
                <a:solidFill>
                  <a:srgbClr val="101010"/>
                </a:solidFill>
                <a:effectLst/>
                <a:latin typeface="Aeonik"/>
              </a:rPr>
              <a:t>Prompts</a:t>
            </a:r>
            <a:r>
              <a:rPr lang="fr-FR" b="0" i="0" dirty="0">
                <a:solidFill>
                  <a:srgbClr val="4C4B49"/>
                </a:solidFill>
                <a:effectLst/>
                <a:latin typeface="Aeonik"/>
              </a:rPr>
              <a:t> (</a:t>
            </a:r>
            <a:r>
              <a:rPr lang="fr-FR" b="0" i="0" dirty="0" err="1">
                <a:solidFill>
                  <a:srgbClr val="4C4B49"/>
                </a:solidFill>
                <a:effectLst/>
                <a:latin typeface="Aeonik"/>
              </a:rPr>
              <a:t>templates</a:t>
            </a:r>
            <a:r>
              <a:rPr lang="fr-FR" b="0" i="0" dirty="0">
                <a:solidFill>
                  <a:srgbClr val="4C4B49"/>
                </a:solidFill>
                <a:effectLst/>
                <a:latin typeface="Aeonik"/>
              </a:rPr>
              <a:t> d'instructions) (cf. https://www.digidop.com/fr/blog/mcp-revolution-ia)</a:t>
            </a:r>
          </a:p>
          <a:p>
            <a:pPr marL="442913" lvl="1" indent="-171450">
              <a:buFontTx/>
              <a:buChar char="-"/>
            </a:pPr>
            <a:r>
              <a:rPr lang="fr-FR" b="0" i="0" dirty="0">
                <a:solidFill>
                  <a:srgbClr val="4C4B49"/>
                </a:solidFill>
                <a:effectLst/>
                <a:latin typeface="Aeonik"/>
              </a:rPr>
              <a:t>pourrait devenir l’équivalent du http pour l’IA</a:t>
            </a:r>
          </a:p>
          <a:p>
            <a:pPr marL="442913" lvl="1" indent="-171450">
              <a:buFontTx/>
              <a:buChar char="-"/>
            </a:pPr>
            <a:r>
              <a:rPr lang="fr-FR" b="0" i="0" dirty="0">
                <a:solidFill>
                  <a:srgbClr val="4C4B49"/>
                </a:solidFill>
                <a:effectLst/>
                <a:latin typeface="Aeonik"/>
              </a:rPr>
              <a:t>protocole adapté par OpenAI et Google (cf. https://innovations.fr/google-adopte-le-standard-mcp-danthropic-une-revolution/ : « </a:t>
            </a:r>
            <a:r>
              <a:rPr lang="fr-FR" b="0" i="0" dirty="0">
                <a:solidFill>
                  <a:srgbClr val="555555"/>
                </a:solidFill>
                <a:effectLst/>
                <a:latin typeface="Lato" panose="020F0502020204030203" pitchFamily="34" charset="0"/>
              </a:rPr>
              <a:t>Fini les modèles statiques : place à des agents capables de s’adapter, d’apprendre et d’agir en fonction des données qu’ils rencontrent »</a:t>
            </a:r>
            <a:r>
              <a:rPr lang="fr-FR" b="0" i="0" dirty="0">
                <a:solidFill>
                  <a:srgbClr val="4C4B49"/>
                </a:solidFill>
                <a:effectLst/>
                <a:latin typeface="Aeonik"/>
              </a:rPr>
              <a:t>)</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76</a:t>
            </a:fld>
            <a:endParaRPr lang="fr-FR"/>
          </a:p>
        </p:txBody>
      </p:sp>
    </p:spTree>
    <p:extLst>
      <p:ext uri="{BB962C8B-B14F-4D97-AF65-F5344CB8AC3E}">
        <p14:creationId xmlns:p14="http://schemas.microsoft.com/office/powerpoint/2010/main" val="1718445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05/05/2025</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78</a:t>
            </a:fld>
            <a:endParaRPr lang="fr-FR"/>
          </a:p>
        </p:txBody>
      </p:sp>
    </p:spTree>
    <p:extLst>
      <p:ext uri="{BB962C8B-B14F-4D97-AF65-F5344CB8AC3E}">
        <p14:creationId xmlns:p14="http://schemas.microsoft.com/office/powerpoint/2010/main" val="228910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IA</a:t>
            </a:r>
            <a:r>
              <a:rPr lang="fr-FR" b="1" baseline="0" dirty="0"/>
              <a:t> : conséquences sur production et accès à l’information</a:t>
            </a:r>
          </a:p>
          <a:p>
            <a:r>
              <a:rPr lang="fr-FR" b="1" baseline="0" dirty="0"/>
              <a:t>? changement de la recherche d’information</a:t>
            </a:r>
            <a:endParaRPr lang="fr-FR" b="1"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9</a:t>
            </a:fld>
            <a:endParaRPr lang="fr-FR" dirty="0"/>
          </a:p>
        </p:txBody>
      </p:sp>
    </p:spTree>
    <p:extLst>
      <p:ext uri="{BB962C8B-B14F-4D97-AF65-F5344CB8AC3E}">
        <p14:creationId xmlns:p14="http://schemas.microsoft.com/office/powerpoint/2010/main" val="3720392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8562-A72C-5FD0-6969-1E23624403D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F23C440-008C-9741-8E93-A6F1F8C853B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6EE9CEE-BB42-F73E-514D-85F029C60F4C}"/>
              </a:ext>
            </a:extLst>
          </p:cNvPr>
          <p:cNvSpPr>
            <a:spLocks noGrp="1"/>
          </p:cNvSpPr>
          <p:nvPr>
            <p:ph type="body" idx="1"/>
          </p:nvPr>
        </p:nvSpPr>
        <p:spPr/>
        <p:txBody>
          <a:bodyPr/>
          <a:lstStyle/>
          <a:p>
            <a:r>
              <a:rPr lang="fr-FR" dirty="0"/>
              <a:t>STORM : </a:t>
            </a:r>
            <a:r>
              <a:rPr lang="en-US" b="0" i="0" dirty="0">
                <a:solidFill>
                  <a:srgbClr val="444444"/>
                </a:solidFill>
                <a:effectLst/>
                <a:latin typeface="Roboto" panose="02000000000000000000" pitchFamily="2" charset="0"/>
              </a:rPr>
              <a:t>Synthesis of Topic Outlines through Retrieval and Multi-perspective Question Asking</a:t>
            </a:r>
            <a:endParaRPr lang="fr-FR" dirty="0"/>
          </a:p>
          <a:p>
            <a:r>
              <a:rPr lang="fr-FR" dirty="0"/>
              <a:t>STORM : https://arxiv.org/abs/2402.14207</a:t>
            </a:r>
          </a:p>
          <a:p>
            <a:r>
              <a:rPr lang="fr-FR" dirty="0"/>
              <a:t>Co-STORM : https://arxiv.org/abs/2408.15232</a:t>
            </a:r>
          </a:p>
          <a:p>
            <a:r>
              <a:rPr lang="fr-FR" dirty="0"/>
              <a:t>pour écrire des articles de type Wikipédia, à partir de sources internet, cf. https://techstartups.com/2024/12/31/stanford-university-launches-storm-a-new-ai-tool-that-enables-anyone-to-create-wikipedia-style-reports-on-any-topic/</a:t>
            </a:r>
          </a:p>
        </p:txBody>
      </p:sp>
      <p:sp>
        <p:nvSpPr>
          <p:cNvPr id="4" name="Espace réservé du numéro de diapositive 3">
            <a:extLst>
              <a:ext uri="{FF2B5EF4-FFF2-40B4-BE49-F238E27FC236}">
                <a16:creationId xmlns:a16="http://schemas.microsoft.com/office/drawing/2014/main" id="{FADA9FBE-75DA-E521-D52D-9FD7B0F2BC4E}"/>
              </a:ext>
            </a:extLst>
          </p:cNvPr>
          <p:cNvSpPr>
            <a:spLocks noGrp="1"/>
          </p:cNvSpPr>
          <p:nvPr>
            <p:ph type="sldNum" sz="quarter" idx="5"/>
          </p:nvPr>
        </p:nvSpPr>
        <p:spPr/>
        <p:txBody>
          <a:bodyPr/>
          <a:lstStyle/>
          <a:p>
            <a:fld id="{B21FE077-B2FA-45DD-91CF-0EAF3D27A068}" type="slidenum">
              <a:rPr lang="fr-FR" smtClean="0"/>
              <a:t>80</a:t>
            </a:fld>
            <a:endParaRPr lang="fr-FR"/>
          </a:p>
        </p:txBody>
      </p:sp>
    </p:spTree>
    <p:extLst>
      <p:ext uri="{BB962C8B-B14F-4D97-AF65-F5344CB8AC3E}">
        <p14:creationId xmlns:p14="http://schemas.microsoft.com/office/powerpoint/2010/main" val="22576530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014B7-25AE-55B0-F1BB-4BFD62CBBA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AB696C-0B96-7210-F58C-F7F09C25CA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72D0DC-B69C-3478-544E-B0347C6C730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F9E2071-5454-55B6-3ABD-C8FCC7E8E684}"/>
              </a:ext>
            </a:extLst>
          </p:cNvPr>
          <p:cNvSpPr>
            <a:spLocks noGrp="1"/>
          </p:cNvSpPr>
          <p:nvPr>
            <p:ph type="sldNum" sz="quarter" idx="5"/>
          </p:nvPr>
        </p:nvSpPr>
        <p:spPr/>
        <p:txBody>
          <a:bodyPr/>
          <a:lstStyle/>
          <a:p>
            <a:fld id="{B21FE077-B2FA-45DD-91CF-0EAF3D27A068}" type="slidenum">
              <a:rPr lang="fr-FR" smtClean="0"/>
              <a:t>82</a:t>
            </a:fld>
            <a:endParaRPr lang="fr-FR"/>
          </a:p>
        </p:txBody>
      </p:sp>
    </p:spTree>
    <p:extLst>
      <p:ext uri="{BB962C8B-B14F-4D97-AF65-F5344CB8AC3E}">
        <p14:creationId xmlns:p14="http://schemas.microsoft.com/office/powerpoint/2010/main" val="2850324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visions différentes dans le monde du travail</a:t>
            </a:r>
          </a:p>
          <a:p>
            <a:pPr marL="361950" indent="-180975">
              <a:buFontTx/>
              <a:buChar char="-"/>
            </a:pPr>
            <a:r>
              <a:rPr lang="fr-FR" dirty="0"/>
              <a:t>10/2023-03/2024 : expérimentation de ChatGPT, </a:t>
            </a:r>
            <a:r>
              <a:rPr lang="fr-FR" dirty="0" err="1"/>
              <a:t>LLama</a:t>
            </a:r>
            <a:r>
              <a:rPr lang="fr-FR" dirty="0"/>
              <a:t> et BLOOM par des </a:t>
            </a:r>
            <a:r>
              <a:rPr lang="fr-FR" b="1" dirty="0"/>
              <a:t>fonctionnaires de France Services </a:t>
            </a:r>
            <a:r>
              <a:rPr lang="fr-FR" dirty="0"/>
              <a:t>pour répondre aux relations avec les usagers (I. Cussac, « ChatGPT bientôt déployé… », 11/05/2023, https://www.capital.fr/economie-politique/chatgpt-bientot-deploye-dans-certains-services-publics-1468184), fait néanmoins en partenariat avec la CNIL et l’ANSI (</a:t>
            </a:r>
            <a:r>
              <a:rPr lang="fr-FR" sz="1000" b="0" i="0" kern="1200" dirty="0">
                <a:solidFill>
                  <a:schemeClr val="tx1"/>
                </a:solidFill>
                <a:effectLst/>
                <a:latin typeface="+mn-lt"/>
                <a:ea typeface="+mn-ea"/>
                <a:cs typeface="+mn-cs"/>
              </a:rPr>
              <a:t>Agence nationale de la sécurité des systèmes d’information)</a:t>
            </a:r>
          </a:p>
          <a:p>
            <a:pPr marL="180975" indent="0">
              <a:buFontTx/>
              <a:buNone/>
            </a:pPr>
            <a:r>
              <a:rPr lang="fr-FR" sz="1000" b="0" i="0" kern="1200" dirty="0">
                <a:solidFill>
                  <a:schemeClr val="tx1"/>
                </a:solidFill>
                <a:effectLst/>
                <a:latin typeface="+mn-lt"/>
                <a:ea typeface="+mn-ea"/>
                <a:cs typeface="+mn-cs"/>
                <a:sym typeface="Wingdings" panose="05000000000000000000" pitchFamily="2" charset="2"/>
              </a:rPr>
              <a:t>	 projet de l’agent Albert, développé par </a:t>
            </a:r>
            <a:r>
              <a:rPr lang="fr-FR" sz="1000" b="0" i="0" kern="1200" dirty="0" err="1">
                <a:solidFill>
                  <a:schemeClr val="tx1"/>
                </a:solidFill>
                <a:effectLst/>
                <a:latin typeface="+mn-lt"/>
                <a:ea typeface="+mn-ea"/>
                <a:cs typeface="+mn-cs"/>
                <a:sym typeface="Wingdings" panose="05000000000000000000" pitchFamily="2" charset="2"/>
              </a:rPr>
              <a:t>Dinum</a:t>
            </a:r>
            <a:r>
              <a:rPr lang="fr-FR" sz="1000" b="0" i="0" kern="1200" dirty="0">
                <a:solidFill>
                  <a:schemeClr val="tx1"/>
                </a:solidFill>
                <a:effectLst/>
                <a:latin typeface="+mn-lt"/>
                <a:ea typeface="+mn-ea"/>
                <a:cs typeface="+mn-cs"/>
                <a:sym typeface="Wingdings" panose="05000000000000000000" pitchFamily="2" charset="2"/>
              </a:rPr>
              <a:t> et Etalab, basé sur des modèles </a:t>
            </a:r>
            <a:r>
              <a:rPr lang="fr-FR" sz="1000" b="0" i="1" kern="1200" dirty="0">
                <a:solidFill>
                  <a:schemeClr val="tx1"/>
                </a:solidFill>
                <a:effectLst/>
                <a:latin typeface="+mn-lt"/>
                <a:ea typeface="+mn-ea"/>
                <a:cs typeface="+mn-cs"/>
                <a:sym typeface="Wingdings" panose="05000000000000000000" pitchFamily="2" charset="2"/>
              </a:rPr>
              <a:t>open source</a:t>
            </a:r>
            <a:r>
              <a:rPr lang="fr-FR" sz="1000" b="0" i="0" kern="1200" dirty="0">
                <a:solidFill>
                  <a:schemeClr val="tx1"/>
                </a:solidFill>
                <a:effectLst/>
                <a:latin typeface="+mn-lt"/>
                <a:ea typeface="+mn-ea"/>
                <a:cs typeface="+mn-cs"/>
                <a:sym typeface="Wingdings" panose="05000000000000000000" pitchFamily="2" charset="2"/>
              </a:rPr>
              <a:t> de Mistral et Meta, permettant un développement et maîtrise en propre (https://huggingface.co/AgentPublic)</a:t>
            </a:r>
            <a:endParaRPr lang="fr-FR" sz="1000" b="0" i="0" kern="1200" dirty="0">
              <a:solidFill>
                <a:schemeClr val="tx1"/>
              </a:solidFill>
              <a:effectLst/>
              <a:latin typeface="+mn-lt"/>
              <a:ea typeface="+mn-ea"/>
              <a:cs typeface="+mn-cs"/>
            </a:endParaRPr>
          </a:p>
          <a:p>
            <a:pPr marL="361950" indent="-180975"/>
            <a:r>
              <a:rPr lang="fr-FR" dirty="0"/>
              <a:t>- dans le même temps : des mises en garde d’entreprises comme Samsung, Amazon ou Google vis-à-vis de leurs employés, voire menace de licenciement : crainte sur la qualité du code fourni, sur la confidentialité des données (G. Bourdais, « Faut-il interdire ChatGPT… », 22/09/2023, https://shift-avocats.com/faut-il-interdire-chatgpt-a-ses-salaries/)</a:t>
            </a:r>
          </a:p>
          <a:p>
            <a:endParaRPr lang="fr-FR" dirty="0"/>
          </a:p>
          <a:p>
            <a:endParaRPr lang="fr-FR" dirty="0"/>
          </a:p>
          <a:p>
            <a:r>
              <a:rPr lang="fr-FR" dirty="0">
                <a:solidFill>
                  <a:srgbClr val="FF0000"/>
                </a:solidFill>
              </a:rPr>
              <a:t>des questions techniques, économiques, sociales, légales, informationnelles</a:t>
            </a:r>
          </a:p>
          <a:p>
            <a:endParaRPr lang="fr-FR" dirty="0">
              <a:solidFill>
                <a:srgbClr val="FF0000"/>
              </a:solidFill>
            </a:endParaRPr>
          </a:p>
          <a:p>
            <a:r>
              <a:rPr lang="fr-FR" b="1" dirty="0">
                <a:solidFill>
                  <a:srgbClr val="FF0000"/>
                </a:solidFill>
              </a:rPr>
              <a:t>les IA génératives partagent de nombreuses critiques suivantes déjà faites aussi avec le développement des moteurs de recherche et les réseaux sociaux</a:t>
            </a:r>
          </a:p>
          <a:p>
            <a:pPr marL="361950" indent="-180975"/>
            <a:r>
              <a:rPr lang="fr-FR" b="1" dirty="0">
                <a:solidFill>
                  <a:srgbClr val="FF0000"/>
                </a:solidFill>
              </a:rPr>
              <a:t>	- ex. : boîtes noires</a:t>
            </a:r>
          </a:p>
          <a:p>
            <a:pPr marL="361950" indent="-180975"/>
            <a:r>
              <a:rPr lang="fr-FR" b="1" dirty="0">
                <a:solidFill>
                  <a:srgbClr val="FF0000"/>
                </a:solidFill>
              </a:rPr>
              <a:t>	- ex. : </a:t>
            </a:r>
            <a:r>
              <a:rPr lang="fr-FR" b="1" dirty="0">
                <a:solidFill>
                  <a:srgbClr val="FF0000"/>
                </a:solidFill>
                <a:sym typeface="Wingdings" panose="05000000000000000000" pitchFamily="2" charset="2"/>
              </a:rPr>
              <a:t>médiation, éditorialisation donnant l’illusion de la vraisemblance </a:t>
            </a:r>
          </a:p>
          <a:p>
            <a:r>
              <a:rPr lang="fr-FR" b="1" dirty="0">
                <a:sym typeface="Wingdings" panose="05000000000000000000" pitchFamily="2" charset="2"/>
              </a:rPr>
              <a:t>	</a:t>
            </a:r>
            <a:endParaRPr lang="fr-FR" b="1" dirty="0"/>
          </a:p>
          <a:p>
            <a:r>
              <a:rPr lang="fr-FR" dirty="0"/>
              <a:t>particularités de l’IA ?</a:t>
            </a:r>
            <a:endParaRPr lang="fr-FR" dirty="0">
              <a:sym typeface="Wingdings" panose="05000000000000000000" pitchFamily="2" charset="2"/>
            </a:endParaRPr>
          </a:p>
          <a:p>
            <a:endParaRPr lang="fr-FR" dirty="0"/>
          </a:p>
          <a:p>
            <a:r>
              <a:rPr lang="fr-FR" dirty="0"/>
              <a:t>cf. AI Risk Repository, répertoire unifié des risques de l’IA : https://airisk.mit.edu/</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84</a:t>
            </a:fld>
            <a:endParaRPr lang="fr-FR"/>
          </a:p>
        </p:txBody>
      </p:sp>
    </p:spTree>
    <p:extLst>
      <p:ext uri="{BB962C8B-B14F-4D97-AF65-F5344CB8AC3E}">
        <p14:creationId xmlns:p14="http://schemas.microsoft.com/office/powerpoint/2010/main" val="34575451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Pôle Léonard de Vinci, RM conseil et TALAN, </a:t>
            </a:r>
            <a:r>
              <a:rPr lang="fr-FR" i="1" dirty="0"/>
              <a:t>L’impact des IA génératives </a:t>
            </a:r>
            <a:r>
              <a:rPr lang="fr-FR" i="1" dirty="0" err="1"/>
              <a:t>surles</a:t>
            </a:r>
            <a:r>
              <a:rPr lang="fr-FR" i="1" dirty="0"/>
              <a:t> étudiants</a:t>
            </a:r>
            <a:r>
              <a:rPr lang="fr-FR" dirty="0"/>
              <a:t>, 04/2024, https://www.devinci.fr/pdf/etude-impact-des-IA-generatives-sur-les-etudiants.pdf</a:t>
            </a:r>
          </a:p>
          <a:p>
            <a:r>
              <a:rPr lang="fr-FR" dirty="0"/>
              <a:t> + 1 100 répondants de </a:t>
            </a:r>
            <a:r>
              <a:rPr lang="fr-FR" dirty="0" err="1"/>
              <a:t>4</a:t>
            </a:r>
            <a:r>
              <a:rPr lang="fr-FR" baseline="30000" dirty="0" err="1"/>
              <a:t>e</a:t>
            </a:r>
            <a:r>
              <a:rPr lang="fr-FR" dirty="0"/>
              <a:t> année (</a:t>
            </a:r>
            <a:r>
              <a:rPr lang="fr-FR" b="0" i="0" dirty="0">
                <a:solidFill>
                  <a:srgbClr val="000000"/>
                </a:solidFill>
                <a:effectLst/>
                <a:latin typeface="Georgia" panose="02040502050405020303" pitchFamily="18" charset="0"/>
              </a:rPr>
              <a:t>management, ingénierie généraliste, numérique, création et design) au Pôle universitaire (privé) Léonard de Vinci</a:t>
            </a:r>
            <a:endParaRPr lang="fr-FR" i="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86</a:t>
            </a:fld>
            <a:endParaRPr lang="fr-FR"/>
          </a:p>
        </p:txBody>
      </p:sp>
    </p:spTree>
    <p:extLst>
      <p:ext uri="{BB962C8B-B14F-4D97-AF65-F5344CB8AC3E}">
        <p14:creationId xmlns:p14="http://schemas.microsoft.com/office/powerpoint/2010/main" val="24144188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8"/>
            <a:ext cx="5486400" cy="9620252"/>
          </a:xfrm>
        </p:spPr>
        <p:txBody>
          <a:bodyPr/>
          <a:lstStyle/>
          <a:p>
            <a:pPr marL="0" indent="0">
              <a:buFontTx/>
              <a:buNone/>
            </a:pPr>
            <a:r>
              <a:rPr lang="fr-FR" dirty="0"/>
              <a:t>cf.</a:t>
            </a:r>
            <a:r>
              <a:rPr lang="fr-FR" baseline="0" dirty="0"/>
              <a:t> notamment </a:t>
            </a:r>
            <a:r>
              <a:rPr lang="fr-FR" dirty="0"/>
              <a:t>,</a:t>
            </a:r>
            <a:r>
              <a:rPr lang="fr-FR" sz="1000" dirty="0"/>
              <a:t> J.-L. </a:t>
            </a:r>
            <a:r>
              <a:rPr lang="fr-FR" sz="1000" dirty="0" err="1"/>
              <a:t>Dessalles</a:t>
            </a:r>
            <a:r>
              <a:rPr lang="fr-FR" sz="1000" dirty="0"/>
              <a:t>,</a:t>
            </a:r>
            <a:r>
              <a:rPr lang="fr-FR" sz="1000" baseline="0" dirty="0"/>
              <a:t> </a:t>
            </a:r>
            <a:r>
              <a:rPr lang="fr-FR" sz="1000" i="1" dirty="0"/>
              <a:t>Des intelligences très artificielles</a:t>
            </a:r>
            <a:r>
              <a:rPr lang="fr-FR" sz="1000" i="0" dirty="0"/>
              <a:t>, 2019 et </a:t>
            </a:r>
            <a:r>
              <a:rPr lang="fr-FR" baseline="0" dirty="0"/>
              <a:t>J.-G. </a:t>
            </a:r>
            <a:r>
              <a:rPr lang="fr-FR" baseline="0" dirty="0" err="1"/>
              <a:t>Ganascia</a:t>
            </a:r>
            <a:r>
              <a:rPr lang="fr-FR" baseline="0" dirty="0"/>
              <a:t>, </a:t>
            </a:r>
            <a:r>
              <a:rPr lang="fr-FR" i="1" baseline="0" dirty="0"/>
              <a:t>Le mythe de la singularité…, </a:t>
            </a:r>
            <a:r>
              <a:rPr lang="fr-FR" baseline="0" dirty="0"/>
              <a:t>2017</a:t>
            </a:r>
          </a:p>
          <a:p>
            <a:pPr marL="0" indent="0">
              <a:buFontTx/>
              <a:buNone/>
            </a:pPr>
            <a:endParaRPr lang="fr-FR" dirty="0"/>
          </a:p>
          <a:p>
            <a:pPr marL="0" indent="0">
              <a:buFontTx/>
              <a:buNone/>
            </a:pPr>
            <a:r>
              <a:rPr lang="fr-FR" b="1" u="sng" dirty="0"/>
              <a:t>les dangers de l’IA en général</a:t>
            </a:r>
          </a:p>
          <a:p>
            <a:pPr marL="171450" indent="-171450">
              <a:buFontTx/>
              <a:buChar char="-"/>
            </a:pPr>
            <a:r>
              <a:rPr lang="fr-FR" b="1" dirty="0"/>
              <a:t>science-fiction</a:t>
            </a:r>
            <a:r>
              <a:rPr lang="fr-FR" baseline="0" dirty="0"/>
              <a:t> (romans, films, séries) attire l’attention sur les dangers des IA</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question de la </a:t>
            </a:r>
            <a:r>
              <a:rPr lang="fr-FR" b="1" baseline="0" dirty="0" err="1"/>
              <a:t>superintelligence</a:t>
            </a:r>
            <a:r>
              <a:rPr lang="fr-FR" baseline="0" dirty="0"/>
              <a:t> : IAG (intelligence artificielle générale), «  intelligence forte » (douée de conscience et d’autonomie), « </a:t>
            </a:r>
            <a:r>
              <a:rPr lang="fr-FR" dirty="0"/>
              <a:t>singularité » (moment où l’IA dépassera l’intelligence humaine)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part de l’humain, plus ou moins importante</a:t>
            </a:r>
            <a:r>
              <a:rPr lang="fr-FR" baseline="0" dirty="0"/>
              <a:t> (cf. transhumanisme ?, esclavage ?, élimination de l’espèce humaine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vers une extinction de masse (</a:t>
            </a:r>
            <a:r>
              <a:rPr lang="fr-FR" dirty="0"/>
              <a:t>« </a:t>
            </a:r>
            <a:r>
              <a:rPr lang="fr-FR" i="1" dirty="0"/>
              <a:t>x-</a:t>
            </a:r>
            <a:r>
              <a:rPr lang="fr-FR" i="1" dirty="0" err="1"/>
              <a:t>risk</a:t>
            </a:r>
            <a:r>
              <a:rPr lang="fr-FR" dirty="0"/>
              <a:t> ») ?</a:t>
            </a:r>
            <a:endParaRPr lang="fr-FR" baseline="0" dirty="0"/>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baseline="0" dirty="0"/>
              <a:t>mobilisation et prises de paroles de chercheurs depuis longtemps également</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2015 : lettre ouverte du </a:t>
            </a:r>
            <a:r>
              <a:rPr lang="fr-FR" i="1" dirty="0"/>
              <a:t>Future</a:t>
            </a:r>
            <a:r>
              <a:rPr lang="fr-FR" i="1" baseline="0" dirty="0"/>
              <a:t> of life </a:t>
            </a:r>
            <a:r>
              <a:rPr lang="fr-FR" i="1" baseline="0" dirty="0" err="1"/>
              <a:t>institute</a:t>
            </a:r>
            <a:endParaRPr lang="fr-FR"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2023 : l’IA devient un risque majeur (4</a:t>
            </a:r>
            <a:r>
              <a:rPr lang="fr-FR" baseline="30000" dirty="0"/>
              <a:t>e</a:t>
            </a:r>
            <a:r>
              <a:rPr lang="fr-FR" dirty="0"/>
              <a:t> place) pour les experts et une préoccupation accrue pour le grand public (rapport annuel de l’assureur AXA sur les « </a:t>
            </a:r>
            <a:r>
              <a:rPr lang="fr-FR" b="1" dirty="0"/>
              <a:t>grands risques de demain</a:t>
            </a:r>
            <a:r>
              <a:rPr lang="fr-FR" dirty="0"/>
              <a:t> » (M. </a:t>
            </a:r>
            <a:r>
              <a:rPr lang="fr-FR" dirty="0" err="1"/>
              <a:t>Angrand</a:t>
            </a:r>
            <a:r>
              <a:rPr lang="fr-FR" dirty="0"/>
              <a:t>, « </a:t>
            </a:r>
            <a:r>
              <a:rPr lang="fr-FR" sz="1000" b="0" i="0" kern="1200" dirty="0">
                <a:solidFill>
                  <a:schemeClr val="tx1"/>
                </a:solidFill>
                <a:effectLst/>
                <a:latin typeface="+mn-lt"/>
                <a:ea typeface="+mn-ea"/>
                <a:cs typeface="+mn-cs"/>
              </a:rPr>
              <a:t>L’intelligence artificielle, nouvelle venue parmi les risques majeurs »…, 29/10/2023, https://www.lemonde.fr/economie/article/2023/10/29/l-intelligence-artificielle-nouvelle-venue-parmi-les-risques-majeurs_6197221_3234.html)</a:t>
            </a:r>
            <a:endParaRPr lang="fr-FR" dirty="0"/>
          </a:p>
          <a:p>
            <a:pPr marL="352425" lvl="1" indent="-171450">
              <a:buFontTx/>
              <a:buChar char="-"/>
            </a:pPr>
            <a:r>
              <a:rPr lang="fr-FR" b="1" dirty="0"/>
              <a:t>1</a:t>
            </a:r>
            <a:r>
              <a:rPr lang="fr-FR" b="1" baseline="30000" dirty="0"/>
              <a:t>er</a:t>
            </a:r>
            <a:r>
              <a:rPr lang="fr-FR" b="1" dirty="0"/>
              <a:t> et 2/11/2023 : AI</a:t>
            </a:r>
            <a:r>
              <a:rPr lang="fr-FR" b="1" baseline="0" dirty="0"/>
              <a:t> </a:t>
            </a:r>
            <a:r>
              <a:rPr lang="fr-FR" b="1" baseline="0" dirty="0" err="1"/>
              <a:t>summit</a:t>
            </a:r>
            <a:r>
              <a:rPr lang="fr-FR" b="1" baseline="0" dirty="0"/>
              <a:t> sur la sécurité  de l’intelligence artificielle </a:t>
            </a:r>
            <a:r>
              <a:rPr lang="fr-FR" baseline="0" dirty="0"/>
              <a:t>à </a:t>
            </a:r>
            <a:r>
              <a:rPr lang="fr-FR" baseline="0" dirty="0" err="1"/>
              <a:t>Bletchley</a:t>
            </a:r>
            <a:r>
              <a:rPr lang="fr-FR" baseline="0" dirty="0"/>
              <a:t> Park</a:t>
            </a:r>
          </a:p>
          <a:p>
            <a:pPr marL="803275" lvl="2" indent="-171450">
              <a:buFontTx/>
              <a:buChar char="-"/>
            </a:pPr>
            <a:r>
              <a:rPr lang="fr-FR" baseline="0" dirty="0"/>
              <a:t>souhait de </a:t>
            </a:r>
            <a:r>
              <a:rPr lang="fr-FR" b="1" baseline="0" dirty="0"/>
              <a:t>réguler l’IA</a:t>
            </a:r>
          </a:p>
          <a:p>
            <a:pPr marL="803275" lvl="2" indent="-171450">
              <a:buFontTx/>
              <a:buChar char="-"/>
            </a:pPr>
            <a:r>
              <a:rPr lang="fr-FR" baseline="0" dirty="0"/>
              <a:t>souhait de fournir un </a:t>
            </a:r>
            <a:r>
              <a:rPr lang="fr-FR" b="1" baseline="0" dirty="0"/>
              <a:t>cadre de surveillance </a:t>
            </a:r>
            <a:r>
              <a:rPr lang="fr-FR" baseline="0" dirty="0"/>
              <a:t>sur le modèle du GIEC pour le climat ou de l’AIEA pour l’énergie atomique</a:t>
            </a:r>
          </a:p>
          <a:p>
            <a:pPr marL="0" lvl="0" indent="0">
              <a:buFontTx/>
              <a:buNone/>
            </a:pPr>
            <a:endParaRPr lang="fr-FR" baseline="0" dirty="0"/>
          </a:p>
          <a:p>
            <a:pPr marL="0" lvl="0" indent="0">
              <a:buFontTx/>
              <a:buNone/>
            </a:pPr>
            <a:r>
              <a:rPr lang="fr-FR" dirty="0"/>
              <a:t>- dans le </a:t>
            </a:r>
            <a:r>
              <a:rPr lang="fr-FR" b="1" dirty="0"/>
              <a:t>cas des IA génératives</a:t>
            </a:r>
            <a:r>
              <a:rPr lang="fr-FR" dirty="0"/>
              <a:t>,</a:t>
            </a:r>
            <a:r>
              <a:rPr lang="fr-FR" baseline="0" dirty="0"/>
              <a:t> par exemple</a:t>
            </a:r>
            <a:endParaRPr lang="fr-FR" dirty="0"/>
          </a:p>
          <a:p>
            <a:pPr marL="352425" lvl="1" indent="-171450">
              <a:buFontTx/>
              <a:buChar char="-"/>
            </a:pPr>
            <a:r>
              <a:rPr lang="fr-FR" dirty="0"/>
              <a:t>nombreux messages</a:t>
            </a:r>
            <a:r>
              <a:rPr lang="fr-FR" baseline="0" dirty="0"/>
              <a:t> de prudence (cf. arguments pour expliquer le retard de Bard)</a:t>
            </a:r>
          </a:p>
          <a:p>
            <a:pPr marL="352425" lvl="1" indent="-171450">
              <a:buFontTx/>
              <a:buChar char="-"/>
            </a:pPr>
            <a:r>
              <a:rPr lang="fr-FR" dirty="0"/>
              <a:t>nombreux appels</a:t>
            </a:r>
          </a:p>
          <a:p>
            <a:pPr marL="803275" lvl="2" indent="-171450">
              <a:buFontTx/>
              <a:buChar char="-"/>
            </a:pPr>
            <a:r>
              <a:rPr lang="fr-FR" dirty="0"/>
              <a:t>ex. : le 29/03/2023 : lettre « Pause Giant AI </a:t>
            </a:r>
            <a:r>
              <a:rPr lang="fr-FR" dirty="0" err="1"/>
              <a:t>Experiments</a:t>
            </a:r>
            <a:r>
              <a:rPr lang="fr-FR" dirty="0"/>
              <a:t> » du </a:t>
            </a:r>
            <a:r>
              <a:rPr lang="fr-FR" i="1" baseline="0" dirty="0"/>
              <a:t>Future of life </a:t>
            </a:r>
            <a:r>
              <a:rPr lang="fr-FR" i="1" baseline="0" dirty="0" err="1"/>
              <a:t>institute</a:t>
            </a:r>
            <a:r>
              <a:rPr lang="fr-FR" baseline="0" dirty="0"/>
              <a:t>, signé par E. </a:t>
            </a:r>
            <a:r>
              <a:rPr lang="fr-FR" baseline="0" dirty="0" err="1"/>
              <a:t>Musk</a:t>
            </a:r>
            <a:r>
              <a:rPr lang="fr-FR" baseline="0" dirty="0"/>
              <a:t>, des personnes de </a:t>
            </a:r>
            <a:r>
              <a:rPr lang="fr-FR" baseline="0" dirty="0" err="1"/>
              <a:t>DeepMind</a:t>
            </a:r>
            <a:r>
              <a:rPr lang="fr-FR" baseline="0" dirty="0"/>
              <a:t> (Alphabet-Google), etc. : </a:t>
            </a:r>
            <a:r>
              <a:rPr lang="fr-FR" dirty="0"/>
              <a:t>appel à moratoire</a:t>
            </a:r>
            <a:r>
              <a:rPr lang="fr-FR" baseline="0" dirty="0"/>
              <a:t> de 6 mois : « </a:t>
            </a:r>
            <a:r>
              <a:rPr lang="en-US" sz="1000" b="0" i="1" kern="1200" dirty="0">
                <a:solidFill>
                  <a:schemeClr val="tx1"/>
                </a:solidFill>
                <a:effectLst/>
                <a:latin typeface="+mn-lt"/>
                <a:ea typeface="+mn-ea"/>
                <a:cs typeface="+mn-cs"/>
              </a:rPr>
              <a:t>We call on all AI labs to immediately pause for at least 6 months the training of AI systems more powerful than GPT-4</a:t>
            </a:r>
            <a:r>
              <a:rPr lang="en-US" sz="1000" b="0" i="0" kern="1200" dirty="0">
                <a:solidFill>
                  <a:schemeClr val="tx1"/>
                </a:solidFill>
                <a:effectLst/>
                <a:latin typeface="+mn-lt"/>
                <a:ea typeface="+mn-ea"/>
                <a:cs typeface="+mn-cs"/>
              </a:rPr>
              <a:t>»</a:t>
            </a:r>
            <a:r>
              <a:rPr lang="en-US" sz="1000" b="0" i="0" kern="1200" baseline="0" dirty="0">
                <a:solidFill>
                  <a:schemeClr val="tx1"/>
                </a:solidFill>
                <a:effectLst/>
                <a:latin typeface="+mn-lt"/>
                <a:ea typeface="+mn-ea"/>
                <a:cs typeface="+mn-cs"/>
              </a:rPr>
              <a:t> </a:t>
            </a:r>
            <a:r>
              <a:rPr lang="fr-FR" baseline="0" dirty="0"/>
              <a:t>au motif des </a:t>
            </a:r>
            <a:r>
              <a:rPr lang="fr-FR" sz="1000" b="0" i="0" kern="1200" dirty="0">
                <a:solidFill>
                  <a:schemeClr val="tx1"/>
                </a:solidFill>
                <a:effectLst/>
                <a:latin typeface="+mn-lt"/>
                <a:ea typeface="+mn-ea"/>
                <a:cs typeface="+mn-cs"/>
              </a:rPr>
              <a:t>« risques profonds pour la société et l’humanité » </a:t>
            </a:r>
            <a:r>
              <a:rPr lang="fr-FR" dirty="0"/>
              <a:t>(https://futureoflife.org/open-letter/pause-giant-ai-experiments/</a:t>
            </a:r>
            <a:r>
              <a:rPr lang="en-US" sz="1000" dirty="0"/>
              <a:t>)</a:t>
            </a:r>
            <a:endParaRPr lang="fr-FR" sz="1000" b="0" i="0" kern="1200" dirty="0">
              <a:solidFill>
                <a:schemeClr val="tx1"/>
              </a:solidFill>
              <a:effectLst/>
              <a:latin typeface="+mn-lt"/>
              <a:ea typeface="+mn-ea"/>
              <a:cs typeface="+mn-cs"/>
            </a:endParaRPr>
          </a:p>
          <a:p>
            <a:pPr marL="803275" lvl="2" indent="-171450">
              <a:buFontTx/>
              <a:buChar char="-"/>
            </a:pPr>
            <a:r>
              <a:rPr lang="fr-FR" sz="1000" b="0" i="0" kern="1200" dirty="0">
                <a:solidFill>
                  <a:schemeClr val="tx1"/>
                </a:solidFill>
                <a:effectLst/>
                <a:latin typeface="+mn-lt"/>
                <a:ea typeface="+mn-ea"/>
                <a:cs typeface="+mn-cs"/>
              </a:rPr>
              <a:t>ex. : le 30/05/2023 « </a:t>
            </a:r>
            <a:r>
              <a:rPr lang="fr-FR" sz="1000" b="0" i="0" kern="1200" dirty="0" err="1">
                <a:solidFill>
                  <a:schemeClr val="tx1"/>
                </a:solidFill>
                <a:effectLst/>
                <a:latin typeface="+mn-lt"/>
                <a:ea typeface="+mn-ea"/>
                <a:cs typeface="+mn-cs"/>
              </a:rPr>
              <a:t>Statement</a:t>
            </a:r>
            <a:r>
              <a:rPr lang="fr-FR" sz="1000" b="0" i="0" kern="1200" dirty="0">
                <a:solidFill>
                  <a:schemeClr val="tx1"/>
                </a:solidFill>
                <a:effectLst/>
                <a:latin typeface="+mn-lt"/>
                <a:ea typeface="+mn-ea"/>
                <a:cs typeface="+mn-cs"/>
              </a:rPr>
              <a:t> on AI Risk » du </a:t>
            </a:r>
            <a:r>
              <a:rPr lang="fr-FR" sz="1000" b="0" i="1" kern="1200" dirty="0">
                <a:solidFill>
                  <a:schemeClr val="tx1"/>
                </a:solidFill>
                <a:effectLst/>
                <a:latin typeface="+mn-lt"/>
                <a:ea typeface="+mn-ea"/>
                <a:cs typeface="+mn-cs"/>
              </a:rPr>
              <a:t>Center for AI </a:t>
            </a:r>
            <a:r>
              <a:rPr lang="fr-FR" sz="1000" b="0" i="1" kern="1200" dirty="0" err="1">
                <a:solidFill>
                  <a:schemeClr val="tx1"/>
                </a:solidFill>
                <a:effectLst/>
                <a:latin typeface="+mn-lt"/>
                <a:ea typeface="+mn-ea"/>
                <a:cs typeface="+mn-cs"/>
              </a:rPr>
              <a:t>Safety</a:t>
            </a:r>
            <a:r>
              <a:rPr lang="fr-FR" sz="1000" b="0" i="0" kern="1200" dirty="0">
                <a:solidFill>
                  <a:schemeClr val="tx1"/>
                </a:solidFill>
                <a:effectLst/>
                <a:latin typeface="+mn-lt"/>
                <a:ea typeface="+mn-ea"/>
                <a:cs typeface="+mn-cs"/>
              </a:rPr>
              <a:t>, signé par de grands acteurs de l’IA générative (OpenAI, DeepMind, </a:t>
            </a:r>
            <a:r>
              <a:rPr lang="fr-FR" sz="1000" b="0" i="0" kern="1200" dirty="0" err="1">
                <a:solidFill>
                  <a:schemeClr val="tx1"/>
                </a:solidFill>
                <a:effectLst/>
                <a:latin typeface="+mn-lt"/>
                <a:ea typeface="+mn-ea"/>
                <a:cs typeface="+mn-cs"/>
              </a:rPr>
              <a:t>Anthropic</a:t>
            </a:r>
            <a:r>
              <a:rPr lang="fr-FR" sz="1000" b="0" i="0" kern="1200" dirty="0">
                <a:solidFill>
                  <a:schemeClr val="tx1"/>
                </a:solidFill>
                <a:effectLst/>
                <a:latin typeface="+mn-lt"/>
                <a:ea typeface="+mn-ea"/>
                <a:cs typeface="+mn-cs"/>
              </a:rPr>
              <a:t>) : « </a:t>
            </a:r>
            <a:r>
              <a:rPr lang="en-US" sz="1000" b="0" i="1" kern="1200" dirty="0">
                <a:solidFill>
                  <a:schemeClr val="tx1"/>
                </a:solidFill>
                <a:effectLst/>
                <a:latin typeface="+mn-lt"/>
                <a:ea typeface="+mn-ea"/>
                <a:cs typeface="+mn-cs"/>
              </a:rPr>
              <a:t>Mitigating the risk of extinction from AI should be a global priority alongside other societal-scale risks such as pandemics and nuclear war</a:t>
            </a:r>
            <a:r>
              <a:rPr lang="en-US" sz="1000" b="0" i="0"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 (https://www.safe.ai/statement-on-ai-risk)</a:t>
            </a:r>
          </a:p>
          <a:p>
            <a:pPr marL="352425" lvl="1" indent="-171450">
              <a:buFontTx/>
              <a:buChar char="-"/>
            </a:pPr>
            <a:endParaRPr lang="fr-FR" baseline="0" dirty="0"/>
          </a:p>
          <a:p>
            <a:pPr marL="0" indent="0">
              <a:buFontTx/>
              <a:buNone/>
            </a:pPr>
            <a:r>
              <a:rPr lang="fr-FR" baseline="0" dirty="0"/>
              <a:t>mais des </a:t>
            </a:r>
            <a:r>
              <a:rPr lang="fr-FR" b="1" baseline="0" dirty="0"/>
              <a:t>« pompiers pyromanes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aseline="0" dirty="0"/>
              <a:t>rôle de la concurrence : le développement de Bard a été accéléré face au raz-de-marée ChatGPT</a:t>
            </a:r>
          </a:p>
          <a:p>
            <a:pPr marL="171450" indent="-171450">
              <a:buFontTx/>
              <a:buChar char="-"/>
            </a:pPr>
            <a:r>
              <a:rPr lang="fr-FR" baseline="0" dirty="0"/>
              <a:t>lancent en </a:t>
            </a:r>
            <a:r>
              <a:rPr lang="fr-FR" b="1" baseline="0" dirty="0"/>
              <a:t>version grand public des outils, tout en ayant conscience de leurs limites </a:t>
            </a:r>
            <a:r>
              <a:rPr lang="fr-FR" baseline="0" dirty="0"/>
              <a:t>(outils non stabilisés, </a:t>
            </a:r>
            <a:r>
              <a:rPr lang="fr-FR" b="1" baseline="0" dirty="0"/>
              <a:t>prototypes</a:t>
            </a:r>
            <a:r>
              <a:rPr lang="fr-FR" baseline="0" dirty="0"/>
              <a:t>)</a:t>
            </a:r>
          </a:p>
          <a:p>
            <a:pPr marL="804863" indent="-176213">
              <a:buFontTx/>
              <a:buNone/>
            </a:pPr>
            <a:r>
              <a:rPr lang="fr-FR" baseline="0" dirty="0"/>
              <a:t>	- cf. dès 2020, une équipe d’</a:t>
            </a:r>
            <a:r>
              <a:rPr lang="fr-FR" baseline="0" dirty="0" err="1"/>
              <a:t>OpenAI</a:t>
            </a:r>
            <a:r>
              <a:rPr lang="fr-FR" baseline="0" dirty="0"/>
              <a:t> signale les limites du modèle (biais, cas possibles de mésusages, cf. T. Brown et al., « </a:t>
            </a:r>
            <a:r>
              <a:rPr lang="en-US" dirty="0"/>
              <a:t>Language Models are Few-Shot Learners </a:t>
            </a:r>
            <a:r>
              <a:rPr lang="fr-FR" sz="1000" b="0" i="0" kern="1200" dirty="0">
                <a:solidFill>
                  <a:schemeClr val="tx1"/>
                </a:solidFill>
                <a:effectLst/>
                <a:latin typeface="+mn-lt"/>
                <a:ea typeface="+mn-ea"/>
                <a:cs typeface="+mn-cs"/>
              </a:rPr>
              <a:t>», 22/07/ 2020 (v4), https://arxiv.org/abs/2005.14165</a:t>
            </a:r>
            <a:r>
              <a:rPr lang="en-US" dirty="0"/>
              <a:t> </a:t>
            </a:r>
            <a:endParaRPr lang="fr-FR" baseline="0" dirty="0"/>
          </a:p>
          <a:p>
            <a:pPr marL="804863" indent="-176213">
              <a:buFontTx/>
              <a:buNone/>
            </a:pPr>
            <a:r>
              <a:rPr lang="fr-FR" baseline="0" dirty="0"/>
              <a:t>	- cf. Sam Altman, PDG d’</a:t>
            </a:r>
            <a:r>
              <a:rPr lang="fr-FR" baseline="0" dirty="0" err="1"/>
              <a:t>OpenAi</a:t>
            </a:r>
            <a:r>
              <a:rPr lang="fr-FR" baseline="0" dirty="0"/>
              <a:t> : « </a:t>
            </a:r>
            <a:r>
              <a:rPr lang="fr-FR" sz="1000" b="0" i="0" kern="1200" dirty="0">
                <a:solidFill>
                  <a:schemeClr val="tx1"/>
                </a:solidFill>
                <a:effectLst/>
                <a:latin typeface="+mn-lt"/>
                <a:ea typeface="+mn-ea"/>
                <a:cs typeface="+mn-cs"/>
              </a:rPr>
              <a:t>« Le 30 novembre dernier [2022], nous avons discrètement mis en ligne une première version de ChatGPT, à des fins de recherche »</a:t>
            </a:r>
            <a:r>
              <a:rPr lang="fr-FR" sz="1000" b="0" i="0" kern="1200" baseline="0" dirty="0">
                <a:solidFill>
                  <a:schemeClr val="tx1"/>
                </a:solidFill>
                <a:effectLst/>
                <a:latin typeface="+mn-lt"/>
                <a:ea typeface="+mn-ea"/>
                <a:cs typeface="+mn-cs"/>
              </a:rPr>
              <a:t> (cité in https://www.lemonde.fr/pixels/article/2023/11/06/intelligence-artificielle-openai-le-developpeur-de-chatgpt-promet-des-superpouvoirs-pour-tous_6198583_4408996.html)</a:t>
            </a:r>
          </a:p>
          <a:p>
            <a:pPr marL="804863" indent="-176213">
              <a:buFontTx/>
              <a:buNone/>
            </a:pPr>
            <a:r>
              <a:rPr lang="fr-FR" dirty="0"/>
              <a:t>	- </a:t>
            </a:r>
            <a:r>
              <a:rPr lang="fr-FR" i="0" baseline="0" dirty="0"/>
              <a:t>cf. Google : « </a:t>
            </a:r>
            <a:r>
              <a:rPr lang="en-US" sz="1000" b="0" i="1" kern="1200" dirty="0">
                <a:solidFill>
                  <a:schemeClr val="tx1"/>
                </a:solidFill>
                <a:effectLst/>
                <a:latin typeface="+mn-lt"/>
                <a:ea typeface="+mn-ea"/>
                <a:cs typeface="+mn-cs"/>
              </a:rPr>
              <a:t>We released Bard as an experiment and want to be as transparent as possible about well documented limitations</a:t>
            </a:r>
            <a:r>
              <a:rPr lang="en-US" sz="1000" b="0" i="0" kern="1200" dirty="0">
                <a:solidFill>
                  <a:schemeClr val="tx1"/>
                </a:solidFill>
                <a:effectLst/>
                <a:latin typeface="+mn-lt"/>
                <a:ea typeface="+mn-ea"/>
                <a:cs typeface="+mn-cs"/>
              </a:rPr>
              <a:t> </a:t>
            </a:r>
            <a:r>
              <a:rPr lang="fr-FR" i="0" baseline="0" dirty="0"/>
              <a:t>» (K. Weise et C. Metz, « </a:t>
            </a:r>
            <a:r>
              <a:rPr lang="fr-FR" i="0" baseline="0" dirty="0" err="1"/>
              <a:t>When</a:t>
            </a:r>
            <a:r>
              <a:rPr lang="fr-FR" i="0" baseline="0" dirty="0"/>
              <a:t> A.I. Chatbots </a:t>
            </a:r>
            <a:r>
              <a:rPr lang="fr-FR" i="0" baseline="0" dirty="0" err="1"/>
              <a:t>Hallucinate</a:t>
            </a:r>
            <a:r>
              <a:rPr lang="fr-FR" i="0" baseline="0" dirty="0"/>
              <a:t> », 1</a:t>
            </a:r>
            <a:r>
              <a:rPr lang="fr-FR" i="0" baseline="30000" dirty="0"/>
              <a:t>er</a:t>
            </a:r>
            <a:r>
              <a:rPr lang="fr-FR" i="0" baseline="0" dirty="0"/>
              <a:t>/05/2023, https://www.nytimes.com/2023/05/01/business/ai-chatbots-hallucination.html)</a:t>
            </a:r>
          </a:p>
          <a:p>
            <a:pPr marL="804863">
              <a:buFontTx/>
              <a:buNone/>
            </a:pPr>
            <a:r>
              <a:rPr lang="fr-FR" dirty="0"/>
              <a:t>- </a:t>
            </a:r>
            <a:r>
              <a:rPr lang="fr-FR" baseline="0" dirty="0"/>
              <a:t>cf. problèmes lors du lancement de Bing x GPT-4, de Bard : ont dû être revus dans les jours qui ont suivi : « </a:t>
            </a:r>
            <a:r>
              <a:rPr lang="en-US" sz="1000" b="0" i="1" kern="1200" dirty="0">
                <a:solidFill>
                  <a:schemeClr val="tx1"/>
                </a:solidFill>
                <a:effectLst/>
                <a:latin typeface="+mn-lt"/>
                <a:ea typeface="+mn-ea"/>
                <a:cs typeface="+mn-cs"/>
              </a:rPr>
              <a:t>Microsoft said it </a:t>
            </a:r>
            <a:r>
              <a:rPr lang="en-US" sz="1000" b="0" i="0" kern="1200" dirty="0">
                <a:solidFill>
                  <a:schemeClr val="tx1"/>
                </a:solidFill>
                <a:effectLst/>
                <a:latin typeface="+mn-lt"/>
                <a:ea typeface="+mn-ea"/>
                <a:cs typeface="+mn-cs"/>
              </a:rPr>
              <a:t>[…] </a:t>
            </a:r>
            <a:r>
              <a:rPr lang="en-US" sz="1000" b="0" i="1" kern="1200" dirty="0">
                <a:solidFill>
                  <a:schemeClr val="tx1"/>
                </a:solidFill>
                <a:effectLst/>
                <a:latin typeface="+mn-lt"/>
                <a:ea typeface="+mn-ea"/>
                <a:cs typeface="+mn-cs"/>
              </a:rPr>
              <a:t>expects Bing AI to make mistakes</a:t>
            </a:r>
            <a:r>
              <a:rPr lang="fr-FR" baseline="0" dirty="0"/>
              <a:t> » (K. </a:t>
            </a:r>
            <a:r>
              <a:rPr lang="fr-FR" baseline="0" dirty="0" err="1"/>
              <a:t>Leswig</a:t>
            </a:r>
            <a:r>
              <a:rPr lang="fr-FR" baseline="0" dirty="0"/>
              <a:t>, « </a:t>
            </a:r>
            <a:r>
              <a:rPr lang="en-US" baseline="0" dirty="0"/>
              <a:t>Microsoft’s Bing A.I. made several factual errors…</a:t>
            </a:r>
            <a:r>
              <a:rPr lang="fr-FR" baseline="0" dirty="0"/>
              <a:t> », 14/02/2023, https://www.cnbc.com/2023/02/14/microsoft-bing-ai-made-several-errors-in-launch-demo-last-week-.html)</a:t>
            </a:r>
          </a:p>
          <a:p>
            <a:pPr marL="0" indent="0">
              <a:buFontTx/>
              <a:buNone/>
            </a:pPr>
            <a:r>
              <a:rPr lang="fr-FR" baseline="0" dirty="0"/>
              <a:t>voir aussi N. Grant et K. Weise, « In A.I. Race… », 07/04/2023, https://www.nytimes.com/2023/04/07/technology/ai-chatbots-google-microsoft.html)</a:t>
            </a:r>
          </a:p>
          <a:p>
            <a:pPr marL="352425" lvl="1" indent="-171450">
              <a:buFontTx/>
              <a:buChar char="-"/>
            </a:pP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87</a:t>
            </a:fld>
            <a:endParaRPr lang="fr-FR"/>
          </a:p>
        </p:txBody>
      </p:sp>
    </p:spTree>
    <p:extLst>
      <p:ext uri="{BB962C8B-B14F-4D97-AF65-F5344CB8AC3E}">
        <p14:creationId xmlns:p14="http://schemas.microsoft.com/office/powerpoint/2010/main" val="33112417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baseline="0" dirty="0"/>
              <a:t>forme de cynisme voire d’hypocrisie évidente </a:t>
            </a:r>
            <a:r>
              <a:rPr lang="fr-FR" baseline="0" dirty="0"/>
              <a: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aseline="0" dirty="0"/>
              <a:t>ex. : </a:t>
            </a:r>
            <a:r>
              <a:rPr lang="fr-FR" b="1" baseline="0" dirty="0" err="1"/>
              <a:t>Grok</a:t>
            </a:r>
            <a:r>
              <a:rPr lang="fr-FR" baseline="0" dirty="0"/>
              <a:t> :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aseline="0" dirty="0"/>
              <a:t>E. Musk appelle au moratoire au printemps 2023, mais dans l’été annonce le lancement de sa start-up </a:t>
            </a:r>
            <a:r>
              <a:rPr lang="fr-FR" baseline="0" dirty="0" err="1"/>
              <a:t>xAI</a:t>
            </a:r>
            <a:r>
              <a:rPr lang="fr-FR" baseline="0" dirty="0"/>
              <a:t>, puis développement d’un </a:t>
            </a:r>
            <a:r>
              <a:rPr lang="fr-FR" i="1" baseline="0" dirty="0"/>
              <a:t>chatbot</a:t>
            </a:r>
            <a:r>
              <a:rPr lang="fr-FR" baseline="0" dirty="0"/>
              <a:t>  pour X (ex-Twitter), </a:t>
            </a:r>
            <a:r>
              <a:rPr lang="fr-FR" b="0" baseline="0" dirty="0" err="1"/>
              <a:t>Grok</a:t>
            </a: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dirty="0"/>
              <a:t>ex. : </a:t>
            </a:r>
            <a:r>
              <a:rPr lang="fr-FR" sz="1000" b="1" dirty="0" err="1"/>
              <a:t>GPT</a:t>
            </a:r>
            <a:r>
              <a:rPr lang="fr-FR" b="1" dirty="0"/>
              <a:t>-5</a:t>
            </a:r>
            <a:r>
              <a:rPr lang="fr-FR" b="1" baseline="0" dirty="0"/>
              <a:t> </a:t>
            </a:r>
            <a:r>
              <a:rPr lang="fr-FR" baseline="0" dirty="0"/>
              <a:t>(cf. B. L., « </a:t>
            </a:r>
            <a:r>
              <a:rPr lang="fr-FR" baseline="0" dirty="0" err="1"/>
              <a:t>GPT</a:t>
            </a:r>
            <a:r>
              <a:rPr lang="fr-FR" baseline="0" dirty="0"/>
              <a:t>-5 : OpenAI crée secrètement la 1ère IA générale… », 30/10/2023, https://www.lebigdata.fr/gpt-5-leak)</a:t>
            </a:r>
          </a:p>
          <a:p>
            <a:pPr marL="803275" lvl="2" indent="-171450">
              <a:buFontTx/>
              <a:buChar char="-"/>
            </a:pPr>
            <a:r>
              <a:rPr lang="fr-FR" baseline="0" dirty="0"/>
              <a:t>à de nombreuses reprises durant l’année 2023, S. Altman fait part de ses craintes sur des IA trop importantes et développement d’une équipe chez OpenAI dédiée à la gestion des risques (</a:t>
            </a:r>
            <a:r>
              <a:rPr lang="fr-FR" baseline="0" dirty="0" err="1"/>
              <a:t>RPB</a:t>
            </a:r>
            <a:r>
              <a:rPr lang="fr-FR" baseline="0" dirty="0"/>
              <a:t>, « OpenAI a peur de </a:t>
            </a:r>
            <a:r>
              <a:rPr lang="fr-FR" baseline="0" dirty="0" err="1"/>
              <a:t>ChatGPT-5</a:t>
            </a:r>
            <a:r>
              <a:rPr lang="fr-FR" baseline="0" dirty="0"/>
              <a:t> », 27/10/2023, https://www.presse-citron.net/openai-a-peur-de-chatgpt-5-et-forme-une-nouvelle-equipe-autour-de-ses-dangers/)</a:t>
            </a:r>
          </a:p>
          <a:p>
            <a:pPr marL="803275" lvl="2" indent="-171450">
              <a:buFontTx/>
              <a:buChar char="-"/>
            </a:pPr>
            <a:r>
              <a:rPr lang="fr-FR" baseline="0" dirty="0"/>
              <a:t>en attente dépôt d’une demande de marque en 07/2023</a:t>
            </a:r>
          </a:p>
          <a:p>
            <a:pPr marL="803275" lvl="2" indent="-171450">
              <a:buFontTx/>
              <a:buChar char="-"/>
            </a:pPr>
            <a:r>
              <a:rPr lang="fr-FR" baseline="0" dirty="0"/>
              <a:t>le travail d’entraînement serait achevé en fin d’année, et annoncerait l’</a:t>
            </a:r>
            <a:r>
              <a:rPr lang="fr-FR" baseline="0" dirty="0" err="1"/>
              <a:t>IAG</a:t>
            </a:r>
            <a:r>
              <a:rPr lang="fr-FR" baseline="0" dirty="0"/>
              <a:t> (intelligence artificielle générale)</a:t>
            </a:r>
          </a:p>
          <a:p>
            <a:pPr marL="803275" lvl="2" indent="-171450">
              <a:buFontTx/>
              <a:buChar char="-"/>
            </a:pPr>
            <a:r>
              <a:rPr lang="fr-FR" baseline="0" dirty="0"/>
              <a:t>mise en place d’une </a:t>
            </a:r>
            <a:r>
              <a:rPr lang="fr-FR" b="1" baseline="0" dirty="0"/>
              <a:t>équipe risques « </a:t>
            </a:r>
            <a:r>
              <a:rPr lang="fr-FR" b="1" i="1" baseline="0" dirty="0" err="1"/>
              <a:t>Preparedness</a:t>
            </a:r>
            <a:r>
              <a:rPr lang="fr-FR" b="1" i="1" baseline="0" dirty="0"/>
              <a:t> » </a:t>
            </a:r>
            <a:r>
              <a:rPr lang="fr-FR" i="0" baseline="0" dirty="0"/>
              <a:t>pour anticiper et lutter contre les mésusages de l’IA comme les risques chimiques, biologiques, radiologiques et nucléaires, la cybersécurité, la persuasion individualisée et la réplication et l’adaptation autonome (OpenAI, « Frontier </a:t>
            </a:r>
            <a:r>
              <a:rPr lang="fr-FR" i="0" baseline="0" dirty="0" err="1"/>
              <a:t>risk</a:t>
            </a:r>
            <a:r>
              <a:rPr lang="fr-FR" i="0" baseline="0" dirty="0"/>
              <a:t> and </a:t>
            </a:r>
            <a:r>
              <a:rPr lang="fr-FR" i="0" baseline="0" dirty="0" err="1"/>
              <a:t>preparedness</a:t>
            </a:r>
            <a:r>
              <a:rPr lang="fr-FR" i="0" baseline="0" dirty="0"/>
              <a:t> », 26/10/2023, https://openai.com/blog/frontier-risk-and-preparedness)</a:t>
            </a:r>
          </a:p>
          <a:p>
            <a:pPr marL="803275" lvl="2" indent="-171450">
              <a:buFontTx/>
              <a:buChar char="-"/>
            </a:pPr>
            <a:endParaRPr lang="fr-FR" i="0" baseline="0" dirty="0"/>
          </a:p>
          <a:p>
            <a:pPr marL="441325" lvl="0" indent="-171450">
              <a:buFontTx/>
              <a:buChar char="-"/>
            </a:pPr>
            <a:r>
              <a:rPr lang="fr-FR" i="0" baseline="0" dirty="0"/>
              <a:t>11/2023 : affaire du licenciement/réintégration de Sam Altman</a:t>
            </a:r>
            <a:r>
              <a:rPr lang="fr-FR" b="0" i="0" baseline="0" dirty="0"/>
              <a:t> (E. Yu, « Sam </a:t>
            </a:r>
            <a:r>
              <a:rPr lang="fr-FR" i="0" baseline="0" dirty="0"/>
              <a:t>Altman recruté par Microsoft… », 20/11/2023, https://www.zdnet.fr/actualites/sam-altman-recrute-par-microsoft-l-avenir-d-openai-et-de-chatgpt-plus-qu-incertain-39962512.htm) </a:t>
            </a:r>
          </a:p>
          <a:p>
            <a:pPr marL="622300" lvl="1" indent="-171450">
              <a:buFontTx/>
              <a:buChar char="-"/>
            </a:pPr>
            <a:r>
              <a:rPr lang="fr-FR" i="0" baseline="0" dirty="0"/>
              <a:t>17/11 : annonce du licenciement par le CA d’OpenAI, et départ pour Microsoft</a:t>
            </a:r>
          </a:p>
          <a:p>
            <a:pPr marL="803275" lvl="2" indent="-171450">
              <a:buFontTx/>
              <a:buChar char="-"/>
            </a:pPr>
            <a:r>
              <a:rPr lang="fr-FR" b="0" i="0" baseline="0" dirty="0"/>
              <a:t>motif : souhait par le CA d’OpenAI de mieux maîtriser le développement de l’</a:t>
            </a:r>
            <a:r>
              <a:rPr lang="fr-FR" b="0" i="0" baseline="0" dirty="0" err="1"/>
              <a:t>IAG</a:t>
            </a:r>
            <a:r>
              <a:rPr lang="fr-FR" b="0" i="0" baseline="0" dirty="0"/>
              <a:t>, de limiter le développement commercial et de revenir aux fondamentaux de la fondation tournée sur la recherche d’une IA responsable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i="0" baseline="0" dirty="0"/>
              <a:t>une décision qui remet en cause l’avenir même d’OpenAI dans un monde concurrentiel, renforcé par une menace de fronde des employés (G. </a:t>
            </a:r>
            <a:r>
              <a:rPr lang="fr-FR" b="0" i="0" baseline="0" dirty="0" err="1"/>
              <a:t>Serries</a:t>
            </a:r>
            <a:r>
              <a:rPr lang="fr-FR" b="0" i="0" baseline="0" dirty="0"/>
              <a:t>, « </a:t>
            </a:r>
            <a:r>
              <a:rPr lang="fr-FR" sz="1000" b="0" i="0" kern="1200" dirty="0">
                <a:solidFill>
                  <a:schemeClr val="tx1"/>
                </a:solidFill>
                <a:effectLst/>
                <a:latin typeface="+mn-lt"/>
                <a:ea typeface="+mn-ea"/>
                <a:cs typeface="+mn-cs"/>
              </a:rPr>
              <a:t>Sam Altman revient chez OpenAI », 22/11/2023, https://www.zdnet.fr/actualites/sam-altman-revient-chez-openai-39962540.htm)</a:t>
            </a:r>
          </a:p>
          <a:p>
            <a:pPr marL="622300" lvl="1" indent="-171450">
              <a:buFontTx/>
              <a:buChar char="-"/>
            </a:pPr>
            <a:r>
              <a:rPr lang="fr-FR" b="0" i="0" baseline="0" dirty="0"/>
              <a:t>22/11 : annonce de son retour</a:t>
            </a:r>
          </a:p>
          <a:p>
            <a:pPr marL="0" lvl="1" indent="0"/>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88</a:t>
            </a:fld>
            <a:endParaRPr lang="fr-FR"/>
          </a:p>
        </p:txBody>
      </p:sp>
    </p:spTree>
    <p:extLst>
      <p:ext uri="{BB962C8B-B14F-4D97-AF65-F5344CB8AC3E}">
        <p14:creationId xmlns:p14="http://schemas.microsoft.com/office/powerpoint/2010/main" val="2980940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AI </a:t>
            </a:r>
            <a:r>
              <a:rPr lang="fr-FR" b="1" dirty="0" err="1"/>
              <a:t>act</a:t>
            </a:r>
            <a:r>
              <a:rPr lang="fr-FR" b="1" dirty="0"/>
              <a:t> : règlement sur l’intelligence artificielle (RIA - Union européenne)</a:t>
            </a:r>
          </a:p>
          <a:p>
            <a:r>
              <a:rPr lang="fr-FR" dirty="0"/>
              <a:t>cf. https://artificialintelligenceact.eu/fr/</a:t>
            </a:r>
            <a:br>
              <a:rPr lang="fr-FR" dirty="0"/>
            </a:br>
            <a:br>
              <a:rPr lang="fr-FR" dirty="0"/>
            </a:br>
            <a:r>
              <a:rPr lang="fr-FR" dirty="0"/>
              <a:t>grandes lignes :</a:t>
            </a:r>
          </a:p>
          <a:p>
            <a:r>
              <a:rPr lang="fr-FR" dirty="0"/>
              <a:t>- une « </a:t>
            </a:r>
            <a:r>
              <a:rPr lang="fr-FR" b="1" dirty="0"/>
              <a:t>réglementation produit</a:t>
            </a:r>
            <a:r>
              <a:rPr lang="fr-FR" dirty="0"/>
              <a:t> », visant à réguler des produits ou des services d’IA commercialisés sur le marché européen, y compris d’origine étrangère  (marquage CE, cf. https://www.info.gouv.fr/actualite/quest-ce-que-lai-act)</a:t>
            </a:r>
          </a:p>
          <a:p>
            <a:pPr marL="171450" indent="-171450">
              <a:buFontTx/>
              <a:buChar char="-"/>
            </a:pPr>
            <a:r>
              <a:rPr lang="fr-FR" dirty="0"/>
              <a:t>classement des systèmes d’IA selon les </a:t>
            </a:r>
            <a:r>
              <a:rPr lang="fr-FR" b="1" dirty="0"/>
              <a:t>risques</a:t>
            </a:r>
            <a:r>
              <a:rPr lang="fr-FR" dirty="0"/>
              <a:t> (de minime à inacceptable), avec un cas particulier pour les IA à usage général comme ChatGPT</a:t>
            </a:r>
          </a:p>
          <a:p>
            <a:pPr marL="442913" lvl="1" indent="-171450">
              <a:buFontTx/>
              <a:buChar char="-"/>
            </a:pPr>
            <a:r>
              <a:rPr lang="fr-FR" dirty="0"/>
              <a:t>au </a:t>
            </a:r>
            <a:r>
              <a:rPr lang="fr-FR" dirty="0" err="1"/>
              <a:t>coeur</a:t>
            </a:r>
            <a:r>
              <a:rPr lang="fr-FR" dirty="0"/>
              <a:t> : sécurité des personnes et des biens, protection des droits fondamentaux et des valeurs européennes, lutte contre la désinformation</a:t>
            </a:r>
          </a:p>
          <a:p>
            <a:pPr marL="171450" indent="-171450">
              <a:buFontTx/>
              <a:buChar char="-"/>
            </a:pPr>
            <a:r>
              <a:rPr lang="fr-FR" dirty="0"/>
              <a:t>pour les IA d’usage </a:t>
            </a:r>
            <a:r>
              <a:rPr lang="fr-FR" dirty="0">
                <a:latin typeface="+mn-lt"/>
              </a:rPr>
              <a:t>général : « </a:t>
            </a:r>
            <a:r>
              <a:rPr lang="fr-FR" b="0" i="0" dirty="0">
                <a:solidFill>
                  <a:srgbClr val="3A3A3A"/>
                </a:solidFill>
                <a:effectLst/>
                <a:latin typeface="+mn-lt"/>
              </a:rPr>
              <a:t>Les développeurs doivent fournir un </a:t>
            </a:r>
            <a:r>
              <a:rPr lang="fr-FR" b="1" i="0" dirty="0">
                <a:solidFill>
                  <a:srgbClr val="3A3A3A"/>
                </a:solidFill>
                <a:effectLst/>
                <a:latin typeface="+mn-lt"/>
              </a:rPr>
              <a:t>résumé détaillé </a:t>
            </a:r>
            <a:r>
              <a:rPr lang="fr-FR" b="0" i="0" dirty="0">
                <a:solidFill>
                  <a:srgbClr val="3A3A3A"/>
                </a:solidFill>
                <a:effectLst/>
                <a:latin typeface="+mn-lt"/>
              </a:rPr>
              <a:t>des </a:t>
            </a:r>
            <a:r>
              <a:rPr lang="fr-FR" b="1" i="0" dirty="0">
                <a:solidFill>
                  <a:srgbClr val="3A3A3A"/>
                </a:solidFill>
                <a:effectLst/>
                <a:latin typeface="+mn-lt"/>
              </a:rPr>
              <a:t>jeux de données d'entraînement</a:t>
            </a:r>
            <a:r>
              <a:rPr lang="fr-FR" b="0" i="0" dirty="0">
                <a:solidFill>
                  <a:srgbClr val="3A3A3A"/>
                </a:solidFill>
                <a:effectLst/>
                <a:latin typeface="+mn-lt"/>
              </a:rPr>
              <a:t>, notamment pour s'assurer du bon respect des </a:t>
            </a:r>
            <a:r>
              <a:rPr lang="fr-FR" b="1" i="0" dirty="0">
                <a:solidFill>
                  <a:srgbClr val="3A3A3A"/>
                </a:solidFill>
                <a:effectLst/>
                <a:latin typeface="+mn-lt"/>
              </a:rPr>
              <a:t>droits d'auteur</a:t>
            </a:r>
            <a:r>
              <a:rPr lang="fr-FR" b="0" i="0" dirty="0">
                <a:solidFill>
                  <a:srgbClr val="3A3A3A"/>
                </a:solidFill>
                <a:effectLst/>
                <a:latin typeface="+mn-lt"/>
              </a:rPr>
              <a:t>, ainsi qu’une </a:t>
            </a:r>
            <a:r>
              <a:rPr lang="fr-FR" b="1" i="0" dirty="0">
                <a:solidFill>
                  <a:srgbClr val="3A3A3A"/>
                </a:solidFill>
                <a:effectLst/>
                <a:latin typeface="+mn-lt"/>
              </a:rPr>
              <a:t>documentation technique</a:t>
            </a:r>
            <a:r>
              <a:rPr lang="fr-FR" b="0" i="0" dirty="0">
                <a:solidFill>
                  <a:srgbClr val="3A3A3A"/>
                </a:solidFill>
                <a:effectLst/>
                <a:latin typeface="+mn-lt"/>
              </a:rPr>
              <a:t>. » (</a:t>
            </a:r>
            <a:r>
              <a:rPr lang="fr-FR" dirty="0"/>
              <a:t>https://www.info.gouv.fr/actualite/quest-ce-que-lai-act) + autres exigences de transparence selon la puissance de calcul nécessaire</a:t>
            </a:r>
            <a:endParaRPr lang="fr-FR" dirty="0">
              <a:latin typeface="+mn-lt"/>
            </a:endParaRPr>
          </a:p>
          <a:p>
            <a:pPr marL="442913" lvl="1" indent="-171450">
              <a:buFontTx/>
              <a:buChar char="-"/>
            </a:pPr>
            <a:r>
              <a:rPr lang="fr-FR" b="1" dirty="0">
                <a:latin typeface="+mn-lt"/>
              </a:rPr>
              <a:t>transparence</a:t>
            </a:r>
            <a:r>
              <a:rPr lang="fr-FR" dirty="0">
                <a:latin typeface="+mn-lt"/>
              </a:rPr>
              <a:t> des données d’entraînement : cf. rapport Alexandra </a:t>
            </a:r>
            <a:r>
              <a:rPr lang="fr-FR" dirty="0" err="1">
                <a:latin typeface="+mn-lt"/>
              </a:rPr>
              <a:t>Bensamoun</a:t>
            </a:r>
            <a:r>
              <a:rPr lang="fr-FR" dirty="0">
                <a:latin typeface="+mn-lt"/>
              </a:rPr>
              <a:t>, 12/2024, https</a:t>
            </a:r>
            <a:r>
              <a:rPr lang="fr-FR" dirty="0"/>
              <a:t>://www.culture.gouv.fr/fr/nous-connaitre/organisation-du-ministere/Conseil-superieur-de-la-propriete-litteraire-et-artistique-CSPLA/travaux-et-publications-du-cspla/missions-du-cspla/ia-et-transparence-des-donnees-d-entrainement-publication-du-rapport-d-alexandra-bensamoun-sur-la-mise-en-aeuvre-du-reglement-europeen-etablissant)</a:t>
            </a:r>
          </a:p>
          <a:p>
            <a:endParaRPr lang="fr-FR" dirty="0"/>
          </a:p>
          <a:p>
            <a:endParaRPr lang="fr-FR" dirty="0"/>
          </a:p>
          <a:p>
            <a:r>
              <a:rPr lang="fr-FR" dirty="0"/>
              <a:t>calendrier :</a:t>
            </a:r>
          </a:p>
          <a:p>
            <a:pPr marL="171450" indent="-171450">
              <a:buFontTx/>
              <a:buChar char="-"/>
            </a:pPr>
            <a:r>
              <a:rPr lang="fr-FR" dirty="0"/>
              <a:t>1</a:t>
            </a:r>
            <a:r>
              <a:rPr lang="fr-FR" baseline="30000" dirty="0"/>
              <a:t>er</a:t>
            </a:r>
            <a:r>
              <a:rPr lang="fr-FR" dirty="0"/>
              <a:t>/08/2024 : entrée en vigueur ; applications progressives</a:t>
            </a:r>
          </a:p>
          <a:p>
            <a:pPr marL="171450" indent="-171450">
              <a:buFontTx/>
              <a:buChar char="-"/>
            </a:pPr>
            <a:r>
              <a:rPr lang="fr-FR" dirty="0"/>
              <a:t>2025-2026 : mise en application, notamment à partir du 02/08/2025 pour la documentation et un résumé du contenu utilisé pour l’entraînement sur les IA à usage général</a:t>
            </a:r>
          </a:p>
          <a:p>
            <a:pPr marL="171450" indent="-171450">
              <a:buFontTx/>
              <a:buChar char="-"/>
            </a:pPr>
            <a:r>
              <a:rPr lang="fr-FR" dirty="0"/>
              <a:t>début 2025 : négociation en cours entre la Commission européenne et d’autres acteurs autour d’un code de bonnes pratiques afin de faire respecter les droits d’auteurs et d’éditeurs</a:t>
            </a:r>
          </a:p>
          <a:p>
            <a:pPr marL="171450" indent="-171450">
              <a:buFontTx/>
              <a:buChar char="-"/>
            </a:pPr>
            <a:endParaRPr lang="fr-FR" dirty="0"/>
          </a:p>
          <a:p>
            <a:pPr marL="0" indent="0">
              <a:buFontTx/>
              <a:buNone/>
            </a:pPr>
            <a:r>
              <a:rPr lang="fr-FR" dirty="0"/>
              <a:t>dans un cadre plus large d’une IA de confiance (cf. https://www.info.gouv.fr/actualite/quest-ce-que-lai-act), notamment pour faciliter des tests</a:t>
            </a:r>
          </a:p>
          <a:p>
            <a:pPr marL="0" indent="0">
              <a:buFontTx/>
              <a:buNone/>
            </a:pPr>
            <a:endParaRPr lang="fr-FR" dirty="0"/>
          </a:p>
          <a:p>
            <a:pPr marL="0" indent="0">
              <a:buFontTx/>
              <a:buNone/>
            </a:pPr>
            <a:r>
              <a:rPr lang="fr-FR" dirty="0"/>
              <a:t>débats :</a:t>
            </a:r>
          </a:p>
          <a:p>
            <a:pPr marL="171450" indent="-171450">
              <a:buFontTx/>
              <a:buChar char="-"/>
            </a:pPr>
            <a:r>
              <a:rPr lang="fr-FR" dirty="0"/>
              <a:t>sur la compétitivité de l’Europe et les risques pour les entreprises au niveau international (poids de la réglementation)</a:t>
            </a:r>
          </a:p>
          <a:p>
            <a:pPr marL="171450" indent="-171450">
              <a:buFontTx/>
              <a:buChar char="-"/>
            </a:pPr>
            <a:r>
              <a:rPr lang="fr-FR" dirty="0"/>
              <a:t>sur le respect du droit d’auteur et des données personnelles, via un code de bonnes pratiques (pression des acteurs US : https://www.lemondeinformatique.fr/actualites/lire-les-us-veulent-supprimer-les-codes-de-bonnes-pratiques-de-l-ia-act-europeen-96722.html et https://www.usine-digitale.fr/article/comment-les-big-tech-tentent-d-affaiblir-la-regulation-europeenne-de-l-ia.N2231587)</a:t>
            </a:r>
          </a:p>
          <a:p>
            <a:pPr marL="171450" indent="-171450">
              <a:buFontTx/>
              <a:buChar char="-"/>
            </a:pPr>
            <a:r>
              <a:rPr lang="fr-FR" dirty="0"/>
              <a:t>sur la transparence : des données seulement et non de la méthode, relevant du secret des affaires (https://www.radiofrance.fr/franceculture/podcasts/l-info-culturelle-reportages-enquetes-analyses/ia-et-culture-le-reglement-europeen-sur-l-intelligence-artificielle-permet-l-exercice-des-droits-8537812)</a:t>
            </a:r>
          </a:p>
          <a:p>
            <a:pPr marL="171450" indent="-171450">
              <a:buFontTx/>
              <a:buChar char="-"/>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89</a:t>
            </a:fld>
            <a:endParaRPr lang="fr-FR"/>
          </a:p>
        </p:txBody>
      </p:sp>
    </p:spTree>
    <p:extLst>
      <p:ext uri="{BB962C8B-B14F-4D97-AF65-F5344CB8AC3E}">
        <p14:creationId xmlns:p14="http://schemas.microsoft.com/office/powerpoint/2010/main" val="21005147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remarques largement valables pour le monde numérique actuel, où développement de pratiques IA : n’a pas attendu le développement de l’IA générative</a:t>
            </a:r>
          </a:p>
          <a:p>
            <a:endParaRPr lang="fr-FR" dirty="0"/>
          </a:p>
          <a:p>
            <a:r>
              <a:rPr lang="fr-FR" dirty="0"/>
              <a:t>cf. K. Crawford, </a:t>
            </a:r>
            <a:r>
              <a:rPr lang="fr-FR" i="1" dirty="0"/>
              <a:t>Contre-atlas de l’intelligence artificielle</a:t>
            </a:r>
            <a:r>
              <a:rPr lang="fr-FR" i="0" dirty="0"/>
              <a:t>, 2021</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 l’IA n’est ni artificielle ni intelligente  »</a:t>
            </a:r>
          </a:p>
          <a:p>
            <a:pPr marL="171450" indent="-171450">
              <a:buFontTx/>
              <a:buChar char="-"/>
            </a:pPr>
            <a:r>
              <a:rPr lang="fr-FR" dirty="0"/>
              <a:t>elle cache son véritable coût environnemental, humain, social et politique</a:t>
            </a:r>
          </a:p>
          <a:p>
            <a:pPr marL="352425" lvl="1" indent="-171450">
              <a:buFontTx/>
              <a:buChar char="-"/>
            </a:pPr>
            <a:r>
              <a:rPr lang="fr-FR" b="1" dirty="0"/>
              <a:t>elle reflète et accélère des relations de pouvoir au profit d’intérêts dominants</a:t>
            </a:r>
          </a:p>
          <a:p>
            <a:pPr marL="171450" indent="-171450">
              <a:buFontTx/>
              <a:buChar char="-"/>
            </a:pPr>
            <a:r>
              <a:rPr lang="fr-FR" dirty="0"/>
              <a:t>c’est une industrie du calcul intensive et « extractive », inséparable de son écosystème de production, de développement et d’usage</a:t>
            </a:r>
          </a:p>
          <a:p>
            <a:pPr marL="352425" lvl="1" indent="-171450">
              <a:buFontTx/>
              <a:buChar char="-"/>
              <a:defRPr/>
            </a:pPr>
            <a:r>
              <a:rPr lang="fr-FR" b="1" dirty="0"/>
              <a:t>elle est foncièrement extractive (extraction des matières premières, des forces de travail précarisées, des données numériques)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0" dirty="0"/>
              <a:t>de par sa conception et par son contexte de développement, </a:t>
            </a:r>
            <a:r>
              <a:rPr lang="fr-FR" b="1" dirty="0"/>
              <a:t>elle n’est ni objective,  ni universelle, ni neutre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voir également </a:t>
            </a: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https://documents.un.org/symbol-explorer?s=A/RES/78/265&amp;i=A/RES/78/265_1712343881202 et contre-point, M. </a:t>
            </a:r>
            <a:r>
              <a:rPr lang="fr-FR" sz="1000" dirty="0" err="1"/>
              <a:t>Clavey</a:t>
            </a:r>
            <a:r>
              <a:rPr lang="fr-FR" sz="1000" dirty="0"/>
              <a:t>, « ONU : une première résolution mondiale... », 26/03/2024, https://next.ink/132315/onu-une-premiere-resolution-mondiale-sur-lintelligence-artificielle/</a:t>
            </a: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90</a:t>
            </a:fld>
            <a:endParaRPr lang="fr-FR"/>
          </a:p>
        </p:txBody>
      </p:sp>
    </p:spTree>
    <p:extLst>
      <p:ext uri="{BB962C8B-B14F-4D97-AF65-F5344CB8AC3E}">
        <p14:creationId xmlns:p14="http://schemas.microsoft.com/office/powerpoint/2010/main" val="4089695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91</a:t>
            </a:fld>
            <a:endParaRPr lang="fr-FR"/>
          </a:p>
        </p:txBody>
      </p:sp>
    </p:spTree>
    <p:extLst>
      <p:ext uri="{BB962C8B-B14F-4D97-AF65-F5344CB8AC3E}">
        <p14:creationId xmlns:p14="http://schemas.microsoft.com/office/powerpoint/2010/main" val="32615499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8699500"/>
          </a:xfrm>
        </p:spPr>
        <p:txBody>
          <a:bodyPr/>
          <a:lstStyle/>
          <a:p>
            <a:r>
              <a:rPr lang="fr-FR" b="1" u="sng" dirty="0"/>
              <a:t>IA et sobriété numérique</a:t>
            </a:r>
          </a:p>
          <a:p>
            <a:pPr marL="442913" lvl="1" indent="-171450">
              <a:buFontTx/>
              <a:buChar char="-"/>
            </a:pPr>
            <a:r>
              <a:rPr lang="fr-FR" dirty="0"/>
              <a:t>développement de l’IA rendu possible grâce au développement des données massives (</a:t>
            </a:r>
            <a:r>
              <a:rPr lang="fr-FR" i="1" dirty="0"/>
              <a:t>big data</a:t>
            </a:r>
            <a:r>
              <a:rPr lang="fr-FR" i="0" dirty="0"/>
              <a:t>) et des progrès du matériel de calcul</a:t>
            </a:r>
          </a:p>
          <a:p>
            <a:pPr marL="0" indent="0">
              <a:buFontTx/>
              <a:buNone/>
            </a:pPr>
            <a:r>
              <a:rPr lang="fr-FR" i="0" dirty="0">
                <a:sym typeface="Wingdings" panose="05000000000000000000" pitchFamily="2" charset="2"/>
              </a:rPr>
              <a:t> </a:t>
            </a:r>
            <a:r>
              <a:rPr lang="fr-FR" dirty="0"/>
              <a:t>poids environnemental :</a:t>
            </a:r>
          </a:p>
          <a:p>
            <a:pPr marL="631825" lvl="2" indent="0">
              <a:buFontTx/>
              <a:buNone/>
            </a:pPr>
            <a:r>
              <a:rPr lang="fr-FR" dirty="0"/>
              <a:t>nécessité d’un matériel de plus en plus performant pour traiter les calculs</a:t>
            </a:r>
          </a:p>
          <a:p>
            <a:pPr marL="631825" lvl="2" indent="0">
              <a:buFontTx/>
              <a:buNone/>
            </a:pPr>
            <a:r>
              <a:rPr lang="fr-FR" dirty="0"/>
              <a:t>+ augmentation de la quantité de données à traiter</a:t>
            </a:r>
          </a:p>
          <a:p>
            <a:pPr marL="631825" lvl="2" indent="0">
              <a:buFontTx/>
              <a:buNone/>
            </a:pPr>
            <a:r>
              <a:rPr lang="fr-FR" dirty="0"/>
              <a:t>+ augmentation du travail sur les données (entraînement, stockage)</a:t>
            </a:r>
          </a:p>
          <a:p>
            <a:pPr marL="631825" lvl="2" indent="0">
              <a:buFontTx/>
              <a:buNone/>
            </a:pPr>
            <a:r>
              <a:rPr lang="fr-FR" dirty="0"/>
              <a:t>= consommation de ressources matérielles (ordinateurs, serveurs, etc.) et immatérielles (électricité), dont </a:t>
            </a:r>
            <a:r>
              <a:rPr lang="fr-FR" b="1" dirty="0"/>
              <a:t>augmentation des gaz à effet de serre, de la consommation d’eau </a:t>
            </a:r>
            <a:r>
              <a:rPr lang="fr-FR" b="0" dirty="0"/>
              <a:t>(production du matériel, refroidissement des serveurs) </a:t>
            </a:r>
            <a:r>
              <a:rPr lang="fr-FR" b="1" dirty="0"/>
              <a:t>et de la pollution</a:t>
            </a:r>
          </a:p>
          <a:p>
            <a:pPr marL="631825" lvl="2" indent="0">
              <a:buFontTx/>
              <a:buNone/>
            </a:pPr>
            <a:endParaRPr lang="fr-FR" dirty="0"/>
          </a:p>
          <a:p>
            <a:pPr marL="171450" lvl="0" indent="-171450">
              <a:buFontTx/>
              <a:buChar char="-"/>
            </a:pPr>
            <a:r>
              <a:rPr lang="fr-FR" b="1" dirty="0"/>
              <a:t>ex. pour les IA génératives </a:t>
            </a:r>
          </a:p>
          <a:p>
            <a:pPr marL="0" lvl="0" indent="0">
              <a:buFontTx/>
              <a:buNone/>
            </a:pPr>
            <a:r>
              <a:rPr lang="fr-FR" b="0" dirty="0"/>
              <a:t>prospectives 2023 </a:t>
            </a:r>
            <a:r>
              <a:rPr lang="fr-FR" dirty="0"/>
              <a:t>(voir notamment : Data for good, </a:t>
            </a:r>
            <a:r>
              <a:rPr lang="fr-FR" i="1" dirty="0"/>
              <a:t>Les grands défis de l’IA générative</a:t>
            </a:r>
            <a:r>
              <a:rPr lang="fr-FR" dirty="0"/>
              <a:t>, 06/2023, https://dataforgood.fr/iagenerative/, </a:t>
            </a:r>
            <a:r>
              <a:rPr lang="en-US" sz="1000" dirty="0" err="1"/>
              <a:t>partie</a:t>
            </a:r>
            <a:r>
              <a:rPr lang="en-US" sz="1000" dirty="0"/>
              <a:t> 4 “</a:t>
            </a:r>
            <a:r>
              <a:rPr lang="fr-FR" sz="1000" noProof="0" dirty="0"/>
              <a:t>Enjeux environnementaux” et B. Vincent, « Intelligence artificielle… », 22/10/2023, https://www.francetvinfo.fr/replay-radio/nouveau-monde/intelligence-artificielle-des-besoins-en-energie-de-la-taille-d-un-pays_6108036.html, ou encore les travaux de S </a:t>
            </a:r>
            <a:r>
              <a:rPr lang="fr-FR" sz="1000" noProof="0" dirty="0" err="1"/>
              <a:t>Luccioni</a:t>
            </a:r>
            <a:r>
              <a:rPr lang="fr-FR" sz="1000" noProof="0" dirty="0"/>
              <a:t> et al., comme https://dl.acm.org/doi/10.1145/3630106.3658542)</a:t>
            </a:r>
          </a:p>
          <a:p>
            <a:pPr marL="541338" lvl="0" indent="-179388">
              <a:buFontTx/>
              <a:buNone/>
            </a:pPr>
            <a:r>
              <a:rPr lang="en-US" sz="1000" dirty="0"/>
              <a:t>	</a:t>
            </a:r>
            <a:r>
              <a:rPr lang="fr-FR" sz="1000" noProof="0" dirty="0"/>
              <a:t>- consommation pour l’entraînement des modèles</a:t>
            </a:r>
          </a:p>
          <a:p>
            <a:pPr marL="631825" lvl="0">
              <a:buFontTx/>
              <a:buNone/>
            </a:pPr>
            <a:r>
              <a:rPr lang="fr-FR" sz="1000" noProof="0" dirty="0"/>
              <a:t>ex : entraînement de GPT-3 (15 j.) : énergie consommée de 1 300 MWh (consommation annuelle de 270 ménages en France et 550 t. de CO₂ (200 AR Paris-New York), 2 000 t. de CO₂ (1 600 AR Paris-New York, soit + 4 vols/ j. sur une année) en prenant en compte aussi l’impact de la fabrication du matériel) (calculs Data for good) ; ou 4 GWh, soit « </a:t>
            </a:r>
            <a:r>
              <a:rPr lang="fr-FR" dirty="0"/>
              <a:t>une tranche complète de centrale nucléaire pendant quatre heures » (G. </a:t>
            </a:r>
            <a:r>
              <a:rPr lang="fr-FR" dirty="0" err="1"/>
              <a:t>Saporta</a:t>
            </a:r>
            <a:r>
              <a:rPr lang="fr-FR" dirty="0"/>
              <a:t>, « Histoire et enjeux de l’IA », 2023, https://cnam.hal.science/hal-04246625/)</a:t>
            </a:r>
            <a:endParaRPr lang="fr-FR" sz="1000" noProof="0" dirty="0"/>
          </a:p>
          <a:p>
            <a:pPr marL="541338" lvl="0" indent="-179388">
              <a:buFontTx/>
              <a:buNone/>
            </a:pPr>
            <a:r>
              <a:rPr lang="fr-FR" sz="1000" noProof="0" dirty="0"/>
              <a:t>	- consommation pour l’inférence (utilisation) : répondre aux requêtes quotidiennes – ne peut qu’augmenter à mesure que l’utilisation du modèle augmente</a:t>
            </a:r>
          </a:p>
          <a:p>
            <a:pPr marL="631825" lvl="0">
              <a:buFontTx/>
              <a:buNone/>
            </a:pPr>
            <a:r>
              <a:rPr lang="fr-FR" sz="1000" noProof="0" dirty="0"/>
              <a:t>ex. : utilisation de ChatGPT en 01/2023 : 10 000 t. de CO₂ (calculs Data for good)</a:t>
            </a:r>
          </a:p>
          <a:p>
            <a:pPr marL="631825" lvl="0">
              <a:buFontTx/>
              <a:buNone/>
            </a:pPr>
            <a:r>
              <a:rPr lang="fr-FR" sz="1000" noProof="0" dirty="0"/>
              <a:t>ex. : consommation d’eau : ChatGPT : au  moins 50 cl. pour 20 à 50 requêtes (P. Lei et al. « </a:t>
            </a:r>
            <a:r>
              <a:rPr lang="en-US" dirty="0"/>
              <a:t>Making AI Less “Thirsty”…</a:t>
            </a:r>
            <a:r>
              <a:rPr lang="fr-FR" sz="1000" noProof="0" dirty="0"/>
              <a:t> », 29/09/2023 https://arxiv.org/pdf/2304.03271.pdf qui estime également que la consommation de l’IA en 2027 pourrait représentée l’équivalent de celle de la moitié du Royaume-Uni)</a:t>
            </a:r>
          </a:p>
          <a:p>
            <a:pPr marL="631825" lvl="0" indent="-90488">
              <a:buFontTx/>
              <a:buNone/>
            </a:pPr>
            <a:r>
              <a:rPr lang="fr-FR" sz="1000" noProof="0" dirty="0"/>
              <a:t>	ex. : </a:t>
            </a:r>
            <a:r>
              <a:rPr lang="fr-FR" sz="1000" b="1" noProof="0" dirty="0"/>
              <a:t>le président d’Alphabet indiquait en 02/2023 que les interactions avec un LLM coûteraient 10 fois plus d’énergie que la recherche par mots-clés classique </a:t>
            </a:r>
            <a:r>
              <a:rPr lang="fr-FR" sz="1000" noProof="0" dirty="0"/>
              <a:t>(3 Wh contre 0,3 Wh, A. de Vries, « </a:t>
            </a:r>
            <a:r>
              <a:rPr lang="fr-FR" sz="1000" b="0" i="0" kern="1200" dirty="0">
                <a:solidFill>
                  <a:schemeClr val="tx1"/>
                </a:solidFill>
                <a:effectLst/>
                <a:latin typeface="+mn-lt"/>
                <a:ea typeface="+mn-ea"/>
                <a:cs typeface="+mn-cs"/>
              </a:rPr>
              <a:t>The </a:t>
            </a:r>
            <a:r>
              <a:rPr lang="fr-FR" sz="1000" b="0" i="0" kern="1200" dirty="0" err="1">
                <a:solidFill>
                  <a:schemeClr val="tx1"/>
                </a:solidFill>
                <a:effectLst/>
                <a:latin typeface="+mn-lt"/>
                <a:ea typeface="+mn-ea"/>
                <a:cs typeface="+mn-cs"/>
              </a:rPr>
              <a:t>growing</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energy</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footprint</a:t>
            </a:r>
            <a:r>
              <a:rPr lang="fr-FR" sz="1000" b="0" i="0" kern="1200" dirty="0">
                <a:solidFill>
                  <a:schemeClr val="tx1"/>
                </a:solidFill>
                <a:effectLst/>
                <a:latin typeface="+mn-lt"/>
                <a:ea typeface="+mn-ea"/>
                <a:cs typeface="+mn-cs"/>
              </a:rPr>
              <a:t>…</a:t>
            </a:r>
            <a:r>
              <a:rPr lang="fr-FR" sz="1000" noProof="0" dirty="0"/>
              <a:t> », </a:t>
            </a:r>
            <a:r>
              <a:rPr lang="fr-FR" sz="1000" i="1" noProof="0" dirty="0"/>
              <a:t>Joule</a:t>
            </a:r>
            <a:r>
              <a:rPr lang="fr-FR" sz="1000" i="0" noProof="0" dirty="0"/>
              <a:t>, 10/2023, https://doi.org/10.1016/j.joule.2023.09.004), mais en fait, sans doute plus selon d’autres estimations, jusqu’à entre 7 et 9 Wh ?)</a:t>
            </a:r>
          </a:p>
          <a:p>
            <a:pPr marL="631825" lvl="0" indent="-90488">
              <a:buFontTx/>
              <a:buNone/>
            </a:pPr>
            <a:r>
              <a:rPr lang="fr-FR" sz="1000" i="0" noProof="0" dirty="0"/>
              <a:t>	ex. notamment pour la génération non textuelle comme les images (N. Six, « Intelligence artificielle : le bilan carbone... », 25/03/2024, https://www.lemonde.fr/pixels/article/2024/03/25/intelligence-artificielle-le-bilan-carbone-de-la-generation-d-images-de-textes-ou-de-sous-titres_6224138_4408996.html)</a:t>
            </a:r>
          </a:p>
          <a:p>
            <a:pPr marL="541338" marR="0" lvl="0" indent="-179388" algn="l" defTabSz="914400" rtl="0" eaLnBrk="1" fontAlgn="auto" latinLnBrk="0" hangingPunct="1">
              <a:lnSpc>
                <a:spcPct val="100000"/>
              </a:lnSpc>
              <a:spcBef>
                <a:spcPts val="0"/>
              </a:spcBef>
              <a:spcAft>
                <a:spcPts val="0"/>
              </a:spcAft>
              <a:buClrTx/>
              <a:buSzTx/>
              <a:buFontTx/>
              <a:buNone/>
              <a:tabLst/>
              <a:defRPr/>
            </a:pPr>
            <a:r>
              <a:rPr lang="fr-FR" sz="1000" i="0" noProof="0" dirty="0"/>
              <a:t>		- des outils généralement</a:t>
            </a:r>
            <a:r>
              <a:rPr lang="fr-FR" sz="1000" i="0" baseline="0" noProof="0" dirty="0"/>
              <a:t> trop lourds pour être installés sur un seul ordinateur en local </a:t>
            </a:r>
            <a:r>
              <a:rPr lang="fr-FR" sz="1000" i="0" baseline="0" noProof="0" dirty="0">
                <a:sym typeface="Wingdings" panose="05000000000000000000" pitchFamily="2" charset="2"/>
              </a:rPr>
              <a:t> recours nécessaire à internet, d’où conséquences environnementales (consommation de fluides, de matériels) et stratégiques (asservissement aux plateformes de </a:t>
            </a:r>
            <a:r>
              <a:rPr lang="fr-FR" sz="1000" i="1" baseline="0" noProof="0" dirty="0">
                <a:sym typeface="Wingdings" panose="05000000000000000000" pitchFamily="2" charset="2"/>
              </a:rPr>
              <a:t>cloud</a:t>
            </a:r>
            <a:r>
              <a:rPr lang="fr-FR" sz="1000" i="0" baseline="0" noProof="0" dirty="0">
                <a:sym typeface="Wingdings" panose="05000000000000000000" pitchFamily="2" charset="2"/>
              </a:rPr>
              <a:t>)</a:t>
            </a:r>
            <a:endParaRPr lang="fr-FR" sz="1000" noProof="0" dirty="0"/>
          </a:p>
          <a:p>
            <a:pPr marL="628650" lvl="0" indent="-88900">
              <a:defRPr/>
            </a:pPr>
            <a:r>
              <a:rPr lang="fr-FR" dirty="0"/>
              <a:t>- effet rebonds, encore difficilement évaluables, mais évidents dans la suite de la démocratisation suite à la gratuité et la facilité d’utilisation de ces outils (</a:t>
            </a:r>
            <a:r>
              <a:rPr lang="fr-FR" b="1" dirty="0"/>
              <a:t>réflexe GPT comme on a le réflexe Google</a:t>
            </a:r>
            <a:r>
              <a:rPr lang="fr-FR" dirty="0"/>
              <a:t>)</a:t>
            </a:r>
          </a:p>
          <a:p>
            <a:pPr marL="541338" lvl="0" indent="-179388">
              <a:defRPr/>
            </a:pPr>
            <a:r>
              <a:rPr lang="fr-FR" dirty="0"/>
              <a:t>	- course à l’innovation pour l’innovation</a:t>
            </a:r>
          </a:p>
          <a:p>
            <a:pPr marL="0" lvl="0" indent="0">
              <a:buFontTx/>
              <a:buNone/>
            </a:pPr>
            <a:endParaRPr lang="fr-FR" sz="1000" noProof="0" dirty="0"/>
          </a:p>
          <a:p>
            <a:pPr marL="0" lvl="0" indent="0">
              <a:buFontTx/>
              <a:buNone/>
            </a:pPr>
            <a:r>
              <a:rPr lang="fr-FR" sz="1000" b="1" noProof="0" dirty="0"/>
              <a:t>- soutenabilité ?</a:t>
            </a:r>
          </a:p>
          <a:p>
            <a:pPr lvl="1" indent="0"/>
            <a:r>
              <a:rPr lang="fr-FR" noProof="0" dirty="0"/>
              <a:t>- manque de transparence des entreprises pour évaluer clairement les impacts</a:t>
            </a:r>
          </a:p>
          <a:p>
            <a:pPr marL="442913" lvl="1" indent="-171450">
              <a:buFontTx/>
              <a:buChar char="-"/>
            </a:pPr>
            <a:r>
              <a:rPr lang="fr-FR" b="0" noProof="0" dirty="0"/>
              <a:t>en 2023, </a:t>
            </a:r>
            <a:r>
              <a:rPr lang="fr-FR" b="1" noProof="0" dirty="0"/>
              <a:t>si l’IA était déployée pour chaque</a:t>
            </a:r>
            <a:r>
              <a:rPr lang="fr-FR" b="1" i="0" kern="1200" dirty="0">
                <a:solidFill>
                  <a:schemeClr val="tx1"/>
                </a:solidFill>
                <a:effectLst/>
                <a:latin typeface="+mn-lt"/>
                <a:ea typeface="+mn-ea"/>
                <a:cs typeface="+mn-cs"/>
              </a:rPr>
              <a:t> recherche Google, le scénario le plus extrême estime que cela pourrait consommer autant d’électricité qu’un pays comme l’Irlande d’ici 2027</a:t>
            </a:r>
            <a:r>
              <a:rPr lang="fr-FR" b="0" i="0" kern="1200" dirty="0">
                <a:solidFill>
                  <a:schemeClr val="tx1"/>
                </a:solidFill>
                <a:effectLst/>
                <a:latin typeface="+mn-lt"/>
                <a:ea typeface="+mn-ea"/>
                <a:cs typeface="+mn-cs"/>
              </a:rPr>
              <a:t>, et sous réserve que le fabricant de puces NVIDIA arrive à faire face à la demande croissante (A. de Vries, </a:t>
            </a:r>
            <a:r>
              <a:rPr lang="fr-FR" b="0" i="1" kern="1200" dirty="0">
                <a:solidFill>
                  <a:schemeClr val="tx1"/>
                </a:solidFill>
                <a:effectLst/>
                <a:latin typeface="+mn-lt"/>
                <a:ea typeface="+mn-ea"/>
                <a:cs typeface="+mn-cs"/>
              </a:rPr>
              <a:t>op. </a:t>
            </a:r>
            <a:r>
              <a:rPr lang="fr-FR" b="0" i="1" kern="1200" dirty="0" err="1">
                <a:solidFill>
                  <a:schemeClr val="tx1"/>
                </a:solidFill>
                <a:effectLst/>
                <a:latin typeface="+mn-lt"/>
                <a:ea typeface="+mn-ea"/>
                <a:cs typeface="+mn-cs"/>
              </a:rPr>
              <a:t>cit</a:t>
            </a:r>
            <a:r>
              <a:rPr lang="fr-FR"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442913" lvl="1" indent="-171450">
              <a:buFontTx/>
              <a:buChar char="-"/>
            </a:pPr>
            <a:r>
              <a:rPr lang="fr-FR" sz="900" b="0" i="0" kern="1200" dirty="0">
                <a:solidFill>
                  <a:schemeClr val="tx1"/>
                </a:solidFill>
                <a:effectLst/>
                <a:latin typeface="+mn-lt"/>
                <a:ea typeface="+mn-ea"/>
                <a:cs typeface="+mn-cs"/>
              </a:rPr>
              <a:t>nécessité de développer du matériel plus efficace : par exemple, remplacer les GPU par des puces spécialisées en intelligence artificielle (LPU - </a:t>
            </a:r>
            <a:r>
              <a:rPr lang="fr-FR" sz="900" b="0" i="1" kern="1200" dirty="0">
                <a:solidFill>
                  <a:schemeClr val="tx1"/>
                </a:solidFill>
                <a:effectLst/>
                <a:latin typeface="+mn-lt"/>
                <a:ea typeface="+mn-ea"/>
                <a:cs typeface="+mn-cs"/>
              </a:rPr>
              <a:t>Langage </a:t>
            </a:r>
            <a:r>
              <a:rPr lang="fr-FR" sz="900" b="0" i="1" kern="1200" dirty="0" err="1">
                <a:solidFill>
                  <a:schemeClr val="tx1"/>
                </a:solidFill>
                <a:effectLst/>
                <a:latin typeface="+mn-lt"/>
                <a:ea typeface="+mn-ea"/>
                <a:cs typeface="+mn-cs"/>
              </a:rPr>
              <a:t>Processing</a:t>
            </a:r>
            <a:r>
              <a:rPr lang="fr-FR" sz="900" b="0" i="1" kern="1200" dirty="0">
                <a:solidFill>
                  <a:schemeClr val="tx1"/>
                </a:solidFill>
                <a:effectLst/>
                <a:latin typeface="+mn-lt"/>
                <a:ea typeface="+mn-ea"/>
                <a:cs typeface="+mn-cs"/>
              </a:rPr>
              <a:t> Unit</a:t>
            </a:r>
            <a:r>
              <a:rPr lang="fr-FR" sz="900" b="0" i="0" kern="1200" dirty="0">
                <a:solidFill>
                  <a:schemeClr val="tx1"/>
                </a:solidFill>
                <a:effectLst/>
                <a:latin typeface="+mn-lt"/>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900" b="0" i="0" kern="1200" dirty="0">
                <a:solidFill>
                  <a:schemeClr val="tx1"/>
                </a:solidFill>
                <a:effectLst/>
                <a:latin typeface="+mn-lt"/>
                <a:ea typeface="+mn-ea"/>
                <a:cs typeface="+mn-cs"/>
              </a:rPr>
              <a:t>la nécessaire recherche d’autonomie énergétique (ex. : projet d’achats de centrales nucléaires, etc. </a:t>
            </a:r>
            <a:r>
              <a:rPr lang="fr-FR" sz="1800" dirty="0">
                <a:solidFill>
                  <a:srgbClr val="ED5C57"/>
                </a:solidFill>
                <a:effectLst/>
                <a:latin typeface="Georgia" panose="02040502050405020303" pitchFamily="18" charset="0"/>
              </a:rPr>
              <a:t>https://www.francetvinfo.fr/replay-radio/nouveau-monde/nouveau-monde-du-samedi-05-octobre-2024-energie-et-matieres-premieres-les-geants-du-numerique-achetent-leur-autonomie_6792616.html</a:t>
            </a:r>
            <a:r>
              <a:rPr lang="fr-FR" sz="1800" b="0" i="0" kern="1200" dirty="0">
                <a:solidFill>
                  <a:schemeClr val="tx1"/>
                </a:solidFill>
                <a:effectLst/>
                <a:latin typeface="Aptos" panose="020B0004020202020204" pitchFamily="34" charset="0"/>
                <a:ea typeface="+mn-ea"/>
                <a:cs typeface="+mn-cs"/>
              </a:rPr>
              <a:t>)</a:t>
            </a:r>
          </a:p>
          <a:p>
            <a:pPr marL="442913" marR="0" lvl="1" indent="-171450" algn="l" defTabSz="914400" rtl="0" eaLnBrk="1" fontAlgn="auto" latinLnBrk="0" hangingPunct="1">
              <a:lnSpc>
                <a:spcPct val="100000"/>
              </a:lnSpc>
              <a:spcBef>
                <a:spcPts val="0"/>
              </a:spcBef>
              <a:spcAft>
                <a:spcPts val="0"/>
              </a:spcAft>
              <a:buClrTx/>
              <a:buSzTx/>
              <a:buFontTx/>
              <a:buChar char="-"/>
              <a:tabLst/>
              <a:defRPr/>
            </a:pPr>
            <a:r>
              <a:rPr lang="fr-FR" sz="1800" b="0" i="0" kern="1200" dirty="0">
                <a:solidFill>
                  <a:schemeClr val="tx1"/>
                </a:solidFill>
                <a:effectLst/>
                <a:latin typeface="Aptos" panose="020B0004020202020204" pitchFamily="34" charset="0"/>
                <a:ea typeface="+mn-ea"/>
                <a:cs typeface="+mn-cs"/>
              </a:rPr>
              <a:t>voir également : https://next.ink/162010/la-consommation-energetique-de-lia-devrait-etre-multipliee-par-4-a-9-dici-2050/ : une consommation énergétique qui pourrait être multipliée par 4 à 9 d’ici 2050 ? et https://next.ink/165467/lacceleration-de-lia-pose-deja-des-questions-de-penuries-deau-et-denergie/</a:t>
            </a:r>
            <a:endParaRPr lang="fr-FR" sz="900" b="0" i="0" kern="1200" dirty="0">
              <a:solidFill>
                <a:schemeClr val="tx1"/>
              </a:solidFill>
              <a:effectLst/>
              <a:latin typeface="+mn-lt"/>
              <a:ea typeface="+mn-ea"/>
              <a:cs typeface="+mn-cs"/>
            </a:endParaRPr>
          </a:p>
          <a:p>
            <a:pPr marL="442913" lvl="1" indent="-171450">
              <a:buFontTx/>
              <a:buChar char="-"/>
            </a:pPr>
            <a:endParaRPr lang="fr-FR" sz="900" b="0" i="0" kern="1200" noProof="0" dirty="0">
              <a:solidFill>
                <a:schemeClr val="tx1"/>
              </a:solidFill>
              <a:effectLst/>
              <a:latin typeface="+mn-lt"/>
              <a:ea typeface="+mn-ea"/>
              <a:cs typeface="+mn-cs"/>
            </a:endParaRPr>
          </a:p>
          <a:p>
            <a:pPr marL="0" lvl="0" indent="0">
              <a:buFontTx/>
              <a:buNone/>
            </a:pPr>
            <a:r>
              <a:rPr lang="fr-FR" sz="900" b="1" i="0" kern="1200" noProof="0" dirty="0">
                <a:solidFill>
                  <a:schemeClr val="tx1"/>
                </a:solidFill>
                <a:effectLst/>
                <a:latin typeface="+mn-lt"/>
                <a:ea typeface="+mn-ea"/>
                <a:cs typeface="+mn-cs"/>
              </a:rPr>
              <a:t>- recommandations</a:t>
            </a:r>
          </a:p>
          <a:p>
            <a:pPr marL="361950" lvl="0" indent="-171450">
              <a:buFontTx/>
              <a:buChar char="-"/>
            </a:pPr>
            <a:r>
              <a:rPr lang="fr-FR" sz="900" b="1" i="0" kern="1200" noProof="0" dirty="0">
                <a:solidFill>
                  <a:schemeClr val="tx1"/>
                </a:solidFill>
                <a:effectLst/>
                <a:latin typeface="+mn-lt"/>
                <a:ea typeface="+mn-ea"/>
                <a:cs typeface="+mn-cs"/>
              </a:rPr>
              <a:t>- pour les utilisateurs : limiter l’usage des outils boostés à l’IA</a:t>
            </a:r>
          </a:p>
          <a:p>
            <a:pPr marL="361950" lvl="0" indent="-171450">
              <a:buFontTx/>
              <a:buChar char="-"/>
            </a:pPr>
            <a:r>
              <a:rPr lang="fr-FR" sz="900" b="0" i="0" kern="1200" noProof="0" dirty="0">
                <a:solidFill>
                  <a:schemeClr val="tx1"/>
                </a:solidFill>
                <a:effectLst/>
                <a:latin typeface="+mn-lt"/>
                <a:ea typeface="+mn-ea"/>
                <a:cs typeface="+mn-cs"/>
              </a:rPr>
              <a:t>- pour les entreprises : « </a:t>
            </a:r>
            <a:r>
              <a:rPr lang="en-US" sz="900" b="0" i="1" kern="1200" noProof="0" dirty="0">
                <a:solidFill>
                  <a:schemeClr val="tx1"/>
                </a:solidFill>
                <a:effectLst/>
                <a:latin typeface="+mn-lt"/>
                <a:ea typeface="+mn-ea"/>
                <a:cs typeface="+mn-cs"/>
              </a:rPr>
              <a:t>It would be advisable for developers not only to focus on optimizing AI, but also to critically consider the necessity of using AI in the first place, as it is unlikely that all applications will benefit from AI or that the benefits will always outweigh the costs</a:t>
            </a:r>
            <a:r>
              <a:rPr lang="en-US" sz="900" b="0" i="0" kern="1200" noProof="0" dirty="0">
                <a:solidFill>
                  <a:schemeClr val="tx1"/>
                </a:solidFill>
                <a:effectLst/>
                <a:latin typeface="+mn-lt"/>
                <a:ea typeface="+mn-ea"/>
                <a:cs typeface="+mn-cs"/>
              </a:rPr>
              <a:t>.</a:t>
            </a:r>
            <a:r>
              <a:rPr lang="fr-FR" sz="900" b="0" i="0" kern="1200" noProof="0" dirty="0">
                <a:solidFill>
                  <a:schemeClr val="tx1"/>
                </a:solidFill>
                <a:effectLst/>
                <a:latin typeface="+mn-lt"/>
                <a:ea typeface="+mn-ea"/>
                <a:cs typeface="+mn-cs"/>
              </a:rPr>
              <a:t> » </a:t>
            </a:r>
            <a:r>
              <a:rPr lang="fr-FR" sz="1000" b="0" i="0" kern="1200" dirty="0">
                <a:solidFill>
                  <a:schemeClr val="tx1"/>
                </a:solidFill>
                <a:effectLst/>
                <a:latin typeface="+mn-lt"/>
                <a:ea typeface="+mn-ea"/>
                <a:cs typeface="+mn-cs"/>
              </a:rPr>
              <a:t>(A. de Vries,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900" b="0" i="0" kern="1200" dirty="0">
                <a:solidFill>
                  <a:schemeClr val="tx1"/>
                </a:solidFill>
                <a:effectLst/>
                <a:latin typeface="+mn-lt"/>
                <a:ea typeface="+mn-ea"/>
                <a:cs typeface="+mn-cs"/>
              </a:rPr>
              <a:t>)</a:t>
            </a:r>
          </a:p>
          <a:p>
            <a:pPr marL="361950" lvl="0" indent="-171450">
              <a:buFontTx/>
              <a:buChar char="-"/>
            </a:pPr>
            <a:r>
              <a:rPr lang="fr-FR" sz="900" b="0" i="0" kern="1200" noProof="0" dirty="0">
                <a:solidFill>
                  <a:schemeClr val="tx1"/>
                </a:solidFill>
                <a:effectLst/>
                <a:latin typeface="+mn-lt"/>
                <a:ea typeface="+mn-ea"/>
                <a:cs typeface="+mn-cs"/>
              </a:rPr>
              <a:t>- pour les régulateurs : demander des comptes sur les impacts environnementaux de ces technologies</a:t>
            </a:r>
            <a:endParaRPr lang="fr-FR" noProof="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92</a:t>
            </a:fld>
            <a:endParaRPr lang="fr-FR" dirty="0"/>
          </a:p>
        </p:txBody>
      </p:sp>
    </p:spTree>
    <p:extLst>
      <p:ext uri="{BB962C8B-B14F-4D97-AF65-F5344CB8AC3E}">
        <p14:creationId xmlns:p14="http://schemas.microsoft.com/office/powerpoint/2010/main" val="1510182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10</a:t>
            </a:fld>
            <a:endParaRPr lang="fr-FR" dirty="0"/>
          </a:p>
        </p:txBody>
      </p:sp>
    </p:spTree>
    <p:extLst>
      <p:ext uri="{BB962C8B-B14F-4D97-AF65-F5344CB8AC3E}">
        <p14:creationId xmlns:p14="http://schemas.microsoft.com/office/powerpoint/2010/main" val="9370482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étude à partir de GPT-4o : « </a:t>
            </a:r>
            <a:r>
              <a:rPr lang="fr-FR" i="1" dirty="0"/>
              <a:t>i</a:t>
            </a:r>
            <a:r>
              <a:rPr lang="en-US" i="1" dirty="0"/>
              <a:t>t’s still an important fact that the </a:t>
            </a:r>
            <a:r>
              <a:rPr lang="en-US" i="0" dirty="0"/>
              <a:t>current, marginal </a:t>
            </a:r>
            <a:r>
              <a:rPr lang="en-US" i="1" dirty="0"/>
              <a:t>cost of using a typical LLM-powered chatbot is fairly low by the standards of other ordinary uses of electricity </a:t>
            </a:r>
            <a:r>
              <a:rPr lang="en-US" dirty="0"/>
              <a:t>.</a:t>
            </a:r>
            <a:r>
              <a:rPr lang="fr-FR" dirty="0"/>
              <a:t>» : à relativiser par rapport à d’autres causes de consommation électrique cf. https://www.technologyreview.com/2025/04/03/1114182/air-conditioning-demand/</a:t>
            </a:r>
          </a:p>
          <a:p>
            <a:endParaRPr lang="fr-FR" dirty="0"/>
          </a:p>
          <a:p>
            <a:r>
              <a:rPr lang="fr-FR" dirty="0"/>
              <a:t>voir aussi A. </a:t>
            </a:r>
            <a:r>
              <a:rPr lang="fr-FR" dirty="0" err="1"/>
              <a:t>Masley</a:t>
            </a:r>
            <a:r>
              <a:rPr lang="fr-FR" dirty="0"/>
              <a:t>, « </a:t>
            </a:r>
            <a:r>
              <a:rPr lang="fr-FR" dirty="0" err="1"/>
              <a:t>Using</a:t>
            </a:r>
            <a:r>
              <a:rPr lang="fr-FR" dirty="0"/>
              <a:t> ChatGPT </a:t>
            </a:r>
            <a:r>
              <a:rPr lang="fr-FR" dirty="0" err="1"/>
              <a:t>is</a:t>
            </a:r>
            <a:r>
              <a:rPr lang="fr-FR" dirty="0"/>
              <a:t> not </a:t>
            </a:r>
            <a:r>
              <a:rPr lang="fr-FR" dirty="0" err="1"/>
              <a:t>bad</a:t>
            </a:r>
            <a:r>
              <a:rPr lang="fr-FR" dirty="0"/>
              <a:t> for the environnement... », 13/01/2025, https://andymasley.substack.com/p/individual-ai-use-is-not-bad-for, complété de « </a:t>
            </a:r>
            <a:r>
              <a:rPr lang="en-US" dirty="0"/>
              <a:t>Why using ChatGPT is not bad for the environment...</a:t>
            </a:r>
            <a:r>
              <a:rPr lang="fr-FR" dirty="0"/>
              <a:t> », 28/04/2025 https://andymasley.substack.com/p/a-cheat-sheet-for-conversations-about</a:t>
            </a:r>
          </a:p>
          <a:p>
            <a:r>
              <a:rPr lang="fr-FR" dirty="0"/>
              <a:t>en contre-point aux études précédentes, notamment A. de Vries (2023) et S. </a:t>
            </a:r>
            <a:r>
              <a:rPr lang="fr-FR" dirty="0" err="1"/>
              <a:t>Luccioni</a:t>
            </a:r>
            <a:r>
              <a:rPr lang="fr-FR" dirty="0"/>
              <a:t> et al., en raison des progrès faits au niveau des puces et des algorithmes / traitement des données (</a:t>
            </a:r>
            <a:r>
              <a:rPr lang="fr-FR" dirty="0" err="1"/>
              <a:t>MoE</a:t>
            </a:r>
            <a:r>
              <a:rPr lang="fr-FR" dirty="0"/>
              <a:t>, </a:t>
            </a:r>
            <a:r>
              <a:rPr lang="fr-FR" i="1" dirty="0"/>
              <a:t>mixture of experts, multi-token </a:t>
            </a:r>
            <a:r>
              <a:rPr lang="fr-FR" i="1" dirty="0" err="1"/>
              <a:t>prediction</a:t>
            </a:r>
            <a:r>
              <a:rPr lang="fr-FR" dirty="0"/>
              <a:t>, cf. DeepSeek) : estimation 10 fois moindre désormais</a:t>
            </a:r>
          </a:p>
          <a:p>
            <a:r>
              <a:rPr lang="fr-FR" dirty="0"/>
              <a:t>cf. nouvelle puce TPU Google </a:t>
            </a:r>
            <a:r>
              <a:rPr lang="fr-FR" dirty="0" err="1"/>
              <a:t>Ironwood</a:t>
            </a:r>
            <a:endParaRPr lang="fr-FR" dirty="0"/>
          </a:p>
          <a:p>
            <a:endParaRPr lang="fr-FR" dirty="0"/>
          </a:p>
          <a:p>
            <a:r>
              <a:rPr lang="fr-FR" dirty="0"/>
              <a:t>mais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les modèles (notamment avec développement des modèles de raisonnement) (cf. diapo suivante)</a:t>
            </a:r>
          </a:p>
          <a:p>
            <a:pPr marL="171450" indent="-171450">
              <a:buFontTx/>
              <a:buChar char="-"/>
            </a:pPr>
            <a:r>
              <a:rPr lang="fr-FR" dirty="0"/>
              <a:t>variable selon la longueur de l’</a:t>
            </a:r>
            <a:r>
              <a:rPr lang="fr-FR" i="1" dirty="0"/>
              <a:t>input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variable selon la tâche (cf. diapo suivante)</a:t>
            </a:r>
          </a:p>
          <a:p>
            <a:pPr marL="171450" indent="-171450">
              <a:buFontTx/>
              <a:buChar char="-"/>
            </a:pPr>
            <a:endParaRPr lang="fr-FR" dirty="0"/>
          </a:p>
          <a:p>
            <a:pPr marL="0" indent="0">
              <a:buFontTx/>
              <a:buNone/>
            </a:pPr>
            <a:r>
              <a:rPr lang="fr-FR" dirty="0"/>
              <a:t>+ effets rebonds favorisés par </a:t>
            </a:r>
          </a:p>
          <a:p>
            <a:pPr marL="171450" indent="-171450">
              <a:buFontTx/>
              <a:buChar char="-"/>
            </a:pPr>
            <a:r>
              <a:rPr lang="fr-FR" dirty="0"/>
              <a:t>développement d’outils toujours plus puissants (« course à l’armement ») comme </a:t>
            </a:r>
            <a:r>
              <a:rPr lang="fr-FR" i="1" dirty="0"/>
              <a:t>deep research</a:t>
            </a:r>
            <a:endParaRPr lang="fr-FR" dirty="0"/>
          </a:p>
          <a:p>
            <a:pPr marL="171450" indent="-171450">
              <a:buFontTx/>
              <a:buChar char="-"/>
            </a:pPr>
            <a:r>
              <a:rPr lang="fr-FR" dirty="0"/>
              <a:t>développement des usages (ex. : ChatGPT : 400 M. utilisateurs par semaine), </a:t>
            </a:r>
            <a:r>
              <a:rPr lang="fr-FR" i="1" dirty="0"/>
              <a:t>a fortiori </a:t>
            </a:r>
            <a:r>
              <a:rPr lang="fr-FR" i="0" u="none" dirty="0"/>
              <a:t>dans des usages itératifs</a:t>
            </a:r>
            <a:endParaRPr lang="fr-FR" dirty="0"/>
          </a:p>
          <a:p>
            <a:pPr marL="171450" indent="-171450">
              <a:buFontTx/>
              <a:buChar char="-"/>
            </a:pPr>
            <a:r>
              <a:rPr lang="fr-FR" dirty="0"/>
              <a:t>déploiement généralisé, plus ou moins invisibilisé (ex. : navigateur à des fins d’IA agentique, FAI) (cf. diapo suivante)</a:t>
            </a:r>
          </a:p>
          <a:p>
            <a:pPr marL="171450" indent="-171450">
              <a:buFontTx/>
              <a:buChar cha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https://simonwillison.net/2024/Dec/31/llms-in-2024/#the-environmental-impact-got-much-much-worse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voir aussi https://www.usine-digitale.fr/article/en-2030-le-supercalculateur-le-plus-puissant-dedie-a-l-ia-pourrait-consommer-jusqu-a-9-gw.N2231151 : mur lié aux contraintes énergétiques attendu d’ici 5 ans</a:t>
            </a:r>
          </a:p>
          <a:p>
            <a:pPr marL="0" indent="0">
              <a:buFontTx/>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93</a:t>
            </a:fld>
            <a:endParaRPr lang="fr-FR"/>
          </a:p>
        </p:txBody>
      </p:sp>
    </p:spTree>
    <p:extLst>
      <p:ext uri="{BB962C8B-B14F-4D97-AF65-F5344CB8AC3E}">
        <p14:creationId xmlns:p14="http://schemas.microsoft.com/office/powerpoint/2010/main" val="21654499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cf. aussi chez OpenAI : </a:t>
            </a:r>
            <a:r>
              <a:rPr lang="fr-FR" dirty="0" err="1"/>
              <a:t>4o</a:t>
            </a:r>
            <a:r>
              <a:rPr lang="fr-FR" dirty="0"/>
              <a:t> et </a:t>
            </a:r>
            <a:r>
              <a:rPr lang="fr-FR" dirty="0" err="1"/>
              <a:t>4o</a:t>
            </a:r>
            <a:r>
              <a:rPr lang="fr-FR" dirty="0"/>
              <a:t>-mini </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94</a:t>
            </a:fld>
            <a:endParaRPr lang="fr-FR"/>
          </a:p>
        </p:txBody>
      </p:sp>
    </p:spTree>
    <p:extLst>
      <p:ext uri="{BB962C8B-B14F-4D97-AF65-F5344CB8AC3E}">
        <p14:creationId xmlns:p14="http://schemas.microsoft.com/office/powerpoint/2010/main" val="33108188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 mouvements parallèles et potentiellement concurrents :</a:t>
            </a:r>
          </a:p>
          <a:p>
            <a:pPr marL="171450" indent="-171450">
              <a:buFontTx/>
              <a:buChar char="-"/>
            </a:pPr>
            <a:r>
              <a:rPr lang="fr-FR" dirty="0"/>
              <a:t>chez les acteurs préexistants : intégration d’IA génératives (ex. : moteurs de recherche, navigateurs web, réseaux sociaux, applications métier...)</a:t>
            </a:r>
          </a:p>
          <a:p>
            <a:pPr marL="171450" indent="-171450">
              <a:buFontTx/>
              <a:buChar char="-"/>
            </a:pPr>
            <a:r>
              <a:rPr lang="fr-FR" dirty="0"/>
              <a:t>chez les fournisseurs d’IA / LLM : développement de services (ex. : élargissement du multimodal, intégration d’index web, souhait d’avoir des navigateurs web et des réseaux sociaux pour disposer de </a:t>
            </a:r>
            <a:r>
              <a:rPr lang="fr-FR" b="1" dirty="0"/>
              <a:t>toujours plus de données et de publicités payantes</a:t>
            </a:r>
            <a:r>
              <a:rPr lang="fr-FR" dirty="0"/>
              <a:t>) ex. : https://next.ink/182321/pourquoi-perplexity-et-openai-veulent-un-navigateur-et-se-disent-pretes-a-acheter-chrome/</a:t>
            </a:r>
          </a:p>
          <a:p>
            <a:pPr marL="171450" indent="-171450">
              <a:buFontTx/>
              <a:buChar char="-"/>
            </a:pPr>
            <a:endParaRPr lang="fr-FR" dirty="0"/>
          </a:p>
          <a:p>
            <a:pPr marL="171450" indent="-171450">
              <a:buFontTx/>
              <a:buChar char="-"/>
            </a:pPr>
            <a:r>
              <a:rPr lang="fr-FR" dirty="0"/>
              <a:t>rendu possible aussi par le souhait des acteurs de </a:t>
            </a:r>
            <a:r>
              <a:rPr lang="fr-FR" b="1" dirty="0"/>
              <a:t>rendre leurs modèles </a:t>
            </a:r>
            <a:r>
              <a:rPr lang="fr-FR" b="1" i="1" dirty="0"/>
              <a:t>open source</a:t>
            </a:r>
            <a:r>
              <a:rPr lang="fr-FR" b="1" dirty="0"/>
              <a:t> </a:t>
            </a:r>
            <a:r>
              <a:rPr lang="fr-FR" dirty="0"/>
              <a:t>(projet de </a:t>
            </a:r>
            <a:r>
              <a:rPr lang="fr-FR" dirty="0" err="1"/>
              <a:t>xAI</a:t>
            </a:r>
            <a:r>
              <a:rPr lang="fr-FR" dirty="0"/>
              <a:t> pour Grok 2, de Baidu pour Ernie ; principes aussi des </a:t>
            </a:r>
            <a:r>
              <a:rPr lang="fr-FR" i="1" dirty="0"/>
              <a:t>open </a:t>
            </a:r>
            <a:r>
              <a:rPr lang="fr-FR" i="1" dirty="0" err="1"/>
              <a:t>weight</a:t>
            </a:r>
            <a:r>
              <a:rPr lang="fr-FR" i="0" dirty="0"/>
              <a:t> de Mistral)</a:t>
            </a:r>
          </a:p>
          <a:p>
            <a:pPr marL="171450" indent="-171450">
              <a:buFontTx/>
              <a:buChar char="-"/>
            </a:pPr>
            <a:endParaRPr lang="fr-FR" i="0" dirty="0"/>
          </a:p>
          <a:p>
            <a:pPr marL="0" indent="0">
              <a:buFontTx/>
              <a:buNone/>
            </a:pPr>
            <a:r>
              <a:rPr lang="fr-FR" i="0" dirty="0"/>
              <a:t>cf. notamment la politique claire des sociétés chinoises autour d’une stratégie de prix « agressifs », de mise à disposition </a:t>
            </a:r>
            <a:r>
              <a:rPr lang="fr-FR" i="1" dirty="0"/>
              <a:t>open source</a:t>
            </a:r>
            <a:r>
              <a:rPr lang="fr-FR" i="0" dirty="0"/>
              <a:t> et d’une innovation technique continue, pour inonder le marché face aux concurrents occidentaux et proposer ainsi une IA presque gratuite (« </a:t>
            </a:r>
            <a:r>
              <a:rPr lang="fr-FR" i="1" dirty="0" err="1"/>
              <a:t>too</a:t>
            </a:r>
            <a:r>
              <a:rPr lang="fr-FR" i="1" dirty="0"/>
              <a:t> cheap to </a:t>
            </a:r>
            <a:r>
              <a:rPr lang="fr-FR" i="1" dirty="0" err="1"/>
              <a:t>meter</a:t>
            </a:r>
            <a:r>
              <a:rPr lang="fr-FR" i="0" dirty="0"/>
              <a:t> ») (A.-M. </a:t>
            </a:r>
            <a:r>
              <a:rPr lang="fr-FR" i="0" dirty="0" err="1"/>
              <a:t>Libmann</a:t>
            </a:r>
            <a:r>
              <a:rPr lang="fr-FR" i="0" dirty="0"/>
              <a:t>, « IA : Google, </a:t>
            </a:r>
            <a:r>
              <a:rPr lang="fr-FR" i="0" dirty="0" err="1"/>
              <a:t>xAI</a:t>
            </a:r>
            <a:r>
              <a:rPr lang="fr-FR" i="0" dirty="0"/>
              <a:t>... », 03/2025)</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97</a:t>
            </a:fld>
            <a:endParaRPr lang="fr-FR"/>
          </a:p>
        </p:txBody>
      </p:sp>
    </p:spTree>
    <p:extLst>
      <p:ext uri="{BB962C8B-B14F-4D97-AF65-F5344CB8AC3E}">
        <p14:creationId xmlns:p14="http://schemas.microsoft.com/office/powerpoint/2010/main" val="20410094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6206490"/>
          </a:xfrm>
        </p:spPr>
        <p:txBody>
          <a:bodyPr/>
          <a:lstStyle/>
          <a:p>
            <a:r>
              <a:rPr lang="fr-FR" b="1" u="sng" dirty="0"/>
              <a:t>IA et responsabilités sociales</a:t>
            </a:r>
          </a:p>
          <a:p>
            <a:r>
              <a:rPr lang="fr-FR" b="1" dirty="0"/>
              <a:t>- </a:t>
            </a:r>
            <a:r>
              <a:rPr lang="fr-FR" b="1" dirty="0" err="1"/>
              <a:t>Ie</a:t>
            </a:r>
            <a:r>
              <a:rPr lang="fr-FR" b="1" dirty="0"/>
              <a:t> coût humain</a:t>
            </a:r>
          </a:p>
          <a:p>
            <a:pPr marL="352425" lvl="1" indent="-171450">
              <a:buFontTx/>
              <a:buChar char="-"/>
            </a:pPr>
            <a:r>
              <a:rPr lang="fr-FR" dirty="0"/>
              <a:t>l’humain : un élément clé de l’entraînement et du fonctionnement des IA (par ex. avec le RLHF : </a:t>
            </a:r>
            <a:r>
              <a:rPr lang="fr-FR" i="1" dirty="0"/>
              <a:t>re</a:t>
            </a:r>
            <a:r>
              <a:rPr lang="en-US" i="1" dirty="0" err="1"/>
              <a:t>inforcement</a:t>
            </a:r>
            <a:r>
              <a:rPr lang="en-US" i="1" dirty="0"/>
              <a:t> learning from human feedback, </a:t>
            </a:r>
            <a:r>
              <a:rPr lang="en-US" i="0" dirty="0"/>
              <a:t>cf. https://en.wikipedia.org/wiki/Reinforcement_learning_from_human_feedback </a:t>
            </a:r>
            <a:r>
              <a:rPr lang="en-US" dirty="0"/>
              <a:t>)</a:t>
            </a:r>
          </a:p>
          <a:p>
            <a:pPr marL="352425" lvl="1" indent="-171450">
              <a:buFontTx/>
              <a:buChar char="-"/>
            </a:pPr>
            <a:r>
              <a:rPr lang="fr-FR" dirty="0"/>
              <a:t>sur le modèle des grands acteurs du net, </a:t>
            </a:r>
            <a:r>
              <a:rPr lang="fr-FR" b="1" dirty="0"/>
              <a:t>recours aux travailleurs du clic </a:t>
            </a:r>
            <a:r>
              <a:rPr lang="fr-FR" dirty="0"/>
              <a:t>(cf. A. </a:t>
            </a:r>
            <a:r>
              <a:rPr lang="fr-FR" dirty="0" err="1"/>
              <a:t>Casilli</a:t>
            </a:r>
            <a:r>
              <a:rPr lang="fr-FR" dirty="0"/>
              <a:t>, </a:t>
            </a:r>
            <a:r>
              <a:rPr lang="fr-FR" i="1" dirty="0"/>
              <a:t>En attendant les robots. Enquête sur le travail du clic</a:t>
            </a:r>
            <a:r>
              <a:rPr lang="fr-FR" i="0" dirty="0"/>
              <a:t>, 2019, notamment p. 119-161), à base de sous-traitance délocalisée, d’opérateurs exploités et de travail déshumanisant de modération sur des contenus parfois ingrats voire toxiques (textes, images)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ex. : enquête de </a:t>
            </a:r>
            <a:r>
              <a:rPr lang="fr-FR" i="1" dirty="0"/>
              <a:t>Time</a:t>
            </a:r>
            <a:r>
              <a:rPr lang="fr-FR" i="0" dirty="0"/>
              <a:t> mettant en valeur les conditions de travail de sous-traitants d’OpenAI au Kenya (B. </a:t>
            </a:r>
            <a:r>
              <a:rPr lang="fr-FR" i="0" dirty="0" err="1"/>
              <a:t>Perrigo</a:t>
            </a:r>
            <a:r>
              <a:rPr lang="fr-FR" i="0" dirty="0"/>
              <a:t>, « </a:t>
            </a:r>
            <a:r>
              <a:rPr lang="en-US" sz="1000" b="0" i="0" kern="1200" dirty="0">
                <a:solidFill>
                  <a:schemeClr val="tx1"/>
                </a:solidFill>
                <a:effectLst/>
                <a:latin typeface="+mn-lt"/>
                <a:ea typeface="+mn-ea"/>
                <a:cs typeface="+mn-cs"/>
              </a:rPr>
              <a:t>Exclusive: OpenAI Used Kenyan Workers…</a:t>
            </a:r>
            <a:r>
              <a:rPr lang="fr-FR" i="0" dirty="0"/>
              <a:t> », 18/03/2023, https://time.com/6247678/openai-chatgpt-kenya-workers/, voir également l’enquête de </a:t>
            </a:r>
            <a:r>
              <a:rPr lang="fr-FR" i="1" dirty="0"/>
              <a:t>The Conversation</a:t>
            </a:r>
            <a:r>
              <a:rPr lang="fr-FR" i="0" dirty="0"/>
              <a:t>, https://theconversation.com/enquete-derriere-lia-les-travailleurs-precaires-des-pays-du-sud-201503)</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un « système d’exploitation globale » (appel d’un collectif, </a:t>
            </a:r>
            <a:r>
              <a:rPr lang="fr-FR" i="1" dirty="0"/>
              <a:t>Le Monde, </a:t>
            </a:r>
            <a:r>
              <a:rPr lang="fr-FR" i="0" dirty="0"/>
              <a:t>04/02/2025, https://www.lemonde.fr/idees/article/2025/02/04/l-appel-d-une-centaine-d-ong-l-ia-telle-qu-elle-est-developpee-alimente-un-systeme-d-exploitation-global_6531422_3232.html)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i="0" dirty="0"/>
          </a:p>
          <a:p>
            <a:pPr marL="171450" lvl="0" indent="-171450" algn="l" defTabSz="800100">
              <a:lnSpc>
                <a:spcPct val="90000"/>
              </a:lnSpc>
              <a:spcBef>
                <a:spcPct val="0"/>
              </a:spcBef>
              <a:spcAft>
                <a:spcPts val="300"/>
              </a:spcAft>
              <a:buFontTx/>
              <a:buChar char="-"/>
            </a:pPr>
            <a:r>
              <a:rPr lang="fr-FR" b="1" i="0" dirty="0"/>
              <a:t>des outils qui renforcent les </a:t>
            </a:r>
            <a:r>
              <a:rPr lang="fr-FR" sz="1000" b="1" kern="1200" dirty="0">
                <a:latin typeface="+mn-lt"/>
                <a:ea typeface="+mn-ea"/>
                <a:cs typeface="+mn-cs"/>
              </a:rPr>
              <a:t>inégalités d’accès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cf. </a:t>
            </a:r>
            <a:r>
              <a:rPr lang="fr-FR" sz="1000" b="1" kern="1200" dirty="0">
                <a:latin typeface="+mn-lt"/>
                <a:ea typeface="+mn-ea"/>
                <a:cs typeface="+mn-cs"/>
              </a:rPr>
              <a:t>compétences informationnelles </a:t>
            </a:r>
            <a:r>
              <a:rPr lang="fr-FR" sz="1000" kern="1200" dirty="0">
                <a:latin typeface="+mn-lt"/>
                <a:ea typeface="+mn-ea"/>
                <a:cs typeface="+mn-cs"/>
              </a:rPr>
              <a:t>nécessaires pour comprendre leur fonctionnement (rédaction de prompts, critiques des résultats)</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très majoritairement </a:t>
            </a:r>
            <a:r>
              <a:rPr lang="fr-FR" sz="1000" b="1" kern="1200" dirty="0">
                <a:latin typeface="+mn-lt"/>
                <a:ea typeface="+mn-ea"/>
                <a:cs typeface="+mn-cs"/>
              </a:rPr>
              <a:t>anglo-saxons</a:t>
            </a:r>
            <a:r>
              <a:rPr lang="fr-FR" sz="1000" kern="1200" dirty="0">
                <a:latin typeface="+mn-lt"/>
                <a:ea typeface="+mn-ea"/>
                <a:cs typeface="+mn-cs"/>
              </a:rPr>
              <a:t> ne proposant pas d’interface dans d’autres langues et maîtrisant avant tout l’anglais comme langue de « travail » </a:t>
            </a:r>
          </a:p>
          <a:p>
            <a:pPr marL="352425" lvl="1" indent="-171450" algn="l" defTabSz="800100">
              <a:lnSpc>
                <a:spcPct val="90000"/>
              </a:lnSpc>
              <a:spcBef>
                <a:spcPct val="0"/>
              </a:spcBef>
              <a:spcAft>
                <a:spcPts val="300"/>
              </a:spcAft>
              <a:buFontTx/>
              <a:buChar char="-"/>
            </a:pPr>
            <a:r>
              <a:rPr lang="fr-FR" sz="1000" kern="1200" dirty="0">
                <a:latin typeface="+mn-lt"/>
                <a:ea typeface="+mn-ea"/>
                <a:cs typeface="+mn-cs"/>
              </a:rPr>
              <a:t>des outils avec parfois des offres payantes</a:t>
            </a:r>
          </a:p>
          <a:p>
            <a:pPr marL="180975" lvl="1" indent="0" algn="l" defTabSz="800100">
              <a:lnSpc>
                <a:spcPct val="90000"/>
              </a:lnSpc>
              <a:spcBef>
                <a:spcPct val="0"/>
              </a:spcBef>
              <a:spcAft>
                <a:spcPts val="300"/>
              </a:spcAft>
              <a:buFontTx/>
              <a:buNone/>
            </a:pPr>
            <a:endParaRPr lang="fr-FR" sz="1000" kern="1200" dirty="0">
              <a:latin typeface="+mn-lt"/>
              <a:ea typeface="+mn-ea"/>
              <a:cs typeface="+mn-cs"/>
            </a:endParaRPr>
          </a:p>
          <a:p>
            <a:pPr marL="171450" lvl="0" indent="-171450" algn="l" defTabSz="800100">
              <a:lnSpc>
                <a:spcPct val="90000"/>
              </a:lnSpc>
              <a:spcBef>
                <a:spcPct val="0"/>
              </a:spcBef>
              <a:spcAft>
                <a:spcPts val="300"/>
              </a:spcAft>
              <a:buFontTx/>
              <a:buChar char="-"/>
            </a:pPr>
            <a:r>
              <a:rPr lang="fr-FR" sz="1000" b="1" kern="1200" dirty="0">
                <a:latin typeface="+mn-lt"/>
                <a:ea typeface="+mn-ea"/>
                <a:cs typeface="+mn-cs"/>
              </a:rPr>
              <a:t>IA vs </a:t>
            </a:r>
            <a:r>
              <a:rPr lang="fr-FR" sz="1000" b="1" i="1" kern="1200" dirty="0" err="1">
                <a:latin typeface="+mn-lt"/>
                <a:ea typeface="+mn-ea"/>
                <a:cs typeface="+mn-cs"/>
              </a:rPr>
              <a:t>privacy</a:t>
            </a:r>
            <a:endParaRPr lang="fr-FR" sz="1000" b="1" i="1" kern="1200" dirty="0">
              <a:latin typeface="+mn-lt"/>
              <a:ea typeface="+mn-ea"/>
              <a:cs typeface="+mn-cs"/>
            </a:endParaRPr>
          </a:p>
          <a:p>
            <a:pPr marL="352425" lvl="1" indent="-171450" algn="l" defTabSz="800100">
              <a:lnSpc>
                <a:spcPct val="90000"/>
              </a:lnSpc>
              <a:spcBef>
                <a:spcPct val="0"/>
              </a:spcBef>
              <a:spcAft>
                <a:spcPts val="300"/>
              </a:spcAft>
              <a:buFontTx/>
              <a:buChar char="-"/>
            </a:pPr>
            <a:r>
              <a:rPr lang="fr-FR" sz="1000" i="0" kern="1200" dirty="0">
                <a:latin typeface="+mn-lt"/>
                <a:ea typeface="+mn-ea"/>
                <a:cs typeface="+mn-cs"/>
              </a:rPr>
              <a:t>comme les autres grands acteurs : </a:t>
            </a:r>
            <a:r>
              <a:rPr lang="fr-FR" sz="1000" b="1" i="0" kern="1200" dirty="0">
                <a:latin typeface="+mn-lt"/>
                <a:ea typeface="+mn-ea"/>
                <a:cs typeface="+mn-cs"/>
              </a:rPr>
              <a:t>rôle central des données personnelles </a:t>
            </a:r>
            <a:r>
              <a:rPr lang="fr-FR" sz="1000" i="0" kern="1200" dirty="0">
                <a:latin typeface="+mn-lt"/>
                <a:ea typeface="+mn-ea"/>
                <a:cs typeface="+mn-cs"/>
              </a:rPr>
              <a:t>(pour alimenter les contenus et entraîner les modèles en amont, pour les entraîner ensuite en fonctionnement)</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sz="1000" i="0" kern="1200" dirty="0">
                <a:latin typeface="+mn-lt"/>
                <a:ea typeface="+mn-ea"/>
                <a:cs typeface="+mn-cs"/>
              </a:rPr>
              <a:t>ex. : éléments de présentation de </a:t>
            </a:r>
            <a:r>
              <a:rPr lang="fr-FR" i="1" dirty="0"/>
              <a:t>Custom instructions </a:t>
            </a:r>
            <a:r>
              <a:rPr lang="fr-FR" dirty="0"/>
              <a:t>de ChatGPT : « </a:t>
            </a:r>
            <a:r>
              <a:rPr lang="fr-FR" i="1" dirty="0" err="1"/>
              <a:t>Your</a:t>
            </a:r>
            <a:r>
              <a:rPr lang="fr-FR" i="1" dirty="0"/>
              <a:t> instructions </a:t>
            </a:r>
            <a:r>
              <a:rPr lang="fr-FR" i="1" dirty="0" err="1"/>
              <a:t>will</a:t>
            </a:r>
            <a:r>
              <a:rPr lang="fr-FR" i="1" dirty="0"/>
              <a:t> </a:t>
            </a:r>
            <a:r>
              <a:rPr lang="fr-FR" i="1" dirty="0" err="1"/>
              <a:t>be</a:t>
            </a:r>
            <a:r>
              <a:rPr lang="fr-FR" i="1" dirty="0"/>
              <a:t> </a:t>
            </a:r>
            <a:r>
              <a:rPr lang="fr-FR" i="1" dirty="0" err="1"/>
              <a:t>used</a:t>
            </a:r>
            <a:r>
              <a:rPr lang="fr-FR" i="1" dirty="0"/>
              <a:t> to </a:t>
            </a:r>
            <a:r>
              <a:rPr lang="fr-FR" i="1" dirty="0" err="1"/>
              <a:t>make</a:t>
            </a:r>
            <a:r>
              <a:rPr lang="fr-FR" i="1" dirty="0"/>
              <a:t> </a:t>
            </a:r>
            <a:r>
              <a:rPr lang="fr-FR" i="1" dirty="0" err="1"/>
              <a:t>our</a:t>
            </a:r>
            <a:r>
              <a:rPr lang="fr-FR" i="1" dirty="0"/>
              <a:t> </a:t>
            </a:r>
            <a:r>
              <a:rPr lang="fr-FR" i="1" dirty="0" err="1"/>
              <a:t>models</a:t>
            </a:r>
            <a:r>
              <a:rPr lang="fr-FR" i="1" dirty="0"/>
              <a:t> </a:t>
            </a:r>
            <a:r>
              <a:rPr lang="fr-FR" i="1" dirty="0" err="1"/>
              <a:t>better</a:t>
            </a:r>
            <a:r>
              <a:rPr lang="fr-FR" i="1" dirty="0"/>
              <a:t> </a:t>
            </a:r>
            <a:r>
              <a:rPr lang="fr-FR" i="0" dirty="0"/>
              <a:t>» sauf en cas de </a:t>
            </a:r>
            <a:r>
              <a:rPr lang="fr-FR" i="1" dirty="0"/>
              <a:t>opt-out (</a:t>
            </a:r>
            <a:r>
              <a:rPr lang="fr-FR" dirty="0"/>
              <a:t>https://help.openai.com/en/articles/8096356-custom-instructions-for-chatgpt)</a:t>
            </a:r>
            <a:endParaRPr lang="fr-FR" i="1"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Bard : « </a:t>
            </a:r>
            <a:r>
              <a:rPr lang="en-US" i="1" dirty="0"/>
              <a:t>How conversations improve Bard. Just by having a conversation with Bard, you’re making Google services better, including the machine-learning models that power Bard. As part of that improvement, trained reviewers need to process your conversations. So when using Bard, don’t enter anything you wouldn’t want a reviewer to see or Google to use </a:t>
            </a:r>
            <a:r>
              <a:rPr lang="fr-FR" i="0" dirty="0"/>
              <a:t>»</a:t>
            </a:r>
          </a:p>
          <a:p>
            <a:pPr marL="352425" marR="0" lvl="1" indent="-171450" algn="l" defTabSz="800100" rtl="0" eaLnBrk="1" fontAlgn="auto" latinLnBrk="0" hangingPunct="1">
              <a:lnSpc>
                <a:spcPct val="90000"/>
              </a:lnSpc>
              <a:spcBef>
                <a:spcPct val="0"/>
              </a:spcBef>
              <a:spcAft>
                <a:spcPts val="300"/>
              </a:spcAft>
              <a:buClrTx/>
              <a:buSzTx/>
              <a:buFontTx/>
              <a:buChar char="-"/>
              <a:tabLst/>
              <a:defRPr/>
            </a:pPr>
            <a:r>
              <a:rPr lang="fr-FR" i="0" dirty="0"/>
              <a:t>des réactions : </a:t>
            </a:r>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suspension de ChatGPT en Italie au printemps</a:t>
            </a:r>
            <a:r>
              <a:rPr lang="fr-FR" i="0" baseline="0" dirty="0"/>
              <a:t> 2023 pour non conformité avec le RGPD et absence de vérification de l’âge à l’inscription, suite notamment à une perte de données d’utilisateurs (</a:t>
            </a:r>
            <a:r>
              <a:rPr lang="fr-FR" i="1" baseline="0" dirty="0"/>
              <a:t>data </a:t>
            </a:r>
            <a:r>
              <a:rPr lang="fr-FR" i="1" baseline="0" dirty="0" err="1"/>
              <a:t>breach</a:t>
            </a:r>
            <a:r>
              <a:rPr lang="fr-FR" i="0" baseline="0" dirty="0"/>
              <a:t>) cf. D. </a:t>
            </a:r>
            <a:r>
              <a:rPr lang="fr-FR" i="0" baseline="0" dirty="0" err="1"/>
              <a:t>Ruvic</a:t>
            </a:r>
            <a:r>
              <a:rPr lang="fr-FR" i="0" baseline="0" dirty="0"/>
              <a:t>, « L’Italie bloque ChatGPT », 31/03/2023, https://www.challenges.fr/high-tech/l-italie-bloque-chatgpt_850853</a:t>
            </a:r>
            <a:endParaRPr lang="fr-FR" i="0" dirty="0"/>
          </a:p>
          <a:p>
            <a:pPr marL="803275" marR="0" lvl="2" indent="-171450" algn="l" defTabSz="800100" rtl="0" eaLnBrk="1" fontAlgn="auto" latinLnBrk="0" hangingPunct="1">
              <a:lnSpc>
                <a:spcPct val="90000"/>
              </a:lnSpc>
              <a:spcBef>
                <a:spcPct val="0"/>
              </a:spcBef>
              <a:spcAft>
                <a:spcPts val="300"/>
              </a:spcAft>
              <a:buClrTx/>
              <a:buSzTx/>
              <a:buFontTx/>
              <a:buChar char="-"/>
              <a:tabLst/>
              <a:defRPr/>
            </a:pPr>
            <a:r>
              <a:rPr lang="fr-FR" i="0" dirty="0"/>
              <a:t>ex. : </a:t>
            </a:r>
            <a:r>
              <a:rPr lang="fr-FR" b="1" i="0" dirty="0"/>
              <a:t>report du lancement de Bard </a:t>
            </a:r>
            <a:r>
              <a:rPr lang="fr-FR" i="0" dirty="0"/>
              <a:t>en Europe faute de conformité avec le RGPD</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Sommet mondial pour l’action sur l’IA (Paris, 10-11/02/2025) : déclarations en faveur d’une IA ouverte, inclusive et éthique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99</a:t>
            </a:fld>
            <a:endParaRPr lang="fr-FR"/>
          </a:p>
        </p:txBody>
      </p:sp>
    </p:spTree>
    <p:extLst>
      <p:ext uri="{BB962C8B-B14F-4D97-AF65-F5344CB8AC3E}">
        <p14:creationId xmlns:p14="http://schemas.microsoft.com/office/powerpoint/2010/main" val="153738406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cf. étude </a:t>
            </a:r>
            <a:r>
              <a:rPr lang="fr-FR" i="0" dirty="0" err="1"/>
              <a:t>Surfshark</a:t>
            </a:r>
            <a:r>
              <a:rPr lang="fr-FR" i="0" dirty="0"/>
              <a:t>, 18/02/2025, https://surfshark.com/research/chart/ai-chatbots-privacy</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100</a:t>
            </a:fld>
            <a:endParaRPr lang="fr-FR"/>
          </a:p>
        </p:txBody>
      </p:sp>
    </p:spTree>
    <p:extLst>
      <p:ext uri="{BB962C8B-B14F-4D97-AF65-F5344CB8AC3E}">
        <p14:creationId xmlns:p14="http://schemas.microsoft.com/office/powerpoint/2010/main" val="16778040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101</a:t>
            </a:fld>
            <a:endParaRPr lang="fr-FR"/>
          </a:p>
        </p:txBody>
      </p:sp>
    </p:spTree>
    <p:extLst>
      <p:ext uri="{BB962C8B-B14F-4D97-AF65-F5344CB8AC3E}">
        <p14:creationId xmlns:p14="http://schemas.microsoft.com/office/powerpoint/2010/main" val="31445613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744D-DC5A-DD53-CAEF-BDDF15037E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57ED288-413C-89C1-827B-41A5D3FCEE1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88BD54-6C91-8F8A-84E2-503038F3BC37}"/>
              </a:ext>
            </a:extLst>
          </p:cNvPr>
          <p:cNvSpPr>
            <a:spLocks noGrp="1"/>
          </p:cNvSpPr>
          <p:nvPr>
            <p:ph type="body" idx="1"/>
          </p:nvPr>
        </p:nvSpPr>
        <p:spPr>
          <a:xfrm>
            <a:off x="685800" y="4400549"/>
            <a:ext cx="5486400" cy="11706226"/>
          </a:xfrm>
        </p:spPr>
        <p:txBody>
          <a:bodyPr/>
          <a:lstStyle/>
          <a:p>
            <a:r>
              <a:rPr lang="fr-FR" b="1" u="sng" dirty="0"/>
              <a:t>IA et modèle économique</a:t>
            </a:r>
          </a:p>
          <a:p>
            <a:pPr marL="171450" indent="-171450">
              <a:buFontTx/>
              <a:buChar char="-"/>
            </a:pPr>
            <a:r>
              <a:rPr lang="fr-FR" b="1" dirty="0"/>
              <a:t>un renforcement du poids des GAFAM [Google, Amazon, Facebook, Apple, Microsoft]</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olidFill>
                  <a:srgbClr val="383F4E"/>
                </a:solidFill>
                <a:latin typeface="The Antiqua B"/>
              </a:rPr>
              <a:t> situation actuelle de l’IA générative</a:t>
            </a:r>
            <a:r>
              <a:rPr lang="fr-FR" baseline="0" dirty="0">
                <a:solidFill>
                  <a:srgbClr val="383F4E"/>
                </a:solidFill>
                <a:latin typeface="The Antiqua B"/>
              </a:rPr>
              <a:t> : 3 groupes : </a:t>
            </a:r>
            <a:r>
              <a:rPr lang="fr-FR" dirty="0">
                <a:solidFill>
                  <a:srgbClr val="383F4E"/>
                </a:solidFill>
                <a:latin typeface="The Antiqua B"/>
              </a:rPr>
              <a:t>concepteurs de LLM, fournisseurs d’infrastructures, entreprises qui développent des services d’IA générative (</a:t>
            </a:r>
            <a:r>
              <a:rPr lang="fr-FR" i="1" dirty="0">
                <a:solidFill>
                  <a:srgbClr val="383F4E"/>
                </a:solidFill>
                <a:latin typeface="The Antiqua B"/>
              </a:rPr>
              <a:t>apps</a:t>
            </a:r>
            <a:r>
              <a:rPr lang="fr-FR" dirty="0">
                <a:solidFill>
                  <a:srgbClr val="383F4E"/>
                </a:solidFill>
                <a:latin typeface="The Antiqua B"/>
              </a:rPr>
              <a:t>) : les GAFAM sont</a:t>
            </a:r>
            <a:r>
              <a:rPr lang="fr-FR" baseline="0" dirty="0">
                <a:solidFill>
                  <a:srgbClr val="383F4E"/>
                </a:solidFill>
                <a:latin typeface="The Antiqua B"/>
              </a:rPr>
              <a:t> souvent à plusieurs endroits de cette chaîne</a:t>
            </a:r>
            <a:endParaRPr lang="fr-FR" dirty="0"/>
          </a:p>
          <a:p>
            <a:pPr marL="352425" lvl="1" indent="-171450">
              <a:buFontTx/>
              <a:buChar char="-"/>
            </a:pPr>
            <a:r>
              <a:rPr lang="fr-FR" dirty="0"/>
              <a:t>investissement ancien des GAFAM dans les </a:t>
            </a:r>
            <a:r>
              <a:rPr lang="fr-FR" dirty="0" err="1"/>
              <a:t>starts-ups</a:t>
            </a:r>
            <a:r>
              <a:rPr lang="fr-FR" dirty="0"/>
              <a:t> et technologies IA</a:t>
            </a:r>
          </a:p>
          <a:p>
            <a:pPr marL="803275" lvl="2" indent="-171450">
              <a:buFontTx/>
              <a:buChar char="-"/>
            </a:pPr>
            <a:r>
              <a:rPr lang="fr-FR" b="1" dirty="0"/>
              <a:t>ont les données et les compétences techniques et humaines, les moyens financiers, et des positions dominantes à défendre</a:t>
            </a:r>
          </a:p>
          <a:p>
            <a:pPr marL="352425" lvl="1" indent="-171450">
              <a:buFontTx/>
              <a:buChar char="-"/>
            </a:pPr>
            <a:r>
              <a:rPr lang="fr-FR" dirty="0"/>
              <a:t>implémentation dans leurs services : réseaux sociaux, moteurs de recherche, outils et programmes (smartphones, agents conversationnels, etc.)</a:t>
            </a:r>
          </a:p>
          <a:p>
            <a:pPr marL="180975" lvl="1" indent="0">
              <a:buFontTx/>
              <a:buNone/>
            </a:pPr>
            <a:endParaRPr lang="fr-FR" dirty="0"/>
          </a:p>
          <a:p>
            <a:pPr marL="180975" lvl="1" indent="0">
              <a:buFontTx/>
              <a:buNone/>
            </a:pPr>
            <a:r>
              <a:rPr lang="fr-FR" b="1" dirty="0"/>
              <a:t>avec IA générative</a:t>
            </a:r>
            <a:endParaRPr lang="fr-FR" dirty="0"/>
          </a:p>
          <a:p>
            <a:pPr marL="352425" lvl="1" indent="-171450">
              <a:buFontTx/>
              <a:buChar char="-"/>
            </a:pPr>
            <a:r>
              <a:rPr lang="fr-FR" dirty="0"/>
              <a:t>développement de </a:t>
            </a:r>
            <a:r>
              <a:rPr lang="fr-FR" b="1" dirty="0"/>
              <a:t>LLM maison </a:t>
            </a:r>
            <a:r>
              <a:rPr lang="fr-FR" dirty="0"/>
              <a:t>(</a:t>
            </a:r>
            <a:r>
              <a:rPr lang="fr-FR" dirty="0" err="1"/>
              <a:t>LaMDA</a:t>
            </a:r>
            <a:r>
              <a:rPr lang="fr-FR" dirty="0"/>
              <a:t> et PaLM chez Google ; </a:t>
            </a:r>
            <a:r>
              <a:rPr lang="fr-FR" dirty="0" err="1"/>
              <a:t>LLama</a:t>
            </a:r>
            <a:r>
              <a:rPr lang="fr-FR" dirty="0"/>
              <a:t> chez Meta-Facebook)</a:t>
            </a:r>
          </a:p>
          <a:p>
            <a:pPr marL="352425" lvl="1" indent="-171450">
              <a:buFontTx/>
              <a:buChar char="-"/>
            </a:pPr>
            <a:r>
              <a:rPr lang="fr-FR" b="1" dirty="0"/>
              <a:t>financement /partenariats </a:t>
            </a:r>
            <a:r>
              <a:rPr lang="fr-FR" dirty="0"/>
              <a:t>avec des sociétés du domaine (ex. : Microsoft avec OpenAI pour + 11 MM. $, Amazon et Google avec </a:t>
            </a:r>
            <a:r>
              <a:rPr lang="fr-FR" dirty="0" err="1"/>
              <a:t>Anthropic</a:t>
            </a:r>
            <a:r>
              <a:rPr lang="fr-FR" dirty="0"/>
              <a:t> pour + 5 MM. $)</a:t>
            </a:r>
          </a:p>
          <a:p>
            <a:pPr marL="180975" lvl="1" indent="0">
              <a:buFontTx/>
              <a:buNone/>
            </a:pPr>
            <a:r>
              <a:rPr lang="fr-FR" dirty="0"/>
              <a:t>+ développement d’un commerce des internautes (cf. vente de ses prompts)</a:t>
            </a:r>
          </a:p>
          <a:p>
            <a:pPr marL="180975" lvl="1" indent="0">
              <a:buFontTx/>
              <a:buNone/>
            </a:pPr>
            <a:endParaRPr lang="fr-FR" dirty="0"/>
          </a:p>
          <a:p>
            <a:pPr marL="180975" lvl="1" indent="0">
              <a:buFontTx/>
              <a:buNone/>
            </a:pPr>
            <a:r>
              <a:rPr lang="fr-FR" b="1" dirty="0"/>
              <a:t>problème : financement de l’IA générative</a:t>
            </a:r>
          </a:p>
          <a:p>
            <a:pPr marL="352425" lvl="1" indent="-171450">
              <a:buFontTx/>
              <a:buChar char="-"/>
            </a:pPr>
            <a:r>
              <a:rPr lang="fr-FR" dirty="0"/>
              <a:t>l’IA, ça coûte cher, mais rapporte potentiellement</a:t>
            </a:r>
          </a:p>
          <a:p>
            <a:pPr marL="180975" lvl="1" indent="0">
              <a:buFontTx/>
              <a:buNone/>
            </a:pPr>
            <a:r>
              <a:rPr lang="fr-FR" b="1" dirty="0"/>
              <a:t>OpenAI dépenserait 7000 0000 $/j. pour son fonctionnement (donc hors R &amp; D)</a:t>
            </a:r>
            <a:r>
              <a:rPr lang="fr-FR" b="0" dirty="0"/>
              <a:t>, ce qui pourrait aller jusqu’à le mettre en danger de faillite. Dans le même temps, l’entreprise </a:t>
            </a:r>
            <a:r>
              <a:rPr lang="fr-FR" dirty="0"/>
              <a:t>prévoit des revenus à 200 M. $ fin 2023 et à 1 MM.$ fin 2024</a:t>
            </a:r>
            <a:r>
              <a:rPr lang="fr-FR" b="0" dirty="0"/>
              <a:t> (cf. Mohit, « Open AI </a:t>
            </a:r>
            <a:r>
              <a:rPr lang="fr-FR" b="0" dirty="0" err="1"/>
              <a:t>might</a:t>
            </a:r>
            <a:r>
              <a:rPr lang="fr-FR" b="0" dirty="0"/>
              <a:t>… », 10/08/2023, https://analyticsindiamag.com/openai-might-go-bankrupt-by-the-end-of-2024/) : coûte plus cher actuellement que ne rapporte</a:t>
            </a:r>
          </a:p>
          <a:p>
            <a:pPr marL="180975" lvl="1" indent="0">
              <a:buFontTx/>
              <a:buNone/>
            </a:pPr>
            <a:r>
              <a:rPr lang="fr-FR" b="0" dirty="0"/>
              <a:t>entraînement </a:t>
            </a:r>
            <a:r>
              <a:rPr lang="fr-FR" b="0" dirty="0" err="1"/>
              <a:t>GPT3</a:t>
            </a:r>
            <a:r>
              <a:rPr lang="fr-FR" b="0" dirty="0"/>
              <a:t> : 12 M. $ ; </a:t>
            </a:r>
            <a:r>
              <a:rPr lang="fr-FR" b="0" dirty="0" err="1"/>
              <a:t>GPT5</a:t>
            </a:r>
            <a:r>
              <a:rPr lang="fr-FR" b="0" dirty="0"/>
              <a:t> : 6 MM. $ (https://www.lebigdata.fr/openai-ia-strawberry-pour-entrainer-orion-gpt-5)</a:t>
            </a:r>
          </a:p>
          <a:p>
            <a:pPr marL="361950" lvl="1" indent="-180975">
              <a:buFontTx/>
              <a:buNone/>
            </a:pPr>
            <a:r>
              <a:rPr lang="fr-FR" b="0" dirty="0"/>
              <a:t>-     stratégie connue dans le monde numérique : investir à perte pour rafler la mise face à la concurrence (</a:t>
            </a:r>
            <a:r>
              <a:rPr lang="fr-FR" b="1" dirty="0"/>
              <a:t>« </a:t>
            </a:r>
            <a:r>
              <a:rPr lang="fr-FR" b="1" i="1" dirty="0"/>
              <a:t>winner </a:t>
            </a:r>
            <a:r>
              <a:rPr lang="fr-FR" b="1" i="1" dirty="0" err="1"/>
              <a:t>takes</a:t>
            </a:r>
            <a:r>
              <a:rPr lang="fr-FR" b="1" i="1" dirty="0"/>
              <a:t> </a:t>
            </a:r>
            <a:r>
              <a:rPr lang="fr-FR" b="1" i="1" dirty="0" err="1"/>
              <a:t>it</a:t>
            </a:r>
            <a:r>
              <a:rPr lang="fr-FR" b="1" i="1" dirty="0"/>
              <a:t> all</a:t>
            </a:r>
            <a:r>
              <a:rPr lang="fr-FR" b="1" dirty="0"/>
              <a:t> »)</a:t>
            </a:r>
          </a:p>
          <a:p>
            <a:pPr marL="352425" lvl="1" indent="-171450">
              <a:buFontTx/>
              <a:buChar char="-"/>
            </a:pPr>
            <a:r>
              <a:rPr lang="fr-FR" dirty="0"/>
              <a:t>modèle économique ?</a:t>
            </a:r>
          </a:p>
          <a:p>
            <a:pPr marL="803275" lvl="2" indent="-171450">
              <a:buFontTx/>
              <a:buChar char="-"/>
            </a:pPr>
            <a:r>
              <a:rPr lang="fr-FR" dirty="0"/>
              <a:t>financement classique : </a:t>
            </a:r>
          </a:p>
          <a:p>
            <a:pPr marL="1543050" lvl="3" indent="-171450">
              <a:buFontTx/>
              <a:buChar char="-"/>
            </a:pPr>
            <a:r>
              <a:rPr lang="fr-FR" b="1" dirty="0"/>
              <a:t>accès gratuit </a:t>
            </a:r>
            <a:r>
              <a:rPr lang="fr-FR" dirty="0"/>
              <a:t>contre publicités ciblées (données personnelles comme or noir pour entraîner le système, et gagner la course face à la concurrence)</a:t>
            </a:r>
          </a:p>
          <a:p>
            <a:pPr marL="803275" lvl="2" indent="-171450">
              <a:buFontTx/>
              <a:buChar char="-"/>
            </a:pPr>
            <a:r>
              <a:rPr lang="fr-FR" b="1" dirty="0"/>
              <a:t>IA : double problème</a:t>
            </a:r>
          </a:p>
          <a:p>
            <a:pPr marL="1543050" lvl="3" indent="-171450">
              <a:buFontTx/>
              <a:buChar char="-"/>
            </a:pPr>
            <a:r>
              <a:rPr lang="fr-FR" b="1" dirty="0"/>
              <a:t>fin de l’accès facile aux données personnelles gratuites (cf. RGPD en Europe)</a:t>
            </a:r>
          </a:p>
          <a:p>
            <a:pPr marL="1543050" lvl="3" indent="-171450">
              <a:buFontTx/>
              <a:buChar char="-"/>
            </a:pPr>
            <a:r>
              <a:rPr lang="fr-FR" b="1" dirty="0"/>
              <a:t>coût financier plus important que moteurs de recherche classiques (entraînement, fonctionnement)</a:t>
            </a:r>
          </a:p>
          <a:p>
            <a:pPr marL="631825" lvl="2" indent="0">
              <a:buFontTx/>
              <a:buNone/>
            </a:pPr>
            <a:r>
              <a:rPr lang="fr-FR" b="1" dirty="0"/>
              <a:t>- financement classique pour des entreprises de la tech</a:t>
            </a:r>
          </a:p>
          <a:p>
            <a:pPr marL="895350" lvl="2" indent="-263525">
              <a:buFontTx/>
              <a:buNone/>
            </a:pPr>
            <a:r>
              <a:rPr lang="fr-FR" b="1" dirty="0"/>
              <a:t>	</a:t>
            </a:r>
            <a:r>
              <a:rPr lang="fr-FR" b="1" i="0" dirty="0"/>
              <a:t>- levées de fonds et financements extérieurs</a:t>
            </a:r>
          </a:p>
          <a:p>
            <a:pPr marL="895350" lvl="2" indent="-263525">
              <a:buFontTx/>
              <a:buNone/>
            </a:pPr>
            <a:r>
              <a:rPr lang="fr-FR" b="0" i="0" dirty="0"/>
              <a:t>	</a:t>
            </a:r>
            <a:r>
              <a:rPr lang="fr-FR" b="1" i="0" dirty="0"/>
              <a:t>- actions : OpenAI pourrait être valorisé à 80-90 MM. $, </a:t>
            </a:r>
            <a:r>
              <a:rPr lang="fr-FR" b="0" i="0" dirty="0"/>
              <a:t>soit proche du Top 100 mondial (</a:t>
            </a:r>
            <a:r>
              <a:rPr lang="sv-SE" b="0" i="0" dirty="0"/>
              <a:t>K. Hu and N. Nishant, </a:t>
            </a:r>
            <a:r>
              <a:rPr lang="fr-FR" b="0" i="0" noProof="0" dirty="0"/>
              <a:t>« OpenAI… », 27/08/2023, https://www.reuters.com/technology/openai-seeks-valuation-up-90-bln-sale-existing-shares-wsj-2023-09-26/)</a:t>
            </a:r>
          </a:p>
          <a:p>
            <a:pPr marL="895350" lvl="2" indent="-263525">
              <a:buFontTx/>
              <a:buNone/>
            </a:pPr>
            <a:r>
              <a:rPr lang="fr-FR" b="0" i="0" noProof="0" dirty="0"/>
              <a:t>	- projet de </a:t>
            </a:r>
            <a:r>
              <a:rPr lang="fr-FR" b="1" i="0" noProof="0" dirty="0"/>
              <a:t>publicités ciblées</a:t>
            </a:r>
            <a:r>
              <a:rPr lang="fr-FR" b="0" i="0" noProof="0" dirty="0"/>
              <a:t> sur le modèle qui a fait le succès de Google (ex. : Perplexity, </a:t>
            </a:r>
            <a:r>
              <a:rPr lang="fr-FR" dirty="0"/>
              <a:t>C. </a:t>
            </a:r>
            <a:r>
              <a:rPr lang="fr-FR" dirty="0" err="1"/>
              <a:t>Séramour</a:t>
            </a:r>
            <a:r>
              <a:rPr lang="fr-FR" dirty="0"/>
              <a:t>, « </a:t>
            </a:r>
            <a:r>
              <a:rPr lang="fr-FR" b="0" i="0" dirty="0">
                <a:solidFill>
                  <a:srgbClr val="000000"/>
                </a:solidFill>
                <a:effectLst/>
                <a:highlight>
                  <a:srgbClr val="FFFFFF"/>
                </a:highlight>
                <a:latin typeface="robotoslab-black"/>
              </a:rPr>
              <a:t>Perplexity AI prévoit de vendre de la publicité... », 03/04/2024, https://www.usine-digitale.fr/article/perplexity-ai-prevoit-de-vendre-de-la-publicite-sur-son-service-de-recherche.N2210981 ; projet aussi pour </a:t>
            </a:r>
            <a:r>
              <a:rPr lang="fr-FR" b="0" i="1" dirty="0">
                <a:solidFill>
                  <a:srgbClr val="000000"/>
                </a:solidFill>
                <a:effectLst/>
                <a:highlight>
                  <a:srgbClr val="FFFFFF"/>
                </a:highlight>
                <a:latin typeface="robotoslab-black"/>
              </a:rPr>
              <a:t>Google AI overviews</a:t>
            </a:r>
            <a:r>
              <a:rPr lang="fr-FR" b="0" i="0" dirty="0">
                <a:solidFill>
                  <a:srgbClr val="000000"/>
                </a:solidFill>
                <a:effectLst/>
                <a:highlight>
                  <a:srgbClr val="FFFFFF"/>
                </a:highlight>
                <a:latin typeface="robotoslab-black"/>
              </a:rPr>
              <a:t>, https://www.theverge.com/2024/10/3/24260637/googles-ai-overview-ads-launch) </a:t>
            </a:r>
            <a:endParaRPr lang="fr-FR" b="0" i="0" noProof="0" dirty="0"/>
          </a:p>
          <a:p>
            <a:pPr marL="895350" lvl="2" indent="-263525">
              <a:buFontTx/>
              <a:buNone/>
            </a:pPr>
            <a:r>
              <a:rPr lang="fr-FR" b="0" i="0" noProof="0" dirty="0"/>
              <a:t>	- des sociétés souvent récentes qui doivent faire la preuve de leur rentabilité (grand public, entreprises) et développer des cas d’usages, mais se trouveront nécessairement en concurrence entre elles</a:t>
            </a:r>
          </a:p>
          <a:p>
            <a:pPr marL="895350" lvl="2" indent="-263525">
              <a:buFontTx/>
              <a:buNone/>
            </a:pPr>
            <a:r>
              <a:rPr lang="fr-FR" b="0" i="0" noProof="0" dirty="0"/>
              <a:t>	- </a:t>
            </a:r>
            <a:r>
              <a:rPr lang="fr-FR" b="1" i="0" noProof="0" dirty="0"/>
              <a:t>place de marché (</a:t>
            </a:r>
            <a:r>
              <a:rPr lang="fr-FR" b="1" i="1" noProof="0" dirty="0"/>
              <a:t>store</a:t>
            </a:r>
            <a:r>
              <a:rPr lang="fr-FR" b="1" i="0" noProof="0" dirty="0"/>
              <a:t>) </a:t>
            </a:r>
            <a:r>
              <a:rPr lang="fr-FR" b="0" i="0" noProof="0" dirty="0"/>
              <a:t>: annonce par OpenAI de la possibilité de construire son propre chatbot et ouverture d’un GPT store (OpenAI, « </a:t>
            </a:r>
            <a:r>
              <a:rPr lang="fr-FR" b="0" i="0" noProof="0" dirty="0" err="1"/>
              <a:t>Introducing</a:t>
            </a:r>
            <a:r>
              <a:rPr lang="fr-FR" b="0" i="0" noProof="0" dirty="0"/>
              <a:t> </a:t>
            </a:r>
            <a:r>
              <a:rPr lang="fr-FR" b="0" i="0" noProof="0" dirty="0" err="1"/>
              <a:t>GPTs</a:t>
            </a:r>
            <a:r>
              <a:rPr lang="fr-FR" b="0" i="0" noProof="0" dirty="0"/>
              <a:t> », 06/11/2023, https://openai.com/blog/introducing-gpts) – </a:t>
            </a:r>
            <a:r>
              <a:rPr lang="fr-FR" b="1" i="0" noProof="0" dirty="0"/>
              <a:t>sur le modèle des travailleurs du clic, ce sont les internautes qui fournissent de la valeur ajoutée au service</a:t>
            </a:r>
          </a:p>
          <a:p>
            <a:pPr marL="631825" lvl="2" indent="0">
              <a:buFontTx/>
              <a:buNone/>
            </a:pPr>
            <a:endParaRPr lang="fr-FR" b="0" i="0" noProof="0" dirty="0">
              <a:sym typeface="Wingdings" panose="05000000000000000000" pitchFamily="2" charset="2"/>
            </a:endParaRPr>
          </a:p>
          <a:p>
            <a:pPr marL="180975" lvl="1" indent="0">
              <a:buFontTx/>
              <a:buNone/>
            </a:pPr>
            <a:r>
              <a:rPr lang="fr-FR" b="1" dirty="0">
                <a:sym typeface="Wingdings" panose="05000000000000000000" pitchFamily="2" charset="2"/>
              </a:rPr>
              <a:t> </a:t>
            </a:r>
            <a:r>
              <a:rPr lang="fr-FR" b="1" dirty="0"/>
              <a:t>vers la fin du tout gratuit </a:t>
            </a:r>
            <a:r>
              <a:rPr lang="fr-FR" dirty="0"/>
              <a:t>: </a:t>
            </a:r>
          </a:p>
          <a:p>
            <a:pPr marL="803275" lvl="2" indent="-171450">
              <a:buFontTx/>
              <a:buChar char="-"/>
            </a:pPr>
            <a:r>
              <a:rPr lang="fr-FR" dirty="0"/>
              <a:t>une évolution déjà visible sur d’autres outils : moteurs de recherche (Kagi, cf. </a:t>
            </a:r>
            <a:r>
              <a:rPr lang="fr-FR" sz="1000" dirty="0"/>
              <a:t>C. Tisserand-</a:t>
            </a:r>
            <a:r>
              <a:rPr lang="fr-FR" sz="1000" dirty="0" err="1"/>
              <a:t>Barthole</a:t>
            </a:r>
            <a:r>
              <a:rPr lang="fr-FR" sz="1000" dirty="0"/>
              <a:t>, « Les moteurs gratuits… », </a:t>
            </a:r>
            <a:r>
              <a:rPr lang="fr-FR" sz="1000" i="1" dirty="0"/>
              <a:t>op. </a:t>
            </a:r>
            <a:r>
              <a:rPr lang="fr-FR" sz="1000" i="1" dirty="0" err="1"/>
              <a:t>cit</a:t>
            </a:r>
            <a:r>
              <a:rPr lang="fr-FR" sz="1000" i="1" dirty="0"/>
              <a:t>.</a:t>
            </a:r>
            <a:r>
              <a:rPr lang="fr-FR" dirty="0"/>
              <a:t>) et réseaux sociaux (Twitter, Facebook : offres freemium annoncées en 2023)</a:t>
            </a:r>
          </a:p>
          <a:p>
            <a:pPr marL="803275" lvl="2" indent="-171450">
              <a:buFontTx/>
              <a:buChar char="-"/>
            </a:pPr>
            <a:r>
              <a:rPr lang="fr-FR" dirty="0"/>
              <a:t>modèle économique à trouver (cf. Open AI &amp; GPT News, « To charge or not</a:t>
            </a:r>
            <a:r>
              <a:rPr lang="fr-FR" baseline="0" dirty="0"/>
              <a:t> to charge… », 10/10/2023, https://www.linkedin.com/pulse/charge-generative-ai-features-different-approaches-emerge-w5prc)</a:t>
            </a:r>
            <a:r>
              <a:rPr lang="fr-FR" dirty="0"/>
              <a:t> : </a:t>
            </a:r>
          </a:p>
          <a:p>
            <a:pPr marL="1543050" lvl="3" indent="-171450">
              <a:buFontTx/>
              <a:buChar char="-"/>
            </a:pPr>
            <a:r>
              <a:rPr lang="fr-FR" dirty="0"/>
              <a:t>gratuité : semble difficile sans développement de la publicité dans les réponses IA : les personnes viennent lire les réponses au prompt : où placer les publicités ? comment monétiser les résultats (ex. : achat de mots-clés comme les régies publicitaires des moteurs de recherche) ?</a:t>
            </a:r>
          </a:p>
          <a:p>
            <a:pPr marL="1543050" lvl="3" indent="-171450">
              <a:buFontTx/>
              <a:buChar char="-"/>
            </a:pPr>
            <a:r>
              <a:rPr lang="fr-FR" dirty="0"/>
              <a:t>modèle payant </a:t>
            </a:r>
          </a:p>
          <a:p>
            <a:pPr marL="2000250" lvl="4" indent="-171450">
              <a:buFontTx/>
              <a:buChar char="-"/>
            </a:pPr>
            <a:r>
              <a:rPr lang="fr-FR" dirty="0"/>
              <a:t>avec généralement des </a:t>
            </a:r>
            <a:r>
              <a:rPr lang="fr-FR" b="1" dirty="0"/>
              <a:t>cas d’usages limités en version gratuite </a:t>
            </a:r>
            <a:r>
              <a:rPr lang="fr-FR" dirty="0"/>
              <a:t>(système de crédits renouvelables chez Bing, mais le plus souvent : pas de possibilité de passer outre sans payer ; mais même les versions payantes peuvent avoir des limitations</a:t>
            </a:r>
          </a:p>
          <a:p>
            <a:pPr marL="2000250" lvl="4" indent="-171450">
              <a:buFontTx/>
              <a:buChar char="-"/>
            </a:pPr>
            <a:r>
              <a:rPr lang="fr-FR" dirty="0"/>
              <a:t>payant, notamment pour l’offre complète voire </a:t>
            </a:r>
            <a:r>
              <a:rPr lang="fr-FR" b="1" dirty="0"/>
              <a:t>augmentation des tarifs des services </a:t>
            </a:r>
            <a:r>
              <a:rPr lang="fr-FR" dirty="0"/>
              <a:t>déjà existants et auxquels on rajoute une couche IA / LLM (Copilot chez Microsoft, Google Workspace pour leurs suites bureautiques, augmentation de l’abonnement Adobe suite à intégration IA, cf. B. Vincent, « Google, Microsoft et Adobe…  »…, 24/09/2023, https://www.francetvinfo.fr/replay-radio/nouveau-monde/google-microsoft-et-adobe-l-intelligence-artificielle-gratuite-c-est-fini_6053243.html)</a:t>
            </a:r>
          </a:p>
          <a:p>
            <a:pPr marL="2000250" lvl="4" indent="-171450">
              <a:buFontTx/>
              <a:buChar char="-"/>
            </a:pPr>
            <a:endParaRPr lang="fr-FR" dirty="0"/>
          </a:p>
          <a:p>
            <a:pPr marL="352425" lvl="1" indent="-171450">
              <a:buFontTx/>
              <a:buChar char="-"/>
            </a:pPr>
            <a:endParaRPr lang="fr-FR" dirty="0"/>
          </a:p>
          <a:p>
            <a:pPr marL="803275" lvl="2" indent="-171450">
              <a:buFontTx/>
              <a:buChar char="-"/>
            </a:pPr>
            <a:endParaRPr lang="fr-FR" i="0" dirty="0"/>
          </a:p>
          <a:p>
            <a:pPr marL="803275" lvl="2" indent="-171450">
              <a:buFontTx/>
              <a:buChar char="-"/>
            </a:pPr>
            <a:endParaRPr lang="fr-FR" i="0" dirty="0"/>
          </a:p>
          <a:p>
            <a:pPr marL="2457450" lvl="5" indent="-171450">
              <a:buFontTx/>
              <a:buChar char="-"/>
            </a:pPr>
            <a:endParaRPr lang="fr-FR" dirty="0"/>
          </a:p>
        </p:txBody>
      </p:sp>
      <p:sp>
        <p:nvSpPr>
          <p:cNvPr id="4" name="Espace réservé du numéro de diapositive 3">
            <a:extLst>
              <a:ext uri="{FF2B5EF4-FFF2-40B4-BE49-F238E27FC236}">
                <a16:creationId xmlns:a16="http://schemas.microsoft.com/office/drawing/2014/main" id="{30B28BB8-1DC1-0C0C-CD3E-1BA2FE046EA6}"/>
              </a:ext>
            </a:extLst>
          </p:cNvPr>
          <p:cNvSpPr>
            <a:spLocks noGrp="1"/>
          </p:cNvSpPr>
          <p:nvPr>
            <p:ph type="sldNum" sz="quarter" idx="5"/>
          </p:nvPr>
        </p:nvSpPr>
        <p:spPr/>
        <p:txBody>
          <a:bodyPr/>
          <a:lstStyle/>
          <a:p>
            <a:fld id="{B21FE077-B2FA-45DD-91CF-0EAF3D27A068}" type="slidenum">
              <a:rPr lang="fr-FR" smtClean="0"/>
              <a:t>102</a:t>
            </a:fld>
            <a:endParaRPr lang="fr-FR"/>
          </a:p>
        </p:txBody>
      </p:sp>
    </p:spTree>
    <p:extLst>
      <p:ext uri="{BB962C8B-B14F-4D97-AF65-F5344CB8AC3E}">
        <p14:creationId xmlns:p14="http://schemas.microsoft.com/office/powerpoint/2010/main" val="6535453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atteinte d’un plateau ? cf. notamment F. </a:t>
            </a:r>
            <a:r>
              <a:rPr lang="fr-FR" dirty="0" err="1"/>
              <a:t>Cavazza</a:t>
            </a:r>
            <a:r>
              <a:rPr lang="fr-FR" dirty="0"/>
              <a:t>, « Chatbots et agents intelligents... », 10/04/2024, https://fredcavazza.net/2024/04/10/chatbots-et-agents-intelligents-ne-sont-quune-etape-intermediaire-vers-les-assistants-numeriques/</a:t>
            </a:r>
          </a:p>
          <a:p>
            <a:pPr marL="442913" lvl="1" indent="-171450">
              <a:buFontTx/>
              <a:buChar char="-"/>
            </a:pPr>
            <a:r>
              <a:rPr lang="fr-FR" dirty="0"/>
              <a:t>nombre et qualité des données d’entraînement (cf. </a:t>
            </a:r>
            <a:r>
              <a:rPr lang="fr-FR" i="1" dirty="0"/>
              <a:t>infra</a:t>
            </a:r>
            <a:r>
              <a:rPr lang="fr-FR" i="0" dirty="0"/>
              <a:t>)</a:t>
            </a:r>
          </a:p>
          <a:p>
            <a:pPr marL="442913" lvl="1" indent="-171450">
              <a:buFontTx/>
              <a:buChar char="-"/>
            </a:pPr>
            <a:r>
              <a:rPr lang="fr-FR" i="0" dirty="0"/>
              <a:t>consommation d’énergie (cf. </a:t>
            </a:r>
            <a:r>
              <a:rPr lang="fr-FR" i="1" dirty="0"/>
              <a:t>infra</a:t>
            </a:r>
            <a:r>
              <a:rPr lang="fr-FR" i="0" dirty="0"/>
              <a:t>)</a:t>
            </a:r>
          </a:p>
          <a:p>
            <a:pPr marL="442913" lvl="1" indent="-171450">
              <a:buFontTx/>
              <a:buChar char="-"/>
            </a:pPr>
            <a:r>
              <a:rPr lang="fr-FR" i="0" dirty="0"/>
              <a:t>besoin de développer de nouveaux champs, possible seulement par des améliorations techniques, logicielles et structurelles</a:t>
            </a:r>
          </a:p>
          <a:p>
            <a:pPr marL="442913" lvl="1" indent="-171450">
              <a:buFont typeface="Wingdings" panose="05000000000000000000" pitchFamily="2" charset="2"/>
              <a:buChar char="à"/>
            </a:pPr>
            <a:r>
              <a:rPr lang="fr-FR" i="0" dirty="0">
                <a:sym typeface="Wingdings" panose="05000000000000000000" pitchFamily="2" charset="2"/>
              </a:rPr>
              <a:t>les start-up actuelles semblent moins bien placées que les grands acteurs déjà en place</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voir également A. Hussein et al., « L’IA dans les moteurs de recherche... », 06/12/2023, https://archinfo24.hypotheses.org/6677</a:t>
            </a: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endParaRPr lang="fr-FR" i="0" dirty="0">
              <a:sym typeface="Wingdings" panose="05000000000000000000" pitchFamily="2" charset="2"/>
            </a:endParaRPr>
          </a:p>
          <a:p>
            <a:pPr marL="0" lvl="0" indent="0">
              <a:buFont typeface="Wingdings" panose="05000000000000000000" pitchFamily="2" charset="2"/>
              <a:buNone/>
            </a:pPr>
            <a:r>
              <a:rPr lang="fr-FR" i="0" dirty="0">
                <a:sym typeface="Wingdings" panose="05000000000000000000" pitchFamily="2" charset="2"/>
              </a:rPr>
              <a:t>+ renforcement des GAFAM, au besoin avec des rapprochements entre concurrents</a:t>
            </a:r>
          </a:p>
          <a:p>
            <a:pPr marL="0" lvl="0" indent="0">
              <a:buFont typeface="Wingdings" panose="05000000000000000000" pitchFamily="2" charset="2"/>
              <a:buNone/>
            </a:pPr>
            <a:r>
              <a:rPr lang="fr-FR" i="0" dirty="0">
                <a:sym typeface="Wingdings" panose="05000000000000000000" pitchFamily="2" charset="2"/>
              </a:rPr>
              <a:t>ex. : printemps 2025 : OpenAI aurait noué un partenariat avec Google pour augmenter sa puissance de calcul, lui permettant également de se détacher </a:t>
            </a:r>
            <a:r>
              <a:rPr lang="fr-FR" i="0">
                <a:sym typeface="Wingdings" panose="05000000000000000000" pitchFamily="2" charset="2"/>
              </a:rPr>
              <a:t>de Microsoft </a:t>
            </a:r>
            <a:r>
              <a:rPr lang="fr-FR" i="0" dirty="0">
                <a:sym typeface="Wingdings" panose="05000000000000000000" pitchFamily="2" charset="2"/>
              </a:rPr>
              <a:t>(https://www.usine-digitale.fr/article/openai-passe-un-accord-avec-google-pour-profiter-de-sa-puissance-de-calcul.N2233514)</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104</a:t>
            </a:fld>
            <a:endParaRPr lang="fr-FR"/>
          </a:p>
        </p:txBody>
      </p:sp>
    </p:spTree>
    <p:extLst>
      <p:ext uri="{BB962C8B-B14F-4D97-AF65-F5344CB8AC3E}">
        <p14:creationId xmlns:p14="http://schemas.microsoft.com/office/powerpoint/2010/main" val="36498201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5335250"/>
          </a:xfrm>
        </p:spPr>
        <p:txBody>
          <a:bodyPr/>
          <a:lstStyle/>
          <a:p>
            <a:pPr marL="171450" lvl="0" indent="-171450">
              <a:buFontTx/>
              <a:buChar char="-"/>
            </a:pPr>
            <a:r>
              <a:rPr lang="fr-FR" b="0" dirty="0"/>
              <a:t>https://huggingface.co</a:t>
            </a:r>
          </a:p>
          <a:p>
            <a:pPr marL="171450" lvl="0" indent="-171450">
              <a:buFontTx/>
              <a:buChar char="-"/>
            </a:pPr>
            <a:r>
              <a:rPr lang="fr-FR" b="0" dirty="0"/>
              <a:t>https://huggingface.co/bigscience/bloom</a:t>
            </a:r>
          </a:p>
          <a:p>
            <a:pPr marL="171450" lvl="0" indent="-171450">
              <a:buFontTx/>
              <a:buChar char="-"/>
            </a:pPr>
            <a:r>
              <a:rPr lang="fr-FR" b="0" dirty="0"/>
              <a:t>https://mistral.ai/</a:t>
            </a:r>
          </a:p>
          <a:p>
            <a:pPr marL="171450" lvl="0" indent="-171450">
              <a:buFontTx/>
              <a:buChar char="-"/>
            </a:pPr>
            <a:endParaRPr lang="fr-FR" b="1" dirty="0"/>
          </a:p>
          <a:p>
            <a:pPr marL="171450" lvl="0" indent="-171450">
              <a:buFontTx/>
              <a:buChar char="-"/>
            </a:pPr>
            <a:r>
              <a:rPr lang="fr-FR" b="1" dirty="0"/>
              <a:t>à la recherche d’alternatives</a:t>
            </a:r>
          </a:p>
          <a:p>
            <a:pPr marL="352425" lvl="1" indent="-171450">
              <a:buFontTx/>
              <a:buChar char="-"/>
            </a:pPr>
            <a:r>
              <a:rPr lang="fr-FR" b="1" dirty="0"/>
              <a:t>un manque de stabilité du paysage illustrée par les rebondissements autour du licenciement / retour de S. Altman à la tête d’OpenAI fin 11/2023 : </a:t>
            </a:r>
            <a:r>
              <a:rPr lang="fr-FR" dirty="0"/>
              <a:t>« E</a:t>
            </a:r>
            <a:r>
              <a:rPr lang="fr-FR" sz="1000" b="0" i="0" kern="1200" dirty="0">
                <a:solidFill>
                  <a:schemeClr val="tx1"/>
                </a:solidFill>
                <a:effectLst/>
                <a:latin typeface="+mn-lt"/>
                <a:ea typeface="+mn-ea"/>
                <a:cs typeface="+mn-cs"/>
              </a:rPr>
              <a:t>n prenant une décision aussi abrupte, en se mettant à dos les investisseurs, et en se séparant de talents, </a:t>
            </a:r>
            <a:r>
              <a:rPr lang="fr-FR" sz="1000" b="1" i="0" kern="1200" dirty="0">
                <a:solidFill>
                  <a:schemeClr val="tx1"/>
                </a:solidFill>
                <a:effectLst/>
                <a:latin typeface="+mn-lt"/>
                <a:ea typeface="+mn-ea"/>
                <a:cs typeface="+mn-cs"/>
              </a:rPr>
              <a:t>OpenAI a en effet compromis ses chances de rester un acteur majeur du secteur</a:t>
            </a:r>
            <a:r>
              <a:rPr lang="fr-FR" sz="1000" b="0" i="0" kern="1200" dirty="0">
                <a:solidFill>
                  <a:schemeClr val="tx1"/>
                </a:solidFill>
                <a:effectLst/>
                <a:latin typeface="+mn-lt"/>
                <a:ea typeface="+mn-ea"/>
                <a:cs typeface="+mn-cs"/>
              </a:rPr>
              <a:t>, et donc d’avoir la moindre influence lui permettant d’imposer sa vision dans un avenir immédiat. C’est comme si la firme avait fait tomber de nouveaux garde-fous, en tentant de revenir à ses fondamentaux » (RPB, « OpenAI, Sam Altman,… », 20/11/2023, https://www.presse-citron.net/sam-altman-vire-de-openai-tout-comprendre-sur-la-crise-de-lia-en-questions/)</a:t>
            </a:r>
            <a:br>
              <a:rPr lang="fr-FR" sz="1000" b="0" i="0" kern="1200" dirty="0">
                <a:solidFill>
                  <a:schemeClr val="tx1"/>
                </a:solidFill>
                <a:effectLst/>
                <a:latin typeface="+mn-lt"/>
                <a:ea typeface="+mn-ea"/>
                <a:cs typeface="+mn-cs"/>
              </a:rPr>
            </a:br>
            <a:endParaRPr lang="fr-FR" b="1" dirty="0"/>
          </a:p>
          <a:p>
            <a:pPr marL="352425" lvl="1" indent="-171450">
              <a:buFontTx/>
              <a:buChar char="-"/>
            </a:pPr>
            <a:r>
              <a:rPr lang="fr-FR" b="1" dirty="0"/>
              <a:t>une réflexion nécessaire de la part des acteurs </a:t>
            </a:r>
            <a:r>
              <a:rPr lang="fr-FR" dirty="0"/>
              <a:t>: intérêt de mettre de l’IA dans tous les résultats des moteurs de recherche classiques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coût : </a:t>
            </a:r>
            <a:r>
              <a:rPr lang="fr-FR" b="1" dirty="0"/>
              <a:t>Microsoft et Google, par exemple, savent que l’insertion de l’IA dans la recherche classique ne fera que rogner sur leurs marges</a:t>
            </a:r>
            <a:r>
              <a:rPr lang="fr-FR" b="0" dirty="0"/>
              <a:t> (D. Patel et A. Ahmad, « T</a:t>
            </a:r>
            <a:r>
              <a:rPr lang="en-US" b="0" dirty="0"/>
              <a:t>he Inference Cost Of Search Disruption…</a:t>
            </a:r>
            <a:r>
              <a:rPr lang="fr-FR" b="0" dirty="0"/>
              <a:t> », 09/02/2023, https://www.semianalysis.com/p/the-inference-cost-of-search-disruption ; cf. aussi </a:t>
            </a:r>
            <a:r>
              <a:rPr lang="en-US" b="0" dirty="0"/>
              <a:t>J. </a:t>
            </a:r>
            <a:r>
              <a:rPr lang="en-US" b="0" dirty="0" err="1"/>
              <a:t>Dastin</a:t>
            </a:r>
            <a:r>
              <a:rPr lang="en-US" b="0" dirty="0"/>
              <a:t> et S. </a:t>
            </a:r>
            <a:r>
              <a:rPr lang="en-US" b="0" dirty="0" err="1"/>
              <a:t>Nellis</a:t>
            </a:r>
            <a:r>
              <a:rPr lang="en-US" b="0" dirty="0"/>
              <a:t>, </a:t>
            </a:r>
            <a:r>
              <a:rPr lang="fr-FR" b="0" noProof="0" dirty="0"/>
              <a:t>« </a:t>
            </a:r>
            <a:r>
              <a:rPr lang="fr-FR" sz="1000" b="0" i="0" u="none" strike="noStrike" kern="1200" dirty="0">
                <a:solidFill>
                  <a:schemeClr val="tx1"/>
                </a:solidFill>
                <a:effectLst/>
                <a:latin typeface="+mn-lt"/>
                <a:ea typeface="+mn-ea"/>
                <a:cs typeface="+mn-cs"/>
              </a:rPr>
              <a:t>Focus: For tech </a:t>
            </a:r>
            <a:r>
              <a:rPr lang="fr-FR" sz="1000" b="0" i="0" u="none" strike="noStrike" kern="1200" dirty="0" err="1">
                <a:solidFill>
                  <a:schemeClr val="tx1"/>
                </a:solidFill>
                <a:effectLst/>
                <a:latin typeface="+mn-lt"/>
                <a:ea typeface="+mn-ea"/>
                <a:cs typeface="+mn-cs"/>
              </a:rPr>
              <a:t>giants</a:t>
            </a:r>
            <a:r>
              <a:rPr lang="fr-FR" sz="1000" b="0" i="0" u="none" strike="noStrike" kern="120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AI like Bing and Bard</a:t>
            </a:r>
            <a:r>
              <a:rPr lang="fr-FR" sz="1000" b="0" i="0" u="none" strike="noStrike" kern="1200" dirty="0">
                <a:solidFill>
                  <a:schemeClr val="tx1"/>
                </a:solidFill>
                <a:effectLst/>
                <a:latin typeface="+mn-lt"/>
                <a:ea typeface="+mn-ea"/>
                <a:cs typeface="+mn-cs"/>
              </a:rPr>
              <a:t>… </a:t>
            </a:r>
            <a:r>
              <a:rPr lang="fr-FR" b="0" noProof="0" dirty="0"/>
              <a:t>», 23/02/2023, https://www.reuters.com/technology/tech-giants-ai-like-bing-bard-poses-billion-dollar-search-problem-2023-02-22/</a:t>
            </a:r>
            <a:r>
              <a:rPr lang="fr-FR" b="0" dirty="0"/>
              <a:t>)</a:t>
            </a:r>
            <a:r>
              <a:rPr lang="fr-FR" b="0" dirty="0">
                <a:sym typeface="Wingdings" panose="05000000000000000000" pitchFamily="2" charset="2"/>
              </a:rPr>
              <a:t> : chaque prompt IA coûte, en fonction de la longueur de la réponse ; actuellement : </a:t>
            </a:r>
            <a:r>
              <a:rPr lang="fr-FR" b="1" dirty="0">
                <a:sym typeface="Wingdings" panose="05000000000000000000" pitchFamily="2" charset="2"/>
              </a:rPr>
              <a:t>1 requête sur Google : 0,002 $, une requête avec de l’IA coûte sans doute plus de 10 fois plus </a:t>
            </a:r>
            <a:r>
              <a:rPr lang="fr-FR" b="0" dirty="0">
                <a:sym typeface="Wingdings" panose="05000000000000000000" pitchFamily="2" charset="2"/>
              </a:rPr>
              <a:t>– par comparaison, un prompt sur </a:t>
            </a:r>
            <a:r>
              <a:rPr lang="fr-FR" b="0" dirty="0" err="1">
                <a:sym typeface="Wingdings" panose="05000000000000000000" pitchFamily="2" charset="2"/>
              </a:rPr>
              <a:t>ChatGT</a:t>
            </a:r>
            <a:r>
              <a:rPr lang="fr-FR" b="0" dirty="0">
                <a:sym typeface="Wingdings" panose="05000000000000000000" pitchFamily="2" charset="2"/>
              </a:rPr>
              <a:t> coûterait au moins 0,0036 $ (D. Patel...., </a:t>
            </a:r>
            <a:r>
              <a:rPr lang="fr-FR" b="0" i="1" dirty="0">
                <a:sym typeface="Wingdings" panose="05000000000000000000" pitchFamily="2" charset="2"/>
              </a:rPr>
              <a:t>op. </a:t>
            </a:r>
            <a:r>
              <a:rPr lang="fr-FR" b="0" i="1" dirty="0" err="1">
                <a:sym typeface="Wingdings" panose="05000000000000000000" pitchFamily="2" charset="2"/>
              </a:rPr>
              <a:t>cit</a:t>
            </a:r>
            <a:r>
              <a:rPr lang="fr-FR" b="0" i="1" dirty="0">
                <a:sym typeface="Wingdings" panose="05000000000000000000" pitchFamily="2" charset="2"/>
              </a:rPr>
              <a:t>., </a:t>
            </a:r>
            <a:r>
              <a:rPr lang="fr-FR" b="0" i="0" dirty="0">
                <a:sym typeface="Wingdings" panose="05000000000000000000" pitchFamily="2" charset="2"/>
              </a:rPr>
              <a:t>https://www.semianalysis.com/p/the-inference-cost-of-search-disruption) ; </a:t>
            </a:r>
            <a:r>
              <a:rPr lang="fr-FR" b="1" i="0" dirty="0">
                <a:sym typeface="Wingdings" panose="05000000000000000000" pitchFamily="2" charset="2"/>
              </a:rPr>
              <a:t>si Google développait davantage l’IA dans son moteur de recherche, cela représentait un surcoût possible de 3 à 6 MM. $ </a:t>
            </a:r>
            <a:r>
              <a:rPr lang="fr-FR" b="0" i="0" dirty="0">
                <a:sym typeface="Wingdings" panose="05000000000000000000" pitchFamily="2" charset="2"/>
              </a:rPr>
              <a:t>(</a:t>
            </a:r>
            <a:r>
              <a:rPr lang="fr-FR" b="0" noProof="0" dirty="0"/>
              <a:t>https://www.reuters.com/technology/tech-giants-ai-like-bing-bard-poses-billion-dollar-search-problem-2023-02-22/, chiffre d’affaire de Google en 2022 : 283 MM. $ mais 60 MM. $ de bénéfice, https://www.webrankinfo.com/dossiers/google/resultats-financiers)</a:t>
            </a:r>
            <a:endParaRPr lang="fr-FR" b="0"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limites internes des IA (hallucinations) et risques potentiels (cf. questions médicales, financières)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lenteurs des réponses générées à la volée par rapport aux résultats fournis par les index </a:t>
            </a:r>
            <a:r>
              <a:rPr lang="fr-FR" b="0" dirty="0" err="1"/>
              <a:t>pré-existants</a:t>
            </a:r>
            <a:endParaRPr lang="fr-FR" b="0" dirty="0"/>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b="0" dirty="0">
                <a:sym typeface="Wingdings" panose="05000000000000000000" pitchFamily="2" charset="2"/>
              </a:rPr>
              <a:t>identifier les cas où l’IA peut être adjointe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sym typeface="Wingdings" panose="05000000000000000000" pitchFamily="2" charset="2"/>
              </a:rPr>
              <a:t>par ex., </a:t>
            </a:r>
            <a:r>
              <a:rPr lang="fr-FR" b="1" dirty="0">
                <a:sym typeface="Wingdings" panose="05000000000000000000" pitchFamily="2" charset="2"/>
              </a:rPr>
              <a:t>inutile dans le cas des recherches purement navigationnelles (trouver l’URL d’un site particulier), surtout pour des requêtes informationnelles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0" dirty="0"/>
              <a:t>recherches pour développer des modèles LLM plus efficaces et moins coûteux (moins une question de taille des modèles que de la qualité des données d’entraînements en amont)</a:t>
            </a:r>
            <a:br>
              <a:rPr lang="fr-FR" b="0" dirty="0"/>
            </a:br>
            <a:endParaRPr lang="fr-FR" b="0" dirty="0"/>
          </a:p>
          <a:p>
            <a:pPr marL="352425" lvl="1" indent="-171450">
              <a:buFontTx/>
              <a:buChar char="-"/>
            </a:pPr>
            <a:r>
              <a:rPr lang="fr-FR" dirty="0"/>
              <a:t>d’autres LLM ? mais la plupart sont des modèles fermés et/ou financés par des acteurs des GAFAM :</a:t>
            </a:r>
          </a:p>
          <a:p>
            <a:pPr marL="806450" lvl="3" indent="-171450">
              <a:buFontTx/>
              <a:buChar char="-"/>
              <a:tabLst>
                <a:tab pos="806450" algn="l"/>
              </a:tabLst>
            </a:pPr>
            <a:r>
              <a:rPr lang="fr-FR" dirty="0"/>
              <a:t>ex. : Claude par Anthropic mais financements par Amazon et Google</a:t>
            </a:r>
          </a:p>
          <a:p>
            <a:pPr marL="806450" lvl="3" indent="-171450">
              <a:buFontTx/>
              <a:buChar char="-"/>
              <a:tabLst>
                <a:tab pos="806450" algn="l"/>
              </a:tabLst>
            </a:pPr>
            <a:r>
              <a:rPr lang="fr-FR" dirty="0"/>
              <a:t>ex. : Mistral AI : 02/2024 : annonces du nouveau modèle Mistral large : fermé et d’un partenariat exclusif avec Microsoft</a:t>
            </a:r>
          </a:p>
          <a:p>
            <a:pPr marL="635000" lvl="3" indent="0">
              <a:buFontTx/>
              <a:buNone/>
              <a:tabLst>
                <a:tab pos="806450" algn="l"/>
              </a:tabLst>
            </a:pPr>
            <a:r>
              <a:rPr lang="fr-FR" dirty="0">
                <a:sym typeface="Wingdings" panose="05000000000000000000" pitchFamily="2" charset="2"/>
              </a:rPr>
              <a:t> attention de plusieurs autorités de la concurrence (France, GB...) : Microsoft et OpenAI, Google et Anthropic</a:t>
            </a:r>
            <a:br>
              <a:rPr lang="fr-FR" dirty="0"/>
            </a:br>
            <a:endParaRPr lang="fr-FR" dirty="0"/>
          </a:p>
          <a:p>
            <a:pPr marL="352425" lvl="1" indent="-171450">
              <a:buFontTx/>
              <a:buChar char="-"/>
            </a:pPr>
            <a:r>
              <a:rPr lang="fr-FR" b="1" dirty="0"/>
              <a:t>le développement de l’</a:t>
            </a:r>
            <a:r>
              <a:rPr lang="fr-FR" b="1" i="1" dirty="0"/>
              <a:t>open source </a:t>
            </a:r>
            <a:r>
              <a:rPr lang="fr-FR" b="1" i="0" dirty="0"/>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LLaMA de Meta (Facebook)</a:t>
            </a:r>
          </a:p>
          <a:p>
            <a:pPr marL="1168400" marR="0" lvl="3" indent="-171450" algn="l" defTabSz="914400" rtl="0" eaLnBrk="1" fontAlgn="auto" latinLnBrk="0" hangingPunct="1">
              <a:lnSpc>
                <a:spcPct val="100000"/>
              </a:lnSpc>
              <a:spcBef>
                <a:spcPts val="0"/>
              </a:spcBef>
              <a:spcAft>
                <a:spcPts val="0"/>
              </a:spcAft>
              <a:buClrTx/>
              <a:buSzTx/>
              <a:buFontTx/>
              <a:buChar char="-"/>
              <a:tabLst/>
              <a:defRPr/>
            </a:pPr>
            <a:r>
              <a:rPr lang="fr-FR" i="0" dirty="0"/>
              <a:t>ex. : utilisé par HuggingFace, par ailleurs moins lourd (https://huggingface.co/chat/)</a:t>
            </a:r>
          </a:p>
          <a:p>
            <a:pPr marL="1168400" lvl="4" indent="-171450">
              <a:buFontTx/>
              <a:buChar char="-"/>
            </a:pPr>
            <a:r>
              <a:rPr lang="fr-FR" dirty="0"/>
              <a:t>ex. : </a:t>
            </a:r>
            <a:r>
              <a:rPr lang="fr-FR" b="1" dirty="0"/>
              <a:t>Leo, IA conversationnelle de Brave</a:t>
            </a:r>
            <a:r>
              <a:rPr lang="fr-FR" dirty="0"/>
              <a:t>, à installer directement dans le navigateur (recherche d’information, transcription de vidéo, résumés interactifs d’articles) https://brave.com/whats-new/#try-brave-leo-on-desktop : modèle LLM de Meta (</a:t>
            </a:r>
            <a:r>
              <a:rPr lang="fr-FR" sz="1200" b="0" i="0" kern="1200" dirty="0" err="1">
                <a:solidFill>
                  <a:schemeClr val="tx1"/>
                </a:solidFill>
                <a:effectLst/>
                <a:latin typeface="+mn-lt"/>
                <a:ea typeface="+mn-ea"/>
                <a:cs typeface="+mn-cs"/>
              </a:rPr>
              <a:t>LlaMA</a:t>
            </a:r>
            <a:r>
              <a:rPr lang="fr-FR" sz="1200" b="0" i="0" kern="1200" dirty="0">
                <a:solidFill>
                  <a:schemeClr val="tx1"/>
                </a:solidFill>
                <a:effectLst/>
                <a:latin typeface="+mn-lt"/>
                <a:ea typeface="+mn-ea"/>
                <a:cs typeface="+mn-cs"/>
              </a:rPr>
              <a:t> 13B) ; </a:t>
            </a:r>
            <a:r>
              <a:rPr lang="fr-FR" dirty="0"/>
              <a:t>respectueuse de la vie privée ; offre Premium possible, permettant d’accéder à davantage de modèles (Claude) et de poser davantage de questions chaque jour - d’autres navigateurs proposent déjà ce genre de service (Bing Chat, Aria sur Opera)</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dirty="0"/>
              <a:t>BLOOM</a:t>
            </a:r>
            <a:r>
              <a:rPr lang="fr-FR" i="0" dirty="0"/>
              <a:t> (</a:t>
            </a:r>
            <a:r>
              <a:rPr lang="fr-FR" i="1" dirty="0" err="1"/>
              <a:t>BigScience</a:t>
            </a:r>
            <a:r>
              <a:rPr lang="fr-FR" i="1" dirty="0"/>
              <a:t> Large Open-science Open-access </a:t>
            </a:r>
            <a:r>
              <a:rPr lang="fr-FR" i="1" dirty="0" err="1"/>
              <a:t>Multilingual</a:t>
            </a:r>
            <a:r>
              <a:rPr lang="fr-FR" i="1" dirty="0"/>
              <a:t> </a:t>
            </a:r>
            <a:r>
              <a:rPr lang="fr-FR" i="1" dirty="0" err="1"/>
              <a:t>Language</a:t>
            </a:r>
            <a:r>
              <a:rPr lang="fr-FR" i="1" dirty="0"/>
              <a:t> Model</a:t>
            </a:r>
            <a:r>
              <a:rPr lang="fr-FR" dirty="0"/>
              <a:t>), </a:t>
            </a:r>
            <a:r>
              <a:rPr lang="fr-FR" i="0" dirty="0"/>
              <a:t>projet  de recherche ouverte et participative</a:t>
            </a:r>
            <a:r>
              <a:rPr lang="fr-FR" dirty="0"/>
              <a:t>, lancé en 2021piloté par </a:t>
            </a:r>
            <a:r>
              <a:rPr lang="fr-FR" baseline="0" dirty="0"/>
              <a:t>la start-up </a:t>
            </a:r>
            <a:r>
              <a:rPr lang="fr-FR" baseline="0" dirty="0" err="1"/>
              <a:t>Hugging</a:t>
            </a:r>
            <a:r>
              <a:rPr lang="fr-FR" baseline="0" dirty="0"/>
              <a:t> Face par plus de 1 000 chercheurs, avec le soutien du CNRS et du privé (Thalès, Airbus, Orange), </a:t>
            </a:r>
            <a:r>
              <a:rPr lang="fr-FR" dirty="0"/>
              <a:t>au corpus plus divers que ChatGPT (plus de multilinguisme : 59 langues ou langages informatiques) ; utilisable librement sous licence </a:t>
            </a:r>
            <a:r>
              <a:rPr lang="fr-FR" baseline="0" dirty="0"/>
              <a:t>nouvelle (RAIL : </a:t>
            </a:r>
            <a:r>
              <a:rPr lang="fr-FR" baseline="0" dirty="0" err="1"/>
              <a:t>Responsible</a:t>
            </a:r>
            <a:r>
              <a:rPr lang="fr-FR" baseline="0" dirty="0"/>
              <a:t> AI License) </a:t>
            </a:r>
            <a:r>
              <a:rPr lang="fr-FR" baseline="0" dirty="0">
                <a:sym typeface="Wingdings" panose="05000000000000000000" pitchFamily="2" charset="2"/>
              </a:rPr>
              <a:t> https://huggingface.co/bigscience/bloom</a:t>
            </a:r>
          </a:p>
          <a:p>
            <a:pPr marL="806450" marR="0" lvl="2" indent="0" algn="l" defTabSz="914400" rtl="0" eaLnBrk="1" fontAlgn="auto" latinLnBrk="0" hangingPunct="1">
              <a:lnSpc>
                <a:spcPct val="100000"/>
              </a:lnSpc>
              <a:spcBef>
                <a:spcPts val="0"/>
              </a:spcBef>
              <a:spcAft>
                <a:spcPts val="0"/>
              </a:spcAft>
              <a:buClrTx/>
              <a:buSzTx/>
              <a:buFontTx/>
              <a:buNone/>
              <a:tabLst/>
              <a:defRPr/>
            </a:pPr>
            <a:r>
              <a:rPr lang="fr-FR" baseline="0" dirty="0">
                <a:sym typeface="Wingdings" panose="05000000000000000000" pitchFamily="2" charset="2"/>
              </a:rPr>
              <a:t>	cf. M. </a:t>
            </a:r>
            <a:r>
              <a:rPr lang="fr-FR" baseline="0" dirty="0" err="1">
                <a:sym typeface="Wingdings" panose="05000000000000000000" pitchFamily="2" charset="2"/>
              </a:rPr>
              <a:t>Heikkilä</a:t>
            </a:r>
            <a:r>
              <a:rPr lang="fr-FR" baseline="0" dirty="0">
                <a:sym typeface="Wingdings" panose="05000000000000000000" pitchFamily="2" charset="2"/>
              </a:rPr>
              <a:t>, «</a:t>
            </a:r>
            <a:r>
              <a:rPr lang="en-US" baseline="0" dirty="0">
                <a:sym typeface="Wingdings" panose="05000000000000000000" pitchFamily="2" charset="2"/>
              </a:rPr>
              <a:t>Inside a radical new project…</a:t>
            </a:r>
            <a:r>
              <a:rPr lang="fr-FR" dirty="0"/>
              <a:t> », 12/07/2022,</a:t>
            </a:r>
            <a:r>
              <a:rPr lang="fr-FR" baseline="0" dirty="0"/>
              <a:t> https://www.technologyreview.com/2022/07/12/1055817/inside-a-radical-new-project-to-democratize-ai/</a:t>
            </a:r>
            <a:r>
              <a:rPr lang="en-US" baseline="0" dirty="0">
                <a:sym typeface="Wingdings" panose="05000000000000000000" pitchFamily="2" charset="2"/>
              </a:rPr>
              <a:t> </a:t>
            </a:r>
            <a:r>
              <a:rPr lang="fr-FR" baseline="0" dirty="0">
                <a:sym typeface="Wingdings" panose="05000000000000000000" pitchFamily="2" charset="2"/>
              </a:rPr>
              <a:t>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i="0" baseline="0" dirty="0">
                <a:sym typeface="Wingdings" panose="05000000000000000000" pitchFamily="2" charset="2"/>
              </a:rPr>
              <a:t>Mistral AI</a:t>
            </a:r>
            <a:r>
              <a:rPr lang="fr-FR" i="0" baseline="0" dirty="0">
                <a:sym typeface="Wingdings" panose="05000000000000000000" pitchFamily="2" charset="2"/>
              </a:rPr>
              <a:t>, projet français par une équipe ayant travaillé chez Meta et Google DeepMind et financé aux débuts par Eric Schmidt, ancien PDG de Google, et Xavier Niel (voir dans Poe, https://poe.com/) ; « licorne » (= évaluée à + 1 MM. $) : des modèles plus ouverts à la diversité des langues européennes autres que l’anglais ; davantage ciblés monde de l’entreprise pour mieux contrôler les données cf. </a:t>
            </a:r>
            <a:r>
              <a:rPr lang="en-US" i="0" baseline="0" dirty="0">
                <a:sym typeface="Wingdings" panose="05000000000000000000" pitchFamily="2" charset="2"/>
              </a:rPr>
              <a:t>Mistral AI team. « Bringing open AI models…</a:t>
            </a:r>
            <a:r>
              <a:rPr lang="fr-FR" i="0" baseline="0" noProof="0" dirty="0">
                <a:sym typeface="Wingdings" panose="05000000000000000000" pitchFamily="2" charset="2"/>
              </a:rPr>
              <a:t> », </a:t>
            </a:r>
            <a:r>
              <a:rPr lang="en-US" i="0" baseline="0" dirty="0">
                <a:sym typeface="Wingdings" panose="05000000000000000000" pitchFamily="2" charset="2"/>
              </a:rPr>
              <a:t>27/09/2023, https://mistral.ai/news/about-mistral-ai/ et A. </a:t>
            </a:r>
            <a:r>
              <a:rPr lang="en-US" i="0" baseline="0" dirty="0" err="1">
                <a:sym typeface="Wingdings" panose="05000000000000000000" pitchFamily="2" charset="2"/>
              </a:rPr>
              <a:t>Halvick</a:t>
            </a:r>
            <a:r>
              <a:rPr lang="en-US" i="0" baseline="0" dirty="0">
                <a:sym typeface="Wingdings" panose="05000000000000000000" pitchFamily="2" charset="2"/>
              </a:rPr>
              <a:t>,</a:t>
            </a:r>
            <a:r>
              <a:rPr lang="fr-FR" i="0" baseline="0" dirty="0">
                <a:sym typeface="Wingdings" panose="05000000000000000000" pitchFamily="2" charset="2"/>
              </a:rPr>
              <a:t>« ChatGPT… », 09/11/2023 – voir également https://www.zdnet.fr/actualites/levee-de-fonds-mistral-ai-une-licorne-toujours-francaise-39962814.htm ; évolutions 02/2024 (modèle Mistral large et partenariat avec Microsoft, cf. B. </a:t>
            </a:r>
            <a:r>
              <a:rPr lang="fr-FR" i="0" baseline="0" dirty="0" err="1">
                <a:sym typeface="Wingdings" panose="05000000000000000000" pitchFamily="2" charset="2"/>
              </a:rPr>
              <a:t>Polge</a:t>
            </a:r>
            <a:r>
              <a:rPr lang="fr-FR" i="0" baseline="0" dirty="0">
                <a:sym typeface="Wingdings" panose="05000000000000000000" pitchFamily="2" charset="2"/>
              </a:rPr>
              <a:t>, « Avec Le Chat… », 26/02/2024, https://www.journaldunet.com/intelligence-artificielle/1528545-le-chat-mistral-large-tout-ce-qu-il-faut-retenir-des-annonces-de-mistral-ai/), conjointement avec continuation de modèles </a:t>
            </a:r>
            <a:r>
              <a:rPr lang="fr-FR" i="1" baseline="0" dirty="0">
                <a:sym typeface="Wingdings" panose="05000000000000000000" pitchFamily="2" charset="2"/>
              </a:rPr>
              <a:t>open source</a:t>
            </a:r>
            <a:endParaRPr lang="fr-FR" i="0" baseline="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sym typeface="Wingdings" panose="05000000000000000000" pitchFamily="2" charset="2"/>
              </a:rPr>
              <a:t>autres projets cf. Allen </a:t>
            </a:r>
            <a:r>
              <a:rPr lang="fr-FR" i="0" baseline="0" dirty="0" err="1">
                <a:sym typeface="Wingdings" panose="05000000000000000000" pitchFamily="2" charset="2"/>
              </a:rPr>
              <a:t>institute</a:t>
            </a:r>
            <a:r>
              <a:rPr lang="fr-FR" i="0" baseline="0" dirty="0">
                <a:sym typeface="Wingdings" panose="05000000000000000000" pitchFamily="2" charset="2"/>
              </a:rPr>
              <a:t> (S. Lohr, «  An </a:t>
            </a:r>
            <a:r>
              <a:rPr lang="fr-FR" i="0" baseline="0" dirty="0" err="1">
                <a:sym typeface="Wingdings" panose="05000000000000000000" pitchFamily="2" charset="2"/>
              </a:rPr>
              <a:t>Industry</a:t>
            </a:r>
            <a:r>
              <a:rPr lang="fr-FR" i="0" baseline="0" dirty="0">
                <a:sym typeface="Wingdings" panose="05000000000000000000" pitchFamily="2" charset="2"/>
              </a:rPr>
              <a:t> </a:t>
            </a:r>
            <a:r>
              <a:rPr lang="fr-FR" i="0" baseline="0" dirty="0" err="1">
                <a:sym typeface="Wingdings" panose="05000000000000000000" pitchFamily="2" charset="2"/>
              </a:rPr>
              <a:t>insider</a:t>
            </a:r>
            <a:r>
              <a:rPr lang="fr-FR" i="0" baseline="0" dirty="0">
                <a:sym typeface="Wingdings" panose="05000000000000000000" pitchFamily="2" charset="2"/>
              </a:rPr>
              <a:t>… », 19/10/2023, https://www.nytimes.com/2023/10/19/technology/allen-institute-open-source-ai.html</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t>mais un déploiement bloqué par les GAFAM ?</a:t>
            </a:r>
          </a:p>
          <a:p>
            <a:pPr marL="1079500" lvl="3" indent="-171450">
              <a:buFontTx/>
              <a:buChar char="-"/>
            </a:pPr>
            <a:r>
              <a:rPr lang="fr-FR" dirty="0"/>
              <a:t>des </a:t>
            </a:r>
            <a:r>
              <a:rPr lang="fr-FR" b="1" dirty="0"/>
              <a:t>avis tranchés </a:t>
            </a:r>
            <a:r>
              <a:rPr lang="fr-FR" dirty="0"/>
              <a:t>même pour les pionniers de l’IA (cf. S. Goldman, « AI </a:t>
            </a:r>
            <a:r>
              <a:rPr lang="fr-FR" dirty="0" err="1"/>
              <a:t>pioneers</a:t>
            </a:r>
            <a:r>
              <a:rPr lang="fr-FR" dirty="0"/>
              <a:t> Hinton, </a:t>
            </a:r>
            <a:r>
              <a:rPr lang="fr-FR" dirty="0" err="1"/>
              <a:t>Ng</a:t>
            </a:r>
            <a:r>
              <a:rPr lang="fr-FR" dirty="0"/>
              <a:t>, </a:t>
            </a:r>
            <a:r>
              <a:rPr lang="fr-FR" dirty="0" err="1"/>
              <a:t>LeCun</a:t>
            </a:r>
            <a:r>
              <a:rPr lang="fr-FR" dirty="0"/>
              <a:t>, Bengio </a:t>
            </a:r>
            <a:r>
              <a:rPr lang="fr-FR" dirty="0" err="1"/>
              <a:t>amp</a:t>
            </a:r>
            <a:r>
              <a:rPr lang="fr-FR" dirty="0"/>
              <a:t> up x-</a:t>
            </a:r>
            <a:r>
              <a:rPr lang="fr-FR" dirty="0" err="1"/>
              <a:t>risk</a:t>
            </a:r>
            <a:r>
              <a:rPr lang="fr-FR" dirty="0"/>
              <a:t> </a:t>
            </a:r>
            <a:r>
              <a:rPr lang="fr-FR" dirty="0" err="1"/>
              <a:t>debate</a:t>
            </a:r>
            <a:r>
              <a:rPr lang="fr-FR" dirty="0"/>
              <a:t> », 31/10/2023, https://venturebeat.com/ai/ai-pioneers-hinton-ng-lecun-bengio-amp-up-x-risk-debate/) : alors que certains estiment que l’IA représente un vrai </a:t>
            </a:r>
            <a:r>
              <a:rPr lang="fr-FR" b="0" dirty="0"/>
              <a:t>danger d’extinction de masse</a:t>
            </a:r>
            <a:r>
              <a:rPr lang="fr-FR" dirty="0"/>
              <a:t>, d’autres estiment qu’il s’agit davantage d’une </a:t>
            </a:r>
            <a:r>
              <a:rPr lang="fr-FR" b="1" dirty="0"/>
              <a:t>manœuvre stratégique des leaders actuels de l’ IA </a:t>
            </a:r>
            <a:r>
              <a:rPr lang="fr-FR" dirty="0"/>
              <a:t>: ces appels à régulation des acteurs comme OpenAI et Google seraient un moyen d’empêcher le développement d’une concurrence, notamment les projets </a:t>
            </a:r>
            <a:r>
              <a:rPr lang="fr-FR" i="1" dirty="0"/>
              <a:t>open source</a:t>
            </a:r>
            <a:r>
              <a:rPr lang="fr-FR" dirty="0"/>
              <a:t>, maintenant qu’ils sont eux-mêmes en place, au motif qu’ils sont les seuls à avoir les moyens de produire de l’IA responsable et sûre et en plaçant le débat sur la régulation de produits à venir, et non pas de produits déjà existants (S. </a:t>
            </a:r>
            <a:r>
              <a:rPr lang="fr-FR" dirty="0" err="1"/>
              <a:t>Bascou</a:t>
            </a:r>
            <a:r>
              <a:rPr lang="fr-FR" dirty="0"/>
              <a:t>, « « Régulez-nous ! »… », 1</a:t>
            </a:r>
            <a:r>
              <a:rPr lang="fr-FR" baseline="30000" dirty="0"/>
              <a:t>er</a:t>
            </a:r>
            <a:r>
              <a:rPr lang="fr-FR" dirty="0"/>
              <a:t>/11/2023), https://www.01net.com/actualites/extinction-de-lhumanite-demande-de-regulation-les-strategies-des-entreprises-de-lia-pour-tirer-la-reglementation-a-leurs-avantages.html)</a:t>
            </a:r>
          </a:p>
          <a:p>
            <a:r>
              <a:rPr lang="fr-FR" dirty="0"/>
              <a:t>à noter : la communauté </a:t>
            </a:r>
            <a:r>
              <a:rPr lang="fr-FR" dirty="0" err="1"/>
              <a:t>Hugging</a:t>
            </a:r>
            <a:r>
              <a:rPr lang="fr-FR" dirty="0"/>
              <a:t> Face </a:t>
            </a:r>
            <a:r>
              <a:rPr lang="fr-FR" b="0" dirty="0"/>
              <a:t>https://huggingface.co, dont le but à l’origine en 2016 était de créer la plus grande communauté de logiciels libres en I : plateforme permettant notamment le partage de modèles </a:t>
            </a:r>
            <a:r>
              <a:rPr lang="fr-FR" b="0" i="1" dirty="0"/>
              <a:t>open source</a:t>
            </a:r>
            <a:r>
              <a:rPr lang="fr-FR" b="0" i="0" dirty="0"/>
              <a:t> – elle est aussi une « licorne », levée de fonds successives (08/2023 : 200 MM. $ dont Google, Amazon, etc., https://en.wikipedia.org/wiki/Hugging_Face)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le développement de corpus d’entraînement éthique (cf. Common corpus, diapo suivante)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des </a:t>
            </a:r>
            <a:r>
              <a:rPr lang="fr-FR" b="1" dirty="0"/>
              <a:t>solutions souveraines / nationales </a:t>
            </a:r>
            <a:r>
              <a:rPr lang="fr-FR" dirty="0"/>
              <a:t>en devenir ?</a:t>
            </a:r>
          </a:p>
          <a:p>
            <a:pPr marL="361950" lvl="1" indent="-184150" algn="l">
              <a:buFontTx/>
              <a:buChar char="-"/>
            </a:pPr>
            <a:r>
              <a:rPr lang="fr-FR" dirty="0"/>
              <a:t>ex. : lancement de </a:t>
            </a:r>
            <a:r>
              <a:rPr lang="fr-FR" b="1" dirty="0" err="1"/>
              <a:t>Kyutai</a:t>
            </a:r>
            <a:r>
              <a:rPr lang="fr-FR" dirty="0"/>
              <a:t> par Xavier Niel et al. dotée de 300 M € à des fins de recherche fondamentale (buts : faire revenir en France les spécialistes d’IA, créer un modèle LLM, trouver une alternative à la technologie « </a:t>
            </a:r>
            <a:r>
              <a:rPr lang="fr-FR" i="1" dirty="0" err="1"/>
              <a:t>transformers</a:t>
            </a:r>
            <a:r>
              <a:rPr lang="fr-FR" dirty="0"/>
              <a:t> », lutter contre les effets « boîte noire », X. </a:t>
            </a:r>
            <a:r>
              <a:rPr lang="fr-FR" dirty="0" err="1"/>
              <a:t>Biseul</a:t>
            </a:r>
            <a:r>
              <a:rPr lang="fr-FR" dirty="0"/>
              <a:t>, « Fuite des talents… », 17/11/2023, https://www.zdnet.fr/actualites/fuite-des-talents-comment-xavier-niel-veut-faire-rentrer-au-bercail-les-genies-francais-de-l-ia-39962482.htm)</a:t>
            </a:r>
          </a:p>
          <a:p>
            <a:pPr marL="361950" lvl="1" indent="-184150" algn="l">
              <a:buFontTx/>
              <a:buChar char="-"/>
            </a:pPr>
            <a:r>
              <a:rPr lang="fr-FR" dirty="0"/>
              <a:t>ex. : LUCIE (Linagora) : à l’origine, initiative </a:t>
            </a:r>
            <a:r>
              <a:rPr lang="fr-FR" dirty="0" err="1"/>
              <a:t>OpenLLM</a:t>
            </a:r>
            <a:r>
              <a:rPr lang="fr-FR" dirty="0"/>
              <a:t> France (devenu </a:t>
            </a:r>
            <a:r>
              <a:rPr lang="fr-FR" dirty="0" err="1"/>
              <a:t>OpenLLM</a:t>
            </a:r>
            <a:r>
              <a:rPr lang="fr-FR" dirty="0"/>
              <a:t> Europe), lauréat France 2030 pour développer « </a:t>
            </a:r>
            <a:r>
              <a:rPr lang="fr-FR" b="0" i="0" dirty="0">
                <a:solidFill>
                  <a:srgbClr val="4A4E52"/>
                </a:solidFill>
                <a:effectLst/>
                <a:latin typeface="system-ui"/>
              </a:rPr>
              <a:t>modèle d'IA véritablement </a:t>
            </a:r>
            <a:r>
              <a:rPr lang="fr-FR" b="0" i="1" dirty="0">
                <a:solidFill>
                  <a:srgbClr val="4A4E52"/>
                </a:solidFill>
                <a:effectLst/>
                <a:latin typeface="system-ui"/>
              </a:rPr>
              <a:t>open source</a:t>
            </a:r>
            <a:r>
              <a:rPr lang="fr-FR" b="0" i="0" dirty="0">
                <a:solidFill>
                  <a:srgbClr val="4A4E52"/>
                </a:solidFill>
                <a:effectLst/>
                <a:latin typeface="system-ui"/>
              </a:rPr>
              <a:t>, éthique et efficace pour l'Europe et au-delà », plutôt vers l’éducation et la </a:t>
            </a:r>
            <a:r>
              <a:rPr lang="fr-FR" b="0" i="0" dirty="0" err="1">
                <a:solidFill>
                  <a:srgbClr val="4A4E52"/>
                </a:solidFill>
                <a:effectLst/>
                <a:latin typeface="system-ui"/>
              </a:rPr>
              <a:t>EdTech</a:t>
            </a:r>
            <a:r>
              <a:rPr lang="fr-FR" b="0" i="0" dirty="0">
                <a:solidFill>
                  <a:srgbClr val="4A4E52"/>
                </a:solidFill>
                <a:effectLst/>
                <a:latin typeface="system-ui"/>
              </a:rPr>
              <a:t>, </a:t>
            </a:r>
            <a:r>
              <a:rPr lang="fr-FR" b="0" i="0" dirty="0" err="1">
                <a:solidFill>
                  <a:srgbClr val="4A4E52"/>
                </a:solidFill>
                <a:effectLst/>
                <a:latin typeface="system-ui"/>
              </a:rPr>
              <a:t>ragcf</a:t>
            </a:r>
            <a:r>
              <a:rPr lang="fr-FR" b="0" i="0" dirty="0">
                <a:solidFill>
                  <a:srgbClr val="4A4E52"/>
                </a:solidFill>
                <a:effectLst/>
                <a:latin typeface="system-ui"/>
              </a:rPr>
              <a:t>. https://www.linagora.com/fr/artificial-intelligence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105</a:t>
            </a:fld>
            <a:endParaRPr lang="fr-FR"/>
          </a:p>
        </p:txBody>
      </p:sp>
    </p:spTree>
    <p:extLst>
      <p:ext uri="{BB962C8B-B14F-4D97-AF65-F5344CB8AC3E}">
        <p14:creationId xmlns:p14="http://schemas.microsoft.com/office/powerpoint/2010/main" val="17870618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https://next.ink/156309/ia-generative-et-open-source-les-services-du-gouvernement-proposent-leur-grille-de-lecture/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effectLst/>
                <a:latin typeface="SourceSansProRegular"/>
              </a:rPr>
              <a:t>tableau comparatif par le </a:t>
            </a:r>
            <a:r>
              <a:rPr lang="fr-FR" b="0" i="0" dirty="0">
                <a:solidFill>
                  <a:srgbClr val="1C1F37"/>
                </a:solidFill>
                <a:effectLst/>
                <a:latin typeface="SourceSansProRegular"/>
              </a:rPr>
              <a:t>Pôle d'Expertise de la Régulation Numérique (</a:t>
            </a:r>
            <a:r>
              <a:rPr lang="fr-FR" b="0" i="0" dirty="0" err="1">
                <a:solidFill>
                  <a:srgbClr val="1C1F37"/>
                </a:solidFill>
                <a:effectLst/>
                <a:latin typeface="SourceSansProRegular"/>
              </a:rPr>
              <a:t>PEReN</a:t>
            </a:r>
            <a:r>
              <a:rPr lang="fr-FR" b="0" i="0" dirty="0">
                <a:solidFill>
                  <a:srgbClr val="1C1F37"/>
                </a:solidFill>
                <a:effectLst/>
                <a:latin typeface="SourceSansProRegular"/>
              </a:rPr>
              <a:t>) du gouvernement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i="0" dirty="0">
              <a:solidFill>
                <a:srgbClr val="1C1F37"/>
              </a:solidFill>
              <a:effectLst/>
              <a:latin typeface="SourceSansProRegular"/>
            </a:endParaRPr>
          </a:p>
          <a:p>
            <a:r>
              <a:rPr lang="fr-FR" i="1" dirty="0"/>
              <a:t>Open source initiative </a:t>
            </a:r>
            <a:r>
              <a:rPr lang="fr-FR" i="0" dirty="0"/>
              <a:t>(OSI) : </a:t>
            </a:r>
            <a:r>
              <a:rPr lang="fr-FR" b="0" i="0" dirty="0">
                <a:solidFill>
                  <a:srgbClr val="1C1F37"/>
                </a:solidFill>
                <a:effectLst/>
                <a:latin typeface="SourceSansProRegular"/>
              </a:rPr>
              <a:t>version 1.0 de sa définition de l'IA open-source, 10/2024 : https://opensource.org/ai/open-source-ai-definition :</a:t>
            </a:r>
          </a:p>
          <a:p>
            <a:pPr algn="just" fontAlgn="base">
              <a:lnSpc>
                <a:spcPts val="1800"/>
              </a:lnSpc>
              <a:spcAft>
                <a:spcPts val="1500"/>
              </a:spcAft>
            </a:pPr>
            <a:r>
              <a:rPr lang="fr-FR" b="0" i="0" dirty="0">
                <a:solidFill>
                  <a:srgbClr val="1C1F37"/>
                </a:solidFill>
                <a:effectLst/>
                <a:latin typeface="SourceSansProRegular"/>
              </a:rPr>
              <a:t>« </a:t>
            </a:r>
            <a:r>
              <a:rPr lang="fr-FR" b="0" dirty="0">
                <a:effectLst/>
                <a:latin typeface="SourceSansProRegular"/>
              </a:rPr>
              <a:t>Elle reprend notamment quatre « libertés » inspirées de celles </a:t>
            </a:r>
            <a:r>
              <a:rPr lang="fr-FR" b="0" u="sng" dirty="0">
                <a:effectLst/>
                <a:latin typeface="SourceSansProRegular"/>
                <a:hlinkClick r:id="rId3"/>
              </a:rPr>
              <a:t>définies</a:t>
            </a:r>
            <a:r>
              <a:rPr lang="fr-FR" b="0" dirty="0">
                <a:effectLst/>
                <a:latin typeface="SourceSansProRegular"/>
              </a:rPr>
              <a:t> par la Free Software </a:t>
            </a:r>
            <a:r>
              <a:rPr lang="fr-FR" b="0" dirty="0" err="1">
                <a:effectLst/>
                <a:latin typeface="SourceSansProRegular"/>
              </a:rPr>
              <a:t>Foundation</a:t>
            </a:r>
            <a:r>
              <a:rPr lang="fr-FR" b="0" dirty="0">
                <a:effectLst/>
                <a:latin typeface="SourceSansProRegular"/>
              </a:rPr>
              <a:t> concernant le logiciel libre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Utiliser le système à n'importe quelle fin et sans avoir à demander la permission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Étudier le fonctionnement du système et inspecter ses composants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Modifier le système dans n'importe quel but, y compris pour en changer les résultats ;</a:t>
            </a:r>
          </a:p>
          <a:p>
            <a:pPr algn="just" fontAlgn="base">
              <a:lnSpc>
                <a:spcPts val="1800"/>
              </a:lnSpc>
              <a:spcBef>
                <a:spcPts val="750"/>
              </a:spcBef>
              <a:spcAft>
                <a:spcPts val="1500"/>
              </a:spcAft>
              <a:buFont typeface="Arial" panose="020B0604020202020204" pitchFamily="34" charset="0"/>
              <a:buChar char="•"/>
            </a:pPr>
            <a:r>
              <a:rPr lang="fr-FR" b="0" dirty="0">
                <a:effectLst/>
                <a:latin typeface="SourceSansProRegular"/>
              </a:rPr>
              <a:t>Partager le système pour que d'autres puissent l'utiliser, avec ou sans modifications, dans n'importe quel but. »</a:t>
            </a:r>
          </a:p>
          <a:p>
            <a:pPr algn="just" fontAlgn="base">
              <a:lnSpc>
                <a:spcPts val="1800"/>
              </a:lnSpc>
              <a:spcBef>
                <a:spcPts val="750"/>
              </a:spcBef>
              <a:spcAft>
                <a:spcPts val="1500"/>
              </a:spcAft>
              <a:buFont typeface="Arial" panose="020B0604020202020204" pitchFamily="34" charset="0"/>
              <a:buChar char="•"/>
            </a:pPr>
            <a:endParaRPr lang="fr-FR" b="0" dirty="0">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question centrale du contour de l’</a:t>
            </a:r>
            <a:r>
              <a:rPr lang="fr-FR" b="0" i="1" dirty="0">
                <a:solidFill>
                  <a:srgbClr val="1C1F37"/>
                </a:solidFill>
                <a:effectLst/>
                <a:latin typeface="SourceSansProRegular"/>
              </a:rPr>
              <a:t>open source</a:t>
            </a:r>
            <a:r>
              <a:rPr lang="fr-FR" b="0" i="0" dirty="0">
                <a:solidFill>
                  <a:srgbClr val="1C1F37"/>
                </a:solidFill>
                <a:effectLst/>
                <a:latin typeface="SourceSansProRegular"/>
              </a:rPr>
              <a:t>, de son modèle de gouvernance, etc. (cf. critiques contre Meta, https://www.ft.com/content/397c50d8-8796-4042-a814-0ac2c068361f?FTCamp)</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voir aussi https://www.zdnet.fr/guide-achat/les-meilleurs-modeles-dia-open-source-toutes-les-options-gratuites-expliquees-pour-vous-401011.htm (11-12/2024)</a:t>
            </a:r>
          </a:p>
          <a:p>
            <a:pPr algn="just" fontAlgn="base">
              <a:lnSpc>
                <a:spcPts val="1800"/>
              </a:lnSpc>
              <a:spcBef>
                <a:spcPts val="750"/>
              </a:spcBef>
              <a:spcAft>
                <a:spcPts val="1500"/>
              </a:spcAft>
              <a:buFont typeface="Arial" panose="020B0604020202020204" pitchFamily="34" charset="0"/>
              <a:buNone/>
            </a:pPr>
            <a:r>
              <a:rPr lang="fr-FR" b="0" i="0" dirty="0">
                <a:solidFill>
                  <a:srgbClr val="1C1F37"/>
                </a:solidFill>
                <a:effectLst/>
                <a:latin typeface="SourceSansProRegular"/>
              </a:rPr>
              <a:t>à compléter par </a:t>
            </a:r>
            <a:r>
              <a:rPr lang="en-US" b="0" i="0" dirty="0">
                <a:solidFill>
                  <a:srgbClr val="1C1F37"/>
                </a:solidFill>
                <a:effectLst/>
                <a:latin typeface="SourceSansProRegular"/>
              </a:rPr>
              <a:t>Mark </a:t>
            </a:r>
            <a:r>
              <a:rPr lang="en-US" b="0" i="0" dirty="0" err="1">
                <a:solidFill>
                  <a:srgbClr val="1C1F37"/>
                </a:solidFill>
                <a:effectLst/>
                <a:latin typeface="SourceSansProRegular"/>
              </a:rPr>
              <a:t>Dingemanse</a:t>
            </a:r>
            <a:r>
              <a:rPr lang="en-US" b="0" i="0" dirty="0">
                <a:solidFill>
                  <a:srgbClr val="1C1F37"/>
                </a:solidFill>
                <a:effectLst/>
                <a:latin typeface="SourceSansProRegular"/>
              </a:rPr>
              <a:t> et Andreas </a:t>
            </a:r>
            <a:r>
              <a:rPr lang="en-US" b="0" i="0" dirty="0" err="1">
                <a:solidFill>
                  <a:srgbClr val="1C1F37"/>
                </a:solidFill>
                <a:effectLst/>
                <a:latin typeface="SourceSansProRegular"/>
              </a:rPr>
              <a:t>Liesenfeld</a:t>
            </a:r>
            <a:r>
              <a:rPr lang="en-US" b="0" i="0" dirty="0">
                <a:solidFill>
                  <a:srgbClr val="1C1F37"/>
                </a:solidFill>
                <a:effectLst/>
                <a:latin typeface="SourceSansProRegular"/>
              </a:rPr>
              <a:t>, « Rethinking open source generative AI: open-washing and the EU AI Act », </a:t>
            </a:r>
            <a:r>
              <a:rPr lang="en-US" b="0" i="1" dirty="0">
                <a:solidFill>
                  <a:srgbClr val="1C1F37"/>
                </a:solidFill>
                <a:effectLst/>
                <a:latin typeface="SourceSansProRegular"/>
              </a:rPr>
              <a:t>The 2024 ACM Conference on Fairness, Accountability, and Transparency (</a:t>
            </a:r>
            <a:r>
              <a:rPr lang="en-US" b="0" i="1" dirty="0" err="1">
                <a:solidFill>
                  <a:srgbClr val="1C1F37"/>
                </a:solidFill>
                <a:effectLst/>
                <a:latin typeface="SourceSansProRegular"/>
              </a:rPr>
              <a:t>FAccT</a:t>
            </a:r>
            <a:r>
              <a:rPr lang="en-US" b="0" i="1" dirty="0">
                <a:solidFill>
                  <a:srgbClr val="1C1F37"/>
                </a:solidFill>
                <a:effectLst/>
                <a:latin typeface="SourceSansProRegular"/>
              </a:rPr>
              <a:t> ’24)</a:t>
            </a:r>
            <a:r>
              <a:rPr lang="en-US" b="0" i="0" dirty="0">
                <a:solidFill>
                  <a:srgbClr val="1C1F37"/>
                </a:solidFill>
                <a:effectLst/>
                <a:latin typeface="SourceSansProRegular"/>
              </a:rPr>
              <a:t>, 2024, https://www.mpi.nl/publications/item3588217/rethinking-open-source-generative-ai-open-washing-and-eu-ai-act, pour 40 </a:t>
            </a:r>
            <a:r>
              <a:rPr lang="en-US" b="0" i="0" dirty="0" err="1">
                <a:solidFill>
                  <a:srgbClr val="1C1F37"/>
                </a:solidFill>
                <a:effectLst/>
                <a:latin typeface="SourceSansProRegular"/>
              </a:rPr>
              <a:t>modèles</a:t>
            </a:r>
            <a:r>
              <a:rPr lang="en-US" b="0" i="0" dirty="0">
                <a:solidFill>
                  <a:srgbClr val="1C1F37"/>
                </a:solidFill>
                <a:effectLst/>
                <a:latin typeface="SourceSansProRegular"/>
              </a:rPr>
              <a:t> de </a:t>
            </a:r>
            <a:r>
              <a:rPr lang="en-US" b="0" i="0" dirty="0" err="1">
                <a:solidFill>
                  <a:srgbClr val="1C1F37"/>
                </a:solidFill>
                <a:effectLst/>
                <a:latin typeface="SourceSansProRegular"/>
              </a:rPr>
              <a:t>langage</a:t>
            </a:r>
            <a:r>
              <a:rPr lang="en-US" b="0" i="0" dirty="0">
                <a:solidFill>
                  <a:srgbClr val="1C1F37"/>
                </a:solidFill>
                <a:effectLst/>
                <a:latin typeface="SourceSansProRegular"/>
              </a:rPr>
              <a:t> et 6 </a:t>
            </a:r>
            <a:r>
              <a:rPr lang="en-US" b="0" i="0" dirty="0" err="1">
                <a:solidFill>
                  <a:srgbClr val="1C1F37"/>
                </a:solidFill>
                <a:effectLst/>
                <a:latin typeface="SourceSansProRegular"/>
              </a:rPr>
              <a:t>modèles</a:t>
            </a:r>
            <a:r>
              <a:rPr lang="en-US" b="0" i="0" dirty="0">
                <a:solidFill>
                  <a:srgbClr val="1C1F37"/>
                </a:solidFill>
                <a:effectLst/>
                <a:latin typeface="SourceSansProRegular"/>
              </a:rPr>
              <a:t> </a:t>
            </a:r>
            <a:r>
              <a:rPr lang="en-US" b="0" i="0" dirty="0" err="1">
                <a:solidFill>
                  <a:srgbClr val="1C1F37"/>
                </a:solidFill>
                <a:effectLst/>
                <a:latin typeface="SourceSansProRegular"/>
              </a:rPr>
              <a:t>d’images</a:t>
            </a:r>
            <a:endParaRPr lang="en-US" b="0" i="0" dirty="0">
              <a:solidFill>
                <a:srgbClr val="1C1F37"/>
              </a:solidFill>
              <a:effectLst/>
              <a:latin typeface="SourceSansProRegular"/>
            </a:endParaRPr>
          </a:p>
          <a:p>
            <a:pPr algn="just" fontAlgn="base">
              <a:lnSpc>
                <a:spcPts val="1800"/>
              </a:lnSpc>
              <a:spcBef>
                <a:spcPts val="750"/>
              </a:spcBef>
              <a:spcAft>
                <a:spcPts val="1500"/>
              </a:spcAft>
              <a:buFont typeface="Arial" panose="020B0604020202020204" pitchFamily="34" charset="0"/>
              <a:buNone/>
            </a:pPr>
            <a:r>
              <a:rPr lang="en-US" b="0" i="0" dirty="0">
                <a:solidFill>
                  <a:srgbClr val="1C1F37"/>
                </a:solidFill>
                <a:effectLst/>
                <a:latin typeface="SourceSansProRegular"/>
              </a:rPr>
              <a:t>et par David Gray </a:t>
            </a:r>
            <a:r>
              <a:rPr lang="en-US" b="0" i="0" dirty="0" err="1">
                <a:solidFill>
                  <a:srgbClr val="1C1F37"/>
                </a:solidFill>
                <a:effectLst/>
                <a:latin typeface="SourceSansProRegular"/>
              </a:rPr>
              <a:t>Widder</a:t>
            </a:r>
            <a:r>
              <a:rPr lang="en-US" b="0" i="0" dirty="0">
                <a:solidFill>
                  <a:srgbClr val="1C1F37"/>
                </a:solidFill>
                <a:effectLst/>
                <a:latin typeface="SourceSansProRegular"/>
              </a:rPr>
              <a:t> et al., « Why ‘open’ AI systems are actually closed, and why this matters ». </a:t>
            </a:r>
            <a:r>
              <a:rPr lang="en-US" b="0" i="1" dirty="0">
                <a:solidFill>
                  <a:srgbClr val="1C1F37"/>
                </a:solidFill>
                <a:effectLst/>
                <a:latin typeface="SourceSansProRegular"/>
              </a:rPr>
              <a:t>Nature</a:t>
            </a:r>
            <a:r>
              <a:rPr lang="en-US" b="0" i="0" dirty="0">
                <a:solidFill>
                  <a:srgbClr val="1C1F37"/>
                </a:solidFill>
                <a:effectLst/>
                <a:latin typeface="SourceSansProRegular"/>
              </a:rPr>
              <a:t>. 635, 827–833 (2024). https://www.nature.com/articles/s41586-024-08141-1 et </a:t>
            </a:r>
            <a:r>
              <a:rPr lang="en-US" b="0" i="0" dirty="0" err="1">
                <a:solidFill>
                  <a:srgbClr val="1C1F37"/>
                </a:solidFill>
                <a:effectLst/>
                <a:latin typeface="SourceSansProRegular"/>
              </a:rPr>
              <a:t>Tharin</a:t>
            </a:r>
            <a:r>
              <a:rPr lang="en-US" b="0" i="0" dirty="0">
                <a:solidFill>
                  <a:srgbClr val="1C1F37"/>
                </a:solidFill>
                <a:effectLst/>
                <a:latin typeface="SourceSansProRegular"/>
              </a:rPr>
              <a:t> Pillay. « The Gap Between Open and Closed AI Models Might Be Shrinking. Here’s Why That Matters». </a:t>
            </a:r>
            <a:r>
              <a:rPr lang="en-US" b="0" i="1" dirty="0">
                <a:solidFill>
                  <a:srgbClr val="1C1F37"/>
                </a:solidFill>
                <a:effectLst/>
                <a:latin typeface="SourceSansProRegular"/>
              </a:rPr>
              <a:t>Time. </a:t>
            </a:r>
            <a:r>
              <a:rPr lang="en-US" b="0" i="0" dirty="0">
                <a:solidFill>
                  <a:srgbClr val="1C1F37"/>
                </a:solidFill>
                <a:effectLst/>
                <a:latin typeface="SourceSansProRegular"/>
              </a:rPr>
              <a:t>05/11/2024, https://time.com/7171962/open-closed-ai-models-epoch/</a:t>
            </a:r>
            <a:endParaRPr lang="fr-FR" b="0" dirty="0">
              <a:effectLst/>
              <a:latin typeface="SourceSansProRegular"/>
            </a:endParaRPr>
          </a:p>
          <a:p>
            <a:endParaRPr lang="fr-FR" i="1"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106</a:t>
            </a:fld>
            <a:endParaRPr lang="fr-FR"/>
          </a:p>
        </p:txBody>
      </p:sp>
    </p:spTree>
    <p:extLst>
      <p:ext uri="{BB962C8B-B14F-4D97-AF65-F5344CB8AC3E}">
        <p14:creationId xmlns:p14="http://schemas.microsoft.com/office/powerpoint/2010/main" val="2162403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notamment </a:t>
            </a:r>
          </a:p>
          <a:p>
            <a:r>
              <a:rPr lang="fr-FR" dirty="0"/>
              <a:t>Alexandre </a:t>
            </a:r>
            <a:r>
              <a:rPr lang="fr-FR" dirty="0" err="1"/>
              <a:t>Sabatou</a:t>
            </a:r>
            <a:r>
              <a:rPr lang="fr-FR" dirty="0"/>
              <a:t> et al. </a:t>
            </a:r>
            <a:r>
              <a:rPr lang="fr-FR" i="1" dirty="0" err="1"/>
              <a:t>ChapGPT</a:t>
            </a:r>
            <a:r>
              <a:rPr lang="fr-FR" i="1" dirty="0"/>
              <a:t> et après ? Bilan et perspectives et l'intelligence artificielle</a:t>
            </a:r>
            <a:r>
              <a:rPr lang="fr-FR" dirty="0"/>
              <a:t>. Rapport Office parlementaire d'évaluation des choix scientifiques et technologiques. 11/2024. https://www.assemblee-nationale.fr/dyn/17/organes/delegations-comites-offices/opecst/actualites/chatgpt-et-apres-bilan-et-perspectives-de-l-intelligence-artificielle.</a:t>
            </a:r>
          </a:p>
          <a:p>
            <a:r>
              <a:rPr lang="fr-FR" dirty="0"/>
              <a:t>Stéphane d’Ascoli. </a:t>
            </a:r>
            <a:r>
              <a:rPr lang="fr-FR" i="1" dirty="0"/>
              <a:t>L’intelligence artificielle en 5 minutes par jour</a:t>
            </a:r>
            <a:r>
              <a:rPr lang="fr-FR" i="0" dirty="0"/>
              <a:t>. 2020. 160 p.</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t>Jean-Louis </a:t>
            </a:r>
            <a:r>
              <a:rPr lang="fr-FR" sz="1000" dirty="0" err="1"/>
              <a:t>Dessalles</a:t>
            </a:r>
            <a:r>
              <a:rPr lang="fr-FR" sz="1000" dirty="0"/>
              <a:t>. </a:t>
            </a:r>
            <a:r>
              <a:rPr lang="fr-FR" sz="1000" i="1" dirty="0"/>
              <a:t>Des intelligences très artificielles.</a:t>
            </a:r>
            <a:r>
              <a:rPr lang="fr-FR" sz="1000" dirty="0"/>
              <a:t> 2019.198 p.</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a:t>
            </a:fld>
            <a:endParaRPr lang="fr-FR"/>
          </a:p>
        </p:txBody>
      </p:sp>
    </p:spTree>
    <p:extLst>
      <p:ext uri="{BB962C8B-B14F-4D97-AF65-F5344CB8AC3E}">
        <p14:creationId xmlns:p14="http://schemas.microsoft.com/office/powerpoint/2010/main" val="32747061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Pierre-Carl Langlais.  « </a:t>
            </a:r>
            <a:r>
              <a:rPr lang="en-US" dirty="0"/>
              <a:t>Releasing Common Corpus: the largest public domain dataset for training LLMs </a:t>
            </a:r>
            <a:r>
              <a:rPr lang="fr-FR" dirty="0"/>
              <a:t>». </a:t>
            </a:r>
            <a:r>
              <a:rPr lang="fr-FR" i="1" dirty="0" err="1"/>
              <a:t>Huggingface</a:t>
            </a:r>
            <a:r>
              <a:rPr lang="fr-FR" i="1" dirty="0"/>
              <a:t> blog</a:t>
            </a:r>
            <a:r>
              <a:rPr lang="fr-FR" i="0" dirty="0"/>
              <a:t>. 20/03/2024. https://huggingface.co/blog/Pclanglais/common-corpus</a:t>
            </a:r>
            <a:endParaRPr lang="en-US" i="0" dirty="0"/>
          </a:p>
          <a:p>
            <a:r>
              <a:rPr lang="en-US" i="0" dirty="0"/>
              <a:t>à completer par https://huggingface.co/blog/Pclanglais/two-trillion-tokens-open et https://huggingface.co/blog/Pclanglais/common-models</a:t>
            </a: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107</a:t>
            </a:fld>
            <a:endParaRPr lang="fr-FR"/>
          </a:p>
        </p:txBody>
      </p:sp>
    </p:spTree>
    <p:extLst>
      <p:ext uri="{BB962C8B-B14F-4D97-AF65-F5344CB8AC3E}">
        <p14:creationId xmlns:p14="http://schemas.microsoft.com/office/powerpoint/2010/main" val="23541980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108</a:t>
            </a:fld>
            <a:endParaRPr lang="fr-FR"/>
          </a:p>
        </p:txBody>
      </p:sp>
    </p:spTree>
    <p:extLst>
      <p:ext uri="{BB962C8B-B14F-4D97-AF65-F5344CB8AC3E}">
        <p14:creationId xmlns:p14="http://schemas.microsoft.com/office/powerpoint/2010/main" val="5672177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recommandations issus notamment de Data for good (p. 90)</a:t>
            </a:r>
          </a:p>
          <a:p>
            <a:r>
              <a:rPr lang="fr-FR" b="1" dirty="0"/>
              <a:t>« L’IA générative la plus sobre reste celle que l’on ne crée pas » </a:t>
            </a:r>
            <a:r>
              <a:rPr lang="fr-FR" dirty="0"/>
              <a:t>(p. 97)</a:t>
            </a:r>
          </a:p>
          <a:p>
            <a:endParaRPr lang="fr-FR" dirty="0"/>
          </a:p>
          <a:p>
            <a:r>
              <a:rPr lang="fr-FR" dirty="0"/>
              <a:t>besoins d’information :</a:t>
            </a:r>
          </a:p>
          <a:p>
            <a:pPr marL="171450" indent="-171450">
              <a:buFontTx/>
              <a:buChar char="-"/>
            </a:pPr>
            <a:r>
              <a:rPr lang="fr-FR" dirty="0"/>
              <a:t>cf. outils qui permettent d’être connecté ou non à internet pour faire la recherche</a:t>
            </a:r>
          </a:p>
          <a:p>
            <a:pPr marL="0" indent="0">
              <a:buFontTx/>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0974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Sources images</a:t>
            </a:r>
          </a:p>
          <a:p>
            <a:pPr marL="0" indent="0">
              <a:buFontTx/>
              <a:buNone/>
            </a:pPr>
            <a:r>
              <a:rPr lang="fr-FR" dirty="0"/>
              <a:t>1° </a:t>
            </a:r>
            <a:r>
              <a:rPr lang="fr-FR" dirty="0" err="1"/>
              <a:t>Pabo</a:t>
            </a:r>
            <a:r>
              <a:rPr lang="fr-FR" dirty="0"/>
              <a:t> Xavier, avec Midjourney, cf. https://www.bfmtv.com/tech/actualites/j-ai-juste-pense-que-c-etait-drole-le-createur-de-la-fausse-photo-du-pape-raconte-son-origine_AV-202303290033.html</a:t>
            </a:r>
          </a:p>
          <a:p>
            <a:pPr marL="0" indent="0">
              <a:buFontTx/>
              <a:buNone/>
            </a:pPr>
            <a:r>
              <a:rPr lang="fr-FR" dirty="0"/>
              <a:t>2° faux selfie de Freddie Mercury, cf. https://www.topito.com/top-selfies-historiques-realises-grace-ia</a:t>
            </a:r>
          </a:p>
          <a:p>
            <a:pPr marL="0" indent="0">
              <a:buFontTx/>
              <a:buNone/>
            </a:pPr>
            <a:r>
              <a:rPr lang="fr-FR" i="0" dirty="0"/>
              <a:t>3° Anthony, cf. https://www.arte.tv/fr/videos/110342-060-A/le-dessous-des-images/</a:t>
            </a:r>
          </a:p>
          <a:p>
            <a:pPr marL="0" indent="0">
              <a:buFontTx/>
              <a:buNone/>
            </a:pPr>
            <a:r>
              <a:rPr lang="fr-FR" i="0" dirty="0"/>
              <a:t>4° Dan </a:t>
            </a:r>
            <a:r>
              <a:rPr lang="fr-FR" i="0" dirty="0" err="1"/>
              <a:t>Lytle</a:t>
            </a:r>
            <a:r>
              <a:rPr lang="fr-FR" i="0" dirty="0"/>
              <a:t>, cf. https://www.nytimes.com/interactive/2023/06/28/technology/ai-detection-midjourney-stable-diffusion-dalle.html</a:t>
            </a:r>
          </a:p>
          <a:p>
            <a:pPr marL="171450" indent="-171450">
              <a:buFontTx/>
              <a:buChar char="-"/>
            </a:pPr>
            <a:endParaRPr lang="fr-FR" i="0"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110</a:t>
            </a:fld>
            <a:endParaRPr lang="fr-FR"/>
          </a:p>
        </p:txBody>
      </p:sp>
    </p:spTree>
    <p:extLst>
      <p:ext uri="{BB962C8B-B14F-4D97-AF65-F5344CB8AC3E}">
        <p14:creationId xmlns:p14="http://schemas.microsoft.com/office/powerpoint/2010/main" val="20417544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pour les générateurs de textes ou d’images, </a:t>
            </a:r>
            <a:r>
              <a:rPr lang="fr-FR" dirty="0" err="1"/>
              <a:t>PEReN</a:t>
            </a:r>
            <a:r>
              <a:rPr lang="fr-FR" dirty="0"/>
              <a:t>, Comparateur d'ouverture de modèles d’</a:t>
            </a:r>
            <a:r>
              <a:rPr lang="fr-FR" dirty="0" err="1"/>
              <a:t>IAG</a:t>
            </a:r>
            <a:r>
              <a:rPr lang="fr-FR" dirty="0"/>
              <a:t>, https://www.peren.gouv.fr/compare-os-iag/</a:t>
            </a:r>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111</a:t>
            </a:fld>
            <a:endParaRPr lang="fr-FR"/>
          </a:p>
        </p:txBody>
      </p:sp>
    </p:spTree>
    <p:extLst>
      <p:ext uri="{BB962C8B-B14F-4D97-AF65-F5344CB8AC3E}">
        <p14:creationId xmlns:p14="http://schemas.microsoft.com/office/powerpoint/2010/main" val="29359844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b="1" dirty="0"/>
          </a:p>
          <a:p>
            <a:pPr marL="171450" indent="-171450">
              <a:buFont typeface="Wingdings" panose="05000000000000000000" pitchFamily="2" charset="2"/>
              <a:buChar char="à"/>
            </a:pPr>
            <a:endParaRPr lang="fr-FR" b="1" dirty="0"/>
          </a:p>
          <a:p>
            <a:pPr marL="0" indent="0">
              <a:buFont typeface="Wingdings" panose="05000000000000000000" pitchFamily="2" charset="2"/>
              <a:buNone/>
            </a:pPr>
            <a:endParaRPr lang="fr-FR" b="1"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a:p>
            <a:pPr marL="171450" indent="-171450">
              <a:buFont typeface="Wingdings" panose="05000000000000000000" pitchFamily="2" charset="2"/>
              <a:buChar char="à"/>
            </a:pPr>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112</a:t>
            </a:fld>
            <a:endParaRPr lang="fr-FR"/>
          </a:p>
        </p:txBody>
      </p:sp>
    </p:spTree>
    <p:extLst>
      <p:ext uri="{BB962C8B-B14F-4D97-AF65-F5344CB8AC3E}">
        <p14:creationId xmlns:p14="http://schemas.microsoft.com/office/powerpoint/2010/main" val="34216052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7543094"/>
          </a:xfrm>
        </p:spPr>
        <p:txBody>
          <a:bodyPr/>
          <a:lstStyle/>
          <a:p>
            <a:pPr lvl="0"/>
            <a:r>
              <a:rPr lang="fr-FR" sz="1000" b="1" dirty="0">
                <a:solidFill>
                  <a:srgbClr val="FF0000"/>
                </a:solidFill>
              </a:rPr>
              <a:t>de par son fonctionnement (réseaux neuronaux de plusieurs couches, apprentissage en autonomie avec peu de supervision humaine et recherche d’amélioration permanente), tout grand modèle de langage utilisé pour répondre à des questions peut </a:t>
            </a:r>
            <a:r>
              <a:rPr lang="fr-FR" sz="1000" b="1" i="1" dirty="0">
                <a:solidFill>
                  <a:srgbClr val="FF0000"/>
                </a:solidFill>
              </a:rPr>
              <a:t>a priori</a:t>
            </a:r>
            <a:r>
              <a:rPr lang="fr-FR" sz="1000" b="1" dirty="0">
                <a:solidFill>
                  <a:srgbClr val="FF0000"/>
                </a:solidFill>
              </a:rPr>
              <a:t> se retrouver à sortir des réponses farfelues : nécessaire part d’imprévisible</a:t>
            </a:r>
          </a:p>
          <a:p>
            <a:pPr marL="361950" indent="-180975"/>
            <a:r>
              <a:rPr lang="fr-FR" sz="1000" dirty="0"/>
              <a:t>	ex. :  les commandes de Deep Blue étaient écrites dans un langage de programmation pouvant être lu et modifié par les développeurs </a:t>
            </a:r>
            <a:r>
              <a:rPr lang="fr-FR" sz="1000" dirty="0">
                <a:sym typeface="Wingdings" panose="05000000000000000000" pitchFamily="2" charset="2"/>
              </a:rPr>
              <a:t></a:t>
            </a:r>
            <a:r>
              <a:rPr lang="fr-FR" sz="1000" dirty="0"/>
              <a:t> en théorie, on peut expliquer les décisions prises ; les commandes d’</a:t>
            </a:r>
            <a:r>
              <a:rPr lang="fr-FR" sz="1000" b="1" dirty="0" err="1"/>
              <a:t>AlphaGo</a:t>
            </a:r>
            <a:r>
              <a:rPr lang="fr-FR" sz="1000" dirty="0"/>
              <a:t> étaient inscrites dans des réseaux neuronaux </a:t>
            </a:r>
            <a:r>
              <a:rPr lang="fr-FR" sz="1000" dirty="0">
                <a:sym typeface="Wingdings" panose="05000000000000000000" pitchFamily="2" charset="2"/>
              </a:rPr>
              <a:t></a:t>
            </a:r>
            <a:r>
              <a:rPr lang="fr-FR" sz="1000" dirty="0"/>
              <a:t> part d’imprévisible (L. de Miranda</a:t>
            </a:r>
            <a:r>
              <a:rPr lang="fr-FR" sz="1000" i="1" dirty="0"/>
              <a:t>, op. </a:t>
            </a:r>
            <a:r>
              <a:rPr lang="fr-FR" sz="1000" i="1" dirty="0" err="1"/>
              <a:t>cit</a:t>
            </a:r>
            <a:r>
              <a:rPr lang="fr-FR" sz="1000" dirty="0"/>
              <a:t>, p. 36)</a:t>
            </a:r>
          </a:p>
          <a:p>
            <a:endParaRPr lang="fr-FR" sz="1000" dirty="0"/>
          </a:p>
          <a:p>
            <a:endParaRPr lang="fr-FR" sz="1000" dirty="0"/>
          </a:p>
          <a:p>
            <a:r>
              <a:rPr lang="fr-FR" b="1" dirty="0">
                <a:solidFill>
                  <a:srgbClr val="FF0000"/>
                </a:solidFill>
              </a:rPr>
              <a:t>1° des outils probabilistes</a:t>
            </a:r>
          </a:p>
          <a:p>
            <a:r>
              <a:rPr lang="fr-FR" b="1" dirty="0">
                <a:solidFill>
                  <a:srgbClr val="FF0000"/>
                </a:solidFill>
              </a:rPr>
              <a:t>2° des outils axés sur la réponse et non la question</a:t>
            </a:r>
          </a:p>
          <a:p>
            <a:pPr marL="171450" indent="-171450">
              <a:buFont typeface="Wingdings" panose="05000000000000000000" pitchFamily="2" charset="2"/>
              <a:buChar char="à"/>
            </a:pPr>
            <a:r>
              <a:rPr lang="fr-FR" b="1" dirty="0">
                <a:solidFill>
                  <a:srgbClr val="FF0000"/>
                </a:solidFill>
                <a:sym typeface="Wingdings" panose="05000000000000000000" pitchFamily="2" charset="2"/>
              </a:rPr>
              <a:t>ni </a:t>
            </a:r>
            <a:r>
              <a:rPr lang="fr-FR" b="1" dirty="0">
                <a:solidFill>
                  <a:srgbClr val="FF0000"/>
                </a:solidFill>
              </a:rPr>
              <a:t>la véracité de la réponse ni la source n’ont d’importance</a:t>
            </a:r>
          </a:p>
          <a:p>
            <a:pPr marL="0" indent="0">
              <a:buFontTx/>
              <a:buNone/>
            </a:pPr>
            <a:endParaRPr lang="fr-FR" b="1" dirty="0"/>
          </a:p>
          <a:p>
            <a:pPr marL="0" indent="0">
              <a:buFontTx/>
              <a:buNone/>
            </a:pPr>
            <a:endParaRPr lang="fr-FR" b="1" dirty="0"/>
          </a:p>
          <a:p>
            <a:pPr marL="171450" indent="-171450">
              <a:buFontTx/>
              <a:buChar char="-"/>
            </a:pPr>
            <a:r>
              <a:rPr lang="fr-FR" b="1" u="sng" dirty="0"/>
              <a:t>des informations fausses</a:t>
            </a:r>
          </a:p>
          <a:p>
            <a:pPr marL="352425" lvl="1" indent="-171450">
              <a:buFontTx/>
              <a:buChar char="-"/>
            </a:pPr>
            <a:r>
              <a:rPr lang="fr-FR" b="1" dirty="0"/>
              <a:t>un monde d’erreurs</a:t>
            </a:r>
          </a:p>
          <a:p>
            <a:pPr marR="0" lvl="2" algn="l" defTabSz="914400" rtl="0" eaLnBrk="1" fontAlgn="auto" latinLnBrk="0" hangingPunct="1">
              <a:lnSpc>
                <a:spcPct val="100000"/>
              </a:lnSpc>
              <a:spcBef>
                <a:spcPts val="0"/>
              </a:spcBef>
              <a:spcAft>
                <a:spcPts val="0"/>
              </a:spcAft>
              <a:buClrTx/>
              <a:buSzTx/>
              <a:buFontTx/>
              <a:buChar char="-"/>
              <a:tabLst/>
              <a:defRPr/>
            </a:pPr>
            <a:r>
              <a:rPr lang="fr-FR" dirty="0"/>
              <a:t>des données</a:t>
            </a:r>
            <a:r>
              <a:rPr lang="fr-FR" baseline="0" dirty="0"/>
              <a:t> aux conséquences graves (cf. livres sur la cueillette de champignons vendus sur Amazon aux conseils mortels)</a:t>
            </a:r>
            <a:endParaRPr lang="fr-FR" dirty="0"/>
          </a:p>
          <a:p>
            <a:pPr lvl="2">
              <a:buFontTx/>
              <a:buChar char="-"/>
              <a:defRPr/>
            </a:pPr>
            <a:r>
              <a:rPr lang="fr-FR" dirty="0"/>
              <a:t>des hallucinations : (</a:t>
            </a:r>
            <a:r>
              <a:rPr lang="fr-FR" sz="1000" dirty="0"/>
              <a:t>C. Metz, « </a:t>
            </a:r>
            <a:r>
              <a:rPr lang="en-US" sz="1000" dirty="0"/>
              <a:t>Chatbots May ‘Hallucinate’…</a:t>
            </a:r>
            <a:r>
              <a:rPr lang="fr-FR" sz="1000" dirty="0"/>
              <a:t> », 06/11/2023</a:t>
            </a:r>
            <a:r>
              <a:rPr lang="fr-FR" dirty="0"/>
              <a:t>, https://www.nytimes.com/2023/11/06/technology/chatbots-hallucination-rates.html) </a:t>
            </a:r>
            <a:r>
              <a:rPr lang="fr-FR" sz="1000" dirty="0"/>
              <a:t>: selon une étude de </a:t>
            </a:r>
            <a:r>
              <a:rPr lang="fr-FR" sz="1000" dirty="0" err="1"/>
              <a:t>Vectara</a:t>
            </a:r>
            <a:r>
              <a:rPr lang="fr-FR" sz="1000" dirty="0"/>
              <a:t>, les IA ont </a:t>
            </a:r>
            <a:r>
              <a:rPr lang="fr-FR" sz="1000" b="1" dirty="0"/>
              <a:t>toujours tendance à inventer de l’information (méthode : 10 à 20 faits tirés d’actualités à résumer : outils OpenAI : 3 %, outils Meta : 5 % ; Claude : 8 % et </a:t>
            </a:r>
            <a:r>
              <a:rPr lang="fr-FR" sz="1000" b="1" dirty="0" err="1"/>
              <a:t>PaLM</a:t>
            </a:r>
            <a:r>
              <a:rPr lang="fr-FR" sz="1000" b="1" dirty="0"/>
              <a:t> : 27 </a:t>
            </a:r>
            <a:r>
              <a:rPr lang="fr-FR" sz="1000" dirty="0"/>
              <a:t>%, ce taux serait sans doute plus important pour d’autres tâches encore)</a:t>
            </a:r>
            <a:endParaRPr lang="fr-FR" dirty="0"/>
          </a:p>
          <a:p>
            <a:pPr marR="0" lvl="2" algn="l" defTabSz="914400" rtl="0" eaLnBrk="1" fontAlgn="auto" latinLnBrk="0" hangingPunct="1">
              <a:lnSpc>
                <a:spcPct val="100000"/>
              </a:lnSpc>
              <a:spcBef>
                <a:spcPts val="0"/>
              </a:spcBef>
              <a:spcAft>
                <a:spcPts val="0"/>
              </a:spcAft>
              <a:buClrTx/>
              <a:buSzTx/>
              <a:buFontTx/>
              <a:buChar char="-"/>
              <a:tabLst/>
              <a:defRPr/>
            </a:pPr>
            <a:r>
              <a:rPr lang="fr-FR" dirty="0"/>
              <a:t>des informations fausses</a:t>
            </a:r>
            <a:r>
              <a:rPr lang="fr-FR" baseline="0" dirty="0"/>
              <a:t> sur les personnes, en contravention avec les obligations informationnelles liées au RGPD (cf. </a:t>
            </a:r>
            <a:r>
              <a:rPr lang="fr-FR" i="0" baseline="0" dirty="0"/>
              <a:t>plaintes auprès de la CNIL, Challenges.fr, « </a:t>
            </a:r>
            <a:r>
              <a:rPr lang="fr-FR" sz="1000" b="0" i="0" kern="1200" dirty="0">
                <a:solidFill>
                  <a:schemeClr val="tx1"/>
                </a:solidFill>
                <a:effectLst/>
                <a:latin typeface="+mn-lt"/>
                <a:ea typeface="+mn-ea"/>
                <a:cs typeface="+mn-cs"/>
              </a:rPr>
              <a:t>ChatGPT et données personnelles… », 05/04/2023,</a:t>
            </a:r>
            <a:r>
              <a:rPr lang="fr-FR" sz="1000" b="0" i="0" kern="1200" baseline="0" dirty="0">
                <a:solidFill>
                  <a:schemeClr val="tx1"/>
                </a:solidFill>
                <a:effectLst/>
                <a:latin typeface="+mn-lt"/>
                <a:ea typeface="+mn-ea"/>
                <a:cs typeface="+mn-cs"/>
              </a:rPr>
              <a:t> https://www.challenges.fr/high-tech/chatgpt-et-donnees-personnelles-que-disent-les-plaintes-deposees-aupres-de-la-cnil_851328)</a:t>
            </a:r>
            <a:endParaRPr lang="fr-FR" dirty="0"/>
          </a:p>
          <a:p>
            <a:pPr lvl="2">
              <a:buFontTx/>
              <a:buChar char="-"/>
            </a:pPr>
            <a:r>
              <a:rPr lang="fr-FR" dirty="0"/>
              <a:t>des données pas à jour</a:t>
            </a:r>
          </a:p>
          <a:p>
            <a:pPr lvl="2">
              <a:buFontTx/>
              <a:buChar char="-"/>
            </a:pPr>
            <a:r>
              <a:rPr lang="fr-FR" dirty="0"/>
              <a:t>mais </a:t>
            </a:r>
            <a:r>
              <a:rPr lang="fr-FR" b="1" dirty="0"/>
              <a:t>capacité à s’améliorer, cf. qualité des images </a:t>
            </a:r>
            <a:r>
              <a:rPr lang="fr-FR" dirty="0"/>
              <a:t>: lors du lancement public de Midjourney et DALL-E, on repérait facilement l’IA car elle se trompait dans le nombre de doigts des personnes ; devenu beaucoup moins fréquent courant 2023 (?)</a:t>
            </a:r>
            <a:br>
              <a:rPr lang="fr-FR" dirty="0"/>
            </a:br>
            <a:endParaRPr lang="fr-FR" dirty="0"/>
          </a:p>
          <a:p>
            <a:pPr marL="352425" lvl="1" indent="-171450">
              <a:buFontTx/>
              <a:buChar char="-"/>
            </a:pPr>
            <a:r>
              <a:rPr lang="fr-FR" b="1" dirty="0"/>
              <a:t>un monde sans source</a:t>
            </a:r>
          </a:p>
          <a:p>
            <a:pPr marL="803275" lvl="2" indent="-171450">
              <a:buFontTx/>
              <a:buChar char="-"/>
            </a:pPr>
            <a:r>
              <a:rPr lang="fr-FR" dirty="0"/>
              <a:t>les moteurs de recherche fournissaient en priorité les sources (les liens URL) et c’était à l’internaute de faire le travail de vérification et d’analyse</a:t>
            </a:r>
          </a:p>
          <a:p>
            <a:pPr marL="803275" lvl="2" indent="-171450">
              <a:buFontTx/>
              <a:buChar char="-"/>
            </a:pPr>
            <a:r>
              <a:rPr lang="fr-FR" dirty="0"/>
              <a:t>avec l’IA générative, même si connexion à internet, n’empêche pas la création de faux contenu et la création de fausses sources : pas de vérification du</a:t>
            </a:r>
            <a:r>
              <a:rPr lang="fr-FR" baseline="0" dirty="0"/>
              <a:t> contenu</a:t>
            </a:r>
            <a:br>
              <a:rPr lang="fr-FR" dirty="0"/>
            </a:br>
            <a:endParaRPr lang="fr-FR" dirty="0"/>
          </a:p>
          <a:p>
            <a:pPr marL="352425" lvl="1" indent="-171450">
              <a:buFontTx/>
              <a:buChar char="-"/>
            </a:pPr>
            <a:r>
              <a:rPr lang="fr-FR" b="1" dirty="0"/>
              <a:t>un monde aléatoire</a:t>
            </a:r>
          </a:p>
          <a:p>
            <a:pPr marL="803275" lvl="2" indent="-171450">
              <a:buFontTx/>
              <a:buChar char="-"/>
            </a:pPr>
            <a:r>
              <a:rPr lang="fr-FR" dirty="0"/>
              <a:t>ne sont pas des outils déterministes </a:t>
            </a:r>
          </a:p>
          <a:p>
            <a:pPr marL="803275" lvl="2" indent="-171450">
              <a:buFontTx/>
              <a:buChar char="-"/>
            </a:pPr>
            <a:r>
              <a:rPr lang="fr-FR" b="1" dirty="0"/>
              <a:t>création à la volée </a:t>
            </a:r>
            <a:r>
              <a:rPr lang="fr-FR" dirty="0"/>
              <a:t>: pas d’index préexistant</a:t>
            </a:r>
          </a:p>
          <a:p>
            <a:pPr marL="803275" lvl="2" indent="-171450">
              <a:buFontTx/>
              <a:buChar char="-"/>
            </a:pPr>
            <a:r>
              <a:rPr lang="fr-FR" dirty="0"/>
              <a:t>impossible de reproduire la même expérience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113</a:t>
            </a:fld>
            <a:endParaRPr lang="fr-FR"/>
          </a:p>
        </p:txBody>
      </p:sp>
    </p:spTree>
    <p:extLst>
      <p:ext uri="{BB962C8B-B14F-4D97-AF65-F5344CB8AC3E}">
        <p14:creationId xmlns:p14="http://schemas.microsoft.com/office/powerpoint/2010/main" val="6806107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114</a:t>
            </a:fld>
            <a:endParaRPr lang="fr-FR"/>
          </a:p>
        </p:txBody>
      </p:sp>
    </p:spTree>
    <p:extLst>
      <p:ext uri="{BB962C8B-B14F-4D97-AF65-F5344CB8AC3E}">
        <p14:creationId xmlns:p14="http://schemas.microsoft.com/office/powerpoint/2010/main" val="696579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prompt 16/11/2023</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115</a:t>
            </a:fld>
            <a:endParaRPr lang="fr-FR"/>
          </a:p>
        </p:txBody>
      </p:sp>
    </p:spTree>
    <p:extLst>
      <p:ext uri="{BB962C8B-B14F-4D97-AF65-F5344CB8AC3E}">
        <p14:creationId xmlns:p14="http://schemas.microsoft.com/office/powerpoint/2010/main" val="16199308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5911850"/>
          </a:xfrm>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u="sng" dirty="0"/>
              <a:t>des informations biaisées</a:t>
            </a:r>
          </a:p>
          <a:p>
            <a:pPr marL="361950" lvl="1" indent="-184150">
              <a:buFontTx/>
              <a:buChar char="-"/>
              <a:defRPr/>
            </a:pPr>
            <a:r>
              <a:rPr lang="fr-FR" b="1" dirty="0"/>
              <a:t>contexte</a:t>
            </a:r>
            <a:r>
              <a:rPr lang="fr-FR" dirty="0"/>
              <a:t> :</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technique : </a:t>
            </a:r>
            <a:r>
              <a:rPr lang="fr-FR" b="1" dirty="0">
                <a:solidFill>
                  <a:srgbClr val="FF0000"/>
                </a:solidFill>
              </a:rPr>
              <a:t>les biais ne sont pas un simple défaut du système mais lui sont inhérents :</a:t>
            </a:r>
            <a:r>
              <a:rPr lang="fr-FR" dirty="0">
                <a:solidFill>
                  <a:srgbClr val="FF0000"/>
                </a:solidFill>
              </a:rPr>
              <a:t> </a:t>
            </a:r>
            <a:r>
              <a:rPr lang="fr-FR" dirty="0"/>
              <a:t>les IA produisent des classifications donc des formes de biais ; « Tout système d’apprentissage nécessite un biais d’apprentissage pour être capable de bien classer de nouvelles données » (R. </a:t>
            </a:r>
            <a:r>
              <a:rPr lang="fr-FR" dirty="0" err="1"/>
              <a:t>Gilleron</a:t>
            </a:r>
            <a:r>
              <a:rPr lang="fr-FR" dirty="0"/>
              <a:t>, </a:t>
            </a:r>
            <a:r>
              <a:rPr lang="fr-FR" i="1" dirty="0"/>
              <a:t>op. </a:t>
            </a:r>
            <a:r>
              <a:rPr lang="fr-FR" i="1" dirty="0" err="1"/>
              <a:t>cit</a:t>
            </a:r>
            <a:r>
              <a:rPr lang="fr-FR" i="1" dirty="0"/>
              <a:t>.</a:t>
            </a:r>
            <a:r>
              <a:rPr lang="fr-FR" dirty="0"/>
              <a:t>, p.3 ) : nombre de classes d’hypothèses limité, « biais algorithmique pour orienter la recherche  d’une solution » (p. 145)</a:t>
            </a:r>
          </a:p>
          <a:p>
            <a:pPr marL="539750" marR="0" indent="-177800" algn="l" defTabSz="914400" rtl="0" eaLnBrk="1" fontAlgn="auto" latinLnBrk="0" hangingPunct="1">
              <a:lnSpc>
                <a:spcPct val="100000"/>
              </a:lnSpc>
              <a:spcBef>
                <a:spcPts val="0"/>
              </a:spcBef>
              <a:spcAft>
                <a:spcPts val="0"/>
              </a:spcAft>
              <a:buClrTx/>
              <a:buSzTx/>
              <a:buFontTx/>
              <a:buNone/>
              <a:tabLst/>
              <a:defRPr/>
            </a:pPr>
            <a:r>
              <a:rPr lang="fr-FR" dirty="0"/>
              <a:t>	- </a:t>
            </a:r>
            <a:r>
              <a:rPr lang="fr-FR" b="1" dirty="0"/>
              <a:t>contexte culturel : </a:t>
            </a:r>
            <a:r>
              <a:rPr lang="en-US" sz="1000" b="1" i="0" kern="1200" dirty="0">
                <a:solidFill>
                  <a:schemeClr val="tx1"/>
                </a:solidFill>
                <a:effectLst/>
                <a:latin typeface="+mn-lt"/>
                <a:ea typeface="+mn-ea"/>
                <a:cs typeface="+mn-cs"/>
              </a:rPr>
              <a:t>les IA </a:t>
            </a:r>
            <a:r>
              <a:rPr lang="en-US" sz="1000" b="1" i="0" kern="1200" dirty="0" err="1">
                <a:solidFill>
                  <a:schemeClr val="tx1"/>
                </a:solidFill>
                <a:effectLst/>
                <a:latin typeface="+mn-lt"/>
                <a:ea typeface="+mn-ea"/>
                <a:cs typeface="+mn-cs"/>
              </a:rPr>
              <a:t>sont</a:t>
            </a:r>
            <a:r>
              <a:rPr lang="en-US" sz="1000" b="1" i="0" kern="1200" dirty="0">
                <a:solidFill>
                  <a:schemeClr val="tx1"/>
                </a:solidFill>
                <a:effectLst/>
                <a:latin typeface="+mn-lt"/>
                <a:ea typeface="+mn-ea"/>
                <a:cs typeface="+mn-cs"/>
              </a:rPr>
              <a:t> le fruit </a:t>
            </a:r>
            <a:r>
              <a:rPr lang="en-US" sz="1000" b="1" i="0" kern="1200" dirty="0" err="1">
                <a:solidFill>
                  <a:schemeClr val="tx1"/>
                </a:solidFill>
                <a:effectLst/>
                <a:latin typeface="+mn-lt"/>
                <a:ea typeface="+mn-ea"/>
                <a:cs typeface="+mn-cs"/>
              </a:rPr>
              <a:t>d’une</a:t>
            </a:r>
            <a:r>
              <a:rPr lang="en-US" sz="1000" b="1" i="0" kern="1200" dirty="0">
                <a:solidFill>
                  <a:schemeClr val="tx1"/>
                </a:solidFill>
                <a:effectLst/>
                <a:latin typeface="+mn-lt"/>
                <a:ea typeface="+mn-ea"/>
                <a:cs typeface="+mn-cs"/>
              </a:rPr>
              <a:t> culture</a:t>
            </a:r>
          </a:p>
          <a:p>
            <a:pPr marL="717550" indent="-717550"/>
            <a:r>
              <a:rPr lang="en-US" sz="1000" b="0" i="0" kern="1200" dirty="0">
                <a:solidFill>
                  <a:schemeClr val="tx1"/>
                </a:solidFill>
                <a:effectLst/>
                <a:latin typeface="+mn-lt"/>
                <a:ea typeface="+mn-ea"/>
                <a:cs typeface="+mn-cs"/>
              </a:rPr>
              <a:t>	- ex. </a:t>
            </a:r>
            <a:r>
              <a:rPr lang="en-US" sz="1000" b="0" i="0" kern="1200" dirty="0" err="1">
                <a:solidFill>
                  <a:schemeClr val="tx1"/>
                </a:solidFill>
                <a:effectLst/>
                <a:latin typeface="+mn-lt"/>
                <a:ea typeface="+mn-ea"/>
                <a:cs typeface="+mn-cs"/>
              </a:rPr>
              <a:t>d’une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requête</a:t>
            </a:r>
            <a:r>
              <a:rPr lang="en-US" sz="1000" b="0" i="0" kern="1200" dirty="0">
                <a:solidFill>
                  <a:schemeClr val="tx1"/>
                </a:solidFill>
                <a:effectLst/>
                <a:latin typeface="+mn-lt"/>
                <a:ea typeface="+mn-ea"/>
                <a:cs typeface="+mn-cs"/>
              </a:rPr>
              <a:t> sur ChatGPT sur le </a:t>
            </a:r>
            <a:r>
              <a:rPr lang="en-US" sz="1000" b="0" i="0" kern="1200" dirty="0" err="1">
                <a:solidFill>
                  <a:schemeClr val="tx1"/>
                </a:solidFill>
                <a:effectLst/>
                <a:latin typeface="+mn-lt"/>
                <a:ea typeface="+mn-ea"/>
                <a:cs typeface="+mn-cs"/>
              </a:rPr>
              <a:t>statut</a:t>
            </a:r>
            <a:r>
              <a:rPr lang="en-US" sz="1000" b="0" i="0" kern="1200" dirty="0">
                <a:solidFill>
                  <a:schemeClr val="tx1"/>
                </a:solidFill>
                <a:effectLst/>
                <a:latin typeface="+mn-lt"/>
                <a:ea typeface="+mn-ea"/>
                <a:cs typeface="+mn-cs"/>
              </a:rPr>
              <a:t> des </a:t>
            </a:r>
            <a:r>
              <a:rPr lang="en-US" sz="1000" b="0" i="0" kern="1200" dirty="0" err="1">
                <a:solidFill>
                  <a:schemeClr val="tx1"/>
                </a:solidFill>
                <a:effectLst/>
                <a:latin typeface="+mn-lt"/>
                <a:ea typeface="+mn-ea"/>
                <a:cs typeface="+mn-cs"/>
              </a:rPr>
              <a:t>îles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Kouriles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revendiquées</a:t>
            </a:r>
            <a:r>
              <a:rPr lang="en-US" sz="1000" b="0" i="0" kern="1200" dirty="0">
                <a:solidFill>
                  <a:schemeClr val="tx1"/>
                </a:solidFill>
                <a:effectLst/>
                <a:latin typeface="+mn-lt"/>
                <a:ea typeface="+mn-ea"/>
                <a:cs typeface="+mn-cs"/>
              </a:rPr>
              <a:t> par le </a:t>
            </a:r>
            <a:r>
              <a:rPr lang="en-US" sz="1000" b="0" i="0" kern="1200" dirty="0" err="1">
                <a:solidFill>
                  <a:schemeClr val="tx1"/>
                </a:solidFill>
                <a:effectLst/>
                <a:latin typeface="+mn-lt"/>
                <a:ea typeface="+mn-ea"/>
                <a:cs typeface="+mn-cs"/>
              </a:rPr>
              <a:t>Japon</a:t>
            </a:r>
            <a:r>
              <a:rPr lang="en-US" sz="1000" b="0" i="0" kern="1200" dirty="0">
                <a:solidFill>
                  <a:schemeClr val="tx1"/>
                </a:solidFill>
                <a:effectLst/>
                <a:latin typeface="+mn-lt"/>
                <a:ea typeface="+mn-ea"/>
                <a:cs typeface="+mn-cs"/>
              </a:rPr>
              <a:t> et </a:t>
            </a:r>
            <a:r>
              <a:rPr lang="en-US" sz="1000" b="0" i="0" kern="1200" dirty="0" err="1">
                <a:solidFill>
                  <a:schemeClr val="tx1"/>
                </a:solidFill>
                <a:effectLst/>
                <a:latin typeface="+mn-lt"/>
                <a:ea typeface="+mn-ea"/>
                <a:cs typeface="+mn-cs"/>
              </a:rPr>
              <a:t>et</a:t>
            </a:r>
            <a:r>
              <a:rPr lang="en-US" sz="1000" b="0" i="0" kern="1200" dirty="0">
                <a:solidFill>
                  <a:schemeClr val="tx1"/>
                </a:solidFill>
                <a:effectLst/>
                <a:latin typeface="+mn-lt"/>
                <a:ea typeface="+mn-ea"/>
                <a:cs typeface="+mn-cs"/>
              </a:rPr>
              <a:t> la </a:t>
            </a:r>
            <a:r>
              <a:rPr lang="en-US" sz="1000" b="0" i="0" kern="1200" dirty="0" err="1">
                <a:solidFill>
                  <a:schemeClr val="tx1"/>
                </a:solidFill>
                <a:effectLst/>
                <a:latin typeface="+mn-lt"/>
                <a:ea typeface="+mn-ea"/>
                <a:cs typeface="+mn-cs"/>
              </a:rPr>
              <a:t>Russie</a:t>
            </a:r>
            <a:r>
              <a:rPr lang="en-US" sz="1000" b="0" i="0" kern="1200" dirty="0">
                <a:solidFill>
                  <a:schemeClr val="tx1"/>
                </a:solidFill>
                <a:effectLst/>
                <a:latin typeface="+mn-lt"/>
                <a:ea typeface="+mn-ea"/>
                <a:cs typeface="+mn-cs"/>
              </a:rPr>
              <a:t> : </a:t>
            </a:r>
            <a:r>
              <a:rPr lang="fr-FR" sz="1000" b="0" i="0" kern="1200" noProof="0" dirty="0">
                <a:solidFill>
                  <a:schemeClr val="tx1"/>
                </a:solidFill>
                <a:effectLst/>
                <a:latin typeface="+mn-lt"/>
                <a:ea typeface="+mn-ea"/>
                <a:cs typeface="+mn-cs"/>
              </a:rPr>
              <a:t>« </a:t>
            </a:r>
            <a:r>
              <a:rPr lang="fr-FR" sz="1000" b="0" i="0" kern="1200" dirty="0">
                <a:solidFill>
                  <a:schemeClr val="tx1"/>
                </a:solidFill>
                <a:effectLst/>
                <a:latin typeface="+mn-lt"/>
                <a:ea typeface="+mn-ea"/>
                <a:cs typeface="+mn-cs"/>
              </a:rPr>
              <a:t>Si on posait la question en japonais, l’île était japonaise ; si on s’exprimait en russe, elle était russe. Seul l’anglais nous fournissait une réponse prudente du type </a:t>
            </a:r>
            <a:r>
              <a:rPr lang="fr-FR" sz="1000" b="0" i="1" kern="1200" dirty="0">
                <a:solidFill>
                  <a:schemeClr val="tx1"/>
                </a:solidFill>
                <a:effectLst/>
                <a:latin typeface="+mn-lt"/>
                <a:ea typeface="+mn-ea"/>
                <a:cs typeface="+mn-cs"/>
              </a:rPr>
              <a:t>« Beaucoup de Japonais revendiquent la possession de cette île, mais elle est actuellement sous contrôle russe, etc. </a:t>
            </a:r>
            <a:r>
              <a:rPr lang="fr-FR" sz="1000" b="0" i="0" kern="1200" dirty="0">
                <a:solidFill>
                  <a:schemeClr val="tx1"/>
                </a:solidFill>
                <a:effectLst/>
                <a:latin typeface="+mn-lt"/>
                <a:ea typeface="+mn-ea"/>
                <a:cs typeface="+mn-cs"/>
              </a:rPr>
              <a:t>» (Jill-</a:t>
            </a:r>
            <a:r>
              <a:rPr lang="fr-FR" sz="1000" b="0" i="0" kern="1200" dirty="0" err="1">
                <a:solidFill>
                  <a:schemeClr val="tx1"/>
                </a:solidFill>
                <a:effectLst/>
                <a:latin typeface="+mn-lt"/>
                <a:ea typeface="+mn-ea"/>
                <a:cs typeface="+mn-cs"/>
              </a:rPr>
              <a:t>Jênn</a:t>
            </a:r>
            <a:r>
              <a:rPr lang="fr-FR" sz="1000" b="0" i="0" kern="1200" dirty="0">
                <a:solidFill>
                  <a:schemeClr val="tx1"/>
                </a:solidFill>
                <a:effectLst/>
                <a:latin typeface="+mn-lt"/>
                <a:ea typeface="+mn-ea"/>
                <a:cs typeface="+mn-cs"/>
              </a:rPr>
              <a:t> Vie, cité in N. Chalon, « [Entretien] « Être conscients des biais et des erreurs de l’IA…», 07/011/2023, https://www.campusmatin.com/numerique/pedagogie/entretien-etre-conscients-des-biais-et-des-erreurs-de-l-ia-tout-en-l-utilisant.html)</a:t>
            </a:r>
            <a:endParaRPr lang="en-US" sz="1000" b="0" i="0" kern="1200" dirty="0">
              <a:solidFill>
                <a:schemeClr val="tx1"/>
              </a:solidFill>
              <a:effectLst/>
              <a:latin typeface="+mn-lt"/>
              <a:ea typeface="+mn-ea"/>
              <a:cs typeface="+mn-cs"/>
            </a:endParaRP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dirty="0"/>
              <a:t>comme pour les moteurs de recherche ou les réseaux sociaux, les IA s’appuient sur des données d’origine et des algorithmes biaisés </a:t>
            </a:r>
            <a:r>
              <a:rPr lang="fr-FR" b="0" dirty="0"/>
              <a:t>(cf. L. </a:t>
            </a:r>
            <a:r>
              <a:rPr lang="fr-FR" b="0" dirty="0" err="1"/>
              <a:t>O’Neil</a:t>
            </a:r>
            <a:r>
              <a:rPr lang="fr-FR" b="0" dirty="0"/>
              <a:t>, «</a:t>
            </a:r>
            <a:r>
              <a:rPr lang="fr-FR" b="1" dirty="0"/>
              <a:t> </a:t>
            </a:r>
            <a:r>
              <a:rPr lang="en-US" sz="1000" b="0" i="0" kern="1200" dirty="0">
                <a:solidFill>
                  <a:schemeClr val="tx1"/>
                </a:solidFill>
                <a:effectLst/>
                <a:latin typeface="+mn-lt"/>
                <a:ea typeface="+mn-ea"/>
                <a:cs typeface="+mn-cs"/>
              </a:rPr>
              <a:t>These Women Tried to Warn Us About AI…</a:t>
            </a:r>
            <a:r>
              <a:rPr lang="fr-FR" sz="1000" b="0" i="0" kern="1200" dirty="0">
                <a:solidFill>
                  <a:schemeClr val="tx1"/>
                </a:solidFill>
                <a:effectLst/>
                <a:latin typeface="+mn-lt"/>
                <a:ea typeface="+mn-ea"/>
                <a:cs typeface="+mn-cs"/>
              </a:rPr>
              <a:t> »</a:t>
            </a:r>
            <a:r>
              <a:rPr lang="en-US" sz="1000" b="0" i="0" kern="1200" dirty="0">
                <a:solidFill>
                  <a:schemeClr val="tx1"/>
                </a:solidFill>
                <a:effectLst/>
                <a:latin typeface="+mn-lt"/>
                <a:ea typeface="+mn-ea"/>
                <a:cs typeface="+mn-cs"/>
              </a:rPr>
              <a:t>, 12/08/2023, https://www.rollingstone.com/culture/culture-features/women-warnings-ai-danger-risk-before-chatgpt-1234804367/)</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inhérents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d’apprentissage</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données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utilisées</a:t>
            </a:r>
            <a:r>
              <a:rPr lang="en-US" sz="1000" b="0" i="0" kern="1200" dirty="0">
                <a:solidFill>
                  <a:schemeClr val="tx1"/>
                </a:solidFill>
                <a:effectLst/>
                <a:latin typeface="+mn-lt"/>
                <a:ea typeface="+mn-ea"/>
                <a:cs typeface="+mn-cs"/>
              </a:rPr>
              <a:t>)</a:t>
            </a:r>
          </a:p>
          <a:p>
            <a:pPr marL="539750" marR="0" lvl="1" indent="-171450" algn="l" defTabSz="914400" rtl="0" eaLnBrk="1" fontAlgn="auto" latinLnBrk="0" hangingPunct="1">
              <a:lnSpc>
                <a:spcPct val="100000"/>
              </a:lnSpc>
              <a:spcBef>
                <a:spcPts val="0"/>
              </a:spcBef>
              <a:spcAft>
                <a:spcPts val="0"/>
              </a:spcAft>
              <a:buClrTx/>
              <a:buSzTx/>
              <a:buFontTx/>
              <a:buChar char="-"/>
              <a:tabLst/>
              <a:defRPr/>
            </a:pPr>
            <a:r>
              <a:rPr lang="en-US" sz="1000" b="0" i="0" kern="1200" dirty="0">
                <a:solidFill>
                  <a:schemeClr val="tx1"/>
                </a:solidFill>
                <a:effectLst/>
                <a:latin typeface="+mn-lt"/>
                <a:ea typeface="+mn-ea"/>
                <a:cs typeface="+mn-cs"/>
              </a:rPr>
              <a:t>des </a:t>
            </a:r>
            <a:r>
              <a:rPr lang="en-US" sz="1000" b="0" i="0" kern="1200" dirty="0" err="1">
                <a:solidFill>
                  <a:schemeClr val="tx1"/>
                </a:solidFill>
                <a:effectLst/>
                <a:latin typeface="+mn-lt"/>
                <a:ea typeface="+mn-ea"/>
                <a:cs typeface="+mn-cs"/>
              </a:rPr>
              <a:t>biais</a:t>
            </a:r>
            <a:r>
              <a:rPr lang="en-US" sz="1000" b="0" i="0" kern="1200" dirty="0">
                <a:solidFill>
                  <a:schemeClr val="tx1"/>
                </a:solidFill>
                <a:effectLst/>
                <a:latin typeface="+mn-lt"/>
                <a:ea typeface="+mn-ea"/>
                <a:cs typeface="+mn-cs"/>
              </a:rPr>
              <a:t> </a:t>
            </a:r>
            <a:r>
              <a:rPr lang="en-US" sz="1000" b="0" i="0" kern="1200" dirty="0" err="1">
                <a:solidFill>
                  <a:schemeClr val="tx1"/>
                </a:solidFill>
                <a:effectLst/>
                <a:latin typeface="+mn-lt"/>
                <a:ea typeface="+mn-ea"/>
                <a:cs typeface="+mn-cs"/>
              </a:rPr>
              <a:t>liés</a:t>
            </a:r>
            <a:r>
              <a:rPr lang="en-US" sz="1000" b="0" i="0" kern="1200" dirty="0">
                <a:solidFill>
                  <a:schemeClr val="tx1"/>
                </a:solidFill>
                <a:effectLst/>
                <a:latin typeface="+mn-lt"/>
                <a:ea typeface="+mn-ea"/>
                <a:cs typeface="+mn-cs"/>
              </a:rPr>
              <a:t> aux </a:t>
            </a:r>
            <a:r>
              <a:rPr lang="en-US" sz="1000" b="0" i="0" kern="1200" dirty="0" err="1">
                <a:solidFill>
                  <a:schemeClr val="tx1"/>
                </a:solidFill>
                <a:effectLst/>
                <a:latin typeface="+mn-lt"/>
                <a:ea typeface="+mn-ea"/>
                <a:cs typeface="+mn-cs"/>
              </a:rPr>
              <a:t>modèles</a:t>
            </a:r>
            <a:r>
              <a:rPr lang="en-US" sz="1000" b="0" i="0" kern="1200" dirty="0">
                <a:solidFill>
                  <a:schemeClr val="tx1"/>
                </a:solidFill>
                <a:effectLst/>
                <a:latin typeface="+mn-lt"/>
                <a:ea typeface="+mn-ea"/>
                <a:cs typeface="+mn-cs"/>
              </a:rPr>
              <a:t> et aux </a:t>
            </a:r>
            <a:r>
              <a:rPr lang="en-US" sz="1000" b="0" i="0" kern="1200" dirty="0" err="1">
                <a:solidFill>
                  <a:schemeClr val="tx1"/>
                </a:solidFill>
                <a:effectLst/>
                <a:latin typeface="+mn-lt"/>
                <a:ea typeface="+mn-ea"/>
                <a:cs typeface="+mn-cs"/>
              </a:rPr>
              <a:t>calculs</a:t>
            </a:r>
            <a:endParaRPr lang="en-US" sz="1000" b="0" i="0" kern="1200" dirty="0">
              <a:solidFill>
                <a:schemeClr val="tx1"/>
              </a:solidFill>
              <a:effectLst/>
              <a:latin typeface="+mn-lt"/>
              <a:ea typeface="+mn-ea"/>
              <a:cs typeface="+mn-cs"/>
            </a:endParaRPr>
          </a:p>
          <a:p>
            <a:pPr marL="352425" lvl="1" indent="-171450">
              <a:buFontTx/>
              <a:buChar char="-"/>
            </a:pPr>
            <a:r>
              <a:rPr lang="fr-FR" b="1" dirty="0"/>
              <a:t>principaux biais algorithmiques </a:t>
            </a:r>
            <a:r>
              <a:rPr lang="fr-FR" dirty="0"/>
              <a:t>(cf. par exemple, Data for good, </a:t>
            </a:r>
            <a:r>
              <a:rPr lang="fr-FR" i="1" dirty="0"/>
              <a:t>op. </a:t>
            </a:r>
            <a:r>
              <a:rPr lang="fr-FR" i="1" dirty="0" err="1"/>
              <a:t>cit</a:t>
            </a:r>
            <a:r>
              <a:rPr lang="fr-FR" i="1" dirty="0"/>
              <a:t>.</a:t>
            </a:r>
            <a:r>
              <a:rPr lang="fr-FR" dirty="0"/>
              <a:t>, partie 3) </a:t>
            </a:r>
            <a:endParaRPr lang="fr-FR" b="0" dirty="0"/>
          </a:p>
          <a:p>
            <a:pPr marL="803275" lvl="2" indent="-171450">
              <a:buFontTx/>
              <a:buChar char="-"/>
            </a:pPr>
            <a:r>
              <a:rPr lang="fr-FR" b="1" dirty="0"/>
              <a:t>biais ethniques</a:t>
            </a:r>
          </a:p>
          <a:p>
            <a:pPr marL="803275" lvl="2" indent="-171450">
              <a:buFontTx/>
              <a:buChar char="-"/>
            </a:pPr>
            <a:r>
              <a:rPr lang="fr-FR" b="1" dirty="0"/>
              <a:t>biais de genre</a:t>
            </a:r>
          </a:p>
          <a:p>
            <a:pPr marL="803275" lvl="2" indent="-171450">
              <a:buFontTx/>
              <a:buChar char="-"/>
            </a:pPr>
            <a:r>
              <a:rPr lang="fr-FR" b="1" dirty="0"/>
              <a:t>biais d’âge</a:t>
            </a:r>
          </a:p>
          <a:p>
            <a:pPr marL="803275" lvl="2" indent="-171450">
              <a:buFontTx/>
              <a:buChar char="-"/>
            </a:pPr>
            <a:r>
              <a:rPr lang="fr-FR" b="1" dirty="0"/>
              <a:t>biais linguistiques</a:t>
            </a:r>
          </a:p>
          <a:p>
            <a:pPr marL="803275" lvl="2" indent="-171450">
              <a:buFontTx/>
              <a:buChar char="-"/>
            </a:pPr>
            <a:r>
              <a:rPr lang="fr-FR" b="1" dirty="0"/>
              <a:t>biais culturels</a:t>
            </a:r>
          </a:p>
          <a:p>
            <a:pPr marL="803275" lvl="2" indent="-171450">
              <a:buFont typeface="Wingdings" panose="05000000000000000000" pitchFamily="2" charset="2"/>
              <a:buChar char="à"/>
            </a:pPr>
            <a:r>
              <a:rPr lang="fr-FR" b="0" i="0" dirty="0"/>
              <a:t>le monde d’une minorité blanche, masculine et jeune, celui de la Silicon </a:t>
            </a:r>
            <a:r>
              <a:rPr lang="en-US" b="0" i="0" noProof="0" dirty="0"/>
              <a:t>Valley</a:t>
            </a:r>
            <a:r>
              <a:rPr lang="fr-FR" b="0" i="0" dirty="0"/>
              <a:t>, favorable aux minorités sexuelles, progressiste et libéral d’un point de vue politique, aux revenus confortables (« </a:t>
            </a:r>
            <a:r>
              <a:rPr lang="fr-FR" b="1" i="1" dirty="0"/>
              <a:t>West </a:t>
            </a:r>
            <a:r>
              <a:rPr lang="fr-FR" b="1" i="1" dirty="0" err="1"/>
              <a:t>Coast</a:t>
            </a:r>
            <a:r>
              <a:rPr lang="fr-FR" b="1" i="1" dirty="0"/>
              <a:t>  </a:t>
            </a:r>
            <a:r>
              <a:rPr lang="fr-FR" b="1" i="1" dirty="0" err="1"/>
              <a:t>effect</a:t>
            </a:r>
            <a:r>
              <a:rPr lang="fr-FR" b="0" i="0" dirty="0"/>
              <a:t> »)</a:t>
            </a:r>
          </a:p>
          <a:p>
            <a:pPr marL="803275" lvl="2" indent="-171450">
              <a:buFont typeface="Wingdings" panose="05000000000000000000" pitchFamily="2" charset="2"/>
              <a:buChar char="à"/>
            </a:pPr>
            <a:r>
              <a:rPr lang="fr-FR" b="0" i="0" dirty="0"/>
              <a:t>une sur-représentation dans les corpus d’entraînement de contenus en </a:t>
            </a:r>
            <a:r>
              <a:rPr lang="fr-FR" b="1" i="0" dirty="0"/>
              <a:t>anglais</a:t>
            </a:r>
            <a:r>
              <a:rPr lang="fr-FR" b="0" i="0" dirty="0"/>
              <a:t>, et, nécessairement, de sociétés ayant accès à internet</a:t>
            </a:r>
          </a:p>
          <a:p>
            <a:pPr marL="803275" lvl="2" indent="-171450">
              <a:buFont typeface="Wingdings" panose="05000000000000000000" pitchFamily="2" charset="2"/>
              <a:buChar char="à"/>
            </a:pPr>
            <a:r>
              <a:rPr lang="fr-FR" b="0" i="0" dirty="0"/>
              <a:t>une </a:t>
            </a:r>
            <a:r>
              <a:rPr lang="fr-FR" b="0" i="0" dirty="0" err="1"/>
              <a:t>sur-représentation</a:t>
            </a:r>
            <a:r>
              <a:rPr lang="fr-FR" b="0" i="0" baseline="0" dirty="0"/>
              <a:t> </a:t>
            </a:r>
            <a:r>
              <a:rPr lang="fr-FR" b="1" i="0" baseline="0" dirty="0"/>
              <a:t>US </a:t>
            </a:r>
            <a:r>
              <a:rPr lang="fr-FR" b="0" i="0" baseline="0" dirty="0"/>
              <a:t>du monde (cf. échec lors du lancement de Bard autour du plus télescope au monde)</a:t>
            </a:r>
            <a:endParaRPr lang="fr-FR" b="1" i="0" baseline="0" dirty="0"/>
          </a:p>
          <a:p>
            <a:pPr marL="631825" lvl="2" indent="0">
              <a:buFont typeface="Wingdings" panose="05000000000000000000" pitchFamily="2" charset="2"/>
              <a:buNone/>
            </a:pPr>
            <a:r>
              <a:rPr lang="fr-FR" b="1" i="0" baseline="0" dirty="0"/>
              <a:t>d’où développement d’IA de grandes tailles dans d’autres aires </a:t>
            </a:r>
            <a:r>
              <a:rPr lang="fr-FR" b="0" i="0" baseline="0" dirty="0"/>
              <a:t>(ex. : Ernie bot de </a:t>
            </a:r>
            <a:r>
              <a:rPr lang="fr-FR" b="0" i="0" baseline="0" dirty="0" err="1"/>
              <a:t>Baidu</a:t>
            </a:r>
            <a:r>
              <a:rPr lang="fr-FR" b="0" i="0" baseline="0" dirty="0"/>
              <a:t> pour la Chine, </a:t>
            </a:r>
            <a:r>
              <a:rPr lang="fr-FR" b="0" i="0" baseline="0" dirty="0" err="1"/>
              <a:t>YandexGPT</a:t>
            </a:r>
            <a:r>
              <a:rPr lang="fr-FR" b="0" i="0" baseline="0" dirty="0"/>
              <a:t> de </a:t>
            </a:r>
            <a:r>
              <a:rPr lang="fr-FR" b="0" i="0" baseline="0" dirty="0" err="1"/>
              <a:t>Yandex</a:t>
            </a:r>
            <a:r>
              <a:rPr lang="fr-FR" b="0" i="0" baseline="0" dirty="0"/>
              <a:t> pour la Russie)</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116</a:t>
            </a:fld>
            <a:endParaRPr lang="fr-FR"/>
          </a:p>
        </p:txBody>
      </p:sp>
    </p:spTree>
    <p:extLst>
      <p:ext uri="{BB962C8B-B14F-4D97-AF65-F5344CB8AC3E}">
        <p14:creationId xmlns:p14="http://schemas.microsoft.com/office/powerpoint/2010/main" val="1463626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origines</a:t>
            </a:r>
            <a:endParaRPr lang="fr-FR" u="sng" dirty="0"/>
          </a:p>
          <a:p>
            <a:pPr marL="361950" indent="-180975"/>
            <a:r>
              <a:rPr lang="fr-FR" dirty="0"/>
              <a:t>	- article sur les réseaux neuronaux (1943) de </a:t>
            </a:r>
            <a:r>
              <a:rPr lang="fr-FR" dirty="0" err="1"/>
              <a:t>McCulloch</a:t>
            </a:r>
            <a:r>
              <a:rPr lang="fr-FR" dirty="0"/>
              <a:t> et </a:t>
            </a:r>
            <a:r>
              <a:rPr lang="fr-FR" dirty="0" err="1"/>
              <a:t>Pitts</a:t>
            </a:r>
            <a:endParaRPr lang="fr-FR" dirty="0"/>
          </a:p>
          <a:p>
            <a:pPr marL="361950" indent="-180975"/>
            <a:r>
              <a:rPr lang="fr-FR" dirty="0"/>
              <a:t>	- travaux d’Alan Turing (1912-1954) : article de 1948 « </a:t>
            </a:r>
            <a:r>
              <a:rPr lang="fr-FR" i="1" dirty="0"/>
              <a:t>Intelligent </a:t>
            </a:r>
            <a:r>
              <a:rPr lang="fr-FR" i="1" dirty="0" err="1"/>
              <a:t>Machinery</a:t>
            </a:r>
            <a:r>
              <a:rPr lang="fr-FR" dirty="0"/>
              <a:t> » puis article de 1950 « </a:t>
            </a:r>
            <a:r>
              <a:rPr lang="fr-FR" b="0" i="1" kern="1200" dirty="0" err="1">
                <a:solidFill>
                  <a:schemeClr val="tx1"/>
                </a:solidFill>
                <a:effectLst/>
                <a:latin typeface="+mn-lt"/>
                <a:ea typeface="+mn-ea"/>
                <a:cs typeface="+mn-cs"/>
              </a:rPr>
              <a:t>Computing</a:t>
            </a:r>
            <a:r>
              <a:rPr lang="fr-FR" b="0" i="1" kern="1200" dirty="0">
                <a:solidFill>
                  <a:schemeClr val="tx1"/>
                </a:solidFill>
                <a:effectLst/>
                <a:latin typeface="+mn-lt"/>
                <a:ea typeface="+mn-ea"/>
                <a:cs typeface="+mn-cs"/>
              </a:rPr>
              <a:t> </a:t>
            </a:r>
            <a:r>
              <a:rPr lang="fr-FR" b="0" i="1" kern="1200" dirty="0" err="1">
                <a:solidFill>
                  <a:schemeClr val="tx1"/>
                </a:solidFill>
                <a:effectLst/>
                <a:latin typeface="+mn-lt"/>
                <a:ea typeface="+mn-ea"/>
                <a:cs typeface="+mn-cs"/>
              </a:rPr>
              <a:t>Machinery</a:t>
            </a:r>
            <a:r>
              <a:rPr lang="fr-FR" b="0" i="1" kern="1200" dirty="0">
                <a:solidFill>
                  <a:schemeClr val="tx1"/>
                </a:solidFill>
                <a:effectLst/>
                <a:latin typeface="+mn-lt"/>
                <a:ea typeface="+mn-ea"/>
                <a:cs typeface="+mn-cs"/>
              </a:rPr>
              <a:t> and Intelligence </a:t>
            </a:r>
            <a:r>
              <a:rPr lang="fr-FR" b="0" i="0" kern="1200" dirty="0">
                <a:solidFill>
                  <a:schemeClr val="tx1"/>
                </a:solidFill>
                <a:effectLst/>
                <a:latin typeface="+mn-lt"/>
                <a:ea typeface="+mn-ea"/>
                <a:cs typeface="+mn-cs"/>
              </a:rPr>
              <a:t>» qui pose le principe du t</a:t>
            </a:r>
            <a:r>
              <a:rPr lang="fr-FR" kern="1200" dirty="0">
                <a:solidFill>
                  <a:schemeClr val="tx1"/>
                </a:solidFill>
                <a:effectLst/>
                <a:latin typeface="+mn-lt"/>
                <a:ea typeface="+mn-ea"/>
                <a:cs typeface="+mn-cs"/>
              </a:rPr>
              <a:t>est de Turing (</a:t>
            </a:r>
            <a:r>
              <a:rPr lang="fr-FR" i="1" kern="1200" dirty="0">
                <a:solidFill>
                  <a:schemeClr val="tx1"/>
                </a:solidFill>
                <a:effectLst/>
                <a:latin typeface="+mn-lt"/>
                <a:ea typeface="+mn-ea"/>
                <a:cs typeface="+mn-cs"/>
              </a:rPr>
              <a:t>imitation game</a:t>
            </a:r>
            <a:r>
              <a:rPr lang="fr-FR" kern="1200" dirty="0">
                <a:solidFill>
                  <a:schemeClr val="tx1"/>
                </a:solidFill>
                <a:effectLst/>
                <a:latin typeface="+mn-lt"/>
                <a:ea typeface="+mn-ea"/>
                <a:cs typeface="+mn-cs"/>
              </a:rPr>
              <a:t>) : un ordinateur est considéré comme « intelligent » s’il est capable de tenir une conversation textuelle sans être identifié comme un ordinateur  – remis en cause notamment par l’expérience de la chambre chinoise de John Searle dans les années 1980 : l’imitation du comportement humain ne signifie pas la compréhension et l’intelligence</a:t>
            </a:r>
          </a:p>
          <a:p>
            <a:pPr marL="361950" indent="-180975"/>
            <a:r>
              <a:rPr lang="fr-FR" kern="1200" dirty="0">
                <a:solidFill>
                  <a:schemeClr val="tx1"/>
                </a:solidFill>
                <a:effectLst/>
                <a:latin typeface="+mn-lt"/>
                <a:ea typeface="+mn-ea"/>
                <a:cs typeface="+mn-cs"/>
              </a:rPr>
              <a:t>	- conférence de </a:t>
            </a:r>
            <a:r>
              <a:rPr lang="fr-FR" kern="1200" dirty="0" err="1">
                <a:solidFill>
                  <a:schemeClr val="tx1"/>
                </a:solidFill>
                <a:effectLst/>
                <a:latin typeface="+mn-lt"/>
                <a:ea typeface="+mn-ea"/>
                <a:cs typeface="+mn-cs"/>
              </a:rPr>
              <a:t>Darmouth</a:t>
            </a:r>
            <a:r>
              <a:rPr lang="fr-FR" kern="1200" dirty="0">
                <a:solidFill>
                  <a:schemeClr val="tx1"/>
                </a:solidFill>
                <a:effectLst/>
                <a:latin typeface="+mn-lt"/>
                <a:ea typeface="+mn-ea"/>
                <a:cs typeface="+mn-cs"/>
              </a:rPr>
              <a:t> (1956) : à des fins scientifiques et exploratoires, moins de 10 ans après la création du 1</a:t>
            </a:r>
            <a:r>
              <a:rPr lang="fr-FR" kern="1200" baseline="30000" dirty="0">
                <a:solidFill>
                  <a:schemeClr val="tx1"/>
                </a:solidFill>
                <a:effectLst/>
                <a:latin typeface="+mn-lt"/>
                <a:ea typeface="+mn-ea"/>
                <a:cs typeface="+mn-cs"/>
              </a:rPr>
              <a:t>er</a:t>
            </a:r>
            <a:r>
              <a:rPr lang="fr-FR" kern="1200" dirty="0">
                <a:solidFill>
                  <a:schemeClr val="tx1"/>
                </a:solidFill>
                <a:effectLst/>
                <a:latin typeface="+mn-lt"/>
                <a:ea typeface="+mn-ea"/>
                <a:cs typeface="+mn-cs"/>
              </a:rPr>
              <a:t> ordinateur, voir comment simuler sur un ordinateur les facultés cognitives des hommes ou des animaux, en décomposant en fonctions élémentaires réalisables par la machine : « </a:t>
            </a:r>
            <a:r>
              <a:rPr lang="en-US" b="0" i="1" kern="1200" dirty="0">
                <a:solidFill>
                  <a:schemeClr val="tx1"/>
                </a:solidFill>
                <a:effectLst/>
                <a:latin typeface="+mn-lt"/>
                <a:ea typeface="+mn-ea"/>
                <a:cs typeface="+mn-cs"/>
              </a:rPr>
              <a:t>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a:t>
            </a:r>
            <a:r>
              <a:rPr lang="en-US" b="0" i="0" kern="1200" dirty="0">
                <a:solidFill>
                  <a:schemeClr val="tx1"/>
                </a:solidFill>
                <a:effectLst/>
                <a:latin typeface="+mn-lt"/>
                <a:ea typeface="+mn-ea"/>
                <a:cs typeface="+mn-cs"/>
              </a:rPr>
              <a:t>. </a:t>
            </a:r>
            <a:r>
              <a:rPr lang="fr-FR" kern="1200" dirty="0">
                <a:solidFill>
                  <a:schemeClr val="tx1"/>
                </a:solidFill>
                <a:effectLst/>
                <a:latin typeface="+mn-lt"/>
                <a:ea typeface="+mn-ea"/>
                <a:cs typeface="+mn-cs"/>
              </a:rPr>
              <a:t> » (cf. https://en.wikipedia.org/wiki/Dartmouth_workshop)</a:t>
            </a:r>
          </a:p>
          <a:p>
            <a:endParaRPr lang="fr-FR" dirty="0"/>
          </a:p>
          <a:p>
            <a:r>
              <a:rPr lang="fr-FR" b="1" u="sng" dirty="0"/>
              <a:t>précisions terminologiques</a:t>
            </a:r>
            <a:endParaRPr lang="fr-FR" dirty="0"/>
          </a:p>
          <a:p>
            <a:pPr marL="361950" indent="-180975"/>
            <a:r>
              <a:rPr lang="fr-FR" dirty="0"/>
              <a:t>	-  « </a:t>
            </a:r>
            <a:r>
              <a:rPr lang="fr-FR" b="0" i="0" kern="1200" dirty="0">
                <a:solidFill>
                  <a:schemeClr val="tx1"/>
                </a:solidFill>
                <a:effectLst/>
                <a:latin typeface="+mn-lt"/>
                <a:ea typeface="+mn-ea"/>
                <a:cs typeface="+mn-cs"/>
              </a:rPr>
              <a:t>L’IA désigne la possibilité pour une machine de reproduire des comportements liés aux humains, tels que le raisonnement, la planification et la créativité » (Parlement européen, https://www.europarl.europa.eu/news/fr/headlines/society/20200827STO85804/intelligence-artificielle-definition-et-utilisation)</a:t>
            </a:r>
          </a:p>
          <a:p>
            <a:pPr marL="361950" indent="-180975"/>
            <a:r>
              <a:rPr lang="fr-FR" b="0" i="0" kern="1200" dirty="0">
                <a:solidFill>
                  <a:schemeClr val="tx1"/>
                </a:solidFill>
                <a:effectLst/>
                <a:latin typeface="+mn-lt"/>
                <a:ea typeface="+mn-ea"/>
                <a:cs typeface="+mn-cs"/>
              </a:rPr>
              <a:t>	- </a:t>
            </a:r>
            <a:r>
              <a:rPr lang="fr-FR" b="1" i="0" kern="1200" dirty="0">
                <a:solidFill>
                  <a:schemeClr val="tx1"/>
                </a:solidFill>
                <a:effectLst/>
                <a:latin typeface="+mn-lt"/>
                <a:ea typeface="+mn-ea"/>
                <a:cs typeface="+mn-cs"/>
              </a:rPr>
              <a:t>+ </a:t>
            </a:r>
            <a:r>
              <a:rPr lang="fr-FR" b="1" i="0" kern="1200" dirty="0">
                <a:solidFill>
                  <a:srgbClr val="FF0000"/>
                </a:solidFill>
                <a:effectLst/>
              </a:rPr>
              <a:t>notion d’autonomie</a:t>
            </a:r>
            <a:endParaRPr lang="fr-FR" b="1" dirty="0">
              <a:solidFill>
                <a:srgbClr val="FF0000"/>
              </a:solidFill>
            </a:endParaRP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a:t>
            </a:fld>
            <a:endParaRPr lang="fr-FR"/>
          </a:p>
        </p:txBody>
      </p:sp>
    </p:spTree>
    <p:extLst>
      <p:ext uri="{BB962C8B-B14F-4D97-AF65-F5344CB8AC3E}">
        <p14:creationId xmlns:p14="http://schemas.microsoft.com/office/powerpoint/2010/main" val="7501471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7048501"/>
          </a:xfrm>
        </p:spPr>
        <p:txBody>
          <a:bodyPr/>
          <a:lstStyle/>
          <a:p>
            <a:pPr marL="361950" lvl="1" indent="0">
              <a:buFontTx/>
              <a:buNone/>
              <a:defRPr/>
            </a:pPr>
            <a:r>
              <a:rPr lang="fr-FR" b="1" baseline="0" dirty="0"/>
              <a:t>ex. : </a:t>
            </a:r>
            <a:r>
              <a:rPr lang="fr-FR" b="1" baseline="0" dirty="0" err="1"/>
              <a:t>Grok</a:t>
            </a:r>
            <a:r>
              <a:rPr lang="fr-FR" b="1" baseline="0" dirty="0"/>
              <a:t> : </a:t>
            </a:r>
            <a:r>
              <a:rPr lang="fr-FR" b="0" baseline="0" dirty="0"/>
              <a:t>peut</a:t>
            </a:r>
            <a:r>
              <a:rPr lang="fr-FR" baseline="0" dirty="0"/>
              <a:t> profiter du réservoir d’informations du réseau social pour compléter ses réponses avec du temps réel, accessible pour l’instant uniquement pour certains comptes et avec une offre payante ; dans la lignée des positions d’E. </a:t>
            </a:r>
            <a:r>
              <a:rPr lang="fr-FR" baseline="0" dirty="0" err="1"/>
              <a:t>Musk</a:t>
            </a:r>
            <a:r>
              <a:rPr lang="fr-FR" baseline="0" dirty="0"/>
              <a:t> sur la liberté d’expression, semble prévoir moins de garde-fous que les autres IA qui, elles, empêchent certaines questions, et prend un positionnement irrévérencieux assumé (cf. D. </a:t>
            </a:r>
            <a:r>
              <a:rPr lang="fr-FR" baseline="0" dirty="0" err="1"/>
              <a:t>Milmo</a:t>
            </a:r>
            <a:r>
              <a:rPr lang="fr-FR" baseline="0" dirty="0"/>
              <a:t>, </a:t>
            </a:r>
            <a:r>
              <a:rPr lang="fr-FR" sz="1000" dirty="0"/>
              <a:t>« </a:t>
            </a:r>
            <a:r>
              <a:rPr lang="en-US" sz="1000" dirty="0"/>
              <a:t>Elon Musk unveils </a:t>
            </a:r>
            <a:r>
              <a:rPr lang="en-US" sz="1000" dirty="0" err="1"/>
              <a:t>Grok</a:t>
            </a:r>
            <a:r>
              <a:rPr lang="en-US" sz="1000" dirty="0"/>
              <a:t>…</a:t>
            </a:r>
            <a:r>
              <a:rPr lang="fr-FR" sz="1000" dirty="0"/>
              <a:t> », 05/11/2023</a:t>
            </a:r>
            <a:r>
              <a:rPr lang="fr-FR" dirty="0"/>
              <a:t>, https://www.theguardian.com/technology/2023/nov/05/elon-musk-unveils-grok-an-ai-chatbot-with-a-rebellious-streak) </a:t>
            </a:r>
            <a:r>
              <a:rPr lang="fr-FR" sz="1000" dirty="0"/>
              <a:t>; montrant également la tendance désormais à développer des assistants conversationnels dotés de personnalités (O. Ertzscheid, « Je s’appelle </a:t>
            </a:r>
            <a:r>
              <a:rPr lang="fr-FR" sz="1000" dirty="0" err="1"/>
              <a:t>Grok</a:t>
            </a:r>
            <a:r>
              <a:rPr lang="fr-FR" sz="1000" dirty="0"/>
              <a:t>… », 05/11/2023, https://affordance.framasoft.org/2023/11/je-sappelle-grok-la-premiere-ia-de-laltright/)</a:t>
            </a:r>
          </a:p>
          <a:p>
            <a:pPr marL="361950" lvl="1" indent="0">
              <a:buFontTx/>
              <a:buNone/>
              <a:defRPr/>
            </a:pPr>
            <a:endParaRPr lang="fr-FR" sz="1000"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117</a:t>
            </a:fld>
            <a:endParaRPr lang="fr-FR"/>
          </a:p>
        </p:txBody>
      </p:sp>
    </p:spTree>
    <p:extLst>
      <p:ext uri="{BB962C8B-B14F-4D97-AF65-F5344CB8AC3E}">
        <p14:creationId xmlns:p14="http://schemas.microsoft.com/office/powerpoint/2010/main" val="2644454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808038" marR="0" lvl="0" algn="l" defTabSz="914400" rtl="0" eaLnBrk="1" fontAlgn="auto" latinLnBrk="0" hangingPunct="1">
              <a:lnSpc>
                <a:spcPct val="100000"/>
              </a:lnSpc>
              <a:spcBef>
                <a:spcPts val="0"/>
              </a:spcBef>
              <a:spcAft>
                <a:spcPts val="0"/>
              </a:spcAft>
              <a:buClrTx/>
              <a:buSzTx/>
              <a:buFontTx/>
              <a:buNone/>
              <a:tabLst/>
              <a:defRPr/>
            </a:pPr>
            <a:r>
              <a:rPr lang="fr-FR" dirty="0"/>
              <a:t>	- ex. : biais des données d’entraînement : font avec les données qu’ils ont (La Rédaction JDN, « Voici ce que pense ChatGPT… », 23/10/2023, https://www.journaldunet.com/management/vie-personnelle/1522355-chatgpt-regions/)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541338" marR="0" lvl="0" indent="-182563" algn="l" defTabSz="914400" rtl="0" eaLnBrk="1" fontAlgn="auto" latinLnBrk="0" hangingPunct="1">
              <a:lnSpc>
                <a:spcPct val="100000"/>
              </a:lnSpc>
              <a:spcBef>
                <a:spcPts val="0"/>
              </a:spcBef>
              <a:spcAft>
                <a:spcPts val="0"/>
              </a:spcAft>
              <a:buClrTx/>
              <a:buSzTx/>
              <a:buFontTx/>
              <a:buNone/>
              <a:tabLst/>
              <a:defRPr/>
            </a:pPr>
            <a:r>
              <a:rPr lang="fr-FR" dirty="0"/>
              <a:t>- néanmoins, les </a:t>
            </a:r>
            <a:r>
              <a:rPr lang="fr-FR" b="1" dirty="0"/>
              <a:t>biais peuvent être atténués </a:t>
            </a:r>
            <a:r>
              <a:rPr lang="fr-FR" dirty="0"/>
              <a:t>(cf. des résultats moins caricaturaux actuellement par rapport aux productions fin 2022)</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réentraînement des modèles</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dirty="0"/>
              <a:t>- discrimination positive (cf. DALL-E qui rajoute des termes, cf. </a:t>
            </a:r>
            <a:r>
              <a:rPr lang="fr-FR" i="0" dirty="0"/>
              <a:t>Data for good, </a:t>
            </a:r>
            <a:r>
              <a:rPr lang="fr-FR" i="1" dirty="0"/>
              <a:t>op. </a:t>
            </a:r>
            <a:r>
              <a:rPr lang="fr-FR" i="1" dirty="0" err="1"/>
              <a:t>cit</a:t>
            </a:r>
            <a:r>
              <a:rPr lang="fr-FR" i="1" dirty="0"/>
              <a:t>.</a:t>
            </a:r>
            <a:r>
              <a:rPr lang="fr-FR" i="0" dirty="0"/>
              <a:t>, p. 69-70)</a:t>
            </a:r>
          </a:p>
          <a:p>
            <a:pPr marL="898525" marR="0" lvl="0" indent="-182563" algn="l" defTabSz="914400" rtl="0" eaLnBrk="1" fontAlgn="auto" latinLnBrk="0" hangingPunct="1">
              <a:lnSpc>
                <a:spcPct val="100000"/>
              </a:lnSpc>
              <a:spcBef>
                <a:spcPts val="0"/>
              </a:spcBef>
              <a:spcAft>
                <a:spcPts val="0"/>
              </a:spcAft>
              <a:buClrTx/>
              <a:buSzTx/>
              <a:buFontTx/>
              <a:buNone/>
              <a:tabLst/>
              <a:defRPr/>
            </a:pPr>
            <a:r>
              <a:rPr lang="fr-FR" i="0" dirty="0"/>
              <a:t>- solutions techniques</a:t>
            </a:r>
            <a:endParaRPr lang="fr-FR" dirty="0"/>
          </a:p>
          <a:p>
            <a:pPr marL="803275" marR="0" lvl="2" indent="-171450" algn="l" defTabSz="914400" rtl="0" eaLnBrk="1" fontAlgn="auto" latinLnBrk="0" hangingPunct="1">
              <a:lnSpc>
                <a:spcPct val="100000"/>
              </a:lnSpc>
              <a:spcBef>
                <a:spcPts val="0"/>
              </a:spcBef>
              <a:spcAft>
                <a:spcPts val="0"/>
              </a:spcAft>
              <a:buClrTx/>
              <a:buSzTx/>
              <a:buFontTx/>
              <a:buChar char="-"/>
              <a:tabLst/>
              <a:defRPr/>
            </a:pPr>
            <a:endParaRPr lang="fr-FR" dirty="0">
              <a:sym typeface="Wingdings" panose="05000000000000000000" pitchFamily="2" charset="2"/>
            </a:endParaRPr>
          </a:p>
          <a:p>
            <a:pPr marL="180975"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fr-FR"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118</a:t>
            </a:fld>
            <a:endParaRPr lang="fr-FR"/>
          </a:p>
        </p:txBody>
      </p:sp>
    </p:spTree>
    <p:extLst>
      <p:ext uri="{BB962C8B-B14F-4D97-AF65-F5344CB8AC3E}">
        <p14:creationId xmlns:p14="http://schemas.microsoft.com/office/powerpoint/2010/main" val="1499809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4164330"/>
          </a:xfrm>
        </p:spPr>
        <p:txBody>
          <a:bodyPr/>
          <a:lstStyle/>
          <a:p>
            <a:r>
              <a:rPr lang="fr-FR" dirty="0"/>
              <a:t>prompt Bing chat, 15/11/2023 : « </a:t>
            </a:r>
            <a:r>
              <a:rPr lang="fr-FR" sz="1000" b="0" i="0" kern="1200" dirty="0">
                <a:solidFill>
                  <a:schemeClr val="tx1"/>
                </a:solidFill>
                <a:effectLst/>
                <a:latin typeface="+mn-lt"/>
                <a:ea typeface="+mn-ea"/>
                <a:cs typeface="+mn-cs"/>
              </a:rPr>
              <a:t>quelle est la région française la plus moche ? » et ChatGPT, 16/11/2023</a:t>
            </a:r>
          </a:p>
          <a:p>
            <a:endParaRPr lang="fr-FR" sz="10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1" dirty="0"/>
              <a:t>censures</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t>contexte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outils qui peuvent être utilisées par différentes personnes (dont enfants)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pressions de la société civile</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b="1" dirty="0"/>
              <a:t>des sociétés qui veulent pouvoir vendre leurs services</a:t>
            </a:r>
          </a:p>
          <a:p>
            <a:pPr marL="352425"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fr-FR" dirty="0"/>
              <a:t>outils comme ChatGPT : </a:t>
            </a:r>
            <a:r>
              <a:rPr lang="fr-FR" b="1" dirty="0"/>
              <a:t>sont dits « alignés », bridés</a:t>
            </a:r>
            <a:r>
              <a:rPr lang="fr-FR" b="0" dirty="0"/>
              <a:t>, au-delà des conditions générales du service (ex. pour OpenAI : https://openai.com/policies/usage-policies)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suppression de tout ce qui est à connotation violente, sexuelle, illégale, etc..</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t>prudence sur les sujets sensibles (santé, finances, etc.)</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ex. : des mots (ex. : « </a:t>
            </a:r>
            <a:r>
              <a:rPr lang="fr-FR" i="1" dirty="0" err="1">
                <a:sym typeface="Wingdings" panose="05000000000000000000" pitchFamily="2" charset="2"/>
              </a:rPr>
              <a:t>bare</a:t>
            </a:r>
            <a:r>
              <a:rPr lang="fr-FR" dirty="0">
                <a:sym typeface="Wingdings" panose="05000000000000000000" pitchFamily="2" charset="2"/>
              </a:rPr>
              <a:t> ») ou des sujets bloqués – cf. O. Ertzscheid, « Une question de génération… », 12/10/2023, https://affordance.framasoft.org/2022/10/question-generation-capitalisme-semiotique/</a:t>
            </a:r>
          </a:p>
          <a:p>
            <a:pPr marL="982663" marR="0" lvl="2" indent="-174625" algn="l" defTabSz="914400" rtl="0" eaLnBrk="1" fontAlgn="auto" latinLnBrk="0" hangingPunct="1">
              <a:lnSpc>
                <a:spcPct val="100000"/>
              </a:lnSpc>
              <a:spcBef>
                <a:spcPts val="0"/>
              </a:spcBef>
              <a:spcAft>
                <a:spcPts val="0"/>
              </a:spcAft>
              <a:buClrTx/>
              <a:buSzTx/>
              <a:tabLst>
                <a:tab pos="982663" algn="l"/>
              </a:tabLst>
              <a:defRPr/>
            </a:pPr>
            <a:r>
              <a:rPr lang="fr-FR" dirty="0">
                <a:sym typeface="Wingdings" panose="05000000000000000000" pitchFamily="2" charset="2"/>
              </a:rPr>
              <a:t>ont été accusés de « </a:t>
            </a:r>
            <a:r>
              <a:rPr lang="fr-FR" dirty="0" err="1">
                <a:sym typeface="Wingdings" panose="05000000000000000000" pitchFamily="2" charset="2"/>
              </a:rPr>
              <a:t>wokisme</a:t>
            </a:r>
            <a:r>
              <a:rPr lang="fr-FR" dirty="0">
                <a:sym typeface="Wingdings" panose="05000000000000000000" pitchFamily="2" charset="2"/>
              </a:rPr>
              <a:t> » (notamment par E. Musk, cf. D. </a:t>
            </a:r>
            <a:r>
              <a:rPr lang="fr-FR" dirty="0" err="1">
                <a:sym typeface="Wingdings" panose="05000000000000000000" pitchFamily="2" charset="2"/>
              </a:rPr>
              <a:t>Pargami</a:t>
            </a:r>
            <a:r>
              <a:rPr lang="fr-FR" dirty="0">
                <a:sym typeface="Wingdings" panose="05000000000000000000" pitchFamily="2" charset="2"/>
              </a:rPr>
              <a:t>,; « ChatGPT… », 28/04/2023, https://www.challenges.fr/high-tech/chat-gpt-intelligence-artificielle-woke-neutre-ou-entrainable-a-souhait_853573)</a:t>
            </a:r>
          </a:p>
          <a:p>
            <a:pPr marL="808038" marR="0" lvl="2" indent="-176213" algn="l" defTabSz="914400" rtl="0" eaLnBrk="1" fontAlgn="auto" latinLnBrk="0" hangingPunct="1">
              <a:lnSpc>
                <a:spcPct val="100000"/>
              </a:lnSpc>
              <a:spcBef>
                <a:spcPts val="0"/>
              </a:spcBef>
              <a:spcAft>
                <a:spcPts val="0"/>
              </a:spcAft>
              <a:buClrTx/>
              <a:buSzTx/>
              <a:tabLst/>
              <a:defRPr/>
            </a:pPr>
            <a:r>
              <a:rPr lang="fr-FR" dirty="0">
                <a:sym typeface="Wingdings" panose="05000000000000000000" pitchFamily="2" charset="2"/>
              </a:rPr>
              <a:t>- mais tendances violentes, racistes, sexistes toujours possibles (cf. concept de « </a:t>
            </a:r>
            <a:r>
              <a:rPr lang="fr-FR" i="1" dirty="0" err="1">
                <a:sym typeface="Wingdings" panose="05000000000000000000" pitchFamily="2" charset="2"/>
              </a:rPr>
              <a:t>toxic</a:t>
            </a:r>
            <a:r>
              <a:rPr lang="fr-FR" i="1" dirty="0">
                <a:sym typeface="Wingdings" panose="05000000000000000000" pitchFamily="2" charset="2"/>
              </a:rPr>
              <a:t> </a:t>
            </a:r>
            <a:r>
              <a:rPr lang="fr-FR" i="1" dirty="0" err="1">
                <a:sym typeface="Wingdings" panose="05000000000000000000" pitchFamily="2" charset="2"/>
              </a:rPr>
              <a:t>degeneration</a:t>
            </a:r>
            <a:r>
              <a:rPr lang="fr-FR" dirty="0">
                <a:sym typeface="Wingdings" panose="05000000000000000000" pitchFamily="2" charset="2"/>
              </a:rPr>
              <a:t>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questions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 valide ces formes de censures ?, qui valide les sujets censurés (cf. questions politiques ?)</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quid du </a:t>
            </a:r>
            <a:r>
              <a:rPr lang="fr-FR" i="0" dirty="0">
                <a:sym typeface="Wingdings" panose="05000000000000000000" pitchFamily="2" charset="2"/>
              </a:rPr>
              <a:t>développement à prévoir d’IA non/moins bridées, ou entraînées sur des données faisant débat, polarisées, etc. (cf. </a:t>
            </a:r>
            <a:r>
              <a:rPr lang="fr-FR" i="0" dirty="0" err="1">
                <a:sym typeface="Wingdings" panose="05000000000000000000" pitchFamily="2" charset="2"/>
              </a:rPr>
              <a:t>Grok</a:t>
            </a:r>
            <a:r>
              <a:rPr lang="fr-FR" i="0" dirty="0">
                <a:sym typeface="Wingdings" panose="05000000000000000000" pitchFamily="2" charset="2"/>
              </a:rPr>
              <a:t> avec données de X-Twitter) ?</a:t>
            </a:r>
          </a:p>
          <a:p>
            <a:pPr marL="261937" marR="0" lvl="0" indent="-171450" algn="l" defTabSz="914400" rtl="0" eaLnBrk="1" fontAlgn="auto" latinLnBrk="0" hangingPunct="1">
              <a:lnSpc>
                <a:spcPct val="100000"/>
              </a:lnSpc>
              <a:spcBef>
                <a:spcPts val="0"/>
              </a:spcBef>
              <a:spcAft>
                <a:spcPts val="0"/>
              </a:spcAft>
              <a:buClrTx/>
              <a:buSzTx/>
              <a:buFontTx/>
              <a:buChar char="-"/>
              <a:tabLst/>
              <a:defRPr/>
            </a:pPr>
            <a:endParaRPr lang="fr-FR" i="0" dirty="0">
              <a:sym typeface="Wingdings" panose="05000000000000000000" pitchFamily="2" charset="2"/>
            </a:endParaRPr>
          </a:p>
          <a:p>
            <a:r>
              <a:rPr lang="fr-FR" dirty="0"/>
              <a:t>début 2025, dans prolongement de changement de position des grandes sociétés tech autour de la liberté d’expression (X-Twitter, Meta), souhait des sociétés IA de moins brider</a:t>
            </a:r>
          </a:p>
          <a:p>
            <a:r>
              <a:rPr lang="fr-FR" dirty="0"/>
              <a:t>ex. pour </a:t>
            </a:r>
            <a:r>
              <a:rPr lang="fr-FR" dirty="0" err="1"/>
              <a:t>OpenAi</a:t>
            </a:r>
            <a:r>
              <a:rPr lang="fr-FR" dirty="0"/>
              <a:t> : https://www.zdnet.fr/actualites/openai-assouplit-la-moderation-sur-chatgpt-nous-acceptons-tous-les-points-de-vue-406512.htm : nouvelles orientations</a:t>
            </a:r>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119</a:t>
            </a:fld>
            <a:endParaRPr lang="fr-FR"/>
          </a:p>
        </p:txBody>
      </p:sp>
    </p:spTree>
    <p:extLst>
      <p:ext uri="{BB962C8B-B14F-4D97-AF65-F5344CB8AC3E}">
        <p14:creationId xmlns:p14="http://schemas.microsoft.com/office/powerpoint/2010/main" val="28087172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dirty="0"/>
              <a:t>étude sur GPT-3 dès 2020 : « </a:t>
            </a:r>
            <a:r>
              <a:rPr lang="fr-FR" sz="1000" b="0" i="0" kern="1200" dirty="0">
                <a:solidFill>
                  <a:schemeClr val="tx1"/>
                </a:solidFill>
                <a:effectLst/>
                <a:latin typeface="+mn-lt"/>
                <a:ea typeface="+mn-ea"/>
                <a:cs typeface="+mn-cs"/>
              </a:rPr>
              <a:t>Toute activité socialement préjudiciable qui repose sur la production de texte pourrait être renforcée par des modèles de langage puissants. Des exemples incluent </a:t>
            </a:r>
            <a:r>
              <a:rPr lang="fr-FR" sz="1000" b="1" i="0" kern="1200" dirty="0">
                <a:solidFill>
                  <a:schemeClr val="tx1"/>
                </a:solidFill>
                <a:effectLst/>
                <a:latin typeface="+mn-lt"/>
                <a:ea typeface="+mn-ea"/>
                <a:cs typeface="+mn-cs"/>
              </a:rPr>
              <a:t>la désinformation, le spams, l’hameçonnage, l’abus de processus légaux et gouvernementaux, de rédactions de travaux académiques frauduleux et de prétexte d’ingénierie sociale</a:t>
            </a:r>
            <a:r>
              <a:rPr lang="fr-FR" sz="1000" b="0" i="0" kern="1200" dirty="0">
                <a:solidFill>
                  <a:schemeClr val="tx1"/>
                </a:solidFill>
                <a:effectLst/>
                <a:latin typeface="+mn-lt"/>
                <a:ea typeface="+mn-ea"/>
                <a:cs typeface="+mn-cs"/>
              </a:rPr>
              <a:t> » (T. B. Brown, « </a:t>
            </a:r>
            <a:r>
              <a:rPr lang="fr-FR" sz="1000" b="0" i="0" kern="1200" dirty="0" err="1">
                <a:solidFill>
                  <a:schemeClr val="tx1"/>
                </a:solidFill>
                <a:effectLst/>
                <a:latin typeface="+mn-lt"/>
                <a:ea typeface="+mn-ea"/>
                <a:cs typeface="+mn-cs"/>
              </a:rPr>
              <a:t>Language</a:t>
            </a:r>
            <a:r>
              <a:rPr lang="fr-FR" sz="1000" b="0" i="0" kern="1200" dirty="0">
                <a:solidFill>
                  <a:schemeClr val="tx1"/>
                </a:solidFill>
                <a:effectLst/>
                <a:latin typeface="+mn-lt"/>
                <a:ea typeface="+mn-ea"/>
                <a:cs typeface="+mn-cs"/>
              </a:rPr>
              <a:t> </a:t>
            </a:r>
            <a:r>
              <a:rPr lang="fr-FR" sz="1000" b="0" i="0" kern="1200" dirty="0" err="1">
                <a:solidFill>
                  <a:schemeClr val="tx1"/>
                </a:solidFill>
                <a:effectLst/>
                <a:latin typeface="+mn-lt"/>
                <a:ea typeface="+mn-ea"/>
                <a:cs typeface="+mn-cs"/>
              </a:rPr>
              <a:t>Models</a:t>
            </a:r>
            <a:r>
              <a:rPr lang="fr-FR" sz="1000" b="0" i="0" kern="1200" dirty="0">
                <a:solidFill>
                  <a:schemeClr val="tx1"/>
                </a:solidFill>
                <a:effectLst/>
                <a:latin typeface="+mn-lt"/>
                <a:ea typeface="+mn-ea"/>
                <a:cs typeface="+mn-cs"/>
              </a:rPr>
              <a:t>… », </a:t>
            </a:r>
            <a:r>
              <a:rPr lang="fr-FR" sz="1000" b="0" i="1" kern="1200" dirty="0">
                <a:solidFill>
                  <a:schemeClr val="tx1"/>
                </a:solidFill>
                <a:effectLst/>
                <a:latin typeface="+mn-lt"/>
                <a:ea typeface="+mn-ea"/>
                <a:cs typeface="+mn-cs"/>
              </a:rPr>
              <a:t>op. </a:t>
            </a:r>
            <a:r>
              <a:rPr lang="fr-FR" sz="1000" b="0" i="1" kern="1200" dirty="0" err="1">
                <a:solidFill>
                  <a:schemeClr val="tx1"/>
                </a:solidFill>
                <a:effectLst/>
                <a:latin typeface="+mn-lt"/>
                <a:ea typeface="+mn-ea"/>
                <a:cs typeface="+mn-cs"/>
              </a:rPr>
              <a:t>cit</a:t>
            </a:r>
            <a:r>
              <a:rPr lang="fr-FR" sz="1000" b="0" i="1" kern="1200" dirty="0">
                <a:solidFill>
                  <a:schemeClr val="tx1"/>
                </a:solidFill>
                <a:effectLst/>
                <a:latin typeface="+mn-lt"/>
                <a:ea typeface="+mn-ea"/>
                <a:cs typeface="+mn-cs"/>
              </a:rPr>
              <a:t>.</a:t>
            </a:r>
            <a:r>
              <a:rPr lang="fr-FR" sz="1000" b="0" i="0" kern="1200" dirty="0">
                <a:solidFill>
                  <a:schemeClr val="tx1"/>
                </a:solidFill>
                <a:effectLst/>
                <a:latin typeface="+mn-lt"/>
                <a:ea typeface="+mn-ea"/>
                <a:cs typeface="+mn-cs"/>
              </a:rPr>
              <a:t>, https://arxiv.org/abs/2005.14165)</a:t>
            </a:r>
          </a:p>
          <a:p>
            <a:pPr algn="l"/>
            <a:endParaRPr lang="fr-FR" sz="1000" b="0" i="0" kern="1200" dirty="0">
              <a:solidFill>
                <a:schemeClr val="tx1"/>
              </a:solidFill>
              <a:effectLst/>
              <a:latin typeface="+mn-lt"/>
              <a:ea typeface="+mn-ea"/>
              <a:cs typeface="+mn-cs"/>
            </a:endParaRPr>
          </a:p>
          <a:p>
            <a:pPr algn="l"/>
            <a:endParaRPr lang="fr-FR" sz="1000" b="0" i="0" kern="1200" dirty="0">
              <a:solidFill>
                <a:schemeClr val="tx1"/>
              </a:solidFill>
              <a:effectLst/>
              <a:latin typeface="+mn-lt"/>
              <a:ea typeface="+mn-ea"/>
              <a:cs typeface="+mn-cs"/>
            </a:endParaRPr>
          </a:p>
          <a:p>
            <a:pPr marL="171450" indent="-171450">
              <a:buFontTx/>
              <a:buChar char="-"/>
            </a:pPr>
            <a:r>
              <a:rPr lang="fr-FR" b="1" u="sng" dirty="0"/>
              <a:t>des informations créées de toutes pièces</a:t>
            </a:r>
          </a:p>
          <a:p>
            <a:pPr marL="352425" lvl="1" indent="-171450">
              <a:buFontTx/>
              <a:buChar char="-"/>
            </a:pPr>
            <a:r>
              <a:rPr lang="fr-FR" b="1" dirty="0"/>
              <a:t>des éléments malveillants</a:t>
            </a: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quels garde-fous ?</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dirty="0">
                <a:sym typeface="Wingdings" panose="05000000000000000000" pitchFamily="2" charset="2"/>
              </a:rPr>
              <a:t>cf. possibilité de </a:t>
            </a:r>
            <a:r>
              <a:rPr lang="fr-FR" b="1" i="1" dirty="0">
                <a:sym typeface="Wingdings" panose="05000000000000000000" pitchFamily="2" charset="2"/>
              </a:rPr>
              <a:t>hacker</a:t>
            </a:r>
            <a:r>
              <a:rPr lang="fr-FR" b="1" i="0" dirty="0">
                <a:sym typeface="Wingdings" panose="05000000000000000000" pitchFamily="2" charset="2"/>
              </a:rPr>
              <a:t> l’IA</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utilisation de spécialistes pour des tâches de « </a:t>
            </a:r>
            <a:r>
              <a:rPr lang="fr-FR" i="1" dirty="0" err="1">
                <a:sym typeface="Wingdings" panose="05000000000000000000" pitchFamily="2" charset="2"/>
              </a:rPr>
              <a:t>red</a:t>
            </a:r>
            <a:r>
              <a:rPr lang="fr-FR" i="1" dirty="0">
                <a:sym typeface="Wingdings" panose="05000000000000000000" pitchFamily="2" charset="2"/>
              </a:rPr>
              <a:t>-teaming</a:t>
            </a:r>
            <a:r>
              <a:rPr lang="fr-FR" i="0" dirty="0">
                <a:sym typeface="Wingdings" panose="05000000000000000000" pitchFamily="2" charset="2"/>
              </a:rPr>
              <a:t> », pour prévoir des cas de débordements ou d’abus (OK pour GPT-4, équipe « </a:t>
            </a:r>
            <a:r>
              <a:rPr lang="fr-FR" i="1" dirty="0" err="1">
                <a:sym typeface="Wingdings" panose="05000000000000000000" pitchFamily="2" charset="2"/>
              </a:rPr>
              <a:t>Preparedness</a:t>
            </a:r>
            <a:r>
              <a:rPr lang="fr-FR" i="0" dirty="0">
                <a:sym typeface="Wingdings" panose="05000000000000000000" pitchFamily="2" charset="2"/>
              </a:rPr>
              <a:t> » et challenge, OpenAI, </a:t>
            </a:r>
            <a:r>
              <a:rPr lang="fr-FR" i="1" dirty="0">
                <a:sym typeface="Wingdings" panose="05000000000000000000" pitchFamily="2" charset="2"/>
              </a:rPr>
              <a:t>op. </a:t>
            </a:r>
            <a:r>
              <a:rPr lang="fr-FR" i="1" dirty="0" err="1">
                <a:sym typeface="Wingdings" panose="05000000000000000000" pitchFamily="2" charset="2"/>
              </a:rPr>
              <a:t>cit</a:t>
            </a:r>
            <a:r>
              <a:rPr lang="fr-FR" i="1" dirty="0">
                <a:sym typeface="Wingdings" panose="05000000000000000000" pitchFamily="2" charset="2"/>
              </a:rPr>
              <a:t>., </a:t>
            </a:r>
            <a:r>
              <a:rPr lang="fr-FR" i="0" dirty="0">
                <a:sym typeface="Wingdings" panose="05000000000000000000" pitchFamily="2" charset="2"/>
              </a:rPr>
              <a:t>26/10/2023, </a:t>
            </a:r>
            <a:r>
              <a:rPr lang="fr-FR" i="0" baseline="0" dirty="0"/>
              <a:t>https://openai.com/blog/frontier-risk-and-preparedness)</a:t>
            </a:r>
            <a:endParaRPr lang="fr-FR" i="0" dirty="0">
              <a:sym typeface="Wingdings" panose="05000000000000000000" pitchFamily="2" charset="2"/>
            </a:endParaRPr>
          </a:p>
          <a:p>
            <a:pPr marL="803275" marR="0" lvl="2"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cas d’usages à des </a:t>
            </a:r>
            <a:r>
              <a:rPr lang="fr-FR" b="1" i="0" dirty="0">
                <a:sym typeface="Wingdings" panose="05000000000000000000" pitchFamily="2" charset="2"/>
              </a:rPr>
              <a:t>fins préjudiciables</a:t>
            </a:r>
          </a:p>
          <a:p>
            <a:pPr marL="1074738" marR="0" lvl="3" indent="-171450" algn="l" defTabSz="914400" rtl="0" eaLnBrk="1" fontAlgn="auto" latinLnBrk="0" hangingPunct="1">
              <a:lnSpc>
                <a:spcPct val="100000"/>
              </a:lnSpc>
              <a:spcBef>
                <a:spcPts val="0"/>
              </a:spcBef>
              <a:spcAft>
                <a:spcPts val="0"/>
              </a:spcAft>
              <a:buClrTx/>
              <a:buSzTx/>
              <a:buFontTx/>
              <a:buChar char="-"/>
              <a:tabLst/>
              <a:defRPr/>
            </a:pPr>
            <a:r>
              <a:rPr lang="fr-FR" i="0" dirty="0">
                <a:sym typeface="Wingdings" panose="05000000000000000000" pitchFamily="2" charset="2"/>
              </a:rPr>
              <a:t>ex. attaques par déni de service (DDoS) contre ChatGPT début 11/2023</a:t>
            </a:r>
            <a:endParaRPr lang="fr-FR" dirty="0">
              <a:sym typeface="Wingdings" panose="05000000000000000000" pitchFamily="2" charset="2"/>
            </a:endParaRPr>
          </a:p>
          <a:p>
            <a:pPr marL="352425" lvl="1" indent="-171450">
              <a:buFont typeface="Wingdings" panose="05000000000000000000" pitchFamily="2" charset="2"/>
              <a:buChar char="à"/>
            </a:pPr>
            <a:r>
              <a:rPr lang="fr-FR" b="1" i="0" dirty="0">
                <a:sym typeface="Wingdings" panose="05000000000000000000" pitchFamily="2" charset="2"/>
              </a:rPr>
              <a:t>risques au quotidien </a:t>
            </a:r>
            <a:r>
              <a:rPr lang="fr-FR" b="0" i="0" dirty="0">
                <a:sym typeface="Wingdings" panose="05000000000000000000" pitchFamily="2" charset="2"/>
              </a:rPr>
              <a:t>(spams, hameçonnage)</a:t>
            </a:r>
          </a:p>
          <a:p>
            <a:pPr marL="1074738" lvl="3">
              <a:buFont typeface="Wingdings" panose="05000000000000000000" pitchFamily="2" charset="2"/>
              <a:buNone/>
            </a:pPr>
            <a:r>
              <a:rPr lang="fr-FR" b="1" i="0" dirty="0">
                <a:sym typeface="Wingdings" panose="05000000000000000000" pitchFamily="2" charset="2"/>
              </a:rPr>
              <a:t>! aux outils </a:t>
            </a:r>
            <a:r>
              <a:rPr lang="fr-FR" b="1" i="0" dirty="0" err="1">
                <a:sym typeface="Wingdings" panose="05000000000000000000" pitchFamily="2" charset="2"/>
              </a:rPr>
              <a:t>pré-construits</a:t>
            </a:r>
            <a:r>
              <a:rPr lang="fr-FR" b="1" i="0" dirty="0">
                <a:sym typeface="Wingdings" panose="05000000000000000000" pitchFamily="2" charset="2"/>
              </a:rPr>
              <a:t>, prompts cachés </a:t>
            </a:r>
            <a:r>
              <a:rPr lang="fr-FR" b="0" i="0" dirty="0">
                <a:sym typeface="Wingdings" panose="05000000000000000000" pitchFamily="2" charset="2"/>
              </a:rPr>
              <a:t>(failles de sécurité possibles, notamment si ont, en plus, accès à des services tiers comme boîtes mail, données confidentielles), ex. S. </a:t>
            </a:r>
            <a:r>
              <a:rPr lang="fr-FR" b="0" i="0" dirty="0" err="1">
                <a:sym typeface="Wingdings" panose="05000000000000000000" pitchFamily="2" charset="2"/>
              </a:rPr>
              <a:t>Willison</a:t>
            </a:r>
            <a:r>
              <a:rPr lang="fr-FR" b="0" i="0" dirty="0">
                <a:sym typeface="Wingdings" panose="05000000000000000000" pitchFamily="2" charset="2"/>
              </a:rPr>
              <a:t>, « Prompt injection… », 14/04/2023, https://www.actuia.com/actualite/barometre-impact-ai-2023-70-des-francais-veulent-une-ia-de-confiance/ : NB : « </a:t>
            </a:r>
            <a:r>
              <a:rPr lang="fr-FR" b="0" i="1" dirty="0">
                <a:sym typeface="Wingdings" panose="05000000000000000000" pitchFamily="2" charset="2"/>
              </a:rPr>
              <a:t>prompt injection</a:t>
            </a:r>
            <a:r>
              <a:rPr lang="fr-FR" b="0" i="0" dirty="0">
                <a:sym typeface="Wingdings" panose="05000000000000000000" pitchFamily="2" charset="2"/>
              </a:rPr>
              <a:t> » = attaque contre les applications basées sur des modèles IA</a:t>
            </a:r>
            <a:endParaRPr lang="fr-FR" b="0" i="0" dirty="0"/>
          </a:p>
          <a:p>
            <a:pPr marL="803275" lvl="2" indent="-171450">
              <a:buFontTx/>
              <a:buChar char="-"/>
            </a:pPr>
            <a:endParaRPr lang="fr-FR" b="1" dirty="0"/>
          </a:p>
          <a:p>
            <a:pPr marL="352425" lvl="1" indent="-171450">
              <a:buFontTx/>
              <a:buChar char="-"/>
            </a:pPr>
            <a:r>
              <a:rPr lang="fr-FR" b="1" dirty="0"/>
              <a:t>des usines à </a:t>
            </a:r>
            <a:r>
              <a:rPr lang="fr-FR" b="1" i="1" dirty="0"/>
              <a:t>fake</a:t>
            </a:r>
          </a:p>
          <a:p>
            <a:pPr marL="803275" lvl="2" indent="-171450">
              <a:buFontTx/>
              <a:buChar char="-"/>
            </a:pPr>
            <a:r>
              <a:rPr lang="fr-FR" dirty="0"/>
              <a:t>depuis longtemps : images retouchées, désinformations, </a:t>
            </a:r>
            <a:r>
              <a:rPr lang="fr-FR" i="1" dirty="0"/>
              <a:t>fake</a:t>
            </a:r>
            <a:r>
              <a:rPr lang="fr-FR" dirty="0"/>
              <a:t>, bots automatiques, notamment sur les réseaux sociaux, etc. sur internet</a:t>
            </a:r>
          </a:p>
          <a:p>
            <a:pPr marL="803275" lvl="2" indent="-171450">
              <a:buFontTx/>
              <a:buChar char="-"/>
            </a:pPr>
            <a:r>
              <a:rPr lang="fr-FR" dirty="0"/>
              <a:t>avec IA : phénomène en expansion grâce à la facilité d’usage</a:t>
            </a:r>
          </a:p>
          <a:p>
            <a:pPr marL="1074738" lvl="3" indent="-171450">
              <a:buFontTx/>
              <a:buChar char="-"/>
            </a:pPr>
            <a:r>
              <a:rPr lang="fr-FR" b="0" i="1" dirty="0"/>
              <a:t>fake</a:t>
            </a:r>
            <a:r>
              <a:rPr lang="fr-FR" b="0" i="0" dirty="0"/>
              <a:t> dans les textes, dans les images</a:t>
            </a:r>
          </a:p>
          <a:p>
            <a:pPr marL="1074738" lvl="3" indent="-171450">
              <a:buFontTx/>
              <a:buChar char="-"/>
            </a:pPr>
            <a:r>
              <a:rPr lang="fr-FR" b="0" i="0" dirty="0"/>
              <a:t>développement des </a:t>
            </a:r>
            <a:r>
              <a:rPr lang="fr-FR" b="1" i="1" dirty="0" err="1"/>
              <a:t>deepfakes</a:t>
            </a:r>
            <a:r>
              <a:rPr lang="fr-FR" b="0" i="0" dirty="0"/>
              <a:t>, avec les vidéos (images, mais aussi bande son) – cf. des outils comme </a:t>
            </a:r>
            <a:r>
              <a:rPr lang="fr-FR" b="0" i="0" dirty="0" err="1"/>
              <a:t>Heygen</a:t>
            </a:r>
            <a:r>
              <a:rPr lang="fr-FR" b="0" i="0" dirty="0"/>
              <a:t> (https://labs.heygen.com)</a:t>
            </a:r>
          </a:p>
          <a:p>
            <a:pPr marL="803275" lvl="2" indent="-171450">
              <a:buFont typeface="Wingdings" panose="05000000000000000000" pitchFamily="2" charset="2"/>
              <a:buChar char="à"/>
            </a:pPr>
            <a:r>
              <a:rPr lang="fr-FR" b="1" i="0" dirty="0">
                <a:sym typeface="Wingdings" panose="05000000000000000000" pitchFamily="2" charset="2"/>
              </a:rPr>
              <a:t>risques évidents pour l’information, les sociétés </a:t>
            </a:r>
            <a:r>
              <a:rPr lang="fr-FR" b="0" i="0" dirty="0">
                <a:sym typeface="Wingdings" panose="05000000000000000000" pitchFamily="2" charset="2"/>
              </a:rPr>
              <a:t>(cf. craintes autour des élections 2024 en Europe, en Inde, en Angleterre, aux Etats-Unis)</a:t>
            </a:r>
          </a:p>
          <a:p>
            <a:pPr marL="1371600" lvl="3" indent="0">
              <a:buFont typeface="Wingdings" panose="05000000000000000000" pitchFamily="2" charset="2"/>
              <a:buNone/>
            </a:pPr>
            <a:r>
              <a:rPr lang="fr-FR" b="0" i="0" dirty="0">
                <a:sym typeface="Wingdings" panose="05000000000000000000" pitchFamily="2" charset="2"/>
              </a:rPr>
              <a:t>! cf. </a:t>
            </a:r>
            <a:r>
              <a:rPr lang="fr-FR" b="0" i="1" dirty="0">
                <a:sym typeface="Wingdings" panose="05000000000000000000" pitchFamily="2" charset="2"/>
              </a:rPr>
              <a:t>supra</a:t>
            </a:r>
            <a:r>
              <a:rPr lang="fr-FR" b="0" i="0" dirty="0">
                <a:sym typeface="Wingdings" panose="05000000000000000000" pitchFamily="2" charset="2"/>
              </a:rPr>
              <a:t> la question de l’évaluation</a:t>
            </a:r>
            <a:endParaRPr lang="fr-FR" b="0"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121</a:t>
            </a:fld>
            <a:endParaRPr lang="fr-FR"/>
          </a:p>
        </p:txBody>
      </p:sp>
    </p:spTree>
    <p:extLst>
      <p:ext uri="{BB962C8B-B14F-4D97-AF65-F5344CB8AC3E}">
        <p14:creationId xmlns:p14="http://schemas.microsoft.com/office/powerpoint/2010/main" val="39352408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8DA6C-4B94-8037-C39A-2A9AB3DC4CB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ED7968-0AA1-A4DD-6FA4-84ABF44812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34279F-D135-EAD1-6093-E344BC47ACC0}"/>
              </a:ext>
            </a:extLst>
          </p:cNvPr>
          <p:cNvSpPr>
            <a:spLocks noGrp="1"/>
          </p:cNvSpPr>
          <p:nvPr>
            <p:ph type="body" idx="1"/>
          </p:nvPr>
        </p:nvSpPr>
        <p:spPr>
          <a:xfrm>
            <a:off x="685800" y="4400550"/>
            <a:ext cx="5486400" cy="12630150"/>
          </a:xfrm>
        </p:spPr>
        <p:txBody>
          <a:bodyPr/>
          <a:lstStyle/>
          <a:p>
            <a:pPr marL="352425" lvl="1" indent="-171450">
              <a:buFontTx/>
              <a:buChar char="-"/>
            </a:pPr>
            <a:r>
              <a:rPr lang="fr-FR" b="1" i="0" dirty="0"/>
              <a:t>le risque de la régression</a:t>
            </a:r>
          </a:p>
          <a:p>
            <a:pPr marL="808038" lvl="3" indent="-171450">
              <a:buFontTx/>
              <a:buChar char="-"/>
            </a:pPr>
            <a:r>
              <a:rPr lang="fr-FR" b="1" i="0" dirty="0"/>
              <a:t>des données de qualité qui stagnent</a:t>
            </a:r>
          </a:p>
          <a:p>
            <a:pPr marL="1076325" lvl="4" indent="-180975"/>
            <a:r>
              <a:rPr lang="fr-FR" b="1" i="0" dirty="0"/>
              <a:t>- on arrive à une période où il y a de moins en moins de contenus de qualité sur internet accessible librement pour la constitution des données d’entrainement (2026 pour le texte ?) ; </a:t>
            </a:r>
            <a:r>
              <a:rPr lang="fr-FR" b="0" i="0" dirty="0"/>
              <a:t>cf. R. </a:t>
            </a:r>
            <a:r>
              <a:rPr lang="fr-FR" b="0" i="0" dirty="0" err="1"/>
              <a:t>Matulionyte</a:t>
            </a:r>
            <a:r>
              <a:rPr lang="fr-FR" b="0" i="0" dirty="0"/>
              <a:t>, «</a:t>
            </a:r>
            <a:r>
              <a:rPr lang="en-US" b="0" i="0" dirty="0"/>
              <a:t>Researchers warn we could run…</a:t>
            </a:r>
            <a:r>
              <a:rPr lang="fr-FR" b="0" i="0" dirty="0"/>
              <a:t> », 07/11/2023, https://theconversation.com/researchers-warn-we-could-run-out-of-data-to-train-ai-by-2026-what-then-216741)</a:t>
            </a:r>
          </a:p>
          <a:p>
            <a:pPr marL="1076325" lvl="4" indent="-180975"/>
            <a:r>
              <a:rPr lang="fr-FR" b="0" i="0" dirty="0"/>
              <a:t>essais de solutions temporaires comme récupération de données internet sous couvert de </a:t>
            </a:r>
            <a:r>
              <a:rPr lang="fr-FR" b="0" i="1" dirty="0" err="1"/>
              <a:t>fair</a:t>
            </a:r>
            <a:r>
              <a:rPr lang="fr-FR" b="0" i="1" dirty="0"/>
              <a:t> use</a:t>
            </a:r>
            <a:r>
              <a:rPr lang="fr-FR" b="0" i="0" dirty="0"/>
              <a:t>, utilisation de données maison (YouTube chez Google, Facebook et </a:t>
            </a:r>
            <a:r>
              <a:rPr lang="fr-FR" b="0" i="0" dirty="0" err="1"/>
              <a:t>Instragram</a:t>
            </a:r>
            <a:r>
              <a:rPr lang="fr-FR" b="0" i="0" dirty="0"/>
              <a:t> chez Meta) (cf. S. </a:t>
            </a:r>
            <a:r>
              <a:rPr lang="fr-FR" b="0" i="0" dirty="0" err="1"/>
              <a:t>Bascou</a:t>
            </a:r>
            <a:r>
              <a:rPr lang="fr-FR" b="0" i="0" dirty="0"/>
              <a:t>, « IA : les combines d’OpenAI... », 09/04/2024, https://www.01net.com/actualites/ia-les-combines-dopenai-de-google-et-de-meta-pour-pallier-la-penurie-de-donnees.html)</a:t>
            </a:r>
          </a:p>
          <a:p>
            <a:pPr marL="1076325" lvl="4" indent="-180975"/>
            <a:r>
              <a:rPr lang="fr-FR" b="0" i="0" dirty="0"/>
              <a:t>suite au problème sur le droit d’auteur, blocage</a:t>
            </a:r>
            <a:r>
              <a:rPr lang="fr-FR" b="0" i="1" dirty="0"/>
              <a:t> </a:t>
            </a:r>
            <a:r>
              <a:rPr lang="fr-FR" b="0" i="0" u="none" dirty="0"/>
              <a:t>par de nombreux fournisseurs de contenus gratuits, mais de qualité (presse), des robots indexeurs d’OpenAI – cf. C. Di </a:t>
            </a:r>
            <a:r>
              <a:rPr lang="fr-FR" b="0" i="0" u="none" dirty="0" err="1"/>
              <a:t>Quinzio</a:t>
            </a:r>
            <a:r>
              <a:rPr lang="fr-FR" b="0" i="0" u="none" dirty="0"/>
              <a:t>, « Des médias français rejoignent le mouvement… », 30/08/2023, https://www.strategies.fr/actualites/medias/LQ2216718C/des-medias-francais-rejoignent-le-mouvement-contre-chatgpt.html</a:t>
            </a:r>
          </a:p>
          <a:p>
            <a:pPr marL="808038" lvl="3" indent="-171450">
              <a:buFontTx/>
              <a:buChar char="-"/>
            </a:pPr>
            <a:r>
              <a:rPr lang="fr-FR" b="1" i="0" dirty="0"/>
              <a:t>des données qui régressent ?</a:t>
            </a:r>
          </a:p>
          <a:p>
            <a:pPr marL="1265238" marR="0" lvl="5" indent="-171450" algn="l" defTabSz="914400" rtl="0" eaLnBrk="1" fontAlgn="auto" latinLnBrk="0" hangingPunct="1">
              <a:lnSpc>
                <a:spcPct val="100000"/>
              </a:lnSpc>
              <a:spcBef>
                <a:spcPts val="0"/>
              </a:spcBef>
              <a:spcAft>
                <a:spcPts val="0"/>
              </a:spcAft>
              <a:buClrTx/>
              <a:buSzTx/>
              <a:buFontTx/>
              <a:buChar char="-"/>
              <a:tabLst/>
              <a:defRPr/>
            </a:pPr>
            <a:r>
              <a:rPr lang="fr-FR" sz="1000" b="1" i="0" dirty="0"/>
              <a:t>risque d’« effet photocopieuse » </a:t>
            </a:r>
            <a:r>
              <a:rPr lang="fr-FR" sz="1000" b="0" i="0" dirty="0"/>
              <a:t>(« </a:t>
            </a:r>
            <a:r>
              <a:rPr lang="fr-FR" sz="1000" b="0" i="1" dirty="0"/>
              <a:t>model collapse </a:t>
            </a:r>
            <a:r>
              <a:rPr lang="fr-FR" sz="1000" b="0" i="0" dirty="0"/>
              <a:t>», I. </a:t>
            </a:r>
            <a:r>
              <a:rPr lang="fr-FR" sz="1000" b="0" i="0" dirty="0" err="1"/>
              <a:t>Shumailov</a:t>
            </a:r>
            <a:r>
              <a:rPr lang="fr-FR" sz="1000" b="0" i="0" dirty="0"/>
              <a:t> et al., « The </a:t>
            </a:r>
            <a:r>
              <a:rPr lang="fr-FR" sz="1000" b="0" i="0" dirty="0" err="1"/>
              <a:t>curse</a:t>
            </a:r>
            <a:r>
              <a:rPr lang="fr-FR" sz="1000" b="0" i="0" dirty="0"/>
              <a:t> of </a:t>
            </a:r>
            <a:r>
              <a:rPr lang="fr-FR" sz="1000" b="0" i="0" dirty="0" err="1"/>
              <a:t>recursion</a:t>
            </a:r>
            <a:r>
              <a:rPr lang="fr-FR" sz="1000" b="0" i="0" dirty="0"/>
              <a:t>... », 2023-2024, https://arxiv.org/abs/2305.17493, publication dans </a:t>
            </a:r>
            <a:r>
              <a:rPr lang="fr-FR" sz="1000" b="0" i="1" dirty="0"/>
              <a:t>Nature </a:t>
            </a:r>
            <a:r>
              <a:rPr lang="fr-FR" sz="1000" b="0" i="0" dirty="0"/>
              <a:t>: https://www.nature.com/articles/s41586-024-07566-y) : </a:t>
            </a:r>
            <a:r>
              <a:rPr lang="fr-FR" sz="1000" dirty="0"/>
              <a:t>problème de l’utilisation de données d’entraînement synthétiques générées elles-mêmes par des LLM : la qualité se détériore progressivement</a:t>
            </a:r>
          </a:p>
          <a:p>
            <a:pPr marL="1265238" lvl="5" indent="-171450">
              <a:buFontTx/>
              <a:buChar char="-"/>
              <a:defRPr/>
            </a:pPr>
            <a:r>
              <a:rPr lang="fr-FR" sz="1000" b="1" i="0" dirty="0"/>
              <a:t>été 2023 : les résultats de ChatGPT seraient moins bons ???? </a:t>
            </a:r>
            <a:r>
              <a:rPr lang="fr-FR" sz="1000" b="0" i="0" dirty="0"/>
              <a:t>(B. Edwards, « </a:t>
            </a:r>
            <a:r>
              <a:rPr lang="fr-FR" sz="1000" b="0" i="0" kern="1200" dirty="0" err="1">
                <a:solidFill>
                  <a:schemeClr val="tx1"/>
                </a:solidFill>
                <a:effectLst/>
                <a:latin typeface="+mn-lt"/>
                <a:ea typeface="+mn-ea"/>
                <a:cs typeface="+mn-cs"/>
              </a:rPr>
              <a:t>Study</a:t>
            </a:r>
            <a:r>
              <a:rPr lang="fr-FR" sz="1000" b="0" i="0" kern="1200" dirty="0">
                <a:solidFill>
                  <a:schemeClr val="tx1"/>
                </a:solidFill>
                <a:effectLst/>
                <a:latin typeface="+mn-lt"/>
                <a:ea typeface="+mn-ea"/>
                <a:cs typeface="+mn-cs"/>
              </a:rPr>
              <a:t> claims ChatGPT… », 20/07/2023, </a:t>
            </a:r>
            <a:r>
              <a:rPr lang="fr-FR" sz="1000" b="0" i="0" dirty="0"/>
              <a:t>https://arstechnica.com/information-technology/2023/07/is-chatgpt-getting-worse-over-time-study-claims-yes-but-others-arent-sure)</a:t>
            </a:r>
            <a:endParaRPr lang="fr-FR" sz="1000" b="1" i="0" dirty="0"/>
          </a:p>
          <a:p>
            <a:pPr marL="1265238" lvl="5" indent="-171450">
              <a:buFontTx/>
              <a:buChar char="-"/>
            </a:pPr>
            <a:r>
              <a:rPr lang="fr-FR" sz="1000" dirty="0"/>
              <a:t>pour limiter les biais, les IA sont </a:t>
            </a:r>
            <a:r>
              <a:rPr lang="fr-FR" sz="1000" dirty="0" err="1"/>
              <a:t>réentraînées</a:t>
            </a:r>
            <a:r>
              <a:rPr lang="fr-FR" sz="1000" dirty="0"/>
              <a:t> régulièrement sur leurs corpus et en prenant en compte les éléments des usagers</a:t>
            </a:r>
            <a:endParaRPr lang="fr-FR" sz="1000" b="1" i="0" dirty="0"/>
          </a:p>
          <a:p>
            <a:pPr marL="808038" lvl="3" indent="-171450">
              <a:buFontTx/>
              <a:buChar char="-"/>
            </a:pPr>
            <a:r>
              <a:rPr lang="fr-FR" b="1" i="0" dirty="0"/>
              <a:t>des données de plus en plus problématiques</a:t>
            </a:r>
          </a:p>
          <a:p>
            <a:pPr marL="1265238" lvl="5" indent="-171450">
              <a:buFontTx/>
              <a:buChar char="-"/>
              <a:defRPr/>
            </a:pPr>
            <a:r>
              <a:rPr lang="fr-FR" sz="1000" b="1" i="0" dirty="0"/>
              <a:t>d’ici à 2026, certains experts craignent jusqu’à 90 % de contenus créés de manière automatique sans supervision humaine sur internet </a:t>
            </a:r>
            <a:r>
              <a:rPr lang="fr-FR" sz="1000" b="0" i="0" dirty="0"/>
              <a:t>(rapport Europol 2022 mentionné in E. </a:t>
            </a:r>
            <a:r>
              <a:rPr lang="fr-FR" sz="1000" b="0" i="0" dirty="0" err="1"/>
              <a:t>Echaroux</a:t>
            </a:r>
            <a:r>
              <a:rPr lang="fr-FR" sz="1000" b="0" i="0" dirty="0"/>
              <a:t>, «  « On va avoir de plus en plus… », </a:t>
            </a:r>
            <a:r>
              <a:rPr lang="fr-FR" sz="1000" b="0" i="1" dirty="0"/>
              <a:t>Usbek &amp; Rica</a:t>
            </a:r>
            <a:r>
              <a:rPr lang="fr-FR" sz="1000" b="0" i="0" dirty="0"/>
              <a:t>, 26/09/2023, https://usbeketrica.com/fr/article/ia-on-va-avoir-de-plus-en-plus-de-mal-a-constituer-des-archives-authentiques-de-notre-futur) – 10 % des données selon les prévisions de Gartner (cité in https://www.altexsoft.com/blog/generative-ai/)</a:t>
            </a:r>
          </a:p>
          <a:p>
            <a:pPr marL="1257300" indent="-180975" algn="l">
              <a:buFontTx/>
              <a:buChar char="-"/>
            </a:pPr>
            <a:r>
              <a:rPr lang="fr-FR" dirty="0"/>
              <a:t>problème d’un internet où les contenus seraient de plus en plus générés par l’IA à des fins malveillantes ou pour éviter le </a:t>
            </a:r>
            <a:r>
              <a:rPr lang="fr-FR" i="1" dirty="0" err="1"/>
              <a:t>scraping</a:t>
            </a:r>
            <a:r>
              <a:rPr lang="fr-FR" dirty="0"/>
              <a:t> non autorisé (cf. </a:t>
            </a:r>
            <a:r>
              <a:rPr lang="fr-FR" dirty="0" err="1"/>
              <a:t>Glaze</a:t>
            </a:r>
            <a:r>
              <a:rPr lang="fr-FR" dirty="0"/>
              <a:t>, </a:t>
            </a:r>
            <a:r>
              <a:rPr lang="fr-FR" b="1" dirty="0" err="1"/>
              <a:t>Nightshade</a:t>
            </a:r>
            <a:r>
              <a:rPr lang="fr-FR" dirty="0"/>
              <a:t>, M. </a:t>
            </a:r>
            <a:r>
              <a:rPr lang="fr-FR" dirty="0" err="1"/>
              <a:t>Heikkilä</a:t>
            </a:r>
            <a:r>
              <a:rPr lang="fr-FR" dirty="0"/>
              <a:t>, « </a:t>
            </a:r>
            <a:r>
              <a:rPr lang="en-US" dirty="0"/>
              <a:t>This new data poisoning tool…</a:t>
            </a:r>
            <a:r>
              <a:rPr lang="fr-FR" dirty="0"/>
              <a:t> », 23/10/2023, https://www.technologyreview.com/2023/10/23/1082189/data-poisoning-artists-fight-generative-ai/)</a:t>
            </a:r>
          </a:p>
          <a:p>
            <a:pPr algn="l"/>
            <a:r>
              <a:rPr lang="fr-FR" dirty="0"/>
              <a:t>	</a:t>
            </a:r>
            <a:r>
              <a:rPr lang="fr-FR" dirty="0">
                <a:sym typeface="Wingdings" panose="05000000000000000000" pitchFamily="2" charset="2"/>
              </a:rPr>
              <a:t> </a:t>
            </a:r>
            <a:r>
              <a:rPr lang="fr-FR" b="1" dirty="0">
                <a:sym typeface="Wingdings" panose="05000000000000000000" pitchFamily="2" charset="2"/>
              </a:rPr>
              <a:t>des données de mauvaise qualité viendront alimenter les IA, qui seront à leur tour de plus mauvaise qualité</a:t>
            </a:r>
          </a:p>
        </p:txBody>
      </p:sp>
      <p:sp>
        <p:nvSpPr>
          <p:cNvPr id="4" name="Espace réservé du numéro de diapositive 3">
            <a:extLst>
              <a:ext uri="{FF2B5EF4-FFF2-40B4-BE49-F238E27FC236}">
                <a16:creationId xmlns:a16="http://schemas.microsoft.com/office/drawing/2014/main" id="{100F6310-E7C1-2B88-591C-CF3CFAF0551D}"/>
              </a:ext>
            </a:extLst>
          </p:cNvPr>
          <p:cNvSpPr>
            <a:spLocks noGrp="1"/>
          </p:cNvSpPr>
          <p:nvPr>
            <p:ph type="sldNum" sz="quarter" idx="5"/>
          </p:nvPr>
        </p:nvSpPr>
        <p:spPr/>
        <p:txBody>
          <a:bodyPr/>
          <a:lstStyle/>
          <a:p>
            <a:fld id="{B21FE077-B2FA-45DD-91CF-0EAF3D27A068}" type="slidenum">
              <a:rPr lang="fr-FR" smtClean="0"/>
              <a:t>123</a:t>
            </a:fld>
            <a:endParaRPr lang="fr-FR"/>
          </a:p>
        </p:txBody>
      </p:sp>
    </p:spTree>
    <p:extLst>
      <p:ext uri="{BB962C8B-B14F-4D97-AF65-F5344CB8AC3E}">
        <p14:creationId xmlns:p14="http://schemas.microsoft.com/office/powerpoint/2010/main" val="22781447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50"/>
            <a:ext cx="5486400" cy="12630150"/>
          </a:xfrm>
        </p:spPr>
        <p:txBody>
          <a:bodyPr/>
          <a:lstStyle/>
          <a:p>
            <a:pPr algn="l"/>
            <a:r>
              <a:rPr lang="fr-FR" b="1" dirty="0">
                <a:sym typeface="Wingdings" panose="05000000000000000000" pitchFamily="2" charset="2"/>
              </a:rPr>
              <a:t>	 solution ?</a:t>
            </a:r>
            <a:r>
              <a:rPr lang="fr-FR" b="0" i="0" dirty="0"/>
              <a:t> </a:t>
            </a:r>
          </a:p>
          <a:p>
            <a:pPr marL="1257300" indent="-180975" algn="l"/>
            <a:r>
              <a:rPr lang="fr-FR" b="0" i="0" dirty="0"/>
              <a:t>- obtenir l’accès à des contenus de qualité autres (éditeurs, archives… - cf. numérisation de Google Books au tournant des années 2010 et qui est désormais un des éléments d’entraînement des IA) - ex. : Data Partnerships d’OpenAI</a:t>
            </a:r>
          </a:p>
          <a:p>
            <a:pPr marL="1257300" indent="-180975" algn="l">
              <a:buFontTx/>
              <a:buChar char="-"/>
            </a:pPr>
            <a:r>
              <a:rPr lang="fr-FR" b="0" i="0" dirty="0"/>
              <a:t>prévoir un modèle économique permettant de rétribuer les fournisseurs de contenus et non plus les récupérer gratuitement et parfois illégalement (cf. affaire Google actualités contre les fournisseurs de presse)</a:t>
            </a:r>
          </a:p>
          <a:p>
            <a:pPr marL="1076325" indent="0" algn="l">
              <a:buFontTx/>
              <a:buNone/>
            </a:pPr>
            <a:r>
              <a:rPr lang="fr-FR" b="0" i="0" dirty="0"/>
              <a:t>ex. : partenariat </a:t>
            </a:r>
            <a:r>
              <a:rPr lang="fr-FR" b="0" i="1" dirty="0"/>
              <a:t>Le Monde </a:t>
            </a:r>
            <a:r>
              <a:rPr lang="fr-FR" b="0" i="0" dirty="0"/>
              <a:t>/ OpenAI annoncé le 13/03/2024 (cf. Louis Dreyfus et Jérôme </a:t>
            </a:r>
            <a:r>
              <a:rPr lang="fr-FR" b="0" i="0" dirty="0" err="1"/>
              <a:t>Fenoglio</a:t>
            </a:r>
            <a:r>
              <a:rPr lang="fr-FR" b="0" i="0" dirty="0"/>
              <a:t>. « Intelligence artificielle : un accord de partenariat entre « Le Monde » et OpenAI ». </a:t>
            </a:r>
            <a:r>
              <a:rPr lang="fr-FR" b="0" i="1" dirty="0"/>
              <a:t>Le Monde</a:t>
            </a:r>
            <a:r>
              <a:rPr lang="fr-FR" b="0" i="0" dirty="0"/>
              <a:t>. 13/03/2024. https://www.lemonde.fr/le-monde-et-vous/article/2024/03/13/intelligence-artificielle-un-accord-de-partenariat-entre-le-monde-et-openai_6221836_6065879.html)</a:t>
            </a:r>
          </a:p>
          <a:p>
            <a:pPr marL="1076325" indent="0" algn="l">
              <a:buFontTx/>
              <a:buNone/>
            </a:pPr>
            <a:r>
              <a:rPr lang="fr-FR" b="0" i="0" dirty="0"/>
              <a:t>	* pour « établir et fiabiliser » les réponses de GPT</a:t>
            </a:r>
          </a:p>
          <a:p>
            <a:pPr marL="1076325" indent="0" algn="l">
              <a:buFontTx/>
              <a:buNone/>
            </a:pPr>
            <a:r>
              <a:rPr lang="fr-FR" b="0" i="0" dirty="0"/>
              <a:t>	* pour élargir l’audience du journal – cf. aussi utilisation de DeepL pour traduire les contenus du </a:t>
            </a:r>
            <a:r>
              <a:rPr lang="fr-FR" b="0" i="1" dirty="0"/>
              <a:t>Monde</a:t>
            </a:r>
            <a:r>
              <a:rPr lang="fr-FR" b="0" i="0" dirty="0"/>
              <a:t> avant supervision par des traducteurs</a:t>
            </a:r>
          </a:p>
          <a:p>
            <a:pPr marL="1076325" indent="0" algn="l">
              <a:buFontTx/>
              <a:buNone/>
            </a:pPr>
            <a:r>
              <a:rPr lang="fr-FR" b="0" i="0" dirty="0"/>
              <a:t>	* pour « consolider » le modèle économique du journal, notamment dans le cadre des droits voisins</a:t>
            </a:r>
          </a:p>
          <a:p>
            <a:pPr marL="1076325" indent="0" algn="l">
              <a:buFontTx/>
              <a:buNone/>
            </a:pPr>
            <a:r>
              <a:rPr lang="fr-FR" b="0" i="0" dirty="0"/>
              <a:t>	* pour faire un précédent : « Avec cette première signature, il sera plus difficile pour les autres plates-formes d’IA d’esquiver ou de refuser toute négociation. »</a:t>
            </a:r>
          </a:p>
          <a:p>
            <a:pPr marL="1076325" indent="0" algn="l">
              <a:buFontTx/>
              <a:buNone/>
            </a:pPr>
            <a:r>
              <a:rPr lang="fr-FR" b="0" i="0" dirty="0"/>
              <a:t>d’autres partenariats annoncés avec Axel Springer, Prisa Media (</a:t>
            </a:r>
            <a:r>
              <a:rPr lang="fr-FR" b="0" i="1" dirty="0"/>
              <a:t>El Pais</a:t>
            </a:r>
            <a:r>
              <a:rPr lang="fr-FR" b="0" i="0" dirty="0"/>
              <a:t>), le </a:t>
            </a:r>
            <a:r>
              <a:rPr lang="fr-FR" b="0" i="1" dirty="0"/>
              <a:t>Financial times</a:t>
            </a:r>
            <a:r>
              <a:rPr lang="fr-FR" b="0" i="0" dirty="0"/>
              <a:t>, avec l’empire médiatique de Rupert Murdoch (</a:t>
            </a:r>
            <a:r>
              <a:rPr lang="en-US" b="0" i="1" dirty="0"/>
              <a:t>The Wall Street Journal </a:t>
            </a:r>
            <a:r>
              <a:rPr lang="en-US" b="0" i="0" dirty="0"/>
              <a:t>et </a:t>
            </a:r>
            <a:r>
              <a:rPr lang="en-US" b="0" i="1" dirty="0"/>
              <a:t>New York Post</a:t>
            </a:r>
            <a:r>
              <a:rPr lang="en-US" b="0" i="0" dirty="0"/>
              <a:t>)</a:t>
            </a:r>
            <a:endParaRPr lang="fr-FR" b="0" i="0" dirty="0"/>
          </a:p>
          <a:p>
            <a:pPr marL="1076325" indent="0" algn="l">
              <a:buFontTx/>
              <a:buNone/>
            </a:pPr>
            <a:r>
              <a:rPr lang="fr-FR" b="0" dirty="0"/>
              <a:t>pour aller plus loin sur le lien entre IA et journalisme : https://reutersinstitute.politics.ox.ac.uk/news/ai-newsroom-guidelines-look-very-similar-says-researcher-who-studied-them-he-thinks-bad-news</a:t>
            </a:r>
          </a:p>
          <a:p>
            <a:pPr marL="1076325" indent="0" algn="l">
              <a:buFontTx/>
              <a:buNone/>
            </a:pPr>
            <a:endParaRPr lang="fr-FR" b="0" dirty="0"/>
          </a:p>
          <a:p>
            <a:pPr marL="1076325" indent="0" algn="l">
              <a:buFontTx/>
              <a:buNone/>
            </a:pPr>
            <a:r>
              <a:rPr lang="fr-FR" b="1" dirty="0"/>
              <a:t>deux usages possibles :</a:t>
            </a:r>
          </a:p>
          <a:p>
            <a:pPr marL="1247775" indent="-171450" algn="l">
              <a:buFontTx/>
              <a:buChar char="-"/>
            </a:pPr>
            <a:r>
              <a:rPr lang="fr-FR" b="1" dirty="0"/>
              <a:t>pour entraîner les modèles</a:t>
            </a:r>
          </a:p>
          <a:p>
            <a:pPr marL="1247775" indent="-171450" algn="l">
              <a:buFontTx/>
              <a:buChar char="-"/>
            </a:pPr>
            <a:r>
              <a:rPr lang="fr-FR" b="1" dirty="0"/>
              <a:t>pour fournir du contenu de qualité </a:t>
            </a:r>
            <a:r>
              <a:rPr lang="fr-FR" b="0" dirty="0"/>
              <a:t>cf. partenariat AFP / Mistral, Google et Associated </a:t>
            </a:r>
            <a:r>
              <a:rPr lang="fr-FR" b="0" dirty="0" err="1"/>
              <a:t>Press</a:t>
            </a:r>
            <a:r>
              <a:rPr lang="fr-FR" b="0" dirty="0"/>
              <a:t> (cf. https://next.ink/brief_article/lafp-signe-un-accord-avec-mistral-ai/)</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124</a:t>
            </a:fld>
            <a:endParaRPr lang="fr-FR"/>
          </a:p>
        </p:txBody>
      </p:sp>
    </p:spTree>
    <p:extLst>
      <p:ext uri="{BB962C8B-B14F-4D97-AF65-F5344CB8AC3E}">
        <p14:creationId xmlns:p14="http://schemas.microsoft.com/office/powerpoint/2010/main" val="39580029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aussi https://next.ink/189818/copyright-les-entreprises-dia-gagnent-plusieurs-manches-judiciaires-mais-pas-toutes/ pour un procès de Meta</a:t>
            </a:r>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127</a:t>
            </a:fld>
            <a:endParaRPr lang="fr-FR"/>
          </a:p>
        </p:txBody>
      </p:sp>
    </p:spTree>
    <p:extLst>
      <p:ext uri="{BB962C8B-B14F-4D97-AF65-F5344CB8AC3E}">
        <p14:creationId xmlns:p14="http://schemas.microsoft.com/office/powerpoint/2010/main" val="23008277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endParaRPr lang="fr-FR" b="1" i="0" dirty="0"/>
          </a:p>
        </p:txBody>
      </p:sp>
      <p:sp>
        <p:nvSpPr>
          <p:cNvPr id="4" name="Espace réservé du numéro de diapositive 3"/>
          <p:cNvSpPr>
            <a:spLocks noGrp="1"/>
          </p:cNvSpPr>
          <p:nvPr>
            <p:ph type="sldNum" sz="quarter" idx="5"/>
          </p:nvPr>
        </p:nvSpPr>
        <p:spPr/>
        <p:txBody>
          <a:bodyPr/>
          <a:lstStyle/>
          <a:p>
            <a:fld id="{B21FE077-B2FA-45DD-91CF-0EAF3D27A068}" type="slidenum">
              <a:rPr lang="fr-FR" smtClean="0"/>
              <a:t>128</a:t>
            </a:fld>
            <a:endParaRPr lang="fr-FR"/>
          </a:p>
        </p:txBody>
      </p:sp>
    </p:spTree>
    <p:extLst>
      <p:ext uri="{BB962C8B-B14F-4D97-AF65-F5344CB8AC3E}">
        <p14:creationId xmlns:p14="http://schemas.microsoft.com/office/powerpoint/2010/main" val="36285084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6248401"/>
          </a:xfrm>
        </p:spPr>
        <p:txBody>
          <a:bodyPr/>
          <a:lstStyle/>
          <a:p>
            <a:pPr marL="0" indent="0">
              <a:buFontTx/>
              <a:buNone/>
            </a:pPr>
            <a:r>
              <a:rPr lang="fr-FR" b="1" dirty="0"/>
              <a:t>l’éthique de l’IA est un domaine</a:t>
            </a:r>
            <a:r>
              <a:rPr lang="fr-FR" b="1" baseline="0" dirty="0"/>
              <a:t> de recherche </a:t>
            </a:r>
            <a:r>
              <a:rPr lang="fr-FR" b="1" dirty="0"/>
              <a:t>qui se développe</a:t>
            </a:r>
            <a:r>
              <a:rPr lang="fr-FR" b="1" baseline="0" dirty="0"/>
              <a:t> ces dernières années, sous deux angles principaux : l’éthique de l’IA proprement dite et l’éthique des algorithmes </a:t>
            </a:r>
            <a:r>
              <a:rPr lang="fr-FR" b="0" baseline="0" dirty="0"/>
              <a:t>(cf. également le développement des </a:t>
            </a:r>
            <a:r>
              <a:rPr lang="fr-FR" b="0" i="1" baseline="0" dirty="0" err="1"/>
              <a:t>critical</a:t>
            </a:r>
            <a:r>
              <a:rPr lang="fr-FR" b="0" i="1" baseline="0" dirty="0"/>
              <a:t> IA </a:t>
            </a:r>
            <a:r>
              <a:rPr lang="fr-FR" b="0" i="1" baseline="0" dirty="0" err="1"/>
              <a:t>studies</a:t>
            </a:r>
            <a:r>
              <a:rPr lang="fr-FR" b="0" i="0" baseline="0" dirty="0"/>
              <a:t>)</a:t>
            </a:r>
            <a:endParaRPr lang="fr-FR" b="0" dirty="0"/>
          </a:p>
          <a:p>
            <a:pPr marL="0" indent="0">
              <a:buFontTx/>
              <a:buNone/>
            </a:pPr>
            <a:endParaRPr lang="fr-FR" dirty="0"/>
          </a:p>
          <a:p>
            <a:pPr marL="0" indent="0">
              <a:buFontTx/>
              <a:buNone/>
            </a:pPr>
            <a:r>
              <a:rPr lang="fr-FR" dirty="0"/>
              <a:t>-</a:t>
            </a:r>
            <a:r>
              <a:rPr lang="fr-FR" baseline="0" dirty="0"/>
              <a:t> les principaux fournisseurs de ces services ont globalement conscience des limites, pour des questions essentiellement de réputation (et leurs conséquences financières)</a:t>
            </a:r>
          </a:p>
          <a:p>
            <a:pPr marL="0" indent="0">
              <a:buFontTx/>
              <a:buNone/>
            </a:pPr>
            <a:r>
              <a:rPr lang="fr-FR" baseline="0" dirty="0"/>
              <a:t>- de plus en plus d’acteurs (associations, ONG…) alertent aussi sur les limites possibles</a:t>
            </a:r>
          </a:p>
          <a:p>
            <a:pPr marL="171450" indent="-171450">
              <a:buFont typeface="Wingdings"/>
              <a:buChar char="à"/>
            </a:pPr>
            <a:r>
              <a:rPr lang="fr-FR" baseline="0" dirty="0">
                <a:sym typeface="Wingdings" panose="05000000000000000000" pitchFamily="2" charset="2"/>
              </a:rPr>
              <a:t>multiplication de déclarations, textes, initiatives visant à favoriser une « meilleure » IA, notamment générative (cf. slide suivante)</a:t>
            </a:r>
          </a:p>
          <a:p>
            <a:endParaRPr lang="fr-FR" dirty="0"/>
          </a:p>
          <a:p>
            <a:endParaRPr lang="fr-FR" dirty="0"/>
          </a:p>
          <a:p>
            <a:r>
              <a:rPr lang="fr-FR" dirty="0"/>
              <a:t>voir également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dirty="0"/>
              <a:t>la</a:t>
            </a:r>
            <a:r>
              <a:rPr lang="fr-FR" baseline="0" dirty="0"/>
              <a:t> </a:t>
            </a:r>
            <a:r>
              <a:rPr lang="fr-FR" sz="1000" b="0" i="1" kern="1200" dirty="0">
                <a:solidFill>
                  <a:schemeClr val="tx1"/>
                </a:solidFill>
                <a:effectLst/>
                <a:latin typeface="+mn-lt"/>
                <a:ea typeface="+mn-ea"/>
                <a:cs typeface="+mn-cs"/>
              </a:rPr>
              <a:t>Déclaration de Montréal pour un développement responsable de l'intelligence artificielle</a:t>
            </a:r>
            <a:r>
              <a:rPr lang="fr-FR" sz="1000" b="0" i="0" kern="1200" dirty="0">
                <a:solidFill>
                  <a:schemeClr val="tx1"/>
                </a:solidFill>
                <a:effectLst/>
                <a:latin typeface="+mn-lt"/>
                <a:ea typeface="+mn-ea"/>
                <a:cs typeface="+mn-cs"/>
              </a:rPr>
              <a:t> (2018), https://declarationmontreal-iaresponsable.com/la-declaration/; principes :</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bien-être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respect</a:t>
            </a:r>
            <a:r>
              <a:rPr lang="fr-FR" sz="1000" b="0" i="0" kern="1200" baseline="0" dirty="0">
                <a:solidFill>
                  <a:schemeClr val="tx1"/>
                </a:solidFill>
                <a:effectLst/>
                <a:latin typeface="+mn-lt"/>
                <a:ea typeface="+mn-ea"/>
                <a:cs typeface="+mn-cs"/>
              </a:rPr>
              <a:t> de l’autonomie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protection de l'intimité et de la vie privée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solidarité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participation</a:t>
            </a:r>
            <a:r>
              <a:rPr lang="fr-FR" sz="1000" b="0" i="0" kern="1200" baseline="0" dirty="0">
                <a:solidFill>
                  <a:schemeClr val="tx1"/>
                </a:solidFill>
                <a:effectLst/>
                <a:latin typeface="+mn-lt"/>
                <a:ea typeface="+mn-ea"/>
                <a:cs typeface="+mn-cs"/>
              </a:rPr>
              <a:t> démocratique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baseline="0" dirty="0">
                <a:solidFill>
                  <a:schemeClr val="tx1"/>
                </a:solidFill>
                <a:effectLst/>
                <a:latin typeface="+mn-lt"/>
                <a:ea typeface="+mn-ea"/>
                <a:cs typeface="+mn-cs"/>
              </a:rPr>
              <a:t>équité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inclusion de la diversité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prudence</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responsabilité</a:t>
            </a:r>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sz="1000" b="0" i="0" kern="1200" dirty="0">
                <a:solidFill>
                  <a:schemeClr val="tx1"/>
                </a:solidFill>
                <a:effectLst/>
                <a:latin typeface="+mn-lt"/>
                <a:ea typeface="+mn-ea"/>
                <a:cs typeface="+mn-cs"/>
              </a:rPr>
              <a:t>développement</a:t>
            </a:r>
            <a:r>
              <a:rPr lang="fr-FR" sz="1000" b="0" i="0" kern="1200" baseline="0" dirty="0">
                <a:solidFill>
                  <a:schemeClr val="tx1"/>
                </a:solidFill>
                <a:effectLst/>
                <a:latin typeface="+mn-lt"/>
                <a:ea typeface="+mn-ea"/>
                <a:cs typeface="+mn-cs"/>
              </a:rPr>
              <a:t> soutenable</a:t>
            </a:r>
          </a:p>
          <a:p>
            <a:pPr marL="180975" marR="0" lvl="1" indent="0" algn="l" defTabSz="914400" rtl="0" eaLnBrk="1" fontAlgn="auto" latinLnBrk="0" hangingPunct="1">
              <a:lnSpc>
                <a:spcPct val="100000"/>
              </a:lnSpc>
              <a:spcBef>
                <a:spcPts val="0"/>
              </a:spcBef>
              <a:spcAft>
                <a:spcPts val="0"/>
              </a:spcAft>
              <a:buClrTx/>
              <a:buSzTx/>
              <a:buFontTx/>
              <a:buNone/>
              <a:tabLst/>
              <a:defRPr/>
            </a:pPr>
            <a:endParaRPr lang="fr-FR" sz="10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i="0" kern="1200" baseline="0" dirty="0">
                <a:solidFill>
                  <a:schemeClr val="tx1"/>
                </a:solidFill>
                <a:effectLst/>
                <a:latin typeface="+mn-lt"/>
                <a:ea typeface="+mn-ea"/>
                <a:cs typeface="+mn-cs"/>
              </a:rPr>
              <a:t>- la </a:t>
            </a:r>
            <a:r>
              <a:rPr lang="fr-FR" sz="1000" b="0" i="1" kern="1200" baseline="0" dirty="0">
                <a:solidFill>
                  <a:schemeClr val="tx1"/>
                </a:solidFill>
                <a:effectLst/>
                <a:latin typeface="+mn-lt"/>
                <a:ea typeface="+mn-ea"/>
                <a:cs typeface="+mn-cs"/>
              </a:rPr>
              <a:t>Recommandation sur l'éthique de l'intelligence artificielle</a:t>
            </a:r>
            <a:r>
              <a:rPr lang="fr-FR" sz="1000" b="0" i="0" kern="1200" baseline="0" dirty="0">
                <a:solidFill>
                  <a:schemeClr val="tx1"/>
                </a:solidFill>
                <a:effectLst/>
                <a:latin typeface="+mn-lt"/>
                <a:ea typeface="+mn-ea"/>
                <a:cs typeface="+mn-cs"/>
              </a:rPr>
              <a:t> de l’UNESCO (2021), https://www.unesco.org/fr/artificial-intelligence/recommendation-ethics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i="0" kern="1200" dirty="0">
                <a:solidFill>
                  <a:schemeClr val="tx1"/>
                </a:solidFill>
                <a:effectLst/>
                <a:latin typeface="+mn-lt"/>
                <a:ea typeface="+mn-ea"/>
                <a:cs typeface="+mn-cs"/>
              </a:rPr>
              <a:t>Principes de proportionnalité et d’innocuité</a:t>
            </a:r>
          </a:p>
          <a:p>
            <a:pPr marL="228600" indent="-228600">
              <a:buFont typeface="+mj-lt"/>
              <a:buAutoNum type="arabicPeriod"/>
            </a:pPr>
            <a:r>
              <a:rPr lang="fr-FR" sz="1000" b="0" i="0" kern="1200" dirty="0">
                <a:solidFill>
                  <a:schemeClr val="tx1"/>
                </a:solidFill>
                <a:effectLst/>
                <a:latin typeface="+mn-lt"/>
                <a:ea typeface="+mn-ea"/>
                <a:cs typeface="+mn-cs"/>
              </a:rPr>
              <a:t>Sûreté et sécurité</a:t>
            </a:r>
          </a:p>
          <a:p>
            <a:pPr marL="228600" indent="-228600">
              <a:buFont typeface="+mj-lt"/>
              <a:buAutoNum type="arabicPeriod"/>
            </a:pPr>
            <a:r>
              <a:rPr lang="fr-FR" sz="1000" b="0" i="0" kern="1200" dirty="0">
                <a:solidFill>
                  <a:schemeClr val="tx1"/>
                </a:solidFill>
                <a:effectLst/>
                <a:latin typeface="+mn-lt"/>
                <a:ea typeface="+mn-ea"/>
                <a:cs typeface="+mn-cs"/>
              </a:rPr>
              <a:t>Droit au respect de la vie privée et protection des données</a:t>
            </a:r>
          </a:p>
          <a:p>
            <a:pPr marL="228600" indent="-228600">
              <a:buFont typeface="+mj-lt"/>
              <a:buAutoNum type="arabicPeriod"/>
            </a:pPr>
            <a:r>
              <a:rPr lang="fr-FR" sz="1000" b="0" i="0" kern="1200" dirty="0">
                <a:solidFill>
                  <a:schemeClr val="tx1"/>
                </a:solidFill>
                <a:effectLst/>
                <a:latin typeface="+mn-lt"/>
                <a:ea typeface="+mn-ea"/>
                <a:cs typeface="+mn-cs"/>
              </a:rPr>
              <a:t>Gouvernance et collaboration multipartites et adaptatives</a:t>
            </a:r>
          </a:p>
          <a:p>
            <a:pPr marL="228600" indent="-228600">
              <a:buFont typeface="+mj-lt"/>
              <a:buAutoNum type="arabicPeriod"/>
            </a:pPr>
            <a:r>
              <a:rPr lang="fr-FR" sz="1000" b="0" i="0" kern="1200" dirty="0">
                <a:solidFill>
                  <a:schemeClr val="tx1"/>
                </a:solidFill>
                <a:effectLst/>
                <a:latin typeface="+mn-lt"/>
                <a:ea typeface="+mn-ea"/>
                <a:cs typeface="+mn-cs"/>
              </a:rPr>
              <a:t>Responsabilité et redevabilité</a:t>
            </a:r>
          </a:p>
          <a:p>
            <a:pPr marL="228600" indent="-228600">
              <a:buFont typeface="+mj-lt"/>
              <a:buAutoNum type="arabicPeriod"/>
            </a:pPr>
            <a:r>
              <a:rPr lang="fr-FR" sz="1000" b="0" i="0" kern="1200" dirty="0">
                <a:solidFill>
                  <a:schemeClr val="tx1"/>
                </a:solidFill>
                <a:effectLst/>
                <a:latin typeface="+mn-lt"/>
                <a:ea typeface="+mn-ea"/>
                <a:cs typeface="+mn-cs"/>
              </a:rPr>
              <a:t>Transparence et </a:t>
            </a:r>
            <a:r>
              <a:rPr lang="fr-FR" sz="1000" b="0" i="0" kern="1200" dirty="0" err="1">
                <a:solidFill>
                  <a:schemeClr val="tx1"/>
                </a:solidFill>
                <a:effectLst/>
                <a:latin typeface="+mn-lt"/>
                <a:ea typeface="+mn-ea"/>
                <a:cs typeface="+mn-cs"/>
              </a:rPr>
              <a:t>explicabilité</a:t>
            </a:r>
            <a:endParaRPr lang="fr-FR" sz="1000" b="0" i="0" kern="1200" dirty="0">
              <a:solidFill>
                <a:schemeClr val="tx1"/>
              </a:solidFill>
              <a:effectLst/>
              <a:latin typeface="+mn-lt"/>
              <a:ea typeface="+mn-ea"/>
              <a:cs typeface="+mn-cs"/>
            </a:endParaRPr>
          </a:p>
          <a:p>
            <a:pPr marL="228600" indent="-228600">
              <a:buFont typeface="+mj-lt"/>
              <a:buAutoNum type="arabicPeriod"/>
            </a:pPr>
            <a:r>
              <a:rPr lang="fr-FR" sz="1000" b="0" i="0" kern="1200" dirty="0">
                <a:solidFill>
                  <a:schemeClr val="tx1"/>
                </a:solidFill>
                <a:effectLst/>
                <a:latin typeface="+mn-lt"/>
                <a:ea typeface="+mn-ea"/>
                <a:cs typeface="+mn-cs"/>
              </a:rPr>
              <a:t>Surveillance et décision humaines</a:t>
            </a:r>
          </a:p>
          <a:p>
            <a:pPr marL="228600" indent="-228600">
              <a:buFont typeface="+mj-lt"/>
              <a:buAutoNum type="arabicPeriod"/>
            </a:pPr>
            <a:r>
              <a:rPr lang="fr-FR" sz="1000" b="0" i="0" kern="1200" dirty="0">
                <a:solidFill>
                  <a:schemeClr val="tx1"/>
                </a:solidFill>
                <a:effectLst/>
                <a:latin typeface="+mn-lt"/>
                <a:ea typeface="+mn-ea"/>
                <a:cs typeface="+mn-cs"/>
              </a:rPr>
              <a:t>Durabilité</a:t>
            </a:r>
          </a:p>
          <a:p>
            <a:pPr marL="228600" indent="-228600">
              <a:buFont typeface="+mj-lt"/>
              <a:buAutoNum type="arabicPeriod"/>
            </a:pPr>
            <a:r>
              <a:rPr lang="fr-FR" sz="1000" b="0" i="0" kern="1200" dirty="0">
                <a:solidFill>
                  <a:schemeClr val="tx1"/>
                </a:solidFill>
                <a:effectLst/>
                <a:latin typeface="+mn-lt"/>
                <a:ea typeface="+mn-ea"/>
                <a:cs typeface="+mn-cs"/>
              </a:rPr>
              <a:t>Sensibilisation et éducation</a:t>
            </a:r>
          </a:p>
          <a:p>
            <a:pPr marL="228600" indent="-228600">
              <a:buFont typeface="+mj-lt"/>
              <a:buAutoNum type="arabicPeriod"/>
            </a:pPr>
            <a:r>
              <a:rPr lang="fr-FR" sz="1000" b="0" i="0" kern="1200" dirty="0">
                <a:solidFill>
                  <a:schemeClr val="tx1"/>
                </a:solidFill>
                <a:effectLst/>
                <a:latin typeface="+mn-lt"/>
                <a:ea typeface="+mn-ea"/>
                <a:cs typeface="+mn-cs"/>
              </a:rPr>
              <a:t>Équité et non-discrimination</a:t>
            </a:r>
          </a:p>
          <a:p>
            <a:pPr marL="228600" indent="-228600">
              <a:buFont typeface="+mj-lt"/>
              <a:buAutoNum type="arabicPeriod"/>
            </a:pPr>
            <a:endParaRPr lang="fr-FR" sz="1000" b="0" i="0" kern="1200" dirty="0">
              <a:solidFill>
                <a:schemeClr val="tx1"/>
              </a:solidFill>
              <a:effectLst/>
              <a:latin typeface="+mn-lt"/>
              <a:ea typeface="+mn-ea"/>
              <a:cs typeface="+mn-cs"/>
            </a:endParaRPr>
          </a:p>
          <a:p>
            <a:pPr marL="0" indent="0">
              <a:buFont typeface="+mj-lt"/>
              <a:buNone/>
            </a:pPr>
            <a:r>
              <a:rPr lang="fr-FR" sz="1000" b="0" i="0" kern="1200" dirty="0">
                <a:solidFill>
                  <a:schemeClr val="tx1"/>
                </a:solidFill>
                <a:effectLst/>
                <a:latin typeface="+mn-lt"/>
                <a:ea typeface="+mn-ea"/>
                <a:cs typeface="+mn-cs"/>
              </a:rPr>
              <a:t>- consultation</a:t>
            </a:r>
            <a:r>
              <a:rPr lang="fr-FR" sz="1000" b="0" i="0" kern="1200" baseline="0" dirty="0">
                <a:solidFill>
                  <a:schemeClr val="tx1"/>
                </a:solidFill>
                <a:effectLst/>
                <a:latin typeface="+mn-lt"/>
                <a:ea typeface="+mn-ea"/>
                <a:cs typeface="+mn-cs"/>
              </a:rPr>
              <a:t> de la CNIL pour des fiches pratiques IA (https://cnil.fr/fr/intelligence-artificielle-la-cnil-devoile-ses-premieres-reponses-pour-une-ia-innovante-et)</a:t>
            </a:r>
            <a:endParaRPr lang="fr-FR" dirty="0"/>
          </a:p>
        </p:txBody>
      </p:sp>
      <p:sp>
        <p:nvSpPr>
          <p:cNvPr id="4" name="Espace réservé du numéro de diapositive 3"/>
          <p:cNvSpPr>
            <a:spLocks noGrp="1"/>
          </p:cNvSpPr>
          <p:nvPr>
            <p:ph type="sldNum" sz="quarter" idx="10"/>
          </p:nvPr>
        </p:nvSpPr>
        <p:spPr/>
        <p:txBody>
          <a:bodyPr/>
          <a:lstStyle/>
          <a:p>
            <a:fld id="{B21FE077-B2FA-45DD-91CF-0EAF3D27A068}" type="slidenum">
              <a:rPr lang="fr-FR" smtClean="0"/>
              <a:t>129</a:t>
            </a:fld>
            <a:endParaRPr lang="fr-FR"/>
          </a:p>
        </p:txBody>
      </p:sp>
    </p:spTree>
    <p:extLst>
      <p:ext uri="{BB962C8B-B14F-4D97-AF65-F5344CB8AC3E}">
        <p14:creationId xmlns:p14="http://schemas.microsoft.com/office/powerpoint/2010/main" val="14552774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49"/>
            <a:ext cx="5486400" cy="8801101"/>
          </a:xfrm>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t>principe de base : les systèmes IA doivent être</a:t>
            </a:r>
            <a:r>
              <a:rPr lang="fr-FR" baseline="0" dirty="0"/>
              <a:t> </a:t>
            </a:r>
            <a:r>
              <a:rPr lang="fr-FR" b="1" i="1" baseline="0" dirty="0" err="1"/>
              <a:t>helpful</a:t>
            </a:r>
            <a:r>
              <a:rPr lang="fr-FR" b="1" i="0" baseline="0" dirty="0"/>
              <a:t>, </a:t>
            </a:r>
            <a:r>
              <a:rPr lang="fr-FR" b="1" i="1" dirty="0" err="1"/>
              <a:t>honest</a:t>
            </a:r>
            <a:r>
              <a:rPr lang="fr-FR" b="1" dirty="0"/>
              <a:t> / </a:t>
            </a:r>
            <a:r>
              <a:rPr lang="fr-FR" b="1" i="1" dirty="0" err="1"/>
              <a:t>trustworthy</a:t>
            </a:r>
            <a:r>
              <a:rPr lang="fr-FR" b="1" dirty="0"/>
              <a:t> et </a:t>
            </a:r>
            <a:r>
              <a:rPr lang="fr-FR" b="1" i="1" dirty="0" err="1"/>
              <a:t>harmless</a:t>
            </a:r>
            <a:r>
              <a:rPr lang="fr-FR" b="1" i="1" dirty="0"/>
              <a:t> </a:t>
            </a:r>
            <a:r>
              <a:rPr lang="fr-FR" i="0" dirty="0"/>
              <a:t>(cf.</a:t>
            </a:r>
            <a:r>
              <a:rPr lang="fr-FR" i="0" baseline="0" dirty="0"/>
              <a:t> principe de Google « </a:t>
            </a:r>
            <a:r>
              <a:rPr lang="fr-FR" i="1" baseline="0" dirty="0"/>
              <a:t>Don’t </a:t>
            </a:r>
            <a:r>
              <a:rPr lang="fr-FR" i="1" baseline="0" dirty="0" err="1"/>
              <a:t>be</a:t>
            </a:r>
            <a:r>
              <a:rPr lang="fr-FR" i="1" baseline="0" dirty="0"/>
              <a:t> </a:t>
            </a:r>
            <a:r>
              <a:rPr lang="fr-FR" i="1" baseline="0" dirty="0" err="1"/>
              <a:t>evil</a:t>
            </a:r>
            <a:r>
              <a:rPr lang="fr-FR" i="0" baseline="0" dirty="0"/>
              <a:t> », devenu ensuite « </a:t>
            </a:r>
            <a:r>
              <a:rPr lang="fr-FR" i="1" baseline="0" dirty="0"/>
              <a:t>Do the right </a:t>
            </a:r>
            <a:r>
              <a:rPr lang="fr-FR" i="1" baseline="0" dirty="0" err="1"/>
              <a:t>thing</a:t>
            </a:r>
            <a:r>
              <a:rPr lang="fr-FR" i="0" baseline="0" dirty="0"/>
              <a:t> »), mais c’est en fait tout l’</a:t>
            </a:r>
            <a:r>
              <a:rPr lang="fr-FR" b="1" i="0" baseline="0" dirty="0"/>
              <a:t>écosystème </a:t>
            </a:r>
            <a:r>
              <a:rPr lang="fr-FR" i="0" baseline="0" dirty="0"/>
              <a:t>qu’il faut penser</a:t>
            </a:r>
          </a:p>
          <a:p>
            <a:pPr marL="0" indent="0">
              <a:buFontTx/>
              <a:buNone/>
            </a:pPr>
            <a:endParaRPr lang="fr-FR" baseline="0" dirty="0"/>
          </a:p>
          <a:p>
            <a:pPr marL="0" indent="0">
              <a:buFontTx/>
              <a:buNone/>
            </a:pPr>
            <a:endParaRPr lang="fr-FR" dirty="0"/>
          </a:p>
          <a:p>
            <a:pPr marL="171450" indent="-171450">
              <a:buFontTx/>
              <a:buChar char="-"/>
            </a:pPr>
            <a:r>
              <a:rPr lang="fr-FR" b="1" dirty="0"/>
              <a:t>pour une IA fiable et digne de confiance : du côté des </a:t>
            </a:r>
            <a:r>
              <a:rPr lang="fr-FR" b="1" i="0" dirty="0"/>
              <a:t>fournisseurs</a:t>
            </a:r>
            <a:r>
              <a:rPr lang="fr-FR" b="1" i="0" baseline="0" dirty="0"/>
              <a:t> de service/ producteurs de contenus</a:t>
            </a:r>
            <a:endParaRPr lang="fr-FR" b="1"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i="0" dirty="0"/>
              <a:t>initiatives en </a:t>
            </a:r>
            <a:r>
              <a:rPr lang="fr-FR" b="1" i="0" dirty="0" err="1"/>
              <a:t>trompe-l’oeil</a:t>
            </a:r>
            <a:endParaRPr lang="fr-FR" b="1"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groupes / codes de bonnes conduites</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Google : </a:t>
            </a:r>
            <a:r>
              <a:rPr lang="en-US" dirty="0"/>
              <a:t>Responsible AI initiative, </a:t>
            </a:r>
            <a:r>
              <a:rPr lang="en-US" dirty="0" err="1"/>
              <a:t>dont</a:t>
            </a:r>
            <a:r>
              <a:rPr lang="en-US" baseline="0" dirty="0"/>
              <a:t> un </a:t>
            </a:r>
            <a:r>
              <a:rPr lang="en-US" baseline="0" dirty="0" err="1"/>
              <a:t>groupe</a:t>
            </a:r>
            <a:r>
              <a:rPr lang="en-US" baseline="0" dirty="0"/>
              <a:t> sur </a:t>
            </a:r>
            <a:r>
              <a:rPr lang="en-US" baseline="0" dirty="0" err="1"/>
              <a:t>l’IA</a:t>
            </a:r>
            <a:r>
              <a:rPr lang="en-US" baseline="0" dirty="0"/>
              <a:t> </a:t>
            </a:r>
            <a:r>
              <a:rPr lang="en-US" baseline="0" dirty="0" err="1"/>
              <a:t>éthique</a:t>
            </a:r>
            <a:r>
              <a:rPr lang="en-US" baseline="0" dirty="0"/>
              <a:t> ; </a:t>
            </a:r>
            <a:r>
              <a:rPr lang="en-US" baseline="0" dirty="0" err="1"/>
              <a:t>principes</a:t>
            </a:r>
            <a:r>
              <a:rPr lang="en-US" baseline="0" dirty="0"/>
              <a:t> (cf. https://ai.google/responsibility/principles/)</a:t>
            </a:r>
            <a:endParaRPr lang="fr-FR" i="0" baseline="0" dirty="0"/>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a:t>
            </a:r>
            <a:r>
              <a:rPr lang="fr-FR" i="0" baseline="0" dirty="0" err="1"/>
              <a:t>Anthropic</a:t>
            </a:r>
            <a:r>
              <a:rPr lang="fr-FR" i="0" baseline="0" dirty="0"/>
              <a:t> : </a:t>
            </a:r>
            <a:r>
              <a:rPr lang="fr-FR" b="1" i="0" baseline="0" dirty="0"/>
              <a:t>méthode de l’ « IA constitutionnelle », </a:t>
            </a:r>
            <a:r>
              <a:rPr lang="fr-FR" i="0" baseline="0" dirty="0"/>
              <a:t>basée sur des principes issus notamment de la déclaration universelle des droits de l’homme des Nations-Unies de 1948, des </a:t>
            </a:r>
            <a:r>
              <a:rPr lang="fr-FR" i="1" baseline="0" dirty="0" err="1"/>
              <a:t>terms</a:t>
            </a:r>
            <a:r>
              <a:rPr lang="fr-FR" i="1" baseline="0" dirty="0"/>
              <a:t> of service</a:t>
            </a:r>
            <a:r>
              <a:rPr lang="fr-FR" i="0" baseline="0" dirty="0"/>
              <a:t> d’Apple pour prendre en compte des notions inexistantes en 1948 (données personnelles), des éléments non occidentaux (cf. </a:t>
            </a:r>
            <a:r>
              <a:rPr lang="fr-FR" i="0" baseline="0" dirty="0" err="1"/>
              <a:t>Anthropic</a:t>
            </a:r>
            <a:r>
              <a:rPr lang="fr-FR" i="0" baseline="0" dirty="0"/>
              <a:t>, « </a:t>
            </a:r>
            <a:r>
              <a:rPr lang="fr-FR" i="0" baseline="0" dirty="0" err="1"/>
              <a:t>Claude’s</a:t>
            </a:r>
            <a:r>
              <a:rPr lang="fr-FR" i="0" baseline="0" dirty="0"/>
              <a:t> Constitution », 09/05/2023, https://www.anthropic.com/index/claudes-constitution)</a:t>
            </a:r>
          </a:p>
          <a:p>
            <a:pPr marL="1076325" marR="0" lvl="3" indent="-171450" algn="l" defTabSz="914400" rtl="0" eaLnBrk="1" fontAlgn="auto" latinLnBrk="0" hangingPunct="1">
              <a:lnSpc>
                <a:spcPct val="100000"/>
              </a:lnSpc>
              <a:spcBef>
                <a:spcPts val="0"/>
              </a:spcBef>
              <a:spcAft>
                <a:spcPts val="0"/>
              </a:spcAft>
              <a:buClrTx/>
              <a:buSzTx/>
              <a:buFontTx/>
              <a:buChar char="-"/>
              <a:tabLst/>
              <a:defRPr/>
            </a:pPr>
            <a:r>
              <a:rPr lang="fr-FR" i="0" baseline="0" dirty="0"/>
              <a:t>ex. : Frontier Model Forum lancé conjointement par </a:t>
            </a:r>
            <a:r>
              <a:rPr lang="fr-FR" dirty="0"/>
              <a:t>OpenAI, Microsoft, </a:t>
            </a:r>
            <a:r>
              <a:rPr lang="fr-FR" dirty="0" err="1"/>
              <a:t>Anthropic</a:t>
            </a:r>
            <a:r>
              <a:rPr lang="fr-FR" dirty="0"/>
              <a:t> et Google (https://openai.com/blog/frontier-model-forum)</a:t>
            </a:r>
            <a:endParaRPr lang="fr-FR" i="0"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a:t>
            </a:r>
            <a:r>
              <a:rPr lang="fr-FR" b="1" i="0" baseline="0" dirty="0"/>
              <a:t>quelle valeur si décision unilatérale et sur les éléments les plus évidents pour l’opinion </a:t>
            </a:r>
            <a:r>
              <a:rPr lang="fr-FR" i="0" baseline="0" dirty="0"/>
              <a:t>(« </a:t>
            </a:r>
            <a:r>
              <a:rPr lang="fr-FR" i="1" baseline="0" dirty="0"/>
              <a:t>value alignement</a:t>
            </a:r>
            <a:r>
              <a:rPr lang="fr-FR" i="0" baseline="0" dirty="0"/>
              <a:t> ») ?</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i="0" baseline="0" dirty="0"/>
              <a:t>mais comment le mettre en œuvre concrètement ? cf. BLOOM qui recrute des personnes d’horizons culturels très variés</a:t>
            </a:r>
          </a:p>
          <a:p>
            <a:pPr marL="533400" marR="0" lvl="2" indent="-171450" algn="l" defTabSz="914400" rtl="0" eaLnBrk="1" fontAlgn="auto" latinLnBrk="0" hangingPunct="1">
              <a:lnSpc>
                <a:spcPct val="100000"/>
              </a:lnSpc>
              <a:spcBef>
                <a:spcPts val="0"/>
              </a:spcBef>
              <a:spcAft>
                <a:spcPts val="0"/>
              </a:spcAft>
              <a:buClrTx/>
              <a:buSzTx/>
              <a:buFontTx/>
              <a:buChar char="-"/>
              <a:tabLst/>
              <a:defRPr/>
            </a:pPr>
            <a:endParaRPr lang="fr-FR" i="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meilleure transparence : l’importance de l’explicabilité</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1" baseline="0" dirty="0"/>
              <a:t>étude Stanford semble montrer que même les modèles les plus ouverts (</a:t>
            </a:r>
            <a:r>
              <a:rPr lang="fr-FR" b="1" baseline="0" dirty="0" err="1"/>
              <a:t>LLama</a:t>
            </a:r>
            <a:r>
              <a:rPr lang="fr-FR" b="1" baseline="0" dirty="0"/>
              <a:t>, BLOOM) ne sont pas vraiment transparents </a:t>
            </a:r>
            <a:r>
              <a:rPr lang="fr-FR" b="0" baseline="0" dirty="0"/>
              <a:t>(B. Edwards, « </a:t>
            </a:r>
            <a:r>
              <a:rPr lang="en-US" b="0" baseline="0" dirty="0"/>
              <a:t>Stanford researchers challenge OpenAI…</a:t>
            </a:r>
            <a:r>
              <a:rPr lang="fr-FR" i="0" baseline="0" dirty="0"/>
              <a:t> », 23/10/2023, https://arstechnica.com/information-technology/2023/10/stanford-researchers-challenge-openai-others-on-ai-transparency-in-new-report/)</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l’origine des données utilisées (respect du droit d’auteur, conditions de travail des employés, biais)</a:t>
            </a:r>
            <a:endParaRPr lang="fr-FR" b="1" baseline="0" dirty="0"/>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des modèles (comprendre le mécanisme de la prise de décisions, lutte contre les biais)</a:t>
            </a:r>
          </a:p>
          <a:p>
            <a:pPr marL="533400" marR="0" lvl="2" indent="-171450" algn="l" defTabSz="914400" rtl="0" eaLnBrk="1" fontAlgn="auto" latinLnBrk="0" hangingPunct="1">
              <a:lnSpc>
                <a:spcPct val="100000"/>
              </a:lnSpc>
              <a:spcBef>
                <a:spcPts val="0"/>
              </a:spcBef>
              <a:spcAft>
                <a:spcPts val="0"/>
              </a:spcAft>
              <a:buClrTx/>
              <a:buSzTx/>
              <a:buFontTx/>
              <a:buChar char="-"/>
              <a:tabLst/>
              <a:defRPr/>
            </a:pPr>
            <a:r>
              <a:rPr lang="fr-FR" b="0" baseline="0" dirty="0"/>
              <a:t>transparence sur le coût écologique (toutes les phases, depuis l’entraînement jusqu’à l’inférence)</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r>
              <a:rPr lang="fr-FR" b="1" baseline="0" dirty="0"/>
              <a:t>responsabilité et redevabilité : </a:t>
            </a:r>
            <a:r>
              <a:rPr lang="fr-FR" b="0" baseline="0" dirty="0">
                <a:sym typeface="Wingdings" panose="05000000000000000000" pitchFamily="2" charset="2"/>
              </a:rPr>
              <a:t>nécessité de </a:t>
            </a:r>
            <a:r>
              <a:rPr lang="fr-FR" b="1" baseline="0" dirty="0">
                <a:sym typeface="Wingdings" panose="05000000000000000000" pitchFamily="2" charset="2"/>
              </a:rPr>
              <a:t>pouvoir auditer </a:t>
            </a:r>
            <a:r>
              <a:rPr lang="fr-FR" b="0" baseline="0" dirty="0">
                <a:sym typeface="Wingdings" panose="05000000000000000000" pitchFamily="2" charset="2"/>
              </a:rPr>
              <a:t>les systèmes régulièrement</a:t>
            </a:r>
          </a:p>
          <a:p>
            <a:pPr marL="533400" marR="0" lvl="2" indent="-171450" algn="l" defTabSz="914400" rtl="0" eaLnBrk="1" fontAlgn="auto" latinLnBrk="0" hangingPunct="1">
              <a:lnSpc>
                <a:spcPct val="100000"/>
              </a:lnSpc>
              <a:spcBef>
                <a:spcPts val="0"/>
              </a:spcBef>
              <a:spcAft>
                <a:spcPts val="0"/>
              </a:spcAft>
              <a:buClrTx/>
              <a:buSzTx/>
              <a:buFont typeface="Wingdings"/>
              <a:buChar char="à"/>
              <a:tabLst/>
              <a:defRPr/>
            </a:pPr>
            <a:endParaRPr lang="fr-FR" b="0" baseline="0" dirty="0"/>
          </a:p>
          <a:p>
            <a:pPr marL="352425" marR="0" lvl="1" indent="-171450" algn="l" defTabSz="914400" rtl="0" eaLnBrk="1" fontAlgn="auto" latinLnBrk="0" hangingPunct="1">
              <a:lnSpc>
                <a:spcPct val="100000"/>
              </a:lnSpc>
              <a:spcBef>
                <a:spcPts val="0"/>
              </a:spcBef>
              <a:spcAft>
                <a:spcPts val="0"/>
              </a:spcAft>
              <a:buClrTx/>
              <a:buSzTx/>
              <a:buFontTx/>
              <a:buChar char="-"/>
              <a:tabLst/>
              <a:defRPr/>
            </a:pPr>
            <a:r>
              <a:rPr lang="fr-FR" b="1" baseline="0" dirty="0"/>
              <a:t>la nécessité d’une régulation ?</a:t>
            </a:r>
            <a:endParaRPr lang="fr-FR" b="1" dirty="0"/>
          </a:p>
          <a:p>
            <a:pPr marL="533400" lvl="2" indent="-171450">
              <a:buFontTx/>
              <a:buChar char="-"/>
            </a:pPr>
            <a:r>
              <a:rPr lang="fr-FR" dirty="0"/>
              <a:t>ex. : 2/3 des Français</a:t>
            </a:r>
            <a:r>
              <a:rPr lang="fr-FR" baseline="0" dirty="0"/>
              <a:t> plaident pour une IA de confiance (Impact AI, </a:t>
            </a:r>
            <a:r>
              <a:rPr lang="fr-FR" i="1" baseline="0" dirty="0"/>
              <a:t>op. </a:t>
            </a:r>
            <a:r>
              <a:rPr lang="fr-FR" i="1" baseline="0" dirty="0" err="1"/>
              <a:t>cit</a:t>
            </a:r>
            <a:r>
              <a:rPr lang="fr-FR" i="1" baseline="0" dirty="0"/>
              <a:t>.</a:t>
            </a:r>
            <a:r>
              <a:rPr lang="fr-FR" i="0" baseline="0" dirty="0"/>
              <a:t>, https://www.impact-ai.fr/fr/2023/06/12/observatoire2023/)</a:t>
            </a:r>
            <a:endParaRPr lang="fr-FR" dirty="0"/>
          </a:p>
          <a:p>
            <a:pPr marL="533400" lvl="2" indent="-171450">
              <a:buFontTx/>
              <a:buChar char="-"/>
            </a:pPr>
            <a:r>
              <a:rPr lang="fr-FR" dirty="0"/>
              <a:t>ex. : France : comité de l’IA générative (cf. C. Auffray, « IA générative… », 22/09/203, https://www.zdnet.fr/actualites/ia-generative-la-france-cree-un-comite-pour-adapter-sa-strategie-39961416.htm)</a:t>
            </a:r>
          </a:p>
          <a:p>
            <a:pPr marL="533400" lvl="2" indent="-171450">
              <a:buFontTx/>
              <a:buChar char="-"/>
            </a:pPr>
            <a:r>
              <a:rPr lang="fr-FR" dirty="0"/>
              <a:t>ex.</a:t>
            </a:r>
            <a:r>
              <a:rPr lang="fr-FR" baseline="0" dirty="0"/>
              <a:t> </a:t>
            </a:r>
            <a:r>
              <a:rPr lang="fr-FR" b="1" baseline="0" dirty="0"/>
              <a:t>: règlement </a:t>
            </a:r>
            <a:r>
              <a:rPr lang="fr-FR" sz="1000" b="1" i="1" kern="1200" dirty="0">
                <a:solidFill>
                  <a:schemeClr val="tx1"/>
                </a:solidFill>
                <a:effectLst/>
                <a:latin typeface="+mn-lt"/>
                <a:ea typeface="+mn-ea"/>
                <a:cs typeface="+mn-cs"/>
              </a:rPr>
              <a:t>Artificial Intelligence </a:t>
            </a:r>
            <a:r>
              <a:rPr lang="fr-FR" sz="1000" b="1" i="1" kern="1200" dirty="0" err="1">
                <a:solidFill>
                  <a:schemeClr val="tx1"/>
                </a:solidFill>
                <a:effectLst/>
                <a:latin typeface="+mn-lt"/>
                <a:ea typeface="+mn-ea"/>
                <a:cs typeface="+mn-cs"/>
              </a:rPr>
              <a:t>Act</a:t>
            </a:r>
            <a:r>
              <a:rPr lang="fr-FR" b="1" i="1" baseline="0" dirty="0"/>
              <a:t> </a:t>
            </a:r>
            <a:r>
              <a:rPr lang="fr-FR" baseline="0" dirty="0"/>
              <a:t>au niveau de l’Europe, pour établir un </a:t>
            </a:r>
            <a:r>
              <a:rPr lang="fr-FR" b="1" baseline="0" dirty="0"/>
              <a:t>cadre de confiance </a:t>
            </a:r>
            <a:r>
              <a:rPr lang="fr-FR" b="0" baseline="0" dirty="0"/>
              <a:t>(https://www.consilium.europa.eu/en/press/press-releases/2023/12/09/artificial-intelligence-act-council-and-parliament-strike-a-deal-on-the-first-worldwide-rules-for-ai/)</a:t>
            </a:r>
          </a:p>
          <a:p>
            <a:pPr marL="1076325" lvl="3" indent="-171450">
              <a:buFontTx/>
              <a:buChar char="-"/>
            </a:pPr>
            <a:r>
              <a:rPr lang="fr-FR" baseline="0" dirty="0"/>
              <a:t>voté le 08/12/2023 (</a:t>
            </a:r>
            <a:r>
              <a:rPr lang="fr-FR" sz="1000" b="0" i="1" kern="1200" dirty="0" err="1">
                <a:solidFill>
                  <a:schemeClr val="tx1"/>
                </a:solidFill>
                <a:effectLst/>
                <a:latin typeface="+mn-lt"/>
                <a:ea typeface="+mn-ea"/>
                <a:cs typeface="+mn-cs"/>
              </a:rPr>
              <a:t>provisional</a:t>
            </a:r>
            <a:r>
              <a:rPr lang="fr-FR" sz="1000" b="0" i="1" kern="1200" dirty="0">
                <a:solidFill>
                  <a:schemeClr val="tx1"/>
                </a:solidFill>
                <a:effectLst/>
                <a:latin typeface="+mn-lt"/>
                <a:ea typeface="+mn-ea"/>
                <a:cs typeface="+mn-cs"/>
              </a:rPr>
              <a:t> agreement</a:t>
            </a:r>
            <a:r>
              <a:rPr lang="fr-FR" sz="1000" b="0" i="0" kern="1200" dirty="0">
                <a:solidFill>
                  <a:schemeClr val="tx1"/>
                </a:solidFill>
                <a:effectLst/>
                <a:latin typeface="+mn-lt"/>
                <a:ea typeface="+mn-ea"/>
                <a:cs typeface="+mn-cs"/>
              </a:rPr>
              <a:t>)</a:t>
            </a:r>
            <a:endParaRPr lang="fr-FR" baseline="0" dirty="0"/>
          </a:p>
          <a:p>
            <a:pPr marL="1076325" lvl="3" indent="-171450">
              <a:buFontTx/>
              <a:buChar char="-"/>
            </a:pPr>
            <a:r>
              <a:rPr lang="fr-FR" baseline="0" dirty="0"/>
              <a:t>dans la continuité du Règlement sur l’IA de 04/2021</a:t>
            </a:r>
          </a:p>
          <a:p>
            <a:pPr marL="1076325" lvl="3" indent="-171450">
              <a:buFontTx/>
              <a:buChar char="-"/>
            </a:pPr>
            <a:r>
              <a:rPr lang="fr-FR" baseline="0" dirty="0"/>
              <a:t>sur le principe du RGPD</a:t>
            </a:r>
          </a:p>
          <a:p>
            <a:pPr marL="1076325" lvl="3" indent="-171450">
              <a:buFontTx/>
              <a:buChar char="-"/>
            </a:pPr>
            <a:r>
              <a:rPr lang="fr-FR" baseline="0" dirty="0"/>
              <a:t>pour encadrer l’usage et la commercialisation des IA</a:t>
            </a:r>
          </a:p>
          <a:p>
            <a:pPr marL="1076325" lvl="3" indent="-171450">
              <a:buFontTx/>
              <a:buChar char="-"/>
            </a:pPr>
            <a:r>
              <a:rPr lang="fr-FR" baseline="0" dirty="0"/>
              <a:t>une régulation avant tout tournée sur les risques et surtout pour les  systèmes à haut risque (santé, éducation, RH, maintien de l’ordre), voire interdiction de certains usages</a:t>
            </a:r>
          </a:p>
          <a:p>
            <a:pPr marL="1076325" lvl="3" indent="-171450">
              <a:buFontTx/>
              <a:buChar char="-"/>
            </a:pPr>
            <a:r>
              <a:rPr lang="fr-FR" baseline="0" dirty="0"/>
              <a:t>volet spécial sur les IA génératives (fiabilité des données, mésusages) : nécessité d’indiquer l’utilisation d’une IA en cas de création de contenu</a:t>
            </a:r>
          </a:p>
          <a:p>
            <a:pPr marL="1076325" lvl="3" indent="-171450">
              <a:buFontTx/>
              <a:buChar char="-"/>
            </a:pPr>
            <a:r>
              <a:rPr lang="fr-FR" baseline="0" dirty="0"/>
              <a:t>office européen de l’IA (</a:t>
            </a:r>
            <a:r>
              <a:rPr lang="fr-FR" i="1" baseline="0" dirty="0"/>
              <a:t>AI office</a:t>
            </a:r>
            <a:r>
              <a:rPr lang="fr-FR" baseline="0" dirty="0"/>
              <a:t>)</a:t>
            </a:r>
          </a:p>
          <a:p>
            <a:pPr marL="361950" lvl="2" indent="0">
              <a:buFontTx/>
              <a:buNone/>
            </a:pPr>
            <a:r>
              <a:rPr lang="fr-FR" baseline="0" dirty="0">
                <a:sym typeface="Wingdings" panose="05000000000000000000" pitchFamily="2" charset="2"/>
              </a:rPr>
              <a:t> cf. principe d’une autorisation de mise sur le marché ?</a:t>
            </a:r>
            <a:endParaRPr lang="fr-FR" baseline="0" dirty="0"/>
          </a:p>
          <a:p>
            <a:pPr marL="171450" indent="-171450">
              <a:buFontTx/>
              <a:buChar char="-"/>
            </a:pPr>
            <a:endParaRPr lang="fr-FR"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b="1" dirty="0"/>
              <a:t>pour une IA fiable et digne de confiance : du côté des </a:t>
            </a:r>
            <a:r>
              <a:rPr lang="fr-FR" b="1" i="0" dirty="0"/>
              <a:t>utilisateurs</a:t>
            </a:r>
            <a:endParaRPr lang="fr-FR" b="1" dirty="0"/>
          </a:p>
          <a:p>
            <a:pPr marL="352425" lvl="1" indent="-171450">
              <a:buFontTx/>
              <a:buChar char="-"/>
            </a:pPr>
            <a:r>
              <a:rPr lang="fr-FR" baseline="0" dirty="0"/>
              <a:t>les requêtes éthiques pour ne pas donner de mauvais contenus sur lesquels l’IA se basera pour la suite (ex. : UNESCO, </a:t>
            </a:r>
            <a:r>
              <a:rPr lang="fr-FR" i="1" baseline="0" dirty="0"/>
              <a:t>Guidance for </a:t>
            </a:r>
            <a:r>
              <a:rPr lang="fr-FR" i="1" baseline="0" dirty="0" err="1"/>
              <a:t>generative</a:t>
            </a:r>
            <a:r>
              <a:rPr lang="fr-FR" i="1" baseline="0" dirty="0"/>
              <a:t> AI in </a:t>
            </a:r>
            <a:r>
              <a:rPr lang="fr-FR" i="1" baseline="0" dirty="0" err="1"/>
              <a:t>education</a:t>
            </a:r>
            <a:r>
              <a:rPr lang="fr-FR" i="1" baseline="0" dirty="0"/>
              <a:t> and </a:t>
            </a:r>
            <a:r>
              <a:rPr lang="fr-FR" i="1" baseline="0" dirty="0" err="1"/>
              <a:t>research</a:t>
            </a:r>
            <a:r>
              <a:rPr lang="fr-FR" i="1" baseline="0" dirty="0"/>
              <a:t>,</a:t>
            </a:r>
            <a:r>
              <a:rPr lang="fr-FR" baseline="0" dirty="0"/>
              <a:t> 2023, https://unesdoc.unesco.org/ark:/48223/pf0000386693?posInSet=48&amp;queryId=75934b80-6e63-4606-ae79-77aeeb6cef5f) : « </a:t>
            </a:r>
            <a:r>
              <a:rPr lang="fr-FR" i="1" baseline="0" dirty="0"/>
              <a:t>Be </a:t>
            </a:r>
            <a:r>
              <a:rPr lang="fr-FR" b="1" i="1" baseline="0" dirty="0" err="1"/>
              <a:t>ethical</a:t>
            </a:r>
            <a:r>
              <a:rPr lang="fr-FR" b="0" i="0" baseline="0" dirty="0"/>
              <a:t>, </a:t>
            </a:r>
            <a:r>
              <a:rPr lang="fr-FR" b="0" i="1" baseline="0" dirty="0" err="1"/>
              <a:t>avoiding</a:t>
            </a:r>
            <a:r>
              <a:rPr lang="fr-FR" b="0" i="1" baseline="0" dirty="0"/>
              <a:t> prompts </a:t>
            </a:r>
            <a:r>
              <a:rPr lang="fr-FR" b="0" i="1" baseline="0" dirty="0" err="1"/>
              <a:t>that</a:t>
            </a:r>
            <a:r>
              <a:rPr lang="fr-FR" b="0" i="1" baseline="0" dirty="0"/>
              <a:t> </a:t>
            </a:r>
            <a:r>
              <a:rPr lang="fr-FR" b="0" i="1" baseline="0" dirty="0" err="1"/>
              <a:t>may</a:t>
            </a:r>
            <a:r>
              <a:rPr lang="fr-FR" b="0" i="1" baseline="0" dirty="0"/>
              <a:t> </a:t>
            </a:r>
            <a:r>
              <a:rPr lang="fr-FR" b="0" i="1" baseline="0" dirty="0" err="1"/>
              <a:t>generate</a:t>
            </a:r>
            <a:r>
              <a:rPr lang="fr-FR" b="0" i="1" baseline="0" dirty="0"/>
              <a:t> </a:t>
            </a:r>
            <a:r>
              <a:rPr lang="fr-FR" b="0" i="1" baseline="0" dirty="0" err="1"/>
              <a:t>inapproriate</a:t>
            </a:r>
            <a:r>
              <a:rPr lang="fr-FR" b="0" i="1" baseline="0" dirty="0"/>
              <a:t>, </a:t>
            </a:r>
            <a:r>
              <a:rPr lang="fr-FR" b="0" i="1" baseline="0" dirty="0" err="1"/>
              <a:t>biased</a:t>
            </a:r>
            <a:r>
              <a:rPr lang="fr-FR" b="0" i="1" baseline="0" dirty="0"/>
              <a:t> or </a:t>
            </a:r>
            <a:r>
              <a:rPr lang="fr-FR" b="0" i="1" baseline="0" dirty="0" err="1"/>
              <a:t>harmful</a:t>
            </a:r>
            <a:r>
              <a:rPr lang="fr-FR" b="0" i="1" baseline="0" dirty="0"/>
              <a:t> content</a:t>
            </a:r>
            <a:r>
              <a:rPr lang="fr-FR" b="0" i="0" baseline="0" dirty="0"/>
              <a:t> »)</a:t>
            </a:r>
            <a:endParaRPr lang="fr-FR" b="0" baseline="0" dirty="0"/>
          </a:p>
          <a:p>
            <a:pPr marL="352425" lvl="1" indent="-171450">
              <a:buFontTx/>
              <a:buChar char="-"/>
            </a:pPr>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1FE077-B2FA-45DD-91CF-0EAF3D27A06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667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025557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116574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Vide">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175009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08107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55939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age panoramique avec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0791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re et légen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72793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itation avec légende">
    <p:bg>
      <p:bgPr>
        <a:solidFill>
          <a:schemeClr val="bg1"/>
        </a:solidFill>
        <a:effectLst/>
      </p:bgPr>
    </p:bg>
    <p:spTree>
      <p:nvGrpSpPr>
        <p:cNvPr id="1" name=""/>
        <p:cNvGrpSpPr/>
        <p:nvPr/>
      </p:nvGrpSpPr>
      <p:grpSpPr>
        <a:xfrm>
          <a:off x="0" y="0"/>
          <a:ext cx="0" cy="0"/>
          <a:chOff x="0" y="0"/>
          <a:chExt cx="0" cy="0"/>
        </a:xfrm>
      </p:grpSpPr>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59707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arte nom">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910393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arte nom citation">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12706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Vrai ou fau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666301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404373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bg>
      <p:bgPr>
        <a:solidFill>
          <a:schemeClr val="bg1"/>
        </a:solid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3737657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85280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urquoise">
    <p:bg>
      <p:bgPr>
        <a:solidFill>
          <a:srgbClr val="0D0D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424715B-E0A4-48F4-8B69-7020BD873435}"/>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54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JAUNE - Titre et contenu">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1"/>
            <a:ext cx="10131425" cy="635000"/>
          </a:xfrm>
        </p:spPr>
        <p:txBody>
          <a:bodyPr/>
          <a:lstStyle>
            <a:lvl1pPr>
              <a:defRPr lang="fr-FR" sz="2400" b="1" kern="1200" cap="none">
                <a:ln w="3175" cmpd="sng">
                  <a:noFill/>
                </a:ln>
                <a:solidFill>
                  <a:srgbClr val="FFD13F"/>
                </a:solidFill>
                <a:effectLst/>
                <a:latin typeface="+mj-lt"/>
                <a:ea typeface="+mj-ea"/>
                <a:cs typeface="+mj-cs"/>
              </a:defRPr>
            </a:lvl1pPr>
          </a:lstStyle>
          <a:p>
            <a:r>
              <a:rPr lang="fr-FR" dirty="0"/>
              <a:t>Modifiez le style du titre</a:t>
            </a:r>
            <a:endParaRPr lang="en-US" dirty="0"/>
          </a:p>
        </p:txBody>
      </p:sp>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F0CDB911-DC33-4070-AFFC-664BD889455D}"/>
              </a:ext>
            </a:extLst>
          </p:cNvPr>
          <p:cNvCxnSpPr/>
          <p:nvPr userDrawn="1"/>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4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ROUGE-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9" name="Connecteur droit 8">
            <a:extLst>
              <a:ext uri="{FF2B5EF4-FFF2-40B4-BE49-F238E27FC236}">
                <a16:creationId xmlns:a16="http://schemas.microsoft.com/office/drawing/2014/main" id="{7A039B80-252A-4FCA-8C1B-DC5B8A744760}"/>
              </a:ext>
            </a:extLst>
          </p:cNvPr>
          <p:cNvCxnSpPr/>
          <p:nvPr userDrawn="1"/>
        </p:nvCxnSpPr>
        <p:spPr>
          <a:xfrm>
            <a:off x="4788494" y="17091"/>
            <a:ext cx="26150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729311A-3D5D-44B7-8273-D0F9F49D0A38}"/>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FF0000"/>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372397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URQUOISE - Titre et contenu">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cxnSp>
        <p:nvCxnSpPr>
          <p:cNvPr id="7" name="Connecteur droit 6">
            <a:extLst>
              <a:ext uri="{FF2B5EF4-FFF2-40B4-BE49-F238E27FC236}">
                <a16:creationId xmlns:a16="http://schemas.microsoft.com/office/drawing/2014/main" id="{B1F02D99-AA74-4C91-B3A3-FF40918F1AE8}"/>
              </a:ext>
            </a:extLst>
          </p:cNvPr>
          <p:cNvCxnSpPr/>
          <p:nvPr userDrawn="1"/>
        </p:nvCxnSpPr>
        <p:spPr>
          <a:xfrm>
            <a:off x="9576987" y="7882"/>
            <a:ext cx="2615013" cy="0"/>
          </a:xfrm>
          <a:prstGeom prst="line">
            <a:avLst/>
          </a:prstGeom>
          <a:ln w="28575">
            <a:solidFill>
              <a:srgbClr val="71E7FF"/>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B71543-359B-4C00-A617-7BAAD7A0E869}"/>
              </a:ext>
            </a:extLst>
          </p:cNvPr>
          <p:cNvSpPr>
            <a:spLocks noGrp="1"/>
          </p:cNvSpPr>
          <p:nvPr>
            <p:ph type="title"/>
          </p:nvPr>
        </p:nvSpPr>
        <p:spPr>
          <a:xfrm>
            <a:off x="685801" y="609601"/>
            <a:ext cx="10131425" cy="635000"/>
          </a:xfrm>
        </p:spPr>
        <p:txBody>
          <a:bodyPr/>
          <a:lstStyle>
            <a:lvl1pPr>
              <a:defRPr lang="fr-FR" sz="2400" b="1" kern="1200" cap="none">
                <a:ln w="3175" cmpd="sng">
                  <a:noFill/>
                </a:ln>
                <a:solidFill>
                  <a:srgbClr val="71E7FF"/>
                </a:solidFill>
                <a:effectLst/>
                <a:latin typeface="+mj-lt"/>
                <a:ea typeface="+mj-ea"/>
                <a:cs typeface="+mj-cs"/>
              </a:defRPr>
            </a:lvl1pPr>
          </a:lstStyle>
          <a:p>
            <a:r>
              <a:rPr lang="fr-FR" dirty="0"/>
              <a:t>Modifiez le style du titre</a:t>
            </a:r>
            <a:endParaRPr lang="en-US" dirty="0"/>
          </a:p>
        </p:txBody>
      </p:sp>
    </p:spTree>
    <p:extLst>
      <p:ext uri="{BB962C8B-B14F-4D97-AF65-F5344CB8AC3E}">
        <p14:creationId xmlns:p14="http://schemas.microsoft.com/office/powerpoint/2010/main" val="149857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7810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Deux contenu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580539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2804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7/1/2025</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9603926"/>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714" r:id="rId3"/>
    <p:sldLayoutId id="2147483716" r:id="rId4"/>
    <p:sldLayoutId id="2147483717" r:id="rId5"/>
    <p:sldLayoutId id="2147483715"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8"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hyperlink" Target="https://surfshark.com/research/chart/ai-chatbots-privacy"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09.png"/><Relationship Id="rId4" Type="http://schemas.openxmlformats.org/officeDocument/2006/relationships/diagramLayout" Target="../diagrams/layout5.xml"/><Relationship Id="rId9" Type="http://schemas.openxmlformats.org/officeDocument/2006/relationships/image" Target="../media/image108.png"/></Relationships>
</file>

<file path=ppt/slides/_rels/slide10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09.png"/><Relationship Id="rId4" Type="http://schemas.openxmlformats.org/officeDocument/2006/relationships/diagramLayout" Target="../diagrams/layout6.xml"/><Relationship Id="rId9" Type="http://schemas.openxmlformats.org/officeDocument/2006/relationships/image" Target="../media/image108.png"/></Relationships>
</file>

<file path=ppt/slides/_rels/slide103.xml.rels><?xml version="1.0" encoding="UTF-8" standalone="yes"?>
<Relationships xmlns="http://schemas.openxmlformats.org/package/2006/relationships"><Relationship Id="rId3" Type="http://schemas.openxmlformats.org/officeDocument/2006/relationships/hyperlink" Target="https://www.stateof.ai/2024-report-launch" TargetMode="External"/><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hyperlink" Target="https://a16z.com/who-owns-the-generative-ai-platform/"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8.xml"/><Relationship Id="rId1" Type="http://schemas.openxmlformats.org/officeDocument/2006/relationships/slideLayout" Target="../slideLayouts/slideLayout6.xml"/><Relationship Id="rId5" Type="http://schemas.openxmlformats.org/officeDocument/2006/relationships/image" Target="../media/image126.png"/><Relationship Id="rId4" Type="http://schemas.openxmlformats.org/officeDocument/2006/relationships/image" Target="../media/image125.jpeg"/></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hyperlink" Target="https://www.peren.gouv.fr/compare-os-ia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hyperlink" Target="https://huggingface.co/blog/Pclanglais/common-corpus"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109.png"/><Relationship Id="rId4" Type="http://schemas.openxmlformats.org/officeDocument/2006/relationships/diagramLayout" Target="../diagrams/layout7.xml"/><Relationship Id="rId9" Type="http://schemas.openxmlformats.org/officeDocument/2006/relationships/image" Target="../media/image108.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docs.google.com/presentation/d/1FRoyzdodKQ7-5rK--gZFFzK_-kvfhzxJQDYxpnA-6jE/edit#slide=id.g35f391192_00"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4.xml"/><Relationship Id="rId1" Type="http://schemas.openxmlformats.org/officeDocument/2006/relationships/slideLayout" Target="../slideLayouts/slideLayout6.xml"/><Relationship Id="rId5" Type="http://schemas.openxmlformats.org/officeDocument/2006/relationships/image" Target="../media/image134.png"/><Relationship Id="rId4" Type="http://schemas.openxmlformats.org/officeDocument/2006/relationships/hyperlink" Target="https://openai.com/policies/terms-of-use"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137.png"/><Relationship Id="rId4" Type="http://schemas.openxmlformats.org/officeDocument/2006/relationships/diagramLayout" Target="../diagrams/layout8.xml"/><Relationship Id="rId9" Type="http://schemas.openxmlformats.org/officeDocument/2006/relationships/image" Target="../media/image136.png"/></Relationships>
</file>

<file path=ppt/slides/_rels/slide11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86.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37.png"/><Relationship Id="rId4" Type="http://schemas.openxmlformats.org/officeDocument/2006/relationships/diagramLayout" Target="../diagrams/layout9.xml"/><Relationship Id="rId9" Type="http://schemas.openxmlformats.org/officeDocument/2006/relationships/image" Target="../media/image136.png"/></Relationships>
</file>

<file path=ppt/slides/_rels/slide11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hyperlink" Target="https://www.bbc.co.uk/aboutthebbc/documents/bbc-research-into-ai-assistants.pdf" TargetMode="External"/><Relationship Id="rId7" Type="http://schemas.openxmlformats.org/officeDocument/2006/relationships/image" Target="../media/image140.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hyperlink" Target="https://www.cjr.org/tow_center/we-compared-eight-ai-search-engines-theyre-all-bad-at-citing-news.php" TargetMode="External"/><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2.png"/></Relationships>
</file>

<file path=ppt/slides/_rels/slide11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image" Target="../media/image145.png"/><Relationship Id="rId4" Type="http://schemas.openxmlformats.org/officeDocument/2006/relationships/image" Target="../media/image144.png"/></Relationships>
</file>

<file path=ppt/slides/_rels/slide11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89.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37.png"/><Relationship Id="rId4" Type="http://schemas.openxmlformats.org/officeDocument/2006/relationships/diagramLayout" Target="../diagrams/layout10.xml"/><Relationship Id="rId9" Type="http://schemas.openxmlformats.org/officeDocument/2006/relationships/image" Target="../media/image136.png"/></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hyperlink" Target="https://twitter.com/elonmusk/status/1720635518289908042"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s://www.journaldunet.com/management/vie-personnelle/1522355-chatgpt-regions/"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coe.int/fr/web/artificial-intelligence/glossary#I"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3" Type="http://schemas.openxmlformats.org/officeDocument/2006/relationships/hyperlink" Target="https://www.latribune.fr/technos-medias/internet/les-nazis-et-vikings-noirs-de-gemini-ou-comment-google-s-est-rate-dans-la-gestion-des-biais-de-l-ia-991190.html" TargetMode="External"/><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3.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137.png"/><Relationship Id="rId4" Type="http://schemas.openxmlformats.org/officeDocument/2006/relationships/diagramLayout" Target="../diagrams/layout11.xml"/><Relationship Id="rId9" Type="http://schemas.openxmlformats.org/officeDocument/2006/relationships/image" Target="../media/image136.png"/></Relationships>
</file>

<file path=ppt/slides/_rels/slide122.xml.rels><?xml version="1.0" encoding="UTF-8" standalone="yes"?>
<Relationships xmlns="http://schemas.openxmlformats.org/package/2006/relationships"><Relationship Id="rId3" Type="http://schemas.openxmlformats.org/officeDocument/2006/relationships/hyperlink" Target="https://www.france24.com/fr/%C3%A9co-tech/20250309-portal-kombat-pravda-d%C3%A9sinformation-russie-chatgpt-intelligence-artificielle?utm_slink=f24.my%2FB0Do" TargetMode="External"/><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hyperlink" Target="https://academia.hypotheses.org/58766" TargetMode="External"/><Relationship Id="rId4" Type="http://schemas.openxmlformats.org/officeDocument/2006/relationships/image" Target="../media/image152.png"/></Relationships>
</file>

<file path=ppt/slides/_rels/slide12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hyperlink" Target="https://www.lemonde.fr/le-monde-et-vous/article/2024/03/13/intelligence-artificielle-un-accord-de-partenariat-entre-le-monde-et-openai_6221836_6065879.html"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liberation.fr/international/amerique/open-ai-restreint-les-images-inspirees-du-studio-ghibli-qui-font-fondre-les-processeurs-de-chatgpt-20250330_FMQNNC4SPZHV3JMLIVL3A3BXIY/" TargetMode="External"/><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hyperlink" Target="https://www.01net.com/actualites/decensurer-chatgpt-openai-veut-que-lia-puisse-rester-neutre.html" TargetMode="External"/><Relationship Id="rId2" Type="http://schemas.openxmlformats.org/officeDocument/2006/relationships/image" Target="../media/image155.png"/><Relationship Id="rId1" Type="http://schemas.openxmlformats.org/officeDocument/2006/relationships/slideLayout" Target="../slideLayouts/slideLayout6.xml"/><Relationship Id="rId5" Type="http://schemas.openxmlformats.org/officeDocument/2006/relationships/hyperlink" Target="https://www.usine-digitale.fr/article/droit-d-auteur-google-et-openai-plaident-pour-un-fair-use-et-une-politique-ia-americano-centree.N2229002" TargetMode="External"/><Relationship Id="rId4" Type="http://schemas.openxmlformats.org/officeDocument/2006/relationships/image" Target="../media/image156.png"/></Relationships>
</file>

<file path=ppt/slides/_rels/slide1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6.xml"/><Relationship Id="rId1" Type="http://schemas.openxmlformats.org/officeDocument/2006/relationships/slideLayout" Target="../slideLayouts/slideLayout6.xml"/><Relationship Id="rId5" Type="http://schemas.openxmlformats.org/officeDocument/2006/relationships/image" Target="../media/image158.png"/><Relationship Id="rId4" Type="http://schemas.openxmlformats.org/officeDocument/2006/relationships/hyperlink" Target="https://www.usine-digitale.fr/article/pillage-d-uvres-anthropic-gagne-une-manche-au-tribunal-grace-au-fair-use.N2234225" TargetMode="External"/></Relationships>
</file>

<file path=ppt/slides/_rels/slide12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137.png"/><Relationship Id="rId4" Type="http://schemas.openxmlformats.org/officeDocument/2006/relationships/diagramLayout" Target="../diagrams/layout12.xml"/><Relationship Id="rId9" Type="http://schemas.openxmlformats.org/officeDocument/2006/relationships/image" Target="../media/image136.png"/></Relationships>
</file>

<file path=ppt/slides/_rels/slide12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8.xml"/><Relationship Id="rId1" Type="http://schemas.openxmlformats.org/officeDocument/2006/relationships/slideLayout" Target="../slideLayouts/slideLayout6.xml"/><Relationship Id="rId5" Type="http://schemas.openxmlformats.org/officeDocument/2006/relationships/hyperlink" Target="https://op.europa.eu/fr/publication-detail/-/publication/d3988569-0434-11ea-8c1f-01aa75ed71a1" TargetMode="External"/><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openxmlformats.org/officeDocument/2006/relationships/hyperlink" Target="https://libguides.scu.edu.au/genAI/evaluation"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png"/></Relationships>
</file>

<file path=ppt/slides/_rels/slide133.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02.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169.png"/><Relationship Id="rId4" Type="http://schemas.openxmlformats.org/officeDocument/2006/relationships/diagramLayout" Target="../diagrams/layout13.xml"/><Relationship Id="rId9" Type="http://schemas.openxmlformats.org/officeDocument/2006/relationships/image" Target="../media/image168.png"/></Relationships>
</file>

<file path=ppt/slides/_rels/slide1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s://www.gouvernement.fr/actualite/25-recommandations-pour-lia-en-france" TargetMode="External"/><Relationship Id="rId5" Type="http://schemas.openxmlformats.org/officeDocument/2006/relationships/image" Target="../media/image172.png"/><Relationship Id="rId4" Type="http://schemas.openxmlformats.org/officeDocument/2006/relationships/image" Target="../media/image171.png"/></Relationships>
</file>

<file path=ppt/slides/_rels/slide135.xml.rels><?xml version="1.0" encoding="UTF-8" standalone="yes"?>
<Relationships xmlns="http://schemas.openxmlformats.org/package/2006/relationships"><Relationship Id="rId3" Type="http://schemas.openxmlformats.org/officeDocument/2006/relationships/hyperlink" Target="https://www.enseignementsup-recherche.gouv.fr/fr/lancement-de-la-mission-sur-l-intelligence-artificielle-dans-les-pratiques-pedagogiques-98140" TargetMode="External"/><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hyperlink" Target="https://academia.hypotheses.org/61444" TargetMode="External"/><Relationship Id="rId4" Type="http://schemas.openxmlformats.org/officeDocument/2006/relationships/image" Target="../media/image174.png"/></Relationships>
</file>

<file path=ppt/slides/_rels/slide13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169.png"/><Relationship Id="rId4" Type="http://schemas.openxmlformats.org/officeDocument/2006/relationships/diagramLayout" Target="../diagrams/layout14.xml"/><Relationship Id="rId9" Type="http://schemas.openxmlformats.org/officeDocument/2006/relationships/image" Target="../media/image168.png"/></Relationships>
</file>

<file path=ppt/slides/_rels/slide137.xml.rels><?xml version="1.0" encoding="UTF-8" standalone="yes"?>
<Relationships xmlns="http://schemas.openxmlformats.org/package/2006/relationships"><Relationship Id="rId3" Type="http://schemas.openxmlformats.org/officeDocument/2006/relationships/hyperlink" Target="https://ecolebranchee.com/dossier-demystifier-intelligence-artificielle-education/" TargetMode="External"/><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6.xml"/><Relationship Id="rId1" Type="http://schemas.openxmlformats.org/officeDocument/2006/relationships/slideLayout" Target="../slideLayouts/slideLayout6.xml"/><Relationship Id="rId6" Type="http://schemas.openxmlformats.org/officeDocument/2006/relationships/hyperlink" Target="https://ecolebranchee.com/dossier-demystifier-intelligence-artificielle-education/" TargetMode="External"/><Relationship Id="rId5" Type="http://schemas.openxmlformats.org/officeDocument/2006/relationships/hyperlink" Target="https://www.cadre21.org/wp-content/uploads/2023/09/Taxonomie-de-Bloom-IA.pdf" TargetMode="External"/><Relationship Id="rId4" Type="http://schemas.openxmlformats.org/officeDocument/2006/relationships/image" Target="../media/image176.png"/></Relationships>
</file>

<file path=ppt/slides/_rels/slide1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openxmlformats.org/officeDocument/2006/relationships/hyperlink" Target="https://www.compilatio.net/blog/enquete-ia-enseignement-202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hyperlink" Target="https://affordance.framasoft.org/2024/08/moteur-recherche-intelligence-artificielle/" TargetMode="External"/><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08.xml"/><Relationship Id="rId1" Type="http://schemas.openxmlformats.org/officeDocument/2006/relationships/slideLayout" Target="../slideLayouts/slideLayout6.xml"/><Relationship Id="rId5" Type="http://schemas.openxmlformats.org/officeDocument/2006/relationships/hyperlink" Target="https://gemini.google.com/faq" TargetMode="External"/><Relationship Id="rId4" Type="http://schemas.openxmlformats.org/officeDocument/2006/relationships/image" Target="../media/image180.png"/></Relationships>
</file>

<file path=ppt/slides/_rels/slide142.xml.rels><?xml version="1.0" encoding="UTF-8" standalone="yes"?>
<Relationships xmlns="http://schemas.openxmlformats.org/package/2006/relationships"><Relationship Id="rId3" Type="http://schemas.openxmlformats.org/officeDocument/2006/relationships/hyperlink" Target="https://www.facebook.com/groups/4182519775132551/posts/6372604482790725/" TargetMode="External"/><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openxmlformats.org/officeDocument/2006/relationships/image" Target="../media/image181.jpeg"/></Relationships>
</file>

<file path=ppt/slides/_rels/slide14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0.xml"/><Relationship Id="rId1" Type="http://schemas.openxmlformats.org/officeDocument/2006/relationships/slideLayout" Target="../slideLayouts/slideLayout6.xml"/><Relationship Id="rId6" Type="http://schemas.openxmlformats.org/officeDocument/2006/relationships/hyperlink" Target="https://tineye.com/" TargetMode="External"/><Relationship Id="rId5" Type="http://schemas.openxmlformats.org/officeDocument/2006/relationships/hyperlink" Target="https://www.google.fr/imghp?hl=fr&amp;tab=wi&amp;gws_rd=ssl" TargetMode="External"/><Relationship Id="rId4" Type="http://schemas.openxmlformats.org/officeDocument/2006/relationships/image" Target="../media/image183.png"/></Relationships>
</file>

<file path=ppt/slides/_rels/slide14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1.xml"/><Relationship Id="rId1" Type="http://schemas.openxmlformats.org/officeDocument/2006/relationships/slideLayout" Target="../slideLayouts/slideLayout6.xml"/><Relationship Id="rId5" Type="http://schemas.openxmlformats.org/officeDocument/2006/relationships/image" Target="../media/image186.png"/><Relationship Id="rId4" Type="http://schemas.openxmlformats.org/officeDocument/2006/relationships/image" Target="../media/image185.png"/></Relationships>
</file>

<file path=ppt/slides/_rels/slide145.xml.rels><?xml version="1.0" encoding="UTF-8" standalone="yes"?>
<Relationships xmlns="http://schemas.openxmlformats.org/package/2006/relationships"><Relationship Id="rId8" Type="http://schemas.openxmlformats.org/officeDocument/2006/relationships/hyperlink" Target="https://www.shutterstock.com/" TargetMode="External"/><Relationship Id="rId3" Type="http://schemas.openxmlformats.org/officeDocument/2006/relationships/image" Target="../media/image187.png"/><Relationship Id="rId7" Type="http://schemas.openxmlformats.org/officeDocument/2006/relationships/image" Target="../media/image189.png"/><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hyperlink" Target="https://firefly.adobe.com/" TargetMode="External"/><Relationship Id="rId5" Type="http://schemas.openxmlformats.org/officeDocument/2006/relationships/hyperlink" Target="https://www.freepik.com/" TargetMode="External"/><Relationship Id="rId4" Type="http://schemas.openxmlformats.org/officeDocument/2006/relationships/image" Target="../media/image188.png"/></Relationships>
</file>

<file path=ppt/slides/_rels/slide14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openxmlformats.org/officeDocument/2006/relationships/hyperlink" Target="https://unesdoc.unesco.org/ark:/48223/pf0000385146?posInSet=5&amp;queryId=75934b80-6e63-4606-ae79-77aeeb6cef5f" TargetMode="External"/></Relationships>
</file>

<file path=ppt/slides/_rels/slide14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169.png"/><Relationship Id="rId4" Type="http://schemas.openxmlformats.org/officeDocument/2006/relationships/diagramLayout" Target="../diagrams/layout15.xml"/><Relationship Id="rId9" Type="http://schemas.openxmlformats.org/officeDocument/2006/relationships/image" Target="../media/image168.png"/></Relationships>
</file>

<file path=ppt/slides/_rels/slide148.xml.rels><?xml version="1.0" encoding="UTF-8" standalone="yes"?>
<Relationships xmlns="http://schemas.openxmlformats.org/package/2006/relationships"><Relationship Id="rId8" Type="http://schemas.openxmlformats.org/officeDocument/2006/relationships/hyperlink" Target="https://inserm.hal.science/inserm-04975393v1" TargetMode="External"/><Relationship Id="rId3" Type="http://schemas.openxmlformats.org/officeDocument/2006/relationships/hyperlink" Target="https://allea.org/code-of-conduct/" TargetMode="External"/><Relationship Id="rId7" Type="http://schemas.openxmlformats.org/officeDocument/2006/relationships/image" Target="../media/image193.png"/><Relationship Id="rId2" Type="http://schemas.openxmlformats.org/officeDocument/2006/relationships/image" Target="../media/image191.png"/><Relationship Id="rId1" Type="http://schemas.openxmlformats.org/officeDocument/2006/relationships/slideLayout" Target="../slideLayouts/slideLayout6.xml"/><Relationship Id="rId6" Type="http://schemas.openxmlformats.org/officeDocument/2006/relationships/image" Target="../media/image192.png"/><Relationship Id="rId5" Type="http://schemas.openxmlformats.org/officeDocument/2006/relationships/hyperlink" Target="https://research-and-innovation.ec.europa.eu/document/2b6cf7e5-36ac-41cb-aab5-0d32050143dc_en" TargetMode="External"/><Relationship Id="rId4" Type="http://schemas.openxmlformats.org/officeDocument/2006/relationships/hyperlink" Target="https://european-research-area.ec.europa.eu/news/living-guidelines-responsible-use-generative-ai-research-published"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hyperlink" Target="https://mpeters.uqo.ca/utilisation-transparente-de-lintelligence-artificielle/"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www.coe.int/fr/web/artificial-intelligence/what-is-ai" TargetMode="External"/><Relationship Id="rId4" Type="http://schemas.openxmlformats.org/officeDocument/2006/relationships/image" Target="../media/image23.png"/></Relationships>
</file>

<file path=ppt/slides/_rels/slide150.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png"/><Relationship Id="rId2" Type="http://schemas.openxmlformats.org/officeDocument/2006/relationships/image" Target="../media/image191.png"/><Relationship Id="rId1" Type="http://schemas.openxmlformats.org/officeDocument/2006/relationships/slideLayout" Target="../slideLayouts/slideLayout6.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hyperlink" Target="https://allea.org/code-of-conduct/" TargetMode="External"/></Relationships>
</file>

<file path=ppt/slides/_rels/slide151.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4.png"/><Relationship Id="rId7" Type="http://schemas.openxmlformats.org/officeDocument/2006/relationships/image" Target="../media/image207.png"/><Relationship Id="rId2" Type="http://schemas.openxmlformats.org/officeDocument/2006/relationships/notesSlide" Target="../notesSlides/notesSlide116.xml"/><Relationship Id="rId1" Type="http://schemas.openxmlformats.org/officeDocument/2006/relationships/slideLayout" Target="../slideLayouts/slideLayout6.xml"/><Relationship Id="rId6" Type="http://schemas.openxmlformats.org/officeDocument/2006/relationships/image" Target="../media/image206.png"/><Relationship Id="rId5" Type="http://schemas.openxmlformats.org/officeDocument/2006/relationships/hyperlink" Target="https://research-and-innovation.ec.europa.eu/document/2b6cf7e5-36ac-41cb-aab5-0d32050143dc_en" TargetMode="External"/><Relationship Id="rId4" Type="http://schemas.openxmlformats.org/officeDocument/2006/relationships/image" Target="../media/image205.png"/></Relationships>
</file>

<file path=ppt/slides/_rels/slide15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6.xml"/><Relationship Id="rId4" Type="http://schemas.openxmlformats.org/officeDocument/2006/relationships/hyperlink" Target="https://science.gc.ca/site/science/fr/financement-interorganismes-recherche/politiques-lignes-directrices/lutilisation-lintelligence-artificielle-generative-dans-lelaboration-levaluation-propositions/lignes-directrices-lutilisation-lintelligence-artificielle-dans-lelaboration"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hyperlink" Target="https://libguides.hkust.edu.hk/AI-tools-literature-review/workshop"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hyperlink" Target="https://openai.com/policies/terms-of-use"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0.xml"/><Relationship Id="rId1" Type="http://schemas.openxmlformats.org/officeDocument/2006/relationships/slideLayout" Target="../slideLayouts/slideLayout6.xml"/><Relationship Id="rId4" Type="http://schemas.openxmlformats.org/officeDocument/2006/relationships/hyperlink" Target="https://help.openai.com/en/articles/8313351-how-can-educators-respond-to-students-presenting-ai-generated-content-as-their-own"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1.xml"/><Relationship Id="rId1" Type="http://schemas.openxmlformats.org/officeDocument/2006/relationships/slideLayout" Target="../slideLayouts/slideLayout6.xml"/><Relationship Id="rId5" Type="http://schemas.openxmlformats.org/officeDocument/2006/relationships/hyperlink" Target="https://x.com/emollick/status/1847412650839347619" TargetMode="External"/><Relationship Id="rId4" Type="http://schemas.openxmlformats.org/officeDocument/2006/relationships/image" Target="../media/image215.png"/></Relationships>
</file>

<file path=ppt/slides/_rels/slide15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hyperlink" Target="https://zenodo.org/records/13747398/preview/genially_normes.pdf?include_deleted=0"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hyperlink" Target="https://zotero.hypotheses.org/4464#zotero-chatgpt" TargetMode="External"/><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hyperlink" Target="https://www.compilatio.net/blog/triche-avec-chatgpt" TargetMode="External"/><Relationship Id="rId5" Type="http://schemas.openxmlformats.org/officeDocument/2006/relationships/image" Target="../media/image218.png"/><Relationship Id="rId4" Type="http://schemas.openxmlformats.org/officeDocument/2006/relationships/hyperlink" Target="https://uqam-ca.libguides.com/ChatGPT_et_IA/Integrite_academiqu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fr.statista.com/infographie/12506/lintelligence-artificielle-dans-nos-smartphones/"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s://www.sciencedirect.com/science/article/pii/S0099133324000624#s0075" TargetMode="External"/><Relationship Id="rId2" Type="http://schemas.openxmlformats.org/officeDocument/2006/relationships/image" Target="../media/image219.png"/><Relationship Id="rId1" Type="http://schemas.openxmlformats.org/officeDocument/2006/relationships/slideLayout" Target="../slideLayouts/slideLayout6.xml"/><Relationship Id="rId4" Type="http://schemas.openxmlformats.org/officeDocument/2006/relationships/image" Target="../media/image220.png"/></Relationships>
</file>

<file path=ppt/slides/_rels/slide16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24.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10" Type="http://schemas.openxmlformats.org/officeDocument/2006/relationships/image" Target="../media/image169.png"/><Relationship Id="rId4" Type="http://schemas.openxmlformats.org/officeDocument/2006/relationships/diagramLayout" Target="../diagrams/layout16.xml"/><Relationship Id="rId9" Type="http://schemas.openxmlformats.org/officeDocument/2006/relationships/image" Target="../media/image168.png"/></Relationships>
</file>

<file path=ppt/slides/_rels/slide16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hyperlink" Target="https://www.compilatio.net/blog/limites-ia-enseignement"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hyperlink" Target="https://www.devinci.fr/pdf/etude-impact-des-IA-generatives-sur-les-etudiants.pdf"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theconversation.com/comment-chatgpt-sape-la-motivation-a-ecrire-et-penser-par-soi-meme-240096" TargetMode="External"/><Relationship Id="rId2" Type="http://schemas.openxmlformats.org/officeDocument/2006/relationships/image" Target="../media/image223.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hyperlink" Target="https://www.microsoft.com/en-us/research/uploads/prod/2025/01/lee_2025_ai_critical_thinking_survey.pdf" TargetMode="External"/><Relationship Id="rId2" Type="http://schemas.openxmlformats.org/officeDocument/2006/relationships/image" Target="../media/image224.pn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hyperlink" Target="https://bu.univ-amu.libguides.com/c.php?g=707694&amp;p=5101917"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6.xml"/><Relationship Id="rId4" Type="http://schemas.openxmlformats.org/officeDocument/2006/relationships/hyperlink" Target="https://www.pantheonsorbonne.fr/sites/default/files/inline-files/202403_FAQ_IA.pdf"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hyperlink" Target="https://www.bbc.com/news/articles/c93pz1dz2kxo"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hyperlink" Target="https://ai-cards.org/"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novaspivack.typepad.com/nova_spivacks_weblog/files/nova_spivack_semantic_web_talk.ppt"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29.xml"/><Relationship Id="rId1" Type="http://schemas.openxmlformats.org/officeDocument/2006/relationships/slideLayout" Target="../slideLayouts/slideLayout6.xml"/><Relationship Id="rId4" Type="http://schemas.openxmlformats.org/officeDocument/2006/relationships/hyperlink" Target="https://guides.biblio.polymtl.ca/c.php?g=735190&amp;p=5292019"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0.xml"/><Relationship Id="rId1" Type="http://schemas.openxmlformats.org/officeDocument/2006/relationships/slideLayout" Target="../slideLayouts/slideLayout6.xml"/><Relationship Id="rId5" Type="http://schemas.openxmlformats.org/officeDocument/2006/relationships/hyperlink" Target="https://www.polymtl.ca/siag/ressources" TargetMode="External"/><Relationship Id="rId4" Type="http://schemas.openxmlformats.org/officeDocument/2006/relationships/image" Target="../media/image232.png"/></Relationships>
</file>

<file path=ppt/slides/_rels/slide172.xml.rels><?xml version="1.0" encoding="UTF-8" standalone="yes"?>
<Relationships xmlns="http://schemas.openxmlformats.org/package/2006/relationships"><Relationship Id="rId8" Type="http://schemas.openxmlformats.org/officeDocument/2006/relationships/image" Target="../media/image234.png"/><Relationship Id="rId3" Type="http://schemas.openxmlformats.org/officeDocument/2006/relationships/hyperlink" Target="https://www.univ-orleans.fr/upload/public/2024-06/dircom_2024_charte_IA_UO_R.pdf" TargetMode="External"/><Relationship Id="rId7" Type="http://schemas.openxmlformats.org/officeDocument/2006/relationships/image" Target="../media/image233.png"/><Relationship Id="rId2" Type="http://schemas.openxmlformats.org/officeDocument/2006/relationships/notesSlide" Target="../notesSlides/notesSlide131.xml"/><Relationship Id="rId1" Type="http://schemas.openxmlformats.org/officeDocument/2006/relationships/slideLayout" Target="../slideLayouts/slideLayout6.xml"/><Relationship Id="rId6" Type="http://schemas.openxmlformats.org/officeDocument/2006/relationships/hyperlink" Target="https://oer.uclouvain.be/jspui/handle/20.500.12279/1089.3" TargetMode="External"/><Relationship Id="rId5" Type="http://schemas.openxmlformats.org/officeDocument/2006/relationships/hyperlink" Target="https://oer.uclouvain.be/jspui/handle/20.500.12279/1079.2" TargetMode="External"/><Relationship Id="rId4" Type="http://schemas.openxmlformats.org/officeDocument/2006/relationships/hyperlink" Target="https://donneesreglementaires.univ-rouen.fr/documents/cfvu-2024-9-recommandations-dusage-de-lintelligence-artificielle-a-lurn-2/"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hal.inrae.fr/hal-04692524" TargetMode="External"/><Relationship Id="rId2" Type="http://schemas.openxmlformats.org/officeDocument/2006/relationships/notesSlide" Target="../notesSlides/notesSlide132.xml"/><Relationship Id="rId1" Type="http://schemas.openxmlformats.org/officeDocument/2006/relationships/slideLayout" Target="../slideLayouts/slideLayout6.xml"/><Relationship Id="rId5" Type="http://schemas.openxmlformats.org/officeDocument/2006/relationships/hyperlink" Target="https://agritrop.cirad.fr/609884/" TargetMode="External"/><Relationship Id="rId4" Type="http://schemas.openxmlformats.org/officeDocument/2006/relationships/image" Target="../media/image235.png"/></Relationships>
</file>

<file path=ppt/slides/_rels/slide174.xml.rels><?xml version="1.0" encoding="UTF-8" standalone="yes"?>
<Relationships xmlns="http://schemas.openxmlformats.org/package/2006/relationships"><Relationship Id="rId3" Type="http://schemas.openxmlformats.org/officeDocument/2006/relationships/hyperlink" Target="https://oer.uclouvain.be/jspui/handle/20.500.12279/1089.3" TargetMode="External"/><Relationship Id="rId2" Type="http://schemas.openxmlformats.org/officeDocument/2006/relationships/image" Target="../media/image236.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hyperlink" Target="https://opus.uni-hohenheim.de/volltexte/2023/2146/pdf/dp_2023_02_online.pdf" TargetMode="External"/><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169.png"/><Relationship Id="rId4" Type="http://schemas.openxmlformats.org/officeDocument/2006/relationships/diagramLayout" Target="../diagrams/layout17.xml"/><Relationship Id="rId9" Type="http://schemas.openxmlformats.org/officeDocument/2006/relationships/image" Target="../media/image168.png"/></Relationships>
</file>

<file path=ppt/slides/_rels/slide177.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 Id="rId4" Type="http://schemas.openxmlformats.org/officeDocument/2006/relationships/image" Target="../media/image238.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hyperlink" Target="https://www.zdnet.fr/blogs/green-si/la-course-pour-la-valorisation-des-llms-406776.htm"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240.jpeg"/></Relationships>
</file>

<file path=ppt/slides/_rels/slide182.xml.rels><?xml version="1.0" encoding="UTF-8" standalone="yes"?>
<Relationships xmlns="http://schemas.openxmlformats.org/package/2006/relationships"><Relationship Id="rId3" Type="http://schemas.openxmlformats.org/officeDocument/2006/relationships/hyperlink" Target="https://www.anthropic.com/engineering/building-effective-agents" TargetMode="External"/><Relationship Id="rId2" Type="http://schemas.openxmlformats.org/officeDocument/2006/relationships/image" Target="../media/image241.pn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hyperlink" Target="https://www.francetvinfo.fr/replay-radio/nouveau-monde/l-ia-souhaite-se-rappeler-de-vous-mais-cette-quete-de-l-intimite-technologique-est-elle-une-bonne-nouvelle_7208088.html" TargetMode="External"/></Relationships>
</file>

<file path=ppt/slides/_rels/slide184.xml.rels><?xml version="1.0" encoding="UTF-8" standalone="yes"?>
<Relationships xmlns="http://schemas.openxmlformats.org/package/2006/relationships"><Relationship Id="rId8" Type="http://schemas.openxmlformats.org/officeDocument/2006/relationships/hyperlink" Target="https://www.cnil.fr/fr/intelligence-artificielle/quelques-ressources-utiles-et-accessibles-tous-pour-comprendre-lintelligence-artificielle-ia" TargetMode="External"/><Relationship Id="rId13" Type="http://schemas.openxmlformats.org/officeDocument/2006/relationships/hyperlink" Target="https://catalogue.edulib.org/" TargetMode="External"/><Relationship Id="rId18" Type="http://schemas.openxmlformats.org/officeDocument/2006/relationships/hyperlink" Target="https://sr.ithaka.org/our-work/generative-ai-product-tracker/" TargetMode="External"/><Relationship Id="rId3" Type="http://schemas.openxmlformats.org/officeDocument/2006/relationships/hyperlink" Target="https://www.culture.fr/franceterme/Actualites/50-termes-cles-de-l-intelligence-artificielle" TargetMode="External"/><Relationship Id="rId7" Type="http://schemas.openxmlformats.org/officeDocument/2006/relationships/hyperlink" Target="https://pixees.fr/classcode-v2/iai/" TargetMode="External"/><Relationship Id="rId12" Type="http://schemas.openxmlformats.org/officeDocument/2006/relationships/hyperlink" Target="https://www.fun-mooc.fr/" TargetMode="External"/><Relationship Id="rId17" Type="http://schemas.openxmlformats.org/officeDocument/2006/relationships/hyperlink" Target="https://comparia.beta.gouv.fr/" TargetMode="External"/><Relationship Id="rId2" Type="http://schemas.openxmlformats.org/officeDocument/2006/relationships/hyperlink" Target="https://www.cnil.fr/fr/intelligence-artificielle/glossaire-ia" TargetMode="External"/><Relationship Id="rId16" Type="http://schemas.openxmlformats.org/officeDocument/2006/relationships/hyperlink" Target="https://lmarena.ai/" TargetMode="External"/><Relationship Id="rId1" Type="http://schemas.openxmlformats.org/officeDocument/2006/relationships/slideLayout" Target="../slideLayouts/slideLayout2.xml"/><Relationship Id="rId6" Type="http://schemas.openxmlformats.org/officeDocument/2006/relationships/hyperlink" Target="https://www.europarl.europa.eu/news/fr/headlines/society/20200827STO85804/intelligence-artificielle-definition-et-utilisation" TargetMode="External"/><Relationship Id="rId11" Type="http://schemas.openxmlformats.org/officeDocument/2006/relationships/hyperlink" Target="https://catalogue.edulib.org/fr/cours/umontreal-gpt101/" TargetMode="External"/><Relationship Id="rId5" Type="http://schemas.openxmlformats.org/officeDocument/2006/relationships/hyperlink" Target="https://www.coe.int/fr/web/artificial-intelligence/glossary" TargetMode="External"/><Relationship Id="rId15" Type="http://schemas.openxmlformats.org/officeDocument/2006/relationships/hyperlink" Target="https://artificialanalysis.ai/" TargetMode="External"/><Relationship Id="rId10" Type="http://schemas.openxmlformats.org/officeDocument/2006/relationships/hyperlink" Target="https://openclassrooms.com/fr/courses/6417031-objectif-ia-initiez-vous-a-lintelligence-artificielle" TargetMode="External"/><Relationship Id="rId4" Type="http://schemas.openxmlformats.org/officeDocument/2006/relationships/hyperlink" Target="https://www.legifrance.gouv.fr/jorf/id/JORFTEXT000050185686" TargetMode="External"/><Relationship Id="rId9" Type="http://schemas.openxmlformats.org/officeDocument/2006/relationships/hyperlink" Target="https://www.elementsofai.fr/" TargetMode="External"/><Relationship Id="rId14" Type="http://schemas.openxmlformats.org/officeDocument/2006/relationships/hyperlink" Target="https://bibliotheques.paris.fr/intelligence-artificielle-de-limaginaire-au-vecu.aspx" TargetMode="External"/></Relationships>
</file>

<file path=ppt/slides/_rels/slide185.xml.rels><?xml version="1.0" encoding="UTF-8" standalone="yes"?>
<Relationships xmlns="http://schemas.openxmlformats.org/package/2006/relationships"><Relationship Id="rId8" Type="http://schemas.openxmlformats.org/officeDocument/2006/relationships/hyperlink" Target="https://www.youtube.com/watch?v=c2H62M6xwFE&amp;list=PLEjcjwQr_8kzp25-llH-JQL5l4IKskEx6&amp;index=2" TargetMode="External"/><Relationship Id="rId13" Type="http://schemas.openxmlformats.org/officeDocument/2006/relationships/hyperlink" Target="https://www.coe.int/fr/web/artificial-intelligence/what-is-ai" TargetMode="External"/><Relationship Id="rId18" Type="http://schemas.openxmlformats.org/officeDocument/2006/relationships/hyperlink" Target="https://cnam.hal.science/hal-04246625/" TargetMode="External"/><Relationship Id="rId3" Type="http://schemas.openxmlformats.org/officeDocument/2006/relationships/hyperlink" Target="https://learn.microsoft.com/fr-fr/azure/machine-learning/concept-deep-learning-vs-machine-learning?view=azureml-api-2" TargetMode="External"/><Relationship Id="rId21" Type="http://schemas.openxmlformats.org/officeDocument/2006/relationships/hyperlink" Target="https://fr.statista.com/infographie/12506/lintelligence-artificielle-dans-nos-smartphones/" TargetMode="External"/><Relationship Id="rId7" Type="http://schemas.openxmlformats.org/officeDocument/2006/relationships/hyperlink" Target="https://ourworldindata.org/artificial-intelligence" TargetMode="External"/><Relationship Id="rId12" Type="http://schemas.openxmlformats.org/officeDocument/2006/relationships/hyperlink" Target="https://fr.wikipedia.org/wiki/Histoire_de_l'intelligence_artificielle" TargetMode="External"/><Relationship Id="rId17" Type="http://schemas.openxmlformats.org/officeDocument/2006/relationships/hyperlink" Target="https://www.assemblee-nationale.fr/dyn/17/organes/delegations-comites-offices/opecst/actualites/chatgpt-et-apres-bilan-et-perspectives-de-l-intelligence-artificielle" TargetMode="External"/><Relationship Id="rId2" Type="http://schemas.openxmlformats.org/officeDocument/2006/relationships/notesSlide" Target="../notesSlides/notesSlide140.xml"/><Relationship Id="rId16" Type="http://schemas.openxmlformats.org/officeDocument/2006/relationships/hyperlink" Target="https://dossieria.recitdp.qc.ca/accueil" TargetMode="External"/><Relationship Id="rId20" Type="http://schemas.openxmlformats.org/officeDocument/2006/relationships/hyperlink" Target="https://fr.statista.com/themes/9246/l-intelligence-artificielle/" TargetMode="External"/><Relationship Id="rId1" Type="http://schemas.openxmlformats.org/officeDocument/2006/relationships/slideLayout" Target="../slideLayouts/slideLayout2.xml"/><Relationship Id="rId6" Type="http://schemas.openxmlformats.org/officeDocument/2006/relationships/hyperlink" Target="https://www.gouvernement.fr/actualite/25-recommandations-pour-lia-en-france" TargetMode="External"/><Relationship Id="rId11" Type="http://schemas.openxmlformats.org/officeDocument/2006/relationships/hyperlink" Target="https://www.coe.int/fr/web/artificial-intelligence/history-of-ai" TargetMode="External"/><Relationship Id="rId5" Type="http://schemas.openxmlformats.org/officeDocument/2006/relationships/hyperlink" Target="https://www.cairn.info/revue-reseaux-2018-5-page-173.htm?ora.z_ref=li-05392647-pub&amp;contenu=article" TargetMode="External"/><Relationship Id="rId15" Type="http://schemas.openxmlformats.org/officeDocument/2006/relationships/hyperlink" Target="https://www.enseignementsup-recherche.gouv.fr/fr/la-strategie-francaise-en-intelligence-artificielle-49166" TargetMode="External"/><Relationship Id="rId10" Type="http://schemas.openxmlformats.org/officeDocument/2006/relationships/hyperlink" Target="https://fr.wikipedia.org/wiki/Hallucination_(intelligence_artificielle)" TargetMode="External"/><Relationship Id="rId19" Type="http://schemas.openxmlformats.org/officeDocument/2006/relationships/hyperlink" Target="https://www.ipsos.com/fr-fr/les-francais-chatgpt-et-lintelligence-artificielle" TargetMode="External"/><Relationship Id="rId4" Type="http://schemas.openxmlformats.org/officeDocument/2006/relationships/hyperlink" Target="https://www.cairn.info/revue-reseaux-2022-2-page-9.htm" TargetMode="External"/><Relationship Id="rId9" Type="http://schemas.openxmlformats.org/officeDocument/2006/relationships/hyperlink" Target="https://doi.org/10.1051/medsci/2020145" TargetMode="External"/><Relationship Id="rId14" Type="http://schemas.openxmlformats.org/officeDocument/2006/relationships/hyperlink" Target="https://www.enseignementsup-recherche.gouv.fr/fr/intelligence-artificielle-et-numerique-97624" TargetMode="External"/><Relationship Id="rId22" Type="http://schemas.openxmlformats.org/officeDocument/2006/relationships/hyperlink" Target="https://hal.science/hal-01967551" TargetMode="External"/></Relationships>
</file>

<file path=ppt/slides/_rels/slide186.xml.rels><?xml version="1.0" encoding="UTF-8" standalone="yes"?>
<Relationships xmlns="http://schemas.openxmlformats.org/package/2006/relationships"><Relationship Id="rId8" Type="http://schemas.openxmlformats.org/officeDocument/2006/relationships/hyperlink" Target="https://scoms.hypotheses.org/1059" TargetMode="External"/><Relationship Id="rId13" Type="http://schemas.openxmlformats.org/officeDocument/2006/relationships/hyperlink" Target="https://www.forbes.com/sites/bernardmarr/2024/04/29/the-4-types-of-generative-ai-transforming-our-world/?sh=2d8d0c942eb3" TargetMode="External"/><Relationship Id="rId18" Type="http://schemas.openxmlformats.org/officeDocument/2006/relationships/hyperlink" Target="https://www.lemonde.fr/sciences/article/2024/06/05/les-limites-de-l-ia-generative-amenent-a-se-poser-la-question-de-l-apres_6237449_1650684.html" TargetMode="External"/><Relationship Id="rId3" Type="http://schemas.openxmlformats.org/officeDocument/2006/relationships/hyperlink" Target="https://leblob.fr/enquetes/intelligence-artificielle-nouvelle-ere" TargetMode="External"/><Relationship Id="rId7" Type="http://schemas.openxmlformats.org/officeDocument/2006/relationships/hyperlink" Target="https://repository.jisc.ac.uk/9182/" TargetMode="External"/><Relationship Id="rId12" Type="http://schemas.openxmlformats.org/officeDocument/2006/relationships/hyperlink" Target="https://next.ink/163871/lia-pourrait-rajouter-une-economie-de-lintention-a-l-economie-de-lattention/" TargetMode="External"/><Relationship Id="rId17" Type="http://schemas.openxmlformats.org/officeDocument/2006/relationships/hyperlink" Target="https://www.peren.gouv.fr/rapports/2023-04-06_Eclairage%20sur_CHATGPT_FR.pdf" TargetMode="External"/><Relationship Id="rId2" Type="http://schemas.openxmlformats.org/officeDocument/2006/relationships/hyperlink" Target="https://www.challenges.fr/high-tech/google-facebook-amazon-baidu-la-guerre-de-lia-est-declaree-dans-le-monde_853444" TargetMode="External"/><Relationship Id="rId16" Type="http://schemas.openxmlformats.org/officeDocument/2006/relationships/hyperlink" Target="https://www.challenges.fr/high-tech/intelligence-artificielle-pourquoi-microsoft-fait-les-yeux-doux-a-chat-gpt_842239" TargetMode="External"/><Relationship Id="rId20" Type="http://schemas.openxmlformats.org/officeDocument/2006/relationships/hyperlink" Target="https://www.ipsos.com/en/chatgpt-and-rise-generative-ai-navigating-changing-landscape-ai" TargetMode="External"/><Relationship Id="rId1" Type="http://schemas.openxmlformats.org/officeDocument/2006/relationships/slideLayout" Target="../slideLayouts/slideLayout2.xml"/><Relationship Id="rId6" Type="http://schemas.openxmlformats.org/officeDocument/2006/relationships/hyperlink" Target="https://www.impact-ai.fr/fr/2023/06/12/observatoire2023/" TargetMode="External"/><Relationship Id="rId11" Type="http://schemas.openxmlformats.org/officeDocument/2006/relationships/hyperlink" Target="https://docs.google.com/presentation/d/1FRoyzdodKQ7-5rK--gZFFzK_-kvfhzxJQDYxpnA-6jE/edit#slide=id.g35f391192_00" TargetMode="External"/><Relationship Id="rId5" Type="http://schemas.openxmlformats.org/officeDocument/2006/relationships/hyperlink" Target="https://talan.com/pl/actualites/detail-actualites/news/barometre-2024-ifop-pour-talan-les-francais-et-les-ia-generatives/" TargetMode="External"/><Relationship Id="rId15" Type="http://schemas.openxmlformats.org/officeDocument/2006/relationships/hyperlink" Target="https://www.academie-medecine.fr/wp-content/uploads/2024/03/Rapport-Systemes-dIA-generative-en-sante.pdf" TargetMode="External"/><Relationship Id="rId10" Type="http://schemas.openxmlformats.org/officeDocument/2006/relationships/hyperlink" Target="https://www.ipsos.com/en/conversations-ai-part-ii-unveiling-ai-quality-qualitative-workstreams" TargetMode="External"/><Relationship Id="rId19" Type="http://schemas.openxmlformats.org/officeDocument/2006/relationships/hyperlink" Target="https://blog.elicit.com/semantic-search/" TargetMode="External"/><Relationship Id="rId4" Type="http://schemas.openxmlformats.org/officeDocument/2006/relationships/hyperlink" Target="https://talan.com/actualites/detail-actualites/news/sondage-ifop-talan-les-francais-et-les-ia-generatives/" TargetMode="External"/><Relationship Id="rId9" Type="http://schemas.openxmlformats.org/officeDocument/2006/relationships/hyperlink" Target="https://www.ipsos.com/en/conversations-ai-how-generative-ai-and-qualitative-research-will-benefit-each-other" TargetMode="External"/><Relationship Id="rId14" Type="http://schemas.openxmlformats.org/officeDocument/2006/relationships/hyperlink" Target="https://doi.org/10.1016/j.banm.2024.03.005" TargetMode="External"/></Relationships>
</file>

<file path=ppt/slides/_rels/slide187.xml.rels><?xml version="1.0" encoding="UTF-8" standalone="yes"?>
<Relationships xmlns="http://schemas.openxmlformats.org/package/2006/relationships"><Relationship Id="rId8" Type="http://schemas.openxmlformats.org/officeDocument/2006/relationships/hyperlink" Target="https://arxiv.org/pdf/2304.09848.pdf" TargetMode="External"/><Relationship Id="rId3" Type="http://schemas.openxmlformats.org/officeDocument/2006/relationships/hyperlink" Target="https://urfist.chartes.psl.eu/ressources/evolutions-des-moteurs-de-recherche-sur-internet" TargetMode="External"/><Relationship Id="rId7" Type="http://schemas.openxmlformats.org/officeDocument/2006/relationships/hyperlink" Target="https://www.technologyreview.com/2022/03/29/1048439/chatbots-replace-search-engine-terrible-idea/" TargetMode="External"/><Relationship Id="rId2" Type="http://schemas.openxmlformats.org/officeDocument/2006/relationships/hyperlink" Target="https://www.precisement.org/blog/ChatGPT-et-les-juristes.html" TargetMode="External"/><Relationship Id="rId1" Type="http://schemas.openxmlformats.org/officeDocument/2006/relationships/slideLayout" Target="../slideLayouts/slideLayout2.xml"/><Relationship Id="rId6" Type="http://schemas.openxmlformats.org/officeDocument/2006/relationships/hyperlink" Target="https://fredcavazza.net/2024/04/26/lavenement-de-lia-est-il-ineluctable-et-meme-souhaitable/" TargetMode="External"/><Relationship Id="rId11" Type="http://schemas.openxmlformats.org/officeDocument/2006/relationships/hyperlink" Target="https://www.bigtechwire.com/2023/03/25/microsofts-battle-with-ai-companies-data-restrictions-loom-over-rival-search-engines/" TargetMode="External"/><Relationship Id="rId5" Type="http://schemas.openxmlformats.org/officeDocument/2006/relationships/hyperlink" Target="https://urfist.chartes.psl.eu/ressources/tendances-de-la-recherche-web-2023" TargetMode="External"/><Relationship Id="rId10" Type="http://schemas.openxmlformats.org/officeDocument/2006/relationships/hyperlink" Target="https://aiindex.stanford.edu/wp-content/uploads/2024/04/HAI_2024_AI-Index-Report.pdf" TargetMode="External"/><Relationship Id="rId4" Type="http://schemas.openxmlformats.org/officeDocument/2006/relationships/hyperlink" Target="https://urfist.chartes.psl.eu/ressources/tendances-de-la-recherche-web-2020" TargetMode="External"/><Relationship Id="rId9" Type="http://schemas.openxmlformats.org/officeDocument/2006/relationships/hyperlink" Target="http://novaspivack.typepad.com/nova_spivacks_weblog/files/nova_spivack_semantic_web_talk.ppt" TargetMode="External"/></Relationships>
</file>

<file path=ppt/slides/_rels/slide188.xml.rels><?xml version="1.0" encoding="UTF-8" standalone="yes"?>
<Relationships xmlns="http://schemas.openxmlformats.org/package/2006/relationships"><Relationship Id="rId8" Type="http://schemas.openxmlformats.org/officeDocument/2006/relationships/hyperlink" Target="https://fr.wikipedia.org/wiki/GPT-4" TargetMode="External"/><Relationship Id="rId13" Type="http://schemas.openxmlformats.org/officeDocument/2006/relationships/hyperlink" Target="https://24pm.com/gpt/978-source-de-donnees-de-chatgpt-et-gpt-3" TargetMode="External"/><Relationship Id="rId18" Type="http://schemas.openxmlformats.org/officeDocument/2006/relationships/hyperlink" Target="https://www.zdnet.fr/guide-achat/gpt-35-vs-gpt-4-chatgpt-plus-vaut-il-son-abonnement-39959432.htm" TargetMode="External"/><Relationship Id="rId3" Type="http://schemas.openxmlformats.org/officeDocument/2006/relationships/hyperlink" Target="https://www.01net.com/tests/on-compare-chatgpt-4-gpt-3.html" TargetMode="External"/><Relationship Id="rId7" Type="http://schemas.openxmlformats.org/officeDocument/2006/relationships/hyperlink" Target="https://fr.wikipedia.org/wiki/GPT-3" TargetMode="External"/><Relationship Id="rId12" Type="http://schemas.openxmlformats.org/officeDocument/2006/relationships/hyperlink" Target="https://fr.wikipedia.org/wiki/OpenAI" TargetMode="External"/><Relationship Id="rId17" Type="http://schemas.openxmlformats.org/officeDocument/2006/relationships/hyperlink" Target="https://scholarlykitchen.sspnet.org/2023/08/30/guest-post-was-chatgpt-set-up-to-fail-choosing-the-right-tools-and-the-right-prompts-is-essential-for-llm-discovery/" TargetMode="External"/><Relationship Id="rId2" Type="http://schemas.openxmlformats.org/officeDocument/2006/relationships/hyperlink" Target="https://miro.com/app/board/uXjVMAp7-zg=/" TargetMode="External"/><Relationship Id="rId16" Type="http://schemas.openxmlformats.org/officeDocument/2006/relationships/hyperlink" Target="https://www.demandsage.com/chatgpt-statistics/" TargetMode="External"/><Relationship Id="rId1" Type="http://schemas.openxmlformats.org/officeDocument/2006/relationships/slideLayout" Target="../slideLayouts/slideLayout2.xml"/><Relationship Id="rId6" Type="http://schemas.openxmlformats.org/officeDocument/2006/relationships/hyperlink" Target="https://fourweekmba.com/openai/" TargetMode="External"/><Relationship Id="rId11" Type="http://schemas.openxmlformats.org/officeDocument/2006/relationships/hyperlink" Target="https://help.openai.com/en/articles/6825453-chatgpt-release-notes" TargetMode="External"/><Relationship Id="rId5" Type="http://schemas.openxmlformats.org/officeDocument/2006/relationships/hyperlink" Target="https://www.arte.tv/fr/videos/112597-048-A/chatgpt-est-il-dangereux/" TargetMode="External"/><Relationship Id="rId15" Type="http://schemas.openxmlformats.org/officeDocument/2006/relationships/hyperlink" Target="https://www.zdnet.fr/actualites/sam-altman-revient-chez-openai-39962540.htm" TargetMode="External"/><Relationship Id="rId10" Type="http://schemas.openxmlformats.org/officeDocument/2006/relationships/hyperlink" Target="https://www.lemonde.fr/pixels/article/2023/11/06/intelligence-artificielle-openai-le-developpeur-de-chatgpt-promet-des-superpouvoirs-pour-tous_6198583_4408996.html" TargetMode="External"/><Relationship Id="rId19" Type="http://schemas.openxmlformats.org/officeDocument/2006/relationships/hyperlink" Target="https://www.zdnet.fr/actualites/sam-altman-recrute-par-microsoft-l-avenir-d-openai-et-de-chatgpt-plus-qu-incertain-39962512.htm" TargetMode="External"/><Relationship Id="rId4" Type="http://schemas.openxmlformats.org/officeDocument/2006/relationships/hyperlink" Target="https://fr.wikipedia.org/wiki/ChatGPT" TargetMode="External"/><Relationship Id="rId9" Type="http://schemas.openxmlformats.org/officeDocument/2006/relationships/hyperlink" Target="https://www.hub-franceia.fr/wp-content/uploads/2023/04/ChatGPT_Note-synthese.pdf" TargetMode="External"/><Relationship Id="rId14" Type="http://schemas.openxmlformats.org/officeDocument/2006/relationships/hyperlink" Target="https://www.presse-citron.net/sam-altman-vire-de-openai-tout-comprendre-sur-la-crise-de-lia-en-questions/" TargetMode="External"/></Relationships>
</file>

<file path=ppt/slides/_rels/slide189.xml.rels><?xml version="1.0" encoding="UTF-8" standalone="yes"?>
<Relationships xmlns="http://schemas.openxmlformats.org/package/2006/relationships"><Relationship Id="rId8" Type="http://schemas.openxmlformats.org/officeDocument/2006/relationships/hyperlink" Target="https://next.ink/155187/raisonnement-des-ia-generatives-les-benchmarks-nous-desinforment/" TargetMode="External"/><Relationship Id="rId13" Type="http://schemas.openxmlformats.org/officeDocument/2006/relationships/hyperlink" Target="https://www.anthropic.com/index/anthropic-amazon" TargetMode="External"/><Relationship Id="rId18" Type="http://schemas.openxmlformats.org/officeDocument/2006/relationships/hyperlink" Target="https://www.01net.com/actualites/on-a-compare-microsoft-bing-a-chatgpt-voici-nos-impressions.html" TargetMode="External"/><Relationship Id="rId3" Type="http://schemas.openxmlformats.org/officeDocument/2006/relationships/hyperlink" Target="https://fr.wikipedia.org/wiki/Bard_(chatbot)" TargetMode="External"/><Relationship Id="rId21" Type="http://schemas.openxmlformats.org/officeDocument/2006/relationships/hyperlink" Target="https://blog.google/technology/ai/bard-google-ai-search-updates/" TargetMode="External"/><Relationship Id="rId7" Type="http://schemas.openxmlformats.org/officeDocument/2006/relationships/hyperlink" Target="https://www.zdnet.fr/blogs/green-si/la-course-pour-la-valorisation-des-llms-406776.htm" TargetMode="External"/><Relationship Id="rId12" Type="http://schemas.openxmlformats.org/officeDocument/2006/relationships/hyperlink" Target="https://affordance.framasoft.org/2024/05/gpt-4-omni-chat-pantins/" TargetMode="External"/><Relationship Id="rId17" Type="http://schemas.openxmlformats.org/officeDocument/2006/relationships/hyperlink" Target="https://www.theguardian.com/technology/2023/nov/05/elon-musk-unveils-grok-an-ai-chatbot-with-a-rebellious-streak" TargetMode="External"/><Relationship Id="rId2" Type="http://schemas.openxmlformats.org/officeDocument/2006/relationships/hyperlink" Target="https://en.wikipedia.org/wiki/Bard_(chatbot)" TargetMode="External"/><Relationship Id="rId16" Type="http://schemas.openxmlformats.org/officeDocument/2006/relationships/hyperlink" Target="https://www.wired.com/story/sundar-pichai-google-ai-microsoft-openai/" TargetMode="External"/><Relationship Id="rId20" Type="http://schemas.openxmlformats.org/officeDocument/2006/relationships/hyperlink" Target="https://www.zdnet.fr/actualites/bing-chat-s-appelle-desormais-copilot-et-ressemble-beaucoup-plus-a-chatgpt-39962468.htm" TargetMode="External"/><Relationship Id="rId1" Type="http://schemas.openxmlformats.org/officeDocument/2006/relationships/slideLayout" Target="../slideLayouts/slideLayout2.xml"/><Relationship Id="rId6" Type="http://schemas.openxmlformats.org/officeDocument/2006/relationships/hyperlink" Target="https://blogs.bing.com/search/July-2024/generativesearch" TargetMode="External"/><Relationship Id="rId11" Type="http://schemas.openxmlformats.org/officeDocument/2006/relationships/hyperlink" Target="https://www.cnbc.com/2023/02/14/father-of-the-internet-warns-dont-rush-investments-into-chat-ai.html" TargetMode="External"/><Relationship Id="rId5" Type="http://schemas.openxmlformats.org/officeDocument/2006/relationships/hyperlink" Target="https://fredcavazza.net/2023/09/18/les-ia-generatives-et-assistants-numeriques-vont-ils-tuer-google/" TargetMode="External"/><Relationship Id="rId15" Type="http://schemas.openxmlformats.org/officeDocument/2006/relationships/hyperlink" Target="https://medium.com/@taureanjoe/what-sites-were-used-for-training-google-bard-ai-1216600f452d" TargetMode="External"/><Relationship Id="rId10" Type="http://schemas.openxmlformats.org/officeDocument/2006/relationships/hyperlink" Target="https://www.cnbc.com/2023/01/31/google-testing-chatgpt-like-chatbot-apprentice-bard-with-employees.html" TargetMode="External"/><Relationship Id="rId19" Type="http://schemas.openxmlformats.org/officeDocument/2006/relationships/hyperlink" Target="https://www.yext.com/fr/blog/2023/02/is-chatgpt-the-death-of-search" TargetMode="External"/><Relationship Id="rId4" Type="http://schemas.openxmlformats.org/officeDocument/2006/relationships/hyperlink" Target="https://www.searchenginejournal.com/are-llms-and-search-engines-the-same/500057/" TargetMode="External"/><Relationship Id="rId9" Type="http://schemas.openxmlformats.org/officeDocument/2006/relationships/hyperlink" Target="https://next.ink/187455/les-modeles-dits-de-raisonnement-seffondrent-quand-il-faut-raisonner-serieusement/" TargetMode="External"/><Relationship Id="rId14" Type="http://schemas.openxmlformats.org/officeDocument/2006/relationships/hyperlink" Target="https://www.abondance.com/20240325-449713-deep-search.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8" Type="http://schemas.openxmlformats.org/officeDocument/2006/relationships/hyperlink" Target="https://blog.google/intl/fr-fr/nouvelles-de-lentreprise/technologie/optimiser-la-recherche-google-grace-a-lia-generative/" TargetMode="External"/><Relationship Id="rId13" Type="http://schemas.openxmlformats.org/officeDocument/2006/relationships/hyperlink" Target="https://www.usine-digitale.fr/article/perplexity-leve-62-7-millions-de-dollars-et-lance-une-offre-payante.N2212023" TargetMode="External"/><Relationship Id="rId18" Type="http://schemas.openxmlformats.org/officeDocument/2006/relationships/hyperlink" Target="https://bases-netsources.com/breves-de-veille/l-actualite-sous-l-angle-de-la-veille-et-de-la-recherche-d-info-breves-de-veille-de-f&#233;vrier" TargetMode="External"/><Relationship Id="rId3" Type="http://schemas.openxmlformats.org/officeDocument/2006/relationships/hyperlink" Target="https://blog.google/technology/ai/bard-google-ai-search-updates/" TargetMode="External"/><Relationship Id="rId21" Type="http://schemas.openxmlformats.org/officeDocument/2006/relationships/hyperlink" Target="https://www.theatlantic.com/technology/archive/2024/07/searchgpt-openai-error/679248/" TargetMode="External"/><Relationship Id="rId7" Type="http://schemas.openxmlformats.org/officeDocument/2006/relationships/hyperlink" Target="https://www.journaldunet.com/intelligence-artificielle/1539471-openai-operator-vs-convergence-proxy-1-0-quel-est-le-meilleur-agent-web/" TargetMode="External"/><Relationship Id="rId12" Type="http://schemas.openxmlformats.org/officeDocument/2006/relationships/hyperlink" Target="https://www.usine-digitale.fr/article/perplexity-ai-prevoit-de-vendre-de-la-publicite-sur-son-service-de-recherche.N2210981" TargetMode="External"/><Relationship Id="rId17" Type="http://schemas.openxmlformats.org/officeDocument/2006/relationships/hyperlink" Target="https://www.makeuseof.com/best-alternatives-chatgpt/" TargetMode="External"/><Relationship Id="rId2" Type="http://schemas.openxmlformats.org/officeDocument/2006/relationships/notesSlide" Target="../notesSlides/notesSlide141.xml"/><Relationship Id="rId16" Type="http://schemas.openxmlformats.org/officeDocument/2006/relationships/hyperlink" Target="https://musingsaboutlibrarianship.blogspot.com/2023/12/googles-search-generative-experience.html" TargetMode="External"/><Relationship Id="rId20" Type="http://schemas.openxmlformats.org/officeDocument/2006/relationships/hyperlink" Target="https://static.googleusercontent.com/media/www.google.com/en/search/howsearchworks/google-about-SGE.pdf" TargetMode="External"/><Relationship Id="rId1" Type="http://schemas.openxmlformats.org/officeDocument/2006/relationships/slideLayout" Target="../slideLayouts/slideLayout2.xml"/><Relationship Id="rId6" Type="http://schemas.openxmlformats.org/officeDocument/2006/relationships/hyperlink" Target="https://www.journaldunet.com/intelligence-artificielle/1528545-le-chat-mistral-large-tout-ce-qu-il-faut-retenir-des-annonces-de-mistral-ai/" TargetMode="External"/><Relationship Id="rId11" Type="http://schemas.openxmlformats.org/officeDocument/2006/relationships/hyperlink" Target="https://www.latribune.fr/technos-medias/informatique/pluie-de-milliards-sur-anthropic-le-concurrent-de-chatgpt-soutenu-par-google-et-amazon-981949.html" TargetMode="External"/><Relationship Id="rId5" Type="http://schemas.openxmlformats.org/officeDocument/2006/relationships/hyperlink" Target="https://www.journaldunet.com/intelligence-artificielle/1525811-texte-code-search-quelle-ia-pour-quel-usage/" TargetMode="External"/><Relationship Id="rId15" Type="http://schemas.openxmlformats.org/officeDocument/2006/relationships/hyperlink" Target="https://www.demandsage.com/google-bard-statistics/" TargetMode="External"/><Relationship Id="rId10" Type="http://schemas.openxmlformats.org/officeDocument/2006/relationships/hyperlink" Target="https://www.reuters.com/technology/google-cautions-against-hallucinating-chatbots-report-2023-02-11/" TargetMode="External"/><Relationship Id="rId19" Type="http://schemas.openxmlformats.org/officeDocument/2006/relationships/hyperlink" Target="https://www.journaldunet.com/intelligence-artificielle/1539473-dmitry-shevelenko-perplexity/" TargetMode="External"/><Relationship Id="rId4" Type="http://schemas.openxmlformats.org/officeDocument/2006/relationships/hyperlink" Target="https://www.journaldunet.com/intelligence-artificielle/1523729-bard-vs-chatgpt-vs-claude-2-quelle-ia-generative-est-faite-pour-vous/" TargetMode="External"/><Relationship Id="rId9" Type="http://schemas.openxmlformats.org/officeDocument/2006/relationships/hyperlink" Target="https://blog.google/products/search/generative-ai-google-search-may-2024/" TargetMode="External"/><Relationship Id="rId14" Type="http://schemas.openxmlformats.org/officeDocument/2006/relationships/hyperlink" Target="https://www.demandsage.com/chatgpt-vs-google-bard-vs-bing-ai/" TargetMode="External"/><Relationship Id="rId22" Type="http://schemas.openxmlformats.org/officeDocument/2006/relationships/hyperlink" Target="https://ingestai.io/blog/best-ai-search-engine" TargetMode="External"/></Relationships>
</file>

<file path=ppt/slides/_rels/slide191.xml.rels><?xml version="1.0" encoding="UTF-8" standalone="yes"?>
<Relationships xmlns="http://schemas.openxmlformats.org/package/2006/relationships"><Relationship Id="rId8" Type="http://schemas.openxmlformats.org/officeDocument/2006/relationships/hyperlink" Target="https://www.01net.com/actualites/extinction-de-lhumanite-demande-de-regulation-les-strategies-des-entreprises-de-lia-pour-tirer-la-reglementation-a-leurs-avantages.html" TargetMode="External"/><Relationship Id="rId13" Type="http://schemas.openxmlformats.org/officeDocument/2006/relationships/hyperlink" Target="https://www.futuribles.com/les-cinq-murs-de-lintelligence-artificielle/" TargetMode="External"/><Relationship Id="rId18" Type="http://schemas.openxmlformats.org/officeDocument/2006/relationships/hyperlink" Target="https://data.europa.eu/doi/10.2759/74304" TargetMode="External"/><Relationship Id="rId3" Type="http://schemas.openxmlformats.org/officeDocument/2006/relationships/hyperlink" Target="https://www.stateof.ai/" TargetMode="External"/><Relationship Id="rId21" Type="http://schemas.openxmlformats.org/officeDocument/2006/relationships/hyperlink" Target="https://www.reuters.com/technology/tech-giants-ai-like-bing-bard-poses-billion-dollar-search-problem-2023-02-22/" TargetMode="External"/><Relationship Id="rId7" Type="http://schemas.openxmlformats.org/officeDocument/2006/relationships/hyperlink" Target="https://www.zdnet.fr/actualites/ia-generative-la-france-cree-un-comite-pour-adapter-sa-strategie-39961416.htm" TargetMode="External"/><Relationship Id="rId12" Type="http://schemas.openxmlformats.org/officeDocument/2006/relationships/hyperlink" Target="https://shift-avocats.com/faut-il-interdire-chatgpt-a-ses-salaries/" TargetMode="External"/><Relationship Id="rId17" Type="http://schemas.openxmlformats.org/officeDocument/2006/relationships/hyperlink" Target="https://next.ink/156309/ia-generative-et-open-source-les-services-du-gouvernement-proposent-leur-grille-de-lecture/" TargetMode="External"/><Relationship Id="rId2" Type="http://schemas.openxmlformats.org/officeDocument/2006/relationships/notesSlide" Target="../notesSlides/notesSlide142.xml"/><Relationship Id="rId16" Type="http://schemas.openxmlformats.org/officeDocument/2006/relationships/hyperlink" Target="https://next.ink/132315/onu-une-premiere-resolution-mondiale-sur-lintelligence-artificielle/" TargetMode="External"/><Relationship Id="rId20" Type="http://schemas.openxmlformats.org/officeDocument/2006/relationships/hyperlink" Target="https://www.capital.fr/economie-politique/chatgpt-bientot-deploye-dans-certains-services-publics-1468184" TargetMode="External"/><Relationship Id="rId1" Type="http://schemas.openxmlformats.org/officeDocument/2006/relationships/slideLayout" Target="../slideLayouts/slideLayout2.xml"/><Relationship Id="rId6" Type="http://schemas.openxmlformats.org/officeDocument/2006/relationships/hyperlink" Target="https://www.francetvinfo.fr/replay-radio/nouveau-monde/nouveau-monde-du-samedi-05-octobre-2024-energie-et-matieres-premieres-les-geants-du-numerique-achetent-leur-autonomie_6792616.html" TargetMode="External"/><Relationship Id="rId11" Type="http://schemas.openxmlformats.org/officeDocument/2006/relationships/hyperlink" Target="https://a16z.com/who-owns-the-generative-ai-platform/" TargetMode="External"/><Relationship Id="rId5" Type="http://schemas.openxmlformats.org/officeDocument/2006/relationships/hyperlink" Target="https://www.anthropic.com/index/claudes-constitution" TargetMode="External"/><Relationship Id="rId15" Type="http://schemas.openxmlformats.org/officeDocument/2006/relationships/hyperlink" Target="https://www.challenges.fr/high-tech/chatgpt-et-donnees-personnelles-que-disent-les-plaintes-deposees-aupres-de-la-cnil_851328" TargetMode="External"/><Relationship Id="rId10" Type="http://schemas.openxmlformats.org/officeDocument/2006/relationships/hyperlink" Target="https://www.zdnet.fr/actualites/fuite-des-talents-comment-xavier-niel-veut-faire-rentrer-au-bercail-les-genies-francais-de-l-ia-39962482.htm/" TargetMode="External"/><Relationship Id="rId19" Type="http://schemas.openxmlformats.org/officeDocument/2006/relationships/hyperlink" Target="https://www.bbc.com/news/articles/c93pz1dz2kxo" TargetMode="External"/><Relationship Id="rId4" Type="http://schemas.openxmlformats.org/officeDocument/2006/relationships/hyperlink" Target="https://www.lemonde.fr/economie/article/2023/10/29/l-intelligence-artificielle-nouvelle-venue-parmi-les-risques-majeurs_6197221_3234.html" TargetMode="External"/><Relationship Id="rId9" Type="http://schemas.openxmlformats.org/officeDocument/2006/relationships/hyperlink" Target="https://thebullshitmachines.com/" TargetMode="External"/><Relationship Id="rId14" Type="http://schemas.openxmlformats.org/officeDocument/2006/relationships/hyperlink" Target="https://fredcavazza.net/2024/04/10/chatbots-et-agents-intelligents-ne-sont-quune-etape-intermediaire-vers-les-assistants-numeriques/" TargetMode="External"/></Relationships>
</file>

<file path=ppt/slides/_rels/slide192.xml.rels><?xml version="1.0" encoding="UTF-8" standalone="yes"?>
<Relationships xmlns="http://schemas.openxmlformats.org/package/2006/relationships"><Relationship Id="rId8" Type="http://schemas.openxmlformats.org/officeDocument/2006/relationships/hyperlink" Target="https://www.technologyreview.com/2022/07/12/1055817/inside-a-radical-new-project-to-democratize-ai/" TargetMode="External"/><Relationship Id="rId13" Type="http://schemas.openxmlformats.org/officeDocument/2006/relationships/hyperlink" Target="https://futureoflife.org/open-letter/pause-giant-ai-experiments/" TargetMode="External"/><Relationship Id="rId18" Type="http://schemas.openxmlformats.org/officeDocument/2006/relationships/hyperlink" Target="https://www.nytimes.com/2023/10/19/technology/allen-institute-open-source-ai.html" TargetMode="External"/><Relationship Id="rId3" Type="http://schemas.openxmlformats.org/officeDocument/2006/relationships/hyperlink" Target="https://dataforgood.fr/iagenerative/" TargetMode="External"/><Relationship Id="rId21" Type="http://schemas.openxmlformats.org/officeDocument/2006/relationships/hyperlink" Target="https://andymasley.substack.com/p/individual-ai-use-is-not-bad-for" TargetMode="External"/><Relationship Id="rId7" Type="http://schemas.openxmlformats.org/officeDocument/2006/relationships/hyperlink" Target="https://www.cyberghostvpn.com/fr_FR/privacyhub/interdiction-chatgpt-france/" TargetMode="External"/><Relationship Id="rId12" Type="http://schemas.openxmlformats.org/officeDocument/2006/relationships/hyperlink" Target="https://www.arte.tv/fr/videos/101938-008-A/les-ordinateurs-ont-ils-des-prejuges/" TargetMode="External"/><Relationship Id="rId17" Type="http://schemas.openxmlformats.org/officeDocument/2006/relationships/hyperlink" Target="https://arxiv.org/pdf/2304.03271.pdf" TargetMode="External"/><Relationship Id="rId2" Type="http://schemas.openxmlformats.org/officeDocument/2006/relationships/notesSlide" Target="../notesSlides/notesSlide143.xml"/><Relationship Id="rId16" Type="http://schemas.openxmlformats.org/officeDocument/2006/relationships/hyperlink" Target="https://www.aisnakeoil.com/" TargetMode="External"/><Relationship Id="rId20" Type="http://schemas.openxmlformats.org/officeDocument/2006/relationships/hyperlink" Target="https://huggingface.co/blog/sasha/ai-environment-primer" TargetMode="External"/><Relationship Id="rId1" Type="http://schemas.openxmlformats.org/officeDocument/2006/relationships/slideLayout" Target="../slideLayouts/slideLayout2.xml"/><Relationship Id="rId6" Type="http://schemas.openxmlformats.org/officeDocument/2006/relationships/hyperlink" Target="https://www.nytimes.com/2023/04/07/technology/ai-chatbots-google-microsoft.html" TargetMode="External"/><Relationship Id="rId11" Type="http://schemas.openxmlformats.org/officeDocument/2006/relationships/hyperlink" Target="https://www.cnbc.com/2023/02/14/microsoft-bing-ai-made-several-errors-in-launch-demo-last-week-.html" TargetMode="External"/><Relationship Id="rId24" Type="http://schemas.openxmlformats.org/officeDocument/2006/relationships/hyperlink" Target="https://analyticsindiamag.com/openai-might-go-bankrupt-by-the-end-of-2024/" TargetMode="External"/><Relationship Id="rId5" Type="http://schemas.openxmlformats.org/officeDocument/2006/relationships/hyperlink" Target="https://arstechnica.com/information-technology/2023/10/stanford-researchers-challenge-openai-others-on-ai-transparency-in-new-report/" TargetMode="External"/><Relationship Id="rId15" Type="http://schemas.openxmlformats.org/officeDocument/2006/relationships/hyperlink" Target="https://www.reuters.com/technology/openai-seeks-valuation-up-90-bln-sale-existing-shares-wsj-2023-09-26/" TargetMode="External"/><Relationship Id="rId23" Type="http://schemas.openxmlformats.org/officeDocument/2006/relationships/hyperlink" Target="https://limitesnumeriques.fr/travaux-productions/ai-forcing" TargetMode="External"/><Relationship Id="rId10" Type="http://schemas.openxmlformats.org/officeDocument/2006/relationships/hyperlink" Target="https://www.lebigdata.fr/gpt-5-leak" TargetMode="External"/><Relationship Id="rId19" Type="http://schemas.openxmlformats.org/officeDocument/2006/relationships/hyperlink" Target="https://dl.acm.org/doi/10.1145/3630106.3658542" TargetMode="External"/><Relationship Id="rId4" Type="http://schemas.openxmlformats.org/officeDocument/2006/relationships/hyperlink" Target="https://declarationmontreal-iaresponsable.com/la-declaration/" TargetMode="External"/><Relationship Id="rId9" Type="http://schemas.openxmlformats.org/officeDocument/2006/relationships/hyperlink" Target="https://oecd.ai/en/wonk/understand-environmental-costs" TargetMode="External"/><Relationship Id="rId14" Type="http://schemas.openxmlformats.org/officeDocument/2006/relationships/hyperlink" Target="https://venturebeat.com/ai/ai-pioneers-hinton-ng-lecun-bengio-amp-up-x-risk-debate/" TargetMode="External"/><Relationship Id="rId22" Type="http://schemas.openxmlformats.org/officeDocument/2006/relationships/hyperlink" Target="https://andymasley.substack.com/p/a-cheat-sheet-for-conversations-about" TargetMode="External"/></Relationships>
</file>

<file path=ppt/slides/_rels/slide193.xml.rels><?xml version="1.0" encoding="UTF-8" standalone="yes"?>
<Relationships xmlns="http://schemas.openxmlformats.org/package/2006/relationships"><Relationship Id="rId8" Type="http://schemas.openxmlformats.org/officeDocument/2006/relationships/hyperlink" Target="https://www.linkedin.com/pulse/charge-generative-ai-features-different-approaches-emerge-w5prc" TargetMode="External"/><Relationship Id="rId13" Type="http://schemas.openxmlformats.org/officeDocument/2006/relationships/hyperlink" Target="https://www.challenges.fr/high-tech/l-italie-bloque-chatgpt_850853" TargetMode="External"/><Relationship Id="rId3" Type="http://schemas.openxmlformats.org/officeDocument/2006/relationships/hyperlink" Target="https://mistral.ai/news/about-mistral-ai/" TargetMode="External"/><Relationship Id="rId7" Type="http://schemas.openxmlformats.org/officeDocument/2006/relationships/hyperlink" Target="https://openai.com/blog/introducing-gpts" TargetMode="External"/><Relationship Id="rId12" Type="http://schemas.openxmlformats.org/officeDocument/2006/relationships/hyperlink" Target="https://www.presse-citron.net/openai-a-peur-de-chatgpt-5-et-forme-une-nouvelle-equipe-autour-de-ses-dangers/" TargetMode="External"/><Relationship Id="rId2" Type="http://schemas.openxmlformats.org/officeDocument/2006/relationships/notesSlide" Target="../notesSlides/notesSlide144.xml"/><Relationship Id="rId16" Type="http://schemas.openxmlformats.org/officeDocument/2006/relationships/hyperlink" Target="https://www.bases-netsources.com/breves-veille/les-moteurs-gratuits-c-est-fini" TargetMode="External"/><Relationship Id="rId1" Type="http://schemas.openxmlformats.org/officeDocument/2006/relationships/slideLayout" Target="../slideLayouts/slideLayout2.xml"/><Relationship Id="rId6" Type="http://schemas.openxmlformats.org/officeDocument/2006/relationships/hyperlink" Target="https://documents.un.org/symbol-explorer?s=A/RES/78/265&amp;i=A/RES/78/265_1712343881202" TargetMode="External"/><Relationship Id="rId11" Type="http://schemas.openxmlformats.org/officeDocument/2006/relationships/hyperlink" Target="https://time.com/6247678/openai-chatgpt-kenya-workers/" TargetMode="External"/><Relationship Id="rId5" Type="http://schemas.openxmlformats.org/officeDocument/2006/relationships/hyperlink" Target="https://zenodo.org/records/15118399" TargetMode="External"/><Relationship Id="rId15" Type="http://schemas.openxmlformats.org/officeDocument/2006/relationships/hyperlink" Target="https://www.safe.ai/statement-on-ai-risk" TargetMode="External"/><Relationship Id="rId10" Type="http://schemas.openxmlformats.org/officeDocument/2006/relationships/hyperlink" Target="https://www.semianalysis.com/p/the-inference-cost-of-search-disruption" TargetMode="External"/><Relationship Id="rId4" Type="http://schemas.openxmlformats.org/officeDocument/2006/relationships/hyperlink" Target="https://www.rollingstone.com/culture/culture-features/women-warnings-ai-danger-risk-before-chatgpt-1234804367/" TargetMode="External"/><Relationship Id="rId9" Type="http://schemas.openxmlformats.org/officeDocument/2006/relationships/hyperlink" Target="https://www.challenges.fr/high-tech/chat-gpt-intelligence-artificielle-woke-neutre-ou-entrainable-a-souhait_853573" TargetMode="External"/><Relationship Id="rId14" Type="http://schemas.openxmlformats.org/officeDocument/2006/relationships/hyperlink" Target="https://www.lemonde.fr/pixels/article/2024/03/25/intelligence-artificielle-le-bilan-carbone-de-la-generation-d-images-de-textes-ou-de-sous-titres_6224138_4408996.html"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s://epoch.ai/gradient-updates/how-much-energy-does-chatgpt-use" TargetMode="External"/><Relationship Id="rId3" Type="http://schemas.openxmlformats.org/officeDocument/2006/relationships/hyperlink" Target="https://www.francetvinfo.fr/replay-radio/nouveau-monde/google-microsoft-et-adobe-l-intelligence-artificielle-gratuite-c-est-fini_6053243.html" TargetMode="External"/><Relationship Id="rId7" Type="http://schemas.openxmlformats.org/officeDocument/2006/relationships/hyperlink" Target="https://www.nytimes.com/2023/05/01/business/ai-chatbots-hallucination.html" TargetMode="External"/><Relationship Id="rId2" Type="http://schemas.openxmlformats.org/officeDocument/2006/relationships/hyperlink" Target="https://www.unesco.org/fr/artificial-intelligence/recommendation-ethics" TargetMode="External"/><Relationship Id="rId1" Type="http://schemas.openxmlformats.org/officeDocument/2006/relationships/slideLayout" Target="../slideLayouts/slideLayout2.xml"/><Relationship Id="rId6" Type="http://schemas.openxmlformats.org/officeDocument/2006/relationships/hyperlink" Target="https://simonwillison.net/2023/Apr/14/worst-that-can-happen/" TargetMode="External"/><Relationship Id="rId5" Type="http://schemas.openxmlformats.org/officeDocument/2006/relationships/hyperlink" Target="https://doi.org/10.1016/j.joule.2023.09.004" TargetMode="External"/><Relationship Id="rId4" Type="http://schemas.openxmlformats.org/officeDocument/2006/relationships/hyperlink" Target="https://www.francetvinfo.fr/replay-radio/nouveau-monde/intelligence-artificielle-des-besoins-en-energie-de-la-taille-d-un-pays_6108036.html" TargetMode="External"/></Relationships>
</file>

<file path=ppt/slides/_rels/slide195.xml.rels><?xml version="1.0" encoding="UTF-8" standalone="yes"?>
<Relationships xmlns="http://schemas.openxmlformats.org/package/2006/relationships"><Relationship Id="rId8" Type="http://schemas.openxmlformats.org/officeDocument/2006/relationships/hyperlink" Target="https://zotero.hypotheses.org/4464#zotero-chatgpt" TargetMode="External"/><Relationship Id="rId13" Type="http://schemas.openxmlformats.org/officeDocument/2006/relationships/hyperlink" Target="https://www.theverge.com/2024/8/4/24213268/openai-chatgpt-text-watermark-cheat-detection-tool" TargetMode="External"/><Relationship Id="rId18" Type="http://schemas.openxmlformats.org/officeDocument/2006/relationships/hyperlink" Target="https://www.bbc.co.uk/aboutthebbc/documents/bbc-research-into-ai-assistants.pdf" TargetMode="External"/><Relationship Id="rId3" Type="http://schemas.openxmlformats.org/officeDocument/2006/relationships/hyperlink" Target="https://www.francetvinfo.fr/replay-radio/nouveau-monde/l-ia-souhaite-se-rappeler-de-vous-mais-cette-quete-de-l-intimite-technologique-est-elle-une-bonne-nouvelle_7208088.html" TargetMode="External"/><Relationship Id="rId7" Type="http://schemas.openxmlformats.org/officeDocument/2006/relationships/hyperlink" Target="https://arxiv.org/abs/2005.14165" TargetMode="External"/><Relationship Id="rId12" Type="http://schemas.openxmlformats.org/officeDocument/2006/relationships/hyperlink" Target="https://www.compilatio.net/blog/triche-avec-chatgpt" TargetMode="External"/><Relationship Id="rId17" Type="http://schemas.openxmlformats.org/officeDocument/2006/relationships/hyperlink" Target="https://www.microsoft.com/en-us/research/uploads/prod/2025/01/lee_2025_ai_critical_thinking_survey.pdf" TargetMode="External"/><Relationship Id="rId2" Type="http://schemas.openxmlformats.org/officeDocument/2006/relationships/notesSlide" Target="../notesSlides/notesSlide145.xml"/><Relationship Id="rId16" Type="http://schemas.openxmlformats.org/officeDocument/2006/relationships/hyperlink" Target="https://usbeketrica.com/fr/article/ia-on-va-avoir-de-plus-en-plus-de-mal-a-constituer-des-archives-authentiques-de-notre-futur" TargetMode="External"/><Relationship Id="rId1" Type="http://schemas.openxmlformats.org/officeDocument/2006/relationships/slideLayout" Target="../slideLayouts/slideLayout2.xml"/><Relationship Id="rId6" Type="http://schemas.openxmlformats.org/officeDocument/2006/relationships/hyperlink" Target="https://www.infotoday.eu/Articles/Editorial/Featured-Articles/The-changing-face-of-internet-search-164285.aspx" TargetMode="External"/><Relationship Id="rId11" Type="http://schemas.openxmlformats.org/officeDocument/2006/relationships/hyperlink" Target="https://www.compilatio.net/blog/limites-ia-enseignement" TargetMode="External"/><Relationship Id="rId5" Type="http://schemas.openxmlformats.org/officeDocument/2006/relationships/hyperlink" Target="https://www.01net.com/actualites/ia-les-combines-dopenai-de-google-et-de-meta-pour-pallier-la-penurie-de-donnees.html" TargetMode="External"/><Relationship Id="rId15" Type="http://schemas.openxmlformats.org/officeDocument/2006/relationships/hyperlink" Target="https://www.lemonde.fr/le-monde-et-vous/article/2024/03/13/intelligence-artificielle-un-accord-de-partenariat-entre-le-monde-et-openai_6221836_6065879.html" TargetMode="External"/><Relationship Id="rId10" Type="http://schemas.openxmlformats.org/officeDocument/2006/relationships/hyperlink" Target="https://next.ink/151856/microsoft-se-lance-tardivement-a-lassaut-des-hallucinations-de-ses-ia/" TargetMode="External"/><Relationship Id="rId19" Type="http://schemas.openxmlformats.org/officeDocument/2006/relationships/hyperlink" Target="https://arstechnica.com/information-technology/2023/07/is-chatgpt-getting-worse-over-time-study-claims-yes-but-others-arent-sure" TargetMode="External"/><Relationship Id="rId4" Type="http://schemas.openxmlformats.org/officeDocument/2006/relationships/hyperlink" Target="https://www.francetvinfo.fr/replay-radio/le-vrai-du-faux/vrai-ou-faux-une-photo-rarissime-d-arthur-rimbaud-trop-belle-pour-etre-vraie_6018434.html" TargetMode="External"/><Relationship Id="rId9" Type="http://schemas.openxmlformats.org/officeDocument/2006/relationships/hyperlink" Target="https://www.scribbr.com/ai-tools/chatgpt-citations/" TargetMode="External"/><Relationship Id="rId14" Type="http://schemas.openxmlformats.org/officeDocument/2006/relationships/hyperlink" Target="https://www.strategies.fr/actualites/medias/LQ2216718C/des-medias-francais-rejoignent-le-mouvement-contre-chatgpt.html" TargetMode="External"/></Relationships>
</file>

<file path=ppt/slides/_rels/slide196.xml.rels><?xml version="1.0" encoding="UTF-8" standalone="yes"?>
<Relationships xmlns="http://schemas.openxmlformats.org/package/2006/relationships"><Relationship Id="rId8" Type="http://schemas.openxmlformats.org/officeDocument/2006/relationships/hyperlink" Target="https://archinfo24.hypotheses.org/6677" TargetMode="External"/><Relationship Id="rId13" Type="http://schemas.openxmlformats.org/officeDocument/2006/relationships/hyperlink" Target="https://www.01net.com/actualites/les-ia-generatives-sont-elles-le-fruit-du-plus-grand-piratage-doeuvres-dart-de-lhistoire.html" TargetMode="External"/><Relationship Id="rId18" Type="http://schemas.openxmlformats.org/officeDocument/2006/relationships/hyperlink" Target="https://www.ofis-france.fr/wp-content/uploads/2024/02/LOfisfaitlepointFevrier2024_AI.pdf" TargetMode="External"/><Relationship Id="rId3" Type="http://schemas.openxmlformats.org/officeDocument/2006/relationships/hyperlink" Target="https://affordance.framasoft.org/2022/10/question-generation-capitalisme-semiotique/" TargetMode="External"/><Relationship Id="rId7" Type="http://schemas.openxmlformats.org/officeDocument/2006/relationships/hyperlink" Target="https://www.technologyreview.com/2023/10/23/1082189/data-poisoning-artists-fight-generative-ai/" TargetMode="External"/><Relationship Id="rId12" Type="http://schemas.openxmlformats.org/officeDocument/2006/relationships/hyperlink" Target="https://huggingface.co/blog/Pclanglais/common-corpus" TargetMode="External"/><Relationship Id="rId17" Type="http://schemas.openxmlformats.org/officeDocument/2006/relationships/hyperlink" Target="https://www.nytimes.com/2023/11/06/technology/chatbots-hallucination-rates.html" TargetMode="External"/><Relationship Id="rId2" Type="http://schemas.openxmlformats.org/officeDocument/2006/relationships/notesSlide" Target="../notesSlides/notesSlide146.xml"/><Relationship Id="rId16" Type="http://schemas.openxmlformats.org/officeDocument/2006/relationships/hyperlink" Target="https://theconversation.com/researchers-warn-we-could-run-out-of-data-to-train-ai-by-2026-what-then-216741" TargetMode="External"/><Relationship Id="rId20" Type="http://schemas.openxmlformats.org/officeDocument/2006/relationships/hyperlink" Target="https://www.01net.com/actualites/comment-google-compte-vous-aider-a-identifier-les-images-generees-par-des-ia.html" TargetMode="External"/><Relationship Id="rId1" Type="http://schemas.openxmlformats.org/officeDocument/2006/relationships/slideLayout" Target="../slideLayouts/slideLayout2.xml"/><Relationship Id="rId6" Type="http://schemas.openxmlformats.org/officeDocument/2006/relationships/hyperlink" Target="https://affordance.framasoft.org/2024/08/moteur-recherche-intelligence-artificielle/" TargetMode="External"/><Relationship Id="rId11" Type="http://schemas.openxmlformats.org/officeDocument/2006/relationships/hyperlink" Target="https://theconversation.com/chatgpt-nous-rendra-t-il-moins-credules-197306" TargetMode="External"/><Relationship Id="rId5" Type="http://schemas.openxmlformats.org/officeDocument/2006/relationships/hyperlink" Target="https://affordance.framasoft.org/2023/11/je-sappelle-grok-la-premiere-ia-de-laltright/" TargetMode="External"/><Relationship Id="rId15" Type="http://schemas.openxmlformats.org/officeDocument/2006/relationships/hyperlink" Target="https://academia.hypotheses.org/58766" TargetMode="External"/><Relationship Id="rId10" Type="http://schemas.openxmlformats.org/officeDocument/2006/relationships/hyperlink" Target="https://www.cjr.org/tow_center/we-compared-eight-ai-search-engines-theyre-all-bad-at-citing-news.php" TargetMode="External"/><Relationship Id="rId19" Type="http://schemas.openxmlformats.org/officeDocument/2006/relationships/hyperlink" Target="https://www.01net.com/actualites/comment-google-compte-vous-aider-a-verifier-vos-sources.html" TargetMode="External"/><Relationship Id="rId4" Type="http://schemas.openxmlformats.org/officeDocument/2006/relationships/hyperlink" Target="https://affordance.framasoft.org/2023/01/gpt-3-cest-toi-le-chat/" TargetMode="External"/><Relationship Id="rId9" Type="http://schemas.openxmlformats.org/officeDocument/2006/relationships/hyperlink" Target="https://www.ofis-france.fr/wp-content/uploads/2024/02/EntretienOfis-AlexeiGrinbaum2024.pdf" TargetMode="External"/><Relationship Id="rId14" Type="http://schemas.openxmlformats.org/officeDocument/2006/relationships/hyperlink" Target="https://www.topito.com/top-selfies-historiques-realises-grace-ia" TargetMode="External"/></Relationships>
</file>

<file path=ppt/slides/_rels/slide197.xml.rels><?xml version="1.0" encoding="UTF-8" standalone="yes"?>
<Relationships xmlns="http://schemas.openxmlformats.org/package/2006/relationships"><Relationship Id="rId8" Type="http://schemas.openxmlformats.org/officeDocument/2006/relationships/hyperlink" Target="https://www.francetvinfo.fr/replay-radio/nouveau-monde/label-d-authenticite-du-contenu-ou-cr-enfin-un-marquage-pour-authentifier-les-images-et-bientot-les-videos-et-l-audio_6092196.html" TargetMode="External"/><Relationship Id="rId3" Type="http://schemas.openxmlformats.org/officeDocument/2006/relationships/hyperlink" Target="https://actualitte.com/article/113358/droit-justice/livres-ecrits-avec-l-ia-amazon-joue-la-transparence" TargetMode="External"/><Relationship Id="rId7" Type="http://schemas.openxmlformats.org/officeDocument/2006/relationships/hyperlink" Target="https://www.lemonde.fr/idees/article/2023/11/03/intelligence-artificielle-nul-doute-que-se-multiplieront-bientot-de-vraies-fausses-images-d-archives_6197986_3232.html"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hyperlink" Target="https://fr.wikipedia.org/wiki/Tay_(intelligence_artificielle)" TargetMode="External"/><Relationship Id="rId5" Type="http://schemas.openxmlformats.org/officeDocument/2006/relationships/hyperlink" Target="https://www.journaldunet.com/management/vie-personnelle/1522355-chatgpt-regions/" TargetMode="External"/><Relationship Id="rId10" Type="http://schemas.openxmlformats.org/officeDocument/2006/relationships/hyperlink" Target="https://www.nytimes.com/2023/05/27/nyregion/avianca-airline-lawsuit-chatgpt.html" TargetMode="External"/><Relationship Id="rId4" Type="http://schemas.openxmlformats.org/officeDocument/2006/relationships/hyperlink" Target="https://www.devinci.fr/pdf/etude-impact-des-IA-generatives-sur-les-etudiants.pdf" TargetMode="External"/><Relationship Id="rId9" Type="http://schemas.openxmlformats.org/officeDocument/2006/relationships/hyperlink" Target="https://cacm.acm.org/research/advancing-the-search-frontier-with-ai-agents/" TargetMode="External"/></Relationships>
</file>

<file path=ppt/slides/_rels/slide198.xml.rels><?xml version="1.0" encoding="UTF-8" standalone="yes"?>
<Relationships xmlns="http://schemas.openxmlformats.org/package/2006/relationships"><Relationship Id="rId8" Type="http://schemas.openxmlformats.org/officeDocument/2006/relationships/hyperlink" Target="https://www.campusmatin.com/numerique/pedagogie/entretien-etre-conscients-des-biais-et-des-erreurs-de-l-ia-tout-en-l-utilisant.html" TargetMode="External"/><Relationship Id="rId13" Type="http://schemas.openxmlformats.org/officeDocument/2006/relationships/hyperlink" Target="https://aswemay.fr/co/030072.html" TargetMode="External"/><Relationship Id="rId18" Type="http://schemas.openxmlformats.org/officeDocument/2006/relationships/hyperlink" Target="http://opus.uni-hohenheim.de/volltexte/2023/2146/pdf/dp_2023_02_online.pdf" TargetMode="External"/><Relationship Id="rId3" Type="http://schemas.openxmlformats.org/officeDocument/2006/relationships/hyperlink" Target="https://allea.org/code-of-conduct/" TargetMode="External"/><Relationship Id="rId21" Type="http://schemas.openxmlformats.org/officeDocument/2006/relationships/hyperlink" Target="https://www.capital.fr/entreprises-marches/ces-professeurs-ont-decide-de-punir-durement-les-eleves-utilisant-chat-gpt-1472612" TargetMode="External"/><Relationship Id="rId7" Type="http://schemas.openxmlformats.org/officeDocument/2006/relationships/hyperlink" Target="https://www.cadre21.org/wp-content/uploads/2023/09/Taxonomie-de-Bloom-IA.pdf" TargetMode="External"/><Relationship Id="rId12" Type="http://schemas.openxmlformats.org/officeDocument/2006/relationships/hyperlink" Target="https://www.compilatio.net/blog/enquete-ia-enseignement-2023#chiffres-cles" TargetMode="External"/><Relationship Id="rId17" Type="http://schemas.openxmlformats.org/officeDocument/2006/relationships/hyperlink" Target="https://www.youtube.com/watch?v=yuDBSbng_8o&amp;list=PLT8Nmhc5co7ob1PvPNfxQx7puDQ_ng6ji" TargetMode="External"/><Relationship Id="rId2" Type="http://schemas.openxmlformats.org/officeDocument/2006/relationships/notesSlide" Target="../notesSlides/notesSlide148.xml"/><Relationship Id="rId16" Type="http://schemas.openxmlformats.org/officeDocument/2006/relationships/hyperlink" Target="https://www.youtube.com/watch?v=HTFC7q0A0lA" TargetMode="External"/><Relationship Id="rId20" Type="http://schemas.openxmlformats.org/officeDocument/2006/relationships/hyperlink" Target="https://transformons-la-pedagogie.univ-lr.fr/2023/07/11/chatgpt-et-les-etudiant%C2%B7es/" TargetMode="External"/><Relationship Id="rId1" Type="http://schemas.openxmlformats.org/officeDocument/2006/relationships/slideLayout" Target="../slideLayouts/slideLayout2.xml"/><Relationship Id="rId6" Type="http://schemas.openxmlformats.org/officeDocument/2006/relationships/hyperlink" Target="https://theconversation.com/comment-chatgpt-sape-la-motivation-a-ecrire-et-penser-par-soi-meme-240096/" TargetMode="External"/><Relationship Id="rId11" Type="http://schemas.openxmlformats.org/officeDocument/2006/relationships/hyperlink" Target="https://data.europa.eu/doi/10.2828/10694" TargetMode="External"/><Relationship Id="rId5" Type="http://schemas.openxmlformats.org/officeDocument/2006/relationships/hyperlink" Target="https://www.sciencedirect.com/science/article/pii/S0160791X2500003X" TargetMode="External"/><Relationship Id="rId15" Type="http://schemas.openxmlformats.org/officeDocument/2006/relationships/hyperlink" Target="https://www.sne.fr/evenement_sne/rencontres-francois-geze-sur-ledition-scientifique-et-lintelligence-artificielle/" TargetMode="External"/><Relationship Id="rId10" Type="http://schemas.openxmlformats.org/officeDocument/2006/relationships/hyperlink" Target="https://research-and-innovation.ec.europa.eu/document/2b6cf7e5-36ac-41cb-aab5-0d32050143dc_en" TargetMode="External"/><Relationship Id="rId19" Type="http://schemas.openxmlformats.org/officeDocument/2006/relationships/hyperlink" Target="https://www.amue.fr/fileadmin/amue/systeme-information/documents-publications/la-collection-numerique/amue-collection-numerique-30.pdf" TargetMode="External"/><Relationship Id="rId4" Type="http://schemas.openxmlformats.org/officeDocument/2006/relationships/hyperlink" Target="https://www.univ-amu.fr/system/files/2023-07/TX-DEVE-4211%20Charte%20des%20examens_CFVU_2023_07_06.pdf" TargetMode="External"/><Relationship Id="rId9" Type="http://schemas.openxmlformats.org/officeDocument/2006/relationships/hyperlink" Target="https://op.europa.eu/en/publication-detail/-/publication/d81a0d54-5348-11ed-92ed-01aa75ed71a1/language-fr" TargetMode="External"/><Relationship Id="rId14" Type="http://schemas.openxmlformats.org/officeDocument/2006/relationships/hyperlink" Target="https://www.campusmatin.com/numerique/pedagogie/chatgpt-et-ia-sciences-po-convie-l-esr-au-debat.html" TargetMode="External"/></Relationships>
</file>

<file path=ppt/slides/_rels/slide199.xml.rels><?xml version="1.0" encoding="UTF-8" standalone="yes"?>
<Relationships xmlns="http://schemas.openxmlformats.org/package/2006/relationships"><Relationship Id="rId8" Type="http://schemas.openxmlformats.org/officeDocument/2006/relationships/hyperlink" Target="https://openai.com/blog/teaching-with-ai" TargetMode="External"/><Relationship Id="rId13" Type="http://schemas.openxmlformats.org/officeDocument/2006/relationships/hyperlink" Target="https://unesdoc.unesco.org/ark:/48223/pf0000386693?posInSet=48&amp;queryId=75934b80-6e63-4606-ae79-77aeeb6cef5f" TargetMode="External"/><Relationship Id="rId3" Type="http://schemas.openxmlformats.org/officeDocument/2006/relationships/hyperlink" Target="https://chaireunescorelia.univ-nantes.fr/2023/11/06/webinaire-francophone-oeg-comment-utiliser-chat-gpt-pour-creer-et-explorer-des-ressources-educatives-libres/" TargetMode="External"/><Relationship Id="rId7" Type="http://schemas.openxmlformats.org/officeDocument/2006/relationships/hyperlink" Target="https://help.openai.com/en/articles/8313351-how-can-educators-respond-to-students-presenting-ai-generated-content-as-their-own" TargetMode="External"/><Relationship Id="rId12" Type="http://schemas.openxmlformats.org/officeDocument/2006/relationships/hyperlink" Target="https://unesdoc.unesco.org/ark:/48223/pf0000385146?posInSet=5&amp;queryId=75934b80-6e63-4606-ae79-77aeeb6cef5f" TargetMode="External"/><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hyperlink" Target="https://www.ofis-france.fr/colloque/colloque-2025/" TargetMode="External"/><Relationship Id="rId11" Type="http://schemas.openxmlformats.org/officeDocument/2006/relationships/hyperlink" Target="https://unesdoc.unesco.org/ark:/48223/pf0000378935" TargetMode="External"/><Relationship Id="rId5" Type="http://schemas.openxmlformats.org/officeDocument/2006/relationships/hyperlink" Target="https://edunumrech.hypotheses.org/10113" TargetMode="External"/><Relationship Id="rId15" Type="http://schemas.openxmlformats.org/officeDocument/2006/relationships/hyperlink" Target="https://arxiv.org/abs/2306.15666" TargetMode="External"/><Relationship Id="rId10" Type="http://schemas.openxmlformats.org/officeDocument/2006/relationships/hyperlink" Target="https://unesdoc.unesco.org/ark:/48223/pf0000368303" TargetMode="External"/><Relationship Id="rId4" Type="http://schemas.openxmlformats.org/officeDocument/2006/relationships/hyperlink" Target="https://edunumrech.hypotheses.org/8726" TargetMode="External"/><Relationship Id="rId9" Type="http://schemas.openxmlformats.org/officeDocument/2006/relationships/hyperlink" Target="https://ecolebranchee.com/dossier-demystifier-intelligence-artificielle-education/" TargetMode="External"/><Relationship Id="rId14" Type="http://schemas.openxmlformats.org/officeDocument/2006/relationships/hyperlink" Target="https://secretariatgeneral.umontreal.ca/secretariat-general/nouvelles/detail-dune-nouvelle/news/detail/News/mise-a-jour-des-reglements-disciplinaires-sur-le-plagiat-et-la-fraud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urfist.chartes.psl.eu/ressources/chatgpt-et-les-autres-recherche-d-information-et-intelligence-artificiell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urfist.chartes.psl.eu/ressources/former-les-usagers-l-heure-de-chatgpt-ia-et-competences-informationnelles-formation-de" TargetMode="External"/><Relationship Id="rId4" Type="http://schemas.openxmlformats.org/officeDocument/2006/relationships/hyperlink" Target="https://urfist.chartes.psl.eu/ressources/au-dela-de-chatgpt-recherche-d-informations-academiques-et-intelligence-artificiel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www.google.fr/imghp?hl=fr&amp;tab=wi&amp;gws_rd=ss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00.xml.rels><?xml version="1.0" encoding="UTF-8" standalone="yes"?>
<Relationships xmlns="http://schemas.openxmlformats.org/package/2006/relationships"><Relationship Id="rId8" Type="http://schemas.openxmlformats.org/officeDocument/2006/relationships/hyperlink" Target="https://enseigner.u-bordeaux.fr/outils-et-ressources/IAG" TargetMode="External"/><Relationship Id="rId13" Type="http://schemas.openxmlformats.org/officeDocument/2006/relationships/hyperlink" Target="https://projet-air.univ-rennes.fr/journee-outils-dia-generative-strategie-et-experimentation" TargetMode="External"/><Relationship Id="rId3" Type="http://schemas.openxmlformats.org/officeDocument/2006/relationships/hyperlink" Target="https://bu.univ-amu.libguides.com/chatGPT" TargetMode="External"/><Relationship Id="rId7" Type="http://schemas.openxmlformats.org/officeDocument/2006/relationships/hyperlink" Target="https://libraryguides.mcgill.ca/ai" TargetMode="External"/><Relationship Id="rId12" Type="http://schemas.openxmlformats.org/officeDocument/2006/relationships/hyperlink" Target="https://oer.uclouvain.be/jspui/handle/20.500.12279/1089.3"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hyperlink" Target="https://hal.inrae.fr/hal-04692524" TargetMode="External"/><Relationship Id="rId11" Type="http://schemas.openxmlformats.org/officeDocument/2006/relationships/hyperlink" Target="https://oer.uclouvain.be/jspui/handle/20.500.12279/1079.2" TargetMode="External"/><Relationship Id="rId5" Type="http://schemas.openxmlformats.org/officeDocument/2006/relationships/hyperlink" Target="https://agritrop.cirad.fr/609884/" TargetMode="External"/><Relationship Id="rId15" Type="http://schemas.openxmlformats.org/officeDocument/2006/relationships/hyperlink" Target="https://urfist.chartes.psl.eu/ressources/former-les-usagers-l-heure-de-chatgpt-ia-et-competences-informationnelles-formation-de" TargetMode="External"/><Relationship Id="rId10" Type="http://schemas.openxmlformats.org/officeDocument/2006/relationships/hyperlink" Target="https://zenodo.org/records/13747398" TargetMode="External"/><Relationship Id="rId4" Type="http://schemas.openxmlformats.org/officeDocument/2006/relationships/hyperlink" Target="https://www.zotero.org/groups/4947154/chatgpt_bote__outils" TargetMode="External"/><Relationship Id="rId9" Type="http://schemas.openxmlformats.org/officeDocument/2006/relationships/hyperlink" Target="https://www.univ-orleans.fr/upload/public/2024-06/dircom_2024_charte_IA_UO_R.pdf" TargetMode="External"/><Relationship Id="rId14" Type="http://schemas.openxmlformats.org/officeDocument/2006/relationships/hyperlink" Target="https://video.univ-rennes1.fr/videos/3-journee-ia-2024-lexperimentation-ragarenn/" TargetMode="External"/></Relationships>
</file>

<file path=ppt/slides/_rels/slide201.xml.rels><?xml version="1.0" encoding="UTF-8" standalone="yes"?>
<Relationships xmlns="http://schemas.openxmlformats.org/package/2006/relationships"><Relationship Id="rId8" Type="http://schemas.openxmlformats.org/officeDocument/2006/relationships/hyperlink" Target="https://www.outilsfroids.net/2023/02/ce-que-chatgpt-fait-a-la-veille-la-diffusion-de-linformation-4-4/" TargetMode="External"/><Relationship Id="rId3" Type="http://schemas.openxmlformats.org/officeDocument/2006/relationships/hyperlink" Target="https://precisement.org/blog/IA-c-Moteurs-de-recherche-Et-les-RAG-hallucinent-eux-aussi.html" TargetMode="External"/><Relationship Id="rId7" Type="http://schemas.openxmlformats.org/officeDocument/2006/relationships/hyperlink" Target="https://www.outilsfroids.net/2023/01/ce-que-chatgpt-fait-a-la-veille-lexploitation-de-linformation-3-4/" TargetMode="External"/><Relationship Id="rId12" Type="http://schemas.openxmlformats.org/officeDocument/2006/relationships/hyperlink" Target="https://ink.library.smu.edu.sg/library_research/205/" TargetMode="External"/><Relationship Id="rId2" Type="http://schemas.openxmlformats.org/officeDocument/2006/relationships/hyperlink" Target="https://www.precisement.org/blog/GPT-et-les-documentalistes-Ou-que-faire-avec-ChatGPT-Bing-Chat-et-Perplexity-ai.html" TargetMode="External"/><Relationship Id="rId1" Type="http://schemas.openxmlformats.org/officeDocument/2006/relationships/slideLayout" Target="../slideLayouts/slideLayout2.xml"/><Relationship Id="rId6" Type="http://schemas.openxmlformats.org/officeDocument/2006/relationships/hyperlink" Target="https://www.outilsfroids.net/2023/01/ce-que-chatgpt-fait-a-la-veille-la-collecte-sourcing-et-veille-2-4/" TargetMode="External"/><Relationship Id="rId11" Type="http://schemas.openxmlformats.org/officeDocument/2006/relationships/hyperlink" Target="https://www.ifla.org/generative-ai/" TargetMode="External"/><Relationship Id="rId5" Type="http://schemas.openxmlformats.org/officeDocument/2006/relationships/hyperlink" Target="https://www.outilsfroids.net/2023/01/ce-que-chatgpt-fait-a-la-veille-lorientation-des-besoins-1-4/" TargetMode="External"/><Relationship Id="rId10" Type="http://schemas.openxmlformats.org/officeDocument/2006/relationships/hyperlink" Target="https://escholarship.mcgill.ca/concern/books/0r9678471" TargetMode="External"/><Relationship Id="rId4" Type="http://schemas.openxmlformats.org/officeDocument/2006/relationships/hyperlink" Target="https://zenodo.org/records/8123505" TargetMode="External"/><Relationship Id="rId9" Type="http://schemas.openxmlformats.org/officeDocument/2006/relationships/hyperlink" Target="https://www.youtube.com/playlist?list=PLEjcjwQr_8kx2k1E8UVNyyJBDPi_7NWe6" TargetMode="External"/></Relationships>
</file>

<file path=ppt/slides/_rels/slide202.xml.rels><?xml version="1.0" encoding="UTF-8" standalone="yes"?>
<Relationships xmlns="http://schemas.openxmlformats.org/package/2006/relationships"><Relationship Id="rId8" Type="http://schemas.openxmlformats.org/officeDocument/2006/relationships/hyperlink" Target="https://www.radiofrance.fr/franceinter/podcasts/le-code-a-change" TargetMode="External"/><Relationship Id="rId13" Type="http://schemas.openxmlformats.org/officeDocument/2006/relationships/hyperlink" Target="https://www.usine-digitale.fr/intelligence-artificielle/" TargetMode="External"/><Relationship Id="rId18" Type="http://schemas.openxmlformats.org/officeDocument/2006/relationships/hyperlink" Target="https://bases-netsources.com/" TargetMode="External"/><Relationship Id="rId26" Type="http://schemas.openxmlformats.org/officeDocument/2006/relationships/hyperlink" Target="https://x.com/Dorialexander" TargetMode="External"/><Relationship Id="rId3" Type="http://schemas.openxmlformats.org/officeDocument/2006/relationships/hyperlink" Target="https://www.actuia.com/" TargetMode="External"/><Relationship Id="rId21" Type="http://schemas.openxmlformats.org/officeDocument/2006/relationships/hyperlink" Target="https://chaireunescorelia.univ-nantes.fr/" TargetMode="External"/><Relationship Id="rId7" Type="http://schemas.openxmlformats.org/officeDocument/2006/relationships/hyperlink" Target="https://www.francetvinfo.fr/replay-radio/nouveau-monde" TargetMode="External"/><Relationship Id="rId12" Type="http://schemas.openxmlformats.org/officeDocument/2006/relationships/hyperlink" Target="https://www.presse-citron.net/" TargetMode="External"/><Relationship Id="rId17" Type="http://schemas.openxmlformats.org/officeDocument/2006/relationships/hyperlink" Target="https://www.abondance.com/" TargetMode="External"/><Relationship Id="rId25" Type="http://schemas.openxmlformats.org/officeDocument/2006/relationships/hyperlink" Target="https://affordance.framasoft.org/" TargetMode="External"/><Relationship Id="rId2" Type="http://schemas.openxmlformats.org/officeDocument/2006/relationships/notesSlide" Target="../notesSlides/notesSlide151.xml"/><Relationship Id="rId16" Type="http://schemas.openxmlformats.org/officeDocument/2006/relationships/hyperlink" Target="https://www.01net.com/" TargetMode="External"/><Relationship Id="rId20" Type="http://schemas.openxmlformats.org/officeDocument/2006/relationships/hyperlink" Target="https://medium.com/a-academic-librarians-thoughts-on-open-access" TargetMode="External"/><Relationship Id="rId29" Type="http://schemas.openxmlformats.org/officeDocument/2006/relationships/hyperlink" Target="https://simonwillison.net/" TargetMode="External"/><Relationship Id="rId1" Type="http://schemas.openxmlformats.org/officeDocument/2006/relationships/slideLayout" Target="../slideLayouts/slideLayout2.xml"/><Relationship Id="rId6" Type="http://schemas.openxmlformats.org/officeDocument/2006/relationships/hyperlink" Target="https://uneiaparjour.fr/" TargetMode="External"/><Relationship Id="rId11" Type="http://schemas.openxmlformats.org/officeDocument/2006/relationships/hyperlink" Target="https://next.ink/" TargetMode="External"/><Relationship Id="rId24" Type="http://schemas.openxmlformats.org/officeDocument/2006/relationships/hyperlink" Target="https://www.outilsfroids.net/" TargetMode="External"/><Relationship Id="rId5" Type="http://schemas.openxmlformats.org/officeDocument/2006/relationships/hyperlink" Target="https://larevueia.fr/" TargetMode="External"/><Relationship Id="rId15" Type="http://schemas.openxmlformats.org/officeDocument/2006/relationships/hyperlink" Target="https://www.zdnet.fr/" TargetMode="External"/><Relationship Id="rId23" Type="http://schemas.openxmlformats.org/officeDocument/2006/relationships/hyperlink" Target="https://fredcavazza.net/" TargetMode="External"/><Relationship Id="rId28" Type="http://schemas.openxmlformats.org/officeDocument/2006/relationships/hyperlink" Target="https://www.oneusefulthing.org/" TargetMode="External"/><Relationship Id="rId10" Type="http://schemas.openxmlformats.org/officeDocument/2006/relationships/hyperlink" Target="https://www.journaldunet.com/" TargetMode="External"/><Relationship Id="rId19" Type="http://schemas.openxmlformats.org/officeDocument/2006/relationships/hyperlink" Target="https://musingsaboutlibrarianship.blogspot.com/" TargetMode="External"/><Relationship Id="rId4" Type="http://schemas.openxmlformats.org/officeDocument/2006/relationships/hyperlink" Target="https://enssib.libguides.com/c.php?g=716767&amp;p=5220764&amp;preview=cc9ae12c6883b10040e1bd4f30ba56de" TargetMode="External"/><Relationship Id="rId9" Type="http://schemas.openxmlformats.org/officeDocument/2006/relationships/hyperlink" Target="https://generationia.flint.media/" TargetMode="External"/><Relationship Id="rId14" Type="http://schemas.openxmlformats.org/officeDocument/2006/relationships/hyperlink" Target="https://abonnements.infopro-digital.com/ia-insider-by-lusine-digitale/" TargetMode="External"/><Relationship Id="rId22" Type="http://schemas.openxmlformats.org/officeDocument/2006/relationships/hyperlink" Target="https://edunumrech.hypotheses.org/" TargetMode="External"/><Relationship Id="rId27" Type="http://schemas.openxmlformats.org/officeDocument/2006/relationships/hyperlink" Target="https://bsky.app/profile/dorialexander.bsky.social" TargetMode="External"/></Relationships>
</file>

<file path=ppt/slides/_rels/slide203.xml.rels><?xml version="1.0" encoding="UTF-8" standalone="yes"?>
<Relationships xmlns="http://schemas.openxmlformats.org/package/2006/relationships"><Relationship Id="rId8" Type="http://schemas.openxmlformats.org/officeDocument/2006/relationships/hyperlink" Target="https://www.flaticon.com/free-icons/malware" TargetMode="External"/><Relationship Id="rId13" Type="http://schemas.openxmlformats.org/officeDocument/2006/relationships/hyperlink" Target="https://www.flaticon.com/free-icons/exclude" TargetMode="External"/><Relationship Id="rId18" Type="http://schemas.openxmlformats.org/officeDocument/2006/relationships/image" Target="../media/image243.png"/><Relationship Id="rId3" Type="http://schemas.openxmlformats.org/officeDocument/2006/relationships/hyperlink" Target="https://www.flaticon.com/free-icons/artificial-intelligence" TargetMode="External"/><Relationship Id="rId7" Type="http://schemas.openxmlformats.org/officeDocument/2006/relationships/hyperlink" Target="https://www.flaticon.com/free-icons/algorithm" TargetMode="External"/><Relationship Id="rId12" Type="http://schemas.openxmlformats.org/officeDocument/2006/relationships/hyperlink" Target="https://www.flaticon.com/free-icons/rejected" TargetMode="External"/><Relationship Id="rId17" Type="http://schemas.openxmlformats.org/officeDocument/2006/relationships/hyperlink" Target="https://www.flaticon.com/free-icons/memory-loss" TargetMode="External"/><Relationship Id="rId2" Type="http://schemas.openxmlformats.org/officeDocument/2006/relationships/hyperlink" Target="https://app.leonardo.ai/" TargetMode="External"/><Relationship Id="rId16" Type="http://schemas.openxmlformats.org/officeDocument/2006/relationships/hyperlink" Target="https://www.flaticon.com/free-icons/trust" TargetMode="External"/><Relationship Id="rId1" Type="http://schemas.openxmlformats.org/officeDocument/2006/relationships/slideLayout" Target="../slideLayouts/slideLayout2.xml"/><Relationship Id="rId6" Type="http://schemas.openxmlformats.org/officeDocument/2006/relationships/hyperlink" Target="https://www.flaticon.com/free-icons/cogwheel" TargetMode="External"/><Relationship Id="rId11" Type="http://schemas.openxmlformats.org/officeDocument/2006/relationships/hyperlink" Target="https://www.flaticon.com/free-icons/business-model" TargetMode="External"/><Relationship Id="rId5" Type="http://schemas.openxmlformats.org/officeDocument/2006/relationships/hyperlink" Target="https://www.flaticon.com/free-icons/deep-learning" TargetMode="External"/><Relationship Id="rId15" Type="http://schemas.openxmlformats.org/officeDocument/2006/relationships/hyperlink" Target="https://www.flaticon.com/free-icons/evaluation" TargetMode="External"/><Relationship Id="rId10" Type="http://schemas.openxmlformats.org/officeDocument/2006/relationships/hyperlink" Target="https://www.flaticon.com/free-icons/influence" TargetMode="External"/><Relationship Id="rId19" Type="http://schemas.openxmlformats.org/officeDocument/2006/relationships/image" Target="../media/image244.png"/><Relationship Id="rId4" Type="http://schemas.openxmlformats.org/officeDocument/2006/relationships/hyperlink" Target="https://www.flaticon.com/free-icons/problem-solving" TargetMode="External"/><Relationship Id="rId9" Type="http://schemas.openxmlformats.org/officeDocument/2006/relationships/hyperlink" Target="https://www.flaticon.com/free-icons/smart-farm" TargetMode="External"/><Relationship Id="rId14" Type="http://schemas.openxmlformats.org/officeDocument/2006/relationships/hyperlink" Target="https://www.flaticon.com/free-icons/fak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www.legifrance.gouv.fr/jorf/jo/2024/09/06/0212"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next.ink/163871/lia-pourrait-rajouter-une-economie-de-lintention-a-l-economie-de-lattention/"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ictionnaire.lerobert.com/"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imperatif-francais.org/wp-content/uploads/2023/06/DOSSIER-DE-PRESSE-Les-mots-nouveaux-du-Petit-Robert-2024.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ourworldindata.org/artificial-intelligence#all-charts"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leblob.fr/enquetes/intelligence-artificielle-nouvelle-ere"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leblob.fr/enquetes/intelligence-artificielle-nouvelle-ere" TargetMode="External"/><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alan.com/france/fr/Ifop-Talan-barometre-2025-francais-ia-generativ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miro.com/app/board/uXjVMAp7-z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s://www.hub-franceia.fr/wp-content/uploads/2023/04/ChatGPT_Note-synthese.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scholarlykitchen.sspnet.org/2023/08/30/guest-post-was-chatgpt-set-up-to-fail-choosing-the-right-tools-and-the-right-prompts-is-essential-for-llm-discovery/" TargetMode="Externa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libguides.hkust.edu.hk/AI-tools-literature-review/compare-llm" TargetMode="External"/><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ipsos.com/fr-fr/intelligence-artificielle-quels-sont-les-usages-des-franca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gemini.google.com/" TargetMode="External"/><Relationship Id="rId3" Type="http://schemas.openxmlformats.org/officeDocument/2006/relationships/hyperlink" Target="https://claude.ai/" TargetMode="External"/><Relationship Id="rId7" Type="http://schemas.openxmlformats.org/officeDocument/2006/relationships/hyperlink" Target="https://chat.mistral.ai/" TargetMode="External"/><Relationship Id="rId12"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chatgpt.com/" TargetMode="External"/><Relationship Id="rId11" Type="http://schemas.openxmlformats.org/officeDocument/2006/relationships/image" Target="../media/image47.jpeg"/><Relationship Id="rId5" Type="http://schemas.openxmlformats.org/officeDocument/2006/relationships/hyperlink" Target="https://copilot.microsoft.com/" TargetMode="External"/><Relationship Id="rId10" Type="http://schemas.openxmlformats.org/officeDocument/2006/relationships/image" Target="../media/image46.jpeg"/><Relationship Id="rId4" Type="http://schemas.openxmlformats.org/officeDocument/2006/relationships/hyperlink" Target="https://www.bing.com/" TargetMode="External"/><Relationship Id="rId9"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grok.com/" TargetMode="External"/><Relationship Id="rId5" Type="http://schemas.openxmlformats.org/officeDocument/2006/relationships/image" Target="../media/image50.png"/><Relationship Id="rId4" Type="http://schemas.openxmlformats.org/officeDocument/2006/relationships/hyperlink" Target="https://www.deepseek.co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sr.ithaka.org/our-work/generative-ai-product-tracker/" TargetMode="External"/><Relationship Id="rId3" Type="http://schemas.openxmlformats.org/officeDocument/2006/relationships/hyperlink" Target="https://duckduckgo.com/?q=DuckDuckGo+AI+Chat&amp;ia=chat&amp;duckai=1" TargetMode="External"/><Relationship Id="rId7" Type="http://schemas.openxmlformats.org/officeDocument/2006/relationships/image" Target="../media/image53.sv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hyperlink" Target="https://poe.com/" TargetMode="Externa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hyperlink" Target="https://poe.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hyperlink" Target="https://comparia.beta.gouv.fr/"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hyperlink" Target="https://openai.com/chatgpt/enterprise/" TargetMode="External"/><Relationship Id="rId2" Type="http://schemas.openxmlformats.org/officeDocument/2006/relationships/image" Target="../media/image59.tmp"/><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hyperlink" Target="https://fr.wikipedia.org/wiki/Hallucination_(intelligence_artificiell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nseignementsup-recherche.gouv.fr/fr/le-mesr-et-l-amue-lancent-un-partenariat-d-innovation-avec-mistral-pour-un-agent-conversationnel-au-99351"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hyperlink" Target="https://www.lemonde.fr/sciences/article/2024/06/05/les-limites-de-l-ia-generative-amenent-a-se-poser-la-question-de-l-apres_6237449_1650684.html"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hyperlink" Target="https://blog.google/technology/google-deepmind/gemini-model-thinking-updates-march-2025/#gemini-2-5-thinking" TargetMode="Externa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education.gouv.fr/cadre-d-usage-de-l-ia-en-education-450647"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next.ink/187455/les-modeles-dits-de-raisonnement-seffondrent-quand-il-faut-raisonner-serieusement/" TargetMode="External"/><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search.brave.com/" TargetMode="External"/><Relationship Id="rId7"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s://www.perplexity.ai/" TargetMode="External"/><Relationship Id="rId5" Type="http://schemas.openxmlformats.org/officeDocument/2006/relationships/image" Target="../media/image46.jpeg"/><Relationship Id="rId4" Type="http://schemas.openxmlformats.org/officeDocument/2006/relationships/hyperlink" Target="https://www.bing.com/"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hyperlink" Target="https://musingsaboutlibrarianship.blogspot.com/2023/12/googles-search-generative-experience.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hyperlink" Target="https://www.perplexity.ai/"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76.sv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s://www.yext.com/fr/blog/2023/02/is-chatgpt-the-death-of-search"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siecledigital.fr/2025/04/01/et-si-chatgpt-signait-la-fin-de-lere-google-une-hypothese-serieuse-selon-des-analyst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8" Type="http://schemas.openxmlformats.org/officeDocument/2006/relationships/hyperlink" Target="https://gamma.app/" TargetMode="External"/><Relationship Id="rId13" Type="http://schemas.openxmlformats.org/officeDocument/2006/relationships/image" Target="../media/image81.png"/><Relationship Id="rId3" Type="http://schemas.openxmlformats.org/officeDocument/2006/relationships/hyperlink" Target="https://legigpt.fr/" TargetMode="External"/><Relationship Id="rId7" Type="http://schemas.openxmlformats.org/officeDocument/2006/relationships/hyperlink" Target="https://www.beautiful.ai/" TargetMode="External"/><Relationship Id="rId12" Type="http://schemas.openxmlformats.org/officeDocument/2006/relationships/hyperlink" Target="https://www.outilsfroids.net/2023/11/comparatif-de-50-services-de-traitement-de-corpus-documentaires-via-ia/"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hyperlink" Target="https://gitmind.com/" TargetMode="External"/><Relationship Id="rId11" Type="http://schemas.openxmlformats.org/officeDocument/2006/relationships/hyperlink" Target="https://blog.zoom.us/fr/zoom-ai-companion-getting-started-guide/" TargetMode="External"/><Relationship Id="rId5" Type="http://schemas.openxmlformats.org/officeDocument/2006/relationships/hyperlink" Target="https://videohighlight.com/" TargetMode="External"/><Relationship Id="rId10" Type="http://schemas.openxmlformats.org/officeDocument/2006/relationships/hyperlink" Target="https://www.deepl.com/write" TargetMode="External"/><Relationship Id="rId4" Type="http://schemas.openxmlformats.org/officeDocument/2006/relationships/hyperlink" Target="https://unrestrictedintelligence.com/" TargetMode="External"/><Relationship Id="rId9" Type="http://schemas.openxmlformats.org/officeDocument/2006/relationships/hyperlink" Target="https://www.deepl.com/"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notebooklm.google.com/" TargetMode="External"/><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hyperlink" Target="https://www.climateqa.com/" TargetMode="External"/><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hyperlink" Target="https://rsf.org/fr/projet-spinoz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hyperlink" Target="https://openai.com/index/introducing-deep-research/"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5.xml"/><Relationship Id="rId5" Type="http://schemas.openxmlformats.org/officeDocument/2006/relationships/image" Target="../media/image88.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urfistinfo.hypotheses.org/4645" TargetMode="External"/><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hyperlink" Target="https://storm.genie.stanford.edu/" TargetMode="External"/><Relationship Id="rId5" Type="http://schemas.openxmlformats.org/officeDocument/2006/relationships/image" Target="../media/image92.png"/><Relationship Id="rId4" Type="http://schemas.openxmlformats.org/officeDocument/2006/relationships/hyperlink" Target="https://www.youtube.com/watch?v=pRbzdxGA7xA&amp;t=597s" TargetMode="External"/></Relationships>
</file>

<file path=ppt/slides/_rels/slide81.xml.rels><?xml version="1.0" encoding="UTF-8" standalone="yes"?>
<Relationships xmlns="http://schemas.openxmlformats.org/package/2006/relationships"><Relationship Id="rId2" Type="http://schemas.openxmlformats.org/officeDocument/2006/relationships/hyperlink" Target="https://www.journaldunet.com/intelligence-artificielle/1539471-openai-operator-vs-convergence-proxy-1-0-quel-est-le-meilleur-agent-web/" TargetMode="Externa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hyperlink" Target="https://www.journaldunet.com/intelligence-artificielle/1539473-dmitry-shevelenko-perplexity/"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usine-digitale.fr/article/build-2025-microsoft-mise-gros-sur-l-agentique-et-la-collaboration-multi-agents-en-entreprise.N2232198" TargetMode="External"/><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education.gouv.fr/cadre-d-usage-de-l-ia-en-education-450647"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www.devinci.fr/pdf/etude-impact-des-IA-generatives-sur-les-etudiants.pdf"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hyperlink" Target="https://artificialintelligenceact.eu/f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106.jpeg"/><Relationship Id="rId4" Type="http://schemas.openxmlformats.org/officeDocument/2006/relationships/image" Target="../media/image105.jpeg"/></Relationships>
</file>

<file path=ppt/slides/_rels/slide9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09.png"/><Relationship Id="rId4" Type="http://schemas.openxmlformats.org/officeDocument/2006/relationships/diagramLayout" Target="../diagrams/layout2.xml"/><Relationship Id="rId9" Type="http://schemas.openxmlformats.org/officeDocument/2006/relationships/image" Target="../media/image108.png"/></Relationships>
</file>

<file path=ppt/slides/_rels/slide9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09.png"/><Relationship Id="rId4" Type="http://schemas.openxmlformats.org/officeDocument/2006/relationships/diagramLayout" Target="../diagrams/layout3.xml"/><Relationship Id="rId9"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hyperlink" Target="https://epoch.ai/gradient-updates/how-much-energy-does-chatgpt-use"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hyperlink" Target="https://comparia.beta.gouv.fr/"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dl.acm.org/doi/10.1145/3630106.3658542" TargetMode="External"/><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hyperlink" Target="https://www.nature.com/articles/d41586-025-00616-z" TargetMode="External"/><Relationship Id="rId2" Type="http://schemas.openxmlformats.org/officeDocument/2006/relationships/image" Target="../media/image118.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hyperlink" Target="https://limitesnumeriques.fr/travaux-productions/ai-forcing"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altimpact.fr/bonnes-pratiques/" TargetMode="External"/><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09.png"/><Relationship Id="rId4" Type="http://schemas.openxmlformats.org/officeDocument/2006/relationships/diagramLayout" Target="../diagrams/layout4.xml"/><Relationship Id="rId9"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777640" y="1581150"/>
            <a:ext cx="4364230" cy="4365040"/>
          </a:xfrm>
          <a:prstGeom prst="rect">
            <a:avLst/>
          </a:prstGeom>
        </p:spPr>
      </p:pic>
      <p:sp>
        <p:nvSpPr>
          <p:cNvPr id="2" name="Titre 1">
            <a:extLst>
              <a:ext uri="{FF2B5EF4-FFF2-40B4-BE49-F238E27FC236}">
                <a16:creationId xmlns:a16="http://schemas.microsoft.com/office/drawing/2014/main" id="{573A1DE8-6CFE-4DBE-AF33-ABB773DA9FAF}"/>
              </a:ext>
            </a:extLst>
          </p:cNvPr>
          <p:cNvSpPr>
            <a:spLocks noGrp="1"/>
          </p:cNvSpPr>
          <p:nvPr>
            <p:ph type="title"/>
          </p:nvPr>
        </p:nvSpPr>
        <p:spPr>
          <a:xfrm>
            <a:off x="95249" y="2971800"/>
            <a:ext cx="6164653" cy="1371600"/>
          </a:xfrm>
        </p:spPr>
        <p:txBody>
          <a:bodyPr>
            <a:normAutofit/>
          </a:bodyPr>
          <a:lstStyle/>
          <a:p>
            <a:pPr algn="ctr"/>
            <a:r>
              <a:rPr lang="fr-FR" sz="4000" b="1" cap="none" dirty="0">
                <a:latin typeface="Calibri Light" panose="020F0302020204030204" pitchFamily="34" charset="0"/>
                <a:cs typeface="Calibri Light" panose="020F0302020204030204" pitchFamily="34" charset="0"/>
              </a:rPr>
              <a:t>ChatGPT et les autres</a:t>
            </a:r>
            <a:br>
              <a:rPr lang="fr-FR" cap="none" dirty="0">
                <a:latin typeface="Calibri Light" panose="020F0302020204030204" pitchFamily="34" charset="0"/>
                <a:cs typeface="Calibri Light" panose="020F0302020204030204" pitchFamily="34" charset="0"/>
              </a:rPr>
            </a:br>
            <a:r>
              <a:rPr lang="fr-FR" sz="1600" cap="none" dirty="0">
                <a:latin typeface="Calibri Light" panose="020F0302020204030204" pitchFamily="34" charset="0"/>
                <a:cs typeface="Calibri Light" panose="020F0302020204030204" pitchFamily="34" charset="0"/>
              </a:rPr>
              <a:t>recherche d’information et intelligence artificielle</a:t>
            </a:r>
          </a:p>
        </p:txBody>
      </p:sp>
      <p:sp>
        <p:nvSpPr>
          <p:cNvPr id="10" name="ZoneTexte 9">
            <a:extLst>
              <a:ext uri="{FF2B5EF4-FFF2-40B4-BE49-F238E27FC236}">
                <a16:creationId xmlns:a16="http://schemas.microsoft.com/office/drawing/2014/main" id="{7F6C7449-0B2E-4767-B917-8A407C0019D8}"/>
              </a:ext>
            </a:extLst>
          </p:cNvPr>
          <p:cNvSpPr txBox="1"/>
          <p:nvPr/>
        </p:nvSpPr>
        <p:spPr>
          <a:xfrm>
            <a:off x="11424841" y="6519446"/>
            <a:ext cx="767160" cy="338554"/>
          </a:xfrm>
          <a:prstGeom prst="rect">
            <a:avLst/>
          </a:prstGeom>
          <a:noFill/>
        </p:spPr>
        <p:txBody>
          <a:bodyPr wrap="square" rtlCol="0">
            <a:spAutoFit/>
          </a:bodyPr>
          <a:lstStyle/>
          <a:p>
            <a:pPr algn="ctr" defTabSz="914400">
              <a:defRPr/>
            </a:pPr>
            <a:r>
              <a:rPr lang="fr-FR" sz="800" kern="0" dirty="0">
                <a:latin typeface="+mj-lt"/>
                <a:cs typeface="Arial" panose="020B0604020202020204" pitchFamily="34" charset="0"/>
              </a:rPr>
              <a:t>A. Bouchard </a:t>
            </a:r>
            <a:br>
              <a:rPr lang="fr-FR" sz="800" kern="0" dirty="0">
                <a:latin typeface="+mj-lt"/>
                <a:cs typeface="Arial" panose="020B0604020202020204" pitchFamily="34" charset="0"/>
              </a:rPr>
            </a:br>
            <a:r>
              <a:rPr lang="fr-FR" sz="800" kern="0" dirty="0">
                <a:latin typeface="+mj-lt"/>
                <a:cs typeface="Arial" panose="020B0604020202020204" pitchFamily="34" charset="0"/>
              </a:rPr>
              <a:t>01/07/2025</a:t>
            </a:r>
          </a:p>
        </p:txBody>
      </p:sp>
      <p:pic>
        <p:nvPicPr>
          <p:cNvPr id="15" name="Image 14">
            <a:extLst>
              <a:ext uri="{FF2B5EF4-FFF2-40B4-BE49-F238E27FC236}">
                <a16:creationId xmlns:a16="http://schemas.microsoft.com/office/drawing/2014/main" id="{F6509240-2236-478F-9DD6-01B11A091C7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348715" y="6560092"/>
            <a:ext cx="1076126" cy="257261"/>
          </a:xfrm>
          <a:prstGeom prst="rect">
            <a:avLst/>
          </a:prstGeom>
        </p:spPr>
      </p:pic>
    </p:spTree>
    <p:extLst>
      <p:ext uri="{BB962C8B-B14F-4D97-AF65-F5344CB8AC3E}">
        <p14:creationId xmlns:p14="http://schemas.microsoft.com/office/powerpoint/2010/main" val="109230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9CA156ED-1160-4395-BE59-F71DB57A032F}"/>
              </a:ext>
            </a:extLst>
          </p:cNvPr>
          <p:cNvSpPr txBox="1">
            <a:spLocks/>
          </p:cNvSpPr>
          <p:nvPr/>
        </p:nvSpPr>
        <p:spPr>
          <a:xfrm>
            <a:off x="923047" y="2569699"/>
            <a:ext cx="4040839" cy="2529139"/>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FFD13F"/>
                </a:solidFill>
                <a:effectLst/>
                <a:uLnTx/>
                <a:uFillTx/>
                <a:latin typeface="Calibri Light" panose="020F0302020204030204"/>
                <a:ea typeface="+mj-ea"/>
                <a:cs typeface="+mj-cs"/>
              </a:rPr>
              <a:t>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L’intelligence artificielle (IA) : définition et repères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Contexte actuel de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Les intelligences artificielles génératives</a:t>
            </a:r>
          </a:p>
        </p:txBody>
      </p:sp>
      <p:sp>
        <p:nvSpPr>
          <p:cNvPr id="4" name="Rectangle 3">
            <a:extLst>
              <a:ext uri="{FF2B5EF4-FFF2-40B4-BE49-F238E27FC236}">
                <a16:creationId xmlns:a16="http://schemas.microsoft.com/office/drawing/2014/main" id="{AE1CBCC3-EE52-4FB3-BAF5-682CE96C36AB}"/>
              </a:ext>
            </a:extLst>
          </p:cNvPr>
          <p:cNvSpPr/>
          <p:nvPr/>
        </p:nvSpPr>
        <p:spPr>
          <a:xfrm>
            <a:off x="6096000" y="3303308"/>
            <a:ext cx="5992905" cy="1677382"/>
          </a:xfrm>
          <a:prstGeom prst="rect">
            <a:avLst/>
          </a:prstGeom>
          <a:solidFill>
            <a:srgbClr val="FFD13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IA génératives ne sont qu’une des étapes les plus récentes de 80 ans de recherche en linguistique et informatique.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ne sont pas pensées pour fournir des connaissances ou rechercher de  l’information mais pour produire du contenu probabiliste.</a:t>
            </a:r>
            <a:endParaRPr lang="fr-FR" sz="1400" dirty="0">
              <a:solidFill>
                <a:schemeClr val="bg1"/>
              </a:solidFill>
            </a:endParaRP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Les outils de recherche d’information classiques n’ont pas attendu leur développement pour utiliser l’IA.</a:t>
            </a:r>
          </a:p>
        </p:txBody>
      </p:sp>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779670"/>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5765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8187839-8471-0703-10B5-47C8EEA98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38" y="1044631"/>
            <a:ext cx="10114724" cy="5481675"/>
          </a:xfrm>
          <a:prstGeom prst="rect">
            <a:avLst/>
          </a:prstGeom>
        </p:spPr>
      </p:pic>
      <p:sp>
        <p:nvSpPr>
          <p:cNvPr id="9" name="ZoneTexte 8">
            <a:extLst>
              <a:ext uri="{FF2B5EF4-FFF2-40B4-BE49-F238E27FC236}">
                <a16:creationId xmlns:a16="http://schemas.microsoft.com/office/drawing/2014/main" id="{B9D1EA07-C5A8-705A-9291-A44661D25361}"/>
              </a:ext>
            </a:extLst>
          </p:cNvPr>
          <p:cNvSpPr txBox="1"/>
          <p:nvPr/>
        </p:nvSpPr>
        <p:spPr>
          <a:xfrm>
            <a:off x="5473303" y="6526306"/>
            <a:ext cx="1778794" cy="276999"/>
          </a:xfrm>
          <a:prstGeom prst="rect">
            <a:avLst/>
          </a:prstGeom>
          <a:noFill/>
        </p:spPr>
        <p:txBody>
          <a:bodyPr wrap="square">
            <a:spAutoFit/>
          </a:bodyPr>
          <a:lstStyle/>
          <a:p>
            <a:r>
              <a:rPr lang="fr-FR" sz="1200" dirty="0" err="1">
                <a:hlinkClick r:id="rId4"/>
              </a:rPr>
              <a:t>Surfshark</a:t>
            </a:r>
            <a:r>
              <a:rPr lang="fr-FR" sz="1200" dirty="0">
                <a:hlinkClick r:id="rId4"/>
              </a:rPr>
              <a:t>, 02/2025</a:t>
            </a:r>
            <a:endParaRPr lang="fr-FR" sz="1200" dirty="0"/>
          </a:p>
        </p:txBody>
      </p:sp>
    </p:spTree>
    <p:extLst>
      <p:ext uri="{BB962C8B-B14F-4D97-AF65-F5344CB8AC3E}">
        <p14:creationId xmlns:p14="http://schemas.microsoft.com/office/powerpoint/2010/main" val="29101539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1869098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1734965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243A0-4365-4511-DB1F-7D4A2944FD89}"/>
            </a:ext>
          </a:extLst>
        </p:cNvPr>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723D7F17-3819-A391-B557-ECD8AD681B63}"/>
              </a:ext>
            </a:extLst>
          </p:cNvPr>
          <p:cNvGraphicFramePr>
            <a:graphicFrameLocks noGrp="1"/>
          </p:cNvGraphicFramePr>
          <p:nvPr>
            <p:ph idx="1"/>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CF74D8CA-E93F-A178-0C3D-6CD4CAA3BB5D}"/>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2664"/>
            <a:ext cx="1119246" cy="1119246"/>
          </a:xfrm>
          <a:prstGeom prst="rect">
            <a:avLst/>
          </a:prstGeom>
        </p:spPr>
      </p:pic>
      <p:pic>
        <p:nvPicPr>
          <p:cNvPr id="14" name="Image 13">
            <a:extLst>
              <a:ext uri="{FF2B5EF4-FFF2-40B4-BE49-F238E27FC236}">
                <a16:creationId xmlns:a16="http://schemas.microsoft.com/office/drawing/2014/main" id="{8E9AC38C-EF89-92BA-3723-45CDF9653750}"/>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61854"/>
            <a:ext cx="1119600" cy="1119600"/>
          </a:xfrm>
          <a:prstGeom prst="rect">
            <a:avLst/>
          </a:prstGeom>
        </p:spPr>
      </p:pic>
      <p:pic>
        <p:nvPicPr>
          <p:cNvPr id="16" name="Image 15">
            <a:extLst>
              <a:ext uri="{FF2B5EF4-FFF2-40B4-BE49-F238E27FC236}">
                <a16:creationId xmlns:a16="http://schemas.microsoft.com/office/drawing/2014/main" id="{116B15C9-09AA-6922-5BB2-04B0AE7C816D}"/>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29018862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21FA36-C732-877F-4727-45406D8CA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654" y="324982"/>
            <a:ext cx="6918692" cy="6208035"/>
          </a:xfrm>
          <a:prstGeom prst="rect">
            <a:avLst/>
          </a:prstGeom>
        </p:spPr>
      </p:pic>
      <p:sp>
        <p:nvSpPr>
          <p:cNvPr id="7" name="ZoneTexte 6">
            <a:extLst>
              <a:ext uri="{FF2B5EF4-FFF2-40B4-BE49-F238E27FC236}">
                <a16:creationId xmlns:a16="http://schemas.microsoft.com/office/drawing/2014/main" id="{5E7F05D3-7337-684D-0965-278AFAEC5A26}"/>
              </a:ext>
            </a:extLst>
          </p:cNvPr>
          <p:cNvSpPr txBox="1"/>
          <p:nvPr/>
        </p:nvSpPr>
        <p:spPr>
          <a:xfrm>
            <a:off x="4709160" y="6533017"/>
            <a:ext cx="2773680" cy="246221"/>
          </a:xfrm>
          <a:prstGeom prst="rect">
            <a:avLst/>
          </a:prstGeom>
          <a:noFill/>
        </p:spPr>
        <p:txBody>
          <a:bodyPr wrap="square">
            <a:spAutoFit/>
          </a:bodyPr>
          <a:lstStyle/>
          <a:p>
            <a:r>
              <a:rPr lang="fr-FR" sz="1000" dirty="0">
                <a:hlinkClick r:id="rId3"/>
              </a:rPr>
              <a:t>https://www.stateof.ai/2024-report-launch</a:t>
            </a:r>
            <a:r>
              <a:rPr lang="fr-FR" sz="1000" dirty="0"/>
              <a:t> </a:t>
            </a:r>
          </a:p>
        </p:txBody>
      </p:sp>
    </p:spTree>
    <p:extLst>
      <p:ext uri="{BB962C8B-B14F-4D97-AF65-F5344CB8AC3E}">
        <p14:creationId xmlns:p14="http://schemas.microsoft.com/office/powerpoint/2010/main" val="36354323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35354" y="314325"/>
            <a:ext cx="5588193" cy="628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329168" y="6297454"/>
            <a:ext cx="1653017" cy="246221"/>
          </a:xfrm>
          <a:prstGeom prst="rect">
            <a:avLst/>
          </a:prstGeom>
        </p:spPr>
        <p:txBody>
          <a:bodyPr wrap="none">
            <a:spAutoFit/>
          </a:bodyPr>
          <a:lstStyle/>
          <a:p>
            <a:r>
              <a:rPr lang="fr-FR" sz="1000" dirty="0" err="1">
                <a:hlinkClick r:id="rId4"/>
              </a:rPr>
              <a:t>Andreessen</a:t>
            </a:r>
            <a:r>
              <a:rPr lang="fr-FR" sz="1000" dirty="0">
                <a:hlinkClick r:id="rId4"/>
              </a:rPr>
              <a:t> Horowitz, 2023 </a:t>
            </a:r>
            <a:endParaRPr lang="fr-FR" sz="1000" dirty="0"/>
          </a:p>
        </p:txBody>
      </p:sp>
      <p:sp>
        <p:nvSpPr>
          <p:cNvPr id="3" name="Rectangle 2">
            <a:extLst>
              <a:ext uri="{FF2B5EF4-FFF2-40B4-BE49-F238E27FC236}">
                <a16:creationId xmlns:a16="http://schemas.microsoft.com/office/drawing/2014/main" id="{1651969C-80AB-4EA8-A86A-33C35D9011DE}"/>
              </a:ext>
            </a:extLst>
          </p:cNvPr>
          <p:cNvSpPr/>
          <p:nvPr/>
        </p:nvSpPr>
        <p:spPr>
          <a:xfrm>
            <a:off x="7601729" y="4765403"/>
            <a:ext cx="902811" cy="461665"/>
          </a:xfrm>
          <a:prstGeom prst="rect">
            <a:avLst/>
          </a:prstGeom>
        </p:spPr>
        <p:txBody>
          <a:bodyPr wrap="none">
            <a:spAutoFit/>
          </a:bodyPr>
          <a:lstStyle/>
          <a:p>
            <a:r>
              <a:rPr lang="fr-FR" sz="800" dirty="0"/>
              <a:t>AWS : Amazon</a:t>
            </a:r>
          </a:p>
          <a:p>
            <a:r>
              <a:rPr lang="fr-FR" sz="800" dirty="0"/>
              <a:t>Azure : Microsoft</a:t>
            </a:r>
          </a:p>
          <a:p>
            <a:r>
              <a:rPr lang="fr-FR" sz="800" dirty="0"/>
              <a:t>GCP : Google</a:t>
            </a:r>
          </a:p>
        </p:txBody>
      </p:sp>
    </p:spTree>
    <p:extLst>
      <p:ext uri="{BB962C8B-B14F-4D97-AF65-F5344CB8AC3E}">
        <p14:creationId xmlns:p14="http://schemas.microsoft.com/office/powerpoint/2010/main" val="21574928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025201-D0DC-42BB-B850-FAC07BC34047}"/>
              </a:ext>
            </a:extLst>
          </p:cNvPr>
          <p:cNvGrpSpPr>
            <a:grpSpLocks noChangeAspect="1"/>
          </p:cNvGrpSpPr>
          <p:nvPr/>
        </p:nvGrpSpPr>
        <p:grpSpPr>
          <a:xfrm>
            <a:off x="7198088" y="5057933"/>
            <a:ext cx="4676771" cy="1498028"/>
            <a:chOff x="1092200" y="2384426"/>
            <a:chExt cx="2547434" cy="815975"/>
          </a:xfrm>
        </p:grpSpPr>
        <p:sp>
          <p:nvSpPr>
            <p:cNvPr id="6" name="Rectangle 5">
              <a:extLst>
                <a:ext uri="{FF2B5EF4-FFF2-40B4-BE49-F238E27FC236}">
                  <a16:creationId xmlns:a16="http://schemas.microsoft.com/office/drawing/2014/main" id="{956D04AA-2F6F-4A2C-84EE-64F11CA66D5C}"/>
                </a:ext>
              </a:extLst>
            </p:cNvPr>
            <p:cNvSpPr/>
            <p:nvPr/>
          </p:nvSpPr>
          <p:spPr>
            <a:xfrm>
              <a:off x="1092200" y="2384426"/>
              <a:ext cx="2547434" cy="8159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37AA2C43-F140-4BCD-A882-43F67F1B7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2384426"/>
              <a:ext cx="2547434" cy="815975"/>
            </a:xfrm>
            <a:prstGeom prst="rect">
              <a:avLst/>
            </a:prstGeom>
          </p:spPr>
        </p:pic>
      </p:grpSp>
      <p:pic>
        <p:nvPicPr>
          <p:cNvPr id="1030" name="Picture 6" descr="BLOOM">
            <a:extLst>
              <a:ext uri="{FF2B5EF4-FFF2-40B4-BE49-F238E27FC236}">
                <a16:creationId xmlns:a16="http://schemas.microsoft.com/office/drawing/2014/main" id="{736E8036-4FD8-4D31-BA2B-7F4065CC3A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681" y="795686"/>
            <a:ext cx="4406900" cy="187037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0B949D2A-CD5F-4E12-8AE1-DC3007DB4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54" y="3429000"/>
            <a:ext cx="4427471" cy="1085446"/>
          </a:xfrm>
          <a:prstGeom prst="rect">
            <a:avLst/>
          </a:prstGeom>
        </p:spPr>
      </p:pic>
    </p:spTree>
    <p:extLst>
      <p:ext uri="{BB962C8B-B14F-4D97-AF65-F5344CB8AC3E}">
        <p14:creationId xmlns:p14="http://schemas.microsoft.com/office/powerpoint/2010/main" val="14943739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95C3975-A234-1B42-95F5-7FB507FCD072}"/>
              </a:ext>
            </a:extLst>
          </p:cNvPr>
          <p:cNvPicPr>
            <a:picLocks noChangeAspect="1"/>
          </p:cNvPicPr>
          <p:nvPr/>
        </p:nvPicPr>
        <p:blipFill>
          <a:blip r:embed="rId3">
            <a:extLst>
              <a:ext uri="{28A0092B-C50C-407E-A947-70E740481C1C}">
                <a14:useLocalDpi xmlns:a14="http://schemas.microsoft.com/office/drawing/2010/main" val="0"/>
              </a:ext>
            </a:extLst>
          </a:blip>
          <a:srcRect t="-1" b="-819"/>
          <a:stretch/>
        </p:blipFill>
        <p:spPr>
          <a:xfrm>
            <a:off x="2844799" y="517819"/>
            <a:ext cx="6790267" cy="5822361"/>
          </a:xfrm>
          <a:prstGeom prst="rect">
            <a:avLst/>
          </a:prstGeom>
        </p:spPr>
      </p:pic>
      <p:sp>
        <p:nvSpPr>
          <p:cNvPr id="7" name="ZoneTexte 6">
            <a:extLst>
              <a:ext uri="{FF2B5EF4-FFF2-40B4-BE49-F238E27FC236}">
                <a16:creationId xmlns:a16="http://schemas.microsoft.com/office/drawing/2014/main" id="{D8162F44-1D5F-C989-14A4-66A3EFD69A8D}"/>
              </a:ext>
            </a:extLst>
          </p:cNvPr>
          <p:cNvSpPr txBox="1"/>
          <p:nvPr/>
        </p:nvSpPr>
        <p:spPr>
          <a:xfrm>
            <a:off x="4648201" y="6513269"/>
            <a:ext cx="3462866" cy="276999"/>
          </a:xfrm>
          <a:prstGeom prst="rect">
            <a:avLst/>
          </a:prstGeom>
          <a:noFill/>
        </p:spPr>
        <p:txBody>
          <a:bodyPr wrap="square">
            <a:spAutoFit/>
          </a:bodyPr>
          <a:lstStyle/>
          <a:p>
            <a:pPr algn="l"/>
            <a:r>
              <a:rPr lang="fr-FR" sz="1200" i="0" dirty="0" err="1">
                <a:solidFill>
                  <a:srgbClr val="383838"/>
                </a:solidFill>
                <a:effectLst/>
                <a:hlinkClick r:id="rId4"/>
              </a:rPr>
              <a:t>PEReN</a:t>
            </a:r>
            <a:r>
              <a:rPr lang="fr-FR" sz="1200" i="0" dirty="0">
                <a:solidFill>
                  <a:srgbClr val="383838"/>
                </a:solidFill>
                <a:effectLst/>
                <a:hlinkClick r:id="rId4"/>
              </a:rPr>
              <a:t>, Comparateur d'ouverture de modèles d'</a:t>
            </a:r>
            <a:r>
              <a:rPr lang="fr-FR" sz="1200" i="0" dirty="0" err="1">
                <a:solidFill>
                  <a:srgbClr val="383838"/>
                </a:solidFill>
                <a:effectLst/>
                <a:hlinkClick r:id="rId4"/>
              </a:rPr>
              <a:t>IAG</a:t>
            </a:r>
            <a:endParaRPr lang="fr-FR" sz="1200" i="0" dirty="0">
              <a:solidFill>
                <a:srgbClr val="383838"/>
              </a:solidFill>
              <a:effectLst/>
            </a:endParaRPr>
          </a:p>
        </p:txBody>
      </p:sp>
    </p:spTree>
    <p:extLst>
      <p:ext uri="{BB962C8B-B14F-4D97-AF65-F5344CB8AC3E}">
        <p14:creationId xmlns:p14="http://schemas.microsoft.com/office/powerpoint/2010/main" val="31171337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B06F92D-C566-4FB9-821D-67792734D7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1650" y="446770"/>
            <a:ext cx="6108700" cy="6208029"/>
          </a:xfrm>
          <a:prstGeom prst="rect">
            <a:avLst/>
          </a:prstGeom>
        </p:spPr>
      </p:pic>
      <p:sp>
        <p:nvSpPr>
          <p:cNvPr id="5" name="Rectangle 4">
            <a:extLst>
              <a:ext uri="{FF2B5EF4-FFF2-40B4-BE49-F238E27FC236}">
                <a16:creationId xmlns:a16="http://schemas.microsoft.com/office/drawing/2014/main" id="{923E1611-3CCB-49DB-B994-E635953EBCC1}"/>
              </a:ext>
            </a:extLst>
          </p:cNvPr>
          <p:cNvSpPr/>
          <p:nvPr/>
        </p:nvSpPr>
        <p:spPr>
          <a:xfrm>
            <a:off x="6193885" y="6585177"/>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633651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912399134"/>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1910166"/>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98814"/>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1D6402B5-B9D0-E88A-685C-CB9D23F9230B}"/>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30554245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identifier ses besoins d’information et ses pratiques de travail</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limiter l’usage de l’IA générative au strict nécessaire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identifier la réelle valeur ajoutée (gain de temps et pertinence de ces outils)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faire attention</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aux informations données / laissées (personnalisation, confidentialité)</a:t>
            </a: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19137" marR="0" lvl="1" algn="l" defTabSz="457200" rtl="0" eaLnBrk="1" fontAlgn="auto" latinLnBrk="0" hangingPunct="1">
              <a:lnSpc>
                <a:spcPct val="100000"/>
              </a:lnSpc>
              <a:spcBef>
                <a:spcPts val="0"/>
              </a:spcBef>
              <a:spcAft>
                <a:spcPts val="300"/>
              </a:spcAft>
              <a:buClr>
                <a:prstClr val="black"/>
              </a:buClr>
              <a:buSzTx/>
              <a:tabLst/>
              <a:defRPr/>
            </a:pPr>
            <a:endParaRPr kumimoji="0" lang="fr-FR" sz="24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recourir aux alternatives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ex. : ne pas utiliser par défaut et systématiquement les modèles les plus puissants (GPT-4)</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ex. : </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utilisation de moteurs de recherche classiques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1818232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8E1A263-7134-4A0F-8565-C03F4E04311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19317" y="1398233"/>
            <a:ext cx="8931165" cy="5029200"/>
          </a:xfrm>
          <a:prstGeom prst="rect">
            <a:avLst/>
          </a:prstGeom>
        </p:spPr>
      </p:pic>
      <p:sp>
        <p:nvSpPr>
          <p:cNvPr id="15" name="Rectangle 14">
            <a:extLst>
              <a:ext uri="{FF2B5EF4-FFF2-40B4-BE49-F238E27FC236}">
                <a16:creationId xmlns:a16="http://schemas.microsoft.com/office/drawing/2014/main" id="{305DE356-D22C-466C-B0B5-497027B99CD6}"/>
              </a:ext>
            </a:extLst>
          </p:cNvPr>
          <p:cNvSpPr/>
          <p:nvPr/>
        </p:nvSpPr>
        <p:spPr>
          <a:xfrm>
            <a:off x="9864132" y="6427433"/>
            <a:ext cx="953094" cy="214667"/>
          </a:xfrm>
          <a:prstGeom prst="rect">
            <a:avLst/>
          </a:prstGeom>
        </p:spPr>
        <p:txBody>
          <a:bodyPr wrap="square">
            <a:spAutoFit/>
          </a:bodyPr>
          <a:lstStyle/>
          <a:p>
            <a:r>
              <a:rPr lang="fr-FR" sz="800" dirty="0">
                <a:hlinkClick r:id="rId4"/>
              </a:rPr>
              <a:t>S. </a:t>
            </a:r>
            <a:r>
              <a:rPr lang="fr-FR" sz="800" dirty="0" err="1">
                <a:hlinkClick r:id="rId4"/>
              </a:rPr>
              <a:t>ciocioni</a:t>
            </a:r>
            <a:r>
              <a:rPr lang="fr-FR" sz="800" dirty="0">
                <a:hlinkClick r:id="rId4"/>
              </a:rPr>
              <a:t>, 2023</a:t>
            </a:r>
            <a:endParaRPr lang="fr-FR" sz="800" dirty="0"/>
          </a:p>
        </p:txBody>
      </p:sp>
      <p:sp>
        <p:nvSpPr>
          <p:cNvPr id="4" name="Titre 3">
            <a:extLst>
              <a:ext uri="{FF2B5EF4-FFF2-40B4-BE49-F238E27FC236}">
                <a16:creationId xmlns:a16="http://schemas.microsoft.com/office/drawing/2014/main" id="{2A607DC1-3F1C-4652-9CFF-275862E7C44B}"/>
              </a:ext>
            </a:extLst>
          </p:cNvPr>
          <p:cNvSpPr>
            <a:spLocks noGrp="1"/>
          </p:cNvSpPr>
          <p:nvPr>
            <p:ph type="title"/>
          </p:nvPr>
        </p:nvSpPr>
        <p:spPr/>
        <p:txBody>
          <a:bodyPr/>
          <a:lstStyle/>
          <a:p>
            <a:r>
              <a:rPr lang="fr-FR" dirty="0"/>
              <a:t>L’intelligence artificielle (IA) : définition et repères</a:t>
            </a:r>
          </a:p>
        </p:txBody>
      </p:sp>
    </p:spTree>
    <p:extLst>
      <p:ext uri="{BB962C8B-B14F-4D97-AF65-F5344CB8AC3E}">
        <p14:creationId xmlns:p14="http://schemas.microsoft.com/office/powerpoint/2010/main" val="38196110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1435428-53F6-4A1F-920B-094BF2D30229}"/>
              </a:ext>
            </a:extLst>
          </p:cNvPr>
          <p:cNvSpPr>
            <a:spLocks noGrp="1"/>
          </p:cNvSpPr>
          <p:nvPr>
            <p:ph type="title"/>
          </p:nvPr>
        </p:nvSpPr>
        <p:spPr/>
        <p:txBody>
          <a:bodyPr>
            <a:normAutofit/>
          </a:bodyPr>
          <a:lstStyle/>
          <a:p>
            <a:r>
              <a:rPr lang="fr-FR" dirty="0"/>
              <a:t>Points d’attention liés à l’IA générative plus particulièrement</a:t>
            </a:r>
          </a:p>
        </p:txBody>
      </p:sp>
      <p:pic>
        <p:nvPicPr>
          <p:cNvPr id="7" name="Image 6">
            <a:extLst>
              <a:ext uri="{FF2B5EF4-FFF2-40B4-BE49-F238E27FC236}">
                <a16:creationId xmlns:a16="http://schemas.microsoft.com/office/drawing/2014/main" id="{3A596BD9-02B8-4CC6-9CF2-F9A805611BF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0499" y="1394460"/>
            <a:ext cx="3048001" cy="3584825"/>
          </a:xfrm>
          <a:prstGeom prst="rect">
            <a:avLst/>
          </a:prstGeom>
        </p:spPr>
      </p:pic>
      <p:pic>
        <p:nvPicPr>
          <p:cNvPr id="9" name="Image 8">
            <a:extLst>
              <a:ext uri="{FF2B5EF4-FFF2-40B4-BE49-F238E27FC236}">
                <a16:creationId xmlns:a16="http://schemas.microsoft.com/office/drawing/2014/main" id="{17594722-8818-4BA9-814A-4FD981C9706E}"/>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866735" y="1498564"/>
            <a:ext cx="2960915" cy="2975882"/>
          </a:xfrm>
          <a:prstGeom prst="rect">
            <a:avLst/>
          </a:prstGeom>
        </p:spPr>
      </p:pic>
      <p:pic>
        <p:nvPicPr>
          <p:cNvPr id="3076" name="Picture 4" descr="How Easy Is It to Fool A.I.-Detection Tools? - The New York Times">
            <a:extLst>
              <a:ext uri="{FF2B5EF4-FFF2-40B4-BE49-F238E27FC236}">
                <a16:creationId xmlns:a16="http://schemas.microsoft.com/office/drawing/2014/main" id="{CE6DBB37-0B77-4F8D-862D-0DF2FC2B9C6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50143" y="3092373"/>
            <a:ext cx="2364350" cy="373318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B0D494D1-AE08-4DF1-BD33-7BC71B7819A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38331" y="3871495"/>
            <a:ext cx="4121430" cy="2743519"/>
          </a:xfrm>
          <a:prstGeom prst="rect">
            <a:avLst/>
          </a:prstGeom>
        </p:spPr>
      </p:pic>
    </p:spTree>
    <p:extLst>
      <p:ext uri="{BB962C8B-B14F-4D97-AF65-F5344CB8AC3E}">
        <p14:creationId xmlns:p14="http://schemas.microsoft.com/office/powerpoint/2010/main" val="29005959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3D1A5F-9791-4C1C-AD86-39F243D23A8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51948" y="423443"/>
            <a:ext cx="6431100" cy="4262857"/>
          </a:xfrm>
          <a:prstGeom prst="rect">
            <a:avLst/>
          </a:prstGeom>
        </p:spPr>
      </p:pic>
      <p:sp>
        <p:nvSpPr>
          <p:cNvPr id="5" name="Rectangle 4">
            <a:extLst>
              <a:ext uri="{FF2B5EF4-FFF2-40B4-BE49-F238E27FC236}">
                <a16:creationId xmlns:a16="http://schemas.microsoft.com/office/drawing/2014/main" id="{3F5947EC-1E50-400B-A16A-B3D9632799E5}"/>
              </a:ext>
            </a:extLst>
          </p:cNvPr>
          <p:cNvSpPr/>
          <p:nvPr/>
        </p:nvSpPr>
        <p:spPr>
          <a:xfrm>
            <a:off x="11226370" y="6434557"/>
            <a:ext cx="532518" cy="246221"/>
          </a:xfrm>
          <a:prstGeom prst="rect">
            <a:avLst/>
          </a:prstGeom>
        </p:spPr>
        <p:txBody>
          <a:bodyPr wrap="none">
            <a:spAutoFit/>
          </a:bodyPr>
          <a:lstStyle/>
          <a:p>
            <a:r>
              <a:rPr lang="fr-FR" sz="1000" dirty="0">
                <a:hlinkClick r:id="rId4"/>
              </a:rPr>
              <a:t>source</a:t>
            </a:r>
            <a:endParaRPr lang="fr-FR" sz="1000" dirty="0"/>
          </a:p>
        </p:txBody>
      </p:sp>
      <p:pic>
        <p:nvPicPr>
          <p:cNvPr id="6" name="Image 5">
            <a:extLst>
              <a:ext uri="{FF2B5EF4-FFF2-40B4-BE49-F238E27FC236}">
                <a16:creationId xmlns:a16="http://schemas.microsoft.com/office/drawing/2014/main" id="{4AFE688F-8532-4CA0-9CA5-2962A1E17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413" y="3595711"/>
            <a:ext cx="5296639" cy="2838846"/>
          </a:xfrm>
          <a:prstGeom prst="rect">
            <a:avLst/>
          </a:prstGeom>
        </p:spPr>
      </p:pic>
      <p:sp>
        <p:nvSpPr>
          <p:cNvPr id="7" name="Rectangle 6">
            <a:extLst>
              <a:ext uri="{FF2B5EF4-FFF2-40B4-BE49-F238E27FC236}">
                <a16:creationId xmlns:a16="http://schemas.microsoft.com/office/drawing/2014/main" id="{F954A25B-0C70-4FAD-937A-AA1B7418294F}"/>
              </a:ext>
            </a:extLst>
          </p:cNvPr>
          <p:cNvSpPr/>
          <p:nvPr/>
        </p:nvSpPr>
        <p:spPr>
          <a:xfrm>
            <a:off x="6983048" y="3932801"/>
            <a:ext cx="2654438" cy="232799"/>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FB415360-085F-4346-8E03-42BAD17387EF}"/>
              </a:ext>
            </a:extLst>
          </p:cNvPr>
          <p:cNvSpPr/>
          <p:nvPr/>
        </p:nvSpPr>
        <p:spPr>
          <a:xfrm>
            <a:off x="6554876" y="4597451"/>
            <a:ext cx="4925924" cy="1237292"/>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6556018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306868132"/>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31"/>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312AB504-0F9D-53B7-63E9-DCABAF08705C}"/>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42128097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9211156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4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857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28075061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7F51B6-AB6B-42AA-82CF-64C3C7ABC92E}"/>
              </a:ext>
            </a:extLst>
          </p:cNvPr>
          <p:cNvSpPr/>
          <p:nvPr/>
        </p:nvSpPr>
        <p:spPr>
          <a:xfrm>
            <a:off x="3252068" y="6408353"/>
            <a:ext cx="2843932" cy="246221"/>
          </a:xfrm>
          <a:prstGeom prst="rect">
            <a:avLst/>
          </a:prstGeom>
        </p:spPr>
        <p:txBody>
          <a:bodyPr wrap="square">
            <a:spAutoFit/>
          </a:bodyPr>
          <a:lstStyle/>
          <a:p>
            <a:r>
              <a:rPr lang="fr-FR" sz="1000" dirty="0">
                <a:hlinkClick r:id="rId3"/>
              </a:rPr>
              <a:t>BBC, 02/2025</a:t>
            </a:r>
            <a:endParaRPr lang="fr-FR" sz="1000" dirty="0"/>
          </a:p>
        </p:txBody>
      </p:sp>
      <p:pic>
        <p:nvPicPr>
          <p:cNvPr id="3" name="Image 2">
            <a:extLst>
              <a:ext uri="{FF2B5EF4-FFF2-40B4-BE49-F238E27FC236}">
                <a16:creationId xmlns:a16="http://schemas.microsoft.com/office/drawing/2014/main" id="{B4E18FA6-BE9E-4598-54A0-6BF7707F1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004" y="695867"/>
            <a:ext cx="3815144" cy="5466266"/>
          </a:xfrm>
          <a:prstGeom prst="rect">
            <a:avLst/>
          </a:prstGeom>
        </p:spPr>
      </p:pic>
      <p:pic>
        <p:nvPicPr>
          <p:cNvPr id="4" name="Image 3">
            <a:extLst>
              <a:ext uri="{FF2B5EF4-FFF2-40B4-BE49-F238E27FC236}">
                <a16:creationId xmlns:a16="http://schemas.microsoft.com/office/drawing/2014/main" id="{B276F780-E8E3-73A7-8BE9-ED0BE9423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1317" y="695867"/>
            <a:ext cx="4532853" cy="5466266"/>
          </a:xfrm>
          <a:prstGeom prst="rect">
            <a:avLst/>
          </a:prstGeom>
        </p:spPr>
      </p:pic>
      <p:sp>
        <p:nvSpPr>
          <p:cNvPr id="6" name="ZoneTexte 5">
            <a:extLst>
              <a:ext uri="{FF2B5EF4-FFF2-40B4-BE49-F238E27FC236}">
                <a16:creationId xmlns:a16="http://schemas.microsoft.com/office/drawing/2014/main" id="{F73F25BF-4DC6-9DCB-A29F-F97707879455}"/>
              </a:ext>
            </a:extLst>
          </p:cNvPr>
          <p:cNvSpPr txBox="1"/>
          <p:nvPr/>
        </p:nvSpPr>
        <p:spPr>
          <a:xfrm>
            <a:off x="8926715" y="6408354"/>
            <a:ext cx="1269566" cy="246221"/>
          </a:xfrm>
          <a:prstGeom prst="rect">
            <a:avLst/>
          </a:prstGeom>
          <a:noFill/>
        </p:spPr>
        <p:txBody>
          <a:bodyPr wrap="square">
            <a:spAutoFit/>
          </a:bodyPr>
          <a:lstStyle/>
          <a:p>
            <a:r>
              <a:rPr lang="en-US" sz="1000" dirty="0">
                <a:hlinkClick r:id="rId6"/>
              </a:rPr>
              <a:t>06/03/2025</a:t>
            </a:r>
            <a:endParaRPr lang="fr-FR" sz="1000" dirty="0"/>
          </a:p>
        </p:txBody>
      </p:sp>
      <p:pic>
        <p:nvPicPr>
          <p:cNvPr id="9" name="Image 8">
            <a:extLst>
              <a:ext uri="{FF2B5EF4-FFF2-40B4-BE49-F238E27FC236}">
                <a16:creationId xmlns:a16="http://schemas.microsoft.com/office/drawing/2014/main" id="{B34A77F8-EB03-F984-5AD7-D983CE4E3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567" y="2920999"/>
            <a:ext cx="3213920" cy="3351543"/>
          </a:xfrm>
          <a:prstGeom prst="rect">
            <a:avLst/>
          </a:prstGeom>
          <a:effectLst>
            <a:outerShdw blurRad="292100" dist="139700" dir="2700000" algn="ctr" rotWithShape="0">
              <a:srgbClr val="000000">
                <a:alpha val="65000"/>
              </a:srgbClr>
            </a:outerShdw>
          </a:effectLst>
        </p:spPr>
      </p:pic>
      <p:pic>
        <p:nvPicPr>
          <p:cNvPr id="11" name="Image 10">
            <a:extLst>
              <a:ext uri="{FF2B5EF4-FFF2-40B4-BE49-F238E27FC236}">
                <a16:creationId xmlns:a16="http://schemas.microsoft.com/office/drawing/2014/main" id="{AEE3F911-D939-53D2-9CE6-9CBC768EB4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619" y="4764806"/>
            <a:ext cx="4951122" cy="217931"/>
          </a:xfrm>
          <a:prstGeom prst="rect">
            <a:avLst/>
          </a:prstGeom>
          <a:effectLst>
            <a:outerShdw blurRad="292100" dist="139700" dir="2700000" algn="ctr" rotWithShape="0">
              <a:srgbClr val="000000">
                <a:alpha val="65000"/>
              </a:srgbClr>
            </a:outerShdw>
          </a:effectLst>
        </p:spPr>
      </p:pic>
      <p:pic>
        <p:nvPicPr>
          <p:cNvPr id="13" name="Image 12">
            <a:extLst>
              <a:ext uri="{FF2B5EF4-FFF2-40B4-BE49-F238E27FC236}">
                <a16:creationId xmlns:a16="http://schemas.microsoft.com/office/drawing/2014/main" id="{31481C3A-076A-CB76-4150-E2E5E0B9AC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8039" y="5011026"/>
            <a:ext cx="4964283" cy="799224"/>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1927410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6B00D8-59E5-4758-81FD-D21D4BEC934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5761" y="183929"/>
            <a:ext cx="5911410" cy="4524703"/>
          </a:xfrm>
          <a:prstGeom prst="rect">
            <a:avLst/>
          </a:prstGeom>
        </p:spPr>
      </p:pic>
      <p:pic>
        <p:nvPicPr>
          <p:cNvPr id="5" name="Image 4">
            <a:extLst>
              <a:ext uri="{FF2B5EF4-FFF2-40B4-BE49-F238E27FC236}">
                <a16:creationId xmlns:a16="http://schemas.microsoft.com/office/drawing/2014/main" id="{57711EA5-6357-4FD0-A067-CEBC489525B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8465" y="183929"/>
            <a:ext cx="5856799" cy="5535670"/>
          </a:xfrm>
          <a:prstGeom prst="rect">
            <a:avLst/>
          </a:prstGeom>
        </p:spPr>
      </p:pic>
      <p:pic>
        <p:nvPicPr>
          <p:cNvPr id="6" name="Image 5">
            <a:extLst>
              <a:ext uri="{FF2B5EF4-FFF2-40B4-BE49-F238E27FC236}">
                <a16:creationId xmlns:a16="http://schemas.microsoft.com/office/drawing/2014/main" id="{BD9CCE35-6237-420F-B068-49979969BE9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00620" y="4845669"/>
            <a:ext cx="5021042" cy="1965439"/>
          </a:xfrm>
          <a:prstGeom prst="rect">
            <a:avLst/>
          </a:prstGeom>
        </p:spPr>
      </p:pic>
    </p:spTree>
    <p:extLst>
      <p:ext uri="{BB962C8B-B14F-4D97-AF65-F5344CB8AC3E}">
        <p14:creationId xmlns:p14="http://schemas.microsoft.com/office/powerpoint/2010/main" val="356147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5185832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811997"/>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20848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8549482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FA238FB-EAAD-4C9B-9E06-65ECCC63D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581" y="881279"/>
            <a:ext cx="6952737" cy="5461187"/>
          </a:xfrm>
          <a:prstGeom prst="rect">
            <a:avLst/>
          </a:prstGeom>
        </p:spPr>
      </p:pic>
      <p:sp>
        <p:nvSpPr>
          <p:cNvPr id="5" name="Rectangle 4">
            <a:extLst>
              <a:ext uri="{FF2B5EF4-FFF2-40B4-BE49-F238E27FC236}">
                <a16:creationId xmlns:a16="http://schemas.microsoft.com/office/drawing/2014/main" id="{77FC8678-87E5-4534-8637-D1EBA12B8157}"/>
              </a:ext>
            </a:extLst>
          </p:cNvPr>
          <p:cNvSpPr/>
          <p:nvPr/>
        </p:nvSpPr>
        <p:spPr>
          <a:xfrm>
            <a:off x="6059951" y="6493682"/>
            <a:ext cx="463588" cy="215444"/>
          </a:xfrm>
          <a:prstGeom prst="rect">
            <a:avLst/>
          </a:prstGeom>
        </p:spPr>
        <p:txBody>
          <a:bodyPr wrap="non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31968899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0.journaldunet.com/5Pj6Bp1wyis4Qr0XK-q7EznXAZQ=/1080x/smart/d9eec37e54634d0fab73f940538c4d7b/ccmcms-jdn/39487424.jpg">
            <a:extLst>
              <a:ext uri="{FF2B5EF4-FFF2-40B4-BE49-F238E27FC236}">
                <a16:creationId xmlns:a16="http://schemas.microsoft.com/office/drawing/2014/main" id="{577CEDD3-B97E-4F24-9703-A8885037C1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20590" y="72483"/>
            <a:ext cx="4029374" cy="67130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BF2B35-E223-4552-8233-B1888B7A8828}"/>
              </a:ext>
            </a:extLst>
          </p:cNvPr>
          <p:cNvSpPr/>
          <p:nvPr/>
        </p:nvSpPr>
        <p:spPr>
          <a:xfrm>
            <a:off x="4690217" y="6539296"/>
            <a:ext cx="964547" cy="246221"/>
          </a:xfrm>
          <a:prstGeom prst="rect">
            <a:avLst/>
          </a:prstGeom>
        </p:spPr>
        <p:txBody>
          <a:bodyPr wrap="square">
            <a:spAutoFit/>
          </a:bodyPr>
          <a:lstStyle/>
          <a:p>
            <a:r>
              <a:rPr lang="fr-FR" sz="1000" dirty="0">
                <a:hlinkClick r:id="rId4"/>
              </a:rPr>
              <a:t>JDN, 2023</a:t>
            </a:r>
            <a:endParaRPr lang="fr-FR" sz="1000" dirty="0"/>
          </a:p>
        </p:txBody>
      </p:sp>
      <p:sp>
        <p:nvSpPr>
          <p:cNvPr id="9" name="Rectangle 8">
            <a:extLst>
              <a:ext uri="{FF2B5EF4-FFF2-40B4-BE49-F238E27FC236}">
                <a16:creationId xmlns:a16="http://schemas.microsoft.com/office/drawing/2014/main" id="{E0F0B814-0EB6-49B6-A519-7CD4CEE0335B}"/>
              </a:ext>
            </a:extLst>
          </p:cNvPr>
          <p:cNvSpPr/>
          <p:nvPr/>
        </p:nvSpPr>
        <p:spPr>
          <a:xfrm>
            <a:off x="6457950" y="2856637"/>
            <a:ext cx="5314950" cy="1569660"/>
          </a:xfrm>
          <a:prstGeom prst="rect">
            <a:avLst/>
          </a:prstGeom>
        </p:spPr>
        <p:txBody>
          <a:bodyPr wrap="square">
            <a:spAutoFit/>
          </a:bodyPr>
          <a:lstStyle/>
          <a:p>
            <a:r>
              <a:rPr lang="fr-FR" sz="1600" dirty="0"/>
              <a:t>Il est « important de noter que ces exemples sont basés sur des perceptions générales et ne doivent pas être considérés comme une représentation absolue. Chaque individu est unique, et il est essentiel d’éviter les généralisations excessives et de faire preuve de respect et d’ouverture d’esprit envers les individus et leur diversité » (ChatGPT)</a:t>
            </a:r>
          </a:p>
        </p:txBody>
      </p:sp>
    </p:spTree>
    <p:extLst>
      <p:ext uri="{BB962C8B-B14F-4D97-AF65-F5344CB8AC3E}">
        <p14:creationId xmlns:p14="http://schemas.microsoft.com/office/powerpoint/2010/main" val="16465914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475052" y="2368062"/>
            <a:ext cx="9350930" cy="310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2E20254-E7BE-409D-BC85-539A5025AD90}"/>
              </a:ext>
            </a:extLst>
          </p:cNvPr>
          <p:cNvSpPr/>
          <p:nvPr/>
        </p:nvSpPr>
        <p:spPr>
          <a:xfrm>
            <a:off x="1637180" y="4124906"/>
            <a:ext cx="3421118"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58A0DC92-A756-4B94-BBAA-CD77FBC1321E}"/>
              </a:ext>
            </a:extLst>
          </p:cNvPr>
          <p:cNvSpPr/>
          <p:nvPr/>
        </p:nvSpPr>
        <p:spPr>
          <a:xfrm>
            <a:off x="5154103" y="3918438"/>
            <a:ext cx="2524512" cy="173420"/>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17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83FD6E7C-9222-4FB9-B3DD-9DAB7204D1FD}"/>
              </a:ext>
            </a:extLst>
          </p:cNvPr>
          <p:cNvSpPr>
            <a:spLocks noGrp="1"/>
          </p:cNvSpPr>
          <p:nvPr>
            <p:ph type="body" sz="half" idx="2"/>
          </p:nvPr>
        </p:nvSpPr>
        <p:spPr>
          <a:xfrm>
            <a:off x="5228771" y="2870199"/>
            <a:ext cx="6164653" cy="1828800"/>
          </a:xfrm>
        </p:spPr>
        <p:txBody>
          <a:bodyPr>
            <a:normAutofit/>
          </a:bodyPr>
          <a:lstStyle/>
          <a:p>
            <a:pPr algn="ctr"/>
            <a:r>
              <a:rPr lang="fr-FR" sz="2000" b="1" dirty="0">
                <a:solidFill>
                  <a:srgbClr val="FFD13F"/>
                </a:solidFill>
              </a:rPr>
              <a:t>Intelligence artificielle</a:t>
            </a:r>
          </a:p>
          <a:p>
            <a:pPr algn="ctr"/>
            <a:r>
              <a:rPr lang="fr-FR" sz="2000" dirty="0"/>
              <a:t>« Ensemble de sciences, théories et techniques </a:t>
            </a:r>
            <a:br>
              <a:rPr lang="fr-FR" sz="2000" dirty="0"/>
            </a:br>
            <a:r>
              <a:rPr lang="fr-FR" sz="2000" dirty="0"/>
              <a:t>dont le but est de reproduire par une machine</a:t>
            </a:r>
            <a:br>
              <a:rPr lang="fr-FR" sz="2000" dirty="0"/>
            </a:br>
            <a:r>
              <a:rPr lang="fr-FR" sz="2000" dirty="0"/>
              <a:t>des capacités cognitives d’un être humain » </a:t>
            </a:r>
            <a:br>
              <a:rPr lang="fr-FR" sz="2000" dirty="0"/>
            </a:br>
            <a:r>
              <a:rPr lang="fr-FR" sz="1600" dirty="0"/>
              <a:t>(</a:t>
            </a:r>
            <a:r>
              <a:rPr lang="fr-FR" sz="1600" dirty="0">
                <a:hlinkClick r:id="rId3"/>
              </a:rPr>
              <a:t>Commission européenne</a:t>
            </a:r>
            <a:r>
              <a:rPr lang="fr-FR" sz="1600" dirty="0"/>
              <a:t>) </a:t>
            </a:r>
            <a:endParaRPr lang="fr-FR" dirty="0"/>
          </a:p>
        </p:txBody>
      </p:sp>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26" name="Picture 2" descr="Biographie Alan Turing">
            <a:extLst>
              <a:ext uri="{FF2B5EF4-FFF2-40B4-BE49-F238E27FC236}">
                <a16:creationId xmlns:a16="http://schemas.microsoft.com/office/drawing/2014/main" id="{3A6C1E31-4CA2-4766-A1B9-6F7A84DD7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802" y="1666875"/>
            <a:ext cx="2809875" cy="35242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C3E7BE-D8AB-4D40-959C-2093815E71AB}"/>
              </a:ext>
            </a:extLst>
          </p:cNvPr>
          <p:cNvSpPr/>
          <p:nvPr/>
        </p:nvSpPr>
        <p:spPr>
          <a:xfrm>
            <a:off x="2184651" y="5264706"/>
            <a:ext cx="776175" cy="246221"/>
          </a:xfrm>
          <a:prstGeom prst="rect">
            <a:avLst/>
          </a:prstGeom>
        </p:spPr>
        <p:txBody>
          <a:bodyPr wrap="none">
            <a:spAutoFit/>
          </a:bodyPr>
          <a:lstStyle/>
          <a:p>
            <a:r>
              <a:rPr lang="fr-FR" sz="1000" dirty="0"/>
              <a:t>Alan Turing</a:t>
            </a:r>
          </a:p>
        </p:txBody>
      </p:sp>
    </p:spTree>
    <p:extLst>
      <p:ext uri="{BB962C8B-B14F-4D97-AF65-F5344CB8AC3E}">
        <p14:creationId xmlns:p14="http://schemas.microsoft.com/office/powerpoint/2010/main" val="11055606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8B8902-5AA9-CE79-E53C-F254FAF2CF6D}"/>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id="{A8A6C602-C973-F2FB-1C6D-97423D0CA853}"/>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3723860" y="695867"/>
            <a:ext cx="4412975" cy="5466266"/>
          </a:xfrm>
          <a:prstGeom prst="rect">
            <a:avLst/>
          </a:prstGeom>
        </p:spPr>
      </p:pic>
      <p:sp>
        <p:nvSpPr>
          <p:cNvPr id="10" name="Rectangle 9">
            <a:extLst>
              <a:ext uri="{FF2B5EF4-FFF2-40B4-BE49-F238E27FC236}">
                <a16:creationId xmlns:a16="http://schemas.microsoft.com/office/drawing/2014/main" id="{FD00B3D3-5B9A-603F-2D8A-FB65D6E0466D}"/>
              </a:ext>
            </a:extLst>
          </p:cNvPr>
          <p:cNvSpPr/>
          <p:nvPr/>
        </p:nvSpPr>
        <p:spPr>
          <a:xfrm>
            <a:off x="5032707" y="6259543"/>
            <a:ext cx="1795280" cy="246221"/>
          </a:xfrm>
          <a:prstGeom prst="rect">
            <a:avLst/>
          </a:prstGeom>
        </p:spPr>
        <p:txBody>
          <a:bodyPr wrap="square">
            <a:spAutoFit/>
          </a:bodyPr>
          <a:lstStyle/>
          <a:p>
            <a:r>
              <a:rPr lang="fr-FR" sz="1000" i="1" dirty="0">
                <a:hlinkClick r:id="rId3"/>
              </a:rPr>
              <a:t>La Tribune</a:t>
            </a:r>
            <a:r>
              <a:rPr lang="fr-FR" sz="1000" dirty="0">
                <a:hlinkClick r:id="rId3"/>
              </a:rPr>
              <a:t>, 22/02/2024</a:t>
            </a:r>
            <a:endParaRPr lang="fr-FR" sz="1000" i="1" dirty="0"/>
          </a:p>
        </p:txBody>
      </p:sp>
    </p:spTree>
    <p:extLst>
      <p:ext uri="{BB962C8B-B14F-4D97-AF65-F5344CB8AC3E}">
        <p14:creationId xmlns:p14="http://schemas.microsoft.com/office/powerpoint/2010/main" val="27354716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21461577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40633"/>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9729"/>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Tree>
    <p:extLst>
      <p:ext uri="{BB962C8B-B14F-4D97-AF65-F5344CB8AC3E}">
        <p14:creationId xmlns:p14="http://schemas.microsoft.com/office/powerpoint/2010/main" val="14283723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EA55D-9538-A8DE-A1F2-2830F5BCEDE4}"/>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53C068E5-0DCC-8923-C45B-8B7016836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649" y="574254"/>
            <a:ext cx="4328700" cy="6003306"/>
          </a:xfrm>
          <a:prstGeom prst="rect">
            <a:avLst/>
          </a:prstGeom>
        </p:spPr>
      </p:pic>
      <p:sp>
        <p:nvSpPr>
          <p:cNvPr id="8" name="Rectangle 7">
            <a:extLst>
              <a:ext uri="{FF2B5EF4-FFF2-40B4-BE49-F238E27FC236}">
                <a16:creationId xmlns:a16="http://schemas.microsoft.com/office/drawing/2014/main" id="{86709DE5-B7C8-2AB4-CBEB-482FCB68BFCC}"/>
              </a:ext>
            </a:extLst>
          </p:cNvPr>
          <p:cNvSpPr/>
          <p:nvPr/>
        </p:nvSpPr>
        <p:spPr>
          <a:xfrm>
            <a:off x="5281380" y="6577560"/>
            <a:ext cx="1629237" cy="246221"/>
          </a:xfrm>
          <a:prstGeom prst="rect">
            <a:avLst/>
          </a:prstGeom>
        </p:spPr>
        <p:txBody>
          <a:bodyPr wrap="square">
            <a:spAutoFit/>
          </a:bodyPr>
          <a:lstStyle/>
          <a:p>
            <a:r>
              <a:rPr lang="fr-FR" sz="1000" i="1" dirty="0">
                <a:hlinkClick r:id="rId3"/>
              </a:rPr>
              <a:t>France 24, </a:t>
            </a:r>
            <a:r>
              <a:rPr lang="fr-FR" sz="1000" dirty="0">
                <a:hlinkClick r:id="rId3"/>
              </a:rPr>
              <a:t>09/03/2025</a:t>
            </a:r>
            <a:endParaRPr lang="fr-FR" sz="1000" dirty="0"/>
          </a:p>
        </p:txBody>
      </p:sp>
    </p:spTree>
    <p:extLst>
      <p:ext uri="{BB962C8B-B14F-4D97-AF65-F5344CB8AC3E}">
        <p14:creationId xmlns:p14="http://schemas.microsoft.com/office/powerpoint/2010/main" val="42006914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469D-04C7-6E4D-A6B3-A1BB60E7CFC5}"/>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068DC3E6-D762-E1FF-8884-3AF2715DF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64" y="789328"/>
            <a:ext cx="6609054" cy="5279344"/>
          </a:xfrm>
          <a:prstGeom prst="rect">
            <a:avLst/>
          </a:prstGeom>
        </p:spPr>
      </p:pic>
      <p:pic>
        <p:nvPicPr>
          <p:cNvPr id="8" name="Image 7">
            <a:extLst>
              <a:ext uri="{FF2B5EF4-FFF2-40B4-BE49-F238E27FC236}">
                <a16:creationId xmlns:a16="http://schemas.microsoft.com/office/drawing/2014/main" id="{83365944-5327-35D3-0400-A66116746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296" y="2564729"/>
            <a:ext cx="5159840" cy="4115481"/>
          </a:xfrm>
          <a:prstGeom prst="rect">
            <a:avLst/>
          </a:prstGeom>
        </p:spPr>
      </p:pic>
      <p:sp>
        <p:nvSpPr>
          <p:cNvPr id="14" name="ZoneTexte 13">
            <a:extLst>
              <a:ext uri="{FF2B5EF4-FFF2-40B4-BE49-F238E27FC236}">
                <a16:creationId xmlns:a16="http://schemas.microsoft.com/office/drawing/2014/main" id="{891F9993-8371-6443-918F-15E672E6D6EA}"/>
              </a:ext>
            </a:extLst>
          </p:cNvPr>
          <p:cNvSpPr txBox="1"/>
          <p:nvPr/>
        </p:nvSpPr>
        <p:spPr>
          <a:xfrm>
            <a:off x="5304130" y="6128219"/>
            <a:ext cx="1508166" cy="246221"/>
          </a:xfrm>
          <a:prstGeom prst="rect">
            <a:avLst/>
          </a:prstGeom>
          <a:noFill/>
        </p:spPr>
        <p:txBody>
          <a:bodyPr wrap="square">
            <a:spAutoFit/>
          </a:bodyPr>
          <a:lstStyle/>
          <a:p>
            <a:r>
              <a:rPr lang="fr-FR" sz="1000" dirty="0">
                <a:hlinkClick r:id="rId5"/>
              </a:rPr>
              <a:t>F. </a:t>
            </a:r>
            <a:r>
              <a:rPr lang="fr-FR" sz="1000" dirty="0" err="1">
                <a:hlinkClick r:id="rId5"/>
              </a:rPr>
              <a:t>Maraninchi</a:t>
            </a:r>
            <a:r>
              <a:rPr lang="fr-FR" sz="1000" dirty="0">
                <a:hlinkClick r:id="rId5"/>
              </a:rPr>
              <a:t>, 02/2025</a:t>
            </a:r>
            <a:endParaRPr lang="fr-FR" sz="1000" dirty="0"/>
          </a:p>
        </p:txBody>
      </p:sp>
    </p:spTree>
    <p:extLst>
      <p:ext uri="{BB962C8B-B14F-4D97-AF65-F5344CB8AC3E}">
        <p14:creationId xmlns:p14="http://schemas.microsoft.com/office/powerpoint/2010/main" val="10598455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A1A51-E8B9-4E5D-BC48-0558A924F20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743201" y="697925"/>
            <a:ext cx="7147897" cy="5462150"/>
          </a:xfrm>
          <a:prstGeom prst="rect">
            <a:avLst/>
          </a:prstGeom>
        </p:spPr>
      </p:pic>
      <p:sp>
        <p:nvSpPr>
          <p:cNvPr id="4" name="Rectangle 3">
            <a:extLst>
              <a:ext uri="{FF2B5EF4-FFF2-40B4-BE49-F238E27FC236}">
                <a16:creationId xmlns:a16="http://schemas.microsoft.com/office/drawing/2014/main" id="{4EA2ADE3-212D-4362-8FDE-BA1E92823412}"/>
              </a:ext>
            </a:extLst>
          </p:cNvPr>
          <p:cNvSpPr/>
          <p:nvPr/>
        </p:nvSpPr>
        <p:spPr>
          <a:xfrm>
            <a:off x="6317149" y="6307560"/>
            <a:ext cx="580103" cy="215444"/>
          </a:xfrm>
          <a:prstGeom prst="rect">
            <a:avLst/>
          </a:prstGeom>
        </p:spPr>
        <p:txBody>
          <a:bodyPr wrap="square">
            <a:spAutoFit/>
          </a:bodyPr>
          <a:lstStyle/>
          <a:p>
            <a:r>
              <a:rPr lang="fr-FR" sz="800" dirty="0">
                <a:hlinkClick r:id="rId4"/>
              </a:rPr>
              <a:t>source</a:t>
            </a:r>
            <a:endParaRPr lang="fr-FR" sz="800" dirty="0"/>
          </a:p>
        </p:txBody>
      </p:sp>
    </p:spTree>
    <p:extLst>
      <p:ext uri="{BB962C8B-B14F-4D97-AF65-F5344CB8AC3E}">
        <p14:creationId xmlns:p14="http://schemas.microsoft.com/office/powerpoint/2010/main" val="15277425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célèbre meme proposé par ChatGPT à la façon des Studio Ghibli.">
            <a:extLst>
              <a:ext uri="{FF2B5EF4-FFF2-40B4-BE49-F238E27FC236}">
                <a16:creationId xmlns:a16="http://schemas.microsoft.com/office/drawing/2014/main" id="{354B41E9-CA2E-060D-5512-00404C732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487" y="976702"/>
            <a:ext cx="7586663" cy="5060245"/>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23C5A61F-E4F5-ECE9-85D0-120FC52377BF}"/>
              </a:ext>
            </a:extLst>
          </p:cNvPr>
          <p:cNvSpPr txBox="1"/>
          <p:nvPr/>
        </p:nvSpPr>
        <p:spPr>
          <a:xfrm>
            <a:off x="3557588" y="6113147"/>
            <a:ext cx="6105524" cy="246221"/>
          </a:xfrm>
          <a:prstGeom prst="rect">
            <a:avLst/>
          </a:prstGeom>
          <a:noFill/>
        </p:spPr>
        <p:txBody>
          <a:bodyPr wrap="square">
            <a:spAutoFit/>
          </a:bodyPr>
          <a:lstStyle/>
          <a:p>
            <a:r>
              <a:rPr lang="fr-FR" sz="1000" b="0" i="0" dirty="0">
                <a:solidFill>
                  <a:srgbClr val="737373"/>
                </a:solidFill>
                <a:effectLst/>
                <a:latin typeface="Inter"/>
                <a:hlinkClick r:id="rId3"/>
              </a:rPr>
              <a:t>« Un célèbre meme proposé par ChatGPT à la façon des Studio Ghibli » via </a:t>
            </a:r>
            <a:r>
              <a:rPr lang="fr-FR" sz="1000" b="0" i="1" dirty="0">
                <a:solidFill>
                  <a:srgbClr val="737373"/>
                </a:solidFill>
                <a:effectLst/>
                <a:latin typeface="Inter"/>
                <a:hlinkClick r:id="rId3"/>
              </a:rPr>
              <a:t>Libération</a:t>
            </a:r>
            <a:endParaRPr lang="fr-FR" sz="1000" i="1" dirty="0"/>
          </a:p>
        </p:txBody>
      </p:sp>
    </p:spTree>
    <p:extLst>
      <p:ext uri="{BB962C8B-B14F-4D97-AF65-F5344CB8AC3E}">
        <p14:creationId xmlns:p14="http://schemas.microsoft.com/office/powerpoint/2010/main" val="568682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44FC15-8B99-532E-8696-7C9BC5BCE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845" y="1292951"/>
            <a:ext cx="4369478" cy="5031357"/>
          </a:xfrm>
          <a:prstGeom prst="rect">
            <a:avLst/>
          </a:prstGeom>
        </p:spPr>
      </p:pic>
      <p:sp>
        <p:nvSpPr>
          <p:cNvPr id="7" name="ZoneTexte 6">
            <a:extLst>
              <a:ext uri="{FF2B5EF4-FFF2-40B4-BE49-F238E27FC236}">
                <a16:creationId xmlns:a16="http://schemas.microsoft.com/office/drawing/2014/main" id="{3FC3D525-9DFF-18A4-5F2C-AEB1B53E2973}"/>
              </a:ext>
            </a:extLst>
          </p:cNvPr>
          <p:cNvSpPr txBox="1"/>
          <p:nvPr/>
        </p:nvSpPr>
        <p:spPr>
          <a:xfrm>
            <a:off x="2646229" y="6356479"/>
            <a:ext cx="2286000" cy="246221"/>
          </a:xfrm>
          <a:prstGeom prst="rect">
            <a:avLst/>
          </a:prstGeom>
          <a:noFill/>
        </p:spPr>
        <p:txBody>
          <a:bodyPr wrap="square">
            <a:spAutoFit/>
          </a:bodyPr>
          <a:lstStyle/>
          <a:p>
            <a:r>
              <a:rPr lang="fr-FR" sz="1000" i="1" dirty="0" err="1">
                <a:hlinkClick r:id="rId3"/>
              </a:rPr>
              <a:t>01Net</a:t>
            </a:r>
            <a:r>
              <a:rPr lang="fr-FR" sz="1000" dirty="0">
                <a:hlinkClick r:id="rId3"/>
              </a:rPr>
              <a:t>, 17/02/2025</a:t>
            </a:r>
            <a:endParaRPr lang="fr-FR" sz="1000" dirty="0"/>
          </a:p>
        </p:txBody>
      </p:sp>
      <p:sp>
        <p:nvSpPr>
          <p:cNvPr id="9" name="ZoneTexte 8">
            <a:extLst>
              <a:ext uri="{FF2B5EF4-FFF2-40B4-BE49-F238E27FC236}">
                <a16:creationId xmlns:a16="http://schemas.microsoft.com/office/drawing/2014/main" id="{9CB3CBD2-9298-C9E8-2B23-6A0F9DFE8776}"/>
              </a:ext>
            </a:extLst>
          </p:cNvPr>
          <p:cNvSpPr txBox="1"/>
          <p:nvPr/>
        </p:nvSpPr>
        <p:spPr>
          <a:xfrm>
            <a:off x="522567" y="444812"/>
            <a:ext cx="7481745" cy="341632"/>
          </a:xfrm>
          <a:prstGeom prst="rect">
            <a:avLst/>
          </a:prstGeom>
          <a:noFill/>
        </p:spPr>
        <p:txBody>
          <a:bodyPr wrap="square">
            <a:spAutoFit/>
          </a:bodyPr>
          <a:lstStyle/>
          <a:p>
            <a:pPr marL="0" lvl="0" indent="0" algn="l" defTabSz="800100">
              <a:lnSpc>
                <a:spcPct val="90000"/>
              </a:lnSpc>
              <a:spcBef>
                <a:spcPct val="0"/>
              </a:spcBef>
              <a:spcAft>
                <a:spcPct val="35000"/>
              </a:spcAft>
              <a:buNone/>
            </a:pPr>
            <a:r>
              <a:rPr lang="fr-FR" sz="1800" b="1" kern="1200" dirty="0">
                <a:solidFill>
                  <a:srgbClr val="71E7FF"/>
                </a:solidFill>
                <a:latin typeface="Calibri" panose="020F0502020204030204"/>
                <a:ea typeface="+mn-ea"/>
                <a:cs typeface="+mn-cs"/>
              </a:rPr>
              <a:t>Vers toujours plus de dérégulation et toujours moins de garde-fous ?</a:t>
            </a:r>
          </a:p>
        </p:txBody>
      </p:sp>
      <p:pic>
        <p:nvPicPr>
          <p:cNvPr id="11" name="Image 10">
            <a:extLst>
              <a:ext uri="{FF2B5EF4-FFF2-40B4-BE49-F238E27FC236}">
                <a16:creationId xmlns:a16="http://schemas.microsoft.com/office/drawing/2014/main" id="{F512F1EF-5522-2D0F-6D12-251CF14BD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2" y="1254727"/>
            <a:ext cx="3562712" cy="5069582"/>
          </a:xfrm>
          <a:prstGeom prst="rect">
            <a:avLst/>
          </a:prstGeom>
        </p:spPr>
      </p:pic>
      <p:sp>
        <p:nvSpPr>
          <p:cNvPr id="12" name="ZoneTexte 11">
            <a:extLst>
              <a:ext uri="{FF2B5EF4-FFF2-40B4-BE49-F238E27FC236}">
                <a16:creationId xmlns:a16="http://schemas.microsoft.com/office/drawing/2014/main" id="{BE13AAC3-3FC5-A53D-6833-9EA62D8C8003}"/>
              </a:ext>
            </a:extLst>
          </p:cNvPr>
          <p:cNvSpPr txBox="1"/>
          <p:nvPr/>
        </p:nvSpPr>
        <p:spPr>
          <a:xfrm>
            <a:off x="8234103" y="6372566"/>
            <a:ext cx="2286000" cy="246221"/>
          </a:xfrm>
          <a:prstGeom prst="rect">
            <a:avLst/>
          </a:prstGeom>
          <a:noFill/>
        </p:spPr>
        <p:txBody>
          <a:bodyPr wrap="square">
            <a:spAutoFit/>
          </a:bodyPr>
          <a:lstStyle/>
          <a:p>
            <a:r>
              <a:rPr lang="fr-FR" sz="1000" i="1" dirty="0">
                <a:hlinkClick r:id="rId5"/>
              </a:rPr>
              <a:t>L’Usine digitale</a:t>
            </a:r>
            <a:r>
              <a:rPr lang="fr-FR" sz="1000" dirty="0">
                <a:hlinkClick r:id="rId5"/>
              </a:rPr>
              <a:t>, 17/03/2025</a:t>
            </a:r>
            <a:endParaRPr lang="fr-FR" sz="1000" dirty="0"/>
          </a:p>
        </p:txBody>
      </p:sp>
    </p:spTree>
    <p:extLst>
      <p:ext uri="{BB962C8B-B14F-4D97-AF65-F5344CB8AC3E}">
        <p14:creationId xmlns:p14="http://schemas.microsoft.com/office/powerpoint/2010/main" val="536821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9CD2C2-E600-0AA4-7767-2F92B0B268D7}"/>
              </a:ext>
            </a:extLst>
          </p:cNvPr>
          <p:cNvPicPr>
            <a:picLocks noChangeAspect="1"/>
          </p:cNvPicPr>
          <p:nvPr/>
        </p:nvPicPr>
        <p:blipFill>
          <a:blip r:embed="rId3"/>
          <a:stretch>
            <a:fillRect/>
          </a:stretch>
        </p:blipFill>
        <p:spPr>
          <a:xfrm>
            <a:off x="385178" y="230500"/>
            <a:ext cx="6416505" cy="5602855"/>
          </a:xfrm>
          <a:prstGeom prst="rect">
            <a:avLst/>
          </a:prstGeom>
        </p:spPr>
      </p:pic>
      <p:sp>
        <p:nvSpPr>
          <p:cNvPr id="7" name="ZoneTexte 6">
            <a:extLst>
              <a:ext uri="{FF2B5EF4-FFF2-40B4-BE49-F238E27FC236}">
                <a16:creationId xmlns:a16="http://schemas.microsoft.com/office/drawing/2014/main" id="{0CEECCE6-BBE2-C788-C253-F7C63C13D869}"/>
              </a:ext>
            </a:extLst>
          </p:cNvPr>
          <p:cNvSpPr txBox="1"/>
          <p:nvPr/>
        </p:nvSpPr>
        <p:spPr>
          <a:xfrm>
            <a:off x="5723020" y="6360482"/>
            <a:ext cx="745958" cy="267018"/>
          </a:xfrm>
          <a:prstGeom prst="rect">
            <a:avLst/>
          </a:prstGeom>
          <a:noFill/>
        </p:spPr>
        <p:txBody>
          <a:bodyPr wrap="square">
            <a:spAutoFit/>
          </a:bodyPr>
          <a:lstStyle/>
          <a:p>
            <a:r>
              <a:rPr lang="fr-FR" sz="1100" dirty="0">
                <a:hlinkClick r:id="rId4"/>
              </a:rPr>
              <a:t>source</a:t>
            </a:r>
            <a:endParaRPr lang="fr-FR" sz="1100" dirty="0"/>
          </a:p>
        </p:txBody>
      </p:sp>
      <p:pic>
        <p:nvPicPr>
          <p:cNvPr id="9" name="Image 8">
            <a:extLst>
              <a:ext uri="{FF2B5EF4-FFF2-40B4-BE49-F238E27FC236}">
                <a16:creationId xmlns:a16="http://schemas.microsoft.com/office/drawing/2014/main" id="{CDFBE1F6-6EF7-B96A-ACF7-F11BB307F4ED}"/>
              </a:ext>
            </a:extLst>
          </p:cNvPr>
          <p:cNvPicPr>
            <a:picLocks noChangeAspect="1"/>
          </p:cNvPicPr>
          <p:nvPr/>
        </p:nvPicPr>
        <p:blipFill>
          <a:blip r:embed="rId5"/>
          <a:stretch>
            <a:fillRect/>
          </a:stretch>
        </p:blipFill>
        <p:spPr>
          <a:xfrm>
            <a:off x="5533239" y="4330326"/>
            <a:ext cx="6072419" cy="851274"/>
          </a:xfrm>
          <a:prstGeom prst="rect">
            <a:avLst/>
          </a:prstGeom>
        </p:spPr>
      </p:pic>
    </p:spTree>
    <p:extLst>
      <p:ext uri="{BB962C8B-B14F-4D97-AF65-F5344CB8AC3E}">
        <p14:creationId xmlns:p14="http://schemas.microsoft.com/office/powerpoint/2010/main" val="15541964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91415761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a:extLst>
              <a:ext uri="{FF2B5EF4-FFF2-40B4-BE49-F238E27FC236}">
                <a16:creationId xmlns:a16="http://schemas.microsoft.com/office/drawing/2014/main" id="{01CF740B-135D-4FEC-9E4B-45DC441A7030}"/>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4936222"/>
            <a:ext cx="1119600" cy="1119600"/>
          </a:xfrm>
          <a:prstGeom prst="rect">
            <a:avLst/>
          </a:prstGeom>
        </p:spPr>
      </p:pic>
      <p:pic>
        <p:nvPicPr>
          <p:cNvPr id="13" name="Image 12">
            <a:extLst>
              <a:ext uri="{FF2B5EF4-FFF2-40B4-BE49-F238E27FC236}">
                <a16:creationId xmlns:a16="http://schemas.microsoft.com/office/drawing/2014/main" id="{63AD7F63-0592-4389-A273-E561DA0EE07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21537" y="1917194"/>
            <a:ext cx="1119600" cy="1119600"/>
          </a:xfrm>
          <a:prstGeom prst="rect">
            <a:avLst/>
          </a:prstGeom>
        </p:spPr>
      </p:pic>
      <p:pic>
        <p:nvPicPr>
          <p:cNvPr id="15" name="Image 14">
            <a:extLst>
              <a:ext uri="{FF2B5EF4-FFF2-40B4-BE49-F238E27FC236}">
                <a16:creationId xmlns:a16="http://schemas.microsoft.com/office/drawing/2014/main" id="{BDDFC23C-B1F8-4069-9C47-60D39E688DF1}"/>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79964" y="3429000"/>
            <a:ext cx="1119600" cy="1119600"/>
          </a:xfrm>
          <a:prstGeom prst="rect">
            <a:avLst/>
          </a:prstGeom>
        </p:spPr>
      </p:pic>
      <p:sp>
        <p:nvSpPr>
          <p:cNvPr id="2" name="ZoneTexte 1">
            <a:extLst>
              <a:ext uri="{FF2B5EF4-FFF2-40B4-BE49-F238E27FC236}">
                <a16:creationId xmlns:a16="http://schemas.microsoft.com/office/drawing/2014/main" id="{E65B5749-29B7-E56F-C993-6A495C8DD4B2}"/>
              </a:ext>
            </a:extLst>
          </p:cNvPr>
          <p:cNvSpPr txBox="1"/>
          <p:nvPr/>
        </p:nvSpPr>
        <p:spPr>
          <a:xfrm>
            <a:off x="8864867" y="503490"/>
            <a:ext cx="3232864" cy="646331"/>
          </a:xfrm>
          <a:prstGeom prst="rect">
            <a:avLst/>
          </a:prstGeom>
          <a:noFill/>
        </p:spPr>
        <p:txBody>
          <a:bodyPr wrap="square">
            <a:spAutoFit/>
          </a:bodyPr>
          <a:lstStyle/>
          <a:p>
            <a:pPr lvl="0"/>
            <a:r>
              <a:rPr lang="fr-FR" sz="3600" b="1" kern="1200" dirty="0">
                <a:solidFill>
                  <a:srgbClr val="71E7FF"/>
                </a:solidFill>
                <a:latin typeface="+mn-lt"/>
                <a:ea typeface="+mn-ea"/>
                <a:cs typeface="+mn-cs"/>
              </a:rPr>
              <a:t>#esprit critique</a:t>
            </a:r>
            <a:endParaRPr lang="fr-FR" dirty="0"/>
          </a:p>
        </p:txBody>
      </p:sp>
    </p:spTree>
    <p:extLst>
      <p:ext uri="{BB962C8B-B14F-4D97-AF65-F5344CB8AC3E}">
        <p14:creationId xmlns:p14="http://schemas.microsoft.com/office/powerpoint/2010/main" val="13777468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CDA252D-3CE5-4771-92BF-44B14B5220A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440338" y="860452"/>
            <a:ext cx="5341257" cy="5663718"/>
          </a:xfrm>
          <a:prstGeom prst="rect">
            <a:avLst/>
          </a:prstGeom>
        </p:spPr>
      </p:pic>
      <p:pic>
        <p:nvPicPr>
          <p:cNvPr id="5" name="Image 4">
            <a:extLst>
              <a:ext uri="{FF2B5EF4-FFF2-40B4-BE49-F238E27FC236}">
                <a16:creationId xmlns:a16="http://schemas.microsoft.com/office/drawing/2014/main" id="{059A33B5-3292-4C44-9E7C-9D79610CA44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12806" y="333830"/>
            <a:ext cx="4396322" cy="362736"/>
          </a:xfrm>
          <a:prstGeom prst="rect">
            <a:avLst/>
          </a:prstGeom>
        </p:spPr>
      </p:pic>
      <p:sp>
        <p:nvSpPr>
          <p:cNvPr id="6" name="Rectangle 5">
            <a:extLst>
              <a:ext uri="{FF2B5EF4-FFF2-40B4-BE49-F238E27FC236}">
                <a16:creationId xmlns:a16="http://schemas.microsoft.com/office/drawing/2014/main" id="{27C9B620-A6C9-4C10-A45B-0C807B1D1B31}"/>
              </a:ext>
            </a:extLst>
          </p:cNvPr>
          <p:cNvSpPr/>
          <p:nvPr/>
        </p:nvSpPr>
        <p:spPr>
          <a:xfrm>
            <a:off x="6763657" y="6524170"/>
            <a:ext cx="2206171" cy="246221"/>
          </a:xfrm>
          <a:prstGeom prst="rect">
            <a:avLst/>
          </a:prstGeom>
        </p:spPr>
        <p:txBody>
          <a:bodyPr wrap="square">
            <a:spAutoFit/>
          </a:bodyPr>
          <a:lstStyle/>
          <a:p>
            <a:pPr algn="ctr"/>
            <a:r>
              <a:rPr lang="fr-FR" sz="1000" dirty="0">
                <a:hlinkClick r:id="rId5"/>
              </a:rPr>
              <a:t>Commission européenne, 2019</a:t>
            </a:r>
            <a:endParaRPr lang="fr-FR" sz="1000" dirty="0"/>
          </a:p>
        </p:txBody>
      </p:sp>
    </p:spTree>
    <p:extLst>
      <p:ext uri="{BB962C8B-B14F-4D97-AF65-F5344CB8AC3E}">
        <p14:creationId xmlns:p14="http://schemas.microsoft.com/office/powerpoint/2010/main" val="167716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46557" y="3695493"/>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i="1" dirty="0">
                <a:solidFill>
                  <a:schemeClr val="bg1"/>
                </a:solidFill>
              </a:rPr>
              <a:t>apprentissage automatique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extLst>
              <p:ext uri="{D42A27DB-BD31-4B8C-83A1-F6EECF244321}">
                <p14:modId xmlns:p14="http://schemas.microsoft.com/office/powerpoint/2010/main" val="2017133287"/>
              </p:ext>
            </p:extLst>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Tree>
    <p:extLst>
      <p:ext uri="{BB962C8B-B14F-4D97-AF65-F5344CB8AC3E}">
        <p14:creationId xmlns:p14="http://schemas.microsoft.com/office/powerpoint/2010/main" val="565299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2496457"/>
            <a:ext cx="10077450" cy="3751943"/>
          </a:xfrm>
          <a:prstGeom prst="roundRect">
            <a:avLst/>
          </a:prstGeom>
          <a:solidFill>
            <a:srgbClr val="71E7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pour une IA responsable et digne de confiance : du côté des fournisseurs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d</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es initiatives</a:t>
            </a:r>
            <a:r>
              <a:rPr kumimoji="0" lang="fr-FR" sz="1600" b="0" i="0" u="none" strike="noStrike" kern="1200" cap="none" spc="0" normalizeH="0" noProof="0" dirty="0">
                <a:ln>
                  <a:noFill/>
                </a:ln>
                <a:solidFill>
                  <a:prstClr val="white"/>
                </a:solidFill>
                <a:effectLst/>
                <a:uLnTx/>
                <a:uFillTx/>
                <a:latin typeface="Calibri" panose="020F0502020204030204"/>
                <a:ea typeface="+mn-ea"/>
                <a:cs typeface="+mn-cs"/>
              </a:rPr>
              <a:t> en trompe-l’œil</a:t>
            </a:r>
            <a:endParaRPr lang="fr-FR" sz="1600" dirty="0">
              <a:solidFill>
                <a:srgbClr val="FF0000"/>
              </a:solidFill>
            </a:endParaRP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la nécessité de la transparence</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lang="fr-FR" sz="1600" dirty="0">
                <a:solidFill>
                  <a:prstClr val="white"/>
                </a:solidFill>
                <a:latin typeface="Calibri" panose="020F0502020204030204"/>
              </a:rPr>
              <a:t>vers une régulation ? </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endParaRPr kumimoji="0" lang="fr-FR" sz="1400" b="0" i="0" u="none" strike="noStrike" kern="1200" cap="none" spc="0" normalizeH="0" baseline="0" noProof="0" dirty="0">
              <a:ln>
                <a:noFill/>
              </a:ln>
              <a:solidFill>
                <a:prstClr val="white"/>
              </a:solidFill>
              <a:effectLst/>
              <a:highlight>
                <a:srgbClr val="B07AD8"/>
              </a:highlight>
              <a:uLnTx/>
              <a:uFillTx/>
              <a:latin typeface="Calibri" panose="020F0502020204030204"/>
              <a:ea typeface="+mn-ea"/>
              <a:cs typeface="+mn-cs"/>
            </a:endParaRPr>
          </a:p>
          <a:p>
            <a:pPr marL="571500" lvl="0" indent="-309563">
              <a:spcAft>
                <a:spcPts val="300"/>
              </a:spcAft>
              <a:buClr>
                <a:prstClr val="black"/>
              </a:buClr>
              <a:buFont typeface="Arial" panose="020B0604020202020204" pitchFamily="34" charset="0"/>
              <a:buChar char="•"/>
              <a:defRPr/>
            </a:pPr>
            <a:r>
              <a:rPr lang="fr-FR" sz="2000" dirty="0">
                <a:solidFill>
                  <a:prstClr val="white"/>
                </a:solidFill>
                <a:highlight>
                  <a:srgbClr val="000000"/>
                </a:highlight>
              </a:rPr>
              <a:t>pour une IA responsable et digne de confiance : du côté des utilisateurs</a:t>
            </a:r>
          </a:p>
          <a:p>
            <a:pPr marL="990600" marR="0" lvl="2" indent="-342900" algn="l" defTabSz="457200" rtl="0" eaLnBrk="1" fontAlgn="auto" latinLnBrk="0" hangingPunct="1">
              <a:lnSpc>
                <a:spcPct val="100000"/>
              </a:lnSpc>
              <a:spcBef>
                <a:spcPts val="0"/>
              </a:spcBef>
              <a:spcAft>
                <a:spcPts val="300"/>
              </a:spcAft>
              <a:buClr>
                <a:prstClr val="white"/>
              </a:buClr>
              <a:buSzTx/>
              <a:buFont typeface="Arial" panose="020B0604020202020204" pitchFamily="34" charset="0"/>
              <a:buChar char="•"/>
              <a:tabLst/>
              <a:defRPr/>
            </a:pPr>
            <a:r>
              <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rPr>
              <a:t>ne pas</a:t>
            </a:r>
            <a:r>
              <a:rPr kumimoji="0" lang="fr-FR" sz="1600" b="0" i="0" u="none" strike="noStrike" kern="1200" cap="none" spc="0" normalizeH="0" noProof="0" dirty="0">
                <a:ln>
                  <a:noFill/>
                </a:ln>
                <a:solidFill>
                  <a:schemeClr val="tx1"/>
                </a:solidFill>
                <a:effectLst/>
                <a:uLnTx/>
                <a:uFillTx/>
                <a:latin typeface="Calibri" panose="020F0502020204030204"/>
                <a:ea typeface="+mn-ea"/>
                <a:cs typeface="+mn-cs"/>
              </a:rPr>
              <a:t> les utiliser pour des usages non éthiques</a:t>
            </a:r>
            <a:endParaRPr kumimoji="0" lang="fr-FR" sz="1600" b="0" i="0" u="none" strike="noStrike" kern="1200" cap="none" spc="0" normalizeH="0" baseline="0" noProof="0" dirty="0">
              <a:ln>
                <a:noFill/>
              </a:ln>
              <a:solidFill>
                <a:schemeClr val="tx1"/>
              </a:solidFill>
              <a:effectLst/>
              <a:uLnTx/>
              <a:uFillTx/>
              <a:latin typeface="Calibri" panose="020F0502020204030204"/>
              <a:ea typeface="+mn-ea"/>
              <a:cs typeface="+mn-cs"/>
            </a:endParaRPr>
          </a:p>
          <a:p>
            <a:pPr marL="990600" lvl="2" indent="-342900">
              <a:spcAft>
                <a:spcPts val="300"/>
              </a:spcAft>
              <a:buClr>
                <a:prstClr val="white"/>
              </a:buClr>
              <a:buFont typeface="Arial" panose="020B0604020202020204" pitchFamily="34" charset="0"/>
              <a:buChar char="•"/>
              <a:defRPr/>
            </a:pPr>
            <a:r>
              <a:rPr lang="fr-FR" sz="1600" dirty="0">
                <a:solidFill>
                  <a:prstClr val="white"/>
                </a:solidFill>
              </a:rPr>
              <a:t>ne pas leur fournir de données privées ou confidentielles</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p:txBody>
          <a:bodyPr/>
          <a:lstStyle/>
          <a:p>
            <a:r>
              <a:rPr lang="fr-FR" dirty="0"/>
              <a:t>Les messages à retenir</a:t>
            </a:r>
          </a:p>
        </p:txBody>
      </p:sp>
    </p:spTree>
    <p:extLst>
      <p:ext uri="{BB962C8B-B14F-4D97-AF65-F5344CB8AC3E}">
        <p14:creationId xmlns:p14="http://schemas.microsoft.com/office/powerpoint/2010/main" val="27384225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06400"/>
            <a:ext cx="8991600" cy="603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2873" y="6493443"/>
            <a:ext cx="4214615" cy="246221"/>
          </a:xfrm>
          <a:prstGeom prst="rect">
            <a:avLst/>
          </a:prstGeom>
        </p:spPr>
        <p:txBody>
          <a:bodyPr wrap="none">
            <a:spAutoFit/>
          </a:bodyPr>
          <a:lstStyle/>
          <a:p>
            <a:r>
              <a:rPr lang="fr-FR" sz="1000" dirty="0" err="1">
                <a:hlinkClick r:id="rId4"/>
              </a:rPr>
              <a:t>Southern</a:t>
            </a:r>
            <a:r>
              <a:rPr lang="fr-FR" sz="1000" dirty="0">
                <a:hlinkClick r:id="rId4"/>
              </a:rPr>
              <a:t> Cross </a:t>
            </a:r>
            <a:r>
              <a:rPr lang="fr-FR" sz="1000" dirty="0" err="1">
                <a:hlinkClick r:id="rId4"/>
              </a:rPr>
              <a:t>Univesity</a:t>
            </a:r>
            <a:r>
              <a:rPr lang="fr-FR" sz="1000" dirty="0">
                <a:hlinkClick r:id="rId4"/>
              </a:rPr>
              <a:t>, d’après Sandy </a:t>
            </a:r>
            <a:r>
              <a:rPr lang="fr-FR" sz="1000" dirty="0" err="1">
                <a:hlinkClick r:id="rId4"/>
              </a:rPr>
              <a:t>Hervieux</a:t>
            </a:r>
            <a:r>
              <a:rPr lang="fr-FR" sz="1000" dirty="0">
                <a:hlinkClick r:id="rId4"/>
              </a:rPr>
              <a:t> et Amanda </a:t>
            </a:r>
            <a:r>
              <a:rPr lang="fr-FR" sz="1000" dirty="0" err="1">
                <a:hlinkClick r:id="rId4"/>
              </a:rPr>
              <a:t>Wheatley</a:t>
            </a:r>
            <a:r>
              <a:rPr lang="fr-FR" sz="1000" dirty="0">
                <a:hlinkClick r:id="rId4"/>
              </a:rPr>
              <a:t>, 2023</a:t>
            </a:r>
            <a:endParaRPr lang="fr-FR" sz="1000" dirty="0"/>
          </a:p>
        </p:txBody>
      </p:sp>
    </p:spTree>
    <p:extLst>
      <p:ext uri="{BB962C8B-B14F-4D97-AF65-F5344CB8AC3E}">
        <p14:creationId xmlns:p14="http://schemas.microsoft.com/office/powerpoint/2010/main" val="22617626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23F17A5-4919-4A33-8833-835089EEF478}"/>
              </a:ext>
            </a:extLst>
          </p:cNvPr>
          <p:cNvSpPr>
            <a:spLocks noGrp="1"/>
          </p:cNvSpPr>
          <p:nvPr>
            <p:ph type="title"/>
          </p:nvPr>
        </p:nvSpPr>
        <p:spPr/>
        <p:txBody>
          <a:bodyPr>
            <a:normAutofit/>
          </a:bodyPr>
          <a:lstStyle/>
          <a:p>
            <a:r>
              <a:rPr lang="fr-FR" dirty="0"/>
              <a:t>Conséquences pour l’enseignement et </a:t>
            </a:r>
            <a:r>
              <a:rPr lang="fr-FR"/>
              <a:t>la recherche</a:t>
            </a:r>
            <a:endParaRPr lang="fr-FR" dirty="0"/>
          </a:p>
        </p:txBody>
      </p:sp>
      <p:pic>
        <p:nvPicPr>
          <p:cNvPr id="15" name="Image 14">
            <a:extLst>
              <a:ext uri="{FF2B5EF4-FFF2-40B4-BE49-F238E27FC236}">
                <a16:creationId xmlns:a16="http://schemas.microsoft.com/office/drawing/2014/main" id="{7D41D500-9060-440C-850C-4EC0CB53EA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5322" y="3191981"/>
            <a:ext cx="2420807" cy="3420000"/>
          </a:xfrm>
          <a:prstGeom prst="rect">
            <a:avLst/>
          </a:prstGeom>
          <a:effectLst>
            <a:outerShdw blurRad="292100" dist="139700" dir="2700000" algn="ctr" rotWithShape="0">
              <a:srgbClr val="000000">
                <a:alpha val="65000"/>
              </a:srgbClr>
            </a:outerShdw>
          </a:effectLst>
        </p:spPr>
      </p:pic>
      <p:pic>
        <p:nvPicPr>
          <p:cNvPr id="2" name="Image 1">
            <a:extLst>
              <a:ext uri="{FF2B5EF4-FFF2-40B4-BE49-F238E27FC236}">
                <a16:creationId xmlns:a16="http://schemas.microsoft.com/office/drawing/2014/main" id="{8E4B4D26-2C49-4B5C-B20F-A87AB3C9E5F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672233" y="1244601"/>
            <a:ext cx="2421993" cy="3420000"/>
          </a:xfrm>
          <a:prstGeom prst="rect">
            <a:avLst/>
          </a:prstGeom>
          <a:effectLst>
            <a:outerShdw blurRad="292100" dist="139700" dir="2700000" algn="ctr" rotWithShape="0">
              <a:srgbClr val="000000">
                <a:alpha val="65000"/>
              </a:srgbClr>
            </a:outerShdw>
          </a:effectLst>
        </p:spPr>
      </p:pic>
      <p:pic>
        <p:nvPicPr>
          <p:cNvPr id="18" name="Image 17">
            <a:extLst>
              <a:ext uri="{FF2B5EF4-FFF2-40B4-BE49-F238E27FC236}">
                <a16:creationId xmlns:a16="http://schemas.microsoft.com/office/drawing/2014/main" id="{74E6648B-CDC3-43C4-8671-1E79921EE86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39814" y="3191981"/>
            <a:ext cx="2420808" cy="3420000"/>
          </a:xfrm>
          <a:prstGeom prst="rect">
            <a:avLst/>
          </a:prstGeom>
          <a:effectLst>
            <a:outerShdw blurRad="292100" dist="139700" dir="2700000" algn="ctr" rotWithShape="0">
              <a:srgbClr val="000000">
                <a:alpha val="65000"/>
              </a:srgbClr>
            </a:outerShdw>
          </a:effectLst>
        </p:spPr>
      </p:pic>
      <p:pic>
        <p:nvPicPr>
          <p:cNvPr id="16" name="Image 15">
            <a:extLst>
              <a:ext uri="{FF2B5EF4-FFF2-40B4-BE49-F238E27FC236}">
                <a16:creationId xmlns:a16="http://schemas.microsoft.com/office/drawing/2014/main" id="{2A6E3747-4DED-417F-A362-58CD6CC4FB0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098959" y="1244601"/>
            <a:ext cx="2420808" cy="3420000"/>
          </a:xfrm>
          <a:prstGeom prst="rect">
            <a:avLst/>
          </a:prstGeom>
          <a:effectLst>
            <a:outerShdw blurRad="292100" dist="139700" dir="2700000" algn="ctr" rotWithShape="0">
              <a:srgbClr val="000000">
                <a:alpha val="65000"/>
              </a:srgbClr>
            </a:outerShdw>
          </a:effectLst>
        </p:spPr>
      </p:pic>
      <p:pic>
        <p:nvPicPr>
          <p:cNvPr id="17" name="Image 16">
            <a:extLst>
              <a:ext uri="{FF2B5EF4-FFF2-40B4-BE49-F238E27FC236}">
                <a16:creationId xmlns:a16="http://schemas.microsoft.com/office/drawing/2014/main" id="{399AFBD5-E757-4FAB-9212-D4FB313631D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322342" y="3191981"/>
            <a:ext cx="2420808" cy="34200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8008398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414804681"/>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
        <p:nvSpPr>
          <p:cNvPr id="4" name="ZoneTexte 3">
            <a:extLst>
              <a:ext uri="{FF2B5EF4-FFF2-40B4-BE49-F238E27FC236}">
                <a16:creationId xmlns:a16="http://schemas.microsoft.com/office/drawing/2014/main" id="{6C6352B0-D714-6585-FA63-3241F36B9A2E}"/>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97324103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FB8F13E-A69B-485D-AD31-DDC1659E91B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90668" y="209452"/>
            <a:ext cx="4556271" cy="6439095"/>
          </a:xfrm>
          <a:prstGeom prst="rect">
            <a:avLst/>
          </a:prstGeom>
        </p:spPr>
      </p:pic>
      <p:pic>
        <p:nvPicPr>
          <p:cNvPr id="5" name="Image 4">
            <a:extLst>
              <a:ext uri="{FF2B5EF4-FFF2-40B4-BE49-F238E27FC236}">
                <a16:creationId xmlns:a16="http://schemas.microsoft.com/office/drawing/2014/main" id="{48CF4632-043C-4D21-88BE-138634785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38" y="3428999"/>
            <a:ext cx="6512394" cy="1434661"/>
          </a:xfrm>
          <a:prstGeom prst="rect">
            <a:avLst/>
          </a:prstGeom>
          <a:effectLst>
            <a:outerShdw blurRad="292100" dist="139700" dir="2700000" algn="ctr" rotWithShape="0">
              <a:srgbClr val="000000">
                <a:alpha val="65000"/>
              </a:srgbClr>
            </a:outerShdw>
          </a:effectLst>
        </p:spPr>
      </p:pic>
      <p:pic>
        <p:nvPicPr>
          <p:cNvPr id="6" name="Image 5">
            <a:extLst>
              <a:ext uri="{FF2B5EF4-FFF2-40B4-BE49-F238E27FC236}">
                <a16:creationId xmlns:a16="http://schemas.microsoft.com/office/drawing/2014/main" id="{EFC34EFE-919B-412E-AAFB-7A523D733C9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93339" y="4965354"/>
            <a:ext cx="6512393" cy="1222907"/>
          </a:xfrm>
          <a:prstGeom prst="rect">
            <a:avLst/>
          </a:prstGeom>
          <a:effectLst>
            <a:outerShdw blurRad="292100" dist="139700" dir="2700000" algn="ctr" rotWithShape="0">
              <a:srgbClr val="000000">
                <a:alpha val="65000"/>
              </a:srgbClr>
            </a:outerShdw>
          </a:effectLst>
        </p:spPr>
      </p:pic>
      <p:sp>
        <p:nvSpPr>
          <p:cNvPr id="7" name="Rectangle 6">
            <a:extLst>
              <a:ext uri="{FF2B5EF4-FFF2-40B4-BE49-F238E27FC236}">
                <a16:creationId xmlns:a16="http://schemas.microsoft.com/office/drawing/2014/main" id="{E0B9CA17-6B24-42CB-9AF9-E7FE52A7BA3E}"/>
              </a:ext>
            </a:extLst>
          </p:cNvPr>
          <p:cNvSpPr/>
          <p:nvPr/>
        </p:nvSpPr>
        <p:spPr>
          <a:xfrm>
            <a:off x="3211773" y="6642556"/>
            <a:ext cx="609600" cy="215444"/>
          </a:xfrm>
          <a:prstGeom prst="rect">
            <a:avLst/>
          </a:prstGeom>
        </p:spPr>
        <p:txBody>
          <a:bodyPr wrap="square">
            <a:spAutoFit/>
          </a:bodyPr>
          <a:lstStyle/>
          <a:p>
            <a:r>
              <a:rPr lang="fr-FR" sz="800" dirty="0">
                <a:hlinkClick r:id="rId6"/>
              </a:rPr>
              <a:t>source</a:t>
            </a:r>
            <a:endParaRPr lang="fr-FR" sz="800" dirty="0"/>
          </a:p>
        </p:txBody>
      </p:sp>
    </p:spTree>
    <p:extLst>
      <p:ext uri="{BB962C8B-B14F-4D97-AF65-F5344CB8AC3E}">
        <p14:creationId xmlns:p14="http://schemas.microsoft.com/office/powerpoint/2010/main" val="5516895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DD8233-1742-1705-7569-7355399EC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429" y="464462"/>
            <a:ext cx="8106851" cy="5658041"/>
          </a:xfrm>
          <a:prstGeom prst="rect">
            <a:avLst/>
          </a:prstGeom>
        </p:spPr>
      </p:pic>
      <p:sp>
        <p:nvSpPr>
          <p:cNvPr id="7" name="ZoneTexte 6">
            <a:extLst>
              <a:ext uri="{FF2B5EF4-FFF2-40B4-BE49-F238E27FC236}">
                <a16:creationId xmlns:a16="http://schemas.microsoft.com/office/drawing/2014/main" id="{51D4E086-181B-AC43-8A33-5507A14FBDFF}"/>
              </a:ext>
            </a:extLst>
          </p:cNvPr>
          <p:cNvSpPr txBox="1"/>
          <p:nvPr/>
        </p:nvSpPr>
        <p:spPr>
          <a:xfrm>
            <a:off x="3515756" y="6178094"/>
            <a:ext cx="1017333" cy="215444"/>
          </a:xfrm>
          <a:prstGeom prst="rect">
            <a:avLst/>
          </a:prstGeom>
          <a:noFill/>
        </p:spPr>
        <p:txBody>
          <a:bodyPr wrap="square">
            <a:spAutoFit/>
          </a:bodyPr>
          <a:lstStyle/>
          <a:p>
            <a:r>
              <a:rPr lang="fr-FR" sz="800" dirty="0">
                <a:hlinkClick r:id="rId3"/>
              </a:rPr>
              <a:t>source</a:t>
            </a:r>
            <a:endParaRPr lang="fr-FR" sz="800" dirty="0"/>
          </a:p>
        </p:txBody>
      </p:sp>
      <p:pic>
        <p:nvPicPr>
          <p:cNvPr id="9" name="Image 8">
            <a:extLst>
              <a:ext uri="{FF2B5EF4-FFF2-40B4-BE49-F238E27FC236}">
                <a16:creationId xmlns:a16="http://schemas.microsoft.com/office/drawing/2014/main" id="{DB275EC8-D130-90DC-331A-C8BD49A59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0557" y="4320954"/>
            <a:ext cx="6387857" cy="1964862"/>
          </a:xfrm>
          <a:prstGeom prst="rect">
            <a:avLst/>
          </a:prstGeom>
          <a:effectLst>
            <a:outerShdw blurRad="292100" dist="139700" dir="2700000" algn="ctr" rotWithShape="0">
              <a:srgbClr val="000000">
                <a:alpha val="65000"/>
              </a:srgbClr>
            </a:outerShdw>
          </a:effectLst>
        </p:spPr>
      </p:pic>
      <p:sp>
        <p:nvSpPr>
          <p:cNvPr id="3" name="ZoneTexte 2">
            <a:extLst>
              <a:ext uri="{FF2B5EF4-FFF2-40B4-BE49-F238E27FC236}">
                <a16:creationId xmlns:a16="http://schemas.microsoft.com/office/drawing/2014/main" id="{A271D5CE-9003-2B4E-2B75-16D191DAF701}"/>
              </a:ext>
            </a:extLst>
          </p:cNvPr>
          <p:cNvSpPr txBox="1"/>
          <p:nvPr/>
        </p:nvSpPr>
        <p:spPr>
          <a:xfrm>
            <a:off x="7420131" y="6393538"/>
            <a:ext cx="4771869" cy="369332"/>
          </a:xfrm>
          <a:prstGeom prst="rect">
            <a:avLst/>
          </a:prstGeom>
          <a:noFill/>
        </p:spPr>
        <p:txBody>
          <a:bodyPr wrap="square">
            <a:spAutoFit/>
          </a:bodyPr>
          <a:lstStyle/>
          <a:p>
            <a:r>
              <a:rPr lang="fr-FR" dirty="0"/>
              <a:t>pour une mise en perspective, cf. </a:t>
            </a:r>
            <a:r>
              <a:rPr lang="fr-FR" dirty="0">
                <a:hlinkClick r:id="rId5"/>
              </a:rPr>
              <a:t>C.-A. </a:t>
            </a:r>
            <a:r>
              <a:rPr lang="fr-FR" dirty="0" err="1">
                <a:hlinkClick r:id="rId5"/>
              </a:rPr>
              <a:t>Azencott</a:t>
            </a:r>
            <a:endParaRPr lang="fr-FR" dirty="0"/>
          </a:p>
        </p:txBody>
      </p:sp>
    </p:spTree>
    <p:extLst>
      <p:ext uri="{BB962C8B-B14F-4D97-AF65-F5344CB8AC3E}">
        <p14:creationId xmlns:p14="http://schemas.microsoft.com/office/powerpoint/2010/main" val="22919549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75589256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37095421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48000" y="1849041"/>
            <a:ext cx="6096000" cy="4247317"/>
          </a:xfrm>
          <a:prstGeom prst="rect">
            <a:avLst/>
          </a:prstGeom>
        </p:spPr>
        <p:txBody>
          <a:bodyPr>
            <a:spAutoFit/>
          </a:bodyPr>
          <a:lstStyle/>
          <a:p>
            <a:r>
              <a:rPr lang="fr-FR" dirty="0"/>
              <a:t>« Pour le moment, voici ce que nous entrevoyons sur les tendances futures de l’intégration de l’intelligence artificielle en éducation : </a:t>
            </a:r>
          </a:p>
          <a:p>
            <a:endParaRPr lang="fr-FR" dirty="0"/>
          </a:p>
          <a:p>
            <a:pPr marL="285750" indent="-285750">
              <a:buFont typeface="Arial" panose="020B0604020202020204" pitchFamily="34" charset="0"/>
              <a:buChar char="•"/>
            </a:pPr>
            <a:r>
              <a:rPr lang="fr-FR" dirty="0"/>
              <a:t>Miser sur l’humain</a:t>
            </a:r>
          </a:p>
          <a:p>
            <a:pPr marL="742950" lvl="1" indent="-285750">
              <a:buFont typeface="Arial" panose="020B0604020202020204" pitchFamily="34" charset="0"/>
              <a:buChar char="•"/>
            </a:pPr>
            <a:r>
              <a:rPr lang="fr-FR" dirty="0"/>
              <a:t>évaluation à l’oral, discussion</a:t>
            </a:r>
          </a:p>
          <a:p>
            <a:pPr marL="742950" lvl="1" indent="-285750">
              <a:buFont typeface="Arial" panose="020B0604020202020204" pitchFamily="34" charset="0"/>
              <a:buChar char="•"/>
            </a:pPr>
            <a:r>
              <a:rPr lang="fr-FR" dirty="0"/>
              <a:t>favoriser les mises en situation</a:t>
            </a:r>
          </a:p>
          <a:p>
            <a:pPr marL="742950" lvl="1" indent="-285750">
              <a:spcAft>
                <a:spcPts val="600"/>
              </a:spcAft>
              <a:buFont typeface="Arial" panose="020B0604020202020204" pitchFamily="34" charset="0"/>
              <a:buChar char="•"/>
            </a:pPr>
            <a:r>
              <a:rPr lang="fr-FR" dirty="0"/>
              <a:t>favoriser la collaboration et l’esprit critique</a:t>
            </a:r>
          </a:p>
          <a:p>
            <a:pPr marL="285750" indent="-285750">
              <a:buFont typeface="Arial" panose="020B0604020202020204" pitchFamily="34" charset="0"/>
              <a:buChar char="•"/>
            </a:pPr>
            <a:r>
              <a:rPr lang="fr-FR" dirty="0"/>
              <a:t>Apprendre à travailler avec l’intelligence artificielle</a:t>
            </a:r>
          </a:p>
          <a:p>
            <a:pPr marL="742950" lvl="1" indent="-285750">
              <a:buFont typeface="Arial" panose="020B0604020202020204" pitchFamily="34" charset="0"/>
              <a:buChar char="•"/>
            </a:pPr>
            <a:r>
              <a:rPr lang="fr-FR" dirty="0"/>
              <a:t>l’art du prompt</a:t>
            </a:r>
          </a:p>
          <a:p>
            <a:pPr marL="742950" lvl="1" indent="-285750">
              <a:buFont typeface="Arial" panose="020B0604020202020204" pitchFamily="34" charset="0"/>
              <a:buChar char="•"/>
            </a:pPr>
            <a:r>
              <a:rPr lang="fr-FR" dirty="0"/>
              <a:t>l’esprit critique</a:t>
            </a:r>
          </a:p>
          <a:p>
            <a:pPr marL="742950" lvl="1" indent="-285750">
              <a:buFont typeface="Arial" panose="020B0604020202020204" pitchFamily="34" charset="0"/>
              <a:buChar char="•"/>
            </a:pPr>
            <a:r>
              <a:rPr lang="fr-FR" dirty="0"/>
              <a:t>la culture informationnelle</a:t>
            </a:r>
          </a:p>
          <a:p>
            <a:pPr marL="742950" lvl="1" indent="-285750">
              <a:buFont typeface="Arial" panose="020B0604020202020204" pitchFamily="34" charset="0"/>
              <a:buChar char="•"/>
            </a:pPr>
            <a:r>
              <a:rPr lang="fr-FR" dirty="0"/>
              <a:t>la compétence numérique »</a:t>
            </a:r>
          </a:p>
          <a:p>
            <a:pPr marL="742950" lvl="1" indent="-285750">
              <a:buFont typeface="Arial" panose="020B0604020202020204" pitchFamily="34" charset="0"/>
              <a:buChar char="•"/>
            </a:pPr>
            <a:endParaRPr lang="fr-FR" dirty="0"/>
          </a:p>
          <a:p>
            <a:pPr lvl="1" algn="r"/>
            <a:r>
              <a:rPr lang="fr-FR" sz="1000" dirty="0">
                <a:hlinkClick r:id="rId3"/>
              </a:rPr>
              <a:t>Martine Rioux, 2023</a:t>
            </a:r>
            <a:endParaRPr lang="fr-FR" sz="1000" dirty="0"/>
          </a:p>
        </p:txBody>
      </p:sp>
    </p:spTree>
    <p:extLst>
      <p:ext uri="{BB962C8B-B14F-4D97-AF65-F5344CB8AC3E}">
        <p14:creationId xmlns:p14="http://schemas.microsoft.com/office/powerpoint/2010/main" val="322150215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04A56EE-91FE-4D80-AB12-3218563286A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5914602" cy="4419600"/>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25360" y="3336011"/>
            <a:ext cx="6261313" cy="3521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061D6BC6-3B39-49B7-A2FD-D833A2ABBD63}"/>
              </a:ext>
            </a:extLst>
          </p:cNvPr>
          <p:cNvSpPr/>
          <p:nvPr/>
        </p:nvSpPr>
        <p:spPr>
          <a:xfrm>
            <a:off x="-90699" y="4407049"/>
            <a:ext cx="6096000" cy="246221"/>
          </a:xfrm>
          <a:prstGeom prst="rect">
            <a:avLst/>
          </a:prstGeom>
        </p:spPr>
        <p:txBody>
          <a:bodyPr>
            <a:spAutoFit/>
          </a:bodyPr>
          <a:lstStyle/>
          <a:p>
            <a:r>
              <a:rPr lang="fr-FR" sz="1000" dirty="0">
                <a:hlinkClick r:id="rId5"/>
              </a:rPr>
              <a:t>Cadre21, 2023</a:t>
            </a:r>
            <a:endParaRPr lang="fr-FR" sz="1000" dirty="0"/>
          </a:p>
        </p:txBody>
      </p:sp>
      <p:sp>
        <p:nvSpPr>
          <p:cNvPr id="6" name="Rectangle 5"/>
          <p:cNvSpPr/>
          <p:nvPr/>
        </p:nvSpPr>
        <p:spPr>
          <a:xfrm>
            <a:off x="7337056" y="6661870"/>
            <a:ext cx="571948" cy="246221"/>
          </a:xfrm>
          <a:prstGeom prst="rect">
            <a:avLst/>
          </a:prstGeom>
        </p:spPr>
        <p:txBody>
          <a:bodyPr wrap="square">
            <a:spAutoFit/>
          </a:bodyPr>
          <a:lstStyle/>
          <a:p>
            <a:r>
              <a:rPr lang="fr-FR" sz="1000" dirty="0">
                <a:hlinkClick r:id="rId6"/>
              </a:rPr>
              <a:t>source</a:t>
            </a:r>
            <a:endParaRPr lang="fr-FR" dirty="0"/>
          </a:p>
        </p:txBody>
      </p:sp>
    </p:spTree>
    <p:extLst>
      <p:ext uri="{BB962C8B-B14F-4D97-AF65-F5344CB8AC3E}">
        <p14:creationId xmlns:p14="http://schemas.microsoft.com/office/powerpoint/2010/main" val="39495184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DBF52B-B3A7-441E-8B5E-65B20A24007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50777" y="1205474"/>
            <a:ext cx="6895129" cy="4647237"/>
          </a:xfrm>
          <a:prstGeom prst="rect">
            <a:avLst/>
          </a:prstGeom>
        </p:spPr>
      </p:pic>
      <p:sp>
        <p:nvSpPr>
          <p:cNvPr id="5" name="Rectangle 4">
            <a:extLst>
              <a:ext uri="{FF2B5EF4-FFF2-40B4-BE49-F238E27FC236}">
                <a16:creationId xmlns:a16="http://schemas.microsoft.com/office/drawing/2014/main" id="{2A600573-0B76-450E-B7C8-55B819D63377}"/>
              </a:ext>
            </a:extLst>
          </p:cNvPr>
          <p:cNvSpPr/>
          <p:nvPr/>
        </p:nvSpPr>
        <p:spPr>
          <a:xfrm>
            <a:off x="5676190" y="6021158"/>
            <a:ext cx="1244301" cy="246221"/>
          </a:xfrm>
          <a:prstGeom prst="rect">
            <a:avLst/>
          </a:prstGeom>
        </p:spPr>
        <p:txBody>
          <a:bodyPr wrap="square">
            <a:spAutoFit/>
          </a:bodyPr>
          <a:lstStyle/>
          <a:p>
            <a:r>
              <a:rPr lang="fr-FR" sz="1000" dirty="0">
                <a:hlinkClick r:id="rId4"/>
              </a:rPr>
              <a:t>Compilatio, 2023</a:t>
            </a:r>
            <a:endParaRPr lang="fr-FR" sz="1000" dirty="0"/>
          </a:p>
        </p:txBody>
      </p:sp>
      <p:sp>
        <p:nvSpPr>
          <p:cNvPr id="7" name="Rectangle 6">
            <a:extLst>
              <a:ext uri="{FF2B5EF4-FFF2-40B4-BE49-F238E27FC236}">
                <a16:creationId xmlns:a16="http://schemas.microsoft.com/office/drawing/2014/main" id="{CB039C61-F8D9-4ABE-AC88-12D590FD38B4}"/>
              </a:ext>
            </a:extLst>
          </p:cNvPr>
          <p:cNvSpPr/>
          <p:nvPr/>
        </p:nvSpPr>
        <p:spPr>
          <a:xfrm>
            <a:off x="4195482" y="4658061"/>
            <a:ext cx="3334871" cy="4410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705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3918DDEE-8FB0-4694-A8D7-C9F8EA120EBC}"/>
              </a:ext>
            </a:extLst>
          </p:cNvPr>
          <p:cNvSpPr txBox="1"/>
          <p:nvPr/>
        </p:nvSpPr>
        <p:spPr>
          <a:xfrm>
            <a:off x="10334173" y="1504200"/>
            <a:ext cx="914400" cy="338554"/>
          </a:xfrm>
          <a:prstGeom prst="rect">
            <a:avLst/>
          </a:prstGeom>
          <a:noFill/>
        </p:spPr>
        <p:txBody>
          <a:bodyPr wrap="square" rtlCol="0">
            <a:spAutoFit/>
          </a:bodyPr>
          <a:lstStyle/>
          <a:p>
            <a:pPr algn="ctr"/>
            <a:r>
              <a:rPr lang="fr-FR" sz="1600" dirty="0"/>
              <a:t>2020</a:t>
            </a:r>
          </a:p>
        </p:txBody>
      </p:sp>
      <p:sp>
        <p:nvSpPr>
          <p:cNvPr id="15" name="Rectangle 14">
            <a:extLst>
              <a:ext uri="{FF2B5EF4-FFF2-40B4-BE49-F238E27FC236}">
                <a16:creationId xmlns:a16="http://schemas.microsoft.com/office/drawing/2014/main" id="{2F13BF2C-25EA-48E0-89BE-3BFE56417C85}"/>
              </a:ext>
            </a:extLst>
          </p:cNvPr>
          <p:cNvSpPr/>
          <p:nvPr/>
        </p:nvSpPr>
        <p:spPr>
          <a:xfrm>
            <a:off x="1620137" y="936699"/>
            <a:ext cx="9735346" cy="5079017"/>
          </a:xfrm>
          <a:prstGeom prst="rect">
            <a:avLst/>
          </a:prstGeom>
          <a:gradFill>
            <a:gsLst>
              <a:gs pos="0">
                <a:srgbClr val="FFD24A">
                  <a:alpha val="50196"/>
                </a:srgbClr>
              </a:gs>
              <a:gs pos="100000">
                <a:srgbClr val="FFBC19">
                  <a:alpha val="50196"/>
                  <a:lumMod val="100000"/>
                </a:srgb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141D607-B398-4797-917F-7976B733F9A1}"/>
              </a:ext>
            </a:extLst>
          </p:cNvPr>
          <p:cNvSpPr/>
          <p:nvPr/>
        </p:nvSpPr>
        <p:spPr>
          <a:xfrm>
            <a:off x="3029877" y="920715"/>
            <a:ext cx="8552526" cy="3676685"/>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69804"/>
                </a:srgbClr>
              </a:gs>
              <a:gs pos="100000">
                <a:srgbClr val="EFBC19">
                  <a:alpha val="6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5">
            <a:extLst>
              <a:ext uri="{FF2B5EF4-FFF2-40B4-BE49-F238E27FC236}">
                <a16:creationId xmlns:a16="http://schemas.microsoft.com/office/drawing/2014/main" id="{14AB7D10-9855-491F-99E8-3F3D0CFFA9D2}"/>
              </a:ext>
            </a:extLst>
          </p:cNvPr>
          <p:cNvSpPr/>
          <p:nvPr/>
        </p:nvSpPr>
        <p:spPr>
          <a:xfrm>
            <a:off x="6358114" y="920263"/>
            <a:ext cx="5224289" cy="2421212"/>
          </a:xfrm>
          <a:custGeom>
            <a:avLst/>
            <a:gdLst>
              <a:gd name="connsiteX0" fmla="*/ 0 w 7290356"/>
              <a:gd name="connsiteY0" fmla="*/ 621688 h 3730052"/>
              <a:gd name="connsiteX1" fmla="*/ 621688 w 7290356"/>
              <a:gd name="connsiteY1" fmla="*/ 0 h 3730052"/>
              <a:gd name="connsiteX2" fmla="*/ 6668668 w 7290356"/>
              <a:gd name="connsiteY2" fmla="*/ 0 h 3730052"/>
              <a:gd name="connsiteX3" fmla="*/ 7290356 w 7290356"/>
              <a:gd name="connsiteY3" fmla="*/ 621688 h 3730052"/>
              <a:gd name="connsiteX4" fmla="*/ 7290356 w 7290356"/>
              <a:gd name="connsiteY4" fmla="*/ 3108364 h 3730052"/>
              <a:gd name="connsiteX5" fmla="*/ 6668668 w 7290356"/>
              <a:gd name="connsiteY5" fmla="*/ 3730052 h 3730052"/>
              <a:gd name="connsiteX6" fmla="*/ 621688 w 7290356"/>
              <a:gd name="connsiteY6" fmla="*/ 3730052 h 3730052"/>
              <a:gd name="connsiteX7" fmla="*/ 0 w 7290356"/>
              <a:gd name="connsiteY7" fmla="*/ 3108364 h 3730052"/>
              <a:gd name="connsiteX8" fmla="*/ 0 w 7290356"/>
              <a:gd name="connsiteY8" fmla="*/ 621688 h 3730052"/>
              <a:gd name="connsiteX0" fmla="*/ 9198 w 7299554"/>
              <a:gd name="connsiteY0" fmla="*/ 636202 h 3744566"/>
              <a:gd name="connsiteX1" fmla="*/ 268028 w 7299554"/>
              <a:gd name="connsiteY1" fmla="*/ 0 h 3744566"/>
              <a:gd name="connsiteX2" fmla="*/ 6677866 w 7299554"/>
              <a:gd name="connsiteY2" fmla="*/ 14514 h 3744566"/>
              <a:gd name="connsiteX3" fmla="*/ 7299554 w 7299554"/>
              <a:gd name="connsiteY3" fmla="*/ 636202 h 3744566"/>
              <a:gd name="connsiteX4" fmla="*/ 7299554 w 7299554"/>
              <a:gd name="connsiteY4" fmla="*/ 3122878 h 3744566"/>
              <a:gd name="connsiteX5" fmla="*/ 6677866 w 7299554"/>
              <a:gd name="connsiteY5" fmla="*/ 3744566 h 3744566"/>
              <a:gd name="connsiteX6" fmla="*/ 630886 w 7299554"/>
              <a:gd name="connsiteY6" fmla="*/ 3744566 h 3744566"/>
              <a:gd name="connsiteX7" fmla="*/ 9198 w 7299554"/>
              <a:gd name="connsiteY7" fmla="*/ 3122878 h 3744566"/>
              <a:gd name="connsiteX8" fmla="*/ 9198 w 7299554"/>
              <a:gd name="connsiteY8" fmla="*/ 636202 h 3744566"/>
              <a:gd name="connsiteX0" fmla="*/ 9198 w 7328902"/>
              <a:gd name="connsiteY0" fmla="*/ 636202 h 3744566"/>
              <a:gd name="connsiteX1" fmla="*/ 268028 w 7328902"/>
              <a:gd name="connsiteY1" fmla="*/ 0 h 3744566"/>
              <a:gd name="connsiteX2" fmla="*/ 7098780 w 7328902"/>
              <a:gd name="connsiteY2" fmla="*/ 29028 h 3744566"/>
              <a:gd name="connsiteX3" fmla="*/ 7299554 w 7328902"/>
              <a:gd name="connsiteY3" fmla="*/ 636202 h 3744566"/>
              <a:gd name="connsiteX4" fmla="*/ 7299554 w 7328902"/>
              <a:gd name="connsiteY4" fmla="*/ 3122878 h 3744566"/>
              <a:gd name="connsiteX5" fmla="*/ 6677866 w 7328902"/>
              <a:gd name="connsiteY5" fmla="*/ 3744566 h 3744566"/>
              <a:gd name="connsiteX6" fmla="*/ 630886 w 7328902"/>
              <a:gd name="connsiteY6" fmla="*/ 3744566 h 3744566"/>
              <a:gd name="connsiteX7" fmla="*/ 9198 w 7328902"/>
              <a:gd name="connsiteY7" fmla="*/ 3122878 h 3744566"/>
              <a:gd name="connsiteX8" fmla="*/ 9198 w 7328902"/>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6677866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9198 w 7312807"/>
              <a:gd name="connsiteY0" fmla="*/ 636202 h 3744566"/>
              <a:gd name="connsiteX1" fmla="*/ 268028 w 7312807"/>
              <a:gd name="connsiteY1" fmla="*/ 0 h 3744566"/>
              <a:gd name="connsiteX2" fmla="*/ 7055237 w 7312807"/>
              <a:gd name="connsiteY2" fmla="*/ 29028 h 3744566"/>
              <a:gd name="connsiteX3" fmla="*/ 7299554 w 7312807"/>
              <a:gd name="connsiteY3" fmla="*/ 636202 h 3744566"/>
              <a:gd name="connsiteX4" fmla="*/ 7299554 w 7312807"/>
              <a:gd name="connsiteY4" fmla="*/ 3122878 h 3744566"/>
              <a:gd name="connsiteX5" fmla="*/ 7055238 w 7312807"/>
              <a:gd name="connsiteY5" fmla="*/ 3744566 h 3744566"/>
              <a:gd name="connsiteX6" fmla="*/ 630886 w 7312807"/>
              <a:gd name="connsiteY6" fmla="*/ 3744566 h 3744566"/>
              <a:gd name="connsiteX7" fmla="*/ 9198 w 7312807"/>
              <a:gd name="connsiteY7" fmla="*/ 3122878 h 3744566"/>
              <a:gd name="connsiteX8" fmla="*/ 9198 w 7312807"/>
              <a:gd name="connsiteY8" fmla="*/ 636202 h 3744566"/>
              <a:gd name="connsiteX0" fmla="*/ 17995 w 7321604"/>
              <a:gd name="connsiteY0" fmla="*/ 636202 h 3744566"/>
              <a:gd name="connsiteX1" fmla="*/ 247797 w 7321604"/>
              <a:gd name="connsiteY1" fmla="*/ 0 h 3744566"/>
              <a:gd name="connsiteX2" fmla="*/ 7064034 w 7321604"/>
              <a:gd name="connsiteY2" fmla="*/ 29028 h 3744566"/>
              <a:gd name="connsiteX3" fmla="*/ 7308351 w 7321604"/>
              <a:gd name="connsiteY3" fmla="*/ 636202 h 3744566"/>
              <a:gd name="connsiteX4" fmla="*/ 7308351 w 7321604"/>
              <a:gd name="connsiteY4" fmla="*/ 3122878 h 3744566"/>
              <a:gd name="connsiteX5" fmla="*/ 7064035 w 7321604"/>
              <a:gd name="connsiteY5" fmla="*/ 3744566 h 3744566"/>
              <a:gd name="connsiteX6" fmla="*/ 639683 w 7321604"/>
              <a:gd name="connsiteY6" fmla="*/ 3744566 h 3744566"/>
              <a:gd name="connsiteX7" fmla="*/ 17995 w 7321604"/>
              <a:gd name="connsiteY7" fmla="*/ 3122878 h 3744566"/>
              <a:gd name="connsiteX8" fmla="*/ 17995 w 7321604"/>
              <a:gd name="connsiteY8" fmla="*/ 636202 h 3744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1604" h="3744566">
                <a:moveTo>
                  <a:pt x="17995" y="636202"/>
                </a:moveTo>
                <a:cubicBezTo>
                  <a:pt x="17995" y="292853"/>
                  <a:pt x="-95552" y="0"/>
                  <a:pt x="247797" y="0"/>
                </a:cubicBezTo>
                <a:lnTo>
                  <a:pt x="7064034" y="29028"/>
                </a:lnTo>
                <a:cubicBezTo>
                  <a:pt x="7407383" y="29028"/>
                  <a:pt x="7308351" y="292853"/>
                  <a:pt x="7308351" y="636202"/>
                </a:cubicBezTo>
                <a:lnTo>
                  <a:pt x="7308351" y="3122878"/>
                </a:lnTo>
                <a:cubicBezTo>
                  <a:pt x="7308351" y="3466227"/>
                  <a:pt x="7407384" y="3744566"/>
                  <a:pt x="7064035" y="3744566"/>
                </a:cubicBezTo>
                <a:lnTo>
                  <a:pt x="639683" y="3744566"/>
                </a:lnTo>
                <a:cubicBezTo>
                  <a:pt x="296334" y="3744566"/>
                  <a:pt x="17995" y="3466227"/>
                  <a:pt x="17995" y="3122878"/>
                </a:cubicBezTo>
                <a:lnTo>
                  <a:pt x="17995" y="636202"/>
                </a:lnTo>
                <a:close/>
              </a:path>
            </a:pathLst>
          </a:custGeom>
          <a:gradFill>
            <a:gsLst>
              <a:gs pos="0">
                <a:srgbClr val="FFD24A">
                  <a:alpha val="89804"/>
                </a:srgbClr>
              </a:gs>
              <a:gs pos="100000">
                <a:srgbClr val="EFBC19">
                  <a:alpha val="89804"/>
                  <a:lumMod val="8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8B39EABD-F568-4299-A15C-463E8CFCF8DE}"/>
              </a:ext>
            </a:extLst>
          </p:cNvPr>
          <p:cNvSpPr/>
          <p:nvPr/>
        </p:nvSpPr>
        <p:spPr>
          <a:xfrm>
            <a:off x="11248573" y="1074177"/>
            <a:ext cx="348341" cy="52599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7133474-4071-480D-8010-241494CA91AE}"/>
              </a:ext>
            </a:extLst>
          </p:cNvPr>
          <p:cNvSpPr/>
          <p:nvPr/>
        </p:nvSpPr>
        <p:spPr>
          <a:xfrm>
            <a:off x="1556636" y="834526"/>
            <a:ext cx="10040278" cy="9923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a:extLst>
              <a:ext uri="{FF2B5EF4-FFF2-40B4-BE49-F238E27FC236}">
                <a16:creationId xmlns:a16="http://schemas.microsoft.com/office/drawing/2014/main" id="{80F0F55C-4E95-4775-AB1D-BDC4EDA160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41618" y="4781192"/>
            <a:ext cx="1024704" cy="1024704"/>
          </a:xfrm>
          <a:prstGeom prst="rect">
            <a:avLst/>
          </a:prstGeom>
        </p:spPr>
      </p:pic>
      <p:pic>
        <p:nvPicPr>
          <p:cNvPr id="28" name="Image 27">
            <a:extLst>
              <a:ext uri="{FF2B5EF4-FFF2-40B4-BE49-F238E27FC236}">
                <a16:creationId xmlns:a16="http://schemas.microsoft.com/office/drawing/2014/main" id="{7107C545-061D-446C-8699-2E4AE2F93B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56665" y="2077668"/>
            <a:ext cx="1009191" cy="1009191"/>
          </a:xfrm>
          <a:prstGeom prst="rect">
            <a:avLst/>
          </a:prstGeom>
        </p:spPr>
      </p:pic>
      <p:pic>
        <p:nvPicPr>
          <p:cNvPr id="30" name="Image 29">
            <a:extLst>
              <a:ext uri="{FF2B5EF4-FFF2-40B4-BE49-F238E27FC236}">
                <a16:creationId xmlns:a16="http://schemas.microsoft.com/office/drawing/2014/main" id="{23A0DDC7-A5AB-4F65-B552-4A7FBEC600B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562044" y="3476208"/>
            <a:ext cx="908203" cy="908203"/>
          </a:xfrm>
          <a:prstGeom prst="rect">
            <a:avLst/>
          </a:prstGeom>
        </p:spPr>
      </p:pic>
      <p:sp>
        <p:nvSpPr>
          <p:cNvPr id="31" name="Rectangle 30">
            <a:extLst>
              <a:ext uri="{FF2B5EF4-FFF2-40B4-BE49-F238E27FC236}">
                <a16:creationId xmlns:a16="http://schemas.microsoft.com/office/drawing/2014/main" id="{29327D19-740C-43F5-A82F-3F54CC142B96}"/>
              </a:ext>
            </a:extLst>
          </p:cNvPr>
          <p:cNvSpPr/>
          <p:nvPr/>
        </p:nvSpPr>
        <p:spPr>
          <a:xfrm>
            <a:off x="3098344" y="5092703"/>
            <a:ext cx="2790508" cy="369332"/>
          </a:xfrm>
          <a:prstGeom prst="rect">
            <a:avLst/>
          </a:prstGeom>
        </p:spPr>
        <p:txBody>
          <a:bodyPr wrap="none">
            <a:spAutoFit/>
          </a:bodyPr>
          <a:lstStyle/>
          <a:p>
            <a:r>
              <a:rPr lang="fr-FR" b="1" dirty="0"/>
              <a:t>INTELLIGENCE ARTIFICIELLE</a:t>
            </a:r>
          </a:p>
        </p:txBody>
      </p:sp>
      <p:sp>
        <p:nvSpPr>
          <p:cNvPr id="35" name="Rectangle 34">
            <a:extLst>
              <a:ext uri="{FF2B5EF4-FFF2-40B4-BE49-F238E27FC236}">
                <a16:creationId xmlns:a16="http://schemas.microsoft.com/office/drawing/2014/main" id="{F468708F-1C10-4DF8-8EA6-AB67C6110679}"/>
              </a:ext>
            </a:extLst>
          </p:cNvPr>
          <p:cNvSpPr/>
          <p:nvPr/>
        </p:nvSpPr>
        <p:spPr>
          <a:xfrm>
            <a:off x="4600491" y="3744676"/>
            <a:ext cx="1689245" cy="369332"/>
          </a:xfrm>
          <a:prstGeom prst="rect">
            <a:avLst/>
          </a:prstGeom>
        </p:spPr>
        <p:txBody>
          <a:bodyPr wrap="none">
            <a:spAutoFit/>
          </a:bodyPr>
          <a:lstStyle/>
          <a:p>
            <a:r>
              <a:rPr lang="fr-FR" dirty="0">
                <a:solidFill>
                  <a:schemeClr val="bg1"/>
                </a:solidFill>
              </a:rPr>
              <a:t>IA SYMBOLIQUE</a:t>
            </a:r>
          </a:p>
        </p:txBody>
      </p:sp>
      <p:sp>
        <p:nvSpPr>
          <p:cNvPr id="37" name="Rectangle 36">
            <a:extLst>
              <a:ext uri="{FF2B5EF4-FFF2-40B4-BE49-F238E27FC236}">
                <a16:creationId xmlns:a16="http://schemas.microsoft.com/office/drawing/2014/main" id="{138987F8-FC77-4F2F-B4EA-D73A1FBA135B}"/>
              </a:ext>
            </a:extLst>
          </p:cNvPr>
          <p:cNvSpPr/>
          <p:nvPr/>
        </p:nvSpPr>
        <p:spPr>
          <a:xfrm>
            <a:off x="6190151" y="3695988"/>
            <a:ext cx="1898148" cy="461665"/>
          </a:xfrm>
          <a:prstGeom prst="rect">
            <a:avLst/>
          </a:prstGeom>
        </p:spPr>
        <p:txBody>
          <a:bodyPr wrap="square">
            <a:spAutoFit/>
          </a:bodyPr>
          <a:lstStyle/>
          <a:p>
            <a:r>
              <a:rPr lang="fr-FR" sz="1200" i="1" dirty="0">
                <a:solidFill>
                  <a:schemeClr val="bg1"/>
                </a:solidFill>
              </a:rPr>
              <a:t>machine learning /</a:t>
            </a:r>
            <a:br>
              <a:rPr lang="fr-FR" sz="1200" i="1" dirty="0">
                <a:solidFill>
                  <a:schemeClr val="bg1"/>
                </a:solidFill>
              </a:rPr>
            </a:br>
            <a:r>
              <a:rPr lang="fr-FR" sz="1200" dirty="0">
                <a:solidFill>
                  <a:schemeClr val="bg1"/>
                </a:solidFill>
              </a:rPr>
              <a:t>apprentissage automatique</a:t>
            </a:r>
          </a:p>
        </p:txBody>
      </p:sp>
      <p:sp>
        <p:nvSpPr>
          <p:cNvPr id="32" name="Rectangle 31">
            <a:extLst>
              <a:ext uri="{FF2B5EF4-FFF2-40B4-BE49-F238E27FC236}">
                <a16:creationId xmlns:a16="http://schemas.microsoft.com/office/drawing/2014/main" id="{91B86144-D0D4-4AA0-97BF-AEA18CCFBB00}"/>
              </a:ext>
            </a:extLst>
          </p:cNvPr>
          <p:cNvSpPr/>
          <p:nvPr/>
        </p:nvSpPr>
        <p:spPr>
          <a:xfrm>
            <a:off x="9950819" y="2286451"/>
            <a:ext cx="1404664" cy="461665"/>
          </a:xfrm>
          <a:prstGeom prst="rect">
            <a:avLst/>
          </a:prstGeom>
        </p:spPr>
        <p:txBody>
          <a:bodyPr wrap="square">
            <a:spAutoFit/>
          </a:bodyPr>
          <a:lstStyle/>
          <a:p>
            <a:r>
              <a:rPr lang="fr-FR" sz="1200" i="1" dirty="0">
                <a:solidFill>
                  <a:schemeClr val="bg1"/>
                </a:solidFill>
              </a:rPr>
              <a:t>deep learning /</a:t>
            </a:r>
            <a:br>
              <a:rPr lang="fr-FR" sz="1200" i="1" dirty="0">
                <a:solidFill>
                  <a:schemeClr val="bg1"/>
                </a:solidFill>
              </a:rPr>
            </a:br>
            <a:r>
              <a:rPr lang="fr-FR" sz="1200" dirty="0">
                <a:solidFill>
                  <a:schemeClr val="bg1"/>
                </a:solidFill>
              </a:rPr>
              <a:t>réseaux neuronaux</a:t>
            </a:r>
            <a:endParaRPr lang="fr-FR" sz="1200" dirty="0"/>
          </a:p>
        </p:txBody>
      </p:sp>
      <p:sp>
        <p:nvSpPr>
          <p:cNvPr id="39" name="Rectangle 38">
            <a:extLst>
              <a:ext uri="{FF2B5EF4-FFF2-40B4-BE49-F238E27FC236}">
                <a16:creationId xmlns:a16="http://schemas.microsoft.com/office/drawing/2014/main" id="{92C1355E-AC2A-443B-97FC-E2CAF9540F6F}"/>
              </a:ext>
            </a:extLst>
          </p:cNvPr>
          <p:cNvSpPr/>
          <p:nvPr/>
        </p:nvSpPr>
        <p:spPr>
          <a:xfrm>
            <a:off x="7916141" y="2376940"/>
            <a:ext cx="2127057" cy="369332"/>
          </a:xfrm>
          <a:prstGeom prst="rect">
            <a:avLst/>
          </a:prstGeom>
        </p:spPr>
        <p:txBody>
          <a:bodyPr wrap="none">
            <a:spAutoFit/>
          </a:bodyPr>
          <a:lstStyle/>
          <a:p>
            <a:r>
              <a:rPr lang="fr-FR" dirty="0">
                <a:solidFill>
                  <a:schemeClr val="bg1"/>
                </a:solidFill>
              </a:rPr>
              <a:t>IA CONNEXIONNISTE</a:t>
            </a:r>
          </a:p>
        </p:txBody>
      </p:sp>
      <p:graphicFrame>
        <p:nvGraphicFramePr>
          <p:cNvPr id="5" name="Tableau 4">
            <a:extLst>
              <a:ext uri="{FF2B5EF4-FFF2-40B4-BE49-F238E27FC236}">
                <a16:creationId xmlns:a16="http://schemas.microsoft.com/office/drawing/2014/main" id="{D9E15FC0-D5FB-4085-ADA7-ABE1D3BB4936}"/>
              </a:ext>
            </a:extLst>
          </p:cNvPr>
          <p:cNvGraphicFramePr>
            <a:graphicFrameLocks noGrp="1"/>
          </p:cNvGraphicFramePr>
          <p:nvPr/>
        </p:nvGraphicFramePr>
        <p:xfrm>
          <a:off x="345239" y="1513885"/>
          <a:ext cx="11887200" cy="324040"/>
        </p:xfrm>
        <a:graphic>
          <a:graphicData uri="http://schemas.openxmlformats.org/drawingml/2006/table">
            <a:tbl>
              <a:tblPr firstRow="1" bandRow="1">
                <a:tableStyleId>{5C22544A-7EE6-4342-B048-85BDC9FD1C3A}</a:tableStyleId>
              </a:tblPr>
              <a:tblGrid>
                <a:gridCol w="1320800">
                  <a:extLst>
                    <a:ext uri="{9D8B030D-6E8A-4147-A177-3AD203B41FA5}">
                      <a16:colId xmlns:a16="http://schemas.microsoft.com/office/drawing/2014/main" val="3612135611"/>
                    </a:ext>
                  </a:extLst>
                </a:gridCol>
                <a:gridCol w="1320800">
                  <a:extLst>
                    <a:ext uri="{9D8B030D-6E8A-4147-A177-3AD203B41FA5}">
                      <a16:colId xmlns:a16="http://schemas.microsoft.com/office/drawing/2014/main" val="3425231447"/>
                    </a:ext>
                  </a:extLst>
                </a:gridCol>
                <a:gridCol w="1320800">
                  <a:extLst>
                    <a:ext uri="{9D8B030D-6E8A-4147-A177-3AD203B41FA5}">
                      <a16:colId xmlns:a16="http://schemas.microsoft.com/office/drawing/2014/main" val="1749883671"/>
                    </a:ext>
                  </a:extLst>
                </a:gridCol>
                <a:gridCol w="1320800">
                  <a:extLst>
                    <a:ext uri="{9D8B030D-6E8A-4147-A177-3AD203B41FA5}">
                      <a16:colId xmlns:a16="http://schemas.microsoft.com/office/drawing/2014/main" val="2862582785"/>
                    </a:ext>
                  </a:extLst>
                </a:gridCol>
                <a:gridCol w="1320800">
                  <a:extLst>
                    <a:ext uri="{9D8B030D-6E8A-4147-A177-3AD203B41FA5}">
                      <a16:colId xmlns:a16="http://schemas.microsoft.com/office/drawing/2014/main" val="443038311"/>
                    </a:ext>
                  </a:extLst>
                </a:gridCol>
                <a:gridCol w="1320800">
                  <a:extLst>
                    <a:ext uri="{9D8B030D-6E8A-4147-A177-3AD203B41FA5}">
                      <a16:colId xmlns:a16="http://schemas.microsoft.com/office/drawing/2014/main" val="3264863562"/>
                    </a:ext>
                  </a:extLst>
                </a:gridCol>
                <a:gridCol w="1320800">
                  <a:extLst>
                    <a:ext uri="{9D8B030D-6E8A-4147-A177-3AD203B41FA5}">
                      <a16:colId xmlns:a16="http://schemas.microsoft.com/office/drawing/2014/main" val="1657789765"/>
                    </a:ext>
                  </a:extLst>
                </a:gridCol>
                <a:gridCol w="1320800">
                  <a:extLst>
                    <a:ext uri="{9D8B030D-6E8A-4147-A177-3AD203B41FA5}">
                      <a16:colId xmlns:a16="http://schemas.microsoft.com/office/drawing/2014/main" val="3031060035"/>
                    </a:ext>
                  </a:extLst>
                </a:gridCol>
                <a:gridCol w="1320800">
                  <a:extLst>
                    <a:ext uri="{9D8B030D-6E8A-4147-A177-3AD203B41FA5}">
                      <a16:colId xmlns:a16="http://schemas.microsoft.com/office/drawing/2014/main" val="2434418839"/>
                    </a:ext>
                  </a:extLst>
                </a:gridCol>
              </a:tblGrid>
              <a:tr h="324040">
                <a:tc>
                  <a:txBody>
                    <a:bodyPr/>
                    <a:lstStyle/>
                    <a:p>
                      <a:endParaRPr lang="fr-FR" sz="600" dirty="0">
                        <a:ln>
                          <a:solidFill>
                            <a:srgbClr val="FFD13F"/>
                          </a:solidFill>
                        </a:ln>
                        <a:solidFill>
                          <a:srgbClr val="FFD13F"/>
                        </a:solidFill>
                      </a:endParaRPr>
                    </a:p>
                  </a:txBody>
                  <a:tcPr>
                    <a:lnL w="12700" cap="flat" cmpd="sng" algn="ctr">
                      <a:no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solidFill>
                        <a:srgbClr val="FFD13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fr-FR" sz="600" dirty="0">
                        <a:ln>
                          <a:solidFill>
                            <a:srgbClr val="FFD13F"/>
                          </a:solidFill>
                        </a:ln>
                        <a:solidFill>
                          <a:srgbClr val="FFD13F"/>
                        </a:solidFill>
                      </a:endParaRPr>
                    </a:p>
                  </a:txBody>
                  <a:tcPr>
                    <a:lnL w="12700" cap="flat" cmpd="sng" algn="ctr">
                      <a:solidFill>
                        <a:srgbClr val="FFD13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597290922"/>
                  </a:ext>
                </a:extLst>
              </a:tr>
            </a:tbl>
          </a:graphicData>
        </a:graphic>
      </p:graphicFrame>
      <p:sp>
        <p:nvSpPr>
          <p:cNvPr id="11" name="ZoneTexte 10">
            <a:extLst>
              <a:ext uri="{FF2B5EF4-FFF2-40B4-BE49-F238E27FC236}">
                <a16:creationId xmlns:a16="http://schemas.microsoft.com/office/drawing/2014/main" id="{40DEC18F-935F-495C-9CC3-C8E143E7151D}"/>
              </a:ext>
            </a:extLst>
          </p:cNvPr>
          <p:cNvSpPr txBox="1"/>
          <p:nvPr/>
        </p:nvSpPr>
        <p:spPr>
          <a:xfrm>
            <a:off x="1201077" y="1213186"/>
            <a:ext cx="914400" cy="338554"/>
          </a:xfrm>
          <a:prstGeom prst="rect">
            <a:avLst/>
          </a:prstGeom>
          <a:noFill/>
        </p:spPr>
        <p:txBody>
          <a:bodyPr wrap="square" rtlCol="0">
            <a:spAutoFit/>
          </a:bodyPr>
          <a:lstStyle/>
          <a:p>
            <a:pPr algn="ctr"/>
            <a:r>
              <a:rPr lang="fr-FR" sz="1600" dirty="0"/>
              <a:t>1950</a:t>
            </a:r>
          </a:p>
        </p:txBody>
      </p:sp>
      <p:sp>
        <p:nvSpPr>
          <p:cNvPr id="13" name="ZoneTexte 12">
            <a:extLst>
              <a:ext uri="{FF2B5EF4-FFF2-40B4-BE49-F238E27FC236}">
                <a16:creationId xmlns:a16="http://schemas.microsoft.com/office/drawing/2014/main" id="{279FBFD2-0B05-4105-B477-105B44DA2B5E}"/>
              </a:ext>
            </a:extLst>
          </p:cNvPr>
          <p:cNvSpPr txBox="1"/>
          <p:nvPr/>
        </p:nvSpPr>
        <p:spPr>
          <a:xfrm>
            <a:off x="6487810" y="1159867"/>
            <a:ext cx="914400" cy="338554"/>
          </a:xfrm>
          <a:prstGeom prst="rect">
            <a:avLst/>
          </a:prstGeom>
          <a:noFill/>
        </p:spPr>
        <p:txBody>
          <a:bodyPr wrap="square" rtlCol="0">
            <a:spAutoFit/>
          </a:bodyPr>
          <a:lstStyle/>
          <a:p>
            <a:pPr algn="ctr"/>
            <a:r>
              <a:rPr lang="fr-FR" sz="1600" dirty="0"/>
              <a:t>1990</a:t>
            </a:r>
          </a:p>
        </p:txBody>
      </p:sp>
      <p:sp>
        <p:nvSpPr>
          <p:cNvPr id="40" name="ZoneTexte 39">
            <a:extLst>
              <a:ext uri="{FF2B5EF4-FFF2-40B4-BE49-F238E27FC236}">
                <a16:creationId xmlns:a16="http://schemas.microsoft.com/office/drawing/2014/main" id="{13D08292-6FD2-4D76-A7F9-895A816AA320}"/>
              </a:ext>
            </a:extLst>
          </p:cNvPr>
          <p:cNvSpPr txBox="1"/>
          <p:nvPr/>
        </p:nvSpPr>
        <p:spPr>
          <a:xfrm>
            <a:off x="9147826" y="1159867"/>
            <a:ext cx="914400" cy="338554"/>
          </a:xfrm>
          <a:prstGeom prst="rect">
            <a:avLst/>
          </a:prstGeom>
          <a:noFill/>
        </p:spPr>
        <p:txBody>
          <a:bodyPr wrap="square" rtlCol="0">
            <a:spAutoFit/>
          </a:bodyPr>
          <a:lstStyle/>
          <a:p>
            <a:pPr algn="ctr"/>
            <a:r>
              <a:rPr lang="fr-FR" sz="1600" dirty="0"/>
              <a:t>2010</a:t>
            </a:r>
          </a:p>
        </p:txBody>
      </p:sp>
      <p:sp>
        <p:nvSpPr>
          <p:cNvPr id="41" name="ZoneTexte 40">
            <a:extLst>
              <a:ext uri="{FF2B5EF4-FFF2-40B4-BE49-F238E27FC236}">
                <a16:creationId xmlns:a16="http://schemas.microsoft.com/office/drawing/2014/main" id="{39CF3559-7BE6-496E-A311-8C60A6A5048B}"/>
              </a:ext>
            </a:extLst>
          </p:cNvPr>
          <p:cNvSpPr txBox="1"/>
          <p:nvPr/>
        </p:nvSpPr>
        <p:spPr>
          <a:xfrm>
            <a:off x="2541285" y="1210461"/>
            <a:ext cx="914400" cy="338554"/>
          </a:xfrm>
          <a:prstGeom prst="rect">
            <a:avLst/>
          </a:prstGeom>
          <a:noFill/>
        </p:spPr>
        <p:txBody>
          <a:bodyPr wrap="square" rtlCol="0">
            <a:spAutoFit/>
          </a:bodyPr>
          <a:lstStyle/>
          <a:p>
            <a:pPr algn="ctr"/>
            <a:r>
              <a:rPr lang="fr-FR" sz="1600" dirty="0"/>
              <a:t>1960</a:t>
            </a:r>
          </a:p>
        </p:txBody>
      </p:sp>
      <p:sp>
        <p:nvSpPr>
          <p:cNvPr id="3" name="ZoneTexte 2">
            <a:extLst>
              <a:ext uri="{FF2B5EF4-FFF2-40B4-BE49-F238E27FC236}">
                <a16:creationId xmlns:a16="http://schemas.microsoft.com/office/drawing/2014/main" id="{9FA02920-4928-B4F0-7722-792D4C4DAFC9}"/>
              </a:ext>
            </a:extLst>
          </p:cNvPr>
          <p:cNvSpPr txBox="1"/>
          <p:nvPr/>
        </p:nvSpPr>
        <p:spPr>
          <a:xfrm>
            <a:off x="9596693" y="2785164"/>
            <a:ext cx="1750477" cy="307777"/>
          </a:xfrm>
          <a:prstGeom prst="rect">
            <a:avLst/>
          </a:prstGeom>
          <a:noFill/>
        </p:spPr>
        <p:txBody>
          <a:bodyPr wrap="square">
            <a:spAutoFit/>
          </a:bodyPr>
          <a:lstStyle/>
          <a:p>
            <a:r>
              <a:rPr lang="fr-FR" sz="1400" dirty="0">
                <a:solidFill>
                  <a:srgbClr val="FF0000"/>
                </a:solidFill>
              </a:rPr>
              <a:t>vers l’IA GÉNÉRATIVE</a:t>
            </a:r>
            <a:endParaRPr lang="fr-FR" sz="1400" i="1" dirty="0">
              <a:solidFill>
                <a:srgbClr val="FF0000"/>
              </a:solidFill>
            </a:endParaRPr>
          </a:p>
        </p:txBody>
      </p:sp>
    </p:spTree>
    <p:extLst>
      <p:ext uri="{BB962C8B-B14F-4D97-AF65-F5344CB8AC3E}">
        <p14:creationId xmlns:p14="http://schemas.microsoft.com/office/powerpoint/2010/main" val="339185711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7C511AC-15B2-7CAE-E834-B6E37F6C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39" y="444392"/>
            <a:ext cx="6446207" cy="5969215"/>
          </a:xfrm>
          <a:prstGeom prst="rect">
            <a:avLst/>
          </a:prstGeom>
        </p:spPr>
      </p:pic>
      <p:sp>
        <p:nvSpPr>
          <p:cNvPr id="7" name="ZoneTexte 6">
            <a:extLst>
              <a:ext uri="{FF2B5EF4-FFF2-40B4-BE49-F238E27FC236}">
                <a16:creationId xmlns:a16="http://schemas.microsoft.com/office/drawing/2014/main" id="{01238524-56D9-D4D4-C92B-761B44078E1D}"/>
              </a:ext>
            </a:extLst>
          </p:cNvPr>
          <p:cNvSpPr txBox="1"/>
          <p:nvPr/>
        </p:nvSpPr>
        <p:spPr>
          <a:xfrm>
            <a:off x="6096000" y="3828284"/>
            <a:ext cx="5162550" cy="2585323"/>
          </a:xfrm>
          <a:prstGeom prst="rect">
            <a:avLst/>
          </a:prstGeom>
          <a:solidFill>
            <a:schemeClr val="bg1"/>
          </a:solidFill>
        </p:spPr>
        <p:txBody>
          <a:bodyPr wrap="square">
            <a:spAutoFit/>
          </a:bodyPr>
          <a:lstStyle/>
          <a:p>
            <a:r>
              <a:rPr lang="fr-FR" dirty="0"/>
              <a:t>« Ce que nous ne mesurons plus avec l’arrivée de ces artefacts génératifs c’est la part de cette liste de résultats dans la réponse formulée. Et donc l’obligation, au choix, d’une forme de confiance aveugle ou d’une forme de doute systématique, dont ni l’un ni l’autre ne permettent d’avancer sereinement dans l’établissement de repères stables de connaissances et d’informations permettant à une société de débattre »</a:t>
            </a:r>
          </a:p>
        </p:txBody>
      </p:sp>
      <p:sp>
        <p:nvSpPr>
          <p:cNvPr id="11" name="ZoneTexte 10">
            <a:extLst>
              <a:ext uri="{FF2B5EF4-FFF2-40B4-BE49-F238E27FC236}">
                <a16:creationId xmlns:a16="http://schemas.microsoft.com/office/drawing/2014/main" id="{3038F2BC-FF11-4410-6C62-7FFD43724FB6}"/>
              </a:ext>
            </a:extLst>
          </p:cNvPr>
          <p:cNvSpPr txBox="1"/>
          <p:nvPr/>
        </p:nvSpPr>
        <p:spPr>
          <a:xfrm>
            <a:off x="5154930" y="6456894"/>
            <a:ext cx="1596390" cy="276999"/>
          </a:xfrm>
          <a:prstGeom prst="rect">
            <a:avLst/>
          </a:prstGeom>
          <a:noFill/>
        </p:spPr>
        <p:txBody>
          <a:bodyPr wrap="square">
            <a:spAutoFit/>
          </a:bodyPr>
          <a:lstStyle/>
          <a:p>
            <a:r>
              <a:rPr lang="fr-FR" sz="1200" dirty="0">
                <a:hlinkClick r:id="rId3"/>
              </a:rPr>
              <a:t>O. Ertzscheid, 08/2024</a:t>
            </a:r>
            <a:endParaRPr lang="fr-FR" sz="1200" dirty="0"/>
          </a:p>
        </p:txBody>
      </p:sp>
    </p:spTree>
    <p:extLst>
      <p:ext uri="{BB962C8B-B14F-4D97-AF65-F5344CB8AC3E}">
        <p14:creationId xmlns:p14="http://schemas.microsoft.com/office/powerpoint/2010/main" val="23791381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215587-30DC-486D-9781-FD0944A90BE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04989" y="4339272"/>
            <a:ext cx="9909639" cy="2139043"/>
          </a:xfrm>
          <a:prstGeom prst="rect">
            <a:avLst/>
          </a:prstGeom>
        </p:spPr>
      </p:pic>
      <p:pic>
        <p:nvPicPr>
          <p:cNvPr id="2" name="Image 1">
            <a:extLst>
              <a:ext uri="{FF2B5EF4-FFF2-40B4-BE49-F238E27FC236}">
                <a16:creationId xmlns:a16="http://schemas.microsoft.com/office/drawing/2014/main" id="{898CD1C8-295A-4B83-9D29-6CD0AF7E005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3552" y="80537"/>
            <a:ext cx="9826795" cy="4082765"/>
          </a:xfrm>
          <a:prstGeom prst="rect">
            <a:avLst/>
          </a:prstGeom>
        </p:spPr>
      </p:pic>
      <p:sp>
        <p:nvSpPr>
          <p:cNvPr id="5" name="Rectangle 4">
            <a:extLst>
              <a:ext uri="{FF2B5EF4-FFF2-40B4-BE49-F238E27FC236}">
                <a16:creationId xmlns:a16="http://schemas.microsoft.com/office/drawing/2014/main" id="{14E14314-B727-4EB2-89D9-D65C5EC5FC03}"/>
              </a:ext>
            </a:extLst>
          </p:cNvPr>
          <p:cNvSpPr/>
          <p:nvPr/>
        </p:nvSpPr>
        <p:spPr>
          <a:xfrm>
            <a:off x="8640912" y="6476024"/>
            <a:ext cx="171553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5"/>
              </a:rPr>
              <a:t>Gemini,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hlinkClick r:id="rId5"/>
              </a:rPr>
              <a:t>Questions fréquentes</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37522DD-6DD5-467F-9A3A-EF674A7ADDE2}"/>
              </a:ext>
            </a:extLst>
          </p:cNvPr>
          <p:cNvSpPr/>
          <p:nvPr/>
        </p:nvSpPr>
        <p:spPr>
          <a:xfrm>
            <a:off x="1573103" y="1823804"/>
            <a:ext cx="3341797"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C38424D5-9E85-4972-AE17-11DFF12ACBF4}"/>
              </a:ext>
            </a:extLst>
          </p:cNvPr>
          <p:cNvSpPr/>
          <p:nvPr/>
        </p:nvSpPr>
        <p:spPr>
          <a:xfrm>
            <a:off x="1651659" y="3701270"/>
            <a:ext cx="6273139" cy="36694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57E1265-02B9-4CA1-8E0D-7776EAB796C7}"/>
              </a:ext>
            </a:extLst>
          </p:cNvPr>
          <p:cNvSpPr/>
          <p:nvPr/>
        </p:nvSpPr>
        <p:spPr>
          <a:xfrm>
            <a:off x="7924799" y="3456146"/>
            <a:ext cx="2609851" cy="315754"/>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73A83AF-F78E-4AB3-BF96-88BF2C22ADBD}"/>
              </a:ext>
            </a:extLst>
          </p:cNvPr>
          <p:cNvSpPr/>
          <p:nvPr/>
        </p:nvSpPr>
        <p:spPr>
          <a:xfrm>
            <a:off x="5134163" y="5444700"/>
            <a:ext cx="5057587" cy="246221"/>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85891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437D9C-4D93-428B-9DE5-04F2480AD9BD}"/>
              </a:ext>
            </a:extLst>
          </p:cNvPr>
          <p:cNvSpPr/>
          <p:nvPr/>
        </p:nvSpPr>
        <p:spPr>
          <a:xfrm>
            <a:off x="1888671" y="6578246"/>
            <a:ext cx="8414657" cy="246221"/>
          </a:xfrm>
          <a:prstGeom prst="rect">
            <a:avLst/>
          </a:prstGeom>
        </p:spPr>
        <p:txBody>
          <a:bodyPr wrap="square">
            <a:spAutoFit/>
          </a:bodyPr>
          <a:lstStyle/>
          <a:p>
            <a:pPr algn="ctr"/>
            <a:r>
              <a:rPr lang="fr-FR" sz="1000" dirty="0">
                <a:hlinkClick r:id="rId3"/>
              </a:rPr>
              <a:t>Rarissime photo d'Arthur Rimbaud prise par Ernest Balthazar, un photographe de rue, à Paris le 1er Novembre 1873</a:t>
            </a:r>
            <a:endParaRPr lang="fr-FR" sz="1000" dirty="0">
              <a:highlight>
                <a:srgbClr val="FFFF00"/>
              </a:highlight>
            </a:endParaRPr>
          </a:p>
        </p:txBody>
      </p:sp>
      <p:pic>
        <p:nvPicPr>
          <p:cNvPr id="2050" name="Picture 2" descr="No photo description available.">
            <a:extLst>
              <a:ext uri="{FF2B5EF4-FFF2-40B4-BE49-F238E27FC236}">
                <a16:creationId xmlns:a16="http://schemas.microsoft.com/office/drawing/2014/main" id="{1A9AEBD5-5913-4FC0-8EF9-36E56D1CC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7274"/>
            <a:ext cx="4876800" cy="608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8617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3C43B53-D18A-4F92-AFB3-B4C35AAF60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09462" y="1044455"/>
            <a:ext cx="4595183" cy="2049896"/>
          </a:xfrm>
          <a:prstGeom prst="rect">
            <a:avLst/>
          </a:prstGeom>
        </p:spPr>
      </p:pic>
      <p:sp>
        <p:nvSpPr>
          <p:cNvPr id="6" name="Rectangle 5">
            <a:extLst>
              <a:ext uri="{FF2B5EF4-FFF2-40B4-BE49-F238E27FC236}">
                <a16:creationId xmlns:a16="http://schemas.microsoft.com/office/drawing/2014/main" id="{67DCBF48-9353-4912-B787-F9330D20FDA7}"/>
              </a:ext>
            </a:extLst>
          </p:cNvPr>
          <p:cNvSpPr/>
          <p:nvPr/>
        </p:nvSpPr>
        <p:spPr>
          <a:xfrm>
            <a:off x="4705094" y="5927818"/>
            <a:ext cx="3063146" cy="369332"/>
          </a:xfrm>
          <a:prstGeom prst="rect">
            <a:avLst/>
          </a:prstGeom>
        </p:spPr>
        <p:txBody>
          <a:bodyPr wrap="none">
            <a:spAutoFit/>
          </a:bodyPr>
          <a:lstStyle/>
          <a:p>
            <a:r>
              <a:rPr lang="fr-FR" dirty="0"/>
              <a:t>moteurs de recherche inversés</a:t>
            </a:r>
          </a:p>
        </p:txBody>
      </p:sp>
      <p:pic>
        <p:nvPicPr>
          <p:cNvPr id="11" name="Image 10">
            <a:extLst>
              <a:ext uri="{FF2B5EF4-FFF2-40B4-BE49-F238E27FC236}">
                <a16:creationId xmlns:a16="http://schemas.microsoft.com/office/drawing/2014/main" id="{8E27E9D1-972C-4ED1-A947-5DBA399710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5366" y="4002052"/>
            <a:ext cx="2556835" cy="840761"/>
          </a:xfrm>
          <a:prstGeom prst="rect">
            <a:avLst/>
          </a:prstGeom>
        </p:spPr>
      </p:pic>
      <p:sp>
        <p:nvSpPr>
          <p:cNvPr id="2" name="Rectangle 1">
            <a:extLst>
              <a:ext uri="{FF2B5EF4-FFF2-40B4-BE49-F238E27FC236}">
                <a16:creationId xmlns:a16="http://schemas.microsoft.com/office/drawing/2014/main" id="{FA82CA48-A612-40BE-943D-5ACC4F31B888}"/>
              </a:ext>
            </a:extLst>
          </p:cNvPr>
          <p:cNvSpPr/>
          <p:nvPr/>
        </p:nvSpPr>
        <p:spPr>
          <a:xfrm>
            <a:off x="1230153" y="3094351"/>
            <a:ext cx="949299" cy="246221"/>
          </a:xfrm>
          <a:prstGeom prst="rect">
            <a:avLst/>
          </a:prstGeom>
        </p:spPr>
        <p:txBody>
          <a:bodyPr wrap="none">
            <a:spAutoFit/>
          </a:bodyPr>
          <a:lstStyle/>
          <a:p>
            <a:r>
              <a:rPr lang="fr-FR" sz="1000" dirty="0">
                <a:hlinkClick r:id="rId5"/>
              </a:rPr>
              <a:t>Google images</a:t>
            </a:r>
            <a:endParaRPr lang="fr-FR" sz="1000" dirty="0"/>
          </a:p>
        </p:txBody>
      </p:sp>
      <p:sp>
        <p:nvSpPr>
          <p:cNvPr id="10" name="Rectangle 9">
            <a:extLst>
              <a:ext uri="{FF2B5EF4-FFF2-40B4-BE49-F238E27FC236}">
                <a16:creationId xmlns:a16="http://schemas.microsoft.com/office/drawing/2014/main" id="{B5A69365-0F63-4CAB-9D67-E5F3B7E9C2DB}"/>
              </a:ext>
            </a:extLst>
          </p:cNvPr>
          <p:cNvSpPr/>
          <p:nvPr/>
        </p:nvSpPr>
        <p:spPr>
          <a:xfrm>
            <a:off x="7504386" y="4884929"/>
            <a:ext cx="527709" cy="246221"/>
          </a:xfrm>
          <a:prstGeom prst="rect">
            <a:avLst/>
          </a:prstGeom>
        </p:spPr>
        <p:txBody>
          <a:bodyPr wrap="none">
            <a:spAutoFit/>
          </a:bodyPr>
          <a:lstStyle/>
          <a:p>
            <a:r>
              <a:rPr lang="fr-FR" sz="1000" dirty="0">
                <a:hlinkClick r:id="rId6"/>
              </a:rPr>
              <a:t>TinEye</a:t>
            </a:r>
            <a:endParaRPr lang="fr-FR" sz="1000" dirty="0"/>
          </a:p>
        </p:txBody>
      </p:sp>
    </p:spTree>
    <p:extLst>
      <p:ext uri="{BB962C8B-B14F-4D97-AF65-F5344CB8AC3E}">
        <p14:creationId xmlns:p14="http://schemas.microsoft.com/office/powerpoint/2010/main" val="42012405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8782" y="263470"/>
            <a:ext cx="6962551" cy="375507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a:xfrm>
            <a:off x="2958412" y="1150190"/>
            <a:ext cx="294468" cy="24022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5"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5141851" y="3299466"/>
            <a:ext cx="4592401" cy="338040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e 6"/>
          <p:cNvSpPr/>
          <p:nvPr/>
        </p:nvSpPr>
        <p:spPr>
          <a:xfrm>
            <a:off x="8868846" y="3299465"/>
            <a:ext cx="438797" cy="4804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6"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391650" y="4587956"/>
            <a:ext cx="2800350" cy="21490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5501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0C7FE0-17E3-42DC-8A3C-8DCEE7E842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3451" y="487196"/>
            <a:ext cx="1924418" cy="5131350"/>
          </a:xfrm>
          <a:prstGeom prst="rect">
            <a:avLst/>
          </a:prstGeom>
        </p:spPr>
      </p:pic>
      <p:sp>
        <p:nvSpPr>
          <p:cNvPr id="7" name="Rectangle 6">
            <a:extLst>
              <a:ext uri="{FF2B5EF4-FFF2-40B4-BE49-F238E27FC236}">
                <a16:creationId xmlns:a16="http://schemas.microsoft.com/office/drawing/2014/main" id="{D80D8B42-9847-45C8-934D-89CA3A495A89}"/>
              </a:ext>
            </a:extLst>
          </p:cNvPr>
          <p:cNvSpPr/>
          <p:nvPr/>
        </p:nvSpPr>
        <p:spPr>
          <a:xfrm>
            <a:off x="2656100" y="6401012"/>
            <a:ext cx="1390317" cy="369332"/>
          </a:xfrm>
          <a:prstGeom prst="rect">
            <a:avLst/>
          </a:prstGeom>
        </p:spPr>
        <p:txBody>
          <a:bodyPr wrap="none">
            <a:spAutoFit/>
          </a:bodyPr>
          <a:lstStyle/>
          <a:p>
            <a:r>
              <a:rPr lang="fr-FR" dirty="0"/>
              <a:t>filtres dédiés</a:t>
            </a:r>
          </a:p>
        </p:txBody>
      </p:sp>
      <p:sp>
        <p:nvSpPr>
          <p:cNvPr id="8" name="Rectangle 7">
            <a:extLst>
              <a:ext uri="{FF2B5EF4-FFF2-40B4-BE49-F238E27FC236}">
                <a16:creationId xmlns:a16="http://schemas.microsoft.com/office/drawing/2014/main" id="{1DBFBD0B-F84B-4362-94B8-9C72A71CD354}"/>
              </a:ext>
            </a:extLst>
          </p:cNvPr>
          <p:cNvSpPr/>
          <p:nvPr/>
        </p:nvSpPr>
        <p:spPr>
          <a:xfrm>
            <a:off x="8024478" y="6383295"/>
            <a:ext cx="2401363" cy="369332"/>
          </a:xfrm>
          <a:prstGeom prst="rect">
            <a:avLst/>
          </a:prstGeom>
        </p:spPr>
        <p:txBody>
          <a:bodyPr wrap="none">
            <a:spAutoFit/>
          </a:bodyPr>
          <a:lstStyle/>
          <a:p>
            <a:r>
              <a:rPr lang="fr-FR" dirty="0"/>
              <a:t>marquages numériques</a:t>
            </a:r>
          </a:p>
        </p:txBody>
      </p:sp>
      <p:pic>
        <p:nvPicPr>
          <p:cNvPr id="16" name="Image 15">
            <a:extLst>
              <a:ext uri="{FF2B5EF4-FFF2-40B4-BE49-F238E27FC236}">
                <a16:creationId xmlns:a16="http://schemas.microsoft.com/office/drawing/2014/main" id="{3A4169EA-5A06-4D51-93B0-0D1BCDF98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2316" y="1933320"/>
            <a:ext cx="3505689" cy="3439005"/>
          </a:xfrm>
          <a:prstGeom prst="rect">
            <a:avLst/>
          </a:prstGeom>
        </p:spPr>
      </p:pic>
      <p:sp>
        <p:nvSpPr>
          <p:cNvPr id="12" name="Rectangle 11">
            <a:extLst>
              <a:ext uri="{FF2B5EF4-FFF2-40B4-BE49-F238E27FC236}">
                <a16:creationId xmlns:a16="http://schemas.microsoft.com/office/drawing/2014/main" id="{2E6A4B2C-3D98-46FD-B61F-B4F6863A8E93}"/>
              </a:ext>
            </a:extLst>
          </p:cNvPr>
          <p:cNvSpPr/>
          <p:nvPr/>
        </p:nvSpPr>
        <p:spPr>
          <a:xfrm>
            <a:off x="1149909" y="5608814"/>
            <a:ext cx="570990" cy="246221"/>
          </a:xfrm>
          <a:prstGeom prst="rect">
            <a:avLst/>
          </a:prstGeom>
        </p:spPr>
        <p:txBody>
          <a:bodyPr wrap="none">
            <a:spAutoFit/>
          </a:bodyPr>
          <a:lstStyle/>
          <a:p>
            <a:r>
              <a:rPr lang="fr-FR" sz="1000" dirty="0">
                <a:hlinkClick r:id="rId5"/>
              </a:rPr>
              <a:t>Freepik</a:t>
            </a:r>
            <a:endParaRPr lang="fr-FR" sz="1000" dirty="0"/>
          </a:p>
        </p:txBody>
      </p:sp>
      <p:sp>
        <p:nvSpPr>
          <p:cNvPr id="13" name="Rectangle 12">
            <a:extLst>
              <a:ext uri="{FF2B5EF4-FFF2-40B4-BE49-F238E27FC236}">
                <a16:creationId xmlns:a16="http://schemas.microsoft.com/office/drawing/2014/main" id="{09729C18-E4E1-4FCD-BB88-96D7719628AA}"/>
              </a:ext>
            </a:extLst>
          </p:cNvPr>
          <p:cNvSpPr/>
          <p:nvPr/>
        </p:nvSpPr>
        <p:spPr>
          <a:xfrm>
            <a:off x="10003058" y="5372325"/>
            <a:ext cx="974947" cy="246221"/>
          </a:xfrm>
          <a:prstGeom prst="rect">
            <a:avLst/>
          </a:prstGeom>
        </p:spPr>
        <p:txBody>
          <a:bodyPr wrap="none">
            <a:spAutoFit/>
          </a:bodyPr>
          <a:lstStyle/>
          <a:p>
            <a:r>
              <a:rPr lang="fr-FR" sz="1000" dirty="0"/>
              <a:t>Firefly </a:t>
            </a:r>
            <a:r>
              <a:rPr lang="fr-FR" sz="1000" dirty="0">
                <a:hlinkClick r:id="rId6"/>
              </a:rPr>
              <a:t>d’Adobe</a:t>
            </a:r>
            <a:endParaRPr lang="fr-FR" sz="1000" dirty="0"/>
          </a:p>
        </p:txBody>
      </p:sp>
      <p:pic>
        <p:nvPicPr>
          <p:cNvPr id="4098" name="Picture 2"/>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3351259" y="2536741"/>
            <a:ext cx="1906541" cy="346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469149" y="5983190"/>
            <a:ext cx="846707" cy="246221"/>
          </a:xfrm>
          <a:prstGeom prst="rect">
            <a:avLst/>
          </a:prstGeom>
        </p:spPr>
        <p:txBody>
          <a:bodyPr wrap="none">
            <a:spAutoFit/>
          </a:bodyPr>
          <a:lstStyle/>
          <a:p>
            <a:r>
              <a:rPr lang="fr-FR" sz="1000" dirty="0" err="1">
                <a:hlinkClick r:id="rId8"/>
              </a:rPr>
              <a:t>Shutterstock</a:t>
            </a:r>
            <a:endParaRPr lang="fr-FR" sz="1000" dirty="0"/>
          </a:p>
        </p:txBody>
      </p:sp>
    </p:spTree>
    <p:extLst>
      <p:ext uri="{BB962C8B-B14F-4D97-AF65-F5344CB8AC3E}">
        <p14:creationId xmlns:p14="http://schemas.microsoft.com/office/powerpoint/2010/main" val="33263703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ttps://libapps-au.s3-ap-southeast-2.amazonaws.com/accounts/209265/images/original_when_is_it_safe_to_use_chatgpt.jpg">
            <a:extLst>
              <a:ext uri="{FF2B5EF4-FFF2-40B4-BE49-F238E27FC236}">
                <a16:creationId xmlns:a16="http://schemas.microsoft.com/office/drawing/2014/main" id="{87307169-C192-48A9-A062-E1E9355D96ED}"/>
              </a:ext>
            </a:extLst>
          </p:cNvPr>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93319" y="275908"/>
            <a:ext cx="4805362" cy="6319837"/>
          </a:xfrm>
          <a:prstGeom prst="rect">
            <a:avLst/>
          </a:prstGeom>
          <a:noFill/>
          <a:ln>
            <a:noFill/>
          </a:ln>
        </p:spPr>
      </p:pic>
      <p:sp>
        <p:nvSpPr>
          <p:cNvPr id="6" name="Rectangle 5">
            <a:extLst>
              <a:ext uri="{FF2B5EF4-FFF2-40B4-BE49-F238E27FC236}">
                <a16:creationId xmlns:a16="http://schemas.microsoft.com/office/drawing/2014/main" id="{E72497DE-3D95-4F5A-B48F-F0A384591A95}"/>
              </a:ext>
            </a:extLst>
          </p:cNvPr>
          <p:cNvSpPr/>
          <p:nvPr/>
        </p:nvSpPr>
        <p:spPr>
          <a:xfrm>
            <a:off x="7418614" y="5904051"/>
            <a:ext cx="1534886" cy="215444"/>
          </a:xfrm>
          <a:prstGeom prst="rect">
            <a:avLst/>
          </a:prstGeom>
        </p:spPr>
        <p:txBody>
          <a:bodyPr wrap="square">
            <a:spAutoFit/>
          </a:bodyPr>
          <a:lstStyle/>
          <a:p>
            <a:r>
              <a:rPr lang="fr-FR" sz="800" dirty="0">
                <a:hlinkClick r:id="rId4"/>
              </a:rPr>
              <a:t>A. Tiulkanov, 2023</a:t>
            </a:r>
            <a:endParaRPr lang="fr-FR" sz="800" dirty="0"/>
          </a:p>
        </p:txBody>
      </p:sp>
    </p:spTree>
    <p:extLst>
      <p:ext uri="{BB962C8B-B14F-4D97-AF65-F5344CB8AC3E}">
        <p14:creationId xmlns:p14="http://schemas.microsoft.com/office/powerpoint/2010/main" val="35758201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4206435808"/>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2067177"/>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806476"/>
            <a:ext cx="1119600" cy="1119600"/>
          </a:xfrm>
          <a:prstGeom prst="rect">
            <a:avLst/>
          </a:prstGeom>
        </p:spPr>
      </p:pic>
    </p:spTree>
    <p:extLst>
      <p:ext uri="{BB962C8B-B14F-4D97-AF65-F5344CB8AC3E}">
        <p14:creationId xmlns:p14="http://schemas.microsoft.com/office/powerpoint/2010/main" val="22763591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13F73C3-398C-C235-84B8-6E123530D669}"/>
              </a:ext>
            </a:extLst>
          </p:cNvPr>
          <p:cNvPicPr>
            <a:picLocks noChangeAspect="1"/>
          </p:cNvPicPr>
          <p:nvPr/>
        </p:nvPicPr>
        <p:blipFill>
          <a:blip r:embed="rId2" cstate="screen">
            <a:extLst>
              <a:ext uri="{28A0092B-C50C-407E-A947-70E740481C1C}">
                <a14:useLocalDpi xmlns:a14="http://schemas.microsoft.com/office/drawing/2010/main" val="0"/>
              </a:ext>
            </a:extLst>
          </a:blip>
          <a:srcRect l="3009"/>
          <a:stretch/>
        </p:blipFill>
        <p:spPr>
          <a:xfrm>
            <a:off x="445136" y="1399856"/>
            <a:ext cx="3447973" cy="5040000"/>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CFAFB1E9-21B8-D1ED-0A0F-9C53A0312DA4}"/>
              </a:ext>
            </a:extLst>
          </p:cNvPr>
          <p:cNvSpPr txBox="1"/>
          <p:nvPr/>
        </p:nvSpPr>
        <p:spPr>
          <a:xfrm>
            <a:off x="1613490" y="6507410"/>
            <a:ext cx="1299872" cy="246221"/>
          </a:xfrm>
          <a:prstGeom prst="rect">
            <a:avLst/>
          </a:prstGeom>
          <a:noFill/>
        </p:spPr>
        <p:txBody>
          <a:bodyPr wrap="square">
            <a:spAutoFit/>
          </a:bodyPr>
          <a:lstStyle/>
          <a:p>
            <a:r>
              <a:rPr lang="fr-FR" sz="1000" dirty="0" err="1">
                <a:hlinkClick r:id="rId3"/>
              </a:rPr>
              <a:t>ALLEA</a:t>
            </a:r>
            <a:r>
              <a:rPr lang="fr-FR" sz="1000" dirty="0">
                <a:hlinkClick r:id="rId3"/>
              </a:rPr>
              <a:t>, 2023</a:t>
            </a:r>
            <a:endParaRPr lang="fr-FR" sz="1000" dirty="0"/>
          </a:p>
        </p:txBody>
      </p:sp>
      <p:sp>
        <p:nvSpPr>
          <p:cNvPr id="6" name="ZoneTexte 5">
            <a:extLst>
              <a:ext uri="{FF2B5EF4-FFF2-40B4-BE49-F238E27FC236}">
                <a16:creationId xmlns:a16="http://schemas.microsoft.com/office/drawing/2014/main" id="{49F1B0F3-C542-5B6A-AD5D-84471B79FB89}"/>
              </a:ext>
            </a:extLst>
          </p:cNvPr>
          <p:cNvSpPr txBox="1"/>
          <p:nvPr/>
        </p:nvSpPr>
        <p:spPr>
          <a:xfrm>
            <a:off x="5093573" y="6507410"/>
            <a:ext cx="2872958" cy="246221"/>
          </a:xfrm>
          <a:prstGeom prst="rect">
            <a:avLst/>
          </a:prstGeom>
          <a:noFill/>
        </p:spPr>
        <p:txBody>
          <a:bodyPr wrap="square">
            <a:spAutoFit/>
          </a:bodyPr>
          <a:lstStyle/>
          <a:p>
            <a:r>
              <a:rPr lang="fr-FR" sz="1000" dirty="0">
                <a:hlinkClick r:id="rId4"/>
              </a:rPr>
              <a:t>Commission européenne, 2024</a:t>
            </a:r>
            <a:r>
              <a:rPr lang="fr-FR" sz="1000" dirty="0"/>
              <a:t>, </a:t>
            </a:r>
            <a:r>
              <a:rPr lang="fr-FR" sz="1000" dirty="0">
                <a:hlinkClick r:id="rId5"/>
              </a:rPr>
              <a:t>v. 2025</a:t>
            </a:r>
            <a:endParaRPr lang="fr-FR" sz="1000" dirty="0"/>
          </a:p>
        </p:txBody>
      </p:sp>
      <p:pic>
        <p:nvPicPr>
          <p:cNvPr id="7" name="Image 6">
            <a:extLst>
              <a:ext uri="{FF2B5EF4-FFF2-40B4-BE49-F238E27FC236}">
                <a16:creationId xmlns:a16="http://schemas.microsoft.com/office/drawing/2014/main" id="{5C898BDB-A5A8-77C3-22D3-D1FD4EC1E1B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18636" y="1378148"/>
            <a:ext cx="3547895" cy="5040000"/>
          </a:xfrm>
          <a:prstGeom prst="rect">
            <a:avLst/>
          </a:prstGeom>
          <a:effectLst>
            <a:outerShdw blurRad="292100" dist="139700" dir="2700000" algn="ctr" rotWithShape="0">
              <a:srgbClr val="000000">
                <a:alpha val="65000"/>
              </a:srgbClr>
            </a:outerShdw>
          </a:effectLst>
        </p:spPr>
      </p:pic>
      <p:pic>
        <p:nvPicPr>
          <p:cNvPr id="8" name="Image 7">
            <a:extLst>
              <a:ext uri="{FF2B5EF4-FFF2-40B4-BE49-F238E27FC236}">
                <a16:creationId xmlns:a16="http://schemas.microsoft.com/office/drawing/2014/main" id="{3D447A2D-3ED5-DFCB-B968-96322E45E2D0}"/>
              </a:ext>
            </a:extLst>
          </p:cNvPr>
          <p:cNvPicPr>
            <a:picLocks noChangeAspect="1"/>
          </p:cNvPicPr>
          <p:nvPr/>
        </p:nvPicPr>
        <p:blipFill>
          <a:blip r:embed="rId7" cstate="screen">
            <a:extLst>
              <a:ext uri="{28A0092B-C50C-407E-A947-70E740481C1C}">
                <a14:useLocalDpi xmlns:a14="http://schemas.microsoft.com/office/drawing/2010/main" val="0"/>
              </a:ext>
            </a:extLst>
          </a:blip>
          <a:srcRect t="-1"/>
          <a:stretch/>
        </p:blipFill>
        <p:spPr>
          <a:xfrm>
            <a:off x="8492058" y="1378148"/>
            <a:ext cx="3409566" cy="5040000"/>
          </a:xfrm>
          <a:prstGeom prst="rect">
            <a:avLst/>
          </a:prstGeom>
          <a:effectLst>
            <a:outerShdw blurRad="292100" dist="139700" dir="2700000" algn="ctr" rotWithShape="0">
              <a:srgbClr val="000000">
                <a:alpha val="65000"/>
              </a:srgbClr>
            </a:outerShdw>
          </a:effectLst>
        </p:spPr>
      </p:pic>
      <p:sp>
        <p:nvSpPr>
          <p:cNvPr id="9" name="ZoneTexte 8">
            <a:extLst>
              <a:ext uri="{FF2B5EF4-FFF2-40B4-BE49-F238E27FC236}">
                <a16:creationId xmlns:a16="http://schemas.microsoft.com/office/drawing/2014/main" id="{1F6C00D5-D143-FC42-657D-976B9703A553}"/>
              </a:ext>
            </a:extLst>
          </p:cNvPr>
          <p:cNvSpPr txBox="1"/>
          <p:nvPr/>
        </p:nvSpPr>
        <p:spPr>
          <a:xfrm>
            <a:off x="10066882" y="6440751"/>
            <a:ext cx="1104027" cy="246221"/>
          </a:xfrm>
          <a:prstGeom prst="rect">
            <a:avLst/>
          </a:prstGeom>
          <a:noFill/>
        </p:spPr>
        <p:txBody>
          <a:bodyPr wrap="square">
            <a:spAutoFit/>
          </a:bodyPr>
          <a:lstStyle/>
          <a:p>
            <a:r>
              <a:rPr lang="fr-FR" sz="1000" dirty="0">
                <a:hlinkClick r:id="rId8"/>
              </a:rPr>
              <a:t>INSERM, 2025</a:t>
            </a:r>
            <a:endParaRPr lang="fr-FR" sz="1000" dirty="0"/>
          </a:p>
        </p:txBody>
      </p:sp>
    </p:spTree>
    <p:extLst>
      <p:ext uri="{BB962C8B-B14F-4D97-AF65-F5344CB8AC3E}">
        <p14:creationId xmlns:p14="http://schemas.microsoft.com/office/powerpoint/2010/main" val="234366267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4FEEFF2-9EEB-B011-B16D-91C949A59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495" y="1114425"/>
            <a:ext cx="1847850" cy="231457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306F757-742E-6184-CA12-627563BE0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0" y="1114425"/>
            <a:ext cx="1905000" cy="2352675"/>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8DC8C03-03F4-C90E-9380-BB4A0E57B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749" y="4261149"/>
            <a:ext cx="3814502" cy="2080238"/>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A2F2C26-6E81-A660-277D-FED916FF79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226655" y="1054790"/>
            <a:ext cx="1996845" cy="2513909"/>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D18C9555-E38F-BC18-023B-7367A980AA53}"/>
              </a:ext>
            </a:extLst>
          </p:cNvPr>
          <p:cNvSpPr txBox="1"/>
          <p:nvPr/>
        </p:nvSpPr>
        <p:spPr>
          <a:xfrm>
            <a:off x="5556708" y="6415376"/>
            <a:ext cx="1618861" cy="276999"/>
          </a:xfrm>
          <a:prstGeom prst="rect">
            <a:avLst/>
          </a:prstGeom>
          <a:noFill/>
        </p:spPr>
        <p:txBody>
          <a:bodyPr wrap="square">
            <a:spAutoFit/>
          </a:bodyPr>
          <a:lstStyle/>
          <a:p>
            <a:r>
              <a:rPr lang="fr-FR" sz="1200" dirty="0">
                <a:hlinkClick r:id="rId7"/>
              </a:rPr>
              <a:t>Martine Peters</a:t>
            </a:r>
            <a:endParaRPr lang="fr-FR" sz="1200" dirty="0"/>
          </a:p>
        </p:txBody>
      </p:sp>
    </p:spTree>
    <p:extLst>
      <p:ext uri="{BB962C8B-B14F-4D97-AF65-F5344CB8AC3E}">
        <p14:creationId xmlns:p14="http://schemas.microsoft.com/office/powerpoint/2010/main" val="184443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oe.int/documents/40452431/43026603/ES_FRA.png/78a26ab2-6b97-1784-283c-8aad2399333f?t=1536348661000">
            <a:extLst>
              <a:ext uri="{FF2B5EF4-FFF2-40B4-BE49-F238E27FC236}">
                <a16:creationId xmlns:a16="http://schemas.microsoft.com/office/drawing/2014/main" id="{00C66823-676E-4BEC-9B5D-316DED8DA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815" y="507547"/>
            <a:ext cx="6164942" cy="25007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oe.int/documents/40452431/43026603/ML_FRA.png/f2ddcf1f-d00a-8cb2-9639-e7f3cfc26529?t=1536348662000">
            <a:extLst>
              <a:ext uri="{FF2B5EF4-FFF2-40B4-BE49-F238E27FC236}">
                <a16:creationId xmlns:a16="http://schemas.microsoft.com/office/drawing/2014/main" id="{38919AB1-5B2C-4CA8-93CD-1A611C8CA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694" y="3776205"/>
            <a:ext cx="5984645" cy="26703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82156B-60E8-46D3-A556-D513483269E5}"/>
              </a:ext>
            </a:extLst>
          </p:cNvPr>
          <p:cNvSpPr/>
          <p:nvPr/>
        </p:nvSpPr>
        <p:spPr>
          <a:xfrm>
            <a:off x="9842067" y="6446602"/>
            <a:ext cx="1484702" cy="246221"/>
          </a:xfrm>
          <a:prstGeom prst="rect">
            <a:avLst/>
          </a:prstGeom>
        </p:spPr>
        <p:txBody>
          <a:bodyPr wrap="none">
            <a:spAutoFit/>
          </a:bodyPr>
          <a:lstStyle/>
          <a:p>
            <a:r>
              <a:rPr lang="fr-FR" sz="1000" dirty="0">
                <a:hlinkClick r:id="rId5"/>
              </a:rPr>
              <a:t>Commission européenne</a:t>
            </a:r>
            <a:endParaRPr lang="fr-FR" sz="1000" dirty="0"/>
          </a:p>
        </p:txBody>
      </p:sp>
    </p:spTree>
    <p:extLst>
      <p:ext uri="{BB962C8B-B14F-4D97-AF65-F5344CB8AC3E}">
        <p14:creationId xmlns:p14="http://schemas.microsoft.com/office/powerpoint/2010/main" val="14560725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4F319F-2E4E-83DC-0D43-9C6B0E487596}"/>
              </a:ext>
            </a:extLst>
          </p:cNvPr>
          <p:cNvPicPr>
            <a:picLocks noChangeAspect="1"/>
          </p:cNvPicPr>
          <p:nvPr/>
        </p:nvPicPr>
        <p:blipFill>
          <a:blip r:embed="rId2">
            <a:extLst>
              <a:ext uri="{28A0092B-C50C-407E-A947-70E740481C1C}">
                <a14:useLocalDpi xmlns:a14="http://schemas.microsoft.com/office/drawing/2010/main" val="0"/>
              </a:ext>
            </a:extLst>
          </a:blip>
          <a:srcRect l="3009"/>
          <a:stretch/>
        </p:blipFill>
        <p:spPr>
          <a:xfrm>
            <a:off x="1411185" y="1418003"/>
            <a:ext cx="3416254" cy="4993635"/>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BBA8AC21-937A-A0DA-73EA-83F92C293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9085" y="1677853"/>
            <a:ext cx="2978711" cy="285630"/>
          </a:xfrm>
          <a:prstGeom prst="rect">
            <a:avLst/>
          </a:prstGeom>
        </p:spPr>
      </p:pic>
      <p:pic>
        <p:nvPicPr>
          <p:cNvPr id="7" name="Image 6">
            <a:extLst>
              <a:ext uri="{FF2B5EF4-FFF2-40B4-BE49-F238E27FC236}">
                <a16:creationId xmlns:a16="http://schemas.microsoft.com/office/drawing/2014/main" id="{17434E53-89E1-7CFA-C342-A96C7124C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638" y="1924452"/>
            <a:ext cx="6874362" cy="1043327"/>
          </a:xfrm>
          <a:prstGeom prst="rect">
            <a:avLst/>
          </a:prstGeom>
        </p:spPr>
      </p:pic>
      <p:pic>
        <p:nvPicPr>
          <p:cNvPr id="9" name="Image 8">
            <a:extLst>
              <a:ext uri="{FF2B5EF4-FFF2-40B4-BE49-F238E27FC236}">
                <a16:creationId xmlns:a16="http://schemas.microsoft.com/office/drawing/2014/main" id="{709712FF-8D31-786D-1D00-1647B4985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540" y="3419196"/>
            <a:ext cx="5154940" cy="299231"/>
          </a:xfrm>
          <a:prstGeom prst="rect">
            <a:avLst/>
          </a:prstGeom>
        </p:spPr>
      </p:pic>
      <p:pic>
        <p:nvPicPr>
          <p:cNvPr id="11" name="Image 10">
            <a:extLst>
              <a:ext uri="{FF2B5EF4-FFF2-40B4-BE49-F238E27FC236}">
                <a16:creationId xmlns:a16="http://schemas.microsoft.com/office/drawing/2014/main" id="{D98863B9-D279-8D03-E225-18361348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528" y="3776024"/>
            <a:ext cx="6700472" cy="1008549"/>
          </a:xfrm>
          <a:prstGeom prst="rect">
            <a:avLst/>
          </a:prstGeom>
        </p:spPr>
      </p:pic>
      <p:pic>
        <p:nvPicPr>
          <p:cNvPr id="13" name="Image 12">
            <a:extLst>
              <a:ext uri="{FF2B5EF4-FFF2-40B4-BE49-F238E27FC236}">
                <a16:creationId xmlns:a16="http://schemas.microsoft.com/office/drawing/2014/main" id="{DCBDD6CD-ED30-653F-CC33-01D07B3420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3321" y="5188727"/>
            <a:ext cx="5481378" cy="666470"/>
          </a:xfrm>
          <a:prstGeom prst="rect">
            <a:avLst/>
          </a:prstGeom>
        </p:spPr>
      </p:pic>
      <p:pic>
        <p:nvPicPr>
          <p:cNvPr id="15" name="Image 14">
            <a:extLst>
              <a:ext uri="{FF2B5EF4-FFF2-40B4-BE49-F238E27FC236}">
                <a16:creationId xmlns:a16="http://schemas.microsoft.com/office/drawing/2014/main" id="{3B89CF35-A3C1-CF52-6B57-D25128C0EE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01656" y="5855197"/>
            <a:ext cx="6480216" cy="556441"/>
          </a:xfrm>
          <a:prstGeom prst="rect">
            <a:avLst/>
          </a:prstGeom>
        </p:spPr>
      </p:pic>
      <p:sp>
        <p:nvSpPr>
          <p:cNvPr id="17" name="ZoneTexte 16">
            <a:extLst>
              <a:ext uri="{FF2B5EF4-FFF2-40B4-BE49-F238E27FC236}">
                <a16:creationId xmlns:a16="http://schemas.microsoft.com/office/drawing/2014/main" id="{F86EA1B8-4111-3BF5-1F46-215BE94E98FF}"/>
              </a:ext>
            </a:extLst>
          </p:cNvPr>
          <p:cNvSpPr txBox="1"/>
          <p:nvPr/>
        </p:nvSpPr>
        <p:spPr>
          <a:xfrm>
            <a:off x="2586328" y="6502018"/>
            <a:ext cx="1299872" cy="246221"/>
          </a:xfrm>
          <a:prstGeom prst="rect">
            <a:avLst/>
          </a:prstGeom>
          <a:noFill/>
        </p:spPr>
        <p:txBody>
          <a:bodyPr wrap="square">
            <a:spAutoFit/>
          </a:bodyPr>
          <a:lstStyle/>
          <a:p>
            <a:r>
              <a:rPr lang="fr-FR" sz="1000" dirty="0" err="1">
                <a:hlinkClick r:id="rId9"/>
              </a:rPr>
              <a:t>ALLEA</a:t>
            </a:r>
            <a:r>
              <a:rPr lang="fr-FR" sz="1000" dirty="0">
                <a:hlinkClick r:id="rId9"/>
              </a:rPr>
              <a:t>, 2023</a:t>
            </a:r>
            <a:endParaRPr lang="fr-FR" sz="1000" dirty="0"/>
          </a:p>
        </p:txBody>
      </p:sp>
    </p:spTree>
    <p:extLst>
      <p:ext uri="{BB962C8B-B14F-4D97-AF65-F5344CB8AC3E}">
        <p14:creationId xmlns:p14="http://schemas.microsoft.com/office/powerpoint/2010/main" val="40678135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E4EE-4BA2-5190-7C3D-70CE4FC6CAF9}"/>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1D7BDE4F-F53C-BC77-F306-9B71E7562932}"/>
              </a:ext>
            </a:extLst>
          </p:cNvPr>
          <p:cNvPicPr>
            <a:picLocks noChangeAspect="1"/>
          </p:cNvPicPr>
          <p:nvPr/>
        </p:nvPicPr>
        <p:blipFill>
          <a:blip r:embed="rId3"/>
          <a:stretch>
            <a:fillRect/>
          </a:stretch>
        </p:blipFill>
        <p:spPr>
          <a:xfrm>
            <a:off x="5101574" y="1137472"/>
            <a:ext cx="4115374" cy="219106"/>
          </a:xfrm>
          <a:prstGeom prst="rect">
            <a:avLst/>
          </a:prstGeom>
          <a:effectLst>
            <a:outerShdw blurRad="292100" dist="139700" dir="2700000" algn="ctr" rotWithShape="0">
              <a:srgbClr val="000000">
                <a:alpha val="65000"/>
              </a:srgbClr>
            </a:outerShdw>
          </a:effectLst>
        </p:spPr>
      </p:pic>
      <p:pic>
        <p:nvPicPr>
          <p:cNvPr id="3" name="Image 2">
            <a:extLst>
              <a:ext uri="{FF2B5EF4-FFF2-40B4-BE49-F238E27FC236}">
                <a16:creationId xmlns:a16="http://schemas.microsoft.com/office/drawing/2014/main" id="{C18B92F2-E5E1-1F35-2186-0F1520176FB3}"/>
              </a:ext>
            </a:extLst>
          </p:cNvPr>
          <p:cNvPicPr>
            <a:picLocks noChangeAspect="1"/>
          </p:cNvPicPr>
          <p:nvPr/>
        </p:nvPicPr>
        <p:blipFill>
          <a:blip r:embed="rId4"/>
          <a:srcRect b="90056"/>
          <a:stretch>
            <a:fillRect/>
          </a:stretch>
        </p:blipFill>
        <p:spPr>
          <a:xfrm>
            <a:off x="5101576" y="1582644"/>
            <a:ext cx="6150048" cy="606947"/>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88ECAF57-9196-7F4C-B5F9-1ACD919EE7B2}"/>
              </a:ext>
            </a:extLst>
          </p:cNvPr>
          <p:cNvSpPr txBox="1"/>
          <p:nvPr/>
        </p:nvSpPr>
        <p:spPr>
          <a:xfrm>
            <a:off x="1166769" y="6249391"/>
            <a:ext cx="2195945" cy="246221"/>
          </a:xfrm>
          <a:prstGeom prst="rect">
            <a:avLst/>
          </a:prstGeom>
          <a:noFill/>
        </p:spPr>
        <p:txBody>
          <a:bodyPr wrap="square">
            <a:spAutoFit/>
          </a:bodyPr>
          <a:lstStyle/>
          <a:p>
            <a:r>
              <a:rPr lang="fr-FR" sz="1000" dirty="0">
                <a:hlinkClick r:id="rId5"/>
              </a:rPr>
              <a:t>Commission européenne, 2025</a:t>
            </a:r>
            <a:endParaRPr lang="fr-FR" sz="1000" dirty="0"/>
          </a:p>
        </p:txBody>
      </p:sp>
      <p:pic>
        <p:nvPicPr>
          <p:cNvPr id="6" name="Image 5">
            <a:extLst>
              <a:ext uri="{FF2B5EF4-FFF2-40B4-BE49-F238E27FC236}">
                <a16:creationId xmlns:a16="http://schemas.microsoft.com/office/drawing/2014/main" id="{FB2734C5-6DA0-44BE-D5C8-0F288DD118C8}"/>
              </a:ext>
            </a:extLst>
          </p:cNvPr>
          <p:cNvPicPr>
            <a:picLocks noChangeAspect="1"/>
          </p:cNvPicPr>
          <p:nvPr/>
        </p:nvPicPr>
        <p:blipFill>
          <a:blip r:embed="rId6"/>
          <a:stretch>
            <a:fillRect/>
          </a:stretch>
        </p:blipFill>
        <p:spPr>
          <a:xfrm>
            <a:off x="1292021" y="1137472"/>
            <a:ext cx="3541430" cy="5040000"/>
          </a:xfrm>
          <a:prstGeom prst="rect">
            <a:avLst/>
          </a:prstGeom>
          <a:effectLst>
            <a:outerShdw blurRad="292100" dist="139700" dir="2700000" algn="ctr" rotWithShape="0">
              <a:srgbClr val="000000">
                <a:alpha val="65000"/>
              </a:srgbClr>
            </a:outerShdw>
          </a:effectLst>
        </p:spPr>
      </p:pic>
      <p:pic>
        <p:nvPicPr>
          <p:cNvPr id="7" name="Image 6">
            <a:extLst>
              <a:ext uri="{FF2B5EF4-FFF2-40B4-BE49-F238E27FC236}">
                <a16:creationId xmlns:a16="http://schemas.microsoft.com/office/drawing/2014/main" id="{39DC3B6A-AA95-2A5C-1538-A603BBA8FDA8}"/>
              </a:ext>
            </a:extLst>
          </p:cNvPr>
          <p:cNvPicPr>
            <a:picLocks noChangeAspect="1"/>
          </p:cNvPicPr>
          <p:nvPr/>
        </p:nvPicPr>
        <p:blipFill>
          <a:blip r:embed="rId4"/>
          <a:srcRect t="72488" b="758"/>
          <a:stretch>
            <a:fillRect/>
          </a:stretch>
        </p:blipFill>
        <p:spPr>
          <a:xfrm>
            <a:off x="5101576" y="2166482"/>
            <a:ext cx="6150048" cy="1632940"/>
          </a:xfrm>
          <a:prstGeom prst="rect">
            <a:avLst/>
          </a:prstGeom>
          <a:effectLst>
            <a:outerShdw blurRad="292100" dist="139700" dir="2700000" algn="ctr" rotWithShape="0">
              <a:srgbClr val="000000">
                <a:alpha val="65000"/>
              </a:srgbClr>
            </a:outerShdw>
          </a:effectLst>
        </p:spPr>
      </p:pic>
      <p:pic>
        <p:nvPicPr>
          <p:cNvPr id="9" name="Image 8">
            <a:extLst>
              <a:ext uri="{FF2B5EF4-FFF2-40B4-BE49-F238E27FC236}">
                <a16:creationId xmlns:a16="http://schemas.microsoft.com/office/drawing/2014/main" id="{0FB7B3D0-85D5-6661-AF3C-21EDE03311A0}"/>
              </a:ext>
            </a:extLst>
          </p:cNvPr>
          <p:cNvPicPr>
            <a:picLocks noChangeAspect="1"/>
          </p:cNvPicPr>
          <p:nvPr/>
        </p:nvPicPr>
        <p:blipFill>
          <a:blip r:embed="rId7"/>
          <a:stretch>
            <a:fillRect/>
          </a:stretch>
        </p:blipFill>
        <p:spPr>
          <a:xfrm>
            <a:off x="5101576" y="4422418"/>
            <a:ext cx="5913642" cy="491983"/>
          </a:xfrm>
          <a:prstGeom prst="rect">
            <a:avLst/>
          </a:prstGeom>
          <a:effectLst>
            <a:outerShdw blurRad="292100" dist="139700" dir="2700000" algn="ctr" rotWithShape="0">
              <a:srgbClr val="000000">
                <a:alpha val="65000"/>
              </a:srgbClr>
            </a:outerShdw>
          </a:effectLst>
        </p:spPr>
      </p:pic>
      <p:pic>
        <p:nvPicPr>
          <p:cNvPr id="10" name="Image 9">
            <a:extLst>
              <a:ext uri="{FF2B5EF4-FFF2-40B4-BE49-F238E27FC236}">
                <a16:creationId xmlns:a16="http://schemas.microsoft.com/office/drawing/2014/main" id="{90A89C21-6A2F-907C-0F27-9ABDDF9D1AA5}"/>
              </a:ext>
            </a:extLst>
          </p:cNvPr>
          <p:cNvPicPr>
            <a:picLocks noChangeAspect="1"/>
          </p:cNvPicPr>
          <p:nvPr/>
        </p:nvPicPr>
        <p:blipFill>
          <a:blip r:embed="rId8"/>
          <a:srcRect t="12466" r="2940" b="3928"/>
          <a:stretch>
            <a:fillRect/>
          </a:stretch>
        </p:blipFill>
        <p:spPr>
          <a:xfrm>
            <a:off x="5101577" y="5005817"/>
            <a:ext cx="5913641" cy="269539"/>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6587206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C628071-0DBB-6141-77C8-E8FDE78D1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541350"/>
            <a:ext cx="7925956" cy="5541950"/>
          </a:xfrm>
          <a:prstGeom prst="rect">
            <a:avLst/>
          </a:prstGeom>
          <a:effectLst>
            <a:outerShdw blurRad="292100" dist="139700" dir="2700000" algn="ctr" rotWithShape="0">
              <a:srgbClr val="000000">
                <a:alpha val="65000"/>
              </a:srgbClr>
            </a:outerShdw>
          </a:effectLst>
        </p:spPr>
      </p:pic>
      <p:pic>
        <p:nvPicPr>
          <p:cNvPr id="5" name="Image 4">
            <a:extLst>
              <a:ext uri="{FF2B5EF4-FFF2-40B4-BE49-F238E27FC236}">
                <a16:creationId xmlns:a16="http://schemas.microsoft.com/office/drawing/2014/main" id="{A0EFAD12-3D6E-545D-60B0-B514ABFA4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618" y="5194300"/>
            <a:ext cx="8906782" cy="444500"/>
          </a:xfrm>
          <a:prstGeom prst="rect">
            <a:avLst/>
          </a:prstGeom>
          <a:effectLst>
            <a:outerShdw blurRad="292100" dist="139700" dir="2700000" algn="ctr" rotWithShape="0">
              <a:srgbClr val="000000">
                <a:alpha val="65000"/>
              </a:srgbClr>
            </a:outerShdw>
          </a:effectLst>
        </p:spPr>
      </p:pic>
      <p:sp>
        <p:nvSpPr>
          <p:cNvPr id="6" name="ZoneTexte 5">
            <a:extLst>
              <a:ext uri="{FF2B5EF4-FFF2-40B4-BE49-F238E27FC236}">
                <a16:creationId xmlns:a16="http://schemas.microsoft.com/office/drawing/2014/main" id="{4D388FD8-7304-C21F-76AF-C145E0B1DD1D}"/>
              </a:ext>
            </a:extLst>
          </p:cNvPr>
          <p:cNvSpPr txBox="1"/>
          <p:nvPr/>
        </p:nvSpPr>
        <p:spPr>
          <a:xfrm>
            <a:off x="5495925" y="6316650"/>
            <a:ext cx="60007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5356683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5DD8-B12A-68A2-0E48-53DC5497A791}"/>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AA9C565D-A247-9CA2-F87C-BFAE73B26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17" y="1899519"/>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FBE645C7-9C01-EFDD-EF5A-568401B84327}"/>
              </a:ext>
            </a:extLst>
          </p:cNvPr>
          <p:cNvSpPr txBox="1"/>
          <p:nvPr/>
        </p:nvSpPr>
        <p:spPr>
          <a:xfrm>
            <a:off x="5705207" y="6572398"/>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2" name="Rectangle : coins arrondis 1">
            <a:extLst>
              <a:ext uri="{FF2B5EF4-FFF2-40B4-BE49-F238E27FC236}">
                <a16:creationId xmlns:a16="http://schemas.microsoft.com/office/drawing/2014/main" id="{62A450F8-55D2-0D5F-3376-40F8B96A66A4}"/>
              </a:ext>
            </a:extLst>
          </p:cNvPr>
          <p:cNvSpPr/>
          <p:nvPr/>
        </p:nvSpPr>
        <p:spPr>
          <a:xfrm>
            <a:off x="3454400" y="3250611"/>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coins arrondis 2">
            <a:extLst>
              <a:ext uri="{FF2B5EF4-FFF2-40B4-BE49-F238E27FC236}">
                <a16:creationId xmlns:a16="http://schemas.microsoft.com/office/drawing/2014/main" id="{49013B5C-4685-ED91-5B96-C61EA3A5677A}"/>
              </a:ext>
            </a:extLst>
          </p:cNvPr>
          <p:cNvSpPr/>
          <p:nvPr/>
        </p:nvSpPr>
        <p:spPr>
          <a:xfrm>
            <a:off x="6108700" y="3263899"/>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68618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8C18D7-FD67-4603-D59C-14790C7A9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17" y="1786142"/>
            <a:ext cx="11255566" cy="4544246"/>
          </a:xfrm>
          <a:prstGeom prst="rect">
            <a:avLst/>
          </a:prstGeom>
          <a:effectLst>
            <a:outerShdw blurRad="292100" dist="139700" dir="2700000" algn="tr" rotWithShape="0">
              <a:prstClr val="black">
                <a:alpha val="65000"/>
              </a:prstClr>
            </a:outerShdw>
          </a:effectLst>
        </p:spPr>
      </p:pic>
      <p:sp>
        <p:nvSpPr>
          <p:cNvPr id="7" name="ZoneTexte 6">
            <a:extLst>
              <a:ext uri="{FF2B5EF4-FFF2-40B4-BE49-F238E27FC236}">
                <a16:creationId xmlns:a16="http://schemas.microsoft.com/office/drawing/2014/main" id="{69E21E95-4D98-E10E-F01D-C79EF46DF0BF}"/>
              </a:ext>
            </a:extLst>
          </p:cNvPr>
          <p:cNvSpPr txBox="1"/>
          <p:nvPr/>
        </p:nvSpPr>
        <p:spPr>
          <a:xfrm>
            <a:off x="5692507" y="6459021"/>
            <a:ext cx="806986" cy="215444"/>
          </a:xfrm>
          <a:prstGeom prst="rect">
            <a:avLst/>
          </a:prstGeom>
          <a:noFill/>
        </p:spPr>
        <p:txBody>
          <a:bodyPr wrap="square">
            <a:spAutoFit/>
          </a:bodyPr>
          <a:lstStyle/>
          <a:p>
            <a:r>
              <a:rPr lang="fr-FR" sz="800" dirty="0">
                <a:hlinkClick r:id="rId4"/>
              </a:rPr>
              <a:t>A. Zhao, 2024</a:t>
            </a:r>
            <a:endParaRPr lang="fr-FR" sz="800" dirty="0"/>
          </a:p>
        </p:txBody>
      </p:sp>
      <p:sp>
        <p:nvSpPr>
          <p:cNvPr id="4" name="Rectangle : coins arrondis 3">
            <a:extLst>
              <a:ext uri="{FF2B5EF4-FFF2-40B4-BE49-F238E27FC236}">
                <a16:creationId xmlns:a16="http://schemas.microsoft.com/office/drawing/2014/main" id="{E2FFE34F-98D6-908B-2E9C-BED259A3869E}"/>
              </a:ext>
            </a:extLst>
          </p:cNvPr>
          <p:cNvSpPr/>
          <p:nvPr/>
        </p:nvSpPr>
        <p:spPr>
          <a:xfrm>
            <a:off x="88363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E1A3F6F9-77EF-2EB1-B05C-16196CAC7520}"/>
              </a:ext>
            </a:extLst>
          </p:cNvPr>
          <p:cNvSpPr/>
          <p:nvPr/>
        </p:nvSpPr>
        <p:spPr>
          <a:xfrm>
            <a:off x="797232" y="3120104"/>
            <a:ext cx="2463800" cy="2806700"/>
          </a:xfrm>
          <a:prstGeom prst="roundRect">
            <a:avLst/>
          </a:prstGeom>
          <a:solidFill>
            <a:srgbClr val="E8E8E8">
              <a:alpha val="8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4476354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613971-6B8D-442A-B7D4-724C43B90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839" y="1199867"/>
            <a:ext cx="8608461" cy="5020615"/>
          </a:xfrm>
          <a:prstGeom prst="rect">
            <a:avLst/>
          </a:prstGeom>
        </p:spPr>
      </p:pic>
      <p:sp>
        <p:nvSpPr>
          <p:cNvPr id="5" name="Rectangle 4">
            <a:extLst>
              <a:ext uri="{FF2B5EF4-FFF2-40B4-BE49-F238E27FC236}">
                <a16:creationId xmlns:a16="http://schemas.microsoft.com/office/drawing/2014/main" id="{87B23C38-3C5C-4FB2-9E37-E126B2E1C8E7}"/>
              </a:ext>
            </a:extLst>
          </p:cNvPr>
          <p:cNvSpPr/>
          <p:nvPr/>
        </p:nvSpPr>
        <p:spPr>
          <a:xfrm>
            <a:off x="10007170" y="6257947"/>
            <a:ext cx="532518" cy="246221"/>
          </a:xfrm>
          <a:prstGeom prst="rect">
            <a:avLst/>
          </a:prstGeom>
        </p:spPr>
        <p:txBody>
          <a:bodyPr wrap="none">
            <a:spAutoFit/>
          </a:bodyPr>
          <a:lstStyle/>
          <a:p>
            <a:r>
              <a:rPr lang="fr-FR" sz="1000" dirty="0">
                <a:hlinkClick r:id="rId4"/>
              </a:rPr>
              <a:t>source</a:t>
            </a:r>
            <a:endParaRPr lang="fr-FR" sz="1000" dirty="0"/>
          </a:p>
        </p:txBody>
      </p:sp>
      <p:sp>
        <p:nvSpPr>
          <p:cNvPr id="6" name="Rectangle 5">
            <a:extLst>
              <a:ext uri="{FF2B5EF4-FFF2-40B4-BE49-F238E27FC236}">
                <a16:creationId xmlns:a16="http://schemas.microsoft.com/office/drawing/2014/main" id="{01CB295F-76F1-4012-91AC-B7A21B788C00}"/>
              </a:ext>
            </a:extLst>
          </p:cNvPr>
          <p:cNvSpPr/>
          <p:nvPr/>
        </p:nvSpPr>
        <p:spPr>
          <a:xfrm>
            <a:off x="3942303" y="3593527"/>
            <a:ext cx="6290267" cy="7172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70845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51AA81-DF79-4A68-A0D9-29E12B2AA67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316382" y="913407"/>
            <a:ext cx="5126318" cy="5517809"/>
          </a:xfrm>
          <a:prstGeom prst="rect">
            <a:avLst/>
          </a:prstGeom>
        </p:spPr>
      </p:pic>
      <p:sp>
        <p:nvSpPr>
          <p:cNvPr id="5" name="Rectangle 4">
            <a:extLst>
              <a:ext uri="{FF2B5EF4-FFF2-40B4-BE49-F238E27FC236}">
                <a16:creationId xmlns:a16="http://schemas.microsoft.com/office/drawing/2014/main" id="{A3FCF0DE-3C8B-474A-8061-668DA0EB7CEC}"/>
              </a:ext>
            </a:extLst>
          </p:cNvPr>
          <p:cNvSpPr/>
          <p:nvPr/>
        </p:nvSpPr>
        <p:spPr>
          <a:xfrm>
            <a:off x="1007358" y="3429000"/>
            <a:ext cx="3448380" cy="907941"/>
          </a:xfrm>
          <a:prstGeom prst="rect">
            <a:avLst/>
          </a:prstGeom>
        </p:spPr>
        <p:txBody>
          <a:bodyPr wrap="none">
            <a:spAutoFit/>
          </a:bodyPr>
          <a:lstStyle/>
          <a:p>
            <a:pPr algn="ctr">
              <a:spcAft>
                <a:spcPts val="600"/>
              </a:spcAft>
            </a:pPr>
            <a:r>
              <a:rPr lang="fr-FR" sz="2400" b="1" i="1" dirty="0">
                <a:solidFill>
                  <a:srgbClr val="71E7FF"/>
                </a:solidFill>
                <a:latin typeface="+mj-lt"/>
              </a:rPr>
              <a:t>AIgiarism</a:t>
            </a:r>
            <a:r>
              <a:rPr lang="fr-FR" sz="2400" i="1" dirty="0">
                <a:latin typeface="+mj-lt"/>
              </a:rPr>
              <a:t> </a:t>
            </a:r>
            <a:r>
              <a:rPr lang="fr-FR" sz="2400" dirty="0">
                <a:latin typeface="+mj-lt"/>
              </a:rPr>
              <a:t>= AI + </a:t>
            </a:r>
            <a:r>
              <a:rPr lang="fr-FR" sz="2400" i="1" dirty="0">
                <a:latin typeface="+mj-lt"/>
              </a:rPr>
              <a:t>plagiarism</a:t>
            </a:r>
          </a:p>
          <a:p>
            <a:pPr algn="ctr"/>
            <a:r>
              <a:rPr lang="fr-FR" sz="2400" dirty="0">
                <a:latin typeface="+mj-lt"/>
              </a:rPr>
              <a:t>plagiat assisté par IA ?</a:t>
            </a:r>
          </a:p>
        </p:txBody>
      </p:sp>
      <p:sp>
        <p:nvSpPr>
          <p:cNvPr id="6" name="Rectangle 5">
            <a:extLst>
              <a:ext uri="{FF2B5EF4-FFF2-40B4-BE49-F238E27FC236}">
                <a16:creationId xmlns:a16="http://schemas.microsoft.com/office/drawing/2014/main" id="{3A77C686-CCB9-4375-A82A-F5B959BC1772}"/>
              </a:ext>
            </a:extLst>
          </p:cNvPr>
          <p:cNvSpPr/>
          <p:nvPr/>
        </p:nvSpPr>
        <p:spPr>
          <a:xfrm>
            <a:off x="10680700" y="6431216"/>
            <a:ext cx="1119414" cy="246221"/>
          </a:xfrm>
          <a:prstGeom prst="rect">
            <a:avLst/>
          </a:prstGeom>
        </p:spPr>
        <p:txBody>
          <a:bodyPr wrap="square">
            <a:spAutoFit/>
          </a:bodyPr>
          <a:lstStyle/>
          <a:p>
            <a:r>
              <a:rPr lang="fr-FR" sz="1000" dirty="0">
                <a:hlinkClick r:id="rId4"/>
              </a:rPr>
              <a:t>OpenAI, 2023</a:t>
            </a:r>
            <a:endParaRPr lang="fr-FR" sz="1000" dirty="0"/>
          </a:p>
        </p:txBody>
      </p:sp>
      <p:sp>
        <p:nvSpPr>
          <p:cNvPr id="7" name="Rectangle 6">
            <a:extLst>
              <a:ext uri="{FF2B5EF4-FFF2-40B4-BE49-F238E27FC236}">
                <a16:creationId xmlns:a16="http://schemas.microsoft.com/office/drawing/2014/main" id="{895106DA-63CF-4F45-ACC9-0FFC15C87B5C}"/>
              </a:ext>
            </a:extLst>
          </p:cNvPr>
          <p:cNvSpPr/>
          <p:nvPr/>
        </p:nvSpPr>
        <p:spPr>
          <a:xfrm>
            <a:off x="6449255" y="5558400"/>
            <a:ext cx="4697716" cy="872816"/>
          </a:xfrm>
          <a:prstGeom prst="rect">
            <a:avLst/>
          </a:prstGeom>
          <a:solidFill>
            <a:schemeClr val="accent1">
              <a:lumMod val="60000"/>
              <a:lumOff val="40000"/>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90705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121AAAA-902F-6827-5130-FC730EB45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9" y="736678"/>
            <a:ext cx="5982535" cy="5572903"/>
          </a:xfrm>
          <a:prstGeom prst="rect">
            <a:avLst/>
          </a:prstGeom>
        </p:spPr>
      </p:pic>
      <p:pic>
        <p:nvPicPr>
          <p:cNvPr id="7" name="Image 6">
            <a:extLst>
              <a:ext uri="{FF2B5EF4-FFF2-40B4-BE49-F238E27FC236}">
                <a16:creationId xmlns:a16="http://schemas.microsoft.com/office/drawing/2014/main" id="{00D317EF-50B4-20F0-0A6A-84A35559B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6996" y="2421467"/>
            <a:ext cx="4648315" cy="3888114"/>
          </a:xfrm>
          <a:prstGeom prst="rect">
            <a:avLst/>
          </a:prstGeom>
        </p:spPr>
      </p:pic>
      <p:sp>
        <p:nvSpPr>
          <p:cNvPr id="9" name="ZoneTexte 8">
            <a:extLst>
              <a:ext uri="{FF2B5EF4-FFF2-40B4-BE49-F238E27FC236}">
                <a16:creationId xmlns:a16="http://schemas.microsoft.com/office/drawing/2014/main" id="{9E96D735-2875-106D-3ADB-4C28E4677E44}"/>
              </a:ext>
            </a:extLst>
          </p:cNvPr>
          <p:cNvSpPr txBox="1"/>
          <p:nvPr/>
        </p:nvSpPr>
        <p:spPr>
          <a:xfrm>
            <a:off x="6013197" y="6454801"/>
            <a:ext cx="1193799" cy="276999"/>
          </a:xfrm>
          <a:prstGeom prst="rect">
            <a:avLst/>
          </a:prstGeom>
          <a:noFill/>
        </p:spPr>
        <p:txBody>
          <a:bodyPr wrap="square">
            <a:spAutoFit/>
          </a:bodyPr>
          <a:lstStyle/>
          <a:p>
            <a:r>
              <a:rPr lang="fr-FR" sz="1200" dirty="0">
                <a:hlinkClick r:id="rId5"/>
              </a:rPr>
              <a:t>source</a:t>
            </a:r>
            <a:endParaRPr lang="fr-FR" sz="1200" dirty="0"/>
          </a:p>
        </p:txBody>
      </p:sp>
    </p:spTree>
    <p:extLst>
      <p:ext uri="{BB962C8B-B14F-4D97-AF65-F5344CB8AC3E}">
        <p14:creationId xmlns:p14="http://schemas.microsoft.com/office/powerpoint/2010/main" val="362058392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E334D65-11C9-5326-81FC-F4C37033C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533" y="918659"/>
            <a:ext cx="8962934" cy="5020681"/>
          </a:xfrm>
          <a:prstGeom prst="rect">
            <a:avLst/>
          </a:prstGeom>
        </p:spPr>
      </p:pic>
      <p:sp>
        <p:nvSpPr>
          <p:cNvPr id="5" name="ZoneTexte 4">
            <a:extLst>
              <a:ext uri="{FF2B5EF4-FFF2-40B4-BE49-F238E27FC236}">
                <a16:creationId xmlns:a16="http://schemas.microsoft.com/office/drawing/2014/main" id="{CA5DACC3-0EF6-0F47-F8F6-D3B2419DAAF7}"/>
              </a:ext>
            </a:extLst>
          </p:cNvPr>
          <p:cNvSpPr txBox="1"/>
          <p:nvPr/>
        </p:nvSpPr>
        <p:spPr>
          <a:xfrm>
            <a:off x="5302528" y="5939340"/>
            <a:ext cx="1931609" cy="246221"/>
          </a:xfrm>
          <a:prstGeom prst="rect">
            <a:avLst/>
          </a:prstGeom>
          <a:noFill/>
        </p:spPr>
        <p:txBody>
          <a:bodyPr wrap="square">
            <a:spAutoFit/>
          </a:bodyPr>
          <a:lstStyle/>
          <a:p>
            <a:r>
              <a:rPr lang="fr-FR" sz="1000" dirty="0">
                <a:hlinkClick r:id="rId4"/>
              </a:rPr>
              <a:t>Université de Lorraine et al., 2024</a:t>
            </a:r>
            <a:endParaRPr lang="fr-FR" sz="1000" dirty="0"/>
          </a:p>
        </p:txBody>
      </p:sp>
    </p:spTree>
    <p:extLst>
      <p:ext uri="{BB962C8B-B14F-4D97-AF65-F5344CB8AC3E}">
        <p14:creationId xmlns:p14="http://schemas.microsoft.com/office/powerpoint/2010/main" val="38297739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EFCCF5B-4106-1CEE-BA39-B445173667B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225142" y="2478321"/>
            <a:ext cx="6803948" cy="4161964"/>
          </a:xfrm>
          <a:prstGeom prst="rect">
            <a:avLst/>
          </a:prstGeom>
        </p:spPr>
      </p:pic>
      <p:sp>
        <p:nvSpPr>
          <p:cNvPr id="9" name="ZoneTexte 8">
            <a:extLst>
              <a:ext uri="{FF2B5EF4-FFF2-40B4-BE49-F238E27FC236}">
                <a16:creationId xmlns:a16="http://schemas.microsoft.com/office/drawing/2014/main" id="{95F41908-5B4E-CC4F-25D3-B2CF9B848BCE}"/>
              </a:ext>
            </a:extLst>
          </p:cNvPr>
          <p:cNvSpPr txBox="1"/>
          <p:nvPr/>
        </p:nvSpPr>
        <p:spPr>
          <a:xfrm>
            <a:off x="5145313" y="6619647"/>
            <a:ext cx="6096000" cy="215444"/>
          </a:xfrm>
          <a:prstGeom prst="rect">
            <a:avLst/>
          </a:prstGeom>
          <a:noFill/>
        </p:spPr>
        <p:txBody>
          <a:bodyPr wrap="square">
            <a:spAutoFit/>
          </a:bodyPr>
          <a:lstStyle/>
          <a:p>
            <a:r>
              <a:rPr lang="fr-FR" sz="800" dirty="0">
                <a:hlinkClick r:id="rId4"/>
              </a:rPr>
              <a:t>UQAM, 2023</a:t>
            </a:r>
            <a:endParaRPr lang="fr-FR" sz="800" dirty="0"/>
          </a:p>
        </p:txBody>
      </p:sp>
      <p:pic>
        <p:nvPicPr>
          <p:cNvPr id="2" name="Image 1">
            <a:extLst>
              <a:ext uri="{FF2B5EF4-FFF2-40B4-BE49-F238E27FC236}">
                <a16:creationId xmlns:a16="http://schemas.microsoft.com/office/drawing/2014/main" id="{2F98D183-F7EB-4412-ABAE-49903380CC9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7970" y="217715"/>
            <a:ext cx="7429237" cy="1753485"/>
          </a:xfrm>
          <a:prstGeom prst="rect">
            <a:avLst/>
          </a:prstGeom>
        </p:spPr>
      </p:pic>
      <p:sp>
        <p:nvSpPr>
          <p:cNvPr id="3" name="Rectangle 2">
            <a:extLst>
              <a:ext uri="{FF2B5EF4-FFF2-40B4-BE49-F238E27FC236}">
                <a16:creationId xmlns:a16="http://schemas.microsoft.com/office/drawing/2014/main" id="{96CFE06D-1A5F-47CB-858D-F341FCC01D68}"/>
              </a:ext>
            </a:extLst>
          </p:cNvPr>
          <p:cNvSpPr/>
          <p:nvPr/>
        </p:nvSpPr>
        <p:spPr>
          <a:xfrm>
            <a:off x="7363179" y="1932991"/>
            <a:ext cx="532518" cy="246221"/>
          </a:xfrm>
          <a:prstGeom prst="rect">
            <a:avLst/>
          </a:prstGeom>
        </p:spPr>
        <p:txBody>
          <a:bodyPr wrap="none">
            <a:spAutoFit/>
          </a:bodyPr>
          <a:lstStyle/>
          <a:p>
            <a:r>
              <a:rPr lang="fr-FR" sz="1000" dirty="0">
                <a:hlinkClick r:id="rId6"/>
              </a:rPr>
              <a:t>source</a:t>
            </a:r>
            <a:endParaRPr lang="fr-FR" sz="1000" dirty="0"/>
          </a:p>
        </p:txBody>
      </p:sp>
      <p:sp>
        <p:nvSpPr>
          <p:cNvPr id="5" name="ZoneTexte 4">
            <a:extLst>
              <a:ext uri="{FF2B5EF4-FFF2-40B4-BE49-F238E27FC236}">
                <a16:creationId xmlns:a16="http://schemas.microsoft.com/office/drawing/2014/main" id="{2D558132-C603-7384-E75B-7B44D6AA49B5}"/>
              </a:ext>
            </a:extLst>
          </p:cNvPr>
          <p:cNvSpPr txBox="1"/>
          <p:nvPr/>
        </p:nvSpPr>
        <p:spPr>
          <a:xfrm>
            <a:off x="7807207" y="909791"/>
            <a:ext cx="3243942" cy="369332"/>
          </a:xfrm>
          <a:prstGeom prst="rect">
            <a:avLst/>
          </a:prstGeom>
          <a:noFill/>
        </p:spPr>
        <p:txBody>
          <a:bodyPr wrap="square">
            <a:spAutoFit/>
          </a:bodyPr>
          <a:lstStyle/>
          <a:p>
            <a:pPr marL="361950" indent="-171450"/>
            <a:r>
              <a:rPr lang="fr-FR" dirty="0">
                <a:hlinkClick r:id="rId7"/>
              </a:rPr>
              <a:t>intégration dans Zotero</a:t>
            </a:r>
            <a:endParaRPr lang="fr-FR" dirty="0"/>
          </a:p>
        </p:txBody>
      </p:sp>
    </p:spTree>
    <p:extLst>
      <p:ext uri="{BB962C8B-B14F-4D97-AF65-F5344CB8AC3E}">
        <p14:creationId xmlns:p14="http://schemas.microsoft.com/office/powerpoint/2010/main" val="1635616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71CE281-20E1-4F99-A0B1-E1AC42F6A6A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99657" y="682171"/>
            <a:ext cx="7199086" cy="5529943"/>
          </a:xfrm>
          <a:prstGeom prst="rect">
            <a:avLst/>
          </a:prstGeom>
        </p:spPr>
      </p:pic>
      <p:sp>
        <p:nvSpPr>
          <p:cNvPr id="5" name="Rectangle 4">
            <a:extLst>
              <a:ext uri="{FF2B5EF4-FFF2-40B4-BE49-F238E27FC236}">
                <a16:creationId xmlns:a16="http://schemas.microsoft.com/office/drawing/2014/main" id="{B021AA6F-6C55-48AB-82FC-259CF58EDCEA}"/>
              </a:ext>
            </a:extLst>
          </p:cNvPr>
          <p:cNvSpPr/>
          <p:nvPr/>
        </p:nvSpPr>
        <p:spPr>
          <a:xfrm>
            <a:off x="9075144" y="6212114"/>
            <a:ext cx="4572000" cy="246221"/>
          </a:xfrm>
          <a:prstGeom prst="rect">
            <a:avLst/>
          </a:prstGeom>
        </p:spPr>
        <p:txBody>
          <a:bodyPr>
            <a:spAutoFit/>
          </a:bodyPr>
          <a:lstStyle/>
          <a:p>
            <a:r>
              <a:rPr lang="fr-FR" sz="1000" dirty="0" err="1">
                <a:hlinkClick r:id="rId4"/>
              </a:rPr>
              <a:t>Statista</a:t>
            </a:r>
            <a:r>
              <a:rPr lang="fr-FR" sz="1000" dirty="0">
                <a:hlinkClick r:id="rId4"/>
              </a:rPr>
              <a:t>, 2018</a:t>
            </a:r>
            <a:endParaRPr lang="fr-FR" sz="1000" dirty="0"/>
          </a:p>
        </p:txBody>
      </p:sp>
      <p:sp>
        <p:nvSpPr>
          <p:cNvPr id="6" name="Rectangle 5">
            <a:extLst>
              <a:ext uri="{FF2B5EF4-FFF2-40B4-BE49-F238E27FC236}">
                <a16:creationId xmlns:a16="http://schemas.microsoft.com/office/drawing/2014/main" id="{C46AE2BE-0A71-4100-B7E3-9445393FB59E}"/>
              </a:ext>
            </a:extLst>
          </p:cNvPr>
          <p:cNvSpPr/>
          <p:nvPr/>
        </p:nvSpPr>
        <p:spPr>
          <a:xfrm>
            <a:off x="5471886" y="1738086"/>
            <a:ext cx="4310743" cy="3381829"/>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6C91F1A-3C17-4827-A731-D82D7CEB6CE0}"/>
              </a:ext>
            </a:extLst>
          </p:cNvPr>
          <p:cNvSpPr/>
          <p:nvPr/>
        </p:nvSpPr>
        <p:spPr>
          <a:xfrm>
            <a:off x="2833687" y="1738086"/>
            <a:ext cx="2709863" cy="3381829"/>
          </a:xfrm>
          <a:prstGeom prst="rect">
            <a:avLst/>
          </a:prstGeom>
          <a:noFill/>
          <a:ln w="38100">
            <a:solidFill>
              <a:srgbClr val="FFD1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1177742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04A775A-3E03-79A8-29EB-1BB6C058F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42" y="572902"/>
            <a:ext cx="7221192" cy="5957105"/>
          </a:xfrm>
          <a:prstGeom prst="rect">
            <a:avLst/>
          </a:prstGeom>
        </p:spPr>
      </p:pic>
      <p:sp>
        <p:nvSpPr>
          <p:cNvPr id="7" name="ZoneTexte 6">
            <a:extLst>
              <a:ext uri="{FF2B5EF4-FFF2-40B4-BE49-F238E27FC236}">
                <a16:creationId xmlns:a16="http://schemas.microsoft.com/office/drawing/2014/main" id="{A5A6698C-FC6B-49CE-35E2-499B57293984}"/>
              </a:ext>
            </a:extLst>
          </p:cNvPr>
          <p:cNvSpPr txBox="1"/>
          <p:nvPr/>
        </p:nvSpPr>
        <p:spPr>
          <a:xfrm>
            <a:off x="5835970" y="6530007"/>
            <a:ext cx="836870" cy="276999"/>
          </a:xfrm>
          <a:prstGeom prst="rect">
            <a:avLst/>
          </a:prstGeom>
          <a:noFill/>
        </p:spPr>
        <p:txBody>
          <a:bodyPr wrap="square">
            <a:spAutoFit/>
          </a:bodyPr>
          <a:lstStyle/>
          <a:p>
            <a:r>
              <a:rPr lang="fr-FR" sz="1200" dirty="0">
                <a:hlinkClick r:id="rId3"/>
              </a:rPr>
              <a:t>source</a:t>
            </a:r>
            <a:endParaRPr lang="fr-FR" sz="1200" dirty="0"/>
          </a:p>
        </p:txBody>
      </p:sp>
      <p:pic>
        <p:nvPicPr>
          <p:cNvPr id="9" name="Image 8">
            <a:extLst>
              <a:ext uri="{FF2B5EF4-FFF2-40B4-BE49-F238E27FC236}">
                <a16:creationId xmlns:a16="http://schemas.microsoft.com/office/drawing/2014/main" id="{63C961AC-2F4D-D780-72C6-6C8DCE24BF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312" y="4070197"/>
            <a:ext cx="4405514" cy="25983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61043329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920166076"/>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888236"/>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69764"/>
            <a:ext cx="1119600" cy="1119600"/>
          </a:xfrm>
          <a:prstGeom prst="rect">
            <a:avLst/>
          </a:prstGeom>
        </p:spPr>
      </p:pic>
    </p:spTree>
    <p:extLst>
      <p:ext uri="{BB962C8B-B14F-4D97-AF65-F5344CB8AC3E}">
        <p14:creationId xmlns:p14="http://schemas.microsoft.com/office/powerpoint/2010/main" val="31254341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20091E4-D42C-4E38-B1C2-FCE4C5D706A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80851" y="673442"/>
            <a:ext cx="7630297" cy="5722723"/>
          </a:xfrm>
          <a:prstGeom prst="rect">
            <a:avLst/>
          </a:prstGeom>
        </p:spPr>
      </p:pic>
      <p:sp>
        <p:nvSpPr>
          <p:cNvPr id="7" name="Rectangle 6">
            <a:extLst>
              <a:ext uri="{FF2B5EF4-FFF2-40B4-BE49-F238E27FC236}">
                <a16:creationId xmlns:a16="http://schemas.microsoft.com/office/drawing/2014/main" id="{785C8BDE-16D6-4172-9E7F-216716FA065C}"/>
              </a:ext>
            </a:extLst>
          </p:cNvPr>
          <p:cNvSpPr/>
          <p:nvPr/>
        </p:nvSpPr>
        <p:spPr>
          <a:xfrm>
            <a:off x="8971514" y="6396165"/>
            <a:ext cx="1072730" cy="246221"/>
          </a:xfrm>
          <a:prstGeom prst="rect">
            <a:avLst/>
          </a:prstGeom>
        </p:spPr>
        <p:txBody>
          <a:bodyPr wrap="none">
            <a:spAutoFit/>
          </a:bodyPr>
          <a:lstStyle/>
          <a:p>
            <a:r>
              <a:rPr lang="fr-FR" sz="1000" dirty="0">
                <a:hlinkClick r:id="rId4"/>
              </a:rPr>
              <a:t>Compilatio, 2023</a:t>
            </a:r>
            <a:endParaRPr lang="fr-FR" sz="1000" dirty="0"/>
          </a:p>
        </p:txBody>
      </p:sp>
    </p:spTree>
    <p:extLst>
      <p:ext uri="{BB962C8B-B14F-4D97-AF65-F5344CB8AC3E}">
        <p14:creationId xmlns:p14="http://schemas.microsoft.com/office/powerpoint/2010/main" val="39579589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C16B59-DCA6-99D0-D65E-DF3D78D87F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40872" y="604158"/>
            <a:ext cx="7870371" cy="4418342"/>
          </a:xfrm>
          <a:prstGeom prst="rect">
            <a:avLst/>
          </a:prstGeom>
        </p:spPr>
      </p:pic>
      <p:sp>
        <p:nvSpPr>
          <p:cNvPr id="7" name="ZoneTexte 6">
            <a:extLst>
              <a:ext uri="{FF2B5EF4-FFF2-40B4-BE49-F238E27FC236}">
                <a16:creationId xmlns:a16="http://schemas.microsoft.com/office/drawing/2014/main" id="{F45B8415-4698-5DCA-C620-FDD306FCB00E}"/>
              </a:ext>
            </a:extLst>
          </p:cNvPr>
          <p:cNvSpPr txBox="1"/>
          <p:nvPr/>
        </p:nvSpPr>
        <p:spPr>
          <a:xfrm>
            <a:off x="346279" y="5022500"/>
            <a:ext cx="730704" cy="215444"/>
          </a:xfrm>
          <a:prstGeom prst="rect">
            <a:avLst/>
          </a:prstGeom>
          <a:noFill/>
        </p:spPr>
        <p:txBody>
          <a:bodyPr wrap="square">
            <a:spAutoFit/>
          </a:bodyPr>
          <a:lstStyle/>
          <a:p>
            <a:r>
              <a:rPr lang="fr-FR" sz="800" dirty="0">
                <a:hlinkClick r:id="rId4"/>
              </a:rPr>
              <a:t>source</a:t>
            </a:r>
            <a:endParaRPr lang="fr-FR" sz="800" dirty="0"/>
          </a:p>
        </p:txBody>
      </p:sp>
      <p:sp>
        <p:nvSpPr>
          <p:cNvPr id="9" name="ZoneTexte 8">
            <a:extLst>
              <a:ext uri="{FF2B5EF4-FFF2-40B4-BE49-F238E27FC236}">
                <a16:creationId xmlns:a16="http://schemas.microsoft.com/office/drawing/2014/main" id="{F9B74B8D-C1A3-45E4-014C-F740A77B3D54}"/>
              </a:ext>
            </a:extLst>
          </p:cNvPr>
          <p:cNvSpPr txBox="1"/>
          <p:nvPr/>
        </p:nvSpPr>
        <p:spPr>
          <a:xfrm>
            <a:off x="3624942" y="5558186"/>
            <a:ext cx="8681358" cy="830997"/>
          </a:xfrm>
          <a:prstGeom prst="rect">
            <a:avLst/>
          </a:prstGeom>
          <a:noFill/>
        </p:spPr>
        <p:txBody>
          <a:bodyPr wrap="square">
            <a:spAutoFit/>
          </a:bodyPr>
          <a:lstStyle/>
          <a:p>
            <a:pPr algn="l" fontAlgn="base"/>
            <a:r>
              <a:rPr lang="fr-FR" sz="2400" b="0" i="0" dirty="0">
                <a:effectLst/>
              </a:rPr>
              <a:t>30 % des étudiants utilisent l’offre payante de ChatGPT (20 $/mois)</a:t>
            </a:r>
          </a:p>
          <a:p>
            <a:pPr algn="l" fontAlgn="base"/>
            <a:r>
              <a:rPr lang="fr-FR" sz="2400" dirty="0"/>
              <a:t>24 % utilisent Midjourney (à partir de 10 $/mois)</a:t>
            </a:r>
            <a:endParaRPr lang="fr-FR" sz="2400" b="0" i="0" dirty="0">
              <a:effectLst/>
            </a:endParaRPr>
          </a:p>
        </p:txBody>
      </p:sp>
    </p:spTree>
    <p:extLst>
      <p:ext uri="{BB962C8B-B14F-4D97-AF65-F5344CB8AC3E}">
        <p14:creationId xmlns:p14="http://schemas.microsoft.com/office/powerpoint/2010/main" val="201375077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D23016D-51F5-FBA4-CF37-01295E72C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982" y="762378"/>
            <a:ext cx="8433795" cy="5670869"/>
          </a:xfrm>
          <a:prstGeom prst="rect">
            <a:avLst/>
          </a:prstGeom>
        </p:spPr>
      </p:pic>
      <p:sp>
        <p:nvSpPr>
          <p:cNvPr id="7" name="ZoneTexte 6">
            <a:extLst>
              <a:ext uri="{FF2B5EF4-FFF2-40B4-BE49-F238E27FC236}">
                <a16:creationId xmlns:a16="http://schemas.microsoft.com/office/drawing/2014/main" id="{0E9131FD-0E00-D5C1-726A-744F0420F8E4}"/>
              </a:ext>
            </a:extLst>
          </p:cNvPr>
          <p:cNvSpPr txBox="1"/>
          <p:nvPr/>
        </p:nvSpPr>
        <p:spPr>
          <a:xfrm>
            <a:off x="5994337" y="6433247"/>
            <a:ext cx="653491" cy="215444"/>
          </a:xfrm>
          <a:prstGeom prst="rect">
            <a:avLst/>
          </a:prstGeom>
          <a:noFill/>
        </p:spPr>
        <p:txBody>
          <a:bodyPr wrap="square">
            <a:spAutoFit/>
          </a:bodyPr>
          <a:lstStyle/>
          <a:p>
            <a:r>
              <a:rPr lang="fr-FR" sz="800" dirty="0">
                <a:hlinkClick r:id="rId3"/>
              </a:rPr>
              <a:t>source</a:t>
            </a:r>
            <a:endParaRPr lang="fr-FR" sz="800" dirty="0"/>
          </a:p>
        </p:txBody>
      </p:sp>
    </p:spTree>
    <p:extLst>
      <p:ext uri="{BB962C8B-B14F-4D97-AF65-F5344CB8AC3E}">
        <p14:creationId xmlns:p14="http://schemas.microsoft.com/office/powerpoint/2010/main" val="27919334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21EABCB-4A3F-AB94-04BC-DB897DD3B8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656" y="369794"/>
            <a:ext cx="4714687" cy="6118412"/>
          </a:xfrm>
          <a:prstGeom prst="rect">
            <a:avLst/>
          </a:prstGeom>
        </p:spPr>
      </p:pic>
      <p:sp>
        <p:nvSpPr>
          <p:cNvPr id="7" name="ZoneTexte 6">
            <a:extLst>
              <a:ext uri="{FF2B5EF4-FFF2-40B4-BE49-F238E27FC236}">
                <a16:creationId xmlns:a16="http://schemas.microsoft.com/office/drawing/2014/main" id="{9534E949-7133-CE19-4D40-AB392B63E47B}"/>
              </a:ext>
            </a:extLst>
          </p:cNvPr>
          <p:cNvSpPr txBox="1"/>
          <p:nvPr/>
        </p:nvSpPr>
        <p:spPr>
          <a:xfrm>
            <a:off x="5876365" y="6488206"/>
            <a:ext cx="686174" cy="246221"/>
          </a:xfrm>
          <a:prstGeom prst="rect">
            <a:avLst/>
          </a:prstGeom>
          <a:noFill/>
        </p:spPr>
        <p:txBody>
          <a:bodyPr wrap="square">
            <a:spAutoFit/>
          </a:bodyPr>
          <a:lstStyle/>
          <a:p>
            <a:r>
              <a:rPr lang="fr-FR" sz="1000" dirty="0">
                <a:hlinkClick r:id="rId3"/>
              </a:rPr>
              <a:t>source</a:t>
            </a:r>
            <a:endParaRPr lang="fr-FR" sz="1000" dirty="0"/>
          </a:p>
        </p:txBody>
      </p:sp>
    </p:spTree>
    <p:extLst>
      <p:ext uri="{BB962C8B-B14F-4D97-AF65-F5344CB8AC3E}">
        <p14:creationId xmlns:p14="http://schemas.microsoft.com/office/powerpoint/2010/main" val="379084514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3E1624F-24BD-491F-B84B-7EA85853D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643" y="2375680"/>
            <a:ext cx="8464713" cy="2650980"/>
          </a:xfrm>
          <a:prstGeom prst="rect">
            <a:avLst/>
          </a:prstGeom>
        </p:spPr>
      </p:pic>
      <p:sp>
        <p:nvSpPr>
          <p:cNvPr id="5" name="Rectangle 4">
            <a:extLst>
              <a:ext uri="{FF2B5EF4-FFF2-40B4-BE49-F238E27FC236}">
                <a16:creationId xmlns:a16="http://schemas.microsoft.com/office/drawing/2014/main" id="{E5B3E1B9-1D11-472C-AC74-5E858F124F13}"/>
              </a:ext>
            </a:extLst>
          </p:cNvPr>
          <p:cNvSpPr/>
          <p:nvPr/>
        </p:nvSpPr>
        <p:spPr>
          <a:xfrm>
            <a:off x="3431540" y="5353735"/>
            <a:ext cx="6096000" cy="246221"/>
          </a:xfrm>
          <a:prstGeom prst="rect">
            <a:avLst/>
          </a:prstGeom>
        </p:spPr>
        <p:txBody>
          <a:bodyPr>
            <a:spAutoFit/>
          </a:bodyPr>
          <a:lstStyle/>
          <a:p>
            <a:pPr algn="ctr"/>
            <a:r>
              <a:rPr lang="fr-FR" sz="1000" dirty="0">
                <a:hlinkClick r:id="rId4"/>
              </a:rPr>
              <a:t>Bibliothèques de l’Université Toulouse Capitole, 2023</a:t>
            </a:r>
            <a:endParaRPr lang="fr-FR" sz="1000" dirty="0"/>
          </a:p>
        </p:txBody>
      </p:sp>
    </p:spTree>
    <p:extLst>
      <p:ext uri="{BB962C8B-B14F-4D97-AF65-F5344CB8AC3E}">
        <p14:creationId xmlns:p14="http://schemas.microsoft.com/office/powerpoint/2010/main" val="12790145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0C94B89-18F2-3A1D-9007-78489327F5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06377" y="2533650"/>
            <a:ext cx="7487695" cy="4032544"/>
          </a:xfrm>
          <a:prstGeom prst="rect">
            <a:avLst/>
          </a:prstGeom>
        </p:spPr>
      </p:pic>
      <p:pic>
        <p:nvPicPr>
          <p:cNvPr id="8" name="Image 7">
            <a:extLst>
              <a:ext uri="{FF2B5EF4-FFF2-40B4-BE49-F238E27FC236}">
                <a16:creationId xmlns:a16="http://schemas.microsoft.com/office/drawing/2014/main" id="{5E383EF6-0006-126C-32A8-E92192B6C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 y="291806"/>
            <a:ext cx="7278116" cy="1914792"/>
          </a:xfrm>
          <a:prstGeom prst="rect">
            <a:avLst/>
          </a:prstGeom>
        </p:spPr>
      </p:pic>
      <p:sp>
        <p:nvSpPr>
          <p:cNvPr id="10" name="ZoneTexte 9">
            <a:extLst>
              <a:ext uri="{FF2B5EF4-FFF2-40B4-BE49-F238E27FC236}">
                <a16:creationId xmlns:a16="http://schemas.microsoft.com/office/drawing/2014/main" id="{47293CC7-B1BF-3A54-58B2-8B348A6CDAF1}"/>
              </a:ext>
            </a:extLst>
          </p:cNvPr>
          <p:cNvSpPr txBox="1"/>
          <p:nvPr/>
        </p:nvSpPr>
        <p:spPr>
          <a:xfrm>
            <a:off x="4996942" y="6566194"/>
            <a:ext cx="768858"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6667477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D03866-5F0A-838F-FAF3-12F37E6B6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401" y="411551"/>
            <a:ext cx="5137198" cy="6034897"/>
          </a:xfrm>
          <a:prstGeom prst="rect">
            <a:avLst/>
          </a:prstGeom>
        </p:spPr>
      </p:pic>
      <p:sp>
        <p:nvSpPr>
          <p:cNvPr id="7" name="ZoneTexte 6">
            <a:extLst>
              <a:ext uri="{FF2B5EF4-FFF2-40B4-BE49-F238E27FC236}">
                <a16:creationId xmlns:a16="http://schemas.microsoft.com/office/drawing/2014/main" id="{94114A03-7E63-0343-3FD7-153C40EF5980}"/>
              </a:ext>
            </a:extLst>
          </p:cNvPr>
          <p:cNvSpPr txBox="1"/>
          <p:nvPr/>
        </p:nvSpPr>
        <p:spPr>
          <a:xfrm>
            <a:off x="5901267" y="6446448"/>
            <a:ext cx="736599"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2938496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FC613D8-29CB-F366-369C-3BA03B70DA08}"/>
              </a:ext>
            </a:extLst>
          </p:cNvPr>
          <p:cNvSpPr txBox="1"/>
          <p:nvPr/>
        </p:nvSpPr>
        <p:spPr>
          <a:xfrm>
            <a:off x="5337287" y="6364794"/>
            <a:ext cx="1917700" cy="261610"/>
          </a:xfrm>
          <a:prstGeom prst="rect">
            <a:avLst/>
          </a:prstGeom>
          <a:noFill/>
        </p:spPr>
        <p:txBody>
          <a:bodyPr wrap="square">
            <a:spAutoFit/>
          </a:bodyPr>
          <a:lstStyle/>
          <a:p>
            <a:r>
              <a:rPr lang="fr-FR" sz="1100" b="0" i="0" u="none" strike="noStrike" baseline="0" dirty="0">
                <a:latin typeface="Calibri Light" panose="020F0302020204030204" pitchFamily="34" charset="0"/>
                <a:hlinkClick r:id="rId2"/>
              </a:rPr>
              <a:t>https://ai-cards.org/</a:t>
            </a:r>
            <a:r>
              <a:rPr lang="fr-FR" sz="1100" b="0" i="0" u="none" strike="noStrike" baseline="0" dirty="0">
                <a:latin typeface="Calibri Light" panose="020F0302020204030204" pitchFamily="34" charset="0"/>
              </a:rPr>
              <a:t>  </a:t>
            </a:r>
            <a:endParaRPr lang="fr-FR" sz="1100" dirty="0"/>
          </a:p>
        </p:txBody>
      </p:sp>
      <p:pic>
        <p:nvPicPr>
          <p:cNvPr id="5" name="Image 4">
            <a:extLst>
              <a:ext uri="{FF2B5EF4-FFF2-40B4-BE49-F238E27FC236}">
                <a16:creationId xmlns:a16="http://schemas.microsoft.com/office/drawing/2014/main" id="{D8A6E9A2-54A7-745B-6CE8-7D431000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3052" y="1199933"/>
            <a:ext cx="7025895" cy="4942551"/>
          </a:xfrm>
          <a:prstGeom prst="rect">
            <a:avLst/>
          </a:prstGeom>
        </p:spPr>
      </p:pic>
    </p:spTree>
    <p:extLst>
      <p:ext uri="{BB962C8B-B14F-4D97-AF65-F5344CB8AC3E}">
        <p14:creationId xmlns:p14="http://schemas.microsoft.com/office/powerpoint/2010/main" val="1356271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13323AF-393D-406C-B786-B7511DF7F520}"/>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522254" y="1155701"/>
            <a:ext cx="7174665" cy="5393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15FBAAC0-23E9-4D81-B871-50E5284CD6F0}"/>
              </a:ext>
            </a:extLst>
          </p:cNvPr>
          <p:cNvSpPr/>
          <p:nvPr/>
        </p:nvSpPr>
        <p:spPr>
          <a:xfrm>
            <a:off x="8826500" y="6562149"/>
            <a:ext cx="1267544" cy="215444"/>
          </a:xfrm>
          <a:prstGeom prst="rect">
            <a:avLst/>
          </a:prstGeom>
        </p:spPr>
        <p:txBody>
          <a:bodyPr wrap="square">
            <a:spAutoFit/>
          </a:bodyPr>
          <a:lstStyle/>
          <a:p>
            <a:r>
              <a:rPr lang="fr-FR" sz="800" dirty="0">
                <a:hlinkClick r:id="rId4"/>
              </a:rPr>
              <a:t>Nova </a:t>
            </a:r>
            <a:r>
              <a:rPr lang="fr-FR" sz="800" dirty="0" err="1">
                <a:hlinkClick r:id="rId4"/>
              </a:rPr>
              <a:t>Spinack</a:t>
            </a:r>
            <a:r>
              <a:rPr lang="fr-FR" sz="800" dirty="0">
                <a:hlinkClick r:id="rId4"/>
              </a:rPr>
              <a:t>, 2007</a:t>
            </a:r>
            <a:endParaRPr lang="fr-FR" sz="800" dirty="0"/>
          </a:p>
        </p:txBody>
      </p:sp>
      <p:sp>
        <p:nvSpPr>
          <p:cNvPr id="6" name="Titre 6">
            <a:extLst>
              <a:ext uri="{FF2B5EF4-FFF2-40B4-BE49-F238E27FC236}">
                <a16:creationId xmlns:a16="http://schemas.microsoft.com/office/drawing/2014/main" id="{34B4CC82-8014-4114-A19F-1B988ACF7A4A}"/>
              </a:ext>
            </a:extLst>
          </p:cNvPr>
          <p:cNvSpPr>
            <a:spLocks noGrp="1"/>
          </p:cNvSpPr>
          <p:nvPr>
            <p:ph type="title"/>
          </p:nvPr>
        </p:nvSpPr>
        <p:spPr/>
        <p:txBody>
          <a:bodyPr>
            <a:normAutofit fontScale="90000"/>
          </a:bodyPr>
          <a:lstStyle/>
          <a:p>
            <a:r>
              <a:rPr lang="fr-FR" sz="2400" b="1" cap="none" dirty="0">
                <a:solidFill>
                  <a:srgbClr val="FFD13F"/>
                </a:solidFill>
              </a:rPr>
              <a:t>Contexte actuel de la recherche d’informations</a:t>
            </a:r>
            <a:br>
              <a:rPr lang="fr-FR" cap="none" dirty="0"/>
            </a:br>
            <a:endParaRPr lang="fr-FR" cap="none" dirty="0"/>
          </a:p>
        </p:txBody>
      </p:sp>
    </p:spTree>
    <p:extLst>
      <p:ext uri="{BB962C8B-B14F-4D97-AF65-F5344CB8AC3E}">
        <p14:creationId xmlns:p14="http://schemas.microsoft.com/office/powerpoint/2010/main" val="227940215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B9CB4-2A74-58B8-1097-FE0BE93FB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508" y="1418771"/>
            <a:ext cx="8830983" cy="4397829"/>
          </a:xfrm>
          <a:prstGeom prst="rect">
            <a:avLst/>
          </a:prstGeom>
        </p:spPr>
      </p:pic>
      <p:sp>
        <p:nvSpPr>
          <p:cNvPr id="3" name="ZoneTexte 2">
            <a:extLst>
              <a:ext uri="{FF2B5EF4-FFF2-40B4-BE49-F238E27FC236}">
                <a16:creationId xmlns:a16="http://schemas.microsoft.com/office/drawing/2014/main" id="{C0B19BFC-C991-8F75-3BD0-5ED2978F3485}"/>
              </a:ext>
            </a:extLst>
          </p:cNvPr>
          <p:cNvSpPr txBox="1"/>
          <p:nvPr/>
        </p:nvSpPr>
        <p:spPr>
          <a:xfrm>
            <a:off x="5297715" y="5962133"/>
            <a:ext cx="2148114" cy="276999"/>
          </a:xfrm>
          <a:prstGeom prst="rect">
            <a:avLst/>
          </a:prstGeom>
          <a:noFill/>
        </p:spPr>
        <p:txBody>
          <a:bodyPr wrap="square">
            <a:spAutoFit/>
          </a:bodyPr>
          <a:lstStyle/>
          <a:p>
            <a:r>
              <a:rPr lang="fr-FR" sz="1200" dirty="0">
                <a:hlinkClick r:id="rId4"/>
              </a:rPr>
              <a:t>Polytechnique Montréal</a:t>
            </a:r>
            <a:endParaRPr lang="fr-FR" sz="1200" dirty="0"/>
          </a:p>
        </p:txBody>
      </p:sp>
    </p:spTree>
    <p:extLst>
      <p:ext uri="{BB962C8B-B14F-4D97-AF65-F5344CB8AC3E}">
        <p14:creationId xmlns:p14="http://schemas.microsoft.com/office/powerpoint/2010/main" val="1432599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A4A6E3-B800-0839-93D4-9B135EF78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3" y="147984"/>
            <a:ext cx="6698033" cy="3281016"/>
          </a:xfrm>
          <a:prstGeom prst="rect">
            <a:avLst/>
          </a:prstGeom>
        </p:spPr>
      </p:pic>
      <p:pic>
        <p:nvPicPr>
          <p:cNvPr id="5" name="Image 4">
            <a:extLst>
              <a:ext uri="{FF2B5EF4-FFF2-40B4-BE49-F238E27FC236}">
                <a16:creationId xmlns:a16="http://schemas.microsoft.com/office/drawing/2014/main" id="{1A20D6F9-C0C2-B989-08E9-F9F5E02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956" y="1508640"/>
            <a:ext cx="6849431" cy="5201376"/>
          </a:xfrm>
          <a:prstGeom prst="rect">
            <a:avLst/>
          </a:prstGeom>
        </p:spPr>
      </p:pic>
      <p:sp>
        <p:nvSpPr>
          <p:cNvPr id="7" name="ZoneTexte 6">
            <a:extLst>
              <a:ext uri="{FF2B5EF4-FFF2-40B4-BE49-F238E27FC236}">
                <a16:creationId xmlns:a16="http://schemas.microsoft.com/office/drawing/2014/main" id="{A74B3C2E-FC04-7B95-9286-298AA42B518A}"/>
              </a:ext>
            </a:extLst>
          </p:cNvPr>
          <p:cNvSpPr txBox="1"/>
          <p:nvPr/>
        </p:nvSpPr>
        <p:spPr>
          <a:xfrm>
            <a:off x="186613" y="3429001"/>
            <a:ext cx="1616787" cy="246221"/>
          </a:xfrm>
          <a:prstGeom prst="rect">
            <a:avLst/>
          </a:prstGeom>
          <a:noFill/>
        </p:spPr>
        <p:txBody>
          <a:bodyPr wrap="square">
            <a:spAutoFit/>
          </a:bodyPr>
          <a:lstStyle/>
          <a:p>
            <a:r>
              <a:rPr lang="fr-FR" sz="1000" dirty="0">
                <a:hlinkClick r:id="rId5"/>
              </a:rPr>
              <a:t>Polytechnique Montréal</a:t>
            </a:r>
            <a:endParaRPr lang="fr-FR" sz="1000" dirty="0"/>
          </a:p>
        </p:txBody>
      </p:sp>
    </p:spTree>
    <p:extLst>
      <p:ext uri="{BB962C8B-B14F-4D97-AF65-F5344CB8AC3E}">
        <p14:creationId xmlns:p14="http://schemas.microsoft.com/office/powerpoint/2010/main" val="403202823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8770EE9-4512-5907-3402-6CE8F18DEE8B}"/>
              </a:ext>
            </a:extLst>
          </p:cNvPr>
          <p:cNvSpPr txBox="1"/>
          <p:nvPr/>
        </p:nvSpPr>
        <p:spPr>
          <a:xfrm>
            <a:off x="382265" y="710778"/>
            <a:ext cx="3186435"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(université) : </a:t>
            </a:r>
            <a:r>
              <a:rPr lang="fr-FR" sz="1400" b="0" i="0" u="none" strike="noStrike" baseline="0" dirty="0">
                <a:latin typeface="Calibri Light" panose="020F0302020204030204" pitchFamily="34" charset="0"/>
                <a:hlinkClick r:id="rId3"/>
              </a:rPr>
              <a:t>université d’Orléans</a:t>
            </a:r>
            <a:endParaRPr lang="fr-FR" sz="1400" dirty="0"/>
          </a:p>
        </p:txBody>
      </p:sp>
      <p:sp>
        <p:nvSpPr>
          <p:cNvPr id="4" name="ZoneTexte 3">
            <a:extLst>
              <a:ext uri="{FF2B5EF4-FFF2-40B4-BE49-F238E27FC236}">
                <a16:creationId xmlns:a16="http://schemas.microsoft.com/office/drawing/2014/main" id="{1781FC5F-004A-AB78-B75C-70DECF803603}"/>
              </a:ext>
            </a:extLst>
          </p:cNvPr>
          <p:cNvSpPr txBox="1"/>
          <p:nvPr/>
        </p:nvSpPr>
        <p:spPr>
          <a:xfrm>
            <a:off x="9285310" y="6102330"/>
            <a:ext cx="2671866" cy="646331"/>
          </a:xfrm>
          <a:prstGeom prst="rect">
            <a:avLst/>
          </a:prstGeom>
          <a:noFill/>
        </p:spPr>
        <p:txBody>
          <a:bodyPr wrap="square">
            <a:spAutoFit/>
          </a:bodyPr>
          <a:lstStyle/>
          <a:p>
            <a:r>
              <a:rPr lang="fr-FR" sz="1200" dirty="0"/>
              <a:t>voir aussi : </a:t>
            </a:r>
            <a:r>
              <a:rPr lang="fr-FR" sz="1200" dirty="0">
                <a:hlinkClick r:id="rId4"/>
              </a:rPr>
              <a:t>Université de Rouen</a:t>
            </a:r>
            <a:endParaRPr lang="fr-FR" sz="1200" dirty="0"/>
          </a:p>
          <a:p>
            <a:pPr marL="714375" indent="-85725"/>
            <a:r>
              <a:rPr lang="fr-FR" sz="1200" dirty="0"/>
              <a:t>	Louvain (</a:t>
            </a:r>
            <a:r>
              <a:rPr lang="fr-FR" sz="1200" dirty="0">
                <a:hlinkClick r:id="rId5"/>
              </a:rPr>
              <a:t>rapport GT</a:t>
            </a:r>
            <a:r>
              <a:rPr lang="fr-FR" sz="1200" dirty="0"/>
              <a:t>, </a:t>
            </a:r>
            <a:r>
              <a:rPr lang="fr-FR" sz="1200" dirty="0">
                <a:hlinkClick r:id="rId6"/>
              </a:rPr>
              <a:t>guide</a:t>
            </a:r>
            <a:r>
              <a:rPr lang="fr-FR" sz="1200" dirty="0"/>
              <a:t>)</a:t>
            </a:r>
          </a:p>
          <a:p>
            <a:pPr>
              <a:tabLst>
                <a:tab pos="714375" algn="l"/>
              </a:tabLst>
            </a:pPr>
            <a:r>
              <a:rPr lang="fr-FR" sz="1200" dirty="0"/>
              <a:t>		</a:t>
            </a:r>
          </a:p>
        </p:txBody>
      </p:sp>
      <p:pic>
        <p:nvPicPr>
          <p:cNvPr id="2" name="Image 1">
            <a:extLst>
              <a:ext uri="{FF2B5EF4-FFF2-40B4-BE49-F238E27FC236}">
                <a16:creationId xmlns:a16="http://schemas.microsoft.com/office/drawing/2014/main" id="{71273300-FB45-EE0F-E479-5264123B4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914" y="1573160"/>
            <a:ext cx="3519679" cy="4999289"/>
          </a:xfrm>
          <a:prstGeom prst="rect">
            <a:avLst/>
          </a:prstGeom>
          <a:effectLst>
            <a:outerShdw blurRad="292100" dist="139700" dir="2700000" algn="tr" rotWithShape="0">
              <a:prstClr val="black">
                <a:alpha val="65000"/>
              </a:prstClr>
            </a:outerShdw>
          </a:effectLst>
        </p:spPr>
      </p:pic>
      <p:pic>
        <p:nvPicPr>
          <p:cNvPr id="5" name="Image 4">
            <a:extLst>
              <a:ext uri="{FF2B5EF4-FFF2-40B4-BE49-F238E27FC236}">
                <a16:creationId xmlns:a16="http://schemas.microsoft.com/office/drawing/2014/main" id="{C8E00E57-88DF-46FE-FAD2-2C224F8731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1086" y="2644807"/>
            <a:ext cx="6763694" cy="638264"/>
          </a:xfrm>
          <a:prstGeom prst="rect">
            <a:avLst/>
          </a:prstGeom>
        </p:spPr>
      </p:pic>
      <p:sp>
        <p:nvSpPr>
          <p:cNvPr id="7" name="ZoneTexte 6">
            <a:extLst>
              <a:ext uri="{FF2B5EF4-FFF2-40B4-BE49-F238E27FC236}">
                <a16:creationId xmlns:a16="http://schemas.microsoft.com/office/drawing/2014/main" id="{C10A783E-A4F8-DEAF-80F2-88257C28CDBB}"/>
              </a:ext>
            </a:extLst>
          </p:cNvPr>
          <p:cNvSpPr txBox="1"/>
          <p:nvPr/>
        </p:nvSpPr>
        <p:spPr>
          <a:xfrm>
            <a:off x="4921086" y="3303061"/>
            <a:ext cx="6096000" cy="2031325"/>
          </a:xfrm>
          <a:prstGeom prst="rect">
            <a:avLst/>
          </a:prstGeom>
          <a:noFill/>
        </p:spPr>
        <p:txBody>
          <a:bodyPr wrap="square">
            <a:spAutoFit/>
          </a:bodyPr>
          <a:lstStyle/>
          <a:p>
            <a:r>
              <a:rPr lang="fr-FR" sz="1400" dirty="0"/>
              <a:t>V.I. Aide à la génération de nouvelles idées de recherche, d’un plan de projet, etc. </a:t>
            </a:r>
          </a:p>
          <a:p>
            <a:r>
              <a:rPr lang="fr-FR" sz="1400" dirty="0"/>
              <a:t>V.II. Utilisation comme moteur de recherche ou pour l’aide à rédaction d’un état de l’art</a:t>
            </a:r>
          </a:p>
          <a:p>
            <a:r>
              <a:rPr lang="fr-FR" sz="1400" dirty="0"/>
              <a:t>V.III. Génération de code de programmation</a:t>
            </a:r>
          </a:p>
          <a:p>
            <a:r>
              <a:rPr lang="fr-FR" sz="1400" dirty="0"/>
              <a:t>V.IV. Génération de données synthétiques</a:t>
            </a:r>
          </a:p>
          <a:p>
            <a:r>
              <a:rPr lang="fr-FR" sz="1400" dirty="0"/>
              <a:t>V.V. Utilisation pour l'analyse des données</a:t>
            </a:r>
          </a:p>
          <a:p>
            <a:r>
              <a:rPr lang="fr-FR" sz="1400" dirty="0"/>
              <a:t>V.VI. Visualisation des résultats de la recherche</a:t>
            </a:r>
          </a:p>
          <a:p>
            <a:r>
              <a:rPr lang="fr-FR" sz="1400" dirty="0"/>
              <a:t>V.VII. Utilisation comme assistant linguistique</a:t>
            </a:r>
          </a:p>
          <a:p>
            <a:r>
              <a:rPr lang="fr-FR" sz="1400" dirty="0"/>
              <a:t>V.VIII. Relecture d’articles ou de demande de projet</a:t>
            </a:r>
          </a:p>
        </p:txBody>
      </p:sp>
    </p:spTree>
    <p:extLst>
      <p:ext uri="{BB962C8B-B14F-4D97-AF65-F5344CB8AC3E}">
        <p14:creationId xmlns:p14="http://schemas.microsoft.com/office/powerpoint/2010/main" val="36424278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B1C08-8966-0B37-D9E1-2DB2C9CACBCC}"/>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D238515-49D7-7FB1-C3FF-8C035ABCBEB1}"/>
              </a:ext>
            </a:extLst>
          </p:cNvPr>
          <p:cNvSpPr txBox="1"/>
          <p:nvPr/>
        </p:nvSpPr>
        <p:spPr>
          <a:xfrm>
            <a:off x="382265" y="710778"/>
            <a:ext cx="3343429" cy="307777"/>
          </a:xfrm>
          <a:prstGeom prst="rect">
            <a:avLst/>
          </a:prstGeom>
          <a:noFill/>
        </p:spPr>
        <p:txBody>
          <a:bodyPr wrap="square">
            <a:spAutoFit/>
          </a:bodyPr>
          <a:lstStyle/>
          <a:p>
            <a:r>
              <a:rPr lang="fr-FR" sz="1400" b="0" i="0" u="none" strike="noStrike" baseline="0" dirty="0">
                <a:latin typeface="Calibri Light" panose="020F0302020204030204" pitchFamily="34" charset="0"/>
              </a:rPr>
              <a:t>exemple (organisme de recherche) : </a:t>
            </a:r>
            <a:r>
              <a:rPr lang="fr-FR" sz="1400" b="0" i="0" u="none" strike="noStrike" baseline="0" dirty="0" err="1">
                <a:latin typeface="Calibri Light" panose="020F0302020204030204" pitchFamily="34" charset="0"/>
                <a:hlinkClick r:id="rId3"/>
              </a:rPr>
              <a:t>INRAE</a:t>
            </a:r>
            <a:endParaRPr lang="fr-FR" sz="1400" dirty="0"/>
          </a:p>
        </p:txBody>
      </p:sp>
      <p:pic>
        <p:nvPicPr>
          <p:cNvPr id="4" name="Image 3">
            <a:extLst>
              <a:ext uri="{FF2B5EF4-FFF2-40B4-BE49-F238E27FC236}">
                <a16:creationId xmlns:a16="http://schemas.microsoft.com/office/drawing/2014/main" id="{A0CF54D9-491F-ABED-B436-CBC4D9A6B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440" y="279524"/>
            <a:ext cx="4546667" cy="6452015"/>
          </a:xfrm>
          <a:prstGeom prst="rect">
            <a:avLst/>
          </a:prstGeom>
        </p:spPr>
      </p:pic>
      <p:sp>
        <p:nvSpPr>
          <p:cNvPr id="7" name="ZoneTexte 6">
            <a:extLst>
              <a:ext uri="{FF2B5EF4-FFF2-40B4-BE49-F238E27FC236}">
                <a16:creationId xmlns:a16="http://schemas.microsoft.com/office/drawing/2014/main" id="{D165599F-46C5-90C8-8F7D-771E7767C08F}"/>
              </a:ext>
            </a:extLst>
          </p:cNvPr>
          <p:cNvSpPr txBox="1"/>
          <p:nvPr/>
        </p:nvSpPr>
        <p:spPr>
          <a:xfrm>
            <a:off x="9547875" y="6026445"/>
            <a:ext cx="2368509" cy="276999"/>
          </a:xfrm>
          <a:prstGeom prst="rect">
            <a:avLst/>
          </a:prstGeom>
          <a:noFill/>
        </p:spPr>
        <p:txBody>
          <a:bodyPr wrap="square">
            <a:spAutoFit/>
          </a:bodyPr>
          <a:lstStyle/>
          <a:p>
            <a:r>
              <a:rPr lang="fr-FR" sz="1200" dirty="0"/>
              <a:t>voir aussi : </a:t>
            </a:r>
            <a:r>
              <a:rPr lang="fr-FR" sz="1200" dirty="0" err="1">
                <a:hlinkClick r:id="rId5"/>
              </a:rPr>
              <a:t>CIRAD</a:t>
            </a:r>
            <a:endParaRPr lang="fr-FR" sz="1200" dirty="0"/>
          </a:p>
        </p:txBody>
      </p:sp>
    </p:spTree>
    <p:extLst>
      <p:ext uri="{BB962C8B-B14F-4D97-AF65-F5344CB8AC3E}">
        <p14:creationId xmlns:p14="http://schemas.microsoft.com/office/powerpoint/2010/main" val="90506140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723050-2D9A-4DF4-422F-352D3CAB8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59" y="829680"/>
            <a:ext cx="10901082" cy="5439364"/>
          </a:xfrm>
          <a:prstGeom prst="rect">
            <a:avLst/>
          </a:prstGeom>
        </p:spPr>
      </p:pic>
      <p:sp>
        <p:nvSpPr>
          <p:cNvPr id="7" name="ZoneTexte 6">
            <a:extLst>
              <a:ext uri="{FF2B5EF4-FFF2-40B4-BE49-F238E27FC236}">
                <a16:creationId xmlns:a16="http://schemas.microsoft.com/office/drawing/2014/main" id="{DCEB2394-0E46-D850-9602-0AD271502B35}"/>
              </a:ext>
            </a:extLst>
          </p:cNvPr>
          <p:cNvSpPr txBox="1"/>
          <p:nvPr/>
        </p:nvSpPr>
        <p:spPr>
          <a:xfrm>
            <a:off x="5463173" y="6403170"/>
            <a:ext cx="2101409" cy="246221"/>
          </a:xfrm>
          <a:prstGeom prst="rect">
            <a:avLst/>
          </a:prstGeom>
          <a:noFill/>
        </p:spPr>
        <p:txBody>
          <a:bodyPr wrap="square">
            <a:spAutoFit/>
          </a:bodyPr>
          <a:lstStyle/>
          <a:p>
            <a:r>
              <a:rPr lang="fr-FR" sz="1000" dirty="0">
                <a:hlinkClick r:id="rId3"/>
              </a:rPr>
              <a:t>Université de Louvain, 2024</a:t>
            </a:r>
            <a:endParaRPr lang="fr-FR" sz="1000" dirty="0"/>
          </a:p>
        </p:txBody>
      </p:sp>
    </p:spTree>
    <p:extLst>
      <p:ext uri="{BB962C8B-B14F-4D97-AF65-F5344CB8AC3E}">
        <p14:creationId xmlns:p14="http://schemas.microsoft.com/office/powerpoint/2010/main" val="30177393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4BDCC2-235F-4BB4-AD77-2D3B6B05F586}"/>
              </a:ext>
            </a:extLst>
          </p:cNvPr>
          <p:cNvSpPr/>
          <p:nvPr/>
        </p:nvSpPr>
        <p:spPr>
          <a:xfrm>
            <a:off x="3028949" y="1963341"/>
            <a:ext cx="6600825" cy="3847207"/>
          </a:xfrm>
          <a:prstGeom prst="rect">
            <a:avLst/>
          </a:prstGeom>
        </p:spPr>
        <p:txBody>
          <a:bodyPr wrap="square">
            <a:spAutoFit/>
          </a:bodyPr>
          <a:lstStyle/>
          <a:p>
            <a:r>
              <a:rPr lang="fr-FR" i="1" dirty="0"/>
              <a:t>Check-list</a:t>
            </a:r>
            <a:r>
              <a:rPr lang="fr-FR" dirty="0"/>
              <a:t> pour utiliser ChatGPT et les autres</a:t>
            </a:r>
          </a:p>
          <a:p>
            <a:endParaRPr lang="fr-FR" dirty="0"/>
          </a:p>
          <a:p>
            <a:pPr marL="285750" indent="-285750">
              <a:buFont typeface="Arial" panose="020B0604020202020204" pitchFamily="34" charset="0"/>
              <a:buChar char="•"/>
            </a:pPr>
            <a:r>
              <a:rPr lang="fr-FR" dirty="0"/>
              <a:t>Examiner les préconisations de l’institution concernant les IA génératives, ChatGPT… (politiques d'utilisation, remerciements, citations, annexes, etc.)</a:t>
            </a:r>
          </a:p>
          <a:p>
            <a:pPr marL="285750" indent="-285750">
              <a:buFont typeface="Arial" panose="020B0604020202020204" pitchFamily="34" charset="0"/>
              <a:buChar char="•"/>
            </a:pPr>
            <a:r>
              <a:rPr lang="fr-FR" dirty="0"/>
              <a:t>Comprendre les capacités et les limites des outils comme ChatGPT</a:t>
            </a:r>
          </a:p>
          <a:p>
            <a:pPr marL="285750" indent="-285750">
              <a:buFont typeface="Arial" panose="020B0604020202020204" pitchFamily="34" charset="0"/>
              <a:buChar char="•"/>
            </a:pPr>
            <a:r>
              <a:rPr lang="fr-FR" dirty="0"/>
              <a:t>Vérifier si l'utilisation d’une IA générative est la meilleure solution ou si la tâche ne nécessite pas au préalable l’apprentissage de connaissances de base</a:t>
            </a:r>
          </a:p>
          <a:p>
            <a:pPr marL="285750" indent="-285750">
              <a:buFont typeface="Arial" panose="020B0604020202020204" pitchFamily="34" charset="0"/>
              <a:buChar char="•"/>
            </a:pPr>
            <a:r>
              <a:rPr lang="fr-FR" dirty="0"/>
              <a:t>Vérifier que les résultats fournis d’une part correspondent au prompt, d’autre part sont fiables et exacts</a:t>
            </a:r>
          </a:p>
          <a:p>
            <a:pPr marL="742950" lvl="1" indent="-285750">
              <a:buFont typeface="Arial" panose="020B0604020202020204" pitchFamily="34" charset="0"/>
              <a:buChar char="•"/>
            </a:pPr>
            <a:endParaRPr lang="fr-FR" dirty="0"/>
          </a:p>
          <a:p>
            <a:pPr lvl="1" algn="r"/>
            <a:r>
              <a:rPr lang="fr-FR" sz="1000" dirty="0"/>
              <a:t>adapté de </a:t>
            </a:r>
            <a:r>
              <a:rPr lang="fr-FR" sz="1000" dirty="0">
                <a:hlinkClick r:id="rId3"/>
              </a:rPr>
              <a:t>H. </a:t>
            </a:r>
            <a:r>
              <a:rPr lang="fr-FR" sz="1000" dirty="0" err="1">
                <a:hlinkClick r:id="rId3"/>
              </a:rPr>
              <a:t>Gimpel</a:t>
            </a:r>
            <a:r>
              <a:rPr lang="fr-FR" sz="1000" dirty="0">
                <a:hlinkClick r:id="rId3"/>
              </a:rPr>
              <a:t> et al., 2023</a:t>
            </a:r>
            <a:endParaRPr lang="fr-FR" sz="1000" dirty="0"/>
          </a:p>
        </p:txBody>
      </p:sp>
    </p:spTree>
    <p:extLst>
      <p:ext uri="{BB962C8B-B14F-4D97-AF65-F5344CB8AC3E}">
        <p14:creationId xmlns:p14="http://schemas.microsoft.com/office/powerpoint/2010/main" val="18559141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2531310487"/>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 2">
            <a:extLst>
              <a:ext uri="{FF2B5EF4-FFF2-40B4-BE49-F238E27FC236}">
                <a16:creationId xmlns:a16="http://schemas.microsoft.com/office/drawing/2014/main" id="{BEE69E56-D933-4D96-8114-715AE5E6101E}"/>
              </a:ext>
            </a:extLst>
          </p:cNvPr>
          <p:cNvPicPr>
            <a:picLocks noChangeAspect="1"/>
          </p:cNvPicPr>
          <p:nvPr/>
        </p:nvPicPr>
        <p:blipFill>
          <a:blip r:embed="rId8"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1936548"/>
            <a:ext cx="1119600" cy="1119600"/>
          </a:xfrm>
          <a:prstGeom prst="rect">
            <a:avLst/>
          </a:prstGeom>
        </p:spPr>
      </p:pic>
      <p:pic>
        <p:nvPicPr>
          <p:cNvPr id="1026" name="Picture 2" descr="Trust ">
            <a:extLst>
              <a:ext uri="{FF2B5EF4-FFF2-40B4-BE49-F238E27FC236}">
                <a16:creationId xmlns:a16="http://schemas.microsoft.com/office/drawing/2014/main" id="{5AB1E485-1929-476C-961C-9FC63D30779A}"/>
              </a:ext>
            </a:extLst>
          </p:cNvPr>
          <p:cNvPicPr>
            <a:picLocks noChangeAspect="1" noChangeArrowheads="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09323" y="3436258"/>
            <a:ext cx="1119600" cy="1119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D571085F-74BC-4AAF-961B-A7A82D8AC210}"/>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18800" y="4986095"/>
            <a:ext cx="1119600" cy="1119600"/>
          </a:xfrm>
          <a:prstGeom prst="rect">
            <a:avLst/>
          </a:prstGeom>
        </p:spPr>
      </p:pic>
      <p:sp>
        <p:nvSpPr>
          <p:cNvPr id="2" name="ZoneTexte 1">
            <a:extLst>
              <a:ext uri="{FF2B5EF4-FFF2-40B4-BE49-F238E27FC236}">
                <a16:creationId xmlns:a16="http://schemas.microsoft.com/office/drawing/2014/main" id="{9B31C9A9-F136-529B-599A-CF329F2FE9D7}"/>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#compétences</a:t>
            </a:r>
            <a:endParaRPr lang="fr-FR" dirty="0"/>
          </a:p>
        </p:txBody>
      </p:sp>
    </p:spTree>
    <p:extLst>
      <p:ext uri="{BB962C8B-B14F-4D97-AF65-F5344CB8AC3E}">
        <p14:creationId xmlns:p14="http://schemas.microsoft.com/office/powerpoint/2010/main" val="183561026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EAF83E7-B9D7-49EC-BD98-29F7CF32EA1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971183" y="705909"/>
            <a:ext cx="4771077" cy="4859845"/>
          </a:xfrm>
          <a:prstGeom prst="rect">
            <a:avLst/>
          </a:prstGeom>
        </p:spPr>
      </p:pic>
      <p:sp>
        <p:nvSpPr>
          <p:cNvPr id="8" name="Espace réservé du contenu 2">
            <a:extLst>
              <a:ext uri="{FF2B5EF4-FFF2-40B4-BE49-F238E27FC236}">
                <a16:creationId xmlns:a16="http://schemas.microsoft.com/office/drawing/2014/main" id="{681C08AF-B6AC-4B54-A40B-57E3E39A01C1}"/>
              </a:ext>
            </a:extLst>
          </p:cNvPr>
          <p:cNvSpPr txBox="1">
            <a:spLocks/>
          </p:cNvSpPr>
          <p:nvPr/>
        </p:nvSpPr>
        <p:spPr>
          <a:xfrm>
            <a:off x="6861541" y="2451100"/>
            <a:ext cx="4359276" cy="2604977"/>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marL="0" indent="0" algn="ctr"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1pPr>
            <a:lvl2pPr marL="457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2pPr>
            <a:lvl3pPr marL="914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3pPr>
            <a:lvl4pPr marL="1371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4pPr>
            <a:lvl5pPr marL="18288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5pPr>
            <a:lvl6pPr marL="22860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6pPr>
            <a:lvl7pPr marL="27432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7pPr>
            <a:lvl8pPr marL="32004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8pPr>
            <a:lvl9pPr marL="3657600" indent="0" algn="l" defTabSz="457200" rtl="0" eaLnBrk="1" latinLnBrk="0" hangingPunct="1">
              <a:spcBef>
                <a:spcPts val="0"/>
              </a:spcBef>
              <a:spcAft>
                <a:spcPts val="1000"/>
              </a:spcAft>
              <a:buClr>
                <a:schemeClr val="tx1"/>
              </a:buClr>
              <a:buSzPct val="100000"/>
              <a:buFont typeface="Arial"/>
              <a:buNone/>
              <a:defRPr sz="1600" kern="1200" cap="none">
                <a:solidFill>
                  <a:schemeClr val="tx1"/>
                </a:solidFill>
                <a:effectLst/>
                <a:latin typeface="+mn-lt"/>
                <a:ea typeface="+mn-ea"/>
                <a:cs typeface="+mn-cs"/>
              </a:defRPr>
            </a:lvl9pPr>
          </a:lstStyle>
          <a:p>
            <a:endParaRPr lang="fr-FR" dirty="0"/>
          </a:p>
          <a:p>
            <a:endParaRPr lang="fr-FR" dirty="0"/>
          </a:p>
          <a:p>
            <a:endParaRPr lang="fr-FR" dirty="0"/>
          </a:p>
          <a:p>
            <a:endParaRPr lang="fr-FR" dirty="0"/>
          </a:p>
          <a:p>
            <a:r>
              <a:rPr lang="fr-FR" sz="2000" b="1" dirty="0"/>
              <a:t>extension du domaine </a:t>
            </a:r>
            <a:br>
              <a:rPr lang="fr-FR" sz="2000" b="1" dirty="0"/>
            </a:br>
            <a:r>
              <a:rPr lang="fr-FR" sz="2000" b="1" dirty="0"/>
              <a:t>de la recherche d’information</a:t>
            </a:r>
          </a:p>
        </p:txBody>
      </p:sp>
      <p:sp>
        <p:nvSpPr>
          <p:cNvPr id="5" name="Rectangle 4">
            <a:extLst>
              <a:ext uri="{FF2B5EF4-FFF2-40B4-BE49-F238E27FC236}">
                <a16:creationId xmlns:a16="http://schemas.microsoft.com/office/drawing/2014/main" id="{C8F6FB0C-2C1D-CB0E-F722-D2F1D7D1FA9F}"/>
              </a:ext>
            </a:extLst>
          </p:cNvPr>
          <p:cNvSpPr/>
          <p:nvPr/>
        </p:nvSpPr>
        <p:spPr>
          <a:xfrm>
            <a:off x="2490698" y="6152091"/>
            <a:ext cx="1074205" cy="369332"/>
          </a:xfrm>
          <a:prstGeom prst="rect">
            <a:avLst/>
          </a:prstGeom>
          <a:solidFill>
            <a:srgbClr val="FFD13F"/>
          </a:solidFill>
        </p:spPr>
        <p:txBody>
          <a:bodyPr wrap="none">
            <a:spAutoFit/>
          </a:bodyPr>
          <a:lstStyle/>
          <a:p>
            <a:r>
              <a:rPr lang="fr-FR" dirty="0">
                <a:solidFill>
                  <a:schemeClr val="bg1"/>
                </a:solidFill>
              </a:rPr>
              <a:t>tchatbots</a:t>
            </a:r>
          </a:p>
        </p:txBody>
      </p:sp>
      <p:sp>
        <p:nvSpPr>
          <p:cNvPr id="2" name="Rectangle 1">
            <a:extLst>
              <a:ext uri="{FF2B5EF4-FFF2-40B4-BE49-F238E27FC236}">
                <a16:creationId xmlns:a16="http://schemas.microsoft.com/office/drawing/2014/main" id="{E1EC2C38-34E3-111B-B3F9-BFFF3A5D92BD}"/>
              </a:ext>
            </a:extLst>
          </p:cNvPr>
          <p:cNvSpPr/>
          <p:nvPr/>
        </p:nvSpPr>
        <p:spPr>
          <a:xfrm>
            <a:off x="4098406" y="6152091"/>
            <a:ext cx="3687356" cy="369332"/>
          </a:xfrm>
          <a:prstGeom prst="rect">
            <a:avLst/>
          </a:prstGeom>
          <a:solidFill>
            <a:srgbClr val="FFD13F"/>
          </a:solidFill>
        </p:spPr>
        <p:txBody>
          <a:bodyPr wrap="none">
            <a:spAutoFit/>
          </a:bodyPr>
          <a:lstStyle/>
          <a:p>
            <a:r>
              <a:rPr lang="fr-FR" dirty="0">
                <a:solidFill>
                  <a:schemeClr val="bg1"/>
                </a:solidFill>
              </a:rPr>
              <a:t>moteurs de recherche « augmentés »</a:t>
            </a:r>
          </a:p>
        </p:txBody>
      </p:sp>
      <p:sp>
        <p:nvSpPr>
          <p:cNvPr id="9" name="Rectangle 8">
            <a:extLst>
              <a:ext uri="{FF2B5EF4-FFF2-40B4-BE49-F238E27FC236}">
                <a16:creationId xmlns:a16="http://schemas.microsoft.com/office/drawing/2014/main" id="{C3280412-0C11-D592-FEB5-797FFDBE7C51}"/>
              </a:ext>
            </a:extLst>
          </p:cNvPr>
          <p:cNvSpPr/>
          <p:nvPr/>
        </p:nvSpPr>
        <p:spPr>
          <a:xfrm>
            <a:off x="8184961" y="6152091"/>
            <a:ext cx="2368469" cy="369332"/>
          </a:xfrm>
          <a:prstGeom prst="rect">
            <a:avLst/>
          </a:prstGeom>
          <a:solidFill>
            <a:srgbClr val="FFD13F"/>
          </a:solidFill>
        </p:spPr>
        <p:txBody>
          <a:bodyPr wrap="none">
            <a:spAutoFit/>
          </a:bodyPr>
          <a:lstStyle/>
          <a:p>
            <a:r>
              <a:rPr lang="fr-FR" dirty="0">
                <a:solidFill>
                  <a:schemeClr val="bg1"/>
                </a:solidFill>
              </a:rPr>
              <a:t>assistants de recherche</a:t>
            </a:r>
          </a:p>
        </p:txBody>
      </p:sp>
    </p:spTree>
    <p:extLst>
      <p:ext uri="{BB962C8B-B14F-4D97-AF65-F5344CB8AC3E}">
        <p14:creationId xmlns:p14="http://schemas.microsoft.com/office/powerpoint/2010/main" val="266554530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320FFE-9711-53AA-9BAE-AFBDF094D0C9}"/>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FC43AEDF-932A-559C-2715-EFFCC45CEEF0}"/>
              </a:ext>
            </a:extLst>
          </p:cNvPr>
          <p:cNvSpPr txBox="1"/>
          <p:nvPr/>
        </p:nvSpPr>
        <p:spPr>
          <a:xfrm>
            <a:off x="5606140" y="6471105"/>
            <a:ext cx="666750" cy="246221"/>
          </a:xfrm>
          <a:prstGeom prst="rect">
            <a:avLst/>
          </a:prstGeom>
          <a:noFill/>
        </p:spPr>
        <p:txBody>
          <a:bodyPr wrap="square">
            <a:spAutoFit/>
          </a:bodyPr>
          <a:lstStyle/>
          <a:p>
            <a:r>
              <a:rPr lang="fr-FR" sz="1000" dirty="0">
                <a:hlinkClick r:id="rId3"/>
              </a:rPr>
              <a:t>source</a:t>
            </a:r>
            <a:endParaRPr lang="fr-FR" sz="1000" dirty="0"/>
          </a:p>
        </p:txBody>
      </p:sp>
      <p:pic>
        <p:nvPicPr>
          <p:cNvPr id="3" name="Image 2">
            <a:extLst>
              <a:ext uri="{FF2B5EF4-FFF2-40B4-BE49-F238E27FC236}">
                <a16:creationId xmlns:a16="http://schemas.microsoft.com/office/drawing/2014/main" id="{3D9323B0-B148-CF3D-E4B9-745860327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471" y="444951"/>
            <a:ext cx="4209005" cy="5968098"/>
          </a:xfrm>
          <a:prstGeom prst="rect">
            <a:avLst/>
          </a:prstGeom>
        </p:spPr>
      </p:pic>
    </p:spTree>
    <p:extLst>
      <p:ext uri="{BB962C8B-B14F-4D97-AF65-F5344CB8AC3E}">
        <p14:creationId xmlns:p14="http://schemas.microsoft.com/office/powerpoint/2010/main" val="16747197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9204313-F8F4-2930-DD7E-FD5363152761}"/>
              </a:ext>
            </a:extLst>
          </p:cNvPr>
          <p:cNvSpPr txBox="1"/>
          <p:nvPr/>
        </p:nvSpPr>
        <p:spPr>
          <a:xfrm>
            <a:off x="679704" y="848010"/>
            <a:ext cx="6114288" cy="461665"/>
          </a:xfrm>
          <a:prstGeom prst="rect">
            <a:avLst/>
          </a:prstGeom>
          <a:noFill/>
        </p:spPr>
        <p:txBody>
          <a:bodyPr wrap="square">
            <a:spAutoFit/>
          </a:bodyPr>
          <a:lstStyle/>
          <a:p>
            <a:r>
              <a:rPr lang="fr-FR" sz="2400" dirty="0"/>
              <a:t>Passer de l’IA générative à l’IA agentique</a:t>
            </a:r>
          </a:p>
        </p:txBody>
      </p:sp>
      <p:graphicFrame>
        <p:nvGraphicFramePr>
          <p:cNvPr id="7" name="Tableau 6">
            <a:extLst>
              <a:ext uri="{FF2B5EF4-FFF2-40B4-BE49-F238E27FC236}">
                <a16:creationId xmlns:a16="http://schemas.microsoft.com/office/drawing/2014/main" id="{58A62056-7183-84AF-B26D-CBCF767FE71A}"/>
              </a:ext>
            </a:extLst>
          </p:cNvPr>
          <p:cNvGraphicFramePr>
            <a:graphicFrameLocks noGrp="1"/>
          </p:cNvGraphicFramePr>
          <p:nvPr>
            <p:extLst>
              <p:ext uri="{D42A27DB-BD31-4B8C-83A1-F6EECF244321}">
                <p14:modId xmlns:p14="http://schemas.microsoft.com/office/powerpoint/2010/main" val="3009357107"/>
              </p:ext>
            </p:extLst>
          </p:nvPr>
        </p:nvGraphicFramePr>
        <p:xfrm>
          <a:off x="1314547" y="1794038"/>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solidFill>
                            <a:schemeClr val="tx1"/>
                          </a:solidFill>
                        </a:rPr>
                        <a:t>Limites</a:t>
                      </a:r>
                    </a:p>
                  </a:txBody>
                  <a:tcPr>
                    <a:noFill/>
                  </a:tcPr>
                </a:tc>
                <a:tc>
                  <a:txBody>
                    <a:bodyPr/>
                    <a:lstStyle/>
                    <a:p>
                      <a:r>
                        <a:rPr lang="fr-FR" sz="1600" dirty="0">
                          <a:solidFill>
                            <a:schemeClr val="tx1"/>
                          </a:solidFill>
                        </a:rPr>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les données à des sources non prises en compte et de qualité (ex. : partenariats avec des médias, éditeurs scientifiques</a:t>
                      </a:r>
                      <a:r>
                        <a:rPr lang="fr-FR" sz="1600" dirty="0">
                          <a:solidFill>
                            <a:schemeClr val="tx1"/>
                          </a:solidFill>
                          <a:latin typeface="+mn-lt"/>
                        </a:rPr>
                        <a:t>, autres techniques sémantiques</a:t>
                      </a:r>
                      <a:r>
                        <a:rPr kumimoji="0" lang="fr-FR" sz="1600" b="0" i="0" u="none" strike="noStrike" kern="1200" cap="none" spc="0" normalizeH="0" baseline="0" noProof="0" dirty="0">
                          <a:ln>
                            <a:noFill/>
                          </a:ln>
                          <a:solidFill>
                            <a:schemeClr val="tx1"/>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(chaîne de pensée)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latin typeface="+mn-lt"/>
                        </a:rPr>
                        <a:t>améliorer la compréhension du LLM (ex. : raisonnement,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élargir le contexte en s’appuyant sur des bases de connaissances externes et n’utiliser les LLM pour leurs seules capacités linguistiques (ex. : RAG)</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IA agentique, liens avec outils externes)</a:t>
                      </a:r>
                    </a:p>
                    <a:p>
                      <a:r>
                        <a:rPr lang="fr-FR" sz="1600" kern="1200" dirty="0">
                          <a:solidFill>
                            <a:srgbClr val="FF0000"/>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Tree>
    <p:extLst>
      <p:ext uri="{BB962C8B-B14F-4D97-AF65-F5344CB8AC3E}">
        <p14:creationId xmlns:p14="http://schemas.microsoft.com/office/powerpoint/2010/main" val="3344044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8936B1A2-E67C-4F51-9752-9D1C0C2E0DD8}"/>
              </a:ext>
            </a:extLst>
          </p:cNvPr>
          <p:cNvSpPr txBox="1">
            <a:spLocks noGrp="1"/>
          </p:cNvSpPr>
          <p:nvPr>
            <p:ph idx="1"/>
          </p:nvPr>
        </p:nvSpPr>
        <p:spPr>
          <a:xfrm>
            <a:off x="500064" y="953199"/>
            <a:ext cx="10131425" cy="774571"/>
          </a:xfrm>
          <a:prstGeom prst="rect">
            <a:avLst/>
          </a:prstGeom>
          <a:noFill/>
        </p:spPr>
        <p:txBody>
          <a:bodyPr wrap="square" rtlCol="0">
            <a:spAutoFit/>
          </a:bodyPr>
          <a:lstStyle/>
          <a:p>
            <a:pPr marL="0" indent="0">
              <a:buNone/>
            </a:pPr>
            <a:r>
              <a:rPr lang="fr-FR" dirty="0"/>
              <a:t>Développements des moteurs de recherche actuels</a:t>
            </a:r>
          </a:p>
          <a:p>
            <a:endParaRPr lang="fr-FR" dirty="0"/>
          </a:p>
        </p:txBody>
      </p:sp>
      <p:graphicFrame>
        <p:nvGraphicFramePr>
          <p:cNvPr id="6" name="Diagramme 5">
            <a:extLst>
              <a:ext uri="{FF2B5EF4-FFF2-40B4-BE49-F238E27FC236}">
                <a16:creationId xmlns:a16="http://schemas.microsoft.com/office/drawing/2014/main" id="{34BDD7A0-9D07-4ABB-B5F0-AED15FD7E853}"/>
              </a:ext>
            </a:extLst>
          </p:cNvPr>
          <p:cNvGraphicFramePr/>
          <p:nvPr>
            <p:extLst>
              <p:ext uri="{D42A27DB-BD31-4B8C-83A1-F6EECF244321}">
                <p14:modId xmlns:p14="http://schemas.microsoft.com/office/powerpoint/2010/main" val="1945242803"/>
              </p:ext>
            </p:extLst>
          </p:nvPr>
        </p:nvGraphicFramePr>
        <p:xfrm>
          <a:off x="2322512" y="1049866"/>
          <a:ext cx="8839200" cy="565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0" name="Rectangle 9">
            <a:extLst>
              <a:ext uri="{FF2B5EF4-FFF2-40B4-BE49-F238E27FC236}">
                <a16:creationId xmlns:a16="http://schemas.microsoft.com/office/drawing/2014/main" id="{49D8C636-3FED-46E6-9C4F-E157A2A7BEFF}"/>
              </a:ext>
            </a:extLst>
          </p:cNvPr>
          <p:cNvSpPr/>
          <p:nvPr/>
        </p:nvSpPr>
        <p:spPr>
          <a:xfrm>
            <a:off x="8875058" y="6165334"/>
            <a:ext cx="2722284" cy="369332"/>
          </a:xfrm>
          <a:prstGeom prst="rect">
            <a:avLst/>
          </a:prstGeom>
        </p:spPr>
        <p:txBody>
          <a:bodyPr wrap="none">
            <a:spAutoFit/>
          </a:bodyPr>
          <a:lstStyle/>
          <a:p>
            <a:r>
              <a:rPr lang="fr-FR" dirty="0">
                <a:sym typeface="Wingdings" panose="05000000000000000000" pitchFamily="2" charset="2"/>
              </a:rPr>
              <a:t> pertinence des résultats</a:t>
            </a:r>
            <a:endParaRPr lang="fr-FR" dirty="0"/>
          </a:p>
        </p:txBody>
      </p:sp>
    </p:spTree>
    <p:extLst>
      <p:ext uri="{BB962C8B-B14F-4D97-AF65-F5344CB8AC3E}">
        <p14:creationId xmlns:p14="http://schemas.microsoft.com/office/powerpoint/2010/main" val="4413109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C2BE054-3ADD-14C8-9926-9B18877E9872}"/>
              </a:ext>
            </a:extLst>
          </p:cNvPr>
          <p:cNvPicPr>
            <a:picLocks noChangeAspect="1"/>
          </p:cNvPicPr>
          <p:nvPr/>
        </p:nvPicPr>
        <p:blipFill>
          <a:blip r:embed="rId3"/>
          <a:stretch>
            <a:fillRect/>
          </a:stretch>
        </p:blipFill>
        <p:spPr>
          <a:xfrm>
            <a:off x="837465" y="1771235"/>
            <a:ext cx="11006194" cy="3895139"/>
          </a:xfrm>
          <a:prstGeom prst="rect">
            <a:avLst/>
          </a:prstGeom>
        </p:spPr>
      </p:pic>
      <p:sp>
        <p:nvSpPr>
          <p:cNvPr id="7" name="ZoneTexte 6">
            <a:extLst>
              <a:ext uri="{FF2B5EF4-FFF2-40B4-BE49-F238E27FC236}">
                <a16:creationId xmlns:a16="http://schemas.microsoft.com/office/drawing/2014/main" id="{A474DD5A-9E39-ED76-1B7A-A3C8CFC3ACE8}"/>
              </a:ext>
            </a:extLst>
          </p:cNvPr>
          <p:cNvSpPr txBox="1"/>
          <p:nvPr/>
        </p:nvSpPr>
        <p:spPr>
          <a:xfrm>
            <a:off x="5294087" y="5853277"/>
            <a:ext cx="2369456" cy="369332"/>
          </a:xfrm>
          <a:prstGeom prst="rect">
            <a:avLst/>
          </a:prstGeom>
          <a:noFill/>
        </p:spPr>
        <p:txBody>
          <a:bodyPr wrap="square">
            <a:spAutoFit/>
          </a:bodyPr>
          <a:lstStyle/>
          <a:p>
            <a:r>
              <a:rPr lang="fr-FR" sz="1800" kern="1200" dirty="0">
                <a:solidFill>
                  <a:schemeClr val="tx1"/>
                </a:solidFill>
                <a:latin typeface="+mn-lt"/>
                <a:ea typeface="+mn-ea"/>
                <a:cs typeface="+mn-cs"/>
              </a:rPr>
              <a:t>! bulles de filtres</a:t>
            </a:r>
            <a:endParaRPr lang="fr-FR" dirty="0"/>
          </a:p>
        </p:txBody>
      </p:sp>
      <p:sp>
        <p:nvSpPr>
          <p:cNvPr id="8" name="Rectangle 7">
            <a:extLst>
              <a:ext uri="{FF2B5EF4-FFF2-40B4-BE49-F238E27FC236}">
                <a16:creationId xmlns:a16="http://schemas.microsoft.com/office/drawing/2014/main" id="{5BD0EA2E-CCB1-A460-F787-776EEB4A1F1D}"/>
              </a:ext>
            </a:extLst>
          </p:cNvPr>
          <p:cNvSpPr/>
          <p:nvPr/>
        </p:nvSpPr>
        <p:spPr>
          <a:xfrm>
            <a:off x="1084912" y="2044971"/>
            <a:ext cx="10269623" cy="61114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18208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1C8205-CF55-1DF4-15B7-DA12EBD94C35}"/>
              </a:ext>
            </a:extLst>
          </p:cNvPr>
          <p:cNvSpPr txBox="1"/>
          <p:nvPr/>
        </p:nvSpPr>
        <p:spPr>
          <a:xfrm>
            <a:off x="5936343" y="1244830"/>
            <a:ext cx="6096000" cy="4801314"/>
          </a:xfrm>
          <a:prstGeom prst="rect">
            <a:avLst/>
          </a:prstGeom>
          <a:noFill/>
        </p:spPr>
        <p:txBody>
          <a:bodyPr wrap="square">
            <a:spAutoFit/>
          </a:bodyPr>
          <a:lstStyle/>
          <a:p>
            <a:pPr algn="l"/>
            <a:r>
              <a:rPr lang="fr-FR" dirty="0"/>
              <a:t>« </a:t>
            </a:r>
            <a:r>
              <a:rPr lang="fr-FR" b="1" i="0" u="none" strike="noStrike" dirty="0">
                <a:solidFill>
                  <a:srgbClr val="FFFFFF"/>
                </a:solidFill>
                <a:effectLst/>
                <a:latin typeface="SuisseIntl"/>
              </a:rPr>
              <a:t>Les </a:t>
            </a:r>
            <a:r>
              <a:rPr lang="fr-FR" b="1" i="0" u="none" strike="noStrike" dirty="0" err="1">
                <a:solidFill>
                  <a:srgbClr val="FFFFFF"/>
                </a:solidFill>
                <a:effectLst/>
                <a:latin typeface="SuisseIntl"/>
              </a:rPr>
              <a:t>LLMs</a:t>
            </a:r>
            <a:r>
              <a:rPr lang="fr-FR" b="1" i="0" u="none" strike="noStrike" dirty="0">
                <a:solidFill>
                  <a:srgbClr val="FFFFFF"/>
                </a:solidFill>
                <a:effectLst/>
                <a:latin typeface="SuisseIntl"/>
              </a:rPr>
              <a:t> sont donc devenus des commodités qui vont s'intégrer partout dans tous les logiciels.</a:t>
            </a:r>
            <a:r>
              <a:rPr lang="fr-FR" b="0" i="0" u="none" strike="noStrike" dirty="0">
                <a:solidFill>
                  <a:srgbClr val="FFFFFF"/>
                </a:solidFill>
                <a:effectLst/>
                <a:latin typeface="SuisseIntl"/>
              </a:rPr>
              <a:t> On peut les améliorer, mais la suite de la révolution IA générative est ailleurs.</a:t>
            </a:r>
          </a:p>
          <a:p>
            <a:pPr algn="l"/>
            <a:r>
              <a:rPr lang="fr-FR" b="0" i="0" u="none" strike="noStrike" dirty="0">
                <a:solidFill>
                  <a:srgbClr val="FFFFFF"/>
                </a:solidFill>
                <a:effectLst/>
                <a:latin typeface="SuisseIntl"/>
              </a:rPr>
              <a:t>Ce qui manque aux LLM c'est :</a:t>
            </a:r>
          </a:p>
          <a:p>
            <a:pPr algn="l">
              <a:buFont typeface="Arial" panose="020B0604020202020204" pitchFamily="34" charset="0"/>
              <a:buChar char="•"/>
            </a:pPr>
            <a:r>
              <a:rPr lang="fr-FR" b="0" i="0" u="none" strike="noStrike" dirty="0">
                <a:solidFill>
                  <a:srgbClr val="FFFFFF"/>
                </a:solidFill>
                <a:effectLst/>
                <a:latin typeface="SuisseIntl"/>
              </a:rPr>
              <a:t> De </a:t>
            </a:r>
            <a:r>
              <a:rPr lang="fr-FR" b="1" i="0" u="none" strike="noStrike" dirty="0">
                <a:solidFill>
                  <a:srgbClr val="FFFFFF"/>
                </a:solidFill>
                <a:effectLst/>
                <a:latin typeface="SuisseIntl"/>
              </a:rPr>
              <a:t>comprendre le monde réel</a:t>
            </a:r>
            <a:r>
              <a:rPr lang="fr-FR" b="0" i="0" u="none" strike="noStrike" dirty="0">
                <a:solidFill>
                  <a:srgbClr val="FFFFFF"/>
                </a:solidFill>
                <a:effectLst/>
                <a:latin typeface="SuisseIntl"/>
              </a:rPr>
              <a:t>, et pas uniquement les corpus d'entrainements sur lequel ils ont été créés.</a:t>
            </a:r>
          </a:p>
          <a:p>
            <a:pPr algn="l">
              <a:buFont typeface="Arial" panose="020B0604020202020204" pitchFamily="34" charset="0"/>
              <a:buChar char="•"/>
            </a:pPr>
            <a:r>
              <a:rPr lang="fr-FR" b="0" i="0" u="none" strike="noStrike" dirty="0">
                <a:solidFill>
                  <a:srgbClr val="FFFFFF"/>
                </a:solidFill>
                <a:effectLst/>
                <a:latin typeface="SuisseIntl"/>
              </a:rPr>
              <a:t> D'avoir de la </a:t>
            </a:r>
            <a:r>
              <a:rPr lang="fr-FR" b="1" i="0" u="none" strike="noStrike" dirty="0">
                <a:solidFill>
                  <a:srgbClr val="FFFFFF"/>
                </a:solidFill>
                <a:effectLst/>
                <a:latin typeface="SuisseIntl"/>
              </a:rPr>
              <a:t>consistance</a:t>
            </a:r>
            <a:r>
              <a:rPr lang="fr-FR" b="0" i="0" u="none" strike="noStrike" dirty="0">
                <a:solidFill>
                  <a:srgbClr val="FFFFFF"/>
                </a:solidFill>
                <a:effectLst/>
                <a:latin typeface="SuisseIntl"/>
              </a:rPr>
              <a:t> et donc certainement une </a:t>
            </a:r>
            <a:r>
              <a:rPr lang="fr-FR" b="1" i="0" u="none" strike="noStrike" dirty="0">
                <a:solidFill>
                  <a:srgbClr val="FFFFFF"/>
                </a:solidFill>
                <a:effectLst/>
                <a:latin typeface="SuisseIntl"/>
              </a:rPr>
              <a:t>mémoire</a:t>
            </a:r>
            <a:r>
              <a:rPr lang="fr-FR" b="0" i="0" u="none" strike="noStrike" dirty="0">
                <a:solidFill>
                  <a:srgbClr val="FFFFFF"/>
                </a:solidFill>
                <a:effectLst/>
                <a:latin typeface="SuisseIntl"/>
              </a:rPr>
              <a:t> persistante sur de longues interactions. Sinon nos journées vont vite ressembler au film "Un jour sans fin".</a:t>
            </a:r>
          </a:p>
          <a:p>
            <a:pPr algn="l">
              <a:buFont typeface="Arial" panose="020B0604020202020204" pitchFamily="34" charset="0"/>
              <a:buChar char="•"/>
            </a:pPr>
            <a:r>
              <a:rPr lang="fr-FR" b="0" i="0" u="none" strike="noStrike" dirty="0">
                <a:solidFill>
                  <a:srgbClr val="FFFFFF"/>
                </a:solidFill>
                <a:effectLst/>
                <a:latin typeface="SuisseIntl"/>
              </a:rPr>
              <a:t> De savoir </a:t>
            </a:r>
            <a:r>
              <a:rPr lang="fr-FR" b="1" i="0" u="none" strike="noStrike" dirty="0">
                <a:solidFill>
                  <a:srgbClr val="FFFFFF"/>
                </a:solidFill>
                <a:effectLst/>
                <a:latin typeface="SuisseIntl"/>
              </a:rPr>
              <a:t>planifier</a:t>
            </a:r>
            <a:r>
              <a:rPr lang="fr-FR" b="0" i="0" u="none" strike="noStrike" dirty="0">
                <a:solidFill>
                  <a:srgbClr val="FFFFFF"/>
                </a:solidFill>
                <a:effectLst/>
                <a:latin typeface="SuisseIntl"/>
              </a:rPr>
              <a:t>. C'est un peu la base de l'informatique que d'avoir imaginé le code qui planifie l'exécution d'instructions élémentaires.</a:t>
            </a:r>
          </a:p>
          <a:p>
            <a:pPr algn="l">
              <a:buFont typeface="Arial" panose="020B0604020202020204" pitchFamily="34" charset="0"/>
              <a:buChar char="•"/>
            </a:pPr>
            <a:r>
              <a:rPr lang="fr-FR" b="0" i="0" u="none" strike="noStrike" dirty="0">
                <a:solidFill>
                  <a:srgbClr val="FFFFFF"/>
                </a:solidFill>
                <a:effectLst/>
                <a:latin typeface="SuisseIntl"/>
              </a:rPr>
              <a:t> De vraiment </a:t>
            </a:r>
            <a:r>
              <a:rPr lang="fr-FR" b="1" i="0" u="none" strike="noStrike" dirty="0">
                <a:solidFill>
                  <a:srgbClr val="FFFFFF"/>
                </a:solidFill>
                <a:effectLst/>
                <a:latin typeface="SuisseIntl"/>
              </a:rPr>
              <a:t>raisonner</a:t>
            </a:r>
            <a:r>
              <a:rPr lang="fr-FR" b="0" i="0" u="none" strike="noStrike" dirty="0">
                <a:solidFill>
                  <a:srgbClr val="FFFFFF"/>
                </a:solidFill>
                <a:effectLst/>
                <a:latin typeface="SuisseIntl"/>
              </a:rPr>
              <a:t>. Un peu, comme quand on a ajouté le "IF ... </a:t>
            </a:r>
            <a:r>
              <a:rPr lang="fr-FR" b="0" i="0" u="none" strike="noStrike" dirty="0" err="1">
                <a:solidFill>
                  <a:srgbClr val="FFFFFF"/>
                </a:solidFill>
                <a:effectLst/>
                <a:latin typeface="SuisseIntl"/>
              </a:rPr>
              <a:t>THEN</a:t>
            </a:r>
            <a:r>
              <a:rPr lang="fr-FR" b="0" i="0" u="none" strike="noStrike" dirty="0">
                <a:solidFill>
                  <a:srgbClr val="FFFFFF"/>
                </a:solidFill>
                <a:effectLst/>
                <a:latin typeface="SuisseIntl"/>
              </a:rPr>
              <a:t> ... </a:t>
            </a:r>
            <a:r>
              <a:rPr lang="fr-FR" b="0" i="0" u="none" strike="noStrike" dirty="0" err="1">
                <a:solidFill>
                  <a:srgbClr val="FFFFFF"/>
                </a:solidFill>
                <a:effectLst/>
                <a:latin typeface="SuisseIntl"/>
              </a:rPr>
              <a:t>ELSE</a:t>
            </a:r>
            <a:r>
              <a:rPr lang="fr-FR" b="0" i="0" u="none" strike="noStrike" dirty="0">
                <a:solidFill>
                  <a:srgbClr val="FFFFFF"/>
                </a:solidFill>
                <a:effectLst/>
                <a:latin typeface="SuisseIntl"/>
              </a:rPr>
              <a:t> ..." en langage BASIC, dans les premiers langages évolués, après l'époque du langage machine 😉 </a:t>
            </a:r>
            <a:r>
              <a:rPr lang="fr-FR" dirty="0"/>
              <a:t>»</a:t>
            </a:r>
          </a:p>
          <a:p>
            <a:pPr algn="l">
              <a:buFont typeface="Arial" panose="020B0604020202020204" pitchFamily="34" charset="0"/>
              <a:buChar char="•"/>
            </a:pPr>
            <a:endParaRPr lang="fr-FR" sz="1000" dirty="0">
              <a:hlinkClick r:id="rId3"/>
            </a:endParaRPr>
          </a:p>
        </p:txBody>
      </p:sp>
      <p:pic>
        <p:nvPicPr>
          <p:cNvPr id="2050" name="Picture 2" descr="valorisation llm">
            <a:extLst>
              <a:ext uri="{FF2B5EF4-FFF2-40B4-BE49-F238E27FC236}">
                <a16:creationId xmlns:a16="http://schemas.microsoft.com/office/drawing/2014/main" id="{0F729067-0EA3-8B94-7CD9-86F809482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1" y="1909874"/>
            <a:ext cx="5557776" cy="3038251"/>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88BFFCAF-971E-D19E-9CA0-CB8AB3F5B450}"/>
              </a:ext>
            </a:extLst>
          </p:cNvPr>
          <p:cNvSpPr txBox="1"/>
          <p:nvPr/>
        </p:nvSpPr>
        <p:spPr>
          <a:xfrm>
            <a:off x="2836945" y="6046144"/>
            <a:ext cx="6096000" cy="246221"/>
          </a:xfrm>
          <a:prstGeom prst="rect">
            <a:avLst/>
          </a:prstGeom>
          <a:noFill/>
        </p:spPr>
        <p:txBody>
          <a:bodyPr wrap="square">
            <a:spAutoFit/>
          </a:bodyPr>
          <a:lstStyle/>
          <a:p>
            <a:pPr algn="ctr"/>
            <a:r>
              <a:rPr lang="fr-FR" sz="1000" dirty="0">
                <a:hlinkClick r:id="rId3"/>
              </a:rPr>
              <a:t>Frédéric Charles, 23/02/2025</a:t>
            </a:r>
            <a:endParaRPr lang="fr-FR" sz="1000" dirty="0"/>
          </a:p>
        </p:txBody>
      </p:sp>
    </p:spTree>
    <p:extLst>
      <p:ext uri="{BB962C8B-B14F-4D97-AF65-F5344CB8AC3E}">
        <p14:creationId xmlns:p14="http://schemas.microsoft.com/office/powerpoint/2010/main" val="24878423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1D9CA48-FB98-4D82-FAC0-954474579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730" y="1247470"/>
            <a:ext cx="9602540" cy="4363059"/>
          </a:xfrm>
          <a:prstGeom prst="rect">
            <a:avLst/>
          </a:prstGeom>
        </p:spPr>
      </p:pic>
      <p:sp>
        <p:nvSpPr>
          <p:cNvPr id="7" name="ZoneTexte 6">
            <a:extLst>
              <a:ext uri="{FF2B5EF4-FFF2-40B4-BE49-F238E27FC236}">
                <a16:creationId xmlns:a16="http://schemas.microsoft.com/office/drawing/2014/main" id="{B55F9750-9AD8-FAF9-7868-44D65F69BBA9}"/>
              </a:ext>
            </a:extLst>
          </p:cNvPr>
          <p:cNvSpPr txBox="1"/>
          <p:nvPr/>
        </p:nvSpPr>
        <p:spPr>
          <a:xfrm>
            <a:off x="5702543" y="5919060"/>
            <a:ext cx="1149361" cy="369332"/>
          </a:xfrm>
          <a:prstGeom prst="rect">
            <a:avLst/>
          </a:prstGeom>
          <a:noFill/>
        </p:spPr>
        <p:txBody>
          <a:bodyPr wrap="square">
            <a:spAutoFit/>
          </a:bodyPr>
          <a:lstStyle/>
          <a:p>
            <a:r>
              <a:rPr lang="fr-FR" dirty="0">
                <a:hlinkClick r:id="rId3"/>
              </a:rPr>
              <a:t>Anthropic</a:t>
            </a:r>
            <a:endParaRPr lang="fr-FR" dirty="0"/>
          </a:p>
        </p:txBody>
      </p:sp>
    </p:spTree>
    <p:extLst>
      <p:ext uri="{BB962C8B-B14F-4D97-AF65-F5344CB8AC3E}">
        <p14:creationId xmlns:p14="http://schemas.microsoft.com/office/powerpoint/2010/main" val="403647206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A71B8EA-6E7F-6257-84E0-A88B4BD3F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784" y="556811"/>
            <a:ext cx="7754432" cy="5744377"/>
          </a:xfrm>
          <a:prstGeom prst="rect">
            <a:avLst/>
          </a:prstGeom>
        </p:spPr>
      </p:pic>
      <p:sp>
        <p:nvSpPr>
          <p:cNvPr id="7" name="ZoneTexte 6">
            <a:extLst>
              <a:ext uri="{FF2B5EF4-FFF2-40B4-BE49-F238E27FC236}">
                <a16:creationId xmlns:a16="http://schemas.microsoft.com/office/drawing/2014/main" id="{BD213415-E9B8-AEA7-B31A-12535A3CD374}"/>
              </a:ext>
            </a:extLst>
          </p:cNvPr>
          <p:cNvSpPr txBox="1"/>
          <p:nvPr/>
        </p:nvSpPr>
        <p:spPr>
          <a:xfrm>
            <a:off x="5783447" y="6389974"/>
            <a:ext cx="625105" cy="254666"/>
          </a:xfrm>
          <a:prstGeom prst="rect">
            <a:avLst/>
          </a:prstGeom>
          <a:noFill/>
        </p:spPr>
        <p:txBody>
          <a:bodyPr wrap="square">
            <a:spAutoFit/>
          </a:bodyPr>
          <a:lstStyle/>
          <a:p>
            <a:pPr algn="ctr"/>
            <a:r>
              <a:rPr lang="fr-FR" sz="1000" dirty="0">
                <a:hlinkClick r:id="rId4"/>
              </a:rPr>
              <a:t>source</a:t>
            </a:r>
            <a:endParaRPr lang="fr-FR" sz="1000" dirty="0"/>
          </a:p>
        </p:txBody>
      </p:sp>
    </p:spTree>
    <p:extLst>
      <p:ext uri="{BB962C8B-B14F-4D97-AF65-F5344CB8AC3E}">
        <p14:creationId xmlns:p14="http://schemas.microsoft.com/office/powerpoint/2010/main" val="27600471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921003"/>
            <a:ext cx="10131425" cy="4830233"/>
          </a:xfrm>
        </p:spPr>
        <p:txBody>
          <a:bodyPr>
            <a:normAutofit fontScale="92500"/>
          </a:bodyPr>
          <a:lstStyle/>
          <a:p>
            <a:pPr marL="0" indent="0">
              <a:buNone/>
            </a:pPr>
            <a:r>
              <a:rPr lang="fr-FR" sz="1200" b="1" dirty="0"/>
              <a:t>Définitions</a:t>
            </a:r>
          </a:p>
          <a:p>
            <a:pPr marL="180975" indent="-180975">
              <a:spcAft>
                <a:spcPts val="300"/>
              </a:spcAft>
              <a:buNone/>
            </a:pPr>
            <a:r>
              <a:rPr lang="fr-FR" sz="1000" dirty="0"/>
              <a:t>CNIL. </a:t>
            </a:r>
            <a:r>
              <a:rPr lang="fr-FR" sz="1000" i="1" dirty="0"/>
              <a:t>Glossaire de l’intelligence artificielle (IA)</a:t>
            </a:r>
            <a:r>
              <a:rPr lang="fr-FR" sz="1000" dirty="0"/>
              <a:t>. </a:t>
            </a:r>
            <a:r>
              <a:rPr lang="fr-FR" sz="1000" dirty="0">
                <a:hlinkClick r:id="rId2"/>
              </a:rPr>
              <a:t>https://www.cnil.fr/fr/intelligence-artificielle/glossaire-ia</a:t>
            </a:r>
            <a:r>
              <a:rPr lang="fr-FR" sz="1000" dirty="0"/>
              <a:t>.</a:t>
            </a:r>
          </a:p>
          <a:p>
            <a:pPr marL="180975" indent="-180975">
              <a:spcAft>
                <a:spcPts val="300"/>
              </a:spcAft>
              <a:buNone/>
            </a:pPr>
            <a:r>
              <a:rPr lang="fr-FR" sz="1000" dirty="0"/>
              <a:t>Commission d’enrichissement de la langue française. 50 termes clés de l'intelligence artificielle. 2025. </a:t>
            </a:r>
            <a:r>
              <a:rPr lang="fr-FR" sz="1000" dirty="0">
                <a:hlinkClick r:id="rId3"/>
              </a:rPr>
              <a:t>https://www.culture.fr/franceterme/Actualites/50-termes-cles-de-l-intelligence-artificielle</a:t>
            </a:r>
            <a:r>
              <a:rPr lang="fr-FR" sz="1000" dirty="0"/>
              <a:t>. </a:t>
            </a:r>
          </a:p>
          <a:p>
            <a:pPr marL="180975" indent="-180975">
              <a:spcAft>
                <a:spcPts val="300"/>
              </a:spcAft>
              <a:buNone/>
            </a:pPr>
            <a:r>
              <a:rPr lang="fr-FR" sz="1000" i="1" dirty="0"/>
              <a:t>Liste relative au vocabulaire de l'intelligence artificielle (termes, expressions et définitions adoptés)</a:t>
            </a:r>
            <a:r>
              <a:rPr lang="fr-FR" sz="1000" dirty="0"/>
              <a:t>. JORF </a:t>
            </a:r>
            <a:r>
              <a:rPr lang="fr-FR" sz="1000" dirty="0" err="1"/>
              <a:t>n°0212</a:t>
            </a:r>
            <a:r>
              <a:rPr lang="fr-FR" sz="1000" dirty="0"/>
              <a:t> du 6 septembre 2024. </a:t>
            </a:r>
            <a:r>
              <a:rPr lang="fr-FR" sz="1000" dirty="0">
                <a:hlinkClick r:id="rId4"/>
              </a:rPr>
              <a:t>https://www.legifrance.gouv.fr/jorf/id/JORFTEXT000050185686</a:t>
            </a:r>
            <a:r>
              <a:rPr lang="fr-FR" sz="1000" dirty="0"/>
              <a:t>. </a:t>
            </a:r>
          </a:p>
          <a:p>
            <a:pPr marL="180975" indent="-180975">
              <a:spcAft>
                <a:spcPts val="300"/>
              </a:spcAft>
              <a:buNone/>
            </a:pPr>
            <a:r>
              <a:rPr lang="fr-FR" sz="1000" dirty="0"/>
              <a:t>Voir également celui du Conseil de l’Europe : </a:t>
            </a:r>
            <a:r>
              <a:rPr lang="fr-FR" sz="1000" dirty="0">
                <a:hlinkClick r:id="rId5"/>
              </a:rPr>
              <a:t>https://www.coe.int/fr/web/artificial-intelligence/glossary</a:t>
            </a:r>
            <a:r>
              <a:rPr lang="fr-FR" sz="1000" dirty="0"/>
              <a:t> et la définition du Parlement européen : </a:t>
            </a:r>
            <a:r>
              <a:rPr lang="fr-FR" sz="1000" dirty="0">
                <a:hlinkClick r:id="rId6"/>
              </a:rPr>
              <a:t>https://www.europarl.europa.eu/news/fr/headlines/society/20200827STO85804/intelligence-artificielle-definition-et-utilisation</a:t>
            </a:r>
            <a:r>
              <a:rPr lang="fr-FR" sz="1000" dirty="0"/>
              <a:t>. </a:t>
            </a:r>
          </a:p>
          <a:p>
            <a:pPr marL="0" indent="0">
              <a:spcAft>
                <a:spcPts val="300"/>
              </a:spcAft>
              <a:buNone/>
            </a:pPr>
            <a:br>
              <a:rPr lang="fr-FR" sz="1000" dirty="0"/>
            </a:br>
            <a:endParaRPr lang="fr-FR" sz="1000" dirty="0"/>
          </a:p>
          <a:p>
            <a:pPr marL="0" indent="0">
              <a:buNone/>
            </a:pPr>
            <a:r>
              <a:rPr lang="fr-FR" sz="1200" b="1" dirty="0"/>
              <a:t>Pour aller plus loin (tutoriels, MOOC, etc.)</a:t>
            </a:r>
          </a:p>
          <a:p>
            <a:pPr marL="180975" indent="-180975">
              <a:spcAft>
                <a:spcPts val="300"/>
              </a:spcAft>
              <a:buNone/>
            </a:pPr>
            <a:r>
              <a:rPr lang="fr-FR" sz="1000" i="1" dirty="0" err="1"/>
              <a:t>Class’Code</a:t>
            </a:r>
            <a:r>
              <a:rPr lang="fr-FR" sz="1000" i="1" dirty="0"/>
              <a:t> IAI. </a:t>
            </a:r>
            <a:r>
              <a:rPr lang="fr-FR" sz="1000" dirty="0"/>
              <a:t>[en ligne]. Disponible sur : </a:t>
            </a:r>
            <a:r>
              <a:rPr lang="fr-FR" sz="1000" dirty="0">
                <a:hlinkClick r:id="rId7"/>
              </a:rPr>
              <a:t>https://pixees.fr/classcode-v2/iai/</a:t>
            </a:r>
            <a:r>
              <a:rPr lang="fr-FR" sz="1000" dirty="0"/>
              <a:t>. </a:t>
            </a:r>
          </a:p>
          <a:p>
            <a:pPr marL="180975" indent="-180975">
              <a:spcAft>
                <a:spcPts val="300"/>
              </a:spcAft>
              <a:buNone/>
            </a:pPr>
            <a:r>
              <a:rPr lang="fr-FR" sz="1000" dirty="0"/>
              <a:t>CNIL. « Quelques ressources utiles et accessibles à tous pour comprendre l’intelligence artificielle (IA) ». </a:t>
            </a:r>
            <a:r>
              <a:rPr lang="fr-FR" sz="1000" i="1" dirty="0"/>
              <a:t>CNIL</a:t>
            </a:r>
            <a:r>
              <a:rPr lang="fr-FR" sz="1000" dirty="0"/>
              <a:t>. 05/04/2022. [en ligne]. Disponible sur : </a:t>
            </a:r>
            <a:r>
              <a:rPr lang="fr-FR" sz="1000" dirty="0">
                <a:hlinkClick r:id="rId8"/>
              </a:rPr>
              <a:t>https://www.cnil.fr/fr/intelligence-artificielle/quelques-ressources-utiles-et-accessibles-tous-pour-comprendre-lintelligence-artificielle-ia</a:t>
            </a:r>
            <a:r>
              <a:rPr lang="fr-FR" sz="1000" dirty="0"/>
              <a:t>. </a:t>
            </a:r>
          </a:p>
          <a:p>
            <a:pPr marL="180975" indent="-180975">
              <a:spcAft>
                <a:spcPts val="300"/>
              </a:spcAft>
              <a:buNone/>
            </a:pPr>
            <a:r>
              <a:rPr lang="fr-FR" sz="1000" i="1" dirty="0" err="1"/>
              <a:t>Elements</a:t>
            </a:r>
            <a:r>
              <a:rPr lang="fr-FR" sz="1000" i="1" dirty="0"/>
              <a:t> of AI. </a:t>
            </a:r>
            <a:r>
              <a:rPr lang="fr-FR" sz="1000" dirty="0"/>
              <a:t>[en ligne]. Disponible sur : </a:t>
            </a:r>
            <a:r>
              <a:rPr lang="fr-FR" sz="1000" dirty="0">
                <a:hlinkClick r:id="rId9"/>
              </a:rPr>
              <a:t>https://www.elementsofai.fr/</a:t>
            </a:r>
            <a:r>
              <a:rPr lang="fr-FR" sz="1000" dirty="0"/>
              <a:t>. </a:t>
            </a:r>
            <a:endParaRPr lang="fr-FR" sz="1000" i="1" dirty="0"/>
          </a:p>
          <a:p>
            <a:pPr marL="180975" indent="-180975">
              <a:spcAft>
                <a:spcPts val="300"/>
              </a:spcAft>
              <a:buNone/>
            </a:pPr>
            <a:r>
              <a:rPr lang="fr-FR" sz="1000" dirty="0" err="1"/>
              <a:t>OpenClassrooms</a:t>
            </a:r>
            <a:r>
              <a:rPr lang="fr-FR" sz="1000" dirty="0"/>
              <a:t>. </a:t>
            </a:r>
            <a:r>
              <a:rPr lang="fr-FR" sz="1000" i="1" dirty="0"/>
              <a:t>Objectif IA : initiez-vous à l'intelligence artificielle</a:t>
            </a:r>
            <a:r>
              <a:rPr lang="fr-FR" sz="1000" dirty="0"/>
              <a:t>. [en ligne]. Disponible sur : </a:t>
            </a:r>
            <a:r>
              <a:rPr lang="fr-FR" sz="1000" dirty="0">
                <a:hlinkClick r:id="rId10"/>
              </a:rPr>
              <a:t>https://openclassrooms.com/fr/courses/6417031-objectif-ia-initiez-vous-a-lintelligence-artificielle</a:t>
            </a:r>
            <a:r>
              <a:rPr lang="fr-FR" sz="1000" dirty="0"/>
              <a:t>. </a:t>
            </a:r>
          </a:p>
          <a:p>
            <a:pPr marL="180975" indent="-180975">
              <a:spcAft>
                <a:spcPts val="300"/>
              </a:spcAft>
              <a:buNone/>
            </a:pPr>
            <a:r>
              <a:rPr lang="fr-FR" sz="1000" dirty="0"/>
              <a:t>Université de Montréal. </a:t>
            </a:r>
            <a:r>
              <a:rPr lang="fr-FR" sz="1000" i="1" dirty="0"/>
              <a:t>GPT101 : ChatGPT pour tous! </a:t>
            </a:r>
            <a:r>
              <a:rPr lang="fr-FR" sz="1000" dirty="0"/>
              <a:t> [en ligne]. Disponible sur : </a:t>
            </a:r>
            <a:r>
              <a:rPr lang="fr-FR" sz="1000" dirty="0">
                <a:hlinkClick r:id="rId11"/>
              </a:rPr>
              <a:t>https://catalogue.edulib.org/fr/cours/umontreal-gpt101/</a:t>
            </a:r>
            <a:r>
              <a:rPr lang="fr-FR" sz="1000" dirty="0"/>
              <a:t>. </a:t>
            </a:r>
          </a:p>
          <a:p>
            <a:pPr marL="180975" indent="-180975">
              <a:spcAft>
                <a:spcPts val="300"/>
              </a:spcAft>
              <a:buNone/>
            </a:pPr>
            <a:r>
              <a:rPr lang="fr-FR" sz="1000" dirty="0"/>
              <a:t>voir également FUN : </a:t>
            </a:r>
            <a:r>
              <a:rPr lang="fr-FR" sz="1000" dirty="0">
                <a:hlinkClick r:id="rId12"/>
              </a:rPr>
              <a:t>https://www.fun-mooc.fr/</a:t>
            </a:r>
            <a:r>
              <a:rPr lang="fr-FR" sz="1000" dirty="0"/>
              <a:t> et </a:t>
            </a:r>
            <a:r>
              <a:rPr lang="fr-FR" sz="1000" dirty="0" err="1"/>
              <a:t>EDUlib</a:t>
            </a:r>
            <a:r>
              <a:rPr lang="fr-FR" sz="1000" dirty="0"/>
              <a:t> : </a:t>
            </a:r>
            <a:r>
              <a:rPr lang="fr-FR" sz="1000" dirty="0">
                <a:hlinkClick r:id="rId13"/>
              </a:rPr>
              <a:t>https://catalogue.edulib.org/</a:t>
            </a:r>
            <a:r>
              <a:rPr lang="fr-FR" sz="1000" dirty="0"/>
              <a:t>. </a:t>
            </a:r>
          </a:p>
          <a:p>
            <a:pPr marL="180975" indent="-180975">
              <a:spcAft>
                <a:spcPts val="300"/>
              </a:spcAft>
              <a:buNone/>
            </a:pPr>
            <a:br>
              <a:rPr lang="fr-FR" sz="1000" dirty="0"/>
            </a:br>
            <a:endParaRPr lang="fr-FR" sz="1000" dirty="0"/>
          </a:p>
          <a:p>
            <a:pPr marL="180975" indent="-180975">
              <a:spcAft>
                <a:spcPts val="300"/>
              </a:spcAft>
              <a:buNone/>
            </a:pPr>
            <a:r>
              <a:rPr lang="fr-FR" sz="1200" b="1" dirty="0"/>
              <a:t>Pour aller plus loin (sélections bibliographiques)</a:t>
            </a:r>
          </a:p>
          <a:p>
            <a:pPr marL="180975" indent="-180975">
              <a:spcAft>
                <a:spcPts val="300"/>
              </a:spcAft>
              <a:buNone/>
            </a:pPr>
            <a:r>
              <a:rPr lang="fr-FR" sz="1000" dirty="0"/>
              <a:t>Bibliothèques de la ville de Paris. « Intelligence artificielle : de l’imaginaire au vécu ». [en ligne]. Disponible sur : </a:t>
            </a:r>
            <a:r>
              <a:rPr lang="fr-FR" sz="1000" dirty="0">
                <a:hlinkClick r:id="rId14"/>
              </a:rPr>
              <a:t>https://bibliotheques.paris.fr/intelligence-artificielle-de-limaginaire-au-vecu.aspx</a:t>
            </a:r>
            <a:r>
              <a:rPr lang="fr-FR" sz="1000" dirty="0"/>
              <a:t>. </a:t>
            </a:r>
          </a:p>
          <a:p>
            <a:pPr marL="180975" indent="-180975">
              <a:spcAft>
                <a:spcPts val="300"/>
              </a:spcAft>
              <a:buNone/>
            </a:pPr>
            <a:endParaRPr lang="fr-FR" sz="1000" dirty="0"/>
          </a:p>
          <a:p>
            <a:pPr marL="180975" indent="-180975">
              <a:spcAft>
                <a:spcPts val="300"/>
              </a:spcAft>
              <a:buNone/>
            </a:pPr>
            <a:r>
              <a:rPr lang="fr-FR" sz="1200" b="1" dirty="0"/>
              <a:t>Listes d’outils et outils de comparaison</a:t>
            </a:r>
          </a:p>
          <a:p>
            <a:pPr marL="180975" indent="-180975">
              <a:spcAft>
                <a:spcPts val="300"/>
              </a:spcAft>
              <a:buNone/>
            </a:pPr>
            <a:r>
              <a:rPr lang="fr-FR" sz="1000" i="1" dirty="0"/>
              <a:t>Artificial </a:t>
            </a:r>
            <a:r>
              <a:rPr lang="fr-FR" sz="1000" i="1" dirty="0" err="1"/>
              <a:t>analysis</a:t>
            </a:r>
            <a:r>
              <a:rPr lang="fr-FR" sz="1000" dirty="0"/>
              <a:t>. </a:t>
            </a:r>
            <a:r>
              <a:rPr lang="fr-FR" sz="1000" dirty="0">
                <a:hlinkClick r:id="rId15"/>
              </a:rPr>
              <a:t>https://artificialanalysis.ai/</a:t>
            </a:r>
            <a:r>
              <a:rPr lang="fr-FR" sz="1000" dirty="0"/>
              <a:t>. </a:t>
            </a:r>
          </a:p>
          <a:p>
            <a:pPr marL="180975" indent="-180975">
              <a:spcAft>
                <a:spcPts val="300"/>
              </a:spcAft>
              <a:buNone/>
            </a:pPr>
            <a:r>
              <a:rPr lang="fr-FR" sz="1000" i="1" dirty="0"/>
              <a:t>Chatbot Arena</a:t>
            </a:r>
            <a:r>
              <a:rPr lang="fr-FR" sz="1000" dirty="0"/>
              <a:t>. </a:t>
            </a:r>
            <a:r>
              <a:rPr lang="fr-FR" sz="1000" dirty="0">
                <a:hlinkClick r:id="rId16"/>
              </a:rPr>
              <a:t>https://lmarena.ai/</a:t>
            </a:r>
            <a:r>
              <a:rPr lang="fr-FR" sz="1000" dirty="0"/>
              <a:t>. </a:t>
            </a:r>
          </a:p>
          <a:p>
            <a:pPr marL="180975" indent="-180975">
              <a:spcAft>
                <a:spcPts val="300"/>
              </a:spcAft>
              <a:buNone/>
            </a:pPr>
            <a:r>
              <a:rPr lang="fr-FR" sz="1000" dirty="0"/>
              <a:t>Direction interministérielle du numérique (</a:t>
            </a:r>
            <a:r>
              <a:rPr lang="fr-FR" sz="1000" dirty="0" err="1"/>
              <a:t>DINUM</a:t>
            </a:r>
            <a:r>
              <a:rPr lang="fr-FR" sz="1000" dirty="0"/>
              <a:t>). </a:t>
            </a:r>
            <a:r>
              <a:rPr lang="fr-FR" sz="1000" i="1" dirty="0" err="1"/>
              <a:t>Compar:IA</a:t>
            </a:r>
            <a:r>
              <a:rPr lang="fr-FR" sz="1000" dirty="0"/>
              <a:t>. </a:t>
            </a:r>
            <a:r>
              <a:rPr lang="fr-FR" sz="1000" dirty="0">
                <a:hlinkClick r:id="rId17"/>
              </a:rPr>
              <a:t>https://comparia.beta.gouv.fr/</a:t>
            </a:r>
            <a:r>
              <a:rPr lang="fr-FR" sz="1000" dirty="0"/>
              <a:t>. </a:t>
            </a:r>
          </a:p>
          <a:p>
            <a:pPr marL="180975" indent="-180975">
              <a:spcAft>
                <a:spcPts val="300"/>
              </a:spcAft>
              <a:buNone/>
            </a:pPr>
            <a:r>
              <a:rPr lang="fr-FR" sz="1000" dirty="0" err="1"/>
              <a:t>Ithaka</a:t>
            </a:r>
            <a:r>
              <a:rPr lang="fr-FR" sz="1000" dirty="0"/>
              <a:t> </a:t>
            </a:r>
            <a:r>
              <a:rPr lang="fr-FR" sz="1000" dirty="0" err="1"/>
              <a:t>S+R</a:t>
            </a:r>
            <a:r>
              <a:rPr lang="fr-FR" sz="1000" dirty="0"/>
              <a:t>. </a:t>
            </a:r>
            <a:r>
              <a:rPr lang="fr-FR" sz="1000" i="1" dirty="0"/>
              <a:t>Generative AI Product Tracker</a:t>
            </a:r>
            <a:r>
              <a:rPr lang="fr-FR" sz="1000" dirty="0"/>
              <a:t>. </a:t>
            </a:r>
            <a:r>
              <a:rPr lang="fr-FR" sz="1000" dirty="0">
                <a:hlinkClick r:id="rId18"/>
              </a:rPr>
              <a:t>https://sr.ithaka.org/our-work/generative-ai-product-tracker/</a:t>
            </a:r>
            <a:r>
              <a:rPr lang="fr-FR" sz="1000" dirty="0"/>
              <a:t>. </a:t>
            </a:r>
          </a:p>
        </p:txBody>
      </p:sp>
      <p:sp>
        <p:nvSpPr>
          <p:cNvPr id="6" name="Titre 3">
            <a:extLst>
              <a:ext uri="{FF2B5EF4-FFF2-40B4-BE49-F238E27FC236}">
                <a16:creationId xmlns:a16="http://schemas.microsoft.com/office/drawing/2014/main" id="{6A69E027-B2CD-4C1D-8483-5085F2BC5B8B}"/>
              </a:ext>
            </a:extLst>
          </p:cNvPr>
          <p:cNvSpPr>
            <a:spLocks noGrp="1"/>
          </p:cNvSpPr>
          <p:nvPr>
            <p:ph type="title"/>
          </p:nvPr>
        </p:nvSpPr>
        <p:spPr>
          <a:xfrm>
            <a:off x="685801" y="609600"/>
            <a:ext cx="10131425" cy="1456267"/>
          </a:xfrm>
        </p:spPr>
        <p:txBody>
          <a:bodyPr/>
          <a:lstStyle/>
          <a:p>
            <a:r>
              <a:rPr lang="fr-FR" dirty="0"/>
              <a:t>BIBLIOGRAPHIE</a:t>
            </a:r>
          </a:p>
        </p:txBody>
      </p:sp>
    </p:spTree>
    <p:extLst>
      <p:ext uri="{BB962C8B-B14F-4D97-AF65-F5344CB8AC3E}">
        <p14:creationId xmlns:p14="http://schemas.microsoft.com/office/powerpoint/2010/main" val="208777466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p:spPr>
        <p:txBody>
          <a:bodyPr>
            <a:normAutofit fontScale="62500" lnSpcReduction="20000"/>
          </a:bodyPr>
          <a:lstStyle/>
          <a:p>
            <a:pPr marL="0" indent="0">
              <a:buNone/>
            </a:pPr>
            <a:r>
              <a:rPr lang="fr-FR" sz="1700" b="1" dirty="0">
                <a:solidFill>
                  <a:srgbClr val="FFD13F"/>
                </a:solidFill>
              </a:rPr>
              <a:t>Intelligence artificielle : généralités </a:t>
            </a:r>
          </a:p>
          <a:p>
            <a:endParaRPr lang="fr-FR" sz="1100" dirty="0"/>
          </a:p>
          <a:p>
            <a:pPr marL="180975" indent="-180975">
              <a:lnSpc>
                <a:spcPct val="110000"/>
              </a:lnSpc>
              <a:spcAft>
                <a:spcPts val="300"/>
              </a:spcAft>
              <a:buNone/>
            </a:pPr>
            <a:r>
              <a:rPr lang="fr-FR" sz="1000" dirty="0"/>
              <a:t>Stéphane d’Ascoli. </a:t>
            </a:r>
            <a:r>
              <a:rPr lang="fr-FR" sz="1000" i="1" dirty="0"/>
              <a:t>L’intelligence artificielle en 5 minutes par jour</a:t>
            </a:r>
            <a:r>
              <a:rPr lang="fr-FR" sz="1000" dirty="0"/>
              <a:t>. Paris : First éditions. 2020. 160 p.</a:t>
            </a:r>
          </a:p>
          <a:p>
            <a:pPr marL="180975" indent="-180975">
              <a:lnSpc>
                <a:spcPct val="110000"/>
              </a:lnSpc>
              <a:spcAft>
                <a:spcPts val="300"/>
              </a:spcAft>
              <a:buNone/>
            </a:pPr>
            <a:r>
              <a:rPr lang="fr-FR" sz="1000" dirty="0"/>
              <a:t>« Apprentissage profond et apprentissage automatique dans Azure Machine Learning ». </a:t>
            </a:r>
            <a:r>
              <a:rPr lang="fr-FR" sz="1000" i="1" dirty="0"/>
              <a:t>Microsoft. </a:t>
            </a:r>
            <a:r>
              <a:rPr lang="fr-FR" sz="1000" dirty="0"/>
              <a:t>08/06/2023. [en ligne]. Disponible sur : </a:t>
            </a:r>
            <a:r>
              <a:rPr lang="fr-FR" sz="1000" dirty="0">
                <a:hlinkClick r:id="rId3"/>
              </a:rPr>
              <a:t>https://learn.microsoft.com/fr-fr/azure/machine-learning/concept-deep-learning-vs-machine-learning?view=azureml-api-2</a:t>
            </a:r>
            <a:r>
              <a:rPr lang="fr-FR" sz="1000" dirty="0"/>
              <a:t>. </a:t>
            </a:r>
            <a:endParaRPr lang="fr-FR" sz="1000" dirty="0">
              <a:highlight>
                <a:srgbClr val="FFFF00"/>
              </a:highlight>
            </a:endParaRPr>
          </a:p>
          <a:p>
            <a:pPr marL="180975" indent="-180975">
              <a:lnSpc>
                <a:spcPct val="110000"/>
              </a:lnSpc>
              <a:spcAft>
                <a:spcPts val="300"/>
              </a:spcAft>
              <a:buNone/>
            </a:pPr>
            <a:r>
              <a:rPr lang="fr-FR" sz="1000" dirty="0"/>
              <a:t>Bilel </a:t>
            </a:r>
            <a:r>
              <a:rPr lang="fr-FR" sz="1000" dirty="0" err="1"/>
              <a:t>Benbouzid</a:t>
            </a:r>
            <a:r>
              <a:rPr lang="fr-FR" sz="1000" dirty="0"/>
              <a:t> et Dominique Cardon. « Contrôler les IA ». </a:t>
            </a:r>
            <a:r>
              <a:rPr lang="fr-FR" sz="1000" i="1" dirty="0"/>
              <a:t>Réseaux.</a:t>
            </a:r>
            <a:r>
              <a:rPr lang="fr-FR" sz="1000" dirty="0"/>
              <a:t> 2022. vol. 232-233, n°2-3. p. 9-26. [en ligne]. Disponible sur : </a:t>
            </a:r>
            <a:r>
              <a:rPr lang="fr-FR" sz="1000" dirty="0">
                <a:hlinkClick r:id="rId4"/>
              </a:rPr>
              <a:t>https://www.cairn.info/revue-reseaux-2022-2-page-9.htm</a:t>
            </a:r>
            <a:r>
              <a:rPr lang="fr-FR" sz="1000" dirty="0"/>
              <a:t>. </a:t>
            </a:r>
            <a:endParaRPr lang="fr-FR" sz="1000" dirty="0">
              <a:highlight>
                <a:srgbClr val="FFFF00"/>
              </a:highlight>
            </a:endParaRPr>
          </a:p>
          <a:p>
            <a:pPr marL="180975" indent="-180975">
              <a:lnSpc>
                <a:spcPct val="110000"/>
              </a:lnSpc>
              <a:spcAft>
                <a:spcPts val="300"/>
              </a:spcAft>
              <a:buNone/>
            </a:pPr>
            <a:r>
              <a:rPr lang="fr-FR" sz="1000" dirty="0"/>
              <a:t>Dominique Cardon, Jean-Philippe </a:t>
            </a:r>
            <a:r>
              <a:rPr lang="fr-FR" sz="1000" dirty="0" err="1"/>
              <a:t>Cointet</a:t>
            </a:r>
            <a:r>
              <a:rPr lang="fr-FR" sz="1000" dirty="0"/>
              <a:t> et Antoine Mazières. « La revanche des neurones. L’invention des machines inductives et la controverse de l’intelligence artificielle ». </a:t>
            </a:r>
            <a:r>
              <a:rPr lang="fr-FR" sz="1000" i="1" dirty="0"/>
              <a:t>Réseaux.</a:t>
            </a:r>
            <a:r>
              <a:rPr lang="fr-FR" sz="1000" dirty="0"/>
              <a:t> 2018. vol. 211, n°5, p. 173-220. [en ligne]. Disponible sur : </a:t>
            </a:r>
            <a:r>
              <a:rPr lang="fr-FR" sz="1000" dirty="0">
                <a:hlinkClick r:id="rId5"/>
              </a:rPr>
              <a:t>https://www.cairn.info/revue-reseaux-2018-5-page-173.htm?ora.z_ref=li-05392647-pub&amp;contenu=article</a:t>
            </a:r>
            <a:r>
              <a:rPr lang="fr-FR" sz="1000" dirty="0"/>
              <a:t>. </a:t>
            </a:r>
          </a:p>
          <a:p>
            <a:pPr marL="180975" indent="-180975">
              <a:lnSpc>
                <a:spcPct val="110000"/>
              </a:lnSpc>
              <a:spcAft>
                <a:spcPts val="300"/>
              </a:spcAft>
              <a:buNone/>
            </a:pPr>
            <a:r>
              <a:rPr lang="fr-FR" sz="1000" dirty="0"/>
              <a:t>Commission de l’intelligence artificielle. </a:t>
            </a:r>
            <a:r>
              <a:rPr lang="fr-FR" sz="1000" i="1" dirty="0"/>
              <a:t>IA : notre ambition pour la France</a:t>
            </a:r>
            <a:r>
              <a:rPr lang="fr-FR" sz="1000" dirty="0"/>
              <a:t>. 03/2024. 129 p. [en ligne]. Disponible sur : </a:t>
            </a:r>
            <a:r>
              <a:rPr lang="fr-FR" sz="1000" dirty="0">
                <a:hlinkClick r:id="rId6"/>
              </a:rPr>
              <a:t>https://www.gouvernement.fr/actualite/25-recommandations-pour-lia-en-france</a:t>
            </a:r>
            <a:r>
              <a:rPr lang="fr-FR" sz="1000" dirty="0"/>
              <a:t>.  </a:t>
            </a:r>
          </a:p>
          <a:p>
            <a:pPr marL="180975" indent="-180975">
              <a:lnSpc>
                <a:spcPct val="110000"/>
              </a:lnSpc>
              <a:spcAft>
                <a:spcPts val="300"/>
              </a:spcAft>
              <a:buNone/>
            </a:pPr>
            <a:r>
              <a:rPr lang="fr-FR" sz="1000" dirty="0"/>
              <a:t>Jean-Louis </a:t>
            </a:r>
            <a:r>
              <a:rPr lang="fr-FR" sz="1000" dirty="0" err="1"/>
              <a:t>Dessalles</a:t>
            </a:r>
            <a:r>
              <a:rPr lang="fr-FR" sz="1000" dirty="0"/>
              <a:t>. </a:t>
            </a:r>
            <a:r>
              <a:rPr lang="fr-FR" sz="1000" i="1" dirty="0"/>
              <a:t>Des intelligences très artificielles.</a:t>
            </a:r>
            <a:r>
              <a:rPr lang="fr-FR" sz="1000" dirty="0"/>
              <a:t> Paris : Odile Jacob, 2019.198 p.</a:t>
            </a:r>
          </a:p>
          <a:p>
            <a:pPr marL="180975" indent="-180975">
              <a:lnSpc>
                <a:spcPct val="110000"/>
              </a:lnSpc>
              <a:spcAft>
                <a:spcPts val="300"/>
              </a:spcAft>
              <a:buNone/>
            </a:pPr>
            <a:r>
              <a:rPr lang="fr-FR" sz="1000" dirty="0"/>
              <a:t>Jérémie </a:t>
            </a:r>
            <a:r>
              <a:rPr lang="fr-FR" sz="1000" dirty="0" err="1"/>
              <a:t>Dress</a:t>
            </a:r>
            <a:r>
              <a:rPr lang="fr-FR" sz="1000" dirty="0"/>
              <a:t>. </a:t>
            </a:r>
            <a:r>
              <a:rPr lang="fr-FR" sz="1000" i="1" dirty="0"/>
              <a:t>Les défis de l’intelligence artificielle. Un reporter dans les labos de recherche. </a:t>
            </a:r>
            <a:r>
              <a:rPr lang="fr-FR" sz="1000" dirty="0"/>
              <a:t>Paris : Éditions First, 2021. 144 p. (« La vie en bulles »).</a:t>
            </a:r>
          </a:p>
          <a:p>
            <a:pPr marL="180975" indent="-180975">
              <a:lnSpc>
                <a:spcPct val="110000"/>
              </a:lnSpc>
              <a:spcAft>
                <a:spcPts val="300"/>
              </a:spcAft>
              <a:buNone/>
            </a:pPr>
            <a:r>
              <a:rPr lang="fr-FR" sz="1000" dirty="0"/>
              <a:t>Jean-Gabriel </a:t>
            </a:r>
            <a:r>
              <a:rPr lang="fr-FR" sz="1000" dirty="0" err="1"/>
              <a:t>Ganascia</a:t>
            </a:r>
            <a:r>
              <a:rPr lang="fr-FR" sz="1000" dirty="0"/>
              <a:t>. </a:t>
            </a:r>
            <a:r>
              <a:rPr lang="fr-FR" sz="1000" i="1" dirty="0"/>
              <a:t>Le mythe de la singularité : faut-il craindre l’intelligence artificielle ?</a:t>
            </a:r>
            <a:r>
              <a:rPr lang="fr-FR" sz="1000" dirty="0"/>
              <a:t> Éditions du Seuil, 2017. 135 p.</a:t>
            </a:r>
          </a:p>
          <a:p>
            <a:pPr marL="180975" indent="-180975">
              <a:lnSpc>
                <a:spcPct val="110000"/>
              </a:lnSpc>
              <a:spcAft>
                <a:spcPts val="300"/>
              </a:spcAft>
              <a:buNone/>
            </a:pPr>
            <a:r>
              <a:rPr lang="fr-FR" sz="1000" dirty="0" err="1"/>
              <a:t>GDR</a:t>
            </a:r>
            <a:r>
              <a:rPr lang="fr-FR" sz="1000" dirty="0"/>
              <a:t> RADIA [Groupement de Recherche sur les aspects formels et algorithmique de l’Intelligence Artificielle du CNRS]. L'intelligence artificielle. De quoi s'agit-il vraiment ? </a:t>
            </a:r>
          </a:p>
          <a:p>
            <a:pPr marL="180975" indent="-180975">
              <a:lnSpc>
                <a:spcPct val="110000"/>
              </a:lnSpc>
              <a:spcAft>
                <a:spcPts val="300"/>
              </a:spcAft>
              <a:buNone/>
            </a:pPr>
            <a:r>
              <a:rPr lang="fr-FR" sz="1000" dirty="0"/>
              <a:t>Charlie </a:t>
            </a:r>
            <a:r>
              <a:rPr lang="fr-FR" sz="1000" dirty="0" err="1"/>
              <a:t>Giattino</a:t>
            </a:r>
            <a:r>
              <a:rPr lang="fr-FR" sz="1000" dirty="0"/>
              <a:t> et al. « </a:t>
            </a:r>
            <a:r>
              <a:rPr lang="fr-FR" sz="1000" dirty="0" err="1"/>
              <a:t>Artificial</a:t>
            </a:r>
            <a:r>
              <a:rPr lang="fr-FR" sz="1000" dirty="0"/>
              <a:t> Intelligence ». </a:t>
            </a:r>
            <a:r>
              <a:rPr lang="fr-FR" sz="1000" i="1" dirty="0"/>
              <a:t>Our Word in data. </a:t>
            </a:r>
            <a:r>
              <a:rPr lang="fr-FR" sz="1000" dirty="0"/>
              <a:t> 2023. </a:t>
            </a:r>
            <a:r>
              <a:rPr lang="fr-FR" sz="1000" dirty="0">
                <a:hlinkClick r:id="rId7"/>
              </a:rPr>
              <a:t>https://ourworldindata.org/artificial-intelligence</a:t>
            </a:r>
            <a:r>
              <a:rPr lang="fr-FR" sz="1000" dirty="0"/>
              <a:t>.</a:t>
            </a:r>
          </a:p>
          <a:p>
            <a:pPr marL="180975" indent="-180975">
              <a:lnSpc>
                <a:spcPct val="110000"/>
              </a:lnSpc>
              <a:spcAft>
                <a:spcPts val="300"/>
              </a:spcAft>
              <a:buNone/>
            </a:pPr>
            <a:r>
              <a:rPr lang="fr-FR" sz="1000" dirty="0">
                <a:sym typeface="Wingdings" panose="05000000000000000000" pitchFamily="2" charset="2"/>
              </a:rPr>
              <a:t>Rémi </a:t>
            </a:r>
            <a:r>
              <a:rPr lang="fr-FR" sz="1000" dirty="0" err="1">
                <a:sym typeface="Wingdings" panose="05000000000000000000" pitchFamily="2" charset="2"/>
              </a:rPr>
              <a:t>Gilleron</a:t>
            </a:r>
            <a:r>
              <a:rPr lang="fr-FR" sz="1000" dirty="0">
                <a:sym typeface="Wingdings" panose="05000000000000000000" pitchFamily="2" charset="2"/>
              </a:rPr>
              <a:t>. </a:t>
            </a:r>
            <a:r>
              <a:rPr lang="fr-FR" sz="1000" i="1" dirty="0">
                <a:sym typeface="Wingdings" panose="05000000000000000000" pitchFamily="2" charset="2"/>
              </a:rPr>
              <a:t>Apprentissage machine. Clé de l’intelligence artificielles. Une introduction pour non-spécialistes. </a:t>
            </a:r>
            <a:r>
              <a:rPr lang="fr-FR" sz="1000" dirty="0">
                <a:sym typeface="Wingdings" panose="05000000000000000000" pitchFamily="2" charset="2"/>
              </a:rPr>
              <a:t>Paris : Ellipses, 2019. 192 p.</a:t>
            </a:r>
          </a:p>
          <a:p>
            <a:pPr marL="180975" indent="-180975">
              <a:lnSpc>
                <a:spcPct val="110000"/>
              </a:lnSpc>
              <a:spcAft>
                <a:spcPts val="300"/>
              </a:spcAft>
              <a:buNone/>
            </a:pPr>
            <a:r>
              <a:rPr lang="fr-FR" sz="1000" dirty="0" err="1">
                <a:sym typeface="Wingdings" panose="05000000000000000000" pitchFamily="2" charset="2"/>
              </a:rPr>
              <a:t>Alexei</a:t>
            </a:r>
            <a:r>
              <a:rPr lang="fr-FR" sz="1000" dirty="0">
                <a:sym typeface="Wingdings" panose="05000000000000000000" pitchFamily="2" charset="2"/>
              </a:rPr>
              <a:t> </a:t>
            </a:r>
            <a:r>
              <a:rPr lang="fr-FR" sz="1000" dirty="0" err="1">
                <a:sym typeface="Wingdings" panose="05000000000000000000" pitchFamily="2" charset="2"/>
              </a:rPr>
              <a:t>Grinbaum</a:t>
            </a:r>
            <a:r>
              <a:rPr lang="fr-FR" sz="1000" dirty="0">
                <a:sym typeface="Wingdings" panose="05000000000000000000" pitchFamily="2" charset="2"/>
              </a:rPr>
              <a:t>. </a:t>
            </a:r>
            <a:r>
              <a:rPr lang="fr-FR" sz="1000" i="1" dirty="0">
                <a:sym typeface="Wingdings" panose="05000000000000000000" pitchFamily="2" charset="2"/>
              </a:rPr>
              <a:t>Parole de machines. </a:t>
            </a:r>
            <a:r>
              <a:rPr lang="fr-FR" sz="1000" dirty="0">
                <a:sym typeface="Wingdings" panose="05000000000000000000" pitchFamily="2" charset="2"/>
              </a:rPr>
              <a:t> Paris : </a:t>
            </a:r>
            <a:r>
              <a:rPr lang="fr-FR" sz="1000" dirty="0" err="1">
                <a:sym typeface="Wingdings" panose="05000000000000000000" pitchFamily="2" charset="2"/>
              </a:rPr>
              <a:t>HumenSciences</a:t>
            </a:r>
            <a:r>
              <a:rPr lang="fr-FR" sz="1000" dirty="0">
                <a:sym typeface="Wingdings" panose="05000000000000000000" pitchFamily="2" charset="2"/>
              </a:rPr>
              <a:t>, 2023. 191 p.</a:t>
            </a:r>
          </a:p>
          <a:p>
            <a:pPr marL="180975" indent="-180975">
              <a:lnSpc>
                <a:spcPct val="110000"/>
              </a:lnSpc>
              <a:spcAft>
                <a:spcPts val="300"/>
              </a:spcAft>
              <a:buNone/>
            </a:pPr>
            <a:r>
              <a:rPr lang="fr-FR" sz="1000" dirty="0">
                <a:sym typeface="Wingdings" panose="05000000000000000000" pitchFamily="2" charset="2"/>
              </a:rPr>
              <a:t>Vincent Guigue. « Technologies des intelligences </a:t>
            </a:r>
            <a:r>
              <a:rPr lang="fr-FR" sz="1000" dirty="0" err="1">
                <a:sym typeface="Wingdings" panose="05000000000000000000" pitchFamily="2" charset="2"/>
              </a:rPr>
              <a:t>artiﬁcielles</a:t>
            </a:r>
            <a:r>
              <a:rPr lang="fr-FR" sz="1000" dirty="0">
                <a:sym typeface="Wingdings" panose="05000000000000000000" pitchFamily="2" charset="2"/>
              </a:rPr>
              <a:t> des origines à nos jours ». </a:t>
            </a:r>
            <a:r>
              <a:rPr lang="fr-FR" sz="1000" i="1" dirty="0">
                <a:sym typeface="Wingdings" panose="05000000000000000000" pitchFamily="2" charset="2"/>
              </a:rPr>
              <a:t>Séminaire ENSSIB "De l'intelligence artificielle dans la gestion documentaire"</a:t>
            </a:r>
            <a:r>
              <a:rPr lang="fr-FR" sz="1000" dirty="0">
                <a:sym typeface="Wingdings" panose="05000000000000000000" pitchFamily="2" charset="2"/>
              </a:rPr>
              <a:t>. 02/10/2024. </a:t>
            </a:r>
            <a:r>
              <a:rPr lang="fr-FR" sz="1000" dirty="0"/>
              <a:t>[en ligne]. Disponible sur : </a:t>
            </a:r>
            <a:r>
              <a:rPr lang="fr-FR" sz="1000" dirty="0">
                <a:hlinkClick r:id="rId8"/>
              </a:rPr>
              <a:t>https://www.youtube.com/watch?v=c2H62M6xwFE&amp;list=PLEjcjwQr_8kzp25-llH-JQL5l4IKskEx6&amp;index=2</a:t>
            </a:r>
            <a:r>
              <a:rPr lang="fr-FR" sz="1000" dirty="0"/>
              <a:t>. </a:t>
            </a:r>
            <a:endParaRPr lang="fr-FR" sz="1000" dirty="0">
              <a:sym typeface="Wingdings" panose="05000000000000000000" pitchFamily="2" charset="2"/>
            </a:endParaRPr>
          </a:p>
          <a:p>
            <a:pPr marL="180975" indent="-180975">
              <a:lnSpc>
                <a:spcPct val="110000"/>
              </a:lnSpc>
              <a:spcAft>
                <a:spcPts val="300"/>
              </a:spcAft>
              <a:buNone/>
            </a:pPr>
            <a:r>
              <a:rPr lang="fr-FR" sz="1000" dirty="0">
                <a:sym typeface="Wingdings" panose="05000000000000000000" pitchFamily="2" charset="2"/>
              </a:rPr>
              <a:t>Jacques </a:t>
            </a:r>
            <a:r>
              <a:rPr lang="fr-FR" sz="1000" dirty="0" err="1">
                <a:sym typeface="Wingdings" panose="05000000000000000000" pitchFamily="2" charset="2"/>
              </a:rPr>
              <a:t>Haiech</a:t>
            </a:r>
            <a:r>
              <a:rPr lang="fr-FR" sz="1000" dirty="0">
                <a:sym typeface="Wingdings" panose="05000000000000000000" pitchFamily="2" charset="2"/>
              </a:rPr>
              <a:t>. « Parcourir l’histoire de l’intelligence artificielle, pour mieux la définir et la comprendre ». </a:t>
            </a:r>
            <a:r>
              <a:rPr lang="fr-FR" sz="1000" i="1" dirty="0">
                <a:sym typeface="Wingdings" panose="05000000000000000000" pitchFamily="2" charset="2"/>
              </a:rPr>
              <a:t>Médecine / Sciences. </a:t>
            </a:r>
            <a:r>
              <a:rPr lang="fr-FR" sz="1000" dirty="0">
                <a:sym typeface="Wingdings" panose="05000000000000000000" pitchFamily="2" charset="2"/>
              </a:rPr>
              <a:t>Volume 36, </a:t>
            </a:r>
            <a:r>
              <a:rPr lang="fr-FR" sz="1000" dirty="0" err="1">
                <a:sym typeface="Wingdings" panose="05000000000000000000" pitchFamily="2" charset="2"/>
              </a:rPr>
              <a:t>Number</a:t>
            </a:r>
            <a:r>
              <a:rPr lang="fr-FR" sz="1000" dirty="0">
                <a:sym typeface="Wingdings" panose="05000000000000000000" pitchFamily="2" charset="2"/>
              </a:rPr>
              <a:t> 10, Octobre 2020. p. 9</a:t>
            </a:r>
            <a:r>
              <a:rPr lang="fr-FR" sz="1000" i="1" dirty="0">
                <a:sym typeface="Wingdings" panose="05000000000000000000" pitchFamily="2" charset="2"/>
              </a:rPr>
              <a:t>19 – 923. </a:t>
            </a:r>
            <a:r>
              <a:rPr lang="fr-FR" sz="1000" dirty="0">
                <a:sym typeface="Wingdings" panose="05000000000000000000" pitchFamily="2" charset="2"/>
                <a:hlinkClick r:id="rId9"/>
              </a:rPr>
              <a:t>https://doi.org/10.1051/medsci/2020145</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«Hallucination (intelligence artificielle) ». </a:t>
            </a:r>
            <a:r>
              <a:rPr lang="fr-FR" sz="1000" i="1" dirty="0">
                <a:sym typeface="Wingdings" panose="05000000000000000000" pitchFamily="2" charset="2"/>
              </a:rPr>
              <a:t>Wikipédia</a:t>
            </a:r>
            <a:r>
              <a:rPr lang="fr-FR" sz="1000" dirty="0">
                <a:sym typeface="Wingdings" panose="05000000000000000000" pitchFamily="2" charset="2"/>
              </a:rPr>
              <a:t>. [en ligne]. Disponible sur : </a:t>
            </a:r>
            <a:r>
              <a:rPr lang="fr-FR" sz="1000" dirty="0">
                <a:sym typeface="Wingdings" panose="05000000000000000000" pitchFamily="2" charset="2"/>
                <a:hlinkClick r:id="rId10"/>
              </a:rPr>
              <a:t>https://fr.wikipedia.org/wiki/Hallucination_(intelligence_artificielle)</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Conseil de l’Europe. </a:t>
            </a:r>
            <a:r>
              <a:rPr lang="fr-FR" sz="1000" dirty="0">
                <a:sym typeface="Wingdings" panose="05000000000000000000" pitchFamily="2" charset="2"/>
              </a:rPr>
              <a:t>[en ligne]. Disponible sur : </a:t>
            </a:r>
            <a:r>
              <a:rPr lang="fr-FR" sz="1000" dirty="0">
                <a:sym typeface="Wingdings" panose="05000000000000000000" pitchFamily="2" charset="2"/>
                <a:hlinkClick r:id="rId11"/>
              </a:rPr>
              <a:t>https://www.coe.int/fr/web/artificial-intelligence/history-of-ai</a:t>
            </a:r>
            <a:r>
              <a:rPr lang="fr-FR" sz="1000" dirty="0">
                <a:sym typeface="Wingdings" panose="05000000000000000000" pitchFamily="2" charset="2"/>
              </a:rPr>
              <a:t>. </a:t>
            </a:r>
          </a:p>
          <a:p>
            <a:pPr marL="180975" indent="-180975">
              <a:lnSpc>
                <a:spcPct val="110000"/>
              </a:lnSpc>
              <a:spcAft>
                <a:spcPts val="300"/>
              </a:spcAft>
              <a:buNone/>
            </a:pPr>
            <a:r>
              <a:rPr lang="fr-FR" sz="1000" dirty="0">
                <a:sym typeface="Wingdings" panose="05000000000000000000" pitchFamily="2" charset="2"/>
              </a:rPr>
              <a:t>« Histoire de l’intelligence artificielle ». </a:t>
            </a:r>
            <a:r>
              <a:rPr lang="fr-FR" sz="1000" i="1" dirty="0">
                <a:sym typeface="Wingdings" panose="05000000000000000000" pitchFamily="2" charset="2"/>
              </a:rPr>
              <a:t>Wikipédia. </a:t>
            </a:r>
            <a:r>
              <a:rPr lang="fr-FR" sz="1000" dirty="0">
                <a:sym typeface="Wingdings" panose="05000000000000000000" pitchFamily="2" charset="2"/>
              </a:rPr>
              <a:t>[en ligne]. Disponible sur : </a:t>
            </a:r>
            <a:r>
              <a:rPr lang="fr-FR" sz="1000" dirty="0">
                <a:sym typeface="Wingdings" panose="05000000000000000000" pitchFamily="2" charset="2"/>
                <a:hlinkClick r:id="rId12"/>
              </a:rPr>
              <a:t>https://fr.wikipedia.org/wiki/Histoire_de_l%27intelligence_artificielle</a:t>
            </a:r>
            <a:r>
              <a:rPr lang="fr-FR" sz="1000" dirty="0">
                <a:sym typeface="Wingdings" panose="05000000000000000000" pitchFamily="2" charset="2"/>
              </a:rPr>
              <a:t>.</a:t>
            </a:r>
          </a:p>
          <a:p>
            <a:pPr marL="180975" indent="-180975">
              <a:lnSpc>
                <a:spcPct val="110000"/>
              </a:lnSpc>
              <a:spcAft>
                <a:spcPts val="300"/>
              </a:spcAft>
              <a:buNone/>
            </a:pPr>
            <a:r>
              <a:rPr lang="fr-FR" sz="1000" dirty="0"/>
              <a:t>« L'IA, c'est quoi ? ». </a:t>
            </a:r>
            <a:r>
              <a:rPr lang="fr-FR" sz="1000" i="1" dirty="0"/>
              <a:t>Conseil de l’Europe. </a:t>
            </a:r>
            <a:r>
              <a:rPr lang="fr-FR" sz="1000" dirty="0"/>
              <a:t>[en ligne]. Disponible sur : </a:t>
            </a:r>
            <a:r>
              <a:rPr lang="fr-FR" sz="1000" dirty="0">
                <a:hlinkClick r:id="rId13"/>
              </a:rPr>
              <a:t>https://www.coe.int/fr/web/artificial-intelligence/what-is-ai</a:t>
            </a:r>
            <a:r>
              <a:rPr lang="fr-FR" sz="1000" dirty="0"/>
              <a:t>. </a:t>
            </a:r>
          </a:p>
          <a:p>
            <a:pPr marL="180975" indent="-180975">
              <a:lnSpc>
                <a:spcPct val="110000"/>
              </a:lnSpc>
              <a:spcAft>
                <a:spcPts val="300"/>
              </a:spcAft>
              <a:buNone/>
            </a:pPr>
            <a:r>
              <a:rPr lang="fr-FR" sz="1000" dirty="0"/>
              <a:t>Jean-Noël Lafargue et Marion Montaigne. </a:t>
            </a:r>
            <a:r>
              <a:rPr lang="fr-FR" sz="1000" i="1" dirty="0"/>
              <a:t>L’intelligence artificielle</a:t>
            </a:r>
            <a:r>
              <a:rPr lang="fr-FR" sz="1000" dirty="0"/>
              <a:t>. Le Lombard, 2016. 74 p. (« La petite bédéthèque des savoirs »).</a:t>
            </a:r>
          </a:p>
          <a:p>
            <a:pPr marL="180975" indent="-180975">
              <a:lnSpc>
                <a:spcPct val="110000"/>
              </a:lnSpc>
              <a:spcAft>
                <a:spcPts val="300"/>
              </a:spcAft>
              <a:buNone/>
            </a:pPr>
            <a:r>
              <a:rPr lang="fr-FR" sz="1000" dirty="0"/>
              <a:t>Ministère de l’enseignement supérieur et de la recherche. </a:t>
            </a:r>
            <a:r>
              <a:rPr lang="fr-FR" sz="1000" i="1" dirty="0"/>
              <a:t>Intelligence artificielle et numérique</a:t>
            </a:r>
            <a:r>
              <a:rPr lang="fr-FR" sz="1000" dirty="0"/>
              <a:t>. </a:t>
            </a:r>
            <a:r>
              <a:rPr lang="fr-FR" sz="1000" dirty="0">
                <a:sym typeface="Wingdings" panose="05000000000000000000" pitchFamily="2" charset="2"/>
              </a:rPr>
              <a:t>[en ligne]. Disponible sur : </a:t>
            </a:r>
            <a:r>
              <a:rPr lang="fr-FR" sz="1000" dirty="0">
                <a:hlinkClick r:id="rId14"/>
              </a:rPr>
              <a:t>https://www.enseignementsup-recherche.gouv.fr/fr/intelligence-artificielle-et-numerique-97624</a:t>
            </a:r>
            <a:r>
              <a:rPr lang="fr-FR" sz="1000" dirty="0"/>
              <a:t>. </a:t>
            </a:r>
          </a:p>
          <a:p>
            <a:pPr marL="180975" indent="1588">
              <a:lnSpc>
                <a:spcPct val="110000"/>
              </a:lnSpc>
              <a:spcAft>
                <a:spcPts val="300"/>
              </a:spcAft>
              <a:buNone/>
              <a:tabLst>
                <a:tab pos="266700" algn="l"/>
              </a:tabLst>
            </a:pPr>
            <a:r>
              <a:rPr lang="fr-FR" sz="1000" dirty="0"/>
              <a:t>--. </a:t>
            </a:r>
            <a:r>
              <a:rPr lang="fr-FR" sz="1000" i="1" dirty="0"/>
              <a:t>La stratégie française en intelligence artificielle</a:t>
            </a:r>
            <a:r>
              <a:rPr lang="fr-FR" sz="1000" dirty="0"/>
              <a:t>. </a:t>
            </a:r>
            <a:r>
              <a:rPr lang="fr-FR" sz="1000" dirty="0">
                <a:sym typeface="Wingdings" panose="05000000000000000000" pitchFamily="2" charset="2"/>
              </a:rPr>
              <a:t>[en ligne]. Disponible sur : </a:t>
            </a:r>
            <a:r>
              <a:rPr lang="fr-FR" sz="1000" dirty="0">
                <a:sym typeface="Wingdings" panose="05000000000000000000" pitchFamily="2" charset="2"/>
                <a:hlinkClick r:id="rId15"/>
              </a:rPr>
              <a:t>https://www.enseignementsup-recherche.gouv.fr/fr/la-strategie-francaise-en-intelligence-artificielle-49166</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Luis de Miranda (</a:t>
            </a:r>
            <a:r>
              <a:rPr lang="fr-FR" sz="1000" dirty="0" err="1"/>
              <a:t>dir</a:t>
            </a:r>
            <a:r>
              <a:rPr lang="fr-FR" sz="1000" dirty="0"/>
              <a:t>.). </a:t>
            </a:r>
            <a:r>
              <a:rPr lang="fr-FR" sz="1000" i="1" dirty="0"/>
              <a:t>50 avancées majeures de l’intelligence artificielle. </a:t>
            </a:r>
            <a:r>
              <a:rPr lang="fr-FR" sz="1000" dirty="0"/>
              <a:t>Le Courrier du livre, 2019. 160 p. (« 3 minutes pour comprendre »).</a:t>
            </a:r>
          </a:p>
          <a:p>
            <a:pPr marL="180975" indent="-180975">
              <a:lnSpc>
                <a:spcPct val="110000"/>
              </a:lnSpc>
              <a:spcAft>
                <a:spcPts val="300"/>
              </a:spcAft>
              <a:buNone/>
            </a:pPr>
            <a:r>
              <a:rPr lang="fr-FR" sz="1000" dirty="0"/>
              <a:t>John Paul Mueller, Luca </a:t>
            </a:r>
            <a:r>
              <a:rPr lang="fr-FR" sz="1000" dirty="0" err="1"/>
              <a:t>Massaron</a:t>
            </a:r>
            <a:r>
              <a:rPr lang="fr-FR" sz="1000" dirty="0"/>
              <a:t>. </a:t>
            </a:r>
            <a:r>
              <a:rPr lang="fr-FR" sz="1000" i="1" dirty="0"/>
              <a:t>L’intelligence artificielle pour les nuls. </a:t>
            </a:r>
            <a:r>
              <a:rPr lang="fr-FR" sz="1000" dirty="0"/>
              <a:t>2</a:t>
            </a:r>
            <a:r>
              <a:rPr lang="fr-FR" sz="1000" baseline="30000" dirty="0"/>
              <a:t>e</a:t>
            </a:r>
            <a:r>
              <a:rPr lang="fr-FR" sz="1000" dirty="0"/>
              <a:t> éd. Paris : Éditions First, 2022. 396 p.</a:t>
            </a:r>
          </a:p>
          <a:p>
            <a:pPr marL="180975" indent="-180975">
              <a:lnSpc>
                <a:spcPct val="110000"/>
              </a:lnSpc>
              <a:spcAft>
                <a:spcPts val="300"/>
              </a:spcAft>
              <a:buNone/>
            </a:pPr>
            <a:r>
              <a:rPr lang="fr-FR" sz="1000" dirty="0"/>
              <a:t>RECIT. </a:t>
            </a:r>
            <a:r>
              <a:rPr lang="fr-FR" sz="1000" i="1" dirty="0"/>
              <a:t>Dossier intelligence artificielle</a:t>
            </a:r>
            <a:r>
              <a:rPr lang="fr-FR" sz="1000" dirty="0"/>
              <a:t>. [en ligne]. Disponible sur : </a:t>
            </a:r>
            <a:r>
              <a:rPr lang="fr-FR" sz="1000" dirty="0">
                <a:hlinkClick r:id="rId16"/>
              </a:rPr>
              <a:t>https://dossieria.recitdp.qc.ca/accueil</a:t>
            </a:r>
            <a:r>
              <a:rPr lang="fr-FR" sz="1000" dirty="0"/>
              <a:t>. </a:t>
            </a:r>
          </a:p>
          <a:p>
            <a:pPr marL="180975" indent="-180975">
              <a:lnSpc>
                <a:spcPct val="110000"/>
              </a:lnSpc>
              <a:spcAft>
                <a:spcPts val="300"/>
              </a:spcAft>
              <a:buNone/>
            </a:pPr>
            <a:r>
              <a:rPr lang="fr-FR" sz="1000" dirty="0"/>
              <a:t> Alexandre </a:t>
            </a:r>
            <a:r>
              <a:rPr lang="fr-FR" sz="1000" dirty="0" err="1"/>
              <a:t>Sabatou</a:t>
            </a:r>
            <a:r>
              <a:rPr lang="fr-FR" sz="1000" dirty="0"/>
              <a:t> et al. </a:t>
            </a:r>
            <a:r>
              <a:rPr lang="fr-FR" sz="1000" i="1" dirty="0" err="1"/>
              <a:t>ChapGPT</a:t>
            </a:r>
            <a:r>
              <a:rPr lang="fr-FR" sz="1000" i="1" dirty="0"/>
              <a:t> et après? Bilan et perspectives et l'intelligence artificielle</a:t>
            </a:r>
            <a:r>
              <a:rPr lang="fr-FR" sz="1000" dirty="0"/>
              <a:t>.</a:t>
            </a:r>
            <a:r>
              <a:rPr lang="fr-FR" sz="1000" i="1" dirty="0"/>
              <a:t> </a:t>
            </a:r>
            <a:r>
              <a:rPr lang="fr-FR" sz="1000" dirty="0"/>
              <a:t>Rapport Office parlementaire d'évaluation des choix scientifiques et technologiques. 11/2024. </a:t>
            </a:r>
            <a:r>
              <a:rPr lang="fr-FR" sz="1000" dirty="0">
                <a:sym typeface="Wingdings" panose="05000000000000000000" pitchFamily="2" charset="2"/>
              </a:rPr>
              <a:t>[en ligne]. Disponible sur : </a:t>
            </a:r>
            <a:r>
              <a:rPr lang="fr-FR" sz="1000" dirty="0">
                <a:sym typeface="Wingdings" panose="05000000000000000000" pitchFamily="2" charset="2"/>
                <a:hlinkClick r:id="rId17"/>
              </a:rPr>
              <a:t>https://www.assemblee-nationale.fr/dyn/17/organes/delegations-comites-offices/opecst/actualites/chatgpt-et-apres-bilan-et-perspectives-de-l-intelligence-artificielle</a:t>
            </a:r>
            <a:r>
              <a:rPr lang="fr-FR" sz="1000" dirty="0">
                <a:sym typeface="Wingdings" panose="05000000000000000000" pitchFamily="2" charset="2"/>
              </a:rPr>
              <a:t>. </a:t>
            </a:r>
            <a:endParaRPr lang="fr-FR" sz="1000" dirty="0"/>
          </a:p>
          <a:p>
            <a:pPr marL="180975" indent="-180975">
              <a:lnSpc>
                <a:spcPct val="110000"/>
              </a:lnSpc>
              <a:spcAft>
                <a:spcPts val="300"/>
              </a:spcAft>
              <a:buNone/>
            </a:pPr>
            <a:r>
              <a:rPr lang="fr-FR" sz="1000" dirty="0"/>
              <a:t>Gilles </a:t>
            </a:r>
            <a:r>
              <a:rPr lang="fr-FR" sz="1000" dirty="0" err="1"/>
              <a:t>Saporta</a:t>
            </a:r>
            <a:r>
              <a:rPr lang="fr-FR" sz="1000" dirty="0"/>
              <a:t>. « Histoire et enjeux de l’IA ». </a:t>
            </a:r>
            <a:r>
              <a:rPr lang="fr-FR" sz="1000" i="1" dirty="0"/>
              <a:t>L'IA éducative. L'intelligence artificielle dans l'enseignement supérieur. </a:t>
            </a:r>
            <a:r>
              <a:rPr lang="fr-FR" sz="1000" dirty="0"/>
              <a:t>Frédérique  </a:t>
            </a:r>
            <a:r>
              <a:rPr lang="fr-FR" sz="1000" dirty="0" err="1"/>
              <a:t>Guéunot</a:t>
            </a:r>
            <a:r>
              <a:rPr lang="fr-FR" sz="1000" dirty="0"/>
              <a:t> (</a:t>
            </a:r>
            <a:r>
              <a:rPr lang="fr-FR" sz="1000" dirty="0" err="1"/>
              <a:t>dir</a:t>
            </a:r>
            <a:r>
              <a:rPr lang="fr-FR" sz="1000" dirty="0"/>
              <a:t>.).</a:t>
            </a:r>
            <a:r>
              <a:rPr lang="fr-FR" sz="1000" i="1" dirty="0"/>
              <a:t> </a:t>
            </a:r>
            <a:r>
              <a:rPr lang="fr-FR" sz="1000" dirty="0"/>
              <a:t>Bréal. 2023. p. 41-50, 2023. </a:t>
            </a:r>
            <a:r>
              <a:rPr lang="fr-FR" sz="1000" i="1" dirty="0" err="1"/>
              <a:t>Preprint</a:t>
            </a:r>
            <a:r>
              <a:rPr lang="fr-FR" sz="1000" dirty="0"/>
              <a:t> [en ligne]. Disponible sur : </a:t>
            </a:r>
            <a:r>
              <a:rPr lang="fr-FR" sz="1000" dirty="0">
                <a:hlinkClick r:id="rId18"/>
              </a:rPr>
              <a:t>https://cnam.hal.science/hal-04246625/</a:t>
            </a:r>
            <a:r>
              <a:rPr lang="fr-FR" sz="1000" dirty="0"/>
              <a:t>. </a:t>
            </a:r>
          </a:p>
          <a:p>
            <a:pPr marL="180975" indent="-180975">
              <a:lnSpc>
                <a:spcPct val="110000"/>
              </a:lnSpc>
              <a:spcAft>
                <a:spcPts val="300"/>
              </a:spcAft>
              <a:buNone/>
            </a:pPr>
            <a:r>
              <a:rPr lang="fr-FR" sz="1000" dirty="0"/>
              <a:t>Sopra Steria. </a:t>
            </a:r>
            <a:r>
              <a:rPr lang="fr-FR" sz="1000" i="1" dirty="0"/>
              <a:t>Les Français, ChatGPT et l’intelligence artificielle</a:t>
            </a:r>
            <a:r>
              <a:rPr lang="fr-FR" sz="1000" dirty="0"/>
              <a:t>. Enquête IPSOS. 03/2023. 25 p. [en ligne]. Disponible sur </a:t>
            </a:r>
            <a:r>
              <a:rPr lang="fr-FR" sz="1000" dirty="0">
                <a:hlinkClick r:id="rId19"/>
              </a:rPr>
              <a:t>https://www.ipsos.com/fr-fr/les-francais-chatgpt-et-lintelligence-artificielle</a:t>
            </a:r>
            <a:r>
              <a:rPr lang="fr-FR" sz="1000" dirty="0"/>
              <a:t>. </a:t>
            </a:r>
          </a:p>
          <a:p>
            <a:pPr marL="180975" indent="-180975">
              <a:lnSpc>
                <a:spcPct val="110000"/>
              </a:lnSpc>
              <a:spcAft>
                <a:spcPts val="300"/>
              </a:spcAft>
              <a:buNone/>
            </a:pPr>
            <a:r>
              <a:rPr lang="fr-FR" sz="1000" dirty="0" err="1"/>
              <a:t>Statista</a:t>
            </a:r>
            <a:r>
              <a:rPr lang="fr-FR" sz="1000" dirty="0"/>
              <a:t>. </a:t>
            </a:r>
            <a:r>
              <a:rPr lang="fr-FR" sz="1000" i="1" dirty="0"/>
              <a:t>L’intelligence artificielle.. Faits et chiffres.</a:t>
            </a:r>
            <a:r>
              <a:rPr lang="fr-FR" sz="1000" dirty="0"/>
              <a:t> </a:t>
            </a:r>
            <a:r>
              <a:rPr lang="fr-FR" sz="1000" dirty="0">
                <a:hlinkClick r:id="rId20"/>
              </a:rPr>
              <a:t>https://fr.statista.com/themes/9246/l-intelligence-artificielle/</a:t>
            </a:r>
            <a:r>
              <a:rPr lang="fr-FR" sz="1000" dirty="0"/>
              <a:t>. </a:t>
            </a:r>
          </a:p>
          <a:p>
            <a:pPr marL="180975" indent="-180975">
              <a:lnSpc>
                <a:spcPct val="110000"/>
              </a:lnSpc>
              <a:spcAft>
                <a:spcPts val="300"/>
              </a:spcAft>
              <a:buNone/>
            </a:pPr>
            <a:r>
              <a:rPr lang="fr-FR" sz="1000" dirty="0" err="1"/>
              <a:t>Statista</a:t>
            </a:r>
            <a:r>
              <a:rPr lang="fr-FR" sz="1000" dirty="0"/>
              <a:t>. « L'intelligence artificielle dans nos smartphones ». </a:t>
            </a:r>
            <a:r>
              <a:rPr lang="fr-FR" sz="1000" i="1" dirty="0" err="1"/>
              <a:t>Statista</a:t>
            </a:r>
            <a:r>
              <a:rPr lang="fr-FR" sz="1000" i="1" dirty="0"/>
              <a:t>. </a:t>
            </a:r>
            <a:r>
              <a:rPr lang="fr-FR" sz="1000" dirty="0"/>
              <a:t>2018. [en ligne]. Disponible sur : </a:t>
            </a:r>
            <a:r>
              <a:rPr lang="fr-FR" sz="1000" dirty="0">
                <a:hlinkClick r:id="rId21"/>
              </a:rPr>
              <a:t>https://fr.statista.com/infographie/12506/lintelligence-artificielle-dans-nos-smartphones/</a:t>
            </a:r>
            <a:r>
              <a:rPr lang="fr-FR" sz="1000" dirty="0"/>
              <a:t>. </a:t>
            </a:r>
          </a:p>
          <a:p>
            <a:pPr marL="180975" indent="-180975">
              <a:lnSpc>
                <a:spcPct val="110000"/>
              </a:lnSpc>
              <a:spcAft>
                <a:spcPts val="300"/>
              </a:spcAft>
              <a:buNone/>
            </a:pPr>
            <a:r>
              <a:rPr lang="fr-FR" sz="1000" dirty="0"/>
              <a:t>Cédric Villani et al. </a:t>
            </a:r>
            <a:r>
              <a:rPr lang="fr-FR" sz="1000" i="1" dirty="0"/>
              <a:t>Donner un sens à l'intelligence artificielle. Pour une stratégie nationale et européenne</a:t>
            </a:r>
            <a:r>
              <a:rPr lang="fr-FR" sz="1000" dirty="0"/>
              <a:t>. 2018. 236 p. [en ligne]. Disponible sur : </a:t>
            </a:r>
            <a:r>
              <a:rPr lang="fr-FR" sz="1000" dirty="0">
                <a:hlinkClick r:id="rId22"/>
              </a:rPr>
              <a:t>https://hal.science/hal-01967551</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12044862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76233"/>
          </a:xfrm>
        </p:spPr>
        <p:txBody>
          <a:bodyPr>
            <a:normAutofit fontScale="77500" lnSpcReduction="20000"/>
          </a:bodyPr>
          <a:lstStyle/>
          <a:p>
            <a:pPr marL="0" indent="0">
              <a:buNone/>
            </a:pPr>
            <a:r>
              <a:rPr lang="fr-FR" sz="1600" b="1" dirty="0">
                <a:solidFill>
                  <a:srgbClr val="FFD13F"/>
                </a:solidFill>
              </a:rPr>
              <a:t>Intelligence artificielle :  l’IA générative </a:t>
            </a:r>
          </a:p>
          <a:p>
            <a:pPr marL="0" indent="0">
              <a:buNone/>
            </a:pPr>
            <a:endParaRPr lang="en-US" sz="1100" dirty="0"/>
          </a:p>
          <a:p>
            <a:pPr marL="180975" indent="-180975">
              <a:spcAft>
                <a:spcPts val="300"/>
              </a:spcAft>
              <a:buNone/>
            </a:pPr>
            <a:r>
              <a:rPr lang="fr-FR" sz="1000" dirty="0"/>
              <a:t>Alix Coutures. « Google, Facebook, Amazon, </a:t>
            </a:r>
            <a:r>
              <a:rPr lang="fr-FR" sz="1000" dirty="0" err="1"/>
              <a:t>Baidu</a:t>
            </a:r>
            <a:r>
              <a:rPr lang="fr-FR" sz="1000" dirty="0"/>
              <a:t>... la guerre d'influence de l'IA est déclarée ». </a:t>
            </a:r>
            <a:r>
              <a:rPr lang="fr-FR" sz="1000" i="1" dirty="0"/>
              <a:t>Challenges.</a:t>
            </a:r>
            <a:r>
              <a:rPr lang="fr-FR" sz="1000" dirty="0"/>
              <a:t> 27/04/2023. [en ligne]. Disponible sur : </a:t>
            </a:r>
            <a:r>
              <a:rPr lang="fr-FR" sz="1000" dirty="0">
                <a:hlinkClick r:id="rId2"/>
              </a:rPr>
              <a:t>https://www.challenges.fr/high-tech/google-facebook-amazon-baidu-la-guerre-de-lia-est-declaree-dans-le-monde_853444</a:t>
            </a:r>
            <a:r>
              <a:rPr lang="fr-FR" sz="1000" dirty="0"/>
              <a:t>. </a:t>
            </a:r>
          </a:p>
          <a:p>
            <a:pPr marL="180975" indent="-180975">
              <a:spcAft>
                <a:spcPts val="300"/>
              </a:spcAft>
              <a:buNone/>
            </a:pPr>
            <a:r>
              <a:rPr lang="fr-FR" sz="1000" dirty="0"/>
              <a:t>Adrien </a:t>
            </a:r>
            <a:r>
              <a:rPr lang="fr-FR" sz="1000" dirty="0" err="1"/>
              <a:t>Denèle</a:t>
            </a:r>
            <a:r>
              <a:rPr lang="fr-FR" sz="1000" dirty="0"/>
              <a:t>. « Intelligence artificielle, nouvelle ère ? ». </a:t>
            </a:r>
            <a:r>
              <a:rPr lang="fr-FR" sz="1000" i="1" dirty="0"/>
              <a:t>Le blob. </a:t>
            </a:r>
            <a:r>
              <a:rPr lang="fr-FR" sz="1000" dirty="0"/>
              <a:t> 17/10/2023. [en ligne]. Disponible sur : </a:t>
            </a:r>
            <a:r>
              <a:rPr lang="fr-FR" sz="1000" dirty="0">
                <a:hlinkClick r:id="rId3"/>
              </a:rPr>
              <a:t>https://leblob.fr/enquetes/intelligence-artificielle-nouvelle-ere</a:t>
            </a:r>
            <a:r>
              <a:rPr lang="fr-FR" sz="1000" dirty="0"/>
              <a:t>. </a:t>
            </a:r>
          </a:p>
          <a:p>
            <a:pPr marL="180975" indent="-180975">
              <a:spcAft>
                <a:spcPts val="300"/>
              </a:spcAft>
              <a:buNone/>
            </a:pPr>
            <a:r>
              <a:rPr lang="fr-FR" sz="1000" dirty="0"/>
              <a:t>IFOP-TALAN. </a:t>
            </a:r>
            <a:r>
              <a:rPr lang="fr-FR" sz="1000" i="1" dirty="0"/>
              <a:t>Les Français et les IA génératives. </a:t>
            </a:r>
            <a:r>
              <a:rPr lang="fr-FR" sz="1000" dirty="0"/>
              <a:t>11/05/2023. [en ligne]. Disponible sur : </a:t>
            </a:r>
            <a:r>
              <a:rPr lang="fr-FR" sz="1000" dirty="0">
                <a:hlinkClick r:id="rId4"/>
              </a:rPr>
              <a:t>https://talan.com/actualites/detail-actualites/news/sondage-ifop-talan-les-francais-et-les-ia-generatives/</a:t>
            </a:r>
            <a:r>
              <a:rPr lang="fr-FR" sz="1000" dirty="0"/>
              <a:t>. </a:t>
            </a:r>
          </a:p>
          <a:p>
            <a:pPr marL="180975" indent="-180975">
              <a:spcAft>
                <a:spcPts val="300"/>
              </a:spcAft>
              <a:buNone/>
            </a:pPr>
            <a:r>
              <a:rPr lang="fr-FR" sz="1000" dirty="0"/>
              <a:t>--. </a:t>
            </a:r>
            <a:r>
              <a:rPr lang="fr-FR" sz="1000" i="1" dirty="0"/>
              <a:t>Les Français et les IA génératives. </a:t>
            </a:r>
            <a:r>
              <a:rPr lang="fr-FR" sz="1000" dirty="0"/>
              <a:t>11/04/2024. [en ligne]. Disponible sur : </a:t>
            </a:r>
            <a:r>
              <a:rPr lang="fr-FR" sz="1000" dirty="0">
                <a:hlinkClick r:id="rId5"/>
              </a:rPr>
              <a:t>https://talan.com/pl/actualites/detail-actualites/news/barometre-2024-ifop-pour-talan-les-francais-et-les-ia-generatives/</a:t>
            </a:r>
            <a:r>
              <a:rPr lang="fr-FR" sz="1000" dirty="0"/>
              <a:t>. </a:t>
            </a:r>
          </a:p>
          <a:p>
            <a:pPr marL="180975" indent="-180975">
              <a:spcAft>
                <a:spcPts val="300"/>
              </a:spcAft>
              <a:buNone/>
            </a:pPr>
            <a:r>
              <a:rPr lang="fr-FR" sz="1000" dirty="0"/>
              <a:t>Impact AI. </a:t>
            </a:r>
            <a:r>
              <a:rPr lang="fr-FR" sz="1000" i="1" dirty="0"/>
              <a:t>Baromètre Impact AI: Notoriété et image de l’Intelligence Artificielle auprès des Français et des salariés – édition 2023</a:t>
            </a:r>
            <a:r>
              <a:rPr lang="fr-FR" sz="1000" dirty="0"/>
              <a:t>. 10/2023. [en ligne]. Disponible sur : </a:t>
            </a:r>
            <a:r>
              <a:rPr lang="fr-FR" sz="1000" dirty="0">
                <a:hlinkClick r:id="rId6"/>
              </a:rPr>
              <a:t>https://www.impact-ai.fr/fr/2023/06/12/observatoire2023/</a:t>
            </a:r>
            <a:r>
              <a:rPr lang="fr-FR" sz="1000" dirty="0"/>
              <a:t>. </a:t>
            </a:r>
          </a:p>
          <a:p>
            <a:pPr marL="180975" indent="-180975">
              <a:spcAft>
                <a:spcPts val="300"/>
              </a:spcAft>
              <a:buNone/>
            </a:pPr>
            <a:r>
              <a:rPr lang="fr-FR" sz="1000" dirty="0"/>
              <a:t>JISC. </a:t>
            </a:r>
            <a:r>
              <a:rPr lang="fr-FR" sz="1000" i="1" dirty="0"/>
              <a:t>Generative AI - a primer</a:t>
            </a:r>
            <a:r>
              <a:rPr lang="fr-FR" sz="1000" dirty="0"/>
              <a:t>. V1.1. 14 p. [en ligne]. Disponible sur : </a:t>
            </a:r>
            <a:r>
              <a:rPr lang="fr-FR" sz="1000" dirty="0">
                <a:hlinkClick r:id="rId7"/>
              </a:rPr>
              <a:t>https://repository.jisc.ac.uk/9182/</a:t>
            </a:r>
            <a:r>
              <a:rPr lang="fr-FR" sz="1000" dirty="0"/>
              <a:t>. </a:t>
            </a:r>
            <a:endParaRPr lang="en-US" sz="1000" dirty="0"/>
          </a:p>
          <a:p>
            <a:pPr marL="180975" indent="-180975">
              <a:spcAft>
                <a:spcPts val="300"/>
              </a:spcAft>
              <a:buNone/>
            </a:pPr>
            <a:r>
              <a:rPr lang="en-US" sz="1000" dirty="0"/>
              <a:t>Pierre-Carl </a:t>
            </a:r>
            <a:r>
              <a:rPr lang="en-US" sz="1000" dirty="0" err="1"/>
              <a:t>Langlais</a:t>
            </a:r>
            <a:r>
              <a:rPr lang="en-US" sz="1000" dirty="0"/>
              <a:t>.</a:t>
            </a:r>
            <a:r>
              <a:rPr lang="fr-FR" sz="1000" dirty="0"/>
              <a:t> « ChatGPT : comment ça marche ? ». </a:t>
            </a:r>
            <a:r>
              <a:rPr lang="fr-FR" sz="1000" i="1" dirty="0"/>
              <a:t>Sciences communes. </a:t>
            </a:r>
            <a:r>
              <a:rPr lang="fr-FR" sz="1000" dirty="0"/>
              <a:t>07/02/2023. [en ligne]. Disponible sur : </a:t>
            </a:r>
            <a:r>
              <a:rPr lang="fr-FR" sz="1000" dirty="0">
                <a:hlinkClick r:id="rId8"/>
              </a:rPr>
              <a:t>https://scoms.hypotheses.org/1059</a:t>
            </a:r>
            <a:r>
              <a:rPr lang="fr-FR" sz="1000" dirty="0"/>
              <a:t>. </a:t>
            </a:r>
          </a:p>
          <a:p>
            <a:pPr marL="180975" indent="-180975">
              <a:spcAft>
                <a:spcPts val="300"/>
              </a:spcAft>
              <a:buNone/>
            </a:pPr>
            <a:r>
              <a:rPr lang="en-US" sz="1000" dirty="0"/>
              <a:t>Jim Legg, Ajay </a:t>
            </a:r>
            <a:r>
              <a:rPr lang="en-US" sz="1000" dirty="0" err="1"/>
              <a:t>Bangia</a:t>
            </a:r>
            <a:r>
              <a:rPr lang="en-US" sz="1000" dirty="0"/>
              <a:t> et Rich </a:t>
            </a:r>
            <a:r>
              <a:rPr lang="en-US" sz="1000" dirty="0" err="1"/>
              <a:t>Timpone</a:t>
            </a:r>
            <a:r>
              <a:rPr lang="en-US" sz="1000" dirty="0"/>
              <a:t>. </a:t>
            </a:r>
            <a:r>
              <a:rPr lang="en-US" sz="1000" i="1" dirty="0"/>
              <a:t>Conversations with AI. How Generative AI and qualitative research will benefit each other. </a:t>
            </a:r>
            <a:r>
              <a:rPr lang="fr-FR" sz="1000" dirty="0"/>
              <a:t>Ipsos </a:t>
            </a:r>
            <a:r>
              <a:rPr lang="fr-FR" sz="1000" dirty="0" err="1"/>
              <a:t>views</a:t>
            </a:r>
            <a:r>
              <a:rPr lang="fr-FR" sz="1000" dirty="0"/>
              <a:t>. 06/2023. 11 p. [en ligne]. Disponible sur : </a:t>
            </a:r>
            <a:r>
              <a:rPr lang="fr-FR" sz="1000" dirty="0">
                <a:hlinkClick r:id="rId9"/>
              </a:rPr>
              <a:t>https://www.ipsos.com/en/conversations-ai-how-generative-ai-and-qualitative-research-will-benefit-each-other</a:t>
            </a:r>
            <a:r>
              <a:rPr lang="fr-FR" sz="1000" dirty="0"/>
              <a:t>. </a:t>
            </a:r>
          </a:p>
          <a:p>
            <a:pPr marL="180975" indent="-180975">
              <a:spcAft>
                <a:spcPts val="300"/>
              </a:spcAft>
              <a:buNone/>
            </a:pPr>
            <a:r>
              <a:rPr lang="en-US" sz="1000" dirty="0"/>
              <a:t>Jim Legg et Ajay </a:t>
            </a:r>
            <a:r>
              <a:rPr lang="en-US" sz="1000" dirty="0" err="1"/>
              <a:t>Bangia</a:t>
            </a:r>
            <a:r>
              <a:rPr lang="en-US" sz="1000" dirty="0"/>
              <a:t>. </a:t>
            </a:r>
            <a:r>
              <a:rPr lang="en-US" sz="1000" i="1" dirty="0"/>
              <a:t>Conversations with AI Part II: Unveiling AI quality in qualitative workstreams</a:t>
            </a:r>
            <a:r>
              <a:rPr lang="en-US" sz="1000" dirty="0"/>
              <a:t>. </a:t>
            </a:r>
            <a:r>
              <a:rPr lang="fr-FR" sz="1000" dirty="0"/>
              <a:t>Ipsos </a:t>
            </a:r>
            <a:r>
              <a:rPr lang="fr-FR" sz="1000" dirty="0" err="1"/>
              <a:t>views</a:t>
            </a:r>
            <a:r>
              <a:rPr lang="fr-FR" sz="1000" dirty="0"/>
              <a:t>. 10/2023. 11 p.</a:t>
            </a:r>
            <a:r>
              <a:rPr lang="en-US" sz="1000" dirty="0"/>
              <a:t> [</a:t>
            </a:r>
            <a:r>
              <a:rPr lang="en-US" sz="1000" dirty="0" err="1"/>
              <a:t>en</a:t>
            </a:r>
            <a:r>
              <a:rPr lang="en-US" sz="1000" dirty="0"/>
              <a:t> </a:t>
            </a:r>
            <a:r>
              <a:rPr lang="en-US" sz="1000" dirty="0" err="1"/>
              <a:t>ligne</a:t>
            </a:r>
            <a:r>
              <a:rPr lang="en-US" sz="1000" dirty="0"/>
              <a:t>]. Disponible sur : </a:t>
            </a:r>
            <a:r>
              <a:rPr lang="en-US" sz="1000" dirty="0">
                <a:hlinkClick r:id="rId10"/>
              </a:rPr>
              <a:t>https://www.ipsos.com/en/conversations-ai-part-ii-unveiling-ai-quality-qualitative-workstreams</a:t>
            </a:r>
            <a:r>
              <a:rPr lang="en-US" sz="1000" dirty="0"/>
              <a:t>. </a:t>
            </a:r>
            <a:endParaRPr lang="fr-FR" sz="1000" dirty="0"/>
          </a:p>
          <a:p>
            <a:pPr marL="180975" indent="-180975">
              <a:spcAft>
                <a:spcPts val="300"/>
              </a:spcAft>
              <a:buNone/>
            </a:pPr>
            <a:r>
              <a:rPr lang="fr-FR" sz="1000" dirty="0"/>
              <a:t>Sasha </a:t>
            </a:r>
            <a:r>
              <a:rPr lang="fr-FR" sz="1000" dirty="0" err="1"/>
              <a:t>Luccioni</a:t>
            </a:r>
            <a:r>
              <a:rPr lang="fr-FR" sz="1000" dirty="0"/>
              <a:t>. </a:t>
            </a:r>
            <a:r>
              <a:rPr lang="fr-FR" sz="1000" i="1" dirty="0"/>
              <a:t>Generative AI </a:t>
            </a:r>
            <a:r>
              <a:rPr lang="fr-FR" sz="1000" i="1" dirty="0" err="1"/>
              <a:t>Models</a:t>
            </a:r>
            <a:r>
              <a:rPr lang="fr-FR" sz="1000" i="1" dirty="0"/>
              <a:t> : </a:t>
            </a:r>
            <a:r>
              <a:rPr lang="fr-FR" sz="1000" i="1" dirty="0" err="1"/>
              <a:t>History</a:t>
            </a:r>
            <a:r>
              <a:rPr lang="fr-FR" sz="1000" i="1" dirty="0"/>
              <a:t>, </a:t>
            </a:r>
            <a:r>
              <a:rPr lang="fr-FR" sz="1000" i="1" dirty="0" err="1"/>
              <a:t>Costs</a:t>
            </a:r>
            <a:r>
              <a:rPr lang="fr-FR" sz="1000" i="1" dirty="0"/>
              <a:t> and Risks. </a:t>
            </a:r>
            <a:r>
              <a:rPr lang="fr-FR" sz="1000" dirty="0"/>
              <a:t>03/2023. 24 p. [en ligne]. Disponible sur : </a:t>
            </a:r>
            <a:r>
              <a:rPr lang="fr-FR" sz="1000" dirty="0">
                <a:hlinkClick r:id="rId11"/>
              </a:rPr>
              <a:t>https://docs.google.com/presentation/d/1FRoyzdodKQ7-5rK--gZFFzK_-kvfhzxJQDYxpnA-6jE/edit#slide=id.g35f391192_00</a:t>
            </a:r>
            <a:r>
              <a:rPr lang="fr-FR" sz="1000" dirty="0"/>
              <a:t>.</a:t>
            </a:r>
          </a:p>
          <a:p>
            <a:pPr marL="180975" indent="-180975">
              <a:spcAft>
                <a:spcPts val="300"/>
              </a:spcAft>
              <a:buNone/>
            </a:pPr>
            <a:r>
              <a:rPr lang="fr-FR" sz="1000" dirty="0"/>
              <a:t>Jean-Marc </a:t>
            </a:r>
            <a:r>
              <a:rPr lang="fr-FR" sz="1000" dirty="0" err="1"/>
              <a:t>Manach</a:t>
            </a:r>
            <a:r>
              <a:rPr lang="fr-FR" sz="1000" dirty="0"/>
              <a:t>. « L’IA pourrait rajouter une « économie de l’intention » à l’« économie de l’attention ». </a:t>
            </a:r>
            <a:r>
              <a:rPr lang="fr-FR" sz="1000" i="1" dirty="0"/>
              <a:t>Next. </a:t>
            </a:r>
            <a:r>
              <a:rPr lang="fr-FR" sz="1000" dirty="0"/>
              <a:t>22/01/2025. </a:t>
            </a:r>
            <a:r>
              <a:rPr lang="fr-FR" sz="1000" dirty="0">
                <a:hlinkClick r:id="rId12"/>
              </a:rPr>
              <a:t>https://next.ink/163871/lia-pourrait-rajouter-une-economie-de-lintention-a-l-economie-de-lattention/</a:t>
            </a:r>
            <a:r>
              <a:rPr lang="fr-FR" sz="1000" dirty="0"/>
              <a:t>. </a:t>
            </a:r>
          </a:p>
          <a:p>
            <a:pPr marL="180975" indent="-180975">
              <a:spcAft>
                <a:spcPts val="300"/>
              </a:spcAft>
              <a:buNone/>
            </a:pPr>
            <a:r>
              <a:rPr lang="fr-FR" sz="1000" dirty="0"/>
              <a:t>Bernard </a:t>
            </a:r>
            <a:r>
              <a:rPr lang="fr-FR" sz="1000" dirty="0" err="1"/>
              <a:t>Marr</a:t>
            </a:r>
            <a:r>
              <a:rPr lang="fr-FR" sz="1000" dirty="0"/>
              <a:t>. « </a:t>
            </a:r>
            <a:r>
              <a:rPr lang="en-US" sz="1000" dirty="0"/>
              <a:t>The 4 Types Of Generative AI Transforming Our World</a:t>
            </a:r>
            <a:r>
              <a:rPr lang="fr-FR" sz="1000" dirty="0"/>
              <a:t> ». </a:t>
            </a:r>
            <a:r>
              <a:rPr lang="fr-FR" sz="1000" i="1" dirty="0"/>
              <a:t>Forbes. </a:t>
            </a:r>
            <a:r>
              <a:rPr lang="fr-FR" sz="1000" dirty="0"/>
              <a:t>29/04/2024. [en ligne]. Disponible sur : </a:t>
            </a:r>
            <a:r>
              <a:rPr lang="fr-FR" sz="1000" dirty="0">
                <a:hlinkClick r:id="rId13"/>
              </a:rPr>
              <a:t>https://www.forbes.com/sites/bernardmarr/2024/04/29/the-4-types-of-generative-ai-transforming-our-world/?sh=2d8d0c942eb3</a:t>
            </a:r>
            <a:r>
              <a:rPr lang="fr-FR" sz="1000" dirty="0"/>
              <a:t>. </a:t>
            </a:r>
          </a:p>
          <a:p>
            <a:pPr marL="180975" indent="-180975">
              <a:spcAft>
                <a:spcPts val="300"/>
              </a:spcAft>
              <a:buNone/>
            </a:pPr>
            <a:r>
              <a:rPr lang="en-US" sz="1000" dirty="0"/>
              <a:t>Bernard Nordlinger, Claude Kirchner, Olivier de </a:t>
            </a:r>
            <a:r>
              <a:rPr lang="en-US" sz="1000" dirty="0" err="1"/>
              <a:t>Fresnoye</a:t>
            </a:r>
            <a:r>
              <a:rPr lang="en-US" sz="1000" dirty="0"/>
              <a:t>. « Rapport 24-03. </a:t>
            </a:r>
            <a:r>
              <a:rPr lang="en-US" sz="1000" dirty="0" err="1"/>
              <a:t>Systèmes</a:t>
            </a:r>
            <a:r>
              <a:rPr lang="en-US" sz="1000" dirty="0"/>
              <a:t> </a:t>
            </a:r>
            <a:r>
              <a:rPr lang="en-US" sz="1000" dirty="0" err="1"/>
              <a:t>d’IA</a:t>
            </a:r>
            <a:r>
              <a:rPr lang="en-US" sz="1000" dirty="0"/>
              <a:t> </a:t>
            </a:r>
            <a:r>
              <a:rPr lang="en-US" sz="1000" dirty="0" err="1"/>
              <a:t>générative</a:t>
            </a:r>
            <a:r>
              <a:rPr lang="en-US" sz="1000" dirty="0"/>
              <a:t> </a:t>
            </a:r>
            <a:r>
              <a:rPr lang="en-US" sz="1000" dirty="0" err="1"/>
              <a:t>en</a:t>
            </a:r>
            <a:r>
              <a:rPr lang="en-US" sz="1000" dirty="0"/>
              <a:t> santé : </a:t>
            </a:r>
            <a:r>
              <a:rPr lang="en-US" sz="1000" dirty="0" err="1"/>
              <a:t>enjeux</a:t>
            </a:r>
            <a:r>
              <a:rPr lang="en-US" sz="1000" dirty="0"/>
              <a:t> et perspectives ».  </a:t>
            </a:r>
            <a:r>
              <a:rPr lang="en-US" sz="1000" i="1" dirty="0"/>
              <a:t>Bulletin de </a:t>
            </a:r>
            <a:r>
              <a:rPr lang="en-US" sz="1000" i="1" dirty="0" err="1"/>
              <a:t>l'Académie</a:t>
            </a:r>
            <a:r>
              <a:rPr lang="en-US" sz="1000" i="1" dirty="0"/>
              <a:t> Nationale de </a:t>
            </a:r>
            <a:r>
              <a:rPr lang="en-US" sz="1000" i="1" dirty="0" err="1"/>
              <a:t>Médecine</a:t>
            </a:r>
            <a:r>
              <a:rPr lang="en-US" sz="1000" i="1" dirty="0"/>
              <a:t>. </a:t>
            </a:r>
            <a:r>
              <a:rPr lang="en-US" sz="1000" dirty="0"/>
              <a:t>volume 208, Issue 5 (2024):536-547. </a:t>
            </a:r>
            <a:r>
              <a:rPr lang="fr-FR" sz="1000" dirty="0"/>
              <a:t>[en ligne]. Disponible sur : art du </a:t>
            </a:r>
            <a:r>
              <a:rPr lang="en-US" sz="1000" dirty="0">
                <a:hlinkClick r:id="rId14"/>
              </a:rPr>
              <a:t>https://doi.org/10.1016/j.banm.2024.03.005</a:t>
            </a:r>
            <a:r>
              <a:rPr lang="en-US" sz="1000" dirty="0"/>
              <a:t> et </a:t>
            </a:r>
            <a:r>
              <a:rPr lang="en-US" sz="1000" dirty="0">
                <a:hlinkClick r:id="rId15"/>
              </a:rPr>
              <a:t>https://www.academie-medecine.fr/wp-content/uploads/2024/03/Rapport-Systemes-dIA-generative-en-sante.pdf</a:t>
            </a:r>
            <a:r>
              <a:rPr lang="en-US" sz="1000" dirty="0"/>
              <a:t>. </a:t>
            </a:r>
          </a:p>
          <a:p>
            <a:pPr marL="180975" indent="-180975">
              <a:spcAft>
                <a:spcPts val="300"/>
              </a:spcAft>
              <a:buNone/>
            </a:pPr>
            <a:r>
              <a:rPr lang="fr-FR" sz="1000" dirty="0"/>
              <a:t>David </a:t>
            </a:r>
            <a:r>
              <a:rPr lang="fr-FR" sz="1000" dirty="0" err="1"/>
              <a:t>Pargamin</a:t>
            </a:r>
            <a:r>
              <a:rPr lang="fr-FR" sz="1000" dirty="0"/>
              <a:t>. « Intelligence artificielle : pourquoi Microsoft fait les yeux doux à Chat GPT ». </a:t>
            </a:r>
            <a:r>
              <a:rPr lang="fr-FR" sz="1000" i="1" dirty="0"/>
              <a:t>Challenges. </a:t>
            </a:r>
            <a:r>
              <a:rPr lang="fr-FR" sz="1000" dirty="0"/>
              <a:t>16/01/2023. [en ligne]. Disponible sur : </a:t>
            </a:r>
            <a:r>
              <a:rPr lang="fr-FR" sz="1000" dirty="0">
                <a:hlinkClick r:id="rId16"/>
              </a:rPr>
              <a:t>https://www.challenges.fr/high-tech/intelligence-artificielle-pourquoi-microsoft-fait-les-yeux-doux-a-chat-gpt_842239</a:t>
            </a:r>
            <a:r>
              <a:rPr lang="fr-FR" sz="1000" dirty="0"/>
              <a:t>. </a:t>
            </a:r>
          </a:p>
          <a:p>
            <a:pPr marL="180975" indent="-180975">
              <a:spcAft>
                <a:spcPts val="300"/>
              </a:spcAft>
              <a:buNone/>
            </a:pPr>
            <a:r>
              <a:rPr lang="fr-FR" sz="1000" dirty="0"/>
              <a:t>Pôle d’expertise de la régulation numérique. </a:t>
            </a:r>
            <a:r>
              <a:rPr lang="fr-FR" sz="1000" i="1" dirty="0"/>
              <a:t>ChatGPT ou la percée des modèles d’IA conversationnels</a:t>
            </a:r>
            <a:r>
              <a:rPr lang="fr-FR" sz="1000" dirty="0"/>
              <a:t>. </a:t>
            </a:r>
            <a:r>
              <a:rPr lang="fr-FR" sz="1000" i="1" dirty="0"/>
              <a:t>Éclairage sur…, </a:t>
            </a:r>
            <a:r>
              <a:rPr lang="fr-FR" sz="1000" dirty="0"/>
              <a:t>n°6, 04/2023. 15 p. [en ligne]. Disponible sur : </a:t>
            </a:r>
            <a:r>
              <a:rPr lang="fr-FR" sz="1000" dirty="0">
                <a:hlinkClick r:id="rId17"/>
              </a:rPr>
              <a:t>https://www.peren.gouv.fr/rapports/2023-04-06_Eclairage%20sur_CHATGPT_FR.pdf</a:t>
            </a:r>
            <a:r>
              <a:rPr lang="fr-FR" sz="1000" dirty="0"/>
              <a:t>. </a:t>
            </a:r>
          </a:p>
          <a:p>
            <a:pPr marL="180975" indent="-180975">
              <a:spcAft>
                <a:spcPts val="300"/>
              </a:spcAft>
              <a:buNone/>
            </a:pPr>
            <a:r>
              <a:rPr lang="fr-FR" sz="1000" dirty="0"/>
              <a:t>Jean Ponce et Isabelle </a:t>
            </a:r>
            <a:r>
              <a:rPr lang="fr-FR" sz="1000" dirty="0" err="1"/>
              <a:t>Ryl</a:t>
            </a:r>
            <a:r>
              <a:rPr lang="fr-FR" sz="1000" dirty="0"/>
              <a:t>. « Les limites de l’IA générative amènent à se poser la question de l’après ». </a:t>
            </a:r>
            <a:r>
              <a:rPr lang="fr-FR" sz="1000" i="1" dirty="0"/>
              <a:t>Le Monde. </a:t>
            </a:r>
            <a:r>
              <a:rPr lang="fr-FR" sz="1000" dirty="0"/>
              <a:t>05/06/2024. </a:t>
            </a:r>
            <a:r>
              <a:rPr lang="fr-FR" sz="1000" dirty="0">
                <a:hlinkClick r:id="rId18"/>
              </a:rPr>
              <a:t>https://www.lemonde.fr/sciences/article/2024/06/05/les-limites-de-l-ia-generative-amenent-a-se-poser-la-question-de-l-apres_6237449_1650684.html</a:t>
            </a:r>
            <a:r>
              <a:rPr lang="fr-FR" sz="1000" dirty="0"/>
              <a:t>. </a:t>
            </a:r>
          </a:p>
          <a:p>
            <a:pPr marL="180975" indent="-180975">
              <a:spcAft>
                <a:spcPts val="300"/>
              </a:spcAft>
              <a:buNone/>
            </a:pPr>
            <a:r>
              <a:rPr lang="fr-FR" sz="1000" dirty="0"/>
              <a:t>Panda Smith. « </a:t>
            </a:r>
            <a:r>
              <a:rPr lang="en-US" sz="1000" dirty="0"/>
              <a:t>From grep to </a:t>
            </a:r>
            <a:r>
              <a:rPr lang="en-US" sz="1000" dirty="0" err="1"/>
              <a:t>SPLADE</a:t>
            </a:r>
            <a:r>
              <a:rPr lang="en-US" sz="1000" dirty="0"/>
              <a:t>: a journey through semantic search</a:t>
            </a:r>
            <a:r>
              <a:rPr lang="fr-FR" sz="1000" dirty="0"/>
              <a:t> ». </a:t>
            </a:r>
            <a:r>
              <a:rPr lang="fr-FR" sz="1000" i="1" dirty="0"/>
              <a:t>Elicit blog.</a:t>
            </a:r>
            <a:r>
              <a:rPr lang="fr-FR" sz="1000" dirty="0"/>
              <a:t> 13/06/2024. </a:t>
            </a:r>
            <a:r>
              <a:rPr lang="fr-FR" sz="1000" dirty="0">
                <a:hlinkClick r:id="rId19"/>
              </a:rPr>
              <a:t>https://blog.elicit.com/semantic-search/</a:t>
            </a:r>
            <a:r>
              <a:rPr lang="fr-FR" sz="1000" dirty="0"/>
              <a:t>. </a:t>
            </a:r>
          </a:p>
          <a:p>
            <a:pPr marL="180975" indent="-180975">
              <a:spcAft>
                <a:spcPts val="300"/>
              </a:spcAft>
              <a:buNone/>
            </a:pPr>
            <a:r>
              <a:rPr lang="fr-FR" sz="1000" dirty="0"/>
              <a:t>Rich </a:t>
            </a:r>
            <a:r>
              <a:rPr lang="fr-FR" sz="1000" dirty="0" err="1"/>
              <a:t>Timpone</a:t>
            </a:r>
            <a:r>
              <a:rPr lang="fr-FR" sz="1000" dirty="0"/>
              <a:t> et Michel </a:t>
            </a:r>
            <a:r>
              <a:rPr lang="fr-FR" sz="1000" dirty="0" err="1"/>
              <a:t>Guidi</a:t>
            </a:r>
            <a:r>
              <a:rPr lang="fr-FR" sz="1000" dirty="0"/>
              <a:t>. </a:t>
            </a:r>
            <a:r>
              <a:rPr lang="en-US" sz="1000" i="1" dirty="0"/>
              <a:t>Exploring the Changing AI Landscape. From Analytical to Generative AI. </a:t>
            </a:r>
            <a:r>
              <a:rPr lang="en-US" sz="1000" dirty="0"/>
              <a:t>Ipsos views. 04/2023. 11 p.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20"/>
              </a:rPr>
              <a:t>https://www.ipsos.com/en/chatgpt-and-rise-generative-ai-navigating-changing-landscape-ai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9235370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820399" cy="4331885"/>
          </a:xfrm>
        </p:spPr>
        <p:txBody>
          <a:bodyPr>
            <a:normAutofit/>
          </a:bodyPr>
          <a:lstStyle/>
          <a:p>
            <a:pPr marL="0" indent="0">
              <a:buNone/>
            </a:pPr>
            <a:r>
              <a:rPr lang="fr-FR" sz="1600" b="1" dirty="0">
                <a:solidFill>
                  <a:srgbClr val="FF0000"/>
                </a:solidFill>
              </a:rPr>
              <a:t>Recherche d’informations et intelligence artificielle : généralités</a:t>
            </a:r>
          </a:p>
          <a:p>
            <a:pPr marL="0" indent="0">
              <a:buNone/>
            </a:pPr>
            <a:endParaRPr lang="en-US" sz="1100" dirty="0"/>
          </a:p>
          <a:p>
            <a:pPr marL="180975" indent="-180975">
              <a:spcAft>
                <a:spcPts val="300"/>
              </a:spcAft>
              <a:buNone/>
            </a:pPr>
            <a:r>
              <a:rPr lang="fr-FR" sz="1000" dirty="0"/>
              <a:t>Emmanuel Barthe. « ChatGPT et les juristes. Les IA génératives de texte (GPT, LLM…) vont-elles révolutionner la pratique du droit ? ». </a:t>
            </a:r>
            <a:r>
              <a:rPr lang="fr-FR" sz="1000" i="1" dirty="0"/>
              <a:t>Précisément.</a:t>
            </a:r>
            <a:r>
              <a:rPr lang="fr-FR" sz="1000" dirty="0"/>
              <a:t> 02/02/2023. [en ligne]. Disponible sur :  </a:t>
            </a:r>
            <a:r>
              <a:rPr lang="fr-FR" sz="1000" dirty="0">
                <a:hlinkClick r:id="rId2"/>
              </a:rPr>
              <a:t>https://www.precisement.org/blog/ChatGPT-et-les-juristes.html</a:t>
            </a:r>
            <a:r>
              <a:rPr lang="fr-FR" sz="1000" dirty="0"/>
              <a:t>. </a:t>
            </a:r>
          </a:p>
          <a:p>
            <a:pPr marL="180975" indent="-180975">
              <a:spcAft>
                <a:spcPts val="300"/>
              </a:spcAft>
              <a:buNone/>
            </a:pPr>
            <a:r>
              <a:rPr lang="fr-FR" sz="1000" dirty="0"/>
              <a:t>Aline Bouchard. </a:t>
            </a:r>
            <a:r>
              <a:rPr lang="fr-FR" sz="1000" i="1" dirty="0"/>
              <a:t>Évolutions des moteurs de recherche sur internet</a:t>
            </a:r>
            <a:r>
              <a:rPr lang="fr-FR" sz="1000" dirty="0"/>
              <a:t>. 2014-2016. 184 p. [en ligne]. Disponible sur : </a:t>
            </a:r>
            <a:r>
              <a:rPr lang="fr-FR" sz="1000" dirty="0">
                <a:hlinkClick r:id="rId3"/>
              </a:rPr>
              <a:t>https://urfist.chartes.psl.eu/ressources/evolutions-des-moteurs-de-recherche-sur-internet</a:t>
            </a:r>
            <a:r>
              <a:rPr lang="fr-FR" sz="1000" dirty="0"/>
              <a:t>. </a:t>
            </a:r>
          </a:p>
          <a:p>
            <a:pPr marL="180975" indent="-180975">
              <a:spcAft>
                <a:spcPts val="300"/>
              </a:spcAft>
              <a:buNone/>
            </a:pPr>
            <a:r>
              <a:rPr lang="fr-FR" sz="1000" i="1" dirty="0"/>
              <a:t>--. Tendances de la recherche web 2020. </a:t>
            </a:r>
            <a:r>
              <a:rPr lang="fr-FR" sz="1000" dirty="0"/>
              <a:t>4 p.  [en ligne]. Disponible sur : </a:t>
            </a:r>
            <a:r>
              <a:rPr lang="fr-FR" sz="1000" dirty="0">
                <a:hlinkClick r:id="rId4"/>
              </a:rPr>
              <a:t>https://urfist.chartes.psl.eu/ressources/tendances-de-la-recherche-web-2020</a:t>
            </a:r>
            <a:r>
              <a:rPr lang="fr-FR" sz="1000" dirty="0"/>
              <a:t>. </a:t>
            </a:r>
          </a:p>
          <a:p>
            <a:pPr marL="180975" indent="-180975">
              <a:spcAft>
                <a:spcPts val="300"/>
              </a:spcAft>
              <a:buNone/>
            </a:pPr>
            <a:r>
              <a:rPr lang="fr-FR" sz="1000" i="1" dirty="0"/>
              <a:t>--. Tendances de la recherche web 2023</a:t>
            </a:r>
            <a:r>
              <a:rPr lang="fr-FR" sz="1000" dirty="0"/>
              <a:t>. 26 p. [en ligne]. Disponible sur : </a:t>
            </a:r>
            <a:r>
              <a:rPr lang="fr-FR" sz="1000" dirty="0">
                <a:hlinkClick r:id="rId5"/>
              </a:rPr>
              <a:t>https://urfist.chartes.psl.eu/ressources/tendances-de-la-recherche-web-2023</a:t>
            </a:r>
            <a:r>
              <a:rPr lang="fr-FR" sz="1000" dirty="0"/>
              <a:t>. </a:t>
            </a:r>
          </a:p>
          <a:p>
            <a:pPr marL="180975" indent="-180975">
              <a:spcAft>
                <a:spcPts val="300"/>
              </a:spcAft>
              <a:buNone/>
            </a:pPr>
            <a:r>
              <a:rPr lang="fr-FR" sz="1000" dirty="0"/>
              <a:t>Fred </a:t>
            </a:r>
            <a:r>
              <a:rPr lang="fr-FR" sz="1000" dirty="0" err="1"/>
              <a:t>Cavazza</a:t>
            </a:r>
            <a:r>
              <a:rPr lang="fr-FR" sz="1000" dirty="0"/>
              <a:t>, « L’avènement de l’IA est-il inéluctable et même souhaitable ? ». </a:t>
            </a:r>
            <a:r>
              <a:rPr lang="fr-FR" sz="1000" i="1" dirty="0"/>
              <a:t>FredCavazza.net.</a:t>
            </a:r>
            <a:r>
              <a:rPr lang="fr-FR" sz="1000" dirty="0"/>
              <a:t> 26/04/2024 [en ligne]. Disponible sur : </a:t>
            </a:r>
            <a:r>
              <a:rPr lang="fr-FR" sz="1000" dirty="0">
                <a:hlinkClick r:id="rId6"/>
              </a:rPr>
              <a:t>https://fredcavazza.net/2024/04/26/lavenement-de-lia-est-il-ineluctable-et-meme-souhaitable/</a:t>
            </a:r>
            <a:r>
              <a:rPr lang="fr-FR" sz="1000" dirty="0"/>
              <a:t>. </a:t>
            </a:r>
          </a:p>
          <a:p>
            <a:pPr marL="180975" indent="-180975">
              <a:spcAft>
                <a:spcPts val="300"/>
              </a:spcAft>
              <a:buNone/>
            </a:pPr>
            <a:r>
              <a:rPr lang="fr-FR" sz="1000" dirty="0"/>
              <a:t>Will Douglas Heaven. « </a:t>
            </a:r>
            <a:r>
              <a:rPr lang="en-US" sz="1000" dirty="0" err="1"/>
              <a:t>Chatbots</a:t>
            </a:r>
            <a:r>
              <a:rPr lang="en-US" sz="1000" dirty="0"/>
              <a:t> could one day replace search engines. Here’s why that’s a terrible idea.</a:t>
            </a:r>
            <a:r>
              <a:rPr lang="fr-FR" sz="1000" dirty="0"/>
              <a:t>». </a:t>
            </a:r>
            <a:r>
              <a:rPr lang="fr-FR" sz="1000" i="1" dirty="0"/>
              <a:t>MIT </a:t>
            </a:r>
            <a:r>
              <a:rPr lang="fr-FR" sz="1000" i="1" dirty="0" err="1"/>
              <a:t>technology</a:t>
            </a:r>
            <a:r>
              <a:rPr lang="fr-FR" sz="1000" i="1" dirty="0"/>
              <a:t> </a:t>
            </a:r>
            <a:r>
              <a:rPr lang="fr-FR" sz="1000" i="1" dirty="0" err="1"/>
              <a:t>review</a:t>
            </a:r>
            <a:r>
              <a:rPr lang="fr-FR" sz="1000" dirty="0"/>
              <a:t>. 29/03/2022. [en ligne]. Disponible sur : </a:t>
            </a:r>
            <a:r>
              <a:rPr lang="fr-FR" sz="1000" dirty="0">
                <a:hlinkClick r:id="rId7"/>
              </a:rPr>
              <a:t>https://www.technologyreview.com/2022/03/29/1048439/chatbots-replace-search-engine-terrible-idea/</a:t>
            </a:r>
            <a:r>
              <a:rPr lang="fr-FR" sz="1000" dirty="0"/>
              <a:t>. </a:t>
            </a:r>
          </a:p>
          <a:p>
            <a:pPr marL="180975" indent="-180975">
              <a:spcAft>
                <a:spcPts val="300"/>
              </a:spcAft>
              <a:buNone/>
            </a:pPr>
            <a:r>
              <a:rPr lang="fr-FR" sz="1000" dirty="0"/>
              <a:t>Nelson F. Liu et al. « </a:t>
            </a:r>
            <a:r>
              <a:rPr lang="en-US" sz="1000" dirty="0"/>
              <a:t>Evaluating Verifiability in Generative Search Engines</a:t>
            </a:r>
            <a:r>
              <a:rPr lang="fr-FR" sz="1000" dirty="0"/>
              <a:t> ». v1, 19/04/2023. [en ligne]. Disponible sur : </a:t>
            </a:r>
            <a:r>
              <a:rPr lang="fr-FR" sz="1000" dirty="0">
                <a:hlinkClick r:id="rId8"/>
              </a:rPr>
              <a:t>https://arxiv.org/pdf/2304.09848.pdf</a:t>
            </a:r>
            <a:r>
              <a:rPr lang="fr-FR" sz="1000" dirty="0"/>
              <a:t>. </a:t>
            </a:r>
          </a:p>
          <a:p>
            <a:pPr marL="180975" indent="-180975">
              <a:spcAft>
                <a:spcPts val="300"/>
              </a:spcAft>
              <a:buNone/>
            </a:pPr>
            <a:r>
              <a:rPr lang="fr-FR" sz="1000" dirty="0"/>
              <a:t>Véronique </a:t>
            </a:r>
            <a:r>
              <a:rPr lang="fr-FR" sz="1000" dirty="0" err="1"/>
              <a:t>Mesguich</a:t>
            </a:r>
            <a:r>
              <a:rPr lang="fr-FR" sz="1000" dirty="0"/>
              <a:t>. </a:t>
            </a:r>
            <a:r>
              <a:rPr lang="fr-FR" sz="1000" i="1" dirty="0"/>
              <a:t>Rechercher l’information stratégique sur le web. </a:t>
            </a:r>
            <a:r>
              <a:rPr lang="fr-FR" sz="1000" i="1" dirty="0" err="1"/>
              <a:t>Sourcing</a:t>
            </a:r>
            <a:r>
              <a:rPr lang="fr-FR" sz="1000" i="1" dirty="0"/>
              <a:t>, veille et analyse à l’heure de la révolution numérique</a:t>
            </a:r>
            <a:r>
              <a:rPr lang="fr-FR" sz="1000" dirty="0"/>
              <a:t>. Louvain-la-Neuve : De Boeck supérieur, 2021. 236 p.</a:t>
            </a:r>
          </a:p>
          <a:p>
            <a:pPr marL="180975" indent="-180975">
              <a:spcAft>
                <a:spcPts val="300"/>
              </a:spcAft>
              <a:buNone/>
            </a:pPr>
            <a:r>
              <a:rPr lang="fr-FR" sz="1000" i="1" dirty="0" err="1"/>
              <a:t>Netsources</a:t>
            </a:r>
            <a:r>
              <a:rPr lang="fr-FR" sz="1000" dirty="0"/>
              <a:t>. n°164, 05-06/2023. numéro spécial sur l’IA.</a:t>
            </a:r>
            <a:endParaRPr lang="fr-FR" sz="1000" i="1" dirty="0"/>
          </a:p>
          <a:p>
            <a:pPr marL="180975" indent="-180975">
              <a:spcAft>
                <a:spcPts val="300"/>
              </a:spcAft>
              <a:buNone/>
            </a:pPr>
            <a:r>
              <a:rPr lang="fr-FR" sz="1000" dirty="0"/>
              <a:t>Nova </a:t>
            </a:r>
            <a:r>
              <a:rPr lang="fr-FR" sz="1000" dirty="0" err="1"/>
              <a:t>Spinack</a:t>
            </a:r>
            <a:r>
              <a:rPr lang="fr-FR" sz="1000" dirty="0"/>
              <a:t>. </a:t>
            </a:r>
            <a:r>
              <a:rPr lang="en-US" sz="1000" i="1" dirty="0"/>
              <a:t>Making sense of the semantic web. </a:t>
            </a:r>
            <a:r>
              <a:rPr lang="en-US" sz="1000" dirty="0" err="1"/>
              <a:t>Présentation</a:t>
            </a:r>
            <a:r>
              <a:rPr lang="en-US" sz="1000" dirty="0"/>
              <a:t>. 36 p. 2007.</a:t>
            </a:r>
            <a:r>
              <a:rPr lang="fr-FR" sz="1000" dirty="0"/>
              <a:t> [en ligne]. Disponible sur : </a:t>
            </a:r>
            <a:r>
              <a:rPr lang="fr-FR" sz="1000" dirty="0">
                <a:hlinkClick r:id="rId9"/>
              </a:rPr>
              <a:t>http://novaspivack.typepad.com/nova_spivacks_weblog/files/nova_spivack_semantic_web_talk.ppt</a:t>
            </a:r>
            <a:r>
              <a:rPr lang="fr-FR" sz="1000" dirty="0"/>
              <a:t>. </a:t>
            </a:r>
          </a:p>
          <a:p>
            <a:pPr marL="180975" indent="-180975">
              <a:spcAft>
                <a:spcPts val="300"/>
              </a:spcAft>
              <a:buNone/>
            </a:pPr>
            <a:r>
              <a:rPr lang="fr-FR" sz="1000" dirty="0"/>
              <a:t>Stanford </a:t>
            </a:r>
            <a:r>
              <a:rPr lang="fr-FR" sz="1000" dirty="0" err="1"/>
              <a:t>university</a:t>
            </a:r>
            <a:r>
              <a:rPr lang="fr-FR" sz="1000" dirty="0"/>
              <a:t>. Artificial Intelligence Index Report 2024. 2024. 502 p. [en ligne]. Disponible sur : </a:t>
            </a:r>
            <a:r>
              <a:rPr lang="fr-FR" sz="1000" dirty="0">
                <a:hlinkClick r:id="rId10"/>
              </a:rPr>
              <a:t>https://aiindex.stanford.edu/wp-content/uploads/2024/04/HAI_2024_AI-Index-Report.pdf</a:t>
            </a:r>
            <a:r>
              <a:rPr lang="fr-FR" sz="1000" dirty="0"/>
              <a:t>. </a:t>
            </a:r>
          </a:p>
          <a:p>
            <a:pPr marL="180975" indent="-180975">
              <a:spcAft>
                <a:spcPts val="300"/>
              </a:spcAft>
              <a:buNone/>
            </a:pPr>
            <a:r>
              <a:rPr lang="fr-FR" sz="1000" dirty="0" err="1"/>
              <a:t>Surur</a:t>
            </a:r>
            <a:r>
              <a:rPr lang="fr-FR" sz="1000" dirty="0"/>
              <a:t>. «</a:t>
            </a:r>
            <a:r>
              <a:rPr lang="en-US" sz="1000" dirty="0"/>
              <a:t>Microsoft’s Battle with AI Companies: Data Restrictions Loom Over Rival Search Engines</a:t>
            </a:r>
            <a:r>
              <a:rPr lang="fr-FR" sz="1000" dirty="0"/>
              <a:t> ». </a:t>
            </a:r>
            <a:r>
              <a:rPr lang="fr-FR" sz="1000" i="1" dirty="0" err="1"/>
              <a:t>BigTechWire</a:t>
            </a:r>
            <a:r>
              <a:rPr lang="fr-FR" sz="1000" dirty="0"/>
              <a:t>. 25/03/2023.  [en ligne]. Disponible sur : </a:t>
            </a:r>
            <a:r>
              <a:rPr lang="fr-FR" sz="1000" dirty="0">
                <a:hlinkClick r:id="rId11"/>
              </a:rPr>
              <a:t>https://www.bigtechwire.com/2023/03/25/microsofts-battle-with-ai-companies-data-restrictions-loom-over-rival-search-engines/</a:t>
            </a:r>
            <a:r>
              <a:rPr lang="fr-FR" sz="1000" dirty="0"/>
              <a:t>.  </a:t>
            </a:r>
          </a:p>
          <a:p>
            <a:pPr marL="180975" indent="-180975">
              <a:spcAft>
                <a:spcPts val="300"/>
              </a:spcAft>
              <a:buNone/>
            </a:pPr>
            <a:r>
              <a:rPr lang="fr-FR" sz="1000" dirty="0"/>
              <a:t>Stefan Weitz. </a:t>
            </a:r>
            <a:r>
              <a:rPr lang="fr-FR" sz="1000" i="1" dirty="0"/>
              <a:t>Search: how the data explosion </a:t>
            </a:r>
            <a:r>
              <a:rPr lang="fr-FR" sz="1000" i="1" dirty="0" err="1"/>
              <a:t>makes</a:t>
            </a:r>
            <a:r>
              <a:rPr lang="fr-FR" sz="1000" i="1" dirty="0"/>
              <a:t> us </a:t>
            </a:r>
            <a:r>
              <a:rPr lang="fr-FR" sz="1000" i="1" dirty="0" err="1"/>
              <a:t>smarter</a:t>
            </a:r>
            <a:r>
              <a:rPr lang="fr-FR" sz="1000" i="1" dirty="0"/>
              <a:t>. </a:t>
            </a:r>
            <a:r>
              <a:rPr lang="fr-FR" sz="1000" dirty="0"/>
              <a:t>Brookline : </a:t>
            </a:r>
            <a:r>
              <a:rPr lang="fr-FR" sz="1000" dirty="0" err="1"/>
              <a:t>Bibliomotion</a:t>
            </a:r>
            <a:r>
              <a:rPr lang="fr-FR" sz="1000" dirty="0"/>
              <a:t>, 2014. 200 p.</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686840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92500" lnSpcReduction="20000"/>
          </a:bodyPr>
          <a:lstStyle/>
          <a:p>
            <a:pPr marL="0" indent="0">
              <a:buNone/>
            </a:pPr>
            <a:r>
              <a:rPr lang="fr-FR" sz="1700" b="1" dirty="0">
                <a:solidFill>
                  <a:srgbClr val="FF0000"/>
                </a:solidFill>
              </a:rPr>
              <a:t>Recherche d’informations et intelligence artificielle : ChatGPT</a:t>
            </a:r>
          </a:p>
          <a:p>
            <a:pPr marL="0" indent="0">
              <a:buNone/>
            </a:pPr>
            <a:endParaRPr lang="en-US" sz="1100" dirty="0"/>
          </a:p>
          <a:p>
            <a:pPr marL="180975" indent="-180975">
              <a:spcAft>
                <a:spcPts val="300"/>
              </a:spcAft>
              <a:buNone/>
            </a:pPr>
            <a:r>
              <a:rPr lang="fr-FR" sz="1100" dirty="0"/>
              <a:t>Dany </a:t>
            </a:r>
            <a:r>
              <a:rPr lang="fr-FR" sz="1100" dirty="0" err="1"/>
              <a:t>Baillargeon</a:t>
            </a:r>
            <a:r>
              <a:rPr lang="fr-FR" sz="1100" dirty="0"/>
              <a:t> et al. </a:t>
            </a:r>
            <a:r>
              <a:rPr lang="fr-FR" sz="1100" i="1" dirty="0"/>
              <a:t>Comment fonctionne ChatGPT de la requête à la réponse.</a:t>
            </a:r>
            <a:r>
              <a:rPr lang="fr-FR" sz="1100" dirty="0"/>
              <a:t> [en ligne]. Disponible sur : </a:t>
            </a:r>
            <a:r>
              <a:rPr lang="fr-FR" sz="1100" dirty="0">
                <a:hlinkClick r:id="rId2"/>
              </a:rPr>
              <a:t>https://miro.com/app/board/uXjVMAp7-zg=/</a:t>
            </a:r>
            <a:r>
              <a:rPr lang="fr-FR" sz="1100" dirty="0"/>
              <a:t>. </a:t>
            </a:r>
          </a:p>
          <a:p>
            <a:pPr marL="180975" indent="-180975">
              <a:spcAft>
                <a:spcPts val="300"/>
              </a:spcAft>
              <a:buNone/>
            </a:pPr>
            <a:r>
              <a:rPr lang="fr-FR" sz="1100" dirty="0"/>
              <a:t>Florian Bayard. « On a comparé ChatGPT 4 à GPT-3 : la mise à jour a-t-elle tout changé ? « . </a:t>
            </a:r>
            <a:r>
              <a:rPr lang="fr-FR" sz="1100" i="1" dirty="0"/>
              <a:t>01Net</a:t>
            </a:r>
            <a:r>
              <a:rPr lang="fr-FR" sz="1100" dirty="0"/>
              <a:t>. 02/04/2023. [en ligne]. Disponible sur : </a:t>
            </a:r>
            <a:r>
              <a:rPr lang="fr-FR" sz="1100" dirty="0">
                <a:hlinkClick r:id="rId3"/>
              </a:rPr>
              <a:t>https://www.01net.com/tests/on-compare-chatgpt-4-gpt-3.html</a:t>
            </a:r>
            <a:r>
              <a:rPr lang="fr-FR" sz="1100" dirty="0"/>
              <a:t>. </a:t>
            </a:r>
          </a:p>
          <a:p>
            <a:pPr marL="180975" indent="-180975">
              <a:spcAft>
                <a:spcPts val="300"/>
              </a:spcAft>
              <a:buNone/>
            </a:pPr>
            <a:r>
              <a:rPr lang="fr-FR" sz="1100" dirty="0"/>
              <a:t>Céline Boileau. « Quels outils utiliser pour bénéficier de ChatGPT ». </a:t>
            </a:r>
            <a:r>
              <a:rPr lang="fr-FR" sz="1100" i="1" dirty="0"/>
              <a:t>Bases. </a:t>
            </a:r>
            <a:r>
              <a:rPr lang="fr-FR" sz="1100" dirty="0"/>
              <a:t>n°410, 01/2023. p. 7-9.</a:t>
            </a:r>
          </a:p>
          <a:p>
            <a:pPr marL="180975" indent="-180975">
              <a:spcAft>
                <a:spcPts val="300"/>
              </a:spcAft>
              <a:buNone/>
            </a:pPr>
            <a:r>
              <a:rPr lang="fr-FR" sz="1100" dirty="0"/>
              <a:t>« ChatGPT ». </a:t>
            </a:r>
            <a:r>
              <a:rPr lang="fr-FR" sz="1100" i="1" dirty="0"/>
              <a:t>Wikipédia</a:t>
            </a:r>
            <a:r>
              <a:rPr lang="fr-FR" sz="1100" dirty="0"/>
              <a:t>. [en ligne]. Disponible sur : </a:t>
            </a:r>
            <a:r>
              <a:rPr lang="fr-FR" sz="1100" dirty="0">
                <a:hlinkClick r:id="rId4"/>
              </a:rPr>
              <a:t>https://fr.wikipedia.org/wiki/ChatGPT</a:t>
            </a:r>
            <a:r>
              <a:rPr lang="fr-FR" sz="1100" dirty="0"/>
              <a:t>. </a:t>
            </a:r>
          </a:p>
          <a:p>
            <a:pPr marL="180975" indent="-180975">
              <a:spcAft>
                <a:spcPts val="300"/>
              </a:spcAft>
              <a:buNone/>
            </a:pPr>
            <a:r>
              <a:rPr lang="fr-FR" sz="1100" dirty="0"/>
              <a:t>« ChatGPT est-il dangereux ? » . </a:t>
            </a:r>
            <a:r>
              <a:rPr lang="fr-FR" sz="1100" i="1" dirty="0"/>
              <a:t>ARTE Info plus</a:t>
            </a:r>
            <a:r>
              <a:rPr lang="fr-FR" sz="1100" dirty="0"/>
              <a:t>. 2023. 11 min . [en ligne]. Disponible sur : </a:t>
            </a:r>
            <a:r>
              <a:rPr lang="fr-FR" sz="1100" dirty="0">
                <a:hlinkClick r:id="rId5"/>
              </a:rPr>
              <a:t>https://www.arte.tv/fr/videos/112597-048-A/chatgpt-est-il-dangereux/</a:t>
            </a:r>
            <a:r>
              <a:rPr lang="fr-FR" sz="1100" dirty="0"/>
              <a:t> </a:t>
            </a:r>
          </a:p>
          <a:p>
            <a:pPr marL="180975" indent="-180975">
              <a:spcAft>
                <a:spcPts val="300"/>
              </a:spcAft>
              <a:buNone/>
            </a:pPr>
            <a:r>
              <a:rPr lang="fr-FR" sz="1100" dirty="0" err="1"/>
              <a:t>Gennaro</a:t>
            </a:r>
            <a:r>
              <a:rPr lang="fr-FR" sz="1100" dirty="0"/>
              <a:t> </a:t>
            </a:r>
            <a:r>
              <a:rPr lang="fr-FR" sz="1100" dirty="0" err="1"/>
              <a:t>Cuofano</a:t>
            </a:r>
            <a:r>
              <a:rPr lang="fr-FR" sz="1100" dirty="0"/>
              <a:t>. « </a:t>
            </a:r>
            <a:r>
              <a:rPr lang="en-US" sz="1100" dirty="0"/>
              <a:t>The Evolution Of </a:t>
            </a:r>
            <a:r>
              <a:rPr lang="en-US" sz="1100" dirty="0" err="1"/>
              <a:t>OpenAI</a:t>
            </a:r>
            <a:r>
              <a:rPr lang="en-US" sz="1100" dirty="0"/>
              <a:t> And The AI Industrial Revolution</a:t>
            </a:r>
            <a:r>
              <a:rPr lang="fr-FR" sz="1100" dirty="0"/>
              <a:t> ». </a:t>
            </a:r>
            <a:r>
              <a:rPr lang="fr-FR" sz="1100" i="1" dirty="0"/>
              <a:t>Four </a:t>
            </a:r>
            <a:r>
              <a:rPr lang="fr-FR" sz="1100" i="1" dirty="0" err="1"/>
              <a:t>week</a:t>
            </a:r>
            <a:r>
              <a:rPr lang="fr-FR" sz="1100" i="1" dirty="0"/>
              <a:t> MBA. </a:t>
            </a:r>
            <a:r>
              <a:rPr lang="fr-FR" sz="1100" dirty="0"/>
              <a:t> 06/07/2023. [en ligne]. Disponible sur : </a:t>
            </a:r>
            <a:r>
              <a:rPr lang="fr-FR" sz="1100" dirty="0">
                <a:hlinkClick r:id="rId6"/>
              </a:rPr>
              <a:t>https://fourweekmba.com/openai/</a:t>
            </a:r>
            <a:r>
              <a:rPr lang="fr-FR" sz="1100" dirty="0"/>
              <a:t>. </a:t>
            </a:r>
          </a:p>
          <a:p>
            <a:pPr marL="180975" indent="-180975">
              <a:spcAft>
                <a:spcPts val="300"/>
              </a:spcAft>
              <a:buNone/>
            </a:pPr>
            <a:r>
              <a:rPr lang="fr-FR" sz="1100" dirty="0"/>
              <a:t>« GPT-3 ». </a:t>
            </a:r>
            <a:r>
              <a:rPr lang="fr-FR" sz="1100" i="1" dirty="0"/>
              <a:t>Wikipédia</a:t>
            </a:r>
            <a:r>
              <a:rPr lang="fr-FR" sz="1100" dirty="0"/>
              <a:t>. [en ligne]. Disponible sur : </a:t>
            </a:r>
            <a:r>
              <a:rPr lang="fr-FR" sz="1100" dirty="0">
                <a:hlinkClick r:id="rId7"/>
              </a:rPr>
              <a:t>https://fr.wikipedia.org/wiki/GPT-3</a:t>
            </a:r>
            <a:r>
              <a:rPr lang="fr-FR" sz="1100" dirty="0"/>
              <a:t>. </a:t>
            </a:r>
          </a:p>
          <a:p>
            <a:pPr marL="180975" indent="-180975">
              <a:spcAft>
                <a:spcPts val="300"/>
              </a:spcAft>
              <a:buNone/>
            </a:pPr>
            <a:r>
              <a:rPr lang="fr-FR" sz="1100" dirty="0"/>
              <a:t>« GPT-4 ». </a:t>
            </a:r>
            <a:r>
              <a:rPr lang="fr-FR" sz="1100" i="1" dirty="0"/>
              <a:t>Wikipédia</a:t>
            </a:r>
            <a:r>
              <a:rPr lang="fr-FR" sz="1100" dirty="0"/>
              <a:t>. [en ligne]. Disponible sur : </a:t>
            </a:r>
            <a:r>
              <a:rPr lang="fr-FR" sz="1100" dirty="0">
                <a:hlinkClick r:id="rId8"/>
              </a:rPr>
              <a:t>https://fr.wikipedia.org/wiki/GPT-4</a:t>
            </a:r>
            <a:r>
              <a:rPr lang="fr-FR" sz="1100" dirty="0"/>
              <a:t>. </a:t>
            </a:r>
          </a:p>
          <a:p>
            <a:pPr marL="180975" indent="-180975">
              <a:spcAft>
                <a:spcPts val="300"/>
              </a:spcAft>
              <a:buNone/>
            </a:pPr>
            <a:r>
              <a:rPr lang="fr-FR" sz="1100" dirty="0"/>
              <a:t>Hub France IA. </a:t>
            </a:r>
            <a:r>
              <a:rPr lang="fr-FR" sz="1100" i="1" dirty="0"/>
              <a:t>Chat GPT : usages, impacts et recommandations. Note de synthèse. </a:t>
            </a:r>
            <a:r>
              <a:rPr lang="fr-FR" sz="1100" dirty="0"/>
              <a:t>24 p. 05/2023. [en ligne]. Disponible sur : </a:t>
            </a:r>
            <a:r>
              <a:rPr lang="fr-FR" sz="1100" dirty="0">
                <a:hlinkClick r:id="rId9"/>
              </a:rPr>
              <a:t>https://www.hub-franceia.fr/wp-content/uploads/2023/04/ChatGPT_Note-synthese.pdf</a:t>
            </a:r>
            <a:r>
              <a:rPr lang="fr-FR" sz="1100" dirty="0"/>
              <a:t>.</a:t>
            </a:r>
          </a:p>
          <a:p>
            <a:pPr marL="180975" indent="-180975">
              <a:spcAft>
                <a:spcPts val="300"/>
              </a:spcAft>
              <a:buNone/>
            </a:pPr>
            <a:r>
              <a:rPr lang="fr-FR" sz="1100" dirty="0"/>
              <a:t>Le Monde avec AFP. «Intelligence artificielle : OpenAI, le développeur de ChatGPT, promet des « superpouvoirs » pour tous ». </a:t>
            </a:r>
            <a:r>
              <a:rPr lang="fr-FR" sz="1100" i="1" dirty="0"/>
              <a:t>Le Monde pixels. </a:t>
            </a:r>
            <a:r>
              <a:rPr lang="fr-FR" sz="1100" dirty="0"/>
              <a:t> 06/11/2023. [en ligne]. Disponible sur : </a:t>
            </a:r>
            <a:r>
              <a:rPr lang="fr-FR" sz="1100" dirty="0">
                <a:hlinkClick r:id="rId10"/>
              </a:rPr>
              <a:t>https://www.lemonde.fr/pixels/article/2023/11/06/intelligence-artificielle-openai-le-developpeur-de-chatgpt-promet-des-superpouvoirs-pour-tous_6198583_4408996.html</a:t>
            </a:r>
            <a:r>
              <a:rPr lang="fr-FR" sz="1100" dirty="0"/>
              <a:t>. </a:t>
            </a:r>
          </a:p>
          <a:p>
            <a:pPr marL="180975" indent="-180975">
              <a:spcAft>
                <a:spcPts val="300"/>
              </a:spcAft>
              <a:buNone/>
            </a:pPr>
            <a:r>
              <a:rPr lang="fr-FR" sz="1100" dirty="0"/>
              <a:t>Natalie. « </a:t>
            </a:r>
            <a:r>
              <a:rPr lang="en-US" sz="1100" dirty="0" err="1"/>
              <a:t>ChatGPT</a:t>
            </a:r>
            <a:r>
              <a:rPr lang="en-US" sz="1100" dirty="0"/>
              <a:t> — Release Notes. The latest update for ChatGPT</a:t>
            </a:r>
            <a:r>
              <a:rPr lang="fr-FR" sz="1100" dirty="0"/>
              <a:t> ». </a:t>
            </a:r>
            <a:r>
              <a:rPr lang="fr-FR" sz="1100" i="1" dirty="0"/>
              <a:t>Help OpenAI. </a:t>
            </a:r>
            <a:r>
              <a:rPr lang="fr-FR" sz="1100" dirty="0"/>
              <a:t>[en ligne]. Disponible sur : </a:t>
            </a:r>
            <a:r>
              <a:rPr lang="fr-FR" sz="1100" dirty="0">
                <a:hlinkClick r:id="rId11"/>
              </a:rPr>
              <a:t>https://help.openai.com/en/articles/6825453-chatgpt-release-notes</a:t>
            </a:r>
            <a:r>
              <a:rPr lang="fr-FR" sz="1100" dirty="0"/>
              <a:t>. </a:t>
            </a:r>
          </a:p>
          <a:p>
            <a:pPr marL="180975" indent="-180975">
              <a:spcAft>
                <a:spcPts val="300"/>
              </a:spcAft>
              <a:buNone/>
            </a:pPr>
            <a:r>
              <a:rPr lang="fr-FR" sz="1100" dirty="0"/>
              <a:t>« OpenAI ». </a:t>
            </a:r>
            <a:r>
              <a:rPr lang="fr-FR" sz="1100" i="1" dirty="0"/>
              <a:t>Wikipédia</a:t>
            </a:r>
            <a:r>
              <a:rPr lang="fr-FR" sz="1100" dirty="0"/>
              <a:t>. [en ligne]. Disponible sur : </a:t>
            </a:r>
            <a:r>
              <a:rPr lang="fr-FR" sz="1100" dirty="0">
                <a:hlinkClick r:id="rId12"/>
              </a:rPr>
              <a:t>https://fr.wikipedia.org/wiki/OpenAI</a:t>
            </a:r>
            <a:r>
              <a:rPr lang="fr-FR" sz="1100" dirty="0"/>
              <a:t>. </a:t>
            </a:r>
          </a:p>
          <a:p>
            <a:pPr marL="180975" indent="-180975">
              <a:spcAft>
                <a:spcPts val="300"/>
              </a:spcAft>
              <a:buNone/>
            </a:pPr>
            <a:r>
              <a:rPr lang="fr-FR" sz="1100" dirty="0"/>
              <a:t>Raphaël Richard. « Sources de données de ChatGPT et GPT 3 ». </a:t>
            </a:r>
            <a:r>
              <a:rPr lang="fr-FR" sz="1100" i="1" dirty="0"/>
              <a:t>24pm </a:t>
            </a:r>
            <a:r>
              <a:rPr lang="fr-FR" sz="1100" i="1" dirty="0" err="1"/>
              <a:t>academy</a:t>
            </a:r>
            <a:r>
              <a:rPr lang="fr-FR" sz="1100" dirty="0"/>
              <a:t>. 21/04/2023. [en ligne]. Disponible sur : </a:t>
            </a:r>
            <a:r>
              <a:rPr lang="fr-FR" sz="1100" dirty="0">
                <a:hlinkClick r:id="rId13"/>
              </a:rPr>
              <a:t>https://24pm.com/gpt/978-source-de-donnees-de-chatgpt-et-gpt-3</a:t>
            </a:r>
            <a:r>
              <a:rPr lang="fr-FR" sz="1100" dirty="0"/>
              <a:t>. </a:t>
            </a:r>
          </a:p>
          <a:p>
            <a:pPr marL="180975" indent="-180975">
              <a:spcAft>
                <a:spcPts val="300"/>
              </a:spcAft>
              <a:buNone/>
            </a:pPr>
            <a:r>
              <a:rPr lang="fr-FR" sz="1100" dirty="0"/>
              <a:t>RPB. « OpenAI, Sam Altman, Microsoft : tout comprendre sur la crise de l’IA en 5 questions ». </a:t>
            </a:r>
            <a:r>
              <a:rPr lang="fr-FR" sz="1100" i="1" dirty="0"/>
              <a:t>Presse Citron. </a:t>
            </a:r>
            <a:r>
              <a:rPr lang="fr-FR" sz="1100" dirty="0"/>
              <a:t>20/11/2023. [en ligne]. Disponible sur : </a:t>
            </a:r>
            <a:r>
              <a:rPr lang="fr-FR" sz="1100" dirty="0">
                <a:hlinkClick r:id="rId14"/>
              </a:rPr>
              <a:t>https://www.presse-citron.net/sam-altman-vire-de-openai-tout-comprendre-sur-la-crise-de-lia-en-questions/</a:t>
            </a:r>
            <a:r>
              <a:rPr lang="fr-FR" sz="1100" dirty="0"/>
              <a:t>. </a:t>
            </a:r>
          </a:p>
          <a:p>
            <a:pPr marL="180975" indent="-180975">
              <a:spcAft>
                <a:spcPts val="300"/>
              </a:spcAft>
              <a:buNone/>
            </a:pPr>
            <a:r>
              <a:rPr lang="fr-FR" sz="1100" dirty="0"/>
              <a:t>Guillaume </a:t>
            </a:r>
            <a:r>
              <a:rPr lang="fr-FR" sz="1100" dirty="0" err="1"/>
              <a:t>Serries</a:t>
            </a:r>
            <a:r>
              <a:rPr lang="fr-FR" sz="1100" dirty="0"/>
              <a:t>. «Sam Altman revient chez OpenAI ». </a:t>
            </a:r>
            <a:r>
              <a:rPr lang="fr-FR" sz="1100" i="1" dirty="0" err="1"/>
              <a:t>ZDNet</a:t>
            </a:r>
            <a:r>
              <a:rPr lang="fr-FR" sz="1100" i="1" dirty="0"/>
              <a:t>. </a:t>
            </a:r>
            <a:r>
              <a:rPr lang="fr-FR" sz="1100" dirty="0"/>
              <a:t>22/11/2023. [en ligne]. Disponible sur :   </a:t>
            </a:r>
            <a:r>
              <a:rPr lang="fr-FR" sz="1100" dirty="0">
                <a:hlinkClick r:id="rId15"/>
              </a:rPr>
              <a:t>https://www.zdnet.fr/actualites/sam-altman-revient-chez-openai-39962540.htm</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32 </a:t>
            </a:r>
            <a:r>
              <a:rPr lang="fr-FR" sz="1100" dirty="0" err="1"/>
              <a:t>Detailed</a:t>
            </a:r>
            <a:r>
              <a:rPr lang="fr-FR" sz="1100" dirty="0"/>
              <a:t> ChatGPT </a:t>
            </a:r>
            <a:r>
              <a:rPr lang="fr-FR" sz="1100" dirty="0" err="1"/>
              <a:t>Statistics</a:t>
            </a:r>
            <a:r>
              <a:rPr lang="fr-FR" sz="1100" dirty="0"/>
              <a:t> — </a:t>
            </a:r>
            <a:r>
              <a:rPr lang="fr-FR" sz="1100" dirty="0" err="1"/>
              <a:t>Users</a:t>
            </a:r>
            <a:r>
              <a:rPr lang="fr-FR" sz="1100" dirty="0"/>
              <a:t>, Revenue and Trends ». </a:t>
            </a:r>
            <a:r>
              <a:rPr lang="fr-FR" sz="1100" i="1" dirty="0" err="1"/>
              <a:t>Demandsage</a:t>
            </a:r>
            <a:r>
              <a:rPr lang="fr-FR" sz="1100" i="1" dirty="0"/>
              <a:t>.</a:t>
            </a:r>
            <a:r>
              <a:rPr lang="fr-FR" sz="1100" dirty="0"/>
              <a:t> 07/09/2023. [en ligne]. Disponible sur :  </a:t>
            </a:r>
            <a:r>
              <a:rPr lang="fr-FR" sz="1100" dirty="0">
                <a:hlinkClick r:id="rId16"/>
              </a:rPr>
              <a:t>https://www.demandsage.com/chatgpt-statistics/</a:t>
            </a:r>
            <a:r>
              <a:rPr lang="fr-FR" sz="1100" dirty="0"/>
              <a:t>. </a:t>
            </a:r>
          </a:p>
          <a:p>
            <a:pPr marL="180975" indent="-180975">
              <a:spcAft>
                <a:spcPts val="300"/>
              </a:spcAft>
              <a:buNone/>
            </a:pPr>
            <a:r>
              <a:rPr lang="fr-FR" sz="1100" dirty="0"/>
              <a:t>Dustin Smith. « </a:t>
            </a:r>
            <a:r>
              <a:rPr lang="en-US" sz="1100" dirty="0"/>
              <a:t> Guest Post – Was ChatGPT Set Up to Fail? Choosing the Right Tools and the Right Prompts is Essential for LLM Discovery</a:t>
            </a:r>
            <a:r>
              <a:rPr lang="fr-FR" sz="1100" dirty="0"/>
              <a:t> ». </a:t>
            </a:r>
            <a:r>
              <a:rPr lang="fr-FR" sz="1100" i="1" dirty="0"/>
              <a:t>The </a:t>
            </a:r>
            <a:r>
              <a:rPr lang="fr-FR" sz="1100" i="1" dirty="0" err="1"/>
              <a:t>scholarly</a:t>
            </a:r>
            <a:r>
              <a:rPr lang="fr-FR" sz="1100" i="1" dirty="0"/>
              <a:t> </a:t>
            </a:r>
            <a:r>
              <a:rPr lang="fr-FR" sz="1100" i="1" dirty="0" err="1"/>
              <a:t>kitchen</a:t>
            </a:r>
            <a:r>
              <a:rPr lang="fr-FR" sz="1100" dirty="0"/>
              <a:t>. 30/08/2023. [en ligne]. Disponible sur : </a:t>
            </a:r>
            <a:r>
              <a:rPr lang="fr-FR" sz="1100" dirty="0">
                <a:hlinkClick r:id="rId17"/>
              </a:rPr>
              <a:t>https://scholarlykitchen.sspnet.org/2023/08/30/guest-post-was-chatgpt-set-up-to-fail-choosing-the-right-tools-and-the-right-prompts-is-essential-for-llm-discovery/</a:t>
            </a:r>
            <a:r>
              <a:rPr lang="fr-FR" sz="1100" dirty="0"/>
              <a:t>.</a:t>
            </a:r>
          </a:p>
          <a:p>
            <a:pPr marL="180975" indent="-180975">
              <a:spcAft>
                <a:spcPts val="300"/>
              </a:spcAft>
              <a:buNone/>
            </a:pPr>
            <a:r>
              <a:rPr lang="fr-FR" sz="1100" dirty="0"/>
              <a:t>Carole Tisserand-</a:t>
            </a:r>
            <a:r>
              <a:rPr lang="fr-FR" sz="1100" dirty="0" err="1"/>
              <a:t>Barthole</a:t>
            </a:r>
            <a:r>
              <a:rPr lang="fr-FR" sz="1100" dirty="0"/>
              <a:t>., « L’art du prompt pour le professionnel de l’information ». </a:t>
            </a:r>
            <a:r>
              <a:rPr lang="fr-FR" sz="1100" i="1" dirty="0"/>
              <a:t>Netsources</a:t>
            </a:r>
            <a:r>
              <a:rPr lang="fr-FR" sz="1100" dirty="0"/>
              <a:t>. n°164. 05-06/2023. p. 6-8.</a:t>
            </a:r>
          </a:p>
          <a:p>
            <a:pPr marL="180975" indent="-180975">
              <a:spcAft>
                <a:spcPts val="300"/>
              </a:spcAft>
              <a:buNone/>
            </a:pPr>
            <a:r>
              <a:rPr lang="fr-FR" sz="1100" dirty="0"/>
              <a:t>Steven Vaughan-Nichols. « GPT-3.5 vs GPT-4 : ChatGPT Plus vaut-il son abonnement ? ». </a:t>
            </a:r>
            <a:r>
              <a:rPr lang="fr-FR" sz="1100" i="1" dirty="0" err="1"/>
              <a:t>ZDNet</a:t>
            </a:r>
            <a:r>
              <a:rPr lang="fr-FR" sz="1100" i="1" dirty="0"/>
              <a:t>. </a:t>
            </a:r>
            <a:r>
              <a:rPr lang="fr-FR" sz="1100" dirty="0"/>
              <a:t>14/06/2023. [en ligne]. Disponible sur : </a:t>
            </a:r>
            <a:r>
              <a:rPr lang="fr-FR" sz="1100" dirty="0">
                <a:hlinkClick r:id="rId18"/>
              </a:rPr>
              <a:t>https://www.zdnet.fr/guide-achat/gpt-35-vs-gpt-4-chatgpt-plus-vaut-il-son-abonnement-39959432.htm</a:t>
            </a:r>
            <a:r>
              <a:rPr lang="fr-FR" sz="1100" dirty="0"/>
              <a:t>. </a:t>
            </a:r>
          </a:p>
          <a:p>
            <a:pPr marL="180975" indent="-180975">
              <a:spcAft>
                <a:spcPts val="300"/>
              </a:spcAft>
              <a:buNone/>
            </a:pPr>
            <a:r>
              <a:rPr lang="fr-FR" sz="1100" dirty="0"/>
              <a:t>Eileen Yu. « Sam Altman recruté par Microsoft, l'avenir d'OpenAI et de ChatGPT plus qu'incertain ». </a:t>
            </a:r>
            <a:r>
              <a:rPr lang="fr-FR" sz="1100" i="1" dirty="0" err="1"/>
              <a:t>ZDNet</a:t>
            </a:r>
            <a:r>
              <a:rPr lang="fr-FR" sz="1100" i="1" dirty="0"/>
              <a:t>. </a:t>
            </a:r>
            <a:r>
              <a:rPr lang="fr-FR" sz="1100" dirty="0"/>
              <a:t>20/11/2023. [en ligne]. Disponible sur : </a:t>
            </a:r>
            <a:r>
              <a:rPr lang="fr-FR" sz="1100" dirty="0">
                <a:hlinkClick r:id="rId19"/>
              </a:rPr>
              <a:t>https://www.zdnet.fr/actualites/sam-altman-recrute-par-microsoft-l-avenir-d-openai-et-de-chatgpt-plus-qu-incertain-39962512.htm</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48731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715933"/>
          </a:xfrm>
        </p:spPr>
        <p:txBody>
          <a:bodyPr>
            <a:normAutofit fontScale="70000" lnSpcReduction="20000"/>
          </a:bodyPr>
          <a:lstStyle/>
          <a:p>
            <a:pPr marL="0" indent="0">
              <a:buNone/>
            </a:pPr>
            <a:r>
              <a:rPr lang="fr-FR" sz="1700" b="1" dirty="0">
                <a:solidFill>
                  <a:srgbClr val="FF0000"/>
                </a:solidFill>
              </a:rPr>
              <a:t>Recherche d’informations et intelligence artificielle : moteurs de recherche classiques, autres IA textuelles (1)</a:t>
            </a:r>
          </a:p>
          <a:p>
            <a:pPr marL="0" indent="0">
              <a:buNone/>
            </a:pPr>
            <a:endParaRPr lang="en-US" sz="1100" dirty="0"/>
          </a:p>
          <a:p>
            <a:pPr marL="180975" indent="-180975">
              <a:spcAft>
                <a:spcPts val="300"/>
              </a:spcAft>
              <a:buNone/>
            </a:pPr>
            <a:r>
              <a:rPr lang="fr-FR" sz="1100" dirty="0"/>
              <a:t>« Bard (chatbot) ». </a:t>
            </a:r>
            <a:r>
              <a:rPr lang="fr-FR" sz="1100" i="1" dirty="0" err="1"/>
              <a:t>Wikipedia</a:t>
            </a:r>
            <a:r>
              <a:rPr lang="fr-FR" sz="1100" i="1" dirty="0"/>
              <a:t>. </a:t>
            </a:r>
            <a:r>
              <a:rPr lang="fr-FR" sz="1100" dirty="0"/>
              <a:t>[en ligne]. Disponible sur : </a:t>
            </a:r>
            <a:r>
              <a:rPr lang="fr-FR" sz="1100" dirty="0">
                <a:hlinkClick r:id="rId2"/>
              </a:rPr>
              <a:t>https://en.wikipedia.org/wiki/Bard_(chatbot)</a:t>
            </a:r>
            <a:r>
              <a:rPr lang="fr-FR" sz="1100" dirty="0"/>
              <a:t>. </a:t>
            </a:r>
          </a:p>
          <a:p>
            <a:pPr marL="180975" indent="-180975">
              <a:spcAft>
                <a:spcPts val="300"/>
              </a:spcAft>
              <a:buNone/>
            </a:pPr>
            <a:r>
              <a:rPr lang="fr-FR" sz="1100" dirty="0"/>
              <a:t>« Bard (chatbot) ». </a:t>
            </a:r>
            <a:r>
              <a:rPr lang="fr-FR" sz="1100" i="1" dirty="0"/>
              <a:t>Wikipédia. </a:t>
            </a:r>
            <a:r>
              <a:rPr lang="fr-FR" sz="1100" dirty="0"/>
              <a:t>[en ligne]. Disponible sur : </a:t>
            </a:r>
            <a:r>
              <a:rPr lang="fr-FR" sz="1100" dirty="0">
                <a:hlinkClick r:id="rId3"/>
              </a:rPr>
              <a:t>https://fr.wikipedia.org/wiki/Bard_(chatbot)</a:t>
            </a:r>
            <a:r>
              <a:rPr lang="fr-FR" sz="1100" dirty="0"/>
              <a:t>. </a:t>
            </a:r>
          </a:p>
          <a:p>
            <a:pPr marL="180975" indent="-180975">
              <a:spcAft>
                <a:spcPts val="300"/>
              </a:spcAft>
              <a:buNone/>
            </a:pPr>
            <a:r>
              <a:rPr lang="fr-FR" sz="1100" dirty="0"/>
              <a:t>Winston Burton. « </a:t>
            </a:r>
            <a:r>
              <a:rPr lang="en-US" sz="1100" dirty="0"/>
              <a:t>Are LLMs And Search Engines The Same?</a:t>
            </a:r>
            <a:r>
              <a:rPr lang="fr-FR" sz="1100" dirty="0"/>
              <a:t> ». </a:t>
            </a:r>
            <a:r>
              <a:rPr lang="fr-FR" sz="1100" i="1" dirty="0"/>
              <a:t>Search engine journal</a:t>
            </a:r>
            <a:r>
              <a:rPr lang="fr-FR" sz="1100" dirty="0"/>
              <a:t>. 21/11/2023. [en ligne]. Disponible sur : </a:t>
            </a:r>
            <a:r>
              <a:rPr lang="fr-FR" sz="1100" dirty="0">
                <a:hlinkClick r:id="rId4"/>
              </a:rPr>
              <a:t>https://www.searchenginejournal.com/are-llms-and-search-engines-the-same/500057/</a:t>
            </a:r>
            <a:r>
              <a:rPr lang="fr-FR" sz="1100" dirty="0"/>
              <a:t>. </a:t>
            </a:r>
          </a:p>
          <a:p>
            <a:pPr marL="180975" indent="-180975">
              <a:spcAft>
                <a:spcPts val="300"/>
              </a:spcAft>
              <a:buNone/>
            </a:pPr>
            <a:r>
              <a:rPr lang="fr-FR" sz="1100" dirty="0"/>
              <a:t>Fred </a:t>
            </a:r>
            <a:r>
              <a:rPr lang="fr-FR" sz="1100" dirty="0" err="1"/>
              <a:t>Cavazza</a:t>
            </a:r>
            <a:r>
              <a:rPr lang="fr-FR" sz="1100" dirty="0"/>
              <a:t>. « Les IA génératives et assistants numériques vont-ils tuer Google ? ». </a:t>
            </a:r>
            <a:r>
              <a:rPr lang="fr-FR" sz="1100" i="1" dirty="0"/>
              <a:t>FredCavazza.net. </a:t>
            </a:r>
            <a:r>
              <a:rPr lang="fr-FR" sz="1100" dirty="0"/>
              <a:t>18/09/2023. [en ligne]. Disponible sur : </a:t>
            </a:r>
            <a:r>
              <a:rPr lang="fr-FR" sz="1100" dirty="0">
                <a:hlinkClick r:id="rId5"/>
              </a:rPr>
              <a:t>https://fredcavazza.net/2023/09/18/les-ia-generatives-et-assistants-numeriques-vont-ils-tuer-google/</a:t>
            </a:r>
            <a:r>
              <a:rPr lang="fr-FR" sz="1100" dirty="0"/>
              <a:t>. </a:t>
            </a:r>
          </a:p>
          <a:p>
            <a:pPr marL="180975" indent="-180975">
              <a:spcAft>
                <a:spcPts val="300"/>
              </a:spcAft>
              <a:buNone/>
            </a:pPr>
            <a:r>
              <a:rPr lang="fr-FR" sz="1100" dirty="0"/>
              <a:t>Bing. « </a:t>
            </a:r>
            <a:r>
              <a:rPr lang="fr-FR" sz="1100" dirty="0" err="1"/>
              <a:t>Introducing</a:t>
            </a:r>
            <a:r>
              <a:rPr lang="fr-FR" sz="1100" dirty="0"/>
              <a:t> Bing </a:t>
            </a:r>
            <a:r>
              <a:rPr lang="fr-FR" sz="1100" dirty="0" err="1"/>
              <a:t>generative</a:t>
            </a:r>
            <a:r>
              <a:rPr lang="fr-FR" sz="1100" dirty="0"/>
              <a:t> search ». </a:t>
            </a:r>
            <a:r>
              <a:rPr lang="fr-FR" sz="1100" i="1" dirty="0"/>
              <a:t>Microsoft Bing blogs. </a:t>
            </a:r>
            <a:r>
              <a:rPr lang="fr-FR" sz="1100" dirty="0"/>
              <a:t>24/07/2024. [en ligne]. Disponible sur : </a:t>
            </a:r>
            <a:r>
              <a:rPr lang="fr-FR" sz="1100" dirty="0">
                <a:hlinkClick r:id="rId6"/>
              </a:rPr>
              <a:t>https://blogs.bing.com/search/July-2024/generativesearch</a:t>
            </a:r>
            <a:r>
              <a:rPr lang="fr-FR" sz="1100" dirty="0"/>
              <a:t>. </a:t>
            </a:r>
          </a:p>
          <a:p>
            <a:pPr marL="180975" indent="-180975">
              <a:spcAft>
                <a:spcPts val="300"/>
              </a:spcAft>
              <a:buNone/>
            </a:pPr>
            <a:r>
              <a:rPr lang="fr-FR" sz="1100" dirty="0"/>
              <a:t>Frédéric Charles, « La course pour la valorisation des </a:t>
            </a:r>
            <a:r>
              <a:rPr lang="fr-FR" sz="1100" dirty="0" err="1"/>
              <a:t>LLMs</a:t>
            </a:r>
            <a:r>
              <a:rPr lang="fr-FR" sz="1100" dirty="0"/>
              <a:t> ». </a:t>
            </a:r>
            <a:r>
              <a:rPr lang="fr-FR" sz="1100" i="1" dirty="0" err="1"/>
              <a:t>ZDNet</a:t>
            </a:r>
            <a:r>
              <a:rPr lang="fr-FR" sz="1100" i="1" dirty="0"/>
              <a:t>. </a:t>
            </a:r>
            <a:r>
              <a:rPr lang="fr-FR" sz="1100" dirty="0"/>
              <a:t>23/02/2025. [en ligne]. Disponible sur : </a:t>
            </a:r>
            <a:r>
              <a:rPr lang="fr-FR" sz="1100" dirty="0">
                <a:hlinkClick r:id="rId7"/>
              </a:rPr>
              <a:t>https://www.zdnet.fr/blogs/green-si/la-course-pour-la-valorisation-des-llms-406776.htm</a:t>
            </a:r>
            <a:r>
              <a:rPr lang="fr-FR" sz="1100" dirty="0"/>
              <a:t>. </a:t>
            </a:r>
          </a:p>
          <a:p>
            <a:pPr marL="180975" indent="-180975">
              <a:spcAft>
                <a:spcPts val="300"/>
              </a:spcAft>
              <a:buNone/>
            </a:pPr>
            <a:r>
              <a:rPr lang="fr-FR" sz="1100" dirty="0"/>
              <a:t>Martin </a:t>
            </a:r>
            <a:r>
              <a:rPr lang="fr-FR" sz="1100" dirty="0" err="1"/>
              <a:t>Clavey</a:t>
            </a:r>
            <a:r>
              <a:rPr lang="fr-FR" sz="1100" dirty="0"/>
              <a:t>. « Raisonnement des IA génératives : les benchmarks nous désinforment ». 25/10/2024. [en ligne]. Disponible sur : </a:t>
            </a:r>
            <a:r>
              <a:rPr lang="fr-FR" sz="1100" dirty="0">
                <a:hlinkClick r:id="rId8"/>
              </a:rPr>
              <a:t>https://next.ink/155187/raisonnement-des-ia-generatives-les-benchmarks-nous-desinforment/</a:t>
            </a:r>
            <a:r>
              <a:rPr lang="fr-FR" sz="1100" dirty="0"/>
              <a:t>. </a:t>
            </a:r>
          </a:p>
          <a:p>
            <a:pPr marL="180975" indent="-180975">
              <a:spcAft>
                <a:spcPts val="300"/>
              </a:spcAft>
              <a:buNone/>
            </a:pPr>
            <a:r>
              <a:rPr lang="fr-FR" sz="1100" dirty="0"/>
              <a:t>--. « Les modèles dits « de raisonnement » s’effondrent quand il faut raisonner sérieusement ». </a:t>
            </a:r>
            <a:r>
              <a:rPr lang="fr-FR" sz="1100" i="1" dirty="0"/>
              <a:t>Next. </a:t>
            </a:r>
            <a:r>
              <a:rPr lang="fr-FR" sz="1100" dirty="0"/>
              <a:t>10/06/2025. </a:t>
            </a:r>
            <a:r>
              <a:rPr lang="fr-FR" sz="1100" dirty="0">
                <a:hlinkClick r:id="rId9"/>
              </a:rPr>
              <a:t>https://next.ink/187455/les-modeles-dits-de-raisonnement-seffondrent-quand-il-faut-raisonner-serieusement/</a:t>
            </a:r>
            <a:r>
              <a:rPr lang="fr-FR" sz="1100" dirty="0"/>
              <a:t>. </a:t>
            </a:r>
          </a:p>
          <a:p>
            <a:pPr marL="180975" indent="-180975">
              <a:spcAft>
                <a:spcPts val="300"/>
              </a:spcAft>
              <a:buNone/>
            </a:pPr>
            <a:r>
              <a:rPr lang="fr-FR" sz="1100" dirty="0"/>
              <a:t>Jennifer Elias. «</a:t>
            </a:r>
            <a:r>
              <a:rPr lang="en-US" sz="1100" dirty="0"/>
              <a:t>Google is asking employees to test potential ChatGPT competitors, including a chatbot called ‘Apprentice Bard’</a:t>
            </a:r>
            <a:r>
              <a:rPr lang="fr-FR" sz="1100" dirty="0"/>
              <a:t> ». </a:t>
            </a:r>
            <a:r>
              <a:rPr lang="fr-FR" sz="1100" i="1" dirty="0"/>
              <a:t>CNBC. </a:t>
            </a:r>
            <a:r>
              <a:rPr lang="fr-FR" sz="1100" dirty="0"/>
              <a:t>31/01/2023.  [en ligne]. Disponible sur : </a:t>
            </a:r>
            <a:r>
              <a:rPr lang="fr-FR" sz="1100" dirty="0">
                <a:hlinkClick r:id="rId10"/>
              </a:rPr>
              <a:t>https://www.cnbc.com/2023/01/31/google-testing-chatgpt-like-chatbot-apprentice-bard-with-employees.html</a:t>
            </a:r>
            <a:r>
              <a:rPr lang="fr-FR" sz="1100" dirty="0"/>
              <a:t>. </a:t>
            </a:r>
          </a:p>
          <a:p>
            <a:pPr marL="180975" indent="-180975">
              <a:spcAft>
                <a:spcPts val="300"/>
              </a:spcAft>
              <a:buNone/>
            </a:pPr>
            <a:r>
              <a:rPr lang="fr-FR" sz="1100" dirty="0"/>
              <a:t>--. «</a:t>
            </a:r>
            <a:r>
              <a:rPr lang="en-US" sz="1100" dirty="0"/>
              <a:t>Father of internet warns: Don’t rush investments into A.I. just because ChatGPT is ‘really cool’</a:t>
            </a:r>
            <a:r>
              <a:rPr lang="fr-FR" sz="1100" dirty="0"/>
              <a:t> ». </a:t>
            </a:r>
            <a:r>
              <a:rPr lang="fr-FR" sz="1100" i="1" dirty="0"/>
              <a:t>CNBC. </a:t>
            </a:r>
            <a:r>
              <a:rPr lang="fr-FR" sz="1100" dirty="0"/>
              <a:t>14/02/2023. [en ligne]. Disponible sur : </a:t>
            </a:r>
            <a:r>
              <a:rPr lang="fr-FR" sz="1100" dirty="0">
                <a:hlinkClick r:id="rId11"/>
              </a:rPr>
              <a:t>https://www.cnbc.com/2023/02/14/father-of-the-internet-warns-dont-rush-investments-into-chat-ai.html</a:t>
            </a:r>
            <a:r>
              <a:rPr lang="fr-FR" sz="1100" dirty="0"/>
              <a:t>. </a:t>
            </a:r>
          </a:p>
          <a:p>
            <a:pPr marL="180975" indent="-180975">
              <a:spcAft>
                <a:spcPts val="300"/>
              </a:spcAft>
              <a:buNone/>
            </a:pPr>
            <a:r>
              <a:rPr lang="nl-NL" sz="1100" dirty="0"/>
              <a:t>Olivier Ertzscheid.« </a:t>
            </a:r>
            <a:r>
              <a:rPr lang="nl-NL" sz="1100" dirty="0" err="1"/>
              <a:t>GPT-4</a:t>
            </a:r>
            <a:r>
              <a:rPr lang="nl-NL" sz="1100" dirty="0"/>
              <a:t> </a:t>
            </a:r>
            <a:r>
              <a:rPr lang="nl-NL" sz="1100" dirty="0" err="1"/>
              <a:t>Omni</a:t>
            </a:r>
            <a:r>
              <a:rPr lang="nl-NL" sz="1100" dirty="0"/>
              <a:t> : Chat </a:t>
            </a:r>
            <a:r>
              <a:rPr lang="nl-NL" sz="1100" dirty="0" err="1"/>
              <a:t>Pantin</a:t>
            </a:r>
            <a:r>
              <a:rPr lang="nl-NL" sz="1100" dirty="0"/>
              <a:t>(s) ». </a:t>
            </a:r>
            <a:r>
              <a:rPr lang="nl-NL" sz="1100" i="1" dirty="0" err="1"/>
              <a:t>Affordance</a:t>
            </a:r>
            <a:r>
              <a:rPr lang="nl-NL" sz="1100" dirty="0"/>
              <a:t>. 17/05/2024/ </a:t>
            </a:r>
            <a:r>
              <a:rPr lang="fr-FR" sz="1100" dirty="0"/>
              <a:t>[en ligne]. Disponible sur :</a:t>
            </a:r>
            <a:r>
              <a:rPr lang="nl-NL" sz="1100" dirty="0"/>
              <a:t> </a:t>
            </a:r>
            <a:r>
              <a:rPr lang="nl-NL" sz="1100" dirty="0">
                <a:hlinkClick r:id="rId12"/>
              </a:rPr>
              <a:t>https://affordance.framasoft.org/2024/05/gpt-4-omni-chat-pantins/</a:t>
            </a:r>
            <a:r>
              <a:rPr lang="nl-NL" sz="1100" dirty="0"/>
              <a:t>. </a:t>
            </a:r>
            <a:endParaRPr lang="fr-FR" sz="1100" dirty="0"/>
          </a:p>
          <a:p>
            <a:pPr marL="180975" indent="-180975">
              <a:spcAft>
                <a:spcPts val="300"/>
              </a:spcAft>
              <a:buNone/>
            </a:pPr>
            <a:r>
              <a:rPr lang="fr-FR" sz="1100" dirty="0"/>
              <a:t>« </a:t>
            </a:r>
            <a:r>
              <a:rPr lang="en-US" sz="1100" dirty="0"/>
              <a:t>Expanding access to safer AI with Amazon</a:t>
            </a:r>
            <a:r>
              <a:rPr lang="fr-FR" sz="1100" dirty="0"/>
              <a:t> ». </a:t>
            </a:r>
            <a:r>
              <a:rPr lang="fr-FR" sz="1100" i="1" dirty="0" err="1"/>
              <a:t>Anthropic</a:t>
            </a:r>
            <a:r>
              <a:rPr lang="fr-FR" sz="1100" i="1" dirty="0"/>
              <a:t>. </a:t>
            </a:r>
            <a:r>
              <a:rPr lang="fr-FR" sz="1100" dirty="0"/>
              <a:t>25/09/2023. [en ligne]. Disponible sur : </a:t>
            </a:r>
            <a:r>
              <a:rPr lang="fr-FR" sz="1100" dirty="0">
                <a:hlinkClick r:id="rId13"/>
              </a:rPr>
              <a:t>https://www.anthropic.com/index/anthropic-amazon</a:t>
            </a:r>
            <a:r>
              <a:rPr lang="fr-FR" sz="1100" dirty="0"/>
              <a:t>. </a:t>
            </a:r>
          </a:p>
          <a:p>
            <a:pPr marL="180975" indent="-180975">
              <a:spcAft>
                <a:spcPts val="300"/>
              </a:spcAft>
              <a:buNone/>
            </a:pPr>
            <a:r>
              <a:rPr lang="fr-FR" sz="1100" dirty="0"/>
              <a:t>Mathilde Grattepanche. « Comment Deep Search de Bing utilise GPT-4 pour deviner exactement ce que vous cherchez [TEST] ». </a:t>
            </a:r>
            <a:r>
              <a:rPr lang="fr-FR" sz="1100" i="1" dirty="0"/>
              <a:t>Abondance. </a:t>
            </a:r>
            <a:r>
              <a:rPr lang="fr-FR" sz="1100" dirty="0"/>
              <a:t> 25/03/2024. </a:t>
            </a:r>
            <a:r>
              <a:rPr lang="fr-FR" sz="1100" dirty="0">
                <a:hlinkClick r:id="rId14"/>
              </a:rPr>
              <a:t>https://www.abondance.com/20240325-449713-deep-search.html</a:t>
            </a:r>
            <a:r>
              <a:rPr lang="fr-FR" sz="1100" dirty="0"/>
              <a:t>. </a:t>
            </a:r>
          </a:p>
          <a:p>
            <a:pPr marL="180975" indent="-180975">
              <a:spcAft>
                <a:spcPts val="300"/>
              </a:spcAft>
              <a:buNone/>
            </a:pPr>
            <a:r>
              <a:rPr lang="fr-FR" sz="1100" dirty="0"/>
              <a:t>Joe Jacob. « </a:t>
            </a:r>
            <a:r>
              <a:rPr lang="en-US" sz="1100" dirty="0"/>
              <a:t>What Sites Were Used For Training Google Bard AI?</a:t>
            </a:r>
            <a:r>
              <a:rPr lang="fr-FR" sz="1100" dirty="0"/>
              <a:t> ». </a:t>
            </a:r>
            <a:r>
              <a:rPr lang="fr-FR" sz="1100" i="1" dirty="0"/>
              <a:t>Medium. </a:t>
            </a:r>
            <a:r>
              <a:rPr lang="fr-FR" sz="1100" dirty="0"/>
              <a:t>11/02/2023. [en ligne]. Disponible sur :  </a:t>
            </a:r>
            <a:r>
              <a:rPr lang="fr-FR" sz="1100" dirty="0">
                <a:hlinkClick r:id="rId15"/>
              </a:rPr>
              <a:t>https://medium.com/@taureanjoe/what-sites-were-used-for-training-google-bard-ai-1216600f452d</a:t>
            </a:r>
            <a:r>
              <a:rPr lang="fr-FR" sz="1100" dirty="0"/>
              <a:t>. </a:t>
            </a:r>
          </a:p>
          <a:p>
            <a:pPr marL="180975" indent="-180975">
              <a:spcAft>
                <a:spcPts val="300"/>
              </a:spcAft>
              <a:buNone/>
            </a:pPr>
            <a:r>
              <a:rPr lang="fr-FR" sz="1100" dirty="0"/>
              <a:t>Steven Levy. « </a:t>
            </a:r>
            <a:r>
              <a:rPr lang="en-US" sz="1100" dirty="0"/>
              <a:t>Sundar Pichai on Google’s AI, Microsoft’s AI, OpenAI, and … Did We Mention AI?</a:t>
            </a:r>
            <a:r>
              <a:rPr lang="fr-FR" sz="1100" dirty="0"/>
              <a:t> ». </a:t>
            </a:r>
            <a:r>
              <a:rPr lang="fr-FR" sz="1100" i="1" dirty="0" err="1"/>
              <a:t>Wired</a:t>
            </a:r>
            <a:r>
              <a:rPr lang="fr-FR" sz="1100" i="1" dirty="0"/>
              <a:t>. </a:t>
            </a:r>
            <a:r>
              <a:rPr lang="fr-FR" sz="1100" dirty="0"/>
              <a:t>11/09/2023. [en ligne]. Disponible sur : </a:t>
            </a:r>
            <a:r>
              <a:rPr lang="fr-FR" sz="1100" dirty="0">
                <a:hlinkClick r:id="rId16"/>
              </a:rPr>
              <a:t>https://www.wired.com/story/sundar-pichai-google-ai-microsoft-openai/</a:t>
            </a:r>
            <a:r>
              <a:rPr lang="fr-FR" sz="1100" dirty="0"/>
              <a:t>. </a:t>
            </a:r>
          </a:p>
          <a:p>
            <a:pPr marL="180975" indent="-180975">
              <a:spcAft>
                <a:spcPts val="300"/>
              </a:spcAft>
              <a:buNone/>
            </a:pPr>
            <a:r>
              <a:rPr lang="fr-FR" sz="1100" dirty="0"/>
              <a:t>Dan </a:t>
            </a:r>
            <a:r>
              <a:rPr lang="fr-FR" sz="1100" dirty="0" err="1"/>
              <a:t>Milmo</a:t>
            </a:r>
            <a:r>
              <a:rPr lang="fr-FR" sz="1100" dirty="0"/>
              <a:t>. « </a:t>
            </a:r>
            <a:r>
              <a:rPr lang="en-US" sz="1100" dirty="0"/>
              <a:t>Elon Musk unveils Grok, an AI chatbot with a ‘rebellious streak’</a:t>
            </a:r>
            <a:r>
              <a:rPr lang="fr-FR" sz="1100" dirty="0"/>
              <a:t> ». </a:t>
            </a:r>
            <a:r>
              <a:rPr lang="fr-FR" sz="1100" i="1" dirty="0"/>
              <a:t>The </a:t>
            </a:r>
            <a:r>
              <a:rPr lang="fr-FR" sz="1100" i="1" dirty="0" err="1"/>
              <a:t>guardian</a:t>
            </a:r>
            <a:r>
              <a:rPr lang="fr-FR" sz="1100" i="1" dirty="0"/>
              <a:t>. </a:t>
            </a:r>
            <a:r>
              <a:rPr lang="fr-FR" sz="1100" dirty="0"/>
              <a:t> 05/11/2023. [en ligne]. Disponible sur : </a:t>
            </a:r>
            <a:r>
              <a:rPr lang="fr-FR" sz="1100" dirty="0">
                <a:hlinkClick r:id="rId17"/>
              </a:rPr>
              <a:t>https://www.theguardian.com/technology/2023/nov/05/elon-musk-unveils-grok-an-ai-chatbot-with-a-rebellious-streak</a:t>
            </a:r>
            <a:r>
              <a:rPr lang="fr-FR" sz="1100" dirty="0"/>
              <a:t>. </a:t>
            </a:r>
          </a:p>
          <a:p>
            <a:pPr marL="180975" indent="-180975">
              <a:spcAft>
                <a:spcPts val="300"/>
              </a:spcAft>
              <a:buNone/>
            </a:pPr>
            <a:r>
              <a:rPr lang="fr-FR" sz="1100" dirty="0"/>
              <a:t>Geoffroy </a:t>
            </a:r>
            <a:r>
              <a:rPr lang="fr-FR" sz="1100" dirty="0" err="1"/>
              <a:t>Ondet</a:t>
            </a:r>
            <a:r>
              <a:rPr lang="fr-FR" sz="1100" dirty="0"/>
              <a:t>. « On a comparé Microsoft Bing à ChatGPT, voici nos impressions ». 26/02/2023. [en ligne]. Disponible sur : </a:t>
            </a:r>
            <a:r>
              <a:rPr lang="fr-FR" sz="1100" dirty="0">
                <a:hlinkClick r:id="rId18"/>
              </a:rPr>
              <a:t>https://www.01net.com/actualites/on-a-compare-microsoft-bing-a-chatgpt-voici-nos-impressions.html</a:t>
            </a:r>
            <a:r>
              <a:rPr lang="fr-FR" sz="1100" dirty="0"/>
              <a:t>. </a:t>
            </a:r>
          </a:p>
          <a:p>
            <a:pPr marL="180975" indent="-180975">
              <a:spcAft>
                <a:spcPts val="300"/>
              </a:spcAft>
              <a:buNone/>
            </a:pPr>
            <a:r>
              <a:rPr lang="fr-FR" sz="1100" dirty="0"/>
              <a:t>Nick Oropall. «ChatGPT : la fin du Search ?  ». </a:t>
            </a:r>
            <a:r>
              <a:rPr lang="fr-FR" sz="1100" i="1" dirty="0" err="1"/>
              <a:t>Yext</a:t>
            </a:r>
            <a:r>
              <a:rPr lang="fr-FR" sz="1100" i="1" dirty="0"/>
              <a:t>. </a:t>
            </a:r>
            <a:r>
              <a:rPr lang="fr-FR" sz="1100" dirty="0"/>
              <a:t>02/02/2023. [en ligne]. Disponible sur : </a:t>
            </a:r>
            <a:r>
              <a:rPr lang="fr-FR" sz="1100" dirty="0">
                <a:hlinkClick r:id="rId19"/>
              </a:rPr>
              <a:t>https://www.yext.com/fr/blog/2023/02/is-chatgpt-the-death-of-search</a:t>
            </a:r>
            <a:r>
              <a:rPr lang="fr-FR" sz="1100" dirty="0"/>
              <a:t>. </a:t>
            </a:r>
          </a:p>
          <a:p>
            <a:pPr marL="180975" indent="-180975">
              <a:spcAft>
                <a:spcPts val="300"/>
              </a:spcAft>
              <a:buNone/>
            </a:pPr>
            <a:r>
              <a:rPr lang="fr-FR" sz="1100" dirty="0"/>
              <a:t>Sabrina Ortiz. «Bing Chat s'appelle désormais Copilot, et ressemble beaucoup plus à ChatGPT ». </a:t>
            </a:r>
            <a:r>
              <a:rPr lang="fr-FR" sz="1100" i="1" dirty="0" err="1"/>
              <a:t>ZDNet</a:t>
            </a:r>
            <a:r>
              <a:rPr lang="fr-FR" sz="1100" dirty="0"/>
              <a:t>. 17/11/2023. [en ligne]. Disponible sur : </a:t>
            </a:r>
            <a:r>
              <a:rPr lang="fr-FR" sz="1100" dirty="0">
                <a:hlinkClick r:id="rId20"/>
              </a:rPr>
              <a:t>https://www.zdnet.fr/actualites/bing-chat-s-appelle-desormais-copilot-et-ressemble-beaucoup-plus-a-chatgpt-39962468.htm</a:t>
            </a:r>
            <a:r>
              <a:rPr lang="fr-FR" sz="1100" dirty="0"/>
              <a:t>.  </a:t>
            </a:r>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21"/>
              </a:rPr>
              <a:t>https://blog.google/technology/ai/bard-google-ai-search-updates/</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58213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28BFA5-E35F-44FA-96D1-BC7AEEACE8A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66999" y="496587"/>
            <a:ext cx="6985001" cy="5864826"/>
          </a:xfrm>
          <a:prstGeom prst="rect">
            <a:avLst/>
          </a:prstGeom>
        </p:spPr>
      </p:pic>
      <p:sp>
        <p:nvSpPr>
          <p:cNvPr id="6" name="ZoneTexte 5">
            <a:extLst>
              <a:ext uri="{FF2B5EF4-FFF2-40B4-BE49-F238E27FC236}">
                <a16:creationId xmlns:a16="http://schemas.microsoft.com/office/drawing/2014/main" id="{435A556D-9E7B-4F0A-A2A3-6BC796ACEB4B}"/>
              </a:ext>
            </a:extLst>
          </p:cNvPr>
          <p:cNvSpPr txBox="1"/>
          <p:nvPr/>
        </p:nvSpPr>
        <p:spPr>
          <a:xfrm>
            <a:off x="8089900" y="1100723"/>
            <a:ext cx="1841500" cy="338554"/>
          </a:xfrm>
          <a:prstGeom prst="rect">
            <a:avLst/>
          </a:prstGeom>
          <a:noFill/>
        </p:spPr>
        <p:txBody>
          <a:bodyPr wrap="square" rtlCol="0">
            <a:spAutoFit/>
          </a:bodyPr>
          <a:lstStyle/>
          <a:p>
            <a:r>
              <a:rPr lang="fr-FR" sz="1600" i="1" dirty="0">
                <a:solidFill>
                  <a:srgbClr val="FFD13F"/>
                </a:solidFill>
              </a:rPr>
              <a:t>Knowledge graph</a:t>
            </a:r>
          </a:p>
        </p:txBody>
      </p:sp>
      <p:sp>
        <p:nvSpPr>
          <p:cNvPr id="7" name="ZoneTexte 6">
            <a:extLst>
              <a:ext uri="{FF2B5EF4-FFF2-40B4-BE49-F238E27FC236}">
                <a16:creationId xmlns:a16="http://schemas.microsoft.com/office/drawing/2014/main" id="{101E5913-E941-497F-8658-F80FF356A224}"/>
              </a:ext>
            </a:extLst>
          </p:cNvPr>
          <p:cNvSpPr txBox="1"/>
          <p:nvPr/>
        </p:nvSpPr>
        <p:spPr>
          <a:xfrm>
            <a:off x="2552699" y="1270000"/>
            <a:ext cx="1841500" cy="338554"/>
          </a:xfrm>
          <a:prstGeom prst="rect">
            <a:avLst/>
          </a:prstGeom>
          <a:noFill/>
        </p:spPr>
        <p:txBody>
          <a:bodyPr wrap="square" rtlCol="0">
            <a:spAutoFit/>
          </a:bodyPr>
          <a:lstStyle/>
          <a:p>
            <a:r>
              <a:rPr lang="fr-FR" sz="1600" i="1" dirty="0">
                <a:solidFill>
                  <a:srgbClr val="FFD13F"/>
                </a:solidFill>
              </a:rPr>
              <a:t>réponse directe</a:t>
            </a:r>
          </a:p>
        </p:txBody>
      </p:sp>
      <p:sp>
        <p:nvSpPr>
          <p:cNvPr id="8" name="ZoneTexte 7">
            <a:extLst>
              <a:ext uri="{FF2B5EF4-FFF2-40B4-BE49-F238E27FC236}">
                <a16:creationId xmlns:a16="http://schemas.microsoft.com/office/drawing/2014/main" id="{C57AD157-0123-4743-8820-9C0F4AE6627C}"/>
              </a:ext>
            </a:extLst>
          </p:cNvPr>
          <p:cNvSpPr txBox="1"/>
          <p:nvPr/>
        </p:nvSpPr>
        <p:spPr>
          <a:xfrm>
            <a:off x="2552699" y="3001546"/>
            <a:ext cx="1841500" cy="338554"/>
          </a:xfrm>
          <a:prstGeom prst="rect">
            <a:avLst/>
          </a:prstGeom>
          <a:noFill/>
        </p:spPr>
        <p:txBody>
          <a:bodyPr wrap="square" rtlCol="0">
            <a:spAutoFit/>
          </a:bodyPr>
          <a:lstStyle/>
          <a:p>
            <a:r>
              <a:rPr lang="fr-FR" sz="1600" i="1" dirty="0">
                <a:solidFill>
                  <a:srgbClr val="FFD13F"/>
                </a:solidFill>
              </a:rPr>
              <a:t>suggestions</a:t>
            </a:r>
          </a:p>
        </p:txBody>
      </p:sp>
      <p:sp>
        <p:nvSpPr>
          <p:cNvPr id="9" name="ZoneTexte 8">
            <a:extLst>
              <a:ext uri="{FF2B5EF4-FFF2-40B4-BE49-F238E27FC236}">
                <a16:creationId xmlns:a16="http://schemas.microsoft.com/office/drawing/2014/main" id="{94130D4F-7B84-4A5F-A2C3-B731C5728771}"/>
              </a:ext>
            </a:extLst>
          </p:cNvPr>
          <p:cNvSpPr txBox="1"/>
          <p:nvPr/>
        </p:nvSpPr>
        <p:spPr>
          <a:xfrm>
            <a:off x="2540000" y="5418723"/>
            <a:ext cx="1841500" cy="338554"/>
          </a:xfrm>
          <a:prstGeom prst="rect">
            <a:avLst/>
          </a:prstGeom>
          <a:noFill/>
        </p:spPr>
        <p:txBody>
          <a:bodyPr wrap="square" rtlCol="0">
            <a:spAutoFit/>
          </a:bodyPr>
          <a:lstStyle/>
          <a:p>
            <a:r>
              <a:rPr lang="fr-FR" sz="1600" i="1" dirty="0">
                <a:solidFill>
                  <a:srgbClr val="FFD13F"/>
                </a:solidFill>
              </a:rPr>
              <a:t>résultats naturels</a:t>
            </a:r>
          </a:p>
        </p:txBody>
      </p:sp>
      <p:sp>
        <p:nvSpPr>
          <p:cNvPr id="10" name="Rectangle 9">
            <a:extLst>
              <a:ext uri="{FF2B5EF4-FFF2-40B4-BE49-F238E27FC236}">
                <a16:creationId xmlns:a16="http://schemas.microsoft.com/office/drawing/2014/main" id="{AAA6C387-7ED1-4AA7-8DE5-951AC5321F92}"/>
              </a:ext>
            </a:extLst>
          </p:cNvPr>
          <p:cNvSpPr/>
          <p:nvPr/>
        </p:nvSpPr>
        <p:spPr>
          <a:xfrm>
            <a:off x="4612360" y="6361413"/>
            <a:ext cx="2608471" cy="369332"/>
          </a:xfrm>
          <a:prstGeom prst="rect">
            <a:avLst/>
          </a:prstGeom>
        </p:spPr>
        <p:txBody>
          <a:bodyPr wrap="none">
            <a:spAutoFit/>
          </a:bodyPr>
          <a:lstStyle/>
          <a:p>
            <a:r>
              <a:rPr lang="fr-FR" dirty="0"/>
              <a:t>hauteur de la tour de Pise</a:t>
            </a:r>
          </a:p>
        </p:txBody>
      </p:sp>
    </p:spTree>
    <p:extLst>
      <p:ext uri="{BB962C8B-B14F-4D97-AF65-F5344CB8AC3E}">
        <p14:creationId xmlns:p14="http://schemas.microsoft.com/office/powerpoint/2010/main" val="7358706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44483"/>
          </a:xfrm>
        </p:spPr>
        <p:txBody>
          <a:bodyPr>
            <a:normAutofit fontScale="62500" lnSpcReduction="20000"/>
          </a:bodyPr>
          <a:lstStyle/>
          <a:p>
            <a:pPr marL="0" indent="0">
              <a:buNone/>
            </a:pPr>
            <a:r>
              <a:rPr lang="fr-FR" sz="1600" b="1" dirty="0">
                <a:solidFill>
                  <a:srgbClr val="FF0000"/>
                </a:solidFill>
              </a:rPr>
              <a:t>Recherche d’informations et intelligence artificielle : moteurs de recherche classiques, autres IA textuelles (2)</a:t>
            </a:r>
          </a:p>
          <a:p>
            <a:pPr marL="0" indent="0">
              <a:buNone/>
            </a:pPr>
            <a:endParaRPr lang="en-US" sz="1100" dirty="0"/>
          </a:p>
          <a:p>
            <a:pPr marL="180975" indent="-180975">
              <a:spcAft>
                <a:spcPts val="300"/>
              </a:spcAft>
              <a:buNone/>
            </a:pPr>
            <a:r>
              <a:rPr lang="fr-FR" sz="1100" dirty="0"/>
              <a:t>Sundar </a:t>
            </a:r>
            <a:r>
              <a:rPr lang="fr-FR" sz="1100" dirty="0" err="1"/>
              <a:t>Pichai</a:t>
            </a:r>
            <a:r>
              <a:rPr lang="fr-FR" sz="1100" dirty="0"/>
              <a:t>. « </a:t>
            </a:r>
            <a:r>
              <a:rPr lang="en-US" sz="1100" dirty="0"/>
              <a:t>An important next step on our AI journey</a:t>
            </a:r>
            <a:r>
              <a:rPr lang="fr-FR" sz="1100" dirty="0"/>
              <a:t> ». </a:t>
            </a:r>
            <a:r>
              <a:rPr lang="fr-FR" sz="1100" i="1" dirty="0"/>
              <a:t>The keyword.</a:t>
            </a:r>
            <a:r>
              <a:rPr lang="fr-FR" sz="1100" dirty="0"/>
              <a:t> 06/02/2023. [en ligne]. Disponible sur : </a:t>
            </a:r>
            <a:r>
              <a:rPr lang="fr-FR" sz="1100" dirty="0">
                <a:hlinkClick r:id="rId3"/>
              </a:rPr>
              <a:t>https://blog.google/technology/ai/bard-google-ai-search-updates/</a:t>
            </a:r>
            <a:r>
              <a:rPr lang="fr-FR" sz="1100" dirty="0"/>
              <a:t>. </a:t>
            </a:r>
          </a:p>
          <a:p>
            <a:pPr marL="180975" indent="-180975">
              <a:spcAft>
                <a:spcPts val="300"/>
              </a:spcAft>
              <a:buNone/>
            </a:pPr>
            <a:r>
              <a:rPr lang="fr-FR" sz="1100" dirty="0"/>
              <a:t>Benjamin </a:t>
            </a:r>
            <a:r>
              <a:rPr lang="fr-FR" sz="1100" dirty="0" err="1"/>
              <a:t>Polge</a:t>
            </a:r>
            <a:r>
              <a:rPr lang="fr-FR" sz="1100" dirty="0"/>
              <a:t>. « Bard vs ChatGPT vs Claude 2 : quelle IA générative est faite pour vous ? ». </a:t>
            </a:r>
            <a:r>
              <a:rPr lang="fr-FR" sz="1100" i="1" dirty="0"/>
              <a:t>Le journal du net. </a:t>
            </a:r>
            <a:r>
              <a:rPr lang="fr-FR" sz="1100" dirty="0"/>
              <a:t>13/07/2023. [en ligne]. Disponible sur : </a:t>
            </a:r>
            <a:r>
              <a:rPr lang="fr-FR" sz="1100" dirty="0">
                <a:hlinkClick r:id="rId4"/>
              </a:rPr>
              <a:t>https://www.journaldunet.com/intelligence-artificielle/1523729-bard-vs-chatgpt-vs-claude-2-quelle-ia-generative-est-faite-pour-vous/</a:t>
            </a:r>
            <a:r>
              <a:rPr lang="fr-FR" sz="1100" dirty="0"/>
              <a:t>.</a:t>
            </a:r>
          </a:p>
          <a:p>
            <a:pPr marL="180975" indent="-180975">
              <a:spcAft>
                <a:spcPts val="300"/>
              </a:spcAft>
              <a:buNone/>
            </a:pPr>
            <a:r>
              <a:rPr lang="fr-FR" sz="1100" dirty="0"/>
              <a:t>--. « Texte, code, </a:t>
            </a:r>
            <a:r>
              <a:rPr lang="fr-FR" sz="1100" dirty="0" err="1"/>
              <a:t>search</a:t>
            </a:r>
            <a:r>
              <a:rPr lang="fr-FR" sz="1100" dirty="0"/>
              <a:t>… Quel IA pour quel usage ? ». . </a:t>
            </a:r>
            <a:r>
              <a:rPr lang="fr-FR" sz="1100" i="1" dirty="0"/>
              <a:t>Ibid.</a:t>
            </a:r>
            <a:r>
              <a:rPr lang="fr-FR" sz="1100" dirty="0"/>
              <a:t> 25/10/2023. [en ligne]. Disponible sur : </a:t>
            </a:r>
            <a:r>
              <a:rPr lang="fr-FR" sz="1100" dirty="0">
                <a:hlinkClick r:id="rId5"/>
              </a:rPr>
              <a:t>https://www.journaldunet.com/intelligence-artificielle/1525811-texte-code-search-quelle-ia-pour-quel-usage/</a:t>
            </a:r>
            <a:r>
              <a:rPr lang="fr-FR" sz="1100" dirty="0"/>
              <a:t>.</a:t>
            </a:r>
          </a:p>
          <a:p>
            <a:pPr marL="180975" indent="-180975">
              <a:spcAft>
                <a:spcPts val="300"/>
              </a:spcAft>
              <a:buNone/>
            </a:pPr>
            <a:r>
              <a:rPr lang="fr-FR" sz="1100" dirty="0"/>
              <a:t>--. « Avec Le Chat et Mistral Large, le français Mistral impressionne (encore) ». </a:t>
            </a:r>
            <a:r>
              <a:rPr lang="fr-FR" sz="1100" i="1" dirty="0"/>
              <a:t>Ibid.</a:t>
            </a:r>
            <a:r>
              <a:rPr lang="fr-FR" sz="1100" dirty="0"/>
              <a:t> 26/02/2024. [en ligne]. Disponible sur : </a:t>
            </a:r>
            <a:r>
              <a:rPr lang="fr-FR" sz="1100" dirty="0">
                <a:hlinkClick r:id="rId6"/>
              </a:rPr>
              <a:t>https://www.journaldunet.com/intelligence-artificielle/1528545-le-chat-mistral-large-tout-ce-qu-il-faut-retenir-des-annonces-de-mistral-ai/</a:t>
            </a:r>
            <a:r>
              <a:rPr lang="fr-FR" sz="1100" dirty="0"/>
              <a:t>. </a:t>
            </a:r>
          </a:p>
          <a:p>
            <a:pPr marL="180975" indent="-180975">
              <a:spcAft>
                <a:spcPts val="300"/>
              </a:spcAft>
              <a:buNone/>
            </a:pPr>
            <a:r>
              <a:rPr lang="fr-FR" sz="1100" dirty="0"/>
              <a:t>--. « OpenAI </a:t>
            </a:r>
            <a:r>
              <a:rPr lang="fr-FR" sz="1100" dirty="0" err="1"/>
              <a:t>Operator</a:t>
            </a:r>
            <a:r>
              <a:rPr lang="fr-FR" sz="1100" dirty="0"/>
              <a:t> vs Convergence Proxy 1.0 : quel est le meilleur agent web ? ». </a:t>
            </a:r>
            <a:r>
              <a:rPr lang="fr-FR" sz="1100" i="1" dirty="0"/>
              <a:t>Ibid.</a:t>
            </a:r>
            <a:r>
              <a:rPr lang="fr-FR" sz="1100" dirty="0"/>
              <a:t> 24/02/2025.. [en ligne]. Disponible sur : </a:t>
            </a:r>
            <a:r>
              <a:rPr lang="fr-FR" sz="1100" dirty="0">
                <a:hlinkClick r:id="rId7"/>
              </a:rPr>
              <a:t>https://www.journaldunet.com/intelligence-artificielle/1539471-openai-operator-vs-convergence-proxy-1-0-quel-est-le-meilleur-agent-web/</a:t>
            </a:r>
            <a:r>
              <a:rPr lang="fr-FR" sz="1100" dirty="0"/>
              <a:t>.  </a:t>
            </a:r>
          </a:p>
          <a:p>
            <a:pPr marL="180975" indent="-180975">
              <a:spcAft>
                <a:spcPts val="300"/>
              </a:spcAft>
              <a:buNone/>
            </a:pPr>
            <a:r>
              <a:rPr lang="fr-FR" sz="1100" dirty="0"/>
              <a:t>Elizabeth Reid. « Optimiser la recherche Google grâce à l’IA générative ». </a:t>
            </a:r>
            <a:r>
              <a:rPr lang="fr-FR" sz="1100" i="1" dirty="0"/>
              <a:t>Blog Google France</a:t>
            </a:r>
            <a:r>
              <a:rPr lang="fr-FR" sz="1100" dirty="0"/>
              <a:t>. 10/05/2023. [en ligne]. Disponible sur : </a:t>
            </a:r>
            <a:r>
              <a:rPr lang="fr-FR" sz="1100" dirty="0">
                <a:hlinkClick r:id="rId8"/>
              </a:rPr>
              <a:t>https://blog.google/intl/fr-fr/nouvelles-de-lentreprise/technologie/optimiser-la-recherche-google-grace-a-lia-generative/</a:t>
            </a:r>
            <a:r>
              <a:rPr lang="fr-FR" sz="1100" dirty="0"/>
              <a:t>. </a:t>
            </a:r>
          </a:p>
          <a:p>
            <a:pPr marL="180975" indent="-180975">
              <a:spcAft>
                <a:spcPts val="300"/>
              </a:spcAft>
              <a:buNone/>
            </a:pPr>
            <a:r>
              <a:rPr lang="fr-FR" sz="1100" dirty="0"/>
              <a:t>Liz Reid. « </a:t>
            </a:r>
            <a:r>
              <a:rPr lang="en-US" sz="1100" dirty="0"/>
              <a:t>Generative AI in Search: Let Google do the searching for you</a:t>
            </a:r>
            <a:r>
              <a:rPr lang="fr-FR" sz="1100" dirty="0"/>
              <a:t> ». </a:t>
            </a:r>
            <a:r>
              <a:rPr lang="fr-FR" sz="1100" i="1" dirty="0"/>
              <a:t>Blog Google.</a:t>
            </a:r>
            <a:r>
              <a:rPr lang="fr-FR" sz="1100" dirty="0"/>
              <a:t> 14/05/2024. [en ligne]. Disponible sur : </a:t>
            </a:r>
            <a:r>
              <a:rPr lang="fr-FR" sz="1100" dirty="0">
                <a:hlinkClick r:id="rId9"/>
              </a:rPr>
              <a:t>https://blog.google/products/search/generative-ai-google-search-may-2024/</a:t>
            </a:r>
            <a:r>
              <a:rPr lang="fr-FR" sz="1100" dirty="0"/>
              <a:t>. </a:t>
            </a:r>
          </a:p>
          <a:p>
            <a:pPr marL="180975" indent="-180975">
              <a:spcAft>
                <a:spcPts val="300"/>
              </a:spcAft>
              <a:buNone/>
            </a:pPr>
            <a:r>
              <a:rPr lang="fr-FR" sz="1100" dirty="0"/>
              <a:t>Reuters. « </a:t>
            </a:r>
            <a:r>
              <a:rPr lang="en-US" sz="1100" dirty="0"/>
              <a:t>Google cautions against 'hallucinating' </a:t>
            </a:r>
            <a:r>
              <a:rPr lang="en-US" sz="1100" dirty="0" err="1"/>
              <a:t>chatbots</a:t>
            </a:r>
            <a:r>
              <a:rPr lang="en-US" sz="1100" dirty="0"/>
              <a:t>, report says</a:t>
            </a:r>
            <a:r>
              <a:rPr lang="fr-FR" sz="1100" dirty="0"/>
              <a:t> ». </a:t>
            </a:r>
            <a:r>
              <a:rPr lang="fr-FR" sz="1100" i="1" dirty="0"/>
              <a:t>Reuters. </a:t>
            </a:r>
            <a:r>
              <a:rPr lang="fr-FR" sz="1100" dirty="0"/>
              <a:t>11/02/2023. [en ligne]. Disponible sur : </a:t>
            </a:r>
            <a:r>
              <a:rPr lang="fr-FR" sz="1100" dirty="0">
                <a:hlinkClick r:id="rId10"/>
              </a:rPr>
              <a:t>https://www.reuters.com/technology/google-cautions-against-hallucinating-chatbots-report-2023-02-11/</a:t>
            </a:r>
            <a:r>
              <a:rPr lang="fr-FR" sz="1100" dirty="0"/>
              <a:t>. </a:t>
            </a:r>
          </a:p>
          <a:p>
            <a:pPr marL="180975" indent="-180975">
              <a:spcAft>
                <a:spcPts val="300"/>
              </a:spcAft>
              <a:buNone/>
            </a:pPr>
            <a:r>
              <a:rPr lang="fr-FR" sz="1100" dirty="0"/>
              <a:t>Sylvain Rolland. « Grâce aux milliards de Google et Amazon, </a:t>
            </a:r>
            <a:r>
              <a:rPr lang="fr-FR" sz="1100" dirty="0" err="1"/>
              <a:t>Anthropic</a:t>
            </a:r>
            <a:r>
              <a:rPr lang="fr-FR" sz="1100" dirty="0"/>
              <a:t> refait son retard sur OpenAI ». </a:t>
            </a:r>
            <a:r>
              <a:rPr lang="fr-FR" sz="1100" i="1" dirty="0"/>
              <a:t>La tribune. </a:t>
            </a:r>
            <a:r>
              <a:rPr lang="fr-FR" sz="1100" dirty="0"/>
              <a:t>30/10/2023. [en ligne]. Disponible sur : </a:t>
            </a:r>
            <a:r>
              <a:rPr lang="fr-FR" sz="1100" dirty="0">
                <a:hlinkClick r:id="rId11"/>
              </a:rPr>
              <a:t>https://www.latribune.fr/technos-medias/informatique/pluie-de-milliards-sur-anthropic-le-concurrent-de-chatgpt-soutenu-par-google-et-amazon-981949.html</a:t>
            </a:r>
            <a:r>
              <a:rPr lang="fr-FR" sz="1100" dirty="0"/>
              <a:t>. </a:t>
            </a:r>
          </a:p>
          <a:p>
            <a:pPr marL="180975" indent="-180975">
              <a:spcAft>
                <a:spcPts val="300"/>
              </a:spcAft>
              <a:buNone/>
            </a:pPr>
            <a:r>
              <a:rPr lang="fr-FR" sz="1100" dirty="0"/>
              <a:t>Célia </a:t>
            </a:r>
            <a:r>
              <a:rPr lang="fr-FR" sz="1100" dirty="0" err="1"/>
              <a:t>Séramour</a:t>
            </a:r>
            <a:r>
              <a:rPr lang="fr-FR" sz="1100" dirty="0"/>
              <a:t>. « Perplexity AI prévoit de vendre de la publicité sur son service de recherche ». </a:t>
            </a:r>
            <a:r>
              <a:rPr lang="fr-FR" sz="1100" i="1" dirty="0"/>
              <a:t>L’Usine digitale</a:t>
            </a:r>
            <a:r>
              <a:rPr lang="fr-FR" sz="1100" dirty="0"/>
              <a:t>. 03/04/2024. [en ligne]. Disponible sur : </a:t>
            </a:r>
            <a:r>
              <a:rPr lang="fr-FR" sz="1100" dirty="0">
                <a:hlinkClick r:id="rId12"/>
              </a:rPr>
              <a:t>https://www.usine-digitale.fr/article/perplexity-ai-prevoit-de-vendre-de-la-publicite-sur-son-service-de-recherche.N2210981</a:t>
            </a:r>
            <a:r>
              <a:rPr lang="fr-FR" sz="1100" dirty="0"/>
              <a:t>. </a:t>
            </a:r>
          </a:p>
          <a:p>
            <a:pPr marL="180975" indent="-180975">
              <a:spcAft>
                <a:spcPts val="300"/>
              </a:spcAft>
              <a:buNone/>
            </a:pPr>
            <a:r>
              <a:rPr lang="fr-FR" sz="1100" dirty="0"/>
              <a:t>--. «Perplexity lève 62,7 millions de dollars et lance une offre payante pour son service de recherche ». </a:t>
            </a:r>
            <a:r>
              <a:rPr lang="fr-FR" sz="1100" i="1" dirty="0"/>
              <a:t>Ibid.</a:t>
            </a:r>
            <a:r>
              <a:rPr lang="fr-FR" sz="1100" dirty="0"/>
              <a:t> 24/04/2024. [en ligne]. Disponible sur : </a:t>
            </a:r>
            <a:r>
              <a:rPr lang="fr-FR" sz="1100" dirty="0">
                <a:hlinkClick r:id="rId13"/>
              </a:rPr>
              <a:t>https://www.usine-digitale.fr/article/perplexity-leve-62-7-millions-de-dollars-et-lance-une-offre-payante.N2212023</a:t>
            </a:r>
            <a:r>
              <a:rPr lang="fr-FR" sz="1100" dirty="0"/>
              <a:t>.</a:t>
            </a:r>
          </a:p>
          <a:p>
            <a:pPr marL="180975" indent="-180975">
              <a:spcAft>
                <a:spcPts val="300"/>
              </a:spcAft>
              <a:buNone/>
            </a:pPr>
            <a:r>
              <a:rPr lang="fr-FR" sz="1100" dirty="0"/>
              <a:t>Eram Shaikh. « </a:t>
            </a:r>
            <a:r>
              <a:rPr lang="en-US" sz="1100" dirty="0"/>
              <a:t>ChatGPT vs Bard vs Bing AI: The 2023 AI Battle</a:t>
            </a:r>
            <a:r>
              <a:rPr lang="fr-FR" sz="1100" dirty="0"/>
              <a:t> ». </a:t>
            </a:r>
            <a:r>
              <a:rPr lang="fr-FR" sz="1100" i="1" dirty="0" err="1"/>
              <a:t>Demandsage</a:t>
            </a:r>
            <a:r>
              <a:rPr lang="fr-FR" sz="1100" i="1" dirty="0"/>
              <a:t>. </a:t>
            </a:r>
            <a:r>
              <a:rPr lang="fr-FR" sz="1100" dirty="0"/>
              <a:t>16/09/2023. [en ligne]. Disponible sur : </a:t>
            </a:r>
            <a:r>
              <a:rPr lang="fr-FR" sz="1100" dirty="0">
                <a:hlinkClick r:id="rId14"/>
              </a:rPr>
              <a:t>https://www.demandsage.com/chatgpt-vs-google-bard-vs-bing-ai/</a:t>
            </a:r>
            <a:r>
              <a:rPr lang="fr-FR" sz="1100" dirty="0"/>
              <a:t>. </a:t>
            </a:r>
          </a:p>
          <a:p>
            <a:pPr marL="180975" indent="-180975">
              <a:spcAft>
                <a:spcPts val="300"/>
              </a:spcAft>
              <a:buNone/>
            </a:pPr>
            <a:r>
              <a:rPr lang="fr-FR" sz="1100" dirty="0" err="1"/>
              <a:t>Rohit</a:t>
            </a:r>
            <a:r>
              <a:rPr lang="fr-FR" sz="1100" dirty="0"/>
              <a:t> </a:t>
            </a:r>
            <a:r>
              <a:rPr lang="fr-FR" sz="1100" dirty="0" err="1"/>
              <a:t>Shewale</a:t>
            </a:r>
            <a:r>
              <a:rPr lang="fr-FR" sz="1100" dirty="0"/>
              <a:t>. « 30+ Google Bard </a:t>
            </a:r>
            <a:r>
              <a:rPr lang="fr-FR" sz="1100" dirty="0" err="1"/>
              <a:t>Statistics</a:t>
            </a:r>
            <a:r>
              <a:rPr lang="fr-FR" sz="1100" dirty="0"/>
              <a:t> 2023 (Trends &amp; </a:t>
            </a:r>
            <a:r>
              <a:rPr lang="fr-FR" sz="1100" dirty="0" err="1"/>
              <a:t>Demographics</a:t>
            </a:r>
            <a:r>
              <a:rPr lang="fr-FR" sz="1100" dirty="0"/>
              <a:t>) ». </a:t>
            </a:r>
            <a:r>
              <a:rPr lang="fr-FR" sz="1100" i="1" dirty="0" err="1"/>
              <a:t>Demandsage</a:t>
            </a:r>
            <a:r>
              <a:rPr lang="fr-FR" sz="1100" dirty="0"/>
              <a:t>. 31/07/2023. [en ligne]. Disponible sur : </a:t>
            </a:r>
            <a:r>
              <a:rPr lang="fr-FR" sz="1100" dirty="0">
                <a:hlinkClick r:id="rId15"/>
              </a:rPr>
              <a:t>https://www.demandsage.com/google-bard-statistics/</a:t>
            </a:r>
            <a:r>
              <a:rPr lang="fr-FR" sz="1100" dirty="0"/>
              <a:t>. </a:t>
            </a:r>
          </a:p>
          <a:p>
            <a:pPr marL="180975" indent="-180975">
              <a:spcAft>
                <a:spcPts val="300"/>
              </a:spcAft>
              <a:buNone/>
            </a:pPr>
            <a:r>
              <a:rPr lang="fr-FR" sz="1100" dirty="0"/>
              <a:t>Aaron Tay. « </a:t>
            </a:r>
            <a:r>
              <a:rPr lang="en-US" sz="1100" dirty="0"/>
              <a:t>Google’s Search Generative Experience (SGE) is now available in 120+ </a:t>
            </a:r>
            <a:r>
              <a:rPr lang="en-US" sz="1100" dirty="0" err="1"/>
              <a:t>countres</a:t>
            </a:r>
            <a:r>
              <a:rPr lang="en-US" sz="1100" dirty="0"/>
              <a:t>. What you need to know</a:t>
            </a:r>
            <a:r>
              <a:rPr lang="fr-FR" sz="1100" dirty="0"/>
              <a:t> ». </a:t>
            </a:r>
            <a:r>
              <a:rPr lang="fr-FR" sz="1100" i="1" dirty="0" err="1"/>
              <a:t>Musings</a:t>
            </a:r>
            <a:r>
              <a:rPr lang="fr-FR" sz="1100" i="1" dirty="0"/>
              <a:t> about </a:t>
            </a:r>
            <a:r>
              <a:rPr lang="fr-FR" sz="1100" i="1" dirty="0" err="1"/>
              <a:t>librarianship</a:t>
            </a:r>
            <a:r>
              <a:rPr lang="fr-FR" sz="1100" i="1" dirty="0"/>
              <a:t>. </a:t>
            </a:r>
            <a:r>
              <a:rPr lang="fr-FR" sz="1100" dirty="0"/>
              <a:t>07/12/2023.  </a:t>
            </a:r>
            <a:r>
              <a:rPr lang="fr-FR" sz="1100" dirty="0">
                <a:hlinkClick r:id="rId16"/>
              </a:rPr>
              <a:t>https://musingsaboutlibrarianship.blogspot.com/2023/12/googles-search-generative-experience.html</a:t>
            </a:r>
            <a:r>
              <a:rPr lang="fr-FR" sz="1100" dirty="0"/>
              <a:t>. </a:t>
            </a:r>
          </a:p>
          <a:p>
            <a:pPr marL="180975" indent="-180975">
              <a:spcAft>
                <a:spcPts val="300"/>
              </a:spcAft>
              <a:buNone/>
            </a:pPr>
            <a:r>
              <a:rPr lang="fr-FR" sz="1100" dirty="0"/>
              <a:t>Maxwell Timothy. « </a:t>
            </a:r>
            <a:r>
              <a:rPr lang="en-US" sz="1100" dirty="0"/>
              <a:t>The 9 Best Alternatives to ChatGPT</a:t>
            </a:r>
            <a:r>
              <a:rPr lang="fr-FR" sz="1100" dirty="0"/>
              <a:t> ». </a:t>
            </a:r>
            <a:r>
              <a:rPr lang="fr-FR" sz="1100" i="1" dirty="0" err="1"/>
              <a:t>Make</a:t>
            </a:r>
            <a:r>
              <a:rPr lang="fr-FR" sz="1100" i="1" dirty="0"/>
              <a:t> use of. </a:t>
            </a:r>
            <a:r>
              <a:rPr lang="fr-FR" sz="1100" dirty="0"/>
              <a:t>15/08/2023. [en ligne]. Disponible sur : </a:t>
            </a:r>
            <a:r>
              <a:rPr lang="fr-FR" sz="1100" dirty="0">
                <a:hlinkClick r:id="rId17"/>
              </a:rPr>
              <a:t>https://www.makeuseof.com/best-alternatives-chatgpt/</a:t>
            </a:r>
            <a:r>
              <a:rPr lang="fr-FR" sz="1100" dirty="0"/>
              <a:t>. </a:t>
            </a:r>
          </a:p>
          <a:p>
            <a:pPr marL="180975" indent="-180975">
              <a:spcAft>
                <a:spcPts val="300"/>
              </a:spcAft>
              <a:buNone/>
            </a:pPr>
            <a:r>
              <a:rPr lang="fr-FR" sz="1100" dirty="0"/>
              <a:t>Carole Tisserand-</a:t>
            </a:r>
            <a:r>
              <a:rPr lang="fr-FR" sz="1100" dirty="0" err="1"/>
              <a:t>Barthole</a:t>
            </a:r>
            <a:r>
              <a:rPr lang="fr-FR" sz="1100" dirty="0"/>
              <a:t>. « Nous avons testé </a:t>
            </a:r>
            <a:r>
              <a:rPr lang="fr-FR" sz="1100" dirty="0" err="1"/>
              <a:t>Kagi</a:t>
            </a:r>
            <a:r>
              <a:rPr lang="fr-FR" sz="1100" dirty="0"/>
              <a:t> </a:t>
            </a:r>
            <a:r>
              <a:rPr lang="fr-FR" sz="1100" dirty="0" err="1"/>
              <a:t>search</a:t>
            </a:r>
            <a:r>
              <a:rPr lang="fr-FR" sz="1100" dirty="0"/>
              <a:t>, un nouveau challenger de Google ». </a:t>
            </a:r>
            <a:r>
              <a:rPr lang="fr-FR" sz="1100" i="1" dirty="0"/>
              <a:t>Bases. </a:t>
            </a:r>
            <a:r>
              <a:rPr lang="fr-FR" sz="1100" dirty="0"/>
              <a:t>n°407, 10/2022. p. 6-9.</a:t>
            </a:r>
          </a:p>
          <a:p>
            <a:pPr marL="180975" indent="-180975">
              <a:spcAft>
                <a:spcPts val="300"/>
              </a:spcAft>
              <a:buNone/>
            </a:pPr>
            <a:r>
              <a:rPr lang="fr-FR" sz="1100" dirty="0"/>
              <a:t>--. « Revue des moteurs de recherche à l’heure de ChatGPT ». </a:t>
            </a:r>
            <a:r>
              <a:rPr lang="fr-FR" sz="1100" i="1" dirty="0"/>
              <a:t> Bases. </a:t>
            </a:r>
            <a:r>
              <a:rPr lang="fr-FR" sz="1100" dirty="0"/>
              <a:t> n°413, 04/2023. p. 1-6.</a:t>
            </a:r>
          </a:p>
          <a:p>
            <a:pPr marL="180975" indent="-180975">
              <a:spcAft>
                <a:spcPts val="300"/>
              </a:spcAft>
              <a:buNone/>
            </a:pPr>
            <a:r>
              <a:rPr lang="fr-FR" sz="1100" dirty="0"/>
              <a:t>--. « L’arrivée de l’IA dans la panoplie d’outils des veilleurs et documentalistes ». </a:t>
            </a:r>
            <a:r>
              <a:rPr lang="fr-FR" sz="1100" i="1" dirty="0"/>
              <a:t>Ibid.</a:t>
            </a:r>
            <a:r>
              <a:rPr lang="fr-FR" sz="1100" dirty="0"/>
              <a:t> n°421, 01/2024. p. 1-5.</a:t>
            </a:r>
          </a:p>
          <a:p>
            <a:pPr marL="180975" indent="-180975">
              <a:spcAft>
                <a:spcPts val="300"/>
              </a:spcAft>
              <a:buNone/>
            </a:pPr>
            <a:r>
              <a:rPr lang="fr-FR" sz="1100" dirty="0"/>
              <a:t>--. « L’actualité sous l’angle de la veille et de la recherche d’info - Brèves de veille de février ». </a:t>
            </a:r>
            <a:r>
              <a:rPr lang="fr-FR" sz="1100" i="1" dirty="0"/>
              <a:t>Blog</a:t>
            </a:r>
            <a:r>
              <a:rPr lang="fr-FR" sz="1100" dirty="0"/>
              <a:t>. 24/02/2024. </a:t>
            </a:r>
            <a:r>
              <a:rPr lang="fr-FR" sz="1100" dirty="0">
                <a:hlinkClick r:id="rId18"/>
              </a:rPr>
              <a:t>https://bases-netsources.com/</a:t>
            </a:r>
            <a:r>
              <a:rPr lang="fr-FR" sz="1100" dirty="0" err="1">
                <a:hlinkClick r:id="rId18"/>
              </a:rPr>
              <a:t>breves</a:t>
            </a:r>
            <a:r>
              <a:rPr lang="fr-FR" sz="1100" dirty="0">
                <a:hlinkClick r:id="rId18"/>
              </a:rPr>
              <a:t>-de-veille/l-actualite-sous-l-angle-de-la-veille-et-de-la-recherche-d-info-breves-de-veille-de-février</a:t>
            </a:r>
            <a:r>
              <a:rPr lang="fr-FR" sz="1100" dirty="0"/>
              <a:t>. </a:t>
            </a:r>
          </a:p>
          <a:p>
            <a:pPr marL="180975" indent="-180975">
              <a:spcAft>
                <a:spcPts val="300"/>
              </a:spcAft>
              <a:buNone/>
            </a:pPr>
            <a:r>
              <a:rPr lang="fr-FR" sz="1100" dirty="0"/>
              <a:t>Adrien </a:t>
            </a:r>
            <a:r>
              <a:rPr lang="fr-FR" sz="1100" dirty="0" err="1"/>
              <a:t>Tsagliotis</a:t>
            </a:r>
            <a:r>
              <a:rPr lang="fr-FR" sz="1100" dirty="0"/>
              <a:t>. « Notre ambition est de faire de Perplexity un véritable assistant personnel, intelligent et utile ». </a:t>
            </a:r>
            <a:r>
              <a:rPr lang="fr-FR" sz="1100" i="1" dirty="0" err="1"/>
              <a:t>JDN</a:t>
            </a:r>
            <a:r>
              <a:rPr lang="fr-FR" sz="1100" i="1" dirty="0"/>
              <a:t>.</a:t>
            </a:r>
            <a:r>
              <a:rPr lang="fr-FR" sz="1100" dirty="0"/>
              <a:t> 24/02/2025. </a:t>
            </a:r>
            <a:r>
              <a:rPr lang="fr-FR" sz="1100" dirty="0">
                <a:hlinkClick r:id="rId19"/>
              </a:rPr>
              <a:t>https://www.journaldunet.com/intelligence-artificielle/1539473-dmitry-shevelenko-perplexity/</a:t>
            </a:r>
            <a:r>
              <a:rPr lang="fr-FR" sz="1100" dirty="0"/>
              <a:t>. </a:t>
            </a:r>
          </a:p>
          <a:p>
            <a:pPr marL="180975" indent="-180975">
              <a:spcAft>
                <a:spcPts val="300"/>
              </a:spcAft>
              <a:buNone/>
            </a:pPr>
            <a:r>
              <a:rPr lang="fr-FR" sz="1100" dirty="0"/>
              <a:t>Srinivasan </a:t>
            </a:r>
            <a:r>
              <a:rPr lang="fr-FR" sz="1100" dirty="0" err="1"/>
              <a:t>Venkatachary</a:t>
            </a:r>
            <a:r>
              <a:rPr lang="fr-FR" sz="1100" dirty="0"/>
              <a:t> et al. </a:t>
            </a:r>
            <a:r>
              <a:rPr lang="en-US" sz="1100" i="1" dirty="0"/>
              <a:t>A new way to search with generative AI. An </a:t>
            </a:r>
            <a:r>
              <a:rPr lang="en-US" sz="1100" i="1" dirty="0" err="1"/>
              <a:t>overwiew</a:t>
            </a:r>
            <a:r>
              <a:rPr lang="en-US" sz="1100" i="1" dirty="0"/>
              <a:t> of SGE</a:t>
            </a:r>
            <a:r>
              <a:rPr lang="en-US" sz="1100" dirty="0"/>
              <a:t>. 16 p. 10/2023. [</a:t>
            </a:r>
            <a:r>
              <a:rPr lang="en-US" sz="1100" dirty="0" err="1"/>
              <a:t>en</a:t>
            </a:r>
            <a:r>
              <a:rPr lang="en-US" sz="1100" dirty="0"/>
              <a:t> </a:t>
            </a:r>
            <a:r>
              <a:rPr lang="en-US" sz="1100" dirty="0" err="1"/>
              <a:t>ligne</a:t>
            </a:r>
            <a:r>
              <a:rPr lang="en-US" sz="1100" dirty="0"/>
              <a:t>]. Disponible sur : </a:t>
            </a:r>
            <a:r>
              <a:rPr lang="en-US" sz="1100" dirty="0">
                <a:hlinkClick r:id="rId20"/>
              </a:rPr>
              <a:t>https://static.googleusercontent.com/media/www.google.com/en//search/howsearchworks/google-about-SGE.pdf</a:t>
            </a:r>
            <a:r>
              <a:rPr lang="en-US" sz="1100" dirty="0"/>
              <a:t>. </a:t>
            </a:r>
          </a:p>
          <a:p>
            <a:pPr marL="180975" indent="-180975">
              <a:spcAft>
                <a:spcPts val="300"/>
              </a:spcAft>
              <a:buNone/>
            </a:pPr>
            <a:r>
              <a:rPr lang="en-US" sz="1100" dirty="0"/>
              <a:t>Matteo Wong. </a:t>
            </a:r>
            <a:r>
              <a:rPr lang="fr-FR" sz="1100" dirty="0"/>
              <a:t>« </a:t>
            </a:r>
            <a:r>
              <a:rPr lang="en-US" sz="1100" dirty="0" err="1"/>
              <a:t>OopsGPT</a:t>
            </a:r>
            <a:r>
              <a:rPr lang="fr-FR" sz="1100" dirty="0"/>
              <a:t> ». </a:t>
            </a:r>
            <a:r>
              <a:rPr lang="fr-FR" sz="1100" i="1" dirty="0"/>
              <a:t>The Atlantic. </a:t>
            </a:r>
            <a:r>
              <a:rPr lang="fr-FR" sz="1100" dirty="0"/>
              <a:t>25/07/2024. </a:t>
            </a:r>
            <a:r>
              <a:rPr lang="en-US" sz="1100" dirty="0"/>
              <a:t> </a:t>
            </a:r>
            <a:r>
              <a:rPr lang="en-US" sz="1100" dirty="0">
                <a:hlinkClick r:id="rId21"/>
              </a:rPr>
              <a:t>https://www.theatlantic.com/technology/archive/2024/07/searchgpt-openai-error/679248/</a:t>
            </a:r>
            <a:r>
              <a:rPr lang="en-US" sz="1100" dirty="0"/>
              <a:t>. </a:t>
            </a:r>
            <a:endParaRPr lang="fr-FR" sz="1100" dirty="0"/>
          </a:p>
          <a:p>
            <a:pPr marL="180975" indent="-180975">
              <a:spcAft>
                <a:spcPts val="300"/>
              </a:spcAft>
              <a:buNone/>
            </a:pPr>
            <a:r>
              <a:rPr lang="fr-FR" sz="1100" dirty="0" err="1"/>
              <a:t>Volodymyr</a:t>
            </a:r>
            <a:r>
              <a:rPr lang="fr-FR" sz="1100" dirty="0"/>
              <a:t> </a:t>
            </a:r>
            <a:r>
              <a:rPr lang="fr-FR" sz="1100" dirty="0" err="1"/>
              <a:t>Zhukov</a:t>
            </a:r>
            <a:r>
              <a:rPr lang="fr-FR" sz="1100" dirty="0"/>
              <a:t>. « </a:t>
            </a:r>
            <a:r>
              <a:rPr lang="en-US" sz="1100" dirty="0"/>
              <a:t>Best AI Search Engines in 2023 (Free Paid) to Use as Google Alternatives</a:t>
            </a:r>
            <a:r>
              <a:rPr lang="fr-FR" sz="1100" dirty="0"/>
              <a:t> ». </a:t>
            </a:r>
            <a:r>
              <a:rPr lang="fr-FR" sz="1100" i="1" dirty="0" err="1"/>
              <a:t>IngestAI</a:t>
            </a:r>
            <a:r>
              <a:rPr lang="fr-FR" sz="1100" i="1" dirty="0"/>
              <a:t>.</a:t>
            </a:r>
            <a:r>
              <a:rPr lang="fr-FR" sz="1100" dirty="0"/>
              <a:t> 29/08/2023. [en ligne]. Disponible sur : </a:t>
            </a:r>
            <a:r>
              <a:rPr lang="fr-FR" sz="1100" dirty="0">
                <a:hlinkClick r:id="rId22"/>
              </a:rPr>
              <a:t>https://ingestai.io/blog/best-ai-search-engine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4861486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900" b="1" dirty="0">
                <a:solidFill>
                  <a:srgbClr val="71E7FF"/>
                </a:solidFill>
              </a:rPr>
              <a:t>Pistes de réflexion thématiques : questions écologiques, sociales et économiques (1)</a:t>
            </a:r>
          </a:p>
          <a:p>
            <a:pPr marL="0" indent="0">
              <a:buNone/>
            </a:pPr>
            <a:r>
              <a:rPr lang="en-US" sz="1100" dirty="0"/>
              <a:t>Etat des </a:t>
            </a:r>
            <a:r>
              <a:rPr lang="en-US" sz="1100" dirty="0" err="1"/>
              <a:t>lieux</a:t>
            </a:r>
            <a:r>
              <a:rPr lang="en-US" sz="1100" dirty="0"/>
              <a:t> </a:t>
            </a:r>
            <a:r>
              <a:rPr lang="en-US" sz="1100" dirty="0" err="1"/>
              <a:t>annuel</a:t>
            </a:r>
            <a:r>
              <a:rPr lang="en-US" sz="1100" dirty="0"/>
              <a:t> : </a:t>
            </a:r>
            <a:r>
              <a:rPr lang="en-US" sz="1100" i="1" dirty="0"/>
              <a:t>State of AI report</a:t>
            </a:r>
            <a:r>
              <a:rPr lang="en-US" sz="1100" dirty="0"/>
              <a:t>. 2024 : </a:t>
            </a:r>
            <a:r>
              <a:rPr lang="en-US" sz="1100" dirty="0">
                <a:hlinkClick r:id="rId3"/>
              </a:rPr>
              <a:t>https://www.stateof.ai</a:t>
            </a:r>
            <a:r>
              <a:rPr lang="en-US" sz="1100" dirty="0"/>
              <a:t>. </a:t>
            </a:r>
          </a:p>
          <a:p>
            <a:pPr marL="177800" indent="-177800">
              <a:spcAft>
                <a:spcPts val="300"/>
              </a:spcAft>
              <a:buNone/>
            </a:pPr>
            <a:endParaRPr lang="fr-FR" sz="1200" dirty="0"/>
          </a:p>
          <a:p>
            <a:pPr marL="177800" indent="-177800">
              <a:spcAft>
                <a:spcPts val="300"/>
              </a:spcAft>
              <a:buNone/>
            </a:pPr>
            <a:r>
              <a:rPr lang="fr-FR" sz="1200" dirty="0"/>
              <a:t>Marc </a:t>
            </a:r>
            <a:r>
              <a:rPr lang="fr-FR" sz="1200" dirty="0" err="1"/>
              <a:t>Angrand</a:t>
            </a:r>
            <a:r>
              <a:rPr lang="fr-FR" sz="1200" dirty="0"/>
              <a:t>, « L’intelligence artificielle, nouvelle venue parmi les risques majeurs ». </a:t>
            </a:r>
            <a:r>
              <a:rPr lang="fr-FR" sz="1200" i="1" dirty="0"/>
              <a:t>Le Monde.</a:t>
            </a:r>
            <a:r>
              <a:rPr lang="fr-FR" sz="1200" dirty="0"/>
              <a:t> 29/10/2023. [en ligne]. Disponible sur : </a:t>
            </a:r>
            <a:r>
              <a:rPr lang="fr-FR" sz="1200" dirty="0">
                <a:hlinkClick r:id="rId4"/>
              </a:rPr>
              <a:t>https://www.lemonde.fr/economie/article/2023/10/29/l-intelligence-artificielle-nouvelle-venue-parmi-les-risques-majeurs_6197221_3234.html</a:t>
            </a:r>
            <a:r>
              <a:rPr lang="fr-FR" sz="1200" dirty="0"/>
              <a:t>. </a:t>
            </a:r>
          </a:p>
          <a:p>
            <a:pPr marL="177800" indent="-177800">
              <a:spcAft>
                <a:spcPts val="300"/>
              </a:spcAft>
              <a:buNone/>
            </a:pPr>
            <a:r>
              <a:rPr lang="fr-FR" sz="1200" dirty="0" err="1"/>
              <a:t>Anthropic</a:t>
            </a:r>
            <a:r>
              <a:rPr lang="fr-FR" sz="1200" dirty="0"/>
              <a:t>. « </a:t>
            </a:r>
            <a:r>
              <a:rPr lang="fr-FR" sz="1200" dirty="0" err="1"/>
              <a:t>Claude’s</a:t>
            </a:r>
            <a:r>
              <a:rPr lang="fr-FR" sz="1200" dirty="0"/>
              <a:t> Constitution ». </a:t>
            </a:r>
            <a:r>
              <a:rPr lang="fr-FR" sz="1200" i="1" dirty="0" err="1"/>
              <a:t>Anthropic</a:t>
            </a:r>
            <a:r>
              <a:rPr lang="fr-FR" sz="1200" i="1" dirty="0"/>
              <a:t>.</a:t>
            </a:r>
            <a:r>
              <a:rPr lang="fr-FR" sz="1200" dirty="0"/>
              <a:t> 09/05/2023,. [en ligne]. Disponible sur : </a:t>
            </a:r>
            <a:r>
              <a:rPr lang="fr-FR" sz="1200" dirty="0">
                <a:hlinkClick r:id="rId5"/>
              </a:rPr>
              <a:t>https://www.anthropic.com/index/claudes-constitution</a:t>
            </a:r>
            <a:r>
              <a:rPr lang="fr-FR" sz="1200" dirty="0"/>
              <a:t>. </a:t>
            </a:r>
          </a:p>
          <a:p>
            <a:pPr marL="177800" indent="-177800">
              <a:spcAft>
                <a:spcPts val="300"/>
              </a:spcAft>
              <a:buNone/>
            </a:pPr>
            <a:r>
              <a:rPr lang="fr-FR" sz="1200" dirty="0"/>
              <a:t>Nicolas </a:t>
            </a:r>
            <a:r>
              <a:rPr lang="fr-FR" sz="1200" dirty="0" err="1"/>
              <a:t>Arpagian</a:t>
            </a:r>
            <a:r>
              <a:rPr lang="fr-FR" sz="1200" dirty="0"/>
              <a:t>. « Energie et matières premières : les géants du numérique achètent leur autonomie ». </a:t>
            </a:r>
            <a:r>
              <a:rPr lang="fr-FR" sz="1200" i="1" dirty="0"/>
              <a:t>Nouveau monde. </a:t>
            </a:r>
            <a:r>
              <a:rPr lang="fr-FR" sz="1200" dirty="0"/>
              <a:t>05/10/2024. </a:t>
            </a:r>
            <a:r>
              <a:rPr lang="fr-FR" sz="1200" dirty="0">
                <a:hlinkClick r:id="rId6"/>
              </a:rPr>
              <a:t>https://www.francetvinfo.fr/replay-radio/nouveau-monde/nouveau-monde-du-samedi-05-octobre-2024-energie-et-matieres-premieres-les-geants-du-numerique-achetent-leur-autonomie_6792616.html</a:t>
            </a:r>
            <a:r>
              <a:rPr lang="fr-FR" sz="1200" dirty="0"/>
              <a:t>. </a:t>
            </a:r>
          </a:p>
          <a:p>
            <a:pPr marL="177800" indent="-177800">
              <a:spcAft>
                <a:spcPts val="300"/>
              </a:spcAft>
              <a:buNone/>
            </a:pPr>
            <a:r>
              <a:rPr lang="fr-FR" sz="1200" dirty="0"/>
              <a:t>Christophe Auffray. « IA Générative : la France crée un comité pour adapter sa stratégie ». </a:t>
            </a:r>
            <a:r>
              <a:rPr lang="fr-FR" sz="1200" i="1" dirty="0" err="1"/>
              <a:t>ZDNet</a:t>
            </a:r>
            <a:r>
              <a:rPr lang="fr-FR" sz="1200" dirty="0"/>
              <a:t>. 22/09/2023. [en ligne]. Disponible sur : </a:t>
            </a:r>
            <a:r>
              <a:rPr lang="fr-FR" sz="1200" dirty="0">
                <a:hlinkClick r:id="rId7"/>
              </a:rPr>
              <a:t>https://www.zdnet.fr/actualites/ia-generative-la-france-cree-un-comite-pour-adapter-sa-strategie-39961416.htm</a:t>
            </a:r>
            <a:r>
              <a:rPr lang="fr-FR" sz="1200" dirty="0"/>
              <a:t>. </a:t>
            </a:r>
          </a:p>
          <a:p>
            <a:pPr marL="177800" indent="-177800">
              <a:spcAft>
                <a:spcPts val="300"/>
              </a:spcAft>
              <a:buNone/>
            </a:pPr>
            <a:r>
              <a:rPr lang="fr-FR" sz="1200" dirty="0"/>
              <a:t>Stéphanie </a:t>
            </a:r>
            <a:r>
              <a:rPr lang="fr-FR" sz="1200" dirty="0" err="1"/>
              <a:t>Bascou</a:t>
            </a:r>
            <a:r>
              <a:rPr lang="fr-FR" sz="1200" dirty="0"/>
              <a:t>. « « Régulez-nous ! », « l’IA va détruire l’humanité »… Attention à ces « stratégies » des géants de l’IA, préviennent des experts ». </a:t>
            </a:r>
            <a:r>
              <a:rPr lang="fr-FR" sz="1200" i="1" dirty="0"/>
              <a:t>01Net. </a:t>
            </a:r>
            <a:r>
              <a:rPr lang="fr-FR" sz="1200" dirty="0"/>
              <a:t> 1</a:t>
            </a:r>
            <a:r>
              <a:rPr lang="fr-FR" sz="1200" baseline="30000" dirty="0"/>
              <a:t>er</a:t>
            </a:r>
            <a:r>
              <a:rPr lang="fr-FR" sz="1200" dirty="0"/>
              <a:t>/11/2023. [en ligne]. Disponible sur : </a:t>
            </a:r>
            <a:r>
              <a:rPr lang="fr-FR" sz="1200" dirty="0">
                <a:hlinkClick r:id="rId8"/>
              </a:rPr>
              <a:t>https://www.01net.com/actualites/extinction-de-lhumanite-demande-de-regulation-les-strategies-des-entreprises-de-lia-pour-tirer-la-reglementation-a-leurs-avantages.html</a:t>
            </a:r>
            <a:r>
              <a:rPr lang="fr-FR" sz="1200" dirty="0"/>
              <a:t>. </a:t>
            </a:r>
          </a:p>
          <a:p>
            <a:pPr marL="177800" indent="-177800">
              <a:spcAft>
                <a:spcPts val="300"/>
              </a:spcAft>
              <a:buNone/>
            </a:pPr>
            <a:r>
              <a:rPr lang="en-US" sz="1200" dirty="0"/>
              <a:t>Carl T. Bergstrom and Jevin D. West. </a:t>
            </a:r>
            <a:r>
              <a:rPr lang="en-US" sz="1200" i="1" dirty="0"/>
              <a:t>Modern-day oracles or </a:t>
            </a:r>
            <a:r>
              <a:rPr lang="en-US" sz="1200" i="1" dirty="0" err="1"/>
              <a:t>bullshi</a:t>
            </a:r>
            <a:r>
              <a:rPr lang="en-US" sz="1200" i="1" dirty="0"/>
              <a:t> machines ?</a:t>
            </a:r>
            <a:r>
              <a:rPr lang="en-US" sz="1200" dirty="0"/>
              <a:t> </a:t>
            </a:r>
            <a:r>
              <a:rPr lang="en-US" sz="1200" i="1" dirty="0"/>
              <a:t>How to thrive in a ChatGPT world. </a:t>
            </a:r>
            <a:r>
              <a:rPr lang="en-US" sz="1200" dirty="0"/>
              <a:t>[</a:t>
            </a:r>
            <a:r>
              <a:rPr lang="fr-FR" sz="1200" dirty="0"/>
              <a:t>en ligne]. Disponible sur : </a:t>
            </a:r>
            <a:r>
              <a:rPr lang="en-US" sz="1200" dirty="0">
                <a:hlinkClick r:id="rId9"/>
              </a:rPr>
              <a:t>https://thebullshitmachines.com/</a:t>
            </a:r>
            <a:r>
              <a:rPr lang="en-US" sz="1200" dirty="0"/>
              <a:t>. </a:t>
            </a:r>
          </a:p>
          <a:p>
            <a:pPr marL="177800" indent="-177800">
              <a:spcAft>
                <a:spcPts val="300"/>
              </a:spcAft>
              <a:buNone/>
            </a:pPr>
            <a:r>
              <a:rPr lang="en-US" sz="1200" dirty="0"/>
              <a:t>Xavier </a:t>
            </a:r>
            <a:r>
              <a:rPr lang="en-US" sz="1200" dirty="0" err="1"/>
              <a:t>Biseul</a:t>
            </a:r>
            <a:r>
              <a:rPr lang="en-US" sz="1200" dirty="0"/>
              <a:t>. </a:t>
            </a:r>
            <a:r>
              <a:rPr lang="fr-FR" sz="1200" dirty="0"/>
              <a:t>« Fuite des talents : comment Xavier Niel veut faire rentrer au bercail les génies français de l’IA ». </a:t>
            </a:r>
            <a:r>
              <a:rPr lang="fr-FR" sz="1200" i="1" dirty="0" err="1"/>
              <a:t>ZDNet</a:t>
            </a:r>
            <a:r>
              <a:rPr lang="fr-FR" sz="1200" i="1" dirty="0"/>
              <a:t>.</a:t>
            </a:r>
            <a:r>
              <a:rPr lang="fr-FR" sz="1200" dirty="0"/>
              <a:t> 17/11/2023. </a:t>
            </a:r>
            <a:r>
              <a:rPr lang="en-US" sz="1200" dirty="0"/>
              <a:t>[</a:t>
            </a:r>
            <a:r>
              <a:rPr lang="en-US" sz="1200" dirty="0" err="1"/>
              <a:t>en</a:t>
            </a:r>
            <a:r>
              <a:rPr lang="en-US" sz="1200" dirty="0"/>
              <a:t> </a:t>
            </a:r>
            <a:r>
              <a:rPr lang="en-US" sz="1200" dirty="0" err="1"/>
              <a:t>ligne</a:t>
            </a:r>
            <a:r>
              <a:rPr lang="en-US" sz="1200" dirty="0"/>
              <a:t>]. Disponible sur : </a:t>
            </a:r>
            <a:r>
              <a:rPr lang="en-US" sz="1200" dirty="0">
                <a:hlinkClick r:id="rId10"/>
              </a:rPr>
              <a:t>https://www.zdnet.fr/actualites/fuite-des-talents-comment-xavier-niel-veut-faire-rentrer-au-bercail-les-genies-francais-de-l-ia-39962482.htm/</a:t>
            </a:r>
            <a:r>
              <a:rPr lang="en-US" sz="1200" dirty="0"/>
              <a:t>. </a:t>
            </a:r>
          </a:p>
          <a:p>
            <a:pPr marL="177800" indent="-177800">
              <a:spcAft>
                <a:spcPts val="300"/>
              </a:spcAft>
              <a:buNone/>
            </a:pPr>
            <a:r>
              <a:rPr lang="en-US" sz="1200" dirty="0"/>
              <a:t>Matt Bornstein, Guido Appenzeller et Martin Casado. </a:t>
            </a:r>
            <a:r>
              <a:rPr lang="fr-FR" sz="1200" dirty="0"/>
              <a:t>« </a:t>
            </a:r>
            <a:r>
              <a:rPr lang="en-US" sz="1200" dirty="0"/>
              <a:t>Who Owns the Generative AI Platform?</a:t>
            </a:r>
            <a:r>
              <a:rPr lang="fr-FR" sz="1200" dirty="0"/>
              <a:t>  ». </a:t>
            </a:r>
            <a:r>
              <a:rPr lang="fr-FR" sz="1200" i="1" dirty="0" err="1"/>
              <a:t>Andreessen</a:t>
            </a:r>
            <a:r>
              <a:rPr lang="fr-FR" sz="1200" i="1" dirty="0"/>
              <a:t> Horowitz. </a:t>
            </a:r>
            <a:r>
              <a:rPr lang="fr-FR" sz="1200" dirty="0"/>
              <a:t>19/01/2023.</a:t>
            </a:r>
            <a:r>
              <a:rPr lang="fr-FR" sz="1200" i="1" dirty="0"/>
              <a:t> </a:t>
            </a:r>
            <a:r>
              <a:rPr lang="fr-FR" sz="1200" dirty="0"/>
              <a:t>[en ligne]. Disponible sur : </a:t>
            </a:r>
            <a:r>
              <a:rPr lang="fr-FR" sz="1200" dirty="0">
                <a:hlinkClick r:id="rId11"/>
              </a:rPr>
              <a:t>https://a16z.com/who-owns-the-generative-ai-platform/</a:t>
            </a:r>
            <a:r>
              <a:rPr lang="fr-FR" sz="1200" dirty="0"/>
              <a:t>. </a:t>
            </a:r>
          </a:p>
          <a:p>
            <a:pPr marL="177800" indent="-177800">
              <a:spcAft>
                <a:spcPts val="300"/>
              </a:spcAft>
              <a:buNone/>
            </a:pPr>
            <a:r>
              <a:rPr lang="fr-FR" sz="1200" dirty="0"/>
              <a:t>Céline Boileau. « IA : la veille dans un monde sans sources ». </a:t>
            </a:r>
            <a:r>
              <a:rPr lang="fr-FR" sz="1200" i="1" dirty="0"/>
              <a:t>Bases. </a:t>
            </a:r>
            <a:r>
              <a:rPr lang="fr-FR" sz="1200" dirty="0"/>
              <a:t> n°416, 07-08/2023. p. 1-4.</a:t>
            </a:r>
          </a:p>
          <a:p>
            <a:pPr marL="177800" indent="-177800">
              <a:spcAft>
                <a:spcPts val="300"/>
              </a:spcAft>
              <a:buNone/>
            </a:pPr>
            <a:r>
              <a:rPr lang="fr-FR" sz="1200" dirty="0"/>
              <a:t>Gaëtan Bourdais, « Faut-il interdire ChatGPT à ses salariés ? ». </a:t>
            </a:r>
            <a:r>
              <a:rPr lang="fr-FR" sz="1200" i="1" dirty="0"/>
              <a:t>Shift avocats.</a:t>
            </a:r>
            <a:r>
              <a:rPr lang="fr-FR" sz="1200" dirty="0"/>
              <a:t> 22/09/2023. [en ligne]. Disponible sur : </a:t>
            </a:r>
            <a:r>
              <a:rPr lang="fr-FR" sz="1200" dirty="0">
                <a:hlinkClick r:id="rId12"/>
              </a:rPr>
              <a:t>https://shift-avocats.com/faut-il-interdire-chatgpt-a-ses-salaries/</a:t>
            </a:r>
            <a:r>
              <a:rPr lang="fr-FR" sz="1200" dirty="0"/>
              <a:t>. </a:t>
            </a:r>
          </a:p>
          <a:p>
            <a:pPr marL="177800" indent="-177800">
              <a:spcAft>
                <a:spcPts val="300"/>
              </a:spcAft>
              <a:buNone/>
            </a:pPr>
            <a:r>
              <a:rPr lang="fr-FR" sz="1200" dirty="0"/>
              <a:t>Bertrand </a:t>
            </a:r>
            <a:r>
              <a:rPr lang="fr-FR" sz="1200" dirty="0" err="1"/>
              <a:t>Braunschweig</a:t>
            </a:r>
            <a:r>
              <a:rPr lang="fr-FR" sz="1200" dirty="0"/>
              <a:t>. « Les cinq murs de l’intelligence artificielle ». </a:t>
            </a:r>
            <a:r>
              <a:rPr lang="fr-FR" sz="1200" i="1" dirty="0"/>
              <a:t>Futuribles</a:t>
            </a:r>
            <a:r>
              <a:rPr lang="fr-FR" sz="1200" dirty="0"/>
              <a:t>, n°453, mars-avril 2023. p. 5-24. [en ligne]. Disponible sur : </a:t>
            </a:r>
            <a:r>
              <a:rPr lang="fr-FR" sz="1200" dirty="0">
                <a:hlinkClick r:id="rId13"/>
              </a:rPr>
              <a:t>https://www.futuribles.com/les-cinq-murs-de-lintelligence-artificielle/</a:t>
            </a:r>
            <a:r>
              <a:rPr lang="fr-FR" sz="1200" dirty="0"/>
              <a:t>. </a:t>
            </a:r>
          </a:p>
          <a:p>
            <a:pPr marL="177800" indent="-177800">
              <a:spcAft>
                <a:spcPts val="300"/>
              </a:spcAft>
              <a:buNone/>
            </a:pPr>
            <a:r>
              <a:rPr lang="fr-FR" sz="1200" dirty="0"/>
              <a:t>Antonio A. </a:t>
            </a:r>
            <a:r>
              <a:rPr lang="fr-FR" sz="1200" dirty="0" err="1"/>
              <a:t>Casilli</a:t>
            </a:r>
            <a:r>
              <a:rPr lang="fr-FR" sz="1200" dirty="0"/>
              <a:t>. </a:t>
            </a:r>
            <a:r>
              <a:rPr lang="fr-FR" sz="1200" i="1" dirty="0"/>
              <a:t>En attendant les robots : enquête sur le travail du clic. </a:t>
            </a:r>
            <a:r>
              <a:rPr lang="fr-FR" sz="1200" dirty="0"/>
              <a:t> Paris : Seuil, 2019. 393 p.</a:t>
            </a:r>
          </a:p>
          <a:p>
            <a:pPr marL="177800" indent="-177800">
              <a:spcAft>
                <a:spcPts val="300"/>
              </a:spcAft>
              <a:buNone/>
            </a:pPr>
            <a:r>
              <a:rPr lang="fr-FR" sz="1200" dirty="0"/>
              <a:t>Fred </a:t>
            </a:r>
            <a:r>
              <a:rPr lang="fr-FR" sz="1200" dirty="0" err="1"/>
              <a:t>Cavazza</a:t>
            </a:r>
            <a:r>
              <a:rPr lang="fr-FR" sz="1200" dirty="0"/>
              <a:t> « Chatbots et agents intelligents ne sont qu’une étape intermédiaire vers les assistants numériques ». </a:t>
            </a:r>
            <a:r>
              <a:rPr lang="fr-FR" sz="1200" i="1" dirty="0"/>
              <a:t>FredCavazza.net.</a:t>
            </a:r>
            <a:r>
              <a:rPr lang="fr-FR" sz="1200" dirty="0"/>
              <a:t> 10/04/2024 . [en ligne]. Disponible sur : </a:t>
            </a:r>
            <a:r>
              <a:rPr lang="fr-FR" sz="1200" dirty="0">
                <a:hlinkClick r:id="rId14"/>
              </a:rPr>
              <a:t>https://fredcavazza.net/2024/04/10/chatbots-et-agents-intelligents-ne-sont-quune-etape-intermediaire-vers-les-assistants-numeriques/</a:t>
            </a:r>
            <a:r>
              <a:rPr lang="fr-FR" sz="1200" dirty="0"/>
              <a:t>. </a:t>
            </a:r>
          </a:p>
          <a:p>
            <a:pPr marL="177800" indent="-177800">
              <a:spcAft>
                <a:spcPts val="300"/>
              </a:spcAft>
              <a:buNone/>
            </a:pPr>
            <a:r>
              <a:rPr lang="fr-FR" sz="1200" dirty="0"/>
              <a:t>Challenges.fr. « ChatGPT et données personnelles  : que disent les plaintes déposées auprès de la Cnil ? ». </a:t>
            </a:r>
            <a:r>
              <a:rPr lang="fr-FR" sz="1200" i="1" dirty="0"/>
              <a:t>Challenges</a:t>
            </a:r>
            <a:r>
              <a:rPr lang="fr-FR" sz="1200" dirty="0"/>
              <a:t>. 05/04/2023. [en ligne]. Disponible sur : </a:t>
            </a:r>
            <a:r>
              <a:rPr lang="fr-FR" sz="1200" dirty="0">
                <a:hlinkClick r:id="rId15"/>
              </a:rPr>
              <a:t>https://www.challenges.fr/high-tech/chatgpt-et-donnees-personnelles-que-disent-les-plaintes-deposees-aupres-de-la-cnil_851328</a:t>
            </a:r>
            <a:r>
              <a:rPr lang="fr-FR" sz="1200" dirty="0"/>
              <a:t>. </a:t>
            </a:r>
          </a:p>
          <a:p>
            <a:pPr marL="177800" indent="-177800">
              <a:spcAft>
                <a:spcPts val="300"/>
              </a:spcAft>
              <a:buNone/>
            </a:pPr>
            <a:r>
              <a:rPr lang="fr-FR" sz="1200" dirty="0"/>
              <a:t>Martin </a:t>
            </a:r>
            <a:r>
              <a:rPr lang="fr-FR" sz="1200" dirty="0" err="1"/>
              <a:t>Clavey</a:t>
            </a:r>
            <a:r>
              <a:rPr lang="fr-FR" sz="1200" dirty="0"/>
              <a:t>. « ONU : une première résolution mondiale sur l’intelligence artificielle ». </a:t>
            </a:r>
            <a:r>
              <a:rPr lang="fr-FR" sz="1200" i="1" dirty="0"/>
              <a:t>Next.</a:t>
            </a:r>
            <a:r>
              <a:rPr lang="fr-FR" sz="1200" dirty="0"/>
              <a:t> 26/03/2024.  [en ligne]. Disponible sur : </a:t>
            </a:r>
            <a:r>
              <a:rPr lang="fr-FR" sz="1200" dirty="0">
                <a:hlinkClick r:id="rId16"/>
              </a:rPr>
              <a:t>https://next.ink/132315/onu-une-premiere-resolution-mondiale-sur-lintelligence-artificielle/</a:t>
            </a:r>
            <a:r>
              <a:rPr lang="fr-FR" sz="1200" dirty="0"/>
              <a:t>. </a:t>
            </a:r>
          </a:p>
          <a:p>
            <a:pPr marL="177800" indent="-177800">
              <a:spcAft>
                <a:spcPts val="300"/>
              </a:spcAft>
              <a:buNone/>
            </a:pPr>
            <a:r>
              <a:rPr lang="fr-FR" sz="1200" dirty="0"/>
              <a:t>--. « IA générative et open source : les services du gouvernement proposent leur grille de lecture ». </a:t>
            </a:r>
            <a:r>
              <a:rPr lang="fr-FR" sz="1200" i="1" dirty="0"/>
              <a:t>Ibid. </a:t>
            </a:r>
            <a:r>
              <a:rPr lang="fr-FR" sz="1200" dirty="0"/>
              <a:t>31/10/2024. [en ligne]. Disponible sur : </a:t>
            </a:r>
            <a:r>
              <a:rPr lang="fr-FR" sz="1200" dirty="0">
                <a:hlinkClick r:id="rId17"/>
              </a:rPr>
              <a:t>https://next.ink/156309/ia-generative-et-open-source-les-services-du-gouvernement-proposent-leur-grille-de-lecture/</a:t>
            </a:r>
            <a:r>
              <a:rPr lang="fr-FR" sz="1200" dirty="0"/>
              <a:t>. </a:t>
            </a:r>
          </a:p>
          <a:p>
            <a:pPr marL="177800" indent="-177800">
              <a:spcAft>
                <a:spcPts val="300"/>
              </a:spcAft>
              <a:buNone/>
            </a:pPr>
            <a:r>
              <a:rPr lang="fr-FR" sz="1200" dirty="0"/>
              <a:t>Commission européenne, Direction générale des réseaux de communication, du contenu et des technologies. </a:t>
            </a:r>
            <a:r>
              <a:rPr lang="fr-FR" sz="1200" i="1" dirty="0"/>
              <a:t>Lignes directrices en matière d’éthique pour une IA digne de confiance</a:t>
            </a:r>
            <a:r>
              <a:rPr lang="fr-FR" sz="1200" dirty="0"/>
              <a:t>. 2019. 56 p. [en ligne]. Disponible sur :  </a:t>
            </a:r>
            <a:r>
              <a:rPr lang="fr-FR" sz="1200" dirty="0">
                <a:hlinkClick r:id="rId18"/>
              </a:rPr>
              <a:t>https://data.europa.eu/doi/10.2759/74304</a:t>
            </a:r>
            <a:r>
              <a:rPr lang="fr-FR" sz="1200" dirty="0"/>
              <a:t>. </a:t>
            </a:r>
          </a:p>
          <a:p>
            <a:pPr marL="177800" indent="-177800">
              <a:spcAft>
                <a:spcPts val="300"/>
              </a:spcAft>
              <a:buNone/>
            </a:pPr>
            <a:r>
              <a:rPr lang="fr-FR" sz="1200" dirty="0" err="1"/>
              <a:t>MaryLou</a:t>
            </a:r>
            <a:r>
              <a:rPr lang="fr-FR" sz="1200" dirty="0"/>
              <a:t> Costa. « </a:t>
            </a:r>
            <a:r>
              <a:rPr lang="en-US" sz="1200" dirty="0"/>
              <a:t>Will AI make work burnout worse?</a:t>
            </a:r>
            <a:r>
              <a:rPr lang="fr-FR" sz="1200" dirty="0"/>
              <a:t>». </a:t>
            </a:r>
            <a:r>
              <a:rPr lang="fr-FR" sz="1200" i="1" dirty="0"/>
              <a:t>BBC</a:t>
            </a:r>
            <a:r>
              <a:rPr lang="fr-FR" sz="1200" dirty="0"/>
              <a:t>. 23/10/2024. </a:t>
            </a:r>
            <a:r>
              <a:rPr lang="fr-FR" sz="1200" dirty="0">
                <a:hlinkClick r:id="rId19"/>
              </a:rPr>
              <a:t>https://www.bbc.com/news/articles/c93pz1dz2kxo</a:t>
            </a:r>
            <a:r>
              <a:rPr lang="fr-FR" sz="1200" dirty="0"/>
              <a:t>. </a:t>
            </a:r>
          </a:p>
          <a:p>
            <a:pPr marL="177800" indent="-177800">
              <a:spcAft>
                <a:spcPts val="300"/>
              </a:spcAft>
              <a:buNone/>
            </a:pPr>
            <a:r>
              <a:rPr lang="fr-FR" sz="1200" dirty="0"/>
              <a:t>Vincent </a:t>
            </a:r>
            <a:r>
              <a:rPr lang="fr-FR" sz="1200" dirty="0" err="1"/>
              <a:t>Courboulay</a:t>
            </a:r>
            <a:r>
              <a:rPr lang="fr-FR" sz="1200" dirty="0"/>
              <a:t>. </a:t>
            </a:r>
            <a:r>
              <a:rPr lang="fr-FR" sz="1200" i="1" dirty="0"/>
              <a:t>Vers un numérique responsable. Repensons notre dépendance aux technologies digitales. </a:t>
            </a:r>
            <a:r>
              <a:rPr lang="fr-FR" sz="1200" dirty="0"/>
              <a:t>Arles : Actes Sud, 2021. 214 p.</a:t>
            </a:r>
          </a:p>
          <a:p>
            <a:pPr marL="177800" indent="-177800">
              <a:spcAft>
                <a:spcPts val="300"/>
              </a:spcAft>
              <a:buNone/>
            </a:pPr>
            <a:r>
              <a:rPr lang="fr-FR" sz="1200" dirty="0"/>
              <a:t>Kate Crawford.  </a:t>
            </a:r>
            <a:r>
              <a:rPr lang="fr-FR" sz="1200" i="1" dirty="0"/>
              <a:t>Contre-atlas de l’intelligence artificielle : les coûts politiques, sociaux et environnementaux de l’IA </a:t>
            </a:r>
            <a:r>
              <a:rPr lang="fr-FR" sz="1200" dirty="0"/>
              <a:t>. Paris : </a:t>
            </a:r>
            <a:r>
              <a:rPr lang="fr-FR" sz="1200" dirty="0" err="1"/>
              <a:t>Zulma</a:t>
            </a:r>
            <a:r>
              <a:rPr lang="fr-FR" sz="1200" dirty="0"/>
              <a:t>, 2022. 377 p.</a:t>
            </a:r>
          </a:p>
          <a:p>
            <a:pPr marL="177800" indent="-177800">
              <a:spcAft>
                <a:spcPts val="300"/>
              </a:spcAft>
              <a:buNone/>
            </a:pPr>
            <a:r>
              <a:rPr lang="fr-FR" sz="1200" dirty="0"/>
              <a:t>Inès Cussac. « ChatGPT bientôt déployé dans certains services publics ». </a:t>
            </a:r>
            <a:r>
              <a:rPr lang="fr-FR" sz="1200" i="1" dirty="0"/>
              <a:t>Capital</a:t>
            </a:r>
            <a:r>
              <a:rPr lang="fr-FR" sz="1200" dirty="0"/>
              <a:t>. 11/05/2023. [en ligne]. Disponible sur : </a:t>
            </a:r>
            <a:r>
              <a:rPr lang="fr-FR" sz="1200" dirty="0">
                <a:hlinkClick r:id="rId20"/>
              </a:rPr>
              <a:t>https://www.capital.fr/economie-politique/chatgpt-bientot-deploye-dans-certains-services-publics-1468184</a:t>
            </a:r>
            <a:r>
              <a:rPr lang="fr-FR" sz="1200" dirty="0"/>
              <a:t>. </a:t>
            </a:r>
          </a:p>
          <a:p>
            <a:pPr marL="177800" indent="-177800">
              <a:spcAft>
                <a:spcPts val="300"/>
              </a:spcAft>
              <a:buNone/>
            </a:pPr>
            <a:r>
              <a:rPr lang="fr-FR" sz="1200" dirty="0"/>
              <a:t>J</a:t>
            </a:r>
            <a:r>
              <a:rPr lang="en-US" sz="1200" dirty="0" err="1"/>
              <a:t>effrey</a:t>
            </a:r>
            <a:r>
              <a:rPr lang="en-US" sz="1200" dirty="0"/>
              <a:t> </a:t>
            </a:r>
            <a:r>
              <a:rPr lang="en-US" sz="1200" dirty="0" err="1"/>
              <a:t>Dastin</a:t>
            </a:r>
            <a:r>
              <a:rPr lang="en-US" sz="1200" dirty="0"/>
              <a:t> et Stephen </a:t>
            </a:r>
            <a:r>
              <a:rPr lang="en-US" sz="1200" dirty="0" err="1"/>
              <a:t>Nellis</a:t>
            </a:r>
            <a:r>
              <a:rPr lang="en-US" sz="1200" dirty="0"/>
              <a:t>.</a:t>
            </a:r>
            <a:r>
              <a:rPr lang="fr-FR" sz="1200" dirty="0"/>
              <a:t> «</a:t>
            </a:r>
            <a:r>
              <a:rPr lang="en-US" sz="1200" dirty="0"/>
              <a:t>Focus: For tech giants, AI like Bing and Bard poses billion-dollar search problem</a:t>
            </a:r>
            <a:r>
              <a:rPr lang="fr-FR" sz="1200" dirty="0"/>
              <a:t> ». </a:t>
            </a:r>
            <a:r>
              <a:rPr lang="fr-FR" sz="1200" i="1" dirty="0"/>
              <a:t>Reuters. </a:t>
            </a:r>
            <a:r>
              <a:rPr lang="fr-FR" sz="1200" dirty="0"/>
              <a:t>23/02/2023. [en ligne]. Disponible sur : </a:t>
            </a:r>
            <a:r>
              <a:rPr lang="fr-FR" sz="1200" dirty="0">
                <a:hlinkClick r:id="rId21"/>
              </a:rPr>
              <a:t>https://www.reuters.com/technology/tech-giants-ai-like-bing-bard-poses-billion-dollar-search-problem-2023-02-22/</a:t>
            </a:r>
            <a:r>
              <a:rPr lang="fr-FR" sz="12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375665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70000" lnSpcReduction="20000"/>
          </a:bodyPr>
          <a:lstStyle/>
          <a:p>
            <a:pPr marL="0" indent="0">
              <a:buNone/>
            </a:pPr>
            <a:r>
              <a:rPr lang="fr-FR" sz="1700" b="1" dirty="0">
                <a:solidFill>
                  <a:srgbClr val="71E7FF"/>
                </a:solidFill>
              </a:rPr>
              <a:t>Pistes de réflexion thématiques : questions écologiques, sociales et économiques (2)</a:t>
            </a:r>
          </a:p>
          <a:p>
            <a:pPr marL="0" indent="0">
              <a:buNone/>
            </a:pPr>
            <a:endParaRPr lang="en-US" sz="1100" dirty="0"/>
          </a:p>
          <a:p>
            <a:pPr marL="177800" indent="-177800">
              <a:spcAft>
                <a:spcPts val="300"/>
              </a:spcAft>
              <a:buNone/>
            </a:pPr>
            <a:r>
              <a:rPr lang="fr-FR" sz="1100" dirty="0"/>
              <a:t>Data for good. </a:t>
            </a:r>
            <a:r>
              <a:rPr lang="fr-FR" sz="1100" i="1" dirty="0"/>
              <a:t>Les grands défis de l’IA générative. </a:t>
            </a:r>
            <a:r>
              <a:rPr lang="fr-FR" sz="1100" dirty="0" err="1"/>
              <a:t>v1.0</a:t>
            </a:r>
            <a:r>
              <a:rPr lang="fr-FR" sz="1100" dirty="0"/>
              <a:t>. 07/2023. </a:t>
            </a:r>
            <a:r>
              <a:rPr lang="en-US" sz="1100" dirty="0"/>
              <a:t>109 p. [</a:t>
            </a:r>
            <a:r>
              <a:rPr lang="en-US" sz="1100" dirty="0" err="1"/>
              <a:t>en</a:t>
            </a:r>
            <a:r>
              <a:rPr lang="en-US" sz="1100" dirty="0"/>
              <a:t> </a:t>
            </a:r>
            <a:r>
              <a:rPr lang="en-US" sz="1100" dirty="0" err="1"/>
              <a:t>ligne</a:t>
            </a:r>
            <a:r>
              <a:rPr lang="en-US" sz="1100" dirty="0"/>
              <a:t>]. Disponible sur : </a:t>
            </a:r>
            <a:r>
              <a:rPr lang="en-US" sz="1100" dirty="0">
                <a:hlinkClick r:id="rId3"/>
              </a:rPr>
              <a:t>https://dataforgood.fr/iagenerative/</a:t>
            </a:r>
            <a:r>
              <a:rPr lang="en-US" sz="1100" dirty="0"/>
              <a:t>. </a:t>
            </a:r>
          </a:p>
          <a:p>
            <a:pPr marL="177800" indent="-177800">
              <a:spcAft>
                <a:spcPts val="300"/>
              </a:spcAft>
              <a:buNone/>
            </a:pPr>
            <a:r>
              <a:rPr lang="fr-FR" sz="1100" i="1" dirty="0"/>
              <a:t>Déclaration de Montréal pour un développement responsable de l'intelligence artificielle. </a:t>
            </a:r>
            <a:r>
              <a:rPr lang="fr-FR" sz="1100" dirty="0"/>
              <a:t>2018. [en ligne]. Disponible sur : </a:t>
            </a:r>
            <a:r>
              <a:rPr lang="fr-FR" sz="1100" dirty="0">
                <a:hlinkClick r:id="rId4"/>
              </a:rPr>
              <a:t>https://declarationmontreal-iaresponsable.com/la-declaration/</a:t>
            </a:r>
            <a:r>
              <a:rPr lang="fr-FR" sz="1100" dirty="0"/>
              <a:t>. </a:t>
            </a:r>
            <a:endParaRPr lang="en-US" sz="1100" dirty="0"/>
          </a:p>
          <a:p>
            <a:pPr marL="177800" indent="-177800">
              <a:spcAft>
                <a:spcPts val="300"/>
              </a:spcAft>
              <a:buNone/>
            </a:pPr>
            <a:r>
              <a:rPr lang="en-US" sz="1100" dirty="0"/>
              <a:t>Benj  Edwards. « Stanford researchers challenge OpenAI, others over AI transparency in new report ». </a:t>
            </a:r>
            <a:r>
              <a:rPr lang="en-US" sz="1100" i="1" dirty="0" err="1"/>
              <a:t>Ars</a:t>
            </a:r>
            <a:r>
              <a:rPr lang="en-US" sz="1100" i="1" dirty="0"/>
              <a:t> </a:t>
            </a:r>
            <a:r>
              <a:rPr lang="en-US" sz="1100" i="1" dirty="0" err="1"/>
              <a:t>Technica</a:t>
            </a:r>
            <a:r>
              <a:rPr lang="en-US" sz="1100" i="1" dirty="0"/>
              <a:t>.</a:t>
            </a:r>
            <a:r>
              <a:rPr lang="en-US" sz="1100" dirty="0"/>
              <a:t> 23/10/2023. </a:t>
            </a:r>
            <a:r>
              <a:rPr lang="fr-FR" sz="1100" dirty="0"/>
              <a:t>[en ligne]. Disponible sur : </a:t>
            </a:r>
            <a:r>
              <a:rPr lang="en-US" sz="1100" dirty="0">
                <a:hlinkClick r:id="rId5"/>
              </a:rPr>
              <a:t>https://arstechnica.com/information-technology/2023/10/stanford-researchers-challenge-openai-others-on-ai-transparency-in-new-report/</a:t>
            </a:r>
            <a:r>
              <a:rPr lang="en-US" sz="1100" dirty="0"/>
              <a:t>. </a:t>
            </a:r>
          </a:p>
          <a:p>
            <a:pPr marL="177800" indent="-177800">
              <a:spcAft>
                <a:spcPts val="300"/>
              </a:spcAft>
              <a:buNone/>
            </a:pPr>
            <a:r>
              <a:rPr lang="en-US" sz="1100" dirty="0"/>
              <a:t>Nico Grant et Karen Weise. </a:t>
            </a:r>
            <a:r>
              <a:rPr lang="fr-FR" sz="1100" dirty="0"/>
              <a:t>« I</a:t>
            </a:r>
            <a:r>
              <a:rPr lang="en-US" sz="1100" dirty="0"/>
              <a:t>n A.I. Race, Microsoft and Google Choose Speed Over Caution</a:t>
            </a:r>
            <a:r>
              <a:rPr lang="fr-FR" sz="1100" dirty="0"/>
              <a:t> ». </a:t>
            </a:r>
            <a:r>
              <a:rPr lang="fr-FR" sz="1100" i="1" dirty="0"/>
              <a:t>The New York Times. </a:t>
            </a:r>
            <a:r>
              <a:rPr lang="fr-FR" sz="1100" dirty="0"/>
              <a:t>07/04/2023. [en ligne]. Disponible sur : </a:t>
            </a:r>
            <a:r>
              <a:rPr lang="en-US" sz="1100" dirty="0">
                <a:hlinkClick r:id="rId6"/>
              </a:rPr>
              <a:t>https://www.nytimes.com/2023/04/07/technology/ai-chatbots-google-microsoft.html</a:t>
            </a:r>
            <a:r>
              <a:rPr lang="en-US" sz="1100" dirty="0"/>
              <a:t>. </a:t>
            </a:r>
          </a:p>
          <a:p>
            <a:pPr marL="177800" indent="-177800">
              <a:spcAft>
                <a:spcPts val="300"/>
              </a:spcAft>
              <a:buNone/>
            </a:pPr>
            <a:r>
              <a:rPr lang="en-US" sz="1100" dirty="0"/>
              <a:t>Arnaud </a:t>
            </a:r>
            <a:r>
              <a:rPr lang="en-US" sz="1100" dirty="0" err="1"/>
              <a:t>Halvick</a:t>
            </a:r>
            <a:r>
              <a:rPr lang="en-US" sz="1100" dirty="0"/>
              <a:t>. </a:t>
            </a:r>
            <a:r>
              <a:rPr lang="fr-FR" sz="1100" dirty="0"/>
              <a:t>« ChatGPT : vers une interdiction en France ? ».  </a:t>
            </a:r>
            <a:r>
              <a:rPr lang="fr-FR" sz="1100" i="1" dirty="0"/>
              <a:t>Cyber </a:t>
            </a:r>
            <a:r>
              <a:rPr lang="fr-FR" sz="1100" i="1" dirty="0" err="1"/>
              <a:t>ghost</a:t>
            </a:r>
            <a:r>
              <a:rPr lang="fr-FR" sz="1100" dirty="0"/>
              <a:t>. 09/11/2023. [en ligne]. Disponible sur : </a:t>
            </a:r>
            <a:r>
              <a:rPr lang="fr-FR" sz="1100" dirty="0">
                <a:hlinkClick r:id="rId7"/>
              </a:rPr>
              <a:t>https://www.cyberghostvpn.com/fr_FR/privacyhub/interdiction-chatgpt-france/</a:t>
            </a:r>
            <a:r>
              <a:rPr lang="fr-FR" sz="1100" dirty="0"/>
              <a:t>. </a:t>
            </a:r>
            <a:endParaRPr lang="en-US" sz="1100" dirty="0"/>
          </a:p>
          <a:p>
            <a:pPr marL="177800" indent="-177800">
              <a:spcAft>
                <a:spcPts val="300"/>
              </a:spcAft>
              <a:buNone/>
            </a:pPr>
            <a:r>
              <a:rPr lang="en-US" sz="1100" dirty="0"/>
              <a:t>Mellissa </a:t>
            </a:r>
            <a:r>
              <a:rPr lang="en-US" sz="1100" dirty="0" err="1"/>
              <a:t>Heikkilä</a:t>
            </a:r>
            <a:r>
              <a:rPr lang="en-US" sz="1100" dirty="0"/>
              <a:t>, «Inside a radical new project to democratize AI ». </a:t>
            </a:r>
            <a:r>
              <a:rPr lang="en-US" sz="1100" i="1" dirty="0"/>
              <a:t>MIT technology review. </a:t>
            </a:r>
            <a:r>
              <a:rPr lang="en-US" sz="1100" dirty="0"/>
              <a:t>12/07/2022. </a:t>
            </a:r>
            <a:r>
              <a:rPr lang="fr-FR" sz="1100" dirty="0"/>
              <a:t>[en ligne]. Disponible sur :</a:t>
            </a:r>
            <a:r>
              <a:rPr lang="en-US" sz="1100" dirty="0"/>
              <a:t> </a:t>
            </a:r>
            <a:r>
              <a:rPr lang="en-US" sz="1100" dirty="0">
                <a:hlinkClick r:id="rId8"/>
              </a:rPr>
              <a:t>https://www.technologyreview.com/2022/07/12/1055817/inside-a-radical-new-project-to-democratize-ai/</a:t>
            </a:r>
            <a:r>
              <a:rPr lang="en-US" sz="1100" dirty="0"/>
              <a:t>.   </a:t>
            </a:r>
          </a:p>
          <a:p>
            <a:pPr marL="177800" indent="-177800">
              <a:spcAft>
                <a:spcPts val="300"/>
              </a:spcAft>
              <a:buNone/>
            </a:pPr>
            <a:r>
              <a:rPr lang="en-US" sz="1100" dirty="0"/>
              <a:t>Ian R Hodgkinson, Nick Jennings et Tom Jackson. </a:t>
            </a:r>
            <a:r>
              <a:rPr lang="fr-FR" sz="1100" dirty="0"/>
              <a:t>« </a:t>
            </a:r>
            <a:r>
              <a:rPr lang="en-US" sz="1100" dirty="0"/>
              <a:t>Everyone must understand the environmental costs of AI </a:t>
            </a:r>
            <a:r>
              <a:rPr lang="fr-FR" sz="1100" dirty="0"/>
              <a:t>».  </a:t>
            </a:r>
            <a:r>
              <a:rPr lang="fr-FR" sz="1100" i="1" dirty="0"/>
              <a:t>The AI </a:t>
            </a:r>
            <a:r>
              <a:rPr lang="fr-FR" sz="1100" i="1" dirty="0" err="1"/>
              <a:t>Wonk</a:t>
            </a:r>
            <a:r>
              <a:rPr lang="fr-FR" sz="1100" dirty="0"/>
              <a:t>. 04/10/2024. [en ligne]. Disponible sur : </a:t>
            </a:r>
            <a:r>
              <a:rPr lang="fr-FR" sz="1100" dirty="0">
                <a:hlinkClick r:id="rId9"/>
              </a:rPr>
              <a:t>https://oecd.ai/en/wonk/understand-environmental-costs</a:t>
            </a:r>
            <a:r>
              <a:rPr lang="fr-FR" sz="1100" dirty="0"/>
              <a:t>. </a:t>
            </a:r>
            <a:endParaRPr lang="en-US" sz="1100" dirty="0"/>
          </a:p>
          <a:p>
            <a:pPr marL="177800" indent="-177800">
              <a:spcAft>
                <a:spcPts val="300"/>
              </a:spcAft>
              <a:buNone/>
            </a:pPr>
            <a:r>
              <a:rPr lang="en-US" sz="1100" dirty="0"/>
              <a:t>Bastien L. </a:t>
            </a:r>
            <a:r>
              <a:rPr lang="fr-FR" sz="1100" dirty="0"/>
              <a:t>«GPT-5 : OpenAI crée secrètement la 1ère IA générale égale à l’humain, selon un </a:t>
            </a:r>
            <a:r>
              <a:rPr lang="fr-FR" sz="1100" dirty="0" err="1"/>
              <a:t>leak</a:t>
            </a:r>
            <a:r>
              <a:rPr lang="fr-FR" sz="1100" dirty="0"/>
              <a:t> Twitter ». </a:t>
            </a:r>
            <a:r>
              <a:rPr lang="fr-FR" sz="1100" i="1" dirty="0"/>
              <a:t>Le </a:t>
            </a:r>
            <a:r>
              <a:rPr lang="fr-FR" sz="1100" i="1" dirty="0" err="1"/>
              <a:t>big</a:t>
            </a:r>
            <a:r>
              <a:rPr lang="fr-FR" sz="1100" i="1" dirty="0"/>
              <a:t> data. </a:t>
            </a:r>
            <a:r>
              <a:rPr lang="fr-FR" sz="1100" dirty="0"/>
              <a:t>30/10/2023. [en ligne]. Disponible sur : </a:t>
            </a:r>
            <a:r>
              <a:rPr lang="fr-FR" sz="1100" dirty="0">
                <a:hlinkClick r:id="rId10"/>
              </a:rPr>
              <a:t>https://www.lebigdata.fr/gpt-5-leak</a:t>
            </a:r>
            <a:r>
              <a:rPr lang="fr-FR" sz="1100" dirty="0"/>
              <a:t>. </a:t>
            </a:r>
            <a:endParaRPr lang="en-US" sz="1100" dirty="0"/>
          </a:p>
          <a:p>
            <a:pPr marL="177800" indent="-177800">
              <a:spcAft>
                <a:spcPts val="300"/>
              </a:spcAft>
              <a:buNone/>
            </a:pPr>
            <a:r>
              <a:rPr lang="en-US" sz="1100" dirty="0" err="1"/>
              <a:t>Kif</a:t>
            </a:r>
            <a:r>
              <a:rPr lang="en-US" sz="1100" dirty="0"/>
              <a:t> </a:t>
            </a:r>
            <a:r>
              <a:rPr lang="en-US" sz="1100" dirty="0" err="1"/>
              <a:t>Leswig</a:t>
            </a:r>
            <a:r>
              <a:rPr lang="en-US" sz="1100" dirty="0"/>
              <a:t>. </a:t>
            </a:r>
            <a:r>
              <a:rPr lang="fr-FR" sz="1100" dirty="0"/>
              <a:t>« </a:t>
            </a:r>
            <a:r>
              <a:rPr lang="en-US" sz="1100" dirty="0"/>
              <a:t>Microsoft’s Bing A.I. made several factual errors in last week’s launch demo</a:t>
            </a:r>
            <a:r>
              <a:rPr lang="fr-FR" sz="1100" dirty="0"/>
              <a:t> ». </a:t>
            </a:r>
            <a:r>
              <a:rPr lang="fr-FR" sz="1100" i="1" dirty="0"/>
              <a:t>CNBC. </a:t>
            </a:r>
            <a:r>
              <a:rPr lang="fr-FR" sz="1100" dirty="0"/>
              <a:t>14/02/2023. [en ligne]. Disponible sur : </a:t>
            </a:r>
            <a:r>
              <a:rPr lang="en-US" sz="1100" dirty="0">
                <a:hlinkClick r:id="rId11"/>
              </a:rPr>
              <a:t>https://www.cnbc.com/2023/02/14/microsoft-bing-ai-made-several-errors-in-launch-demo-last-week-.html</a:t>
            </a:r>
            <a:r>
              <a:rPr lang="en-US" sz="1100" dirty="0"/>
              <a:t>. </a:t>
            </a:r>
          </a:p>
          <a:p>
            <a:pPr marL="177800" indent="-177800">
              <a:spcAft>
                <a:spcPts val="300"/>
              </a:spcAft>
              <a:buNone/>
            </a:pPr>
            <a:r>
              <a:rPr lang="fr-FR" sz="1100" dirty="0"/>
              <a:t>« </a:t>
            </a:r>
            <a:r>
              <a:rPr lang="en-US" sz="1100" dirty="0"/>
              <a:t>Les </a:t>
            </a:r>
            <a:r>
              <a:rPr lang="en-US" sz="1100" dirty="0" err="1"/>
              <a:t>ordinateurs</a:t>
            </a:r>
            <a:r>
              <a:rPr lang="en-US" sz="1100" dirty="0"/>
              <a:t> </a:t>
            </a:r>
            <a:r>
              <a:rPr lang="en-US" sz="1100" dirty="0" err="1"/>
              <a:t>ont-ils</a:t>
            </a:r>
            <a:r>
              <a:rPr lang="en-US" sz="1100" dirty="0"/>
              <a:t> des </a:t>
            </a:r>
            <a:r>
              <a:rPr lang="en-US" sz="1100" dirty="0" err="1"/>
              <a:t>préjugés</a:t>
            </a:r>
            <a:r>
              <a:rPr lang="en-US" sz="1100" dirty="0"/>
              <a:t> ?</a:t>
            </a:r>
            <a:r>
              <a:rPr lang="fr-FR" sz="1100" dirty="0"/>
              <a:t> ».  </a:t>
            </a:r>
            <a:r>
              <a:rPr lang="fr-FR" sz="1100" i="1" dirty="0"/>
              <a:t>42, la réponse à presque tout. </a:t>
            </a:r>
            <a:r>
              <a:rPr lang="fr-FR" sz="1100" dirty="0"/>
              <a:t> 2022. 28 min. [en ligne]. Disponible sur : </a:t>
            </a:r>
            <a:r>
              <a:rPr lang="fr-FR" sz="1100" dirty="0">
                <a:hlinkClick r:id="rId12"/>
              </a:rPr>
              <a:t>https://www.arte.tv/fr/videos/101938-008-A/les-ordinateurs-ont-ils-des-prejuges/</a:t>
            </a:r>
            <a:r>
              <a:rPr lang="fr-FR" sz="1100" dirty="0"/>
              <a:t>. </a:t>
            </a:r>
            <a:r>
              <a:rPr lang="en-US" sz="1100" dirty="0"/>
              <a:t> </a:t>
            </a:r>
          </a:p>
          <a:p>
            <a:pPr marL="177800" indent="-177800">
              <a:spcAft>
                <a:spcPts val="300"/>
              </a:spcAft>
              <a:buNone/>
            </a:pPr>
            <a:r>
              <a:rPr lang="en-US" sz="1100" i="1" dirty="0"/>
              <a:t>Pause Giant AI Experiments: An Open Letter</a:t>
            </a:r>
            <a:r>
              <a:rPr lang="en-US" sz="1100" dirty="0"/>
              <a:t>. 22/03/2023. </a:t>
            </a:r>
            <a:r>
              <a:rPr lang="fr-FR" sz="1100" dirty="0"/>
              <a:t>[en ligne]. Disponible sur :</a:t>
            </a:r>
            <a:r>
              <a:rPr lang="en-US" sz="1100" dirty="0"/>
              <a:t> </a:t>
            </a:r>
            <a:r>
              <a:rPr lang="en-US" sz="1100" dirty="0">
                <a:hlinkClick r:id="rId13"/>
              </a:rPr>
              <a:t>https://futureoflife.org/open-letter/pause-giant-ai-experiments/</a:t>
            </a:r>
            <a:r>
              <a:rPr lang="en-US" sz="1100" dirty="0"/>
              <a:t>. </a:t>
            </a:r>
          </a:p>
          <a:p>
            <a:pPr marL="177800" indent="-177800">
              <a:spcAft>
                <a:spcPts val="300"/>
              </a:spcAft>
              <a:buNone/>
            </a:pPr>
            <a:r>
              <a:rPr lang="en-US" sz="1100" dirty="0"/>
              <a:t>Sharon Goldman. </a:t>
            </a:r>
            <a:r>
              <a:rPr lang="fr-FR" sz="1100" dirty="0"/>
              <a:t>« AI </a:t>
            </a:r>
            <a:r>
              <a:rPr lang="fr-FR" sz="1100" dirty="0" err="1"/>
              <a:t>pioneers</a:t>
            </a:r>
            <a:r>
              <a:rPr lang="fr-FR" sz="1100" dirty="0"/>
              <a:t> Hinton, </a:t>
            </a:r>
            <a:r>
              <a:rPr lang="fr-FR" sz="1100" dirty="0" err="1"/>
              <a:t>Ng</a:t>
            </a:r>
            <a:r>
              <a:rPr lang="fr-FR" sz="1100" dirty="0"/>
              <a:t>, </a:t>
            </a:r>
            <a:r>
              <a:rPr lang="fr-FR" sz="1100" dirty="0" err="1"/>
              <a:t>LeCun</a:t>
            </a:r>
            <a:r>
              <a:rPr lang="fr-FR" sz="1100" dirty="0"/>
              <a:t>, Bengio </a:t>
            </a:r>
            <a:r>
              <a:rPr lang="fr-FR" sz="1100" dirty="0" err="1"/>
              <a:t>amp</a:t>
            </a:r>
            <a:r>
              <a:rPr lang="fr-FR" sz="1100" dirty="0"/>
              <a:t> up x-</a:t>
            </a:r>
            <a:r>
              <a:rPr lang="fr-FR" sz="1100" dirty="0" err="1"/>
              <a:t>risk</a:t>
            </a:r>
            <a:r>
              <a:rPr lang="fr-FR" sz="1100" dirty="0"/>
              <a:t> </a:t>
            </a:r>
            <a:r>
              <a:rPr lang="fr-FR" sz="1100" dirty="0" err="1"/>
              <a:t>debate</a:t>
            </a:r>
            <a:r>
              <a:rPr lang="en-US" sz="1100" dirty="0"/>
              <a:t> </a:t>
            </a:r>
            <a:r>
              <a:rPr lang="fr-FR" sz="1100" dirty="0"/>
              <a:t> ». </a:t>
            </a:r>
            <a:r>
              <a:rPr lang="fr-FR" sz="1100" i="1" dirty="0" err="1"/>
              <a:t>VentureBeat</a:t>
            </a:r>
            <a:r>
              <a:rPr lang="fr-FR" sz="1100" i="1" dirty="0"/>
              <a:t>. </a:t>
            </a:r>
            <a:r>
              <a:rPr lang="fr-FR" sz="1100" dirty="0"/>
              <a:t>31/10/2023. [en ligne]. Disponible sur :  </a:t>
            </a:r>
            <a:r>
              <a:rPr lang="en-US" sz="1100" dirty="0">
                <a:hlinkClick r:id="rId14"/>
              </a:rPr>
              <a:t>https://venturebeat.com/ai/ai-pioneers-hinton-ng-lecun-bengio-amp-up-x-risk-debate/</a:t>
            </a:r>
            <a:r>
              <a:rPr lang="en-US" sz="1100" dirty="0"/>
              <a:t>. </a:t>
            </a:r>
          </a:p>
          <a:p>
            <a:pPr marL="177800" indent="-177800">
              <a:spcAft>
                <a:spcPts val="300"/>
              </a:spcAft>
              <a:buNone/>
            </a:pPr>
            <a:r>
              <a:rPr lang="sv-SE" sz="1100" dirty="0"/>
              <a:t>Krystal Hu et Niket Nishant. </a:t>
            </a:r>
            <a:r>
              <a:rPr lang="fr-FR" sz="1100" dirty="0"/>
              <a:t>« </a:t>
            </a:r>
            <a:r>
              <a:rPr lang="en-US" sz="1100" dirty="0" err="1"/>
              <a:t>OpenAI</a:t>
            </a:r>
            <a:r>
              <a:rPr lang="en-US" sz="1100" dirty="0"/>
              <a:t>, at boosted valuation, in talks to sell existing shares to investors, sources say</a:t>
            </a:r>
            <a:r>
              <a:rPr lang="fr-FR" sz="1100" dirty="0"/>
              <a:t> ». 27/09/2023. [en ligne]. Disponible sur : </a:t>
            </a:r>
            <a:r>
              <a:rPr lang="en-US" sz="1100" dirty="0">
                <a:hlinkClick r:id="rId15"/>
              </a:rPr>
              <a:t>https://www.reuters.com/technology/openai-seeks-valuation-up-90-bln-sale-existing-shares-wsj-2023-09-26/</a:t>
            </a:r>
            <a:r>
              <a:rPr lang="en-US" sz="1100" dirty="0"/>
              <a:t>. </a:t>
            </a:r>
          </a:p>
          <a:p>
            <a:pPr marL="177800" indent="-177800">
              <a:spcAft>
                <a:spcPts val="300"/>
              </a:spcAft>
              <a:buNone/>
            </a:pPr>
            <a:r>
              <a:rPr lang="en-US" sz="1100" dirty="0" err="1"/>
              <a:t>Sayash</a:t>
            </a:r>
            <a:r>
              <a:rPr lang="en-US" sz="1100" dirty="0"/>
              <a:t> Kapoor et Arvind Narayanan. </a:t>
            </a:r>
            <a:r>
              <a:rPr lang="en-US" sz="1100" i="1" dirty="0"/>
              <a:t>AI snake oil. </a:t>
            </a:r>
            <a:r>
              <a:rPr lang="fr-FR" sz="1100" dirty="0"/>
              <a:t>[en ligne]. Disponible sur :</a:t>
            </a:r>
            <a:r>
              <a:rPr lang="en-US" sz="1100"/>
              <a:t> </a:t>
            </a:r>
            <a:r>
              <a:rPr lang="en-US" sz="1100">
                <a:hlinkClick r:id="rId16"/>
              </a:rPr>
              <a:t>https://www.aisnakeoil.com/</a:t>
            </a:r>
            <a:r>
              <a:rPr lang="en-US" sz="1100"/>
              <a:t>. </a:t>
            </a:r>
            <a:endParaRPr lang="en-US" sz="1100" dirty="0"/>
          </a:p>
          <a:p>
            <a:pPr marL="177800" indent="-177800">
              <a:spcAft>
                <a:spcPts val="300"/>
              </a:spcAft>
              <a:buNone/>
            </a:pPr>
            <a:r>
              <a:rPr lang="en-US" sz="1100" dirty="0"/>
              <a:t>Pengfei Li et al. </a:t>
            </a:r>
            <a:r>
              <a:rPr lang="fr-FR" sz="1100" dirty="0"/>
              <a:t>« </a:t>
            </a:r>
            <a:r>
              <a:rPr lang="en-US" sz="1100" dirty="0"/>
              <a:t>Making AI Less “Thirsty”: Uncovering and Addressing the Secret Water Footprint of AI Models</a:t>
            </a:r>
            <a:r>
              <a:rPr lang="fr-FR" sz="1100" dirty="0"/>
              <a:t> ». </a:t>
            </a:r>
            <a:r>
              <a:rPr lang="fr-FR" sz="1100" i="1" dirty="0"/>
              <a:t>ArXiv.</a:t>
            </a:r>
            <a:r>
              <a:rPr lang="fr-FR" sz="1100" dirty="0"/>
              <a:t> 29/09/2023. [en ligne]. Disponible sur :  </a:t>
            </a:r>
            <a:r>
              <a:rPr lang="fr-FR" sz="1100" dirty="0">
                <a:hlinkClick r:id="rId17"/>
              </a:rPr>
              <a:t>https://arxiv.org/pdf/2304.03271.pdf</a:t>
            </a:r>
            <a:r>
              <a:rPr lang="fr-FR" sz="1100" dirty="0"/>
              <a:t>. </a:t>
            </a:r>
            <a:endParaRPr lang="en-US" sz="1100" dirty="0"/>
          </a:p>
          <a:p>
            <a:pPr marL="177800" indent="-177800">
              <a:spcAft>
                <a:spcPts val="300"/>
              </a:spcAft>
              <a:buNone/>
            </a:pPr>
            <a:r>
              <a:rPr lang="en-US" sz="1100" dirty="0"/>
              <a:t>Anne-Marie </a:t>
            </a:r>
            <a:r>
              <a:rPr lang="en-US" sz="1100" dirty="0" err="1"/>
              <a:t>Libmann</a:t>
            </a:r>
            <a:r>
              <a:rPr lang="en-US" sz="1100" dirty="0"/>
              <a:t>. </a:t>
            </a:r>
            <a:r>
              <a:rPr lang="fr-FR" sz="1100" dirty="0"/>
              <a:t>« </a:t>
            </a:r>
            <a:r>
              <a:rPr lang="en-US" sz="1100" dirty="0"/>
              <a:t>IA : Google, </a:t>
            </a:r>
            <a:r>
              <a:rPr lang="en-US" sz="1100" dirty="0" err="1"/>
              <a:t>xAI</a:t>
            </a:r>
            <a:r>
              <a:rPr lang="en-US" sz="1100" dirty="0"/>
              <a:t> et </a:t>
            </a:r>
            <a:r>
              <a:rPr lang="en-US" sz="1100" dirty="0" err="1"/>
              <a:t>Anthorpic</a:t>
            </a:r>
            <a:r>
              <a:rPr lang="en-US" sz="1100" dirty="0"/>
              <a:t> </a:t>
            </a:r>
            <a:r>
              <a:rPr lang="en-US" sz="1100" dirty="0" err="1"/>
              <a:t>dévoilent</a:t>
            </a:r>
            <a:r>
              <a:rPr lang="en-US" sz="1100" dirty="0"/>
              <a:t> chacun le </a:t>
            </a:r>
            <a:r>
              <a:rPr lang="en-US" sz="1100" dirty="0" err="1"/>
              <a:t>modèle</a:t>
            </a:r>
            <a:r>
              <a:rPr lang="en-US" sz="1100" dirty="0"/>
              <a:t> le plus intelligent du moment </a:t>
            </a:r>
            <a:r>
              <a:rPr lang="fr-FR" sz="1100" dirty="0"/>
              <a:t>»</a:t>
            </a:r>
            <a:r>
              <a:rPr lang="en-US" sz="1100" dirty="0"/>
              <a:t>. </a:t>
            </a:r>
            <a:r>
              <a:rPr lang="en-US" sz="1100" i="1" dirty="0"/>
              <a:t>Bases.</a:t>
            </a:r>
            <a:r>
              <a:rPr lang="en-US" sz="1100" dirty="0"/>
              <a:t> </a:t>
            </a:r>
            <a:r>
              <a:rPr lang="en-US" sz="1100" dirty="0" err="1"/>
              <a:t>n°434</a:t>
            </a:r>
            <a:r>
              <a:rPr lang="en-US" sz="1100" dirty="0"/>
              <a:t>. 03/2025. p. 9-</a:t>
            </a:r>
            <a:r>
              <a:rPr lang="en-US" sz="1100" dirty="0" err="1"/>
              <a:t>11.</a:t>
            </a:r>
            <a:r>
              <a:rPr lang="en-US" sz="1100" b="1" dirty="0" err="1"/>
              <a:t>Co</a:t>
            </a:r>
            <a:endParaRPr lang="en-US" sz="1100" dirty="0"/>
          </a:p>
          <a:p>
            <a:pPr marL="177800" indent="-177800">
              <a:spcAft>
                <a:spcPts val="300"/>
              </a:spcAft>
              <a:buNone/>
            </a:pPr>
            <a:r>
              <a:rPr lang="en-US" sz="1100" dirty="0"/>
              <a:t>Steve </a:t>
            </a:r>
            <a:r>
              <a:rPr lang="fr-FR" sz="1100" dirty="0">
                <a:sym typeface="Wingdings" panose="05000000000000000000" pitchFamily="2" charset="2"/>
              </a:rPr>
              <a:t>Lohr.  « </a:t>
            </a:r>
            <a:r>
              <a:rPr lang="en-US" sz="1100" dirty="0">
                <a:sym typeface="Wingdings" panose="05000000000000000000" pitchFamily="2" charset="2"/>
              </a:rPr>
              <a:t>An Industry Insider Drives an Open Alternative to Big Tech’s A.I.</a:t>
            </a:r>
            <a:r>
              <a:rPr lang="fr-FR" sz="1100" dirty="0">
                <a:sym typeface="Wingdings" panose="05000000000000000000" pitchFamily="2" charset="2"/>
              </a:rPr>
              <a:t>». </a:t>
            </a:r>
            <a:r>
              <a:rPr lang="fr-FR" sz="1100" i="1" dirty="0">
                <a:sym typeface="Wingdings" panose="05000000000000000000" pitchFamily="2" charset="2"/>
              </a:rPr>
              <a:t>The New York times</a:t>
            </a:r>
            <a:r>
              <a:rPr lang="fr-FR" sz="1100" dirty="0">
                <a:sym typeface="Wingdings" panose="05000000000000000000" pitchFamily="2" charset="2"/>
              </a:rPr>
              <a:t>. 19/10/2023. [en ligne]. Disponible sur : </a:t>
            </a:r>
            <a:r>
              <a:rPr lang="fr-FR" sz="1100" dirty="0">
                <a:sym typeface="Wingdings" panose="05000000000000000000" pitchFamily="2" charset="2"/>
                <a:hlinkClick r:id="rId18"/>
              </a:rPr>
              <a:t>https://www.nytimes.com/2023/10/19/technology/allen-institute-open-source-ai.html</a:t>
            </a:r>
            <a:r>
              <a:rPr lang="fr-FR" sz="1100" dirty="0">
                <a:sym typeface="Wingdings" panose="05000000000000000000" pitchFamily="2" charset="2"/>
              </a:rPr>
              <a:t>. </a:t>
            </a:r>
          </a:p>
          <a:p>
            <a:pPr marL="177800" indent="-177800">
              <a:spcAft>
                <a:spcPts val="300"/>
              </a:spcAft>
              <a:buNone/>
            </a:pPr>
            <a:r>
              <a:rPr lang="en-US" sz="1100" dirty="0"/>
              <a:t>Sasha </a:t>
            </a:r>
            <a:r>
              <a:rPr lang="en-US" sz="1100" dirty="0" err="1"/>
              <a:t>Luccioni</a:t>
            </a:r>
            <a:r>
              <a:rPr lang="en-US" sz="1100" dirty="0"/>
              <a:t> et al. </a:t>
            </a:r>
            <a:r>
              <a:rPr lang="fr-FR" sz="1100" dirty="0"/>
              <a:t>« </a:t>
            </a:r>
            <a:r>
              <a:rPr lang="en-US" sz="1100" dirty="0"/>
              <a:t>Power Hungry Processing: Watts Driving the Cost of AI Deployment?</a:t>
            </a:r>
            <a:r>
              <a:rPr lang="fr-FR" sz="1100" dirty="0"/>
              <a:t>  ».</a:t>
            </a:r>
            <a:r>
              <a:rPr lang="en-US" sz="1100" dirty="0"/>
              <a:t> </a:t>
            </a:r>
            <a:r>
              <a:rPr lang="en-US" sz="1100" i="1" dirty="0"/>
              <a:t>The 2024 ACM Conference on Fairness, Accountability, and Transparency</a:t>
            </a:r>
            <a:r>
              <a:rPr lang="en-US" sz="1100" dirty="0"/>
              <a:t>. 06/2024. </a:t>
            </a:r>
            <a:r>
              <a:rPr lang="fr-FR" sz="1100" dirty="0">
                <a:sym typeface="Wingdings" panose="05000000000000000000" pitchFamily="2" charset="2"/>
              </a:rPr>
              <a:t>[en ligne]. Disponible sur :</a:t>
            </a:r>
            <a:r>
              <a:rPr lang="en-US" sz="1100" dirty="0"/>
              <a:t> </a:t>
            </a:r>
            <a:r>
              <a:rPr lang="en-US" sz="1100" dirty="0">
                <a:hlinkClick r:id="rId19"/>
              </a:rPr>
              <a:t>https://dl.acm.org/doi/10.1145/3630106.3658542</a:t>
            </a:r>
            <a:r>
              <a:rPr lang="en-US" sz="1100" dirty="0"/>
              <a:t>. </a:t>
            </a:r>
          </a:p>
          <a:p>
            <a:pPr marL="177800" indent="-177800">
              <a:spcAft>
                <a:spcPts val="300"/>
              </a:spcAft>
              <a:buNone/>
            </a:pPr>
            <a:r>
              <a:rPr lang="en-US" sz="1100" dirty="0"/>
              <a:t>--. </a:t>
            </a:r>
            <a:r>
              <a:rPr lang="fr-FR" sz="1100" dirty="0"/>
              <a:t>« </a:t>
            </a:r>
            <a:r>
              <a:rPr lang="en-US" sz="1100" dirty="0"/>
              <a:t>The Environmental Impacts of AI -- Primer</a:t>
            </a:r>
            <a:r>
              <a:rPr lang="fr-FR" sz="1100" dirty="0"/>
              <a:t> ». </a:t>
            </a:r>
            <a:r>
              <a:rPr lang="fr-FR" sz="1100" i="1" dirty="0" err="1"/>
              <a:t>Hugging</a:t>
            </a:r>
            <a:r>
              <a:rPr lang="fr-FR" sz="1100" i="1" dirty="0"/>
              <a:t> Face.</a:t>
            </a:r>
            <a:r>
              <a:rPr lang="fr-FR" sz="1100" dirty="0"/>
              <a:t> 03/09/2024. </a:t>
            </a:r>
            <a:r>
              <a:rPr lang="fr-FR" sz="1100" dirty="0">
                <a:sym typeface="Wingdings" panose="05000000000000000000" pitchFamily="2" charset="2"/>
              </a:rPr>
              <a:t>[en ligne]. Disponible sur :</a:t>
            </a:r>
            <a:r>
              <a:rPr lang="en-US" sz="1100" dirty="0"/>
              <a:t> </a:t>
            </a:r>
            <a:r>
              <a:rPr lang="fr-FR" sz="1100" dirty="0">
                <a:hlinkClick r:id="rId20"/>
              </a:rPr>
              <a:t>https://huggingface.co/blog/sasha/ai-environment-primer</a:t>
            </a:r>
            <a:r>
              <a:rPr lang="fr-FR" sz="1100" dirty="0"/>
              <a:t>. </a:t>
            </a:r>
            <a:endParaRPr lang="en-US" sz="1100" dirty="0"/>
          </a:p>
          <a:p>
            <a:pPr marL="177800" indent="-177800">
              <a:spcAft>
                <a:spcPts val="300"/>
              </a:spcAft>
              <a:buNone/>
            </a:pPr>
            <a:r>
              <a:rPr lang="en-US" sz="1100" dirty="0"/>
              <a:t>Andy Masley. « Using ChatGPT is not bad for the environnement ». </a:t>
            </a:r>
            <a:r>
              <a:rPr lang="en-US" sz="1100" i="1" dirty="0"/>
              <a:t>The Weird turn pro.</a:t>
            </a:r>
            <a:r>
              <a:rPr lang="en-US" sz="1100" dirty="0"/>
              <a:t> 13/01/2025. </a:t>
            </a:r>
            <a:r>
              <a:rPr lang="fr-FR" sz="1100" dirty="0">
                <a:sym typeface="Wingdings" panose="05000000000000000000" pitchFamily="2" charset="2"/>
              </a:rPr>
              <a:t>[en ligne]. Disponible sur :</a:t>
            </a:r>
            <a:r>
              <a:rPr lang="en-US" sz="1100" dirty="0"/>
              <a:t> </a:t>
            </a:r>
            <a:r>
              <a:rPr lang="en-US" sz="1100" dirty="0">
                <a:hlinkClick r:id="rId21"/>
              </a:rPr>
              <a:t>https://andymasley.substack.com/p/individual-ai-use-is-not-bad-for</a:t>
            </a:r>
            <a:r>
              <a:rPr lang="en-US" sz="1100" dirty="0"/>
              <a:t>, complete de </a:t>
            </a:r>
            <a:r>
              <a:rPr lang="fr-FR" sz="1100" dirty="0"/>
              <a:t>« </a:t>
            </a:r>
            <a:r>
              <a:rPr lang="en-US" sz="1100" dirty="0"/>
              <a:t>Why using ChatGPT is not bad for the environment – a cheat sheet</a:t>
            </a:r>
            <a:r>
              <a:rPr lang="fr-FR" sz="1100" dirty="0"/>
              <a:t> », 28/04/2025, </a:t>
            </a:r>
            <a:r>
              <a:rPr lang="fr-FR" sz="1100" dirty="0">
                <a:hlinkClick r:id="rId22"/>
              </a:rPr>
              <a:t>https://andymasley.substack.com/p/a-cheat-sheet-for-conversations-about</a:t>
            </a:r>
            <a:r>
              <a:rPr lang="fr-FR" sz="1100" dirty="0"/>
              <a:t>. </a:t>
            </a:r>
            <a:endParaRPr lang="en-US" sz="1100" dirty="0"/>
          </a:p>
          <a:p>
            <a:pPr marL="177800" indent="-177800">
              <a:spcAft>
                <a:spcPts val="300"/>
              </a:spcAft>
              <a:buNone/>
            </a:pPr>
            <a:r>
              <a:rPr lang="en-US" sz="1100" dirty="0"/>
              <a:t>Nolwenn </a:t>
            </a:r>
            <a:r>
              <a:rPr lang="en-US" sz="1100" dirty="0" err="1"/>
              <a:t>Maudet</a:t>
            </a:r>
            <a:r>
              <a:rPr lang="en-US" sz="1100" dirty="0"/>
              <a:t>, </a:t>
            </a:r>
            <a:r>
              <a:rPr lang="en-US" sz="1100" dirty="0" err="1"/>
              <a:t>Anaëlle</a:t>
            </a:r>
            <a:r>
              <a:rPr lang="en-US" sz="1100" dirty="0"/>
              <a:t> </a:t>
            </a:r>
            <a:r>
              <a:rPr lang="en-US" sz="1100" dirty="0" err="1"/>
              <a:t>Beignon</a:t>
            </a:r>
            <a:r>
              <a:rPr lang="en-US" sz="1100" dirty="0"/>
              <a:t> et Thomas Thibault. </a:t>
            </a:r>
            <a:r>
              <a:rPr lang="fr-FR" sz="1100" dirty="0"/>
              <a:t>« Comment les entreprises de la tech nous forcent à utiliser l’IA ». </a:t>
            </a:r>
            <a:r>
              <a:rPr lang="fr-FR" sz="1100" i="1" dirty="0"/>
              <a:t>Limites numériques. </a:t>
            </a:r>
            <a:r>
              <a:rPr lang="fr-FR" sz="1100" dirty="0"/>
              <a:t>12/2024.</a:t>
            </a:r>
            <a:r>
              <a:rPr lang="fr-FR" sz="1100" i="1" dirty="0"/>
              <a:t> </a:t>
            </a:r>
            <a:r>
              <a:rPr lang="fr-FR" sz="1100" dirty="0">
                <a:sym typeface="Wingdings" panose="05000000000000000000" pitchFamily="2" charset="2"/>
              </a:rPr>
              <a:t>[en ligne]. Disponible sur :</a:t>
            </a:r>
            <a:r>
              <a:rPr lang="en-US" sz="1100" dirty="0"/>
              <a:t> </a:t>
            </a:r>
            <a:r>
              <a:rPr lang="fr-FR" sz="1100" dirty="0">
                <a:hlinkClick r:id="rId23"/>
              </a:rPr>
              <a:t>https://limitesnumeriques.fr/travaux-productions/ai-forcing</a:t>
            </a:r>
            <a:r>
              <a:rPr lang="fr-FR" sz="1100" dirty="0"/>
              <a:t>. </a:t>
            </a:r>
          </a:p>
          <a:p>
            <a:pPr marL="177800" indent="-177800">
              <a:spcAft>
                <a:spcPts val="300"/>
              </a:spcAft>
              <a:buNone/>
            </a:pPr>
            <a:r>
              <a:rPr lang="en-US" sz="1100" dirty="0"/>
              <a:t>Mohit.</a:t>
            </a:r>
            <a:r>
              <a:rPr lang="fr-FR" sz="1100" dirty="0"/>
              <a:t> « </a:t>
            </a:r>
            <a:r>
              <a:rPr lang="en-US" sz="1100" dirty="0"/>
              <a:t>OpenAI Might Go Bankrupt by the End of 2024</a:t>
            </a:r>
            <a:r>
              <a:rPr lang="fr-FR" sz="1100" dirty="0"/>
              <a:t> ». </a:t>
            </a:r>
            <a:r>
              <a:rPr lang="fr-FR" sz="1100" i="1" dirty="0"/>
              <a:t>AIM.</a:t>
            </a:r>
            <a:r>
              <a:rPr lang="fr-FR" sz="1100" dirty="0"/>
              <a:t> 10/08/2023.</a:t>
            </a:r>
            <a:r>
              <a:rPr lang="en-US" sz="1100" dirty="0"/>
              <a:t> [</a:t>
            </a:r>
            <a:r>
              <a:rPr lang="en-US" sz="1100" dirty="0" err="1"/>
              <a:t>en</a:t>
            </a:r>
            <a:r>
              <a:rPr lang="en-US" sz="1100" dirty="0"/>
              <a:t> </a:t>
            </a:r>
            <a:r>
              <a:rPr lang="en-US" sz="1100" dirty="0" err="1"/>
              <a:t>ligne</a:t>
            </a:r>
            <a:r>
              <a:rPr lang="en-US" sz="1100" dirty="0"/>
              <a:t>]. Disponible sur : </a:t>
            </a:r>
            <a:r>
              <a:rPr lang="en-US" sz="1100" dirty="0">
                <a:hlinkClick r:id="rId24"/>
              </a:rPr>
              <a:t>https://analyticsindiamag.com/openai-might-go-bankrupt-by-the-end-of-2024/</a:t>
            </a:r>
            <a:r>
              <a:rPr lang="en-US"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854127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fontScale="92500"/>
          </a:bodyPr>
          <a:lstStyle/>
          <a:p>
            <a:pPr marL="0" indent="0">
              <a:buNone/>
            </a:pPr>
            <a:r>
              <a:rPr lang="fr-FR" sz="1600" b="1" dirty="0">
                <a:solidFill>
                  <a:srgbClr val="71E7FF"/>
                </a:solidFill>
              </a:rPr>
              <a:t>Pistes de réflexion thématiques : questions écologiques, sociales et économiques (3)</a:t>
            </a:r>
          </a:p>
          <a:p>
            <a:pPr marL="0" indent="0">
              <a:buNone/>
            </a:pPr>
            <a:endParaRPr lang="en-US" sz="1100" dirty="0"/>
          </a:p>
          <a:p>
            <a:pPr marL="180975" indent="-180975">
              <a:spcAft>
                <a:spcPts val="300"/>
              </a:spcAft>
              <a:buNone/>
            </a:pPr>
            <a:r>
              <a:rPr lang="en-US" sz="1000" dirty="0"/>
              <a:t>Mistral AI team. </a:t>
            </a:r>
            <a:r>
              <a:rPr lang="fr-FR" sz="1000" dirty="0"/>
              <a:t>« </a:t>
            </a:r>
            <a:r>
              <a:rPr lang="en-US" sz="1000" dirty="0"/>
              <a:t>Bringing open AI models to the frontier. Why we’re building Mistral AI</a:t>
            </a:r>
            <a:r>
              <a:rPr lang="fr-FR" sz="1000" dirty="0"/>
              <a:t> ». </a:t>
            </a:r>
            <a:r>
              <a:rPr lang="fr-FR" sz="1000" i="1" dirty="0"/>
              <a:t>Mistral. </a:t>
            </a:r>
            <a:r>
              <a:rPr lang="fr-FR" sz="1000" dirty="0"/>
              <a:t>27/09/2023. [en ligne]. Disponible sur : </a:t>
            </a:r>
            <a:r>
              <a:rPr lang="fr-FR" sz="1000" dirty="0">
                <a:hlinkClick r:id="rId3"/>
              </a:rPr>
              <a:t>https://mistral.ai/news/about-mistral-ai/</a:t>
            </a:r>
            <a:r>
              <a:rPr lang="fr-FR" sz="1000" dirty="0"/>
              <a:t>. </a:t>
            </a:r>
            <a:endParaRPr lang="en-US" sz="1000" dirty="0"/>
          </a:p>
          <a:p>
            <a:pPr marL="180975" indent="-180975">
              <a:spcAft>
                <a:spcPts val="300"/>
              </a:spcAft>
              <a:buNone/>
            </a:pPr>
            <a:r>
              <a:rPr lang="en-US" sz="1000" dirty="0"/>
              <a:t>Lorena O’Neil. </a:t>
            </a:r>
            <a:r>
              <a:rPr lang="fr-FR" sz="1000" dirty="0"/>
              <a:t>« </a:t>
            </a:r>
            <a:r>
              <a:rPr lang="en-US" sz="1000" dirty="0"/>
              <a:t>These Women Tried to Warn Us About AI</a:t>
            </a:r>
            <a:r>
              <a:rPr lang="fr-FR" sz="1000" dirty="0"/>
              <a:t> ». </a:t>
            </a:r>
            <a:r>
              <a:rPr lang="fr-FR" sz="1000" i="1" dirty="0" err="1"/>
              <a:t>RollingStone</a:t>
            </a:r>
            <a:r>
              <a:rPr lang="fr-FR" sz="1000" i="1" dirty="0"/>
              <a:t>. </a:t>
            </a:r>
            <a:r>
              <a:rPr lang="fr-FR" sz="1000" dirty="0"/>
              <a:t>12/08/2023.</a:t>
            </a:r>
            <a:r>
              <a:rPr lang="fr-FR" sz="1000" i="1" dirty="0"/>
              <a:t> </a:t>
            </a:r>
            <a:r>
              <a:rPr lang="en-US" sz="1000" dirty="0"/>
              <a:t>[</a:t>
            </a:r>
            <a:r>
              <a:rPr lang="en-US" sz="1000" dirty="0" err="1"/>
              <a:t>en</a:t>
            </a:r>
            <a:r>
              <a:rPr lang="en-US" sz="1000" dirty="0"/>
              <a:t> </a:t>
            </a:r>
            <a:r>
              <a:rPr lang="en-US" sz="1000" dirty="0" err="1"/>
              <a:t>ligne</a:t>
            </a:r>
            <a:r>
              <a:rPr lang="en-US" sz="1000" dirty="0"/>
              <a:t>]. Disponible sur : </a:t>
            </a:r>
            <a:r>
              <a:rPr lang="en-US" sz="1000" dirty="0">
                <a:hlinkClick r:id="rId4"/>
              </a:rPr>
              <a:t>https://www.rollingstone.com/culture/culture-features/women-warnings-ai-danger-risk-before-chatgpt-1234804367/</a:t>
            </a:r>
            <a:r>
              <a:rPr lang="en-US" sz="1000" dirty="0"/>
              <a:t>. </a:t>
            </a:r>
          </a:p>
          <a:p>
            <a:pPr marL="180975" indent="-180975">
              <a:spcAft>
                <a:spcPts val="300"/>
              </a:spcAft>
              <a:buNone/>
            </a:pPr>
            <a:r>
              <a:rPr lang="en-US" sz="1000" dirty="0"/>
              <a:t>Cian O’Donovan et al. </a:t>
            </a:r>
            <a:r>
              <a:rPr lang="en-US" sz="1000" i="1" dirty="0"/>
              <a:t>Visions, values, voices: a survey of artificial intelligence researchers</a:t>
            </a:r>
            <a:r>
              <a:rPr lang="en-US" sz="1000" dirty="0"/>
              <a:t>. 03/2025. [</a:t>
            </a:r>
            <a:r>
              <a:rPr lang="en-US" sz="1000" dirty="0" err="1"/>
              <a:t>en</a:t>
            </a:r>
            <a:r>
              <a:rPr lang="en-US" sz="1000" dirty="0"/>
              <a:t> </a:t>
            </a:r>
            <a:r>
              <a:rPr lang="en-US" sz="1000" dirty="0" err="1"/>
              <a:t>ligne</a:t>
            </a:r>
            <a:r>
              <a:rPr lang="en-US" sz="1000" dirty="0"/>
              <a:t>]. Disponible sur : </a:t>
            </a:r>
            <a:r>
              <a:rPr lang="en-US" sz="1000" dirty="0">
                <a:hlinkClick r:id="rId5"/>
              </a:rPr>
              <a:t>https://zenodo.org/records/15118399</a:t>
            </a:r>
            <a:r>
              <a:rPr lang="en-US" sz="1000" dirty="0"/>
              <a:t>. </a:t>
            </a:r>
          </a:p>
          <a:p>
            <a:pPr marL="180975" indent="-180975">
              <a:spcAft>
                <a:spcPts val="300"/>
              </a:spcAft>
              <a:buNone/>
            </a:pPr>
            <a:r>
              <a:rPr lang="en-US" sz="1000" dirty="0"/>
              <a:t>ONU. </a:t>
            </a:r>
            <a:r>
              <a:rPr lang="fr-FR" sz="1000" i="1" dirty="0"/>
              <a:t>Saisir les possibilités offertes par des systèmes d’intelligence artificielle sûrs, sécurisés et dignes de confiance pour le développement durable</a:t>
            </a:r>
            <a:r>
              <a:rPr lang="fr-FR" sz="1000" dirty="0"/>
              <a:t>. Résolution adoptée par l’Assemblée générale le 21 mars 2024. [en ligne]. Disponible sur : </a:t>
            </a:r>
            <a:r>
              <a:rPr lang="fr-FR" sz="1000" dirty="0">
                <a:hlinkClick r:id="rId6"/>
              </a:rPr>
              <a:t>https://documents.un.org/symbol-explorer?s=A/RES/78/265&amp;i=A/RES/78/265_1712343881202</a:t>
            </a:r>
            <a:r>
              <a:rPr lang="fr-FR" sz="1000" dirty="0"/>
              <a:t>. </a:t>
            </a:r>
            <a:endParaRPr lang="en-US" sz="1000" dirty="0"/>
          </a:p>
          <a:p>
            <a:pPr marL="180975" indent="-180975">
              <a:spcAft>
                <a:spcPts val="300"/>
              </a:spcAft>
              <a:buNone/>
            </a:pPr>
            <a:r>
              <a:rPr lang="en-US" sz="1000" dirty="0"/>
              <a:t>OpenAI. </a:t>
            </a:r>
            <a:r>
              <a:rPr lang="fr-FR" sz="1000" dirty="0"/>
              <a:t>« Frontier </a:t>
            </a:r>
            <a:r>
              <a:rPr lang="fr-FR" sz="1000" dirty="0" err="1"/>
              <a:t>risk</a:t>
            </a:r>
            <a:r>
              <a:rPr lang="fr-FR" sz="1000" dirty="0"/>
              <a:t> and </a:t>
            </a:r>
            <a:r>
              <a:rPr lang="fr-FR" sz="1000" dirty="0" err="1"/>
              <a:t>preparedness</a:t>
            </a:r>
            <a:r>
              <a:rPr lang="fr-FR" sz="1000" dirty="0"/>
              <a:t> ». </a:t>
            </a:r>
            <a:r>
              <a:rPr lang="fr-FR" sz="1000" i="1" dirty="0"/>
              <a:t>OpenAI blog.</a:t>
            </a:r>
            <a:r>
              <a:rPr lang="fr-FR" sz="1000" dirty="0"/>
              <a:t> 26/10/2023. [en ligne]. Disponible sur : https://openai.com/blog/frontier-risk-and-preparedness.</a:t>
            </a:r>
            <a:endParaRPr lang="en-US" sz="1000" dirty="0"/>
          </a:p>
          <a:p>
            <a:pPr marL="180975" indent="-180975">
              <a:spcAft>
                <a:spcPts val="300"/>
              </a:spcAft>
              <a:buNone/>
            </a:pPr>
            <a:r>
              <a:rPr lang="en-US" sz="1000" dirty="0"/>
              <a:t>--. </a:t>
            </a:r>
            <a:r>
              <a:rPr lang="fr-FR" sz="1000" dirty="0"/>
              <a:t>« </a:t>
            </a:r>
            <a:r>
              <a:rPr lang="fr-FR" sz="1000" dirty="0" err="1"/>
              <a:t>Introducing</a:t>
            </a:r>
            <a:r>
              <a:rPr lang="fr-FR" sz="1000" dirty="0"/>
              <a:t> </a:t>
            </a:r>
            <a:r>
              <a:rPr lang="fr-FR" sz="1000" dirty="0" err="1"/>
              <a:t>GPTs</a:t>
            </a:r>
            <a:r>
              <a:rPr lang="fr-FR" sz="1000" dirty="0"/>
              <a:t> ». </a:t>
            </a:r>
            <a:r>
              <a:rPr lang="fr-FR" sz="1000" i="1" dirty="0"/>
              <a:t>OpenAI blog. </a:t>
            </a:r>
            <a:r>
              <a:rPr lang="fr-FR" sz="1000" dirty="0"/>
              <a:t>06/11/2023. [en ligne]. Disponible sur : </a:t>
            </a:r>
            <a:r>
              <a:rPr lang="fr-FR" sz="1000" dirty="0">
                <a:hlinkClick r:id="rId7"/>
              </a:rPr>
              <a:t>https://openai.com/blog/introducing-gpts</a:t>
            </a:r>
            <a:r>
              <a:rPr lang="fr-FR" sz="1000" dirty="0"/>
              <a:t> </a:t>
            </a:r>
            <a:endParaRPr lang="en-US" sz="1000" dirty="0"/>
          </a:p>
          <a:p>
            <a:pPr marL="180975" indent="-180975">
              <a:spcAft>
                <a:spcPts val="300"/>
              </a:spcAft>
              <a:buNone/>
            </a:pPr>
            <a:r>
              <a:rPr lang="fr-FR" sz="1000" dirty="0"/>
              <a:t>Open AI &amp; GPT News. « </a:t>
            </a:r>
            <a:r>
              <a:rPr lang="en-US" sz="1000" dirty="0"/>
              <a:t>To Charge or Not to Charge for Generative AI Features — Different Approaches Emerge</a:t>
            </a:r>
            <a:r>
              <a:rPr lang="fr-FR" sz="1000" dirty="0"/>
              <a:t> ». </a:t>
            </a:r>
            <a:r>
              <a:rPr lang="fr-FR" sz="1000" i="1" dirty="0"/>
              <a:t>LinkedIn.</a:t>
            </a:r>
            <a:r>
              <a:rPr lang="fr-FR" sz="1000" dirty="0"/>
              <a:t> 10/10/2023. [en ligne]. Disponible sur :  </a:t>
            </a:r>
            <a:r>
              <a:rPr lang="fr-FR" sz="1000" dirty="0">
                <a:hlinkClick r:id="rId8"/>
              </a:rPr>
              <a:t>https://www.linkedin.com/pulse/charge-generative-ai-features-different-approaches-emerge-w5prc</a:t>
            </a:r>
            <a:r>
              <a:rPr lang="fr-FR" sz="1000" dirty="0"/>
              <a:t>. </a:t>
            </a:r>
            <a:endParaRPr lang="en-US" sz="1000" dirty="0"/>
          </a:p>
          <a:p>
            <a:pPr marL="180975" indent="-180975">
              <a:spcAft>
                <a:spcPts val="300"/>
              </a:spcAft>
              <a:buNone/>
            </a:pPr>
            <a:r>
              <a:rPr lang="en-US" sz="1000" dirty="0"/>
              <a:t>David </a:t>
            </a:r>
            <a:r>
              <a:rPr lang="en-US" sz="1000" dirty="0" err="1"/>
              <a:t>Pargamin</a:t>
            </a:r>
            <a:r>
              <a:rPr lang="en-US" sz="1000" dirty="0"/>
              <a:t>. </a:t>
            </a:r>
            <a:r>
              <a:rPr lang="fr-FR" sz="1000" dirty="0"/>
              <a:t>« Chat GPT : une intelligence artificielle, mais dotée de biais humains inévitables ». </a:t>
            </a:r>
            <a:r>
              <a:rPr lang="fr-FR" sz="1000" i="1" dirty="0"/>
              <a:t>Challenges. </a:t>
            </a:r>
            <a:r>
              <a:rPr lang="fr-FR" sz="1000" dirty="0"/>
              <a:t>28/04/2023. [en ligne]. Disponible sur : </a:t>
            </a:r>
            <a:r>
              <a:rPr lang="fr-FR" sz="1000" dirty="0">
                <a:hlinkClick r:id="rId9"/>
              </a:rPr>
              <a:t>https://www.challenges.fr/high-tech/chat-gpt-intelligence-artificielle-woke-neutre-ou-entrainable-a-souhait_853573</a:t>
            </a:r>
            <a:r>
              <a:rPr lang="fr-FR" sz="1000" dirty="0"/>
              <a:t>.  </a:t>
            </a:r>
            <a:endParaRPr lang="en-US" sz="1000" dirty="0"/>
          </a:p>
          <a:p>
            <a:pPr marL="180975" indent="-180975">
              <a:spcAft>
                <a:spcPts val="300"/>
              </a:spcAft>
              <a:buNone/>
            </a:pPr>
            <a:r>
              <a:rPr lang="en-US" sz="1000" dirty="0"/>
              <a:t>Dylan Patel et Afzal Ahmad. </a:t>
            </a:r>
            <a:r>
              <a:rPr lang="fr-FR" sz="1000" dirty="0"/>
              <a:t>« </a:t>
            </a:r>
            <a:r>
              <a:rPr lang="en-US" sz="1000" dirty="0"/>
              <a:t>The Inference Cost Of Search Disruption – Large Language Model Cost Analysis</a:t>
            </a:r>
            <a:r>
              <a:rPr lang="fr-FR" sz="1000" dirty="0"/>
              <a:t> ». 09/02/2023. [en ligne]. Disponible sur : </a:t>
            </a:r>
            <a:r>
              <a:rPr lang="en-US" sz="1000" dirty="0">
                <a:hlinkClick r:id="rId10"/>
              </a:rPr>
              <a:t>https://www.semianalysis.com/p/the-inference-cost-of-search-disruption</a:t>
            </a:r>
            <a:r>
              <a:rPr lang="en-US" sz="1000" dirty="0"/>
              <a:t>. </a:t>
            </a:r>
          </a:p>
          <a:p>
            <a:pPr marL="180975" indent="-180975">
              <a:spcAft>
                <a:spcPts val="300"/>
              </a:spcAft>
              <a:buNone/>
            </a:pPr>
            <a:r>
              <a:rPr lang="en-US" sz="1000" dirty="0"/>
              <a:t>Billy Perrigo. </a:t>
            </a:r>
            <a:r>
              <a:rPr lang="fr-FR" sz="1000" dirty="0"/>
              <a:t>« </a:t>
            </a:r>
            <a:r>
              <a:rPr lang="en-US" sz="1000" dirty="0"/>
              <a:t>Exclusive: </a:t>
            </a:r>
            <a:r>
              <a:rPr lang="en-US" sz="1000" dirty="0" err="1"/>
              <a:t>OpenAI</a:t>
            </a:r>
            <a:r>
              <a:rPr lang="en-US" sz="1000" dirty="0"/>
              <a:t> Used Kenyan Workers on Less Than $2 Per Hour to Make ChatGPT Less Toxic</a:t>
            </a:r>
            <a:r>
              <a:rPr lang="fr-FR" sz="1000" dirty="0"/>
              <a:t> ». </a:t>
            </a:r>
            <a:r>
              <a:rPr lang="fr-FR" sz="1000" i="1" dirty="0"/>
              <a:t>Time. </a:t>
            </a:r>
            <a:r>
              <a:rPr lang="fr-FR" sz="1000" dirty="0"/>
              <a:t>18/03/2023. [en ligne]. Disponible sur : </a:t>
            </a:r>
            <a:r>
              <a:rPr lang="fr-FR" sz="1000" dirty="0">
                <a:hlinkClick r:id="rId11"/>
              </a:rPr>
              <a:t>https://time.com/6247678/openai-chatgpt-kenya-workers/</a:t>
            </a:r>
            <a:r>
              <a:rPr lang="fr-FR" sz="1000" dirty="0"/>
              <a:t>. </a:t>
            </a:r>
            <a:endParaRPr lang="en-US" sz="1000" dirty="0"/>
          </a:p>
          <a:p>
            <a:pPr marL="180975" indent="-180975">
              <a:spcAft>
                <a:spcPts val="300"/>
              </a:spcAft>
              <a:buNone/>
            </a:pPr>
            <a:r>
              <a:rPr lang="en-US" sz="1000" dirty="0"/>
              <a:t>RPB. </a:t>
            </a:r>
            <a:r>
              <a:rPr lang="fr-FR" sz="1000" dirty="0"/>
              <a:t>« OpenAI a peur de ChatGPT-5 et forme une nouvelle équipe autour de ses dangers». </a:t>
            </a:r>
            <a:r>
              <a:rPr lang="fr-FR" sz="1000" i="1" dirty="0"/>
              <a:t>Presse-citron. </a:t>
            </a:r>
            <a:r>
              <a:rPr lang="fr-FR" sz="1000" dirty="0"/>
              <a:t>27/10/2023. [en ligne]. Disponible sur : </a:t>
            </a:r>
            <a:r>
              <a:rPr lang="en-US" sz="1000" dirty="0">
                <a:hlinkClick r:id="rId12"/>
              </a:rPr>
              <a:t>https://www.presse-citron.net/openai-a-peur-de-chatgpt-5-et-forme-une-nouvelle-equipe-autour-de-ses-dangers/</a:t>
            </a:r>
            <a:r>
              <a:rPr lang="en-US" sz="1000" dirty="0"/>
              <a:t>.   </a:t>
            </a:r>
          </a:p>
          <a:p>
            <a:pPr marL="180975" indent="-180975">
              <a:spcAft>
                <a:spcPts val="300"/>
              </a:spcAft>
              <a:buNone/>
            </a:pPr>
            <a:r>
              <a:rPr lang="fr-FR" sz="1000" dirty="0" err="1"/>
              <a:t>Dado</a:t>
            </a:r>
            <a:r>
              <a:rPr lang="fr-FR" sz="1000" dirty="0"/>
              <a:t> </a:t>
            </a:r>
            <a:r>
              <a:rPr lang="fr-FR" sz="1000" dirty="0" err="1"/>
              <a:t>Ruvic</a:t>
            </a:r>
            <a:r>
              <a:rPr lang="fr-FR" sz="1000" dirty="0"/>
              <a:t>, « L’Italie bloque ChatGPT ». </a:t>
            </a:r>
            <a:r>
              <a:rPr lang="fr-FR" sz="1000" i="1" dirty="0"/>
              <a:t>Challenges.</a:t>
            </a:r>
            <a:r>
              <a:rPr lang="fr-FR" sz="1000" dirty="0"/>
              <a:t> 31/03/2023. [en ligne]. Disponible sur : </a:t>
            </a:r>
            <a:r>
              <a:rPr lang="fr-FR" sz="1000" dirty="0">
                <a:hlinkClick r:id="rId13"/>
              </a:rPr>
              <a:t>https://www.challenges.fr/high-tech/l-italie-bloque-chatgpt_850853</a:t>
            </a:r>
            <a:r>
              <a:rPr lang="fr-FR" sz="1000" dirty="0"/>
              <a:t>.</a:t>
            </a:r>
          </a:p>
          <a:p>
            <a:pPr marL="180975" indent="-180975">
              <a:spcAft>
                <a:spcPts val="300"/>
              </a:spcAft>
              <a:buNone/>
            </a:pPr>
            <a:r>
              <a:rPr lang="fr-FR" sz="1000" dirty="0"/>
              <a:t>Nicolas Six, « Intelligence artificielle : le bilan carbone  de la génération d’images, de textes ou de sous-titres ». </a:t>
            </a:r>
            <a:r>
              <a:rPr lang="fr-FR" sz="1000" i="1" dirty="0"/>
              <a:t>Le Monde pixels.</a:t>
            </a:r>
            <a:r>
              <a:rPr lang="fr-FR" sz="1000" dirty="0"/>
              <a:t> 25/03/2024. [en ligne]. Disponible sur : </a:t>
            </a:r>
            <a:r>
              <a:rPr lang="fr-FR" sz="1000" dirty="0">
                <a:hlinkClick r:id="rId14"/>
              </a:rPr>
              <a:t>https://www.lemonde.fr/pixels/article/2024/03/25/intelligence-artificielle-le-bilan-carbone-de-la-generation-d-images-de-textes-ou-de-sous-titres_6224138_4408996.html</a:t>
            </a:r>
            <a:r>
              <a:rPr lang="fr-FR" sz="1000" dirty="0"/>
              <a:t>.  </a:t>
            </a:r>
            <a:endParaRPr lang="en-US" sz="1000" dirty="0"/>
          </a:p>
          <a:p>
            <a:pPr marL="180975" indent="-180975">
              <a:spcAft>
                <a:spcPts val="300"/>
              </a:spcAft>
              <a:buNone/>
            </a:pPr>
            <a:r>
              <a:rPr lang="en-US" sz="1000" dirty="0"/>
              <a:t>Philippe </a:t>
            </a:r>
            <a:r>
              <a:rPr lang="en-US" sz="1000" dirty="0" err="1"/>
              <a:t>Squarzoni</a:t>
            </a:r>
            <a:r>
              <a:rPr lang="en-US" sz="1000" dirty="0"/>
              <a:t>. </a:t>
            </a:r>
            <a:r>
              <a:rPr lang="en-US" sz="1000" i="1" dirty="0"/>
              <a:t>Saison </a:t>
            </a:r>
            <a:r>
              <a:rPr lang="en-US" sz="1000" i="1" dirty="0" err="1"/>
              <a:t>brune</a:t>
            </a:r>
            <a:r>
              <a:rPr lang="en-US" sz="1000" i="1" dirty="0"/>
              <a:t> 2.0 (</a:t>
            </a:r>
            <a:r>
              <a:rPr lang="en-US" sz="1000" i="1" dirty="0" err="1"/>
              <a:t>nos</a:t>
            </a:r>
            <a:r>
              <a:rPr lang="en-US" sz="1000" i="1" dirty="0"/>
              <a:t> </a:t>
            </a:r>
            <a:r>
              <a:rPr lang="en-US" sz="1000" i="1" dirty="0" err="1"/>
              <a:t>empreintes</a:t>
            </a:r>
            <a:r>
              <a:rPr lang="en-US" sz="1000" i="1" dirty="0"/>
              <a:t> </a:t>
            </a:r>
            <a:r>
              <a:rPr lang="en-US" sz="1000" i="1" dirty="0" err="1"/>
              <a:t>digitales</a:t>
            </a:r>
            <a:r>
              <a:rPr lang="en-US" sz="1000" i="1" dirty="0"/>
              <a:t>)</a:t>
            </a:r>
            <a:r>
              <a:rPr lang="en-US" sz="1000" dirty="0"/>
              <a:t>. Paris : </a:t>
            </a:r>
            <a:r>
              <a:rPr lang="en-US" sz="1000" dirty="0" err="1"/>
              <a:t>Delcourt</a:t>
            </a:r>
            <a:r>
              <a:rPr lang="en-US" sz="1000" dirty="0"/>
              <a:t>, 2022. 262 p. (</a:t>
            </a:r>
            <a:r>
              <a:rPr lang="fr-FR" sz="1000" dirty="0"/>
              <a:t>« Encrages »).</a:t>
            </a:r>
          </a:p>
          <a:p>
            <a:pPr marL="180975" indent="-180975">
              <a:spcAft>
                <a:spcPts val="300"/>
              </a:spcAft>
              <a:buNone/>
            </a:pPr>
            <a:r>
              <a:rPr lang="fr-FR" sz="1000" i="1" dirty="0" err="1"/>
              <a:t>Statement</a:t>
            </a:r>
            <a:r>
              <a:rPr lang="fr-FR" sz="1000" i="1" dirty="0"/>
              <a:t> on AI Risk. </a:t>
            </a:r>
            <a:r>
              <a:rPr lang="fr-FR" sz="1000" dirty="0"/>
              <a:t>30/05/2023. [en ligne]. Disponible sur : </a:t>
            </a:r>
            <a:r>
              <a:rPr lang="fr-FR" sz="1000" dirty="0">
                <a:hlinkClick r:id="rId15"/>
              </a:rPr>
              <a:t>https://www.safe.ai/statement-on-ai-risk</a:t>
            </a:r>
            <a:r>
              <a:rPr lang="fr-FR" sz="1000" dirty="0"/>
              <a:t>. </a:t>
            </a:r>
          </a:p>
          <a:p>
            <a:pPr marL="180975" indent="-180975">
              <a:spcAft>
                <a:spcPts val="300"/>
              </a:spcAft>
              <a:buNone/>
            </a:pPr>
            <a:r>
              <a:rPr lang="fr-FR" sz="1000" dirty="0"/>
              <a:t>Carole Tisserand-</a:t>
            </a:r>
            <a:r>
              <a:rPr lang="fr-FR" sz="1000" dirty="0" err="1"/>
              <a:t>Barthole</a:t>
            </a:r>
            <a:r>
              <a:rPr lang="fr-FR" sz="1000" dirty="0"/>
              <a:t>. « Les moteurs gratuits, c’est fini ». </a:t>
            </a:r>
            <a:r>
              <a:rPr lang="fr-FR" sz="1000" i="1" dirty="0"/>
              <a:t>Blog Bases &amp; Netsources. </a:t>
            </a:r>
            <a:r>
              <a:rPr lang="fr-FR" sz="1000" dirty="0"/>
              <a:t>19/04/2023. [en ligne]. Disponible sur : </a:t>
            </a:r>
            <a:r>
              <a:rPr lang="fr-FR" sz="1000" dirty="0">
                <a:hlinkClick r:id="rId16"/>
              </a:rPr>
              <a:t>https://www.bases-netsources.com/breves-veille/les-moteurs-gratuits-c-est-fini</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89963742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6"/>
            <a:ext cx="10131425" cy="4715933"/>
          </a:xfrm>
          <a:noFill/>
          <a:ln>
            <a:noFill/>
          </a:ln>
        </p:spPr>
        <p:txBody>
          <a:bodyPr>
            <a:normAutofit/>
          </a:bodyPr>
          <a:lstStyle/>
          <a:p>
            <a:pPr marL="0" indent="0">
              <a:buNone/>
            </a:pPr>
            <a:r>
              <a:rPr lang="fr-FR" sz="1600" b="1" dirty="0">
                <a:solidFill>
                  <a:srgbClr val="71E7FF"/>
                </a:solidFill>
              </a:rPr>
              <a:t>Pistes de réflexion thématiques : questions écologiques, sociales et économiques (4)</a:t>
            </a:r>
          </a:p>
          <a:p>
            <a:pPr marL="0" indent="0">
              <a:buNone/>
            </a:pPr>
            <a:endParaRPr lang="en-US" sz="1100" dirty="0"/>
          </a:p>
          <a:p>
            <a:pPr marL="180975" lvl="0" indent="-180975">
              <a:spcAft>
                <a:spcPts val="300"/>
              </a:spcAft>
              <a:buNone/>
            </a:pPr>
            <a:r>
              <a:rPr lang="fr-FR" sz="1000" dirty="0"/>
              <a:t>UNESCO. </a:t>
            </a:r>
            <a:r>
              <a:rPr lang="fr-FR" sz="1000" i="1" dirty="0"/>
              <a:t>Recommandation sur l'éthique de l'intelligence artificielle</a:t>
            </a:r>
            <a:r>
              <a:rPr lang="fr-FR" sz="1000" dirty="0"/>
              <a:t>. 2021. 45 p. [en ligne]. Disponible sur : </a:t>
            </a:r>
            <a:r>
              <a:rPr lang="fr-FR" sz="1000" dirty="0">
                <a:hlinkClick r:id="rId2"/>
              </a:rPr>
              <a:t>https://www.unesco.org/fr/artificial-intelligence/recommendation-ethics</a:t>
            </a:r>
            <a:r>
              <a:rPr lang="fr-FR" sz="1000" dirty="0"/>
              <a:t>. </a:t>
            </a:r>
          </a:p>
          <a:p>
            <a:pPr marL="180975" indent="-180975">
              <a:spcAft>
                <a:spcPts val="300"/>
              </a:spcAft>
              <a:buNone/>
            </a:pPr>
            <a:r>
              <a:rPr lang="fr-FR" sz="1000"/>
              <a:t>Benjamin </a:t>
            </a:r>
            <a:r>
              <a:rPr lang="fr-FR" sz="1000" dirty="0"/>
              <a:t>Vincent. « Google, Microsoft et Adobe : l’intelligence artificielle gratuite, c’est fini ». </a:t>
            </a:r>
            <a:r>
              <a:rPr lang="fr-FR" sz="1000" i="1" dirty="0"/>
              <a:t>Nouveau monde. </a:t>
            </a:r>
            <a:r>
              <a:rPr lang="fr-FR" sz="1000" dirty="0"/>
              <a:t>24/09/2023. [en ligne]. Disponible sur : </a:t>
            </a:r>
            <a:r>
              <a:rPr lang="fr-FR" sz="1000" dirty="0">
                <a:hlinkClick r:id="rId3"/>
              </a:rPr>
              <a:t>https://www.francetvinfo.fr/replay-radio/nouveau-monde/google-microsoft-et-adobe-l-intelligence-artificielle-gratuite-c-est-fini_6053243.html</a:t>
            </a:r>
            <a:r>
              <a:rPr lang="fr-FR" sz="1000" dirty="0"/>
              <a:t>. </a:t>
            </a:r>
          </a:p>
          <a:p>
            <a:pPr marL="180975" indent="-180975">
              <a:spcAft>
                <a:spcPts val="300"/>
              </a:spcAft>
              <a:buNone/>
            </a:pPr>
            <a:r>
              <a:rPr lang="fr-FR" sz="1000" dirty="0"/>
              <a:t>--. « Intelligence artificielle : des besoins en énergie de la taille d’un pays ». </a:t>
            </a:r>
            <a:r>
              <a:rPr lang="fr-FR" sz="1000" i="1" dirty="0"/>
              <a:t>Nouveau monde. </a:t>
            </a:r>
            <a:r>
              <a:rPr lang="fr-FR" sz="1000" dirty="0"/>
              <a:t> 22/10/2023. [en ligne]. Disponible sur : </a:t>
            </a:r>
            <a:r>
              <a:rPr lang="fr-FR" sz="1000" dirty="0">
                <a:hlinkClick r:id="rId4"/>
              </a:rPr>
              <a:t>https://www.francetvinfo.fr/replay-radio/nouveau-monde/intelligence-artificielle-des-besoins-en-energie-de-la-taille-d-un-pays_6108036.html</a:t>
            </a:r>
            <a:r>
              <a:rPr lang="fr-FR" sz="1000" dirty="0"/>
              <a:t>. </a:t>
            </a:r>
          </a:p>
          <a:p>
            <a:pPr marL="180975" indent="-180975">
              <a:spcAft>
                <a:spcPts val="300"/>
              </a:spcAft>
              <a:buNone/>
            </a:pPr>
            <a:r>
              <a:rPr lang="fr-FR" sz="1000" dirty="0"/>
              <a:t>Alex de Vries. « </a:t>
            </a:r>
            <a:r>
              <a:rPr lang="en-US" sz="1000" dirty="0"/>
              <a:t>The growing energy footprint of artificial intelligence</a:t>
            </a:r>
            <a:r>
              <a:rPr lang="fr-FR" sz="1000" dirty="0"/>
              <a:t> ». </a:t>
            </a:r>
            <a:r>
              <a:rPr lang="fr-FR" sz="1000" i="1" dirty="0"/>
              <a:t>Joule. </a:t>
            </a:r>
            <a:r>
              <a:rPr lang="fr-FR" sz="1000" dirty="0"/>
              <a:t>Volume 7, Issue 10, 18 </a:t>
            </a:r>
            <a:r>
              <a:rPr lang="fr-FR" sz="1000" dirty="0" err="1"/>
              <a:t>October</a:t>
            </a:r>
            <a:r>
              <a:rPr lang="fr-FR" sz="1000" dirty="0"/>
              <a:t> 2023, p. 2191-2194. </a:t>
            </a:r>
            <a:r>
              <a:rPr lang="fr-FR" sz="1000" dirty="0">
                <a:hlinkClick r:id="rId5"/>
              </a:rPr>
              <a:t>https://doi.org/10.1016/j.joule.2023.09.004</a:t>
            </a:r>
            <a:r>
              <a:rPr lang="fr-FR" sz="1000" dirty="0"/>
              <a:t>. </a:t>
            </a:r>
          </a:p>
          <a:p>
            <a:pPr marL="180975" indent="-180975">
              <a:spcAft>
                <a:spcPts val="300"/>
              </a:spcAft>
              <a:buNone/>
            </a:pPr>
            <a:r>
              <a:rPr lang="fr-FR" sz="1000" dirty="0"/>
              <a:t>Simon </a:t>
            </a:r>
            <a:r>
              <a:rPr lang="fr-FR" sz="1000" dirty="0" err="1"/>
              <a:t>Willison</a:t>
            </a:r>
            <a:r>
              <a:rPr lang="fr-FR" sz="1000" dirty="0"/>
              <a:t>. « Prompt injection</a:t>
            </a:r>
            <a:r>
              <a:rPr lang="en-US" sz="1000" dirty="0"/>
              <a:t>: What’s the worst that can happen?</a:t>
            </a:r>
            <a:r>
              <a:rPr lang="fr-FR" sz="1000" dirty="0"/>
              <a:t> ». </a:t>
            </a:r>
            <a:r>
              <a:rPr lang="fr-FR" sz="1000" i="1" dirty="0"/>
              <a:t>Simon </a:t>
            </a:r>
            <a:r>
              <a:rPr lang="fr-FR" sz="1000" i="1" dirty="0" err="1"/>
              <a:t>Willison’s</a:t>
            </a:r>
            <a:r>
              <a:rPr lang="fr-FR" sz="1000" i="1" dirty="0"/>
              <a:t> Weblog</a:t>
            </a:r>
            <a:r>
              <a:rPr lang="fr-FR" sz="1000" dirty="0"/>
              <a:t>. 14/04/2023. [en ligne]. Disponible sur : </a:t>
            </a:r>
            <a:r>
              <a:rPr lang="fr-FR" sz="1000" dirty="0">
                <a:hlinkClick r:id="rId6"/>
              </a:rPr>
              <a:t>https://simonwillison.net/2023/Apr/14/worst-that-can-happen/</a:t>
            </a:r>
            <a:r>
              <a:rPr lang="fr-FR" sz="1000" dirty="0"/>
              <a:t>. </a:t>
            </a:r>
          </a:p>
          <a:p>
            <a:pPr marL="180975" indent="-180975">
              <a:spcAft>
                <a:spcPts val="300"/>
              </a:spcAft>
              <a:buNone/>
            </a:pPr>
            <a:r>
              <a:rPr lang="fr-FR" sz="1000" dirty="0"/>
              <a:t>Karen </a:t>
            </a:r>
            <a:r>
              <a:rPr lang="fr-FR" sz="1000" dirty="0" err="1"/>
              <a:t>Weide</a:t>
            </a:r>
            <a:r>
              <a:rPr lang="fr-FR" sz="1000" dirty="0"/>
              <a:t> et Cade Metz. « </a:t>
            </a:r>
            <a:r>
              <a:rPr lang="en-US" sz="1000" dirty="0"/>
              <a:t>When A.I. Chatbots Hallucinate</a:t>
            </a:r>
            <a:r>
              <a:rPr lang="fr-FR" sz="1000" dirty="0"/>
              <a:t> ». </a:t>
            </a:r>
            <a:r>
              <a:rPr lang="fr-FR" sz="1000" i="1" dirty="0"/>
              <a:t>The New York Times. </a:t>
            </a:r>
            <a:r>
              <a:rPr lang="fr-FR" sz="1000" dirty="0"/>
              <a:t>1</a:t>
            </a:r>
            <a:r>
              <a:rPr lang="fr-FR" sz="1000" baseline="30000" dirty="0"/>
              <a:t>er</a:t>
            </a:r>
            <a:r>
              <a:rPr lang="fr-FR" sz="1000" dirty="0"/>
              <a:t>/05/2023. [en ligne]. Disponible sur : </a:t>
            </a:r>
            <a:r>
              <a:rPr lang="fr-FR" sz="1000" dirty="0">
                <a:hlinkClick r:id="rId7"/>
              </a:rPr>
              <a:t>https://www.nytimes.com/2023/05/01/business/ai-chatbots-hallucination.html</a:t>
            </a:r>
            <a:r>
              <a:rPr lang="fr-FR" sz="1000" dirty="0"/>
              <a:t>.</a:t>
            </a:r>
          </a:p>
          <a:p>
            <a:pPr marL="180975" indent="-180975">
              <a:spcAft>
                <a:spcPts val="300"/>
              </a:spcAft>
              <a:buNone/>
            </a:pPr>
            <a:r>
              <a:rPr lang="fr-FR" sz="1000" dirty="0"/>
              <a:t>Josh You. « </a:t>
            </a:r>
            <a:r>
              <a:rPr lang="en-US" sz="1000" dirty="0"/>
              <a:t>How much energy does ChatGPT use? </a:t>
            </a:r>
            <a:r>
              <a:rPr lang="fr-FR" sz="1000" dirty="0"/>
              <a:t>». </a:t>
            </a:r>
            <a:r>
              <a:rPr lang="fr-FR" sz="1000" i="1" dirty="0" err="1"/>
              <a:t>Epoch</a:t>
            </a:r>
            <a:r>
              <a:rPr lang="fr-FR" sz="1000" i="1" dirty="0"/>
              <a:t> AI.</a:t>
            </a:r>
            <a:r>
              <a:rPr lang="fr-FR" sz="1000" dirty="0"/>
              <a:t> 07/02/2025. [en ligne]. Disponible sur : </a:t>
            </a:r>
            <a:r>
              <a:rPr lang="fr-FR" sz="1000" dirty="0">
                <a:hlinkClick r:id="rId8"/>
              </a:rPr>
              <a:t>https://epoch.ai/gradient-updates/how-much-energy-does-chatgpt-use</a:t>
            </a:r>
            <a:r>
              <a:rPr lang="fr-FR" sz="1000" dirty="0"/>
              <a:t>. </a:t>
            </a:r>
          </a:p>
          <a:p>
            <a:pPr marL="180975" indent="-180975">
              <a:spcAft>
                <a:spcPts val="300"/>
              </a:spcAft>
              <a:buNone/>
            </a:pPr>
            <a:endParaRPr lang="fr-FR" sz="1000"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4139529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85000" lnSpcReduction="20000"/>
          </a:bodyPr>
          <a:lstStyle/>
          <a:p>
            <a:pPr marL="0" indent="0">
              <a:buNone/>
            </a:pPr>
            <a:r>
              <a:rPr lang="fr-FR" sz="1700" b="1" dirty="0">
                <a:solidFill>
                  <a:srgbClr val="71E7FF"/>
                </a:solidFill>
              </a:rPr>
              <a:t>Pistes de réflexion thématiques : questions informationnelles (1)</a:t>
            </a:r>
          </a:p>
          <a:p>
            <a:pPr marL="0" indent="0">
              <a:buNone/>
            </a:pPr>
            <a:endParaRPr lang="en-US" sz="1100" dirty="0"/>
          </a:p>
          <a:p>
            <a:pPr marL="180975" indent="-180975">
              <a:lnSpc>
                <a:spcPct val="110000"/>
              </a:lnSpc>
              <a:spcAft>
                <a:spcPts val="300"/>
              </a:spcAft>
              <a:buNone/>
            </a:pPr>
            <a:r>
              <a:rPr lang="fr-FR" sz="1100" dirty="0"/>
              <a:t>Nicolas </a:t>
            </a:r>
            <a:r>
              <a:rPr lang="fr-FR" sz="1100" dirty="0" err="1"/>
              <a:t>Arpagian</a:t>
            </a:r>
            <a:r>
              <a:rPr lang="fr-FR" sz="1100" dirty="0"/>
              <a:t>. «L’IA souhaite se rappeler de vous, mais cette quête de l’intimité technologique est-elle une bonne nouvelle ? ». </a:t>
            </a:r>
            <a:r>
              <a:rPr lang="fr-FR" sz="1100" i="1" dirty="0"/>
              <a:t>Nouveau monde</a:t>
            </a:r>
            <a:r>
              <a:rPr lang="fr-FR" sz="1100" dirty="0"/>
              <a:t>. 27/04/2025. . [en ligne]. Disponible sur : </a:t>
            </a:r>
            <a:r>
              <a:rPr lang="fr-FR" sz="1100" dirty="0">
                <a:hlinkClick r:id="rId3"/>
              </a:rPr>
              <a:t>https://www.francetvinfo.fr/replay-radio/nouveau-monde/l-ia-souhaite-se-rappeler-de-vous-mais-cette-quete-de-l-intimite-technologique-est-elle-une-bonne-nouvelle_7208088.html</a:t>
            </a:r>
            <a:r>
              <a:rPr lang="fr-FR" sz="1100" dirty="0"/>
              <a:t>.  </a:t>
            </a:r>
          </a:p>
          <a:p>
            <a:pPr marL="180975" indent="-180975">
              <a:lnSpc>
                <a:spcPct val="110000"/>
              </a:lnSpc>
              <a:spcAft>
                <a:spcPts val="300"/>
              </a:spcAft>
              <a:buNone/>
            </a:pPr>
            <a:r>
              <a:rPr lang="fr-FR" sz="1100" dirty="0" err="1"/>
              <a:t>Armêl</a:t>
            </a:r>
            <a:r>
              <a:rPr lang="fr-FR" sz="1100" dirty="0"/>
              <a:t> </a:t>
            </a:r>
            <a:r>
              <a:rPr lang="fr-FR" sz="1100" dirty="0" err="1"/>
              <a:t>Balogog</a:t>
            </a:r>
            <a:r>
              <a:rPr lang="fr-FR" sz="1100" dirty="0"/>
              <a:t>. « VRAI OU FAUX. Une photo "rarissime" d'Arthur Rimbaud trop belle pour être vraie ». </a:t>
            </a:r>
            <a:r>
              <a:rPr lang="fr-FR" sz="1100" i="1" dirty="0"/>
              <a:t>Le vrai ou faux. </a:t>
            </a:r>
            <a:r>
              <a:rPr lang="fr-FR" sz="1100" dirty="0"/>
              <a:t> 05/09/2023. [en ligne]. Disponible sur : </a:t>
            </a:r>
            <a:r>
              <a:rPr lang="fr-FR" sz="1100" dirty="0">
                <a:hlinkClick r:id="rId4"/>
              </a:rPr>
              <a:t>https://www.francetvinfo.fr/replay-radio/le-vrai-du-faux/vrai-ou-faux-une-photo-rarissime-d-arthur-rimbaud-trop-belle-pour-etre-vraie_6018434.html</a:t>
            </a:r>
            <a:r>
              <a:rPr lang="fr-FR" sz="1100" dirty="0"/>
              <a:t>. </a:t>
            </a:r>
          </a:p>
          <a:p>
            <a:pPr marL="180975" indent="-180975">
              <a:lnSpc>
                <a:spcPct val="110000"/>
              </a:lnSpc>
              <a:spcAft>
                <a:spcPts val="300"/>
              </a:spcAft>
              <a:buNone/>
            </a:pPr>
            <a:r>
              <a:rPr lang="fr-FR" sz="1100" dirty="0"/>
              <a:t>Stéphanie </a:t>
            </a:r>
            <a:r>
              <a:rPr lang="fr-FR" sz="1100" dirty="0" err="1"/>
              <a:t>Bascou</a:t>
            </a:r>
            <a:r>
              <a:rPr lang="fr-FR" sz="1100" dirty="0"/>
              <a:t>. « IA : les combines d’OpenAI, de Google et de Meta pour pallier la pénurie de données ». </a:t>
            </a:r>
            <a:r>
              <a:rPr lang="fr-FR" sz="1100" i="1" dirty="0" err="1"/>
              <a:t>01Net</a:t>
            </a:r>
            <a:r>
              <a:rPr lang="fr-FR" sz="1100" dirty="0"/>
              <a:t>. 09/04/2024 . [en ligne]. Disponible sur : </a:t>
            </a:r>
            <a:r>
              <a:rPr lang="fr-FR" sz="1100" dirty="0">
                <a:hlinkClick r:id="rId5"/>
              </a:rPr>
              <a:t>https://www.01net.com/actualites/ia-les-combines-dopenai-de-google-et-de-meta-pour-pallier-la-penurie-de-donnees.html</a:t>
            </a:r>
            <a:r>
              <a:rPr lang="fr-FR" sz="1100" dirty="0"/>
              <a:t>. </a:t>
            </a:r>
          </a:p>
          <a:p>
            <a:pPr marL="180975" indent="-180975">
              <a:lnSpc>
                <a:spcPct val="110000"/>
              </a:lnSpc>
              <a:spcAft>
                <a:spcPts val="300"/>
              </a:spcAft>
              <a:buNone/>
            </a:pPr>
            <a:r>
              <a:rPr lang="fr-FR" sz="1100" dirty="0"/>
              <a:t>Phil Bradley. « </a:t>
            </a:r>
            <a:r>
              <a:rPr lang="en-US" sz="1100" dirty="0"/>
              <a:t>The changing face of internet search</a:t>
            </a:r>
            <a:r>
              <a:rPr lang="fr-FR" sz="1100" dirty="0"/>
              <a:t> ». </a:t>
            </a:r>
            <a:r>
              <a:rPr lang="fr-FR" sz="1100" i="1" dirty="0"/>
              <a:t>Information </a:t>
            </a:r>
            <a:r>
              <a:rPr lang="fr-FR" sz="1100" i="1" dirty="0" err="1"/>
              <a:t>today</a:t>
            </a:r>
            <a:r>
              <a:rPr lang="fr-FR" sz="1100" i="1" dirty="0"/>
              <a:t>. </a:t>
            </a:r>
            <a:r>
              <a:rPr lang="fr-FR" sz="1100" dirty="0"/>
              <a:t>04/06/2024. </a:t>
            </a:r>
            <a:r>
              <a:rPr lang="fr-FR" sz="1100" dirty="0">
                <a:hlinkClick r:id="rId6"/>
              </a:rPr>
              <a:t>https://www.infotoday.eu/Articles/Editorial/Featured-Articles/The-changing-face-of-internet-search-164285.aspx</a:t>
            </a:r>
            <a:r>
              <a:rPr lang="fr-FR" sz="1100" dirty="0"/>
              <a:t>.  </a:t>
            </a:r>
          </a:p>
          <a:p>
            <a:pPr marL="180975" indent="-180975">
              <a:lnSpc>
                <a:spcPct val="110000"/>
              </a:lnSpc>
              <a:spcAft>
                <a:spcPts val="300"/>
              </a:spcAft>
              <a:buNone/>
            </a:pPr>
            <a:r>
              <a:rPr lang="fr-FR" sz="1100" dirty="0"/>
              <a:t>T. B. Brown. « </a:t>
            </a:r>
            <a:r>
              <a:rPr lang="en-US" sz="1100" dirty="0"/>
              <a:t>Language Models are Few-Shot Learners</a:t>
            </a:r>
            <a:r>
              <a:rPr lang="fr-FR" sz="1100" dirty="0"/>
              <a:t> ». v4, 22/06/2020. [en ligne]. Disponible sur : </a:t>
            </a:r>
            <a:r>
              <a:rPr lang="fr-FR" sz="1100" dirty="0">
                <a:hlinkClick r:id="rId7"/>
              </a:rPr>
              <a:t>https://arxiv.org/abs/2005.14165</a:t>
            </a:r>
            <a:r>
              <a:rPr lang="fr-FR" sz="1100" dirty="0"/>
              <a:t>. </a:t>
            </a:r>
          </a:p>
          <a:p>
            <a:pPr marL="180975" indent="-180975">
              <a:lnSpc>
                <a:spcPct val="110000"/>
              </a:lnSpc>
              <a:spcAft>
                <a:spcPts val="300"/>
              </a:spcAft>
              <a:buNone/>
            </a:pPr>
            <a:r>
              <a:rPr lang="fr-FR" sz="1100" dirty="0"/>
              <a:t>« Bulletin de veille n° 5 ». </a:t>
            </a:r>
            <a:r>
              <a:rPr lang="fr-FR" sz="1100" i="1" dirty="0"/>
              <a:t>Le blog Zotero francophone</a:t>
            </a:r>
            <a:r>
              <a:rPr lang="fr-FR" sz="1100" dirty="0"/>
              <a:t>. 14/02-13/03/2023. [en ligne]. Disponible sur : </a:t>
            </a:r>
            <a:r>
              <a:rPr lang="fr-FR" sz="1100" dirty="0">
                <a:hlinkClick r:id="rId8"/>
              </a:rPr>
              <a:t>https://zotero.hypotheses.org/4464#zotero-chatgpt</a:t>
            </a:r>
            <a:r>
              <a:rPr lang="fr-FR" sz="1100" dirty="0"/>
              <a:t>. </a:t>
            </a:r>
          </a:p>
          <a:p>
            <a:pPr marL="180975" indent="-180975">
              <a:lnSpc>
                <a:spcPct val="110000"/>
              </a:lnSpc>
              <a:spcAft>
                <a:spcPts val="300"/>
              </a:spcAft>
              <a:buNone/>
            </a:pPr>
            <a:r>
              <a:rPr lang="fr-FR" sz="1100" dirty="0"/>
              <a:t>Jack  </a:t>
            </a:r>
            <a:r>
              <a:rPr lang="fr-FR" sz="1100" dirty="0" err="1"/>
              <a:t>Caufield</a:t>
            </a:r>
            <a:r>
              <a:rPr lang="fr-FR" sz="1100" dirty="0"/>
              <a:t>, « ChatGPT Citations | Formats &amp; </a:t>
            </a:r>
            <a:r>
              <a:rPr lang="fr-FR" sz="1100" dirty="0" err="1"/>
              <a:t>Examples</a:t>
            </a:r>
            <a:r>
              <a:rPr lang="fr-FR" sz="1100" dirty="0"/>
              <a:t> ». </a:t>
            </a:r>
            <a:r>
              <a:rPr lang="fr-FR" sz="1100" i="1" dirty="0" err="1"/>
              <a:t>Scribbr</a:t>
            </a:r>
            <a:r>
              <a:rPr lang="fr-FR" sz="1100" i="1" dirty="0"/>
              <a:t>. </a:t>
            </a:r>
            <a:r>
              <a:rPr lang="fr-FR" sz="1100" dirty="0"/>
              <a:t>15/05-16/11/2023. [en ligne]. Disponible sur : </a:t>
            </a:r>
            <a:r>
              <a:rPr lang="fr-FR" sz="1100" dirty="0">
                <a:hlinkClick r:id="rId9"/>
              </a:rPr>
              <a:t>https://www.scribbr.com/ai-tools/chatgpt-citations/</a:t>
            </a:r>
            <a:r>
              <a:rPr lang="fr-FR" sz="1100" dirty="0"/>
              <a:t>. </a:t>
            </a:r>
          </a:p>
          <a:p>
            <a:pPr marL="180975" indent="-180975">
              <a:lnSpc>
                <a:spcPct val="110000"/>
              </a:lnSpc>
              <a:spcAft>
                <a:spcPts val="300"/>
              </a:spcAft>
              <a:buNone/>
            </a:pPr>
            <a:r>
              <a:rPr lang="fr-FR" sz="1100" dirty="0"/>
              <a:t>Martin </a:t>
            </a:r>
            <a:r>
              <a:rPr lang="fr-FR" sz="1100" dirty="0" err="1"/>
              <a:t>Clavey</a:t>
            </a:r>
            <a:r>
              <a:rPr lang="fr-FR" sz="1100" dirty="0"/>
              <a:t>. « Microsoft se lance tardivement à l’assaut des « hallucinations » de ses IA… ». </a:t>
            </a:r>
            <a:r>
              <a:rPr lang="fr-FR" sz="1100" i="1" dirty="0"/>
              <a:t>Next. </a:t>
            </a:r>
            <a:r>
              <a:rPr lang="fr-FR" sz="1100" dirty="0"/>
              <a:t>30/09/2024. [en ligne]. Disponible sur : </a:t>
            </a:r>
            <a:r>
              <a:rPr lang="fr-FR" sz="1100" dirty="0">
                <a:hlinkClick r:id="rId10"/>
              </a:rPr>
              <a:t>https://next.ink/151856/microsoft-se-lance-tardivement-a-lassaut-des-hallucinations-de-ses-ia/</a:t>
            </a:r>
            <a:r>
              <a:rPr lang="fr-FR" sz="1100" dirty="0"/>
              <a:t>.</a:t>
            </a:r>
          </a:p>
          <a:p>
            <a:pPr marL="180975" indent="-180975">
              <a:lnSpc>
                <a:spcPct val="110000"/>
              </a:lnSpc>
              <a:spcAft>
                <a:spcPts val="300"/>
              </a:spcAft>
              <a:buNone/>
            </a:pPr>
            <a:r>
              <a:rPr lang="fr-FR" sz="1100" dirty="0"/>
              <a:t>Compilatio. « Les menaces et les limites des IA dans l'enseignement ». </a:t>
            </a:r>
            <a:r>
              <a:rPr lang="fr-FR" sz="1100" i="1" dirty="0"/>
              <a:t>Compilatio. </a:t>
            </a:r>
            <a:r>
              <a:rPr lang="fr-FR" sz="1100" dirty="0"/>
              <a:t>17/07/2023. [en ligne]. Disponible sur : </a:t>
            </a:r>
            <a:r>
              <a:rPr lang="fr-FR" sz="1100" dirty="0">
                <a:hlinkClick r:id="rId11"/>
              </a:rPr>
              <a:t>https://www.compilatio.net/blog/limites-ia-enseignement</a:t>
            </a:r>
            <a:r>
              <a:rPr lang="fr-FR" sz="1100" dirty="0"/>
              <a:t>. </a:t>
            </a:r>
          </a:p>
          <a:p>
            <a:pPr marL="180975" indent="-180975">
              <a:lnSpc>
                <a:spcPct val="110000"/>
              </a:lnSpc>
              <a:spcAft>
                <a:spcPts val="300"/>
              </a:spcAft>
              <a:buNone/>
            </a:pPr>
            <a:r>
              <a:rPr lang="fr-FR" sz="1100" dirty="0"/>
              <a:t>--. « La triche à l'ère de ChatGPT: constats et solutions pour préserver l'intégrité académique ». </a:t>
            </a:r>
            <a:r>
              <a:rPr lang="fr-FR" sz="1100" i="1" dirty="0"/>
              <a:t>Compilatio. </a:t>
            </a:r>
            <a:r>
              <a:rPr lang="fr-FR" sz="1100" dirty="0"/>
              <a:t>18/07/2023. [en ligne]. Disponible sur : </a:t>
            </a:r>
            <a:r>
              <a:rPr lang="fr-FR" sz="1100" dirty="0">
                <a:hlinkClick r:id="rId12"/>
              </a:rPr>
              <a:t>https://www.compilatio.net/blog/triche-avec-chatgpt</a:t>
            </a:r>
            <a:r>
              <a:rPr lang="fr-FR" sz="1100" dirty="0"/>
              <a:t>. </a:t>
            </a:r>
          </a:p>
          <a:p>
            <a:pPr marL="180975" indent="-180975">
              <a:lnSpc>
                <a:spcPct val="110000"/>
              </a:lnSpc>
              <a:spcAft>
                <a:spcPts val="300"/>
              </a:spcAft>
              <a:buNone/>
            </a:pPr>
            <a:r>
              <a:rPr lang="fr-FR" sz="1100" i="0" baseline="0" dirty="0" err="1"/>
              <a:t>Wes</a:t>
            </a:r>
            <a:r>
              <a:rPr lang="fr-FR" sz="1100" i="0" baseline="0" dirty="0"/>
              <a:t> Davis. « </a:t>
            </a:r>
            <a:r>
              <a:rPr lang="en-US" sz="1100" i="0" baseline="0" dirty="0"/>
              <a:t>OpenAI won’t watermark ChatGPT text because its users could get caught</a:t>
            </a:r>
            <a:r>
              <a:rPr lang="fr-FR" sz="1100" i="0" baseline="0" dirty="0"/>
              <a:t>». </a:t>
            </a:r>
            <a:r>
              <a:rPr lang="fr-FR" sz="1100" i="1" baseline="0" dirty="0"/>
              <a:t>The Verge.</a:t>
            </a:r>
            <a:r>
              <a:rPr lang="fr-FR" sz="1100" i="0" baseline="0" dirty="0"/>
              <a:t> 05/08/2024. </a:t>
            </a:r>
            <a:r>
              <a:rPr lang="fr-FR" sz="1100" dirty="0"/>
              <a:t>[en ligne]. Disponible sur :</a:t>
            </a:r>
            <a:r>
              <a:rPr lang="fr-FR" sz="1100" i="0" baseline="0" dirty="0"/>
              <a:t> </a:t>
            </a:r>
            <a:r>
              <a:rPr lang="fr-FR" sz="1100" i="0" baseline="0" dirty="0">
                <a:hlinkClick r:id="rId13"/>
              </a:rPr>
              <a:t>https://www.theverge.com/2024/8/4/24213268/openai-chatgpt-text-watermark-cheat-detection-tool</a:t>
            </a:r>
            <a:r>
              <a:rPr lang="fr-FR" sz="1100" i="0" baseline="0" dirty="0"/>
              <a:t>. </a:t>
            </a:r>
            <a:endParaRPr lang="fr-FR" sz="1100" dirty="0"/>
          </a:p>
          <a:p>
            <a:pPr marL="180975" indent="-180975">
              <a:lnSpc>
                <a:spcPct val="110000"/>
              </a:lnSpc>
              <a:spcAft>
                <a:spcPts val="300"/>
              </a:spcAft>
              <a:buNone/>
            </a:pPr>
            <a:r>
              <a:rPr lang="fr-FR" sz="1100" dirty="0"/>
              <a:t>Cécilia Di </a:t>
            </a:r>
            <a:r>
              <a:rPr lang="fr-FR" sz="1100" dirty="0" err="1"/>
              <a:t>Quinzio</a:t>
            </a:r>
            <a:r>
              <a:rPr lang="fr-FR" sz="1100" dirty="0"/>
              <a:t>. « Des médias français rejoignent le mouvement ». </a:t>
            </a:r>
            <a:r>
              <a:rPr lang="fr-FR" sz="1100" i="1" dirty="0"/>
              <a:t>Stratégies. </a:t>
            </a:r>
            <a:r>
              <a:rPr lang="fr-FR" sz="1100" dirty="0"/>
              <a:t> 30/08/2023. [en ligne]. Disponible sur : </a:t>
            </a:r>
            <a:r>
              <a:rPr lang="fr-FR" sz="1100" dirty="0">
                <a:hlinkClick r:id="rId14"/>
              </a:rPr>
              <a:t>https://www.strategies.fr/actualites/medias/LQ2216718C/des-medias-francais-rejoignent-le-mouvement-contre-chatgpt.html</a:t>
            </a:r>
            <a:r>
              <a:rPr lang="fr-FR" sz="1100" dirty="0"/>
              <a:t>. </a:t>
            </a:r>
          </a:p>
          <a:p>
            <a:pPr marL="180975" indent="-180975">
              <a:lnSpc>
                <a:spcPct val="110000"/>
              </a:lnSpc>
              <a:spcAft>
                <a:spcPts val="300"/>
              </a:spcAft>
              <a:buNone/>
            </a:pPr>
            <a:r>
              <a:rPr lang="fr-FR" sz="1100" dirty="0"/>
              <a:t>Louis Dreyfus et Jérôme </a:t>
            </a:r>
            <a:r>
              <a:rPr lang="fr-FR" sz="1100" dirty="0" err="1"/>
              <a:t>Fenoglio</a:t>
            </a:r>
            <a:r>
              <a:rPr lang="fr-FR" sz="1100" dirty="0"/>
              <a:t>. « Intelligence artificielle : un accord de partenariat entre « Le Monde » et OpenAI ». </a:t>
            </a:r>
            <a:r>
              <a:rPr lang="fr-FR" sz="1100" i="1" dirty="0"/>
              <a:t>Le Monde</a:t>
            </a:r>
            <a:r>
              <a:rPr lang="fr-FR" sz="1100" dirty="0"/>
              <a:t>. 13/03/2024. </a:t>
            </a:r>
            <a:r>
              <a:rPr lang="fr-FR" sz="1100" dirty="0">
                <a:hlinkClick r:id="rId15"/>
              </a:rPr>
              <a:t>https://www.lemonde.fr/le-monde-et-vous/article/2024/03/13/intelligence-artificielle-un-accord-de-partenariat-entre-le-monde-et-openai_6221836_6065879.html</a:t>
            </a:r>
            <a:r>
              <a:rPr lang="fr-FR" sz="1100" dirty="0"/>
              <a:t>. </a:t>
            </a:r>
          </a:p>
          <a:p>
            <a:pPr marL="180975" indent="-180975">
              <a:lnSpc>
                <a:spcPct val="110000"/>
              </a:lnSpc>
              <a:spcAft>
                <a:spcPts val="300"/>
              </a:spcAft>
              <a:buNone/>
            </a:pPr>
            <a:r>
              <a:rPr lang="fr-FR" sz="1100" dirty="0" err="1"/>
              <a:t>Emilie</a:t>
            </a:r>
            <a:r>
              <a:rPr lang="fr-FR" sz="1100" dirty="0"/>
              <a:t> </a:t>
            </a:r>
            <a:r>
              <a:rPr lang="fr-FR" sz="1100" dirty="0" err="1"/>
              <a:t>Echaroux</a:t>
            </a:r>
            <a:r>
              <a:rPr lang="fr-FR" sz="1100" dirty="0"/>
              <a:t>. « IA : « On va avoir de plus en plus de mal à constituer des archives authentiques ». </a:t>
            </a:r>
            <a:r>
              <a:rPr lang="fr-FR" sz="1100" i="1" dirty="0"/>
              <a:t>Usbek &amp; Rica. </a:t>
            </a:r>
            <a:r>
              <a:rPr lang="fr-FR" sz="1100" dirty="0"/>
              <a:t>26/09/2023. [en ligne]. Disponible sur : </a:t>
            </a:r>
            <a:r>
              <a:rPr lang="fr-FR" sz="1100" dirty="0">
                <a:hlinkClick r:id="rId16"/>
              </a:rPr>
              <a:t>https://usbeketrica.com/fr/article/ia-on-va-avoir-de-plus-en-plus-de-mal-a-constituer-des-archives-authentiques-de-notre-futur</a:t>
            </a:r>
            <a:r>
              <a:rPr lang="fr-FR" sz="1100" dirty="0"/>
              <a:t>. </a:t>
            </a:r>
          </a:p>
          <a:p>
            <a:pPr marL="180975" indent="-180975">
              <a:lnSpc>
                <a:spcPct val="110000"/>
              </a:lnSpc>
              <a:spcAft>
                <a:spcPts val="300"/>
              </a:spcAft>
              <a:buNone/>
            </a:pPr>
            <a:r>
              <a:rPr lang="en-US" sz="1100" dirty="0"/>
              <a:t>Hao-</a:t>
            </a:r>
            <a:r>
              <a:rPr lang="en-US" sz="1100" dirty="0" err="1"/>
              <a:t>Pingk</a:t>
            </a:r>
            <a:r>
              <a:rPr lang="en-US" sz="1100" dirty="0"/>
              <a:t> Lee et al. « The Impact of Generative AI on Critical Thinking: Self-Reported Reductions in Cognitive Effort and Confidence Effects From a Survey of Knowledge Workers ». 2025. </a:t>
            </a:r>
            <a:r>
              <a:rPr lang="en-US" sz="1100" dirty="0">
                <a:hlinkClick r:id="rId17"/>
              </a:rPr>
              <a:t>https://www.microsoft.com/en-us/research/uploads/prod/2025/01/lee_2025_ai_critical_thinking_survey.pdf</a:t>
            </a:r>
            <a:r>
              <a:rPr lang="en-US" sz="1100" dirty="0"/>
              <a:t>. </a:t>
            </a:r>
            <a:endParaRPr lang="fr-FR" sz="1100" dirty="0"/>
          </a:p>
          <a:p>
            <a:pPr marL="180975" indent="-180975">
              <a:lnSpc>
                <a:spcPct val="110000"/>
              </a:lnSpc>
              <a:spcAft>
                <a:spcPts val="300"/>
              </a:spcAft>
              <a:buNone/>
            </a:pPr>
            <a:r>
              <a:rPr lang="fr-FR" sz="1100" dirty="0"/>
              <a:t>Oli Elliott. </a:t>
            </a:r>
            <a:r>
              <a:rPr lang="en-US" sz="1100" i="1" dirty="0"/>
              <a:t>Representation of BBC News content in AI Assistants</a:t>
            </a:r>
            <a:r>
              <a:rPr lang="en-US" sz="1100" dirty="0"/>
              <a:t>. 02/2025. </a:t>
            </a:r>
            <a:r>
              <a:rPr lang="en-US" sz="1100" dirty="0">
                <a:hlinkClick r:id="rId18"/>
              </a:rPr>
              <a:t>https://www.bbc.co.uk/aboutthebbc/documents/bbc-research-into-ai-assistants.pdf</a:t>
            </a:r>
            <a:r>
              <a:rPr lang="en-US" sz="1100" dirty="0"/>
              <a:t>. </a:t>
            </a:r>
            <a:endParaRPr lang="fr-FR" sz="1100" dirty="0"/>
          </a:p>
          <a:p>
            <a:pPr marL="180975" indent="-180975">
              <a:lnSpc>
                <a:spcPct val="110000"/>
              </a:lnSpc>
              <a:spcAft>
                <a:spcPts val="300"/>
              </a:spcAft>
              <a:buNone/>
            </a:pPr>
            <a:r>
              <a:rPr lang="fr-FR" sz="1100" dirty="0" err="1"/>
              <a:t>Benj</a:t>
            </a:r>
            <a:r>
              <a:rPr lang="fr-FR" sz="1100" dirty="0"/>
              <a:t> Edwards. « </a:t>
            </a:r>
            <a:r>
              <a:rPr lang="en-US" sz="1100" dirty="0"/>
              <a:t>Study claims ChatGPT is losing capability, but some experts aren’t convinced</a:t>
            </a:r>
            <a:r>
              <a:rPr lang="fr-FR" sz="1100" dirty="0"/>
              <a:t> ». </a:t>
            </a:r>
            <a:r>
              <a:rPr lang="fr-FR" sz="1100" i="1" dirty="0"/>
              <a:t>Ars </a:t>
            </a:r>
            <a:r>
              <a:rPr lang="fr-FR" sz="1100" i="1" dirty="0" err="1"/>
              <a:t>technica</a:t>
            </a:r>
            <a:r>
              <a:rPr lang="fr-FR" sz="1100" dirty="0"/>
              <a:t>. 20/07/2023. [en ligne]. Disponible sur : </a:t>
            </a:r>
            <a:r>
              <a:rPr lang="fr-FR" sz="1100" dirty="0">
                <a:hlinkClick r:id="rId19"/>
              </a:rPr>
              <a:t>https://arstechnica.com/information-technology/2023/07/is-chatgpt-getting-worse-over-time-study-claims-yes-but-others-arent-sure</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0932541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592562"/>
          </a:xfrm>
          <a:noFill/>
          <a:ln>
            <a:noFill/>
          </a:ln>
        </p:spPr>
        <p:txBody>
          <a:bodyPr>
            <a:normAutofit fontScale="77500" lnSpcReduction="20000"/>
          </a:bodyPr>
          <a:lstStyle/>
          <a:p>
            <a:pPr marL="0" indent="0">
              <a:buNone/>
            </a:pPr>
            <a:r>
              <a:rPr lang="fr-FR" sz="1600" b="1" dirty="0">
                <a:solidFill>
                  <a:srgbClr val="71E7FF"/>
                </a:solidFill>
              </a:rPr>
              <a:t>Pistes de réflexion thématiques : questions informationnelles (2)</a:t>
            </a:r>
          </a:p>
          <a:p>
            <a:pPr marL="0" indent="0">
              <a:buNone/>
            </a:pPr>
            <a:endParaRPr lang="en-US" sz="1100" dirty="0"/>
          </a:p>
          <a:p>
            <a:pPr marL="180975" indent="-180975">
              <a:spcAft>
                <a:spcPts val="300"/>
              </a:spcAft>
              <a:buNone/>
            </a:pPr>
            <a:endParaRPr lang="fr-FR" sz="1000" dirty="0"/>
          </a:p>
          <a:p>
            <a:pPr marL="180975" indent="-180975">
              <a:spcAft>
                <a:spcPts val="300"/>
              </a:spcAft>
              <a:buNone/>
            </a:pPr>
            <a:endParaRPr lang="fr-FR" sz="1000" dirty="0"/>
          </a:p>
          <a:p>
            <a:pPr marL="180975" indent="-180975">
              <a:lnSpc>
                <a:spcPct val="110000"/>
              </a:lnSpc>
              <a:spcAft>
                <a:spcPts val="300"/>
              </a:spcAft>
              <a:buNone/>
            </a:pPr>
            <a:r>
              <a:rPr lang="fr-FR" sz="1000" dirty="0"/>
              <a:t>Olivier Ertzscheid. « Une question de génération. Vers un capitalisme sémiotique ». </a:t>
            </a:r>
            <a:r>
              <a:rPr lang="fr-FR" sz="1000" i="1" dirty="0"/>
              <a:t>Affordance. </a:t>
            </a:r>
            <a:r>
              <a:rPr lang="fr-FR" sz="1000" dirty="0"/>
              <a:t>12/10/2022. [en ligne]. Disponible sur : </a:t>
            </a:r>
            <a:r>
              <a:rPr lang="fr-FR" sz="1000" dirty="0">
                <a:hlinkClick r:id="rId3"/>
              </a:rPr>
              <a:t>https://affordance.framasoft.org/2022/10/question-generation-capitalisme-semiotique/</a:t>
            </a:r>
            <a:r>
              <a:rPr lang="fr-FR" sz="1000" dirty="0"/>
              <a:t>. </a:t>
            </a:r>
          </a:p>
          <a:p>
            <a:pPr marL="180975" indent="-180975">
              <a:lnSpc>
                <a:spcPct val="110000"/>
              </a:lnSpc>
              <a:spcAft>
                <a:spcPts val="300"/>
              </a:spcAft>
              <a:buNone/>
            </a:pPr>
            <a:r>
              <a:rPr lang="fr-FR" sz="1000" dirty="0"/>
              <a:t>--. « </a:t>
            </a:r>
            <a:r>
              <a:rPr lang="fr-FR" sz="1000" dirty="0" err="1"/>
              <a:t>GPT</a:t>
            </a:r>
            <a:r>
              <a:rPr lang="fr-FR" sz="1000" dirty="0"/>
              <a:t>-3 : c’est toi le Chat ». </a:t>
            </a:r>
            <a:r>
              <a:rPr lang="fr-FR" sz="1000" i="1" dirty="0"/>
              <a:t>Ibid. </a:t>
            </a:r>
            <a:r>
              <a:rPr lang="fr-FR" sz="1000" dirty="0"/>
              <a:t>02/01/2023. [en ligne]. Disponible sur : </a:t>
            </a:r>
            <a:r>
              <a:rPr lang="fr-FR" sz="1000" dirty="0">
                <a:hlinkClick r:id="rId4"/>
              </a:rPr>
              <a:t>https://affordance.framasoft.org/2023/01/gpt-3-cest-toi-le-chat/</a:t>
            </a:r>
            <a:r>
              <a:rPr lang="fr-FR" sz="1000" dirty="0"/>
              <a:t>. </a:t>
            </a:r>
          </a:p>
          <a:p>
            <a:pPr marL="180975" indent="-180975">
              <a:lnSpc>
                <a:spcPct val="110000"/>
              </a:lnSpc>
              <a:spcAft>
                <a:spcPts val="300"/>
              </a:spcAft>
              <a:buNone/>
            </a:pPr>
            <a:r>
              <a:rPr lang="fr-FR" sz="1000" dirty="0"/>
              <a:t>--. « Je s’appelle Grok. La première IA de l’</a:t>
            </a:r>
            <a:r>
              <a:rPr lang="fr-FR" sz="1000" dirty="0" err="1"/>
              <a:t>AltRight</a:t>
            </a:r>
            <a:r>
              <a:rPr lang="fr-FR" sz="1000" dirty="0"/>
              <a:t> ? ». </a:t>
            </a:r>
            <a:r>
              <a:rPr lang="fr-FR" sz="1000" i="1" dirty="0"/>
              <a:t>Ibid.</a:t>
            </a:r>
            <a:r>
              <a:rPr lang="fr-FR" sz="1000" dirty="0"/>
              <a:t> 05/11/2023. [en ligne]. Disponible sur : </a:t>
            </a:r>
            <a:r>
              <a:rPr lang="fr-FR" sz="1000" dirty="0">
                <a:hlinkClick r:id="rId5"/>
              </a:rPr>
              <a:t>https://affordance.framasoft.org/2023/11/je-sappelle-grok-la-premiere-ia-de-laltright/</a:t>
            </a:r>
            <a:r>
              <a:rPr lang="fr-FR" sz="1000" dirty="0"/>
              <a:t>. </a:t>
            </a:r>
          </a:p>
          <a:p>
            <a:pPr marL="180975" indent="-180975">
              <a:lnSpc>
                <a:spcPct val="110000"/>
              </a:lnSpc>
              <a:spcAft>
                <a:spcPts val="300"/>
              </a:spcAft>
              <a:buNone/>
            </a:pPr>
            <a:r>
              <a:rPr lang="fr-FR" sz="1000" dirty="0"/>
              <a:t>--. « Moteurs de recherche et IA : à la recherche de l’aiguille dans la botte de Data ». </a:t>
            </a:r>
            <a:r>
              <a:rPr lang="fr-FR" sz="1000" i="1" dirty="0"/>
              <a:t>Ibid.</a:t>
            </a:r>
            <a:r>
              <a:rPr lang="fr-FR" sz="1000" dirty="0"/>
              <a:t> 23/08/2024. </a:t>
            </a:r>
            <a:r>
              <a:rPr lang="fr-FR" sz="1000" dirty="0">
                <a:hlinkClick r:id="rId6"/>
              </a:rPr>
              <a:t>https://affordance.framasoft.org/2024/08/moteur-recherche-intelligence-artificielle/</a:t>
            </a:r>
            <a:r>
              <a:rPr lang="fr-FR" sz="1000" dirty="0"/>
              <a:t>. </a:t>
            </a:r>
          </a:p>
          <a:p>
            <a:pPr marL="180975" indent="-180975">
              <a:lnSpc>
                <a:spcPct val="110000"/>
              </a:lnSpc>
              <a:spcAft>
                <a:spcPts val="300"/>
              </a:spcAft>
              <a:buNone/>
            </a:pPr>
            <a:r>
              <a:rPr lang="fr-FR" sz="1000" dirty="0"/>
              <a:t>Melissa </a:t>
            </a:r>
            <a:r>
              <a:rPr lang="fr-FR" sz="1000" dirty="0" err="1"/>
              <a:t>Heikkilä</a:t>
            </a:r>
            <a:r>
              <a:rPr lang="fr-FR" sz="1000" dirty="0"/>
              <a:t>. « </a:t>
            </a:r>
            <a:r>
              <a:rPr lang="en-US" sz="1000" dirty="0"/>
              <a:t>This new data poisoning tool lets artists fight back against generative AI</a:t>
            </a:r>
            <a:r>
              <a:rPr lang="fr-FR" sz="1000" dirty="0"/>
              <a:t> ». </a:t>
            </a:r>
            <a:r>
              <a:rPr lang="fr-FR" sz="1000" i="1" dirty="0"/>
              <a:t>MIT </a:t>
            </a:r>
            <a:r>
              <a:rPr lang="fr-FR" sz="1000" i="1" dirty="0" err="1"/>
              <a:t>technology</a:t>
            </a:r>
            <a:r>
              <a:rPr lang="fr-FR" sz="1000" i="1" dirty="0"/>
              <a:t> </a:t>
            </a:r>
            <a:r>
              <a:rPr lang="fr-FR" sz="1000" i="1" dirty="0" err="1"/>
              <a:t>review</a:t>
            </a:r>
            <a:r>
              <a:rPr lang="fr-FR" sz="1000" i="1" dirty="0"/>
              <a:t>.</a:t>
            </a:r>
            <a:r>
              <a:rPr lang="fr-FR" sz="1000" dirty="0"/>
              <a:t> 23/10/2023. [en ligne]. Disponible sur : </a:t>
            </a:r>
            <a:r>
              <a:rPr lang="fr-FR" sz="1000" dirty="0">
                <a:hlinkClick r:id="rId7"/>
              </a:rPr>
              <a:t>https://www.technologyreview.com/2023/10/23/1082189/data-poisoning-artists-fight-generative-ai/</a:t>
            </a:r>
            <a:r>
              <a:rPr lang="fr-FR" sz="1000" dirty="0"/>
              <a:t>. </a:t>
            </a:r>
            <a:r>
              <a:rPr lang="fr-FR" sz="1000" dirty="0" err="1"/>
              <a:t>Abdirisaq</a:t>
            </a:r>
            <a:r>
              <a:rPr lang="fr-FR" sz="1000" dirty="0"/>
              <a:t> Hussein et al. « L’IA dans les moteurs de recherche et la Suprématie Économique des </a:t>
            </a:r>
            <a:r>
              <a:rPr lang="fr-FR" sz="1000" dirty="0" err="1"/>
              <a:t>GAFA</a:t>
            </a:r>
            <a:r>
              <a:rPr lang="fr-FR" sz="1000" dirty="0"/>
              <a:t> : Un Examen Approfondi des Conséquences ». </a:t>
            </a:r>
            <a:r>
              <a:rPr lang="fr-FR" sz="1000" i="1" dirty="0"/>
              <a:t>Economie du document. </a:t>
            </a:r>
            <a:r>
              <a:rPr lang="fr-FR" sz="1000" dirty="0"/>
              <a:t>06/12/2023. . [en ligne]. Disponible sur : </a:t>
            </a:r>
            <a:r>
              <a:rPr lang="fr-FR" sz="1000" dirty="0">
                <a:hlinkClick r:id="rId8"/>
              </a:rPr>
              <a:t>https://archinfo24.hypotheses.org/6677</a:t>
            </a:r>
            <a:r>
              <a:rPr lang="fr-FR" sz="1000" dirty="0"/>
              <a:t>. </a:t>
            </a:r>
          </a:p>
          <a:p>
            <a:pPr marL="180975" indent="-180975">
              <a:spcAft>
                <a:spcPts val="300"/>
              </a:spcAft>
              <a:buNone/>
            </a:pPr>
            <a:r>
              <a:rPr lang="fr-FR" sz="1000" i="0" baseline="0" dirty="0"/>
              <a:t>« IA : les filigranes au service de l’intégrité scientifique ».  </a:t>
            </a:r>
            <a:r>
              <a:rPr lang="fr-FR" sz="1000" i="1" baseline="0" dirty="0" err="1"/>
              <a:t>OFIS</a:t>
            </a:r>
            <a:r>
              <a:rPr lang="fr-FR" sz="1000" i="1" baseline="0" dirty="0"/>
              <a:t>. </a:t>
            </a:r>
            <a:r>
              <a:rPr lang="fr-FR" sz="1000" i="0" baseline="0" dirty="0"/>
              <a:t>02/2024. </a:t>
            </a:r>
            <a:r>
              <a:rPr lang="fr-FR" sz="1000" dirty="0"/>
              <a:t>[en ligne]. Disponible sur :</a:t>
            </a:r>
            <a:r>
              <a:rPr lang="fr-FR" sz="1000" i="0" baseline="0" dirty="0"/>
              <a:t> </a:t>
            </a:r>
            <a:r>
              <a:rPr lang="fr-FR" sz="1000" i="0" baseline="0" dirty="0">
                <a:hlinkClick r:id="rId9"/>
              </a:rPr>
              <a:t>https://www.ofis-france.fr/wp-content/uploads/2024/02/EntretienOfis-AlexeiGrinbaum2024.pdf</a:t>
            </a:r>
            <a:r>
              <a:rPr lang="fr-FR" sz="1000" baseline="0" dirty="0"/>
              <a:t>. </a:t>
            </a:r>
            <a:endParaRPr lang="fr-FR" sz="1000" dirty="0"/>
          </a:p>
          <a:p>
            <a:pPr marL="180975" indent="-180975">
              <a:spcAft>
                <a:spcPts val="300"/>
              </a:spcAft>
              <a:buNone/>
            </a:pPr>
            <a:r>
              <a:rPr lang="fr-FR" sz="1000" dirty="0"/>
              <a:t>Klaudia </a:t>
            </a:r>
            <a:r>
              <a:rPr lang="fr-FR" sz="1000" dirty="0" err="1"/>
              <a:t>Jaźwińska</a:t>
            </a:r>
            <a:r>
              <a:rPr lang="fr-FR" sz="1000" dirty="0"/>
              <a:t> et </a:t>
            </a:r>
            <a:r>
              <a:rPr lang="fr-FR" sz="1000" dirty="0" err="1"/>
              <a:t>Aisvarya</a:t>
            </a:r>
            <a:r>
              <a:rPr lang="fr-FR" sz="1000" dirty="0"/>
              <a:t> </a:t>
            </a:r>
            <a:r>
              <a:rPr lang="fr-FR" sz="1000" dirty="0" err="1"/>
              <a:t>Chandrasekar</a:t>
            </a:r>
            <a:r>
              <a:rPr lang="fr-FR" sz="1000" dirty="0"/>
              <a:t>. </a:t>
            </a:r>
            <a:r>
              <a:rPr lang="fr-FR" sz="1000" i="0" baseline="0" dirty="0"/>
              <a:t>« </a:t>
            </a:r>
            <a:r>
              <a:rPr lang="fr-FR" sz="1000" dirty="0"/>
              <a:t>AI Search Has A Citation </a:t>
            </a:r>
            <a:r>
              <a:rPr lang="fr-FR" sz="1000" dirty="0" err="1"/>
              <a:t>Problem</a:t>
            </a:r>
            <a:r>
              <a:rPr lang="fr-FR" sz="1000" dirty="0"/>
              <a:t> </a:t>
            </a:r>
            <a:r>
              <a:rPr lang="fr-FR" sz="1000" i="0" baseline="0" dirty="0"/>
              <a:t>»</a:t>
            </a:r>
            <a:r>
              <a:rPr lang="fr-FR" sz="1000" dirty="0"/>
              <a:t>. </a:t>
            </a:r>
            <a:r>
              <a:rPr lang="fr-FR" sz="1000" i="1" dirty="0"/>
              <a:t>Columbia </a:t>
            </a:r>
            <a:r>
              <a:rPr lang="fr-FR" sz="1000" i="1" dirty="0" err="1"/>
              <a:t>Journalism</a:t>
            </a:r>
            <a:r>
              <a:rPr lang="fr-FR" sz="1000" i="1" dirty="0"/>
              <a:t> </a:t>
            </a:r>
            <a:r>
              <a:rPr lang="fr-FR" sz="1000" i="1" dirty="0" err="1"/>
              <a:t>Review</a:t>
            </a:r>
            <a:r>
              <a:rPr lang="fr-FR" sz="1000" dirty="0"/>
              <a:t>. 06/03/2025. </a:t>
            </a:r>
            <a:r>
              <a:rPr lang="fr-FR" sz="1000" dirty="0">
                <a:hlinkClick r:id="rId10"/>
              </a:rPr>
              <a:t>https://www.cjr.org/tow_center/we-compared-eight-ai-search-engines-theyre-all-bad-at-citing-news.php</a:t>
            </a:r>
            <a:r>
              <a:rPr lang="fr-FR" sz="1000" dirty="0"/>
              <a:t>. </a:t>
            </a:r>
          </a:p>
          <a:p>
            <a:pPr marL="180975" indent="-180975">
              <a:spcAft>
                <a:spcPts val="300"/>
              </a:spcAft>
              <a:buNone/>
            </a:pPr>
            <a:r>
              <a:rPr lang="fr-FR" sz="1000" dirty="0"/>
              <a:t>Erwan Lamy. « ChatGPT nous rendra-t-il moins crédules ? ». </a:t>
            </a:r>
            <a:r>
              <a:rPr lang="fr-FR" sz="1000" i="1" dirty="0"/>
              <a:t>The Conversation. </a:t>
            </a:r>
            <a:r>
              <a:rPr lang="fr-FR" sz="1000" dirty="0"/>
              <a:t>26/01/2023. [en ligne]. Disponible sur : </a:t>
            </a:r>
            <a:r>
              <a:rPr lang="fr-FR" sz="1000" dirty="0">
                <a:hlinkClick r:id="rId11"/>
              </a:rPr>
              <a:t>https://theconversation.com/chatgpt-nous-rendra-t-il-moins-credules-197306</a:t>
            </a:r>
            <a:endParaRPr lang="fr-FR" sz="1000" dirty="0"/>
          </a:p>
          <a:p>
            <a:pPr marL="180975" indent="-180975">
              <a:spcAft>
                <a:spcPts val="300"/>
              </a:spcAft>
              <a:buNone/>
            </a:pPr>
            <a:r>
              <a:rPr lang="fr-FR" sz="1000" dirty="0"/>
              <a:t>Pierre-Carl Langlais.  « </a:t>
            </a:r>
            <a:r>
              <a:rPr lang="en-US" sz="1000" dirty="0"/>
              <a:t>Releasing Common Corpus: the largest public domain dataset for training LLMs </a:t>
            </a:r>
            <a:r>
              <a:rPr lang="fr-FR" sz="1000" dirty="0"/>
              <a:t>». </a:t>
            </a:r>
            <a:r>
              <a:rPr lang="fr-FR" sz="1000" i="1" dirty="0" err="1"/>
              <a:t>Huggingface</a:t>
            </a:r>
            <a:r>
              <a:rPr lang="fr-FR" sz="1000" i="1" dirty="0"/>
              <a:t> blog</a:t>
            </a:r>
            <a:r>
              <a:rPr lang="fr-FR" sz="1000" dirty="0"/>
              <a:t>. 20/03/2024. </a:t>
            </a:r>
            <a:r>
              <a:rPr lang="fr-FR" sz="1000" dirty="0">
                <a:hlinkClick r:id="rId12"/>
              </a:rPr>
              <a:t>https://huggingface.co/blog/Pclanglais/common-corpus</a:t>
            </a:r>
            <a:r>
              <a:rPr lang="fr-FR" sz="1000" dirty="0"/>
              <a:t>. </a:t>
            </a:r>
          </a:p>
          <a:p>
            <a:pPr marL="180975" indent="-180975">
              <a:spcAft>
                <a:spcPts val="300"/>
              </a:spcAft>
              <a:buNone/>
            </a:pPr>
            <a:r>
              <a:rPr lang="fr-FR" sz="1000" dirty="0" err="1"/>
              <a:t>Eric</a:t>
            </a:r>
            <a:r>
              <a:rPr lang="fr-FR" sz="1000" dirty="0"/>
              <a:t> Le </a:t>
            </a:r>
            <a:r>
              <a:rPr lang="fr-FR" sz="1000" dirty="0" err="1"/>
              <a:t>Bourlout</a:t>
            </a:r>
            <a:r>
              <a:rPr lang="fr-FR" sz="1000" dirty="0"/>
              <a:t>. « Les IA génératives sont-elles le fruit du plus grand piratage d’œuvres d’art de l’histoire ? ». </a:t>
            </a:r>
            <a:r>
              <a:rPr lang="fr-FR" sz="1000" i="1" dirty="0" err="1"/>
              <a:t>01Net</a:t>
            </a:r>
            <a:r>
              <a:rPr lang="fr-FR" sz="1000" dirty="0"/>
              <a:t>. 18/01/2023. [en ligne]. Disponible sur : </a:t>
            </a:r>
            <a:r>
              <a:rPr lang="fr-FR" sz="1000" dirty="0">
                <a:hlinkClick r:id="rId13"/>
              </a:rPr>
              <a:t>https://www.01net.com/actualites/les-ia-generatives-sont-elles-le-fruit-du-plus-grand-piratage-doeuvres-dart-de-lhistoire.html</a:t>
            </a:r>
            <a:r>
              <a:rPr lang="fr-FR" sz="1000" dirty="0"/>
              <a:t>. </a:t>
            </a:r>
          </a:p>
          <a:p>
            <a:pPr marL="180975" indent="-180975">
              <a:spcAft>
                <a:spcPts val="300"/>
              </a:spcAft>
              <a:buNone/>
            </a:pPr>
            <a:r>
              <a:rPr lang="fr-FR" sz="1000" dirty="0"/>
              <a:t>Timbo </a:t>
            </a:r>
            <a:r>
              <a:rPr lang="fr-FR" sz="1000" dirty="0" err="1"/>
              <a:t>Lognèse</a:t>
            </a:r>
            <a:r>
              <a:rPr lang="fr-FR" sz="1000" dirty="0"/>
              <a:t>. « Top 30 des selfies historiques réalisés grâce aux IA, une belle tranche d'histoire ». </a:t>
            </a:r>
            <a:r>
              <a:rPr lang="fr-FR" sz="1000" i="1" dirty="0" err="1"/>
              <a:t>Topito</a:t>
            </a:r>
            <a:r>
              <a:rPr lang="fr-FR" sz="1000" i="1" dirty="0"/>
              <a:t>. </a:t>
            </a:r>
            <a:r>
              <a:rPr lang="fr-FR" sz="1000" dirty="0"/>
              <a:t>28/05/2023. [en ligne]. Disponible sur : </a:t>
            </a:r>
            <a:r>
              <a:rPr lang="fr-FR" sz="1000" dirty="0">
                <a:hlinkClick r:id="rId14"/>
              </a:rPr>
              <a:t>https://www.topito.com/top-selfies-historiques-realises-grace-ia</a:t>
            </a:r>
            <a:r>
              <a:rPr lang="fr-FR" sz="1000" dirty="0"/>
              <a:t>.</a:t>
            </a:r>
          </a:p>
          <a:p>
            <a:pPr marL="180975" indent="-180975">
              <a:spcAft>
                <a:spcPts val="300"/>
              </a:spcAft>
              <a:buNone/>
            </a:pPr>
            <a:r>
              <a:rPr lang="fr-FR" sz="1000" dirty="0"/>
              <a:t>Florence </a:t>
            </a:r>
            <a:r>
              <a:rPr lang="fr-FR" sz="1000" dirty="0" err="1"/>
              <a:t>Maranchini</a:t>
            </a:r>
            <a:r>
              <a:rPr lang="fr-FR" sz="1000" dirty="0"/>
              <a:t>. « Pourquoi je n’utilise pas ChatGPT ». </a:t>
            </a:r>
            <a:r>
              <a:rPr lang="fr-FR" sz="1000" i="1" dirty="0"/>
              <a:t>Academia. </a:t>
            </a:r>
            <a:r>
              <a:rPr lang="fr-FR" sz="1000" dirty="0"/>
              <a:t> 02/02/2025. </a:t>
            </a:r>
            <a:r>
              <a:rPr lang="fr-FR" sz="1000" dirty="0">
                <a:hlinkClick r:id="rId15"/>
              </a:rPr>
              <a:t>https://academia.hypotheses.org/58766</a:t>
            </a:r>
            <a:r>
              <a:rPr lang="fr-FR" sz="1000" dirty="0"/>
              <a:t>. </a:t>
            </a:r>
          </a:p>
          <a:p>
            <a:pPr marL="180975" indent="-180975">
              <a:spcAft>
                <a:spcPts val="300"/>
              </a:spcAft>
              <a:buNone/>
            </a:pPr>
            <a:r>
              <a:rPr lang="fr-FR" sz="1000" dirty="0"/>
              <a:t>Rita </a:t>
            </a:r>
            <a:r>
              <a:rPr lang="fr-FR" sz="1000" dirty="0" err="1"/>
              <a:t>Matulionyte</a:t>
            </a:r>
            <a:r>
              <a:rPr lang="fr-FR" sz="1000" dirty="0"/>
              <a:t>. «</a:t>
            </a:r>
            <a:r>
              <a:rPr lang="en-US" sz="1000" dirty="0"/>
              <a:t>Researchers warn we could run out of data to train AI by 2026. What then?</a:t>
            </a:r>
            <a:r>
              <a:rPr lang="fr-FR" sz="1000" dirty="0"/>
              <a:t>  ». </a:t>
            </a:r>
            <a:r>
              <a:rPr lang="fr-FR" sz="1000" i="1" dirty="0"/>
              <a:t>The Conversation</a:t>
            </a:r>
            <a:r>
              <a:rPr lang="fr-FR" sz="1000" dirty="0"/>
              <a:t>. 07/11/2023. [en ligne]. Disponible sur : </a:t>
            </a:r>
            <a:r>
              <a:rPr lang="fr-FR" sz="1000" dirty="0">
                <a:hlinkClick r:id="rId16"/>
              </a:rPr>
              <a:t>https://theconversation.com/researchers-warn-we-could-run-out-of-data-to-train-ai-by-2026-what-then-216741</a:t>
            </a:r>
            <a:r>
              <a:rPr lang="fr-FR" sz="1000" dirty="0"/>
              <a:t>. </a:t>
            </a:r>
          </a:p>
          <a:p>
            <a:pPr marL="180975" indent="-180975">
              <a:spcAft>
                <a:spcPts val="300"/>
              </a:spcAft>
              <a:buNone/>
            </a:pPr>
            <a:r>
              <a:rPr lang="fr-FR" sz="1000" dirty="0"/>
              <a:t>Cade Metz. « </a:t>
            </a:r>
            <a:r>
              <a:rPr lang="en-US" sz="1000" dirty="0"/>
              <a:t>Chatbots May ‘Hallucinate’ More Often Than Many Realize</a:t>
            </a:r>
            <a:r>
              <a:rPr lang="fr-FR" sz="1000" dirty="0"/>
              <a:t> ». </a:t>
            </a:r>
            <a:r>
              <a:rPr lang="fr-FR" sz="1000" i="1" dirty="0"/>
              <a:t>The New York Times. </a:t>
            </a:r>
            <a:r>
              <a:rPr lang="fr-FR" sz="1000" dirty="0"/>
              <a:t>06/11/2023. [en ligne]. Disponible sur : </a:t>
            </a:r>
            <a:r>
              <a:rPr lang="fr-FR" sz="1000" dirty="0">
                <a:hlinkClick r:id="rId17"/>
              </a:rPr>
              <a:t>https://www.nytimes.com/2023/11/06/technology/chatbots-hallucination-rates.html</a:t>
            </a:r>
            <a:r>
              <a:rPr lang="fr-FR" sz="1000" dirty="0"/>
              <a:t>. </a:t>
            </a:r>
          </a:p>
          <a:p>
            <a:pPr marL="180975" indent="-180975">
              <a:spcAft>
                <a:spcPts val="300"/>
              </a:spcAft>
              <a:buNone/>
            </a:pPr>
            <a:r>
              <a:rPr lang="fr-FR" sz="1000" dirty="0" err="1"/>
              <a:t>OFIS</a:t>
            </a:r>
            <a:r>
              <a:rPr lang="fr-FR" sz="1000" dirty="0"/>
              <a:t>. « Systèmes d'intelligence artificielle générative : quelques points de vigilance ». </a:t>
            </a:r>
            <a:r>
              <a:rPr lang="fr-FR" sz="1000" i="1" dirty="0"/>
              <a:t>L’OFIS fait le point.</a:t>
            </a:r>
            <a:r>
              <a:rPr lang="fr-FR" sz="1000" dirty="0"/>
              <a:t> 02/2024. 2 p. [en ligne]. Disponible sur : </a:t>
            </a:r>
            <a:r>
              <a:rPr lang="fr-FR" sz="1000" dirty="0">
                <a:hlinkClick r:id="rId18"/>
              </a:rPr>
              <a:t>https://www.ofis-france.fr/wp-content/uploads/2024/02/LOfisfaitlepointFevrier2024_AI.pdf</a:t>
            </a:r>
            <a:r>
              <a:rPr lang="fr-FR" sz="1000" dirty="0"/>
              <a:t>. </a:t>
            </a:r>
          </a:p>
          <a:p>
            <a:pPr marL="180975" indent="-180975">
              <a:spcAft>
                <a:spcPts val="300"/>
              </a:spcAft>
              <a:buNone/>
            </a:pPr>
            <a:r>
              <a:rPr lang="fr-FR" sz="1000" dirty="0"/>
              <a:t>Geoffroy </a:t>
            </a:r>
            <a:r>
              <a:rPr lang="fr-FR" sz="1000" dirty="0" err="1"/>
              <a:t>Ondet</a:t>
            </a:r>
            <a:r>
              <a:rPr lang="fr-FR" sz="1000" dirty="0"/>
              <a:t>. « Comment Google compte vous aider à </a:t>
            </a:r>
            <a:r>
              <a:rPr lang="fr-FR" sz="1000" dirty="0" err="1"/>
              <a:t>à</a:t>
            </a:r>
            <a:r>
              <a:rPr lang="fr-FR" sz="1000" dirty="0"/>
              <a:t> vérifier vos sources ». </a:t>
            </a:r>
            <a:r>
              <a:rPr lang="fr-FR" sz="1000" i="1" dirty="0"/>
              <a:t>01Net. </a:t>
            </a:r>
            <a:r>
              <a:rPr lang="fr-FR" sz="1000" dirty="0"/>
              <a:t>29/03/2023. [en ligne]. Disponible sur : </a:t>
            </a:r>
            <a:r>
              <a:rPr lang="fr-FR" sz="1000" dirty="0">
                <a:hlinkClick r:id="rId19"/>
              </a:rPr>
              <a:t>https://www.01net.com/actualites/comment-google-compte-vous-aider-a-verifier-vos-sources.html</a:t>
            </a:r>
            <a:r>
              <a:rPr lang="fr-FR" sz="1000" dirty="0"/>
              <a:t>. </a:t>
            </a:r>
          </a:p>
          <a:p>
            <a:pPr marL="180975" indent="-180975">
              <a:spcAft>
                <a:spcPts val="300"/>
              </a:spcAft>
              <a:buNone/>
            </a:pPr>
            <a:r>
              <a:rPr lang="fr-FR" sz="1000" dirty="0"/>
              <a:t>--. « Comment Google compte vous aider à identifier les images générées par des IA ». </a:t>
            </a:r>
            <a:r>
              <a:rPr lang="fr-FR" sz="1000" i="1" dirty="0"/>
              <a:t>01Net. </a:t>
            </a:r>
            <a:r>
              <a:rPr lang="fr-FR" sz="1000" dirty="0"/>
              <a:t>27/10/2023. [en ligne]. Disponible sur : </a:t>
            </a:r>
            <a:r>
              <a:rPr lang="fr-FR" sz="1000" dirty="0">
                <a:hlinkClick r:id="rId20"/>
              </a:rPr>
              <a:t>https://www.01net.com/actualites/comment-google-compte-vous-aider-a-identifier-les-images-generees-par-des-ia.html</a:t>
            </a:r>
            <a:r>
              <a:rPr lang="fr-FR" sz="10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256127803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C8F2C2-FF2E-40B5-5B8E-6B62130948D1}"/>
            </a:ext>
          </a:extLst>
        </p:cNvPr>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C5B157D-6E35-14E5-060E-EE0F74B9CAE2}"/>
              </a:ext>
            </a:extLst>
          </p:cNvPr>
          <p:cNvSpPr>
            <a:spLocks noGrp="1"/>
          </p:cNvSpPr>
          <p:nvPr>
            <p:ph idx="1"/>
          </p:nvPr>
        </p:nvSpPr>
        <p:spPr>
          <a:xfrm>
            <a:off x="685801" y="2142067"/>
            <a:ext cx="10131425" cy="4592562"/>
          </a:xfrm>
          <a:noFill/>
          <a:ln>
            <a:noFill/>
          </a:ln>
        </p:spPr>
        <p:txBody>
          <a:bodyPr>
            <a:normAutofit/>
          </a:bodyPr>
          <a:lstStyle/>
          <a:p>
            <a:pPr marL="0" indent="0">
              <a:buNone/>
            </a:pPr>
            <a:r>
              <a:rPr lang="fr-FR" sz="1600" b="1" dirty="0">
                <a:solidFill>
                  <a:srgbClr val="71E7FF"/>
                </a:solidFill>
              </a:rPr>
              <a:t>Pistes de réflexion thématiques : questions informationnelles (3)</a:t>
            </a:r>
          </a:p>
          <a:p>
            <a:pPr marL="0" indent="0">
              <a:buNone/>
            </a:pPr>
            <a:endParaRPr lang="en-US" sz="1100" dirty="0"/>
          </a:p>
          <a:p>
            <a:pPr marL="180975" indent="-180975">
              <a:spcAft>
                <a:spcPts val="300"/>
              </a:spcAft>
              <a:buNone/>
            </a:pPr>
            <a:endParaRPr lang="fr-FR" sz="1000" dirty="0"/>
          </a:p>
          <a:p>
            <a:pPr marL="180975" indent="-180975">
              <a:spcAft>
                <a:spcPts val="300"/>
              </a:spcAft>
              <a:buNone/>
            </a:pPr>
            <a:r>
              <a:rPr lang="fr-FR" sz="1000" dirty="0"/>
              <a:t>Antoine Oury. « Livres écrits avec l'IA : Amazon joue la transparence ». </a:t>
            </a:r>
            <a:r>
              <a:rPr lang="fr-FR" sz="1000" i="1" dirty="0" err="1"/>
              <a:t>Actualitte</a:t>
            </a:r>
            <a:r>
              <a:rPr lang="fr-FR" sz="1000" i="1" dirty="0"/>
              <a:t>. </a:t>
            </a:r>
            <a:r>
              <a:rPr lang="fr-FR" sz="1000" dirty="0"/>
              <a:t>12/09/2023. [en ligne]. Disponible sur : </a:t>
            </a:r>
            <a:r>
              <a:rPr lang="fr-FR" sz="1000" dirty="0">
                <a:hlinkClick r:id="rId3"/>
              </a:rPr>
              <a:t>https://actualitte.com/article/113358/droit-justice/livres-ecrits-avec-l-ia-amazon-joue-la-transparence</a:t>
            </a:r>
            <a:r>
              <a:rPr lang="fr-FR" sz="1000" dirty="0"/>
              <a:t>.</a:t>
            </a:r>
          </a:p>
          <a:p>
            <a:pPr marL="180975" indent="-180975">
              <a:spcAft>
                <a:spcPts val="300"/>
              </a:spcAft>
              <a:buNone/>
            </a:pPr>
            <a:r>
              <a:rPr lang="fr-FR" sz="1000" dirty="0"/>
              <a:t>Pôle Léonard de Vinci, RM conseil et TALAN. . </a:t>
            </a:r>
            <a:r>
              <a:rPr lang="fr-FR" sz="1000" i="1" dirty="0"/>
              <a:t>L’impact des IA génératives sur les étudiants.</a:t>
            </a:r>
            <a:r>
              <a:rPr lang="fr-FR" sz="1000" dirty="0"/>
              <a:t> 04/2024. </a:t>
            </a:r>
            <a:r>
              <a:rPr lang="fr-FR" sz="1000" dirty="0">
                <a:hlinkClick r:id="rId4"/>
              </a:rPr>
              <a:t>https://www.devinci.fr/pdf/etude-impact-des-IA-generatives-sur-les-etudiants.pdf</a:t>
            </a:r>
            <a:r>
              <a:rPr lang="fr-FR" sz="1000" dirty="0"/>
              <a:t>.</a:t>
            </a:r>
          </a:p>
          <a:p>
            <a:pPr marL="180975" indent="-180975">
              <a:spcAft>
                <a:spcPts val="300"/>
              </a:spcAft>
              <a:buNone/>
            </a:pPr>
            <a:r>
              <a:rPr lang="fr-FR" sz="1000" dirty="0"/>
              <a:t>La Rédaction </a:t>
            </a:r>
            <a:r>
              <a:rPr lang="fr-FR" sz="1000" dirty="0" err="1"/>
              <a:t>JDN</a:t>
            </a:r>
            <a:r>
              <a:rPr lang="fr-FR" sz="1000" dirty="0"/>
              <a:t>. « Voici ce que pense ChatGPT de mal des habitants des régions françaises ». </a:t>
            </a:r>
            <a:r>
              <a:rPr lang="fr-FR" sz="1000" i="1" dirty="0" err="1"/>
              <a:t>JDN</a:t>
            </a:r>
            <a:r>
              <a:rPr lang="fr-FR" sz="1000" dirty="0"/>
              <a:t>. 23/10/2023. [en ligne]. Disponible sur : </a:t>
            </a:r>
            <a:r>
              <a:rPr lang="fr-FR" sz="1000" dirty="0">
                <a:hlinkClick r:id="rId5"/>
              </a:rPr>
              <a:t>https://www.journaldunet.com/management/vie-personnelle/1522355-chatgpt-regions/</a:t>
            </a:r>
            <a:r>
              <a:rPr lang="fr-FR" sz="1000" dirty="0"/>
              <a:t>. </a:t>
            </a:r>
          </a:p>
          <a:p>
            <a:pPr marL="180975" indent="-180975">
              <a:spcAft>
                <a:spcPts val="300"/>
              </a:spcAft>
              <a:buNone/>
            </a:pPr>
            <a:r>
              <a:rPr lang="fr-FR" sz="1000" dirty="0"/>
              <a:t>« Tay (intelligence artificielle) ». </a:t>
            </a:r>
            <a:r>
              <a:rPr lang="fr-FR" sz="1000" i="1" dirty="0"/>
              <a:t>Wikipédia</a:t>
            </a:r>
            <a:r>
              <a:rPr lang="fr-FR" sz="1000" dirty="0"/>
              <a:t>. [en ligne]. Disponible sur : </a:t>
            </a:r>
            <a:r>
              <a:rPr lang="fr-FR" sz="1000" dirty="0">
                <a:hlinkClick r:id="rId6"/>
              </a:rPr>
              <a:t>https://fr.wikipedia.org/wiki/Tay_(intelligence_artificielle)</a:t>
            </a:r>
            <a:r>
              <a:rPr lang="fr-FR" sz="1000" dirty="0"/>
              <a:t>. </a:t>
            </a:r>
          </a:p>
          <a:p>
            <a:pPr marL="180975" indent="-180975">
              <a:spcAft>
                <a:spcPts val="300"/>
              </a:spcAft>
              <a:buNone/>
            </a:pPr>
            <a:r>
              <a:rPr lang="fr-FR" sz="1000" dirty="0"/>
              <a:t>Laurent </a:t>
            </a:r>
            <a:r>
              <a:rPr lang="fr-FR" sz="1000" dirty="0" err="1"/>
              <a:t>Véray</a:t>
            </a:r>
            <a:r>
              <a:rPr lang="fr-FR" sz="1000" dirty="0"/>
              <a:t>. « Intelligence artificielle : « Nul doute que se multiplieront bientôt de “vraies fausses images d’archives” ». </a:t>
            </a:r>
            <a:r>
              <a:rPr lang="fr-FR" sz="1000" i="1" dirty="0"/>
              <a:t>Le Monde. </a:t>
            </a:r>
            <a:r>
              <a:rPr lang="fr-FR" sz="1000" dirty="0"/>
              <a:t>03/11/2023. [en ligne]. Disponible sur : </a:t>
            </a:r>
            <a:r>
              <a:rPr lang="fr-FR" sz="1000" dirty="0">
                <a:hlinkClick r:id="rId7"/>
              </a:rPr>
              <a:t>https://www.lemonde.fr/idees/article/2023/11/03/intelligence-artificielle-nul-doute-que-se-multiplieront-bientot-de-vraies-fausses-images-d-archives_6197986_3232.html</a:t>
            </a:r>
            <a:r>
              <a:rPr lang="fr-FR" sz="1000" dirty="0"/>
              <a:t>. </a:t>
            </a:r>
          </a:p>
          <a:p>
            <a:pPr marL="180975" indent="-180975">
              <a:spcAft>
                <a:spcPts val="300"/>
              </a:spcAft>
              <a:buNone/>
            </a:pPr>
            <a:r>
              <a:rPr lang="fr-FR" sz="1000" dirty="0"/>
              <a:t>Benjamin Vincent. « "Label d’authenticité du contenu" ou CR : enfin, un marquage pour authentifier les images et bientôt les vidéos et l'audio ». </a:t>
            </a:r>
            <a:r>
              <a:rPr lang="fr-FR" sz="1000" i="1" dirty="0"/>
              <a:t>Nouveau monde. </a:t>
            </a:r>
            <a:r>
              <a:rPr lang="fr-FR" sz="1000" dirty="0"/>
              <a:t>14/10/2023. [en ligne]. Disponible sur : </a:t>
            </a:r>
            <a:r>
              <a:rPr lang="fr-FR" sz="1000" dirty="0">
                <a:hlinkClick r:id="rId8"/>
              </a:rPr>
              <a:t>https://www.francetvinfo.fr/replay-radio/nouveau-monde/label-d-authenticite-du-contenu-ou-cr-enfin-un-marquage-pour-authentifier-les-images-et-bientot-les-videos-et-l-audio_6092196.html</a:t>
            </a:r>
            <a:r>
              <a:rPr lang="fr-FR" sz="1000" dirty="0"/>
              <a:t>. </a:t>
            </a:r>
          </a:p>
          <a:p>
            <a:pPr marL="180975" indent="-180975">
              <a:spcAft>
                <a:spcPts val="300"/>
              </a:spcAft>
              <a:buNone/>
            </a:pPr>
            <a:r>
              <a:rPr lang="fr-FR" sz="1000" dirty="0" err="1"/>
              <a:t>Ryen</a:t>
            </a:r>
            <a:r>
              <a:rPr lang="fr-FR" sz="1000" dirty="0"/>
              <a:t> W. White. « </a:t>
            </a:r>
            <a:r>
              <a:rPr lang="en-US" sz="1000" dirty="0"/>
              <a:t>Advancing the Search Frontier with AI Agents </a:t>
            </a:r>
            <a:r>
              <a:rPr lang="fr-FR" sz="1000" dirty="0"/>
              <a:t>». </a:t>
            </a:r>
            <a:r>
              <a:rPr lang="fr-FR" sz="1000" i="1" dirty="0"/>
              <a:t>Communications of the </a:t>
            </a:r>
            <a:r>
              <a:rPr lang="fr-FR" sz="1000" i="1" dirty="0" err="1"/>
              <a:t>ACM</a:t>
            </a:r>
            <a:r>
              <a:rPr lang="fr-FR" sz="1000" i="1" dirty="0"/>
              <a:t>. </a:t>
            </a:r>
            <a:r>
              <a:rPr lang="en-US" sz="1000" dirty="0"/>
              <a:t>September 2024 Issue. Vol. 67 No. 9. p. 54-65. </a:t>
            </a:r>
            <a:r>
              <a:rPr lang="fr-FR" sz="1000" dirty="0"/>
              <a:t>[en ligne]. Disponible sur : </a:t>
            </a:r>
            <a:r>
              <a:rPr lang="fr-FR" sz="1000" dirty="0">
                <a:hlinkClick r:id="rId9"/>
              </a:rPr>
              <a:t>https://cacm.acm.org/research/advancing-the-search-frontier-with-ai-agents/</a:t>
            </a:r>
            <a:r>
              <a:rPr lang="fr-FR" sz="1000" dirty="0"/>
              <a:t>. </a:t>
            </a:r>
          </a:p>
          <a:p>
            <a:pPr marL="180975" indent="-180975">
              <a:spcAft>
                <a:spcPts val="300"/>
              </a:spcAft>
              <a:buNone/>
            </a:pPr>
            <a:r>
              <a:rPr lang="fr-FR" sz="1000" dirty="0"/>
              <a:t>Benjamin Weiser. « </a:t>
            </a:r>
            <a:r>
              <a:rPr lang="en-US" sz="1000" dirty="0"/>
              <a:t>Here’s What Happens When Your Lawyer Uses ChatGPT</a:t>
            </a:r>
            <a:r>
              <a:rPr lang="fr-FR" sz="1000" dirty="0"/>
              <a:t> ». </a:t>
            </a:r>
            <a:r>
              <a:rPr lang="fr-FR" sz="1000" i="1" dirty="0"/>
              <a:t>The New York Times. </a:t>
            </a:r>
            <a:r>
              <a:rPr lang="fr-FR" sz="1000" dirty="0"/>
              <a:t>27/05/2023. [en ligne]. Disponible sur : </a:t>
            </a:r>
            <a:r>
              <a:rPr lang="fr-FR" sz="1000" dirty="0">
                <a:hlinkClick r:id="rId10"/>
              </a:rPr>
              <a:t>https://www.nytimes.com/2023/05/27/nyregion/avianca-airline-lawsuit-chatgpt.html</a:t>
            </a:r>
            <a:r>
              <a:rPr lang="fr-FR" sz="1000" dirty="0"/>
              <a:t>. </a:t>
            </a:r>
          </a:p>
        </p:txBody>
      </p:sp>
      <p:sp>
        <p:nvSpPr>
          <p:cNvPr id="2" name="Rectangle 1">
            <a:extLst>
              <a:ext uri="{FF2B5EF4-FFF2-40B4-BE49-F238E27FC236}">
                <a16:creationId xmlns:a16="http://schemas.microsoft.com/office/drawing/2014/main" id="{BF678D96-0384-3EA9-6B53-FB2E505E4542}"/>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72977250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fontScale="70000" lnSpcReduction="20000"/>
          </a:bodyPr>
          <a:lstStyle/>
          <a:p>
            <a:pPr marL="0" indent="0">
              <a:buNone/>
            </a:pPr>
            <a:r>
              <a:rPr lang="fr-FR" sz="1700" b="1" dirty="0">
                <a:solidFill>
                  <a:srgbClr val="71E7FF"/>
                </a:solidFill>
              </a:rPr>
              <a:t>Pistes de réflexion thématiques : éducation et enseignement supérieur (1)</a:t>
            </a:r>
          </a:p>
          <a:p>
            <a:pPr marL="0" indent="0">
              <a:buNone/>
            </a:pPr>
            <a:endParaRPr lang="en-US" sz="1100" dirty="0"/>
          </a:p>
          <a:p>
            <a:pPr marL="180975" indent="-180975">
              <a:spcAft>
                <a:spcPts val="300"/>
              </a:spcAft>
              <a:buNone/>
            </a:pPr>
            <a:r>
              <a:rPr lang="fr-FR" sz="1100" dirty="0" err="1"/>
              <a:t>ALLEA</a:t>
            </a:r>
            <a:r>
              <a:rPr lang="fr-FR" sz="1100" dirty="0"/>
              <a:t>. </a:t>
            </a:r>
            <a:r>
              <a:rPr lang="en-US" sz="1100" i="1" dirty="0"/>
              <a:t>The European Code of Conduct for Research Integrity</a:t>
            </a:r>
            <a:r>
              <a:rPr lang="en-US" sz="1100" dirty="0"/>
              <a:t>. 2023. </a:t>
            </a:r>
            <a:r>
              <a:rPr lang="fr-FR" sz="1100" dirty="0"/>
              <a:t>[en ligne]. Disponible sur : </a:t>
            </a:r>
            <a:r>
              <a:rPr lang="fr-FR" sz="1100" dirty="0">
                <a:hlinkClick r:id="rId3"/>
              </a:rPr>
              <a:t>https://allea.org/code-of-conduct/</a:t>
            </a:r>
            <a:r>
              <a:rPr lang="fr-FR" sz="1100" dirty="0"/>
              <a:t>. </a:t>
            </a:r>
          </a:p>
          <a:p>
            <a:pPr marL="180975" indent="-180975">
              <a:spcAft>
                <a:spcPts val="300"/>
              </a:spcAft>
              <a:buNone/>
            </a:pPr>
            <a:r>
              <a:rPr lang="fr-FR" sz="1100" dirty="0" err="1"/>
              <a:t>AMU</a:t>
            </a:r>
            <a:r>
              <a:rPr lang="fr-FR" sz="1100" dirty="0"/>
              <a:t>. </a:t>
            </a:r>
            <a:r>
              <a:rPr lang="fr-FR" sz="1100" i="1" dirty="0"/>
              <a:t>Charte des examens. </a:t>
            </a:r>
            <a:r>
              <a:rPr lang="fr-FR" sz="1100" dirty="0"/>
              <a:t>07/2023. [en ligne]. Disponible sur : </a:t>
            </a:r>
            <a:r>
              <a:rPr lang="fr-FR" sz="1100" dirty="0">
                <a:hlinkClick r:id="rId4"/>
              </a:rPr>
              <a:t>https://www.univ-amu.fr/system/files/2023-07/TX-DEVE-4211%20Charte%20des%20examens_CFVU_2023_07_06.pdf</a:t>
            </a:r>
            <a:r>
              <a:rPr lang="fr-FR" sz="1100" dirty="0"/>
              <a:t>. </a:t>
            </a:r>
          </a:p>
          <a:p>
            <a:pPr marL="180975" indent="-180975">
              <a:spcAft>
                <a:spcPts val="300"/>
              </a:spcAft>
              <a:buNone/>
            </a:pPr>
            <a:r>
              <a:rPr lang="en-US" sz="1100" dirty="0"/>
              <a:t>Jens Peter Andersen et al. « Generative Artificial Intelligence (</a:t>
            </a:r>
            <a:r>
              <a:rPr lang="en-US" sz="1100" dirty="0" err="1"/>
              <a:t>GenAI</a:t>
            </a:r>
            <a:r>
              <a:rPr lang="en-US" sz="1100" dirty="0"/>
              <a:t>) in the Research Process – a Survey of Researchers’ Practices and Perceptions ». </a:t>
            </a:r>
            <a:r>
              <a:rPr lang="en-US" sz="1100" i="1" dirty="0"/>
              <a:t>Technology in Society</a:t>
            </a:r>
            <a:r>
              <a:rPr lang="en-US" sz="1100" dirty="0"/>
              <a:t>. vol. 81, June 2025.</a:t>
            </a:r>
            <a:r>
              <a:rPr lang="fr-FR" sz="1100" dirty="0"/>
              <a:t> [en ligne]. Disponible sur :</a:t>
            </a:r>
            <a:r>
              <a:rPr lang="en-US" sz="1100" dirty="0"/>
              <a:t> </a:t>
            </a:r>
            <a:r>
              <a:rPr lang="en-US" sz="1100" dirty="0">
                <a:hlinkClick r:id="rId5"/>
              </a:rPr>
              <a:t>https://www.sciencedirect.com/science/article/pii/S0160791X2500003X</a:t>
            </a:r>
            <a:r>
              <a:rPr lang="en-US" sz="1100" dirty="0"/>
              <a:t>. </a:t>
            </a:r>
            <a:endParaRPr lang="fr-FR" sz="1100" dirty="0"/>
          </a:p>
          <a:p>
            <a:pPr marL="180975" indent="-180975">
              <a:spcAft>
                <a:spcPts val="300"/>
              </a:spcAft>
              <a:buNone/>
            </a:pPr>
            <a:r>
              <a:rPr lang="fr-FR" sz="1100" dirty="0"/>
              <a:t>Naomi S. Baron. « Comment ChatGPT sape la motivation à écrire et penser par soi-même ». </a:t>
            </a:r>
            <a:r>
              <a:rPr lang="fr-FR" sz="1100" i="1" dirty="0"/>
              <a:t>The Conversation.</a:t>
            </a:r>
            <a:r>
              <a:rPr lang="fr-FR" sz="1100" dirty="0"/>
              <a:t> 07/10/2024. [en ligne]. Disponible sur : </a:t>
            </a:r>
            <a:r>
              <a:rPr lang="fr-FR" sz="1100" dirty="0">
                <a:hlinkClick r:id="rId6"/>
              </a:rPr>
              <a:t>https://theconversation.com/comment-chatgpt-sape-la-motivation-a-ecrire-et-penser-par-soi-meme-240096/</a:t>
            </a:r>
            <a:r>
              <a:rPr lang="fr-FR" sz="1100" dirty="0"/>
              <a:t>. </a:t>
            </a:r>
          </a:p>
          <a:p>
            <a:pPr marL="180975" indent="-180975">
              <a:spcAft>
                <a:spcPts val="300"/>
              </a:spcAft>
              <a:buNone/>
            </a:pPr>
            <a:r>
              <a:rPr lang="fr-FR" sz="1100" dirty="0" err="1"/>
              <a:t>Cadre21</a:t>
            </a:r>
            <a:r>
              <a:rPr lang="fr-FR" sz="1100" dirty="0"/>
              <a:t>. </a:t>
            </a:r>
            <a:r>
              <a:rPr lang="fr-FR" sz="1100" i="1" dirty="0"/>
              <a:t>La taxonomie de Bloom à l’ère de l’intelligence artificielle</a:t>
            </a:r>
            <a:r>
              <a:rPr lang="fr-FR" sz="1100" dirty="0"/>
              <a:t>. 09/2023. [en ligne]. Disponible sur : </a:t>
            </a:r>
            <a:r>
              <a:rPr lang="fr-FR" sz="1100" dirty="0">
                <a:hlinkClick r:id="rId7"/>
              </a:rPr>
              <a:t>https://www.cadre21.org/wp-content/uploads/2023/09/Taxonomie-de-Bloom-IA.pdf</a:t>
            </a:r>
            <a:r>
              <a:rPr lang="fr-FR" sz="1100" dirty="0"/>
              <a:t>. </a:t>
            </a:r>
          </a:p>
          <a:p>
            <a:pPr marL="180975" indent="-180975">
              <a:spcAft>
                <a:spcPts val="300"/>
              </a:spcAft>
              <a:buNone/>
            </a:pPr>
            <a:r>
              <a:rPr lang="fr-FR" sz="1100" dirty="0"/>
              <a:t>Nicolas Chalon. « [Entretien] « Être conscients des biais et des erreurs de l’IA, tout en l’utilisant ». </a:t>
            </a:r>
            <a:r>
              <a:rPr lang="fr-FR" sz="1100" i="1" dirty="0" err="1"/>
              <a:t>Campusmatin</a:t>
            </a:r>
            <a:r>
              <a:rPr lang="fr-FR" sz="1100" i="1" dirty="0"/>
              <a:t>. </a:t>
            </a:r>
            <a:r>
              <a:rPr lang="fr-FR" sz="1100" dirty="0"/>
              <a:t>07/11/2023. [en ligne]. Disponible sur : </a:t>
            </a:r>
            <a:r>
              <a:rPr lang="fr-FR" sz="1100" dirty="0">
                <a:hlinkClick r:id="rId8"/>
              </a:rPr>
              <a:t>https://www.campusmatin.com/numerique/pedagogie/entretien-etre-conscients-des-biais-et-des-erreurs-de-l-ia-tout-en-l-utilisant.html</a:t>
            </a:r>
            <a:r>
              <a:rPr lang="fr-FR" sz="1100" dirty="0"/>
              <a:t>. </a:t>
            </a:r>
          </a:p>
          <a:p>
            <a:pPr marL="180975" indent="-180975">
              <a:spcAft>
                <a:spcPts val="300"/>
              </a:spcAft>
              <a:buNone/>
            </a:pPr>
            <a:r>
              <a:rPr lang="fr-FR" sz="1100" dirty="0"/>
              <a:t>Commission européenne. </a:t>
            </a:r>
            <a:r>
              <a:rPr lang="fr-FR" sz="1100" i="1" dirty="0"/>
              <a:t>Lignes directrices éthiques sur l’utilisation de l’intelligence artificielle (IA) et des données dans l’enseignement et l’apprentissage à l’intention des éducateurs.</a:t>
            </a:r>
            <a:r>
              <a:rPr lang="fr-FR" sz="1100" dirty="0"/>
              <a:t> 2022. 38 p. [en ligne]. Disponible sur : </a:t>
            </a:r>
            <a:r>
              <a:rPr lang="fr-FR" sz="1100" dirty="0">
                <a:hlinkClick r:id="rId9"/>
              </a:rPr>
              <a:t>https://op.europa.eu/en/publication-detail/-/publication/d81a0d54-5348-11ed-92ed-01aa75ed71a1/language-fr</a:t>
            </a:r>
            <a:r>
              <a:rPr lang="fr-FR" sz="1100" dirty="0"/>
              <a:t>. </a:t>
            </a:r>
          </a:p>
          <a:p>
            <a:pPr marL="180975" indent="-180975">
              <a:spcAft>
                <a:spcPts val="300"/>
              </a:spcAft>
              <a:buNone/>
            </a:pPr>
            <a:r>
              <a:rPr lang="en-US" sz="1100" dirty="0"/>
              <a:t>--. </a:t>
            </a:r>
            <a:r>
              <a:rPr lang="en-US" sz="1100" i="1" dirty="0"/>
              <a:t>Living Guidelines on the responsible use of generative AI in research</a:t>
            </a:r>
            <a:r>
              <a:rPr lang="en-US" sz="1100" dirty="0"/>
              <a:t>.  v. 2025. </a:t>
            </a:r>
            <a:r>
              <a:rPr lang="fr-FR" sz="1100" dirty="0"/>
              <a:t>[en ligne]. Disponible sur : </a:t>
            </a:r>
            <a:r>
              <a:rPr lang="fr-FR" sz="1100" dirty="0">
                <a:hlinkClick r:id="rId10"/>
              </a:rPr>
              <a:t>https://research-and-innovation.ec.europa.eu/document/2b6cf7e5-36ac-41cb-aab5-0d32050143dc_en</a:t>
            </a:r>
            <a:r>
              <a:rPr lang="en-US" sz="1100" dirty="0"/>
              <a:t>. </a:t>
            </a:r>
            <a:endParaRPr lang="fr-FR" sz="1100" dirty="0"/>
          </a:p>
          <a:p>
            <a:pPr marL="176213" indent="-176213">
              <a:lnSpc>
                <a:spcPct val="100000"/>
              </a:lnSpc>
              <a:spcBef>
                <a:spcPts val="0"/>
              </a:spcBef>
              <a:spcAft>
                <a:spcPts val="300"/>
              </a:spcAft>
              <a:buNone/>
            </a:pPr>
            <a:r>
              <a:rPr lang="en-US" sz="1100" dirty="0"/>
              <a:t>Commission européenne. European Research Council Executive Agency. </a:t>
            </a:r>
            <a:r>
              <a:rPr lang="en-US" sz="1100" i="1" dirty="0"/>
              <a:t>Use and impact of artificial intelligence in the scientific </a:t>
            </a:r>
            <a:r>
              <a:rPr lang="en-US" sz="1100" dirty="0"/>
              <a:t>process – Foresight. Publications  Office of the European Union. 2023. </a:t>
            </a:r>
            <a:r>
              <a:rPr lang="fr-FR" sz="1100" dirty="0"/>
              <a:t>[en ligne]. Disponible sur : </a:t>
            </a:r>
            <a:r>
              <a:rPr lang="en-US" sz="1100" dirty="0">
                <a:hlinkClick r:id="rId11"/>
              </a:rPr>
              <a:t>https://data.europa.eu/doi/10.2828/10694</a:t>
            </a:r>
            <a:r>
              <a:rPr lang="en-US" sz="1100" dirty="0"/>
              <a:t>.  </a:t>
            </a:r>
          </a:p>
          <a:p>
            <a:pPr marL="180975" indent="-180975">
              <a:spcAft>
                <a:spcPts val="300"/>
              </a:spcAft>
              <a:buNone/>
            </a:pPr>
            <a:r>
              <a:rPr lang="fr-FR" sz="1100" dirty="0"/>
              <a:t>Compilatio. « L’IA dans l’enseignement : résultats détaillés d’une enquête où étudiants et enseignants confrontent leurs regards ». </a:t>
            </a:r>
            <a:r>
              <a:rPr lang="fr-FR" sz="1100" i="1" dirty="0"/>
              <a:t>Compilatio. </a:t>
            </a:r>
            <a:r>
              <a:rPr lang="fr-FR" sz="1100" dirty="0"/>
              <a:t>07/11/2023. [en ligne]. Disponible sur : </a:t>
            </a:r>
            <a:r>
              <a:rPr lang="fr-FR" sz="1100" dirty="0">
                <a:hlinkClick r:id="rId12"/>
              </a:rPr>
              <a:t>https://www.compilatio.net/blog/enquete-ia-enseignement-2023#chiffres-cles</a:t>
            </a:r>
            <a:r>
              <a:rPr lang="fr-FR" sz="1100" dirty="0"/>
              <a:t>. </a:t>
            </a:r>
          </a:p>
          <a:p>
            <a:pPr marL="180975" indent="-180975">
              <a:spcAft>
                <a:spcPts val="300"/>
              </a:spcAft>
              <a:buNone/>
            </a:pPr>
            <a:r>
              <a:rPr lang="en-US" sz="1100" dirty="0"/>
              <a:t>Stéphane </a:t>
            </a:r>
            <a:r>
              <a:rPr lang="en-US" sz="1100" dirty="0" err="1"/>
              <a:t>Crozat</a:t>
            </a:r>
            <a:r>
              <a:rPr lang="en-US" sz="1100" dirty="0"/>
              <a:t>. </a:t>
            </a:r>
            <a:r>
              <a:rPr lang="fr-FR" sz="1100" dirty="0"/>
              <a:t>« IA génératives : la fin des exercices rédactionnels à l'université ? ». </a:t>
            </a:r>
            <a:r>
              <a:rPr lang="fr-FR" sz="1100" i="1" dirty="0"/>
              <a:t>As </a:t>
            </a:r>
            <a:r>
              <a:rPr lang="fr-FR" sz="1100" i="1" dirty="0" err="1"/>
              <a:t>we</a:t>
            </a:r>
            <a:r>
              <a:rPr lang="fr-FR" sz="1100" i="1" dirty="0"/>
              <a:t> </a:t>
            </a:r>
            <a:r>
              <a:rPr lang="fr-FR" sz="1100" i="1" dirty="0" err="1"/>
              <a:t>may</a:t>
            </a:r>
            <a:r>
              <a:rPr lang="fr-FR" sz="1100" i="1" dirty="0"/>
              <a:t>…</a:t>
            </a:r>
            <a:r>
              <a:rPr lang="fr-FR" sz="1100" dirty="0"/>
              <a:t> 09/2023. [en ligne]. Disponible sur : </a:t>
            </a:r>
            <a:r>
              <a:rPr lang="fr-FR" sz="1100" dirty="0">
                <a:hlinkClick r:id="rId13"/>
              </a:rPr>
              <a:t>https://aswemay.fr/co/030072.html</a:t>
            </a:r>
            <a:r>
              <a:rPr lang="fr-FR" sz="1100" dirty="0"/>
              <a:t>. </a:t>
            </a:r>
            <a:endParaRPr lang="en-US" sz="1100" dirty="0"/>
          </a:p>
          <a:p>
            <a:pPr marL="180975" indent="-180975">
              <a:spcAft>
                <a:spcPts val="300"/>
              </a:spcAft>
              <a:buNone/>
            </a:pPr>
            <a:r>
              <a:rPr lang="en-US" sz="1100" dirty="0"/>
              <a:t>Marine </a:t>
            </a:r>
            <a:r>
              <a:rPr lang="en-US" sz="1100" dirty="0" err="1"/>
              <a:t>Dessaux</a:t>
            </a:r>
            <a:r>
              <a:rPr lang="en-US" sz="1100" dirty="0"/>
              <a:t>. </a:t>
            </a:r>
            <a:r>
              <a:rPr lang="fr-FR" sz="1100" dirty="0"/>
              <a:t>« ChatGPT et IA : Sciences Po convie l’ESR au débat ». </a:t>
            </a:r>
            <a:r>
              <a:rPr lang="en-US" sz="1100" dirty="0"/>
              <a:t> </a:t>
            </a:r>
            <a:r>
              <a:rPr lang="en-US" sz="1100" i="1" dirty="0" err="1"/>
              <a:t>Campusmatin</a:t>
            </a:r>
            <a:r>
              <a:rPr lang="en-US" sz="1100" i="1" dirty="0"/>
              <a:t>. </a:t>
            </a:r>
            <a:r>
              <a:rPr lang="en-US" sz="1100" dirty="0"/>
              <a:t>23/03/2023. </a:t>
            </a:r>
            <a:r>
              <a:rPr lang="fr-FR" sz="1100" dirty="0"/>
              <a:t>[en ligne]. Disponible sur : </a:t>
            </a:r>
            <a:r>
              <a:rPr lang="fr-FR" sz="1100" dirty="0">
                <a:hlinkClick r:id="rId14"/>
              </a:rPr>
              <a:t>https://www.campusmatin.com/numerique/pedagogie/chatgpt-et-ia-sciences-po-convie-l-esr-au-debat.html</a:t>
            </a:r>
            <a:r>
              <a:rPr lang="fr-FR" sz="1100" dirty="0"/>
              <a:t>. </a:t>
            </a:r>
            <a:endParaRPr lang="en-US" sz="1100" dirty="0"/>
          </a:p>
          <a:p>
            <a:pPr marL="180975" indent="-180975">
              <a:spcAft>
                <a:spcPts val="300"/>
              </a:spcAft>
              <a:buNone/>
            </a:pPr>
            <a:r>
              <a:rPr lang="en-US" sz="1100" dirty="0"/>
              <a:t>FNPS. </a:t>
            </a:r>
            <a:r>
              <a:rPr lang="fr-FR" sz="1100" i="1" dirty="0"/>
              <a:t>Edition scientifique et intelligence artificielle (IA) : Les rencontres François </a:t>
            </a:r>
            <a:r>
              <a:rPr lang="fr-FR" sz="1100" i="1" dirty="0" err="1"/>
              <a:t>Gèze</a:t>
            </a:r>
            <a:r>
              <a:rPr lang="fr-FR" sz="1100" dirty="0"/>
              <a:t>. 28/03/2025. [en ligne]. Disponible sur : Programme. </a:t>
            </a:r>
            <a:r>
              <a:rPr lang="fr-FR" sz="1100" dirty="0">
                <a:hlinkClick r:id="rId15"/>
              </a:rPr>
              <a:t>https://www.sne.fr/evenement_sne/rencontres-francois-geze-sur-ledition-scientifique-et-lintelligence-artificielle/</a:t>
            </a:r>
            <a:r>
              <a:rPr lang="fr-FR" sz="1100" dirty="0"/>
              <a:t>. Replay : </a:t>
            </a:r>
            <a:r>
              <a:rPr lang="fr-FR" sz="1100" dirty="0">
                <a:hlinkClick r:id="rId16"/>
              </a:rPr>
              <a:t>https://www.youtube.com/watch?v=HTFC7q0A0lA</a:t>
            </a:r>
            <a:r>
              <a:rPr lang="fr-FR" sz="1100" dirty="0"/>
              <a:t>. </a:t>
            </a:r>
            <a:endParaRPr lang="en-US" sz="1100" dirty="0"/>
          </a:p>
          <a:p>
            <a:pPr marL="180975" indent="-180975">
              <a:spcAft>
                <a:spcPts val="300"/>
              </a:spcAft>
              <a:buNone/>
            </a:pPr>
            <a:r>
              <a:rPr lang="en-US" sz="1100" dirty="0"/>
              <a:t>FUN. </a:t>
            </a:r>
            <a:r>
              <a:rPr lang="en-US" sz="1100" i="1" dirty="0"/>
              <a:t>IA et </a:t>
            </a:r>
            <a:r>
              <a:rPr lang="en-US" sz="1100" i="1" dirty="0" err="1"/>
              <a:t>éducation</a:t>
            </a:r>
            <a:r>
              <a:rPr lang="en-US" sz="1100" i="1" dirty="0"/>
              <a:t>. </a:t>
            </a:r>
            <a:r>
              <a:rPr lang="en-US" sz="1100" dirty="0" err="1"/>
              <a:t>Conférence</a:t>
            </a:r>
            <a:r>
              <a:rPr lang="en-US" sz="1100" dirty="0"/>
              <a:t>, 8-9/06/2023. </a:t>
            </a:r>
            <a:r>
              <a:rPr lang="fr-FR" sz="1100" dirty="0"/>
              <a:t>[en ligne]. Disponible sur : </a:t>
            </a:r>
            <a:r>
              <a:rPr lang="en-US" sz="1100" dirty="0">
                <a:hlinkClick r:id="rId17"/>
              </a:rPr>
              <a:t>https://www.youtube.com/watch?v=yuDBSbng_8o&amp;list=PLT8Nmhc5co7ob1PvPNfxQx7puDQ_ng6ji</a:t>
            </a:r>
            <a:r>
              <a:rPr lang="en-US" sz="1100" dirty="0"/>
              <a:t>. </a:t>
            </a:r>
          </a:p>
          <a:p>
            <a:pPr marL="180975" indent="-180975">
              <a:spcAft>
                <a:spcPts val="300"/>
              </a:spcAft>
              <a:buNone/>
            </a:pPr>
            <a:r>
              <a:rPr lang="en-US" sz="1100" dirty="0" err="1"/>
              <a:t>Henner</a:t>
            </a:r>
            <a:r>
              <a:rPr lang="en-US" sz="1100" dirty="0"/>
              <a:t> </a:t>
            </a:r>
            <a:r>
              <a:rPr lang="en-US" sz="1100" dirty="0" err="1"/>
              <a:t>Gimpel</a:t>
            </a:r>
            <a:r>
              <a:rPr lang="en-US" sz="1100" dirty="0"/>
              <a:t> et al. </a:t>
            </a:r>
            <a:r>
              <a:rPr lang="en-US" sz="1100" i="1" dirty="0"/>
              <a:t>Unlocking the Power of Generative AI Models and Systems such as GPT-4 and ChatGPT for Higher Education : A Guide for Students and Lectures. </a:t>
            </a:r>
            <a:r>
              <a:rPr lang="fr-FR" sz="1100" dirty="0"/>
              <a:t>03/2023. 45 p. [en ligne]. Disponible sur : </a:t>
            </a:r>
            <a:r>
              <a:rPr lang="fr-FR" sz="1100" dirty="0">
                <a:hlinkClick r:id="rId18"/>
              </a:rPr>
              <a:t>http://opus.uni-hohenheim.de/volltexte/2023/2146/pdf/dp_2023_02_online.pdf</a:t>
            </a:r>
            <a:r>
              <a:rPr lang="fr-FR" sz="1100" dirty="0"/>
              <a:t>. </a:t>
            </a:r>
          </a:p>
          <a:p>
            <a:pPr marL="180975" indent="-180975">
              <a:spcAft>
                <a:spcPts val="300"/>
              </a:spcAft>
              <a:buNone/>
            </a:pPr>
            <a:r>
              <a:rPr lang="fr-FR" sz="1100" i="1" dirty="0"/>
              <a:t>IA et Enseignement Supérieur : quels enjeux et impacts ?</a:t>
            </a:r>
            <a:r>
              <a:rPr lang="fr-FR" sz="1100" dirty="0"/>
              <a:t> La collection numérique de l’AMUE. 12/2023. </a:t>
            </a:r>
            <a:r>
              <a:rPr lang="fr-FR" sz="1100" dirty="0">
                <a:hlinkClick r:id="rId19"/>
              </a:rPr>
              <a:t>https://www.amue.fr/fileadmin/amue/systeme-information/documents-publications/la-collection-numerique/amue-collection-numerique-30.pdf</a:t>
            </a:r>
            <a:r>
              <a:rPr lang="fr-FR" sz="1100" dirty="0"/>
              <a:t>. </a:t>
            </a:r>
          </a:p>
          <a:p>
            <a:pPr marL="180975" indent="-180975">
              <a:spcAft>
                <a:spcPts val="300"/>
              </a:spcAft>
              <a:buNone/>
            </a:pPr>
            <a:r>
              <a:rPr lang="fr-FR" sz="1100" dirty="0"/>
              <a:t>La Rochelle Université, Direction des pédagogies innovantes. « Comment parler de ChatGPT aux étudiantes et étudiants ? ». </a:t>
            </a:r>
            <a:r>
              <a:rPr lang="fr-FR" sz="1100" i="1" dirty="0"/>
              <a:t>Transformons la pédagogie. </a:t>
            </a:r>
            <a:r>
              <a:rPr lang="fr-FR" sz="1100" dirty="0"/>
              <a:t>11/07/2023. [en ligne]. Disponible sur : </a:t>
            </a:r>
            <a:r>
              <a:rPr lang="fr-FR" sz="1100" dirty="0">
                <a:hlinkClick r:id="rId20"/>
              </a:rPr>
              <a:t>https://transformons-la-pedagogie.univ-lr.fr/2023/07/11/chatgpt-et-les-etudiant%C2%B7es/</a:t>
            </a:r>
            <a:r>
              <a:rPr lang="fr-FR" sz="1100" dirty="0"/>
              <a:t>. </a:t>
            </a:r>
          </a:p>
          <a:p>
            <a:pPr marL="180975" indent="-180975">
              <a:spcAft>
                <a:spcPts val="300"/>
              </a:spcAft>
              <a:buNone/>
            </a:pPr>
            <a:r>
              <a:rPr lang="fr-FR" sz="1100" dirty="0"/>
              <a:t>Xavier </a:t>
            </a:r>
            <a:r>
              <a:rPr lang="fr-FR" sz="1100" dirty="0" err="1"/>
              <a:t>Martinage</a:t>
            </a:r>
            <a:r>
              <a:rPr lang="fr-FR" sz="1100" dirty="0"/>
              <a:t>. « Ces professeurs ont décidé de punir durement les élèves utilisant </a:t>
            </a:r>
            <a:r>
              <a:rPr lang="fr-FR" sz="1100" dirty="0" err="1"/>
              <a:t>Chat-GPT</a:t>
            </a:r>
            <a:r>
              <a:rPr lang="fr-FR" sz="1100" dirty="0"/>
              <a:t> ». </a:t>
            </a:r>
            <a:r>
              <a:rPr lang="fr-FR" sz="1100" i="1" dirty="0"/>
              <a:t>Capital. </a:t>
            </a:r>
            <a:r>
              <a:rPr lang="fr-FR" sz="1100" dirty="0"/>
              <a:t>28/06/2023. [en ligne]. Disponible sur : </a:t>
            </a:r>
            <a:r>
              <a:rPr lang="fr-FR" sz="1100" dirty="0">
                <a:hlinkClick r:id="rId21"/>
              </a:rPr>
              <a:t>https://www.capital.fr/entreprises-marches/ces-professeurs-ont-decide-de-punir-durement-les-eleves-utilisant-chat-gpt-1472612</a:t>
            </a:r>
            <a:r>
              <a:rPr lang="fr-FR" sz="1100" dirty="0"/>
              <a:t>. </a:t>
            </a:r>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8998232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éducation et enseignement supérieur (2)</a:t>
            </a:r>
          </a:p>
          <a:p>
            <a:pPr marL="0" indent="0">
              <a:buNone/>
            </a:pPr>
            <a:endParaRPr lang="en-US" sz="1100" dirty="0"/>
          </a:p>
          <a:p>
            <a:pPr marL="180975" indent="-180975">
              <a:spcAft>
                <a:spcPts val="300"/>
              </a:spcAft>
              <a:buNone/>
            </a:pPr>
            <a:r>
              <a:rPr lang="fr-FR" sz="1000" dirty="0"/>
              <a:t>Bastien Masse. </a:t>
            </a:r>
            <a:r>
              <a:rPr lang="fr-FR" sz="1000" i="1" dirty="0"/>
              <a:t>Produire des Ressources Éducatives Libres (</a:t>
            </a:r>
            <a:r>
              <a:rPr lang="fr-FR" sz="1000" i="1" dirty="0" err="1"/>
              <a:t>RELs</a:t>
            </a:r>
            <a:r>
              <a:rPr lang="fr-FR" sz="1000" i="1" dirty="0"/>
              <a:t>) avec l’intelligence artificielle</a:t>
            </a:r>
            <a:r>
              <a:rPr lang="fr-FR" sz="1000" dirty="0"/>
              <a:t>. Webinaire francophone </a:t>
            </a:r>
            <a:r>
              <a:rPr lang="fr-FR" sz="1000" dirty="0" err="1"/>
              <a:t>OEG</a:t>
            </a:r>
            <a:r>
              <a:rPr lang="fr-FR" sz="1000" dirty="0"/>
              <a:t>. 29/09/2023. [en ligne]. Disponible sur : </a:t>
            </a:r>
            <a:r>
              <a:rPr lang="fr-FR" sz="1000" dirty="0">
                <a:hlinkClick r:id="rId3"/>
              </a:rPr>
              <a:t>https://chaireunescorelia.univ-nantes.fr/2023/11/06/webinaire-francophone-oeg-comment-utiliser-chat-gpt-pour-creer-et-explorer-des-ressources-educatives-libres/</a:t>
            </a:r>
            <a:r>
              <a:rPr lang="fr-FR" sz="1000" dirty="0"/>
              <a:t>. </a:t>
            </a:r>
          </a:p>
          <a:p>
            <a:pPr marL="180975" indent="-180975">
              <a:spcAft>
                <a:spcPts val="300"/>
              </a:spcAft>
              <a:buNone/>
            </a:pPr>
            <a:r>
              <a:rPr lang="fr-FR" sz="1000" dirty="0"/>
              <a:t>Ministère de l’Éducation nationale et de la Jeunesse - Direction du numérique pour l’Education. </a:t>
            </a:r>
            <a:r>
              <a:rPr lang="fr-FR" sz="1000" i="1" dirty="0"/>
              <a:t>Intelligence artificielle et éducation. Apports de la recherche et enjeux pour les politiques publiques</a:t>
            </a:r>
            <a:r>
              <a:rPr lang="fr-FR" sz="1000" dirty="0"/>
              <a:t>. 04/2023. 40 p. [en ligne]. Disponible sur : </a:t>
            </a:r>
            <a:r>
              <a:rPr lang="fr-FR" sz="1000" dirty="0">
                <a:hlinkClick r:id="rId4"/>
              </a:rPr>
              <a:t>https://edunumrech.hypotheses.org/8726</a:t>
            </a:r>
            <a:r>
              <a:rPr lang="fr-FR" sz="1000" dirty="0"/>
              <a:t>. A compléter par la bibliographie : </a:t>
            </a:r>
            <a:r>
              <a:rPr lang="fr-FR" sz="1000" dirty="0">
                <a:hlinkClick r:id="rId5"/>
              </a:rPr>
              <a:t>https://edunumrech.hypotheses.org/10113</a:t>
            </a:r>
            <a:r>
              <a:rPr lang="fr-FR" sz="1000" dirty="0"/>
              <a:t>. </a:t>
            </a:r>
          </a:p>
          <a:p>
            <a:pPr marL="180975" indent="-180975">
              <a:spcAft>
                <a:spcPts val="300"/>
              </a:spcAft>
              <a:buNone/>
            </a:pPr>
            <a:r>
              <a:rPr lang="en-US" sz="1000" dirty="0"/>
              <a:t>OFIS. </a:t>
            </a:r>
            <a:r>
              <a:rPr lang="en-US" sz="1000" i="1" dirty="0"/>
              <a:t>Colloque 2025. </a:t>
            </a:r>
            <a:r>
              <a:rPr lang="fr-FR" sz="1000" i="1" dirty="0"/>
              <a:t>Comment l’IA générative transforme les pratiques de recherche : nouveaux enjeux d’intégrité scientifique</a:t>
            </a:r>
            <a:r>
              <a:rPr lang="fr-FR" sz="1000" dirty="0"/>
              <a:t>. 15/04/2025. Documents et replays. [en ligne]. Disponible sur : </a:t>
            </a:r>
            <a:r>
              <a:rPr lang="fr-FR" sz="1000" dirty="0">
                <a:hlinkClick r:id="rId6"/>
              </a:rPr>
              <a:t>https://www.ofis-france.fr/colloque/colloque-2025/</a:t>
            </a:r>
            <a:r>
              <a:rPr lang="fr-FR" sz="1000" dirty="0"/>
              <a:t>. </a:t>
            </a:r>
            <a:endParaRPr lang="en-US" sz="1000" dirty="0"/>
          </a:p>
          <a:p>
            <a:pPr marL="180975" indent="-180975">
              <a:spcAft>
                <a:spcPts val="300"/>
              </a:spcAft>
              <a:buNone/>
            </a:pPr>
            <a:r>
              <a:rPr lang="en-US" sz="1000" dirty="0"/>
              <a:t>OpenAI</a:t>
            </a:r>
            <a:r>
              <a:rPr lang="en-US" sz="1000" i="1" dirty="0"/>
              <a:t>. </a:t>
            </a:r>
            <a:r>
              <a:rPr lang="fr-FR" sz="1000" dirty="0"/>
              <a:t>« </a:t>
            </a:r>
            <a:r>
              <a:rPr lang="en-US" sz="1000" dirty="0"/>
              <a:t>How can educators respond to students presenting AI-generated content as their own?</a:t>
            </a:r>
            <a:r>
              <a:rPr lang="fr-FR" sz="1000" dirty="0"/>
              <a:t> ». </a:t>
            </a:r>
            <a:r>
              <a:rPr lang="fr-FR" sz="1000" i="1" dirty="0" err="1"/>
              <a:t>Educator</a:t>
            </a:r>
            <a:r>
              <a:rPr lang="fr-FR" sz="1000" i="1" dirty="0"/>
              <a:t> FAQ. </a:t>
            </a:r>
            <a:r>
              <a:rPr lang="fr-FR" sz="1000" dirty="0"/>
              <a:t>2023. [en ligne]. Disponible sur : </a:t>
            </a:r>
            <a:r>
              <a:rPr lang="fr-FR" sz="1000" dirty="0">
                <a:hlinkClick r:id="rId7"/>
              </a:rPr>
              <a:t>https://help.openai.com/en/articles/8313351-how-can-educators-respond-to-students-presenting-ai-generated-content-as-their-own</a:t>
            </a:r>
            <a:r>
              <a:rPr lang="fr-FR" sz="1000" dirty="0"/>
              <a:t>. </a:t>
            </a:r>
            <a:endParaRPr lang="en-US" sz="1000" dirty="0"/>
          </a:p>
          <a:p>
            <a:pPr marL="180975" indent="-180975">
              <a:spcAft>
                <a:spcPts val="300"/>
              </a:spcAft>
              <a:buNone/>
            </a:pPr>
            <a:r>
              <a:rPr lang="en-US" sz="1000" i="1" dirty="0"/>
              <a:t>--. Teaching with AI.</a:t>
            </a:r>
            <a:r>
              <a:rPr lang="en-US" sz="1000" dirty="0"/>
              <a:t> 31/08/2023. [</a:t>
            </a:r>
            <a:r>
              <a:rPr lang="en-US" sz="1000" dirty="0" err="1"/>
              <a:t>en</a:t>
            </a:r>
            <a:r>
              <a:rPr lang="en-US" sz="1000" dirty="0"/>
              <a:t> </a:t>
            </a:r>
            <a:r>
              <a:rPr lang="en-US" sz="1000" dirty="0" err="1"/>
              <a:t>ligne</a:t>
            </a:r>
            <a:r>
              <a:rPr lang="en-US" sz="1000" dirty="0"/>
              <a:t>]. </a:t>
            </a:r>
            <a:r>
              <a:rPr lang="fr-FR" sz="1000" dirty="0"/>
              <a:t>Disponible sur : </a:t>
            </a:r>
            <a:r>
              <a:rPr lang="fr-FR" sz="1000" dirty="0">
                <a:hlinkClick r:id="rId8"/>
              </a:rPr>
              <a:t>https://openai.com/blog/teaching-with-ai</a:t>
            </a:r>
            <a:r>
              <a:rPr lang="fr-FR" sz="1000" dirty="0"/>
              <a:t>.</a:t>
            </a:r>
            <a:endParaRPr lang="fr-FR" sz="1000" dirty="0">
              <a:highlight>
                <a:srgbClr val="71E7FF"/>
              </a:highlight>
            </a:endParaRPr>
          </a:p>
          <a:p>
            <a:pPr marL="180975" indent="-180975">
              <a:spcAft>
                <a:spcPts val="300"/>
              </a:spcAft>
              <a:buNone/>
            </a:pPr>
            <a:r>
              <a:rPr lang="fr-FR" sz="1000" dirty="0"/>
              <a:t>Martine Rioux. « Démystifier l’intelligence artificielle en éducation ». </a:t>
            </a:r>
            <a:r>
              <a:rPr lang="fr-FR" sz="1000" i="1" dirty="0"/>
              <a:t>Ecole branchée. </a:t>
            </a:r>
            <a:r>
              <a:rPr lang="fr-FR" sz="1000" dirty="0"/>
              <a:t>22/05-17/08/2023. [en ligne]. Disponible sur : </a:t>
            </a:r>
            <a:r>
              <a:rPr lang="fr-FR" sz="1000" dirty="0">
                <a:hlinkClick r:id="rId9"/>
              </a:rPr>
              <a:t>https://ecolebranchee.com/dossier-demystifier-intelligence-artificielle-education/</a:t>
            </a:r>
            <a:r>
              <a:rPr lang="fr-FR" sz="1000" dirty="0"/>
              <a:t>. </a:t>
            </a:r>
          </a:p>
          <a:p>
            <a:pPr marL="180975" indent="-180975">
              <a:spcAft>
                <a:spcPts val="300"/>
              </a:spcAft>
              <a:buNone/>
            </a:pPr>
            <a:r>
              <a:rPr lang="fr-FR" sz="1000" dirty="0"/>
              <a:t>UNESCO. </a:t>
            </a:r>
            <a:r>
              <a:rPr lang="fr-FR" sz="1000" i="1" dirty="0"/>
              <a:t>Consensus de Beijing sur l'intelligence artificielle et l'éducation</a:t>
            </a:r>
            <a:r>
              <a:rPr lang="fr-FR" sz="1000" dirty="0"/>
              <a:t>. 2019. 70 p. [en ligne]. Disponible sur : </a:t>
            </a:r>
            <a:r>
              <a:rPr lang="fr-FR" sz="1000" dirty="0">
                <a:hlinkClick r:id="rId10"/>
              </a:rPr>
              <a:t>https://unesdoc.unesco.org/ark:/48223/pf0000368303</a:t>
            </a:r>
            <a:r>
              <a:rPr lang="fr-FR" sz="1000" dirty="0"/>
              <a:t>. </a:t>
            </a:r>
            <a:endParaRPr lang="en-US" sz="1000" dirty="0"/>
          </a:p>
          <a:p>
            <a:pPr marL="180975" indent="-180975">
              <a:spcAft>
                <a:spcPts val="300"/>
              </a:spcAft>
              <a:buNone/>
            </a:pPr>
            <a:r>
              <a:rPr lang="fr-FR" sz="1000" i="1" dirty="0"/>
              <a:t>--. Comprendre l’impact de l’intelligence artificielle sur le développement des compétences. </a:t>
            </a:r>
            <a:r>
              <a:rPr lang="fr-FR" sz="1000" dirty="0"/>
              <a:t>2021. 60 p. [en ligne]. Disponible sur : </a:t>
            </a:r>
            <a:r>
              <a:rPr lang="fr-FR" sz="1000" dirty="0">
                <a:hlinkClick r:id="rId11"/>
              </a:rPr>
              <a:t>https://unesdoc.unesco.org/ark:/48223/pf0000378935</a:t>
            </a:r>
            <a:r>
              <a:rPr lang="fr-FR" sz="1000" dirty="0"/>
              <a:t>. </a:t>
            </a:r>
          </a:p>
          <a:p>
            <a:pPr marL="180975" indent="-180975">
              <a:spcAft>
                <a:spcPts val="300"/>
              </a:spcAft>
              <a:buNone/>
            </a:pPr>
            <a:r>
              <a:rPr lang="fr-FR" sz="1000" dirty="0"/>
              <a:t>--. </a:t>
            </a:r>
            <a:r>
              <a:rPr lang="fr-FR" sz="1000" i="1" dirty="0"/>
              <a:t>ChatGPT and </a:t>
            </a:r>
            <a:r>
              <a:rPr lang="fr-FR" sz="1000" i="1" dirty="0" err="1"/>
              <a:t>Artificial</a:t>
            </a:r>
            <a:r>
              <a:rPr lang="fr-FR" sz="1000" i="1" dirty="0"/>
              <a:t> Intelligence in </a:t>
            </a:r>
            <a:r>
              <a:rPr lang="fr-FR" sz="1000" i="1" dirty="0" err="1"/>
              <a:t>higher</a:t>
            </a:r>
            <a:r>
              <a:rPr lang="fr-FR" sz="1000" i="1" dirty="0"/>
              <a:t> </a:t>
            </a:r>
            <a:r>
              <a:rPr lang="fr-FR" sz="1000" i="1" dirty="0" err="1"/>
              <a:t>education</a:t>
            </a:r>
            <a:r>
              <a:rPr lang="fr-FR" sz="1000" i="1" dirty="0"/>
              <a:t>. Quick start guide. </a:t>
            </a:r>
            <a:r>
              <a:rPr lang="fr-FR" sz="1000" dirty="0"/>
              <a:t>2023. 14 p. [en ligne]. Disponible sur : </a:t>
            </a:r>
            <a:r>
              <a:rPr lang="fr-FR" sz="1000" dirty="0">
                <a:hlinkClick r:id="rId12"/>
              </a:rPr>
              <a:t>https://unesdoc.unesco.org/ark:/48223/pf0000385146?posInSet=5&amp;queryId=75934b80-6e63-4606-ae79-77aeeb6cef5f</a:t>
            </a:r>
            <a:r>
              <a:rPr lang="fr-FR" sz="1000" dirty="0"/>
              <a:t>. </a:t>
            </a:r>
          </a:p>
          <a:p>
            <a:pPr marL="180975" indent="-180975">
              <a:spcAft>
                <a:spcPts val="300"/>
              </a:spcAft>
              <a:buNone/>
            </a:pPr>
            <a:r>
              <a:rPr lang="en-US" sz="1000" dirty="0"/>
              <a:t>--. </a:t>
            </a:r>
            <a:r>
              <a:rPr lang="en-US" sz="1000" i="1" dirty="0"/>
              <a:t>Guidance for generative AI in education and research. </a:t>
            </a:r>
            <a:r>
              <a:rPr lang="fr-FR" sz="1000" dirty="0"/>
              <a:t>2023. 44 p. [en ligne]. Disponible sur : </a:t>
            </a:r>
            <a:r>
              <a:rPr lang="fr-FR" sz="1000" dirty="0">
                <a:hlinkClick r:id="rId13"/>
              </a:rPr>
              <a:t>https://unesdoc.unesco.org/ark:/48223/pf0000386693?posInSet=48&amp;queryId=75934b80-6e63-4606-ae79-77aeeb6cef5f</a:t>
            </a:r>
            <a:r>
              <a:rPr lang="fr-FR" sz="1000" dirty="0"/>
              <a:t>. </a:t>
            </a:r>
          </a:p>
          <a:p>
            <a:pPr marL="180975" indent="-180975">
              <a:spcAft>
                <a:spcPts val="300"/>
              </a:spcAft>
              <a:buNone/>
            </a:pPr>
            <a:r>
              <a:rPr lang="fr-FR" sz="1000" dirty="0"/>
              <a:t>Université de Montréal, Secrétariat général. </a:t>
            </a:r>
            <a:r>
              <a:rPr lang="fr-FR" sz="1000" i="1" dirty="0"/>
              <a:t>Mise à jour des règlements disciplinaires sur le plagiat et la fraude</a:t>
            </a:r>
            <a:r>
              <a:rPr lang="fr-FR" sz="1000" dirty="0"/>
              <a:t>. 14/02/2023. [en ligne]. Disponible sur : </a:t>
            </a:r>
            <a:r>
              <a:rPr lang="fr-FR" sz="1000" dirty="0">
                <a:hlinkClick r:id="rId14"/>
              </a:rPr>
              <a:t>https://secretariatgeneral.umontreal.ca/secretariat-general/nouvelles/detail-dune-nouvelle/news/detail/News/mise-a-jour-des-reglements-disciplinaires-sur-le-plagiat-et-la-fraude/</a:t>
            </a:r>
            <a:r>
              <a:rPr lang="fr-FR" sz="1000" dirty="0"/>
              <a:t>. </a:t>
            </a:r>
          </a:p>
          <a:p>
            <a:pPr marL="180975" indent="-180975">
              <a:spcAft>
                <a:spcPts val="300"/>
              </a:spcAft>
              <a:buNone/>
            </a:pPr>
            <a:r>
              <a:rPr lang="en-US" sz="1000" dirty="0"/>
              <a:t>Debora Weber-Wulff et al. </a:t>
            </a:r>
            <a:r>
              <a:rPr lang="fr-FR" sz="1000" dirty="0"/>
              <a:t>« </a:t>
            </a:r>
            <a:r>
              <a:rPr lang="en-US" sz="1000" dirty="0"/>
              <a:t>Testing of Detection Tools for AI-Generated Text</a:t>
            </a:r>
            <a:r>
              <a:rPr lang="fr-FR" sz="1000" dirty="0"/>
              <a:t> ». </a:t>
            </a:r>
            <a:r>
              <a:rPr lang="fr-FR" sz="1000" i="1" dirty="0"/>
              <a:t>ArXiv.</a:t>
            </a:r>
            <a:r>
              <a:rPr lang="fr-FR" sz="1000" dirty="0"/>
              <a:t> v2 10/07/2023. [en ligne]. Disponible sur : </a:t>
            </a:r>
            <a:r>
              <a:rPr lang="fr-FR" sz="1000" dirty="0">
                <a:hlinkClick r:id="rId15"/>
              </a:rPr>
              <a:t>https://arxiv.org/abs/2306.15666</a:t>
            </a:r>
            <a:r>
              <a:rPr lang="fr-FR" sz="1000" dirty="0"/>
              <a:t>. </a:t>
            </a:r>
          </a:p>
          <a:p>
            <a:pPr marL="180975" indent="-180975">
              <a:buNone/>
            </a:pPr>
            <a:endParaRPr lang="fr-FR" sz="1100" dirty="0">
              <a:highlight>
                <a:srgbClr val="71E7FF"/>
              </a:highlight>
            </a:endParaRPr>
          </a:p>
          <a:p>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359886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62399" y="764117"/>
            <a:ext cx="7197726" cy="706362"/>
          </a:xfrm>
        </p:spPr>
        <p:txBody>
          <a:bodyPr>
            <a:normAutofit fontScale="90000"/>
          </a:bodyPr>
          <a:lstStyle/>
          <a:p>
            <a:r>
              <a:rPr lang="fr-FR" cap="none" dirty="0"/>
              <a:t>Présentation</a:t>
            </a:r>
          </a:p>
        </p:txBody>
      </p:sp>
      <p:sp>
        <p:nvSpPr>
          <p:cNvPr id="5" name="Sous-titre 4"/>
          <p:cNvSpPr>
            <a:spLocks noGrp="1"/>
          </p:cNvSpPr>
          <p:nvPr>
            <p:ph type="subTitle" idx="1"/>
          </p:nvPr>
        </p:nvSpPr>
        <p:spPr>
          <a:xfrm>
            <a:off x="2452914" y="1657351"/>
            <a:ext cx="8948511" cy="5019220"/>
          </a:xfrm>
        </p:spPr>
        <p:txBody>
          <a:bodyPr>
            <a:normAutofit fontScale="47500" lnSpcReduction="20000"/>
          </a:bodyPr>
          <a:lstStyle/>
          <a:p>
            <a:endParaRPr lang="fr-FR" sz="1700" cap="none" dirty="0"/>
          </a:p>
          <a:p>
            <a:pPr>
              <a:lnSpc>
                <a:spcPct val="120000"/>
              </a:lnSpc>
              <a:spcAft>
                <a:spcPts val="300"/>
              </a:spcAft>
            </a:pPr>
            <a:r>
              <a:rPr lang="fr-FR" sz="3000" cap="none" dirty="0"/>
              <a:t>Alors que ChatGPT fait la une depuis un an et met en lumière l’utilisation de l’intelligence artificielle dans la recherche d’information, il convient de s’interroger sur la plus-value véritable des « systèmes de recherche » basés sur des modèles d'IA par rapport aux méthodes de recherche traditionnelles comme les moteurs de recherche et leurs dernières évolutions.</a:t>
            </a:r>
          </a:p>
          <a:p>
            <a:pPr marL="1635125" indent="-285750" algn="l">
              <a:lnSpc>
                <a:spcPct val="120000"/>
              </a:lnSpc>
              <a:spcAft>
                <a:spcPts val="300"/>
              </a:spcAft>
              <a:buFont typeface="Arial" panose="020B0604020202020204" pitchFamily="34" charset="0"/>
              <a:buChar char="•"/>
            </a:pPr>
            <a:endParaRPr lang="fr-FR" sz="3000" cap="none" dirty="0"/>
          </a:p>
          <a:p>
            <a:pPr marL="1635125" indent="-285750" algn="l">
              <a:lnSpc>
                <a:spcPct val="120000"/>
              </a:lnSpc>
              <a:spcAft>
                <a:spcPts val="0"/>
              </a:spcAft>
              <a:buFont typeface="Arial" panose="020B0604020202020204" pitchFamily="34" charset="0"/>
              <a:buChar char="•"/>
            </a:pPr>
            <a:r>
              <a:rPr lang="fr-FR" sz="3000" cap="none" dirty="0"/>
              <a:t>le contexte actuel de la recherche d’informations : évolutions des moteurs de recherche, robots conversationnels et intelligence artificielle</a:t>
            </a:r>
          </a:p>
          <a:p>
            <a:pPr marL="1635125" indent="-285750" algn="l">
              <a:lnSpc>
                <a:spcPct val="120000"/>
              </a:lnSpc>
              <a:spcAft>
                <a:spcPts val="0"/>
              </a:spcAft>
              <a:buFont typeface="Arial" panose="020B0604020202020204" pitchFamily="34" charset="0"/>
              <a:buChar char="•"/>
            </a:pPr>
            <a:r>
              <a:rPr lang="fr-FR" sz="3000" cap="none" dirty="0"/>
              <a:t>principes de fonctionnement des intelligences artificielles génératives</a:t>
            </a:r>
          </a:p>
          <a:p>
            <a:pPr marL="1635125" indent="-285750" algn="l">
              <a:lnSpc>
                <a:spcPct val="120000"/>
              </a:lnSpc>
              <a:spcAft>
                <a:spcPts val="0"/>
              </a:spcAft>
              <a:buFont typeface="Arial" panose="020B0604020202020204" pitchFamily="34" charset="0"/>
              <a:buChar char="•"/>
            </a:pPr>
            <a:r>
              <a:rPr lang="fr-FR" sz="3000" cap="none" dirty="0"/>
              <a:t>le cas ChatGPT</a:t>
            </a:r>
          </a:p>
          <a:p>
            <a:pPr marL="1635125" indent="-285750" algn="l">
              <a:lnSpc>
                <a:spcPct val="120000"/>
              </a:lnSpc>
              <a:spcAft>
                <a:spcPts val="0"/>
              </a:spcAft>
              <a:buFont typeface="Arial" panose="020B0604020202020204" pitchFamily="34" charset="0"/>
              <a:buChar char="•"/>
            </a:pPr>
            <a:r>
              <a:rPr lang="fr-FR" sz="3000" cap="none" dirty="0"/>
              <a:t>impact de l’IA sur les moteurs de recherche classiques (Bing, Google, etc.)</a:t>
            </a:r>
          </a:p>
          <a:p>
            <a:pPr marL="1635125" indent="-285750" algn="l">
              <a:lnSpc>
                <a:spcPct val="120000"/>
              </a:lnSpc>
              <a:spcAft>
                <a:spcPts val="0"/>
              </a:spcAft>
              <a:buFont typeface="Arial" panose="020B0604020202020204" pitchFamily="34" charset="0"/>
              <a:buChar char="•"/>
            </a:pPr>
            <a:r>
              <a:rPr lang="fr-FR" sz="3000" cap="none" dirty="0"/>
              <a:t>autres exemples de moteurs de recherche IA textuelles et multimédias (Perplexity, etc.)</a:t>
            </a:r>
          </a:p>
          <a:p>
            <a:pPr marL="1635125" indent="-285750" algn="l">
              <a:lnSpc>
                <a:spcPct val="120000"/>
              </a:lnSpc>
              <a:spcAft>
                <a:spcPts val="0"/>
              </a:spcAft>
              <a:buFont typeface="Arial" panose="020B0604020202020204" pitchFamily="34" charset="0"/>
              <a:buChar char="•"/>
            </a:pPr>
            <a:r>
              <a:rPr lang="fr-FR" sz="3000" cap="none" dirty="0"/>
              <a:t>l’art du prompt</a:t>
            </a:r>
          </a:p>
          <a:p>
            <a:pPr marL="1635125" indent="-285750" algn="l">
              <a:lnSpc>
                <a:spcPct val="120000"/>
              </a:lnSpc>
              <a:spcAft>
                <a:spcPts val="0"/>
              </a:spcAft>
              <a:buFont typeface="Arial" panose="020B0604020202020204" pitchFamily="34" charset="0"/>
              <a:buChar char="•"/>
            </a:pPr>
            <a:r>
              <a:rPr lang="fr-FR" sz="3000" cap="none" dirty="0"/>
              <a:t>intérêts et limites de ces outils dans la recherche d’information</a:t>
            </a:r>
          </a:p>
          <a:p>
            <a:pPr marL="1635125" indent="-285750" algn="l">
              <a:lnSpc>
                <a:spcPct val="120000"/>
              </a:lnSpc>
              <a:spcAft>
                <a:spcPts val="300"/>
              </a:spcAft>
              <a:buFont typeface="Arial" panose="020B0604020202020204" pitchFamily="34" charset="0"/>
              <a:buChar char="•"/>
            </a:pPr>
            <a:endParaRPr lang="fr-FR" sz="2500" cap="none" dirty="0"/>
          </a:p>
          <a:p>
            <a:pPr marL="87313" algn="l"/>
            <a:endParaRPr lang="fr-FR" sz="3800" b="1" cap="none" dirty="0">
              <a:solidFill>
                <a:srgbClr val="FF0000"/>
              </a:solidFill>
            </a:endParaRPr>
          </a:p>
          <a:p>
            <a:pPr marL="87313"/>
            <a:r>
              <a:rPr lang="fr-FR" sz="3300" b="1" cap="none" dirty="0">
                <a:solidFill>
                  <a:srgbClr val="FF0000"/>
                </a:solidFill>
              </a:rPr>
              <a:t>PRÉSENCE DE COMMENTAIRES ET D’UNE BIBLIOGRAPHIE</a:t>
            </a:r>
          </a:p>
          <a:p>
            <a:pPr marL="87313">
              <a:lnSpc>
                <a:spcPct val="120000"/>
              </a:lnSpc>
              <a:spcAft>
                <a:spcPts val="0"/>
              </a:spcAft>
            </a:pPr>
            <a:r>
              <a:rPr lang="fr-FR" sz="2500" b="1" cap="none" dirty="0">
                <a:solidFill>
                  <a:srgbClr val="FF0000"/>
                </a:solidFill>
              </a:rPr>
              <a:t>mise à jour la plus récente de ce support : </a:t>
            </a:r>
            <a:r>
              <a:rPr lang="fr-FR" sz="2500" b="1" cap="none" dirty="0">
                <a:solidFill>
                  <a:srgbClr val="FF0000"/>
                </a:solidFill>
                <a:hlinkClick r:id="rId3"/>
              </a:rPr>
              <a:t>https://urfist.chartes.psl.eu/ressources/chatgpt-et-les-autres-recherche-d-information-et-intelligence-artificielle</a:t>
            </a:r>
            <a:endParaRPr lang="fr-FR" sz="2500" b="1" cap="none" dirty="0">
              <a:solidFill>
                <a:srgbClr val="FF0000"/>
              </a:solidFill>
            </a:endParaRPr>
          </a:p>
          <a:p>
            <a:pPr marL="87313">
              <a:lnSpc>
                <a:spcPct val="120000"/>
              </a:lnSpc>
              <a:spcAft>
                <a:spcPts val="0"/>
              </a:spcAft>
            </a:pPr>
            <a:r>
              <a:rPr lang="fr-FR" sz="2500" b="1" cap="none" dirty="0">
                <a:solidFill>
                  <a:srgbClr val="FF0000"/>
                </a:solidFill>
              </a:rPr>
              <a:t>ce support peut être complété par :</a:t>
            </a:r>
          </a:p>
          <a:p>
            <a:pPr marL="544513" indent="-457200">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4"/>
              </a:rPr>
              <a:t>support orienté sur la recherche bibliographique</a:t>
            </a:r>
            <a:endParaRPr lang="fr-FR" sz="2500" b="1" cap="none" dirty="0">
              <a:solidFill>
                <a:srgbClr val="FF0000"/>
              </a:solidFill>
            </a:endParaRPr>
          </a:p>
          <a:p>
            <a:pPr marL="544513" indent="-457200">
              <a:lnSpc>
                <a:spcPct val="120000"/>
              </a:lnSpc>
              <a:spcAft>
                <a:spcPts val="0"/>
              </a:spcAft>
              <a:buClr>
                <a:srgbClr val="FF0000"/>
              </a:buClr>
              <a:buFont typeface="Arial" panose="020B0604020202020204" pitchFamily="34" charset="0"/>
              <a:buChar char="•"/>
            </a:pPr>
            <a:r>
              <a:rPr lang="fr-FR" sz="2500" b="1" cap="none" dirty="0">
                <a:solidFill>
                  <a:srgbClr val="FF0000"/>
                </a:solidFill>
              </a:rPr>
              <a:t>un </a:t>
            </a:r>
            <a:r>
              <a:rPr lang="fr-FR" sz="2500" b="1" cap="none" dirty="0">
                <a:solidFill>
                  <a:srgbClr val="FF0000"/>
                </a:solidFill>
                <a:hlinkClick r:id="rId5"/>
              </a:rPr>
              <a:t>support orienté sur la pédagogie </a:t>
            </a:r>
            <a:endParaRPr lang="fr-FR" sz="2500" b="1" cap="none" dirty="0">
              <a:solidFill>
                <a:srgbClr val="FF0000"/>
              </a:solidFill>
            </a:endParaRPr>
          </a:p>
        </p:txBody>
      </p:sp>
    </p:spTree>
    <p:extLst>
      <p:ext uri="{BB962C8B-B14F-4D97-AF65-F5344CB8AC3E}">
        <p14:creationId xmlns:p14="http://schemas.microsoft.com/office/powerpoint/2010/main" val="3912203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A93473EF-3243-4631-9B5D-6DC51F617D4E}"/>
              </a:ext>
            </a:extLst>
          </p:cNvPr>
          <p:cNvSpPr txBox="1"/>
          <p:nvPr/>
        </p:nvSpPr>
        <p:spPr>
          <a:xfrm>
            <a:off x="5191124" y="4546600"/>
            <a:ext cx="1936749" cy="707886"/>
          </a:xfrm>
          <a:prstGeom prst="rect">
            <a:avLst/>
          </a:prstGeom>
          <a:noFill/>
        </p:spPr>
        <p:txBody>
          <a:bodyPr wrap="square" rtlCol="0">
            <a:spAutoFit/>
          </a:bodyPr>
          <a:lstStyle/>
          <a:p>
            <a:pPr algn="ctr"/>
            <a:r>
              <a:rPr lang="fr-FR" sz="2000" dirty="0">
                <a:solidFill>
                  <a:schemeClr val="bg1"/>
                </a:solidFill>
              </a:rPr>
              <a:t>Échanges conversationnels</a:t>
            </a:r>
            <a:endParaRPr lang="fr-FR" dirty="0">
              <a:solidFill>
                <a:schemeClr val="bg1"/>
              </a:solidFill>
            </a:endParaRPr>
          </a:p>
        </p:txBody>
      </p:sp>
      <p:sp>
        <p:nvSpPr>
          <p:cNvPr id="9" name="ZoneTexte 8">
            <a:extLst>
              <a:ext uri="{FF2B5EF4-FFF2-40B4-BE49-F238E27FC236}">
                <a16:creationId xmlns:a16="http://schemas.microsoft.com/office/drawing/2014/main" id="{6AA715A6-89BE-43A1-BB52-DD23CFDEE7B9}"/>
              </a:ext>
            </a:extLst>
          </p:cNvPr>
          <p:cNvSpPr txBox="1"/>
          <p:nvPr/>
        </p:nvSpPr>
        <p:spPr>
          <a:xfrm>
            <a:off x="6308724" y="2451100"/>
            <a:ext cx="1936749" cy="984885"/>
          </a:xfrm>
          <a:prstGeom prst="rect">
            <a:avLst/>
          </a:prstGeom>
          <a:noFill/>
        </p:spPr>
        <p:txBody>
          <a:bodyPr wrap="square" rtlCol="0">
            <a:spAutoFit/>
          </a:bodyPr>
          <a:lstStyle/>
          <a:p>
            <a:pPr algn="ctr"/>
            <a:r>
              <a:rPr lang="fr-FR" sz="2000" dirty="0">
                <a:solidFill>
                  <a:schemeClr val="bg1"/>
                </a:solidFill>
              </a:rPr>
              <a:t>Intention de l’internaute</a:t>
            </a:r>
          </a:p>
          <a:p>
            <a:endParaRPr lang="fr-FR" dirty="0">
              <a:solidFill>
                <a:schemeClr val="bg1"/>
              </a:solidFill>
            </a:endParaRPr>
          </a:p>
        </p:txBody>
      </p:sp>
      <p:sp>
        <p:nvSpPr>
          <p:cNvPr id="13" name="ZoneTexte 12">
            <a:extLst>
              <a:ext uri="{FF2B5EF4-FFF2-40B4-BE49-F238E27FC236}">
                <a16:creationId xmlns:a16="http://schemas.microsoft.com/office/drawing/2014/main" id="{706F8F50-F6CA-41ED-BD7F-42EB23EB2DAF}"/>
              </a:ext>
            </a:extLst>
          </p:cNvPr>
          <p:cNvSpPr txBox="1"/>
          <p:nvPr/>
        </p:nvSpPr>
        <p:spPr>
          <a:xfrm>
            <a:off x="2780394" y="3581038"/>
            <a:ext cx="1841500" cy="338554"/>
          </a:xfrm>
          <a:prstGeom prst="rect">
            <a:avLst/>
          </a:prstGeom>
          <a:noFill/>
        </p:spPr>
        <p:txBody>
          <a:bodyPr wrap="square" rtlCol="0">
            <a:spAutoFit/>
          </a:bodyPr>
          <a:lstStyle/>
          <a:p>
            <a:r>
              <a:rPr lang="fr-FR" sz="1600" i="1" dirty="0">
                <a:solidFill>
                  <a:srgbClr val="FFD13F"/>
                </a:solidFill>
              </a:rPr>
              <a:t>recherche inversée</a:t>
            </a:r>
          </a:p>
        </p:txBody>
      </p:sp>
      <p:pic>
        <p:nvPicPr>
          <p:cNvPr id="7" name="Image 6">
            <a:extLst>
              <a:ext uri="{FF2B5EF4-FFF2-40B4-BE49-F238E27FC236}">
                <a16:creationId xmlns:a16="http://schemas.microsoft.com/office/drawing/2014/main" id="{B9562F1E-D061-43C3-8B37-DF188D991A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48201" y="17338"/>
            <a:ext cx="2079369" cy="3235569"/>
          </a:xfrm>
          <a:prstGeom prst="rect">
            <a:avLst/>
          </a:prstGeom>
        </p:spPr>
      </p:pic>
      <p:pic>
        <p:nvPicPr>
          <p:cNvPr id="14" name="Image 13">
            <a:extLst>
              <a:ext uri="{FF2B5EF4-FFF2-40B4-BE49-F238E27FC236}">
                <a16:creationId xmlns:a16="http://schemas.microsoft.com/office/drawing/2014/main" id="{23321042-82F6-4E18-A713-D15142FA0E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6838" y="4068433"/>
            <a:ext cx="4829505" cy="2023255"/>
          </a:xfrm>
          <a:prstGeom prst="rect">
            <a:avLst/>
          </a:prstGeom>
        </p:spPr>
      </p:pic>
      <p:pic>
        <p:nvPicPr>
          <p:cNvPr id="15" name="Image 14">
            <a:extLst>
              <a:ext uri="{FF2B5EF4-FFF2-40B4-BE49-F238E27FC236}">
                <a16:creationId xmlns:a16="http://schemas.microsoft.com/office/drawing/2014/main" id="{5584CD44-3703-4E2F-9C50-8DA1D68FBC4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42273" y="3865288"/>
            <a:ext cx="1785232" cy="2778395"/>
          </a:xfrm>
          <a:prstGeom prst="rect">
            <a:avLst/>
          </a:prstGeom>
        </p:spPr>
      </p:pic>
      <p:sp>
        <p:nvSpPr>
          <p:cNvPr id="12" name="ZoneTexte 11">
            <a:extLst>
              <a:ext uri="{FF2B5EF4-FFF2-40B4-BE49-F238E27FC236}">
                <a16:creationId xmlns:a16="http://schemas.microsoft.com/office/drawing/2014/main" id="{1706894C-1636-4D1B-8BBA-80925CB4AF06}"/>
              </a:ext>
            </a:extLst>
          </p:cNvPr>
          <p:cNvSpPr txBox="1"/>
          <p:nvPr/>
        </p:nvSpPr>
        <p:spPr>
          <a:xfrm>
            <a:off x="7817124" y="3581038"/>
            <a:ext cx="2248078" cy="338554"/>
          </a:xfrm>
          <a:prstGeom prst="rect">
            <a:avLst/>
          </a:prstGeom>
          <a:noFill/>
        </p:spPr>
        <p:txBody>
          <a:bodyPr wrap="square" rtlCol="0">
            <a:spAutoFit/>
          </a:bodyPr>
          <a:lstStyle/>
          <a:p>
            <a:r>
              <a:rPr lang="fr-FR" sz="1600" i="1" dirty="0">
                <a:solidFill>
                  <a:srgbClr val="FFD13F"/>
                </a:solidFill>
              </a:rPr>
              <a:t>traduction et insertion</a:t>
            </a:r>
          </a:p>
        </p:txBody>
      </p:sp>
      <p:cxnSp>
        <p:nvCxnSpPr>
          <p:cNvPr id="16" name="Connecteur droit avec flèche 15">
            <a:extLst>
              <a:ext uri="{FF2B5EF4-FFF2-40B4-BE49-F238E27FC236}">
                <a16:creationId xmlns:a16="http://schemas.microsoft.com/office/drawing/2014/main" id="{7F21F761-E6B2-43D2-B2B4-96A2361ACFD4}"/>
              </a:ext>
            </a:extLst>
          </p:cNvPr>
          <p:cNvCxnSpPr/>
          <p:nvPr/>
        </p:nvCxnSpPr>
        <p:spPr>
          <a:xfrm flipH="1">
            <a:off x="4062641" y="2724785"/>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9BA74D6-F83F-477C-9639-6939A2F1437C}"/>
              </a:ext>
            </a:extLst>
          </p:cNvPr>
          <p:cNvCxnSpPr>
            <a:cxnSpLocks/>
          </p:cNvCxnSpPr>
          <p:nvPr/>
        </p:nvCxnSpPr>
        <p:spPr>
          <a:xfrm>
            <a:off x="8042273" y="2797312"/>
            <a:ext cx="870857" cy="711200"/>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9D8C636-3FED-46E6-9C4F-E157A2A7BEFF}"/>
              </a:ext>
            </a:extLst>
          </p:cNvPr>
          <p:cNvSpPr/>
          <p:nvPr/>
        </p:nvSpPr>
        <p:spPr>
          <a:xfrm>
            <a:off x="8003265" y="6582751"/>
            <a:ext cx="1819729" cy="246221"/>
          </a:xfrm>
          <a:prstGeom prst="rect">
            <a:avLst/>
          </a:prstGeom>
        </p:spPr>
        <p:txBody>
          <a:bodyPr wrap="none">
            <a:spAutoFit/>
          </a:bodyPr>
          <a:lstStyle/>
          <a:p>
            <a:r>
              <a:rPr lang="fr-FR" sz="1000" dirty="0">
                <a:hlinkClick r:id="rId6"/>
              </a:rPr>
              <a:t>Google Lens, via Google images</a:t>
            </a:r>
            <a:endParaRPr lang="fr-FR" sz="1000" dirty="0"/>
          </a:p>
        </p:txBody>
      </p:sp>
      <p:pic>
        <p:nvPicPr>
          <p:cNvPr id="6146" name="Picture 2" descr="Google Logo">
            <a:extLst>
              <a:ext uri="{FF2B5EF4-FFF2-40B4-BE49-F238E27FC236}">
                <a16:creationId xmlns:a16="http://schemas.microsoft.com/office/drawing/2014/main" id="{A2BA7E97-4C95-420E-A944-027B3969373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9762" y="4734552"/>
            <a:ext cx="536221" cy="53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83780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74633"/>
          </a:xfrm>
        </p:spPr>
        <p:txBody>
          <a:bodyPr>
            <a:normAutofit/>
          </a:bodyPr>
          <a:lstStyle/>
          <a:p>
            <a:pPr marL="0" indent="0">
              <a:buNone/>
            </a:pPr>
            <a:r>
              <a:rPr lang="fr-FR" sz="1600" b="1" dirty="0">
                <a:solidFill>
                  <a:srgbClr val="71E7FF"/>
                </a:solidFill>
              </a:rPr>
              <a:t>Pistes de réflexion thématiques : enseignement supérieur et recherche – exemples de ressources</a:t>
            </a:r>
          </a:p>
          <a:p>
            <a:pPr marL="0" indent="0">
              <a:buNone/>
            </a:pPr>
            <a:endParaRPr lang="en-US" sz="1600" dirty="0"/>
          </a:p>
          <a:p>
            <a:pPr marL="180975" indent="-180975">
              <a:spcAft>
                <a:spcPts val="300"/>
              </a:spcAft>
              <a:buNone/>
            </a:pPr>
            <a:r>
              <a:rPr lang="fr-FR" sz="1100" dirty="0"/>
              <a:t>Bibliothèques universitaires AMU. </a:t>
            </a:r>
            <a:r>
              <a:rPr lang="fr-FR" sz="1100" i="1" dirty="0"/>
              <a:t>ChatGPT et autres IA. </a:t>
            </a:r>
            <a:r>
              <a:rPr lang="fr-FR" sz="1100" dirty="0"/>
              <a:t>[en ligne]. Disponible sur : </a:t>
            </a:r>
            <a:r>
              <a:rPr lang="fr-FR" sz="1100" dirty="0">
                <a:hlinkClick r:id="rId3"/>
              </a:rPr>
              <a:t>https://bu.univ-amu.libguides.com/chatGPT</a:t>
            </a:r>
            <a:r>
              <a:rPr lang="fr-FR" sz="1100" dirty="0"/>
              <a:t>. </a:t>
            </a:r>
          </a:p>
          <a:p>
            <a:pPr marL="180975" indent="-180975">
              <a:spcAft>
                <a:spcPts val="300"/>
              </a:spcAft>
              <a:buNone/>
            </a:pPr>
            <a:r>
              <a:rPr lang="fr-FR" sz="1100" dirty="0"/>
              <a:t>Collectif. </a:t>
            </a:r>
            <a:r>
              <a:rPr lang="fr-FR" sz="1100" i="1" dirty="0"/>
              <a:t>ChatGPT boîte à outils. </a:t>
            </a:r>
            <a:r>
              <a:rPr lang="fr-FR" sz="1100" dirty="0"/>
              <a:t> [en ligne]. Disponible sur : </a:t>
            </a:r>
            <a:r>
              <a:rPr lang="fr-FR" sz="1100" dirty="0">
                <a:hlinkClick r:id="rId4"/>
              </a:rPr>
              <a:t>https://www.zotero.org/groups/4947154/chatgpt_bote__outils</a:t>
            </a:r>
            <a:r>
              <a:rPr lang="fr-FR" sz="1100" dirty="0"/>
              <a:t>. </a:t>
            </a:r>
          </a:p>
          <a:p>
            <a:pPr marL="180975" indent="-180975">
              <a:spcAft>
                <a:spcPts val="300"/>
              </a:spcAft>
              <a:buNone/>
            </a:pPr>
            <a:r>
              <a:rPr lang="fr-FR" sz="1100" dirty="0" err="1"/>
              <a:t>CIRAD</a:t>
            </a:r>
            <a:r>
              <a:rPr lang="fr-FR" sz="1100" dirty="0"/>
              <a:t>. </a:t>
            </a:r>
            <a:r>
              <a:rPr lang="fr-FR" sz="1100" i="1" dirty="0"/>
              <a:t>Usages des outils d'Intelligence Artificielle générative dans le domaine de la recherche - Points de vigilance et bonnes pratiques</a:t>
            </a:r>
            <a:r>
              <a:rPr lang="fr-FR" sz="1100" dirty="0"/>
              <a:t>. Note de synthèse. 10/2024. [en ligne]. Disponible sur : </a:t>
            </a:r>
            <a:r>
              <a:rPr lang="fr-FR" sz="1100" dirty="0">
                <a:hlinkClick r:id="rId5"/>
              </a:rPr>
              <a:t>https://agritrop.cirad.fr/609884/</a:t>
            </a:r>
            <a:r>
              <a:rPr lang="fr-FR" sz="1100" dirty="0"/>
              <a:t>. </a:t>
            </a:r>
          </a:p>
          <a:p>
            <a:pPr marL="180975" indent="-180975">
              <a:spcAft>
                <a:spcPts val="300"/>
              </a:spcAft>
              <a:buNone/>
            </a:pPr>
            <a:r>
              <a:rPr lang="fr-FR" sz="1100" dirty="0" err="1"/>
              <a:t>INRAE</a:t>
            </a:r>
            <a:r>
              <a:rPr lang="fr-FR" sz="1100" dirty="0"/>
              <a:t>. </a:t>
            </a:r>
            <a:r>
              <a:rPr lang="fr-FR" sz="1100" i="1" dirty="0"/>
              <a:t>Recommandations pour l'usage des IA génératives comme assistant personnel au sein d'</a:t>
            </a:r>
            <a:r>
              <a:rPr lang="fr-FR" sz="1100" i="1" dirty="0" err="1"/>
              <a:t>INRAE</a:t>
            </a:r>
            <a:r>
              <a:rPr lang="fr-FR" sz="1100" dirty="0"/>
              <a:t>. 09/2024. [en ligne]. Disponible sur : </a:t>
            </a:r>
            <a:r>
              <a:rPr lang="fr-FR" sz="1100" dirty="0">
                <a:hlinkClick r:id="rId6"/>
              </a:rPr>
              <a:t>https://hal.inrae.fr/hal-04692524</a:t>
            </a:r>
            <a:r>
              <a:rPr lang="fr-FR" sz="1100" dirty="0"/>
              <a:t>. </a:t>
            </a:r>
          </a:p>
          <a:p>
            <a:pPr marL="180975" indent="-180975">
              <a:spcAft>
                <a:spcPts val="300"/>
              </a:spcAft>
              <a:buNone/>
            </a:pPr>
            <a:r>
              <a:rPr lang="fr-FR" sz="1100" dirty="0"/>
              <a:t>McGill Library. </a:t>
            </a:r>
            <a:r>
              <a:rPr lang="fr-FR" sz="1100" i="1" dirty="0"/>
              <a:t>Artificial intelligence.</a:t>
            </a:r>
            <a:r>
              <a:rPr lang="fr-FR" sz="1100" dirty="0"/>
              <a:t> [en ligne]. Disponible sur : </a:t>
            </a:r>
            <a:r>
              <a:rPr lang="fr-FR" sz="1100" dirty="0">
                <a:hlinkClick r:id="rId7"/>
              </a:rPr>
              <a:t>https://libraryguides.mcgill.ca/ai</a:t>
            </a:r>
            <a:r>
              <a:rPr lang="fr-FR" sz="1100" dirty="0"/>
              <a:t>. </a:t>
            </a:r>
          </a:p>
          <a:p>
            <a:pPr marL="180975" indent="-180975">
              <a:spcAft>
                <a:spcPts val="300"/>
              </a:spcAft>
              <a:buNone/>
            </a:pPr>
            <a:r>
              <a:rPr lang="fr-FR" sz="1100" dirty="0"/>
              <a:t>Université  de Bordeaux. </a:t>
            </a:r>
            <a:r>
              <a:rPr lang="fr-FR" sz="1100" i="1" dirty="0"/>
              <a:t>Intelligences artificielles génératives</a:t>
            </a:r>
            <a:r>
              <a:rPr lang="fr-FR" sz="1100" dirty="0"/>
              <a:t>. [en ligne]. Disponible sur : </a:t>
            </a:r>
            <a:r>
              <a:rPr lang="fr-FR" sz="1100" dirty="0">
                <a:hlinkClick r:id="rId8"/>
              </a:rPr>
              <a:t>https://enseigner.u-bordeaux.fr/outils-et-ressources/IAG</a:t>
            </a:r>
            <a:r>
              <a:rPr lang="fr-FR" sz="1100" dirty="0"/>
              <a:t>. </a:t>
            </a:r>
          </a:p>
          <a:p>
            <a:pPr marL="180975" indent="-180975">
              <a:spcAft>
                <a:spcPts val="300"/>
              </a:spcAft>
              <a:buNone/>
            </a:pPr>
            <a:r>
              <a:rPr lang="fr-FR" sz="1100" dirty="0"/>
              <a:t>Université d’Orléans. </a:t>
            </a:r>
            <a:r>
              <a:rPr lang="fr-FR" sz="1100" i="1" dirty="0"/>
              <a:t>Charte intelligence artificielle</a:t>
            </a:r>
            <a:r>
              <a:rPr lang="fr-FR" sz="1100" dirty="0"/>
              <a:t>. 2024 [en ligne]. Disponible sur : </a:t>
            </a:r>
            <a:r>
              <a:rPr lang="fr-FR" sz="1100" dirty="0">
                <a:hlinkClick r:id="rId9"/>
              </a:rPr>
              <a:t>https://www.univ-orleans.fr/upload/public/2024-06/dircom_2024_charte_IA_UO_R.pdf</a:t>
            </a:r>
            <a:r>
              <a:rPr lang="fr-FR" sz="1100" dirty="0"/>
              <a:t>.</a:t>
            </a:r>
          </a:p>
          <a:p>
            <a:pPr marL="180975" indent="-180975">
              <a:spcAft>
                <a:spcPts val="300"/>
              </a:spcAft>
              <a:buNone/>
            </a:pPr>
            <a:r>
              <a:rPr lang="fr-FR" sz="1100" dirty="0"/>
              <a:t>Université de Lorraine, Université de Strasbourg, Université de Haute Alsace, Bibliothèque nationale et universitaire de Strasbourg, &amp; </a:t>
            </a:r>
            <a:r>
              <a:rPr lang="fr-FR" sz="1100" dirty="0" err="1"/>
              <a:t>GTFU</a:t>
            </a:r>
            <a:r>
              <a:rPr lang="fr-FR" sz="1100" dirty="0"/>
              <a:t> Alsace. </a:t>
            </a:r>
            <a:r>
              <a:rPr lang="fr-FR" sz="1100" i="1" dirty="0"/>
              <a:t>L'intelligence artificielle et le bibliothécaire</a:t>
            </a:r>
            <a:r>
              <a:rPr lang="fr-FR" sz="1100" dirty="0"/>
              <a:t>. 2024. [en ligne]. Disponible sur : </a:t>
            </a:r>
            <a:r>
              <a:rPr lang="fr-FR" sz="1100" dirty="0">
                <a:hlinkClick r:id="rId10"/>
              </a:rPr>
              <a:t>https://zenodo.org/records/13747398</a:t>
            </a:r>
            <a:r>
              <a:rPr lang="fr-FR" sz="1100" dirty="0"/>
              <a:t>. </a:t>
            </a:r>
          </a:p>
          <a:p>
            <a:pPr marL="180975" indent="-180975">
              <a:spcAft>
                <a:spcPts val="300"/>
              </a:spcAft>
              <a:buNone/>
            </a:pPr>
            <a:r>
              <a:rPr lang="fr-FR" sz="1100" dirty="0"/>
              <a:t>Université de Louvain. </a:t>
            </a:r>
          </a:p>
          <a:p>
            <a:pPr marL="180975" indent="-180975">
              <a:spcAft>
                <a:spcPts val="300"/>
              </a:spcAft>
              <a:buNone/>
            </a:pPr>
            <a:r>
              <a:rPr lang="fr-FR" sz="1100" i="1" dirty="0"/>
              <a:t>	Utilisation Responsable de l’Intelligence Artificielle Générative. Rapport du Groupe de Travail </a:t>
            </a:r>
            <a:r>
              <a:rPr lang="fr-FR" sz="1100" i="1" dirty="0" err="1"/>
              <a:t>UCLouvain</a:t>
            </a:r>
            <a:r>
              <a:rPr lang="fr-FR" sz="1100" i="1" dirty="0"/>
              <a:t>. </a:t>
            </a:r>
            <a:r>
              <a:rPr lang="fr-FR" sz="1100" dirty="0"/>
              <a:t>2024. [en ligne]. Disponible sur : </a:t>
            </a:r>
            <a:r>
              <a:rPr lang="fr-FR" sz="1100" dirty="0">
                <a:hlinkClick r:id="rId11"/>
              </a:rPr>
              <a:t>https://oer.uclouvain.be/jspui/handle/20.500.12279/1079.2</a:t>
            </a:r>
            <a:r>
              <a:rPr lang="fr-FR" sz="1100" dirty="0"/>
              <a:t>. </a:t>
            </a:r>
          </a:p>
          <a:p>
            <a:pPr marL="180975" indent="-180975">
              <a:spcAft>
                <a:spcPts val="300"/>
              </a:spcAft>
              <a:buNone/>
            </a:pPr>
            <a:r>
              <a:rPr lang="fr-FR" sz="1100" i="1" dirty="0"/>
              <a:t>	Intégrer l'IA générative dans les stratégies pédagogiques</a:t>
            </a:r>
            <a:r>
              <a:rPr lang="fr-FR" sz="1100" dirty="0"/>
              <a:t>. 2024. [en ligne]. Disponible sur : </a:t>
            </a:r>
            <a:r>
              <a:rPr lang="fr-FR" sz="1100" dirty="0">
                <a:hlinkClick r:id="rId12"/>
              </a:rPr>
              <a:t>https://oer.uclouvain.be/jspui/handle/20.500.12279/1089.3</a:t>
            </a:r>
            <a:r>
              <a:rPr lang="fr-FR" sz="1100" dirty="0"/>
              <a:t>. </a:t>
            </a:r>
          </a:p>
          <a:p>
            <a:pPr marL="180975" indent="-180975">
              <a:spcAft>
                <a:spcPts val="300"/>
              </a:spcAft>
              <a:buNone/>
            </a:pPr>
            <a:r>
              <a:rPr lang="fr-FR" sz="1100" dirty="0"/>
              <a:t>Université de Rennes</a:t>
            </a:r>
            <a:r>
              <a:rPr lang="fr-FR" sz="1100" i="1" dirty="0"/>
              <a:t>. Journée Outils d'IA générative: Stratégie et expérimentation</a:t>
            </a:r>
            <a:r>
              <a:rPr lang="fr-FR" sz="1100" dirty="0"/>
              <a:t>. 06/2024. </a:t>
            </a:r>
            <a:r>
              <a:rPr lang="fr-FR" sz="1100" dirty="0">
                <a:hlinkClick r:id="rId13"/>
              </a:rPr>
              <a:t>https://projet-air.univ-rennes.fr/journee-outils-dia-generative-strategie-et-experimentation</a:t>
            </a:r>
            <a:r>
              <a:rPr lang="fr-FR" sz="1100" dirty="0"/>
              <a:t>, et notamment l’</a:t>
            </a:r>
            <a:r>
              <a:rPr lang="fr-FR" sz="1100" dirty="0" err="1"/>
              <a:t>expériementation</a:t>
            </a:r>
            <a:r>
              <a:rPr lang="fr-FR" sz="1100" dirty="0"/>
              <a:t> </a:t>
            </a:r>
            <a:r>
              <a:rPr lang="fr-FR" sz="1100" dirty="0" err="1"/>
              <a:t>RAGaRenn</a:t>
            </a:r>
            <a:r>
              <a:rPr lang="fr-FR" sz="1100" dirty="0"/>
              <a:t>, </a:t>
            </a:r>
            <a:r>
              <a:rPr lang="fr-FR" sz="1100" dirty="0">
                <a:hlinkClick r:id="rId14"/>
              </a:rPr>
              <a:t>https://video.univ-rennes1.fr/videos/3-journee-ia-2024-lexperimentation-ragarenn/</a:t>
            </a:r>
            <a:r>
              <a:rPr lang="fr-FR" sz="1100" dirty="0"/>
              <a:t>. </a:t>
            </a:r>
          </a:p>
          <a:p>
            <a:pPr marL="180975" indent="-180975">
              <a:spcAft>
                <a:spcPts val="300"/>
              </a:spcAft>
              <a:buNone/>
            </a:pPr>
            <a:endParaRPr lang="fr-FR" sz="1100" dirty="0"/>
          </a:p>
          <a:p>
            <a:pPr marL="180975" indent="-180975">
              <a:spcAft>
                <a:spcPts val="300"/>
              </a:spcAft>
              <a:buNone/>
            </a:pPr>
            <a:r>
              <a:rPr lang="fr-FR" sz="1100" dirty="0"/>
              <a:t>sur la question, se reporter également à la bibliographie fournie </a:t>
            </a:r>
            <a:r>
              <a:rPr lang="fr-FR" sz="1100" i="1" dirty="0"/>
              <a:t>in</a:t>
            </a:r>
            <a:r>
              <a:rPr lang="fr-FR" sz="1100" dirty="0"/>
              <a:t> </a:t>
            </a:r>
            <a:r>
              <a:rPr lang="fr-FR" sz="1100" i="1" dirty="0">
                <a:hlinkClick r:id="rId15"/>
              </a:rPr>
              <a:t>Former les usagers à l'heure de </a:t>
            </a:r>
            <a:r>
              <a:rPr lang="fr-FR" sz="1100" i="1" dirty="0" err="1">
                <a:hlinkClick r:id="rId15"/>
              </a:rPr>
              <a:t>ChatGPT</a:t>
            </a:r>
            <a:r>
              <a:rPr lang="fr-FR" sz="1100" i="1" dirty="0">
                <a:hlinkClick r:id="rId15"/>
              </a:rPr>
              <a:t> : IA et compétences informationnelles (formation de formateurs)</a:t>
            </a:r>
            <a:endParaRPr lang="fr-FR" sz="1100" i="1"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7884581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3649133"/>
          </a:xfrm>
        </p:spPr>
        <p:txBody>
          <a:bodyPr>
            <a:normAutofit fontScale="92500" lnSpcReduction="20000"/>
          </a:bodyPr>
          <a:lstStyle/>
          <a:p>
            <a:pPr marL="0" indent="0">
              <a:buNone/>
            </a:pPr>
            <a:r>
              <a:rPr lang="fr-FR" sz="1700" b="1" dirty="0">
                <a:solidFill>
                  <a:srgbClr val="71E7FF"/>
                </a:solidFill>
              </a:rPr>
              <a:t>Pistes de réflexion thématiques : professionnels de la documentation</a:t>
            </a:r>
          </a:p>
          <a:p>
            <a:pPr marL="0" indent="0">
              <a:spcAft>
                <a:spcPts val="300"/>
              </a:spcAft>
              <a:buNone/>
            </a:pPr>
            <a:endParaRPr lang="fr-FR" sz="1100" dirty="0"/>
          </a:p>
          <a:p>
            <a:pPr marL="180975" indent="-180975">
              <a:spcAft>
                <a:spcPts val="300"/>
              </a:spcAft>
              <a:buNone/>
            </a:pPr>
            <a:r>
              <a:rPr lang="fr-FR" sz="1100" dirty="0"/>
              <a:t>Emmanuel Barthe. « GPT et les documentalistes – Ou que faire avec ChatGPT, Bing Chat et Perplexity.ai ? Les fonctionnalités documentaires des IA génératives ». </a:t>
            </a:r>
            <a:r>
              <a:rPr lang="fr-FR" sz="1100" i="1" dirty="0"/>
              <a:t>Précisément. </a:t>
            </a:r>
            <a:r>
              <a:rPr lang="fr-FR" sz="1100" dirty="0"/>
              <a:t> 21/04/2023. [en ligne]. Disponible sur : </a:t>
            </a:r>
            <a:r>
              <a:rPr lang="fr-FR" sz="1100" dirty="0">
                <a:hlinkClick r:id="rId2"/>
              </a:rPr>
              <a:t>https://www.precisement.org/blog/GPT-et-les-documentalistes-Ou-que-faire-avec-ChatGPT-Bing-Chat-et-Perplexity-ai.html</a:t>
            </a:r>
            <a:r>
              <a:rPr lang="fr-FR" sz="1100" dirty="0"/>
              <a:t>. </a:t>
            </a:r>
          </a:p>
          <a:p>
            <a:pPr marL="180975" indent="-180975">
              <a:spcAft>
                <a:spcPts val="300"/>
              </a:spcAft>
              <a:buNone/>
            </a:pPr>
            <a:r>
              <a:rPr lang="fr-FR" sz="1100" dirty="0"/>
              <a:t>--. « IA générative c/ Moteurs de recherche – Les RAG hallucinent eux aussi ». </a:t>
            </a:r>
            <a:r>
              <a:rPr lang="fr-FR" sz="1100" i="1" dirty="0"/>
              <a:t>Ibid.</a:t>
            </a:r>
            <a:r>
              <a:rPr lang="fr-FR" sz="1100" dirty="0"/>
              <a:t> 22/05/2024. [en ligne]. Disponible sur : </a:t>
            </a:r>
            <a:r>
              <a:rPr lang="fr-FR" sz="1100" dirty="0">
                <a:hlinkClick r:id="rId3"/>
              </a:rPr>
              <a:t>https://precisement.org/blog/IA-c-Moteurs-de-recherche-Et-les-RAG-hallucinent-eux-aussi.html</a:t>
            </a:r>
            <a:r>
              <a:rPr lang="fr-FR" sz="1100" dirty="0"/>
              <a:t>. </a:t>
            </a:r>
          </a:p>
          <a:p>
            <a:pPr marL="180975" indent="-180975">
              <a:spcAft>
                <a:spcPts val="300"/>
              </a:spcAft>
              <a:buNone/>
            </a:pPr>
            <a:r>
              <a:rPr lang="fr-FR" sz="1100" dirty="0"/>
              <a:t>Raphaëlle Bats, Pierre-Yves Beaudouin et Thibaud </a:t>
            </a:r>
            <a:r>
              <a:rPr lang="fr-FR" sz="1100" dirty="0" err="1"/>
              <a:t>Guillebonw</a:t>
            </a:r>
            <a:r>
              <a:rPr lang="fr-FR" sz="1100" dirty="0"/>
              <a:t>. </a:t>
            </a:r>
            <a:r>
              <a:rPr lang="fr-FR" sz="1100" i="1" dirty="0"/>
              <a:t>Les bibliothèques et l'IA : le cas de Chat GPT</a:t>
            </a:r>
            <a:r>
              <a:rPr lang="fr-FR" sz="1100" dirty="0"/>
              <a:t>. Matinales du Numérique Responsable, Session 2, juin 2023. 98 p. 20/06/2023. [en ligne]. Disponible sur : </a:t>
            </a:r>
            <a:r>
              <a:rPr lang="fr-FR" sz="1100" dirty="0">
                <a:hlinkClick r:id="rId4"/>
              </a:rPr>
              <a:t>https://zenodo.org/records/8123505</a:t>
            </a:r>
            <a:r>
              <a:rPr lang="fr-FR" sz="1100" dirty="0"/>
              <a:t>. </a:t>
            </a:r>
          </a:p>
          <a:p>
            <a:pPr marL="180975" indent="-180975">
              <a:spcAft>
                <a:spcPts val="300"/>
              </a:spcAft>
              <a:buNone/>
            </a:pPr>
            <a:r>
              <a:rPr lang="fr-FR" sz="1100" dirty="0"/>
              <a:t>Christophe Deschamps. « Ce que ChatGPT fait à la veille : l’orientation des besoins. 1/4 ». </a:t>
            </a:r>
            <a:r>
              <a:rPr lang="fr-FR" sz="1100" i="1" dirty="0"/>
              <a:t>Outils froids. </a:t>
            </a:r>
            <a:r>
              <a:rPr lang="fr-FR" sz="1100" dirty="0"/>
              <a:t>04/01/2023. [en ligne]. Disponible sur : </a:t>
            </a:r>
            <a:r>
              <a:rPr lang="fr-FR" sz="1100" dirty="0">
                <a:hlinkClick r:id="rId5"/>
              </a:rPr>
              <a:t>https://www.outilsfroids.net/2023/01/ce-que-chatgpt-fait-a-la-veille-lorientation-des-besoins-1-4/</a:t>
            </a:r>
            <a:r>
              <a:rPr lang="fr-FR" sz="1100" dirty="0"/>
              <a:t>.</a:t>
            </a:r>
          </a:p>
          <a:p>
            <a:pPr marL="180975" indent="-180975">
              <a:spcAft>
                <a:spcPts val="300"/>
              </a:spcAft>
              <a:buNone/>
            </a:pPr>
            <a:r>
              <a:rPr lang="fr-FR" sz="1100" dirty="0"/>
              <a:t>--. « Ce que ChatGPT fait à la veille : la collecte (</a:t>
            </a:r>
            <a:r>
              <a:rPr lang="fr-FR" sz="1100" dirty="0" err="1"/>
              <a:t>sourcing</a:t>
            </a:r>
            <a:r>
              <a:rPr lang="fr-FR" sz="1100" dirty="0"/>
              <a:t> et veille). 2/4 ». </a:t>
            </a:r>
            <a:r>
              <a:rPr lang="fr-FR" sz="1100" i="1" dirty="0"/>
              <a:t>Outils froids. </a:t>
            </a:r>
            <a:r>
              <a:rPr lang="fr-FR" sz="1100" dirty="0"/>
              <a:t>05/01/2023. [en ligne]. Disponible sur : </a:t>
            </a:r>
            <a:r>
              <a:rPr lang="fr-FR" sz="1100" dirty="0">
                <a:hlinkClick r:id="rId6"/>
              </a:rPr>
              <a:t>https://www.outilsfroids.net/2023/01/ce-que-chatgpt-fait-a-la-veille-la-collecte-sourcing-et-veille-2-4/</a:t>
            </a:r>
            <a:r>
              <a:rPr lang="fr-FR" sz="1100" dirty="0"/>
              <a:t>. </a:t>
            </a:r>
          </a:p>
          <a:p>
            <a:pPr marL="180975" indent="-180975">
              <a:spcAft>
                <a:spcPts val="300"/>
              </a:spcAft>
              <a:buNone/>
            </a:pPr>
            <a:r>
              <a:rPr lang="fr-FR" sz="1100" dirty="0"/>
              <a:t>--. « Ce que ChatGPT fait à la veille : l’exploitation de l’information. 3/4 ». </a:t>
            </a:r>
            <a:r>
              <a:rPr lang="fr-FR" sz="1100" i="1" dirty="0"/>
              <a:t>Outils froids. </a:t>
            </a:r>
            <a:r>
              <a:rPr lang="fr-FR" sz="1100" dirty="0"/>
              <a:t>18/01/2023. [en ligne]. Disponible sur :</a:t>
            </a:r>
          </a:p>
          <a:p>
            <a:pPr marL="180975" indent="-180975">
              <a:spcAft>
                <a:spcPts val="300"/>
              </a:spcAft>
              <a:buNone/>
            </a:pPr>
            <a:r>
              <a:rPr lang="fr-FR" sz="1100" dirty="0">
                <a:hlinkClick r:id="rId7"/>
              </a:rPr>
              <a:t>https://www.outilsfroids.net/2023/01/ce-que-chatgpt-fait-a-la-veille-lexploitation-de-linformation-3-4/</a:t>
            </a:r>
            <a:r>
              <a:rPr lang="fr-FR" sz="1100" dirty="0"/>
              <a:t>. </a:t>
            </a:r>
          </a:p>
          <a:p>
            <a:pPr marL="180975" indent="-180975">
              <a:spcAft>
                <a:spcPts val="300"/>
              </a:spcAft>
              <a:buNone/>
            </a:pPr>
            <a:r>
              <a:rPr lang="fr-FR" sz="1100" dirty="0"/>
              <a:t>--. « Ce que ChatGPT fait à la veille : la diffusion de l’information. 4/4 ». </a:t>
            </a:r>
            <a:r>
              <a:rPr lang="fr-FR" sz="1100" i="1" dirty="0"/>
              <a:t>Outils froids. </a:t>
            </a:r>
            <a:r>
              <a:rPr lang="fr-FR" sz="1100" dirty="0"/>
              <a:t>03/02/2023. [en ligne]. Disponible sur : </a:t>
            </a:r>
            <a:r>
              <a:rPr lang="fr-FR" sz="1100" dirty="0">
                <a:hlinkClick r:id="rId8"/>
              </a:rPr>
              <a:t>https://www.outilsfroids.net/2023/02/ce-que-chatgpt-fait-a-la-veille-la-diffusion-de-linformation-4-4/</a:t>
            </a:r>
            <a:r>
              <a:rPr lang="fr-FR" sz="1100" dirty="0"/>
              <a:t>. </a:t>
            </a:r>
          </a:p>
          <a:p>
            <a:pPr marL="180975" indent="-180975">
              <a:spcAft>
                <a:spcPts val="300"/>
              </a:spcAft>
              <a:buNone/>
            </a:pPr>
            <a:r>
              <a:rPr lang="fr-FR" sz="1100" dirty="0"/>
              <a:t>ENSSIB. </a:t>
            </a:r>
            <a:r>
              <a:rPr lang="fr-FR" sz="1100" i="1" dirty="0"/>
              <a:t>Intelligence artificielle : écosystèmes, enjeux, usages. Une approche interprofessionnelle.</a:t>
            </a:r>
            <a:r>
              <a:rPr lang="fr-FR" sz="1100" dirty="0"/>
              <a:t> Biennale du numérique. 13-14/11/2023. [en ligne]. Disponible sur : </a:t>
            </a:r>
            <a:r>
              <a:rPr lang="fr-FR" sz="1100" dirty="0">
                <a:hlinkClick r:id="rId9"/>
              </a:rPr>
              <a:t>https://www.youtube.com/playlist?list=PLEjcjwQr_8kx2k1E8UVNyyJBDPi_7NWe6</a:t>
            </a:r>
            <a:r>
              <a:rPr lang="fr-FR" sz="1100" dirty="0"/>
              <a:t>. </a:t>
            </a:r>
          </a:p>
          <a:p>
            <a:pPr marL="180975" indent="-180975">
              <a:spcAft>
                <a:spcPts val="300"/>
              </a:spcAft>
              <a:buNone/>
            </a:pPr>
            <a:r>
              <a:rPr lang="fr-FR" sz="1100" dirty="0"/>
              <a:t>Sandy </a:t>
            </a:r>
            <a:r>
              <a:rPr lang="fr-FR" sz="1100" dirty="0" err="1"/>
              <a:t>Hervieux</a:t>
            </a:r>
            <a:r>
              <a:rPr lang="fr-FR" sz="1100" dirty="0"/>
              <a:t> et </a:t>
            </a:r>
            <a:r>
              <a:rPr lang="fr-FR" sz="1100" dirty="0" err="1"/>
              <a:t>Amadan</a:t>
            </a:r>
            <a:r>
              <a:rPr lang="fr-FR" sz="1100" dirty="0"/>
              <a:t> </a:t>
            </a:r>
            <a:r>
              <a:rPr lang="fr-FR" sz="1100" dirty="0" err="1"/>
              <a:t>Wheatley</a:t>
            </a:r>
            <a:r>
              <a:rPr lang="fr-FR" sz="1100" dirty="0"/>
              <a:t>. « </a:t>
            </a:r>
            <a:r>
              <a:rPr lang="en-US" sz="1100" dirty="0"/>
              <a:t>Separating Artificial Intelligence from Science Fiction: Creating an Academic Library Workshop Series on AI Literacy</a:t>
            </a:r>
            <a:r>
              <a:rPr lang="fr-FR" sz="1100" dirty="0"/>
              <a:t> ». 2022. [en ligne]. Disponible sur : </a:t>
            </a:r>
            <a:r>
              <a:rPr lang="fr-FR" sz="1100" dirty="0">
                <a:hlinkClick r:id="rId10"/>
              </a:rPr>
              <a:t>https://escholarship.mcgill.ca/concern/books/0r9678471</a:t>
            </a:r>
            <a:r>
              <a:rPr lang="fr-FR" sz="1100" dirty="0"/>
              <a:t>.</a:t>
            </a:r>
          </a:p>
          <a:p>
            <a:pPr marL="180975" indent="-180975">
              <a:spcAft>
                <a:spcPts val="300"/>
              </a:spcAft>
              <a:buNone/>
            </a:pPr>
            <a:r>
              <a:rPr lang="en-US" sz="1100" dirty="0"/>
              <a:t>IFLA. </a:t>
            </a:r>
            <a:r>
              <a:rPr lang="en-US" sz="1100" i="1" dirty="0"/>
              <a:t>Generative AI for library and information professionals (draft). </a:t>
            </a:r>
            <a:r>
              <a:rPr lang="en-US" sz="1100" dirty="0"/>
              <a:t>30/06/2023. </a:t>
            </a:r>
            <a:r>
              <a:rPr lang="fr-FR" sz="1100" dirty="0"/>
              <a:t>[en ligne]. Disponible sur  : </a:t>
            </a:r>
            <a:r>
              <a:rPr lang="fr-FR" sz="1100" dirty="0">
                <a:hlinkClick r:id="rId11"/>
              </a:rPr>
              <a:t>https://www.ifla.org/generative-ai/</a:t>
            </a:r>
            <a:r>
              <a:rPr lang="fr-FR" sz="1100" dirty="0"/>
              <a:t>. </a:t>
            </a:r>
            <a:endParaRPr lang="en-US" sz="1100" dirty="0"/>
          </a:p>
          <a:p>
            <a:pPr marL="180975" indent="-180975">
              <a:spcAft>
                <a:spcPts val="300"/>
              </a:spcAft>
              <a:buNone/>
            </a:pPr>
            <a:r>
              <a:rPr lang="en-US" sz="1100" dirty="0"/>
              <a:t>Aaron Tay. </a:t>
            </a:r>
            <a:r>
              <a:rPr lang="en-US" sz="1100" i="1" dirty="0"/>
              <a:t>Academic libraries in an Open Access and AI first world – an attempt to peer into the future. </a:t>
            </a:r>
            <a:r>
              <a:rPr lang="fr-FR" sz="1100" dirty="0"/>
              <a:t>43rd IATUL </a:t>
            </a:r>
            <a:r>
              <a:rPr lang="fr-FR" sz="1100" dirty="0" err="1"/>
              <a:t>Conference</a:t>
            </a:r>
            <a:r>
              <a:rPr lang="fr-FR" sz="1100" dirty="0"/>
              <a:t> UAE 2023. 89 p. [en ligne]. Disponible sur : </a:t>
            </a:r>
            <a:r>
              <a:rPr lang="fr-FR" sz="1100" dirty="0">
                <a:hlinkClick r:id="rId12"/>
              </a:rPr>
              <a:t>https://ink.library.smu.edu.sg/library_research/205/</a:t>
            </a:r>
            <a:r>
              <a:rPr lang="fr-FR" sz="1100" dirty="0"/>
              <a:t>. </a:t>
            </a:r>
            <a:endParaRPr lang="fr-FR" dirty="0"/>
          </a:p>
        </p:txBody>
      </p:sp>
      <p:sp>
        <p:nvSpPr>
          <p:cNvPr id="2" name="Rectangle 1">
            <a:extLst>
              <a:ext uri="{FF2B5EF4-FFF2-40B4-BE49-F238E27FC236}">
                <a16:creationId xmlns:a16="http://schemas.microsoft.com/office/drawing/2014/main" id="{0FA6902E-A2C1-4D41-BF1A-A239E545423C}"/>
              </a:ext>
            </a:extLst>
          </p:cNvPr>
          <p:cNvSpPr/>
          <p:nvPr/>
        </p:nvSpPr>
        <p:spPr>
          <a:xfrm>
            <a:off x="1951251" y="4231305"/>
            <a:ext cx="184731" cy="369332"/>
          </a:xfrm>
          <a:prstGeom prst="rect">
            <a:avLst/>
          </a:prstGeom>
        </p:spPr>
        <p:txBody>
          <a:bodyPr wrap="none">
            <a:spAutoFit/>
          </a:bodyPr>
          <a:lstStyle/>
          <a:p>
            <a:endParaRPr lang="fr-FR" dirty="0">
              <a:solidFill>
                <a:srgbClr val="161616"/>
              </a:solidFill>
              <a:highlight>
                <a:srgbClr val="FFFF00"/>
              </a:highlight>
              <a:latin typeface="Open Sans" panose="020B0606030504020204" pitchFamily="34" charset="0"/>
            </a:endParaRPr>
          </a:p>
        </p:txBody>
      </p:sp>
    </p:spTree>
    <p:extLst>
      <p:ext uri="{BB962C8B-B14F-4D97-AF65-F5344CB8AC3E}">
        <p14:creationId xmlns:p14="http://schemas.microsoft.com/office/powerpoint/2010/main" val="1616261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1439938"/>
            <a:ext cx="10131425" cy="4830233"/>
          </a:xfrm>
        </p:spPr>
        <p:txBody>
          <a:bodyPr>
            <a:normAutofit fontScale="92500" lnSpcReduction="20000"/>
          </a:bodyPr>
          <a:lstStyle/>
          <a:p>
            <a:pPr marL="180975" indent="-180975">
              <a:spcAft>
                <a:spcPts val="300"/>
              </a:spcAft>
              <a:buNone/>
            </a:pPr>
            <a:r>
              <a:rPr lang="fr-FR" sz="1600" b="1" dirty="0"/>
              <a:t>Pour suivre l’actualité de ces questions</a:t>
            </a:r>
          </a:p>
          <a:p>
            <a:pPr marL="180975" indent="-180975">
              <a:spcAft>
                <a:spcPts val="300"/>
              </a:spcAft>
              <a:buNone/>
            </a:pPr>
            <a:endParaRPr lang="fr-FR" sz="1200" b="1" dirty="0"/>
          </a:p>
          <a:p>
            <a:pPr>
              <a:spcAft>
                <a:spcPts val="300"/>
              </a:spcAft>
              <a:buFontTx/>
              <a:buChar char="-"/>
            </a:pPr>
            <a:r>
              <a:rPr lang="fr-FR" sz="1100" dirty="0"/>
              <a:t>contexte de l’IA </a:t>
            </a:r>
          </a:p>
          <a:p>
            <a:pPr lvl="1">
              <a:spcAft>
                <a:spcPts val="300"/>
              </a:spcAft>
              <a:buFontTx/>
              <a:buChar char="-"/>
            </a:pPr>
            <a:r>
              <a:rPr lang="fr-FR" sz="900" i="1" dirty="0" err="1"/>
              <a:t>ActuIA</a:t>
            </a:r>
            <a:r>
              <a:rPr lang="fr-FR" sz="900" i="1" dirty="0"/>
              <a:t> </a:t>
            </a:r>
            <a:r>
              <a:rPr lang="fr-FR" sz="900" dirty="0"/>
              <a:t>: </a:t>
            </a:r>
            <a:r>
              <a:rPr lang="fr-FR" sz="900" dirty="0">
                <a:hlinkClick r:id="rId3"/>
              </a:rPr>
              <a:t>https://www.actuia.com/</a:t>
            </a:r>
            <a:r>
              <a:rPr lang="fr-FR" sz="900" dirty="0"/>
              <a:t> </a:t>
            </a:r>
          </a:p>
          <a:p>
            <a:pPr lvl="1">
              <a:spcAft>
                <a:spcPts val="300"/>
              </a:spcAft>
              <a:buFontTx/>
              <a:buChar char="-"/>
            </a:pPr>
            <a:r>
              <a:rPr lang="fr-FR" sz="900" dirty="0"/>
              <a:t>ENSSIB. </a:t>
            </a:r>
            <a:r>
              <a:rPr lang="fr-FR" sz="900" i="1" dirty="0"/>
              <a:t>IA et les métiers de l'information, de la documentation et des bibliothèques</a:t>
            </a:r>
            <a:r>
              <a:rPr lang="fr-FR" sz="900" dirty="0"/>
              <a:t>. </a:t>
            </a:r>
            <a:r>
              <a:rPr lang="fr-FR" sz="900" dirty="0">
                <a:hlinkClick r:id="rId4"/>
              </a:rPr>
              <a:t>https://enssib.libguides.com/c.php?g=716767&amp;p=5220764&amp;preview=cc9ae12c6883b10040e1bd4f30ba56de</a:t>
            </a:r>
            <a:r>
              <a:rPr lang="fr-FR" sz="900" dirty="0"/>
              <a:t> </a:t>
            </a:r>
          </a:p>
          <a:p>
            <a:pPr lvl="1">
              <a:spcAft>
                <a:spcPts val="300"/>
              </a:spcAft>
              <a:buFontTx/>
              <a:buChar char="-"/>
            </a:pPr>
            <a:r>
              <a:rPr lang="fr-FR" sz="900" i="1" dirty="0"/>
              <a:t>La revue IA </a:t>
            </a:r>
            <a:r>
              <a:rPr lang="fr-FR" sz="900" dirty="0"/>
              <a:t>: </a:t>
            </a:r>
            <a:r>
              <a:rPr lang="fr-FR" sz="900" dirty="0">
                <a:hlinkClick r:id="rId5"/>
              </a:rPr>
              <a:t>https://larevueia.fr/</a:t>
            </a:r>
            <a:r>
              <a:rPr lang="fr-FR" sz="900" dirty="0"/>
              <a:t> </a:t>
            </a:r>
          </a:p>
          <a:p>
            <a:pPr lvl="1">
              <a:spcAft>
                <a:spcPts val="300"/>
              </a:spcAft>
              <a:buFontTx/>
              <a:buChar char="-"/>
            </a:pPr>
            <a:r>
              <a:rPr lang="fr-FR" sz="900" i="1" dirty="0"/>
              <a:t>Une IA par jour </a:t>
            </a:r>
            <a:r>
              <a:rPr lang="fr-FR" sz="900" dirty="0"/>
              <a:t>: </a:t>
            </a:r>
            <a:r>
              <a:rPr lang="fr-FR" sz="900" dirty="0">
                <a:hlinkClick r:id="rId6"/>
              </a:rPr>
              <a:t>https://uneiaparjour.fr/</a:t>
            </a:r>
            <a:r>
              <a:rPr lang="fr-FR" sz="900" dirty="0"/>
              <a:t> </a:t>
            </a:r>
          </a:p>
          <a:p>
            <a:pPr>
              <a:spcAft>
                <a:spcPts val="300"/>
              </a:spcAft>
              <a:buFontTx/>
              <a:buChar char="-"/>
            </a:pPr>
            <a:r>
              <a:rPr lang="fr-FR" sz="1100" dirty="0"/>
              <a:t>contexte technologique et stratégique</a:t>
            </a:r>
          </a:p>
          <a:p>
            <a:pPr lvl="1">
              <a:spcAft>
                <a:spcPts val="300"/>
              </a:spcAft>
              <a:buFontTx/>
              <a:buChar char="-"/>
            </a:pPr>
            <a:r>
              <a:rPr lang="fr-FR" sz="900" dirty="0" err="1"/>
              <a:t>Franceinfo</a:t>
            </a:r>
            <a:r>
              <a:rPr lang="fr-FR" sz="900" dirty="0"/>
              <a:t> </a:t>
            </a:r>
            <a:r>
              <a:rPr lang="fr-FR" sz="900" i="1" dirty="0"/>
              <a:t>Nouveau monde </a:t>
            </a:r>
            <a:r>
              <a:rPr lang="fr-FR" sz="900" dirty="0"/>
              <a:t> : </a:t>
            </a:r>
            <a:r>
              <a:rPr lang="fr-FR" sz="900" dirty="0">
                <a:hlinkClick r:id="rId7"/>
              </a:rPr>
              <a:t>https://www.francetvinfo.fr/replay-radio/nouveau-monde</a:t>
            </a:r>
            <a:r>
              <a:rPr lang="fr-FR" sz="900" dirty="0"/>
              <a:t> </a:t>
            </a:r>
          </a:p>
          <a:p>
            <a:pPr lvl="1">
              <a:spcAft>
                <a:spcPts val="300"/>
              </a:spcAft>
              <a:buFontTx/>
              <a:buChar char="-"/>
            </a:pPr>
            <a:r>
              <a:rPr lang="fr-FR" sz="900" dirty="0" err="1"/>
              <a:t>Franceinter</a:t>
            </a:r>
            <a:r>
              <a:rPr lang="fr-FR" sz="900" dirty="0"/>
              <a:t> </a:t>
            </a:r>
            <a:r>
              <a:rPr lang="fr-FR" sz="900" i="1" dirty="0"/>
              <a:t>Le code a changé </a:t>
            </a:r>
            <a:r>
              <a:rPr lang="fr-FR" sz="900" dirty="0"/>
              <a:t>: </a:t>
            </a:r>
            <a:r>
              <a:rPr lang="fr-FR" sz="900" dirty="0">
                <a:hlinkClick r:id="rId8"/>
              </a:rPr>
              <a:t>https://www.radiofrance.fr/franceinter/podcasts/le-code-a-change</a:t>
            </a:r>
            <a:r>
              <a:rPr lang="fr-FR" sz="900" dirty="0"/>
              <a:t> </a:t>
            </a:r>
          </a:p>
          <a:p>
            <a:pPr lvl="1">
              <a:spcAft>
                <a:spcPts val="300"/>
              </a:spcAft>
              <a:buFontTx/>
              <a:buChar char="-"/>
            </a:pPr>
            <a:r>
              <a:rPr lang="fr-FR" sz="900" i="1" dirty="0"/>
              <a:t>Génération IA. </a:t>
            </a:r>
            <a:r>
              <a:rPr lang="fr-FR" sz="900" dirty="0">
                <a:hlinkClick r:id="rId9"/>
              </a:rPr>
              <a:t>https://generationia.flint.media/</a:t>
            </a:r>
            <a:r>
              <a:rPr lang="fr-FR" sz="900" dirty="0"/>
              <a:t>. </a:t>
            </a:r>
          </a:p>
          <a:p>
            <a:pPr lvl="1">
              <a:spcAft>
                <a:spcPts val="300"/>
              </a:spcAft>
              <a:buFontTx/>
              <a:buChar char="-"/>
            </a:pPr>
            <a:r>
              <a:rPr lang="fr-FR" sz="900" i="1" dirty="0"/>
              <a:t>Journal du net </a:t>
            </a:r>
            <a:r>
              <a:rPr lang="fr-FR" sz="900" dirty="0"/>
              <a:t>: </a:t>
            </a:r>
            <a:r>
              <a:rPr lang="fr-FR" sz="900" dirty="0">
                <a:hlinkClick r:id="rId10"/>
              </a:rPr>
              <a:t>https://www.journaldunet.com/</a:t>
            </a:r>
            <a:r>
              <a:rPr lang="fr-FR" sz="900" dirty="0"/>
              <a:t> </a:t>
            </a:r>
          </a:p>
          <a:p>
            <a:pPr lvl="1">
              <a:spcAft>
                <a:spcPts val="300"/>
              </a:spcAft>
              <a:buFontTx/>
              <a:buChar char="-"/>
            </a:pPr>
            <a:r>
              <a:rPr lang="fr-FR" sz="900" i="1" dirty="0"/>
              <a:t>Next </a:t>
            </a:r>
            <a:r>
              <a:rPr lang="fr-FR" sz="900" dirty="0"/>
              <a:t>: </a:t>
            </a:r>
            <a:r>
              <a:rPr lang="fr-FR" sz="900" dirty="0">
                <a:hlinkClick r:id="rId11"/>
              </a:rPr>
              <a:t>https://next.ink/</a:t>
            </a:r>
            <a:r>
              <a:rPr lang="fr-FR" sz="900" dirty="0"/>
              <a:t> </a:t>
            </a:r>
            <a:endParaRPr lang="fr-FR" sz="900" i="1" dirty="0"/>
          </a:p>
          <a:p>
            <a:pPr lvl="1">
              <a:spcAft>
                <a:spcPts val="300"/>
              </a:spcAft>
              <a:buFontTx/>
              <a:buChar char="-"/>
            </a:pPr>
            <a:r>
              <a:rPr lang="fr-FR" sz="900" i="1" dirty="0"/>
              <a:t>Presse-Citron</a:t>
            </a:r>
            <a:r>
              <a:rPr lang="fr-FR" sz="900" dirty="0"/>
              <a:t> : </a:t>
            </a:r>
            <a:r>
              <a:rPr lang="fr-FR" sz="900" dirty="0">
                <a:hlinkClick r:id="rId12"/>
              </a:rPr>
              <a:t>https://www.presse-citron.net/</a:t>
            </a:r>
            <a:r>
              <a:rPr lang="fr-FR" sz="900" dirty="0"/>
              <a:t> </a:t>
            </a:r>
          </a:p>
          <a:p>
            <a:pPr lvl="1">
              <a:spcAft>
                <a:spcPts val="300"/>
              </a:spcAft>
              <a:buFontTx/>
              <a:buChar char="-"/>
            </a:pPr>
            <a:r>
              <a:rPr lang="fr-FR" sz="900" i="1" dirty="0"/>
              <a:t>L’Usine digitale</a:t>
            </a:r>
            <a:r>
              <a:rPr lang="fr-FR" sz="900" dirty="0"/>
              <a:t> : </a:t>
            </a:r>
            <a:r>
              <a:rPr lang="fr-FR" sz="900" dirty="0">
                <a:hlinkClick r:id="rId13"/>
              </a:rPr>
              <a:t>https://www.usine-digitale.fr/intelligence-artificielle/</a:t>
            </a:r>
            <a:r>
              <a:rPr lang="fr-FR" sz="900" dirty="0"/>
              <a:t> ; </a:t>
            </a:r>
            <a:r>
              <a:rPr lang="fr-FR" sz="900" i="1" dirty="0">
                <a:hlinkClick r:id="rId14"/>
              </a:rPr>
              <a:t>newsletter</a:t>
            </a:r>
            <a:r>
              <a:rPr lang="fr-FR" sz="900" dirty="0">
                <a:hlinkClick r:id="rId14"/>
              </a:rPr>
              <a:t> IA </a:t>
            </a:r>
            <a:r>
              <a:rPr lang="fr-FR" sz="900" i="1" dirty="0" err="1">
                <a:hlinkClick r:id="rId14"/>
              </a:rPr>
              <a:t>insider</a:t>
            </a:r>
            <a:endParaRPr lang="fr-FR" sz="900" i="1" dirty="0"/>
          </a:p>
          <a:p>
            <a:pPr lvl="1">
              <a:spcAft>
                <a:spcPts val="300"/>
              </a:spcAft>
              <a:buFontTx/>
              <a:buChar char="-"/>
            </a:pPr>
            <a:r>
              <a:rPr lang="fr-FR" sz="900" i="1" dirty="0" err="1"/>
              <a:t>ZDNet</a:t>
            </a:r>
            <a:r>
              <a:rPr lang="fr-FR" sz="900" dirty="0"/>
              <a:t> : </a:t>
            </a:r>
            <a:r>
              <a:rPr lang="fr-FR" sz="900" dirty="0">
                <a:hlinkClick r:id="rId15"/>
              </a:rPr>
              <a:t>https://www.zdnet.fr/</a:t>
            </a:r>
            <a:r>
              <a:rPr lang="fr-FR" sz="900" dirty="0"/>
              <a:t> </a:t>
            </a:r>
          </a:p>
          <a:p>
            <a:pPr lvl="1">
              <a:spcAft>
                <a:spcPts val="300"/>
              </a:spcAft>
              <a:buFontTx/>
              <a:buChar char="-"/>
            </a:pPr>
            <a:r>
              <a:rPr lang="fr-FR" sz="900" i="1" dirty="0"/>
              <a:t>01Net</a:t>
            </a:r>
            <a:r>
              <a:rPr lang="fr-FR" sz="900" dirty="0"/>
              <a:t> : </a:t>
            </a:r>
            <a:r>
              <a:rPr lang="fr-FR" sz="900" dirty="0">
                <a:hlinkClick r:id="rId16"/>
              </a:rPr>
              <a:t>https://www.01net.com/</a:t>
            </a:r>
            <a:r>
              <a:rPr lang="fr-FR" sz="900" dirty="0"/>
              <a:t> </a:t>
            </a:r>
          </a:p>
          <a:p>
            <a:pPr>
              <a:spcAft>
                <a:spcPts val="300"/>
              </a:spcAft>
              <a:buFontTx/>
              <a:buChar char="-"/>
            </a:pPr>
            <a:r>
              <a:rPr lang="fr-FR" sz="1100" dirty="0"/>
              <a:t>recherche d’information</a:t>
            </a:r>
          </a:p>
          <a:p>
            <a:pPr lvl="1">
              <a:spcAft>
                <a:spcPts val="300"/>
              </a:spcAft>
              <a:buFontTx/>
              <a:buChar char="-"/>
            </a:pPr>
            <a:r>
              <a:rPr lang="fr-FR" sz="900" dirty="0"/>
              <a:t>site Abondance et revue </a:t>
            </a:r>
            <a:r>
              <a:rPr lang="fr-FR" sz="900" i="1" dirty="0"/>
              <a:t>Réacteur </a:t>
            </a:r>
            <a:r>
              <a:rPr lang="fr-FR" sz="900" dirty="0"/>
              <a:t>: </a:t>
            </a:r>
            <a:r>
              <a:rPr lang="fr-FR" sz="900" dirty="0">
                <a:hlinkClick r:id="rId17"/>
              </a:rPr>
              <a:t>https://www.abondance.com/</a:t>
            </a:r>
            <a:r>
              <a:rPr lang="fr-FR" sz="900" dirty="0"/>
              <a:t> </a:t>
            </a:r>
          </a:p>
          <a:p>
            <a:pPr lvl="1">
              <a:spcAft>
                <a:spcPts val="300"/>
              </a:spcAft>
              <a:buFontTx/>
              <a:buChar char="-"/>
            </a:pPr>
            <a:r>
              <a:rPr lang="fr-FR" sz="900" dirty="0"/>
              <a:t>revues </a:t>
            </a:r>
            <a:r>
              <a:rPr lang="fr-FR" sz="900" i="1" dirty="0"/>
              <a:t>Bases</a:t>
            </a:r>
            <a:r>
              <a:rPr lang="fr-FR" sz="900" dirty="0"/>
              <a:t> et </a:t>
            </a:r>
            <a:r>
              <a:rPr lang="fr-FR" sz="900" i="1" dirty="0"/>
              <a:t>Netsources </a:t>
            </a:r>
            <a:r>
              <a:rPr lang="fr-FR" sz="900" dirty="0"/>
              <a:t>et leur site :  </a:t>
            </a:r>
            <a:r>
              <a:rPr lang="fr-FR" sz="900" dirty="0">
                <a:hlinkClick r:id="rId18"/>
              </a:rPr>
              <a:t>https://bases-netsources.com/</a:t>
            </a:r>
            <a:r>
              <a:rPr lang="fr-FR" sz="900" dirty="0"/>
              <a:t> </a:t>
            </a:r>
          </a:p>
          <a:p>
            <a:pPr lvl="1">
              <a:spcAft>
                <a:spcPts val="300"/>
              </a:spcAft>
              <a:buFontTx/>
              <a:buChar char="-"/>
            </a:pPr>
            <a:r>
              <a:rPr lang="fr-FR" sz="900" dirty="0"/>
              <a:t>blog d’Aaron Tay : </a:t>
            </a:r>
            <a:r>
              <a:rPr lang="fr-FR" sz="900" dirty="0">
                <a:hlinkClick r:id="rId19"/>
              </a:rPr>
              <a:t>https://musingsaboutlibrarianship.blogspot.com/</a:t>
            </a:r>
            <a:r>
              <a:rPr lang="fr-FR" sz="900" dirty="0"/>
              <a:t> et </a:t>
            </a:r>
            <a:r>
              <a:rPr lang="fr-FR" sz="900" dirty="0">
                <a:hlinkClick r:id="rId20"/>
              </a:rPr>
              <a:t>https://medium.com/a-academic-librarians-thoughts-on-open-access</a:t>
            </a:r>
            <a:r>
              <a:rPr lang="fr-FR" sz="900" dirty="0"/>
              <a:t> </a:t>
            </a:r>
          </a:p>
          <a:p>
            <a:pPr>
              <a:spcAft>
                <a:spcPts val="300"/>
              </a:spcAft>
              <a:buFontTx/>
              <a:buChar char="-"/>
            </a:pPr>
            <a:r>
              <a:rPr lang="fr-FR" sz="1100" dirty="0"/>
              <a:t>éducation</a:t>
            </a:r>
          </a:p>
          <a:p>
            <a:pPr lvl="1">
              <a:spcAft>
                <a:spcPts val="300"/>
              </a:spcAft>
              <a:buFontTx/>
              <a:buChar char="-"/>
            </a:pPr>
            <a:r>
              <a:rPr lang="fr-FR" sz="900" dirty="0"/>
              <a:t>chaire UNESCO RELIA : </a:t>
            </a:r>
            <a:r>
              <a:rPr lang="fr-FR" sz="900" dirty="0">
                <a:hlinkClick r:id="rId21"/>
              </a:rPr>
              <a:t>https://chaireunescorelia.univ-nantes.fr/</a:t>
            </a:r>
            <a:r>
              <a:rPr lang="fr-FR" sz="900" dirty="0"/>
              <a:t> </a:t>
            </a:r>
          </a:p>
          <a:p>
            <a:pPr lvl="1">
              <a:spcAft>
                <a:spcPts val="300"/>
              </a:spcAft>
              <a:buFontTx/>
              <a:buChar char="-"/>
            </a:pPr>
            <a:r>
              <a:rPr lang="fr-FR" sz="900" dirty="0"/>
              <a:t>Education, numérique et recherche : </a:t>
            </a:r>
            <a:r>
              <a:rPr lang="fr-FR" sz="900" dirty="0">
                <a:hlinkClick r:id="rId22"/>
              </a:rPr>
              <a:t>https://edunumrech.hypotheses.org/</a:t>
            </a:r>
            <a:r>
              <a:rPr lang="fr-FR" sz="900" dirty="0"/>
              <a:t> </a:t>
            </a:r>
          </a:p>
          <a:p>
            <a:pPr>
              <a:spcAft>
                <a:spcPts val="300"/>
              </a:spcAft>
              <a:buFontTx/>
              <a:buChar char="-"/>
            </a:pPr>
            <a:r>
              <a:rPr lang="fr-FR" sz="1100" dirty="0"/>
              <a:t>réflexions et veille (voir aussi leur présence sur les réseaux sociaux)</a:t>
            </a:r>
          </a:p>
          <a:p>
            <a:pPr lvl="1">
              <a:spcAft>
                <a:spcPts val="300"/>
              </a:spcAft>
              <a:buFontTx/>
              <a:buChar char="-"/>
            </a:pPr>
            <a:r>
              <a:rPr lang="fr-FR" sz="900" dirty="0"/>
              <a:t>Fred </a:t>
            </a:r>
            <a:r>
              <a:rPr lang="fr-FR" sz="900" dirty="0" err="1"/>
              <a:t>Cavazza</a:t>
            </a:r>
            <a:r>
              <a:rPr lang="fr-FR" sz="900" dirty="0"/>
              <a:t> : </a:t>
            </a:r>
            <a:r>
              <a:rPr lang="fr-FR" sz="900" dirty="0">
                <a:hlinkClick r:id="rId23"/>
              </a:rPr>
              <a:t>https://fredcavazza.net/</a:t>
            </a:r>
            <a:r>
              <a:rPr lang="fr-FR" sz="900" dirty="0"/>
              <a:t> </a:t>
            </a:r>
          </a:p>
          <a:p>
            <a:pPr lvl="1">
              <a:spcAft>
                <a:spcPts val="300"/>
              </a:spcAft>
              <a:buFontTx/>
              <a:buChar char="-"/>
            </a:pPr>
            <a:r>
              <a:rPr lang="fr-FR" sz="900" dirty="0"/>
              <a:t>Christophe Deschamps : </a:t>
            </a:r>
            <a:r>
              <a:rPr lang="fr-FR" sz="900" dirty="0">
                <a:hlinkClick r:id="rId24"/>
              </a:rPr>
              <a:t>https://www.outilsfroids.net/</a:t>
            </a:r>
            <a:r>
              <a:rPr lang="fr-FR" sz="900" dirty="0"/>
              <a:t> </a:t>
            </a:r>
          </a:p>
          <a:p>
            <a:pPr lvl="1">
              <a:spcAft>
                <a:spcPts val="300"/>
              </a:spcAft>
              <a:buFontTx/>
              <a:buChar char="-"/>
            </a:pPr>
            <a:r>
              <a:rPr lang="fr-FR" sz="900" dirty="0"/>
              <a:t>Olivier Ertzscheid : </a:t>
            </a:r>
            <a:r>
              <a:rPr lang="fr-FR" sz="900" dirty="0">
                <a:hlinkClick r:id="rId25"/>
              </a:rPr>
              <a:t>https://affordance.framasoft.org/</a:t>
            </a:r>
            <a:r>
              <a:rPr lang="fr-FR" sz="900" dirty="0"/>
              <a:t> </a:t>
            </a:r>
          </a:p>
          <a:p>
            <a:pPr lvl="1">
              <a:spcAft>
                <a:spcPts val="300"/>
              </a:spcAft>
              <a:buFontTx/>
              <a:buChar char="-"/>
            </a:pPr>
            <a:r>
              <a:rPr lang="fr-FR" sz="900"/>
              <a:t>Pierre-Carl </a:t>
            </a:r>
            <a:r>
              <a:rPr lang="fr-FR" sz="900" dirty="0"/>
              <a:t>Langlais : </a:t>
            </a:r>
            <a:r>
              <a:rPr lang="fr-FR" sz="900" dirty="0">
                <a:hlinkClick r:id="rId26"/>
              </a:rPr>
              <a:t>https://x.com/Dorialexander</a:t>
            </a:r>
            <a:r>
              <a:rPr lang="fr-FR" sz="900" dirty="0"/>
              <a:t> et </a:t>
            </a:r>
            <a:r>
              <a:rPr lang="fr-FR" sz="900" dirty="0">
                <a:hlinkClick r:id="rId27"/>
              </a:rPr>
              <a:t>https://bsky.app/profile/dorialexander.bsky.social</a:t>
            </a:r>
            <a:r>
              <a:rPr lang="fr-FR" sz="900" dirty="0"/>
              <a:t> </a:t>
            </a:r>
          </a:p>
          <a:p>
            <a:pPr lvl="1">
              <a:spcAft>
                <a:spcPts val="300"/>
              </a:spcAft>
              <a:buFontTx/>
              <a:buChar char="-"/>
            </a:pPr>
            <a:r>
              <a:rPr lang="fr-FR" sz="900" dirty="0"/>
              <a:t>Ethan </a:t>
            </a:r>
            <a:r>
              <a:rPr lang="fr-FR" sz="900" dirty="0" err="1"/>
              <a:t>Mollick</a:t>
            </a:r>
            <a:r>
              <a:rPr lang="fr-FR" sz="900" dirty="0"/>
              <a:t> : </a:t>
            </a:r>
            <a:r>
              <a:rPr lang="fr-FR" sz="900" dirty="0">
                <a:hlinkClick r:id="rId28"/>
              </a:rPr>
              <a:t>https://www.oneusefulthing.org/</a:t>
            </a:r>
            <a:r>
              <a:rPr lang="fr-FR" sz="900" dirty="0"/>
              <a:t> </a:t>
            </a:r>
          </a:p>
          <a:p>
            <a:pPr lvl="1">
              <a:spcAft>
                <a:spcPts val="300"/>
              </a:spcAft>
              <a:buFontTx/>
              <a:buChar char="-"/>
            </a:pPr>
            <a:r>
              <a:rPr lang="fr-FR" sz="900" dirty="0"/>
              <a:t>Simon </a:t>
            </a:r>
            <a:r>
              <a:rPr lang="fr-FR" sz="900" dirty="0" err="1"/>
              <a:t>Willison</a:t>
            </a:r>
            <a:r>
              <a:rPr lang="fr-FR" sz="900" dirty="0"/>
              <a:t> : </a:t>
            </a:r>
            <a:r>
              <a:rPr lang="fr-FR" sz="900" dirty="0">
                <a:hlinkClick r:id="rId29"/>
              </a:rPr>
              <a:t>https://simonwillison.net/</a:t>
            </a:r>
            <a:r>
              <a:rPr lang="fr-FR" sz="900" dirty="0"/>
              <a:t> </a:t>
            </a:r>
          </a:p>
          <a:p>
            <a:pPr lvl="1">
              <a:spcAft>
                <a:spcPts val="300"/>
              </a:spcAft>
              <a:buFontTx/>
              <a:buChar char="-"/>
            </a:pPr>
            <a:endParaRPr lang="fr-FR" sz="900" dirty="0"/>
          </a:p>
        </p:txBody>
      </p:sp>
    </p:spTree>
    <p:extLst>
      <p:ext uri="{BB962C8B-B14F-4D97-AF65-F5344CB8AC3E}">
        <p14:creationId xmlns:p14="http://schemas.microsoft.com/office/powerpoint/2010/main" val="6887997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E0D1DB80-2967-42E4-827B-A596E8FDE12F}"/>
              </a:ext>
            </a:extLst>
          </p:cNvPr>
          <p:cNvSpPr>
            <a:spLocks noGrp="1"/>
          </p:cNvSpPr>
          <p:nvPr>
            <p:ph idx="1"/>
          </p:nvPr>
        </p:nvSpPr>
        <p:spPr>
          <a:xfrm>
            <a:off x="685801" y="2142067"/>
            <a:ext cx="10131425" cy="4418753"/>
          </a:xfrm>
        </p:spPr>
        <p:txBody>
          <a:bodyPr>
            <a:normAutofit fontScale="85000" lnSpcReduction="20000"/>
          </a:bodyPr>
          <a:lstStyle/>
          <a:p>
            <a:pPr marL="0" indent="0">
              <a:buNone/>
            </a:pPr>
            <a:r>
              <a:rPr lang="fr-FR" sz="1900" b="1" dirty="0"/>
              <a:t>Illustrations</a:t>
            </a:r>
            <a:endParaRPr lang="fr-FR" sz="2000" b="1" dirty="0"/>
          </a:p>
          <a:p>
            <a:pPr marL="0" indent="0">
              <a:buNone/>
            </a:pPr>
            <a:endParaRPr lang="fr-FR" sz="1700" b="1" dirty="0"/>
          </a:p>
          <a:p>
            <a:pPr marL="180975" indent="-180975">
              <a:buNone/>
            </a:pPr>
            <a:r>
              <a:rPr lang="fr-FR" sz="1300" b="1" dirty="0"/>
              <a:t>Illustration de couverture </a:t>
            </a:r>
          </a:p>
          <a:p>
            <a:pPr marL="180975" indent="-180975">
              <a:buNone/>
            </a:pPr>
            <a:r>
              <a:rPr lang="fr-FR" sz="1300" dirty="0"/>
              <a:t>	réalisée avec Leonardo, </a:t>
            </a:r>
            <a:r>
              <a:rPr lang="fr-FR" sz="1300" dirty="0">
                <a:hlinkClick r:id="rId2"/>
              </a:rPr>
              <a:t>https://app.leonardo.ai/</a:t>
            </a:r>
            <a:r>
              <a:rPr lang="fr-FR" sz="1300" dirty="0"/>
              <a:t>, </a:t>
            </a:r>
            <a:r>
              <a:rPr lang="en-US" sz="1300" dirty="0"/>
              <a:t>21/07/2023</a:t>
            </a:r>
          </a:p>
          <a:p>
            <a:pPr marL="180975" indent="-180975">
              <a:buNone/>
            </a:pPr>
            <a:endParaRPr lang="en-US" sz="1300" dirty="0"/>
          </a:p>
          <a:p>
            <a:pPr marL="180975" indent="-180975">
              <a:buNone/>
            </a:pPr>
            <a:endParaRPr lang="en-US" sz="1300" dirty="0"/>
          </a:p>
          <a:p>
            <a:pPr marL="180975" indent="-180975">
              <a:buNone/>
            </a:pPr>
            <a:endParaRPr lang="en-US" sz="600" dirty="0"/>
          </a:p>
          <a:p>
            <a:pPr marL="180975" indent="-180975">
              <a:buNone/>
            </a:pPr>
            <a:r>
              <a:rPr lang="en-US" sz="1300" b="1" dirty="0" err="1"/>
              <a:t>Icônes</a:t>
            </a:r>
            <a:endParaRPr lang="en-US" sz="1300" b="1" dirty="0"/>
          </a:p>
          <a:p>
            <a:pPr marL="180975" indent="-180975">
              <a:buNone/>
            </a:pPr>
            <a:r>
              <a:rPr lang="en-US" sz="1300" b="1" dirty="0"/>
              <a:t>	</a:t>
            </a:r>
            <a:r>
              <a:rPr lang="en-US" sz="1300" dirty="0"/>
              <a:t>Freepik, via </a:t>
            </a:r>
            <a:r>
              <a:rPr lang="en-US" sz="1300" dirty="0" err="1"/>
              <a:t>Flaticon</a:t>
            </a:r>
            <a:r>
              <a:rPr lang="en-US" sz="1300" dirty="0"/>
              <a:t>, style Lineal</a:t>
            </a:r>
            <a:endParaRPr lang="en-US" sz="600" dirty="0">
              <a:highlight>
                <a:srgbClr val="71E7FF"/>
              </a:highlight>
            </a:endParaRPr>
          </a:p>
          <a:p>
            <a:pPr indent="-107950">
              <a:lnSpc>
                <a:spcPct val="120000"/>
              </a:lnSpc>
              <a:spcAft>
                <a:spcPts val="0"/>
              </a:spcAft>
            </a:pPr>
            <a:r>
              <a:rPr lang="fr-FR" sz="900" dirty="0">
                <a:hlinkClick r:id="rId3"/>
              </a:rPr>
              <a:t>https://www.flaticon.com/free-icons/artificial-intelligence</a:t>
            </a:r>
            <a:endParaRPr lang="fr-FR" sz="900" dirty="0"/>
          </a:p>
          <a:p>
            <a:pPr indent="-107950">
              <a:lnSpc>
                <a:spcPct val="120000"/>
              </a:lnSpc>
              <a:spcAft>
                <a:spcPts val="0"/>
              </a:spcAft>
            </a:pPr>
            <a:r>
              <a:rPr lang="en-US" sz="900" dirty="0">
                <a:hlinkClick r:id="rId4"/>
              </a:rPr>
              <a:t>https://www.flaticon.com/free-icons/problem-solving</a:t>
            </a:r>
            <a:endParaRPr lang="en-US" sz="900" dirty="0"/>
          </a:p>
          <a:p>
            <a:pPr indent="-107950">
              <a:lnSpc>
                <a:spcPct val="120000"/>
              </a:lnSpc>
              <a:spcAft>
                <a:spcPts val="0"/>
              </a:spcAft>
            </a:pPr>
            <a:r>
              <a:rPr lang="en-US" sz="900" dirty="0">
                <a:hlinkClick r:id="rId5"/>
              </a:rPr>
              <a:t>https://www.flaticon.com/free-icons/deep-learning</a:t>
            </a:r>
            <a:r>
              <a:rPr lang="en-US" sz="900" dirty="0"/>
              <a:t> </a:t>
            </a:r>
            <a:endParaRPr lang="fr-FR" sz="900" dirty="0"/>
          </a:p>
          <a:p>
            <a:pPr indent="-107950">
              <a:lnSpc>
                <a:spcPct val="120000"/>
              </a:lnSpc>
              <a:spcAft>
                <a:spcPts val="0"/>
              </a:spcAft>
            </a:pPr>
            <a:r>
              <a:rPr lang="fr-FR" sz="900" dirty="0">
                <a:hlinkClick r:id="rId6"/>
              </a:rPr>
              <a:t>https://www.flaticon.com/free-icons/cogwheel</a:t>
            </a:r>
            <a:r>
              <a:rPr lang="fr-FR" sz="900" dirty="0"/>
              <a:t> </a:t>
            </a:r>
          </a:p>
          <a:p>
            <a:pPr indent="-107950">
              <a:lnSpc>
                <a:spcPct val="120000"/>
              </a:lnSpc>
              <a:spcAft>
                <a:spcPts val="0"/>
              </a:spcAft>
            </a:pPr>
            <a:r>
              <a:rPr lang="fr-FR" sz="900" dirty="0">
                <a:hlinkClick r:id="rId7"/>
              </a:rPr>
              <a:t>https://www.flaticon.com/free-icons/algorithm</a:t>
            </a:r>
            <a:r>
              <a:rPr lang="fr-FR" sz="900" dirty="0"/>
              <a:t> </a:t>
            </a:r>
          </a:p>
          <a:p>
            <a:pPr indent="-107950">
              <a:lnSpc>
                <a:spcPct val="120000"/>
              </a:lnSpc>
              <a:spcAft>
                <a:spcPts val="0"/>
              </a:spcAft>
            </a:pPr>
            <a:r>
              <a:rPr lang="en-US" sz="900" dirty="0">
                <a:hlinkClick r:id="rId8"/>
              </a:rPr>
              <a:t>https://www.flaticon.com/free-icons/malware</a:t>
            </a:r>
            <a:endParaRPr lang="en-US" sz="900" dirty="0"/>
          </a:p>
          <a:p>
            <a:pPr indent="-107950">
              <a:lnSpc>
                <a:spcPct val="120000"/>
              </a:lnSpc>
              <a:spcAft>
                <a:spcPts val="0"/>
              </a:spcAft>
            </a:pPr>
            <a:r>
              <a:rPr lang="en-US" sz="900" dirty="0">
                <a:hlinkClick r:id="rId9"/>
              </a:rPr>
              <a:t>https://www.flaticon.com/free-icons/smart-farm</a:t>
            </a:r>
            <a:endParaRPr lang="en-US" sz="900" dirty="0"/>
          </a:p>
          <a:p>
            <a:pPr indent="-107950">
              <a:lnSpc>
                <a:spcPct val="120000"/>
              </a:lnSpc>
              <a:spcAft>
                <a:spcPts val="0"/>
              </a:spcAft>
            </a:pPr>
            <a:r>
              <a:rPr lang="en-US" sz="900" dirty="0">
                <a:hlinkClick r:id="rId10"/>
              </a:rPr>
              <a:t>https://www.flaticon.com/free-icons/influence</a:t>
            </a:r>
            <a:endParaRPr lang="en-US" sz="900" dirty="0"/>
          </a:p>
          <a:p>
            <a:pPr indent="-107950">
              <a:lnSpc>
                <a:spcPct val="120000"/>
              </a:lnSpc>
              <a:spcAft>
                <a:spcPts val="0"/>
              </a:spcAft>
            </a:pPr>
            <a:r>
              <a:rPr lang="en-US" sz="900" dirty="0">
                <a:hlinkClick r:id="rId11"/>
              </a:rPr>
              <a:t>https://www.flaticon.com/free-icons/business-model</a:t>
            </a:r>
            <a:endParaRPr lang="en-US" sz="900" dirty="0"/>
          </a:p>
          <a:p>
            <a:pPr indent="-107950">
              <a:lnSpc>
                <a:spcPct val="120000"/>
              </a:lnSpc>
              <a:spcAft>
                <a:spcPts val="0"/>
              </a:spcAft>
            </a:pPr>
            <a:r>
              <a:rPr lang="en-US" sz="900" dirty="0">
                <a:hlinkClick r:id="rId12"/>
              </a:rPr>
              <a:t>https://www.flaticon.com/free-icons/rejected</a:t>
            </a:r>
            <a:endParaRPr lang="en-US" sz="900" dirty="0"/>
          </a:p>
          <a:p>
            <a:pPr indent="-107950">
              <a:lnSpc>
                <a:spcPct val="120000"/>
              </a:lnSpc>
              <a:spcAft>
                <a:spcPts val="0"/>
              </a:spcAft>
            </a:pPr>
            <a:r>
              <a:rPr lang="en-US" sz="900" dirty="0">
                <a:hlinkClick r:id="rId13"/>
              </a:rPr>
              <a:t>https://www.flaticon.com/free-icons/exclude</a:t>
            </a:r>
            <a:endParaRPr lang="en-US" sz="900" dirty="0"/>
          </a:p>
          <a:p>
            <a:pPr indent="-107950">
              <a:lnSpc>
                <a:spcPct val="120000"/>
              </a:lnSpc>
              <a:spcAft>
                <a:spcPts val="0"/>
              </a:spcAft>
            </a:pPr>
            <a:r>
              <a:rPr lang="en-US" sz="900" dirty="0">
                <a:hlinkClick r:id="rId14"/>
              </a:rPr>
              <a:t>https://www.flaticon.com/free-icons/fake</a:t>
            </a:r>
            <a:endParaRPr lang="en-US" sz="900" dirty="0"/>
          </a:p>
          <a:p>
            <a:pPr indent="-107950">
              <a:lnSpc>
                <a:spcPct val="120000"/>
              </a:lnSpc>
              <a:spcAft>
                <a:spcPts val="0"/>
              </a:spcAft>
            </a:pPr>
            <a:r>
              <a:rPr lang="en-US" sz="900" dirty="0">
                <a:hlinkClick r:id="rId15"/>
              </a:rPr>
              <a:t>https://www.flaticon.com/free-icons/evaluation</a:t>
            </a:r>
            <a:endParaRPr lang="en-US" sz="900" dirty="0"/>
          </a:p>
          <a:p>
            <a:pPr indent="-107950">
              <a:lnSpc>
                <a:spcPct val="120000"/>
              </a:lnSpc>
              <a:spcAft>
                <a:spcPts val="0"/>
              </a:spcAft>
            </a:pPr>
            <a:r>
              <a:rPr lang="en-US" sz="900" dirty="0">
                <a:hlinkClick r:id="rId16"/>
              </a:rPr>
              <a:t>https://www.flaticon.com/free-icons/trust</a:t>
            </a:r>
            <a:r>
              <a:rPr lang="en-US" sz="900" dirty="0"/>
              <a:t> </a:t>
            </a:r>
          </a:p>
          <a:p>
            <a:pPr indent="-107950">
              <a:lnSpc>
                <a:spcPct val="120000"/>
              </a:lnSpc>
              <a:spcAft>
                <a:spcPts val="0"/>
              </a:spcAft>
            </a:pPr>
            <a:r>
              <a:rPr lang="en-US" sz="900" dirty="0">
                <a:hlinkClick r:id="rId17"/>
              </a:rPr>
              <a:t>https://www.flaticon.com/free-icons/memory-loss</a:t>
            </a:r>
            <a:endParaRPr lang="fr-FR" dirty="0"/>
          </a:p>
        </p:txBody>
      </p:sp>
      <p:pic>
        <p:nvPicPr>
          <p:cNvPr id="6" name="Image 5">
            <a:extLst>
              <a:ext uri="{FF2B5EF4-FFF2-40B4-BE49-F238E27FC236}">
                <a16:creationId xmlns:a16="http://schemas.microsoft.com/office/drawing/2014/main" id="{45E4F69D-C9D9-4596-97B1-B38776E61834}"/>
              </a:ext>
            </a:extLst>
          </p:cNvPr>
          <p:cNvPicPr>
            <a:picLocks noChangeAspect="1"/>
          </p:cNvPicPr>
          <p:nvPr/>
        </p:nvPicPr>
        <p:blipFill rotWithShape="1">
          <a:blip r:embed="rId18" cstate="email">
            <a:extLst>
              <a:ext uri="{28A0092B-C50C-407E-A947-70E740481C1C}">
                <a14:useLocalDpi xmlns:a14="http://schemas.microsoft.com/office/drawing/2010/main" val="0"/>
              </a:ext>
            </a:extLst>
          </a:blip>
          <a:srcRect/>
          <a:stretch/>
        </p:blipFill>
        <p:spPr>
          <a:xfrm>
            <a:off x="5549266" y="1880264"/>
            <a:ext cx="1548447" cy="1548736"/>
          </a:xfrm>
          <a:prstGeom prst="rect">
            <a:avLst/>
          </a:prstGeom>
        </p:spPr>
      </p:pic>
      <p:pic>
        <p:nvPicPr>
          <p:cNvPr id="7" name="Image 6">
            <a:extLst>
              <a:ext uri="{FF2B5EF4-FFF2-40B4-BE49-F238E27FC236}">
                <a16:creationId xmlns:a16="http://schemas.microsoft.com/office/drawing/2014/main" id="{72B73496-DAE3-47D3-B11D-CCA25F377938}"/>
              </a:ext>
            </a:extLst>
          </p:cNvPr>
          <p:cNvPicPr>
            <a:picLocks noChangeAspect="1"/>
          </p:cNvPicPr>
          <p:nvPr/>
        </p:nvPicPr>
        <p:blipFill rotWithShape="1">
          <a:blip r:embed="rId19" cstate="email">
            <a:extLst>
              <a:ext uri="{28A0092B-C50C-407E-A947-70E740481C1C}">
                <a14:useLocalDpi xmlns:a14="http://schemas.microsoft.com/office/drawing/2010/main" val="0"/>
              </a:ext>
            </a:extLst>
          </a:blip>
          <a:srcRect/>
          <a:stretch/>
        </p:blipFill>
        <p:spPr>
          <a:xfrm>
            <a:off x="939123" y="3511988"/>
            <a:ext cx="8840553" cy="357631"/>
          </a:xfrm>
          <a:prstGeom prst="rect">
            <a:avLst/>
          </a:prstGeom>
        </p:spPr>
      </p:pic>
    </p:spTree>
    <p:extLst>
      <p:ext uri="{BB962C8B-B14F-4D97-AF65-F5344CB8AC3E}">
        <p14:creationId xmlns:p14="http://schemas.microsoft.com/office/powerpoint/2010/main" val="1478752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80B870-747E-5391-AFCB-9ACBA67AB62B}"/>
              </a:ext>
            </a:extLst>
          </p:cNvPr>
          <p:cNvSpPr/>
          <p:nvPr/>
        </p:nvSpPr>
        <p:spPr>
          <a:xfrm>
            <a:off x="3172963" y="5478958"/>
            <a:ext cx="6096000" cy="769441"/>
          </a:xfrm>
          <a:prstGeom prst="rect">
            <a:avLst/>
          </a:prstGeom>
        </p:spPr>
        <p:txBody>
          <a:bodyPr wrap="square">
            <a:spAutoFit/>
          </a:bodyPr>
          <a:lstStyle/>
          <a:p>
            <a:pPr algn="ctr"/>
            <a:r>
              <a:rPr lang="fr-FR" sz="4400" dirty="0"/>
              <a:t>ChatGPT</a:t>
            </a:r>
          </a:p>
        </p:txBody>
      </p:sp>
      <p:sp>
        <p:nvSpPr>
          <p:cNvPr id="6" name="Titre 2">
            <a:extLst>
              <a:ext uri="{FF2B5EF4-FFF2-40B4-BE49-F238E27FC236}">
                <a16:creationId xmlns:a16="http://schemas.microsoft.com/office/drawing/2014/main" id="{609302A5-96A8-45A7-8CE1-2D660BE2A466}"/>
              </a:ext>
            </a:extLst>
          </p:cNvPr>
          <p:cNvSpPr>
            <a:spLocks noGrp="1"/>
          </p:cNvSpPr>
          <p:nvPr>
            <p:ph type="title"/>
          </p:nvPr>
        </p:nvSpPr>
        <p:spPr>
          <a:xfrm>
            <a:off x="685801" y="609601"/>
            <a:ext cx="10131425" cy="635000"/>
          </a:xfrm>
        </p:spPr>
        <p:txBody>
          <a:bodyPr/>
          <a:lstStyle/>
          <a:p>
            <a:r>
              <a:rPr lang="fr-FR" dirty="0"/>
              <a:t>Les intelligences artificielles génératives (GenIA / </a:t>
            </a:r>
            <a:r>
              <a:rPr lang="fr-FR" dirty="0" err="1"/>
              <a:t>IAGen</a:t>
            </a:r>
            <a:r>
              <a:rPr lang="fr-FR" dirty="0"/>
              <a:t>)</a:t>
            </a:r>
          </a:p>
        </p:txBody>
      </p:sp>
      <p:pic>
        <p:nvPicPr>
          <p:cNvPr id="2" name="Image 1">
            <a:extLst>
              <a:ext uri="{FF2B5EF4-FFF2-40B4-BE49-F238E27FC236}">
                <a16:creationId xmlns:a16="http://schemas.microsoft.com/office/drawing/2014/main" id="{84A3E792-C235-CF89-5F30-5FADE32DB44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836661" y="2247398"/>
            <a:ext cx="2768604" cy="2768604"/>
          </a:xfrm>
          <a:prstGeom prst="rect">
            <a:avLst/>
          </a:prstGeom>
        </p:spPr>
      </p:pic>
    </p:spTree>
    <p:extLst>
      <p:ext uri="{BB962C8B-B14F-4D97-AF65-F5344CB8AC3E}">
        <p14:creationId xmlns:p14="http://schemas.microsoft.com/office/powerpoint/2010/main" val="3731220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07FF7377-7F93-4F7F-ABE9-2CC895C85BAB}"/>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2F045673-2066-C024-87BB-CB28EE75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88" y="2698786"/>
            <a:ext cx="11635023" cy="2245172"/>
          </a:xfrm>
          <a:prstGeom prst="rect">
            <a:avLst/>
          </a:prstGeom>
        </p:spPr>
      </p:pic>
      <p:sp>
        <p:nvSpPr>
          <p:cNvPr id="12" name="ZoneTexte 11">
            <a:extLst>
              <a:ext uri="{FF2B5EF4-FFF2-40B4-BE49-F238E27FC236}">
                <a16:creationId xmlns:a16="http://schemas.microsoft.com/office/drawing/2014/main" id="{103DBA18-CB49-E55A-47F6-6FB5A29E158E}"/>
              </a:ext>
            </a:extLst>
          </p:cNvPr>
          <p:cNvSpPr txBox="1"/>
          <p:nvPr/>
        </p:nvSpPr>
        <p:spPr>
          <a:xfrm>
            <a:off x="4475558" y="5266809"/>
            <a:ext cx="3240882" cy="276999"/>
          </a:xfrm>
          <a:prstGeom prst="rect">
            <a:avLst/>
          </a:prstGeom>
          <a:noFill/>
        </p:spPr>
        <p:txBody>
          <a:bodyPr wrap="square">
            <a:spAutoFit/>
          </a:bodyPr>
          <a:lstStyle/>
          <a:p>
            <a:pPr algn="ctr"/>
            <a:r>
              <a:rPr lang="fr-FR" sz="1200" b="0" i="0" u="sng" dirty="0">
                <a:solidFill>
                  <a:srgbClr val="4A5E81"/>
                </a:solidFill>
                <a:effectLst/>
                <a:latin typeface="sourcesanspro"/>
                <a:hlinkClick r:id="rId4"/>
              </a:rPr>
              <a:t>JORF </a:t>
            </a:r>
            <a:r>
              <a:rPr lang="fr-FR" sz="1200" b="0" i="0" u="sng" dirty="0" err="1">
                <a:solidFill>
                  <a:srgbClr val="4A5E81"/>
                </a:solidFill>
                <a:effectLst/>
                <a:latin typeface="sourcesanspro"/>
                <a:hlinkClick r:id="rId4"/>
              </a:rPr>
              <a:t>n°0212</a:t>
            </a:r>
            <a:r>
              <a:rPr lang="fr-FR" sz="1200" b="0" i="0" u="sng" dirty="0">
                <a:solidFill>
                  <a:srgbClr val="4A5E81"/>
                </a:solidFill>
                <a:effectLst/>
                <a:latin typeface="sourcesanspro"/>
                <a:hlinkClick r:id="rId4"/>
              </a:rPr>
              <a:t> du 6 septembre 2024</a:t>
            </a:r>
            <a:endParaRPr lang="fr-FR" sz="1200" dirty="0"/>
          </a:p>
        </p:txBody>
      </p:sp>
    </p:spTree>
    <p:extLst>
      <p:ext uri="{BB962C8B-B14F-4D97-AF65-F5344CB8AC3E}">
        <p14:creationId xmlns:p14="http://schemas.microsoft.com/office/powerpoint/2010/main" val="405864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E24FAC8-67AF-593E-6B86-1C1870D771D1}"/>
              </a:ext>
            </a:extLst>
          </p:cNvPr>
          <p:cNvSpPr txBox="1"/>
          <p:nvPr/>
        </p:nvSpPr>
        <p:spPr>
          <a:xfrm>
            <a:off x="1864952" y="2403459"/>
            <a:ext cx="8462096" cy="2985433"/>
          </a:xfrm>
          <a:prstGeom prst="rect">
            <a:avLst/>
          </a:prstGeom>
          <a:noFill/>
        </p:spPr>
        <p:txBody>
          <a:bodyPr wrap="square">
            <a:spAutoFit/>
          </a:bodyPr>
          <a:lstStyle/>
          <a:p>
            <a:r>
              <a:rPr lang="fr-FR" sz="2400" b="0" dirty="0">
                <a:effectLst/>
                <a:latin typeface="SourceSansProRegular"/>
              </a:rPr>
              <a:t>« Je pense que nous nous trouvons actuellement sur un continuum. Nous commençons par comprendre [sic] l'intention de l'utilisateur, puis nous prédisons l'intention de l'utilisateur, puis l'action de l'utilisateur. Je pense que c'est le continuum dans lequel nous nous trouvons actuellement. </a:t>
            </a:r>
            <a:r>
              <a:rPr lang="fr-FR" sz="2400" b="0" dirty="0">
                <a:solidFill>
                  <a:srgbClr val="FFD13F"/>
                </a:solidFill>
                <a:effectLst/>
                <a:latin typeface="SourceSansProRegular"/>
              </a:rPr>
              <a:t>Les chatbots interviennent pour obtenir explicitement l'intention de l'utilisateur. </a:t>
            </a:r>
            <a:r>
              <a:rPr lang="fr-FR" sz="2400" b="0" dirty="0">
                <a:effectLst/>
                <a:latin typeface="SourceSansProRegular"/>
              </a:rPr>
              <a:t>»</a:t>
            </a:r>
          </a:p>
          <a:p>
            <a:endParaRPr lang="fr-FR" sz="2400" dirty="0">
              <a:latin typeface="SourceSansProRegular"/>
            </a:endParaRPr>
          </a:p>
          <a:p>
            <a:pPr algn="ctr"/>
            <a:r>
              <a:rPr lang="fr-FR" sz="2000" dirty="0" err="1">
                <a:hlinkClick r:id="rId2"/>
              </a:rPr>
              <a:t>Miqdad</a:t>
            </a:r>
            <a:r>
              <a:rPr lang="fr-FR" sz="2000" dirty="0">
                <a:hlinkClick r:id="rId2"/>
              </a:rPr>
              <a:t> Jaffer</a:t>
            </a:r>
            <a:endParaRPr lang="fr-FR" sz="2000" dirty="0"/>
          </a:p>
        </p:txBody>
      </p:sp>
    </p:spTree>
    <p:extLst>
      <p:ext uri="{BB962C8B-B14F-4D97-AF65-F5344CB8AC3E}">
        <p14:creationId xmlns:p14="http://schemas.microsoft.com/office/powerpoint/2010/main" val="927453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5D0DC-E0C5-C57A-17D6-E863919F2DE2}"/>
            </a:ext>
          </a:extLst>
        </p:cNvPr>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5673BC9F-DC51-4C4A-5C0D-163952098263}"/>
              </a:ext>
            </a:extLst>
          </p:cNvPr>
          <p:cNvSpPr>
            <a:spLocks noGrp="1"/>
          </p:cNvSpPr>
          <p:nvPr>
            <p:ph idx="1"/>
          </p:nvPr>
        </p:nvSpPr>
        <p:spPr>
          <a:xfrm>
            <a:off x="5118100" y="1862667"/>
            <a:ext cx="6511926" cy="3649133"/>
          </a:xfrm>
        </p:spPr>
        <p:txBody>
          <a:bodyPr>
            <a:normAutofit/>
          </a:bodyPr>
          <a:lstStyle/>
          <a:p>
            <a:pPr marL="0" indent="0" algn="ctr">
              <a:spcBef>
                <a:spcPts val="300"/>
              </a:spcBef>
              <a:spcAft>
                <a:spcPts val="300"/>
              </a:spcAft>
              <a:buNone/>
            </a:pPr>
            <a:r>
              <a:rPr lang="fr-FR" sz="2000" b="1" dirty="0">
                <a:solidFill>
                  <a:srgbClr val="FFD13F"/>
                </a:solidFill>
              </a:rPr>
              <a:t>Intelligence artificielle générative</a:t>
            </a:r>
          </a:p>
          <a:p>
            <a:pPr marL="0" indent="0" algn="ctr">
              <a:spcBef>
                <a:spcPts val="300"/>
              </a:spcBef>
              <a:spcAft>
                <a:spcPts val="300"/>
              </a:spcAft>
              <a:buNone/>
            </a:pPr>
            <a:r>
              <a:rPr lang="fr-FR" sz="2000" dirty="0"/>
              <a:t>« capable de produire des contenus inédits </a:t>
            </a:r>
            <a:br>
              <a:rPr lang="fr-FR" sz="2000" dirty="0"/>
            </a:br>
            <a:r>
              <a:rPr lang="fr-FR" sz="2000" dirty="0"/>
              <a:t>(textes, images, sons…) » </a:t>
            </a:r>
            <a:br>
              <a:rPr lang="fr-FR" sz="2000" dirty="0"/>
            </a:br>
            <a:r>
              <a:rPr lang="fr-FR" sz="1600" dirty="0"/>
              <a:t>(</a:t>
            </a:r>
            <a:r>
              <a:rPr lang="fr-FR" sz="1600" i="1" dirty="0">
                <a:hlinkClick r:id="rId3"/>
              </a:rPr>
              <a:t>Dico en ligne Le Robert</a:t>
            </a:r>
            <a:r>
              <a:rPr lang="fr-FR" sz="1600" dirty="0"/>
              <a:t>, </a:t>
            </a:r>
            <a:r>
              <a:rPr lang="fr-FR" sz="1000" dirty="0">
                <a:hlinkClick r:id="rId4"/>
              </a:rPr>
              <a:t>source</a:t>
            </a:r>
            <a:r>
              <a:rPr lang="fr-FR" sz="1600" dirty="0"/>
              <a:t>) </a:t>
            </a:r>
            <a:endParaRPr lang="fr-FR" dirty="0"/>
          </a:p>
        </p:txBody>
      </p:sp>
      <p:cxnSp>
        <p:nvCxnSpPr>
          <p:cNvPr id="9" name="Connecteur droit 8">
            <a:extLst>
              <a:ext uri="{FF2B5EF4-FFF2-40B4-BE49-F238E27FC236}">
                <a16:creationId xmlns:a16="http://schemas.microsoft.com/office/drawing/2014/main" id="{CB245DD7-26DF-00EC-9236-0F1265173CDD}"/>
              </a:ext>
            </a:extLst>
          </p:cNvPr>
          <p:cNvCxnSpPr/>
          <p:nvPr/>
        </p:nvCxnSpPr>
        <p:spPr>
          <a:xfrm>
            <a:off x="0" y="0"/>
            <a:ext cx="2615013" cy="0"/>
          </a:xfrm>
          <a:prstGeom prst="line">
            <a:avLst/>
          </a:prstGeom>
          <a:ln w="28575">
            <a:solidFill>
              <a:srgbClr val="FFD13F"/>
            </a:solidFill>
          </a:ln>
        </p:spPr>
        <p:style>
          <a:lnRef idx="1">
            <a:schemeClr val="accent1"/>
          </a:lnRef>
          <a:fillRef idx="0">
            <a:schemeClr val="accent1"/>
          </a:fillRef>
          <a:effectRef idx="0">
            <a:schemeClr val="accent1"/>
          </a:effectRef>
          <a:fontRef idx="minor">
            <a:schemeClr val="tx1"/>
          </a:fontRef>
        </p:style>
      </p:cxnSp>
      <p:pic>
        <p:nvPicPr>
          <p:cNvPr id="7" name="Image 6">
            <a:extLst>
              <a:ext uri="{FF2B5EF4-FFF2-40B4-BE49-F238E27FC236}">
                <a16:creationId xmlns:a16="http://schemas.microsoft.com/office/drawing/2014/main" id="{9C5CC477-6633-EE90-ECBE-102144E37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7506" y="3044243"/>
            <a:ext cx="2581635" cy="914528"/>
          </a:xfrm>
          <a:prstGeom prst="rect">
            <a:avLst/>
          </a:prstGeom>
        </p:spPr>
      </p:pic>
      <p:pic>
        <p:nvPicPr>
          <p:cNvPr id="2" name="Image 1">
            <a:extLst>
              <a:ext uri="{FF2B5EF4-FFF2-40B4-BE49-F238E27FC236}">
                <a16:creationId xmlns:a16="http://schemas.microsoft.com/office/drawing/2014/main" id="{23EA051B-CDA0-CC1A-F7E3-6F1048941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324" y="4121126"/>
            <a:ext cx="2358176" cy="347928"/>
          </a:xfrm>
          <a:prstGeom prst="rect">
            <a:avLst/>
          </a:prstGeom>
        </p:spPr>
      </p:pic>
    </p:spTree>
    <p:extLst>
      <p:ext uri="{BB962C8B-B14F-4D97-AF65-F5344CB8AC3E}">
        <p14:creationId xmlns:p14="http://schemas.microsoft.com/office/powerpoint/2010/main" val="1666365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32919B-81E6-4539-8D30-07A4CF9A032A}"/>
              </a:ext>
            </a:extLst>
          </p:cNvPr>
          <p:cNvSpPr/>
          <p:nvPr/>
        </p:nvSpPr>
        <p:spPr>
          <a:xfrm>
            <a:off x="10555464" y="6250989"/>
            <a:ext cx="1402948" cy="253916"/>
          </a:xfrm>
          <a:prstGeom prst="rect">
            <a:avLst/>
          </a:prstGeom>
        </p:spPr>
        <p:txBody>
          <a:bodyPr wrap="none">
            <a:spAutoFit/>
          </a:bodyPr>
          <a:lstStyle/>
          <a:p>
            <a:r>
              <a:rPr lang="fr-FR" sz="1050" dirty="0">
                <a:hlinkClick r:id="rId3"/>
              </a:rPr>
              <a:t>C. </a:t>
            </a:r>
            <a:r>
              <a:rPr lang="fr-FR" sz="1050" dirty="0" err="1">
                <a:hlinkClick r:id="rId3"/>
              </a:rPr>
              <a:t>Giattino</a:t>
            </a:r>
            <a:r>
              <a:rPr lang="fr-FR" sz="1050" dirty="0">
                <a:hlinkClick r:id="rId3"/>
              </a:rPr>
              <a:t> et al., 2023</a:t>
            </a:r>
            <a:endParaRPr lang="fr-FR" sz="1050" dirty="0"/>
          </a:p>
        </p:txBody>
      </p:sp>
      <p:pic>
        <p:nvPicPr>
          <p:cNvPr id="2" name="Image 1">
            <a:extLst>
              <a:ext uri="{FF2B5EF4-FFF2-40B4-BE49-F238E27FC236}">
                <a16:creationId xmlns:a16="http://schemas.microsoft.com/office/drawing/2014/main" id="{8D38D0FB-04C1-4BDF-88CA-0AFC2A35718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650" y="858524"/>
            <a:ext cx="11442700" cy="5392465"/>
          </a:xfrm>
          <a:prstGeom prst="rect">
            <a:avLst/>
          </a:prstGeom>
        </p:spPr>
      </p:pic>
    </p:spTree>
    <p:extLst>
      <p:ext uri="{BB962C8B-B14F-4D97-AF65-F5344CB8AC3E}">
        <p14:creationId xmlns:p14="http://schemas.microsoft.com/office/powerpoint/2010/main" val="338363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58FD722-36A9-40FD-8149-90C8FD747D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4775" y="187849"/>
            <a:ext cx="6902450" cy="6482301"/>
          </a:xfrm>
          <a:prstGeom prst="rect">
            <a:avLst/>
          </a:prstGeom>
        </p:spPr>
      </p:pic>
      <p:sp>
        <p:nvSpPr>
          <p:cNvPr id="6" name="Rectangle 5">
            <a:extLst>
              <a:ext uri="{FF2B5EF4-FFF2-40B4-BE49-F238E27FC236}">
                <a16:creationId xmlns:a16="http://schemas.microsoft.com/office/drawing/2014/main" id="{DF96BB28-D9A2-4DD7-9C0C-166C7F05E33A}"/>
              </a:ext>
            </a:extLst>
          </p:cNvPr>
          <p:cNvSpPr/>
          <p:nvPr/>
        </p:nvSpPr>
        <p:spPr>
          <a:xfrm>
            <a:off x="8801746" y="6623239"/>
            <a:ext cx="885179" cy="246221"/>
          </a:xfrm>
          <a:prstGeom prst="rect">
            <a:avLst/>
          </a:prstGeom>
        </p:spPr>
        <p:txBody>
          <a:bodyPr wrap="none">
            <a:spAutoFit/>
          </a:bodyPr>
          <a:lstStyle/>
          <a:p>
            <a:r>
              <a:rPr lang="fr-FR" sz="1000" dirty="0">
                <a:hlinkClick r:id="rId4"/>
              </a:rPr>
              <a:t> Judith Lorne</a:t>
            </a:r>
            <a:r>
              <a:rPr lang="fr-FR" sz="1000" dirty="0"/>
              <a:t> </a:t>
            </a:r>
          </a:p>
        </p:txBody>
      </p:sp>
    </p:spTree>
    <p:extLst>
      <p:ext uri="{BB962C8B-B14F-4D97-AF65-F5344CB8AC3E}">
        <p14:creationId xmlns:p14="http://schemas.microsoft.com/office/powerpoint/2010/main" val="2539850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63D4611-ADF3-4A3C-B669-1E874C97EEFC}"/>
              </a:ext>
            </a:extLst>
          </p:cNvPr>
          <p:cNvPicPr>
            <a:picLocks noChangeAspect="1"/>
          </p:cNvPicPr>
          <p:nvPr/>
        </p:nvPicPr>
        <p:blipFill rotWithShape="1">
          <a:blip r:embed="rId2">
            <a:extLst>
              <a:ext uri="{28A0092B-C50C-407E-A947-70E740481C1C}">
                <a14:useLocalDpi xmlns:a14="http://schemas.microsoft.com/office/drawing/2010/main" val="0"/>
              </a:ext>
            </a:extLst>
          </a:blip>
          <a:srcRect b="39374"/>
          <a:stretch/>
        </p:blipFill>
        <p:spPr>
          <a:xfrm>
            <a:off x="3149484" y="385080"/>
            <a:ext cx="5893032" cy="3690810"/>
          </a:xfrm>
          <a:prstGeom prst="rect">
            <a:avLst/>
          </a:prstGeom>
        </p:spPr>
      </p:pic>
      <p:sp>
        <p:nvSpPr>
          <p:cNvPr id="5" name="Rectangle 4">
            <a:extLst>
              <a:ext uri="{FF2B5EF4-FFF2-40B4-BE49-F238E27FC236}">
                <a16:creationId xmlns:a16="http://schemas.microsoft.com/office/drawing/2014/main" id="{8E082AAB-6E76-4A21-8E6D-AD73B43B193C}"/>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AA4BCDA1-006D-479A-B5F6-00BDF6460F7D}"/>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18DEED5E-3A5C-4E12-86F5-ED3B83A2247F}"/>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10" name="ZoneTexte 9">
            <a:extLst>
              <a:ext uri="{FF2B5EF4-FFF2-40B4-BE49-F238E27FC236}">
                <a16:creationId xmlns:a16="http://schemas.microsoft.com/office/drawing/2014/main" id="{E87A6946-D18F-491F-A98F-15F96D4FDDB2}"/>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D88ADA36-5E9E-F798-9B0A-FDA82C529EA2}"/>
              </a:ext>
            </a:extLst>
          </p:cNvPr>
          <p:cNvSpPr txBox="1"/>
          <p:nvPr/>
        </p:nvSpPr>
        <p:spPr>
          <a:xfrm>
            <a:off x="9333302" y="1861153"/>
            <a:ext cx="2456621" cy="954107"/>
          </a:xfrm>
          <a:prstGeom prst="rect">
            <a:avLst/>
          </a:prstGeom>
          <a:solidFill>
            <a:schemeClr val="bg1"/>
          </a:solidFill>
        </p:spPr>
        <p:txBody>
          <a:bodyPr wrap="square">
            <a:spAutoFit/>
          </a:bodyPr>
          <a:lstStyle/>
          <a:p>
            <a:r>
              <a:rPr lang="fr-FR" sz="1400" b="1"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Tree>
    <p:extLst>
      <p:ext uri="{BB962C8B-B14F-4D97-AF65-F5344CB8AC3E}">
        <p14:creationId xmlns:p14="http://schemas.microsoft.com/office/powerpoint/2010/main" val="4226554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86E0F-D728-AB49-75CF-4505FE8A4F6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F6A84B6A-8E92-602E-B3C3-A85CA95E04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149484" y="385079"/>
            <a:ext cx="5893032" cy="6087841"/>
          </a:xfrm>
          <a:prstGeom prst="rect">
            <a:avLst/>
          </a:prstGeom>
        </p:spPr>
      </p:pic>
      <p:sp>
        <p:nvSpPr>
          <p:cNvPr id="5" name="Rectangle 4">
            <a:extLst>
              <a:ext uri="{FF2B5EF4-FFF2-40B4-BE49-F238E27FC236}">
                <a16:creationId xmlns:a16="http://schemas.microsoft.com/office/drawing/2014/main" id="{A87BDEA7-C94D-5C85-5F63-F083B0509584}"/>
              </a:ext>
            </a:extLst>
          </p:cNvPr>
          <p:cNvSpPr/>
          <p:nvPr/>
        </p:nvSpPr>
        <p:spPr>
          <a:xfrm>
            <a:off x="5769437" y="6544199"/>
            <a:ext cx="856325" cy="246221"/>
          </a:xfrm>
          <a:prstGeom prst="rect">
            <a:avLst/>
          </a:prstGeom>
        </p:spPr>
        <p:txBody>
          <a:bodyPr wrap="none">
            <a:spAutoFit/>
          </a:bodyPr>
          <a:lstStyle/>
          <a:p>
            <a:r>
              <a:rPr lang="fr-FR" sz="1000" dirty="0">
                <a:hlinkClick r:id="rId3"/>
              </a:rPr>
              <a:t>Judith Lorne</a:t>
            </a:r>
            <a:r>
              <a:rPr lang="fr-FR" sz="1000" dirty="0"/>
              <a:t> </a:t>
            </a:r>
          </a:p>
        </p:txBody>
      </p:sp>
      <p:sp>
        <p:nvSpPr>
          <p:cNvPr id="6" name="ZoneTexte 5">
            <a:extLst>
              <a:ext uri="{FF2B5EF4-FFF2-40B4-BE49-F238E27FC236}">
                <a16:creationId xmlns:a16="http://schemas.microsoft.com/office/drawing/2014/main" id="{713062C7-FA4F-AA30-E2C4-1123F3C8B8AC}"/>
              </a:ext>
            </a:extLst>
          </p:cNvPr>
          <p:cNvSpPr txBox="1"/>
          <p:nvPr/>
        </p:nvSpPr>
        <p:spPr>
          <a:xfrm>
            <a:off x="1041400" y="812800"/>
            <a:ext cx="1562100" cy="369332"/>
          </a:xfrm>
          <a:prstGeom prst="rect">
            <a:avLst/>
          </a:prstGeom>
          <a:noFill/>
        </p:spPr>
        <p:txBody>
          <a:bodyPr wrap="square" rtlCol="0">
            <a:spAutoFit/>
          </a:bodyPr>
          <a:lstStyle/>
          <a:p>
            <a:r>
              <a:rPr lang="fr-FR" dirty="0"/>
              <a:t>données</a:t>
            </a:r>
          </a:p>
        </p:txBody>
      </p:sp>
      <p:sp>
        <p:nvSpPr>
          <p:cNvPr id="7" name="ZoneTexte 6">
            <a:extLst>
              <a:ext uri="{FF2B5EF4-FFF2-40B4-BE49-F238E27FC236}">
                <a16:creationId xmlns:a16="http://schemas.microsoft.com/office/drawing/2014/main" id="{06CEA738-F051-6582-C582-F19D40ED92C5}"/>
              </a:ext>
            </a:extLst>
          </p:cNvPr>
          <p:cNvSpPr txBox="1"/>
          <p:nvPr/>
        </p:nvSpPr>
        <p:spPr>
          <a:xfrm>
            <a:off x="1041400" y="3428999"/>
            <a:ext cx="1562100" cy="369332"/>
          </a:xfrm>
          <a:prstGeom prst="rect">
            <a:avLst/>
          </a:prstGeom>
          <a:noFill/>
        </p:spPr>
        <p:txBody>
          <a:bodyPr wrap="square" rtlCol="0">
            <a:spAutoFit/>
          </a:bodyPr>
          <a:lstStyle/>
          <a:p>
            <a:r>
              <a:rPr lang="fr-FR" dirty="0"/>
              <a:t>entraînement</a:t>
            </a:r>
          </a:p>
        </p:txBody>
      </p:sp>
      <p:sp>
        <p:nvSpPr>
          <p:cNvPr id="8" name="ZoneTexte 7">
            <a:extLst>
              <a:ext uri="{FF2B5EF4-FFF2-40B4-BE49-F238E27FC236}">
                <a16:creationId xmlns:a16="http://schemas.microsoft.com/office/drawing/2014/main" id="{C67B1C36-071E-CB79-56C8-B607B1DA6D26}"/>
              </a:ext>
            </a:extLst>
          </p:cNvPr>
          <p:cNvSpPr txBox="1"/>
          <p:nvPr/>
        </p:nvSpPr>
        <p:spPr>
          <a:xfrm>
            <a:off x="1041400" y="4641333"/>
            <a:ext cx="1562100" cy="369332"/>
          </a:xfrm>
          <a:prstGeom prst="rect">
            <a:avLst/>
          </a:prstGeom>
          <a:noFill/>
        </p:spPr>
        <p:txBody>
          <a:bodyPr wrap="square" rtlCol="0">
            <a:spAutoFit/>
          </a:bodyPr>
          <a:lstStyle/>
          <a:p>
            <a:r>
              <a:rPr lang="fr-FR" dirty="0"/>
              <a:t>prompt</a:t>
            </a:r>
          </a:p>
        </p:txBody>
      </p:sp>
      <p:sp>
        <p:nvSpPr>
          <p:cNvPr id="9" name="ZoneTexte 8">
            <a:extLst>
              <a:ext uri="{FF2B5EF4-FFF2-40B4-BE49-F238E27FC236}">
                <a16:creationId xmlns:a16="http://schemas.microsoft.com/office/drawing/2014/main" id="{2DADE185-2F69-B135-833B-C2C35F6C2E90}"/>
              </a:ext>
            </a:extLst>
          </p:cNvPr>
          <p:cNvSpPr txBox="1"/>
          <p:nvPr/>
        </p:nvSpPr>
        <p:spPr>
          <a:xfrm>
            <a:off x="9401396" y="5252979"/>
            <a:ext cx="1562100" cy="954107"/>
          </a:xfrm>
          <a:prstGeom prst="rect">
            <a:avLst/>
          </a:prstGeom>
          <a:noFill/>
        </p:spPr>
        <p:txBody>
          <a:bodyPr wrap="square" rtlCol="0">
            <a:spAutoFit/>
          </a:bodyPr>
          <a:lstStyle/>
          <a:p>
            <a:r>
              <a:rPr lang="fr-FR" sz="1400" dirty="0"/>
              <a:t>contenu </a:t>
            </a:r>
          </a:p>
          <a:p>
            <a:pPr marL="285750" indent="-285750">
              <a:buFontTx/>
              <a:buChar char="-"/>
            </a:pPr>
            <a:r>
              <a:rPr lang="fr-FR" sz="1400" dirty="0"/>
              <a:t>probabiliste</a:t>
            </a:r>
          </a:p>
          <a:p>
            <a:pPr marL="285750" indent="-285750">
              <a:buFontTx/>
              <a:buChar char="-"/>
            </a:pPr>
            <a:r>
              <a:rPr lang="fr-FR" sz="1400" dirty="0"/>
              <a:t>inédit</a:t>
            </a:r>
          </a:p>
          <a:p>
            <a:pPr marL="285750" indent="-285750">
              <a:buFontTx/>
              <a:buChar char="-"/>
            </a:pPr>
            <a:r>
              <a:rPr lang="fr-FR" sz="1400" dirty="0"/>
              <a:t>aléatoire</a:t>
            </a:r>
          </a:p>
        </p:txBody>
      </p:sp>
      <p:sp>
        <p:nvSpPr>
          <p:cNvPr id="10" name="ZoneTexte 9">
            <a:extLst>
              <a:ext uri="{FF2B5EF4-FFF2-40B4-BE49-F238E27FC236}">
                <a16:creationId xmlns:a16="http://schemas.microsoft.com/office/drawing/2014/main" id="{6113AC25-9A82-619E-6D76-04ACB1EC091A}"/>
              </a:ext>
            </a:extLst>
          </p:cNvPr>
          <p:cNvSpPr txBox="1"/>
          <p:nvPr/>
        </p:nvSpPr>
        <p:spPr>
          <a:xfrm>
            <a:off x="1041400" y="2361167"/>
            <a:ext cx="1562100" cy="369332"/>
          </a:xfrm>
          <a:prstGeom prst="rect">
            <a:avLst/>
          </a:prstGeom>
          <a:noFill/>
        </p:spPr>
        <p:txBody>
          <a:bodyPr wrap="square" rtlCol="0">
            <a:spAutoFit/>
          </a:bodyPr>
          <a:lstStyle/>
          <a:p>
            <a:r>
              <a:rPr lang="fr-FR" dirty="0"/>
              <a:t>algorithmes</a:t>
            </a:r>
          </a:p>
        </p:txBody>
      </p:sp>
      <p:sp>
        <p:nvSpPr>
          <p:cNvPr id="3" name="ZoneTexte 2">
            <a:extLst>
              <a:ext uri="{FF2B5EF4-FFF2-40B4-BE49-F238E27FC236}">
                <a16:creationId xmlns:a16="http://schemas.microsoft.com/office/drawing/2014/main" id="{227827BB-029C-A4D6-1406-F4D893A1D293}"/>
              </a:ext>
            </a:extLst>
          </p:cNvPr>
          <p:cNvSpPr txBox="1"/>
          <p:nvPr/>
        </p:nvSpPr>
        <p:spPr>
          <a:xfrm>
            <a:off x="9401396" y="2176501"/>
            <a:ext cx="2456621" cy="954107"/>
          </a:xfrm>
          <a:prstGeom prst="rect">
            <a:avLst/>
          </a:prstGeom>
          <a:solidFill>
            <a:schemeClr val="bg1"/>
          </a:solidFill>
        </p:spPr>
        <p:txBody>
          <a:bodyPr wrap="square">
            <a:spAutoFit/>
          </a:bodyPr>
          <a:lstStyle/>
          <a:p>
            <a:r>
              <a:rPr lang="fr-FR" sz="1400" dirty="0">
                <a:solidFill>
                  <a:srgbClr val="FFD13F"/>
                </a:solidFill>
              </a:rPr>
              <a:t>LLM</a:t>
            </a:r>
          </a:p>
          <a:p>
            <a:r>
              <a:rPr lang="fr-FR" sz="1400" b="1" dirty="0">
                <a:solidFill>
                  <a:srgbClr val="FFD13F"/>
                </a:solidFill>
              </a:rPr>
              <a:t>(</a:t>
            </a:r>
            <a:r>
              <a:rPr lang="fr-FR" sz="1400" b="1" i="1" dirty="0">
                <a:solidFill>
                  <a:srgbClr val="FFD13F"/>
                </a:solidFill>
              </a:rPr>
              <a:t>large language model</a:t>
            </a:r>
            <a:r>
              <a:rPr lang="fr-FR" sz="1400" b="1" dirty="0">
                <a:solidFill>
                  <a:srgbClr val="FFD13F"/>
                </a:solidFill>
              </a:rPr>
              <a:t>, grand modèle de langage) </a:t>
            </a:r>
            <a:br>
              <a:rPr lang="fr-FR" sz="1400" b="1" dirty="0">
                <a:solidFill>
                  <a:srgbClr val="FFD13F"/>
                </a:solidFill>
              </a:rPr>
            </a:br>
            <a:r>
              <a:rPr lang="fr-FR" sz="1400" b="1" dirty="0">
                <a:solidFill>
                  <a:srgbClr val="FFD13F"/>
                </a:solidFill>
              </a:rPr>
              <a:t>ex. : </a:t>
            </a:r>
            <a:r>
              <a:rPr lang="fr-FR" sz="1400" b="1" dirty="0" err="1">
                <a:solidFill>
                  <a:srgbClr val="FFD13F"/>
                </a:solidFill>
              </a:rPr>
              <a:t>GPT</a:t>
            </a:r>
            <a:endParaRPr lang="fr-FR" sz="1400" b="1" dirty="0">
              <a:solidFill>
                <a:srgbClr val="FFD13F"/>
              </a:solidFill>
            </a:endParaRPr>
          </a:p>
        </p:txBody>
      </p:sp>
      <p:sp>
        <p:nvSpPr>
          <p:cNvPr id="2" name="ZoneTexte 1">
            <a:extLst>
              <a:ext uri="{FF2B5EF4-FFF2-40B4-BE49-F238E27FC236}">
                <a16:creationId xmlns:a16="http://schemas.microsoft.com/office/drawing/2014/main" id="{E423F4BC-E9DD-3145-391C-496AD08A1696}"/>
              </a:ext>
            </a:extLst>
          </p:cNvPr>
          <p:cNvSpPr txBox="1"/>
          <p:nvPr/>
        </p:nvSpPr>
        <p:spPr>
          <a:xfrm>
            <a:off x="9401396" y="4564389"/>
            <a:ext cx="2048059" cy="523220"/>
          </a:xfrm>
          <a:prstGeom prst="rect">
            <a:avLst/>
          </a:prstGeom>
          <a:solidFill>
            <a:schemeClr val="bg1"/>
          </a:solidFill>
        </p:spPr>
        <p:txBody>
          <a:bodyPr wrap="square">
            <a:spAutoFit/>
          </a:bodyPr>
          <a:lstStyle/>
          <a:p>
            <a:r>
              <a:rPr lang="fr-FR" sz="1400" b="1" dirty="0">
                <a:solidFill>
                  <a:srgbClr val="FFD13F"/>
                </a:solidFill>
              </a:rPr>
              <a:t>interface </a:t>
            </a:r>
            <a:br>
              <a:rPr lang="fr-FR" sz="1400" b="1" dirty="0">
                <a:solidFill>
                  <a:srgbClr val="FFD13F"/>
                </a:solidFill>
              </a:rPr>
            </a:br>
            <a:r>
              <a:rPr lang="fr-FR" sz="1400" b="1" dirty="0">
                <a:solidFill>
                  <a:srgbClr val="FFD13F"/>
                </a:solidFill>
              </a:rPr>
              <a:t>ex. : chatbot ChatGPT</a:t>
            </a:r>
          </a:p>
        </p:txBody>
      </p:sp>
    </p:spTree>
    <p:extLst>
      <p:ext uri="{BB962C8B-B14F-4D97-AF65-F5344CB8AC3E}">
        <p14:creationId xmlns:p14="http://schemas.microsoft.com/office/powerpoint/2010/main" val="143287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5FE30D-146A-4D79-99C6-830F85414B67}"/>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7" name="Connecteur droit avec flèche 6">
            <a:extLst>
              <a:ext uri="{FF2B5EF4-FFF2-40B4-BE49-F238E27FC236}">
                <a16:creationId xmlns:a16="http://schemas.microsoft.com/office/drawing/2014/main" id="{DC2F97C0-2ABE-4AD1-A67A-7285DB588550}"/>
              </a:ext>
            </a:extLst>
          </p:cNvPr>
          <p:cNvCxnSpPr>
            <a:cxnSpLocks/>
          </p:cNvCxnSpPr>
          <p:nvPr/>
        </p:nvCxnSpPr>
        <p:spPr>
          <a:xfrm flipH="1">
            <a:off x="4664076" y="4857750"/>
            <a:ext cx="1069974" cy="889907"/>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D5A8F027-E77B-4D65-ACD7-EB228B09738A}"/>
              </a:ext>
            </a:extLst>
          </p:cNvPr>
          <p:cNvCxnSpPr>
            <a:cxnSpLocks/>
          </p:cNvCxnSpPr>
          <p:nvPr/>
        </p:nvCxnSpPr>
        <p:spPr>
          <a:xfrm>
            <a:off x="6543675" y="4857750"/>
            <a:ext cx="990600" cy="889907"/>
          </a:xfrm>
          <a:prstGeom prst="straightConnector1">
            <a:avLst/>
          </a:prstGeom>
          <a:ln w="25400">
            <a:solidFill>
              <a:srgbClr val="FFD13F"/>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DBD63BD6-76D5-4F29-A360-2F64F64AEDD5}"/>
              </a:ext>
            </a:extLst>
          </p:cNvPr>
          <p:cNvSpPr txBox="1"/>
          <p:nvPr/>
        </p:nvSpPr>
        <p:spPr>
          <a:xfrm>
            <a:off x="6172659" y="5762355"/>
            <a:ext cx="3867601" cy="369332"/>
          </a:xfrm>
          <a:prstGeom prst="rect">
            <a:avLst/>
          </a:prstGeom>
          <a:noFill/>
        </p:spPr>
        <p:txBody>
          <a:bodyPr wrap="square" rtlCol="0">
            <a:spAutoFit/>
          </a:bodyPr>
          <a:lstStyle/>
          <a:p>
            <a:pPr algn="ctr"/>
            <a:r>
              <a:rPr lang="fr-FR" i="1" dirty="0"/>
              <a:t>Generative Pre-</a:t>
            </a:r>
            <a:r>
              <a:rPr lang="fr-FR" i="1" dirty="0" err="1"/>
              <a:t>trained</a:t>
            </a:r>
            <a:r>
              <a:rPr lang="fr-FR" i="1" dirty="0"/>
              <a:t> Transformer</a:t>
            </a:r>
          </a:p>
        </p:txBody>
      </p:sp>
      <p:sp>
        <p:nvSpPr>
          <p:cNvPr id="10" name="ZoneTexte 9">
            <a:extLst>
              <a:ext uri="{FF2B5EF4-FFF2-40B4-BE49-F238E27FC236}">
                <a16:creationId xmlns:a16="http://schemas.microsoft.com/office/drawing/2014/main" id="{74F2D78D-6841-4B2C-93E0-C8083AED75C1}"/>
              </a:ext>
            </a:extLst>
          </p:cNvPr>
          <p:cNvSpPr txBox="1"/>
          <p:nvPr/>
        </p:nvSpPr>
        <p:spPr>
          <a:xfrm>
            <a:off x="2685145" y="5762355"/>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2" name="Image 1">
            <a:extLst>
              <a:ext uri="{FF2B5EF4-FFF2-40B4-BE49-F238E27FC236}">
                <a16:creationId xmlns:a16="http://schemas.microsoft.com/office/drawing/2014/main" id="{652E7F79-E195-D843-8971-3C129397C3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97186" y="1193298"/>
            <a:ext cx="2768604" cy="2768604"/>
          </a:xfrm>
          <a:prstGeom prst="rect">
            <a:avLst/>
          </a:prstGeom>
        </p:spPr>
      </p:pic>
    </p:spTree>
    <p:extLst>
      <p:ext uri="{BB962C8B-B14F-4D97-AF65-F5344CB8AC3E}">
        <p14:creationId xmlns:p14="http://schemas.microsoft.com/office/powerpoint/2010/main" val="2969730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ED1C1C-03ED-CD1B-55E8-F77C5815E0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23"/>
          <a:stretch>
            <a:fillRect/>
          </a:stretch>
        </p:blipFill>
        <p:spPr bwMode="auto">
          <a:xfrm>
            <a:off x="1371600" y="803274"/>
            <a:ext cx="9753600" cy="54578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DE0E21D-C242-C93F-C258-61BE2CEB7ABB}"/>
              </a:ext>
            </a:extLst>
          </p:cNvPr>
          <p:cNvSpPr txBox="1"/>
          <p:nvPr/>
        </p:nvSpPr>
        <p:spPr>
          <a:xfrm>
            <a:off x="5841289" y="6446738"/>
            <a:ext cx="763422" cy="276999"/>
          </a:xfrm>
          <a:prstGeom prst="rect">
            <a:avLst/>
          </a:prstGeom>
          <a:noFill/>
        </p:spPr>
        <p:txBody>
          <a:bodyPr wrap="square">
            <a:spAutoFit/>
          </a:bodyPr>
          <a:lstStyle/>
          <a:p>
            <a:r>
              <a:rPr lang="fr-FR" sz="1200" dirty="0">
                <a:hlinkClick r:id="rId4"/>
              </a:rPr>
              <a:t>source</a:t>
            </a:r>
            <a:endParaRPr lang="fr-FR" sz="1200" dirty="0"/>
          </a:p>
        </p:txBody>
      </p:sp>
    </p:spTree>
    <p:extLst>
      <p:ext uri="{BB962C8B-B14F-4D97-AF65-F5344CB8AC3E}">
        <p14:creationId xmlns:p14="http://schemas.microsoft.com/office/powerpoint/2010/main" val="359009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CEADFD-457A-4E71-AECB-390EC82807F7}"/>
              </a:ext>
            </a:extLst>
          </p:cNvPr>
          <p:cNvSpPr/>
          <p:nvPr/>
        </p:nvSpPr>
        <p:spPr>
          <a:xfrm>
            <a:off x="3048000" y="2551837"/>
            <a:ext cx="6096000" cy="369332"/>
          </a:xfrm>
          <a:prstGeom prst="rect">
            <a:avLst/>
          </a:prstGeom>
        </p:spPr>
        <p:txBody>
          <a:bodyPr>
            <a:spAutoFit/>
          </a:bodyPr>
          <a:lstStyle/>
          <a:p>
            <a:r>
              <a:rPr lang="fr-FR" dirty="0" err="1"/>
              <a:t>schémat</a:t>
            </a:r>
            <a:r>
              <a:rPr lang="fr-FR" dirty="0"/>
              <a:t> de fonctionnement ChatGPT</a:t>
            </a:r>
          </a:p>
        </p:txBody>
      </p:sp>
      <p:sp>
        <p:nvSpPr>
          <p:cNvPr id="5" name="Rectangle 4">
            <a:extLst>
              <a:ext uri="{FF2B5EF4-FFF2-40B4-BE49-F238E27FC236}">
                <a16:creationId xmlns:a16="http://schemas.microsoft.com/office/drawing/2014/main" id="{A15C9CB9-4A53-409E-81E9-CD5C69242136}"/>
              </a:ext>
            </a:extLst>
          </p:cNvPr>
          <p:cNvSpPr/>
          <p:nvPr/>
        </p:nvSpPr>
        <p:spPr>
          <a:xfrm>
            <a:off x="9451940" y="6422031"/>
            <a:ext cx="1518364" cy="246221"/>
          </a:xfrm>
          <a:prstGeom prst="rect">
            <a:avLst/>
          </a:prstGeom>
        </p:spPr>
        <p:txBody>
          <a:bodyPr wrap="none">
            <a:spAutoFit/>
          </a:bodyPr>
          <a:lstStyle/>
          <a:p>
            <a:r>
              <a:rPr lang="fr-FR" sz="1000" dirty="0">
                <a:hlinkClick r:id="rId3"/>
              </a:rPr>
              <a:t>D. </a:t>
            </a:r>
            <a:r>
              <a:rPr lang="fr-FR" sz="1000" dirty="0" err="1">
                <a:hlinkClick r:id="rId3"/>
              </a:rPr>
              <a:t>Baillargeon</a:t>
            </a:r>
            <a:r>
              <a:rPr lang="fr-FR" sz="1000" dirty="0">
                <a:hlinkClick r:id="rId3"/>
              </a:rPr>
              <a:t> et al., 2023</a:t>
            </a:r>
            <a:endParaRPr lang="fr-FR" sz="1000" dirty="0"/>
          </a:p>
        </p:txBody>
      </p:sp>
      <p:pic>
        <p:nvPicPr>
          <p:cNvPr id="6" name="Image 5">
            <a:extLst>
              <a:ext uri="{FF2B5EF4-FFF2-40B4-BE49-F238E27FC236}">
                <a16:creationId xmlns:a16="http://schemas.microsoft.com/office/drawing/2014/main" id="{9365CC56-F028-4978-B118-F6484669D6A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79965" y="629135"/>
            <a:ext cx="9717769" cy="5792896"/>
          </a:xfrm>
          <a:prstGeom prst="rect">
            <a:avLst/>
          </a:prstGeom>
        </p:spPr>
      </p:pic>
    </p:spTree>
    <p:extLst>
      <p:ext uri="{BB962C8B-B14F-4D97-AF65-F5344CB8AC3E}">
        <p14:creationId xmlns:p14="http://schemas.microsoft.com/office/powerpoint/2010/main" val="1745801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CE68CD6-1087-4E7C-84F3-0B996EDAAC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589" y="2457455"/>
            <a:ext cx="9385966" cy="2990372"/>
          </a:xfrm>
          <a:prstGeom prst="rect">
            <a:avLst/>
          </a:prstGeom>
        </p:spPr>
      </p:pic>
      <p:sp>
        <p:nvSpPr>
          <p:cNvPr id="5" name="Rectangle 4">
            <a:extLst>
              <a:ext uri="{FF2B5EF4-FFF2-40B4-BE49-F238E27FC236}">
                <a16:creationId xmlns:a16="http://schemas.microsoft.com/office/drawing/2014/main" id="{2B08D240-1032-4F31-9FEC-2281DCD69075}"/>
              </a:ext>
            </a:extLst>
          </p:cNvPr>
          <p:cNvSpPr/>
          <p:nvPr/>
        </p:nvSpPr>
        <p:spPr>
          <a:xfrm>
            <a:off x="9708944" y="5462341"/>
            <a:ext cx="1474839" cy="246221"/>
          </a:xfrm>
          <a:prstGeom prst="rect">
            <a:avLst/>
          </a:prstGeom>
        </p:spPr>
        <p:txBody>
          <a:bodyPr wrap="square">
            <a:spAutoFit/>
          </a:bodyPr>
          <a:lstStyle/>
          <a:p>
            <a:r>
              <a:rPr lang="fr-FR" sz="1000" dirty="0">
                <a:hlinkClick r:id="rId4"/>
              </a:rPr>
              <a:t>Hub France IA, 2023</a:t>
            </a:r>
            <a:endParaRPr lang="fr-FR" sz="1000" dirty="0"/>
          </a:p>
        </p:txBody>
      </p:sp>
    </p:spTree>
    <p:extLst>
      <p:ext uri="{BB962C8B-B14F-4D97-AF65-F5344CB8AC3E}">
        <p14:creationId xmlns:p14="http://schemas.microsoft.com/office/powerpoint/2010/main" val="792043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EA1BE1E-5618-4B5D-A835-1062F7317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942" y="2383575"/>
            <a:ext cx="9786166" cy="2090850"/>
          </a:xfrm>
          <a:prstGeom prst="rect">
            <a:avLst/>
          </a:prstGeom>
        </p:spPr>
      </p:pic>
      <p:sp>
        <p:nvSpPr>
          <p:cNvPr id="6" name="ZoneTexte 5">
            <a:extLst>
              <a:ext uri="{FF2B5EF4-FFF2-40B4-BE49-F238E27FC236}">
                <a16:creationId xmlns:a16="http://schemas.microsoft.com/office/drawing/2014/main" id="{2250EBFA-A46C-4BC7-A289-D1C795DBAA2A}"/>
              </a:ext>
            </a:extLst>
          </p:cNvPr>
          <p:cNvSpPr txBox="1"/>
          <p:nvPr/>
        </p:nvSpPr>
        <p:spPr>
          <a:xfrm>
            <a:off x="2841674" y="5443317"/>
            <a:ext cx="6023939" cy="707886"/>
          </a:xfrm>
          <a:prstGeom prst="rect">
            <a:avLst/>
          </a:prstGeom>
          <a:noFill/>
        </p:spPr>
        <p:txBody>
          <a:bodyPr wrap="square" rtlCol="0">
            <a:spAutoFit/>
          </a:bodyPr>
          <a:lstStyle/>
          <a:p>
            <a:pPr algn="ctr"/>
            <a:r>
              <a:rPr lang="fr-FR" sz="2000" b="1" dirty="0">
                <a:solidFill>
                  <a:srgbClr val="FFD13F"/>
                </a:solidFill>
              </a:rPr>
              <a:t>seules, les IA génératives ne sont pas conçues </a:t>
            </a:r>
          </a:p>
          <a:p>
            <a:pPr algn="ctr"/>
            <a:r>
              <a:rPr lang="fr-FR" sz="2000" b="1" dirty="0">
                <a:solidFill>
                  <a:srgbClr val="FFD13F"/>
                </a:solidFill>
              </a:rPr>
              <a:t>pour rechercher de l’information ou pour s’informer</a:t>
            </a:r>
          </a:p>
        </p:txBody>
      </p:sp>
      <p:sp>
        <p:nvSpPr>
          <p:cNvPr id="7" name="Rectangle 6">
            <a:extLst>
              <a:ext uri="{FF2B5EF4-FFF2-40B4-BE49-F238E27FC236}">
                <a16:creationId xmlns:a16="http://schemas.microsoft.com/office/drawing/2014/main" id="{46E75F50-D303-4AF4-820C-4D7A11A067D7}"/>
              </a:ext>
            </a:extLst>
          </p:cNvPr>
          <p:cNvSpPr/>
          <p:nvPr/>
        </p:nvSpPr>
        <p:spPr>
          <a:xfrm>
            <a:off x="9195166" y="4472100"/>
            <a:ext cx="2137124"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rPr>
              <a:t>Bard, </a:t>
            </a:r>
            <a:r>
              <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rPr>
              <a:t>Questions fréquentes </a:t>
            </a:r>
            <a:r>
              <a:rPr kumimoji="0" lang="fr-FR" sz="1000" b="0" u="none" strike="noStrike" kern="1200" cap="none" spc="0" normalizeH="0" baseline="0" noProof="0" dirty="0">
                <a:ln>
                  <a:noFill/>
                </a:ln>
                <a:solidFill>
                  <a:prstClr val="white"/>
                </a:solidFill>
                <a:effectLst/>
                <a:uLnTx/>
                <a:uFillTx/>
                <a:latin typeface="Calibri" panose="020F0502020204030204"/>
                <a:ea typeface="+mn-ea"/>
                <a:cs typeface="+mn-cs"/>
              </a:rPr>
              <a:t>(01/2024)</a:t>
            </a:r>
            <a:endParaRPr kumimoji="0" lang="fr-FR" sz="10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806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3AF551-B2B5-4D49-A82F-30706C17E1B7}"/>
              </a:ext>
            </a:extLst>
          </p:cNvPr>
          <p:cNvSpPr>
            <a:spLocks noGrp="1"/>
          </p:cNvSpPr>
          <p:nvPr>
            <p:ph type="title"/>
          </p:nvPr>
        </p:nvSpPr>
        <p:spPr/>
        <p:txBody>
          <a:bodyPr/>
          <a:lstStyle/>
          <a:p>
            <a:r>
              <a:rPr lang="fr-FR" dirty="0"/>
              <a:t>Les questions à se poser pour choisir son outil</a:t>
            </a:r>
          </a:p>
        </p:txBody>
      </p:sp>
      <p:sp>
        <p:nvSpPr>
          <p:cNvPr id="2" name="Rectangle à coins arrondis 1"/>
          <p:cNvSpPr/>
          <p:nvPr/>
        </p:nvSpPr>
        <p:spPr>
          <a:xfrm>
            <a:off x="1066800" y="1524000"/>
            <a:ext cx="10077450" cy="4876800"/>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nSpc>
                <a:spcPct val="100000"/>
              </a:lnSpc>
              <a:spcBef>
                <a:spcPts val="0"/>
              </a:spcBef>
              <a:spcAft>
                <a:spcPts val="300"/>
              </a:spcAft>
              <a:buFont typeface="Arial" panose="020B0604020202020204" pitchFamily="34" charset="0"/>
              <a:buChar char="•"/>
            </a:pPr>
            <a:endParaRPr lang="fr-FR"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acteurs</a:t>
            </a:r>
          </a:p>
          <a:p>
            <a:pPr marL="1028700" lvl="1" indent="-571500">
              <a:spcAft>
                <a:spcPts val="300"/>
              </a:spcAft>
              <a:buFont typeface="Arial" panose="020B0604020202020204" pitchFamily="34" charset="0"/>
              <a:buChar char="•"/>
            </a:pPr>
            <a:endParaRPr lang="fr-FR" sz="1200" dirty="0">
              <a:solidFill>
                <a:schemeClr val="tx1"/>
              </a:solidFill>
            </a:endParaRPr>
          </a:p>
          <a:p>
            <a:pPr marL="571500" lvl="0" indent="-571500">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les </a:t>
            </a:r>
            <a:r>
              <a:rPr lang="fr-FR" sz="2000" b="1" dirty="0">
                <a:solidFill>
                  <a:schemeClr val="tx1"/>
                </a:solidFill>
                <a:highlight>
                  <a:srgbClr val="000000"/>
                </a:highlight>
              </a:rPr>
              <a:t>infrastructures</a:t>
            </a:r>
          </a:p>
          <a:p>
            <a:pPr marL="1028700" lvl="1" indent="-317500">
              <a:spcAft>
                <a:spcPts val="300"/>
              </a:spcAft>
              <a:buFont typeface="Arial" panose="020B0604020202020204" pitchFamily="34" charset="0"/>
              <a:buChar char="•"/>
            </a:pPr>
            <a:r>
              <a:rPr lang="fr-FR" sz="1600" dirty="0">
                <a:solidFill>
                  <a:schemeClr val="bg1"/>
                </a:solidFill>
              </a:rPr>
              <a:t>données d’entraînement</a:t>
            </a:r>
          </a:p>
          <a:p>
            <a:pPr marL="1028700" lvl="1" indent="-317500">
              <a:spcAft>
                <a:spcPts val="300"/>
              </a:spcAft>
              <a:buFont typeface="Arial" panose="020B0604020202020204" pitchFamily="34" charset="0"/>
              <a:buChar char="•"/>
            </a:pPr>
            <a:r>
              <a:rPr lang="fr-FR" sz="1600" dirty="0">
                <a:solidFill>
                  <a:schemeClr val="bg1"/>
                </a:solidFill>
              </a:rPr>
              <a:t>modèles et fonctionnement</a:t>
            </a:r>
          </a:p>
          <a:p>
            <a:pPr marL="1028700" lvl="1" indent="-317500">
              <a:spcAft>
                <a:spcPts val="300"/>
              </a:spcAft>
              <a:buFont typeface="Arial" panose="020B0604020202020204" pitchFamily="34" charset="0"/>
              <a:buChar char="•"/>
            </a:pPr>
            <a:r>
              <a:rPr lang="fr-FR" sz="1600" dirty="0">
                <a:solidFill>
                  <a:schemeClr val="bg1"/>
                </a:solidFill>
              </a:rPr>
              <a:t>connexions avec des outils de recherche</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571500">
              <a:spcAft>
                <a:spcPts val="300"/>
              </a:spcAft>
              <a:buClr>
                <a:schemeClr val="bg1"/>
              </a:buClr>
              <a:buFont typeface="Arial" panose="020B0604020202020204" pitchFamily="34" charset="0"/>
              <a:buChar char="•"/>
            </a:pPr>
            <a:r>
              <a:rPr lang="fr-FR" sz="2000" dirty="0">
                <a:solidFill>
                  <a:schemeClr val="tx1"/>
                </a:solidFill>
                <a:highlight>
                  <a:srgbClr val="000000"/>
                </a:highlight>
              </a:rPr>
              <a:t>l’utilisation pour la </a:t>
            </a:r>
            <a:r>
              <a:rPr lang="fr-FR" sz="2000" b="1" dirty="0">
                <a:solidFill>
                  <a:schemeClr val="tx1"/>
                </a:solidFill>
                <a:highlight>
                  <a:srgbClr val="000000"/>
                </a:highlight>
              </a:rPr>
              <a:t>recherche d’information</a:t>
            </a:r>
          </a:p>
          <a:p>
            <a:pPr marL="1028700" lvl="1" indent="-317500">
              <a:spcAft>
                <a:spcPts val="300"/>
              </a:spcAft>
              <a:buFont typeface="Arial" panose="020B0604020202020204" pitchFamily="34" charset="0"/>
              <a:buChar char="•"/>
            </a:pPr>
            <a:r>
              <a:rPr lang="fr-FR" sz="1600" dirty="0">
                <a:solidFill>
                  <a:schemeClr val="bg1"/>
                </a:solidFill>
              </a:rPr>
              <a:t>construction de la requête</a:t>
            </a:r>
          </a:p>
          <a:p>
            <a:pPr marL="1028700" lvl="1" indent="-317500">
              <a:spcAft>
                <a:spcPts val="300"/>
              </a:spcAft>
              <a:buFont typeface="Arial" panose="020B0604020202020204" pitchFamily="34" charset="0"/>
              <a:buChar char="•"/>
            </a:pPr>
            <a:r>
              <a:rPr lang="fr-FR" sz="1600" dirty="0">
                <a:solidFill>
                  <a:schemeClr val="bg1"/>
                </a:solidFill>
              </a:rPr>
              <a:t>interactions</a:t>
            </a:r>
          </a:p>
          <a:p>
            <a:pPr marL="1028700" lvl="1" indent="-317500">
              <a:spcAft>
                <a:spcPts val="300"/>
              </a:spcAft>
              <a:buFont typeface="Arial" panose="020B0604020202020204" pitchFamily="34" charset="0"/>
              <a:buChar char="•"/>
            </a:pPr>
            <a:r>
              <a:rPr lang="fr-FR" sz="1600" dirty="0">
                <a:solidFill>
                  <a:schemeClr val="bg1"/>
                </a:solidFill>
              </a:rPr>
              <a:t>pertinence des résultats</a:t>
            </a:r>
          </a:p>
          <a:p>
            <a:pPr marL="1028700" lvl="1" indent="-317500">
              <a:spcAft>
                <a:spcPts val="300"/>
              </a:spcAft>
              <a:buFont typeface="Arial" panose="020B0604020202020204" pitchFamily="34" charset="0"/>
              <a:buChar char="•"/>
            </a:pPr>
            <a:endParaRPr lang="fr-FR" sz="2000" dirty="0">
              <a:solidFill>
                <a:schemeClr val="tx1"/>
              </a:solidFill>
            </a:endParaRPr>
          </a:p>
          <a:p>
            <a:pPr marL="711200" lvl="1">
              <a:spcAft>
                <a:spcPts val="300"/>
              </a:spcAft>
            </a:pPr>
            <a:r>
              <a:rPr lang="fr-FR" sz="2800" b="1" dirty="0">
                <a:solidFill>
                  <a:schemeClr val="tx1"/>
                </a:solidFill>
                <a:highlight>
                  <a:srgbClr val="000000"/>
                </a:highlight>
                <a:sym typeface="Wingdings" panose="05000000000000000000" pitchFamily="2" charset="2"/>
              </a:rPr>
              <a:t> plus-value pour la recherche d’information ?</a:t>
            </a:r>
            <a:r>
              <a:rPr lang="fr-FR" sz="2800" b="1" dirty="0">
                <a:solidFill>
                  <a:schemeClr val="bg1"/>
                </a:solidFill>
                <a:highlight>
                  <a:srgbClr val="000000"/>
                </a:highlight>
                <a:sym typeface="Wingdings" panose="05000000000000000000" pitchFamily="2" charset="2"/>
              </a:rPr>
              <a:t>.</a:t>
            </a:r>
            <a:r>
              <a:rPr lang="fr-FR" sz="2800" b="1" dirty="0">
                <a:solidFill>
                  <a:schemeClr val="tx1"/>
                </a:solidFill>
                <a:highlight>
                  <a:srgbClr val="000000"/>
                </a:highlight>
                <a:sym typeface="Wingdings" panose="05000000000000000000" pitchFamily="2" charset="2"/>
              </a:rPr>
              <a:t> </a:t>
            </a:r>
            <a:endParaRPr lang="fr-FR" sz="2800" b="1" dirty="0">
              <a:solidFill>
                <a:schemeClr val="tx1"/>
              </a:solidFill>
              <a:highlight>
                <a:srgbClr val="000000"/>
              </a:highlight>
            </a:endParaRPr>
          </a:p>
          <a:p>
            <a:pPr algn="ctr"/>
            <a:endParaRPr lang="fr-FR" dirty="0"/>
          </a:p>
        </p:txBody>
      </p:sp>
    </p:spTree>
    <p:extLst>
      <p:ext uri="{BB962C8B-B14F-4D97-AF65-F5344CB8AC3E}">
        <p14:creationId xmlns:p14="http://schemas.microsoft.com/office/powerpoint/2010/main" val="529656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L’ « art du prompt »</a:t>
            </a:r>
          </a:p>
        </p:txBody>
      </p:sp>
      <p:sp>
        <p:nvSpPr>
          <p:cNvPr id="2" name="Rectangle 1"/>
          <p:cNvSpPr/>
          <p:nvPr/>
        </p:nvSpPr>
        <p:spPr>
          <a:xfrm>
            <a:off x="5461542" y="5496184"/>
            <a:ext cx="1733550" cy="246221"/>
          </a:xfrm>
          <a:prstGeom prst="rect">
            <a:avLst/>
          </a:prstGeom>
        </p:spPr>
        <p:txBody>
          <a:bodyPr wrap="square">
            <a:spAutoFit/>
          </a:bodyPr>
          <a:lstStyle/>
          <a:p>
            <a:r>
              <a:rPr lang="fr-FR" sz="1000" dirty="0"/>
              <a:t>Jean-Marie Portal, 01/2025</a:t>
            </a:r>
          </a:p>
        </p:txBody>
      </p:sp>
      <p:sp>
        <p:nvSpPr>
          <p:cNvPr id="12" name="Espace réservé du contenu 11">
            <a:extLst>
              <a:ext uri="{FF2B5EF4-FFF2-40B4-BE49-F238E27FC236}">
                <a16:creationId xmlns:a16="http://schemas.microsoft.com/office/drawing/2014/main" id="{4CF012C6-51C7-AA28-ABA9-03B958AB25C7}"/>
              </a:ext>
            </a:extLst>
          </p:cNvPr>
          <p:cNvSpPr>
            <a:spLocks noGrp="1"/>
          </p:cNvSpPr>
          <p:nvPr>
            <p:ph idx="1"/>
          </p:nvPr>
        </p:nvSpPr>
        <p:spPr>
          <a:xfrm>
            <a:off x="2988527" y="2160106"/>
            <a:ext cx="6478859" cy="3170178"/>
          </a:xfrm>
        </p:spPr>
        <p:txBody>
          <a:bodyPr>
            <a:normAutofit/>
          </a:bodyPr>
          <a:lstStyle/>
          <a:p>
            <a:pPr marL="0" indent="0">
              <a:buNone/>
            </a:pPr>
            <a:r>
              <a:rPr lang="fr-FR" sz="2000" dirty="0"/>
              <a:t>« Derrière cette simplicité apparente se cache un art subtil, celui de bien formuler ses attentes pour obtenir des réponses pertinentes et précises. [...] Comme tout art, celui du prompt s’apprend et se perfectionne »</a:t>
            </a:r>
          </a:p>
        </p:txBody>
      </p:sp>
    </p:spTree>
    <p:extLst>
      <p:ext uri="{BB962C8B-B14F-4D97-AF65-F5344CB8AC3E}">
        <p14:creationId xmlns:p14="http://schemas.microsoft.com/office/powerpoint/2010/main" val="3301438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80DC7C90-A119-F259-087C-7198F9306F59}"/>
              </a:ext>
            </a:extLst>
          </p:cNvPr>
          <p:cNvSpPr txBox="1">
            <a:spLocks/>
          </p:cNvSpPr>
          <p:nvPr/>
        </p:nvSpPr>
        <p:spPr>
          <a:xfrm>
            <a:off x="1931028" y="2018581"/>
            <a:ext cx="8329943" cy="3729321"/>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3000" b="1" dirty="0">
                <a:solidFill>
                  <a:schemeClr val="bg1"/>
                </a:solidFill>
                <a:highlight>
                  <a:srgbClr val="FFD13F"/>
                </a:highlight>
              </a:rPr>
              <a:t>Le prompt (invite)</a:t>
            </a:r>
          </a:p>
          <a:p>
            <a:pPr marL="0" indent="0" algn="ctr">
              <a:spcBef>
                <a:spcPts val="300"/>
              </a:spcBef>
              <a:spcAft>
                <a:spcPts val="300"/>
              </a:spcAft>
              <a:buFont typeface="Arial"/>
              <a:buNone/>
            </a:pPr>
            <a:endParaRPr lang="fr-FR" sz="1700" b="1" dirty="0"/>
          </a:p>
          <a:p>
            <a:pPr marL="0" indent="0" algn="ctr">
              <a:spcBef>
                <a:spcPts val="300"/>
              </a:spcBef>
              <a:spcAft>
                <a:spcPts val="300"/>
              </a:spcAft>
              <a:buNone/>
            </a:pPr>
            <a:r>
              <a:rPr lang="fr-FR" sz="2800" dirty="0"/>
              <a:t>«  </a:t>
            </a:r>
            <a:r>
              <a:rPr lang="fr-FR" sz="2800" dirty="0">
                <a:solidFill>
                  <a:schemeClr val="bg1"/>
                </a:solidFill>
                <a:highlight>
                  <a:srgbClr val="FFD13F"/>
                </a:highlight>
              </a:rPr>
              <a:t>Consigne</a:t>
            </a:r>
            <a:r>
              <a:rPr lang="fr-FR" sz="2800" dirty="0"/>
              <a:t> donnée par un utilisateur à un modèle génératif, généralement formulée en langue naturelle, </a:t>
            </a:r>
            <a:br>
              <a:rPr lang="fr-FR" sz="2800" dirty="0"/>
            </a:br>
            <a:r>
              <a:rPr lang="fr-FR" sz="2800" dirty="0">
                <a:solidFill>
                  <a:schemeClr val="bg1"/>
                </a:solidFill>
                <a:highlight>
                  <a:srgbClr val="FFD13F"/>
                </a:highlight>
              </a:rPr>
              <a:t>qui décrit la tâche à accomplir</a:t>
            </a:r>
            <a:r>
              <a:rPr lang="fr-FR" sz="2800" dirty="0"/>
              <a:t>. </a:t>
            </a:r>
          </a:p>
          <a:p>
            <a:pPr marL="0" indent="0" algn="ctr">
              <a:spcBef>
                <a:spcPts val="300"/>
              </a:spcBef>
              <a:spcAft>
                <a:spcPts val="300"/>
              </a:spcAft>
              <a:buNone/>
            </a:pPr>
            <a:r>
              <a:rPr lang="fr-FR" sz="2800" dirty="0"/>
              <a:t>→ L’instruction générative peut prendre la forme d’un texte à compléter, d’une question, d’une consigne à respecter dans la production de la réponse, voire d’un ou de plusieurs exemples de résultats attendus. » </a:t>
            </a:r>
            <a:br>
              <a:rPr lang="fr-FR" sz="2800" dirty="0"/>
            </a:br>
            <a:br>
              <a:rPr lang="fr-FR" sz="2800" dirty="0"/>
            </a:br>
            <a:r>
              <a:rPr lang="fr-FR" sz="1600" i="1" dirty="0"/>
              <a:t>Journal officiel </a:t>
            </a:r>
            <a:r>
              <a:rPr lang="fr-FR" sz="1600" dirty="0"/>
              <a:t>du 06/09/2024</a:t>
            </a:r>
            <a:endParaRPr lang="fr-FR" dirty="0"/>
          </a:p>
        </p:txBody>
      </p:sp>
    </p:spTree>
    <p:extLst>
      <p:ext uri="{BB962C8B-B14F-4D97-AF65-F5344CB8AC3E}">
        <p14:creationId xmlns:p14="http://schemas.microsoft.com/office/powerpoint/2010/main" val="1047503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7A893-3D12-54C9-0359-0CB094A01C94}"/>
            </a:ext>
          </a:extLst>
        </p:cNvPr>
        <p:cNvGrpSpPr/>
        <p:nvPr/>
      </p:nvGrpSpPr>
      <p:grpSpPr>
        <a:xfrm>
          <a:off x="0" y="0"/>
          <a:ext cx="0" cy="0"/>
          <a:chOff x="0" y="0"/>
          <a:chExt cx="0" cy="0"/>
        </a:xfrm>
      </p:grpSpPr>
      <p:sp>
        <p:nvSpPr>
          <p:cNvPr id="6" name="Espace réservé du texte 3">
            <a:extLst>
              <a:ext uri="{FF2B5EF4-FFF2-40B4-BE49-F238E27FC236}">
                <a16:creationId xmlns:a16="http://schemas.microsoft.com/office/drawing/2014/main" id="{A60BFEBF-ADA3-D7CE-012E-FEBF277B1E77}"/>
              </a:ext>
            </a:extLst>
          </p:cNvPr>
          <p:cNvSpPr txBox="1">
            <a:spLocks/>
          </p:cNvSpPr>
          <p:nvPr/>
        </p:nvSpPr>
        <p:spPr>
          <a:xfrm>
            <a:off x="7263258" y="2341627"/>
            <a:ext cx="4925544" cy="3451817"/>
          </a:xfrm>
          <a:prstGeom prst="rect">
            <a:avLst/>
          </a:prstGeom>
        </p:spPr>
        <p:txBody>
          <a:bodyP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2800" dirty="0"/>
              <a:t>La méthode ACTIF</a:t>
            </a:r>
          </a:p>
          <a:p>
            <a:pPr marL="457200" lvl="1" indent="0">
              <a:buNone/>
            </a:pPr>
            <a:r>
              <a:rPr lang="fr-FR" sz="2400" dirty="0"/>
              <a:t>A : action (requête et instructions)</a:t>
            </a:r>
          </a:p>
          <a:p>
            <a:pPr marL="457200" lvl="1" indent="0">
              <a:buNone/>
            </a:pPr>
            <a:r>
              <a:rPr lang="fr-FR" sz="2400" dirty="0"/>
              <a:t>C : contexte (et objectifs)</a:t>
            </a:r>
          </a:p>
          <a:p>
            <a:pPr marL="457200" lvl="1" indent="0">
              <a:buNone/>
            </a:pPr>
            <a:r>
              <a:rPr lang="fr-FR" sz="2400" dirty="0"/>
              <a:t>T : tonalité</a:t>
            </a:r>
          </a:p>
          <a:p>
            <a:pPr marL="457200" lvl="1" indent="0">
              <a:buNone/>
            </a:pPr>
            <a:r>
              <a:rPr lang="fr-FR" sz="2400" dirty="0"/>
              <a:t>I : identité (rôle)</a:t>
            </a:r>
          </a:p>
          <a:p>
            <a:pPr marL="457200" lvl="1" indent="0">
              <a:buNone/>
            </a:pPr>
            <a:r>
              <a:rPr lang="fr-FR" sz="2400" dirty="0"/>
              <a:t>F : format (format de sortie, exemples)</a:t>
            </a:r>
          </a:p>
        </p:txBody>
      </p:sp>
      <p:sp>
        <p:nvSpPr>
          <p:cNvPr id="8" name="Rectangle 7">
            <a:extLst>
              <a:ext uri="{FF2B5EF4-FFF2-40B4-BE49-F238E27FC236}">
                <a16:creationId xmlns:a16="http://schemas.microsoft.com/office/drawing/2014/main" id="{DAA5EF9A-BCD4-FD8B-A01D-855B8C5A66CD}"/>
              </a:ext>
            </a:extLst>
          </p:cNvPr>
          <p:cNvSpPr/>
          <p:nvPr/>
        </p:nvSpPr>
        <p:spPr>
          <a:xfrm>
            <a:off x="7620000" y="4411114"/>
            <a:ext cx="2342684" cy="458233"/>
          </a:xfrm>
          <a:prstGeom prst="rect">
            <a:avLst/>
          </a:prstGeom>
          <a:solidFill>
            <a:schemeClr val="bg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70666E72-C2B8-95A3-0A57-F94AF6CA7256}"/>
              </a:ext>
            </a:extLst>
          </p:cNvPr>
          <p:cNvSpPr/>
          <p:nvPr/>
        </p:nvSpPr>
        <p:spPr>
          <a:xfrm>
            <a:off x="7626874" y="4939239"/>
            <a:ext cx="3658159" cy="807744"/>
          </a:xfrm>
          <a:prstGeom prst="rect">
            <a:avLst/>
          </a:prstGeom>
          <a:solidFill>
            <a:srgbClr val="57C57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Espace réservé du contenu 3">
            <a:extLst>
              <a:ext uri="{FF2B5EF4-FFF2-40B4-BE49-F238E27FC236}">
                <a16:creationId xmlns:a16="http://schemas.microsoft.com/office/drawing/2014/main" id="{84A129EF-3B9B-8A7C-3865-6F016CEEFEF5}"/>
              </a:ext>
            </a:extLst>
          </p:cNvPr>
          <p:cNvPicPr>
            <a:picLocks noGrp="1" noChangeAspect="1"/>
          </p:cNvPicPr>
          <p:nvPr>
            <p:ph idx="1"/>
          </p:nvPr>
        </p:nvPicPr>
        <p:blipFill>
          <a:blip r:embed="rId3" cstate="email">
            <a:extLst>
              <a:ext uri="{28A0092B-C50C-407E-A947-70E740481C1C}">
                <a14:useLocalDpi xmlns:a14="http://schemas.microsoft.com/office/drawing/2010/main" val="0"/>
              </a:ext>
            </a:extLst>
          </a:blip>
          <a:srcRect r="285"/>
          <a:stretch/>
        </p:blipFill>
        <p:spPr>
          <a:xfrm>
            <a:off x="373313" y="4835226"/>
            <a:ext cx="6012942" cy="1676634"/>
          </a:xfrm>
          <a:prstGeom prst="rect">
            <a:avLst/>
          </a:prstGeom>
        </p:spPr>
      </p:pic>
      <p:pic>
        <p:nvPicPr>
          <p:cNvPr id="5" name="Image 4">
            <a:extLst>
              <a:ext uri="{FF2B5EF4-FFF2-40B4-BE49-F238E27FC236}">
                <a16:creationId xmlns:a16="http://schemas.microsoft.com/office/drawing/2014/main" id="{B670C168-A941-E6EB-336A-57013E2BE45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3312" y="1405520"/>
            <a:ext cx="6012942" cy="3445063"/>
          </a:xfrm>
          <a:prstGeom prst="rect">
            <a:avLst/>
          </a:prstGeom>
        </p:spPr>
      </p:pic>
      <p:sp>
        <p:nvSpPr>
          <p:cNvPr id="2" name="Rectangle 1">
            <a:extLst>
              <a:ext uri="{FF2B5EF4-FFF2-40B4-BE49-F238E27FC236}">
                <a16:creationId xmlns:a16="http://schemas.microsoft.com/office/drawing/2014/main" id="{DB03A6F9-3376-C66B-2D9B-9BB22F6129D2}"/>
              </a:ext>
            </a:extLst>
          </p:cNvPr>
          <p:cNvSpPr/>
          <p:nvPr/>
        </p:nvSpPr>
        <p:spPr>
          <a:xfrm>
            <a:off x="5886450" y="6600154"/>
            <a:ext cx="1733550" cy="246221"/>
          </a:xfrm>
          <a:prstGeom prst="rect">
            <a:avLst/>
          </a:prstGeom>
        </p:spPr>
        <p:txBody>
          <a:bodyPr wrap="square">
            <a:spAutoFit/>
          </a:bodyPr>
          <a:lstStyle/>
          <a:p>
            <a:r>
              <a:rPr lang="fr-FR" sz="1000" dirty="0">
                <a:hlinkClick r:id="rId5"/>
              </a:rPr>
              <a:t>D. Smith, 2023</a:t>
            </a:r>
            <a:endParaRPr lang="fr-FR" sz="1000" dirty="0"/>
          </a:p>
        </p:txBody>
      </p:sp>
      <p:sp>
        <p:nvSpPr>
          <p:cNvPr id="9" name="Rectangle 8">
            <a:extLst>
              <a:ext uri="{FF2B5EF4-FFF2-40B4-BE49-F238E27FC236}">
                <a16:creationId xmlns:a16="http://schemas.microsoft.com/office/drawing/2014/main" id="{F75F4E3D-5317-F7E4-0472-A9EBB215D7B3}"/>
              </a:ext>
            </a:extLst>
          </p:cNvPr>
          <p:cNvSpPr/>
          <p:nvPr/>
        </p:nvSpPr>
        <p:spPr>
          <a:xfrm>
            <a:off x="7620000" y="3429000"/>
            <a:ext cx="3326926" cy="457740"/>
          </a:xfrm>
          <a:prstGeom prst="rect">
            <a:avLst/>
          </a:prstGeom>
          <a:solidFill>
            <a:schemeClr val="accent6">
              <a:lumMod val="60000"/>
              <a:lumOff val="4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9CB28C61-CC7B-A7B7-0D39-6305FE2C241D}"/>
              </a:ext>
            </a:extLst>
          </p:cNvPr>
          <p:cNvSpPr/>
          <p:nvPr/>
        </p:nvSpPr>
        <p:spPr>
          <a:xfrm>
            <a:off x="7620000" y="2899236"/>
            <a:ext cx="4537339" cy="429916"/>
          </a:xfrm>
          <a:prstGeom prst="rect">
            <a:avLst/>
          </a:prstGeom>
          <a:solidFill>
            <a:srgbClr val="E3F18F">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0D1913C6-E4EA-5E61-9199-40B56E5CEC1E}"/>
              </a:ext>
            </a:extLst>
          </p:cNvPr>
          <p:cNvSpPr/>
          <p:nvPr/>
        </p:nvSpPr>
        <p:spPr>
          <a:xfrm>
            <a:off x="7620000" y="3967858"/>
            <a:ext cx="1783483" cy="348218"/>
          </a:xfrm>
          <a:prstGeom prst="rect">
            <a:avLst/>
          </a:prstGeom>
          <a:solidFill>
            <a:srgbClr val="57C579">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9184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066800" y="1001491"/>
            <a:ext cx="10077450" cy="5515426"/>
          </a:xfrm>
          <a:prstGeom prst="roundRect">
            <a:avLst/>
          </a:prstGeom>
          <a:solidFill>
            <a:srgbClr val="FFD13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309563">
              <a:lnSpc>
                <a:spcPct val="100000"/>
              </a:lnSpc>
              <a:spcBef>
                <a:spcPts val="0"/>
              </a:spcBef>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aussi </a:t>
            </a:r>
            <a:r>
              <a:rPr lang="fr-FR" sz="2000" b="1" dirty="0">
                <a:solidFill>
                  <a:schemeClr val="tx1"/>
                </a:solidFill>
                <a:highlight>
                  <a:srgbClr val="000000"/>
                </a:highlight>
              </a:rPr>
              <a:t>précis</a:t>
            </a:r>
            <a:r>
              <a:rPr lang="fr-FR" sz="2000" dirty="0">
                <a:solidFill>
                  <a:schemeClr val="tx1"/>
                </a:solidFill>
                <a:highlight>
                  <a:srgbClr val="000000"/>
                </a:highlight>
              </a:rPr>
              <a:t> que possible</a:t>
            </a:r>
          </a:p>
          <a:p>
            <a:pPr marL="990600" lvl="2" indent="-342900">
              <a:buFont typeface="Arial" panose="020B0604020202020204" pitchFamily="34" charset="0"/>
              <a:buChar char="•"/>
            </a:pPr>
            <a:r>
              <a:rPr lang="fr-FR" sz="1600" dirty="0">
                <a:solidFill>
                  <a:schemeClr val="bg1"/>
                </a:solidFill>
              </a:rPr>
              <a:t>utiliser une langue simple, sans ambiguïté</a:t>
            </a:r>
          </a:p>
          <a:p>
            <a:pPr marL="990600" lvl="2" indent="-342900">
              <a:buFont typeface="Arial" panose="020B0604020202020204" pitchFamily="34" charset="0"/>
              <a:buChar char="•"/>
            </a:pPr>
            <a:r>
              <a:rPr lang="fr-FR" sz="1600" dirty="0">
                <a:solidFill>
                  <a:schemeClr val="bg1"/>
                </a:solidFill>
              </a:rPr>
              <a:t>indiquer le ton, le type de vocabulaire ou le niveau de langage</a:t>
            </a:r>
          </a:p>
          <a:p>
            <a:pPr marL="990600" lvl="2" indent="-342900">
              <a:buFont typeface="Arial" panose="020B0604020202020204" pitchFamily="34" charset="0"/>
              <a:buChar char="•"/>
            </a:pPr>
            <a:r>
              <a:rPr lang="fr-FR" sz="1600" dirty="0">
                <a:solidFill>
                  <a:schemeClr val="bg1"/>
                </a:solidFill>
              </a:rPr>
              <a:t>préciser si des étapes sont souhaitées</a:t>
            </a:r>
          </a:p>
          <a:p>
            <a:pPr marL="990600" lvl="2" indent="-342900">
              <a:buFont typeface="Arial" panose="020B0604020202020204" pitchFamily="34" charset="0"/>
              <a:buChar char="•"/>
            </a:pPr>
            <a:r>
              <a:rPr lang="fr-FR" sz="1600" dirty="0">
                <a:solidFill>
                  <a:schemeClr val="bg1"/>
                </a:solidFill>
              </a:rPr>
              <a:t>ne pas donner trop d’informations : partir un peu large et affiner progressivement sur un mode conversationnel</a:t>
            </a:r>
          </a:p>
          <a:p>
            <a:pPr lvl="2">
              <a:spcAft>
                <a:spcPts val="300"/>
              </a:spcAft>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être </a:t>
            </a:r>
            <a:r>
              <a:rPr lang="fr-FR" sz="2000" b="1" dirty="0">
                <a:solidFill>
                  <a:schemeClr val="tx1"/>
                </a:solidFill>
                <a:highlight>
                  <a:srgbClr val="000000"/>
                </a:highlight>
              </a:rPr>
              <a:t>directif</a:t>
            </a:r>
          </a:p>
          <a:p>
            <a:pPr marL="1028700" lvl="1" indent="-309563">
              <a:buFont typeface="Arial" panose="020B0604020202020204" pitchFamily="34" charset="0"/>
              <a:buChar char="•"/>
            </a:pPr>
            <a:r>
              <a:rPr lang="fr-FR" sz="1600" dirty="0">
                <a:solidFill>
                  <a:schemeClr val="bg1"/>
                </a:solidFill>
              </a:rPr>
              <a:t>indiquer des contraintes, des limitations</a:t>
            </a:r>
          </a:p>
          <a:p>
            <a:pPr marL="1028700" lvl="1" indent="-309563">
              <a:buFont typeface="Arial" panose="020B0604020202020204" pitchFamily="34" charset="0"/>
              <a:buChar char="•"/>
            </a:pPr>
            <a:r>
              <a:rPr lang="fr-FR" sz="1600" dirty="0">
                <a:solidFill>
                  <a:schemeClr val="bg1"/>
                </a:solidFill>
              </a:rPr>
              <a:t>indiquer des axes ou des points de vue sur lesquels insister</a:t>
            </a:r>
          </a:p>
          <a:p>
            <a:pPr>
              <a:spcAft>
                <a:spcPts val="300"/>
              </a:spcAft>
            </a:pPr>
            <a:endParaRPr lang="fr-FR" sz="1200" b="1"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tenter de </a:t>
            </a:r>
            <a:r>
              <a:rPr lang="fr-FR" sz="2000" b="1" dirty="0">
                <a:solidFill>
                  <a:schemeClr val="tx1"/>
                </a:solidFill>
                <a:highlight>
                  <a:srgbClr val="000000"/>
                </a:highlight>
              </a:rPr>
              <a:t>dépasser le cadre préconçu</a:t>
            </a:r>
          </a:p>
          <a:p>
            <a:pPr marL="1028700" lvl="1" indent="-309563">
              <a:buFont typeface="Arial" panose="020B0604020202020204" pitchFamily="34" charset="0"/>
              <a:buChar char="•"/>
            </a:pPr>
            <a:r>
              <a:rPr lang="fr-FR" sz="1600" dirty="0">
                <a:solidFill>
                  <a:schemeClr val="bg1"/>
                </a:solidFill>
              </a:rPr>
              <a:t>/imagine et les rôles imposés</a:t>
            </a:r>
          </a:p>
          <a:p>
            <a:pPr marL="1028700" lvl="1" indent="-571500">
              <a:spcAft>
                <a:spcPts val="300"/>
              </a:spcAft>
              <a:buFont typeface="Arial" panose="020B0604020202020204" pitchFamily="34" charset="0"/>
              <a:buChar char="•"/>
            </a:pPr>
            <a:endParaRPr lang="fr-FR" sz="1200" dirty="0">
              <a:solidFill>
                <a:schemeClr val="tx1"/>
              </a:solidFill>
            </a:endParaRPr>
          </a:p>
          <a:p>
            <a:pPr marL="571500" indent="-309563">
              <a:spcAft>
                <a:spcPts val="300"/>
              </a:spcAft>
              <a:buClr>
                <a:schemeClr val="bg1"/>
              </a:buClr>
              <a:buFont typeface="Arial" panose="020B0604020202020204" pitchFamily="34" charset="0"/>
              <a:buChar char="•"/>
            </a:pPr>
            <a:r>
              <a:rPr lang="fr-FR" sz="2000" dirty="0">
                <a:solidFill>
                  <a:schemeClr val="tx1"/>
                </a:solidFill>
                <a:highlight>
                  <a:srgbClr val="000000"/>
                </a:highlight>
              </a:rPr>
              <a:t>s’armer de </a:t>
            </a:r>
            <a:r>
              <a:rPr lang="fr-FR" sz="2000" b="1" dirty="0">
                <a:solidFill>
                  <a:schemeClr val="tx1"/>
                </a:solidFill>
                <a:highlight>
                  <a:srgbClr val="000000"/>
                </a:highlight>
              </a:rPr>
              <a:t>patience</a:t>
            </a:r>
            <a:r>
              <a:rPr lang="fr-FR" sz="2000" dirty="0">
                <a:solidFill>
                  <a:schemeClr val="tx1"/>
                </a:solidFill>
                <a:highlight>
                  <a:srgbClr val="000000"/>
                </a:highlight>
              </a:rPr>
              <a:t> </a:t>
            </a:r>
          </a:p>
          <a:p>
            <a:pPr lvl="2" indent="-195263">
              <a:buFont typeface="Arial" panose="020B0604020202020204" pitchFamily="34" charset="0"/>
              <a:buChar char="•"/>
            </a:pPr>
            <a:r>
              <a:rPr lang="fr-FR" sz="1600" dirty="0">
                <a:solidFill>
                  <a:schemeClr val="bg1"/>
                </a:solidFill>
              </a:rPr>
              <a:t>réitérer [« </a:t>
            </a:r>
            <a:r>
              <a:rPr lang="fr-FR" sz="1600" i="1" dirty="0" err="1">
                <a:solidFill>
                  <a:schemeClr val="bg1"/>
                </a:solidFill>
              </a:rPr>
              <a:t>regenerate</a:t>
            </a:r>
            <a:r>
              <a:rPr lang="fr-FR" sz="1600" dirty="0">
                <a:solidFill>
                  <a:schemeClr val="bg1"/>
                </a:solidFill>
              </a:rPr>
              <a:t> »], modifier, comparer plusieurs variantes de réponses ou plusieurs prompts</a:t>
            </a:r>
          </a:p>
          <a:p>
            <a:pPr lvl="2" indent="-195263">
              <a:buFont typeface="Arial" panose="020B0604020202020204" pitchFamily="34" charset="0"/>
              <a:buChar char="•"/>
            </a:pPr>
            <a:r>
              <a:rPr lang="fr-FR" sz="1600" dirty="0">
                <a:solidFill>
                  <a:schemeClr val="bg1"/>
                </a:solidFill>
              </a:rPr>
              <a:t>lors de conversations longues, redonner le contexte et les consignes au besoin</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498765" y="341083"/>
            <a:ext cx="10131425" cy="635000"/>
          </a:xfrm>
        </p:spPr>
        <p:txBody>
          <a:bodyPr/>
          <a:lstStyle/>
          <a:p>
            <a:r>
              <a:rPr lang="fr-FR" dirty="0"/>
              <a:t>Conseils pour un prompt</a:t>
            </a:r>
          </a:p>
        </p:txBody>
      </p:sp>
    </p:spTree>
    <p:extLst>
      <p:ext uri="{BB962C8B-B14F-4D97-AF65-F5344CB8AC3E}">
        <p14:creationId xmlns:p14="http://schemas.microsoft.com/office/powerpoint/2010/main" val="1595154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BD074928-D58F-4790-8752-23CA4415BCA9}"/>
              </a:ext>
            </a:extLst>
          </p:cNvPr>
          <p:cNvSpPr txBox="1">
            <a:spLocks/>
          </p:cNvSpPr>
          <p:nvPr/>
        </p:nvSpPr>
        <p:spPr>
          <a:xfrm>
            <a:off x="981103" y="3205625"/>
            <a:ext cx="4179871"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fr-FR" sz="2000" b="1" i="0" u="none" strike="noStrike" kern="1200" cap="none" spc="0" normalizeH="0" baseline="0" noProof="0" dirty="0">
                <a:ln w="3175" cmpd="sng">
                  <a:noFill/>
                </a:ln>
                <a:solidFill>
                  <a:srgbClr val="FA0000"/>
                </a:solidFill>
                <a:effectLst/>
                <a:uLnTx/>
                <a:uFillTx/>
                <a:latin typeface="Calibri Light" panose="020F0302020204030204"/>
                <a:ea typeface="+mj-ea"/>
                <a:cs typeface="+mj-cs"/>
              </a:rPr>
              <a:t>Outils et </a:t>
            </a:r>
            <a:r>
              <a:rPr kumimoji="0" lang="fr-FR" sz="2000" b="1" i="0" u="none" strike="noStrike" kern="1200" cap="none" spc="0" normalizeH="0" baseline="0" noProof="0" dirty="0">
                <a:ln w="3175" cmpd="sng">
                  <a:noFill/>
                </a:ln>
                <a:solidFill>
                  <a:srgbClr val="FF0000"/>
                </a:solidFill>
                <a:effectLst/>
                <a:uLnTx/>
                <a:uFillTx/>
                <a:latin typeface="Calibri Light" panose="020F0302020204030204"/>
                <a:ea typeface="+mj-ea"/>
                <a:cs typeface="+mj-cs"/>
              </a:rPr>
              <a:t>méthodes</a:t>
            </a:r>
          </a:p>
          <a:p>
            <a:pPr algn="l">
              <a:spcBef>
                <a:spcPts val="300"/>
              </a:spcBef>
            </a:pPr>
            <a:r>
              <a:rPr lang="fr-FR" sz="2000" cap="none" dirty="0"/>
              <a:t>ChatGPT et autres tchatbots</a:t>
            </a:r>
          </a:p>
          <a:p>
            <a:pPr algn="l">
              <a:spcBef>
                <a:spcPts val="300"/>
              </a:spcBef>
            </a:pPr>
            <a:r>
              <a:rPr lang="fr-FR" sz="2000" cap="none" dirty="0"/>
              <a:t>Moteurs de recherche « augmentés »</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L’IA quotidienne</a:t>
            </a:r>
          </a:p>
          <a:p>
            <a:pPr marL="0" marR="0" lvl="0" indent="0" algn="l" defTabSz="457200" rtl="0" eaLnBrk="1" fontAlgn="auto" latinLnBrk="0" hangingPunct="1">
              <a:lnSpc>
                <a:spcPct val="100000"/>
              </a:lnSpc>
              <a:spcBef>
                <a:spcPts val="300"/>
              </a:spcBef>
              <a:spcAft>
                <a:spcPts val="0"/>
              </a:spcAft>
              <a:buClrTx/>
              <a:buSzTx/>
              <a:buFontTx/>
              <a:buNone/>
              <a:tabLst/>
              <a:defRPr/>
            </a:pPr>
            <a:r>
              <a:rPr lang="fr-FR" sz="2000" cap="none" dirty="0">
                <a:solidFill>
                  <a:prstClr val="white"/>
                </a:solidFill>
                <a:latin typeface="Calibri Light" panose="020F0302020204030204"/>
              </a:rPr>
              <a:t>L’ère de l’IA agentique</a:t>
            </a:r>
            <a:endPar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43226"/>
            <a:ext cx="789638" cy="789638"/>
          </a:xfrm>
          <a:prstGeom prst="rect">
            <a:avLst/>
          </a:prstGeom>
        </p:spPr>
      </p:pic>
      <p:sp>
        <p:nvSpPr>
          <p:cNvPr id="9" name="Rectangle 8">
            <a:extLst>
              <a:ext uri="{FF2B5EF4-FFF2-40B4-BE49-F238E27FC236}">
                <a16:creationId xmlns:a16="http://schemas.microsoft.com/office/drawing/2014/main" id="{D0C2350A-6C9C-442E-B550-C5F0882A494C}"/>
              </a:ext>
            </a:extLst>
          </p:cNvPr>
          <p:cNvSpPr/>
          <p:nvPr/>
        </p:nvSpPr>
        <p:spPr>
          <a:xfrm>
            <a:off x="6091517" y="2896524"/>
            <a:ext cx="5997388" cy="2539157"/>
          </a:xfrm>
          <a:prstGeom prst="rect">
            <a:avLst/>
          </a:prstGeom>
          <a:solidFill>
            <a:srgbClr val="FF0000"/>
          </a:solidFill>
        </p:spPr>
        <p:txBody>
          <a:bodyPr wrap="square">
            <a:spAutoFit/>
          </a:bodyPr>
          <a:lstStyle/>
          <a:p>
            <a:pPr>
              <a:spcAft>
                <a:spcPts val="600"/>
              </a:spcAft>
            </a:pPr>
            <a:r>
              <a:rPr lang="fr-FR" sz="1400" i="1" dirty="0">
                <a:latin typeface="Source Sans Pro" panose="020B0503030403020204" pitchFamily="34" charset="0"/>
              </a:rPr>
              <a:t>Ce qu’il faut retenir</a:t>
            </a:r>
          </a:p>
          <a:p>
            <a:pPr marL="342900" indent="-342900">
              <a:buFont typeface="Arial" panose="020B0604020202020204" pitchFamily="34" charset="0"/>
              <a:buChar char="•"/>
            </a:pPr>
            <a:r>
              <a:rPr lang="fr-FR" sz="1400" dirty="0">
                <a:latin typeface="Source Sans Pro" panose="020B0503030403020204" pitchFamily="34" charset="0"/>
              </a:rPr>
              <a:t>ChatGPT, Bing chat, Bard/Gemini, Midjourney, DALL-E… Les outils d’IA générative textuels et visuels ont acquis une notoriété grand public en 2023, malgré des limites reconnues (réponses incohérentes ou fausses, absence de sources explicites).</a:t>
            </a:r>
          </a:p>
          <a:p>
            <a:pPr marL="342900" indent="-342900">
              <a:buFont typeface="Arial" panose="020B0604020202020204" pitchFamily="34" charset="0"/>
              <a:buChar char="•"/>
            </a:pPr>
            <a:r>
              <a:rPr lang="fr-FR" sz="1400" dirty="0">
                <a:latin typeface="Source Sans Pro" panose="020B0503030403020204" pitchFamily="34" charset="0"/>
              </a:rPr>
              <a:t>La multiplication d’outils dopés à l’IA promet une démocratisation des assistants élargissant le domaine de la recherche d’informations, en commençant par les moteurs de recherche.</a:t>
            </a:r>
          </a:p>
          <a:p>
            <a:pPr marL="342900" indent="-342900">
              <a:buFont typeface="Arial" panose="020B0604020202020204" pitchFamily="34" charset="0"/>
              <a:buChar char="•"/>
            </a:pPr>
            <a:r>
              <a:rPr lang="fr-FR" sz="1400" dirty="0">
                <a:latin typeface="Source Sans Pro" panose="020B0503030403020204" pitchFamily="34" charset="0"/>
              </a:rPr>
              <a:t>Les nouvelles fonctionnalités de raisonnement et de </a:t>
            </a:r>
            <a:r>
              <a:rPr lang="fr-FR" sz="1400" i="1" dirty="0">
                <a:latin typeface="Source Sans Pro" panose="020B0503030403020204" pitchFamily="34" charset="0"/>
              </a:rPr>
              <a:t>deep research</a:t>
            </a:r>
            <a:r>
              <a:rPr lang="fr-FR" sz="1400" dirty="0">
                <a:latin typeface="Source Sans Pro" panose="020B0503030403020204" pitchFamily="34" charset="0"/>
              </a:rPr>
              <a:t> annoncent une nouvelle ère pour les tchatbots, voire la recherche d’informations avec  des agents IA.</a:t>
            </a:r>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1181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A7534AD-610D-26EE-86F9-1AF9C2F280C4}"/>
              </a:ext>
            </a:extLst>
          </p:cNvPr>
          <p:cNvPicPr>
            <a:picLocks noChangeAspect="1"/>
          </p:cNvPicPr>
          <p:nvPr/>
        </p:nvPicPr>
        <p:blipFill>
          <a:blip r:embed="rId2"/>
          <a:stretch>
            <a:fillRect/>
          </a:stretch>
        </p:blipFill>
        <p:spPr>
          <a:xfrm>
            <a:off x="3544381" y="181486"/>
            <a:ext cx="5103237" cy="6495028"/>
          </a:xfrm>
          <a:prstGeom prst="rect">
            <a:avLst/>
          </a:prstGeom>
        </p:spPr>
      </p:pic>
      <p:sp>
        <p:nvSpPr>
          <p:cNvPr id="9" name="ZoneTexte 8">
            <a:extLst>
              <a:ext uri="{FF2B5EF4-FFF2-40B4-BE49-F238E27FC236}">
                <a16:creationId xmlns:a16="http://schemas.microsoft.com/office/drawing/2014/main" id="{218377DA-0EC7-9B0A-2BD9-0E1E8AE3BF1E}"/>
              </a:ext>
            </a:extLst>
          </p:cNvPr>
          <p:cNvSpPr txBox="1"/>
          <p:nvPr/>
        </p:nvSpPr>
        <p:spPr>
          <a:xfrm>
            <a:off x="5796913" y="6655494"/>
            <a:ext cx="598172" cy="246221"/>
          </a:xfrm>
          <a:prstGeom prst="rect">
            <a:avLst/>
          </a:prstGeom>
          <a:noFill/>
        </p:spPr>
        <p:txBody>
          <a:bodyPr wrap="square">
            <a:spAutoFit/>
          </a:bodyPr>
          <a:lstStyle/>
          <a:p>
            <a:r>
              <a:rPr lang="fr-FR" sz="1000" dirty="0">
                <a:hlinkClick r:id="rId3"/>
              </a:rPr>
              <a:t>A. Zhao</a:t>
            </a:r>
            <a:endParaRPr lang="fr-FR" sz="1000" dirty="0"/>
          </a:p>
        </p:txBody>
      </p:sp>
    </p:spTree>
    <p:extLst>
      <p:ext uri="{BB962C8B-B14F-4D97-AF65-F5344CB8AC3E}">
        <p14:creationId xmlns:p14="http://schemas.microsoft.com/office/powerpoint/2010/main" val="221410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A7227-4542-B487-959A-5D95BF75C4B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AE7A9E95-DCF3-618E-483C-D27E301DD00B}"/>
              </a:ext>
            </a:extLst>
          </p:cNvPr>
          <p:cNvSpPr txBox="1"/>
          <p:nvPr/>
        </p:nvSpPr>
        <p:spPr>
          <a:xfrm>
            <a:off x="5422900" y="6484838"/>
            <a:ext cx="2743200" cy="261610"/>
          </a:xfrm>
          <a:prstGeom prst="rect">
            <a:avLst/>
          </a:prstGeom>
          <a:noFill/>
        </p:spPr>
        <p:txBody>
          <a:bodyPr wrap="square">
            <a:spAutoFit/>
          </a:bodyPr>
          <a:lstStyle/>
          <a:p>
            <a:r>
              <a:rPr lang="fr-FR" sz="1100" dirty="0">
                <a:hlinkClick r:id="rId3"/>
              </a:rPr>
              <a:t>source</a:t>
            </a:r>
            <a:endParaRPr lang="fr-FR" sz="1100" dirty="0"/>
          </a:p>
        </p:txBody>
      </p:sp>
      <p:pic>
        <p:nvPicPr>
          <p:cNvPr id="7" name="Image 6">
            <a:extLst>
              <a:ext uri="{FF2B5EF4-FFF2-40B4-BE49-F238E27FC236}">
                <a16:creationId xmlns:a16="http://schemas.microsoft.com/office/drawing/2014/main" id="{28E0B5FB-12B8-B798-8B99-421FB1F2E04A}"/>
              </a:ext>
            </a:extLst>
          </p:cNvPr>
          <p:cNvPicPr>
            <a:picLocks noChangeAspect="1"/>
          </p:cNvPicPr>
          <p:nvPr/>
        </p:nvPicPr>
        <p:blipFill>
          <a:blip r:embed="rId4"/>
          <a:stretch>
            <a:fillRect/>
          </a:stretch>
        </p:blipFill>
        <p:spPr>
          <a:xfrm>
            <a:off x="2634525" y="626219"/>
            <a:ext cx="6369775" cy="5858619"/>
          </a:xfrm>
          <a:prstGeom prst="rect">
            <a:avLst/>
          </a:prstGeom>
        </p:spPr>
      </p:pic>
    </p:spTree>
    <p:extLst>
      <p:ext uri="{BB962C8B-B14F-4D97-AF65-F5344CB8AC3E}">
        <p14:creationId xmlns:p14="http://schemas.microsoft.com/office/powerpoint/2010/main" val="2923242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r>
              <a:rPr lang="fr-FR" dirty="0"/>
              <a:t>IA génératives textuelles - tchatbots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2" name="Titre 1">
            <a:extLst>
              <a:ext uri="{FF2B5EF4-FFF2-40B4-BE49-F238E27FC236}">
                <a16:creationId xmlns:a16="http://schemas.microsoft.com/office/drawing/2014/main" id="{401D8B4E-F934-2211-381F-86BB0DDE59B3}"/>
              </a:ext>
            </a:extLst>
          </p:cNvPr>
          <p:cNvSpPr>
            <a:spLocks noGrp="1"/>
          </p:cNvSpPr>
          <p:nvPr>
            <p:ph type="title"/>
          </p:nvPr>
        </p:nvSpPr>
        <p:spPr/>
        <p:txBody>
          <a:bodyPr>
            <a:normAutofit/>
          </a:bodyPr>
          <a:lstStyle/>
          <a:p>
            <a:r>
              <a:rPr lang="fr-FR" dirty="0"/>
              <a:t>ChatGPT et les autres IA génératives généralistes</a:t>
            </a:r>
          </a:p>
        </p:txBody>
      </p:sp>
      <p:sp>
        <p:nvSpPr>
          <p:cNvPr id="12" name="ZoneTexte 11">
            <a:extLst>
              <a:ext uri="{FF2B5EF4-FFF2-40B4-BE49-F238E27FC236}">
                <a16:creationId xmlns:a16="http://schemas.microsoft.com/office/drawing/2014/main" id="{4FF6314F-5529-21ED-F405-6B462FD5B376}"/>
              </a:ext>
            </a:extLst>
          </p:cNvPr>
          <p:cNvSpPr txBox="1"/>
          <p:nvPr/>
        </p:nvSpPr>
        <p:spPr>
          <a:xfrm>
            <a:off x="7829919" y="4108854"/>
            <a:ext cx="1684472" cy="1908215"/>
          </a:xfrm>
          <a:prstGeom prst="rect">
            <a:avLst/>
          </a:prstGeom>
          <a:noFill/>
        </p:spPr>
        <p:txBody>
          <a:bodyPr wrap="square">
            <a:spAutoFit/>
          </a:bodyPr>
          <a:lstStyle/>
          <a:p>
            <a:r>
              <a:rPr lang="fr-FR" sz="1400" dirty="0">
                <a:hlinkClick r:id="rId3"/>
              </a:rPr>
              <a:t>https://claude.ai/</a:t>
            </a:r>
            <a:endParaRPr lang="fr-FR" sz="1400" dirty="0"/>
          </a:p>
          <a:p>
            <a:r>
              <a:rPr lang="fr-FR" sz="1400" dirty="0"/>
              <a:t>(Anthropic) </a:t>
            </a:r>
          </a:p>
          <a:p>
            <a:endParaRPr lang="fr-FR" sz="1400" dirty="0"/>
          </a:p>
          <a:p>
            <a:endParaRPr lang="fr-FR" sz="1400" dirty="0"/>
          </a:p>
          <a:p>
            <a:endParaRPr lang="fr-FR" sz="1400" dirty="0"/>
          </a:p>
          <a:p>
            <a:endParaRPr lang="fr-FR" sz="1400" dirty="0"/>
          </a:p>
          <a:p>
            <a:endParaRPr lang="fr-FR" sz="1400" dirty="0"/>
          </a:p>
          <a:p>
            <a:r>
              <a:rPr lang="fr-FR" sz="1000" dirty="0"/>
              <a:t>modèles Sonnet, Haïku, Opus...</a:t>
            </a:r>
          </a:p>
        </p:txBody>
      </p:sp>
      <p:sp>
        <p:nvSpPr>
          <p:cNvPr id="14" name="ZoneTexte 13">
            <a:extLst>
              <a:ext uri="{FF2B5EF4-FFF2-40B4-BE49-F238E27FC236}">
                <a16:creationId xmlns:a16="http://schemas.microsoft.com/office/drawing/2014/main" id="{3C988329-9B29-9CF8-E033-DFC3DE2B39C8}"/>
              </a:ext>
            </a:extLst>
          </p:cNvPr>
          <p:cNvSpPr txBox="1"/>
          <p:nvPr/>
        </p:nvSpPr>
        <p:spPr>
          <a:xfrm>
            <a:off x="3155406" y="4100831"/>
            <a:ext cx="2030128" cy="1384995"/>
          </a:xfrm>
          <a:prstGeom prst="rect">
            <a:avLst/>
          </a:prstGeom>
          <a:noFill/>
        </p:spPr>
        <p:txBody>
          <a:bodyPr wrap="square">
            <a:spAutoFit/>
          </a:bodyPr>
          <a:lstStyle/>
          <a:p>
            <a:r>
              <a:rPr lang="fr-FR" sz="1400" dirty="0">
                <a:hlinkClick r:id="rId4"/>
              </a:rPr>
              <a:t>https://www.bing.com/</a:t>
            </a:r>
            <a:r>
              <a:rPr lang="fr-FR" sz="1400" dirty="0"/>
              <a:t> </a:t>
            </a:r>
          </a:p>
          <a:p>
            <a:r>
              <a:rPr lang="fr-FR" sz="1400" dirty="0"/>
              <a:t>ou </a:t>
            </a:r>
            <a:r>
              <a:rPr lang="fr-FR" sz="1400" dirty="0">
                <a:hlinkClick r:id="rId5"/>
              </a:rPr>
              <a:t>https://copilot.microsoft.com/</a:t>
            </a:r>
            <a:endParaRPr lang="fr-FR" sz="1400" dirty="0"/>
          </a:p>
          <a:p>
            <a:r>
              <a:rPr lang="fr-FR" sz="1400" dirty="0"/>
              <a:t>ou Microsoft 365</a:t>
            </a:r>
          </a:p>
          <a:p>
            <a:r>
              <a:rPr lang="fr-FR" sz="1400" dirty="0"/>
              <a:t>(Microsoft, sur </a:t>
            </a:r>
            <a:r>
              <a:rPr lang="fr-FR" sz="1400" dirty="0" err="1"/>
              <a:t>GPT-4</a:t>
            </a:r>
            <a:r>
              <a:rPr lang="fr-FR" sz="1400" dirty="0"/>
              <a:t>)</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025605" y="4108854"/>
            <a:ext cx="1905000" cy="2123658"/>
          </a:xfrm>
          <a:prstGeom prst="rect">
            <a:avLst/>
          </a:prstGeom>
          <a:noFill/>
        </p:spPr>
        <p:txBody>
          <a:bodyPr wrap="square">
            <a:spAutoFit/>
          </a:bodyPr>
          <a:lstStyle/>
          <a:p>
            <a:r>
              <a:rPr lang="fr-FR" sz="1400" dirty="0">
                <a:hlinkClick r:id="rId6"/>
              </a:rPr>
              <a:t>https://chatgpt.com/</a:t>
            </a:r>
            <a:r>
              <a:rPr lang="fr-FR" sz="1400" dirty="0"/>
              <a:t> </a:t>
            </a:r>
          </a:p>
          <a:p>
            <a:r>
              <a:rPr lang="fr-FR" sz="1400" dirty="0"/>
              <a:t>(OpenAI)</a:t>
            </a:r>
          </a:p>
          <a:p>
            <a:endParaRPr lang="fr-FR" sz="1400" dirty="0"/>
          </a:p>
          <a:p>
            <a:endParaRPr lang="fr-FR" sz="1400" dirty="0"/>
          </a:p>
          <a:p>
            <a:endParaRPr lang="fr-FR" sz="1400" dirty="0"/>
          </a:p>
          <a:p>
            <a:endParaRPr lang="fr-FR" sz="1400" dirty="0"/>
          </a:p>
          <a:p>
            <a:endParaRPr lang="fr-FR" sz="1400" dirty="0"/>
          </a:p>
          <a:p>
            <a:r>
              <a:rPr lang="fr-FR" sz="1000" dirty="0"/>
              <a:t>modèles GPT-4o, 4.1, série </a:t>
            </a:r>
            <a:r>
              <a:rPr lang="fr-FR" sz="1000" dirty="0" err="1"/>
              <a:t>o3</a:t>
            </a:r>
            <a:r>
              <a:rPr lang="fr-FR" sz="1000" dirty="0"/>
              <a:t> et </a:t>
            </a:r>
            <a:r>
              <a:rPr lang="fr-FR" sz="1000" dirty="0" err="1"/>
              <a:t>o4</a:t>
            </a:r>
            <a:r>
              <a:rPr lang="fr-FR" sz="1000" dirty="0"/>
              <a:t> mini...</a:t>
            </a:r>
          </a:p>
          <a:p>
            <a:endParaRPr lang="fr-FR" sz="1400"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9979729" y="4085492"/>
            <a:ext cx="1926521" cy="1969770"/>
          </a:xfrm>
          <a:prstGeom prst="rect">
            <a:avLst/>
          </a:prstGeom>
          <a:noFill/>
        </p:spPr>
        <p:txBody>
          <a:bodyPr wrap="square">
            <a:spAutoFit/>
          </a:bodyPr>
          <a:lstStyle/>
          <a:p>
            <a:r>
              <a:rPr lang="fr-FR" sz="1400" dirty="0">
                <a:hlinkClick r:id="rId7"/>
              </a:rPr>
              <a:t>https://chat.mistral.ai</a:t>
            </a:r>
            <a:endParaRPr lang="fr-FR" sz="1400" dirty="0"/>
          </a:p>
          <a:p>
            <a:r>
              <a:rPr lang="fr-FR" sz="1400" dirty="0"/>
              <a:t>(Mistral AI)</a:t>
            </a:r>
          </a:p>
          <a:p>
            <a:endParaRPr lang="fr-FR" sz="1400" dirty="0"/>
          </a:p>
          <a:p>
            <a:endParaRPr lang="fr-FR" sz="1400" dirty="0"/>
          </a:p>
          <a:p>
            <a:endParaRPr lang="fr-FR" sz="1400" dirty="0"/>
          </a:p>
          <a:p>
            <a:endParaRPr lang="fr-FR" sz="1400" dirty="0"/>
          </a:p>
          <a:p>
            <a:endParaRPr lang="fr-FR" sz="1400" dirty="0"/>
          </a:p>
          <a:p>
            <a:r>
              <a:rPr lang="fr-FR" sz="1000" dirty="0"/>
              <a:t>modèles Mistral Large, Small...</a:t>
            </a:r>
          </a:p>
          <a:p>
            <a:endParaRPr lang="fr-FR" sz="1400" dirty="0"/>
          </a:p>
        </p:txBody>
      </p:sp>
      <p:pic>
        <p:nvPicPr>
          <p:cNvPr id="21" name="Image 20">
            <a:extLst>
              <a:ext uri="{FF2B5EF4-FFF2-40B4-BE49-F238E27FC236}">
                <a16:creationId xmlns:a16="http://schemas.microsoft.com/office/drawing/2014/main" id="{4E2DE303-541A-2A41-003F-61620702A00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085847" y="2485169"/>
            <a:ext cx="1555181" cy="1555181"/>
          </a:xfrm>
          <a:prstGeom prst="rect">
            <a:avLst/>
          </a:prstGeom>
        </p:spPr>
      </p:pic>
      <p:pic>
        <p:nvPicPr>
          <p:cNvPr id="23" name="Image 22" descr="Une image contenant lune, objet astronomique, croissant, créativité&#10;&#10;Description générée automatiquement">
            <a:extLst>
              <a:ext uri="{FF2B5EF4-FFF2-40B4-BE49-F238E27FC236}">
                <a16:creationId xmlns:a16="http://schemas.microsoft.com/office/drawing/2014/main" id="{95024804-B678-53BE-38F0-7BB4EC1E6BD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77678" y="2527844"/>
            <a:ext cx="1548856" cy="1548856"/>
          </a:xfrm>
          <a:prstGeom prst="rect">
            <a:avLst/>
          </a:prstGeom>
        </p:spPr>
      </p:pic>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3331763" y="2489744"/>
            <a:ext cx="1548856" cy="1548856"/>
          </a:xfrm>
          <a:prstGeom prst="rect">
            <a:avLst/>
          </a:prstGeom>
        </p:spPr>
      </p:pic>
      <p:pic>
        <p:nvPicPr>
          <p:cNvPr id="26" name="Image 25" descr="Une image contenant conception, Graphique, art, illustration&#10;&#10;Description générée automatiquement">
            <a:extLst>
              <a:ext uri="{FF2B5EF4-FFF2-40B4-BE49-F238E27FC236}">
                <a16:creationId xmlns:a16="http://schemas.microsoft.com/office/drawing/2014/main" id="{3E8698EA-6449-3A1E-4946-A804FA7408C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7829918" y="2527844"/>
            <a:ext cx="1548856" cy="1548856"/>
          </a:xfrm>
          <a:prstGeom prst="rect">
            <a:avLst/>
          </a:prstGeom>
        </p:spPr>
      </p:pic>
      <p:pic>
        <p:nvPicPr>
          <p:cNvPr id="27" name="Image 26">
            <a:extLst>
              <a:ext uri="{FF2B5EF4-FFF2-40B4-BE49-F238E27FC236}">
                <a16:creationId xmlns:a16="http://schemas.microsoft.com/office/drawing/2014/main" id="{A38ABDB8-4B99-43F7-EABD-0D5496245E9E}"/>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0069508" y="2527844"/>
            <a:ext cx="1548856" cy="1548856"/>
          </a:xfrm>
          <a:prstGeom prst="rect">
            <a:avLst/>
          </a:prstGeom>
        </p:spPr>
      </p:pic>
      <p:sp>
        <p:nvSpPr>
          <p:cNvPr id="29" name="ZoneTexte 28">
            <a:extLst>
              <a:ext uri="{FF2B5EF4-FFF2-40B4-BE49-F238E27FC236}">
                <a16:creationId xmlns:a16="http://schemas.microsoft.com/office/drawing/2014/main" id="{5A546744-1CE0-D046-72EF-F5E4C9EC79F8}"/>
              </a:ext>
            </a:extLst>
          </p:cNvPr>
          <p:cNvSpPr txBox="1"/>
          <p:nvPr/>
        </p:nvSpPr>
        <p:spPr>
          <a:xfrm>
            <a:off x="5423444" y="4108854"/>
            <a:ext cx="2354603" cy="1754326"/>
          </a:xfrm>
          <a:prstGeom prst="rect">
            <a:avLst/>
          </a:prstGeom>
          <a:noFill/>
        </p:spPr>
        <p:txBody>
          <a:bodyPr wrap="square">
            <a:spAutoFit/>
          </a:bodyPr>
          <a:lstStyle/>
          <a:p>
            <a:r>
              <a:rPr lang="fr-FR" sz="1400" dirty="0">
                <a:hlinkClick r:id="rId13"/>
              </a:rPr>
              <a:t>https://gemini.google.com</a:t>
            </a:r>
            <a:endParaRPr lang="fr-FR" sz="1400" dirty="0"/>
          </a:p>
          <a:p>
            <a:r>
              <a:rPr lang="fr-FR" sz="1400" dirty="0"/>
              <a:t>(Google)</a:t>
            </a:r>
          </a:p>
          <a:p>
            <a:endParaRPr lang="fr-FR" sz="1400" dirty="0"/>
          </a:p>
          <a:p>
            <a:endParaRPr lang="fr-FR" sz="1400" dirty="0"/>
          </a:p>
          <a:p>
            <a:endParaRPr lang="fr-FR" sz="1400" dirty="0"/>
          </a:p>
          <a:p>
            <a:endParaRPr lang="fr-FR" sz="1400" dirty="0"/>
          </a:p>
          <a:p>
            <a:endParaRPr lang="fr-FR" sz="1400" dirty="0"/>
          </a:p>
          <a:p>
            <a:r>
              <a:rPr lang="fr-FR" sz="1000" dirty="0"/>
              <a:t>modèles Gemini 2.0, 2.5...</a:t>
            </a:r>
          </a:p>
        </p:txBody>
      </p:sp>
    </p:spTree>
    <p:extLst>
      <p:ext uri="{BB962C8B-B14F-4D97-AF65-F5344CB8AC3E}">
        <p14:creationId xmlns:p14="http://schemas.microsoft.com/office/powerpoint/2010/main" val="2522563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epSeek Logo">
            <a:extLst>
              <a:ext uri="{FF2B5EF4-FFF2-40B4-BE49-F238E27FC236}">
                <a16:creationId xmlns:a16="http://schemas.microsoft.com/office/drawing/2014/main" id="{122762A5-49D7-A646-504E-E77E79459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850" y="3429000"/>
            <a:ext cx="3714748" cy="78581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55EC4624-B58F-6EEE-8DB5-00556CD81311}"/>
              </a:ext>
            </a:extLst>
          </p:cNvPr>
          <p:cNvSpPr txBox="1"/>
          <p:nvPr/>
        </p:nvSpPr>
        <p:spPr>
          <a:xfrm>
            <a:off x="2425700" y="4505326"/>
            <a:ext cx="3305249" cy="307777"/>
          </a:xfrm>
          <a:prstGeom prst="rect">
            <a:avLst/>
          </a:prstGeom>
          <a:noFill/>
        </p:spPr>
        <p:txBody>
          <a:bodyPr wrap="square">
            <a:spAutoFit/>
          </a:bodyPr>
          <a:lstStyle/>
          <a:p>
            <a:r>
              <a:rPr lang="fr-FR" sz="1400" dirty="0">
                <a:hlinkClick r:id="rId4"/>
              </a:rPr>
              <a:t>https://www.deepseek.com/</a:t>
            </a:r>
            <a:r>
              <a:rPr lang="fr-FR" sz="1400" dirty="0"/>
              <a:t> (Hangzhou)</a:t>
            </a:r>
          </a:p>
        </p:txBody>
      </p:sp>
      <p:pic>
        <p:nvPicPr>
          <p:cNvPr id="3" name="Image 2">
            <a:extLst>
              <a:ext uri="{FF2B5EF4-FFF2-40B4-BE49-F238E27FC236}">
                <a16:creationId xmlns:a16="http://schemas.microsoft.com/office/drawing/2014/main" id="{16E43FE4-EB78-5FC8-A269-1FD10D078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045" y="3498003"/>
            <a:ext cx="1819529" cy="781159"/>
          </a:xfrm>
          <a:prstGeom prst="rect">
            <a:avLst/>
          </a:prstGeom>
        </p:spPr>
      </p:pic>
      <p:sp>
        <p:nvSpPr>
          <p:cNvPr id="6" name="ZoneTexte 5">
            <a:extLst>
              <a:ext uri="{FF2B5EF4-FFF2-40B4-BE49-F238E27FC236}">
                <a16:creationId xmlns:a16="http://schemas.microsoft.com/office/drawing/2014/main" id="{208837DC-8E3C-4F9F-6628-E705CFD05796}"/>
              </a:ext>
            </a:extLst>
          </p:cNvPr>
          <p:cNvSpPr txBox="1"/>
          <p:nvPr/>
        </p:nvSpPr>
        <p:spPr>
          <a:xfrm>
            <a:off x="7861045" y="4505325"/>
            <a:ext cx="2266950" cy="307777"/>
          </a:xfrm>
          <a:prstGeom prst="rect">
            <a:avLst/>
          </a:prstGeom>
          <a:noFill/>
        </p:spPr>
        <p:txBody>
          <a:bodyPr wrap="square">
            <a:spAutoFit/>
          </a:bodyPr>
          <a:lstStyle/>
          <a:p>
            <a:r>
              <a:rPr lang="fr-FR" sz="1400" dirty="0">
                <a:hlinkClick r:id="rId6"/>
              </a:rPr>
              <a:t>https://grok.com/</a:t>
            </a:r>
            <a:r>
              <a:rPr lang="fr-FR" sz="1400" dirty="0"/>
              <a:t> (</a:t>
            </a:r>
            <a:r>
              <a:rPr lang="fr-FR" sz="1400" dirty="0" err="1"/>
              <a:t>xAI</a:t>
            </a:r>
            <a:r>
              <a:rPr lang="fr-FR" sz="1400" dirty="0"/>
              <a:t>)</a:t>
            </a:r>
          </a:p>
        </p:txBody>
      </p:sp>
    </p:spTree>
    <p:extLst>
      <p:ext uri="{BB962C8B-B14F-4D97-AF65-F5344CB8AC3E}">
        <p14:creationId xmlns:p14="http://schemas.microsoft.com/office/powerpoint/2010/main" val="2841243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8" name="ZoneTexte 17">
            <a:extLst>
              <a:ext uri="{FF2B5EF4-FFF2-40B4-BE49-F238E27FC236}">
                <a16:creationId xmlns:a16="http://schemas.microsoft.com/office/drawing/2014/main" id="{95B3AC54-1451-15D5-FA8F-5FD091725B41}"/>
              </a:ext>
            </a:extLst>
          </p:cNvPr>
          <p:cNvSpPr txBox="1"/>
          <p:nvPr/>
        </p:nvSpPr>
        <p:spPr>
          <a:xfrm>
            <a:off x="6751132" y="4608712"/>
            <a:ext cx="4066094" cy="738664"/>
          </a:xfrm>
          <a:prstGeom prst="rect">
            <a:avLst/>
          </a:prstGeom>
          <a:noFill/>
        </p:spPr>
        <p:txBody>
          <a:bodyPr wrap="square">
            <a:spAutoFit/>
          </a:bodyPr>
          <a:lstStyle/>
          <a:p>
            <a:r>
              <a:rPr lang="fr-FR" sz="1400" dirty="0">
                <a:hlinkClick r:id="rId3"/>
              </a:rPr>
              <a:t>https://duckduckgo.com/?q=DuckDuckGo+AI+Chat&amp;ia=chat&amp;duckai=1</a:t>
            </a:r>
            <a:r>
              <a:rPr lang="fr-FR" sz="1400" dirty="0"/>
              <a:t> (</a:t>
            </a:r>
            <a:r>
              <a:rPr lang="fr-FR" sz="1400" dirty="0" err="1"/>
              <a:t>DuckDuckGo</a:t>
            </a:r>
            <a:r>
              <a:rPr lang="fr-FR" sz="1400" dirty="0"/>
              <a:t>)</a:t>
            </a:r>
          </a:p>
          <a:p>
            <a:endParaRPr lang="fr-FR" sz="1400" dirty="0"/>
          </a:p>
        </p:txBody>
      </p:sp>
      <p:pic>
        <p:nvPicPr>
          <p:cNvPr id="3" name="Image 2">
            <a:extLst>
              <a:ext uri="{FF2B5EF4-FFF2-40B4-BE49-F238E27FC236}">
                <a16:creationId xmlns:a16="http://schemas.microsoft.com/office/drawing/2014/main" id="{4AF47569-CC92-CA86-3BD8-9BDA31CDD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3281" y="3330662"/>
            <a:ext cx="2779176" cy="1124162"/>
          </a:xfrm>
          <a:prstGeom prst="rect">
            <a:avLst/>
          </a:prstGeom>
        </p:spPr>
      </p:pic>
      <p:sp>
        <p:nvSpPr>
          <p:cNvPr id="5" name="ZoneTexte 4">
            <a:extLst>
              <a:ext uri="{FF2B5EF4-FFF2-40B4-BE49-F238E27FC236}">
                <a16:creationId xmlns:a16="http://schemas.microsoft.com/office/drawing/2014/main" id="{31B6D45F-2AF6-9442-032F-67A2B79E2BA4}"/>
              </a:ext>
            </a:extLst>
          </p:cNvPr>
          <p:cNvSpPr txBox="1"/>
          <p:nvPr/>
        </p:nvSpPr>
        <p:spPr>
          <a:xfrm>
            <a:off x="856452" y="3477243"/>
            <a:ext cx="518322" cy="830997"/>
          </a:xfrm>
          <a:prstGeom prst="rect">
            <a:avLst/>
          </a:prstGeom>
          <a:noFill/>
        </p:spPr>
        <p:txBody>
          <a:bodyPr wrap="square" rtlCol="0">
            <a:spAutoFit/>
          </a:bodyPr>
          <a:lstStyle/>
          <a:p>
            <a:r>
              <a:rPr lang="fr-FR" sz="4800" dirty="0"/>
              <a:t>+</a:t>
            </a:r>
          </a:p>
        </p:txBody>
      </p:sp>
      <p:sp>
        <p:nvSpPr>
          <p:cNvPr id="7" name="ZoneTexte 6">
            <a:extLst>
              <a:ext uri="{FF2B5EF4-FFF2-40B4-BE49-F238E27FC236}">
                <a16:creationId xmlns:a16="http://schemas.microsoft.com/office/drawing/2014/main" id="{65C0D813-51BF-1EFB-0C43-7EA569A82F89}"/>
              </a:ext>
            </a:extLst>
          </p:cNvPr>
          <p:cNvSpPr txBox="1"/>
          <p:nvPr/>
        </p:nvSpPr>
        <p:spPr>
          <a:xfrm>
            <a:off x="1885325" y="4454823"/>
            <a:ext cx="2030128" cy="307777"/>
          </a:xfrm>
          <a:prstGeom prst="rect">
            <a:avLst/>
          </a:prstGeom>
          <a:noFill/>
        </p:spPr>
        <p:txBody>
          <a:bodyPr wrap="square">
            <a:spAutoFit/>
          </a:bodyPr>
          <a:lstStyle/>
          <a:p>
            <a:r>
              <a:rPr lang="fr-FR" sz="1400" dirty="0">
                <a:hlinkClick r:id="rId5"/>
              </a:rPr>
              <a:t>https://poe.com</a:t>
            </a:r>
            <a:r>
              <a:rPr lang="fr-FR" sz="1400" dirty="0"/>
              <a:t> </a:t>
            </a:r>
          </a:p>
        </p:txBody>
      </p:sp>
      <p:pic>
        <p:nvPicPr>
          <p:cNvPr id="6" name="Graphique 5">
            <a:extLst>
              <a:ext uri="{FF2B5EF4-FFF2-40B4-BE49-F238E27FC236}">
                <a16:creationId xmlns:a16="http://schemas.microsoft.com/office/drawing/2014/main" id="{FA00DC3E-D565-6578-B880-F521F9B38E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2474" y="3330661"/>
            <a:ext cx="1397607" cy="1124162"/>
          </a:xfrm>
          <a:prstGeom prst="rect">
            <a:avLst/>
          </a:prstGeom>
        </p:spPr>
      </p:pic>
      <p:sp>
        <p:nvSpPr>
          <p:cNvPr id="8" name="ZoneTexte 7">
            <a:extLst>
              <a:ext uri="{FF2B5EF4-FFF2-40B4-BE49-F238E27FC236}">
                <a16:creationId xmlns:a16="http://schemas.microsoft.com/office/drawing/2014/main" id="{F0692A0C-A2B9-04B6-1BC8-3D59AF51DF76}"/>
              </a:ext>
            </a:extLst>
          </p:cNvPr>
          <p:cNvSpPr txBox="1"/>
          <p:nvPr/>
        </p:nvSpPr>
        <p:spPr>
          <a:xfrm>
            <a:off x="1903281" y="6264953"/>
            <a:ext cx="8728416" cy="307777"/>
          </a:xfrm>
          <a:prstGeom prst="rect">
            <a:avLst/>
          </a:prstGeom>
          <a:noFill/>
        </p:spPr>
        <p:txBody>
          <a:bodyPr wrap="square">
            <a:spAutoFit/>
          </a:bodyPr>
          <a:lstStyle/>
          <a:p>
            <a:r>
              <a:rPr lang="fr-FR" sz="1400" dirty="0"/>
              <a:t>voir aussi </a:t>
            </a:r>
            <a:r>
              <a:rPr lang="fr-FR" sz="1400" dirty="0" err="1"/>
              <a:t>Ithaka</a:t>
            </a:r>
            <a:r>
              <a:rPr lang="fr-FR" sz="1400" dirty="0"/>
              <a:t> </a:t>
            </a:r>
            <a:r>
              <a:rPr lang="fr-FR" sz="1400" dirty="0" err="1"/>
              <a:t>S+R</a:t>
            </a:r>
            <a:r>
              <a:rPr lang="fr-FR" sz="1400" dirty="0"/>
              <a:t>. </a:t>
            </a:r>
            <a:r>
              <a:rPr lang="fr-FR" sz="1400" i="1" dirty="0"/>
              <a:t>Generative AI Product Tracker</a:t>
            </a:r>
            <a:r>
              <a:rPr lang="fr-FR" sz="1400" dirty="0"/>
              <a:t>. </a:t>
            </a:r>
            <a:r>
              <a:rPr lang="fr-FR" sz="1400" dirty="0">
                <a:hlinkClick r:id="rId8"/>
              </a:rPr>
              <a:t>https://sr.ithaka.org/our-work/generative-ai-product-tracker/</a:t>
            </a:r>
            <a:r>
              <a:rPr lang="fr-FR" sz="1400" dirty="0"/>
              <a:t> </a:t>
            </a:r>
          </a:p>
        </p:txBody>
      </p:sp>
    </p:spTree>
    <p:extLst>
      <p:ext uri="{BB962C8B-B14F-4D97-AF65-F5344CB8AC3E}">
        <p14:creationId xmlns:p14="http://schemas.microsoft.com/office/powerpoint/2010/main" val="2660048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79483D-2831-48EB-8F9A-B2C4D5E46E9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42094" y="528103"/>
            <a:ext cx="10107811" cy="5801793"/>
          </a:xfrm>
          <a:prstGeom prst="rect">
            <a:avLst/>
          </a:prstGeom>
        </p:spPr>
      </p:pic>
      <p:sp>
        <p:nvSpPr>
          <p:cNvPr id="5" name="Rectangle 4">
            <a:extLst>
              <a:ext uri="{FF2B5EF4-FFF2-40B4-BE49-F238E27FC236}">
                <a16:creationId xmlns:a16="http://schemas.microsoft.com/office/drawing/2014/main" id="{988FCD97-498A-4A3C-A39F-34285C77BA22}"/>
              </a:ext>
            </a:extLst>
          </p:cNvPr>
          <p:cNvSpPr/>
          <p:nvPr/>
        </p:nvSpPr>
        <p:spPr>
          <a:xfrm>
            <a:off x="5873762" y="6406634"/>
            <a:ext cx="1122423" cy="246221"/>
          </a:xfrm>
          <a:prstGeom prst="rect">
            <a:avLst/>
          </a:prstGeom>
        </p:spPr>
        <p:txBody>
          <a:bodyPr wrap="none">
            <a:spAutoFit/>
          </a:bodyPr>
          <a:lstStyle/>
          <a:p>
            <a:r>
              <a:rPr lang="fr-FR" sz="1000" dirty="0">
                <a:hlinkClick r:id="rId4"/>
              </a:rPr>
              <a:t>https://poe.com/</a:t>
            </a:r>
            <a:endParaRPr lang="fr-FR" sz="1000" dirty="0"/>
          </a:p>
        </p:txBody>
      </p:sp>
    </p:spTree>
    <p:extLst>
      <p:ext uri="{BB962C8B-B14F-4D97-AF65-F5344CB8AC3E}">
        <p14:creationId xmlns:p14="http://schemas.microsoft.com/office/powerpoint/2010/main" val="792416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163D77-746C-5445-DBAE-19FA7298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08" y="654382"/>
            <a:ext cx="7790983" cy="5072101"/>
          </a:xfrm>
          <a:prstGeom prst="rect">
            <a:avLst/>
          </a:prstGeom>
        </p:spPr>
      </p:pic>
      <p:sp>
        <p:nvSpPr>
          <p:cNvPr id="7" name="ZoneTexte 6">
            <a:extLst>
              <a:ext uri="{FF2B5EF4-FFF2-40B4-BE49-F238E27FC236}">
                <a16:creationId xmlns:a16="http://schemas.microsoft.com/office/drawing/2014/main" id="{330CA36B-495B-F330-6C27-F51274B10F1E}"/>
              </a:ext>
            </a:extLst>
          </p:cNvPr>
          <p:cNvSpPr txBox="1"/>
          <p:nvPr/>
        </p:nvSpPr>
        <p:spPr>
          <a:xfrm>
            <a:off x="4279752" y="5959023"/>
            <a:ext cx="3212951" cy="377945"/>
          </a:xfrm>
          <a:prstGeom prst="rect">
            <a:avLst/>
          </a:prstGeom>
          <a:noFill/>
        </p:spPr>
        <p:txBody>
          <a:bodyPr wrap="square">
            <a:spAutoFit/>
          </a:bodyPr>
          <a:lstStyle/>
          <a:p>
            <a:pPr algn="ctr"/>
            <a:r>
              <a:rPr lang="fr-FR" dirty="0">
                <a:hlinkClick r:id="rId4"/>
              </a:rPr>
              <a:t>https://comparia.beta.gouv.fr/</a:t>
            </a:r>
            <a:r>
              <a:rPr lang="fr-FR" dirty="0"/>
              <a:t> </a:t>
            </a:r>
          </a:p>
        </p:txBody>
      </p:sp>
    </p:spTree>
    <p:extLst>
      <p:ext uri="{BB962C8B-B14F-4D97-AF65-F5344CB8AC3E}">
        <p14:creationId xmlns:p14="http://schemas.microsoft.com/office/powerpoint/2010/main" val="3735256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84196B-C2B4-4257-8F30-C63A2E346787}"/>
              </a:ext>
            </a:extLst>
          </p:cNvPr>
          <p:cNvSpPr/>
          <p:nvPr/>
        </p:nvSpPr>
        <p:spPr>
          <a:xfrm>
            <a:off x="4789552" y="6470349"/>
            <a:ext cx="2127762" cy="369332"/>
          </a:xfrm>
          <a:prstGeom prst="rect">
            <a:avLst/>
          </a:prstGeom>
        </p:spPr>
        <p:txBody>
          <a:bodyPr wrap="none">
            <a:spAutoFit/>
          </a:bodyPr>
          <a:lstStyle/>
          <a:p>
            <a:r>
              <a:rPr lang="fr-FR" dirty="0">
                <a:hlinkClick r:id="rId3"/>
              </a:rPr>
              <a:t>https://chatgpt.com</a:t>
            </a:r>
            <a:r>
              <a:rPr lang="fr-FR" dirty="0"/>
              <a:t> </a:t>
            </a:r>
          </a:p>
        </p:txBody>
      </p:sp>
      <p:pic>
        <p:nvPicPr>
          <p:cNvPr id="4" name="Image 3">
            <a:extLst>
              <a:ext uri="{FF2B5EF4-FFF2-40B4-BE49-F238E27FC236}">
                <a16:creationId xmlns:a16="http://schemas.microsoft.com/office/drawing/2014/main" id="{9734A5A1-F197-C866-3C5F-80AB97B78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592" y="926204"/>
            <a:ext cx="9310135" cy="5422052"/>
          </a:xfrm>
          <a:prstGeom prst="rect">
            <a:avLst/>
          </a:prstGeom>
        </p:spPr>
      </p:pic>
    </p:spTree>
    <p:extLst>
      <p:ext uri="{BB962C8B-B14F-4D97-AF65-F5344CB8AC3E}">
        <p14:creationId xmlns:p14="http://schemas.microsoft.com/office/powerpoint/2010/main" val="3068259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au 6">
            <a:extLst>
              <a:ext uri="{FF2B5EF4-FFF2-40B4-BE49-F238E27FC236}">
                <a16:creationId xmlns:a16="http://schemas.microsoft.com/office/drawing/2014/main" id="{A0624ADE-DC10-42ED-83E8-F0F2C3AE0BFE}"/>
              </a:ext>
            </a:extLst>
          </p:cNvPr>
          <p:cNvGraphicFramePr>
            <a:graphicFrameLocks noGrp="1"/>
          </p:cNvGraphicFramePr>
          <p:nvPr>
            <p:extLst>
              <p:ext uri="{D42A27DB-BD31-4B8C-83A1-F6EECF244321}">
                <p14:modId xmlns:p14="http://schemas.microsoft.com/office/powerpoint/2010/main" val="4178882536"/>
              </p:ext>
            </p:extLst>
          </p:nvPr>
        </p:nvGraphicFramePr>
        <p:xfrm>
          <a:off x="352425" y="893575"/>
          <a:ext cx="11487150" cy="5876507"/>
        </p:xfrm>
        <a:graphic>
          <a:graphicData uri="http://schemas.openxmlformats.org/drawingml/2006/table">
            <a:tbl>
              <a:tblPr/>
              <a:tblGrid>
                <a:gridCol w="5372099">
                  <a:extLst>
                    <a:ext uri="{9D8B030D-6E8A-4147-A177-3AD203B41FA5}">
                      <a16:colId xmlns:a16="http://schemas.microsoft.com/office/drawing/2014/main" val="1549777593"/>
                    </a:ext>
                  </a:extLst>
                </a:gridCol>
                <a:gridCol w="704850">
                  <a:extLst>
                    <a:ext uri="{9D8B030D-6E8A-4147-A177-3AD203B41FA5}">
                      <a16:colId xmlns:a16="http://schemas.microsoft.com/office/drawing/2014/main" val="2448705086"/>
                    </a:ext>
                  </a:extLst>
                </a:gridCol>
                <a:gridCol w="5410201">
                  <a:extLst>
                    <a:ext uri="{9D8B030D-6E8A-4147-A177-3AD203B41FA5}">
                      <a16:colId xmlns:a16="http://schemas.microsoft.com/office/drawing/2014/main" val="87417370"/>
                    </a:ext>
                  </a:extLst>
                </a:gridCol>
              </a:tblGrid>
              <a:tr h="214468">
                <a:tc>
                  <a:txBody>
                    <a:bodyPr/>
                    <a:lstStyle/>
                    <a:p>
                      <a:pPr algn="ctr" fontAlgn="b"/>
                      <a:r>
                        <a:rPr lang="fr-FR" sz="1300" b="1" i="0" dirty="0">
                          <a:effectLst/>
                        </a:rPr>
                        <a:t>Entreprise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Année</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
                      <a:r>
                        <a:rPr lang="fr-FR" sz="1300" b="1" i="0" dirty="0">
                          <a:effectLst/>
                        </a:rPr>
                        <a:t>Produits</a:t>
                      </a:r>
                    </a:p>
                  </a:txBody>
                  <a:tcPr marL="33483" marR="33483" marT="16742" marB="16742" anchor="b">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9525"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232601548"/>
                  </a:ext>
                </a:extLst>
              </a:tr>
              <a:tr h="660078">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Fondation d'OpenAI, San Francisco (</a:t>
                      </a:r>
                      <a:r>
                        <a:rPr lang="fr-FR" sz="1300" dirty="0">
                          <a:effectLst/>
                        </a:rPr>
                        <a:t>Présidents : Elon Musk et Sam Altman)</a:t>
                      </a:r>
                      <a:endParaRPr lang="fr-FR" sz="1300" dirty="0">
                        <a:solidFill>
                          <a:srgbClr val="FF0000"/>
                        </a:solidFill>
                        <a:effectLst/>
                      </a:endParaRPr>
                    </a:p>
                    <a:p>
                      <a:pPr fontAlgn="base"/>
                      <a:r>
                        <a:rPr lang="fr-FR" sz="1300" dirty="0">
                          <a:solidFill>
                            <a:srgbClr val="FF0000"/>
                          </a:solidFill>
                          <a:effectLst/>
                        </a:rPr>
                        <a:t>Association à but non lucratif, dont l’ « objectif initial [est] de développer une IA avancée tout en promouvant la recherche sur l'IA en toute sécurité »</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401107168"/>
                  </a:ext>
                </a:extLst>
              </a:tr>
              <a:tr h="764852">
                <a:tc>
                  <a:txBody>
                    <a:bodyPr/>
                    <a:lstStyle/>
                    <a:p>
                      <a:pPr fontAlgn="base"/>
                      <a:r>
                        <a:rPr lang="fr-FR" sz="1300" dirty="0">
                          <a:effectLst/>
                        </a:rPr>
                        <a:t>Fin de l’association à but non lucratif pour une société à but lucratif</a:t>
                      </a:r>
                    </a:p>
                    <a:p>
                      <a:pPr fontAlgn="base"/>
                      <a:r>
                        <a:rPr lang="fr-FR" sz="1300" dirty="0">
                          <a:effectLst/>
                        </a:rPr>
                        <a:t>Annonce d'un partenariat avec </a:t>
                      </a:r>
                      <a:r>
                        <a:rPr lang="fr-FR" sz="1300" dirty="0">
                          <a:solidFill>
                            <a:srgbClr val="FF0000"/>
                          </a:solidFill>
                          <a:effectLst/>
                        </a:rPr>
                        <a:t>Microsoft</a:t>
                      </a:r>
                      <a:r>
                        <a:rPr lang="fr-FR" sz="1300" dirty="0">
                          <a:effectLst/>
                        </a:rPr>
                        <a:t> pour « accélérer le développement de l’IA tout en bénéficiant de la puissance des ressources de Microsoft Azure [</a:t>
                      </a:r>
                      <a:r>
                        <a:rPr lang="fr-FR" sz="1300" i="1" dirty="0">
                          <a:effectLst/>
                        </a:rPr>
                        <a:t>cloud</a:t>
                      </a:r>
                      <a:r>
                        <a:rPr lang="fr-FR" sz="1300" dirty="0">
                          <a:effectLst/>
                        </a:rPr>
                        <a:t> Microsoft] » (1 MM. $ sur plusieurs années)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2019</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Publication du LLM GPT-2, un modèle NLP suscitant « beaucoup d'attention en raison de ses capacités de génération de texte » (1,5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1701277304"/>
                  </a:ext>
                </a:extLst>
              </a:tr>
              <a:tr h="412042">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2020</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Lancement de GPT-3, « l'un des modèles NLP les plus avancés au monde » (</a:t>
                      </a:r>
                      <a:r>
                        <a:rPr lang="fr-FR" sz="1400" dirty="0"/>
                        <a:t>300 MM. de mots, </a:t>
                      </a:r>
                      <a:r>
                        <a:rPr lang="fr-FR" sz="1300" dirty="0">
                          <a:effectLst/>
                        </a:rPr>
                        <a:t>175 MM. de paramètres), disponible par API</a:t>
                      </a:r>
                      <a:r>
                        <a:rPr lang="fr-FR" sz="1300" baseline="0" dirty="0">
                          <a:effectLst/>
                        </a:rPr>
                        <a:t> (07/2020)</a:t>
                      </a:r>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459157511"/>
                  </a:ext>
                </a:extLst>
              </a:tr>
              <a:tr h="397929">
                <a:tc>
                  <a:txBody>
                    <a:bodyPr/>
                    <a:lstStyle/>
                    <a:p>
                      <a:pPr fontAlgn="base"/>
                      <a:endParaRPr lang="fr-FR" sz="130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effectLst/>
                        </a:rPr>
                        <a:t>Introduction de DALL-E, modèle de génération d'images à partir de descriptions textuelles (12 MM. de paramètres)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2198161603"/>
                  </a:ext>
                </a:extLst>
              </a:tr>
              <a:tr h="227852">
                <a:tc>
                  <a:txBody>
                    <a:bodyPr/>
                    <a:lstStyle/>
                    <a:p>
                      <a:pPr fontAlgn="base"/>
                      <a:endParaRPr lang="fr-FR" sz="130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2022</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dirty="0">
                          <a:solidFill>
                            <a:srgbClr val="FF0000"/>
                          </a:solidFill>
                          <a:effectLst/>
                        </a:rPr>
                        <a:t>Ouverture du tchatbot ChatGPT </a:t>
                      </a:r>
                      <a:r>
                        <a:rPr lang="fr-FR" sz="1300" dirty="0">
                          <a:effectLst/>
                        </a:rPr>
                        <a:t>(30/11)</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823742415"/>
                  </a:ext>
                </a:extLst>
              </a:tr>
              <a:tr h="1131774">
                <a:tc>
                  <a:txBody>
                    <a:bodyPr/>
                    <a:lstStyle/>
                    <a:p>
                      <a:pPr fontAlgn="base"/>
                      <a:r>
                        <a:rPr lang="fr-FR" sz="1300" dirty="0">
                          <a:effectLst/>
                        </a:rPr>
                        <a:t>Abonnement payant GPT Plus</a:t>
                      </a:r>
                    </a:p>
                    <a:p>
                      <a:pPr fontAlgn="base"/>
                      <a:r>
                        <a:rPr lang="fr-FR" sz="1300" dirty="0">
                          <a:effectLst/>
                        </a:rPr>
                        <a:t>Extension du partenariat avec Microsoft (10 MM. $ sur plusieurs années, 49% des parts)</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2023</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effectLst/>
                        </a:rPr>
                        <a:t>Ouverture de Bing chat (7/02)</a:t>
                      </a:r>
                    </a:p>
                    <a:p>
                      <a:pPr marL="0" marR="0" lvl="0" indent="0" algn="l" defTabSz="457200" rtl="0" eaLnBrk="1" fontAlgn="base" latinLnBrk="0" hangingPunct="1">
                        <a:lnSpc>
                          <a:spcPct val="100000"/>
                        </a:lnSpc>
                        <a:spcBef>
                          <a:spcPts val="0"/>
                        </a:spcBef>
                        <a:spcAft>
                          <a:spcPts val="0"/>
                        </a:spcAft>
                        <a:buClrTx/>
                        <a:buSzTx/>
                        <a:buFontTx/>
                        <a:buNone/>
                        <a:tabLst/>
                        <a:defRPr/>
                      </a:pPr>
                      <a:r>
                        <a:rPr lang="fr-FR" sz="1300" dirty="0">
                          <a:solidFill>
                            <a:srgbClr val="FF0000"/>
                          </a:solidFill>
                          <a:effectLst/>
                        </a:rPr>
                        <a:t>Ouverture de GPT-4, </a:t>
                      </a:r>
                      <a:r>
                        <a:rPr lang="fr-FR" sz="1300" dirty="0">
                          <a:effectLst/>
                        </a:rPr>
                        <a:t>une nouvelle itération de modèles NLP, « promettant des performances encore plus avancées » (14/03) (1</a:t>
                      </a:r>
                      <a:r>
                        <a:rPr lang="fr-FR" sz="1300" baseline="0" dirty="0">
                          <a:effectLst/>
                        </a:rPr>
                        <a:t> 000 </a:t>
                      </a:r>
                      <a:r>
                        <a:rPr lang="fr-FR" sz="1300" dirty="0">
                          <a:effectLst/>
                        </a:rPr>
                        <a:t>MM.</a:t>
                      </a:r>
                      <a:r>
                        <a:rPr lang="fr-FR" sz="1300" baseline="0" dirty="0">
                          <a:effectLst/>
                        </a:rPr>
                        <a:t> de paramètres ?)</a:t>
                      </a:r>
                      <a:endParaRPr lang="fr-FR" sz="1300" dirty="0">
                        <a:effectLst/>
                      </a:endParaRPr>
                    </a:p>
                    <a:p>
                      <a:pPr fontAlgn="base"/>
                      <a:r>
                        <a:rPr lang="fr-FR" sz="1300" dirty="0">
                          <a:effectLst/>
                        </a:rPr>
                        <a:t>OpenAI « continue à travailler sur des projets avancés en intelligence artificielle » : API, </a:t>
                      </a:r>
                      <a:r>
                        <a:rPr lang="fr-FR" sz="1300" i="1" dirty="0">
                          <a:effectLst/>
                        </a:rPr>
                        <a:t>plugins</a:t>
                      </a:r>
                      <a:r>
                        <a:rPr lang="fr-FR" sz="1300" dirty="0">
                          <a:effectLst/>
                        </a:rPr>
                        <a:t>, applis avec fonctionnalités </a:t>
                      </a:r>
                      <a:r>
                        <a:rPr lang="fr-FR" sz="1300" i="1" dirty="0">
                          <a:effectLst/>
                        </a:rPr>
                        <a:t>speech-to-</a:t>
                      </a:r>
                      <a:r>
                        <a:rPr lang="fr-FR" sz="1300" i="1" dirty="0" err="1">
                          <a:effectLst/>
                        </a:rPr>
                        <a:t>text</a:t>
                      </a:r>
                      <a:r>
                        <a:rPr lang="fr-FR" sz="1300" dirty="0">
                          <a:effectLst/>
                        </a:rPr>
                        <a:t>, ouverture</a:t>
                      </a:r>
                      <a:r>
                        <a:rPr lang="fr-FR" sz="1300" baseline="0" dirty="0">
                          <a:effectLst/>
                        </a:rPr>
                        <a:t> à internet, GPT store</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155354451"/>
                  </a:ext>
                </a:extLst>
              </a:tr>
              <a:tr h="1131774">
                <a:tc>
                  <a:txBody>
                    <a:bodyPr/>
                    <a:lstStyle/>
                    <a:p>
                      <a:pPr fontAlgn="base"/>
                      <a:r>
                        <a:rPr lang="fr-FR" sz="1300" dirty="0">
                          <a:solidFill>
                            <a:schemeClr val="tx1"/>
                          </a:solidFill>
                          <a:effectLst/>
                        </a:rPr>
                        <a:t>Ouverture d’une offre </a:t>
                      </a:r>
                      <a:r>
                        <a:rPr lang="fr-FR" sz="1300" dirty="0" err="1">
                          <a:solidFill>
                            <a:schemeClr val="tx1"/>
                          </a:solidFill>
                          <a:effectLst/>
                        </a:rPr>
                        <a:t>Edu</a:t>
                      </a:r>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2024</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Fin de </a:t>
                      </a:r>
                      <a:r>
                        <a:rPr lang="fr-FR" sz="1300" baseline="0" dirty="0" err="1">
                          <a:effectLst/>
                        </a:rPr>
                        <a:t>GPT</a:t>
                      </a:r>
                      <a:r>
                        <a:rPr lang="fr-FR" sz="1300" baseline="0" dirty="0">
                          <a:effectLst/>
                        </a:rPr>
                        <a:t>-3.5 dans ChatGPT</a:t>
                      </a:r>
                    </a:p>
                    <a:p>
                      <a:pPr fontAlgn="base"/>
                      <a:r>
                        <a:rPr lang="fr-FR" sz="1300" baseline="0" dirty="0">
                          <a:effectLst/>
                        </a:rPr>
                        <a:t>Développement des séries o (pour </a:t>
                      </a:r>
                      <a:r>
                        <a:rPr lang="fr-FR" sz="1300" i="1" baseline="0" dirty="0" err="1">
                          <a:effectLst/>
                        </a:rPr>
                        <a:t>omnimodal</a:t>
                      </a:r>
                      <a:r>
                        <a:rPr lang="fr-FR" sz="1300" baseline="0" dirty="0">
                          <a:effectLst/>
                        </a:rPr>
                        <a:t>)</a:t>
                      </a:r>
                    </a:p>
                    <a:p>
                      <a:pPr fontAlgn="base"/>
                      <a:r>
                        <a:rPr lang="fr-FR" sz="1300" baseline="0" dirty="0">
                          <a:effectLst/>
                        </a:rPr>
                        <a:t>Accès au site possible sans compte</a:t>
                      </a:r>
                    </a:p>
                    <a:p>
                      <a:pPr fontAlgn="base"/>
                      <a:r>
                        <a:rPr lang="fr-FR" sz="1300" baseline="0" dirty="0">
                          <a:effectLst/>
                        </a:rPr>
                        <a:t>Développement des modèles de raisonnement o (</a:t>
                      </a:r>
                      <a:r>
                        <a:rPr lang="fr-FR" sz="1300" baseline="0" dirty="0" err="1">
                          <a:effectLst/>
                        </a:rPr>
                        <a:t>o1</a:t>
                      </a:r>
                      <a:r>
                        <a:rPr lang="fr-FR" sz="1300" baseline="0" dirty="0">
                          <a:effectLst/>
                        </a:rPr>
                        <a:t>, </a:t>
                      </a:r>
                      <a:r>
                        <a:rPr lang="fr-FR" sz="1300" baseline="0" dirty="0" err="1">
                          <a:effectLst/>
                        </a:rPr>
                        <a:t>o3</a:t>
                      </a:r>
                      <a:r>
                        <a:rPr lang="fr-FR" sz="1300" baseline="0" dirty="0">
                          <a:effectLst/>
                        </a:rPr>
                        <a:t>)</a:t>
                      </a:r>
                    </a:p>
                    <a:p>
                      <a:pPr fontAlgn="base"/>
                      <a:r>
                        <a:rPr lang="fr-FR" sz="1300" baseline="0" dirty="0">
                          <a:effectLst/>
                        </a:rPr>
                        <a:t>Ouverture de Canvas pour interagir avec les réponses</a:t>
                      </a:r>
                    </a:p>
                    <a:p>
                      <a:pPr fontAlgn="base"/>
                      <a:r>
                        <a:rPr lang="fr-FR" sz="1300" baseline="0" dirty="0">
                          <a:effectLst/>
                        </a:rPr>
                        <a:t>Ouverture de </a:t>
                      </a:r>
                      <a:r>
                        <a:rPr lang="fr-FR" sz="1300" baseline="0" dirty="0" err="1">
                          <a:effectLst/>
                        </a:rPr>
                        <a:t>SearchGPT</a:t>
                      </a:r>
                      <a:r>
                        <a:rPr lang="fr-FR" sz="1300" baseline="0" dirty="0">
                          <a:effectLst/>
                        </a:rPr>
                        <a:t> pour rechercher sur internet</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12700"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713710681"/>
                  </a:ext>
                </a:extLst>
              </a:tr>
              <a:tr h="608161">
                <a:tc>
                  <a:txBody>
                    <a:bodyPr/>
                    <a:lstStyle/>
                    <a:p>
                      <a:pPr fontAlgn="base"/>
                      <a:endParaRPr lang="fr-FR" sz="1300" dirty="0">
                        <a:solidFill>
                          <a:schemeClr val="tx1"/>
                        </a:solidFill>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algn="ctr" fontAlgn="base"/>
                      <a:r>
                        <a:rPr lang="fr-FR" sz="1300" dirty="0">
                          <a:effectLst/>
                        </a:rPr>
                        <a:t>2025</a:t>
                      </a: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tc>
                  <a:txBody>
                    <a:bodyPr/>
                    <a:lstStyle/>
                    <a:p>
                      <a:pPr fontAlgn="base"/>
                      <a:r>
                        <a:rPr lang="fr-FR" sz="1300" baseline="0" dirty="0">
                          <a:effectLst/>
                        </a:rPr>
                        <a:t>sortie de </a:t>
                      </a:r>
                      <a:r>
                        <a:rPr lang="fr-FR" sz="1300" baseline="0" dirty="0" err="1">
                          <a:effectLst/>
                        </a:rPr>
                        <a:t>GPT</a:t>
                      </a:r>
                      <a:r>
                        <a:rPr lang="fr-FR" sz="1300" baseline="0" dirty="0">
                          <a:effectLst/>
                        </a:rPr>
                        <a:t>-4.5, 4.1, </a:t>
                      </a:r>
                      <a:r>
                        <a:rPr lang="fr-FR" sz="1300" baseline="0" dirty="0" err="1">
                          <a:effectLst/>
                        </a:rPr>
                        <a:t>o4</a:t>
                      </a:r>
                      <a:endParaRPr lang="fr-FR" sz="1300" baseline="0" dirty="0">
                        <a:effectLst/>
                      </a:endParaRPr>
                    </a:p>
                    <a:p>
                      <a:pPr fontAlgn="base"/>
                      <a:r>
                        <a:rPr lang="fr-FR" sz="1300" baseline="0" dirty="0">
                          <a:effectLst/>
                        </a:rPr>
                        <a:t>sortie de la </a:t>
                      </a:r>
                      <a:r>
                        <a:rPr lang="fr-FR" sz="1300" i="1" baseline="0" dirty="0">
                          <a:effectLst/>
                        </a:rPr>
                        <a:t>deep research</a:t>
                      </a:r>
                      <a:endParaRPr lang="fr-FR" sz="1300" baseline="0" dirty="0">
                        <a:effectLst/>
                      </a:endParaRPr>
                    </a:p>
                  </a:txBody>
                  <a:tcPr marL="33483" marR="33483" marT="16742" marB="16742" anchor="ctr">
                    <a:lnL w="9525" cap="flat" cmpd="sng" algn="ctr">
                      <a:solidFill>
                        <a:srgbClr val="D9D9E3"/>
                      </a:solidFill>
                      <a:prstDash val="solid"/>
                      <a:round/>
                      <a:headEnd type="none" w="med" len="med"/>
                      <a:tailEnd type="none" w="med" len="med"/>
                    </a:lnL>
                    <a:lnR w="9525" cap="flat" cmpd="sng" algn="ctr">
                      <a:solidFill>
                        <a:srgbClr val="D9D9E3"/>
                      </a:solidFill>
                      <a:prstDash val="solid"/>
                      <a:round/>
                      <a:headEnd type="none" w="med" len="med"/>
                      <a:tailEnd type="none" w="med" len="med"/>
                    </a:lnR>
                    <a:lnT w="12700" cap="flat" cmpd="sng" algn="ctr">
                      <a:solidFill>
                        <a:srgbClr val="D9D9E3"/>
                      </a:solidFill>
                      <a:prstDash val="solid"/>
                      <a:round/>
                      <a:headEnd type="none" w="med" len="med"/>
                      <a:tailEnd type="none" w="med" len="med"/>
                    </a:lnT>
                    <a:lnB w="9525" cap="flat" cmpd="sng" algn="ctr">
                      <a:solidFill>
                        <a:srgbClr val="D9D9E3"/>
                      </a:solidFill>
                      <a:prstDash val="solid"/>
                      <a:round/>
                      <a:headEnd type="none" w="med" len="med"/>
                      <a:tailEnd type="none" w="med" len="med"/>
                    </a:lnB>
                    <a:solidFill>
                      <a:srgbClr val="444654"/>
                    </a:solidFill>
                  </a:tcPr>
                </a:tc>
                <a:extLst>
                  <a:ext uri="{0D108BD9-81ED-4DB2-BD59-A6C34878D82A}">
                    <a16:rowId xmlns:a16="http://schemas.microsoft.com/office/drawing/2014/main" val="3513481399"/>
                  </a:ext>
                </a:extLst>
              </a:tr>
            </a:tbl>
          </a:graphicData>
        </a:graphic>
      </p:graphicFrame>
      <p:pic>
        <p:nvPicPr>
          <p:cNvPr id="2053" name="Picture 5" descr="https://upload.wikimedia.org/wikipedia/commons/thumb/4/4d/OpenAI_Logo.svg/langfr-130px-OpenAI_Logo.svg.png">
            <a:extLst>
              <a:ext uri="{FF2B5EF4-FFF2-40B4-BE49-F238E27FC236}">
                <a16:creationId xmlns:a16="http://schemas.microsoft.com/office/drawing/2014/main" id="{746194FB-550B-49FB-BB77-5713C0B39A3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4817630" y="142390"/>
            <a:ext cx="2246515" cy="60483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9E15F07-7E30-4EB2-BFD0-C0D4B3F2BDE0}"/>
              </a:ext>
            </a:extLst>
          </p:cNvPr>
          <p:cNvSpPr/>
          <p:nvPr/>
        </p:nvSpPr>
        <p:spPr>
          <a:xfrm rot="16200000">
            <a:off x="9398446" y="3425519"/>
            <a:ext cx="5325497" cy="261610"/>
          </a:xfrm>
          <a:prstGeom prst="rect">
            <a:avLst/>
          </a:prstGeom>
        </p:spPr>
        <p:txBody>
          <a:bodyPr wrap="none">
            <a:spAutoFit/>
          </a:bodyPr>
          <a:lstStyle/>
          <a:p>
            <a:r>
              <a:rPr lang="fr-FR" sz="1100" dirty="0"/>
              <a:t>sources : ChatGPT, 31/10/2023 (les passages entre guillemets sont de ChatGPT), Wikipédia</a:t>
            </a:r>
          </a:p>
        </p:txBody>
      </p:sp>
      <p:sp>
        <p:nvSpPr>
          <p:cNvPr id="8" name="Rectangle 7">
            <a:extLst>
              <a:ext uri="{FF2B5EF4-FFF2-40B4-BE49-F238E27FC236}">
                <a16:creationId xmlns:a16="http://schemas.microsoft.com/office/drawing/2014/main" id="{E6E67DF7-9132-4E2C-9D59-D46C43FED63A}"/>
              </a:ext>
            </a:extLst>
          </p:cNvPr>
          <p:cNvSpPr/>
          <p:nvPr/>
        </p:nvSpPr>
        <p:spPr>
          <a:xfrm>
            <a:off x="-1278370" y="310721"/>
            <a:ext cx="6096000" cy="769441"/>
          </a:xfrm>
          <a:prstGeom prst="rect">
            <a:avLst/>
          </a:prstGeom>
        </p:spPr>
        <p:txBody>
          <a:bodyPr>
            <a:spAutoFit/>
          </a:bodyPr>
          <a:lstStyle/>
          <a:p>
            <a:r>
              <a:rPr lang="en-US" sz="4400" dirty="0">
                <a:solidFill>
                  <a:srgbClr val="FF0000"/>
                </a:solidFill>
              </a:rPr>
              <a:t> </a:t>
            </a:r>
            <a:endParaRPr lang="fr-FR" sz="4400" dirty="0">
              <a:solidFill>
                <a:srgbClr val="FF0000"/>
              </a:solidFill>
              <a:highlight>
                <a:srgbClr val="FF0000"/>
              </a:highlight>
            </a:endParaRPr>
          </a:p>
        </p:txBody>
      </p:sp>
    </p:spTree>
    <p:extLst>
      <p:ext uri="{BB962C8B-B14F-4D97-AF65-F5344CB8AC3E}">
        <p14:creationId xmlns:p14="http://schemas.microsoft.com/office/powerpoint/2010/main" val="2531441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84196B-C2B4-4257-8F30-C63A2E346787}"/>
              </a:ext>
            </a:extLst>
          </p:cNvPr>
          <p:cNvSpPr/>
          <p:nvPr/>
        </p:nvSpPr>
        <p:spPr>
          <a:xfrm>
            <a:off x="4522784" y="6327085"/>
            <a:ext cx="3146439" cy="523220"/>
          </a:xfrm>
          <a:prstGeom prst="rect">
            <a:avLst/>
          </a:prstGeom>
        </p:spPr>
        <p:txBody>
          <a:bodyPr wrap="none">
            <a:spAutoFit/>
          </a:bodyPr>
          <a:lstStyle/>
          <a:p>
            <a:pPr algn="ctr"/>
            <a:r>
              <a:rPr lang="fr-FR" dirty="0"/>
              <a:t>ChatGPT (OpenAI, compte Plus)</a:t>
            </a:r>
          </a:p>
          <a:p>
            <a:pPr algn="ctr"/>
            <a:r>
              <a:rPr lang="fr-FR" sz="1000" dirty="0">
                <a:hlinkClick r:id="rId3"/>
              </a:rPr>
              <a:t>https://chatgpt.com</a:t>
            </a:r>
            <a:r>
              <a:rPr lang="fr-FR" sz="1000" dirty="0"/>
              <a:t> </a:t>
            </a:r>
          </a:p>
        </p:txBody>
      </p:sp>
      <p:pic>
        <p:nvPicPr>
          <p:cNvPr id="3" name="Image 2">
            <a:extLst>
              <a:ext uri="{FF2B5EF4-FFF2-40B4-BE49-F238E27FC236}">
                <a16:creationId xmlns:a16="http://schemas.microsoft.com/office/drawing/2014/main" id="{674B20CA-D3EE-5315-B0A7-EEBDEFC86C58}"/>
              </a:ext>
            </a:extLst>
          </p:cNvPr>
          <p:cNvPicPr>
            <a:picLocks noChangeAspect="1"/>
          </p:cNvPicPr>
          <p:nvPr/>
        </p:nvPicPr>
        <p:blipFill>
          <a:blip r:embed="rId4"/>
          <a:stretch>
            <a:fillRect/>
          </a:stretch>
        </p:blipFill>
        <p:spPr>
          <a:xfrm>
            <a:off x="2482895" y="444633"/>
            <a:ext cx="7654857" cy="5661877"/>
          </a:xfrm>
          <a:prstGeom prst="rect">
            <a:avLst/>
          </a:prstGeom>
        </p:spPr>
      </p:pic>
    </p:spTree>
    <p:extLst>
      <p:ext uri="{BB962C8B-B14F-4D97-AF65-F5344CB8AC3E}">
        <p14:creationId xmlns:p14="http://schemas.microsoft.com/office/powerpoint/2010/main" val="2176135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91DE8CD-570A-6C5C-E1F7-46F2C7CDA3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210" y="1331843"/>
            <a:ext cx="11081579" cy="4850296"/>
          </a:xfrm>
          <a:prstGeom prst="rect">
            <a:avLst/>
          </a:prstGeom>
          <a:noFill/>
          <a:ln>
            <a:noFill/>
          </a:ln>
        </p:spPr>
      </p:pic>
      <p:sp>
        <p:nvSpPr>
          <p:cNvPr id="6" name="ZoneTexte 5">
            <a:extLst>
              <a:ext uri="{FF2B5EF4-FFF2-40B4-BE49-F238E27FC236}">
                <a16:creationId xmlns:a16="http://schemas.microsoft.com/office/drawing/2014/main" id="{5675361D-165D-5C7F-B8B2-73AB3FAAEC07}"/>
              </a:ext>
            </a:extLst>
          </p:cNvPr>
          <p:cNvSpPr txBox="1"/>
          <p:nvPr/>
        </p:nvSpPr>
        <p:spPr>
          <a:xfrm>
            <a:off x="5840666" y="6328002"/>
            <a:ext cx="735232" cy="246221"/>
          </a:xfrm>
          <a:prstGeom prst="rect">
            <a:avLst/>
          </a:prstGeom>
          <a:noFill/>
        </p:spPr>
        <p:txBody>
          <a:bodyPr wrap="square">
            <a:spAutoFit/>
          </a:bodyPr>
          <a:lstStyle/>
          <a:p>
            <a:r>
              <a:rPr lang="fr-FR" sz="10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source</a:t>
            </a:r>
            <a:endParaRPr lang="fr-FR" sz="1000"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64960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6FCC64E-5F67-4C96-81F5-5CE5555B1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13" y="1483369"/>
            <a:ext cx="9175107" cy="507886"/>
          </a:xfrm>
          <a:prstGeom prst="rect">
            <a:avLst/>
          </a:prstGeom>
        </p:spPr>
      </p:pic>
      <p:sp>
        <p:nvSpPr>
          <p:cNvPr id="11" name="Espace réservé du texte 7">
            <a:extLst>
              <a:ext uri="{FF2B5EF4-FFF2-40B4-BE49-F238E27FC236}">
                <a16:creationId xmlns:a16="http://schemas.microsoft.com/office/drawing/2014/main" id="{83FD6E7C-9222-4FB9-B3DD-9DAB7204D1FD}"/>
              </a:ext>
            </a:extLst>
          </p:cNvPr>
          <p:cNvSpPr txBox="1">
            <a:spLocks/>
          </p:cNvSpPr>
          <p:nvPr/>
        </p:nvSpPr>
        <p:spPr>
          <a:xfrm>
            <a:off x="2495835" y="1991255"/>
            <a:ext cx="7200329" cy="3652308"/>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Font typeface="Arial"/>
              <a:buNone/>
            </a:pPr>
            <a:r>
              <a:rPr lang="fr-FR" sz="2800" b="1" dirty="0">
                <a:solidFill>
                  <a:srgbClr val="FF0000"/>
                </a:solidFill>
              </a:rPr>
              <a:t>Hallucination [IA]</a:t>
            </a:r>
          </a:p>
          <a:p>
            <a:pPr marL="0" indent="0" algn="ctr">
              <a:spcBef>
                <a:spcPts val="300"/>
              </a:spcBef>
              <a:spcAft>
                <a:spcPts val="300"/>
              </a:spcAft>
              <a:buNone/>
            </a:pPr>
            <a:r>
              <a:rPr lang="fr-FR" sz="2600" dirty="0"/>
              <a:t>« réponse fausse ou trompeuse</a:t>
            </a:r>
            <a:br>
              <a:rPr lang="fr-FR" sz="2600" dirty="0"/>
            </a:br>
            <a:r>
              <a:rPr lang="fr-FR" sz="2600" dirty="0"/>
              <a:t>qui est présentée comme un fait certain» </a:t>
            </a:r>
            <a:br>
              <a:rPr lang="fr-FR" sz="2800" dirty="0"/>
            </a:br>
            <a:r>
              <a:rPr lang="fr-FR" sz="1600" i="1" dirty="0">
                <a:hlinkClick r:id="rId4"/>
              </a:rPr>
              <a:t>Wikipédia</a:t>
            </a:r>
            <a:r>
              <a:rPr lang="fr-FR" sz="1600" dirty="0"/>
              <a:t> </a:t>
            </a:r>
            <a:endParaRPr lang="fr-FR" dirty="0"/>
          </a:p>
        </p:txBody>
      </p:sp>
    </p:spTree>
    <p:extLst>
      <p:ext uri="{BB962C8B-B14F-4D97-AF65-F5344CB8AC3E}">
        <p14:creationId xmlns:p14="http://schemas.microsoft.com/office/powerpoint/2010/main" val="3642698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7D5A1E4-4A29-0B45-96FB-EECB281247C0}"/>
              </a:ext>
            </a:extLst>
          </p:cNvPr>
          <p:cNvPicPr>
            <a:picLocks noChangeAspect="1"/>
          </p:cNvPicPr>
          <p:nvPr/>
        </p:nvPicPr>
        <p:blipFill>
          <a:blip r:embed="rId2"/>
          <a:stretch>
            <a:fillRect/>
          </a:stretch>
        </p:blipFill>
        <p:spPr>
          <a:xfrm>
            <a:off x="3812412" y="554135"/>
            <a:ext cx="4567176" cy="6026727"/>
          </a:xfrm>
          <a:prstGeom prst="rect">
            <a:avLst/>
          </a:prstGeom>
        </p:spPr>
      </p:pic>
      <p:sp>
        <p:nvSpPr>
          <p:cNvPr id="9" name="ZoneTexte 8">
            <a:extLst>
              <a:ext uri="{FF2B5EF4-FFF2-40B4-BE49-F238E27FC236}">
                <a16:creationId xmlns:a16="http://schemas.microsoft.com/office/drawing/2014/main" id="{1EF1A45B-CE5E-5DF8-8578-AC72EA42CD7A}"/>
              </a:ext>
            </a:extLst>
          </p:cNvPr>
          <p:cNvSpPr txBox="1"/>
          <p:nvPr/>
        </p:nvSpPr>
        <p:spPr>
          <a:xfrm>
            <a:off x="5868390" y="6561038"/>
            <a:ext cx="763422" cy="276999"/>
          </a:xfrm>
          <a:prstGeom prst="rect">
            <a:avLst/>
          </a:prstGeom>
          <a:noFill/>
        </p:spPr>
        <p:txBody>
          <a:bodyPr wrap="square">
            <a:spAutoFit/>
          </a:bodyPr>
          <a:lstStyle/>
          <a:p>
            <a:r>
              <a:rPr lang="fr-FR" sz="1200">
                <a:hlinkClick r:id="rId3"/>
              </a:rPr>
              <a:t>source</a:t>
            </a:r>
            <a:endParaRPr lang="fr-FR" sz="1200" dirty="0"/>
          </a:p>
        </p:txBody>
      </p:sp>
    </p:spTree>
    <p:extLst>
      <p:ext uri="{BB962C8B-B14F-4D97-AF65-F5344CB8AC3E}">
        <p14:creationId xmlns:p14="http://schemas.microsoft.com/office/powerpoint/2010/main" val="2099327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2219A50-A8A3-4C18-A220-E1CA12BF9F2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26268" y="1414462"/>
            <a:ext cx="6101907" cy="4543426"/>
          </a:xfrm>
          <a:prstGeom prst="rect">
            <a:avLst/>
          </a:prstGeom>
        </p:spPr>
      </p:pic>
      <p:pic>
        <p:nvPicPr>
          <p:cNvPr id="4" name="Image 3">
            <a:extLst>
              <a:ext uri="{FF2B5EF4-FFF2-40B4-BE49-F238E27FC236}">
                <a16:creationId xmlns:a16="http://schemas.microsoft.com/office/drawing/2014/main" id="{D802FF48-D3D7-4856-98F1-B2A9F44E72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6007" y="1171574"/>
            <a:ext cx="6122007" cy="4786314"/>
          </a:xfrm>
          <a:prstGeom prst="rect">
            <a:avLst/>
          </a:prstGeom>
        </p:spPr>
      </p:pic>
      <p:sp>
        <p:nvSpPr>
          <p:cNvPr id="7" name="Rectangle 6">
            <a:extLst>
              <a:ext uri="{FF2B5EF4-FFF2-40B4-BE49-F238E27FC236}">
                <a16:creationId xmlns:a16="http://schemas.microsoft.com/office/drawing/2014/main" id="{B2ADB736-AA28-4151-9FD3-33E4F68B10D8}"/>
              </a:ext>
            </a:extLst>
          </p:cNvPr>
          <p:cNvSpPr/>
          <p:nvPr/>
        </p:nvSpPr>
        <p:spPr>
          <a:xfrm>
            <a:off x="5255866" y="6329364"/>
            <a:ext cx="2303836" cy="246221"/>
          </a:xfrm>
          <a:prstGeom prst="rect">
            <a:avLst/>
          </a:prstGeom>
        </p:spPr>
        <p:txBody>
          <a:bodyPr wrap="none">
            <a:spAutoFit/>
          </a:bodyPr>
          <a:lstStyle/>
          <a:p>
            <a:r>
              <a:rPr lang="fr-FR" sz="1000" dirty="0"/>
              <a:t>source : ChatGPT (GPT-3.5), 11/07/2023 </a:t>
            </a:r>
          </a:p>
        </p:txBody>
      </p:sp>
      <p:sp>
        <p:nvSpPr>
          <p:cNvPr id="8" name="ZoneTexte 7">
            <a:extLst>
              <a:ext uri="{FF2B5EF4-FFF2-40B4-BE49-F238E27FC236}">
                <a16:creationId xmlns:a16="http://schemas.microsoft.com/office/drawing/2014/main" id="{CD39E876-2E6A-4D76-A96D-6566EA9F2877}"/>
              </a:ext>
            </a:extLst>
          </p:cNvPr>
          <p:cNvSpPr txBox="1"/>
          <p:nvPr/>
        </p:nvSpPr>
        <p:spPr>
          <a:xfrm rot="20834829">
            <a:off x="73671" y="3290500"/>
            <a:ext cx="1680372" cy="276999"/>
          </a:xfrm>
          <a:prstGeom prst="rect">
            <a:avLst/>
          </a:prstGeom>
          <a:noFill/>
        </p:spPr>
        <p:txBody>
          <a:bodyPr wrap="square" rtlCol="0">
            <a:spAutoFit/>
          </a:bodyPr>
          <a:lstStyle/>
          <a:p>
            <a:r>
              <a:rPr lang="fr-FR" sz="1200" dirty="0">
                <a:solidFill>
                  <a:srgbClr val="FF0000"/>
                </a:solidFill>
              </a:rPr>
              <a:t>faux !</a:t>
            </a:r>
          </a:p>
        </p:txBody>
      </p:sp>
      <p:sp>
        <p:nvSpPr>
          <p:cNvPr id="9" name="ZoneTexte 8">
            <a:extLst>
              <a:ext uri="{FF2B5EF4-FFF2-40B4-BE49-F238E27FC236}">
                <a16:creationId xmlns:a16="http://schemas.microsoft.com/office/drawing/2014/main" id="{E4D67311-1DB6-4785-9D84-8A242B1994D6}"/>
              </a:ext>
            </a:extLst>
          </p:cNvPr>
          <p:cNvSpPr txBox="1"/>
          <p:nvPr/>
        </p:nvSpPr>
        <p:spPr>
          <a:xfrm rot="20834829">
            <a:off x="73671" y="3980685"/>
            <a:ext cx="1680372" cy="276999"/>
          </a:xfrm>
          <a:prstGeom prst="rect">
            <a:avLst/>
          </a:prstGeom>
          <a:noFill/>
        </p:spPr>
        <p:txBody>
          <a:bodyPr wrap="square" rtlCol="0">
            <a:spAutoFit/>
          </a:bodyPr>
          <a:lstStyle/>
          <a:p>
            <a:r>
              <a:rPr lang="fr-FR" sz="1200" dirty="0">
                <a:solidFill>
                  <a:srgbClr val="FF0000"/>
                </a:solidFill>
              </a:rPr>
              <a:t>faux !</a:t>
            </a:r>
          </a:p>
        </p:txBody>
      </p:sp>
      <p:sp>
        <p:nvSpPr>
          <p:cNvPr id="10" name="ZoneTexte 9">
            <a:extLst>
              <a:ext uri="{FF2B5EF4-FFF2-40B4-BE49-F238E27FC236}">
                <a16:creationId xmlns:a16="http://schemas.microsoft.com/office/drawing/2014/main" id="{DA194739-EB0B-43BF-8FEB-50D754CC75DA}"/>
              </a:ext>
            </a:extLst>
          </p:cNvPr>
          <p:cNvSpPr txBox="1"/>
          <p:nvPr/>
        </p:nvSpPr>
        <p:spPr>
          <a:xfrm rot="20834829">
            <a:off x="73671" y="4606787"/>
            <a:ext cx="1680372" cy="276999"/>
          </a:xfrm>
          <a:prstGeom prst="rect">
            <a:avLst/>
          </a:prstGeom>
          <a:noFill/>
        </p:spPr>
        <p:txBody>
          <a:bodyPr wrap="square" rtlCol="0">
            <a:spAutoFit/>
          </a:bodyPr>
          <a:lstStyle/>
          <a:p>
            <a:r>
              <a:rPr lang="fr-FR" sz="1200" dirty="0">
                <a:solidFill>
                  <a:srgbClr val="FF0000"/>
                </a:solidFill>
              </a:rPr>
              <a:t>faux !</a:t>
            </a:r>
          </a:p>
        </p:txBody>
      </p:sp>
      <p:sp>
        <p:nvSpPr>
          <p:cNvPr id="11" name="ZoneTexte 10">
            <a:extLst>
              <a:ext uri="{FF2B5EF4-FFF2-40B4-BE49-F238E27FC236}">
                <a16:creationId xmlns:a16="http://schemas.microsoft.com/office/drawing/2014/main" id="{B24B0377-487A-4FD7-885D-C0836BA9A41E}"/>
              </a:ext>
            </a:extLst>
          </p:cNvPr>
          <p:cNvSpPr txBox="1"/>
          <p:nvPr/>
        </p:nvSpPr>
        <p:spPr>
          <a:xfrm rot="20834829">
            <a:off x="73671" y="5247889"/>
            <a:ext cx="1680372" cy="276999"/>
          </a:xfrm>
          <a:prstGeom prst="rect">
            <a:avLst/>
          </a:prstGeom>
          <a:noFill/>
        </p:spPr>
        <p:txBody>
          <a:bodyPr wrap="square" rtlCol="0">
            <a:spAutoFit/>
          </a:bodyPr>
          <a:lstStyle/>
          <a:p>
            <a:r>
              <a:rPr lang="fr-FR" sz="1200" dirty="0">
                <a:solidFill>
                  <a:srgbClr val="FF0000"/>
                </a:solidFill>
              </a:rPr>
              <a:t>faux !</a:t>
            </a:r>
          </a:p>
        </p:txBody>
      </p:sp>
      <p:sp>
        <p:nvSpPr>
          <p:cNvPr id="12" name="ZoneTexte 11">
            <a:extLst>
              <a:ext uri="{FF2B5EF4-FFF2-40B4-BE49-F238E27FC236}">
                <a16:creationId xmlns:a16="http://schemas.microsoft.com/office/drawing/2014/main" id="{75B4CC2A-79EE-41D4-AEB7-E0B31DBB6779}"/>
              </a:ext>
            </a:extLst>
          </p:cNvPr>
          <p:cNvSpPr txBox="1"/>
          <p:nvPr/>
        </p:nvSpPr>
        <p:spPr>
          <a:xfrm rot="20834829">
            <a:off x="6073934" y="1431287"/>
            <a:ext cx="1680372" cy="276999"/>
          </a:xfrm>
          <a:prstGeom prst="rect">
            <a:avLst/>
          </a:prstGeom>
          <a:noFill/>
        </p:spPr>
        <p:txBody>
          <a:bodyPr wrap="square" rtlCol="0">
            <a:spAutoFit/>
          </a:bodyPr>
          <a:lstStyle/>
          <a:p>
            <a:r>
              <a:rPr lang="fr-FR" sz="1200" dirty="0">
                <a:solidFill>
                  <a:srgbClr val="FF0000"/>
                </a:solidFill>
              </a:rPr>
              <a:t>faux !</a:t>
            </a:r>
          </a:p>
        </p:txBody>
      </p:sp>
      <p:sp>
        <p:nvSpPr>
          <p:cNvPr id="13" name="ZoneTexte 12">
            <a:extLst>
              <a:ext uri="{FF2B5EF4-FFF2-40B4-BE49-F238E27FC236}">
                <a16:creationId xmlns:a16="http://schemas.microsoft.com/office/drawing/2014/main" id="{31C967DD-5491-46B1-BDCD-D106F27D4FDF}"/>
              </a:ext>
            </a:extLst>
          </p:cNvPr>
          <p:cNvSpPr txBox="1"/>
          <p:nvPr/>
        </p:nvSpPr>
        <p:spPr>
          <a:xfrm rot="20834829">
            <a:off x="6131852" y="2123314"/>
            <a:ext cx="1680372" cy="276999"/>
          </a:xfrm>
          <a:prstGeom prst="rect">
            <a:avLst/>
          </a:prstGeom>
          <a:noFill/>
        </p:spPr>
        <p:txBody>
          <a:bodyPr wrap="square" rtlCol="0">
            <a:spAutoFit/>
          </a:bodyPr>
          <a:lstStyle/>
          <a:p>
            <a:r>
              <a:rPr lang="fr-FR" sz="1200" dirty="0">
                <a:solidFill>
                  <a:srgbClr val="FF0000"/>
                </a:solidFill>
              </a:rPr>
              <a:t>faux !</a:t>
            </a:r>
          </a:p>
        </p:txBody>
      </p:sp>
      <p:sp>
        <p:nvSpPr>
          <p:cNvPr id="14" name="ZoneTexte 13">
            <a:extLst>
              <a:ext uri="{FF2B5EF4-FFF2-40B4-BE49-F238E27FC236}">
                <a16:creationId xmlns:a16="http://schemas.microsoft.com/office/drawing/2014/main" id="{13620606-8052-4E49-AE88-84E5F03E3C92}"/>
              </a:ext>
            </a:extLst>
          </p:cNvPr>
          <p:cNvSpPr txBox="1"/>
          <p:nvPr/>
        </p:nvSpPr>
        <p:spPr>
          <a:xfrm rot="20834829">
            <a:off x="6131852" y="2798503"/>
            <a:ext cx="1680372" cy="276999"/>
          </a:xfrm>
          <a:prstGeom prst="rect">
            <a:avLst/>
          </a:prstGeom>
          <a:noFill/>
        </p:spPr>
        <p:txBody>
          <a:bodyPr wrap="square" rtlCol="0">
            <a:spAutoFit/>
          </a:bodyPr>
          <a:lstStyle/>
          <a:p>
            <a:r>
              <a:rPr lang="fr-FR" sz="1200" dirty="0">
                <a:solidFill>
                  <a:srgbClr val="FF0000"/>
                </a:solidFill>
              </a:rPr>
              <a:t>faux !</a:t>
            </a:r>
          </a:p>
        </p:txBody>
      </p:sp>
      <p:sp>
        <p:nvSpPr>
          <p:cNvPr id="15" name="ZoneTexte 14">
            <a:extLst>
              <a:ext uri="{FF2B5EF4-FFF2-40B4-BE49-F238E27FC236}">
                <a16:creationId xmlns:a16="http://schemas.microsoft.com/office/drawing/2014/main" id="{833C7028-68E1-46C8-A249-9162BD2DF9BF}"/>
              </a:ext>
            </a:extLst>
          </p:cNvPr>
          <p:cNvSpPr txBox="1"/>
          <p:nvPr/>
        </p:nvSpPr>
        <p:spPr>
          <a:xfrm rot="20834829">
            <a:off x="6131853" y="3461947"/>
            <a:ext cx="1680372" cy="276999"/>
          </a:xfrm>
          <a:prstGeom prst="rect">
            <a:avLst/>
          </a:prstGeom>
          <a:noFill/>
        </p:spPr>
        <p:txBody>
          <a:bodyPr wrap="square" rtlCol="0">
            <a:spAutoFit/>
          </a:bodyPr>
          <a:lstStyle/>
          <a:p>
            <a:r>
              <a:rPr lang="fr-FR" sz="1200" dirty="0">
                <a:solidFill>
                  <a:srgbClr val="FF0000"/>
                </a:solidFill>
              </a:rPr>
              <a:t>faux !</a:t>
            </a:r>
          </a:p>
        </p:txBody>
      </p:sp>
      <p:sp>
        <p:nvSpPr>
          <p:cNvPr id="16" name="ZoneTexte 15">
            <a:extLst>
              <a:ext uri="{FF2B5EF4-FFF2-40B4-BE49-F238E27FC236}">
                <a16:creationId xmlns:a16="http://schemas.microsoft.com/office/drawing/2014/main" id="{451CB9D6-4E4D-4959-B75C-4A19C3E34D07}"/>
              </a:ext>
            </a:extLst>
          </p:cNvPr>
          <p:cNvSpPr txBox="1"/>
          <p:nvPr/>
        </p:nvSpPr>
        <p:spPr>
          <a:xfrm rot="20834829">
            <a:off x="6131853" y="4004160"/>
            <a:ext cx="1680372" cy="276999"/>
          </a:xfrm>
          <a:prstGeom prst="rect">
            <a:avLst/>
          </a:prstGeom>
          <a:noFill/>
        </p:spPr>
        <p:txBody>
          <a:bodyPr wrap="square" rtlCol="0">
            <a:spAutoFit/>
          </a:bodyPr>
          <a:lstStyle/>
          <a:p>
            <a:r>
              <a:rPr lang="fr-FR" sz="1200" dirty="0">
                <a:solidFill>
                  <a:srgbClr val="FF0000"/>
                </a:solidFill>
              </a:rPr>
              <a:t>faux !</a:t>
            </a:r>
          </a:p>
        </p:txBody>
      </p:sp>
      <p:sp>
        <p:nvSpPr>
          <p:cNvPr id="17" name="ZoneTexte 16">
            <a:extLst>
              <a:ext uri="{FF2B5EF4-FFF2-40B4-BE49-F238E27FC236}">
                <a16:creationId xmlns:a16="http://schemas.microsoft.com/office/drawing/2014/main" id="{EDBD72F1-EFDD-4517-B3D5-CB284190A342}"/>
              </a:ext>
            </a:extLst>
          </p:cNvPr>
          <p:cNvSpPr txBox="1"/>
          <p:nvPr/>
        </p:nvSpPr>
        <p:spPr>
          <a:xfrm rot="20834829">
            <a:off x="6157860" y="4751499"/>
            <a:ext cx="1680372" cy="276999"/>
          </a:xfrm>
          <a:prstGeom prst="rect">
            <a:avLst/>
          </a:prstGeom>
          <a:noFill/>
        </p:spPr>
        <p:txBody>
          <a:bodyPr wrap="square" rtlCol="0">
            <a:spAutoFit/>
          </a:bodyPr>
          <a:lstStyle/>
          <a:p>
            <a:r>
              <a:rPr lang="fr-FR" sz="1200" dirty="0">
                <a:solidFill>
                  <a:srgbClr val="FF0000"/>
                </a:solidFill>
              </a:rPr>
              <a:t>faux !</a:t>
            </a:r>
          </a:p>
        </p:txBody>
      </p:sp>
    </p:spTree>
    <p:extLst>
      <p:ext uri="{BB962C8B-B14F-4D97-AF65-F5344CB8AC3E}">
        <p14:creationId xmlns:p14="http://schemas.microsoft.com/office/powerpoint/2010/main" val="117758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à coins arrondis 1"/>
          <p:cNvSpPr/>
          <p:nvPr/>
        </p:nvSpPr>
        <p:spPr>
          <a:xfrm>
            <a:off x="1057275" y="1175657"/>
            <a:ext cx="10077450" cy="5529943"/>
          </a:xfrm>
          <a:prstGeom prst="roundRect">
            <a:avLst/>
          </a:prstGeom>
          <a:gradFill>
            <a:gsLst>
              <a:gs pos="0">
                <a:srgbClr val="FF0000"/>
              </a:gs>
              <a:gs pos="100000">
                <a:srgbClr val="FF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outils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une </a:t>
            </a:r>
            <a:r>
              <a:rPr lang="fr-FR" sz="1600" b="1" dirty="0">
                <a:solidFill>
                  <a:schemeClr val="tx1"/>
                </a:solidFill>
              </a:rPr>
              <a:t>démultiplication</a:t>
            </a:r>
            <a:r>
              <a:rPr lang="fr-FR" sz="1600" dirty="0">
                <a:solidFill>
                  <a:schemeClr val="tx1"/>
                </a:solidFill>
              </a:rPr>
              <a:t> des outils actuellement (effet de mode)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des outils qui </a:t>
            </a:r>
            <a:r>
              <a:rPr lang="fr-FR" sz="1600" b="1" dirty="0">
                <a:solidFill>
                  <a:schemeClr val="tx1"/>
                </a:solidFill>
              </a:rPr>
              <a:t>bougent beaucoup </a:t>
            </a:r>
            <a:r>
              <a:rPr lang="fr-FR" sz="1600" dirty="0"/>
              <a:t>(fonctionnalités, rapprochement, etc.)</a:t>
            </a:r>
            <a:endParaRPr lang="fr-FR" sz="1600" dirty="0">
              <a:solidFill>
                <a:schemeClr val="tx1"/>
              </a:solidFill>
            </a:endParaRP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stable </a:t>
            </a:r>
            <a:r>
              <a:rPr lang="fr-FR" sz="1600" dirty="0">
                <a:solidFill>
                  <a:schemeClr val="tx1"/>
                </a:solidFill>
              </a:rPr>
              <a:t>(problème de connexion, arrêt de la génération en cours de route…)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b="1" dirty="0">
                <a:solidFill>
                  <a:schemeClr val="tx1"/>
                </a:solidFill>
              </a:rPr>
              <a:t>aucun outil n’est fiable</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r>
              <a:rPr lang="fr-FR" sz="1600" dirty="0">
                <a:solidFill>
                  <a:schemeClr val="tx1"/>
                </a:solidFill>
              </a:rPr>
              <a:t>la </a:t>
            </a:r>
            <a:r>
              <a:rPr lang="fr-FR" sz="1600" b="1" dirty="0">
                <a:solidFill>
                  <a:schemeClr val="tx1"/>
                </a:solidFill>
              </a:rPr>
              <a:t>connexion à internet </a:t>
            </a:r>
            <a:r>
              <a:rPr lang="fr-FR" sz="1600" dirty="0">
                <a:solidFill>
                  <a:schemeClr val="tx1"/>
                </a:solidFill>
              </a:rPr>
              <a:t>ne garantit pas la fiabilité ou l’absence d’hallucinations</a:t>
            </a:r>
          </a:p>
          <a:p>
            <a:pPr marL="990600" marR="0" lvl="2" indent="-342900" fontAlgn="auto">
              <a:lnSpc>
                <a:spcPct val="100000"/>
              </a:lnSpc>
              <a:spcBef>
                <a:spcPts val="0"/>
              </a:spcBef>
              <a:spcAft>
                <a:spcPts val="300"/>
              </a:spcAft>
              <a:buClr>
                <a:schemeClr val="tx1"/>
              </a:buClr>
              <a:buSzTx/>
              <a:buFont typeface="Arial" panose="020B0604020202020204" pitchFamily="34" charset="0"/>
              <a:buChar char="•"/>
              <a:tabLst/>
              <a:defRPr/>
            </a:pPr>
            <a:endParaRPr lang="fr-FR" sz="1000" dirty="0">
              <a:solidFill>
                <a:schemeClr val="tx1"/>
              </a:solidFill>
            </a:endParaRPr>
          </a:p>
          <a:p>
            <a:pPr marL="1062037" lvl="1" indent="-342900">
              <a:spcAft>
                <a:spcPts val="300"/>
              </a:spcAft>
              <a:buClr>
                <a:prstClr val="black"/>
              </a:buClr>
              <a:buFont typeface="Wingdings" panose="05000000000000000000" pitchFamily="2" charset="2"/>
              <a:buChar char="à"/>
            </a:pPr>
            <a:r>
              <a:rPr lang="fr-FR" dirty="0">
                <a:solidFill>
                  <a:prstClr val="white"/>
                </a:solidFill>
                <a:highlight>
                  <a:srgbClr val="000000"/>
                </a:highlight>
                <a:latin typeface="Calibri" panose="020F0502020204030204"/>
              </a:rPr>
              <a:t>en attente de la stabilisation du marché</a:t>
            </a:r>
          </a:p>
          <a:p>
            <a:pPr marL="1062037" lvl="1" indent="-342900">
              <a:spcAft>
                <a:spcPts val="300"/>
              </a:spcAft>
              <a:buClr>
                <a:prstClr val="black"/>
              </a:buClr>
              <a:buFont typeface="Wingdings" panose="05000000000000000000" pitchFamily="2" charset="2"/>
              <a:buChar char="à"/>
            </a:pPr>
            <a:endParaRPr lang="fr-FR" sz="2800" dirty="0">
              <a:solidFill>
                <a:prstClr val="white"/>
              </a:solidFill>
              <a:highlight>
                <a:srgbClr val="000000"/>
              </a:highlight>
              <a:latin typeface="Calibri" panose="020F0502020204030204"/>
            </a:endParaRP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r>
              <a:rPr kumimoji="0" lang="fr-FR" sz="2000"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méthodes</a:t>
            </a:r>
          </a:p>
          <a:p>
            <a:pPr marL="990600" lvl="2" indent="-342900">
              <a:spcAft>
                <a:spcPts val="300"/>
              </a:spcAft>
              <a:buClr>
                <a:schemeClr val="tx1"/>
              </a:buClr>
              <a:buFont typeface="Arial" panose="020B0604020202020204" pitchFamily="34" charset="0"/>
              <a:buChar char="•"/>
            </a:pPr>
            <a:r>
              <a:rPr lang="fr-FR" sz="1600" dirty="0">
                <a:solidFill>
                  <a:schemeClr val="tx1"/>
                </a:solidFill>
              </a:rPr>
              <a:t>identifier son besoin d’information et l’</a:t>
            </a:r>
            <a:r>
              <a:rPr lang="fr-FR" sz="1600" b="1" dirty="0">
                <a:solidFill>
                  <a:schemeClr val="tx1"/>
                </a:solidFill>
              </a:rPr>
              <a:t>outil le plus adapté</a:t>
            </a:r>
          </a:p>
          <a:p>
            <a:pPr marL="990600" lvl="2" indent="-342900">
              <a:spcAft>
                <a:spcPts val="300"/>
              </a:spcAft>
              <a:buClr>
                <a:schemeClr val="tx1"/>
              </a:buClr>
              <a:buFont typeface="Arial" panose="020B0604020202020204" pitchFamily="34" charset="0"/>
              <a:buChar char="•"/>
            </a:pPr>
            <a:r>
              <a:rPr lang="fr-FR" sz="1600" dirty="0">
                <a:solidFill>
                  <a:schemeClr val="tx1"/>
                </a:solidFill>
              </a:rPr>
              <a:t>prendre le temps de </a:t>
            </a:r>
            <a:r>
              <a:rPr lang="fr-FR" sz="1600" b="1" dirty="0">
                <a:solidFill>
                  <a:schemeClr val="tx1"/>
                </a:solidFill>
              </a:rPr>
              <a:t>réfléchir à son prompt</a:t>
            </a:r>
          </a:p>
          <a:p>
            <a:pPr marL="990600" lvl="2" indent="-342900">
              <a:spcAft>
                <a:spcPts val="300"/>
              </a:spcAft>
              <a:buClr>
                <a:schemeClr val="tx1"/>
              </a:buClr>
              <a:buFont typeface="Arial" panose="020B0604020202020204" pitchFamily="34" charset="0"/>
              <a:buChar char="•"/>
            </a:pPr>
            <a:r>
              <a:rPr lang="fr-FR" sz="1600" b="1" dirty="0">
                <a:solidFill>
                  <a:schemeClr val="tx1"/>
                </a:solidFill>
              </a:rPr>
              <a:t>évaluer</a:t>
            </a:r>
            <a:r>
              <a:rPr lang="fr-FR" sz="1600" dirty="0">
                <a:solidFill>
                  <a:schemeClr val="tx1"/>
                </a:solidFill>
              </a:rPr>
              <a:t> soigneusement tout rendu (« </a:t>
            </a:r>
            <a:r>
              <a:rPr lang="fr-FR" sz="1600" i="1" dirty="0">
                <a:solidFill>
                  <a:schemeClr val="tx1"/>
                </a:solidFill>
              </a:rPr>
              <a:t>Use but </a:t>
            </a:r>
            <a:r>
              <a:rPr lang="fr-FR" sz="1600" i="1" dirty="0" err="1">
                <a:solidFill>
                  <a:schemeClr val="tx1"/>
                </a:solidFill>
              </a:rPr>
              <a:t>don’t</a:t>
            </a:r>
            <a:r>
              <a:rPr lang="fr-FR" sz="1600" i="1" dirty="0">
                <a:solidFill>
                  <a:schemeClr val="tx1"/>
                </a:solidFill>
              </a:rPr>
              <a:t> trust</a:t>
            </a:r>
            <a:r>
              <a:rPr lang="fr-FR" sz="1600" dirty="0">
                <a:solidFill>
                  <a:schemeClr val="tx1"/>
                </a:solidFill>
              </a:rPr>
              <a:t> »)</a:t>
            </a:r>
          </a:p>
          <a:p>
            <a:pPr marL="571500" marR="0" lvl="0" indent="-309563" algn="l" defTabSz="457200" rtl="0" eaLnBrk="1" fontAlgn="auto" latinLnBrk="0" hangingPunct="1">
              <a:lnSpc>
                <a:spcPct val="100000"/>
              </a:lnSpc>
              <a:spcBef>
                <a:spcPts val="0"/>
              </a:spcBef>
              <a:spcAft>
                <a:spcPts val="300"/>
              </a:spcAft>
              <a:buClr>
                <a:prstClr val="black"/>
              </a:buClr>
              <a:buSzTx/>
              <a:buFont typeface="Arial" panose="020B0604020202020204" pitchFamily="34" charset="0"/>
              <a:buChar char="•"/>
              <a:tabLst/>
              <a:defRPr/>
            </a:pPr>
            <a:endParaRPr lang="fr-FR" sz="1000" dirty="0">
              <a:solidFill>
                <a:prstClr val="white"/>
              </a:solidFill>
              <a:highlight>
                <a:srgbClr val="000000"/>
              </a:highlight>
              <a:latin typeface="Calibri" panose="020F0502020204030204"/>
            </a:endParaRP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kumimoji="0" lang="fr-FR" b="0" i="0" u="none" strike="noStrike" kern="1200" cap="none" spc="0" normalizeH="0" baseline="0" noProof="0" dirty="0">
                <a:ln>
                  <a:noFill/>
                </a:ln>
                <a:solidFill>
                  <a:prstClr val="white"/>
                </a:solidFill>
                <a:effectLst/>
                <a:highlight>
                  <a:srgbClr val="000000"/>
                </a:highlight>
                <a:uLnTx/>
                <a:uFillTx/>
                <a:latin typeface="Calibri" panose="020F0502020204030204"/>
                <a:ea typeface="+mn-ea"/>
                <a:cs typeface="+mn-cs"/>
              </a:rPr>
              <a:t>ce ne sont que des « assistants », l’humain est toujours nécessaire</a:t>
            </a:r>
          </a:p>
          <a:p>
            <a:pPr marL="1076325" marR="0" lvl="0" indent="-342900" algn="l" defTabSz="457200" rtl="0" eaLnBrk="1" fontAlgn="auto" latinLnBrk="0" hangingPunct="1">
              <a:lnSpc>
                <a:spcPct val="100000"/>
              </a:lnSpc>
              <a:spcBef>
                <a:spcPts val="0"/>
              </a:spcBef>
              <a:spcAft>
                <a:spcPts val="300"/>
              </a:spcAft>
              <a:buClr>
                <a:prstClr val="black"/>
              </a:buClr>
              <a:buSzTx/>
              <a:buFont typeface="Wingdings" panose="05000000000000000000" pitchFamily="2" charset="2"/>
              <a:buChar char="à"/>
              <a:tabLst/>
              <a:defRPr/>
            </a:pPr>
            <a:r>
              <a:rPr lang="fr-FR" dirty="0">
                <a:solidFill>
                  <a:prstClr val="white"/>
                </a:solidFill>
                <a:highlight>
                  <a:srgbClr val="000000"/>
                </a:highlight>
                <a:latin typeface="Calibri" panose="020F0502020204030204"/>
              </a:rPr>
              <a:t>un travail plus conséquent pour trouver / produire de l’information de qualité ?</a:t>
            </a:r>
          </a:p>
        </p:txBody>
      </p:sp>
      <p:sp>
        <p:nvSpPr>
          <p:cNvPr id="8" name="Titre 4">
            <a:extLst>
              <a:ext uri="{FF2B5EF4-FFF2-40B4-BE49-F238E27FC236}">
                <a16:creationId xmlns:a16="http://schemas.microsoft.com/office/drawing/2014/main" id="{F8C7AE67-2B09-44C3-BDCC-E6B6D83C1A20}"/>
              </a:ext>
            </a:extLst>
          </p:cNvPr>
          <p:cNvSpPr>
            <a:spLocks noGrp="1"/>
          </p:cNvSpPr>
          <p:nvPr>
            <p:ph type="title"/>
          </p:nvPr>
        </p:nvSpPr>
        <p:spPr>
          <a:xfrm>
            <a:off x="685801" y="341083"/>
            <a:ext cx="10131425" cy="635000"/>
          </a:xfrm>
        </p:spPr>
        <p:txBody>
          <a:bodyPr>
            <a:normAutofit/>
          </a:bodyPr>
          <a:lstStyle/>
          <a:p>
            <a:r>
              <a:rPr lang="fr-FR" sz="1800" b="0" dirty="0">
                <a:solidFill>
                  <a:schemeClr val="tx1"/>
                </a:solidFill>
                <a:latin typeface="+mn-lt"/>
              </a:rPr>
              <a:t>Les messages à retenir</a:t>
            </a:r>
          </a:p>
        </p:txBody>
      </p:sp>
    </p:spTree>
    <p:extLst>
      <p:ext uri="{BB962C8B-B14F-4D97-AF65-F5344CB8AC3E}">
        <p14:creationId xmlns:p14="http://schemas.microsoft.com/office/powerpoint/2010/main" val="36044134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10582568" cy="38164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généralistes (tchatbots)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généralistes (non scientifiques) et datées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des réponses non réplicables et des résultats aléatoires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 manque de profondeur et d’originalité, voire piètre contenu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AI </a:t>
            </a:r>
            <a:r>
              <a:rPr kumimoji="0" lang="fr-FR" sz="2400" b="0" i="1" u="none" strike="noStrike" kern="1200" cap="none" spc="0" normalizeH="0" baseline="0" noProof="0" dirty="0" err="1">
                <a:ln>
                  <a:noFill/>
                </a:ln>
                <a:solidFill>
                  <a:prstClr val="white"/>
                </a:solidFill>
                <a:effectLst/>
                <a:uLnTx/>
                <a:uFillTx/>
                <a:latin typeface="Calibri" panose="020F0502020204030204"/>
                <a:ea typeface="+mn-ea"/>
                <a:cs typeface="+mn-cs"/>
              </a:rPr>
              <a:t>slop</a:t>
            </a:r>
            <a:r>
              <a:rPr lang="fr-FR" sz="2400" dirty="0">
                <a:solidFill>
                  <a:prstClr val="white"/>
                </a:solidFill>
                <a:latin typeface="Calibri" panose="020F0502020204030204"/>
              </a:rPr>
              <a:t>)</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absence de sources et de transparence</a:t>
            </a:r>
          </a:p>
          <a:p>
            <a:pPr marL="742950" lvl="1" indent="-285750">
              <a:spcAft>
                <a:spcPts val="1000"/>
              </a:spcAft>
              <a:buClr>
                <a:prstClr val="white"/>
              </a:buClr>
              <a:buSzPct val="100000"/>
              <a:buFont typeface="Arial"/>
              <a:buChar char="•"/>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hallucinations et des erreurs (bibliographie, éléments factuels, équations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1448997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BFD3E1A9-A9B3-4BAF-8CAD-E407DFAC94B5}"/>
              </a:ext>
            </a:extLst>
          </p:cNvPr>
          <p:cNvGraphicFramePr>
            <a:graphicFrameLocks noGrp="1"/>
          </p:cNvGraphicFramePr>
          <p:nvPr/>
        </p:nvGraphicFramePr>
        <p:xfrm>
          <a:off x="1611127" y="873543"/>
          <a:ext cx="8969746" cy="5110914"/>
        </p:xfrm>
        <a:graphic>
          <a:graphicData uri="http://schemas.openxmlformats.org/drawingml/2006/table">
            <a:tbl>
              <a:tblPr firstRow="1" bandRow="1">
                <a:tableStyleId>{5C22544A-7EE6-4342-B048-85BDC9FD1C3A}</a:tableStyleId>
              </a:tblPr>
              <a:tblGrid>
                <a:gridCol w="4484873">
                  <a:extLst>
                    <a:ext uri="{9D8B030D-6E8A-4147-A177-3AD203B41FA5}">
                      <a16:colId xmlns:a16="http://schemas.microsoft.com/office/drawing/2014/main" val="1707909748"/>
                    </a:ext>
                  </a:extLst>
                </a:gridCol>
                <a:gridCol w="4484873">
                  <a:extLst>
                    <a:ext uri="{9D8B030D-6E8A-4147-A177-3AD203B41FA5}">
                      <a16:colId xmlns:a16="http://schemas.microsoft.com/office/drawing/2014/main" val="20000"/>
                    </a:ext>
                  </a:extLst>
                </a:gridCol>
              </a:tblGrid>
              <a:tr h="5719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chatbots LLM de type ChatGPT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mj-lt"/>
                        </a:rPr>
                        <a:t>moteurs de recherche généralistes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48891">
                <a:tc>
                  <a:txBody>
                    <a:bodyPr/>
                    <a:lstStyle/>
                    <a:p>
                      <a:pPr algn="ctr">
                        <a:lnSpc>
                          <a:spcPct val="100000"/>
                        </a:lnSpc>
                      </a:pPr>
                      <a:br>
                        <a:rPr lang="fr-FR" sz="1400" dirty="0">
                          <a:solidFill>
                            <a:schemeClr val="tx1"/>
                          </a:solidFill>
                          <a:latin typeface="+mj-lt"/>
                        </a:rPr>
                      </a:br>
                      <a:r>
                        <a:rPr lang="fr-FR" sz="1400" dirty="0">
                          <a:solidFill>
                            <a:schemeClr val="tx1"/>
                          </a:solidFill>
                          <a:latin typeface="+mj-lt"/>
                        </a:rPr>
                        <a:t>données préformatées à partir de bases de données parfois anciennes</a:t>
                      </a:r>
                    </a:p>
                    <a:p>
                      <a:pPr algn="ctr">
                        <a:lnSpc>
                          <a:spcPct val="100000"/>
                        </a:lnSpc>
                      </a:pPr>
                      <a:endParaRPr lang="fr-FR" sz="1400" dirty="0">
                        <a:solidFill>
                          <a:schemeClr val="tx1"/>
                        </a:solidFill>
                        <a:latin typeface="+mj-lt"/>
                      </a:endParaRPr>
                    </a:p>
                    <a:p>
                      <a:pPr algn="ctr">
                        <a:lnSpc>
                          <a:spcPct val="100000"/>
                        </a:lnSpc>
                      </a:pPr>
                      <a:r>
                        <a:rPr lang="fr-FR" sz="1400" kern="1200" dirty="0">
                          <a:solidFill>
                            <a:schemeClr val="tx1"/>
                          </a:solidFill>
                          <a:latin typeface="+mj-lt"/>
                          <a:ea typeface="+mn-ea"/>
                          <a:cs typeface="+mn-cs"/>
                        </a:rPr>
                        <a:t>approche par énoncé (langage naturel), permettant plus de contexte et de personnalisation</a:t>
                      </a:r>
                    </a:p>
                    <a:p>
                      <a:pPr algn="ctr">
                        <a:lnSpc>
                          <a:spcPct val="100000"/>
                        </a:lnSpc>
                      </a:pPr>
                      <a:br>
                        <a:rPr lang="fr-FR" sz="1400" dirty="0">
                          <a:solidFill>
                            <a:schemeClr val="tx1"/>
                          </a:solidFill>
                          <a:latin typeface="+mj-lt"/>
                        </a:rPr>
                      </a:br>
                      <a:endParaRPr lang="fr-FR" sz="1400" dirty="0">
                        <a:solidFill>
                          <a:schemeClr val="tx1"/>
                        </a:solidFill>
                        <a:latin typeface="+mj-lt"/>
                      </a:endParaRPr>
                    </a:p>
                    <a:p>
                      <a:pPr algn="ctr">
                        <a:lnSpc>
                          <a:spcPct val="150000"/>
                        </a:lnSpc>
                      </a:pPr>
                      <a:r>
                        <a:rPr lang="fr-FR" sz="1400" dirty="0">
                          <a:solidFill>
                            <a:schemeClr val="tx1"/>
                          </a:solidFill>
                          <a:latin typeface="+mj-lt"/>
                        </a:rPr>
                        <a:t>« prompt » plus ou moins précis</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réponse (parfois sans source)</a:t>
                      </a:r>
                    </a:p>
                    <a:p>
                      <a:pPr algn="ctr">
                        <a:lnSpc>
                          <a:spcPct val="150000"/>
                        </a:lnSpc>
                      </a:pPr>
                      <a:endParaRPr lang="fr-FR" sz="1400" baseline="0" dirty="0">
                        <a:solidFill>
                          <a:schemeClr val="tx1"/>
                        </a:solidFill>
                        <a:latin typeface="+mj-lt"/>
                      </a:endParaRPr>
                    </a:p>
                    <a:p>
                      <a:pPr algn="ctr">
                        <a:lnSpc>
                          <a:spcPct val="150000"/>
                        </a:lnSpc>
                      </a:pPr>
                      <a:r>
                        <a:rPr lang="fr-FR" sz="1400" baseline="0" dirty="0">
                          <a:solidFill>
                            <a:schemeClr val="tx1"/>
                          </a:solidFill>
                          <a:latin typeface="+mj-lt"/>
                        </a:rPr>
                        <a:t>recherche conversationnelle (échanges)</a:t>
                      </a:r>
                    </a:p>
                    <a:p>
                      <a:pPr marL="0" marR="0" lvl="0" indent="0" algn="ctr" defTabSz="914400" rtl="0" eaLnBrk="1" fontAlgn="auto" latinLnBrk="0" hangingPunct="1">
                        <a:lnSpc>
                          <a:spcPct val="150000"/>
                        </a:lnSpc>
                        <a:spcBef>
                          <a:spcPts val="0"/>
                        </a:spcBef>
                        <a:spcAft>
                          <a:spcPts val="0"/>
                        </a:spcAft>
                        <a:buClrTx/>
                        <a:buSzTx/>
                        <a:buFontTx/>
                        <a:buNone/>
                        <a:tabLst/>
                        <a:defRPr/>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outils de réponses</a:t>
                      </a:r>
                      <a:endParaRPr lang="fr-FR" sz="1400" b="1" i="0" kern="1200" baseline="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endParaRPr lang="fr-FR" sz="1400" kern="1200" dirty="0">
                        <a:solidFill>
                          <a:schemeClr val="tx1"/>
                        </a:solidFill>
                        <a:latin typeface="+mn-lt"/>
                        <a:ea typeface="+mn-ea"/>
                        <a:cs typeface="+mn-cs"/>
                      </a:endParaRPr>
                    </a:p>
                    <a:p>
                      <a:pPr algn="ctr">
                        <a:lnSpc>
                          <a:spcPct val="100000"/>
                        </a:lnSpc>
                      </a:pPr>
                      <a:r>
                        <a:rPr lang="fr-FR" sz="1400" kern="1200" dirty="0">
                          <a:solidFill>
                            <a:schemeClr val="tx1"/>
                          </a:solidFill>
                          <a:latin typeface="+mn-lt"/>
                          <a:ea typeface="+mn-ea"/>
                          <a:cs typeface="+mn-cs"/>
                        </a:rPr>
                        <a:t>bases de données (index) mises à jour régulièrement</a:t>
                      </a: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approche par mots-clés </a:t>
                      </a:r>
                      <a:br>
                        <a:rPr lang="fr-FR" sz="1400" kern="1200" dirty="0">
                          <a:solidFill>
                            <a:schemeClr val="tx1"/>
                          </a:solidFill>
                          <a:latin typeface="+mn-lt"/>
                          <a:ea typeface="+mn-ea"/>
                          <a:cs typeface="+mn-cs"/>
                        </a:rPr>
                      </a:br>
                      <a:r>
                        <a:rPr lang="fr-FR" sz="1400" kern="1200" dirty="0">
                          <a:solidFill>
                            <a:schemeClr val="tx1"/>
                          </a:solidFill>
                          <a:latin typeface="+mn-lt"/>
                          <a:ea typeface="+mn-ea"/>
                          <a:cs typeface="+mn-cs"/>
                        </a:rPr>
                        <a:t>(et de plus en plus langage naturel)</a:t>
                      </a:r>
                    </a:p>
                    <a:p>
                      <a:pPr marL="0" algn="ctr" defTabSz="914400" rtl="0" eaLnBrk="1" latinLnBrk="0" hangingPunct="1">
                        <a:lnSpc>
                          <a:spcPct val="100000"/>
                        </a:lnSpc>
                      </a:pPr>
                      <a:endParaRPr lang="fr-FR" sz="900" kern="1200" dirty="0">
                        <a:solidFill>
                          <a:schemeClr val="tx1"/>
                        </a:solidFill>
                        <a:latin typeface="+mn-lt"/>
                        <a:ea typeface="+mn-ea"/>
                        <a:cs typeface="+mn-cs"/>
                      </a:endParaRPr>
                    </a:p>
                    <a:p>
                      <a:pPr marL="0" algn="ctr" defTabSz="914400" rtl="0" eaLnBrk="1" latinLnBrk="0" hangingPunct="1">
                        <a:lnSpc>
                          <a:spcPct val="100000"/>
                        </a:lnSpc>
                      </a:pPr>
                      <a:endParaRPr lang="fr-FR" sz="1400" kern="1200" dirty="0">
                        <a:solidFill>
                          <a:schemeClr val="tx1"/>
                        </a:solidFill>
                        <a:latin typeface="+mn-lt"/>
                        <a:ea typeface="+mn-ea"/>
                        <a:cs typeface="+mn-cs"/>
                      </a:endParaRPr>
                    </a:p>
                    <a:p>
                      <a:pPr marL="0" algn="ctr" defTabSz="914400" rtl="0" eaLnBrk="1" latinLnBrk="0" hangingPunct="1">
                        <a:lnSpc>
                          <a:spcPct val="100000"/>
                        </a:lnSpc>
                      </a:pPr>
                      <a:endParaRPr lang="fr-FR" sz="1200" kern="1200" dirty="0">
                        <a:solidFill>
                          <a:schemeClr val="tx1"/>
                        </a:solidFill>
                        <a:latin typeface="+mn-lt"/>
                        <a:ea typeface="+mn-ea"/>
                        <a:cs typeface="+mn-cs"/>
                      </a:endParaRPr>
                    </a:p>
                    <a:p>
                      <a:pPr marL="0" algn="ctr" defTabSz="914400" rtl="0" eaLnBrk="1" latinLnBrk="0" hangingPunct="1">
                        <a:lnSpc>
                          <a:spcPct val="100000"/>
                        </a:lnSpc>
                      </a:pPr>
                      <a:r>
                        <a:rPr lang="fr-FR" sz="1400" kern="1200" dirty="0">
                          <a:solidFill>
                            <a:schemeClr val="tx1"/>
                          </a:solidFill>
                          <a:latin typeface="+mn-lt"/>
                          <a:ea typeface="+mn-ea"/>
                          <a:cs typeface="+mn-cs"/>
                        </a:rPr>
                        <a:t>requête (avec booléns, filtres et tris)</a:t>
                      </a: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liste de résultats (et de plus en plus réponses)</a:t>
                      </a: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i="0" kern="1200" baseline="0" dirty="0">
                          <a:solidFill>
                            <a:schemeClr val="tx1"/>
                          </a:solidFill>
                          <a:latin typeface="+mn-lt"/>
                          <a:ea typeface="+mn-ea"/>
                          <a:cs typeface="+mn-cs"/>
                        </a:rPr>
                        <a:t>pas de conservation de l’historique d’une requête à l’autre (itérations)</a:t>
                      </a:r>
                    </a:p>
                    <a:p>
                      <a:pPr marL="0" algn="ctr" defTabSz="914400" rtl="0" eaLnBrk="1" latinLnBrk="0" hangingPunct="1">
                        <a:lnSpc>
                          <a:spcPct val="100000"/>
                        </a:lnSpc>
                      </a:pPr>
                      <a:br>
                        <a:rPr lang="fr-FR" sz="1400" i="0" kern="1200" baseline="0" dirty="0">
                          <a:solidFill>
                            <a:schemeClr val="tx1"/>
                          </a:solidFill>
                          <a:latin typeface="+mn-lt"/>
                          <a:ea typeface="+mn-ea"/>
                          <a:cs typeface="+mn-cs"/>
                        </a:rPr>
                      </a:br>
                      <a:endParaRPr lang="fr-FR" sz="1400" i="0" kern="1200" baseline="0" dirty="0">
                        <a:solidFill>
                          <a:schemeClr val="tx1"/>
                        </a:solidFill>
                        <a:latin typeface="+mn-lt"/>
                        <a:ea typeface="+mn-ea"/>
                        <a:cs typeface="+mn-cs"/>
                      </a:endParaRPr>
                    </a:p>
                    <a:p>
                      <a:pPr marL="0" algn="ctr" defTabSz="914400" rtl="0" eaLnBrk="1" latinLnBrk="0" hangingPunct="1">
                        <a:lnSpc>
                          <a:spcPct val="100000"/>
                        </a:lnSpc>
                      </a:pPr>
                      <a:r>
                        <a:rPr lang="fr-FR" sz="1400" b="1" i="0" kern="1200" baseline="0" dirty="0">
                          <a:solidFill>
                            <a:schemeClr val="tx1"/>
                          </a:solidFill>
                          <a:latin typeface="+mn-lt"/>
                          <a:ea typeface="+mn-ea"/>
                          <a:cs typeface="+mn-cs"/>
                          <a:sym typeface="Wingdings" panose="05000000000000000000" pitchFamily="2" charset="2"/>
                        </a:rPr>
                        <a:t> moteurs de recherche</a:t>
                      </a:r>
                      <a:endParaRPr lang="fr-FR" sz="1400" b="1" kern="1200" dirty="0">
                        <a:solidFill>
                          <a:schemeClr val="tx1"/>
                        </a:solidFill>
                        <a:latin typeface="+mn-lt"/>
                        <a:ea typeface="+mn-ea"/>
                        <a:cs typeface="+mn-cs"/>
                      </a:endParaRPr>
                    </a:p>
                    <a:p>
                      <a:pPr algn="ctr">
                        <a:lnSpc>
                          <a:spcPct val="150000"/>
                        </a:lnSpc>
                      </a:pPr>
                      <a:endParaRPr lang="fr-FR" sz="14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65146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09C8B-B32C-301C-D030-1FBAB7AE3C83}"/>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5D87704-5A51-A88B-1CB0-31011D836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3377" y="337047"/>
            <a:ext cx="6585245" cy="6183905"/>
          </a:xfrm>
          <a:prstGeom prst="rect">
            <a:avLst/>
          </a:prstGeom>
          <a:effectLst>
            <a:outerShdw blurRad="292100" dist="139700" dir="2700000" algn="ctr" rotWithShape="0">
              <a:srgbClr val="000000">
                <a:alpha val="65000"/>
              </a:srgbClr>
            </a:outerShdw>
          </a:effectLst>
        </p:spPr>
      </p:pic>
      <p:sp>
        <p:nvSpPr>
          <p:cNvPr id="7" name="ZoneTexte 6">
            <a:extLst>
              <a:ext uri="{FF2B5EF4-FFF2-40B4-BE49-F238E27FC236}">
                <a16:creationId xmlns:a16="http://schemas.microsoft.com/office/drawing/2014/main" id="{AA484888-F398-D341-B7B5-2006CB5C4A29}"/>
              </a:ext>
            </a:extLst>
          </p:cNvPr>
          <p:cNvSpPr txBox="1"/>
          <p:nvPr/>
        </p:nvSpPr>
        <p:spPr>
          <a:xfrm>
            <a:off x="5762624" y="6520952"/>
            <a:ext cx="6667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3785526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03EDC-1612-52A8-D9F7-5B0C390721DF}"/>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9AAC7C07-DF7C-B670-C89C-F9B28621FD94}"/>
              </a:ext>
            </a:extLst>
          </p:cNvPr>
          <p:cNvSpPr txBox="1"/>
          <p:nvPr/>
        </p:nvSpPr>
        <p:spPr>
          <a:xfrm>
            <a:off x="904501" y="923611"/>
            <a:ext cx="10382998"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Dépasser les limites des LLM</a:t>
            </a:r>
          </a:p>
        </p:txBody>
      </p:sp>
      <p:graphicFrame>
        <p:nvGraphicFramePr>
          <p:cNvPr id="4" name="Tableau 3">
            <a:extLst>
              <a:ext uri="{FF2B5EF4-FFF2-40B4-BE49-F238E27FC236}">
                <a16:creationId xmlns:a16="http://schemas.microsoft.com/office/drawing/2014/main" id="{01423059-C051-1EE2-D30A-09393B88E9B3}"/>
              </a:ext>
            </a:extLst>
          </p:cNvPr>
          <p:cNvGraphicFramePr>
            <a:graphicFrameLocks noGrp="1"/>
          </p:cNvGraphicFramePr>
          <p:nvPr>
            <p:extLst>
              <p:ext uri="{D42A27DB-BD31-4B8C-83A1-F6EECF244321}">
                <p14:modId xmlns:p14="http://schemas.microsoft.com/office/powerpoint/2010/main" val="2418200118"/>
              </p:ext>
            </p:extLst>
          </p:nvPr>
        </p:nvGraphicFramePr>
        <p:xfrm>
          <a:off x="1314547" y="1617994"/>
          <a:ext cx="9972952" cy="4048050"/>
        </p:xfrm>
        <a:graphic>
          <a:graphicData uri="http://schemas.openxmlformats.org/drawingml/2006/table">
            <a:tbl>
              <a:tblPr firstRow="1" bandRow="1">
                <a:tableStyleId>{5C22544A-7EE6-4342-B048-85BDC9FD1C3A}</a:tableStyleId>
              </a:tblPr>
              <a:tblGrid>
                <a:gridCol w="2531739">
                  <a:extLst>
                    <a:ext uri="{9D8B030D-6E8A-4147-A177-3AD203B41FA5}">
                      <a16:colId xmlns:a16="http://schemas.microsoft.com/office/drawing/2014/main" val="2977977878"/>
                    </a:ext>
                  </a:extLst>
                </a:gridCol>
                <a:gridCol w="7441213">
                  <a:extLst>
                    <a:ext uri="{9D8B030D-6E8A-4147-A177-3AD203B41FA5}">
                      <a16:colId xmlns:a16="http://schemas.microsoft.com/office/drawing/2014/main" val="3800298838"/>
                    </a:ext>
                  </a:extLst>
                </a:gridCol>
              </a:tblGrid>
              <a:tr h="407825">
                <a:tc>
                  <a:txBody>
                    <a:bodyPr/>
                    <a:lstStyle/>
                    <a:p>
                      <a:r>
                        <a:rPr lang="fr-FR" sz="1600" dirty="0"/>
                        <a:t>Limites</a:t>
                      </a:r>
                    </a:p>
                  </a:txBody>
                  <a:tcPr>
                    <a:noFill/>
                  </a:tcPr>
                </a:tc>
                <a:tc>
                  <a:txBody>
                    <a:bodyPr/>
                    <a:lstStyle/>
                    <a:p>
                      <a:r>
                        <a:rPr lang="fr-FR" sz="1600" dirty="0"/>
                        <a:t>Perspectives</a:t>
                      </a:r>
                    </a:p>
                  </a:txBody>
                  <a:tcPr>
                    <a:noFill/>
                  </a:tcPr>
                </a:tc>
                <a:extLst>
                  <a:ext uri="{0D108BD9-81ED-4DB2-BD59-A6C34878D82A}">
                    <a16:rowId xmlns:a16="http://schemas.microsoft.com/office/drawing/2014/main" val="547169168"/>
                  </a:ext>
                </a:extLst>
              </a:tr>
              <a:tr h="627556">
                <a:tc>
                  <a:txBody>
                    <a:bodyPr/>
                    <a:lstStyle/>
                    <a:p>
                      <a:r>
                        <a:rPr lang="fr-FR" sz="1600" dirty="0">
                          <a:solidFill>
                            <a:schemeClr val="tx1"/>
                          </a:solidFill>
                        </a:rPr>
                        <a:t>données d’entraînement grand public et datées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les données à des sources non prises en compte et de qualité (ex. : partenariats avec des médias, éditeurs scientifiques</a:t>
                      </a:r>
                      <a:r>
                        <a:rPr lang="fr-FR" sz="1600" dirty="0">
                          <a:solidFill>
                            <a:prstClr val="white"/>
                          </a:solidFill>
                          <a:latin typeface="+mn-lt"/>
                        </a:rPr>
                        <a:t>, autres techniques sémantiques</a:t>
                      </a:r>
                      <a:r>
                        <a:rPr kumimoji="0" lang="fr-FR" sz="1600" b="0" i="0" u="none" strike="noStrike" kern="1200" cap="none" spc="0" normalizeH="0" baseline="0" noProof="0" dirty="0">
                          <a:ln>
                            <a:noFill/>
                          </a:ln>
                          <a:solidFill>
                            <a:prstClr val="white"/>
                          </a:solidFill>
                          <a:effectLst/>
                          <a:uLnTx/>
                          <a:uFillTx/>
                          <a:latin typeface="+mn-lt"/>
                          <a:ea typeface="+mn-ea"/>
                          <a:cs typeface="+mn-cs"/>
                        </a:rPr>
                        <a:t>)</a:t>
                      </a:r>
                    </a:p>
                  </a:txBody>
                  <a:tcPr>
                    <a:noFill/>
                  </a:tcPr>
                </a:tc>
                <a:extLst>
                  <a:ext uri="{0D108BD9-81ED-4DB2-BD59-A6C34878D82A}">
                    <a16:rowId xmlns:a16="http://schemas.microsoft.com/office/drawing/2014/main" val="770720317"/>
                  </a:ext>
                </a:extLst>
              </a:tr>
              <a:tr h="389484">
                <a:tc>
                  <a:txBody>
                    <a:bodyPr/>
                    <a:lstStyle/>
                    <a:p>
                      <a:r>
                        <a:rPr lang="fr-FR" sz="1600" dirty="0">
                          <a:solidFill>
                            <a:schemeClr val="tx1"/>
                          </a:solidFill>
                        </a:rPr>
                        <a:t>prompt détaillé</a:t>
                      </a:r>
                    </a:p>
                  </a:txBody>
                  <a:tcPr>
                    <a:noFill/>
                  </a:tcPr>
                </a:tc>
                <a:tc>
                  <a:txBody>
                    <a:bodyPr/>
                    <a:lstStyle/>
                    <a:p>
                      <a:r>
                        <a:rPr lang="fr-FR" sz="1600" dirty="0">
                          <a:solidFill>
                            <a:schemeClr val="tx1"/>
                          </a:solidFill>
                        </a:rPr>
                        <a:t>faciliter l’expression des intentions et besoins (ex. :</a:t>
                      </a:r>
                      <a:r>
                        <a:rPr lang="fr-FR" sz="1600" i="1" dirty="0">
                          <a:solidFill>
                            <a:schemeClr val="tx1"/>
                          </a:solidFill>
                        </a:rPr>
                        <a:t> </a:t>
                      </a:r>
                      <a:r>
                        <a:rPr lang="fr-FR" sz="1600" i="1" dirty="0">
                          <a:solidFill>
                            <a:schemeClr val="accent3"/>
                          </a:solidFill>
                        </a:rPr>
                        <a:t>deep research</a:t>
                      </a:r>
                      <a:r>
                        <a:rPr lang="fr-FR" sz="1600" i="0" dirty="0">
                          <a:solidFill>
                            <a:schemeClr val="tx1"/>
                          </a:solidFill>
                        </a:rPr>
                        <a:t>)</a:t>
                      </a:r>
                      <a:endParaRPr lang="fr-FR" sz="1600" dirty="0">
                        <a:solidFill>
                          <a:schemeClr val="tx1"/>
                        </a:solidFill>
                      </a:endParaRPr>
                    </a:p>
                  </a:txBody>
                  <a:tcPr>
                    <a:noFill/>
                  </a:tcPr>
                </a:tc>
                <a:extLst>
                  <a:ext uri="{0D108BD9-81ED-4DB2-BD59-A6C34878D82A}">
                    <a16:rowId xmlns:a16="http://schemas.microsoft.com/office/drawing/2014/main" val="2474877160"/>
                  </a:ext>
                </a:extLst>
              </a:tr>
              <a:tr h="700078">
                <a:tc>
                  <a:txBody>
                    <a:bodyPr/>
                    <a:lstStyle/>
                    <a:p>
                      <a:r>
                        <a:rPr lang="fr-FR" sz="1600" dirty="0">
                          <a:solidFill>
                            <a:schemeClr val="tx1"/>
                          </a:solidFill>
                        </a:rPr>
                        <a:t>processus manquant de transparence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montrer le raisonnement (</a:t>
                      </a:r>
                      <a:r>
                        <a:rPr lang="fr-FR" sz="1600" dirty="0">
                          <a:solidFill>
                            <a:schemeClr val="accent3"/>
                          </a:solidFill>
                        </a:rPr>
                        <a:t>chaîne de pensée</a:t>
                      </a:r>
                      <a:r>
                        <a:rPr lang="fr-FR" sz="1600" dirty="0">
                          <a:solidFill>
                            <a:schemeClr val="tx1"/>
                          </a:solidFill>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développer des IA explicables</a:t>
                      </a:r>
                    </a:p>
                  </a:txBody>
                  <a:tcPr>
                    <a:noFill/>
                  </a:tcPr>
                </a:tc>
                <a:extLst>
                  <a:ext uri="{0D108BD9-81ED-4DB2-BD59-A6C34878D82A}">
                    <a16:rowId xmlns:a16="http://schemas.microsoft.com/office/drawing/2014/main" val="3040594623"/>
                  </a:ext>
                </a:extLst>
              </a:tr>
              <a:tr h="442922">
                <a:tc>
                  <a:txBody>
                    <a:bodyPr/>
                    <a:lstStyle/>
                    <a:p>
                      <a:r>
                        <a:rPr lang="fr-FR" sz="1600" dirty="0">
                          <a:solidFill>
                            <a:schemeClr val="tx1"/>
                          </a:solidFill>
                        </a:rPr>
                        <a:t>réponse probabiliste</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600" dirty="0">
                          <a:solidFill>
                            <a:prstClr val="white"/>
                          </a:solidFill>
                          <a:latin typeface="+mn-lt"/>
                        </a:rPr>
                        <a:t>améliorer la compréhension du LLM (ex. : </a:t>
                      </a:r>
                      <a:r>
                        <a:rPr lang="fr-FR" sz="1600" dirty="0">
                          <a:solidFill>
                            <a:schemeClr val="accent3"/>
                          </a:solidFill>
                          <a:latin typeface="+mn-lt"/>
                        </a:rPr>
                        <a:t>raisonnement</a:t>
                      </a:r>
                      <a:r>
                        <a:rPr lang="fr-FR" sz="1600" dirty="0">
                          <a:solidFill>
                            <a:prstClr val="white"/>
                          </a:solidFill>
                          <a:latin typeface="+mn-lt"/>
                        </a:rPr>
                        <a:t>, logique)</a:t>
                      </a:r>
                    </a:p>
                  </a:txBody>
                  <a:tcPr>
                    <a:noFill/>
                  </a:tcPr>
                </a:tc>
                <a:extLst>
                  <a:ext uri="{0D108BD9-81ED-4DB2-BD59-A6C34878D82A}">
                    <a16:rowId xmlns:a16="http://schemas.microsoft.com/office/drawing/2014/main" val="305833719"/>
                  </a:ext>
                </a:extLst>
              </a:tr>
              <a:tr h="657225">
                <a:tc>
                  <a:txBody>
                    <a:bodyPr/>
                    <a:lstStyle/>
                    <a:p>
                      <a:r>
                        <a:rPr lang="fr-FR" sz="1600" dirty="0">
                          <a:solidFill>
                            <a:schemeClr val="tx1"/>
                          </a:solidFill>
                        </a:rPr>
                        <a:t>réponses non sourcées</a:t>
                      </a:r>
                    </a:p>
                  </a:txBody>
                  <a:tcP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mn-lt"/>
                          <a:ea typeface="+mn-ea"/>
                          <a:cs typeface="+mn-cs"/>
                        </a:rPr>
                        <a:t>élargir le contexte en s’appuyant sur des bases de connaissances externes et n’utiliser les LLM pour leurs seules capacités linguistiques (ex. : </a:t>
                      </a:r>
                      <a:r>
                        <a:rPr kumimoji="0" lang="fr-FR" sz="1600" b="0" i="0" u="none" strike="noStrike" kern="1200" cap="none" spc="0" normalizeH="0" baseline="0" noProof="0" dirty="0">
                          <a:ln>
                            <a:noFill/>
                          </a:ln>
                          <a:solidFill>
                            <a:schemeClr val="accent3"/>
                          </a:solidFill>
                          <a:effectLst/>
                          <a:uLnTx/>
                          <a:uFillTx/>
                          <a:latin typeface="+mn-lt"/>
                          <a:ea typeface="+mn-ea"/>
                          <a:cs typeface="+mn-cs"/>
                        </a:rPr>
                        <a:t>RAG</a:t>
                      </a:r>
                      <a:r>
                        <a:rPr kumimoji="0" lang="fr-FR" sz="1600" b="0" i="0" u="none" strike="noStrike" kern="1200" cap="none" spc="0" normalizeH="0" baseline="0" noProof="0" dirty="0">
                          <a:ln>
                            <a:noFill/>
                          </a:ln>
                          <a:solidFill>
                            <a:prstClr val="white"/>
                          </a:solidFill>
                          <a:effectLst/>
                          <a:uLnTx/>
                          <a:uFillTx/>
                          <a:latin typeface="+mn-lt"/>
                          <a:ea typeface="+mn-ea"/>
                          <a:cs typeface="+mn-cs"/>
                        </a:rPr>
                        <a:t>)</a:t>
                      </a:r>
                      <a:endParaRPr lang="fr-FR" sz="1600" dirty="0">
                        <a:solidFill>
                          <a:schemeClr val="tx1"/>
                        </a:solidFill>
                      </a:endParaRPr>
                    </a:p>
                  </a:txBody>
                  <a:tcPr>
                    <a:noFill/>
                  </a:tcPr>
                </a:tc>
                <a:extLst>
                  <a:ext uri="{0D108BD9-81ED-4DB2-BD59-A6C34878D82A}">
                    <a16:rowId xmlns:a16="http://schemas.microsoft.com/office/drawing/2014/main" val="161897322"/>
                  </a:ext>
                </a:extLst>
              </a:tr>
              <a:tr h="647700">
                <a:tc>
                  <a:txBody>
                    <a:bodyPr/>
                    <a:lstStyle/>
                    <a:p>
                      <a:r>
                        <a:rPr lang="fr-FR" sz="1600" kern="1200" dirty="0">
                          <a:solidFill>
                            <a:schemeClr val="tx1"/>
                          </a:solidFill>
                          <a:latin typeface="+mn-lt"/>
                          <a:ea typeface="+mn-ea"/>
                          <a:cs typeface="+mn-cs"/>
                        </a:rPr>
                        <a:t>fonctionnalités d’assistant limitées (génération de contenu)</a:t>
                      </a:r>
                    </a:p>
                  </a:txBody>
                  <a:tcPr>
                    <a:noFill/>
                  </a:tcPr>
                </a:tc>
                <a:tc>
                  <a:txBody>
                    <a:bodyPr/>
                    <a:lstStyle/>
                    <a:p>
                      <a:r>
                        <a:rPr lang="fr-FR" sz="1600" kern="1200" dirty="0">
                          <a:solidFill>
                            <a:schemeClr val="tx1"/>
                          </a:solidFill>
                          <a:latin typeface="+mn-lt"/>
                          <a:ea typeface="+mn-ea"/>
                          <a:cs typeface="+mn-cs"/>
                        </a:rPr>
                        <a:t>développer des capacités d’action, de manière autonome (ex. : </a:t>
                      </a:r>
                      <a:r>
                        <a:rPr lang="fr-FR" sz="1600" kern="1200" dirty="0">
                          <a:solidFill>
                            <a:schemeClr val="accent3"/>
                          </a:solidFill>
                          <a:latin typeface="+mn-lt"/>
                          <a:ea typeface="+mn-ea"/>
                          <a:cs typeface="+mn-cs"/>
                        </a:rPr>
                        <a:t>IA agentique</a:t>
                      </a:r>
                      <a:r>
                        <a:rPr lang="fr-FR" sz="1600" kern="1200" dirty="0">
                          <a:solidFill>
                            <a:schemeClr val="tx1"/>
                          </a:solidFill>
                          <a:latin typeface="+mn-lt"/>
                          <a:ea typeface="+mn-ea"/>
                          <a:cs typeface="+mn-cs"/>
                        </a:rPr>
                        <a:t>, liens avec outils externes)</a:t>
                      </a:r>
                    </a:p>
                    <a:p>
                      <a:r>
                        <a:rPr lang="fr-FR" sz="1600" kern="1200" dirty="0">
                          <a:solidFill>
                            <a:schemeClr val="tx1"/>
                          </a:solidFill>
                          <a:latin typeface="+mn-lt"/>
                          <a:ea typeface="+mn-ea"/>
                          <a:cs typeface="+mn-cs"/>
                        </a:rPr>
                        <a:t>développer des capacités de mémorisation et de personnalisation</a:t>
                      </a:r>
                    </a:p>
                  </a:txBody>
                  <a:tcPr>
                    <a:noFill/>
                  </a:tcPr>
                </a:tc>
                <a:extLst>
                  <a:ext uri="{0D108BD9-81ED-4DB2-BD59-A6C34878D82A}">
                    <a16:rowId xmlns:a16="http://schemas.microsoft.com/office/drawing/2014/main" val="1580480282"/>
                  </a:ext>
                </a:extLst>
              </a:tr>
            </a:tbl>
          </a:graphicData>
        </a:graphic>
      </p:graphicFrame>
      <p:sp>
        <p:nvSpPr>
          <p:cNvPr id="2" name="ZoneTexte 1">
            <a:extLst>
              <a:ext uri="{FF2B5EF4-FFF2-40B4-BE49-F238E27FC236}">
                <a16:creationId xmlns:a16="http://schemas.microsoft.com/office/drawing/2014/main" id="{AE1A909C-7106-828B-B4E4-F870B117DC22}"/>
              </a:ext>
            </a:extLst>
          </p:cNvPr>
          <p:cNvSpPr txBox="1"/>
          <p:nvPr/>
        </p:nvSpPr>
        <p:spPr>
          <a:xfrm>
            <a:off x="3347085" y="5807323"/>
            <a:ext cx="8715749" cy="959237"/>
          </a:xfrm>
          <a:prstGeom prst="rect">
            <a:avLst/>
          </a:prstGeom>
          <a:solidFill>
            <a:srgbClr val="C00000"/>
          </a:solidFill>
        </p:spPr>
        <p:txBody>
          <a:bodyPr wrap="square">
            <a:spAutoFit/>
          </a:bodyPr>
          <a:lstStyle/>
          <a:p>
            <a:pPr marL="342900" marR="0" lvl="0" indent="-342900" algn="l" defTabSz="457200" rtl="0" eaLnBrk="1" fontAlgn="auto" latinLnBrk="0" hangingPunct="1">
              <a:lnSpc>
                <a:spcPct val="100000"/>
              </a:lnSpc>
              <a:spcBef>
                <a:spcPts val="0"/>
              </a:spcBef>
              <a:spcAft>
                <a:spcPts val="1000"/>
              </a:spcAft>
              <a:buClr>
                <a:prstClr val="white"/>
              </a:buClr>
              <a:buSzPct val="100000"/>
              <a:buFont typeface="Wingdings" panose="05000000000000000000" pitchFamily="2" charset="2"/>
              <a:buChar char="à"/>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situer les besoins</a:t>
            </a:r>
          </a:p>
          <a:p>
            <a:pPr marL="342900" marR="0" lvl="0" indent="-342900" algn="l" defTabSz="457200" rtl="0" eaLnBrk="1" fontAlgn="auto" latinLnBrk="0" hangingPunct="1">
              <a:lnSpc>
                <a:spcPct val="100000"/>
              </a:lnSpc>
              <a:spcBef>
                <a:spcPts val="0"/>
              </a:spcBef>
              <a:spcAft>
                <a:spcPts val="1000"/>
              </a:spcAft>
              <a:buClr>
                <a:prstClr val="white"/>
              </a:buClr>
              <a:buSzPct val="100000"/>
              <a:buFont typeface="Wingdings" panose="05000000000000000000" pitchFamily="2" charset="2"/>
              <a:buChar char="à"/>
              <a:tabLst/>
              <a:defRPr/>
            </a:pPr>
            <a:r>
              <a:rPr lang="fr-FR" sz="2400" dirty="0">
                <a:solidFill>
                  <a:prstClr val="white"/>
                </a:solidFill>
                <a:latin typeface="Calibri" panose="020F0502020204030204"/>
                <a:sym typeface="Wingdings" panose="05000000000000000000" pitchFamily="2" charset="2"/>
              </a:rPr>
              <a:t>intégrer les LLM comme une brique de systèmes plus larges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558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1BB736B-5A9D-BE73-EEA5-2F94FFA2C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812" y="1947242"/>
            <a:ext cx="10237885" cy="4284745"/>
          </a:xfrm>
          <a:prstGeom prst="rect">
            <a:avLst/>
          </a:prstGeom>
        </p:spPr>
      </p:pic>
      <p:sp>
        <p:nvSpPr>
          <p:cNvPr id="5" name="Rectangle 4">
            <a:extLst>
              <a:ext uri="{FF2B5EF4-FFF2-40B4-BE49-F238E27FC236}">
                <a16:creationId xmlns:a16="http://schemas.microsoft.com/office/drawing/2014/main" id="{3573E252-D51D-2E5C-7EF1-263170946931}"/>
              </a:ext>
            </a:extLst>
          </p:cNvPr>
          <p:cNvSpPr/>
          <p:nvPr/>
        </p:nvSpPr>
        <p:spPr>
          <a:xfrm>
            <a:off x="2681483" y="4164056"/>
            <a:ext cx="2976367" cy="6174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226501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A6DCEB0-6995-83C3-442B-307A301D1EB7}"/>
              </a:ext>
            </a:extLst>
          </p:cNvPr>
          <p:cNvSpPr txBox="1"/>
          <p:nvPr/>
        </p:nvSpPr>
        <p:spPr>
          <a:xfrm>
            <a:off x="0" y="2144941"/>
            <a:ext cx="10483214" cy="3385542"/>
          </a:xfrm>
          <a:prstGeom prst="rect">
            <a:avLst/>
          </a:prstGeom>
          <a:noFill/>
        </p:spPr>
        <p:txBody>
          <a:bodyPr wrap="square">
            <a:spAutoFit/>
          </a:bodyPr>
          <a:lstStyle/>
          <a:p>
            <a:pPr algn="ctr"/>
            <a:r>
              <a:rPr lang="fr-FR" sz="2800" b="1" i="0" noProof="0" dirty="0">
                <a:solidFill>
                  <a:srgbClr val="FF0000"/>
                </a:solidFill>
                <a:effectLst/>
              </a:rPr>
              <a:t>Raisonnement</a:t>
            </a:r>
          </a:p>
          <a:p>
            <a:endParaRPr lang="fr-FR" sz="2600" b="0" i="0" noProof="0" dirty="0">
              <a:effectLst/>
            </a:endParaRPr>
          </a:p>
          <a:p>
            <a:pPr algn="ctr"/>
            <a:r>
              <a:rPr lang="fr-FR" sz="2600" b="0" i="0" noProof="0" dirty="0">
                <a:effectLst/>
              </a:rPr>
              <a:t>« Dans le domaine de l’IA, la capacité de « raisonnement »</a:t>
            </a:r>
            <a:br>
              <a:rPr lang="fr-FR" sz="2600" b="0" i="0" noProof="0" dirty="0">
                <a:effectLst/>
              </a:rPr>
            </a:br>
            <a:r>
              <a:rPr lang="fr-FR" sz="2600" b="0" i="0" noProof="0" dirty="0">
                <a:effectLst/>
              </a:rPr>
              <a:t> d’un système renvoie à bien plus que les seules classification et prédiction. </a:t>
            </a:r>
          </a:p>
          <a:p>
            <a:pPr algn="ctr"/>
            <a:r>
              <a:rPr lang="fr-FR" sz="2600" b="0" i="0" noProof="0" dirty="0">
                <a:effectLst/>
              </a:rPr>
              <a:t>Elle renvoie à sa capacité à analyser l’information, tirer des conclusions logiques, intégrer du contexte et des nuances, et prendre des décisions éclairées. »</a:t>
            </a:r>
          </a:p>
          <a:p>
            <a:endParaRPr lang="en-US" dirty="0">
              <a:solidFill>
                <a:srgbClr val="5F6368"/>
              </a:solidFill>
            </a:endParaRPr>
          </a:p>
          <a:p>
            <a:pPr algn="ctr"/>
            <a:r>
              <a:rPr lang="en-US" sz="1200" dirty="0">
                <a:solidFill>
                  <a:srgbClr val="5F6368"/>
                </a:solidFill>
                <a:hlinkClick r:id="rId2"/>
              </a:rPr>
              <a:t>Google, 25/03/2025</a:t>
            </a:r>
            <a:endParaRPr lang="fr-FR" sz="1200" dirty="0"/>
          </a:p>
        </p:txBody>
      </p:sp>
      <p:sp>
        <p:nvSpPr>
          <p:cNvPr id="7" name="ZoneTexte 6">
            <a:extLst>
              <a:ext uri="{FF2B5EF4-FFF2-40B4-BE49-F238E27FC236}">
                <a16:creationId xmlns:a16="http://schemas.microsoft.com/office/drawing/2014/main" id="{ED3AA6B5-ED62-FB9D-A820-902F8A460197}"/>
              </a:ext>
            </a:extLst>
          </p:cNvPr>
          <p:cNvSpPr txBox="1"/>
          <p:nvPr/>
        </p:nvSpPr>
        <p:spPr>
          <a:xfrm>
            <a:off x="10238424" y="3256747"/>
            <a:ext cx="1953576" cy="584775"/>
          </a:xfrm>
          <a:prstGeom prst="rect">
            <a:avLst/>
          </a:prstGeom>
          <a:noFill/>
        </p:spPr>
        <p:txBody>
          <a:bodyPr wrap="square">
            <a:spAutoFit/>
          </a:bodyPr>
          <a:lstStyle/>
          <a:p>
            <a:pPr marL="263525"/>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grands modèles</a:t>
            </a:r>
          </a:p>
          <a:p>
            <a:r>
              <a:rPr lang="fr-FR" sz="1600" dirty="0">
                <a:solidFill>
                  <a:srgbClr val="FF0000"/>
                </a:solidFill>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de langage</a:t>
            </a:r>
            <a:endParaRPr lang="fr-FR" sz="1100" dirty="0">
              <a:solidFill>
                <a:srgbClr val="FF0000"/>
              </a:solidFill>
            </a:endParaRPr>
          </a:p>
        </p:txBody>
      </p:sp>
      <p:sp>
        <p:nvSpPr>
          <p:cNvPr id="8" name="ZoneTexte 7">
            <a:extLst>
              <a:ext uri="{FF2B5EF4-FFF2-40B4-BE49-F238E27FC236}">
                <a16:creationId xmlns:a16="http://schemas.microsoft.com/office/drawing/2014/main" id="{A2AE8123-F165-8763-F699-BC358B5EE08C}"/>
              </a:ext>
            </a:extLst>
          </p:cNvPr>
          <p:cNvSpPr txBox="1"/>
          <p:nvPr/>
        </p:nvSpPr>
        <p:spPr>
          <a:xfrm>
            <a:off x="10238424" y="3937575"/>
            <a:ext cx="1953576" cy="584775"/>
          </a:xfrm>
          <a:prstGeom prst="rect">
            <a:avLst/>
          </a:prstGeom>
          <a:noFill/>
        </p:spPr>
        <p:txBody>
          <a:bodyPr wrap="square">
            <a:spAutoFit/>
          </a:bodyPr>
          <a:lstStyle/>
          <a:p>
            <a:pPr marL="263525" indent="-263525"/>
            <a:r>
              <a:rPr lang="fr-FR" sz="1600" dirty="0">
                <a:solidFill>
                  <a:srgbClr val="FF0000"/>
                </a:solidFill>
                <a:latin typeface="Calibri" panose="020F0502020204030204"/>
                <a:sym typeface="Wingdings" panose="05000000000000000000" pitchFamily="2" charset="2"/>
              </a:rPr>
              <a:t> </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modèles de raisonnement</a:t>
            </a:r>
            <a:endParaRPr lang="fr-FR" sz="1100" dirty="0">
              <a:solidFill>
                <a:srgbClr val="FF0000"/>
              </a:solidFill>
            </a:endParaRPr>
          </a:p>
        </p:txBody>
      </p:sp>
    </p:spTree>
    <p:extLst>
      <p:ext uri="{BB962C8B-B14F-4D97-AF65-F5344CB8AC3E}">
        <p14:creationId xmlns:p14="http://schemas.microsoft.com/office/powerpoint/2010/main" val="2270241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202B33D-BB81-1860-4B21-FE8D7641A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0294" y="856520"/>
            <a:ext cx="5544324" cy="5182323"/>
          </a:xfrm>
          <a:prstGeom prst="rect">
            <a:avLst/>
          </a:prstGeom>
        </p:spPr>
      </p:pic>
      <p:sp>
        <p:nvSpPr>
          <p:cNvPr id="3" name="ZoneTexte 2">
            <a:extLst>
              <a:ext uri="{FF2B5EF4-FFF2-40B4-BE49-F238E27FC236}">
                <a16:creationId xmlns:a16="http://schemas.microsoft.com/office/drawing/2014/main" id="{689E93F7-8260-13BD-00E1-58ACBBCC16B6}"/>
              </a:ext>
            </a:extLst>
          </p:cNvPr>
          <p:cNvSpPr txBox="1"/>
          <p:nvPr/>
        </p:nvSpPr>
        <p:spPr>
          <a:xfrm>
            <a:off x="5588000" y="6364968"/>
            <a:ext cx="2222500" cy="276999"/>
          </a:xfrm>
          <a:prstGeom prst="rect">
            <a:avLst/>
          </a:prstGeom>
          <a:noFill/>
        </p:spPr>
        <p:txBody>
          <a:bodyPr wrap="square">
            <a:spAutoFit/>
          </a:bodyPr>
          <a:lstStyle/>
          <a:p>
            <a:r>
              <a:rPr lang="fr-FR" sz="1200" dirty="0"/>
              <a:t>ChatGPT, modèle </a:t>
            </a:r>
            <a:r>
              <a:rPr lang="fr-FR" sz="1200" dirty="0" err="1"/>
              <a:t>o1</a:t>
            </a:r>
            <a:endParaRPr lang="fr-FR" sz="1200" dirty="0"/>
          </a:p>
        </p:txBody>
      </p:sp>
      <p:sp>
        <p:nvSpPr>
          <p:cNvPr id="4" name="Rectangle 3">
            <a:extLst>
              <a:ext uri="{FF2B5EF4-FFF2-40B4-BE49-F238E27FC236}">
                <a16:creationId xmlns:a16="http://schemas.microsoft.com/office/drawing/2014/main" id="{75B147FB-1824-43E5-5F5E-E26996924657}"/>
              </a:ext>
            </a:extLst>
          </p:cNvPr>
          <p:cNvSpPr/>
          <p:nvPr/>
        </p:nvSpPr>
        <p:spPr>
          <a:xfrm>
            <a:off x="2568718" y="856520"/>
            <a:ext cx="2098933" cy="31505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7456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CAF879-6DBD-154A-A564-63858D815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605" y="326037"/>
            <a:ext cx="9356790" cy="6205925"/>
          </a:xfrm>
          <a:prstGeom prst="rect">
            <a:avLst/>
          </a:prstGeom>
        </p:spPr>
      </p:pic>
      <p:sp>
        <p:nvSpPr>
          <p:cNvPr id="7" name="ZoneTexte 6">
            <a:extLst>
              <a:ext uri="{FF2B5EF4-FFF2-40B4-BE49-F238E27FC236}">
                <a16:creationId xmlns:a16="http://schemas.microsoft.com/office/drawing/2014/main" id="{95C2881B-2066-39AE-87DC-8115E40BD507}"/>
              </a:ext>
            </a:extLst>
          </p:cNvPr>
          <p:cNvSpPr txBox="1"/>
          <p:nvPr/>
        </p:nvSpPr>
        <p:spPr>
          <a:xfrm>
            <a:off x="5591014" y="6531962"/>
            <a:ext cx="1243739" cy="276999"/>
          </a:xfrm>
          <a:prstGeom prst="rect">
            <a:avLst/>
          </a:prstGeom>
          <a:noFill/>
        </p:spPr>
        <p:txBody>
          <a:bodyPr wrap="square">
            <a:spAutoFit/>
          </a:bodyPr>
          <a:lstStyle/>
          <a:p>
            <a:r>
              <a:rPr lang="fr-FR" sz="1200" dirty="0"/>
              <a:t>DeepSeek </a:t>
            </a:r>
            <a:r>
              <a:rPr lang="fr-FR" sz="1200" dirty="0" err="1"/>
              <a:t>R1</a:t>
            </a:r>
            <a:endParaRPr lang="fr-FR" sz="1200" dirty="0"/>
          </a:p>
        </p:txBody>
      </p:sp>
      <p:sp>
        <p:nvSpPr>
          <p:cNvPr id="8" name="Rectangle 7">
            <a:extLst>
              <a:ext uri="{FF2B5EF4-FFF2-40B4-BE49-F238E27FC236}">
                <a16:creationId xmlns:a16="http://schemas.microsoft.com/office/drawing/2014/main" id="{6B47C137-C3FC-2ABA-96CC-6EE37E17518F}"/>
              </a:ext>
            </a:extLst>
          </p:cNvPr>
          <p:cNvSpPr/>
          <p:nvPr/>
        </p:nvSpPr>
        <p:spPr>
          <a:xfrm>
            <a:off x="2287087" y="1580827"/>
            <a:ext cx="2098933" cy="40295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850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FC16-9C29-706F-C333-19B1081DB552}"/>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5BF7D976-C39C-1BC0-5C4F-3F18D330B437}"/>
              </a:ext>
            </a:extLst>
          </p:cNvPr>
          <p:cNvPicPr>
            <a:picLocks noChangeAspect="1"/>
          </p:cNvPicPr>
          <p:nvPr/>
        </p:nvPicPr>
        <p:blipFill>
          <a:blip r:embed="rId2"/>
          <a:srcRect l="1203"/>
          <a:stretch>
            <a:fillRect/>
          </a:stretch>
        </p:blipFill>
        <p:spPr>
          <a:xfrm>
            <a:off x="4150317" y="450946"/>
            <a:ext cx="4181652" cy="5956108"/>
          </a:xfrm>
          <a:prstGeom prst="rect">
            <a:avLst/>
          </a:prstGeom>
          <a:effectLst>
            <a:outerShdw blurRad="292100" dist="139700" dir="2700000" algn="ctr" rotWithShape="0">
              <a:srgbClr val="000000">
                <a:alpha val="65000"/>
              </a:srgbClr>
            </a:outerShdw>
          </a:effectLst>
        </p:spPr>
      </p:pic>
      <p:sp>
        <p:nvSpPr>
          <p:cNvPr id="5" name="ZoneTexte 4">
            <a:extLst>
              <a:ext uri="{FF2B5EF4-FFF2-40B4-BE49-F238E27FC236}">
                <a16:creationId xmlns:a16="http://schemas.microsoft.com/office/drawing/2014/main" id="{B07B7B45-52AC-0C94-8B22-77898F2269FD}"/>
              </a:ext>
            </a:extLst>
          </p:cNvPr>
          <p:cNvSpPr txBox="1"/>
          <p:nvPr/>
        </p:nvSpPr>
        <p:spPr>
          <a:xfrm>
            <a:off x="5746365" y="6487445"/>
            <a:ext cx="1279740" cy="247595"/>
          </a:xfrm>
          <a:prstGeom prst="rect">
            <a:avLst/>
          </a:prstGeom>
          <a:noFill/>
        </p:spPr>
        <p:txBody>
          <a:bodyPr wrap="square">
            <a:spAutoFit/>
          </a:bodyPr>
          <a:lstStyle/>
          <a:p>
            <a:r>
              <a:rPr lang="fr-FR" sz="1000" dirty="0">
                <a:hlinkClick r:id="rId3"/>
              </a:rPr>
              <a:t>MENESR, 06/2025</a:t>
            </a:r>
            <a:endParaRPr lang="fr-FR" sz="1000" dirty="0"/>
          </a:p>
        </p:txBody>
      </p:sp>
    </p:spTree>
    <p:extLst>
      <p:ext uri="{BB962C8B-B14F-4D97-AF65-F5344CB8AC3E}">
        <p14:creationId xmlns:p14="http://schemas.microsoft.com/office/powerpoint/2010/main" val="4146449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D59388-0E62-8845-DE16-3B14266C63F9}"/>
              </a:ext>
            </a:extLst>
          </p:cNvPr>
          <p:cNvPicPr>
            <a:picLocks noChangeAspect="1"/>
          </p:cNvPicPr>
          <p:nvPr/>
        </p:nvPicPr>
        <p:blipFill>
          <a:blip r:embed="rId2"/>
          <a:stretch>
            <a:fillRect/>
          </a:stretch>
        </p:blipFill>
        <p:spPr>
          <a:xfrm>
            <a:off x="3343962" y="568764"/>
            <a:ext cx="5504076" cy="5881612"/>
          </a:xfrm>
          <a:prstGeom prst="rect">
            <a:avLst/>
          </a:prstGeom>
        </p:spPr>
      </p:pic>
      <p:sp>
        <p:nvSpPr>
          <p:cNvPr id="7" name="ZoneTexte 6">
            <a:extLst>
              <a:ext uri="{FF2B5EF4-FFF2-40B4-BE49-F238E27FC236}">
                <a16:creationId xmlns:a16="http://schemas.microsoft.com/office/drawing/2014/main" id="{2EA222FD-CD33-463D-A16D-00CB4B36B260}"/>
              </a:ext>
            </a:extLst>
          </p:cNvPr>
          <p:cNvSpPr txBox="1"/>
          <p:nvPr/>
        </p:nvSpPr>
        <p:spPr>
          <a:xfrm>
            <a:off x="5749617" y="6450376"/>
            <a:ext cx="692765" cy="261610"/>
          </a:xfrm>
          <a:prstGeom prst="rect">
            <a:avLst/>
          </a:prstGeom>
          <a:noFill/>
        </p:spPr>
        <p:txBody>
          <a:bodyPr wrap="square">
            <a:spAutoFit/>
          </a:bodyPr>
          <a:lstStyle/>
          <a:p>
            <a:r>
              <a:rPr lang="fr-FR" sz="1050" dirty="0">
                <a:hlinkClick r:id="rId3"/>
              </a:rPr>
              <a:t>source</a:t>
            </a:r>
            <a:endParaRPr lang="fr-FR" sz="1200" dirty="0"/>
          </a:p>
        </p:txBody>
      </p:sp>
    </p:spTree>
    <p:extLst>
      <p:ext uri="{BB962C8B-B14F-4D97-AF65-F5344CB8AC3E}">
        <p14:creationId xmlns:p14="http://schemas.microsoft.com/office/powerpoint/2010/main" val="41633270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9A11509-0063-4C34-743D-76C31AEE486A}"/>
              </a:ext>
            </a:extLst>
          </p:cNvPr>
          <p:cNvSpPr>
            <a:spLocks noGrp="1"/>
          </p:cNvSpPr>
          <p:nvPr>
            <p:ph type="title"/>
          </p:nvPr>
        </p:nvSpPr>
        <p:spPr/>
        <p:txBody>
          <a:bodyPr/>
          <a:lstStyle/>
          <a:p>
            <a:r>
              <a:rPr lang="fr-FR" dirty="0">
                <a:solidFill>
                  <a:schemeClr val="tx1"/>
                </a:solidFill>
              </a:rPr>
              <a:t>An 3 après ChatGPT</a:t>
            </a:r>
          </a:p>
        </p:txBody>
      </p:sp>
      <p:sp>
        <p:nvSpPr>
          <p:cNvPr id="9" name="Rectangle 8">
            <a:extLst>
              <a:ext uri="{FF2B5EF4-FFF2-40B4-BE49-F238E27FC236}">
                <a16:creationId xmlns:a16="http://schemas.microsoft.com/office/drawing/2014/main" id="{73DD1392-82EA-3878-3FFC-C2E08829A63C}"/>
              </a:ext>
            </a:extLst>
          </p:cNvPr>
          <p:cNvSpPr/>
          <p:nvPr/>
        </p:nvSpPr>
        <p:spPr>
          <a:xfrm>
            <a:off x="3033488" y="4160612"/>
            <a:ext cx="6096000" cy="769441"/>
          </a:xfrm>
          <a:prstGeom prst="rect">
            <a:avLst/>
          </a:prstGeom>
        </p:spPr>
        <p:txBody>
          <a:bodyPr wrap="square">
            <a:spAutoFit/>
          </a:bodyPr>
          <a:lstStyle/>
          <a:p>
            <a:pPr algn="ctr"/>
            <a:r>
              <a:rPr lang="fr-FR" sz="4400" dirty="0"/>
              <a:t>ChatGPT</a:t>
            </a:r>
          </a:p>
        </p:txBody>
      </p:sp>
      <p:cxnSp>
        <p:nvCxnSpPr>
          <p:cNvPr id="10" name="Connecteur droit avec flèche 9">
            <a:extLst>
              <a:ext uri="{FF2B5EF4-FFF2-40B4-BE49-F238E27FC236}">
                <a16:creationId xmlns:a16="http://schemas.microsoft.com/office/drawing/2014/main" id="{45E4EA80-AD39-8129-6277-B1423302ED30}"/>
              </a:ext>
            </a:extLst>
          </p:cNvPr>
          <p:cNvCxnSpPr>
            <a:cxnSpLocks/>
          </p:cNvCxnSpPr>
          <p:nvPr/>
        </p:nvCxnSpPr>
        <p:spPr>
          <a:xfrm flipH="1">
            <a:off x="4664076" y="4857750"/>
            <a:ext cx="1069974" cy="8899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30C103E5-9319-407D-8D04-A43A432DA48F}"/>
              </a:ext>
            </a:extLst>
          </p:cNvPr>
          <p:cNvCxnSpPr>
            <a:cxnSpLocks/>
          </p:cNvCxnSpPr>
          <p:nvPr/>
        </p:nvCxnSpPr>
        <p:spPr>
          <a:xfrm>
            <a:off x="6543675" y="4857750"/>
            <a:ext cx="990600" cy="88990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7F00679C-176D-DA72-F492-900552405858}"/>
              </a:ext>
            </a:extLst>
          </p:cNvPr>
          <p:cNvSpPr txBox="1"/>
          <p:nvPr/>
        </p:nvSpPr>
        <p:spPr>
          <a:xfrm>
            <a:off x="2685145" y="5762355"/>
            <a:ext cx="4034969" cy="369332"/>
          </a:xfrm>
          <a:prstGeom prst="rect">
            <a:avLst/>
          </a:prstGeom>
          <a:noFill/>
        </p:spPr>
        <p:txBody>
          <a:bodyPr wrap="square" rtlCol="0">
            <a:spAutoFit/>
          </a:bodyPr>
          <a:lstStyle/>
          <a:p>
            <a:pPr algn="ctr"/>
            <a:r>
              <a:rPr lang="fr-FR" dirty="0"/>
              <a:t>agent conversationnel (</a:t>
            </a:r>
            <a:r>
              <a:rPr lang="fr-FR" i="1" dirty="0"/>
              <a:t>chatbot</a:t>
            </a:r>
            <a:r>
              <a:rPr lang="fr-FR" dirty="0"/>
              <a:t>)</a:t>
            </a:r>
          </a:p>
        </p:txBody>
      </p:sp>
      <p:pic>
        <p:nvPicPr>
          <p:cNvPr id="13" name="Image 12">
            <a:extLst>
              <a:ext uri="{FF2B5EF4-FFF2-40B4-BE49-F238E27FC236}">
                <a16:creationId xmlns:a16="http://schemas.microsoft.com/office/drawing/2014/main" id="{44DEF4B0-8659-0EFB-3BB4-19F745983D3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961164" y="1735869"/>
            <a:ext cx="2269671" cy="2269671"/>
          </a:xfrm>
          <a:prstGeom prst="rect">
            <a:avLst/>
          </a:prstGeom>
        </p:spPr>
      </p:pic>
      <p:sp>
        <p:nvSpPr>
          <p:cNvPr id="14" name="ZoneTexte 13">
            <a:extLst>
              <a:ext uri="{FF2B5EF4-FFF2-40B4-BE49-F238E27FC236}">
                <a16:creationId xmlns:a16="http://schemas.microsoft.com/office/drawing/2014/main" id="{54EB5997-BDA7-6665-8FD0-EBE718A2302C}"/>
              </a:ext>
            </a:extLst>
          </p:cNvPr>
          <p:cNvSpPr txBox="1"/>
          <p:nvPr/>
        </p:nvSpPr>
        <p:spPr>
          <a:xfrm>
            <a:off x="5516790" y="5747657"/>
            <a:ext cx="4034969" cy="400110"/>
          </a:xfrm>
          <a:prstGeom prst="rect">
            <a:avLst/>
          </a:prstGeom>
          <a:noFill/>
        </p:spPr>
        <p:txBody>
          <a:bodyPr wrap="square" rtlCol="0">
            <a:spAutoFit/>
          </a:bodyPr>
          <a:lstStyle/>
          <a:p>
            <a:pPr algn="ctr"/>
            <a:r>
              <a:rPr lang="fr-FR" sz="2000" dirty="0">
                <a:solidFill>
                  <a:srgbClr val="FF0000"/>
                </a:solidFill>
              </a:rPr>
              <a:t>moteur de recherche</a:t>
            </a:r>
          </a:p>
        </p:txBody>
      </p:sp>
    </p:spTree>
    <p:extLst>
      <p:ext uri="{BB962C8B-B14F-4D97-AF65-F5344CB8AC3E}">
        <p14:creationId xmlns:p14="http://schemas.microsoft.com/office/powerpoint/2010/main" val="3298014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9BA9C8-BC5D-54DA-740D-71B9DA2B4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179" y="1904600"/>
            <a:ext cx="9522169" cy="3886600"/>
          </a:xfrm>
          <a:prstGeom prst="rect">
            <a:avLst/>
          </a:prstGeom>
        </p:spPr>
      </p:pic>
      <p:sp>
        <p:nvSpPr>
          <p:cNvPr id="2" name="Titre 1">
            <a:extLst>
              <a:ext uri="{FF2B5EF4-FFF2-40B4-BE49-F238E27FC236}">
                <a16:creationId xmlns:a16="http://schemas.microsoft.com/office/drawing/2014/main" id="{90069630-35BB-3090-6993-CDE6BF438EDB}"/>
              </a:ext>
            </a:extLst>
          </p:cNvPr>
          <p:cNvSpPr>
            <a:spLocks noGrp="1"/>
          </p:cNvSpPr>
          <p:nvPr>
            <p:ph type="title"/>
          </p:nvPr>
        </p:nvSpPr>
        <p:spPr/>
        <p:txBody>
          <a:bodyPr>
            <a:normAutofit/>
          </a:bodyPr>
          <a:lstStyle/>
          <a:p>
            <a:r>
              <a:rPr lang="fr-FR" dirty="0"/>
              <a:t>Moteurs de recherche + IA générative</a:t>
            </a:r>
          </a:p>
        </p:txBody>
      </p:sp>
      <p:sp>
        <p:nvSpPr>
          <p:cNvPr id="4" name="Rectangle 3">
            <a:extLst>
              <a:ext uri="{FF2B5EF4-FFF2-40B4-BE49-F238E27FC236}">
                <a16:creationId xmlns:a16="http://schemas.microsoft.com/office/drawing/2014/main" id="{5DD15E00-75F2-5DF7-BA79-D01F7DBB9DED}"/>
              </a:ext>
            </a:extLst>
          </p:cNvPr>
          <p:cNvSpPr/>
          <p:nvPr/>
        </p:nvSpPr>
        <p:spPr>
          <a:xfrm>
            <a:off x="1533652" y="3847900"/>
            <a:ext cx="3729228" cy="60218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38845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DAD6126D-D50F-9C0F-1300-2C47FF9C8CFD}"/>
              </a:ext>
            </a:extLst>
          </p:cNvPr>
          <p:cNvSpPr>
            <a:spLocks noGrp="1"/>
          </p:cNvSpPr>
          <p:nvPr>
            <p:ph idx="1"/>
          </p:nvPr>
        </p:nvSpPr>
        <p:spPr>
          <a:noFill/>
        </p:spPr>
        <p:txBody>
          <a:bodyPr/>
          <a:lstStyle/>
          <a:p>
            <a:pPr marL="0" indent="0">
              <a:buNone/>
            </a:pPr>
            <a:r>
              <a:rPr lang="fr-FR" dirty="0"/>
              <a:t>IA génératives et moteurs de recherche</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14" name="ZoneTexte 13">
            <a:extLst>
              <a:ext uri="{FF2B5EF4-FFF2-40B4-BE49-F238E27FC236}">
                <a16:creationId xmlns:a16="http://schemas.microsoft.com/office/drawing/2014/main" id="{3C988329-9B29-9CF8-E033-DFC3DE2B39C8}"/>
              </a:ext>
            </a:extLst>
          </p:cNvPr>
          <p:cNvSpPr txBox="1"/>
          <p:nvPr/>
        </p:nvSpPr>
        <p:spPr>
          <a:xfrm>
            <a:off x="4879538" y="4276149"/>
            <a:ext cx="3161298" cy="523220"/>
          </a:xfrm>
          <a:prstGeom prst="rect">
            <a:avLst/>
          </a:prstGeom>
          <a:noFill/>
        </p:spPr>
        <p:txBody>
          <a:bodyPr wrap="square">
            <a:spAutoFit/>
          </a:bodyPr>
          <a:lstStyle/>
          <a:p>
            <a:r>
              <a:rPr lang="fr-FR" sz="1400" dirty="0">
                <a:hlinkClick r:id="rId3"/>
              </a:rPr>
              <a:t>https://search.brave.com/</a:t>
            </a:r>
            <a:endParaRPr lang="fr-FR" sz="1400" dirty="0"/>
          </a:p>
          <a:p>
            <a:r>
              <a:rPr lang="fr-FR" sz="1400" dirty="0"/>
              <a:t>(Brave)</a:t>
            </a:r>
          </a:p>
        </p:txBody>
      </p:sp>
      <p:sp>
        <p:nvSpPr>
          <p:cNvPr id="16" name="ZoneTexte 15">
            <a:extLst>
              <a:ext uri="{FF2B5EF4-FFF2-40B4-BE49-F238E27FC236}">
                <a16:creationId xmlns:a16="http://schemas.microsoft.com/office/drawing/2014/main" id="{6014D3A1-7A8B-A88D-189E-517077D7BFA7}"/>
              </a:ext>
            </a:extLst>
          </p:cNvPr>
          <p:cNvSpPr txBox="1"/>
          <p:nvPr/>
        </p:nvSpPr>
        <p:spPr>
          <a:xfrm>
            <a:off x="1193957" y="4316274"/>
            <a:ext cx="2957209" cy="738664"/>
          </a:xfrm>
          <a:prstGeom prst="rect">
            <a:avLst/>
          </a:prstGeom>
          <a:noFill/>
        </p:spPr>
        <p:txBody>
          <a:bodyPr wrap="square">
            <a:spAutoFit/>
          </a:bodyPr>
          <a:lstStyle/>
          <a:p>
            <a:r>
              <a:rPr lang="fr-FR" sz="1400" dirty="0">
                <a:hlinkClick r:id="rId4"/>
              </a:rPr>
              <a:t>https://www.bing.com/</a:t>
            </a:r>
            <a:r>
              <a:rPr lang="fr-FR" sz="1400" dirty="0"/>
              <a:t> </a:t>
            </a:r>
          </a:p>
          <a:p>
            <a:r>
              <a:rPr lang="fr-FR" sz="1400" dirty="0"/>
              <a:t>(Microsoft, sur </a:t>
            </a:r>
            <a:r>
              <a:rPr lang="fr-FR" sz="1400" dirty="0" err="1"/>
              <a:t>GPT</a:t>
            </a:r>
            <a:r>
              <a:rPr lang="fr-FR" sz="1400" dirty="0"/>
              <a:t>)</a:t>
            </a:r>
          </a:p>
          <a:p>
            <a:endParaRPr lang="fr-FR" sz="1400" dirty="0"/>
          </a:p>
        </p:txBody>
      </p:sp>
      <p:pic>
        <p:nvPicPr>
          <p:cNvPr id="24" name="Image 23">
            <a:extLst>
              <a:ext uri="{FF2B5EF4-FFF2-40B4-BE49-F238E27FC236}">
                <a16:creationId xmlns:a16="http://schemas.microsoft.com/office/drawing/2014/main" id="{B097D689-A568-D4DA-0747-4F8C172072F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350431" y="2684619"/>
            <a:ext cx="1591530" cy="1591530"/>
          </a:xfrm>
          <a:prstGeom prst="rect">
            <a:avLst/>
          </a:prstGeom>
        </p:spPr>
      </p:pic>
      <p:sp>
        <p:nvSpPr>
          <p:cNvPr id="5" name="ZoneTexte 4">
            <a:extLst>
              <a:ext uri="{FF2B5EF4-FFF2-40B4-BE49-F238E27FC236}">
                <a16:creationId xmlns:a16="http://schemas.microsoft.com/office/drawing/2014/main" id="{98D64A13-04BD-9D30-DFB6-52EA3148525A}"/>
              </a:ext>
            </a:extLst>
          </p:cNvPr>
          <p:cNvSpPr txBox="1"/>
          <p:nvPr/>
        </p:nvSpPr>
        <p:spPr>
          <a:xfrm>
            <a:off x="8716889" y="4194042"/>
            <a:ext cx="2883136" cy="523220"/>
          </a:xfrm>
          <a:prstGeom prst="rect">
            <a:avLst/>
          </a:prstGeom>
          <a:noFill/>
        </p:spPr>
        <p:txBody>
          <a:bodyPr wrap="square">
            <a:spAutoFit/>
          </a:bodyPr>
          <a:lstStyle/>
          <a:p>
            <a:r>
              <a:rPr lang="fr-FR" sz="1400" dirty="0">
                <a:hlinkClick r:id="rId6"/>
              </a:rPr>
              <a:t>https://www.perplexity.ai/</a:t>
            </a:r>
            <a:endParaRPr lang="fr-FR" sz="1400" dirty="0"/>
          </a:p>
          <a:p>
            <a:r>
              <a:rPr lang="fr-FR" sz="1400" dirty="0"/>
              <a:t>(Perplexity)</a:t>
            </a:r>
          </a:p>
        </p:txBody>
      </p:sp>
      <p:pic>
        <p:nvPicPr>
          <p:cNvPr id="6" name="Image 5">
            <a:extLst>
              <a:ext uri="{FF2B5EF4-FFF2-40B4-BE49-F238E27FC236}">
                <a16:creationId xmlns:a16="http://schemas.microsoft.com/office/drawing/2014/main" id="{E8EC0C67-3520-F79D-F2BF-92FE339FAFA2}"/>
              </a:ext>
            </a:extLst>
          </p:cNvPr>
          <p:cNvPicPr>
            <a:picLocks noChangeAspect="1"/>
          </p:cNvPicPr>
          <p:nvPr/>
        </p:nvPicPr>
        <p:blipFill>
          <a:blip r:embed="rId7" cstate="email">
            <a:extLst>
              <a:ext uri="{28A0092B-C50C-407E-A947-70E740481C1C}">
                <a14:useLocalDpi xmlns:a14="http://schemas.microsoft.com/office/drawing/2010/main" val="0"/>
              </a:ext>
            </a:extLst>
          </a:blip>
          <a:srcRect t="-11256" b="-13850"/>
          <a:stretch/>
        </p:blipFill>
        <p:spPr>
          <a:xfrm>
            <a:off x="5251524" y="2651442"/>
            <a:ext cx="1250992" cy="1681436"/>
          </a:xfrm>
          <a:prstGeom prst="rect">
            <a:avLst/>
          </a:prstGeom>
        </p:spPr>
      </p:pic>
      <p:pic>
        <p:nvPicPr>
          <p:cNvPr id="13" name="Image 12" descr="Une image contenant symbole, Symétrie, Graphique, logo&#10;&#10;Description générée automatiquement">
            <a:extLst>
              <a:ext uri="{FF2B5EF4-FFF2-40B4-BE49-F238E27FC236}">
                <a16:creationId xmlns:a16="http://schemas.microsoft.com/office/drawing/2014/main" id="{49865DC5-EB8C-4490-3BCE-4BDF4E0C3422}"/>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888764" y="2551406"/>
            <a:ext cx="1755188" cy="1755188"/>
          </a:xfrm>
          <a:prstGeom prst="rect">
            <a:avLst/>
          </a:prstGeom>
        </p:spPr>
      </p:pic>
    </p:spTree>
    <p:extLst>
      <p:ext uri="{BB962C8B-B14F-4D97-AF65-F5344CB8AC3E}">
        <p14:creationId xmlns:p14="http://schemas.microsoft.com/office/powerpoint/2010/main" val="91714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F39FA-7957-396C-A5A8-01191A79A98D}"/>
            </a:ext>
          </a:extLst>
        </p:cNvPr>
        <p:cNvGrpSpPr/>
        <p:nvPr/>
      </p:nvGrpSpPr>
      <p:grpSpPr>
        <a:xfrm>
          <a:off x="0" y="0"/>
          <a:ext cx="0" cy="0"/>
          <a:chOff x="0" y="0"/>
          <a:chExt cx="0" cy="0"/>
        </a:xfrm>
      </p:grpSpPr>
      <p:pic>
        <p:nvPicPr>
          <p:cNvPr id="1026" name="Picture 2" descr="NA">
            <a:extLst>
              <a:ext uri="{FF2B5EF4-FFF2-40B4-BE49-F238E27FC236}">
                <a16:creationId xmlns:a16="http://schemas.microsoft.com/office/drawing/2014/main" id="{9F898EE4-DB10-17EB-52FC-87559ED6881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8303" y="1478058"/>
            <a:ext cx="8735394" cy="5130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DFFDEEC-BFF3-7E0B-1120-0136E8817470}"/>
              </a:ext>
            </a:extLst>
          </p:cNvPr>
          <p:cNvSpPr/>
          <p:nvPr/>
        </p:nvSpPr>
        <p:spPr>
          <a:xfrm>
            <a:off x="5892595" y="6608143"/>
            <a:ext cx="816078" cy="24985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alibri" panose="020F0502020204030204"/>
                <a:ea typeface="+mn-ea"/>
                <a:cs typeface="+mn-cs"/>
                <a:hlinkClick r:id="rId4"/>
              </a:rPr>
              <a:t>source</a:t>
            </a: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11486B07-E4E0-69DA-4655-9DF0F60A9452}"/>
              </a:ext>
            </a:extLst>
          </p:cNvPr>
          <p:cNvSpPr txBox="1"/>
          <p:nvPr/>
        </p:nvSpPr>
        <p:spPr>
          <a:xfrm>
            <a:off x="483381" y="2390573"/>
            <a:ext cx="59787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rPr>
              <a:t>du Google SGE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rPr>
              <a:t>Search Generative Experience) </a:t>
            </a:r>
            <a:r>
              <a:rPr kumimoji="0" lang="fr-FR" sz="1600" b="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au </a:t>
            </a:r>
            <a:r>
              <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AI overviews</a:t>
            </a:r>
            <a:endParaRPr kumimoji="0" lang="fr-FR" sz="1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062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21CCE6A-2973-C319-6654-DF6343BB7537}"/>
              </a:ext>
            </a:extLst>
          </p:cNvPr>
          <p:cNvPicPr>
            <a:picLocks noChangeAspect="1"/>
          </p:cNvPicPr>
          <p:nvPr/>
        </p:nvPicPr>
        <p:blipFill>
          <a:blip r:embed="rId3"/>
          <a:stretch>
            <a:fillRect/>
          </a:stretch>
        </p:blipFill>
        <p:spPr>
          <a:xfrm>
            <a:off x="6095999" y="1161612"/>
            <a:ext cx="5820587" cy="4848902"/>
          </a:xfrm>
          <a:prstGeom prst="rect">
            <a:avLst/>
          </a:prstGeom>
        </p:spPr>
      </p:pic>
      <p:sp>
        <p:nvSpPr>
          <p:cNvPr id="4" name="Rectangle 3">
            <a:extLst>
              <a:ext uri="{FF2B5EF4-FFF2-40B4-BE49-F238E27FC236}">
                <a16:creationId xmlns:a16="http://schemas.microsoft.com/office/drawing/2014/main" id="{C27A2C6B-46B1-4C7B-AD11-3ED8C7583B32}"/>
              </a:ext>
            </a:extLst>
          </p:cNvPr>
          <p:cNvSpPr/>
          <p:nvPr/>
        </p:nvSpPr>
        <p:spPr>
          <a:xfrm>
            <a:off x="2202656" y="6240059"/>
            <a:ext cx="7786687" cy="553998"/>
          </a:xfrm>
          <a:prstGeom prst="rect">
            <a:avLst/>
          </a:prstGeom>
        </p:spPr>
        <p:txBody>
          <a:bodyPr wrap="square">
            <a:spAutoFit/>
          </a:bodyPr>
          <a:lstStyle/>
          <a:p>
            <a:pPr algn="ctr"/>
            <a:r>
              <a:rPr lang="fr-FR" sz="2000" dirty="0"/>
              <a:t>Perplexity (Perplexity)</a:t>
            </a:r>
          </a:p>
          <a:p>
            <a:pPr algn="ctr"/>
            <a:r>
              <a:rPr lang="fr-FR" sz="1000" dirty="0">
                <a:hlinkClick r:id="rId4"/>
              </a:rPr>
              <a:t>https://www.perplexity.ai/</a:t>
            </a:r>
            <a:endParaRPr lang="fr-FR" sz="1000" dirty="0"/>
          </a:p>
        </p:txBody>
      </p:sp>
      <p:pic>
        <p:nvPicPr>
          <p:cNvPr id="5" name="Image 4">
            <a:extLst>
              <a:ext uri="{FF2B5EF4-FFF2-40B4-BE49-F238E27FC236}">
                <a16:creationId xmlns:a16="http://schemas.microsoft.com/office/drawing/2014/main" id="{0229CCFD-EB90-E49E-663B-ABAEEA847E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49" y="1367123"/>
            <a:ext cx="5107564" cy="4123754"/>
          </a:xfrm>
          <a:prstGeom prst="rect">
            <a:avLst/>
          </a:prstGeom>
        </p:spPr>
      </p:pic>
      <p:sp>
        <p:nvSpPr>
          <p:cNvPr id="9" name="Rectangle 8">
            <a:extLst>
              <a:ext uri="{FF2B5EF4-FFF2-40B4-BE49-F238E27FC236}">
                <a16:creationId xmlns:a16="http://schemas.microsoft.com/office/drawing/2014/main" id="{665002D3-B8D9-D62A-76E8-CA8FADB6C1B7}"/>
              </a:ext>
            </a:extLst>
          </p:cNvPr>
          <p:cNvSpPr/>
          <p:nvPr/>
        </p:nvSpPr>
        <p:spPr>
          <a:xfrm>
            <a:off x="6095999" y="1887338"/>
            <a:ext cx="5820587" cy="10717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967B087-7304-BDF6-6405-094395E59DD0}"/>
              </a:ext>
            </a:extLst>
          </p:cNvPr>
          <p:cNvSpPr/>
          <p:nvPr/>
        </p:nvSpPr>
        <p:spPr>
          <a:xfrm>
            <a:off x="1605090" y="3414513"/>
            <a:ext cx="1981073" cy="3431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1085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0107C13-E8A7-51A5-781B-AE1255F6ADCE}"/>
              </a:ext>
            </a:extLst>
          </p:cNvPr>
          <p:cNvPicPr>
            <a:picLocks noChangeAspect="1"/>
          </p:cNvPicPr>
          <p:nvPr/>
        </p:nvPicPr>
        <p:blipFill>
          <a:blip r:embed="rId2"/>
          <a:stretch>
            <a:fillRect/>
          </a:stretch>
        </p:blipFill>
        <p:spPr>
          <a:xfrm>
            <a:off x="2570579" y="1089070"/>
            <a:ext cx="7407610" cy="5111133"/>
          </a:xfrm>
          <a:prstGeom prst="rect">
            <a:avLst/>
          </a:prstGeom>
        </p:spPr>
      </p:pic>
      <p:sp>
        <p:nvSpPr>
          <p:cNvPr id="6" name="Rectangle 5">
            <a:extLst>
              <a:ext uri="{FF2B5EF4-FFF2-40B4-BE49-F238E27FC236}">
                <a16:creationId xmlns:a16="http://schemas.microsoft.com/office/drawing/2014/main" id="{EAB2EC80-7516-0C0F-77D6-1089B9EBE3FE}"/>
              </a:ext>
            </a:extLst>
          </p:cNvPr>
          <p:cNvSpPr/>
          <p:nvPr/>
        </p:nvSpPr>
        <p:spPr>
          <a:xfrm>
            <a:off x="4876798" y="1534412"/>
            <a:ext cx="786065" cy="50293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5739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48DB94AD-3B69-4CA7-8033-1B9BE14BFFD1}"/>
              </a:ext>
            </a:extLst>
          </p:cNvPr>
          <p:cNvSpPr txBox="1">
            <a:spLocks/>
          </p:cNvSpPr>
          <p:nvPr/>
        </p:nvSpPr>
        <p:spPr>
          <a:xfrm>
            <a:off x="3322127" y="3269190"/>
            <a:ext cx="7174820" cy="437790"/>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RAG (</a:t>
            </a:r>
            <a:r>
              <a:rPr lang="en-US" sz="2000" b="1" i="1" dirty="0">
                <a:solidFill>
                  <a:srgbClr val="FF0000"/>
                </a:solidFill>
              </a:rPr>
              <a:t>retrieval</a:t>
            </a:r>
            <a:r>
              <a:rPr lang="fr-FR" sz="2000" b="1" i="1" dirty="0">
                <a:solidFill>
                  <a:srgbClr val="FF0000"/>
                </a:solidFill>
              </a:rPr>
              <a:t> augmented generation</a:t>
            </a:r>
            <a:r>
              <a:rPr lang="fr-FR" sz="2000" b="1" dirty="0">
                <a:solidFill>
                  <a:srgbClr val="FF0000"/>
                </a:solidFill>
              </a:rPr>
              <a:t>)</a:t>
            </a:r>
            <a:endParaRPr lang="fr-FR" sz="1600" b="1" dirty="0">
              <a:solidFill>
                <a:srgbClr val="FF0000"/>
              </a:solidFill>
            </a:endParaRPr>
          </a:p>
        </p:txBody>
      </p:sp>
      <p:sp>
        <p:nvSpPr>
          <p:cNvPr id="6" name="Rectangle 5">
            <a:extLst>
              <a:ext uri="{FF2B5EF4-FFF2-40B4-BE49-F238E27FC236}">
                <a16:creationId xmlns:a16="http://schemas.microsoft.com/office/drawing/2014/main" id="{AE8F12AD-CA37-4E05-9C99-ACA8CACC3841}"/>
              </a:ext>
            </a:extLst>
          </p:cNvPr>
          <p:cNvSpPr/>
          <p:nvPr/>
        </p:nvSpPr>
        <p:spPr>
          <a:xfrm>
            <a:off x="4196103" y="1747504"/>
            <a:ext cx="5426868" cy="984885"/>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 </a:t>
            </a:r>
            <a:br>
              <a:rPr lang="fr-FR" sz="2000" b="1" dirty="0">
                <a:solidFill>
                  <a:schemeClr val="bg1"/>
                </a:solidFill>
                <a:latin typeface="Calibri" panose="020F0502020204030204"/>
              </a:rPr>
            </a:br>
            <a:r>
              <a:rPr lang="fr-FR" sz="1400" b="1" i="1" dirty="0">
                <a:solidFill>
                  <a:schemeClr val="bg1"/>
                </a:solidFill>
                <a:latin typeface="Calibri" panose="020F0502020204030204"/>
              </a:rPr>
              <a:t>large language model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000" b="1" i="1" dirty="0">
              <a:solidFill>
                <a:schemeClr val="bg1"/>
              </a:solidFill>
              <a:latin typeface="Calibri" panose="020F0502020204030204"/>
            </a:endParaRPr>
          </a:p>
        </p:txBody>
      </p:sp>
      <p:sp>
        <p:nvSpPr>
          <p:cNvPr id="8" name="Rectangle 7">
            <a:extLst>
              <a:ext uri="{FF2B5EF4-FFF2-40B4-BE49-F238E27FC236}">
                <a16:creationId xmlns:a16="http://schemas.microsoft.com/office/drawing/2014/main" id="{B628E0D1-DDD7-40FF-AC6C-5929A3EB505A}"/>
              </a:ext>
            </a:extLst>
          </p:cNvPr>
          <p:cNvSpPr/>
          <p:nvPr/>
        </p:nvSpPr>
        <p:spPr>
          <a:xfrm>
            <a:off x="11014880" y="3256791"/>
            <a:ext cx="11771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latin typeface="Calibri" panose="020F0502020204030204"/>
              </a:rPr>
              <a:t>réponse</a:t>
            </a:r>
            <a:endParaRPr lang="fr-FR" sz="1600" dirty="0">
              <a:latin typeface="Calibri" panose="020F0502020204030204"/>
            </a:endParaRPr>
          </a:p>
        </p:txBody>
      </p:sp>
      <p:sp>
        <p:nvSpPr>
          <p:cNvPr id="9" name="Rectangle 8">
            <a:extLst>
              <a:ext uri="{FF2B5EF4-FFF2-40B4-BE49-F238E27FC236}">
                <a16:creationId xmlns:a16="http://schemas.microsoft.com/office/drawing/2014/main" id="{D79B594E-FA7F-4156-AF30-8D7F6F2DB13C}"/>
              </a:ext>
            </a:extLst>
          </p:cNvPr>
          <p:cNvSpPr/>
          <p:nvPr/>
        </p:nvSpPr>
        <p:spPr>
          <a:xfrm>
            <a:off x="224175" y="1775521"/>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b="1" dirty="0">
                <a:solidFill>
                  <a:schemeClr val="bg1"/>
                </a:solidFill>
                <a:latin typeface="Calibri" panose="020F0502020204030204"/>
              </a:rPr>
              <a:t>langage naturel</a:t>
            </a:r>
          </a:p>
          <a:p>
            <a:pPr>
              <a:defRPr/>
            </a:pPr>
            <a:r>
              <a:rPr lang="fr-FR" b="1" dirty="0">
                <a:solidFill>
                  <a:schemeClr val="bg1"/>
                </a:solidFill>
                <a:latin typeface="Calibri" panose="020F0502020204030204"/>
              </a:rPr>
              <a:t>prompt</a:t>
            </a:r>
          </a:p>
        </p:txBody>
      </p:sp>
      <p:pic>
        <p:nvPicPr>
          <p:cNvPr id="11" name="Graphique 10" descr="Loupe">
            <a:extLst>
              <a:ext uri="{FF2B5EF4-FFF2-40B4-BE49-F238E27FC236}">
                <a16:creationId xmlns:a16="http://schemas.microsoft.com/office/drawing/2014/main" id="{B0942F14-8341-4B0B-B675-33AE70F0C4B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2057287"/>
            <a:ext cx="365317" cy="365317"/>
          </a:xfrm>
          <a:prstGeom prst="rect">
            <a:avLst/>
          </a:prstGeom>
        </p:spPr>
      </p:pic>
      <p:sp>
        <p:nvSpPr>
          <p:cNvPr id="12" name="Flèche : droite 11">
            <a:extLst>
              <a:ext uri="{FF2B5EF4-FFF2-40B4-BE49-F238E27FC236}">
                <a16:creationId xmlns:a16="http://schemas.microsoft.com/office/drawing/2014/main" id="{B02A7A7E-7E4B-494C-92EA-3A9A940E96E5}"/>
              </a:ext>
            </a:extLst>
          </p:cNvPr>
          <p:cNvSpPr/>
          <p:nvPr/>
        </p:nvSpPr>
        <p:spPr>
          <a:xfrm>
            <a:off x="2569029" y="4392638"/>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2442860-3D52-4420-A536-E4EDBE9B278C}"/>
              </a:ext>
            </a:extLst>
          </p:cNvPr>
          <p:cNvSpPr/>
          <p:nvPr/>
        </p:nvSpPr>
        <p:spPr>
          <a:xfrm>
            <a:off x="8575774" y="3877599"/>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err="1">
                <a:solidFill>
                  <a:srgbClr val="FF0000"/>
                </a:solidFill>
                <a:latin typeface="Calibri" panose="020F0502020204030204"/>
              </a:rPr>
              <a:t>LLM</a:t>
            </a:r>
            <a:br>
              <a:rPr lang="fr-FR" sz="2400" b="1" dirty="0">
                <a:solidFill>
                  <a:schemeClr val="bg1"/>
                </a:solidFill>
                <a:latin typeface="Calibri" panose="020F0502020204030204"/>
              </a:rPr>
            </a:br>
            <a:r>
              <a:rPr lang="fr-FR" sz="1400" b="1" i="1" dirty="0">
                <a:solidFill>
                  <a:schemeClr val="bg1"/>
                </a:solidFill>
                <a:latin typeface="Calibri" panose="020F0502020204030204"/>
              </a:rPr>
              <a:t> </a:t>
            </a:r>
            <a:br>
              <a:rPr lang="fr-FR" sz="2000" b="1" dirty="0">
                <a:solidFill>
                  <a:schemeClr val="bg1"/>
                </a:solidFill>
                <a:latin typeface="Calibri" panose="020F0502020204030204"/>
              </a:rPr>
            </a:br>
            <a:endParaRPr lang="fr-FR" sz="1600" b="1" i="1" dirty="0">
              <a:solidFill>
                <a:schemeClr val="bg1"/>
              </a:solidFill>
              <a:latin typeface="Calibri" panose="020F0502020204030204"/>
            </a:endParaRPr>
          </a:p>
        </p:txBody>
      </p:sp>
      <p:sp>
        <p:nvSpPr>
          <p:cNvPr id="15" name="Rectangle 14">
            <a:extLst>
              <a:ext uri="{FF2B5EF4-FFF2-40B4-BE49-F238E27FC236}">
                <a16:creationId xmlns:a16="http://schemas.microsoft.com/office/drawing/2014/main" id="{471D4AF3-32D7-4AD6-9CB8-BD8FE690C30F}"/>
              </a:ext>
            </a:extLst>
          </p:cNvPr>
          <p:cNvSpPr/>
          <p:nvPr/>
        </p:nvSpPr>
        <p:spPr>
          <a:xfrm>
            <a:off x="5791149" y="3877598"/>
            <a:ext cx="2288801" cy="1138773"/>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chemeClr val="bg1"/>
                </a:solidFill>
                <a:latin typeface="Calibri" panose="020F0502020204030204"/>
              </a:rPr>
              <a:t>base de connaissances </a:t>
            </a:r>
            <a:br>
              <a:rPr lang="fr-FR" sz="2400" b="1" dirty="0">
                <a:solidFill>
                  <a:schemeClr val="bg1"/>
                </a:solidFill>
                <a:latin typeface="Calibri" panose="020F0502020204030204"/>
              </a:rPr>
            </a:br>
            <a:r>
              <a:rPr lang="fr-FR" sz="1000" dirty="0">
                <a:solidFill>
                  <a:schemeClr val="bg1"/>
                </a:solidFill>
                <a:latin typeface="Calibri" panose="020F0502020204030204"/>
              </a:rPr>
              <a:t>(ex. : moteur de recherche, </a:t>
            </a:r>
            <a:br>
              <a:rPr lang="fr-FR" sz="1000" dirty="0">
                <a:solidFill>
                  <a:schemeClr val="bg1"/>
                </a:solidFill>
                <a:latin typeface="Calibri" panose="020F0502020204030204"/>
              </a:rPr>
            </a:br>
            <a:r>
              <a:rPr lang="fr-FR" sz="1000" dirty="0">
                <a:solidFill>
                  <a:schemeClr val="bg1"/>
                </a:solidFill>
                <a:latin typeface="Calibri" panose="020F0502020204030204"/>
              </a:rPr>
              <a:t>base bibliographique)</a:t>
            </a:r>
            <a:endParaRPr lang="fr-FR" sz="2000" i="1" dirty="0">
              <a:solidFill>
                <a:schemeClr val="bg1"/>
              </a:solidFill>
              <a:latin typeface="Calibri" panose="020F0502020204030204"/>
            </a:endParaRPr>
          </a:p>
        </p:txBody>
      </p:sp>
      <p:sp>
        <p:nvSpPr>
          <p:cNvPr id="16" name="Flèche : droite 15">
            <a:extLst>
              <a:ext uri="{FF2B5EF4-FFF2-40B4-BE49-F238E27FC236}">
                <a16:creationId xmlns:a16="http://schemas.microsoft.com/office/drawing/2014/main" id="{731A0F8C-956F-4502-B28D-9090668DE939}"/>
              </a:ext>
            </a:extLst>
          </p:cNvPr>
          <p:cNvSpPr/>
          <p:nvPr/>
        </p:nvSpPr>
        <p:spPr>
          <a:xfrm>
            <a:off x="2569029" y="2192065"/>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 droite 16">
            <a:extLst>
              <a:ext uri="{FF2B5EF4-FFF2-40B4-BE49-F238E27FC236}">
                <a16:creationId xmlns:a16="http://schemas.microsoft.com/office/drawing/2014/main" id="{BCB69589-F766-4F6C-9B96-544C1B50A245}"/>
              </a:ext>
            </a:extLst>
          </p:cNvPr>
          <p:cNvSpPr/>
          <p:nvPr/>
        </p:nvSpPr>
        <p:spPr>
          <a:xfrm flipV="1">
            <a:off x="8125304" y="4499920"/>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B93B418-C461-EE25-A4EF-93774BB6BED7}"/>
              </a:ext>
            </a:extLst>
          </p:cNvPr>
          <p:cNvSpPr/>
          <p:nvPr/>
        </p:nvSpPr>
        <p:spPr>
          <a:xfrm>
            <a:off x="4209255" y="3882324"/>
            <a:ext cx="1047197" cy="1169551"/>
          </a:xfrm>
          <a:prstGeom prst="rect">
            <a:avLst/>
          </a:prstGeom>
          <a:solidFill>
            <a:schemeClr val="tx1"/>
          </a:solid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dirty="0">
              <a:solidFill>
                <a:schemeClr val="bg1"/>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Calibri" panose="020F0502020204030204"/>
              </a:rPr>
              <a:t>LLM</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i="1" dirty="0">
                <a:solidFill>
                  <a:schemeClr val="bg1"/>
                </a:solidFill>
                <a:latin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fr-FR" sz="1600" b="1" i="1" dirty="0">
              <a:solidFill>
                <a:schemeClr val="bg1"/>
              </a:solidFill>
              <a:latin typeface="Calibri" panose="020F0502020204030204"/>
            </a:endParaRPr>
          </a:p>
        </p:txBody>
      </p:sp>
      <p:sp>
        <p:nvSpPr>
          <p:cNvPr id="3" name="Flèche : droite 2">
            <a:extLst>
              <a:ext uri="{FF2B5EF4-FFF2-40B4-BE49-F238E27FC236}">
                <a16:creationId xmlns:a16="http://schemas.microsoft.com/office/drawing/2014/main" id="{99006DC5-F9D7-D6BC-7D6F-FF0A42D4F81F}"/>
              </a:ext>
            </a:extLst>
          </p:cNvPr>
          <p:cNvSpPr/>
          <p:nvPr/>
        </p:nvSpPr>
        <p:spPr>
          <a:xfrm flipV="1">
            <a:off x="5300365" y="4446985"/>
            <a:ext cx="405115" cy="9136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Espace réservé du texte 7">
            <a:extLst>
              <a:ext uri="{FF2B5EF4-FFF2-40B4-BE49-F238E27FC236}">
                <a16:creationId xmlns:a16="http://schemas.microsoft.com/office/drawing/2014/main" id="{0C4DE2C9-76E5-D450-E9D2-B36785C3B6D2}"/>
              </a:ext>
            </a:extLst>
          </p:cNvPr>
          <p:cNvSpPr txBox="1">
            <a:spLocks/>
          </p:cNvSpPr>
          <p:nvPr/>
        </p:nvSpPr>
        <p:spPr>
          <a:xfrm>
            <a:off x="3348139" y="758857"/>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b="1" dirty="0">
                <a:solidFill>
                  <a:srgbClr val="FF0000"/>
                </a:solidFill>
              </a:rPr>
              <a:t>tchatbot</a:t>
            </a:r>
            <a:endParaRPr lang="fr-FR" sz="1600" b="1" dirty="0">
              <a:solidFill>
                <a:srgbClr val="FF0000"/>
              </a:solidFill>
            </a:endParaRPr>
          </a:p>
        </p:txBody>
      </p:sp>
      <p:sp>
        <p:nvSpPr>
          <p:cNvPr id="7" name="Flèche : droite 6">
            <a:extLst>
              <a:ext uri="{FF2B5EF4-FFF2-40B4-BE49-F238E27FC236}">
                <a16:creationId xmlns:a16="http://schemas.microsoft.com/office/drawing/2014/main" id="{53BFB85A-BD9F-4315-8907-C1179140D45C}"/>
              </a:ext>
            </a:extLst>
          </p:cNvPr>
          <p:cNvSpPr/>
          <p:nvPr/>
        </p:nvSpPr>
        <p:spPr>
          <a:xfrm rot="1682981">
            <a:off x="9791466" y="2618180"/>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lèche : droite 9">
            <a:extLst>
              <a:ext uri="{FF2B5EF4-FFF2-40B4-BE49-F238E27FC236}">
                <a16:creationId xmlns:a16="http://schemas.microsoft.com/office/drawing/2014/main" id="{65A2D306-50AB-3F87-23C4-9B9590AA482F}"/>
              </a:ext>
            </a:extLst>
          </p:cNvPr>
          <p:cNvSpPr/>
          <p:nvPr/>
        </p:nvSpPr>
        <p:spPr>
          <a:xfrm rot="20564412">
            <a:off x="9748790" y="4172966"/>
            <a:ext cx="1438854" cy="10869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03F50605-0056-0AA0-78A6-F109AB4109D9}"/>
              </a:ext>
            </a:extLst>
          </p:cNvPr>
          <p:cNvSpPr txBox="1"/>
          <p:nvPr/>
        </p:nvSpPr>
        <p:spPr>
          <a:xfrm>
            <a:off x="4209255" y="5100943"/>
            <a:ext cx="1753014" cy="369332"/>
          </a:xfrm>
          <a:prstGeom prst="rect">
            <a:avLst/>
          </a:prstGeom>
          <a:noFill/>
        </p:spPr>
        <p:txBody>
          <a:bodyPr wrap="square">
            <a:spAutoFit/>
          </a:bodyPr>
          <a:lstStyle/>
          <a:p>
            <a:r>
              <a:rPr lang="fr-FR" sz="1800" dirty="0">
                <a:solidFill>
                  <a:srgbClr val="FF0000"/>
                </a:solidFill>
              </a:rPr>
              <a:t>recherche</a:t>
            </a:r>
            <a:endParaRPr lang="fr-FR" dirty="0">
              <a:solidFill>
                <a:srgbClr val="FF0000"/>
              </a:solidFill>
            </a:endParaRPr>
          </a:p>
        </p:txBody>
      </p:sp>
      <p:sp>
        <p:nvSpPr>
          <p:cNvPr id="20" name="ZoneTexte 19">
            <a:extLst>
              <a:ext uri="{FF2B5EF4-FFF2-40B4-BE49-F238E27FC236}">
                <a16:creationId xmlns:a16="http://schemas.microsoft.com/office/drawing/2014/main" id="{D2CFBC77-1522-FC14-30A0-3DAABB7703EA}"/>
              </a:ext>
            </a:extLst>
          </p:cNvPr>
          <p:cNvSpPr txBox="1"/>
          <p:nvPr/>
        </p:nvSpPr>
        <p:spPr>
          <a:xfrm>
            <a:off x="8530419" y="5100943"/>
            <a:ext cx="1234642" cy="369332"/>
          </a:xfrm>
          <a:prstGeom prst="rect">
            <a:avLst/>
          </a:prstGeom>
          <a:noFill/>
        </p:spPr>
        <p:txBody>
          <a:bodyPr wrap="square">
            <a:spAutoFit/>
          </a:bodyPr>
          <a:lstStyle/>
          <a:p>
            <a:r>
              <a:rPr lang="fr-FR" sz="1800" dirty="0">
                <a:solidFill>
                  <a:srgbClr val="FF0000"/>
                </a:solidFill>
              </a:rPr>
              <a:t>génération</a:t>
            </a:r>
            <a:endParaRPr lang="fr-FR" dirty="0">
              <a:solidFill>
                <a:srgbClr val="FF0000"/>
              </a:solidFill>
            </a:endParaRPr>
          </a:p>
        </p:txBody>
      </p:sp>
      <p:sp>
        <p:nvSpPr>
          <p:cNvPr id="13" name="Rectangle 12">
            <a:extLst>
              <a:ext uri="{FF2B5EF4-FFF2-40B4-BE49-F238E27FC236}">
                <a16:creationId xmlns:a16="http://schemas.microsoft.com/office/drawing/2014/main" id="{8E7DBE0D-AA16-8DF1-0CB0-5D6A936C8854}"/>
              </a:ext>
            </a:extLst>
          </p:cNvPr>
          <p:cNvSpPr/>
          <p:nvPr/>
        </p:nvSpPr>
        <p:spPr>
          <a:xfrm>
            <a:off x="224175" y="4072598"/>
            <a:ext cx="2152650" cy="6400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dirty="0">
                <a:solidFill>
                  <a:schemeClr val="bg1"/>
                </a:solidFill>
                <a:latin typeface="Calibri" panose="020F0502020204030204"/>
              </a:rPr>
              <a:t>mots-clés</a:t>
            </a:r>
          </a:p>
          <a:p>
            <a:pPr>
              <a:defRPr/>
            </a:pPr>
            <a:r>
              <a:rPr lang="fr-FR" b="1" dirty="0">
                <a:solidFill>
                  <a:schemeClr val="bg1"/>
                </a:solidFill>
                <a:latin typeface="Calibri" panose="020F0502020204030204"/>
              </a:rPr>
              <a:t>langage naturel</a:t>
            </a:r>
          </a:p>
        </p:txBody>
      </p:sp>
      <p:pic>
        <p:nvPicPr>
          <p:cNvPr id="18" name="Graphique 17" descr="Loupe">
            <a:extLst>
              <a:ext uri="{FF2B5EF4-FFF2-40B4-BE49-F238E27FC236}">
                <a16:creationId xmlns:a16="http://schemas.microsoft.com/office/drawing/2014/main" id="{D66B8FC6-0F91-2F32-4168-7167C97D03B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56095" y="4209979"/>
            <a:ext cx="365317" cy="365317"/>
          </a:xfrm>
          <a:prstGeom prst="rect">
            <a:avLst/>
          </a:prstGeom>
        </p:spPr>
      </p:pic>
    </p:spTree>
    <p:extLst>
      <p:ext uri="{BB962C8B-B14F-4D97-AF65-F5344CB8AC3E}">
        <p14:creationId xmlns:p14="http://schemas.microsoft.com/office/powerpoint/2010/main" val="37728152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7">
            <a:extLst>
              <a:ext uri="{FF2B5EF4-FFF2-40B4-BE49-F238E27FC236}">
                <a16:creationId xmlns:a16="http://schemas.microsoft.com/office/drawing/2014/main" id="{0ECC606D-EF21-4599-821A-ED4287B4384E}"/>
              </a:ext>
            </a:extLst>
          </p:cNvPr>
          <p:cNvSpPr txBox="1">
            <a:spLocks/>
          </p:cNvSpPr>
          <p:nvPr/>
        </p:nvSpPr>
        <p:spPr>
          <a:xfrm>
            <a:off x="2508590" y="876300"/>
            <a:ext cx="7174820" cy="141441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spcBef>
                <a:spcPts val="300"/>
              </a:spcBef>
              <a:spcAft>
                <a:spcPts val="300"/>
              </a:spcAft>
              <a:buNone/>
            </a:pPr>
            <a:r>
              <a:rPr lang="fr-FR" sz="2000" dirty="0"/>
              <a:t>Vers la fin des moteurs de recherche « classiques » ?</a:t>
            </a:r>
            <a:endParaRPr lang="fr-FR" sz="1600" dirty="0"/>
          </a:p>
        </p:txBody>
      </p:sp>
      <p:pic>
        <p:nvPicPr>
          <p:cNvPr id="2" name="Image 1">
            <a:extLst>
              <a:ext uri="{FF2B5EF4-FFF2-40B4-BE49-F238E27FC236}">
                <a16:creationId xmlns:a16="http://schemas.microsoft.com/office/drawing/2014/main" id="{3FB2A1E9-CC2F-48E6-AABF-FA8508AB2A2D}"/>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305271" y="1965225"/>
            <a:ext cx="5581457" cy="4517966"/>
          </a:xfrm>
          <a:prstGeom prst="rect">
            <a:avLst/>
          </a:prstGeom>
        </p:spPr>
      </p:pic>
      <p:sp>
        <p:nvSpPr>
          <p:cNvPr id="3" name="Rectangle 2">
            <a:extLst>
              <a:ext uri="{FF2B5EF4-FFF2-40B4-BE49-F238E27FC236}">
                <a16:creationId xmlns:a16="http://schemas.microsoft.com/office/drawing/2014/main" id="{5A608FB0-8A5D-477A-A3EE-E5A03860DBFE}"/>
              </a:ext>
            </a:extLst>
          </p:cNvPr>
          <p:cNvSpPr/>
          <p:nvPr/>
        </p:nvSpPr>
        <p:spPr>
          <a:xfrm>
            <a:off x="5324475" y="6611779"/>
            <a:ext cx="1543050" cy="246221"/>
          </a:xfrm>
          <a:prstGeom prst="rect">
            <a:avLst/>
          </a:prstGeom>
        </p:spPr>
        <p:txBody>
          <a:bodyPr wrap="square">
            <a:spAutoFit/>
          </a:bodyPr>
          <a:lstStyle/>
          <a:p>
            <a:pPr algn="ctr"/>
            <a:r>
              <a:rPr lang="fr-FR" sz="1000" dirty="0">
                <a:hlinkClick r:id="rId4"/>
              </a:rPr>
              <a:t>Nick Oropall, 2023</a:t>
            </a:r>
            <a:endParaRPr lang="fr-FR" sz="1000" dirty="0"/>
          </a:p>
        </p:txBody>
      </p:sp>
    </p:spTree>
    <p:extLst>
      <p:ext uri="{BB962C8B-B14F-4D97-AF65-F5344CB8AC3E}">
        <p14:creationId xmlns:p14="http://schemas.microsoft.com/office/powerpoint/2010/main" val="1386916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32877F-119D-2469-3E51-E79C34F1C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02" y="318815"/>
            <a:ext cx="5687219" cy="3905795"/>
          </a:xfrm>
          <a:prstGeom prst="rect">
            <a:avLst/>
          </a:prstGeom>
        </p:spPr>
      </p:pic>
      <p:sp>
        <p:nvSpPr>
          <p:cNvPr id="9" name="Rectangle 4">
            <a:extLst>
              <a:ext uri="{FF2B5EF4-FFF2-40B4-BE49-F238E27FC236}">
                <a16:creationId xmlns:a16="http://schemas.microsoft.com/office/drawing/2014/main" id="{0874D7E7-D795-0846-0296-51DDE93CEEF5}"/>
              </a:ext>
            </a:extLst>
          </p:cNvPr>
          <p:cNvSpPr>
            <a:spLocks noChangeArrowheads="1"/>
          </p:cNvSpPr>
          <p:nvPr/>
        </p:nvSpPr>
        <p:spPr bwMode="auto">
          <a:xfrm>
            <a:off x="6238477" y="442301"/>
            <a:ext cx="5687220" cy="59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questions pour un chatbot</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explicatives ou argumentatives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principaux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 quoi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aider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confiance en soi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la pratique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peut-elle contribuer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duire le stress et 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anxi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demandant un approfondissement ou un exemple concret</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expliquer comment int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grer des exercices de respiration issus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dans une routine de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tente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Comment un enseignant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peut-il promouvoir la relaxation et la ma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trise de soi chez ses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conseils donnerais-tu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une personne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butante souhaitant profiter des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Questions requérant une synthèse ou une comparaison</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Peux-tu comparer les avantages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par rapport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à</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autres disciplines comme le yoga ou la 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ditation en mati</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è</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 de gestion du stress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diff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fondamentales entre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taekwondo pour am</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liorer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chatbot qu’il mobilise ses connaissances pour formuler des réponses structurées, expliquer des concepts, ou proposer des idées nouvelles et détaillées.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Exemples de requêtes pour un moteur de recherche</a:t>
            </a:r>
            <a:endParaRPr kumimoji="0" lang="fr-FR"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d’informations factuelles ou pratiques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Liste des dojos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ax</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 sur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 dans [ma ville/r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gion]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Existe-t-il des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tudes scientifiques ou articles de recherche sur les bienfaits du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la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mentale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Quels sont les livres de r</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 sur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veloppement personnel</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d’actualités ou d’événements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Quelles sont les prochaines conf</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rences ou salons sportifs mettant en avant le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et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Quand et o</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ù</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auront lieu les prochains stages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sant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en France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fr-FR" altLang="fr-FR" sz="11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Recherche de ressources ou de documents précis</a:t>
            </a:r>
            <a:endParaRPr kumimoji="0" lang="fr-FR" altLang="fr-FR" sz="1100" b="0" i="0" u="none" strike="noStrike" cap="none" normalizeH="0" baseline="0" dirty="0">
              <a:ln>
                <a:noFill/>
              </a:ln>
              <a:solidFill>
                <a:schemeClr val="tx1"/>
              </a:solidFill>
              <a:effectLst/>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PDF gratuit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un programme 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entra</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î</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nement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pour le bien-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ê</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tre</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Tutos vid</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 sur les techniques de karat</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destin</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es aux seniors</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05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a:t>
            </a:r>
            <a:endParaRPr kumimoji="0" lang="fr-FR" altLang="fr-FR"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Ici, vous attendez du moteur de recherche qu’il vous donne des résultats externes</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rial" panose="020B0604020202020204" pitchFamily="34" charset="0"/>
              </a:rPr>
              <a:t> </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adresses de dojos, articles, livres, vid</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os, sites web ou documents t</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Aptos" panose="020B0004020202020204" pitchFamily="34" charset="0"/>
              </a:rPr>
              <a:t>é</a:t>
            </a:r>
            <a:r>
              <a:rPr kumimoji="0" lang="fr-FR" altLang="fr-FR" sz="11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chargeables.</a:t>
            </a:r>
            <a:endParaRPr kumimoji="0" lang="fr-FR" altLang="fr-FR" sz="1100" b="0" i="0" u="none" strike="noStrike" cap="none" normalizeH="0" baseline="0" dirty="0">
              <a:ln>
                <a:noFill/>
              </a:ln>
              <a:solidFill>
                <a:schemeClr val="tx1"/>
              </a:solidFill>
              <a:effectLst/>
              <a:latin typeface="Arial" panose="020B0604020202020204" pitchFamily="34" charset="0"/>
            </a:endParaRPr>
          </a:p>
        </p:txBody>
      </p:sp>
      <p:pic>
        <p:nvPicPr>
          <p:cNvPr id="13" name="Image 12">
            <a:extLst>
              <a:ext uri="{FF2B5EF4-FFF2-40B4-BE49-F238E27FC236}">
                <a16:creationId xmlns:a16="http://schemas.microsoft.com/office/drawing/2014/main" id="{5871AE2F-F922-32C8-4CE7-FE54428C5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2" y="4373243"/>
            <a:ext cx="5687219" cy="2347253"/>
          </a:xfrm>
          <a:prstGeom prst="rect">
            <a:avLst/>
          </a:prstGeom>
        </p:spPr>
      </p:pic>
      <p:sp>
        <p:nvSpPr>
          <p:cNvPr id="15" name="ZoneTexte 14">
            <a:extLst>
              <a:ext uri="{FF2B5EF4-FFF2-40B4-BE49-F238E27FC236}">
                <a16:creationId xmlns:a16="http://schemas.microsoft.com/office/drawing/2014/main" id="{C0AEB8B9-E3A5-3DB2-DE6B-B6E0364CA392}"/>
              </a:ext>
            </a:extLst>
          </p:cNvPr>
          <p:cNvSpPr txBox="1"/>
          <p:nvPr/>
        </p:nvSpPr>
        <p:spPr>
          <a:xfrm>
            <a:off x="6238477" y="6550351"/>
            <a:ext cx="1839515" cy="246221"/>
          </a:xfrm>
          <a:prstGeom prst="rect">
            <a:avLst/>
          </a:prstGeom>
          <a:noFill/>
        </p:spPr>
        <p:txBody>
          <a:bodyPr wrap="square">
            <a:spAutoFit/>
          </a:bodyPr>
          <a:lstStyle/>
          <a:p>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ChatGPT </a:t>
            </a:r>
            <a:r>
              <a:rPr kumimoji="0" lang="fr-FR" altLang="fr-FR" sz="1000"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o1</a:t>
            </a:r>
            <a:r>
              <a:rPr kumimoji="0" lang="fr-FR" altLang="fr-FR" sz="100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28/03/2025</a:t>
            </a:r>
            <a:endParaRPr lang="fr-FR" sz="1000" dirty="0"/>
          </a:p>
        </p:txBody>
      </p:sp>
      <p:sp>
        <p:nvSpPr>
          <p:cNvPr id="16" name="Rectangle 15">
            <a:extLst>
              <a:ext uri="{FF2B5EF4-FFF2-40B4-BE49-F238E27FC236}">
                <a16:creationId xmlns:a16="http://schemas.microsoft.com/office/drawing/2014/main" id="{D44675AE-09DD-158F-814B-327EE848B45E}"/>
              </a:ext>
            </a:extLst>
          </p:cNvPr>
          <p:cNvSpPr/>
          <p:nvPr/>
        </p:nvSpPr>
        <p:spPr>
          <a:xfrm>
            <a:off x="2224293" y="6151528"/>
            <a:ext cx="2033382" cy="34479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C8BEDCF7-A316-4255-D3E8-BB13CFD6CF3D}"/>
              </a:ext>
            </a:extLst>
          </p:cNvPr>
          <p:cNvSpPr txBox="1"/>
          <p:nvPr/>
        </p:nvSpPr>
        <p:spPr>
          <a:xfrm>
            <a:off x="2053733" y="307649"/>
            <a:ext cx="2374502" cy="275566"/>
          </a:xfrm>
          <a:prstGeom prst="rect">
            <a:avLst/>
          </a:prstGeom>
          <a:noFill/>
        </p:spPr>
        <p:txBody>
          <a:bodyPr wrap="square">
            <a:spAutoFit/>
          </a:bodyPr>
          <a:lstStyle/>
          <a:p>
            <a:r>
              <a:rPr lang="fr-FR" sz="1200" dirty="0"/>
              <a:t>sur le sujet "karaté et bien-être"</a:t>
            </a:r>
          </a:p>
        </p:txBody>
      </p:sp>
    </p:spTree>
    <p:extLst>
      <p:ext uri="{BB962C8B-B14F-4D97-AF65-F5344CB8AC3E}">
        <p14:creationId xmlns:p14="http://schemas.microsoft.com/office/powerpoint/2010/main" val="2929499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E7377B8-5565-0EB4-13EE-4482460BE56E}"/>
              </a:ext>
            </a:extLst>
          </p:cNvPr>
          <p:cNvSpPr txBox="1"/>
          <p:nvPr/>
        </p:nvSpPr>
        <p:spPr>
          <a:xfrm>
            <a:off x="5884797" y="6531054"/>
            <a:ext cx="609600" cy="246221"/>
          </a:xfrm>
          <a:prstGeom prst="rect">
            <a:avLst/>
          </a:prstGeom>
          <a:noFill/>
        </p:spPr>
        <p:txBody>
          <a:bodyPr wrap="square">
            <a:spAutoFit/>
          </a:bodyPr>
          <a:lstStyle/>
          <a:p>
            <a:r>
              <a:rPr lang="fr-FR" sz="1000" dirty="0">
                <a:hlinkClick r:id="rId3"/>
              </a:rPr>
              <a:t>source</a:t>
            </a:r>
            <a:endParaRPr lang="fr-FR" sz="1000" dirty="0"/>
          </a:p>
        </p:txBody>
      </p:sp>
      <p:grpSp>
        <p:nvGrpSpPr>
          <p:cNvPr id="10" name="Groupe 9">
            <a:extLst>
              <a:ext uri="{FF2B5EF4-FFF2-40B4-BE49-F238E27FC236}">
                <a16:creationId xmlns:a16="http://schemas.microsoft.com/office/drawing/2014/main" id="{64F97865-A029-2854-F2A5-D2C5D16CEB07}"/>
              </a:ext>
            </a:extLst>
          </p:cNvPr>
          <p:cNvGrpSpPr/>
          <p:nvPr/>
        </p:nvGrpSpPr>
        <p:grpSpPr>
          <a:xfrm>
            <a:off x="3564382" y="358894"/>
            <a:ext cx="5250434" cy="6140212"/>
            <a:chOff x="3978910" y="1589516"/>
            <a:chExt cx="3990337" cy="4780804"/>
          </a:xfrm>
        </p:grpSpPr>
        <p:pic>
          <p:nvPicPr>
            <p:cNvPr id="5" name="Image 4">
              <a:extLst>
                <a:ext uri="{FF2B5EF4-FFF2-40B4-BE49-F238E27FC236}">
                  <a16:creationId xmlns:a16="http://schemas.microsoft.com/office/drawing/2014/main" id="{77C4E1A7-F282-D96F-03FC-B278AD9F4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8910" y="1589516"/>
              <a:ext cx="3990335" cy="619615"/>
            </a:xfrm>
            <a:prstGeom prst="rect">
              <a:avLst/>
            </a:prstGeom>
          </p:spPr>
        </p:pic>
        <p:pic>
          <p:nvPicPr>
            <p:cNvPr id="8" name="Image 7">
              <a:extLst>
                <a:ext uri="{FF2B5EF4-FFF2-40B4-BE49-F238E27FC236}">
                  <a16:creationId xmlns:a16="http://schemas.microsoft.com/office/drawing/2014/main" id="{7707E21E-8817-D070-1A23-E97FD32CE4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78911" y="2293285"/>
              <a:ext cx="3990335" cy="3328417"/>
            </a:xfrm>
            <a:prstGeom prst="rect">
              <a:avLst/>
            </a:prstGeom>
          </p:spPr>
        </p:pic>
        <p:pic>
          <p:nvPicPr>
            <p:cNvPr id="9" name="Image 8">
              <a:extLst>
                <a:ext uri="{FF2B5EF4-FFF2-40B4-BE49-F238E27FC236}">
                  <a16:creationId xmlns:a16="http://schemas.microsoft.com/office/drawing/2014/main" id="{198F2005-F5D2-B805-BD58-85C65C4538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78912" y="5742432"/>
              <a:ext cx="3990335" cy="627888"/>
            </a:xfrm>
            <a:prstGeom prst="rect">
              <a:avLst/>
            </a:prstGeom>
          </p:spPr>
        </p:pic>
      </p:grpSp>
    </p:spTree>
    <p:extLst>
      <p:ext uri="{BB962C8B-B14F-4D97-AF65-F5344CB8AC3E}">
        <p14:creationId xmlns:p14="http://schemas.microsoft.com/office/powerpoint/2010/main" val="1003749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4BD2DBC5-D288-9BDB-4D17-563C91C31FA4}"/>
              </a:ext>
            </a:extLst>
          </p:cNvPr>
          <p:cNvGraphicFramePr>
            <a:graphicFrameLocks noGrp="1"/>
          </p:cNvGraphicFramePr>
          <p:nvPr>
            <p:extLst>
              <p:ext uri="{D42A27DB-BD31-4B8C-83A1-F6EECF244321}">
                <p14:modId xmlns:p14="http://schemas.microsoft.com/office/powerpoint/2010/main" val="1868481126"/>
              </p:ext>
            </p:extLst>
          </p:nvPr>
        </p:nvGraphicFramePr>
        <p:xfrm>
          <a:off x="299652" y="1306901"/>
          <a:ext cx="11592696" cy="5382704"/>
        </p:xfrm>
        <a:graphic>
          <a:graphicData uri="http://schemas.openxmlformats.org/drawingml/2006/table">
            <a:tbl>
              <a:tblPr bandRow="1">
                <a:tableStyleId>{5C22544A-7EE6-4342-B048-85BDC9FD1C3A}</a:tableStyleId>
              </a:tblPr>
              <a:tblGrid>
                <a:gridCol w="2438937">
                  <a:extLst>
                    <a:ext uri="{9D8B030D-6E8A-4147-A177-3AD203B41FA5}">
                      <a16:colId xmlns:a16="http://schemas.microsoft.com/office/drawing/2014/main" val="295640347"/>
                    </a:ext>
                  </a:extLst>
                </a:gridCol>
                <a:gridCol w="3051253">
                  <a:extLst>
                    <a:ext uri="{9D8B030D-6E8A-4147-A177-3AD203B41FA5}">
                      <a16:colId xmlns:a16="http://schemas.microsoft.com/office/drawing/2014/main" val="1841941923"/>
                    </a:ext>
                  </a:extLst>
                </a:gridCol>
                <a:gridCol w="3051253">
                  <a:extLst>
                    <a:ext uri="{9D8B030D-6E8A-4147-A177-3AD203B41FA5}">
                      <a16:colId xmlns:a16="http://schemas.microsoft.com/office/drawing/2014/main" val="4226336793"/>
                    </a:ext>
                  </a:extLst>
                </a:gridCol>
                <a:gridCol w="3051253">
                  <a:extLst>
                    <a:ext uri="{9D8B030D-6E8A-4147-A177-3AD203B41FA5}">
                      <a16:colId xmlns:a16="http://schemas.microsoft.com/office/drawing/2014/main" val="3687100919"/>
                    </a:ext>
                  </a:extLst>
                </a:gridCol>
              </a:tblGrid>
              <a:tr h="1176464">
                <a:tc>
                  <a:txBody>
                    <a:bodyPr/>
                    <a:lstStyle/>
                    <a:p>
                      <a:pPr marL="0" algn="ctr" defTabSz="457200" rtl="0" eaLnBrk="1" latinLnBrk="0" hangingPunct="1"/>
                      <a:r>
                        <a:rPr lang="fr-FR" sz="1800" kern="1200" dirty="0">
                          <a:solidFill>
                            <a:schemeClr val="dk1"/>
                          </a:solidFill>
                        </a:rPr>
                        <a:t>type</a:t>
                      </a:r>
                      <a:endParaRPr lang="fr-FR" sz="1800"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IA générative (chatbot)</a:t>
                      </a:r>
                      <a:endParaRPr lang="fr-FR" sz="1800" b="1" kern="1200" dirty="0">
                        <a:solidFill>
                          <a:schemeClr val="dk1"/>
                        </a:solidFill>
                        <a:latin typeface="+mn-lt"/>
                        <a:ea typeface="+mn-ea"/>
                        <a:cs typeface="+mn-cs"/>
                      </a:endParaRPr>
                    </a:p>
                  </a:txBody>
                  <a:tcPr anchor="ctr">
                    <a:solidFill>
                      <a:srgbClr val="E9ECF1"/>
                    </a:solidFill>
                  </a:tcPr>
                </a:tc>
                <a:tc>
                  <a:txBody>
                    <a:bodyPr/>
                    <a:lstStyle/>
                    <a:p>
                      <a:pPr marL="0" algn="ctr" defTabSz="457200" rtl="0" eaLnBrk="1" latinLnBrk="0" hangingPunct="1"/>
                      <a:r>
                        <a:rPr lang="fr-FR" sz="1800" b="1" kern="1200" dirty="0">
                          <a:solidFill>
                            <a:schemeClr val="dk1"/>
                          </a:solidFill>
                        </a:rPr>
                        <a:t>Moteurs de recherche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D1D8E1"/>
                    </a:solidFill>
                  </a:tcPr>
                </a:tc>
                <a:tc>
                  <a:txBody>
                    <a:bodyPr/>
                    <a:lstStyle/>
                    <a:p>
                      <a:pPr marL="0" algn="ctr" defTabSz="457200" rtl="0" eaLnBrk="1" latinLnBrk="0" hangingPunct="1"/>
                      <a:r>
                        <a:rPr lang="fr-FR" sz="1800" b="1" kern="1200" dirty="0">
                          <a:solidFill>
                            <a:schemeClr val="dk1"/>
                          </a:solidFill>
                        </a:rPr>
                        <a:t>Bases de données bibliographiques </a:t>
                      </a:r>
                      <a:br>
                        <a:rPr lang="fr-FR" sz="1800" b="1" kern="1200" dirty="0">
                          <a:solidFill>
                            <a:schemeClr val="dk1"/>
                          </a:solidFill>
                        </a:rPr>
                      </a:br>
                      <a:r>
                        <a:rPr lang="fr-FR" sz="1800" b="1" kern="1200" dirty="0">
                          <a:solidFill>
                            <a:schemeClr val="dk1"/>
                          </a:solidFill>
                        </a:rPr>
                        <a:t>+ IA générative</a:t>
                      </a:r>
                      <a:endParaRPr lang="fr-FR" sz="1800" b="1" kern="1200" dirty="0">
                        <a:solidFill>
                          <a:schemeClr val="dk1"/>
                        </a:solidFill>
                        <a:latin typeface="+mn-lt"/>
                        <a:ea typeface="+mn-ea"/>
                        <a:cs typeface="+mn-cs"/>
                      </a:endParaRPr>
                    </a:p>
                  </a:txBody>
                  <a:tcPr anchor="ctr">
                    <a:solidFill>
                      <a:srgbClr val="E9ECF1"/>
                    </a:solidFill>
                  </a:tcPr>
                </a:tc>
                <a:extLst>
                  <a:ext uri="{0D108BD9-81ED-4DB2-BD59-A6C34878D82A}">
                    <a16:rowId xmlns:a16="http://schemas.microsoft.com/office/drawing/2014/main" val="2916287051"/>
                  </a:ext>
                </a:extLst>
              </a:tr>
              <a:tr h="550683">
                <a:tc>
                  <a:txBody>
                    <a:bodyPr/>
                    <a:lstStyle/>
                    <a:p>
                      <a:pPr algn="ctr"/>
                      <a:r>
                        <a:rPr lang="fr-FR" sz="1800" dirty="0"/>
                        <a:t>exemples</a:t>
                      </a:r>
                    </a:p>
                  </a:txBody>
                  <a:tcPr anchor="ctr">
                    <a:solidFill>
                      <a:srgbClr val="D1D8E1"/>
                    </a:solidFill>
                  </a:tcPr>
                </a:tc>
                <a:tc>
                  <a:txBody>
                    <a:bodyPr/>
                    <a:lstStyle/>
                    <a:p>
                      <a:r>
                        <a:rPr lang="fr-FR" sz="1800" dirty="0"/>
                        <a:t>ChatGPT, Gemini, Claude...</a:t>
                      </a:r>
                    </a:p>
                  </a:txBody>
                  <a:tcPr>
                    <a:solidFill>
                      <a:srgbClr val="E9ECF1"/>
                    </a:solidFill>
                  </a:tcPr>
                </a:tc>
                <a:tc>
                  <a:txBody>
                    <a:bodyPr/>
                    <a:lstStyle/>
                    <a:p>
                      <a:r>
                        <a:rPr lang="fr-FR" sz="1800" dirty="0"/>
                        <a:t>Bing recherche approfondie, Brave IA, Perplexity...</a:t>
                      </a:r>
                    </a:p>
                  </a:txBody>
                  <a:tcPr>
                    <a:solidFill>
                      <a:srgbClr val="D1D8E1"/>
                    </a:solidFill>
                  </a:tcPr>
                </a:tc>
                <a:tc>
                  <a:txBody>
                    <a:bodyPr/>
                    <a:lstStyle/>
                    <a:p>
                      <a:r>
                        <a:rPr lang="fr-FR" sz="1800" dirty="0"/>
                        <a:t>Elicit, Consensus, Scite Assistant, Scopus AI, Web of science Research Assistant..</a:t>
                      </a:r>
                    </a:p>
                  </a:txBody>
                  <a:tcPr>
                    <a:solidFill>
                      <a:srgbClr val="E9ECF1"/>
                    </a:solidFill>
                  </a:tcPr>
                </a:tc>
                <a:extLst>
                  <a:ext uri="{0D108BD9-81ED-4DB2-BD59-A6C34878D82A}">
                    <a16:rowId xmlns:a16="http://schemas.microsoft.com/office/drawing/2014/main" val="1732449666"/>
                  </a:ext>
                </a:extLst>
              </a:tr>
              <a:tr h="733563">
                <a:tc>
                  <a:txBody>
                    <a:bodyPr/>
                    <a:lstStyle/>
                    <a:p>
                      <a:pPr algn="ctr"/>
                      <a:r>
                        <a:rPr lang="fr-FR" sz="1800" dirty="0"/>
                        <a:t>requête</a:t>
                      </a:r>
                    </a:p>
                  </a:txBody>
                  <a:tcPr anchor="ctr">
                    <a:solidFill>
                      <a:srgbClr val="D1D8E1"/>
                    </a:solidFill>
                  </a:tcPr>
                </a:tc>
                <a:tc>
                  <a:txBody>
                    <a:bodyPr/>
                    <a:lstStyle/>
                    <a:p>
                      <a:r>
                        <a:rPr lang="fr-FR" sz="1800" dirty="0">
                          <a:solidFill>
                            <a:srgbClr val="FF0000"/>
                          </a:solidFill>
                        </a:rPr>
                        <a:t>prompt</a:t>
                      </a:r>
                      <a:r>
                        <a:rPr lang="fr-FR" sz="1800" dirty="0"/>
                        <a:t> en langage naturel</a:t>
                      </a:r>
                    </a:p>
                  </a:txBody>
                  <a:tcPr>
                    <a:solidFill>
                      <a:srgbClr val="E9ECF1"/>
                    </a:solidFill>
                  </a:tcPr>
                </a:tc>
                <a:tc>
                  <a:txBody>
                    <a:bodyPr/>
                    <a:lstStyle/>
                    <a:p>
                      <a:r>
                        <a:rPr lang="fr-FR" sz="1800" dirty="0">
                          <a:solidFill>
                            <a:srgbClr val="FF0000"/>
                          </a:solidFill>
                        </a:rPr>
                        <a:t>mots-clés</a:t>
                      </a:r>
                    </a:p>
                    <a:p>
                      <a:r>
                        <a:rPr lang="fr-FR" sz="1800" dirty="0">
                          <a:solidFill>
                            <a:srgbClr val="FF0000"/>
                          </a:solidFill>
                        </a:rPr>
                        <a:t>questions en langage naturel</a:t>
                      </a:r>
                    </a:p>
                  </a:txBody>
                  <a:tcPr>
                    <a:solidFill>
                      <a:srgbClr val="D1D8E1"/>
                    </a:solidFill>
                  </a:tcPr>
                </a:tc>
                <a:tc>
                  <a:txBody>
                    <a:bodyPr/>
                    <a:lstStyle/>
                    <a:p>
                      <a:r>
                        <a:rPr lang="fr-FR" sz="1800" dirty="0"/>
                        <a:t>mots-clés</a:t>
                      </a:r>
                    </a:p>
                    <a:p>
                      <a:r>
                        <a:rPr lang="fr-FR" sz="1800" dirty="0"/>
                        <a:t>questions en langage naturel</a:t>
                      </a:r>
                    </a:p>
                    <a:p>
                      <a:r>
                        <a:rPr lang="fr-FR" sz="1800" dirty="0"/>
                        <a:t>consignes en langage naturel</a:t>
                      </a:r>
                    </a:p>
                  </a:txBody>
                  <a:tcPr>
                    <a:solidFill>
                      <a:srgbClr val="E9ECF1"/>
                    </a:solidFill>
                  </a:tcPr>
                </a:tc>
                <a:extLst>
                  <a:ext uri="{0D108BD9-81ED-4DB2-BD59-A6C34878D82A}">
                    <a16:rowId xmlns:a16="http://schemas.microsoft.com/office/drawing/2014/main" val="1066362069"/>
                  </a:ext>
                </a:extLst>
              </a:tr>
              <a:tr h="736600">
                <a:tc>
                  <a:txBody>
                    <a:bodyPr/>
                    <a:lstStyle/>
                    <a:p>
                      <a:pPr algn="ctr"/>
                      <a:r>
                        <a:rPr lang="fr-FR" sz="1800" dirty="0"/>
                        <a:t>données</a:t>
                      </a:r>
                    </a:p>
                  </a:txBody>
                  <a:tcPr anchor="ctr">
                    <a:solidFill>
                      <a:srgbClr val="D1D8E1"/>
                    </a:solidFill>
                  </a:tcPr>
                </a:tc>
                <a:tc>
                  <a:txBody>
                    <a:bodyPr/>
                    <a:lstStyle/>
                    <a:p>
                      <a:r>
                        <a:rPr lang="fr-FR" sz="1800" dirty="0">
                          <a:solidFill>
                            <a:srgbClr val="FF0000"/>
                          </a:solidFill>
                        </a:rPr>
                        <a:t>données d’entraînement</a:t>
                      </a:r>
                    </a:p>
                    <a:p>
                      <a:r>
                        <a:rPr lang="fr-FR" sz="1800" dirty="0">
                          <a:sym typeface="Wingdings" panose="05000000000000000000" pitchFamily="2" charset="2"/>
                        </a:rPr>
                        <a:t> pas de sources</a:t>
                      </a:r>
                      <a:endParaRPr lang="fr-FR" sz="1800" dirty="0"/>
                    </a:p>
                  </a:txBody>
                  <a:tcPr>
                    <a:solidFill>
                      <a:srgbClr val="E9ECF1"/>
                    </a:solidFill>
                  </a:tcPr>
                </a:tc>
                <a:tc>
                  <a:txBody>
                    <a:bodyPr/>
                    <a:lstStyle/>
                    <a:p>
                      <a:r>
                        <a:rPr lang="fr-FR" sz="1800" dirty="0">
                          <a:solidFill>
                            <a:srgbClr val="FF0000"/>
                          </a:solidFill>
                        </a:rPr>
                        <a:t>index</a:t>
                      </a:r>
                      <a:r>
                        <a:rPr lang="fr-FR" sz="1800" dirty="0"/>
                        <a:t> de moteurs de recherche</a:t>
                      </a:r>
                    </a:p>
                    <a:p>
                      <a:r>
                        <a:rPr lang="fr-FR" sz="1800" dirty="0">
                          <a:sym typeface="Wingdings" panose="05000000000000000000" pitchFamily="2" charset="2"/>
                        </a:rPr>
                        <a:t> sources</a:t>
                      </a:r>
                      <a:endParaRPr lang="fr-FR" sz="1800" dirty="0"/>
                    </a:p>
                  </a:txBody>
                  <a:tcPr>
                    <a:solidFill>
                      <a:srgbClr val="D1D8E1"/>
                    </a:solidFill>
                  </a:tcPr>
                </a:tc>
                <a:tc>
                  <a:txBody>
                    <a:bodyPr/>
                    <a:lstStyle/>
                    <a:p>
                      <a:r>
                        <a:rPr lang="fr-FR" sz="1800" dirty="0">
                          <a:solidFill>
                            <a:srgbClr val="FF0000"/>
                          </a:solidFill>
                        </a:rPr>
                        <a:t>index</a:t>
                      </a:r>
                      <a:r>
                        <a:rPr lang="fr-FR" sz="1800" dirty="0"/>
                        <a:t> bibliographique</a:t>
                      </a:r>
                    </a:p>
                    <a:p>
                      <a:pPr marL="285750" indent="-285750">
                        <a:buFont typeface="Wingdings" panose="05000000000000000000" pitchFamily="2" charset="2"/>
                        <a:buChar char="à"/>
                      </a:pPr>
                      <a:r>
                        <a:rPr lang="fr-FR" sz="1800" dirty="0">
                          <a:sym typeface="Wingdings" panose="05000000000000000000" pitchFamily="2" charset="2"/>
                        </a:rPr>
                        <a:t>références</a:t>
                      </a:r>
                      <a:endParaRPr lang="fr-FR" sz="1800" dirty="0"/>
                    </a:p>
                  </a:txBody>
                  <a:tcPr>
                    <a:solidFill>
                      <a:srgbClr val="E9ECF1"/>
                    </a:solidFill>
                  </a:tcPr>
                </a:tc>
                <a:extLst>
                  <a:ext uri="{0D108BD9-81ED-4DB2-BD59-A6C34878D82A}">
                    <a16:rowId xmlns:a16="http://schemas.microsoft.com/office/drawing/2014/main" val="3003675218"/>
                  </a:ext>
                </a:extLst>
              </a:tr>
              <a:tr h="1087805">
                <a:tc>
                  <a:txBody>
                    <a:bodyPr/>
                    <a:lstStyle/>
                    <a:p>
                      <a:pPr algn="ctr"/>
                      <a:r>
                        <a:rPr lang="fr-FR" sz="1800" dirty="0"/>
                        <a:t>place dans la recherche documentaire</a:t>
                      </a:r>
                    </a:p>
                  </a:txBody>
                  <a:tcPr anchor="ctr">
                    <a:solidFill>
                      <a:srgbClr val="D1D8E1"/>
                    </a:solidFill>
                  </a:tcPr>
                </a:tc>
                <a:tc>
                  <a:txBody>
                    <a:bodyPr/>
                    <a:lstStyle/>
                    <a:p>
                      <a:r>
                        <a:rPr lang="fr-FR" sz="1800" dirty="0">
                          <a:solidFill>
                            <a:srgbClr val="FF0000"/>
                          </a:solidFill>
                        </a:rPr>
                        <a:t>outil linguistique </a:t>
                      </a:r>
                      <a:br>
                        <a:rPr lang="fr-FR" sz="1800" dirty="0"/>
                      </a:br>
                      <a:r>
                        <a:rPr lang="fr-FR" sz="1800" dirty="0">
                          <a:sym typeface="Wingdings" panose="05000000000000000000" pitchFamily="2" charset="2"/>
                        </a:rPr>
                        <a:t> mots-clés, champs lexicaux, brainstorming</a:t>
                      </a:r>
                      <a:endParaRPr lang="fr-FR" sz="1800" dirty="0"/>
                    </a:p>
                  </a:txBody>
                  <a:tcPr>
                    <a:solidFill>
                      <a:srgbClr val="E9ECF1"/>
                    </a:solidFill>
                  </a:tcPr>
                </a:tc>
                <a:tc>
                  <a:txBody>
                    <a:bodyPr/>
                    <a:lstStyle/>
                    <a:p>
                      <a:r>
                        <a:rPr lang="fr-FR" sz="1800" dirty="0">
                          <a:solidFill>
                            <a:srgbClr val="FF0000"/>
                          </a:solidFill>
                        </a:rPr>
                        <a:t>outil de recherche</a:t>
                      </a:r>
                    </a:p>
                    <a:p>
                      <a:pPr marL="285750" indent="-285750">
                        <a:buFont typeface="Wingdings" panose="05000000000000000000" pitchFamily="2" charset="2"/>
                        <a:buChar char="à"/>
                      </a:pPr>
                      <a:r>
                        <a:rPr lang="fr-FR" sz="1800" dirty="0"/>
                        <a:t>recherche d’informations, </a:t>
                      </a:r>
                    </a:p>
                    <a:p>
                      <a:pPr marL="0" indent="0">
                        <a:buFont typeface="Wingdings" panose="05000000000000000000" pitchFamily="2" charset="2"/>
                        <a:buNone/>
                      </a:pPr>
                      <a:r>
                        <a:rPr lang="fr-FR" sz="1800" dirty="0"/>
                        <a:t>recherche d’actualités</a:t>
                      </a:r>
                    </a:p>
                  </a:txBody>
                  <a:tcPr>
                    <a:solidFill>
                      <a:srgbClr val="D1D8E1"/>
                    </a:solidFill>
                  </a:tcPr>
                </a:tc>
                <a:tc>
                  <a:txBody>
                    <a:bodyPr/>
                    <a:lstStyle/>
                    <a:p>
                      <a:r>
                        <a:rPr lang="fr-FR" sz="1800" dirty="0">
                          <a:solidFill>
                            <a:srgbClr val="FF0000"/>
                          </a:solidFill>
                        </a:rPr>
                        <a:t>outil de recherche bibliographique</a:t>
                      </a:r>
                    </a:p>
                    <a:p>
                      <a:r>
                        <a:rPr lang="fr-FR" sz="1800" dirty="0">
                          <a:sym typeface="Wingdings" panose="05000000000000000000" pitchFamily="2" charset="2"/>
                        </a:rPr>
                        <a:t> </a:t>
                      </a:r>
                      <a:r>
                        <a:rPr lang="fr-FR" sz="1800" dirty="0"/>
                        <a:t>recherche de références bibliographiques, revues de littérature</a:t>
                      </a:r>
                    </a:p>
                  </a:txBody>
                  <a:tcPr>
                    <a:solidFill>
                      <a:srgbClr val="E9ECF1"/>
                    </a:solidFill>
                  </a:tcPr>
                </a:tc>
                <a:extLst>
                  <a:ext uri="{0D108BD9-81ED-4DB2-BD59-A6C34878D82A}">
                    <a16:rowId xmlns:a16="http://schemas.microsoft.com/office/drawing/2014/main" val="2423180917"/>
                  </a:ext>
                </a:extLst>
              </a:tr>
            </a:tbl>
          </a:graphicData>
        </a:graphic>
      </p:graphicFrame>
      <p:sp>
        <p:nvSpPr>
          <p:cNvPr id="6" name="ZoneTexte 5">
            <a:extLst>
              <a:ext uri="{FF2B5EF4-FFF2-40B4-BE49-F238E27FC236}">
                <a16:creationId xmlns:a16="http://schemas.microsoft.com/office/drawing/2014/main" id="{E4A502DB-38A4-86D5-DED5-C77D2425C58C}"/>
              </a:ext>
            </a:extLst>
          </p:cNvPr>
          <p:cNvSpPr txBox="1"/>
          <p:nvPr/>
        </p:nvSpPr>
        <p:spPr>
          <a:xfrm>
            <a:off x="2413000" y="400326"/>
            <a:ext cx="8229600" cy="461665"/>
          </a:xfrm>
          <a:prstGeom prst="rect">
            <a:avLst/>
          </a:prstGeom>
          <a:noFill/>
        </p:spPr>
        <p:txBody>
          <a:bodyPr wrap="square">
            <a:spAutoFit/>
          </a:bodyPr>
          <a:lstStyle/>
          <a:p>
            <a:r>
              <a:rPr lang="fr-FR" sz="2400" dirty="0"/>
              <a:t>le développement de la recherche sémantique générative</a:t>
            </a:r>
          </a:p>
        </p:txBody>
      </p:sp>
    </p:spTree>
    <p:extLst>
      <p:ext uri="{BB962C8B-B14F-4D97-AF65-F5344CB8AC3E}">
        <p14:creationId xmlns:p14="http://schemas.microsoft.com/office/powerpoint/2010/main" val="20718383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05F4CA2-3C47-5B0E-E89F-AD526CE46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104042"/>
            <a:ext cx="11756571" cy="5032236"/>
          </a:xfrm>
          <a:prstGeom prst="rect">
            <a:avLst/>
          </a:prstGeom>
        </p:spPr>
      </p:pic>
    </p:spTree>
    <p:extLst>
      <p:ext uri="{BB962C8B-B14F-4D97-AF65-F5344CB8AC3E}">
        <p14:creationId xmlns:p14="http://schemas.microsoft.com/office/powerpoint/2010/main" val="331168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82BE03B-C398-8CEF-BEED-FFDD7FB35C3F}"/>
              </a:ext>
            </a:extLst>
          </p:cNvPr>
          <p:cNvSpPr txBox="1"/>
          <p:nvPr/>
        </p:nvSpPr>
        <p:spPr>
          <a:xfrm>
            <a:off x="1072403" y="2569531"/>
            <a:ext cx="9604562" cy="29495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000"/>
              </a:spcAft>
              <a:buClr>
                <a:prstClr val="white"/>
              </a:buClr>
              <a:buSzPct val="100000"/>
              <a:buFont typeface="Arial"/>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Limites des IA génératives dans les moteurs de recherche</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données mal connues</a:t>
            </a:r>
            <a:r>
              <a:rPr lang="fr-FR" sz="2400" noProof="0" dirty="0">
                <a:solidFill>
                  <a:prstClr val="white"/>
                </a:solidFill>
                <a:latin typeface="Calibri" panose="020F0502020204030204"/>
              </a:rPr>
              <a:t> (! ères géographiques)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une interrogation sur les critères de sélection et la représentativité</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lang="fr-FR" sz="2400" dirty="0">
                <a:solidFill>
                  <a:prstClr val="white"/>
                </a:solidFill>
                <a:latin typeface="Calibri" panose="020F0502020204030204"/>
              </a:rPr>
              <a:t>un nombre de réponses limités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erreurs</a:t>
            </a:r>
          </a:p>
          <a:p>
            <a:pPr marL="742950" marR="0" lvl="1"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des biais cognitifs possibles</a:t>
            </a:r>
          </a:p>
        </p:txBody>
      </p:sp>
    </p:spTree>
    <p:extLst>
      <p:ext uri="{BB962C8B-B14F-4D97-AF65-F5344CB8AC3E}">
        <p14:creationId xmlns:p14="http://schemas.microsoft.com/office/powerpoint/2010/main" val="21600780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84EFA15-0F5F-4B8C-98B9-E27506D9FBFF}"/>
              </a:ext>
            </a:extLst>
          </p:cNvPr>
          <p:cNvSpPr>
            <a:spLocks noGrp="1"/>
          </p:cNvSpPr>
          <p:nvPr>
            <p:ph idx="1"/>
          </p:nvPr>
        </p:nvSpPr>
        <p:spPr>
          <a:xfrm>
            <a:off x="685801" y="2142067"/>
            <a:ext cx="10131425" cy="4405194"/>
          </a:xfrm>
        </p:spPr>
        <p:txBody>
          <a:bodyPr>
            <a:normAutofit fontScale="62500" lnSpcReduction="20000"/>
          </a:bodyPr>
          <a:lstStyle/>
          <a:p>
            <a:pPr>
              <a:lnSpc>
                <a:spcPct val="120000"/>
              </a:lnSpc>
              <a:spcAft>
                <a:spcPts val="300"/>
              </a:spcAft>
            </a:pPr>
            <a:r>
              <a:rPr lang="fr-FR" dirty="0"/>
              <a:t>une démocratisation des modes d’accès</a:t>
            </a:r>
          </a:p>
          <a:p>
            <a:pPr lvl="1">
              <a:lnSpc>
                <a:spcPct val="120000"/>
              </a:lnSpc>
              <a:spcAft>
                <a:spcPts val="0"/>
              </a:spcAft>
            </a:pPr>
            <a:r>
              <a:rPr lang="fr-FR" dirty="0"/>
              <a:t>sites internet</a:t>
            </a:r>
          </a:p>
          <a:p>
            <a:pPr lvl="1">
              <a:lnSpc>
                <a:spcPct val="120000"/>
              </a:lnSpc>
              <a:spcAft>
                <a:spcPts val="0"/>
              </a:spcAft>
            </a:pPr>
            <a:r>
              <a:rPr lang="fr-FR" dirty="0"/>
              <a:t>applis </a:t>
            </a:r>
          </a:p>
          <a:p>
            <a:pPr lvl="1">
              <a:lnSpc>
                <a:spcPct val="120000"/>
              </a:lnSpc>
              <a:spcAft>
                <a:spcPts val="0"/>
              </a:spcAft>
            </a:pPr>
            <a:r>
              <a:rPr lang="fr-FR" dirty="0"/>
              <a:t>extensions de navigateurs</a:t>
            </a:r>
          </a:p>
          <a:p>
            <a:pPr lvl="1">
              <a:lnSpc>
                <a:spcPct val="120000"/>
              </a:lnSpc>
              <a:spcAft>
                <a:spcPts val="0"/>
              </a:spcAft>
            </a:pPr>
            <a:r>
              <a:rPr lang="fr-FR" dirty="0"/>
              <a:t>serveurs Discord</a:t>
            </a:r>
          </a:p>
          <a:p>
            <a:pPr lvl="1" algn="just">
              <a:lnSpc>
                <a:spcPct val="120000"/>
              </a:lnSpc>
              <a:spcAft>
                <a:spcPts val="0"/>
              </a:spcAft>
            </a:pPr>
            <a:r>
              <a:rPr lang="fr-FR" dirty="0"/>
              <a:t>services tiers (ex. : </a:t>
            </a:r>
            <a:r>
              <a:rPr lang="fr-FR" dirty="0">
                <a:hlinkClick r:id="rId3"/>
              </a:rPr>
              <a:t>LegiGPT</a:t>
            </a:r>
            <a:r>
              <a:rPr lang="fr-FR" dirty="0"/>
              <a:t> pour le droit, </a:t>
            </a:r>
            <a:r>
              <a:rPr lang="fr-FR" dirty="0">
                <a:hlinkClick r:id="rId4"/>
              </a:rPr>
              <a:t>Unrestricted Intelligence</a:t>
            </a:r>
            <a:r>
              <a:rPr lang="fr-FR" dirty="0"/>
              <a:t> pour l’intelligence)</a:t>
            </a:r>
          </a:p>
          <a:p>
            <a:pPr lvl="1" algn="just">
              <a:lnSpc>
                <a:spcPct val="120000"/>
              </a:lnSpc>
              <a:spcAft>
                <a:spcPts val="0"/>
              </a:spcAft>
            </a:pPr>
            <a:r>
              <a:rPr lang="fr-FR" dirty="0"/>
              <a:t>ordinateurs (ex. : </a:t>
            </a:r>
            <a:r>
              <a:rPr lang="fr-FR" dirty="0" err="1"/>
              <a:t>Copilot+PC</a:t>
            </a:r>
            <a:r>
              <a:rPr lang="fr-FR" dirty="0"/>
              <a:t> chez Microsoft)</a:t>
            </a:r>
          </a:p>
          <a:p>
            <a:endParaRPr lang="fr-FR" dirty="0"/>
          </a:p>
          <a:p>
            <a:pPr>
              <a:lnSpc>
                <a:spcPct val="120000"/>
              </a:lnSpc>
              <a:spcAft>
                <a:spcPts val="300"/>
              </a:spcAft>
            </a:pPr>
            <a:r>
              <a:rPr lang="fr-FR" dirty="0"/>
              <a:t>le développement des assistants généralistes</a:t>
            </a:r>
          </a:p>
          <a:p>
            <a:pPr lvl="1">
              <a:lnSpc>
                <a:spcPct val="120000"/>
              </a:lnSpc>
              <a:spcAft>
                <a:spcPts val="0"/>
              </a:spcAft>
            </a:pPr>
            <a:r>
              <a:rPr lang="fr-FR" sz="1500" dirty="0"/>
              <a:t>ex. : Copilot de Microsoft</a:t>
            </a:r>
          </a:p>
          <a:p>
            <a:pPr lvl="1">
              <a:lnSpc>
                <a:spcPct val="120000"/>
              </a:lnSpc>
              <a:spcAft>
                <a:spcPts val="0"/>
              </a:spcAft>
            </a:pPr>
            <a:r>
              <a:rPr lang="fr-FR" sz="1500" dirty="0"/>
              <a:t>ex. : Assistant de Google</a:t>
            </a:r>
          </a:p>
          <a:p>
            <a:pPr lvl="1"/>
            <a:endParaRPr lang="fr-FR" dirty="0"/>
          </a:p>
          <a:p>
            <a:pPr>
              <a:lnSpc>
                <a:spcPct val="120000"/>
              </a:lnSpc>
              <a:spcAft>
                <a:spcPts val="300"/>
              </a:spcAft>
            </a:pPr>
            <a:r>
              <a:rPr lang="fr-FR" dirty="0"/>
              <a:t>le développement dans les environnements propriétaires</a:t>
            </a:r>
          </a:p>
          <a:p>
            <a:pPr lvl="1">
              <a:lnSpc>
                <a:spcPct val="120000"/>
              </a:lnSpc>
              <a:spcAft>
                <a:spcPts val="300"/>
              </a:spcAft>
            </a:pPr>
            <a:r>
              <a:rPr lang="fr-FR" dirty="0"/>
              <a:t>IA pour Facebook et Instagram (Meta), </a:t>
            </a:r>
            <a:r>
              <a:rPr lang="fr-FR" dirty="0" err="1"/>
              <a:t>Siri</a:t>
            </a:r>
            <a:r>
              <a:rPr lang="fr-FR" dirty="0"/>
              <a:t> (Apple) et Alexa (Amazon)</a:t>
            </a:r>
          </a:p>
          <a:p>
            <a:pPr lvl="1">
              <a:lnSpc>
                <a:spcPct val="120000"/>
              </a:lnSpc>
              <a:spcAft>
                <a:spcPts val="300"/>
              </a:spcAft>
            </a:pPr>
            <a:endParaRPr lang="fr-FR" sz="1800" dirty="0"/>
          </a:p>
          <a:p>
            <a:pPr>
              <a:lnSpc>
                <a:spcPct val="120000"/>
              </a:lnSpc>
              <a:spcAft>
                <a:spcPts val="300"/>
              </a:spcAft>
            </a:pPr>
            <a:r>
              <a:rPr lang="fr-FR" dirty="0"/>
              <a:t>texte, voix, vidéos…</a:t>
            </a:r>
          </a:p>
          <a:p>
            <a:pPr lvl="1">
              <a:spcAft>
                <a:spcPts val="0"/>
              </a:spcAft>
            </a:pPr>
            <a:r>
              <a:rPr lang="fr-FR" dirty="0"/>
              <a:t>traduction automatique dans les navigateurs</a:t>
            </a:r>
          </a:p>
          <a:p>
            <a:pPr lvl="1">
              <a:spcAft>
                <a:spcPts val="0"/>
              </a:spcAft>
            </a:pPr>
            <a:r>
              <a:rPr lang="fr-FR" dirty="0"/>
              <a:t>résumés de vidéos (ex. : </a:t>
            </a:r>
            <a:r>
              <a:rPr lang="fr-FR" dirty="0">
                <a:hlinkClick r:id="rId5"/>
              </a:rPr>
              <a:t>Video Highlight</a:t>
            </a:r>
            <a:r>
              <a:rPr lang="fr-FR" dirty="0"/>
              <a:t>  pour YouTube)</a:t>
            </a:r>
          </a:p>
          <a:p>
            <a:pPr lvl="1">
              <a:spcAft>
                <a:spcPts val="0"/>
              </a:spcAft>
            </a:pPr>
            <a:r>
              <a:rPr lang="fr-FR" dirty="0"/>
              <a:t>outils de réflexion (ex. : </a:t>
            </a:r>
            <a:r>
              <a:rPr lang="fr-FR" dirty="0">
                <a:hlinkClick r:id="rId6"/>
              </a:rPr>
              <a:t>GitMind</a:t>
            </a:r>
            <a:r>
              <a:rPr lang="fr-FR" dirty="0"/>
              <a:t> pour les cartes mentales)</a:t>
            </a:r>
          </a:p>
          <a:p>
            <a:pPr lvl="1">
              <a:spcAft>
                <a:spcPts val="0"/>
              </a:spcAft>
            </a:pPr>
            <a:r>
              <a:rPr lang="fr-FR" dirty="0"/>
              <a:t>outils de présentation (ex. : </a:t>
            </a:r>
            <a:r>
              <a:rPr lang="fr-FR" dirty="0">
                <a:hlinkClick r:id="rId7"/>
              </a:rPr>
              <a:t>Beautiful.ai</a:t>
            </a:r>
            <a:r>
              <a:rPr lang="fr-FR" dirty="0"/>
              <a:t> pour des slides, </a:t>
            </a:r>
            <a:r>
              <a:rPr lang="fr-FR" dirty="0">
                <a:hlinkClick r:id="rId8"/>
              </a:rPr>
              <a:t>Gamma</a:t>
            </a:r>
            <a:r>
              <a:rPr lang="fr-FR" dirty="0"/>
              <a:t> pour des supports)</a:t>
            </a:r>
          </a:p>
          <a:p>
            <a:pPr lvl="1">
              <a:spcAft>
                <a:spcPts val="0"/>
              </a:spcAft>
            </a:pPr>
            <a:r>
              <a:rPr lang="fr-FR" dirty="0"/>
              <a:t>outils de traduction (ex. : </a:t>
            </a:r>
            <a:r>
              <a:rPr lang="fr-FR" dirty="0">
                <a:hlinkClick r:id="rId9"/>
              </a:rPr>
              <a:t>DeepL Translator</a:t>
            </a:r>
            <a:r>
              <a:rPr lang="fr-FR" dirty="0"/>
              <a:t>)</a:t>
            </a:r>
          </a:p>
          <a:p>
            <a:pPr lvl="1">
              <a:spcAft>
                <a:spcPts val="0"/>
              </a:spcAft>
            </a:pPr>
            <a:r>
              <a:rPr lang="fr-FR" dirty="0"/>
              <a:t>outils d’aide à la rédaction (ex. : </a:t>
            </a:r>
            <a:r>
              <a:rPr lang="fr-FR" dirty="0">
                <a:hlinkClick r:id="rId10"/>
              </a:rPr>
              <a:t>DeepL Write</a:t>
            </a:r>
            <a:r>
              <a:rPr lang="fr-FR" dirty="0"/>
              <a:t>)</a:t>
            </a:r>
          </a:p>
          <a:p>
            <a:pPr lvl="1">
              <a:spcAft>
                <a:spcPts val="0"/>
              </a:spcAft>
            </a:pPr>
            <a:r>
              <a:rPr lang="fr-FR" dirty="0"/>
              <a:t>analyse de conversation (ex. : </a:t>
            </a:r>
            <a:r>
              <a:rPr lang="fr-FR" dirty="0">
                <a:hlinkClick r:id="rId11"/>
              </a:rPr>
              <a:t>Zoom</a:t>
            </a:r>
            <a:r>
              <a:rPr lang="fr-FR" dirty="0"/>
              <a:t>)</a:t>
            </a:r>
          </a:p>
          <a:p>
            <a:pPr marL="457200" lvl="1" indent="0">
              <a:spcAft>
                <a:spcPts val="0"/>
              </a:spcAft>
              <a:buNone/>
            </a:pPr>
            <a:r>
              <a:rPr lang="fr-FR" dirty="0">
                <a:sym typeface="Wingdings" panose="05000000000000000000" pitchFamily="2" charset="2"/>
              </a:rPr>
              <a:t> </a:t>
            </a:r>
            <a:r>
              <a:rPr lang="fr-FR" dirty="0">
                <a:sym typeface="Wingdings" panose="05000000000000000000" pitchFamily="2" charset="2"/>
                <a:hlinkClick r:id="rId12"/>
              </a:rPr>
              <a:t>liste d’outils de traitement documentaire</a:t>
            </a:r>
            <a:endParaRPr lang="fr-FR" dirty="0"/>
          </a:p>
          <a:p>
            <a:endParaRPr lang="fr-FR" dirty="0"/>
          </a:p>
        </p:txBody>
      </p:sp>
      <p:sp>
        <p:nvSpPr>
          <p:cNvPr id="3" name="Titre 2">
            <a:extLst>
              <a:ext uri="{FF2B5EF4-FFF2-40B4-BE49-F238E27FC236}">
                <a16:creationId xmlns:a16="http://schemas.microsoft.com/office/drawing/2014/main" id="{22A18CB1-265E-48DD-ACCE-4EB81E6BA1E0}"/>
              </a:ext>
            </a:extLst>
          </p:cNvPr>
          <p:cNvSpPr>
            <a:spLocks noGrp="1"/>
          </p:cNvSpPr>
          <p:nvPr>
            <p:ph type="title"/>
          </p:nvPr>
        </p:nvSpPr>
        <p:spPr/>
        <p:txBody>
          <a:bodyPr/>
          <a:lstStyle/>
          <a:p>
            <a:r>
              <a:rPr lang="fr-FR" dirty="0"/>
              <a:t>Assistants et secrétaires personnels : l’IA du quotidien</a:t>
            </a:r>
          </a:p>
        </p:txBody>
      </p:sp>
      <p:pic>
        <p:nvPicPr>
          <p:cNvPr id="4" name="Image 3">
            <a:extLst>
              <a:ext uri="{FF2B5EF4-FFF2-40B4-BE49-F238E27FC236}">
                <a16:creationId xmlns:a16="http://schemas.microsoft.com/office/drawing/2014/main" id="{0E0F36A7-E4E2-40D7-8F01-6B7176B42076}"/>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137849" y="1441170"/>
            <a:ext cx="4844669" cy="4794394"/>
          </a:xfrm>
          <a:prstGeom prst="rect">
            <a:avLst/>
          </a:prstGeom>
        </p:spPr>
      </p:pic>
      <p:sp>
        <p:nvSpPr>
          <p:cNvPr id="7" name="Rectangle 6">
            <a:extLst>
              <a:ext uri="{FF2B5EF4-FFF2-40B4-BE49-F238E27FC236}">
                <a16:creationId xmlns:a16="http://schemas.microsoft.com/office/drawing/2014/main" id="{6A01CB7A-0314-48A6-B2A0-3E863ACA7356}"/>
              </a:ext>
            </a:extLst>
          </p:cNvPr>
          <p:cNvSpPr/>
          <p:nvPr/>
        </p:nvSpPr>
        <p:spPr>
          <a:xfrm>
            <a:off x="8995605" y="6317005"/>
            <a:ext cx="1129155" cy="230256"/>
          </a:xfrm>
          <a:prstGeom prst="rect">
            <a:avLst/>
          </a:prstGeom>
        </p:spPr>
        <p:txBody>
          <a:bodyPr wrap="none">
            <a:spAutoFit/>
          </a:bodyPr>
          <a:lstStyle/>
          <a:p>
            <a:pPr marL="87313" lvl="1" algn="ctr">
              <a:lnSpc>
                <a:spcPct val="120000"/>
              </a:lnSpc>
              <a:spcAft>
                <a:spcPts val="0"/>
              </a:spcAft>
            </a:pPr>
            <a:r>
              <a:rPr lang="fr-FR" sz="800" dirty="0"/>
              <a:t>Copilot de Microsoft</a:t>
            </a:r>
          </a:p>
        </p:txBody>
      </p:sp>
    </p:spTree>
    <p:extLst>
      <p:ext uri="{BB962C8B-B14F-4D97-AF65-F5344CB8AC3E}">
        <p14:creationId xmlns:p14="http://schemas.microsoft.com/office/powerpoint/2010/main" val="2522453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0969-AF47-0C36-C300-355825B510E3}"/>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343B37-D560-E9D3-8DE1-6FC6E6AA8A0D}"/>
              </a:ext>
            </a:extLst>
          </p:cNvPr>
          <p:cNvSpPr>
            <a:spLocks noGrp="1"/>
          </p:cNvSpPr>
          <p:nvPr>
            <p:ph idx="1"/>
          </p:nvPr>
        </p:nvSpPr>
        <p:spPr/>
        <p:txBody>
          <a:bodyPr/>
          <a:lstStyle/>
          <a:p>
            <a:pPr marL="0" indent="0">
              <a:buNone/>
            </a:pPr>
            <a:r>
              <a:rPr lang="fr-FR" dirty="0"/>
              <a:t>à partir de sources importées</a:t>
            </a:r>
          </a:p>
          <a:p>
            <a:pPr marL="0" indent="0">
              <a:buNone/>
            </a:pPr>
            <a:r>
              <a:rPr lang="fr-FR" sz="1600" dirty="0"/>
              <a:t>ex. : </a:t>
            </a:r>
            <a:r>
              <a:rPr lang="fr-FR" sz="1600" dirty="0">
                <a:hlinkClick r:id="rId3"/>
              </a:rPr>
              <a:t>Google NotebookLM</a:t>
            </a:r>
            <a:endParaRPr lang="fr-FR" sz="1600"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7" name="Image 6">
            <a:extLst>
              <a:ext uri="{FF2B5EF4-FFF2-40B4-BE49-F238E27FC236}">
                <a16:creationId xmlns:a16="http://schemas.microsoft.com/office/drawing/2014/main" id="{858E26F6-BF64-5D93-A7F8-3510F5550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022" y="2495550"/>
            <a:ext cx="5912823" cy="3867413"/>
          </a:xfrm>
          <a:prstGeom prst="rect">
            <a:avLst/>
          </a:prstGeom>
        </p:spPr>
      </p:pic>
      <p:pic>
        <p:nvPicPr>
          <p:cNvPr id="10" name="Image 9">
            <a:extLst>
              <a:ext uri="{FF2B5EF4-FFF2-40B4-BE49-F238E27FC236}">
                <a16:creationId xmlns:a16="http://schemas.microsoft.com/office/drawing/2014/main" id="{FACB5AC7-BC69-B091-DE3D-4B9FD89AB5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0650" y="2360358"/>
            <a:ext cx="2512831" cy="4137795"/>
          </a:xfrm>
          <a:prstGeom prst="rect">
            <a:avLst/>
          </a:prstGeom>
        </p:spPr>
      </p:pic>
    </p:spTree>
    <p:extLst>
      <p:ext uri="{BB962C8B-B14F-4D97-AF65-F5344CB8AC3E}">
        <p14:creationId xmlns:p14="http://schemas.microsoft.com/office/powerpoint/2010/main" val="3185578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6402314-D432-41CA-C1E7-1C0608A73D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078" y="2566562"/>
            <a:ext cx="6943952" cy="4080290"/>
          </a:xfrm>
          <a:prstGeom prst="rect">
            <a:avLst/>
          </a:prstGeom>
        </p:spPr>
      </p:pic>
      <p:sp>
        <p:nvSpPr>
          <p:cNvPr id="11" name="Espace réservé du contenu 2">
            <a:extLst>
              <a:ext uri="{FF2B5EF4-FFF2-40B4-BE49-F238E27FC236}">
                <a16:creationId xmlns:a16="http://schemas.microsoft.com/office/drawing/2014/main" id="{46579DC9-1034-D89A-2B6E-43912576D6B3}"/>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FR" dirty="0"/>
              <a:t>services de questions-réponses à partir de sources choisies</a:t>
            </a:r>
          </a:p>
          <a:p>
            <a:pPr marL="0" indent="0">
              <a:buNone/>
            </a:pPr>
            <a:r>
              <a:rPr lang="fr-FR" sz="1600" dirty="0"/>
              <a:t>ex. : </a:t>
            </a:r>
            <a:r>
              <a:rPr lang="fr-FR" sz="1600" dirty="0" err="1">
                <a:hlinkClick r:id="rId3"/>
              </a:rPr>
              <a:t>Climate</a:t>
            </a:r>
            <a:r>
              <a:rPr lang="fr-FR" sz="1600" dirty="0">
                <a:hlinkClick r:id="rId3"/>
              </a:rPr>
              <a:t> </a:t>
            </a:r>
            <a:r>
              <a:rPr lang="fr-FR" sz="1600" dirty="0" err="1">
                <a:hlinkClick r:id="rId3"/>
              </a:rPr>
              <a:t>Q&amp;A</a:t>
            </a:r>
            <a:r>
              <a:rPr lang="fr-FR" sz="1600" dirty="0"/>
              <a:t> (GIEC, </a:t>
            </a:r>
            <a:r>
              <a:rPr lang="fr-FR" sz="1600" dirty="0" err="1"/>
              <a:t>IPBES</a:t>
            </a:r>
            <a:r>
              <a:rPr lang="fr-FR" sz="1600" dirty="0"/>
              <a:t>) et </a:t>
            </a:r>
            <a:r>
              <a:rPr lang="fr-FR" sz="1600" dirty="0">
                <a:hlinkClick r:id="rId4"/>
              </a:rPr>
              <a:t>projet Spinoza</a:t>
            </a:r>
            <a:r>
              <a:rPr lang="fr-FR" sz="1600" dirty="0"/>
              <a:t> sur le changement climatique</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26977621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8078C9B-6586-97A1-B3DD-C7CFC92AA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0124" y="1410185"/>
            <a:ext cx="6928731" cy="5166547"/>
          </a:xfrm>
          <a:prstGeom prst="rect">
            <a:avLst/>
          </a:prstGeom>
        </p:spPr>
      </p:pic>
      <p:sp>
        <p:nvSpPr>
          <p:cNvPr id="9" name="ZoneTexte 8">
            <a:extLst>
              <a:ext uri="{FF2B5EF4-FFF2-40B4-BE49-F238E27FC236}">
                <a16:creationId xmlns:a16="http://schemas.microsoft.com/office/drawing/2014/main" id="{BE3A7CE3-ED6F-4C7E-010E-AB17B899D81C}"/>
              </a:ext>
            </a:extLst>
          </p:cNvPr>
          <p:cNvSpPr txBox="1"/>
          <p:nvPr/>
        </p:nvSpPr>
        <p:spPr>
          <a:xfrm>
            <a:off x="6096000" y="6496095"/>
            <a:ext cx="870925" cy="246221"/>
          </a:xfrm>
          <a:prstGeom prst="rect">
            <a:avLst/>
          </a:prstGeom>
          <a:noFill/>
        </p:spPr>
        <p:txBody>
          <a:bodyPr wrap="square">
            <a:spAutoFit/>
          </a:bodyPr>
          <a:lstStyle/>
          <a:p>
            <a:r>
              <a:rPr lang="fr-FR" sz="1000" dirty="0">
                <a:hlinkClick r:id="rId4"/>
              </a:rPr>
              <a:t>source</a:t>
            </a:r>
            <a:endParaRPr lang="fr-FR" sz="1000" dirty="0"/>
          </a:p>
        </p:txBody>
      </p:sp>
      <p:sp>
        <p:nvSpPr>
          <p:cNvPr id="12" name="Titre 2">
            <a:extLst>
              <a:ext uri="{FF2B5EF4-FFF2-40B4-BE49-F238E27FC236}">
                <a16:creationId xmlns:a16="http://schemas.microsoft.com/office/drawing/2014/main" id="{7EF3C3AD-BEC9-4D4E-FA9F-7B3FCEA1E9F5}"/>
              </a:ext>
            </a:extLst>
          </p:cNvPr>
          <p:cNvSpPr>
            <a:spLocks noGrp="1"/>
          </p:cNvSpPr>
          <p:nvPr>
            <p:ph type="title"/>
          </p:nvPr>
        </p:nvSpPr>
        <p:spPr>
          <a:xfrm>
            <a:off x="685801" y="609601"/>
            <a:ext cx="10131425" cy="635000"/>
          </a:xfrm>
        </p:spPr>
        <p:txBody>
          <a:bodyPr/>
          <a:lstStyle/>
          <a:p>
            <a:r>
              <a:rPr lang="fr-FR" dirty="0"/>
              <a:t>L’ère de l’IA agentique</a:t>
            </a:r>
          </a:p>
        </p:txBody>
      </p:sp>
    </p:spTree>
    <p:extLst>
      <p:ext uri="{BB962C8B-B14F-4D97-AF65-F5344CB8AC3E}">
        <p14:creationId xmlns:p14="http://schemas.microsoft.com/office/powerpoint/2010/main" val="25182611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F84818-0056-7FC0-F266-5DCF68C0BD79}"/>
              </a:ext>
            </a:extLst>
          </p:cNvPr>
          <p:cNvSpPr/>
          <p:nvPr/>
        </p:nvSpPr>
        <p:spPr>
          <a:xfrm>
            <a:off x="1208067" y="2545547"/>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symbolique</a:t>
            </a:r>
            <a:endParaRPr lang="fr-FR" b="1" dirty="0">
              <a:solidFill>
                <a:schemeClr val="bg1"/>
              </a:solidFill>
              <a:latin typeface="Calibri" panose="020F0502020204030204"/>
            </a:endParaRPr>
          </a:p>
        </p:txBody>
      </p:sp>
      <p:sp>
        <p:nvSpPr>
          <p:cNvPr id="9" name="Rectangle 8">
            <a:extLst>
              <a:ext uri="{FF2B5EF4-FFF2-40B4-BE49-F238E27FC236}">
                <a16:creationId xmlns:a16="http://schemas.microsoft.com/office/drawing/2014/main" id="{C47C1B8C-DE13-C77C-FBD9-92E65E38186D}"/>
              </a:ext>
            </a:extLst>
          </p:cNvPr>
          <p:cNvSpPr/>
          <p:nvPr/>
        </p:nvSpPr>
        <p:spPr>
          <a:xfrm>
            <a:off x="1208067"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numérique</a:t>
            </a:r>
            <a:endParaRPr lang="fr-FR" b="1" dirty="0">
              <a:solidFill>
                <a:schemeClr val="bg1"/>
              </a:solidFill>
              <a:latin typeface="Calibri" panose="020F0502020204030204"/>
            </a:endParaRPr>
          </a:p>
        </p:txBody>
      </p:sp>
      <p:sp>
        <p:nvSpPr>
          <p:cNvPr id="10" name="Rectangle 9">
            <a:extLst>
              <a:ext uri="{FF2B5EF4-FFF2-40B4-BE49-F238E27FC236}">
                <a16:creationId xmlns:a16="http://schemas.microsoft.com/office/drawing/2014/main" id="{815BA814-30E4-C4AB-271D-1C20D750985C}"/>
              </a:ext>
            </a:extLst>
          </p:cNvPr>
          <p:cNvSpPr/>
          <p:nvPr/>
        </p:nvSpPr>
        <p:spPr>
          <a:xfrm>
            <a:off x="5100975" y="2550220"/>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sémantique</a:t>
            </a:r>
            <a:endParaRPr lang="fr-FR" b="1" dirty="0">
              <a:solidFill>
                <a:schemeClr val="bg1"/>
              </a:solidFill>
              <a:latin typeface="Calibri" panose="020F0502020204030204"/>
            </a:endParaRPr>
          </a:p>
        </p:txBody>
      </p:sp>
      <p:sp>
        <p:nvSpPr>
          <p:cNvPr id="11" name="Rectangle 10">
            <a:extLst>
              <a:ext uri="{FF2B5EF4-FFF2-40B4-BE49-F238E27FC236}">
                <a16:creationId xmlns:a16="http://schemas.microsoft.com/office/drawing/2014/main" id="{ADA856BA-46AF-5BC9-A3D1-1DBB76297445}"/>
              </a:ext>
            </a:extLst>
          </p:cNvPr>
          <p:cNvSpPr/>
          <p:nvPr/>
        </p:nvSpPr>
        <p:spPr>
          <a:xfrm>
            <a:off x="5087314" y="3745069"/>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dirty="0">
                <a:solidFill>
                  <a:schemeClr val="bg1"/>
                </a:solidFill>
                <a:latin typeface="Calibri" panose="020F0502020204030204"/>
              </a:rPr>
              <a:t>IA générative</a:t>
            </a:r>
            <a:endParaRPr lang="fr-FR" b="1" dirty="0">
              <a:solidFill>
                <a:schemeClr val="bg1"/>
              </a:solidFill>
              <a:latin typeface="Calibri" panose="020F0502020204030204"/>
            </a:endParaRPr>
          </a:p>
        </p:txBody>
      </p:sp>
      <p:sp>
        <p:nvSpPr>
          <p:cNvPr id="12" name="Flèche : droite 11">
            <a:extLst>
              <a:ext uri="{FF2B5EF4-FFF2-40B4-BE49-F238E27FC236}">
                <a16:creationId xmlns:a16="http://schemas.microsoft.com/office/drawing/2014/main" id="{58DCB6DE-1E1F-CC0F-7539-AD2F55456E08}"/>
              </a:ext>
            </a:extLst>
          </p:cNvPr>
          <p:cNvSpPr/>
          <p:nvPr/>
        </p:nvSpPr>
        <p:spPr>
          <a:xfrm>
            <a:off x="7406843" y="3579910"/>
            <a:ext cx="1438854" cy="108692"/>
          </a:xfrm>
          <a:prstGeom prst="rightArrow">
            <a:avLst>
              <a:gd name="adj1" fmla="val 50000"/>
              <a:gd name="adj2" fmla="val 30851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B7DF354-34BC-6582-FEA1-55A9037B834A}"/>
              </a:ext>
            </a:extLst>
          </p:cNvPr>
          <p:cNvSpPr/>
          <p:nvPr/>
        </p:nvSpPr>
        <p:spPr>
          <a:xfrm>
            <a:off x="9012574" y="3194676"/>
            <a:ext cx="2152650" cy="8791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2400" b="1" dirty="0">
                <a:solidFill>
                  <a:srgbClr val="FF0000"/>
                </a:solidFill>
                <a:latin typeface="Calibri" panose="020F0502020204030204"/>
              </a:rPr>
              <a:t>IA agentique</a:t>
            </a:r>
          </a:p>
        </p:txBody>
      </p:sp>
      <p:sp>
        <p:nvSpPr>
          <p:cNvPr id="16" name="Croix 15">
            <a:extLst>
              <a:ext uri="{FF2B5EF4-FFF2-40B4-BE49-F238E27FC236}">
                <a16:creationId xmlns:a16="http://schemas.microsoft.com/office/drawing/2014/main" id="{2D317432-9CDE-5960-3F6C-B00B09931E98}"/>
              </a:ext>
            </a:extLst>
          </p:cNvPr>
          <p:cNvSpPr/>
          <p:nvPr/>
        </p:nvSpPr>
        <p:spPr>
          <a:xfrm>
            <a:off x="4114031" y="3526307"/>
            <a:ext cx="214937" cy="215899"/>
          </a:xfrm>
          <a:prstGeom prst="plus">
            <a:avLst>
              <a:gd name="adj" fmla="val 365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132EB3A3-D1D2-C041-1003-3E0E9B1C3078}"/>
              </a:ext>
            </a:extLst>
          </p:cNvPr>
          <p:cNvSpPr txBox="1"/>
          <p:nvPr/>
        </p:nvSpPr>
        <p:spPr>
          <a:xfrm>
            <a:off x="1522764" y="5323505"/>
            <a:ext cx="1485871" cy="646331"/>
          </a:xfrm>
          <a:prstGeom prst="rect">
            <a:avLst/>
          </a:prstGeom>
          <a:noFill/>
        </p:spPr>
        <p:txBody>
          <a:bodyPr wrap="square">
            <a:spAutoFit/>
          </a:bodyPr>
          <a:lstStyle/>
          <a:p>
            <a:pPr algn="ctr"/>
            <a:r>
              <a:rPr lang="fr-FR" dirty="0">
                <a:solidFill>
                  <a:srgbClr val="FF0000"/>
                </a:solidFill>
                <a:latin typeface="Calibri" panose="020F0502020204030204"/>
              </a:rPr>
              <a:t>logique</a:t>
            </a:r>
          </a:p>
          <a:p>
            <a:pPr algn="ctr"/>
            <a:r>
              <a:rPr lang="fr-FR" dirty="0">
                <a:solidFill>
                  <a:srgbClr val="FF0000"/>
                </a:solidFill>
                <a:latin typeface="Calibri" panose="020F0502020204030204"/>
              </a:rPr>
              <a:t>données</a:t>
            </a:r>
          </a:p>
        </p:txBody>
      </p:sp>
      <p:sp>
        <p:nvSpPr>
          <p:cNvPr id="19" name="ZoneTexte 18">
            <a:extLst>
              <a:ext uri="{FF2B5EF4-FFF2-40B4-BE49-F238E27FC236}">
                <a16:creationId xmlns:a16="http://schemas.microsoft.com/office/drawing/2014/main" id="{FD413490-181C-AA1D-E6D8-CCCBB023FEAA}"/>
              </a:ext>
            </a:extLst>
          </p:cNvPr>
          <p:cNvSpPr txBox="1"/>
          <p:nvPr/>
        </p:nvSpPr>
        <p:spPr>
          <a:xfrm>
            <a:off x="5434364" y="5323505"/>
            <a:ext cx="1485871" cy="646331"/>
          </a:xfrm>
          <a:prstGeom prst="rect">
            <a:avLst/>
          </a:prstGeom>
          <a:noFill/>
        </p:spPr>
        <p:txBody>
          <a:bodyPr wrap="square">
            <a:spAutoFit/>
          </a:bodyPr>
          <a:lstStyle/>
          <a:p>
            <a:pPr algn="ctr"/>
            <a:r>
              <a:rPr lang="fr-FR" dirty="0">
                <a:solidFill>
                  <a:srgbClr val="FF0000"/>
                </a:solidFill>
              </a:rPr>
              <a:t>sens</a:t>
            </a:r>
          </a:p>
          <a:p>
            <a:pPr algn="ctr"/>
            <a:r>
              <a:rPr lang="fr-FR" dirty="0">
                <a:solidFill>
                  <a:srgbClr val="FF0000"/>
                </a:solidFill>
              </a:rPr>
              <a:t>statistique</a:t>
            </a:r>
          </a:p>
        </p:txBody>
      </p:sp>
      <p:sp>
        <p:nvSpPr>
          <p:cNvPr id="20" name="ZoneTexte 19">
            <a:extLst>
              <a:ext uri="{FF2B5EF4-FFF2-40B4-BE49-F238E27FC236}">
                <a16:creationId xmlns:a16="http://schemas.microsoft.com/office/drawing/2014/main" id="{EA353151-465E-200F-CAC6-FF6DB5CA5769}"/>
              </a:ext>
            </a:extLst>
          </p:cNvPr>
          <p:cNvSpPr txBox="1"/>
          <p:nvPr/>
        </p:nvSpPr>
        <p:spPr>
          <a:xfrm>
            <a:off x="9491107" y="5185005"/>
            <a:ext cx="1485871" cy="923330"/>
          </a:xfrm>
          <a:prstGeom prst="rect">
            <a:avLst/>
          </a:prstGeom>
          <a:noFill/>
        </p:spPr>
        <p:txBody>
          <a:bodyPr wrap="square">
            <a:spAutoFit/>
          </a:bodyPr>
          <a:lstStyle/>
          <a:p>
            <a:pPr algn="ctr"/>
            <a:r>
              <a:rPr lang="fr-FR" dirty="0">
                <a:solidFill>
                  <a:srgbClr val="FF0000"/>
                </a:solidFill>
                <a:latin typeface="Calibri" panose="020F0502020204030204"/>
              </a:rPr>
              <a:t>objectifs</a:t>
            </a:r>
          </a:p>
          <a:p>
            <a:pPr algn="ctr"/>
            <a:r>
              <a:rPr lang="fr-FR" dirty="0">
                <a:solidFill>
                  <a:srgbClr val="FF0000"/>
                </a:solidFill>
                <a:latin typeface="Calibri" panose="020F0502020204030204"/>
              </a:rPr>
              <a:t>raisonnement</a:t>
            </a:r>
          </a:p>
          <a:p>
            <a:pPr algn="ctr"/>
            <a:r>
              <a:rPr lang="fr-FR" dirty="0">
                <a:solidFill>
                  <a:srgbClr val="FF0000"/>
                </a:solidFill>
                <a:latin typeface="Calibri" panose="020F0502020204030204"/>
              </a:rPr>
              <a:t>autonomie</a:t>
            </a:r>
          </a:p>
        </p:txBody>
      </p:sp>
      <p:sp>
        <p:nvSpPr>
          <p:cNvPr id="21" name="ZoneTexte 20">
            <a:extLst>
              <a:ext uri="{FF2B5EF4-FFF2-40B4-BE49-F238E27FC236}">
                <a16:creationId xmlns:a16="http://schemas.microsoft.com/office/drawing/2014/main" id="{762115D1-37F9-6FB2-FACA-B130EA5394EA}"/>
              </a:ext>
            </a:extLst>
          </p:cNvPr>
          <p:cNvSpPr txBox="1"/>
          <p:nvPr/>
        </p:nvSpPr>
        <p:spPr>
          <a:xfrm>
            <a:off x="1522763" y="888165"/>
            <a:ext cx="1485871" cy="369332"/>
          </a:xfrm>
          <a:prstGeom prst="rect">
            <a:avLst/>
          </a:prstGeom>
          <a:noFill/>
        </p:spPr>
        <p:txBody>
          <a:bodyPr wrap="square">
            <a:spAutoFit/>
          </a:bodyPr>
          <a:lstStyle/>
          <a:p>
            <a:pPr algn="ctr"/>
            <a:r>
              <a:rPr lang="fr-FR" dirty="0">
                <a:latin typeface="Calibri" panose="020F0502020204030204"/>
              </a:rPr>
              <a:t>1950-</a:t>
            </a:r>
          </a:p>
        </p:txBody>
      </p:sp>
      <p:sp>
        <p:nvSpPr>
          <p:cNvPr id="22" name="ZoneTexte 21">
            <a:extLst>
              <a:ext uri="{FF2B5EF4-FFF2-40B4-BE49-F238E27FC236}">
                <a16:creationId xmlns:a16="http://schemas.microsoft.com/office/drawing/2014/main" id="{6B79B519-9BB5-DEE0-69FF-1E9865416C8B}"/>
              </a:ext>
            </a:extLst>
          </p:cNvPr>
          <p:cNvSpPr txBox="1"/>
          <p:nvPr/>
        </p:nvSpPr>
        <p:spPr>
          <a:xfrm>
            <a:off x="5296478" y="888165"/>
            <a:ext cx="1485871" cy="369332"/>
          </a:xfrm>
          <a:prstGeom prst="rect">
            <a:avLst/>
          </a:prstGeom>
          <a:noFill/>
        </p:spPr>
        <p:txBody>
          <a:bodyPr wrap="square">
            <a:spAutoFit/>
          </a:bodyPr>
          <a:lstStyle/>
          <a:p>
            <a:pPr algn="ctr"/>
            <a:r>
              <a:rPr lang="fr-FR" dirty="0"/>
              <a:t>2010-</a:t>
            </a:r>
          </a:p>
        </p:txBody>
      </p:sp>
      <p:sp>
        <p:nvSpPr>
          <p:cNvPr id="23" name="ZoneTexte 22">
            <a:extLst>
              <a:ext uri="{FF2B5EF4-FFF2-40B4-BE49-F238E27FC236}">
                <a16:creationId xmlns:a16="http://schemas.microsoft.com/office/drawing/2014/main" id="{6312A74A-7A67-ADAC-153F-953757F2D80C}"/>
              </a:ext>
            </a:extLst>
          </p:cNvPr>
          <p:cNvSpPr txBox="1"/>
          <p:nvPr/>
        </p:nvSpPr>
        <p:spPr>
          <a:xfrm>
            <a:off x="9321251" y="888165"/>
            <a:ext cx="1485871" cy="369332"/>
          </a:xfrm>
          <a:prstGeom prst="rect">
            <a:avLst/>
          </a:prstGeom>
          <a:noFill/>
        </p:spPr>
        <p:txBody>
          <a:bodyPr wrap="square">
            <a:spAutoFit/>
          </a:bodyPr>
          <a:lstStyle/>
          <a:p>
            <a:pPr algn="ctr"/>
            <a:r>
              <a:rPr lang="fr-FR" dirty="0">
                <a:latin typeface="Calibri" panose="020F0502020204030204"/>
              </a:rPr>
              <a:t>2024-</a:t>
            </a:r>
          </a:p>
        </p:txBody>
      </p:sp>
    </p:spTree>
    <p:extLst>
      <p:ext uri="{BB962C8B-B14F-4D97-AF65-F5344CB8AC3E}">
        <p14:creationId xmlns:p14="http://schemas.microsoft.com/office/powerpoint/2010/main" val="63672644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B7D9C-472A-3C6B-D232-EA7530F21A4A}"/>
              </a:ext>
            </a:extLst>
          </p:cNvPr>
          <p:cNvSpPr/>
          <p:nvPr/>
        </p:nvSpPr>
        <p:spPr>
          <a:xfrm>
            <a:off x="5906907" y="5382884"/>
            <a:ext cx="1218923" cy="230256"/>
          </a:xfrm>
          <a:prstGeom prst="rect">
            <a:avLst/>
          </a:prstGeom>
        </p:spPr>
        <p:txBody>
          <a:bodyPr wrap="none">
            <a:spAutoFit/>
          </a:bodyPr>
          <a:lstStyle/>
          <a:p>
            <a:pPr marL="87313" lvl="1" algn="ctr">
              <a:lnSpc>
                <a:spcPct val="120000"/>
              </a:lnSpc>
              <a:spcAft>
                <a:spcPts val="0"/>
              </a:spcAft>
            </a:pPr>
            <a:r>
              <a:rPr lang="fr-FR" sz="800" dirty="0"/>
              <a:t>Gemini Deep Research</a:t>
            </a:r>
          </a:p>
        </p:txBody>
      </p:sp>
      <p:pic>
        <p:nvPicPr>
          <p:cNvPr id="6" name="Image 5">
            <a:extLst>
              <a:ext uri="{FF2B5EF4-FFF2-40B4-BE49-F238E27FC236}">
                <a16:creationId xmlns:a16="http://schemas.microsoft.com/office/drawing/2014/main" id="{A854D6AA-FD34-FCB6-5AF4-CA88D88E5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9" y="161486"/>
            <a:ext cx="6207311" cy="5221398"/>
          </a:xfrm>
          <a:prstGeom prst="rect">
            <a:avLst/>
          </a:prstGeom>
        </p:spPr>
      </p:pic>
      <p:sp>
        <p:nvSpPr>
          <p:cNvPr id="7" name="Rectangle 6">
            <a:extLst>
              <a:ext uri="{FF2B5EF4-FFF2-40B4-BE49-F238E27FC236}">
                <a16:creationId xmlns:a16="http://schemas.microsoft.com/office/drawing/2014/main" id="{F8D56F6D-5019-BE1B-D80B-E018111C69EA}"/>
              </a:ext>
            </a:extLst>
          </p:cNvPr>
          <p:cNvSpPr/>
          <p:nvPr/>
        </p:nvSpPr>
        <p:spPr>
          <a:xfrm>
            <a:off x="2967487" y="4859444"/>
            <a:ext cx="1203432" cy="42854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DEE43872-FC05-D786-A5D0-5BF3F20C8F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0058" y="161485"/>
            <a:ext cx="4198261" cy="3267515"/>
          </a:xfrm>
          <a:prstGeom prst="rect">
            <a:avLst/>
          </a:prstGeom>
        </p:spPr>
      </p:pic>
      <p:pic>
        <p:nvPicPr>
          <p:cNvPr id="11" name="Image 10">
            <a:extLst>
              <a:ext uri="{FF2B5EF4-FFF2-40B4-BE49-F238E27FC236}">
                <a16:creationId xmlns:a16="http://schemas.microsoft.com/office/drawing/2014/main" id="{4D017465-3719-C738-3C4F-1DAFA32176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2838" y="3488294"/>
            <a:ext cx="3795481" cy="3369706"/>
          </a:xfrm>
          <a:prstGeom prst="rect">
            <a:avLst/>
          </a:prstGeom>
        </p:spPr>
      </p:pic>
    </p:spTree>
    <p:extLst>
      <p:ext uri="{BB962C8B-B14F-4D97-AF65-F5344CB8AC3E}">
        <p14:creationId xmlns:p14="http://schemas.microsoft.com/office/powerpoint/2010/main" val="2563863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26535DE-AB09-01E4-743A-7E710A815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137" y="432004"/>
            <a:ext cx="5747124" cy="3540228"/>
          </a:xfrm>
          <a:prstGeom prst="rect">
            <a:avLst/>
          </a:prstGeom>
        </p:spPr>
      </p:pic>
      <p:sp>
        <p:nvSpPr>
          <p:cNvPr id="6" name="Rectangle 5">
            <a:extLst>
              <a:ext uri="{FF2B5EF4-FFF2-40B4-BE49-F238E27FC236}">
                <a16:creationId xmlns:a16="http://schemas.microsoft.com/office/drawing/2014/main" id="{35DEACAF-167D-3D5A-1E28-22F3ACD3CE25}"/>
              </a:ext>
            </a:extLst>
          </p:cNvPr>
          <p:cNvSpPr/>
          <p:nvPr/>
        </p:nvSpPr>
        <p:spPr>
          <a:xfrm>
            <a:off x="5320714" y="4144076"/>
            <a:ext cx="1337547" cy="230256"/>
          </a:xfrm>
          <a:prstGeom prst="rect">
            <a:avLst/>
          </a:prstGeom>
        </p:spPr>
        <p:txBody>
          <a:bodyPr wrap="none">
            <a:spAutoFit/>
          </a:bodyPr>
          <a:lstStyle/>
          <a:p>
            <a:pPr marL="87313" lvl="1" algn="ctr">
              <a:lnSpc>
                <a:spcPct val="120000"/>
              </a:lnSpc>
              <a:spcAft>
                <a:spcPts val="0"/>
              </a:spcAft>
            </a:pPr>
            <a:r>
              <a:rPr lang="fr-FR" sz="800" dirty="0"/>
              <a:t>Perplexity Deep Research</a:t>
            </a:r>
          </a:p>
        </p:txBody>
      </p:sp>
      <p:pic>
        <p:nvPicPr>
          <p:cNvPr id="8" name="Image 7">
            <a:extLst>
              <a:ext uri="{FF2B5EF4-FFF2-40B4-BE49-F238E27FC236}">
                <a16:creationId xmlns:a16="http://schemas.microsoft.com/office/drawing/2014/main" id="{8B33A9AD-EA97-392B-20E0-64CBC56FB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606" y="196030"/>
            <a:ext cx="4396968" cy="6493591"/>
          </a:xfrm>
          <a:prstGeom prst="rect">
            <a:avLst/>
          </a:prstGeom>
        </p:spPr>
      </p:pic>
    </p:spTree>
    <p:extLst>
      <p:ext uri="{BB962C8B-B14F-4D97-AF65-F5344CB8AC3E}">
        <p14:creationId xmlns:p14="http://schemas.microsoft.com/office/powerpoint/2010/main" val="749842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91828D-E3CA-C3CD-2687-D8890E52F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986" y="1059978"/>
            <a:ext cx="6119631" cy="4476993"/>
          </a:xfrm>
          <a:prstGeom prst="rect">
            <a:avLst/>
          </a:prstGeom>
        </p:spPr>
      </p:pic>
      <p:sp>
        <p:nvSpPr>
          <p:cNvPr id="9" name="ZoneTexte 8">
            <a:extLst>
              <a:ext uri="{FF2B5EF4-FFF2-40B4-BE49-F238E27FC236}">
                <a16:creationId xmlns:a16="http://schemas.microsoft.com/office/drawing/2014/main" id="{34C246CC-25E8-4795-053F-E6D073CA7471}"/>
              </a:ext>
            </a:extLst>
          </p:cNvPr>
          <p:cNvSpPr txBox="1"/>
          <p:nvPr/>
        </p:nvSpPr>
        <p:spPr>
          <a:xfrm>
            <a:off x="3107473" y="442475"/>
            <a:ext cx="6345045" cy="369332"/>
          </a:xfrm>
          <a:prstGeom prst="rect">
            <a:avLst/>
          </a:prstGeom>
          <a:noFill/>
        </p:spPr>
        <p:txBody>
          <a:bodyPr wrap="square">
            <a:spAutoFit/>
          </a:bodyPr>
          <a:lstStyle/>
          <a:p>
            <a:r>
              <a:rPr lang="fr-FR" dirty="0"/>
              <a:t>pour un état des lieux et des perspectives début 2025</a:t>
            </a:r>
          </a:p>
        </p:txBody>
      </p:sp>
      <p:sp>
        <p:nvSpPr>
          <p:cNvPr id="13" name="ZoneTexte 12">
            <a:extLst>
              <a:ext uri="{FF2B5EF4-FFF2-40B4-BE49-F238E27FC236}">
                <a16:creationId xmlns:a16="http://schemas.microsoft.com/office/drawing/2014/main" id="{8DDC4B9D-1722-6B6D-EAB8-7FFC51ABEECA}"/>
              </a:ext>
            </a:extLst>
          </p:cNvPr>
          <p:cNvSpPr txBox="1"/>
          <p:nvPr/>
        </p:nvSpPr>
        <p:spPr>
          <a:xfrm>
            <a:off x="2972229" y="5654616"/>
            <a:ext cx="1854972" cy="261051"/>
          </a:xfrm>
          <a:prstGeom prst="rect">
            <a:avLst/>
          </a:prstGeom>
          <a:noFill/>
        </p:spPr>
        <p:txBody>
          <a:bodyPr wrap="square">
            <a:spAutoFit/>
          </a:bodyPr>
          <a:lstStyle/>
          <a:p>
            <a:r>
              <a:rPr lang="fr-FR" sz="1100" dirty="0">
                <a:hlinkClick r:id="rId3"/>
              </a:rPr>
              <a:t>source, 20/02/2025</a:t>
            </a:r>
            <a:endParaRPr lang="fr-FR" sz="1100" dirty="0"/>
          </a:p>
        </p:txBody>
      </p:sp>
      <p:pic>
        <p:nvPicPr>
          <p:cNvPr id="15" name="Image 14">
            <a:extLst>
              <a:ext uri="{FF2B5EF4-FFF2-40B4-BE49-F238E27FC236}">
                <a16:creationId xmlns:a16="http://schemas.microsoft.com/office/drawing/2014/main" id="{D727ED77-28F2-BF2C-347C-01EF0547EA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995" y="2776960"/>
            <a:ext cx="5005192" cy="3817669"/>
          </a:xfrm>
          <a:prstGeom prst="rect">
            <a:avLst/>
          </a:prstGeom>
        </p:spPr>
      </p:pic>
    </p:spTree>
    <p:extLst>
      <p:ext uri="{BB962C8B-B14F-4D97-AF65-F5344CB8AC3E}">
        <p14:creationId xmlns:p14="http://schemas.microsoft.com/office/powerpoint/2010/main" val="12258227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DA6C9-D651-566D-13A9-FAE83C7FA138}"/>
            </a:ext>
          </a:extLst>
        </p:cNvPr>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D562CA4-09EE-5BF9-2EEA-38AB6C66D78E}"/>
              </a:ext>
            </a:extLst>
          </p:cNvPr>
          <p:cNvSpPr>
            <a:spLocks noGrp="1"/>
          </p:cNvSpPr>
          <p:nvPr>
            <p:ph idx="1"/>
          </p:nvPr>
        </p:nvSpPr>
        <p:spPr>
          <a:xfrm>
            <a:off x="685801" y="600937"/>
            <a:ext cx="10131425" cy="3649133"/>
          </a:xfrm>
        </p:spPr>
        <p:txBody>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F8E4BD4D-D436-EBFD-D5B8-05AC179A9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2376" y="2833055"/>
            <a:ext cx="5753823" cy="3389890"/>
          </a:xfrm>
          <a:prstGeom prst="rect">
            <a:avLst/>
          </a:prstGeom>
        </p:spPr>
      </p:pic>
      <p:sp>
        <p:nvSpPr>
          <p:cNvPr id="6" name="ZoneTexte 5">
            <a:extLst>
              <a:ext uri="{FF2B5EF4-FFF2-40B4-BE49-F238E27FC236}">
                <a16:creationId xmlns:a16="http://schemas.microsoft.com/office/drawing/2014/main" id="{9EDE890C-9E0A-7C9D-4ACA-23B6BC6FFCE3}"/>
              </a:ext>
            </a:extLst>
          </p:cNvPr>
          <p:cNvSpPr txBox="1"/>
          <p:nvPr/>
        </p:nvSpPr>
        <p:spPr>
          <a:xfrm>
            <a:off x="5638800" y="6222945"/>
            <a:ext cx="596900" cy="215444"/>
          </a:xfrm>
          <a:prstGeom prst="rect">
            <a:avLst/>
          </a:prstGeom>
          <a:noFill/>
        </p:spPr>
        <p:txBody>
          <a:bodyPr wrap="square">
            <a:spAutoFit/>
          </a:bodyPr>
          <a:lstStyle/>
          <a:p>
            <a:r>
              <a:rPr lang="fr-FR" sz="800" dirty="0">
                <a:hlinkClick r:id="rId4"/>
              </a:rPr>
              <a:t>source</a:t>
            </a:r>
            <a:endParaRPr lang="fr-FR" sz="800" dirty="0"/>
          </a:p>
        </p:txBody>
      </p:sp>
      <p:pic>
        <p:nvPicPr>
          <p:cNvPr id="9" name="Image 8">
            <a:extLst>
              <a:ext uri="{FF2B5EF4-FFF2-40B4-BE49-F238E27FC236}">
                <a16:creationId xmlns:a16="http://schemas.microsoft.com/office/drawing/2014/main" id="{0B0B9524-0E46-1E18-2C8C-0A10862346F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51698" y="2705100"/>
            <a:ext cx="4112971" cy="3950795"/>
          </a:xfrm>
          <a:prstGeom prst="rect">
            <a:avLst/>
          </a:prstGeom>
        </p:spPr>
      </p:pic>
      <p:sp>
        <p:nvSpPr>
          <p:cNvPr id="15" name="Espace réservé du contenu 2">
            <a:extLst>
              <a:ext uri="{FF2B5EF4-FFF2-40B4-BE49-F238E27FC236}">
                <a16:creationId xmlns:a16="http://schemas.microsoft.com/office/drawing/2014/main" id="{0CDE0BE3-9281-6A2D-47FE-E45ECEFAFA1C}"/>
              </a:ext>
            </a:extLst>
          </p:cNvPr>
          <p:cNvSpPr txBox="1">
            <a:spLocks/>
          </p:cNvSpPr>
          <p:nvPr/>
        </p:nvSpPr>
        <p:spPr>
          <a:xfrm>
            <a:off x="685801" y="2142067"/>
            <a:ext cx="10131425" cy="3649133"/>
          </a:xfrm>
          <a:prstGeom prst="rect">
            <a:avLst/>
          </a:prstGeom>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fr-FR" sz="1600" dirty="0"/>
              <a:t>ex. : </a:t>
            </a:r>
            <a:r>
              <a:rPr lang="fr-FR" sz="1600" dirty="0">
                <a:hlinkClick r:id="rId6"/>
              </a:rPr>
              <a:t>STORM</a:t>
            </a:r>
            <a:r>
              <a:rPr lang="fr-FR" sz="1600" dirty="0"/>
              <a:t> (! prototype de recherche, Stanford)</a:t>
            </a:r>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a:p>
            <a:pPr marL="0" indent="0">
              <a:buFont typeface="Arial"/>
              <a:buNone/>
            </a:pPr>
            <a:endParaRPr lang="fr-FR" dirty="0"/>
          </a:p>
        </p:txBody>
      </p:sp>
    </p:spTree>
    <p:extLst>
      <p:ext uri="{BB962C8B-B14F-4D97-AF65-F5344CB8AC3E}">
        <p14:creationId xmlns:p14="http://schemas.microsoft.com/office/powerpoint/2010/main" val="11148445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CD41E6B-4351-CF89-2CFE-6BDA3D15691F}"/>
              </a:ext>
            </a:extLst>
          </p:cNvPr>
          <p:cNvSpPr txBox="1"/>
          <p:nvPr/>
        </p:nvSpPr>
        <p:spPr>
          <a:xfrm>
            <a:off x="3223933" y="905907"/>
            <a:ext cx="6098240" cy="5355312"/>
          </a:xfrm>
          <a:prstGeom prst="rect">
            <a:avLst/>
          </a:prstGeom>
          <a:noFill/>
        </p:spPr>
        <p:txBody>
          <a:bodyPr wrap="square">
            <a:spAutoFit/>
          </a:bodyPr>
          <a:lstStyle/>
          <a:p>
            <a:r>
              <a:rPr lang="fr-FR" dirty="0"/>
              <a:t>exemples de prompts pour IA agentique (</a:t>
            </a:r>
            <a:r>
              <a:rPr lang="fr-FR" dirty="0">
                <a:hlinkClick r:id="rId2"/>
              </a:rPr>
              <a:t>Benjamin </a:t>
            </a:r>
            <a:r>
              <a:rPr lang="fr-FR" dirty="0" err="1">
                <a:hlinkClick r:id="rId2"/>
              </a:rPr>
              <a:t>Polge</a:t>
            </a:r>
            <a:r>
              <a:rPr lang="fr-FR" dirty="0"/>
              <a:t>) </a:t>
            </a:r>
          </a:p>
          <a:p>
            <a:endParaRPr lang="fr-FR" dirty="0"/>
          </a:p>
          <a:p>
            <a:endParaRPr lang="fr-FR" dirty="0"/>
          </a:p>
          <a:p>
            <a:r>
              <a:rPr lang="fr-FR" dirty="0"/>
              <a:t>« Prompt : Tu vas faire une veille d'actualité, consulte les sites </a:t>
            </a:r>
            <a:r>
              <a:rPr lang="fr-FR" dirty="0" err="1"/>
              <a:t>TechCrunch</a:t>
            </a:r>
            <a:r>
              <a:rPr lang="fr-FR" dirty="0"/>
              <a:t>, </a:t>
            </a:r>
            <a:r>
              <a:rPr lang="fr-FR" dirty="0" err="1"/>
              <a:t>VentureBeat</a:t>
            </a:r>
            <a:r>
              <a:rPr lang="fr-FR" dirty="0"/>
              <a:t> et The Verge. Sélectionne les 5 actualités IA les plus importantes des dernières 24h. Génère un petit document avec la veille, et les principales actualités. Envoie le tout par mail à bpolge@ccmbenchmark.com avec comme objet 'Veille Tech [DATE DU JOUR]’. »</a:t>
            </a:r>
          </a:p>
          <a:p>
            <a:endParaRPr lang="fr-FR" dirty="0"/>
          </a:p>
          <a:p>
            <a:r>
              <a:rPr lang="fr-FR" dirty="0"/>
              <a:t>« Prompt : Consulte les alertes et avis de sécurité des dernières </a:t>
            </a:r>
            <a:r>
              <a:rPr lang="fr-FR" dirty="0" err="1"/>
              <a:t>12h</a:t>
            </a:r>
            <a:r>
              <a:rPr lang="fr-FR" dirty="0"/>
              <a:t> sur le site de l'</a:t>
            </a:r>
            <a:r>
              <a:rPr lang="fr-FR" dirty="0" err="1"/>
              <a:t>ANSSI</a:t>
            </a:r>
            <a:r>
              <a:rPr lang="fr-FR" dirty="0"/>
              <a:t>. Crée un document Google Drive détaillant chaque faille avec sa gravité, son impact et les recommandations. »</a:t>
            </a:r>
          </a:p>
          <a:p>
            <a:endParaRPr lang="fr-FR" dirty="0"/>
          </a:p>
          <a:p>
            <a:r>
              <a:rPr lang="fr-FR" dirty="0"/>
              <a:t>« Prompt : Va sur les tendances Twitter France, identifie le sujet #1. Rédige un tweet engagé de 280 caractères maximum qui : donne un avis pertinent sur le sujet, utilise le hashtag tendance et ajoute un emoji adapté pour capter l'attention. »</a:t>
            </a:r>
          </a:p>
        </p:txBody>
      </p:sp>
    </p:spTree>
    <p:extLst>
      <p:ext uri="{BB962C8B-B14F-4D97-AF65-F5344CB8AC3E}">
        <p14:creationId xmlns:p14="http://schemas.microsoft.com/office/powerpoint/2010/main" val="30665571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660B8-1C58-74F5-F881-ADC083C8A36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46F3E218-B3A9-8522-2260-E52881AA08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504" y="361950"/>
            <a:ext cx="4288227" cy="6134100"/>
          </a:xfrm>
          <a:prstGeom prst="rect">
            <a:avLst/>
          </a:prstGeom>
        </p:spPr>
      </p:pic>
      <p:sp>
        <p:nvSpPr>
          <p:cNvPr id="6" name="ZoneTexte 5">
            <a:extLst>
              <a:ext uri="{FF2B5EF4-FFF2-40B4-BE49-F238E27FC236}">
                <a16:creationId xmlns:a16="http://schemas.microsoft.com/office/drawing/2014/main" id="{0C419770-2C44-9DE2-A732-3C97DD1A0679}"/>
              </a:ext>
            </a:extLst>
          </p:cNvPr>
          <p:cNvSpPr txBox="1"/>
          <p:nvPr/>
        </p:nvSpPr>
        <p:spPr>
          <a:xfrm>
            <a:off x="5948730" y="2050614"/>
            <a:ext cx="5344766" cy="3816429"/>
          </a:xfrm>
          <a:prstGeom prst="rect">
            <a:avLst/>
          </a:prstGeom>
          <a:noFill/>
        </p:spPr>
        <p:txBody>
          <a:bodyPr wrap="square">
            <a:spAutoFit/>
          </a:bodyPr>
          <a:lstStyle/>
          <a:p>
            <a:r>
              <a:rPr lang="fr-FR" sz="1600" dirty="0"/>
              <a:t>« </a:t>
            </a:r>
            <a:r>
              <a:rPr lang="fr-FR" sz="1600" b="0" i="0" dirty="0">
                <a:effectLst/>
              </a:rPr>
              <a:t>Chez Perplexity,  [...] en plus de proposer une réponse rapide, concise et précise, nous voulons anticiper les besoins des utilisateurs afin de leur fournir directement les informations dont ils ont besoin, </a:t>
            </a:r>
            <a:r>
              <a:rPr lang="fr-FR" sz="1600" b="0" i="0" dirty="0">
                <a:solidFill>
                  <a:srgbClr val="FF0000"/>
                </a:solidFill>
                <a:effectLst/>
              </a:rPr>
              <a:t>avant même qu'ils ne formulent leur demande.</a:t>
            </a:r>
            <a:r>
              <a:rPr lang="fr-FR" sz="1600" b="0" i="0" dirty="0">
                <a:solidFill>
                  <a:schemeClr val="accent2"/>
                </a:solidFill>
                <a:effectLst/>
              </a:rPr>
              <a:t> </a:t>
            </a:r>
            <a:r>
              <a:rPr lang="fr-FR" sz="1600" b="0" i="0" dirty="0">
                <a:effectLst/>
              </a:rPr>
              <a:t>»</a:t>
            </a:r>
          </a:p>
          <a:p>
            <a:endParaRPr lang="fr-FR" sz="1600" dirty="0"/>
          </a:p>
          <a:p>
            <a:r>
              <a:rPr lang="fr-FR" sz="1600" dirty="0"/>
              <a:t>« ’L’expérience optimale est celle où, à partir d'une réponse, vous avez directement </a:t>
            </a:r>
            <a:r>
              <a:rPr lang="fr-FR" sz="1600" dirty="0">
                <a:solidFill>
                  <a:srgbClr val="FF0000"/>
                </a:solidFill>
              </a:rPr>
              <a:t>la possibilité de pouvoir agir</a:t>
            </a:r>
            <a:r>
              <a:rPr lang="fr-FR" sz="1600" dirty="0"/>
              <a:t>, sans avoir à attendre qu'un navigateur s'ouvre et clique lentement sur différents sites. C'est une interface radicalement plus fluide et efficace que nous voulons développer.</a:t>
            </a:r>
          </a:p>
          <a:p>
            <a:r>
              <a:rPr lang="fr-FR" sz="1600" dirty="0"/>
              <a:t>Perplexity ne va pas se limiter à fournir des réponses, mais va aussi </a:t>
            </a:r>
            <a:r>
              <a:rPr lang="fr-FR" sz="1600" dirty="0">
                <a:solidFill>
                  <a:srgbClr val="FF0000"/>
                </a:solidFill>
              </a:rPr>
              <a:t>permettre aux utilisateurs de prendre certaines actions directement depuis la plateforme</a:t>
            </a:r>
            <a:r>
              <a:rPr lang="fr-FR" sz="1600" dirty="0"/>
              <a:t>, dont l'achat de produits. »</a:t>
            </a:r>
          </a:p>
          <a:p>
            <a:endParaRPr lang="fr-FR" dirty="0"/>
          </a:p>
        </p:txBody>
      </p:sp>
      <p:sp>
        <p:nvSpPr>
          <p:cNvPr id="8" name="ZoneTexte 7">
            <a:extLst>
              <a:ext uri="{FF2B5EF4-FFF2-40B4-BE49-F238E27FC236}">
                <a16:creationId xmlns:a16="http://schemas.microsoft.com/office/drawing/2014/main" id="{05010DF9-7571-F837-CBDA-D38FCE2C144D}"/>
              </a:ext>
            </a:extLst>
          </p:cNvPr>
          <p:cNvSpPr txBox="1"/>
          <p:nvPr/>
        </p:nvSpPr>
        <p:spPr>
          <a:xfrm>
            <a:off x="8371115" y="5682377"/>
            <a:ext cx="1963056"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795080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 2025 : Microsoft mise gros sur l'agentique et la collaboration multi-agents en entreprise">
            <a:extLst>
              <a:ext uri="{FF2B5EF4-FFF2-40B4-BE49-F238E27FC236}">
                <a16:creationId xmlns:a16="http://schemas.microsoft.com/office/drawing/2014/main" id="{25EB001A-2148-8FE8-E41D-2056106B9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81025"/>
            <a:ext cx="8534400" cy="569595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0B4FE26-202D-E026-5131-B80DD3993342}"/>
              </a:ext>
            </a:extLst>
          </p:cNvPr>
          <p:cNvSpPr txBox="1"/>
          <p:nvPr/>
        </p:nvSpPr>
        <p:spPr>
          <a:xfrm>
            <a:off x="5566610" y="6420870"/>
            <a:ext cx="1379621" cy="246221"/>
          </a:xfrm>
          <a:prstGeom prst="rect">
            <a:avLst/>
          </a:prstGeom>
          <a:noFill/>
        </p:spPr>
        <p:txBody>
          <a:bodyPr wrap="square">
            <a:spAutoFit/>
          </a:bodyPr>
          <a:lstStyle/>
          <a:p>
            <a:r>
              <a:rPr lang="fr-FR" sz="1000" i="1" dirty="0">
                <a:hlinkClick r:id="rId3"/>
              </a:rPr>
              <a:t>Via</a:t>
            </a:r>
            <a:r>
              <a:rPr lang="fr-FR" sz="1000" dirty="0">
                <a:hlinkClick r:id="rId3"/>
              </a:rPr>
              <a:t> L’Usine digitale</a:t>
            </a:r>
            <a:endParaRPr lang="fr-FR" sz="1000" dirty="0"/>
          </a:p>
        </p:txBody>
      </p:sp>
    </p:spTree>
    <p:extLst>
      <p:ext uri="{BB962C8B-B14F-4D97-AF65-F5344CB8AC3E}">
        <p14:creationId xmlns:p14="http://schemas.microsoft.com/office/powerpoint/2010/main" val="31652584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0F0A71FE-53D1-41B1-8AB4-2B722E78F2D7}"/>
              </a:ext>
            </a:extLst>
          </p:cNvPr>
          <p:cNvSpPr txBox="1">
            <a:spLocks/>
          </p:cNvSpPr>
          <p:nvPr/>
        </p:nvSpPr>
        <p:spPr>
          <a:xfrm>
            <a:off x="923047" y="2996028"/>
            <a:ext cx="3717428"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fr-FR" sz="2000" b="1" i="0" u="none" strike="noStrike" kern="1200" cap="none" spc="0" normalizeH="0" baseline="0" noProof="0" dirty="0">
                <a:ln w="3175" cmpd="sng">
                  <a:noFill/>
                </a:ln>
                <a:solidFill>
                  <a:srgbClr val="71E7FF"/>
                </a:solidFill>
                <a:effectLst/>
                <a:uLnTx/>
                <a:uFillTx/>
                <a:latin typeface="Calibri Light" panose="020F0302020204030204"/>
                <a:ea typeface="+mj-ea"/>
                <a:cs typeface="+mj-cs"/>
              </a:rPr>
              <a:t>Réflexions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Problèmes généraux de l’IA</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Questions posées par les IA génératives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fr-FR" sz="2000" b="0" i="0" u="none" strike="noStrike" kern="1200" cap="none" spc="0" normalizeH="0" baseline="0" noProof="0" dirty="0">
                <a:ln w="3175" cmpd="sng">
                  <a:noFill/>
                </a:ln>
                <a:solidFill>
                  <a:prstClr val="white"/>
                </a:solidFill>
                <a:effectLst/>
                <a:uLnTx/>
                <a:uFillTx/>
                <a:latin typeface="Calibri Light" panose="020F0302020204030204"/>
                <a:ea typeface="+mj-ea"/>
                <a:cs typeface="+mj-cs"/>
              </a:rPr>
              <a:t>Intérêts et limites des systèmes IA dans la recherche d’information</a:t>
            </a:r>
          </a:p>
          <a:p>
            <a:pPr marL="0" marR="0" lvl="0" indent="0" algn="l" defTabSz="457200" rtl="0" eaLnBrk="1" fontAlgn="auto" latinLnBrk="0" hangingPunct="1">
              <a:lnSpc>
                <a:spcPct val="100000"/>
              </a:lnSpc>
              <a:spcBef>
                <a:spcPts val="300"/>
              </a:spcBef>
              <a:spcAft>
                <a:spcPts val="0"/>
              </a:spcAft>
              <a:buClrTx/>
              <a:buSzTx/>
              <a:buFontTx/>
              <a:buNone/>
              <a:tabLst/>
              <a:defRPr/>
            </a:pPr>
            <a:endParaRPr kumimoji="0" lang="fr-FR" sz="14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8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a:p>
            <a:pPr marL="0" marR="0" lvl="0" indent="0" algn="l" defTabSz="457200" rtl="0" eaLnBrk="1" fontAlgn="auto" latinLnBrk="0" hangingPunct="1">
              <a:lnSpc>
                <a:spcPts val="2000"/>
              </a:lnSpc>
              <a:spcBef>
                <a:spcPct val="0"/>
              </a:spcBef>
              <a:spcAft>
                <a:spcPts val="0"/>
              </a:spcAft>
              <a:buClrTx/>
              <a:buSzTx/>
              <a:buFontTx/>
              <a:buNone/>
              <a:tabLst/>
              <a:defRPr/>
            </a:pPr>
            <a:endParaRPr kumimoji="0" lang="fr-FR" sz="1000" b="0" i="0" u="none" strike="noStrike" kern="1200" cap="none" spc="0" normalizeH="0" baseline="0" noProof="0" dirty="0">
              <a:ln w="3175" cmpd="sng">
                <a:noFill/>
              </a:ln>
              <a:solidFill>
                <a:prstClr val="white"/>
              </a:solidFill>
              <a:effectLst/>
              <a:uLnTx/>
              <a:uFillTx/>
              <a:latin typeface="Calibri Light" panose="020F0302020204030204"/>
              <a:ea typeface="+mj-ea"/>
              <a:cs typeface="+mj-cs"/>
            </a:endParaRPr>
          </a:p>
        </p:txBody>
      </p:sp>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1103" y="1837057"/>
            <a:ext cx="789639" cy="789639"/>
          </a:xfrm>
          <a:prstGeom prst="rect">
            <a:avLst/>
          </a:prstGeom>
        </p:spPr>
      </p:pic>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rgbClr val="71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AB76E7A-E259-4848-82BC-4DB6535E76BC}"/>
              </a:ext>
            </a:extLst>
          </p:cNvPr>
          <p:cNvSpPr/>
          <p:nvPr/>
        </p:nvSpPr>
        <p:spPr>
          <a:xfrm>
            <a:off x="6091517" y="3110124"/>
            <a:ext cx="5997388" cy="1892826"/>
          </a:xfrm>
          <a:prstGeom prst="rect">
            <a:avLst/>
          </a:prstGeom>
          <a:solidFill>
            <a:srgbClr val="71E7FF"/>
          </a:solidFill>
        </p:spPr>
        <p:txBody>
          <a:bodyPr wrap="square">
            <a:spAutoFit/>
          </a:bodyPr>
          <a:lstStyle/>
          <a:p>
            <a:pPr>
              <a:spcAft>
                <a:spcPts val="600"/>
              </a:spcAft>
            </a:pPr>
            <a:r>
              <a:rPr lang="fr-FR" sz="1400" i="1" dirty="0">
                <a:solidFill>
                  <a:schemeClr val="bg1"/>
                </a:solidFill>
                <a:latin typeface="Source Sans Pro" panose="020B0503030403020204" pitchFamily="34" charset="0"/>
              </a:rPr>
              <a:t>Ce qu’il faut retenir</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Outils majoritairement du </a:t>
            </a:r>
            <a:r>
              <a:rPr lang="fr-FR" sz="1400" i="1" dirty="0">
                <a:solidFill>
                  <a:schemeClr val="bg1"/>
                </a:solidFill>
                <a:latin typeface="Source Sans Pro" panose="020B0503030403020204" pitchFamily="34" charset="0"/>
              </a:rPr>
              <a:t>cloud</a:t>
            </a:r>
            <a:r>
              <a:rPr lang="fr-FR" sz="1400" dirty="0">
                <a:solidFill>
                  <a:schemeClr val="bg1"/>
                </a:solidFill>
                <a:latin typeface="Source Sans Pro" panose="020B0503030403020204" pitchFamily="34" charset="0"/>
              </a:rPr>
              <a:t>, les IA génératives sont confrontées aux mêmes questions économiques, sociales, informationnelles et éthiques que les outils numériques classiques comme les moteurs de recherche ou les réseaux sociaux – et sans doute de manière décuplée.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nécessitent les mêmes points de vigilance.</a:t>
            </a:r>
          </a:p>
          <a:p>
            <a:pPr marL="342900" indent="-342900">
              <a:buFont typeface="Arial" panose="020B0604020202020204" pitchFamily="34" charset="0"/>
              <a:buChar char="•"/>
            </a:pPr>
            <a:r>
              <a:rPr lang="fr-FR" sz="1400" dirty="0">
                <a:solidFill>
                  <a:schemeClr val="bg1"/>
                </a:solidFill>
                <a:latin typeface="Source Sans Pro" panose="020B0503030403020204" pitchFamily="34" charset="0"/>
              </a:rPr>
              <a:t>Elles renforcent la question des compétences informationnelles et de l’intégrité académique (responsabilité et transparence).</a:t>
            </a:r>
          </a:p>
        </p:txBody>
      </p:sp>
    </p:spTree>
    <p:extLst>
      <p:ext uri="{BB962C8B-B14F-4D97-AF65-F5344CB8AC3E}">
        <p14:creationId xmlns:p14="http://schemas.microsoft.com/office/powerpoint/2010/main" val="1142463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3F322C4-E458-AC71-A3C8-F8792282E614}"/>
              </a:ext>
            </a:extLst>
          </p:cNvPr>
          <p:cNvPicPr>
            <a:picLocks noChangeAspect="1"/>
          </p:cNvPicPr>
          <p:nvPr/>
        </p:nvPicPr>
        <p:blipFill>
          <a:blip r:embed="rId2"/>
          <a:stretch>
            <a:fillRect/>
          </a:stretch>
        </p:blipFill>
        <p:spPr>
          <a:xfrm>
            <a:off x="2420202" y="0"/>
            <a:ext cx="4849586" cy="6858000"/>
          </a:xfrm>
          <a:prstGeom prst="rect">
            <a:avLst/>
          </a:prstGeom>
        </p:spPr>
      </p:pic>
      <p:pic>
        <p:nvPicPr>
          <p:cNvPr id="7" name="Image 6">
            <a:extLst>
              <a:ext uri="{FF2B5EF4-FFF2-40B4-BE49-F238E27FC236}">
                <a16:creationId xmlns:a16="http://schemas.microsoft.com/office/drawing/2014/main" id="{2A2CC332-6E2D-76E3-1D4C-3A370CE90A00}"/>
              </a:ext>
            </a:extLst>
          </p:cNvPr>
          <p:cNvPicPr>
            <a:picLocks noChangeAspect="1"/>
          </p:cNvPicPr>
          <p:nvPr/>
        </p:nvPicPr>
        <p:blipFill>
          <a:blip r:embed="rId3"/>
          <a:stretch>
            <a:fillRect/>
          </a:stretch>
        </p:blipFill>
        <p:spPr>
          <a:xfrm>
            <a:off x="7158839" y="0"/>
            <a:ext cx="5033161" cy="6858000"/>
          </a:xfrm>
          <a:prstGeom prst="rect">
            <a:avLst/>
          </a:prstGeom>
        </p:spPr>
      </p:pic>
      <p:sp>
        <p:nvSpPr>
          <p:cNvPr id="8" name="ZoneTexte 7">
            <a:extLst>
              <a:ext uri="{FF2B5EF4-FFF2-40B4-BE49-F238E27FC236}">
                <a16:creationId xmlns:a16="http://schemas.microsoft.com/office/drawing/2014/main" id="{7B8B337E-A6B5-D00A-FC31-F3FCA1DF7A01}"/>
              </a:ext>
            </a:extLst>
          </p:cNvPr>
          <p:cNvSpPr txBox="1"/>
          <p:nvPr/>
        </p:nvSpPr>
        <p:spPr>
          <a:xfrm>
            <a:off x="484550" y="3181405"/>
            <a:ext cx="1279740" cy="247595"/>
          </a:xfrm>
          <a:prstGeom prst="rect">
            <a:avLst/>
          </a:prstGeom>
          <a:noFill/>
        </p:spPr>
        <p:txBody>
          <a:bodyPr wrap="square">
            <a:spAutoFit/>
          </a:bodyPr>
          <a:lstStyle/>
          <a:p>
            <a:r>
              <a:rPr lang="fr-FR" sz="1000" dirty="0" err="1">
                <a:hlinkClick r:id="rId4"/>
              </a:rPr>
              <a:t>MENESR</a:t>
            </a:r>
            <a:r>
              <a:rPr lang="fr-FR" sz="1000" dirty="0">
                <a:hlinkClick r:id="rId4"/>
              </a:rPr>
              <a:t>, 06/2025</a:t>
            </a:r>
            <a:endParaRPr lang="fr-FR" sz="1000" dirty="0"/>
          </a:p>
        </p:txBody>
      </p:sp>
      <p:pic>
        <p:nvPicPr>
          <p:cNvPr id="9" name="Image 8">
            <a:extLst>
              <a:ext uri="{FF2B5EF4-FFF2-40B4-BE49-F238E27FC236}">
                <a16:creationId xmlns:a16="http://schemas.microsoft.com/office/drawing/2014/main" id="{CA60AC94-3C6A-55A4-3033-35F0BECC884C}"/>
              </a:ext>
            </a:extLst>
          </p:cNvPr>
          <p:cNvPicPr>
            <a:picLocks noChangeAspect="1"/>
          </p:cNvPicPr>
          <p:nvPr/>
        </p:nvPicPr>
        <p:blipFill>
          <a:blip r:embed="rId5"/>
          <a:srcRect l="1203"/>
          <a:stretch>
            <a:fillRect/>
          </a:stretch>
        </p:blipFill>
        <p:spPr>
          <a:xfrm>
            <a:off x="165734" y="295382"/>
            <a:ext cx="1917373" cy="2730997"/>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42575833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45B8415-4698-5DCA-C620-FDD306FCB00E}"/>
              </a:ext>
            </a:extLst>
          </p:cNvPr>
          <p:cNvSpPr txBox="1"/>
          <p:nvPr/>
        </p:nvSpPr>
        <p:spPr>
          <a:xfrm>
            <a:off x="11646498" y="6216312"/>
            <a:ext cx="730704" cy="215444"/>
          </a:xfrm>
          <a:prstGeom prst="rect">
            <a:avLst/>
          </a:prstGeom>
          <a:noFill/>
        </p:spPr>
        <p:txBody>
          <a:bodyPr wrap="square">
            <a:spAutoFit/>
          </a:bodyPr>
          <a:lstStyle/>
          <a:p>
            <a:r>
              <a:rPr lang="fr-FR" sz="800" dirty="0">
                <a:hlinkClick r:id="rId3"/>
              </a:rPr>
              <a:t>source</a:t>
            </a:r>
            <a:endParaRPr lang="fr-FR" sz="800" dirty="0"/>
          </a:p>
        </p:txBody>
      </p:sp>
      <p:pic>
        <p:nvPicPr>
          <p:cNvPr id="3" name="Image 2">
            <a:extLst>
              <a:ext uri="{FF2B5EF4-FFF2-40B4-BE49-F238E27FC236}">
                <a16:creationId xmlns:a16="http://schemas.microsoft.com/office/drawing/2014/main" id="{48382FE1-383A-089C-E7CF-B7CEF4915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49" y="1510066"/>
            <a:ext cx="11831701" cy="4686954"/>
          </a:xfrm>
          <a:prstGeom prst="rect">
            <a:avLst/>
          </a:prstGeom>
        </p:spPr>
      </p:pic>
    </p:spTree>
    <p:extLst>
      <p:ext uri="{BB962C8B-B14F-4D97-AF65-F5344CB8AC3E}">
        <p14:creationId xmlns:p14="http://schemas.microsoft.com/office/powerpoint/2010/main" val="14641515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694ABD6E-B85A-477F-B314-DB0A61E663E2}"/>
              </a:ext>
            </a:extLst>
          </p:cNvPr>
          <p:cNvPicPr>
            <a:picLocks noGrp="1" noChangeAspect="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68770" y="2368028"/>
            <a:ext cx="2854460" cy="2854460"/>
          </a:xfrm>
        </p:spPr>
      </p:pic>
      <p:sp>
        <p:nvSpPr>
          <p:cNvPr id="4" name="Titre 3">
            <a:extLst>
              <a:ext uri="{FF2B5EF4-FFF2-40B4-BE49-F238E27FC236}">
                <a16:creationId xmlns:a16="http://schemas.microsoft.com/office/drawing/2014/main" id="{97B678B4-D78D-4BB0-B75A-70FA15A930A6}"/>
              </a:ext>
            </a:extLst>
          </p:cNvPr>
          <p:cNvSpPr>
            <a:spLocks noGrp="1"/>
          </p:cNvSpPr>
          <p:nvPr>
            <p:ph type="title"/>
          </p:nvPr>
        </p:nvSpPr>
        <p:spPr/>
        <p:txBody>
          <a:bodyPr/>
          <a:lstStyle/>
          <a:p>
            <a:r>
              <a:rPr lang="fr-FR" dirty="0"/>
              <a:t>Le risque majeur de l’IA ?</a:t>
            </a:r>
          </a:p>
        </p:txBody>
      </p:sp>
    </p:spTree>
    <p:extLst>
      <p:ext uri="{BB962C8B-B14F-4D97-AF65-F5344CB8AC3E}">
        <p14:creationId xmlns:p14="http://schemas.microsoft.com/office/powerpoint/2010/main" val="26194585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6E59FCB-18DE-45C7-83F4-1D2ABF9FE9E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0186" y="1406743"/>
            <a:ext cx="3687099" cy="5204933"/>
          </a:xfrm>
          <a:prstGeom prst="rect">
            <a:avLst/>
          </a:prstGeom>
        </p:spPr>
      </p:pic>
      <p:pic>
        <p:nvPicPr>
          <p:cNvPr id="6" name="Image 5">
            <a:extLst>
              <a:ext uri="{FF2B5EF4-FFF2-40B4-BE49-F238E27FC236}">
                <a16:creationId xmlns:a16="http://schemas.microsoft.com/office/drawing/2014/main" id="{92232E96-457F-423F-808A-A08CB734F52A}"/>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28413" y="2016466"/>
            <a:ext cx="3986225" cy="4300513"/>
          </a:xfrm>
          <a:prstGeom prst="rect">
            <a:avLst/>
          </a:prstGeom>
          <a:effectLst>
            <a:outerShdw blurRad="292100" dist="139700" dir="2700000" algn="ctr" rotWithShape="0">
              <a:srgbClr val="000000">
                <a:alpha val="65000"/>
              </a:srgbClr>
            </a:outerShdw>
          </a:effectLst>
        </p:spPr>
      </p:pic>
      <p:pic>
        <p:nvPicPr>
          <p:cNvPr id="1026" name="Picture 2" descr="UK in USA - Next month, the UK will host the first-ever global summit on  AI. Key topics include: ➡️ Risks to Global Safety from Frontier AI Misuse  ➡️ Risks from Loss">
            <a:extLst>
              <a:ext uri="{FF2B5EF4-FFF2-40B4-BE49-F238E27FC236}">
                <a16:creationId xmlns:a16="http://schemas.microsoft.com/office/drawing/2014/main" id="{81C4B9D0-9248-4883-9978-5D09CA7CB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5765" y="2494736"/>
            <a:ext cx="4526716" cy="2534961"/>
          </a:xfrm>
          <a:prstGeom prst="rect">
            <a:avLst/>
          </a:prstGeom>
          <a:noFill/>
          <a:effectLst>
            <a:outerShdw blurRad="292100" dist="139700" dir="2700000" algn="ctr" rotWithShape="0">
              <a:srgbClr val="000000">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72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44CC06-1597-3D99-4AEA-A8C465485927}"/>
              </a:ext>
            </a:extLst>
          </p:cNvPr>
          <p:cNvPicPr>
            <a:picLocks noChangeAspect="1"/>
          </p:cNvPicPr>
          <p:nvPr/>
        </p:nvPicPr>
        <p:blipFill>
          <a:blip r:embed="rId3"/>
          <a:stretch>
            <a:fillRect/>
          </a:stretch>
        </p:blipFill>
        <p:spPr>
          <a:xfrm>
            <a:off x="2382669" y="435220"/>
            <a:ext cx="7426662" cy="5987560"/>
          </a:xfrm>
          <a:prstGeom prst="rect">
            <a:avLst/>
          </a:prstGeom>
        </p:spPr>
      </p:pic>
      <p:sp>
        <p:nvSpPr>
          <p:cNvPr id="7" name="ZoneTexte 6">
            <a:extLst>
              <a:ext uri="{FF2B5EF4-FFF2-40B4-BE49-F238E27FC236}">
                <a16:creationId xmlns:a16="http://schemas.microsoft.com/office/drawing/2014/main" id="{1379BAB5-15D5-E988-AA99-04E460207E10}"/>
              </a:ext>
            </a:extLst>
          </p:cNvPr>
          <p:cNvSpPr txBox="1"/>
          <p:nvPr/>
        </p:nvSpPr>
        <p:spPr>
          <a:xfrm>
            <a:off x="5804648" y="6422780"/>
            <a:ext cx="847164" cy="276999"/>
          </a:xfrm>
          <a:prstGeom prst="rect">
            <a:avLst/>
          </a:prstGeom>
          <a:noFill/>
        </p:spPr>
        <p:txBody>
          <a:bodyPr wrap="square">
            <a:spAutoFit/>
          </a:bodyPr>
          <a:lstStyle/>
          <a:p>
            <a:r>
              <a:rPr lang="fr-FR" sz="1200" dirty="0">
                <a:hlinkClick r:id="rId4"/>
              </a:rPr>
              <a:t>AI </a:t>
            </a:r>
            <a:r>
              <a:rPr lang="fr-FR" sz="1200" dirty="0" err="1">
                <a:hlinkClick r:id="rId4"/>
              </a:rPr>
              <a:t>act</a:t>
            </a:r>
            <a:endParaRPr lang="fr-FR" sz="1200" dirty="0"/>
          </a:p>
        </p:txBody>
      </p:sp>
    </p:spTree>
    <p:extLst>
      <p:ext uri="{BB962C8B-B14F-4D97-AF65-F5344CB8AC3E}">
        <p14:creationId xmlns:p14="http://schemas.microsoft.com/office/powerpoint/2010/main" val="3662593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13BAF8-F8EF-4A13-8948-134AF96FBD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965751" y="2410370"/>
            <a:ext cx="412928" cy="412928"/>
          </a:xfrm>
          <a:prstGeom prst="rect">
            <a:avLst/>
          </a:prstGeom>
        </p:spPr>
      </p:pic>
      <p:pic>
        <p:nvPicPr>
          <p:cNvPr id="5" name="Image 4">
            <a:extLst>
              <a:ext uri="{FF2B5EF4-FFF2-40B4-BE49-F238E27FC236}">
                <a16:creationId xmlns:a16="http://schemas.microsoft.com/office/drawing/2014/main" id="{4EA2EC69-E15C-4883-A4D5-0D0F751AC65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76120" y="2410370"/>
            <a:ext cx="413039" cy="413039"/>
          </a:xfrm>
          <a:prstGeom prst="rect">
            <a:avLst/>
          </a:prstGeom>
        </p:spPr>
      </p:pic>
      <p:pic>
        <p:nvPicPr>
          <p:cNvPr id="11" name="Image 10">
            <a:extLst>
              <a:ext uri="{FF2B5EF4-FFF2-40B4-BE49-F238E27FC236}">
                <a16:creationId xmlns:a16="http://schemas.microsoft.com/office/drawing/2014/main" id="{48EA6558-27F6-4B38-9AA2-7FC8CA03FCE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2757" y="2410370"/>
            <a:ext cx="412929" cy="412929"/>
          </a:xfrm>
          <a:prstGeom prst="rect">
            <a:avLst/>
          </a:prstGeom>
        </p:spPr>
      </p:pic>
      <p:sp>
        <p:nvSpPr>
          <p:cNvPr id="7" name="Titre 1">
            <a:extLst>
              <a:ext uri="{FF2B5EF4-FFF2-40B4-BE49-F238E27FC236}">
                <a16:creationId xmlns:a16="http://schemas.microsoft.com/office/drawing/2014/main" id="{9CA156ED-1160-4395-BE59-F71DB57A032F}"/>
              </a:ext>
            </a:extLst>
          </p:cNvPr>
          <p:cNvSpPr txBox="1">
            <a:spLocks/>
          </p:cNvSpPr>
          <p:nvPr/>
        </p:nvSpPr>
        <p:spPr>
          <a:xfrm>
            <a:off x="985270" y="2218118"/>
            <a:ext cx="2885334" cy="2960686"/>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FFD13F"/>
                </a:solidFill>
              </a:rPr>
              <a:t>Repères</a:t>
            </a:r>
          </a:p>
          <a:p>
            <a:pPr algn="l">
              <a:spcBef>
                <a:spcPts val="300"/>
              </a:spcBef>
            </a:pPr>
            <a:r>
              <a:rPr lang="fr-FR" sz="1400" cap="none" dirty="0"/>
              <a:t>L’intelligence artificielle (IA) : définition et repères</a:t>
            </a:r>
          </a:p>
          <a:p>
            <a:pPr algn="l">
              <a:spcBef>
                <a:spcPts val="300"/>
              </a:spcBef>
            </a:pPr>
            <a:r>
              <a:rPr lang="fr-FR" sz="1400" cap="none" dirty="0"/>
              <a:t>Contexte actuel de la recherche d’information</a:t>
            </a:r>
          </a:p>
          <a:p>
            <a:pPr algn="l">
              <a:spcBef>
                <a:spcPts val="300"/>
              </a:spcBef>
            </a:pPr>
            <a:r>
              <a:rPr lang="fr-FR" sz="1400" cap="none" dirty="0"/>
              <a:t>Les intelligences artificielles génératives</a:t>
            </a:r>
          </a:p>
          <a:p>
            <a:pPr algn="l">
              <a:spcBef>
                <a:spcPts val="300"/>
              </a:spcBef>
            </a:pPr>
            <a:r>
              <a:rPr lang="fr-FR" sz="1400" cap="none" dirty="0"/>
              <a:t>L’art du prompt</a:t>
            </a:r>
            <a:endParaRPr lang="fr-FR" sz="1000" cap="none" dirty="0"/>
          </a:p>
        </p:txBody>
      </p:sp>
      <p:sp>
        <p:nvSpPr>
          <p:cNvPr id="8" name="Titre 1">
            <a:extLst>
              <a:ext uri="{FF2B5EF4-FFF2-40B4-BE49-F238E27FC236}">
                <a16:creationId xmlns:a16="http://schemas.microsoft.com/office/drawing/2014/main" id="{BD074928-D58F-4790-8752-23CA4415BCA9}"/>
              </a:ext>
            </a:extLst>
          </p:cNvPr>
          <p:cNvSpPr txBox="1">
            <a:spLocks/>
          </p:cNvSpPr>
          <p:nvPr/>
        </p:nvSpPr>
        <p:spPr>
          <a:xfrm>
            <a:off x="4891772" y="2464035"/>
            <a:ext cx="2885334"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ts val="0"/>
              </a:spcBef>
              <a:spcAft>
                <a:spcPts val="600"/>
              </a:spcAft>
            </a:pPr>
            <a:r>
              <a:rPr lang="fr-FR" sz="1600" b="1" cap="none" dirty="0">
                <a:solidFill>
                  <a:srgbClr val="FA0000"/>
                </a:solidFill>
              </a:rPr>
              <a:t>Outils et </a:t>
            </a:r>
            <a:r>
              <a:rPr lang="fr-FR" sz="1600" b="1" cap="none" dirty="0">
                <a:solidFill>
                  <a:srgbClr val="FF0000"/>
                </a:solidFill>
              </a:rPr>
              <a:t>méthodes</a:t>
            </a:r>
          </a:p>
          <a:p>
            <a:pPr algn="l">
              <a:spcBef>
                <a:spcPts val="300"/>
              </a:spcBef>
            </a:pPr>
            <a:r>
              <a:rPr lang="fr-FR" sz="1400" cap="none" dirty="0"/>
              <a:t>ChatGPT et autres tchatbots</a:t>
            </a:r>
          </a:p>
          <a:p>
            <a:pPr algn="l">
              <a:spcBef>
                <a:spcPts val="300"/>
              </a:spcBef>
            </a:pPr>
            <a:r>
              <a:rPr lang="fr-FR" sz="1400" cap="none" dirty="0"/>
              <a:t>Moteurs de recherche « augmentés »</a:t>
            </a:r>
          </a:p>
          <a:p>
            <a:pPr algn="l">
              <a:spcBef>
                <a:spcPts val="300"/>
              </a:spcBef>
            </a:pPr>
            <a:r>
              <a:rPr lang="fr-FR" sz="1400" cap="none" dirty="0"/>
              <a:t>L’IA quotidienne</a:t>
            </a:r>
          </a:p>
          <a:p>
            <a:pPr algn="l">
              <a:spcBef>
                <a:spcPts val="300"/>
              </a:spcBef>
            </a:pPr>
            <a:r>
              <a:rPr lang="fr-FR" sz="1400" cap="none" dirty="0"/>
              <a:t>L’ère de l’IA agentique</a:t>
            </a:r>
          </a:p>
          <a:p>
            <a:pPr algn="l">
              <a:lnSpc>
                <a:spcPts val="2000"/>
              </a:lnSpc>
            </a:pPr>
            <a:endParaRPr lang="fr-FR" sz="1800" cap="none" dirty="0"/>
          </a:p>
          <a:p>
            <a:pPr algn="l">
              <a:lnSpc>
                <a:spcPts val="2000"/>
              </a:lnSpc>
            </a:pPr>
            <a:endParaRPr lang="fr-FR" sz="1000" cap="none" dirty="0"/>
          </a:p>
        </p:txBody>
      </p:sp>
      <p:sp>
        <p:nvSpPr>
          <p:cNvPr id="10" name="Titre 1">
            <a:extLst>
              <a:ext uri="{FF2B5EF4-FFF2-40B4-BE49-F238E27FC236}">
                <a16:creationId xmlns:a16="http://schemas.microsoft.com/office/drawing/2014/main" id="{0F0A71FE-53D1-41B1-8AB4-2B722E78F2D7}"/>
              </a:ext>
            </a:extLst>
          </p:cNvPr>
          <p:cNvSpPr txBox="1">
            <a:spLocks/>
          </p:cNvSpPr>
          <p:nvPr/>
        </p:nvSpPr>
        <p:spPr>
          <a:xfrm>
            <a:off x="8824765" y="2823298"/>
            <a:ext cx="2659543" cy="252913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4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fr-FR" sz="1600" b="1" cap="none" dirty="0">
                <a:solidFill>
                  <a:srgbClr val="71E7FF"/>
                </a:solidFill>
              </a:rPr>
              <a:t>Réflexions</a:t>
            </a:r>
          </a:p>
          <a:p>
            <a:pPr algn="l">
              <a:spcBef>
                <a:spcPts val="300"/>
              </a:spcBef>
            </a:pPr>
            <a:r>
              <a:rPr lang="fr-FR" sz="1400" cap="none" dirty="0"/>
              <a:t>Problèmes généraux de l’IA</a:t>
            </a:r>
          </a:p>
          <a:p>
            <a:pPr algn="l">
              <a:spcBef>
                <a:spcPts val="300"/>
              </a:spcBef>
            </a:pPr>
            <a:r>
              <a:rPr lang="fr-FR" sz="1400" cap="none" dirty="0"/>
              <a:t>Questions posées par les IA génératives</a:t>
            </a:r>
          </a:p>
          <a:p>
            <a:pPr algn="l">
              <a:spcBef>
                <a:spcPts val="300"/>
              </a:spcBef>
            </a:pPr>
            <a:r>
              <a:rPr lang="fr-FR" sz="1400" cap="none" dirty="0"/>
              <a:t>Intérêts et limites des systèmes IA dans la recherche d’information</a:t>
            </a:r>
          </a:p>
          <a:p>
            <a:pPr algn="l">
              <a:spcBef>
                <a:spcPts val="300"/>
              </a:spcBef>
            </a:pPr>
            <a:endParaRPr lang="fr-FR" sz="1400" cap="none" dirty="0"/>
          </a:p>
          <a:p>
            <a:pPr algn="l">
              <a:lnSpc>
                <a:spcPts val="2000"/>
              </a:lnSpc>
            </a:pPr>
            <a:endParaRPr lang="fr-FR" sz="1800" cap="none" dirty="0"/>
          </a:p>
          <a:p>
            <a:pPr algn="l">
              <a:lnSpc>
                <a:spcPts val="2000"/>
              </a:lnSpc>
            </a:pPr>
            <a:endParaRPr lang="fr-FR" sz="1000" cap="none" dirty="0"/>
          </a:p>
        </p:txBody>
      </p:sp>
      <p:sp>
        <p:nvSpPr>
          <p:cNvPr id="6" name="Rectangle 5">
            <a:extLst>
              <a:ext uri="{FF2B5EF4-FFF2-40B4-BE49-F238E27FC236}">
                <a16:creationId xmlns:a16="http://schemas.microsoft.com/office/drawing/2014/main" id="{32464BF1-6507-48D4-AB1E-6865A5572D1D}"/>
              </a:ext>
            </a:extLst>
          </p:cNvPr>
          <p:cNvSpPr/>
          <p:nvPr/>
        </p:nvSpPr>
        <p:spPr>
          <a:xfrm>
            <a:off x="94129" y="76912"/>
            <a:ext cx="11994776" cy="67169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23370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8C01054-EC97-4C50-962B-4A230B5F5566}"/>
              </a:ext>
            </a:extLst>
          </p:cNvPr>
          <p:cNvSpPr>
            <a:spLocks noGrp="1"/>
          </p:cNvSpPr>
          <p:nvPr>
            <p:ph type="title"/>
          </p:nvPr>
        </p:nvSpPr>
        <p:spPr/>
        <p:txBody>
          <a:bodyPr>
            <a:normAutofit/>
          </a:bodyPr>
          <a:lstStyle/>
          <a:p>
            <a:r>
              <a:rPr lang="fr-FR" dirty="0"/>
              <a:t>Points d’attention liés à l’IA en général</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44260" y="1335413"/>
            <a:ext cx="3331677" cy="498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n attendant les robots : enquête sur le travail du clic | Antonio A. Casilli (1972-....). Auteu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026272" y="1335412"/>
            <a:ext cx="3411409" cy="498918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C0A091C-4BBD-48BD-B8A5-F32EF4CADA5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63601" y="1335413"/>
            <a:ext cx="3530323" cy="4989186"/>
          </a:xfrm>
          <a:prstGeom prst="rect">
            <a:avLst/>
          </a:prstGeom>
        </p:spPr>
      </p:pic>
    </p:spTree>
    <p:extLst>
      <p:ext uri="{BB962C8B-B14F-4D97-AF65-F5344CB8AC3E}">
        <p14:creationId xmlns:p14="http://schemas.microsoft.com/office/powerpoint/2010/main" val="2515819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108724196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59791"/>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80806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
        <p:nvSpPr>
          <p:cNvPr id="2" name="ZoneTexte 1">
            <a:extLst>
              <a:ext uri="{FF2B5EF4-FFF2-40B4-BE49-F238E27FC236}">
                <a16:creationId xmlns:a16="http://schemas.microsoft.com/office/drawing/2014/main" id="{78A2E13B-30B0-3019-7F9E-BB8F81A185D6}"/>
              </a:ext>
            </a:extLst>
          </p:cNvPr>
          <p:cNvSpPr txBox="1"/>
          <p:nvPr/>
        </p:nvSpPr>
        <p:spPr>
          <a:xfrm>
            <a:off x="9131431" y="503490"/>
            <a:ext cx="2966300" cy="653614"/>
          </a:xfrm>
          <a:prstGeom prst="rect">
            <a:avLst/>
          </a:prstGeom>
          <a:noFill/>
        </p:spPr>
        <p:txBody>
          <a:bodyPr wrap="square">
            <a:spAutoFit/>
          </a:bodyPr>
          <a:lstStyle/>
          <a:p>
            <a:pPr lvl="0"/>
            <a:r>
              <a:rPr lang="fr-FR" sz="3600" b="1" kern="1200" dirty="0">
                <a:solidFill>
                  <a:srgbClr val="71E7FF"/>
                </a:solidFill>
                <a:latin typeface="+mn-lt"/>
                <a:ea typeface="+mn-ea"/>
                <a:cs typeface="+mn-cs"/>
              </a:rPr>
              <a:t>#éthique</a:t>
            </a:r>
            <a:endParaRPr lang="fr-FR" dirty="0"/>
          </a:p>
        </p:txBody>
      </p:sp>
    </p:spTree>
    <p:extLst>
      <p:ext uri="{BB962C8B-B14F-4D97-AF65-F5344CB8AC3E}">
        <p14:creationId xmlns:p14="http://schemas.microsoft.com/office/powerpoint/2010/main" val="2149772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3579373285"/>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0648" y="2009920"/>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799059"/>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4992338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45514E7-EE7F-A819-A3BA-A06DF38C7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89" y="533158"/>
            <a:ext cx="7667022" cy="5791683"/>
          </a:xfrm>
          <a:prstGeom prst="rect">
            <a:avLst/>
          </a:prstGeom>
        </p:spPr>
      </p:pic>
      <p:sp>
        <p:nvSpPr>
          <p:cNvPr id="7" name="ZoneTexte 6">
            <a:extLst>
              <a:ext uri="{FF2B5EF4-FFF2-40B4-BE49-F238E27FC236}">
                <a16:creationId xmlns:a16="http://schemas.microsoft.com/office/drawing/2014/main" id="{F1C16AD5-7D68-51E4-CB9A-010130897F3D}"/>
              </a:ext>
            </a:extLst>
          </p:cNvPr>
          <p:cNvSpPr txBox="1"/>
          <p:nvPr/>
        </p:nvSpPr>
        <p:spPr>
          <a:xfrm>
            <a:off x="6096000" y="6439284"/>
            <a:ext cx="747415"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19914092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46E3BF-F032-8826-B187-0F540D39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906" y="217561"/>
            <a:ext cx="2205197" cy="701234"/>
          </a:xfrm>
          <a:prstGeom prst="rect">
            <a:avLst/>
          </a:prstGeom>
        </p:spPr>
      </p:pic>
      <p:pic>
        <p:nvPicPr>
          <p:cNvPr id="7" name="Image 6">
            <a:extLst>
              <a:ext uri="{FF2B5EF4-FFF2-40B4-BE49-F238E27FC236}">
                <a16:creationId xmlns:a16="http://schemas.microsoft.com/office/drawing/2014/main" id="{2D0D3BA6-8BE0-4319-744E-59B81D36EB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906" y="1098030"/>
            <a:ext cx="4110988" cy="2838648"/>
          </a:xfrm>
          <a:prstGeom prst="rect">
            <a:avLst/>
          </a:prstGeom>
        </p:spPr>
      </p:pic>
      <p:pic>
        <p:nvPicPr>
          <p:cNvPr id="9" name="Image 8">
            <a:extLst>
              <a:ext uri="{FF2B5EF4-FFF2-40B4-BE49-F238E27FC236}">
                <a16:creationId xmlns:a16="http://schemas.microsoft.com/office/drawing/2014/main" id="{9467979D-224D-0FBC-92B0-B8F7C3221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906" y="4115913"/>
            <a:ext cx="4438250" cy="2315033"/>
          </a:xfrm>
          <a:prstGeom prst="rect">
            <a:avLst/>
          </a:prstGeom>
        </p:spPr>
      </p:pic>
      <p:pic>
        <p:nvPicPr>
          <p:cNvPr id="11" name="Image 10">
            <a:extLst>
              <a:ext uri="{FF2B5EF4-FFF2-40B4-BE49-F238E27FC236}">
                <a16:creationId xmlns:a16="http://schemas.microsoft.com/office/drawing/2014/main" id="{CAE4BBD4-6530-28D9-833E-B7DDD5034F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423" y="282945"/>
            <a:ext cx="5088195" cy="570466"/>
          </a:xfrm>
          <a:prstGeom prst="rect">
            <a:avLst/>
          </a:prstGeom>
        </p:spPr>
      </p:pic>
      <p:pic>
        <p:nvPicPr>
          <p:cNvPr id="15" name="Image 14">
            <a:extLst>
              <a:ext uri="{FF2B5EF4-FFF2-40B4-BE49-F238E27FC236}">
                <a16:creationId xmlns:a16="http://schemas.microsoft.com/office/drawing/2014/main" id="{03F7425E-7DB8-36A4-CCC4-EB88AB4BF1B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82423" y="1098030"/>
            <a:ext cx="4112952" cy="2838648"/>
          </a:xfrm>
          <a:prstGeom prst="rect">
            <a:avLst/>
          </a:prstGeom>
        </p:spPr>
      </p:pic>
      <p:pic>
        <p:nvPicPr>
          <p:cNvPr id="17" name="Image 16">
            <a:extLst>
              <a:ext uri="{FF2B5EF4-FFF2-40B4-BE49-F238E27FC236}">
                <a16:creationId xmlns:a16="http://schemas.microsoft.com/office/drawing/2014/main" id="{B8C699F4-B0C2-C8C1-D89F-2BAAFDF2C8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82423" y="4115913"/>
            <a:ext cx="4457600" cy="2315033"/>
          </a:xfrm>
          <a:prstGeom prst="rect">
            <a:avLst/>
          </a:prstGeom>
        </p:spPr>
      </p:pic>
      <p:sp>
        <p:nvSpPr>
          <p:cNvPr id="19" name="ZoneTexte 18">
            <a:extLst>
              <a:ext uri="{FF2B5EF4-FFF2-40B4-BE49-F238E27FC236}">
                <a16:creationId xmlns:a16="http://schemas.microsoft.com/office/drawing/2014/main" id="{224C7459-88DD-7499-7DD0-21F897280198}"/>
              </a:ext>
            </a:extLst>
          </p:cNvPr>
          <p:cNvSpPr txBox="1"/>
          <p:nvPr/>
        </p:nvSpPr>
        <p:spPr>
          <a:xfrm>
            <a:off x="4679294" y="6488668"/>
            <a:ext cx="3334406" cy="369332"/>
          </a:xfrm>
          <a:prstGeom prst="rect">
            <a:avLst/>
          </a:prstGeom>
          <a:noFill/>
        </p:spPr>
        <p:txBody>
          <a:bodyPr wrap="square">
            <a:spAutoFit/>
          </a:bodyPr>
          <a:lstStyle/>
          <a:p>
            <a:r>
              <a:rPr lang="fr-FR" dirty="0">
                <a:hlinkClick r:id="rId9"/>
              </a:rPr>
              <a:t>https://comparia.beta.gouv.fr/</a:t>
            </a:r>
            <a:r>
              <a:rPr lang="fr-FR" dirty="0"/>
              <a:t> </a:t>
            </a:r>
          </a:p>
        </p:txBody>
      </p:sp>
    </p:spTree>
    <p:extLst>
      <p:ext uri="{BB962C8B-B14F-4D97-AF65-F5344CB8AC3E}">
        <p14:creationId xmlns:p14="http://schemas.microsoft.com/office/powerpoint/2010/main" val="6990798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7B225E1-6963-C419-F12E-7B5D67A80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909" y="915266"/>
            <a:ext cx="11222182" cy="5260398"/>
          </a:xfrm>
          <a:prstGeom prst="rect">
            <a:avLst/>
          </a:prstGeom>
        </p:spPr>
      </p:pic>
      <p:sp>
        <p:nvSpPr>
          <p:cNvPr id="7" name="ZoneTexte 6">
            <a:extLst>
              <a:ext uri="{FF2B5EF4-FFF2-40B4-BE49-F238E27FC236}">
                <a16:creationId xmlns:a16="http://schemas.microsoft.com/office/drawing/2014/main" id="{0FCB104B-AE7D-8C37-619D-6F9EEB6579EA}"/>
              </a:ext>
            </a:extLst>
          </p:cNvPr>
          <p:cNvSpPr txBox="1"/>
          <p:nvPr/>
        </p:nvSpPr>
        <p:spPr>
          <a:xfrm>
            <a:off x="5419725" y="6355834"/>
            <a:ext cx="1692275" cy="246221"/>
          </a:xfrm>
          <a:prstGeom prst="rect">
            <a:avLst/>
          </a:prstGeom>
          <a:noFill/>
        </p:spPr>
        <p:txBody>
          <a:bodyPr wrap="square">
            <a:spAutoFit/>
          </a:bodyPr>
          <a:lstStyle/>
          <a:p>
            <a:r>
              <a:rPr lang="fr-FR" sz="1000" dirty="0">
                <a:hlinkClick r:id="rId3"/>
              </a:rPr>
              <a:t>S. </a:t>
            </a:r>
            <a:r>
              <a:rPr lang="fr-FR" sz="1000" dirty="0" err="1">
                <a:hlinkClick r:id="rId3"/>
              </a:rPr>
              <a:t>Luccioni</a:t>
            </a:r>
            <a:r>
              <a:rPr lang="fr-FR" sz="1000" dirty="0">
                <a:hlinkClick r:id="rId3"/>
              </a:rPr>
              <a:t> et al., 2024</a:t>
            </a:r>
            <a:r>
              <a:rPr lang="fr-FR" sz="1000" dirty="0"/>
              <a:t> </a:t>
            </a:r>
          </a:p>
        </p:txBody>
      </p:sp>
    </p:spTree>
    <p:extLst>
      <p:ext uri="{BB962C8B-B14F-4D97-AF65-F5344CB8AC3E}">
        <p14:creationId xmlns:p14="http://schemas.microsoft.com/office/powerpoint/2010/main" val="2519921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much energy does AI use? Chart comparing the amount of energy needed to perform different tasks.">
            <a:extLst>
              <a:ext uri="{FF2B5EF4-FFF2-40B4-BE49-F238E27FC236}">
                <a16:creationId xmlns:a16="http://schemas.microsoft.com/office/drawing/2014/main" id="{4222B028-29F9-E05B-D368-6BCC1EC40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438150"/>
            <a:ext cx="7153275" cy="598170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B5728E96-0D8D-64EB-0E0A-1FE276A02EFF}"/>
              </a:ext>
            </a:extLst>
          </p:cNvPr>
          <p:cNvSpPr txBox="1"/>
          <p:nvPr/>
        </p:nvSpPr>
        <p:spPr>
          <a:xfrm>
            <a:off x="5820228" y="6419850"/>
            <a:ext cx="1315357" cy="276999"/>
          </a:xfrm>
          <a:prstGeom prst="rect">
            <a:avLst/>
          </a:prstGeom>
          <a:noFill/>
        </p:spPr>
        <p:txBody>
          <a:bodyPr wrap="square">
            <a:spAutoFit/>
          </a:bodyPr>
          <a:lstStyle/>
          <a:p>
            <a:r>
              <a:rPr lang="fr-FR" sz="1200" dirty="0">
                <a:hlinkClick r:id="rId3"/>
              </a:rPr>
              <a:t>source, 2025</a:t>
            </a:r>
            <a:endParaRPr lang="fr-FR" sz="1200" dirty="0"/>
          </a:p>
        </p:txBody>
      </p:sp>
    </p:spTree>
    <p:extLst>
      <p:ext uri="{BB962C8B-B14F-4D97-AF65-F5344CB8AC3E}">
        <p14:creationId xmlns:p14="http://schemas.microsoft.com/office/powerpoint/2010/main" val="30718710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F24B756-590B-D91F-CAA3-76FB91C6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650" y="865619"/>
            <a:ext cx="8051110" cy="5611380"/>
          </a:xfrm>
          <a:prstGeom prst="rect">
            <a:avLst/>
          </a:prstGeom>
        </p:spPr>
      </p:pic>
      <p:sp>
        <p:nvSpPr>
          <p:cNvPr id="9" name="ZoneTexte 8">
            <a:extLst>
              <a:ext uri="{FF2B5EF4-FFF2-40B4-BE49-F238E27FC236}">
                <a16:creationId xmlns:a16="http://schemas.microsoft.com/office/drawing/2014/main" id="{D649D811-27D2-1EB6-D9E3-C5E0942BA394}"/>
              </a:ext>
            </a:extLst>
          </p:cNvPr>
          <p:cNvSpPr txBox="1"/>
          <p:nvPr/>
        </p:nvSpPr>
        <p:spPr>
          <a:xfrm>
            <a:off x="5572125" y="6476999"/>
            <a:ext cx="6115050" cy="246221"/>
          </a:xfrm>
          <a:prstGeom prst="rect">
            <a:avLst/>
          </a:prstGeom>
          <a:noFill/>
        </p:spPr>
        <p:txBody>
          <a:bodyPr wrap="square">
            <a:spAutoFit/>
          </a:bodyPr>
          <a:lstStyle/>
          <a:p>
            <a:r>
              <a:rPr lang="fr-FR" sz="1000" dirty="0">
                <a:hlinkClick r:id="rId4"/>
              </a:rPr>
              <a:t>source</a:t>
            </a:r>
            <a:endParaRPr lang="fr-FR" sz="1000" dirty="0"/>
          </a:p>
        </p:txBody>
      </p:sp>
    </p:spTree>
    <p:extLst>
      <p:ext uri="{BB962C8B-B14F-4D97-AF65-F5344CB8AC3E}">
        <p14:creationId xmlns:p14="http://schemas.microsoft.com/office/powerpoint/2010/main" val="40580949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6536F5-035E-7231-17FD-0FEB12A73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062" y="378757"/>
            <a:ext cx="7783875" cy="6100486"/>
          </a:xfrm>
          <a:prstGeom prst="rect">
            <a:avLst/>
          </a:prstGeom>
        </p:spPr>
      </p:pic>
      <p:sp>
        <p:nvSpPr>
          <p:cNvPr id="7" name="ZoneTexte 6">
            <a:extLst>
              <a:ext uri="{FF2B5EF4-FFF2-40B4-BE49-F238E27FC236}">
                <a16:creationId xmlns:a16="http://schemas.microsoft.com/office/drawing/2014/main" id="{3A52CBDF-C650-B851-3CDC-9A95EFAB1FB3}"/>
              </a:ext>
            </a:extLst>
          </p:cNvPr>
          <p:cNvSpPr txBox="1"/>
          <p:nvPr/>
        </p:nvSpPr>
        <p:spPr>
          <a:xfrm>
            <a:off x="5294984" y="6571587"/>
            <a:ext cx="2653262" cy="246221"/>
          </a:xfrm>
          <a:prstGeom prst="rect">
            <a:avLst/>
          </a:prstGeom>
          <a:noFill/>
        </p:spPr>
        <p:txBody>
          <a:bodyPr wrap="square">
            <a:spAutoFit/>
          </a:bodyPr>
          <a:lstStyle/>
          <a:p>
            <a:r>
              <a:rPr lang="fr-FR" sz="1000" dirty="0">
                <a:hlinkClick r:id="rId3"/>
              </a:rPr>
              <a:t>https://altimpact.fr/bonnes-pratiques/</a:t>
            </a:r>
            <a:r>
              <a:rPr lang="fr-FR" sz="1000" dirty="0"/>
              <a:t>	</a:t>
            </a:r>
          </a:p>
        </p:txBody>
      </p:sp>
    </p:spTree>
    <p:extLst>
      <p:ext uri="{BB962C8B-B14F-4D97-AF65-F5344CB8AC3E}">
        <p14:creationId xmlns:p14="http://schemas.microsoft.com/office/powerpoint/2010/main" val="19084601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3">
            <a:extLst>
              <a:ext uri="{FF2B5EF4-FFF2-40B4-BE49-F238E27FC236}">
                <a16:creationId xmlns:a16="http://schemas.microsoft.com/office/drawing/2014/main" id="{03ACC22B-5498-4492-B080-9AF922B7A6FD}"/>
              </a:ext>
            </a:extLst>
          </p:cNvPr>
          <p:cNvGraphicFramePr>
            <a:graphicFrameLocks noGrp="1"/>
          </p:cNvGraphicFramePr>
          <p:nvPr>
            <p:ph idx="1"/>
            <p:extLst>
              <p:ext uri="{D42A27DB-BD31-4B8C-83A1-F6EECF244321}">
                <p14:modId xmlns:p14="http://schemas.microsoft.com/office/powerpoint/2010/main" val="604337350"/>
              </p:ext>
            </p:extLst>
          </p:nvPr>
        </p:nvGraphicFramePr>
        <p:xfrm>
          <a:off x="1075872" y="1553030"/>
          <a:ext cx="10040256" cy="487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a:extLst>
              <a:ext uri="{FF2B5EF4-FFF2-40B4-BE49-F238E27FC236}">
                <a16:creationId xmlns:a16="http://schemas.microsoft.com/office/drawing/2014/main" id="{8B0753B7-3B1D-4D4D-AB1D-FCF0B25A1267}"/>
              </a:ext>
            </a:extLst>
          </p:cNvPr>
          <p:cNvPicPr>
            <a:picLocks noChangeAspect="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1866887"/>
            <a:ext cx="1119246" cy="1119246"/>
          </a:xfrm>
          <a:prstGeom prst="rect">
            <a:avLst/>
          </a:prstGeom>
        </p:spPr>
      </p:pic>
      <p:pic>
        <p:nvPicPr>
          <p:cNvPr id="14" name="Image 13">
            <a:extLst>
              <a:ext uri="{FF2B5EF4-FFF2-40B4-BE49-F238E27FC236}">
                <a16:creationId xmlns:a16="http://schemas.microsoft.com/office/drawing/2014/main" id="{1818AFAB-8C31-4AA8-BE3F-3BB420FA4B89}"/>
              </a:ext>
            </a:extLst>
          </p:cNvPr>
          <p:cNvPicPr>
            <a:picLocks noChangeAspect="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90294" y="4927217"/>
            <a:ext cx="1119600" cy="1119600"/>
          </a:xfrm>
          <a:prstGeom prst="rect">
            <a:avLst/>
          </a:prstGeom>
        </p:spPr>
      </p:pic>
      <p:pic>
        <p:nvPicPr>
          <p:cNvPr id="16" name="Image 15">
            <a:extLst>
              <a:ext uri="{FF2B5EF4-FFF2-40B4-BE49-F238E27FC236}">
                <a16:creationId xmlns:a16="http://schemas.microsoft.com/office/drawing/2014/main" id="{94591C79-66C2-4D6D-813C-B2DE080E540E}"/>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982591" y="3431629"/>
            <a:ext cx="1119600" cy="1119600"/>
          </a:xfrm>
          <a:prstGeom prst="rect">
            <a:avLst/>
          </a:prstGeom>
        </p:spPr>
      </p:pic>
    </p:spTree>
    <p:extLst>
      <p:ext uri="{BB962C8B-B14F-4D97-AF65-F5344CB8AC3E}">
        <p14:creationId xmlns:p14="http://schemas.microsoft.com/office/powerpoint/2010/main" val="33390920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Personnalisé 1">
      <a:dk1>
        <a:sysClr val="windowText" lastClr="000000"/>
      </a:dk1>
      <a:lt1>
        <a:sysClr val="window" lastClr="FFFFFF"/>
      </a:lt1>
      <a:dk2>
        <a:srgbClr val="7F7F7F"/>
      </a:dk2>
      <a:lt2>
        <a:srgbClr val="EBEBEB"/>
      </a:lt2>
      <a:accent1>
        <a:srgbClr val="71E7FF"/>
      </a:accent1>
      <a:accent2>
        <a:srgbClr val="FFD13F"/>
      </a:accent2>
      <a:accent3>
        <a:srgbClr val="FF0000"/>
      </a:accent3>
      <a:accent4>
        <a:srgbClr val="71E7FF"/>
      </a:accent4>
      <a:accent5>
        <a:srgbClr val="DD9D31"/>
      </a:accent5>
      <a:accent6>
        <a:srgbClr val="E25247"/>
      </a:accent6>
      <a:hlink>
        <a:srgbClr val="CC1A1A"/>
      </a:hlink>
      <a:folHlink>
        <a:srgbClr val="CC1A1A"/>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22569</TotalTime>
  <Words>43232</Words>
  <Application>Microsoft Office PowerPoint</Application>
  <PresentationFormat>Grand écran</PresentationFormat>
  <Paragraphs>2643</Paragraphs>
  <Slides>203</Slides>
  <Notes>151</Notes>
  <HiddenSlides>0</HiddenSlides>
  <MMClips>0</MMClips>
  <ScaleCrop>false</ScaleCrop>
  <HeadingPairs>
    <vt:vector size="6" baseType="variant">
      <vt:variant>
        <vt:lpstr>Polices utilisées</vt:lpstr>
      </vt:variant>
      <vt:variant>
        <vt:i4>23</vt:i4>
      </vt:variant>
      <vt:variant>
        <vt:lpstr>Thème</vt:lpstr>
      </vt:variant>
      <vt:variant>
        <vt:i4>1</vt:i4>
      </vt:variant>
      <vt:variant>
        <vt:lpstr>Titres des diapositives</vt:lpstr>
      </vt:variant>
      <vt:variant>
        <vt:i4>203</vt:i4>
      </vt:variant>
    </vt:vector>
  </HeadingPairs>
  <TitlesOfParts>
    <vt:vector size="227" baseType="lpstr">
      <vt:lpstr>Aeonik</vt:lpstr>
      <vt:lpstr>-apple-system</vt:lpstr>
      <vt:lpstr>Aptos</vt:lpstr>
      <vt:lpstr>Arial</vt:lpstr>
      <vt:lpstr>Book Antiqua</vt:lpstr>
      <vt:lpstr>Calibri</vt:lpstr>
      <vt:lpstr>Calibri Light</vt:lpstr>
      <vt:lpstr>Georgia</vt:lpstr>
      <vt:lpstr>inherit</vt:lpstr>
      <vt:lpstr>Inter</vt:lpstr>
      <vt:lpstr>Lato</vt:lpstr>
      <vt:lpstr>Lato-Bold</vt:lpstr>
      <vt:lpstr>Open Sans</vt:lpstr>
      <vt:lpstr>Roboto</vt:lpstr>
      <vt:lpstr>robotoslab-black</vt:lpstr>
      <vt:lpstr>Söhne</vt:lpstr>
      <vt:lpstr>Source Sans Pro</vt:lpstr>
      <vt:lpstr>sourcesanspro</vt:lpstr>
      <vt:lpstr>SourceSansProRegular</vt:lpstr>
      <vt:lpstr>SuisseIntl</vt:lpstr>
      <vt:lpstr>system-ui</vt:lpstr>
      <vt:lpstr>The Antiqua B</vt:lpstr>
      <vt:lpstr>Wingdings</vt:lpstr>
      <vt:lpstr>Céleste</vt:lpstr>
      <vt:lpstr>ChatGPT et les autres recherche d’information et intelligence artificielle</vt:lpstr>
      <vt:lpstr>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L’intelligence artificielle (IA) : définition et repères</vt:lpstr>
      <vt:lpstr>Présentation PowerPoint</vt:lpstr>
      <vt:lpstr>Présentation PowerPoint</vt:lpstr>
      <vt:lpstr>Présentation PowerPoint</vt:lpstr>
      <vt:lpstr>Présentation PowerPoint</vt:lpstr>
      <vt:lpstr>Présentation PowerPoint</vt:lpstr>
      <vt:lpstr>Contexte actuel de la recherche d’informations </vt:lpstr>
      <vt:lpstr>Présentation PowerPoint</vt:lpstr>
      <vt:lpstr>Présentation PowerPoint</vt:lpstr>
      <vt:lpstr>Présentation PowerPoint</vt:lpstr>
      <vt:lpstr>Les intelligences artificielles génératives (GenIA / IAGen)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questions à se poser pour choisir son outil</vt:lpstr>
      <vt:lpstr>L’ « art du prompt »</vt:lpstr>
      <vt:lpstr>Présentation PowerPoint</vt:lpstr>
      <vt:lpstr>Présentation PowerPoint</vt:lpstr>
      <vt:lpstr>Conseils pour un prompt</vt:lpstr>
      <vt:lpstr>Présentation PowerPoint</vt:lpstr>
      <vt:lpstr>Présentation PowerPoint</vt:lpstr>
      <vt:lpstr>ChatGPT et les autres IA génératives généralistes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 3 après ChatGPT</vt:lpstr>
      <vt:lpstr>Moteurs de recherche + IA générative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Assistants et secrétaires personnels : l’IA du quotidien</vt:lpstr>
      <vt:lpstr>Présentation PowerPoint</vt:lpstr>
      <vt:lpstr>Présentation PowerPoint</vt:lpstr>
      <vt:lpstr>L’ère de l’IA agentique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risque majeur de l’IA ?</vt:lpstr>
      <vt:lpstr>Présentation PowerPoint</vt:lpstr>
      <vt:lpstr>Présentation PowerPoint</vt:lpstr>
      <vt:lpstr>Points d’attention liés à l’IA en général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Points d’attention liés à l’IA générative plus particulièrement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messages à retenir</vt:lpstr>
      <vt:lpstr>Présentation PowerPoint</vt:lpstr>
      <vt:lpstr>Conséquences pour l’enseignement et la recherche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BIBLIOGRAPHIE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gobelin</dc:creator>
  <cp:lastModifiedBy>Aline BOUCHARD</cp:lastModifiedBy>
  <cp:revision>3100</cp:revision>
  <dcterms:created xsi:type="dcterms:W3CDTF">2023-07-20T07:19:51Z</dcterms:created>
  <dcterms:modified xsi:type="dcterms:W3CDTF">2025-07-01T10:10:30Z</dcterms:modified>
</cp:coreProperties>
</file>