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07" r:id="rId2"/>
  </p:sldMasterIdLst>
  <p:notesMasterIdLst>
    <p:notesMasterId r:id="rId197"/>
  </p:notesMasterIdLst>
  <p:sldIdLst>
    <p:sldId id="290" r:id="rId3"/>
    <p:sldId id="1127" r:id="rId4"/>
    <p:sldId id="1772" r:id="rId5"/>
    <p:sldId id="276" r:id="rId6"/>
    <p:sldId id="1439" r:id="rId7"/>
    <p:sldId id="1132" r:id="rId8"/>
    <p:sldId id="311" r:id="rId9"/>
    <p:sldId id="312" r:id="rId10"/>
    <p:sldId id="1396" r:id="rId11"/>
    <p:sldId id="1034" r:id="rId12"/>
    <p:sldId id="1352" r:id="rId13"/>
    <p:sldId id="1184" r:id="rId14"/>
    <p:sldId id="1185" r:id="rId15"/>
    <p:sldId id="1183" r:id="rId16"/>
    <p:sldId id="1214" r:id="rId17"/>
    <p:sldId id="1180" r:id="rId18"/>
    <p:sldId id="1773" r:id="rId19"/>
    <p:sldId id="1072" r:id="rId20"/>
    <p:sldId id="1038" r:id="rId21"/>
    <p:sldId id="1421" r:id="rId22"/>
    <p:sldId id="1768" r:id="rId23"/>
    <p:sldId id="1377" r:id="rId24"/>
    <p:sldId id="1689" r:id="rId25"/>
    <p:sldId id="1794" r:id="rId26"/>
    <p:sldId id="1769" r:id="rId27"/>
    <p:sldId id="1793" r:id="rId28"/>
    <p:sldId id="1691" r:id="rId29"/>
    <p:sldId id="1695" r:id="rId30"/>
    <p:sldId id="1692" r:id="rId31"/>
    <p:sldId id="1697" r:id="rId32"/>
    <p:sldId id="1694" r:id="rId33"/>
    <p:sldId id="1318" r:id="rId34"/>
    <p:sldId id="1136" r:id="rId35"/>
    <p:sldId id="1839" r:id="rId36"/>
    <p:sldId id="1212" r:id="rId37"/>
    <p:sldId id="1130" r:id="rId38"/>
    <p:sldId id="1399" r:id="rId39"/>
    <p:sldId id="1379" r:id="rId40"/>
    <p:sldId id="1776" r:id="rId41"/>
    <p:sldId id="1252" r:id="rId42"/>
    <p:sldId id="1821" r:id="rId43"/>
    <p:sldId id="1789" r:id="rId44"/>
    <p:sldId id="1684" r:id="rId45"/>
    <p:sldId id="1796" r:id="rId46"/>
    <p:sldId id="1685" r:id="rId47"/>
    <p:sldId id="1250" r:id="rId48"/>
    <p:sldId id="1251" r:id="rId49"/>
    <p:sldId id="1245" r:id="rId50"/>
    <p:sldId id="1797" r:id="rId51"/>
    <p:sldId id="1253" r:id="rId52"/>
    <p:sldId id="1446" r:id="rId53"/>
    <p:sldId id="300" r:id="rId54"/>
    <p:sldId id="1461" r:id="rId55"/>
    <p:sldId id="1690" r:id="rId56"/>
    <p:sldId id="1791" r:id="rId57"/>
    <p:sldId id="1702" r:id="rId58"/>
    <p:sldId id="1858" r:id="rId59"/>
    <p:sldId id="1777" r:id="rId60"/>
    <p:sldId id="1254" r:id="rId61"/>
    <p:sldId id="1822" r:id="rId62"/>
    <p:sldId id="1398" r:id="rId63"/>
    <p:sldId id="1216" r:id="rId64"/>
    <p:sldId id="1438" r:id="rId65"/>
    <p:sldId id="1230" r:id="rId66"/>
    <p:sldId id="1288" r:id="rId67"/>
    <p:sldId id="1453" r:id="rId68"/>
    <p:sldId id="1674" r:id="rId69"/>
    <p:sldId id="1194" r:id="rId70"/>
    <p:sldId id="1268" r:id="rId71"/>
    <p:sldId id="1269" r:id="rId72"/>
    <p:sldId id="1270" r:id="rId73"/>
    <p:sldId id="1272" r:id="rId74"/>
    <p:sldId id="1262" r:id="rId75"/>
    <p:sldId id="1271" r:id="rId76"/>
    <p:sldId id="1196" r:id="rId77"/>
    <p:sldId id="1299" r:id="rId78"/>
    <p:sldId id="1300" r:id="rId79"/>
    <p:sldId id="1301" r:id="rId80"/>
    <p:sldId id="1303" r:id="rId81"/>
    <p:sldId id="1292" r:id="rId82"/>
    <p:sldId id="1197" r:id="rId83"/>
    <p:sldId id="1289" r:id="rId84"/>
    <p:sldId id="1290" r:id="rId85"/>
    <p:sldId id="1792" r:id="rId86"/>
    <p:sldId id="1198" r:id="rId87"/>
    <p:sldId id="1313" r:id="rId88"/>
    <p:sldId id="1315" r:id="rId89"/>
    <p:sldId id="1316" r:id="rId90"/>
    <p:sldId id="1433" r:id="rId91"/>
    <p:sldId id="1319" r:id="rId92"/>
    <p:sldId id="1404" r:id="rId93"/>
    <p:sldId id="1434" r:id="rId94"/>
    <p:sldId id="1435" r:id="rId95"/>
    <p:sldId id="1823" r:id="rId96"/>
    <p:sldId id="1795" r:id="rId97"/>
    <p:sldId id="1686" r:id="rId98"/>
    <p:sldId id="1432" r:id="rId99"/>
    <p:sldId id="1817" r:id="rId100"/>
    <p:sldId id="1341" r:id="rId101"/>
    <p:sldId id="1824" r:id="rId102"/>
    <p:sldId id="1815" r:id="rId103"/>
    <p:sldId id="1344" r:id="rId104"/>
    <p:sldId id="1351" r:id="rId105"/>
    <p:sldId id="1195" r:id="rId106"/>
    <p:sldId id="1416" r:id="rId107"/>
    <p:sldId id="1414" r:id="rId108"/>
    <p:sldId id="1415" r:id="rId109"/>
    <p:sldId id="1419" r:id="rId110"/>
    <p:sldId id="1418" r:id="rId111"/>
    <p:sldId id="1778" r:id="rId112"/>
    <p:sldId id="1843" r:id="rId113"/>
    <p:sldId id="1454" r:id="rId114"/>
    <p:sldId id="1455" r:id="rId115"/>
    <p:sldId id="1851" r:id="rId116"/>
    <p:sldId id="1849" r:id="rId117"/>
    <p:sldId id="1846" r:id="rId118"/>
    <p:sldId id="1850" r:id="rId119"/>
    <p:sldId id="1844" r:id="rId120"/>
    <p:sldId id="1845" r:id="rId121"/>
    <p:sldId id="1780" r:id="rId122"/>
    <p:sldId id="1854" r:id="rId123"/>
    <p:sldId id="1855" r:id="rId124"/>
    <p:sldId id="1279" r:id="rId125"/>
    <p:sldId id="1816" r:id="rId126"/>
    <p:sldId id="1224" r:id="rId127"/>
    <p:sldId id="1378" r:id="rId128"/>
    <p:sldId id="1334" r:id="rId129"/>
    <p:sldId id="1381" r:id="rId130"/>
    <p:sldId id="1131" r:id="rId131"/>
    <p:sldId id="1820" r:id="rId132"/>
    <p:sldId id="1704" r:id="rId133"/>
    <p:sldId id="1847" r:id="rId134"/>
    <p:sldId id="1361" r:id="rId135"/>
    <p:sldId id="1363" r:id="rId136"/>
    <p:sldId id="1387" r:id="rId137"/>
    <p:sldId id="1277" r:id="rId138"/>
    <p:sldId id="1380" r:id="rId139"/>
    <p:sldId id="1258" r:id="rId140"/>
    <p:sldId id="1848" r:id="rId141"/>
    <p:sldId id="1365" r:id="rId142"/>
    <p:sldId id="1205" r:id="rId143"/>
    <p:sldId id="1384" r:id="rId144"/>
    <p:sldId id="1324" r:id="rId145"/>
    <p:sldId id="1360" r:id="rId146"/>
    <p:sldId id="1458" r:id="rId147"/>
    <p:sldId id="1366" r:id="rId148"/>
    <p:sldId id="1818" r:id="rId149"/>
    <p:sldId id="317" r:id="rId150"/>
    <p:sldId id="1376" r:id="rId151"/>
    <p:sldId id="1451" r:id="rId152"/>
    <p:sldId id="1724" r:id="rId153"/>
    <p:sldId id="1770" r:id="rId154"/>
    <p:sldId id="1721" r:id="rId155"/>
    <p:sldId id="1720" r:id="rId156"/>
    <p:sldId id="1429" r:id="rId157"/>
    <p:sldId id="1771" r:id="rId158"/>
    <p:sldId id="1819" r:id="rId159"/>
    <p:sldId id="1440" r:id="rId160"/>
    <p:sldId id="1368" r:id="rId161"/>
    <p:sldId id="1390" r:id="rId162"/>
    <p:sldId id="1465" r:id="rId163"/>
    <p:sldId id="1798" r:id="rId164"/>
    <p:sldId id="1456" r:id="rId165"/>
    <p:sldId id="1431" r:id="rId166"/>
    <p:sldId id="1428" r:id="rId167"/>
    <p:sldId id="1281" r:id="rId168"/>
    <p:sldId id="1388" r:id="rId169"/>
    <p:sldId id="1362" r:id="rId170"/>
    <p:sldId id="1391" r:id="rId171"/>
    <p:sldId id="1441" r:id="rId172"/>
    <p:sldId id="1853" r:id="rId173"/>
    <p:sldId id="1401" r:id="rId174"/>
    <p:sldId id="1468" r:id="rId175"/>
    <p:sldId id="1385" r:id="rId176"/>
    <p:sldId id="1370" r:id="rId177"/>
    <p:sldId id="292" r:id="rId178"/>
    <p:sldId id="1857" r:id="rId179"/>
    <p:sldId id="314" r:id="rId180"/>
    <p:sldId id="1371" r:id="rId181"/>
    <p:sldId id="1394" r:id="rId182"/>
    <p:sldId id="1852" r:id="rId183"/>
    <p:sldId id="1722" r:id="rId184"/>
    <p:sldId id="1827" r:id="rId185"/>
    <p:sldId id="1727" r:id="rId186"/>
    <p:sldId id="1856" r:id="rId187"/>
    <p:sldId id="1382" r:id="rId188"/>
    <p:sldId id="1395" r:id="rId189"/>
    <p:sldId id="1165" r:id="rId190"/>
    <p:sldId id="1436" r:id="rId191"/>
    <p:sldId id="1166" r:id="rId192"/>
    <p:sldId id="1167" r:id="rId193"/>
    <p:sldId id="1402" r:id="rId194"/>
    <p:sldId id="1437" r:id="rId195"/>
    <p:sldId id="1168" r:id="rId196"/>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7EDACA-417C-45CE-A04A-15C4BCF7A88D}">
          <p14:sldIdLst>
            <p14:sldId id="290"/>
            <p14:sldId id="1127"/>
            <p14:sldId id="1772"/>
            <p14:sldId id="276"/>
            <p14:sldId id="1439"/>
            <p14:sldId id="1132"/>
            <p14:sldId id="311"/>
            <p14:sldId id="312"/>
            <p14:sldId id="1396"/>
            <p14:sldId id="1034"/>
            <p14:sldId id="1352"/>
            <p14:sldId id="1184"/>
            <p14:sldId id="1185"/>
            <p14:sldId id="1183"/>
            <p14:sldId id="1214"/>
            <p14:sldId id="1180"/>
            <p14:sldId id="1773"/>
            <p14:sldId id="1072"/>
            <p14:sldId id="1038"/>
            <p14:sldId id="1421"/>
            <p14:sldId id="1768"/>
            <p14:sldId id="1377"/>
            <p14:sldId id="1689"/>
            <p14:sldId id="1794"/>
            <p14:sldId id="1769"/>
            <p14:sldId id="1793"/>
            <p14:sldId id="1691"/>
            <p14:sldId id="1695"/>
            <p14:sldId id="1692"/>
            <p14:sldId id="1697"/>
            <p14:sldId id="1694"/>
            <p14:sldId id="1318"/>
            <p14:sldId id="1136"/>
            <p14:sldId id="1839"/>
            <p14:sldId id="1212"/>
            <p14:sldId id="1130"/>
            <p14:sldId id="1399"/>
            <p14:sldId id="1379"/>
            <p14:sldId id="1776"/>
            <p14:sldId id="1252"/>
            <p14:sldId id="1821"/>
            <p14:sldId id="1789"/>
            <p14:sldId id="1684"/>
            <p14:sldId id="1796"/>
            <p14:sldId id="1685"/>
            <p14:sldId id="1250"/>
            <p14:sldId id="1251"/>
            <p14:sldId id="1245"/>
            <p14:sldId id="1797"/>
            <p14:sldId id="1253"/>
            <p14:sldId id="1446"/>
            <p14:sldId id="300"/>
            <p14:sldId id="1461"/>
            <p14:sldId id="1690"/>
            <p14:sldId id="1791"/>
            <p14:sldId id="1702"/>
            <p14:sldId id="1858"/>
            <p14:sldId id="1777"/>
            <p14:sldId id="1254"/>
            <p14:sldId id="1822"/>
            <p14:sldId id="1398"/>
            <p14:sldId id="1216"/>
            <p14:sldId id="1438"/>
            <p14:sldId id="1230"/>
            <p14:sldId id="1288"/>
            <p14:sldId id="1453"/>
            <p14:sldId id="1674"/>
            <p14:sldId id="1194"/>
            <p14:sldId id="1268"/>
            <p14:sldId id="1269"/>
            <p14:sldId id="1270"/>
            <p14:sldId id="1272"/>
            <p14:sldId id="1262"/>
            <p14:sldId id="1271"/>
            <p14:sldId id="1196"/>
            <p14:sldId id="1299"/>
            <p14:sldId id="1300"/>
            <p14:sldId id="1301"/>
            <p14:sldId id="1303"/>
            <p14:sldId id="1292"/>
            <p14:sldId id="1197"/>
            <p14:sldId id="1289"/>
            <p14:sldId id="1290"/>
            <p14:sldId id="1792"/>
            <p14:sldId id="1198"/>
            <p14:sldId id="1313"/>
            <p14:sldId id="1315"/>
            <p14:sldId id="1316"/>
            <p14:sldId id="1433"/>
            <p14:sldId id="1319"/>
            <p14:sldId id="1404"/>
            <p14:sldId id="1434"/>
            <p14:sldId id="1435"/>
            <p14:sldId id="1823"/>
            <p14:sldId id="1795"/>
            <p14:sldId id="1686"/>
            <p14:sldId id="1432"/>
            <p14:sldId id="1817"/>
            <p14:sldId id="1341"/>
            <p14:sldId id="1824"/>
            <p14:sldId id="1815"/>
            <p14:sldId id="1344"/>
            <p14:sldId id="1351"/>
            <p14:sldId id="1195"/>
            <p14:sldId id="1416"/>
            <p14:sldId id="1414"/>
            <p14:sldId id="1415"/>
            <p14:sldId id="1419"/>
            <p14:sldId id="1418"/>
            <p14:sldId id="1778"/>
            <p14:sldId id="1843"/>
            <p14:sldId id="1454"/>
            <p14:sldId id="1455"/>
            <p14:sldId id="1851"/>
            <p14:sldId id="1849"/>
            <p14:sldId id="1846"/>
            <p14:sldId id="1850"/>
            <p14:sldId id="1844"/>
            <p14:sldId id="1845"/>
            <p14:sldId id="1780"/>
            <p14:sldId id="1854"/>
            <p14:sldId id="1855"/>
            <p14:sldId id="1279"/>
            <p14:sldId id="1816"/>
            <p14:sldId id="1224"/>
            <p14:sldId id="1378"/>
            <p14:sldId id="1334"/>
            <p14:sldId id="1381"/>
            <p14:sldId id="1131"/>
            <p14:sldId id="1820"/>
            <p14:sldId id="1704"/>
            <p14:sldId id="1847"/>
            <p14:sldId id="1361"/>
            <p14:sldId id="1363"/>
            <p14:sldId id="1387"/>
            <p14:sldId id="1277"/>
            <p14:sldId id="1380"/>
            <p14:sldId id="1258"/>
            <p14:sldId id="1848"/>
            <p14:sldId id="1365"/>
            <p14:sldId id="1205"/>
            <p14:sldId id="1384"/>
            <p14:sldId id="1324"/>
            <p14:sldId id="1360"/>
            <p14:sldId id="1458"/>
            <p14:sldId id="1366"/>
            <p14:sldId id="1818"/>
            <p14:sldId id="317"/>
            <p14:sldId id="1376"/>
            <p14:sldId id="1451"/>
            <p14:sldId id="1724"/>
            <p14:sldId id="1770"/>
            <p14:sldId id="1721"/>
            <p14:sldId id="1720"/>
            <p14:sldId id="1429"/>
            <p14:sldId id="1771"/>
            <p14:sldId id="1819"/>
            <p14:sldId id="1440"/>
            <p14:sldId id="1368"/>
            <p14:sldId id="1390"/>
            <p14:sldId id="1465"/>
            <p14:sldId id="1798"/>
            <p14:sldId id="1456"/>
            <p14:sldId id="1431"/>
            <p14:sldId id="1428"/>
            <p14:sldId id="1281"/>
            <p14:sldId id="1388"/>
            <p14:sldId id="1362"/>
            <p14:sldId id="1391"/>
            <p14:sldId id="1441"/>
            <p14:sldId id="1853"/>
            <p14:sldId id="1401"/>
            <p14:sldId id="1468"/>
            <p14:sldId id="1385"/>
            <p14:sldId id="1370"/>
            <p14:sldId id="292"/>
            <p14:sldId id="1857"/>
            <p14:sldId id="314"/>
            <p14:sldId id="1371"/>
            <p14:sldId id="1394"/>
            <p14:sldId id="1852"/>
            <p14:sldId id="1722"/>
            <p14:sldId id="1827"/>
            <p14:sldId id="1727"/>
            <p14:sldId id="1856"/>
            <p14:sldId id="1382"/>
            <p14:sldId id="1395"/>
            <p14:sldId id="1165"/>
            <p14:sldId id="1436"/>
            <p14:sldId id="1166"/>
            <p14:sldId id="1167"/>
            <p14:sldId id="1402"/>
            <p14:sldId id="1437"/>
            <p14:sldId id="11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D402"/>
    <a:srgbClr val="7EC9FB"/>
    <a:srgbClr val="000000"/>
    <a:srgbClr val="8795DE"/>
    <a:srgbClr val="FF6600"/>
    <a:srgbClr val="A6A6A6"/>
    <a:srgbClr val="9E91EF"/>
    <a:srgbClr val="9090F0"/>
    <a:srgbClr val="A794EC"/>
    <a:srgbClr val="78C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10" autoAdjust="0"/>
    <p:restoredTop sz="74645" autoAdjust="0"/>
  </p:normalViewPr>
  <p:slideViewPr>
    <p:cSldViewPr snapToGrid="0">
      <p:cViewPr varScale="1">
        <p:scale>
          <a:sx n="88" d="100"/>
          <a:sy n="88" d="100"/>
        </p:scale>
        <p:origin x="882" y="78"/>
      </p:cViewPr>
      <p:guideLst>
        <p:guide orient="horz" pos="2160"/>
        <p:guide pos="2880"/>
      </p:guideLst>
    </p:cSldViewPr>
  </p:slideViewPr>
  <p:notesTextViewPr>
    <p:cViewPr>
      <p:scale>
        <a:sx n="66" d="100"/>
        <a:sy n="66" d="100"/>
      </p:scale>
      <p:origin x="0" y="0"/>
    </p:cViewPr>
  </p:notesTextViewPr>
  <p:notesViewPr>
    <p:cSldViewPr snapToGrid="0">
      <p:cViewPr>
        <p:scale>
          <a:sx n="66" d="100"/>
          <a:sy n="66" d="100"/>
        </p:scale>
        <p:origin x="3402" y="91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5"/>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8" name="Espace réservé du numéro de diapositive 7">
            <a:extLst>
              <a:ext uri="{FF2B5EF4-FFF2-40B4-BE49-F238E27FC236}">
                <a16:creationId xmlns:a16="http://schemas.microsoft.com/office/drawing/2014/main" id="{DF080DE9-BDC9-4C16-84D9-2FE2D88957DE}"/>
              </a:ext>
            </a:extLst>
          </p:cNvPr>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A941435-2A4D-4308-9A05-31645B7F2F55}" type="slidenum">
              <a:rPr lang="fr-FR" smtClean="0"/>
              <a:t>‹N°›</a:t>
            </a:fld>
            <a:endParaRPr lang="fr-FR"/>
          </a:p>
        </p:txBody>
      </p:sp>
    </p:spTree>
    <p:extLst>
      <p:ext uri="{BB962C8B-B14F-4D97-AF65-F5344CB8AC3E}">
        <p14:creationId xmlns:p14="http://schemas.microsoft.com/office/powerpoint/2010/main" val="182979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74638" indent="-92075" algn="l" defTabSz="914400" rtl="0" eaLnBrk="1" latinLnBrk="0" hangingPunct="1">
      <a:defRPr sz="1200" kern="1200">
        <a:solidFill>
          <a:schemeClr val="tx1"/>
        </a:solidFill>
        <a:latin typeface="+mn-lt"/>
        <a:ea typeface="+mn-ea"/>
        <a:cs typeface="+mn-cs"/>
      </a:defRPr>
    </a:lvl2pPr>
    <a:lvl3pPr marL="530225" indent="-182563" algn="l" defTabSz="914400" rtl="0" eaLnBrk="1" latinLnBrk="0" hangingPunct="1">
      <a:tabLst/>
      <a:defRPr sz="1200" kern="1200">
        <a:solidFill>
          <a:schemeClr val="tx1"/>
        </a:solidFill>
        <a:latin typeface="+mn-lt"/>
        <a:ea typeface="+mn-ea"/>
        <a:cs typeface="+mn-cs"/>
      </a:defRPr>
    </a:lvl3pPr>
    <a:lvl4pPr marL="712788" indent="-182563"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emanticscholar.org/paper/Identifying-Meaningful-Citations-Valenzuela-Ha/d5641d684df3a9e7c357923d109421fe4304ffa8"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emanticscholar.org/about/publishers"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bi.nlm.nih.gov/research/litsens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a:t>
            </a:fld>
            <a:endParaRPr lang="fr-FR"/>
          </a:p>
        </p:txBody>
      </p:sp>
    </p:spTree>
    <p:extLst>
      <p:ext uri="{BB962C8B-B14F-4D97-AF65-F5344CB8AC3E}">
        <p14:creationId xmlns:p14="http://schemas.microsoft.com/office/powerpoint/2010/main" val="166737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ex. : méthode d’</a:t>
            </a:r>
            <a:r>
              <a:rPr lang="fr-FR" sz="1200" i="1" kern="1200" dirty="0">
                <a:solidFill>
                  <a:schemeClr val="tx1"/>
                </a:solidFill>
                <a:effectLst/>
                <a:latin typeface="+mn-lt"/>
                <a:ea typeface="+mn-ea"/>
                <a:cs typeface="+mn-cs"/>
              </a:rPr>
              <a:t>information-</a:t>
            </a:r>
            <a:r>
              <a:rPr lang="fr-FR" sz="1200" i="1" kern="1200" dirty="0" err="1">
                <a:solidFill>
                  <a:schemeClr val="tx1"/>
                </a:solidFill>
                <a:effectLst/>
                <a:latin typeface="+mn-lt"/>
                <a:ea typeface="+mn-ea"/>
                <a:cs typeface="+mn-cs"/>
              </a:rPr>
              <a:t>retrieval</a:t>
            </a:r>
            <a:r>
              <a:rPr lang="fr-FR" sz="1200" i="0" kern="1200" dirty="0">
                <a:solidFill>
                  <a:schemeClr val="tx1"/>
                </a:solidFill>
                <a:effectLst/>
                <a:latin typeface="+mn-lt"/>
                <a:ea typeface="+mn-ea"/>
                <a:cs typeface="+mn-cs"/>
              </a:rPr>
              <a:t> ; recherche des mots-clés et analyse du texte autour</a:t>
            </a:r>
          </a:p>
          <a:p>
            <a:pPr marL="171450" indent="-171450">
              <a:buFontTx/>
              <a:buChar char="-"/>
            </a:pPr>
            <a:endParaRPr lang="fr-FR" sz="1200" b="1" kern="1200" dirty="0">
              <a:solidFill>
                <a:schemeClr val="tx1"/>
              </a:solidFill>
              <a:effectLst/>
              <a:latin typeface="+mn-lt"/>
              <a:ea typeface="+mn-ea"/>
              <a:cs typeface="+mn-cs"/>
            </a:endParaRPr>
          </a:p>
          <a:p>
            <a:pPr marL="171450" indent="-171450">
              <a:buFontTx/>
              <a:buChar char="-"/>
            </a:pPr>
            <a:r>
              <a:rPr lang="fr-FR" sz="1200" b="1" kern="1200" dirty="0">
                <a:solidFill>
                  <a:schemeClr val="tx1"/>
                </a:solidFill>
                <a:effectLst/>
                <a:latin typeface="+mn-lt"/>
                <a:ea typeface="+mn-ea"/>
                <a:cs typeface="+mn-cs"/>
              </a:rPr>
              <a:t>IA « symbolique » [i.e. logique] / analytique</a:t>
            </a:r>
          </a:p>
          <a:p>
            <a:pPr marL="266700" lvl="2" indent="-171450">
              <a:buFontTx/>
              <a:buChar char="-"/>
            </a:pPr>
            <a:r>
              <a:rPr lang="fr-FR" kern="1200" dirty="0">
                <a:solidFill>
                  <a:schemeClr val="tx1"/>
                </a:solidFill>
                <a:effectLst/>
                <a:latin typeface="+mn-lt"/>
                <a:ea typeface="+mn-ea"/>
                <a:cs typeface="+mn-cs"/>
              </a:rPr>
              <a:t>on décrit à la machine tout ce qu’elle doit faire (règles, valeurs, etc.)</a:t>
            </a:r>
          </a:p>
          <a:p>
            <a:pPr marL="266700" lvl="2" indent="-171450">
              <a:buFontTx/>
              <a:buChar char="-"/>
            </a:pPr>
            <a:r>
              <a:rPr lang="fr-FR" kern="1200" dirty="0">
                <a:solidFill>
                  <a:schemeClr val="tx1"/>
                </a:solidFill>
                <a:effectLst/>
                <a:latin typeface="+mn-lt"/>
                <a:ea typeface="+mn-ea"/>
                <a:cs typeface="+mn-cs"/>
              </a:rPr>
              <a:t>IA tournée vers l’aspect abstrait et formel : la logique, la résolution de problèmes mathématiques, l’application de règles et de calculs ou l’utilisation de symboles abstraits (cf. jeu d’échec), etc. </a:t>
            </a:r>
          </a:p>
          <a:p>
            <a:pPr marL="266700" lvl="2" indent="-171450">
              <a:buFontTx/>
              <a:buChar char="-"/>
            </a:pPr>
            <a:r>
              <a:rPr lang="fr-FR" kern="1200" dirty="0">
                <a:solidFill>
                  <a:schemeClr val="tx1"/>
                </a:solidFill>
                <a:effectLst/>
                <a:latin typeface="+mn-lt"/>
                <a:ea typeface="+mn-ea"/>
                <a:cs typeface="+mn-cs"/>
              </a:rPr>
              <a:t>très liées à l’informatique, mathématique : systèmes de règles, d’alignements statistiques</a:t>
            </a:r>
          </a:p>
          <a:p>
            <a:pPr marL="171450" indent="-171450">
              <a:buFontTx/>
              <a:buChar char="-"/>
            </a:pPr>
            <a:endParaRPr lang="fr-FR" kern="1200" dirty="0">
              <a:solidFill>
                <a:schemeClr val="tx1"/>
              </a:solidFill>
              <a:effectLst/>
              <a:latin typeface="+mn-lt"/>
              <a:ea typeface="+mn-ea"/>
              <a:cs typeface="+mn-cs"/>
            </a:endParaRPr>
          </a:p>
          <a:p>
            <a:pPr marL="171450" indent="-171450">
              <a:buFontTx/>
              <a:buChar char="-"/>
            </a:pPr>
            <a:r>
              <a:rPr lang="fr-FR" kern="1200" dirty="0">
                <a:solidFill>
                  <a:schemeClr val="tx1"/>
                </a:solidFill>
                <a:effectLst/>
                <a:latin typeface="+mn-lt"/>
                <a:ea typeface="+mn-ea"/>
                <a:cs typeface="+mn-cs"/>
              </a:rPr>
              <a:t>développement de l’apprentissage automatique, surtout à partir des années 1980 </a:t>
            </a:r>
          </a:p>
          <a:p>
            <a:pPr marL="266700" lvl="1" indent="-171450">
              <a:buFontTx/>
              <a:buChar char="-"/>
            </a:pPr>
            <a:r>
              <a:rPr lang="fr-FR" kern="1200" dirty="0">
                <a:solidFill>
                  <a:schemeClr val="tx1"/>
                </a:solidFill>
                <a:effectLst/>
                <a:latin typeface="+mn-lt"/>
                <a:ea typeface="+mn-ea"/>
                <a:cs typeface="+mn-cs"/>
              </a:rPr>
              <a:t>les algorithmes ont pour but </a:t>
            </a:r>
            <a:r>
              <a:rPr lang="fr-FR" b="1" kern="1200" dirty="0">
                <a:solidFill>
                  <a:schemeClr val="tx1"/>
                </a:solidFill>
                <a:effectLst/>
                <a:latin typeface="+mn-lt"/>
                <a:ea typeface="+mn-ea"/>
                <a:cs typeface="+mn-cs"/>
              </a:rPr>
              <a:t>d’analyser et de classer les données </a:t>
            </a:r>
            <a:r>
              <a:rPr lang="fr-FR" kern="1200" dirty="0">
                <a:solidFill>
                  <a:schemeClr val="tx1"/>
                </a:solidFill>
                <a:effectLst/>
                <a:latin typeface="+mn-lt"/>
                <a:ea typeface="+mn-ea"/>
                <a:cs typeface="+mn-cs"/>
              </a:rPr>
              <a:t>(ex. : reconnaissance d’images, de mots) ; </a:t>
            </a:r>
            <a:r>
              <a:rPr lang="fr-FR" b="1" kern="1200" dirty="0">
                <a:solidFill>
                  <a:schemeClr val="tx1"/>
                </a:solidFill>
                <a:effectLst/>
                <a:latin typeface="+mn-lt"/>
                <a:ea typeface="+mn-ea"/>
                <a:cs typeface="+mn-cs"/>
              </a:rPr>
              <a:t>au lieu d’une programmation explicite, le système apprend des modèles pour agir sur des données fournies.</a:t>
            </a:r>
            <a:r>
              <a:rPr lang="fr-FR" kern="1200" dirty="0">
                <a:solidFill>
                  <a:schemeClr val="tx1"/>
                </a:solidFill>
                <a:effectLst/>
                <a:latin typeface="+mn-lt"/>
                <a:ea typeface="+mn-ea"/>
                <a:cs typeface="+mn-cs"/>
              </a:rPr>
              <a:t> Lors de la phase d’apprentissage, il utilise de grandes quantités de données (classées ou non au préalable), </a:t>
            </a:r>
            <a:r>
              <a:rPr lang="fr-FR" i="0" kern="1200" dirty="0">
                <a:solidFill>
                  <a:schemeClr val="tx1"/>
                </a:solidFill>
                <a:effectLst/>
                <a:latin typeface="+mn-lt"/>
                <a:ea typeface="+mn-ea"/>
                <a:cs typeface="+mn-cs"/>
              </a:rPr>
              <a:t>l’ordinateur doit parvenir à </a:t>
            </a:r>
            <a:r>
              <a:rPr lang="fr-FR" b="1" i="0" kern="1200" dirty="0">
                <a:solidFill>
                  <a:schemeClr val="tx1"/>
                </a:solidFill>
                <a:effectLst/>
                <a:latin typeface="+mn-lt"/>
                <a:ea typeface="+mn-ea"/>
                <a:cs typeface="+mn-cs"/>
              </a:rPr>
              <a:t>découvrir des règles (algorithmes</a:t>
            </a:r>
            <a:r>
              <a:rPr lang="fr-FR" i="0" kern="1200" dirty="0">
                <a:solidFill>
                  <a:schemeClr val="tx1"/>
                </a:solidFill>
                <a:effectLst/>
                <a:latin typeface="+mn-lt"/>
                <a:ea typeface="+mn-ea"/>
                <a:cs typeface="+mn-cs"/>
              </a:rPr>
              <a:t>) par classification ou corrélation et faire en sorte qu’elles soient </a:t>
            </a:r>
            <a:r>
              <a:rPr lang="fr-FR" b="1" i="0" kern="1200" dirty="0">
                <a:solidFill>
                  <a:schemeClr val="tx1"/>
                </a:solidFill>
                <a:effectLst/>
                <a:latin typeface="+mn-lt"/>
                <a:ea typeface="+mn-ea"/>
                <a:cs typeface="+mn-cs"/>
              </a:rPr>
              <a:t>les plus performantes </a:t>
            </a:r>
            <a:r>
              <a:rPr lang="fr-FR" i="0" kern="1200" dirty="0">
                <a:solidFill>
                  <a:schemeClr val="tx1"/>
                </a:solidFill>
                <a:effectLst/>
                <a:latin typeface="+mn-lt"/>
                <a:ea typeface="+mn-ea"/>
                <a:cs typeface="+mn-cs"/>
              </a:rPr>
              <a:t>(en efficacité et en rapidité) pour réaliser à terme une tâche spécifique </a:t>
            </a:r>
          </a:p>
          <a:p>
            <a:pPr marL="457200" lvl="1" indent="0">
              <a:buFontTx/>
              <a:buNone/>
            </a:pPr>
            <a:r>
              <a:rPr lang="fr-FR" i="0" kern="1200" dirty="0">
                <a:solidFill>
                  <a:schemeClr val="tx1"/>
                </a:solidFill>
                <a:effectLst/>
                <a:latin typeface="+mn-lt"/>
                <a:ea typeface="+mn-ea"/>
                <a:cs typeface="+mn-cs"/>
                <a:sym typeface="Wingdings" panose="05000000000000000000" pitchFamily="2" charset="2"/>
              </a:rPr>
              <a:t> tâches en autonomie</a:t>
            </a:r>
            <a:endParaRPr lang="fr-FR" i="0" kern="1200" dirty="0">
              <a:solidFill>
                <a:schemeClr val="tx1"/>
              </a:solidFill>
              <a:effectLst/>
              <a:latin typeface="+mn-lt"/>
              <a:ea typeface="+mn-ea"/>
              <a:cs typeface="+mn-cs"/>
            </a:endParaRPr>
          </a:p>
          <a:p>
            <a:pPr marL="628650" lvl="1" indent="-171450">
              <a:buFontTx/>
              <a:buChar char="-"/>
            </a:pPr>
            <a:endParaRPr lang="fr-FR" sz="120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699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société </a:t>
            </a:r>
            <a:r>
              <a:rPr lang="fr-FR" dirty="0" err="1"/>
              <a:t>Litmaps</a:t>
            </a:r>
            <a:endParaRPr lang="fr-FR" dirty="0"/>
          </a:p>
          <a:p>
            <a:pPr marL="628650" lvl="1" indent="-171450">
              <a:buFontTx/>
              <a:buChar char="-"/>
            </a:pPr>
            <a:r>
              <a:rPr lang="fr-FR" dirty="0"/>
              <a:t>2021</a:t>
            </a:r>
          </a:p>
          <a:p>
            <a:pPr marL="628650" lvl="1" indent="-171450">
              <a:buFontTx/>
              <a:buChar char="-"/>
            </a:pPr>
            <a:r>
              <a:rPr lang="fr-FR" dirty="0"/>
              <a:t>« </a:t>
            </a:r>
            <a:r>
              <a:rPr lang="en-US" sz="1200" b="0" i="1" kern="1200" dirty="0">
                <a:solidFill>
                  <a:schemeClr val="tx1"/>
                </a:solidFill>
                <a:effectLst/>
                <a:latin typeface="+mn-lt"/>
                <a:ea typeface="+mn-ea"/>
                <a:cs typeface="+mn-cs"/>
              </a:rPr>
              <a:t>Discover the world of Scientific Literature</a:t>
            </a:r>
            <a:r>
              <a:rPr lang="en-US" sz="1200" b="1" i="0" kern="1200" dirty="0">
                <a:solidFill>
                  <a:schemeClr val="tx1"/>
                </a:solidFill>
                <a:effectLst/>
                <a:latin typeface="+mn-lt"/>
                <a:ea typeface="+mn-ea"/>
                <a:cs typeface="+mn-cs"/>
              </a:rPr>
              <a:t>”</a:t>
            </a:r>
            <a:endParaRPr lang="en-US" i="1" dirty="0"/>
          </a:p>
          <a:p>
            <a:pPr marL="628650" lvl="1" indent="-171450">
              <a:buFontTx/>
              <a:buChar char="-"/>
            </a:pPr>
            <a:r>
              <a:rPr lang="fr-FR" dirty="0"/>
              <a:t>données : + 260 M. références (</a:t>
            </a:r>
            <a:r>
              <a:rPr lang="fr-FR" dirty="0" err="1"/>
              <a:t>Crossref</a:t>
            </a:r>
            <a:r>
              <a:rPr lang="fr-FR" dirty="0"/>
              <a:t>, </a:t>
            </a:r>
            <a:r>
              <a:rPr lang="fr-FR" dirty="0" err="1"/>
              <a:t>Semantic</a:t>
            </a:r>
            <a:r>
              <a:rPr lang="fr-FR" dirty="0"/>
              <a:t> Scholar et </a:t>
            </a:r>
            <a:r>
              <a:rPr lang="fr-FR" dirty="0" err="1"/>
              <a:t>OpenAlex</a:t>
            </a:r>
            <a:r>
              <a:rPr lang="fr-FR" dirty="0"/>
              <a:t>) ; « </a:t>
            </a:r>
            <a:r>
              <a:rPr lang="en-US" sz="1200" b="0" i="1" kern="1200" dirty="0" err="1">
                <a:solidFill>
                  <a:schemeClr val="tx1"/>
                </a:solidFill>
                <a:effectLst/>
                <a:latin typeface="+mn-lt"/>
                <a:ea typeface="+mn-ea"/>
                <a:cs typeface="+mn-cs"/>
              </a:rPr>
              <a:t>Litmaps</a:t>
            </a:r>
            <a:r>
              <a:rPr lang="en-US" sz="1200" b="0" i="1" kern="1200" dirty="0">
                <a:solidFill>
                  <a:schemeClr val="tx1"/>
                </a:solidFill>
                <a:effectLst/>
                <a:latin typeface="+mn-lt"/>
                <a:ea typeface="+mn-ea"/>
                <a:cs typeface="+mn-cs"/>
              </a:rPr>
              <a:t> is powered by the world’s only real-time </a:t>
            </a:r>
            <a:r>
              <a:rPr lang="en-US" sz="1200" b="0" i="1" kern="1200" dirty="0" err="1">
                <a:solidFill>
                  <a:schemeClr val="tx1"/>
                </a:solidFill>
                <a:effectLst/>
                <a:latin typeface="+mn-lt"/>
                <a:ea typeface="+mn-ea"/>
                <a:cs typeface="+mn-cs"/>
              </a:rPr>
              <a:t>queryable</a:t>
            </a:r>
            <a:r>
              <a:rPr lang="en-US" sz="1200" b="0" i="1" kern="1200" dirty="0">
                <a:solidFill>
                  <a:schemeClr val="tx1"/>
                </a:solidFill>
                <a:effectLst/>
                <a:latin typeface="+mn-lt"/>
                <a:ea typeface="+mn-ea"/>
                <a:cs typeface="+mn-cs"/>
              </a:rPr>
              <a:t> scientific literature graph</a:t>
            </a:r>
            <a:r>
              <a:rPr lang="fr-FR" dirty="0"/>
              <a:t> » (https://www.litmaps.com/about/us)</a:t>
            </a:r>
          </a:p>
          <a:p>
            <a:pPr marL="628650" lvl="1" indent="-171450">
              <a:buFontTx/>
              <a:buChar char="-"/>
            </a:pPr>
            <a:r>
              <a:rPr lang="fr-FR" dirty="0"/>
              <a:t>freemium, inscription possible</a:t>
            </a:r>
          </a:p>
          <a:p>
            <a:pPr marL="171450" indent="-171450">
              <a:buFontTx/>
              <a:buChar char="-"/>
            </a:pPr>
            <a:r>
              <a:rPr lang="fr-FR" dirty="0"/>
              <a:t>services</a:t>
            </a:r>
          </a:p>
          <a:p>
            <a:pPr marL="628650" lvl="1" indent="-171450">
              <a:buFontTx/>
              <a:buChar char="-"/>
            </a:pPr>
            <a:r>
              <a:rPr lang="fr-FR" dirty="0"/>
              <a:t>système de recommandations à partir de publications individuelles (« </a:t>
            </a:r>
            <a:r>
              <a:rPr lang="fr-FR" i="1" dirty="0" err="1"/>
              <a:t>seed</a:t>
            </a:r>
            <a:r>
              <a:rPr lang="fr-FR" dirty="0"/>
              <a:t> », top 20 des citations – citations directes ou à deux niveaux) ou d’un minimum de 5 publications (« </a:t>
            </a:r>
            <a:r>
              <a:rPr lang="fr-FR" i="1" dirty="0" err="1"/>
              <a:t>discover</a:t>
            </a:r>
            <a:r>
              <a:rPr lang="fr-FR" dirty="0"/>
              <a:t> ») par les citations ou par similarité sémantique</a:t>
            </a:r>
          </a:p>
          <a:p>
            <a:pPr marL="628650" lvl="1" indent="-171450">
              <a:buFontTx/>
              <a:buChar char="-"/>
            </a:pPr>
            <a:r>
              <a:rPr lang="fr-FR" dirty="0"/>
              <a:t>alertes</a:t>
            </a:r>
          </a:p>
          <a:p>
            <a:pPr marL="628650" lvl="1" indent="-171450">
              <a:buFontTx/>
              <a:buChar char="-"/>
            </a:pPr>
            <a:r>
              <a:rPr lang="fr-FR" dirty="0"/>
              <a:t>visualisations de réseaux (publications, auteurs)</a:t>
            </a:r>
          </a:p>
          <a:p>
            <a:pPr marL="171450" lvl="0" indent="-171450">
              <a:buFontTx/>
              <a:buChar char="-"/>
            </a:pPr>
            <a:r>
              <a:rPr lang="fr-FR" dirty="0"/>
              <a:t>à noter</a:t>
            </a:r>
          </a:p>
          <a:p>
            <a:pPr marL="628650" lvl="1" indent="-171450">
              <a:buFontTx/>
              <a:buChar char="-"/>
            </a:pPr>
            <a:r>
              <a:rPr lang="fr-FR" dirty="0"/>
              <a:t>un certain nombre de fonctionnalités peu claires (critères des représentations visuelles)</a:t>
            </a:r>
          </a:p>
          <a:p>
            <a:pPr marL="628650" lvl="1" indent="-171450">
              <a:buFontTx/>
              <a:buChar char="-"/>
            </a:pPr>
            <a:r>
              <a:rPr lang="fr-FR" dirty="0"/>
              <a:t>possibilité d’exclure certaines références</a:t>
            </a:r>
          </a:p>
          <a:p>
            <a:pPr marL="628650" lvl="1" indent="-171450">
              <a:buFontTx/>
              <a:buChar char="-"/>
            </a:pPr>
            <a:r>
              <a:rPr lang="fr-FR" dirty="0"/>
              <a:t>possibilité de combiner les références bibliographiques avec des mots-clés complémentaires (offre payante)</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109</a:t>
            </a:fld>
            <a:endParaRPr lang="fr-FR"/>
          </a:p>
        </p:txBody>
      </p:sp>
    </p:spTree>
    <p:extLst>
      <p:ext uri="{BB962C8B-B14F-4D97-AF65-F5344CB8AC3E}">
        <p14:creationId xmlns:p14="http://schemas.microsoft.com/office/powerpoint/2010/main" val="39929807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110</a:t>
            </a:fld>
            <a:endParaRPr lang="fr-FR"/>
          </a:p>
        </p:txBody>
      </p:sp>
    </p:spTree>
    <p:extLst>
      <p:ext uri="{BB962C8B-B14F-4D97-AF65-F5344CB8AC3E}">
        <p14:creationId xmlns:p14="http://schemas.microsoft.com/office/powerpoint/2010/main" val="9786289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4001-2A62-7B51-7A9A-AF0CB4F477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72A239-9C1E-36BA-0730-F97BB30513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6E74AD-22F9-25AE-4803-476DFBB78915}"/>
              </a:ext>
            </a:extLst>
          </p:cNvPr>
          <p:cNvSpPr>
            <a:spLocks noGrp="1"/>
          </p:cNvSpPr>
          <p:nvPr>
            <p:ph type="body" idx="1"/>
          </p:nvPr>
        </p:nvSpPr>
        <p:spPr/>
        <p:txBody>
          <a:bodyPr/>
          <a:lstStyle/>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E61E4538-4C7C-8671-9127-502578048BA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38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114</a:t>
            </a:fld>
            <a:endParaRPr lang="fr-FR"/>
          </a:p>
        </p:txBody>
      </p:sp>
    </p:spTree>
    <p:extLst>
      <p:ext uri="{BB962C8B-B14F-4D97-AF65-F5344CB8AC3E}">
        <p14:creationId xmlns:p14="http://schemas.microsoft.com/office/powerpoint/2010/main" val="6439872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présentation : https://scholar.googleblog.com/2024/03/supercharge-your-pdf-reading-follow.html</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115</a:t>
            </a:fld>
            <a:endParaRPr lang="fr-FR"/>
          </a:p>
        </p:txBody>
      </p:sp>
    </p:spTree>
    <p:extLst>
      <p:ext uri="{BB962C8B-B14F-4D97-AF65-F5344CB8AC3E}">
        <p14:creationId xmlns:p14="http://schemas.microsoft.com/office/powerpoint/2010/main" val="12784675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AI Agents, powering the next wave of AI innovation, are </a:t>
            </a:r>
            <a:r>
              <a:rPr lang="en-US" b="1" i="0" dirty="0">
                <a:solidFill>
                  <a:srgbClr val="000000"/>
                </a:solidFill>
                <a:effectLst/>
                <a:latin typeface="Clarivate Regular"/>
              </a:rPr>
              <a:t>advanced software programs capable of reasoning, planning, and taking actions to achieve specific goals</a:t>
            </a:r>
            <a:r>
              <a:rPr lang="en-US" b="0" i="0" dirty="0">
                <a:solidFill>
                  <a:srgbClr val="000000"/>
                </a:solidFill>
                <a:effectLst/>
                <a:latin typeface="Clarivate Regular"/>
              </a:rPr>
              <a:t>. They integrate contextual understanding, decision-making, and iterative learning, enabling to accomplish complex multi-step tasks across multiple data sources </a:t>
            </a:r>
            <a:r>
              <a:rPr lang="en-US" b="1" i="0" dirty="0">
                <a:solidFill>
                  <a:srgbClr val="000000"/>
                </a:solidFill>
                <a:effectLst/>
                <a:latin typeface="Clarivate Regular"/>
              </a:rPr>
              <a:t>through a single point of interaction</a:t>
            </a:r>
            <a:r>
              <a:rPr lang="en-US" b="0" i="0" dirty="0">
                <a:solidFill>
                  <a:srgbClr val="000000"/>
                </a:solidFill>
                <a:effectLst/>
                <a:latin typeface="Clarivate Regular"/>
              </a:rPr>
              <a:t>. While generative AI excels at producing text and answering queries in a transactional manner, AI Agents go further by proactively guiding workflows, facilitating nuanced conversations, and executing actions.</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 (09/04/2025, https://clarivate.com/news/clarivate-expands-its-academic-ai-platform-introducing-agentic-ai-for-research-and-learning/) </a:t>
            </a:r>
          </a:p>
          <a:p>
            <a:r>
              <a:rPr lang="en-US" b="0" i="0" dirty="0">
                <a:solidFill>
                  <a:srgbClr val="000000"/>
                </a:solidFill>
                <a:effectLst/>
                <a:latin typeface="Clarivate Regular"/>
              </a:rPr>
              <a:t>- premiers agents IA :</a:t>
            </a:r>
          </a:p>
          <a:p>
            <a:pPr marL="446088" lvl="1" indent="-171450">
              <a:buFontTx/>
              <a:buChar char="-"/>
            </a:pPr>
            <a:r>
              <a:rPr lang="en-US" b="0" i="0" dirty="0">
                <a:solidFill>
                  <a:srgbClr val="000000"/>
                </a:solidFill>
                <a:effectLst/>
                <a:latin typeface="Clarivate Regular"/>
              </a:rPr>
              <a:t>revues de </a:t>
            </a:r>
            <a:r>
              <a:rPr lang="en-US" b="0" i="0" dirty="0" err="1">
                <a:solidFill>
                  <a:srgbClr val="000000"/>
                </a:solidFill>
                <a:effectLst/>
                <a:latin typeface="Clarivate Regular"/>
              </a:rPr>
              <a:t>littérature</a:t>
            </a:r>
            <a:endParaRPr lang="en-US" b="0" i="0" dirty="0">
              <a:solidFill>
                <a:srgbClr val="000000"/>
              </a:solidFill>
              <a:effectLst/>
              <a:latin typeface="Clarivate Regular"/>
            </a:endParaRPr>
          </a:p>
          <a:p>
            <a:pPr marL="446088" lvl="1" indent="-171450">
              <a:buFontTx/>
              <a:buChar char="-"/>
            </a:pPr>
            <a:r>
              <a:rPr lang="en-US" b="0" i="0" dirty="0">
                <a:solidFill>
                  <a:srgbClr val="000000"/>
                </a:solidFill>
                <a:effectLst/>
                <a:latin typeface="Clarivate Regular"/>
              </a:rPr>
              <a:t>intelligence </a:t>
            </a:r>
            <a:r>
              <a:rPr lang="en-US" b="0" i="0" dirty="0" err="1">
                <a:solidFill>
                  <a:srgbClr val="000000"/>
                </a:solidFill>
                <a:effectLst/>
                <a:latin typeface="Clarivate Regular"/>
              </a:rPr>
              <a:t>académique</a:t>
            </a:r>
            <a:r>
              <a:rPr lang="en-US" b="0" i="0" dirty="0">
                <a:solidFill>
                  <a:srgbClr val="000000"/>
                </a:solidFill>
                <a:effectLst/>
                <a:latin typeface="Clarivate Regular"/>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0" indent="0">
              <a:buFontTx/>
              <a:buNone/>
            </a:pPr>
            <a:r>
              <a:rPr kumimoji="0" lang="fr-FR" sz="1200" b="0" i="0" u="none" strike="noStrike" kern="1200" cap="none" spc="0" normalizeH="0" baseline="0" noProof="0" dirty="0">
                <a:ln>
                  <a:noFill/>
                </a:ln>
                <a:solidFill>
                  <a:prstClr val="black"/>
                </a:solidFill>
                <a:effectLst/>
                <a:uLnTx/>
                <a:uFillTx/>
                <a:latin typeface="+mn-lt"/>
                <a:ea typeface="+mn-ea"/>
                <a:cs typeface="+mn-cs"/>
              </a:rPr>
              <a:t>- développement d’</a:t>
            </a:r>
            <a:r>
              <a:rPr kumimoji="0" lang="fr-FR" sz="1200" b="0" i="1" u="none" strike="noStrike" kern="1200" cap="none" spc="0" normalizeH="0" baseline="0" noProof="0" dirty="0">
                <a:ln>
                  <a:noFill/>
                </a:ln>
                <a:solidFill>
                  <a:prstClr val="black"/>
                </a:solidFill>
                <a:effectLst/>
                <a:uLnTx/>
                <a:uFillTx/>
                <a:latin typeface="+mn-lt"/>
                <a:ea typeface="+mn-ea"/>
                <a:cs typeface="+mn-cs"/>
              </a:rPr>
              <a:t>agent </a:t>
            </a:r>
            <a:r>
              <a:rPr kumimoji="0" lang="fr-FR" sz="1200" b="0" i="1" u="none" strike="noStrike" kern="1200" cap="none" spc="0" normalizeH="0" baseline="0" noProof="0" dirty="0" err="1">
                <a:ln>
                  <a:noFill/>
                </a:ln>
                <a:solidFill>
                  <a:prstClr val="black"/>
                </a:solidFill>
                <a:effectLst/>
                <a:uLnTx/>
                <a:uFillTx/>
                <a:latin typeface="+mn-lt"/>
                <a:ea typeface="+mn-ea"/>
                <a:cs typeface="+mn-cs"/>
              </a:rPr>
              <a:t>builder</a:t>
            </a:r>
            <a:r>
              <a:rPr kumimoji="0" lang="fr-FR" sz="1200" b="0" i="0" u="none" strike="noStrike" kern="1200" cap="none" spc="0" normalizeH="0" baseline="0" noProof="0" dirty="0">
                <a:ln>
                  <a:noFill/>
                </a:ln>
                <a:solidFill>
                  <a:prstClr val="black"/>
                </a:solidFill>
                <a:effectLst/>
                <a:uLnTx/>
                <a:uFillTx/>
                <a:latin typeface="+mn-lt"/>
                <a:ea typeface="+mn-ea"/>
                <a:cs typeface="+mn-cs"/>
              </a:rPr>
              <a:t> s’intégrant dans des contextes locaux (« </a:t>
            </a:r>
            <a:r>
              <a:rPr lang="en-US" b="0" i="1" dirty="0">
                <a:solidFill>
                  <a:srgbClr val="000000"/>
                </a:solidFill>
                <a:effectLst/>
                <a:latin typeface="Clarivate Semibold"/>
              </a:rPr>
              <a:t>A flexible development environment requiring little to no coding expertise</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116</a:t>
            </a:fld>
            <a:endParaRPr lang="fr-FR"/>
          </a:p>
        </p:txBody>
      </p:sp>
    </p:spTree>
    <p:extLst>
      <p:ext uri="{BB962C8B-B14F-4D97-AF65-F5344CB8AC3E}">
        <p14:creationId xmlns:p14="http://schemas.microsoft.com/office/powerpoint/2010/main" val="12970179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F6A6-6511-67EC-2271-CF990928CB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DFB61C-8452-074E-C25E-00ADB8E3A7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07DA5C-15E5-4E35-7630-A773EC2E8A89}"/>
              </a:ext>
            </a:extLst>
          </p:cNvPr>
          <p:cNvSpPr>
            <a:spLocks noGrp="1"/>
          </p:cNvSpPr>
          <p:nvPr>
            <p:ph type="body" idx="1"/>
          </p:nvPr>
        </p:nvSpPr>
        <p:spPr/>
        <p:txBody>
          <a:bodyPr/>
          <a:lstStyle/>
          <a:p>
            <a:r>
              <a:rPr lang="fr-FR" i="1" dirty="0"/>
              <a:t>Deep research </a:t>
            </a:r>
            <a:r>
              <a:rPr lang="fr-FR" dirty="0"/>
              <a:t>: mélange d’IA générative et de raisonnement : </a:t>
            </a:r>
            <a:r>
              <a:rPr lang="fr-FR" b="1" dirty="0"/>
              <a:t>IA agentique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 Bouchard, « </a:t>
            </a:r>
            <a:r>
              <a:rPr lang="fr-FR"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44444"/>
                </a:solidFill>
                <a:effectLst/>
                <a:latin typeface="Open Sans" panose="020B0606030504020204" pitchFamily="34" charset="0"/>
              </a:rPr>
              <a:t>à compléter par A. Tay, 20/02/2025, https://musingsaboutlibrarianship.blogspot.com/2025/02/the-rise-of-agent-based-deep-research.html</a:t>
            </a:r>
          </a:p>
          <a:p>
            <a:endParaRPr lang="fr-FR" dirty="0"/>
          </a:p>
        </p:txBody>
      </p:sp>
      <p:sp>
        <p:nvSpPr>
          <p:cNvPr id="4" name="Espace réservé du numéro de diapositive 3">
            <a:extLst>
              <a:ext uri="{FF2B5EF4-FFF2-40B4-BE49-F238E27FC236}">
                <a16:creationId xmlns:a16="http://schemas.microsoft.com/office/drawing/2014/main" id="{AB122CF0-7524-53C0-BDD1-FAED1C297B6A}"/>
              </a:ext>
            </a:extLst>
          </p:cNvPr>
          <p:cNvSpPr>
            <a:spLocks noGrp="1"/>
          </p:cNvSpPr>
          <p:nvPr>
            <p:ph type="sldNum" sz="quarter" idx="5"/>
          </p:nvPr>
        </p:nvSpPr>
        <p:spPr/>
        <p:txBody>
          <a:bodyPr/>
          <a:lstStyle/>
          <a:p>
            <a:fld id="{89940A7B-7A85-4C20-BBED-EA4C5CCE1042}" type="slidenum">
              <a:rPr lang="fr-FR" smtClean="0"/>
              <a:t>118</a:t>
            </a:fld>
            <a:endParaRPr lang="fr-FR"/>
          </a:p>
        </p:txBody>
      </p:sp>
    </p:spTree>
    <p:extLst>
      <p:ext uri="{BB962C8B-B14F-4D97-AF65-F5344CB8AC3E}">
        <p14:creationId xmlns:p14="http://schemas.microsoft.com/office/powerpoint/2010/main" val="5989102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autres exemples :</a:t>
            </a:r>
          </a:p>
          <a:p>
            <a:pPr marL="171450" indent="-171450">
              <a:buFontTx/>
              <a:buChar char="-"/>
            </a:pPr>
            <a:r>
              <a:rPr lang="fr-FR" dirty="0" err="1"/>
              <a:t>PaperQA2</a:t>
            </a:r>
            <a:r>
              <a:rPr lang="fr-FR" dirty="0"/>
              <a:t>, https://www.futurehouse.org/research-announcements/wikicrow</a:t>
            </a:r>
          </a:p>
          <a:p>
            <a:pPr marL="171450" indent="-171450">
              <a:buFontTx/>
              <a:buChar char="-"/>
            </a:pPr>
            <a:r>
              <a:rPr lang="fr-FR" dirty="0" err="1"/>
              <a:t>Ai2</a:t>
            </a:r>
            <a:r>
              <a:rPr lang="fr-FR" dirty="0"/>
              <a:t> Scholar </a:t>
            </a:r>
            <a:r>
              <a:rPr lang="fr-FR" dirty="0" err="1"/>
              <a:t>QA</a:t>
            </a:r>
            <a:r>
              <a:rPr lang="fr-FR" dirty="0"/>
              <a:t>, https://scholarqa.allen.ai/chat</a:t>
            </a: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119</a:t>
            </a:fld>
            <a:endParaRPr lang="fr-FR"/>
          </a:p>
        </p:txBody>
      </p:sp>
    </p:spTree>
    <p:extLst>
      <p:ext uri="{BB962C8B-B14F-4D97-AF65-F5344CB8AC3E}">
        <p14:creationId xmlns:p14="http://schemas.microsoft.com/office/powerpoint/2010/main" val="40761167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120</a:t>
            </a:fld>
            <a:endParaRPr lang="fr-FR"/>
          </a:p>
        </p:txBody>
      </p:sp>
    </p:spTree>
    <p:extLst>
      <p:ext uri="{BB962C8B-B14F-4D97-AF65-F5344CB8AC3E}">
        <p14:creationId xmlns:p14="http://schemas.microsoft.com/office/powerpoint/2010/main" val="12706635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présentations : reports, https://x.com/elicitorg/status/1894772312089800706</a:t>
            </a:r>
          </a:p>
          <a:p>
            <a:r>
              <a:rPr lang="fr-FR" dirty="0"/>
              <a:t>https://blog.elicit.com/introducing-elicit-reports/ et https://blog.elicit.com/elicit-reports-eval/</a:t>
            </a:r>
          </a:p>
          <a:p>
            <a:endParaRPr lang="fr-FR" dirty="0"/>
          </a:p>
          <a:p>
            <a:r>
              <a:rPr lang="fr-FR" dirty="0"/>
              <a:t>voir aussi autour des </a:t>
            </a:r>
            <a:r>
              <a:rPr lang="fr-FR" dirty="0" err="1"/>
              <a:t>systematics</a:t>
            </a:r>
            <a:r>
              <a:rPr lang="fr-FR" dirty="0"/>
              <a:t> </a:t>
            </a:r>
            <a:r>
              <a:rPr lang="fr-FR" dirty="0" err="1"/>
              <a:t>reviews</a:t>
            </a:r>
            <a:r>
              <a:rPr lang="fr-FR" dirty="0"/>
              <a:t> : https://x.com/elicitorg/status/1892592908563534221</a:t>
            </a:r>
          </a:p>
          <a:p>
            <a:r>
              <a:rPr lang="fr-FR" dirty="0"/>
              <a:t>https://blog.elicit.com/how-we-evaluated-elicit-systematic-review/</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121</a:t>
            </a:fld>
            <a:endParaRPr lang="fr-FR"/>
          </a:p>
        </p:txBody>
      </p:sp>
    </p:spTree>
    <p:extLst>
      <p:ext uri="{BB962C8B-B14F-4D97-AF65-F5344CB8AC3E}">
        <p14:creationId xmlns:p14="http://schemas.microsoft.com/office/powerpoint/2010/main" val="1203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moteurs de recherche académiques</a:t>
            </a:r>
          </a:p>
          <a:p>
            <a:pPr marL="266700" indent="-174625"/>
            <a:r>
              <a:rPr lang="fr-FR" b="1" dirty="0"/>
              <a:t>-  « classiques » : recherche par mots-clés, avec éventuellement des opérateurs booléens </a:t>
            </a:r>
            <a:r>
              <a:rPr lang="fr-FR" b="1" dirty="0">
                <a:sym typeface="Wingdings" panose="05000000000000000000" pitchFamily="2" charset="2"/>
              </a:rPr>
              <a:t> </a:t>
            </a:r>
            <a:r>
              <a:rPr lang="fr-FR" b="1" dirty="0"/>
              <a:t>résultats fournis en fonction de la fréquence des mots-clés </a:t>
            </a:r>
            <a:r>
              <a:rPr lang="fr-FR" b="1" dirty="0">
                <a:sym typeface="Wingdings" panose="05000000000000000000" pitchFamily="2" charset="2"/>
              </a:rPr>
              <a:t> </a:t>
            </a:r>
            <a:r>
              <a:rPr lang="fr-FR" b="1" dirty="0"/>
              <a:t>classés ensuite par les algorithmes du moteur</a:t>
            </a:r>
          </a:p>
          <a:p>
            <a:r>
              <a:rPr lang="fr-FR" b="1" dirty="0"/>
              <a:t>la manière de rechercher avait peu changé depuis les années 2000 jusqu’au milieu des années 2010</a:t>
            </a:r>
          </a:p>
          <a:p>
            <a:br>
              <a:rPr lang="fr-FR" b="1" dirty="0"/>
            </a:br>
            <a:r>
              <a:rPr lang="fr-FR" dirty="0">
                <a:sym typeface="Wingdings" panose="05000000000000000000" pitchFamily="2" charset="2"/>
              </a:rPr>
              <a:t> </a:t>
            </a:r>
            <a:r>
              <a:rPr lang="fr-FR" dirty="0"/>
              <a:t>usages déjà anciens de l’IA dans les outils utilisables par les chercheurs en lien avec l’information (question des données, des méthodes et des outils)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traduction automatique</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fouille de textes et de données (TDM)</a:t>
            </a:r>
          </a:p>
          <a:p>
            <a:pPr marL="360363" indent="-185738"/>
            <a:r>
              <a:rPr lang="fr-FR" dirty="0"/>
              <a:t>	- extraction de données textuelles (ex. : extraction d’entités nommés), visuelles (ex. : OCR – reconnaissance optique de caractères), sonores (ex. : </a:t>
            </a:r>
            <a:r>
              <a:rPr lang="fr-FR" i="1" dirty="0"/>
              <a:t>speech to </a:t>
            </a:r>
            <a:r>
              <a:rPr lang="fr-FR" i="1" dirty="0" err="1"/>
              <a:t>text</a:t>
            </a:r>
            <a:r>
              <a:rPr lang="fr-FR" i="1" dirty="0"/>
              <a:t> </a:t>
            </a:r>
            <a:r>
              <a:rPr lang="fr-FR" i="0" dirty="0"/>
              <a:t>- transcription automatique)</a:t>
            </a:r>
            <a:endParaRPr lang="fr-FR" dirty="0"/>
          </a:p>
          <a:p>
            <a:pPr marL="360363" indent="-185738"/>
            <a:r>
              <a:rPr lang="fr-FR" dirty="0"/>
              <a:t>	- mise en relation de contenus (ex. : recommandations, </a:t>
            </a:r>
            <a:r>
              <a:rPr lang="fr-FR" i="1" dirty="0"/>
              <a:t>clusters</a:t>
            </a:r>
            <a:r>
              <a:rPr lang="fr-FR" dirty="0"/>
              <a:t>, classifications)</a:t>
            </a:r>
          </a:p>
          <a:p>
            <a:pPr marL="360363" indent="-185738"/>
            <a:r>
              <a:rPr lang="fr-FR" dirty="0"/>
              <a:t>	- statistiques (ex. : graphiques, visualisation de données)</a:t>
            </a:r>
          </a:p>
          <a:p>
            <a:pPr marL="360363" indent="-185738"/>
            <a:endParaRPr lang="fr-FR" dirty="0"/>
          </a:p>
          <a:p>
            <a:r>
              <a:rPr lang="fr-FR" dirty="0"/>
              <a:t>- ex. : nouvelle version du moteur de recherche académique </a:t>
            </a:r>
            <a:r>
              <a:rPr lang="fr-FR" b="1" dirty="0"/>
              <a:t>Microsoft academic search</a:t>
            </a:r>
            <a:r>
              <a:rPr lang="fr-FR" dirty="0"/>
              <a:t>, concurrent de Google scholar (2016) – cf. K. Wang et al., « </a:t>
            </a:r>
            <a:r>
              <a:rPr lang="en-US" dirty="0"/>
              <a:t>A Review of Microsoft Academic Services…</a:t>
            </a:r>
            <a:r>
              <a:rPr lang="fr-FR" noProof="0" dirty="0"/>
              <a:t> », 2019, https://www.frontiersin.org/articles/10.3389/fdata.2019.00045/full</a:t>
            </a:r>
            <a:endParaRPr lang="fr-FR" dirty="0"/>
          </a:p>
          <a:p>
            <a:pPr marL="534988" lvl="4" indent="-185738"/>
            <a:r>
              <a:rPr lang="fr-FR" dirty="0"/>
              <a:t>	- basé sur un index ouvert nommé MAG (</a:t>
            </a:r>
            <a:r>
              <a:rPr lang="fr-FR" i="1" dirty="0"/>
              <a:t>Microsoft academic graph</a:t>
            </a:r>
            <a:r>
              <a:rPr lang="fr-FR" dirty="0"/>
              <a:t>)</a:t>
            </a:r>
          </a:p>
          <a:p>
            <a:pPr marL="534988" lvl="4" indent="-185738"/>
            <a:r>
              <a:rPr lang="fr-FR" dirty="0"/>
              <a:t>	- annonçant utiliser des technologies de recherche « sémantiques » : </a:t>
            </a:r>
          </a:p>
          <a:p>
            <a:pPr marL="534988" lvl="4" indent="-185738"/>
            <a:r>
              <a:rPr lang="fr-FR" dirty="0"/>
              <a:t>	</a:t>
            </a:r>
            <a:r>
              <a:rPr lang="fr-FR" b="1" dirty="0"/>
              <a:t>1° compréhension du langage naturel (technique : extraction de données)</a:t>
            </a:r>
            <a:r>
              <a:rPr lang="fr-FR" b="0" dirty="0"/>
              <a:t>, avec des services complémentaires (filtres, classements, regroupements)</a:t>
            </a:r>
          </a:p>
          <a:p>
            <a:pPr marL="534988" lvl="4" indent="-185738"/>
            <a:r>
              <a:rPr lang="fr-FR" b="1" dirty="0"/>
              <a:t>	2° mise en relations de ces données dans un « </a:t>
            </a:r>
            <a:r>
              <a:rPr lang="fr-FR" b="1" i="1" dirty="0" err="1"/>
              <a:t>knowledge</a:t>
            </a:r>
            <a:r>
              <a:rPr lang="fr-FR" b="1" i="1" dirty="0"/>
              <a:t> graph </a:t>
            </a:r>
            <a:r>
              <a:rPr lang="fr-FR" b="1" dirty="0"/>
              <a:t>» (technique : inférence et raisonnement de connaissances)</a:t>
            </a:r>
          </a:p>
          <a:p>
            <a:pPr marL="534988" lvl="4" indent="-185738"/>
            <a:r>
              <a:rPr lang="fr-FR" b="1" dirty="0"/>
              <a:t>	3° évaluation bibliométrique (« </a:t>
            </a:r>
            <a:r>
              <a:rPr lang="fr-FR" b="1" i="1" dirty="0" err="1"/>
              <a:t>saliency</a:t>
            </a:r>
            <a:r>
              <a:rPr lang="fr-FR" b="1" dirty="0"/>
              <a:t> ») des </a:t>
            </a:r>
            <a:r>
              <a:rPr lang="fr-FR" b="1" i="0" dirty="0"/>
              <a:t>publications, auteurs, institutions les plus influentes</a:t>
            </a:r>
            <a:r>
              <a:rPr lang="fr-FR" b="1" dirty="0"/>
              <a:t> (technique : apprentissage par renforcement)</a:t>
            </a:r>
          </a:p>
          <a:p>
            <a:pPr marL="534988" lvl="4" indent="-185738"/>
            <a:r>
              <a:rPr lang="fr-FR" dirty="0"/>
              <a:t>		</a:t>
            </a:r>
            <a:r>
              <a:rPr lang="fr-FR" dirty="0">
                <a:sym typeface="Wingdings" panose="05000000000000000000" pitchFamily="2" charset="2"/>
              </a:rPr>
              <a:t> un outil de recherche d’informations, mais aussi de bibliométrie</a:t>
            </a:r>
            <a:endParaRPr lang="fr-FR" dirty="0"/>
          </a:p>
          <a:p>
            <a:pPr marL="534988" lvl="4" indent="-185738"/>
            <a:r>
              <a:rPr lang="fr-FR" dirty="0"/>
              <a:t>	- fermé en 2021</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a:t>
            </a:fld>
            <a:endParaRPr lang="fr-FR"/>
          </a:p>
        </p:txBody>
      </p:sp>
    </p:spTree>
    <p:extLst>
      <p:ext uri="{BB962C8B-B14F-4D97-AF65-F5344CB8AC3E}">
        <p14:creationId xmlns:p14="http://schemas.microsoft.com/office/powerpoint/2010/main" val="19741158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outils plus « tout-en-un » - plutôt orientés institutions / monde de l’entreprise</a:t>
            </a:r>
          </a:p>
          <a:p>
            <a:r>
              <a:rPr lang="fr-FR" dirty="0"/>
              <a:t>- Iris (https://iris.ai/)</a:t>
            </a:r>
          </a:p>
          <a:p>
            <a:r>
              <a:rPr lang="fr-FR" dirty="0"/>
              <a:t>- </a:t>
            </a:r>
            <a:r>
              <a:rPr lang="fr-FR" dirty="0" err="1"/>
              <a:t>Flowcite</a:t>
            </a:r>
            <a:r>
              <a:rPr lang="fr-FR" dirty="0"/>
              <a:t> (https://www.flowcite.com/)</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123</a:t>
            </a:fld>
            <a:endParaRPr lang="fr-FR"/>
          </a:p>
        </p:txBody>
      </p:sp>
    </p:spTree>
    <p:extLst>
      <p:ext uri="{BB962C8B-B14F-4D97-AF65-F5344CB8AC3E}">
        <p14:creationId xmlns:p14="http://schemas.microsoft.com/office/powerpoint/2010/main" val="33807906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9E69-4D9D-0B91-1F9B-0C4CC8735E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704D4A-9E7C-8669-2541-72AFE0CEC1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C6B8D2-8522-7B88-E828-BFF9D7F55E0C}"/>
              </a:ext>
            </a:extLst>
          </p:cNvPr>
          <p:cNvSpPr>
            <a:spLocks noGrp="1"/>
          </p:cNvSpPr>
          <p:nvPr>
            <p:ph type="body" idx="1"/>
          </p:nvPr>
        </p:nvSpPr>
        <p:spPr/>
        <p:txBody>
          <a:bodyPr/>
          <a:lstStyle/>
          <a:p>
            <a:pPr marL="0" indent="0">
              <a:buFontTx/>
              <a:buNone/>
            </a:pPr>
            <a:r>
              <a:rPr lang="fr-FR" noProof="0" dirty="0"/>
              <a:t>voir aussi </a:t>
            </a:r>
            <a:r>
              <a:rPr lang="fr-FR" noProof="0" dirty="0" err="1"/>
              <a:t>ScholasticAI</a:t>
            </a:r>
            <a:r>
              <a:rPr lang="fr-FR" noProof="0" dirty="0"/>
              <a:t> (</a:t>
            </a:r>
            <a:r>
              <a:rPr lang="fr-FR" noProof="0" dirty="0" err="1"/>
              <a:t>Pleias</a:t>
            </a:r>
            <a:r>
              <a:rPr lang="fr-FR" noProof="0" dirty="0"/>
              <a:t>) ! https://github.com/Pleias/pleias_ScholasticAI</a:t>
            </a:r>
          </a:p>
        </p:txBody>
      </p:sp>
      <p:sp>
        <p:nvSpPr>
          <p:cNvPr id="4" name="Espace réservé du numéro de diapositive 3">
            <a:extLst>
              <a:ext uri="{FF2B5EF4-FFF2-40B4-BE49-F238E27FC236}">
                <a16:creationId xmlns:a16="http://schemas.microsoft.com/office/drawing/2014/main" id="{59C77ACD-72B8-3EE2-A1A6-2C73D17C1BF0}"/>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1208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125</a:t>
            </a:fld>
            <a:endParaRPr lang="fr-FR"/>
          </a:p>
        </p:txBody>
      </p:sp>
    </p:spTree>
    <p:extLst>
      <p:ext uri="{BB962C8B-B14F-4D97-AF65-F5344CB8AC3E}">
        <p14:creationId xmlns:p14="http://schemas.microsoft.com/office/powerpoint/2010/main" val="19424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344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127</a:t>
            </a:fld>
            <a:endParaRPr lang="fr-FR"/>
          </a:p>
        </p:txBody>
      </p:sp>
    </p:spTree>
    <p:extLst>
      <p:ext uri="{BB962C8B-B14F-4D97-AF65-F5344CB8AC3E}">
        <p14:creationId xmlns:p14="http://schemas.microsoft.com/office/powerpoint/2010/main" val="3809280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332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129</a:t>
            </a:fld>
            <a:endParaRPr lang="fr-FR"/>
          </a:p>
        </p:txBody>
      </p:sp>
    </p:spTree>
    <p:extLst>
      <p:ext uri="{BB962C8B-B14F-4D97-AF65-F5344CB8AC3E}">
        <p14:creationId xmlns:p14="http://schemas.microsoft.com/office/powerpoint/2010/main" val="21613549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05C5C-539B-751E-B307-32E934BEDF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F6C5BC-DE0C-7564-4836-579A5DCB8A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51F11A-4018-E407-B49D-C635EFD5DC1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39C3D29-AA93-AA49-1F45-2572C6BAEA96}"/>
              </a:ext>
            </a:extLst>
          </p:cNvPr>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40563757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Critique des outils</a:t>
            </a:r>
            <a:endParaRPr lang="fr-FR" b="1" u="sng" dirty="0">
              <a:solidFill>
                <a:schemeClr val="tx1"/>
              </a:solidFill>
            </a:endParaRPr>
          </a:p>
          <a:p>
            <a:endParaRPr lang="fr-FR" u="sng"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133</a:t>
            </a:fld>
            <a:endParaRPr lang="fr-FR"/>
          </a:p>
        </p:txBody>
      </p:sp>
    </p:spTree>
    <p:extLst>
      <p:ext uri="{BB962C8B-B14F-4D97-AF65-F5344CB8AC3E}">
        <p14:creationId xmlns:p14="http://schemas.microsoft.com/office/powerpoint/2010/main" val="4617987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contexte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s’appuyant souvent uniquement sur les métadonnées et </a:t>
            </a:r>
            <a:r>
              <a:rPr lang="fr-FR" sz="1200" b="0" i="1" u="none" kern="1200" dirty="0">
                <a:solidFill>
                  <a:schemeClr val="tx1"/>
                </a:solidFill>
                <a:latin typeface="+mn-lt"/>
                <a:ea typeface="+mn-ea"/>
                <a:cs typeface="+mn-cs"/>
              </a:rPr>
              <a:t>abstracts,</a:t>
            </a:r>
            <a:r>
              <a:rPr lang="fr-FR" sz="1200" b="0" i="0" u="none" kern="1200" dirty="0">
                <a:solidFill>
                  <a:schemeClr val="tx1"/>
                </a:solidFill>
                <a:latin typeface="+mn-lt"/>
                <a:ea typeface="+mn-ea"/>
                <a:cs typeface="+mn-cs"/>
              </a:rPr>
              <a:t> et non le texte intégral </a:t>
            </a:r>
            <a:r>
              <a:rPr lang="fr-FR" sz="1200" b="0" i="0" u="none" kern="1200" dirty="0">
                <a:solidFill>
                  <a:schemeClr val="tx1"/>
                </a:solidFill>
                <a:latin typeface="+mn-lt"/>
                <a:ea typeface="+mn-ea"/>
                <a:cs typeface="+mn-cs"/>
                <a:sym typeface="Wingdings" panose="05000000000000000000" pitchFamily="2" charset="2"/>
              </a:rPr>
              <a:t> fournissent des </a:t>
            </a:r>
            <a:r>
              <a:rPr lang="fr-FR" sz="1200" b="1" i="0" u="none" kern="1200" dirty="0">
                <a:solidFill>
                  <a:schemeClr val="tx1"/>
                </a:solidFill>
                <a:latin typeface="+mn-lt"/>
                <a:ea typeface="+mn-ea"/>
                <a:cs typeface="+mn-cs"/>
                <a:sym typeface="Wingdings" panose="05000000000000000000" pitchFamily="2" charset="2"/>
              </a:rPr>
              <a:t>réponses résumées généralement génériques</a:t>
            </a:r>
            <a:r>
              <a:rPr lang="fr-FR" sz="1200" b="0" i="0" u="none" kern="1200" dirty="0">
                <a:solidFill>
                  <a:schemeClr val="tx1"/>
                </a:solidFill>
                <a:latin typeface="+mn-lt"/>
                <a:ea typeface="+mn-ea"/>
                <a:cs typeface="+mn-cs"/>
                <a:sym typeface="Wingdings" panose="05000000000000000000" pitchFamily="2" charset="2"/>
              </a:rPr>
              <a:t>, n’entrant pas dans les détails du texte intégral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publics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donnant une </a:t>
            </a:r>
            <a:r>
              <a:rPr lang="fr-FR" sz="1200" b="1" u="none" kern="1200" dirty="0">
                <a:solidFill>
                  <a:schemeClr val="tx1"/>
                </a:solidFill>
                <a:latin typeface="+mn-lt"/>
                <a:ea typeface="+mn-ea"/>
                <a:cs typeface="+mn-cs"/>
              </a:rPr>
              <a:t>vision rapide </a:t>
            </a:r>
            <a:r>
              <a:rPr lang="fr-FR" sz="1200" b="0" u="none" kern="1200" dirty="0">
                <a:solidFill>
                  <a:schemeClr val="tx1"/>
                </a:solidFill>
                <a:latin typeface="+mn-lt"/>
                <a:ea typeface="+mn-ea"/>
                <a:cs typeface="+mn-cs"/>
              </a:rPr>
              <a:t>d’un sujet ou à partir d’une publication (quelques références, une synthèse)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semblent plus intéressants pour les doctorants moins familiers avec la bibliographie de leur domaine ou des chercheurs dans des domaines moins connus pour eux, pour avoir les grandes lignes d’un sujet ou identifier des publications de référence (« </a:t>
            </a:r>
            <a:r>
              <a:rPr lang="fr-FR" sz="1200" b="0" i="1" u="none" kern="1200" dirty="0" err="1">
                <a:solidFill>
                  <a:schemeClr val="tx1"/>
                </a:solidFill>
                <a:latin typeface="+mn-lt"/>
                <a:ea typeface="+mn-ea"/>
                <a:cs typeface="+mn-cs"/>
              </a:rPr>
              <a:t>seminal</a:t>
            </a:r>
            <a:r>
              <a:rPr lang="fr-FR" sz="1200" b="0" u="none" kern="1200" dirty="0">
                <a:solidFill>
                  <a:schemeClr val="tx1"/>
                </a:solidFill>
                <a:latin typeface="+mn-lt"/>
                <a:ea typeface="+mn-ea"/>
                <a:cs typeface="+mn-cs"/>
              </a:rPr>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généralement moins pertinents pour les chercheurs connaissant déjà bien leur domaine (ou alors à la marge pour trouver de nouveaux travaux) ex. : pour les chercheurs devant travailler sur des thèmes connexes, à la frontière de différentes disciplines (ex. : </a:t>
            </a:r>
            <a:r>
              <a:rPr lang="fr-FR" sz="1200" b="0" u="none" kern="1200" dirty="0" err="1">
                <a:solidFill>
                  <a:schemeClr val="tx1"/>
                </a:solidFill>
                <a:latin typeface="+mn-lt"/>
                <a:ea typeface="+mn-ea"/>
                <a:cs typeface="+mn-cs"/>
              </a:rPr>
              <a:t>Scopus</a:t>
            </a:r>
            <a:r>
              <a:rPr lang="fr-FR" sz="1200" b="0" u="none" kern="1200" dirty="0">
                <a:solidFill>
                  <a:schemeClr val="tx1"/>
                </a:solidFill>
                <a:latin typeface="+mn-lt"/>
                <a:ea typeface="+mn-ea"/>
                <a:cs typeface="+mn-cs"/>
              </a:rPr>
              <a:t> AI : « </a:t>
            </a:r>
            <a:r>
              <a:rPr lang="en-US" i="1" dirty="0"/>
              <a:t>For now, users tell Elsevier, that approach is sufficient for “[helping] researchers in </a:t>
            </a:r>
            <a:r>
              <a:rPr lang="en-US" i="1" dirty="0" err="1"/>
              <a:t>crossdisciplinary</a:t>
            </a:r>
            <a:r>
              <a:rPr lang="en-US" i="1" dirty="0"/>
              <a:t> fields trying to get their head around a particular topic quickly</a:t>
            </a:r>
            <a:r>
              <a:rPr lang="fr-FR" sz="1200" b="0" u="none" kern="1200" dirty="0">
                <a:solidFill>
                  <a:schemeClr val="tx1"/>
                </a:solidFill>
                <a:latin typeface="+mn-lt"/>
                <a:ea typeface="+mn-ea"/>
                <a:cs typeface="+mn-cs"/>
              </a:rPr>
              <a:t> »,</a:t>
            </a:r>
            <a:r>
              <a:rPr lang="en-US" dirty="0"/>
              <a:t> M. Khan, Elsevier, </a:t>
            </a:r>
            <a:r>
              <a:rPr lang="en-US" i="1" dirty="0"/>
              <a:t>in</a:t>
            </a:r>
            <a:r>
              <a:rPr lang="en-US" dirty="0"/>
              <a:t>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r>
              <a:rPr lang="fr-FR" sz="1200" b="0" u="none" kern="1200" dirty="0">
                <a:solidFill>
                  <a:schemeClr val="tx1"/>
                </a:solidFill>
                <a:latin typeface="+mn-lt"/>
                <a:ea typeface="+mn-ea"/>
                <a:cs typeface="+mn-cs"/>
              </a:rPr>
              <a:t>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sz="1200" b="0" u="none" kern="1200" dirty="0">
                <a:solidFill>
                  <a:schemeClr val="tx1"/>
                </a:solidFill>
                <a:latin typeface="+mn-lt"/>
                <a:ea typeface="+mn-ea"/>
                <a:cs typeface="+mn-cs"/>
                <a:sym typeface="Wingdings" panose="05000000000000000000" pitchFamily="2" charset="2"/>
              </a:rPr>
              <a:t> des outils de facilitation : cf. </a:t>
            </a:r>
            <a:r>
              <a:rPr lang="fr-FR" sz="1200" b="0" u="none" kern="1200" dirty="0" err="1">
                <a:solidFill>
                  <a:schemeClr val="tx1"/>
                </a:solidFill>
                <a:latin typeface="+mn-lt"/>
                <a:ea typeface="+mn-ea"/>
                <a:cs typeface="+mn-cs"/>
                <a:sym typeface="Wingdings" panose="05000000000000000000" pitchFamily="2" charset="2"/>
              </a:rPr>
              <a:t>Scopus</a:t>
            </a:r>
            <a:r>
              <a:rPr lang="fr-FR" sz="1200" b="0" u="none" kern="1200" dirty="0">
                <a:solidFill>
                  <a:schemeClr val="tx1"/>
                </a:solidFill>
                <a:latin typeface="+mn-lt"/>
                <a:ea typeface="+mn-ea"/>
                <a:cs typeface="+mn-cs"/>
                <a:sym typeface="Wingdings" panose="05000000000000000000" pitchFamily="2" charset="2"/>
              </a:rPr>
              <a:t> AI : « </a:t>
            </a:r>
            <a:r>
              <a:rPr lang="en-US" sz="1200" b="0" i="1" kern="1200" dirty="0">
                <a:solidFill>
                  <a:schemeClr val="tx1"/>
                </a:solidFill>
                <a:effectLst/>
                <a:latin typeface="+mn-lt"/>
                <a:ea typeface="+mn-ea"/>
                <a:cs typeface="+mn-cs"/>
              </a:rPr>
              <a:t>Scopus AI is a generative AI-enhanced research tool integrated into the Scopus website to help early-career academics and researchers working across different disciplines to navigate and understand academic content. It assists users in comprehending unfamiliar academic fields, facilitating exploration, providing a summarized view based on Scopus titles and abstracts</a:t>
            </a:r>
            <a:r>
              <a:rPr lang="fr-FR" sz="1200" b="0" i="1" u="none" kern="1200" dirty="0">
                <a:solidFill>
                  <a:schemeClr val="tx1"/>
                </a:solidFill>
                <a:latin typeface="+mn-lt"/>
                <a:ea typeface="+mn-ea"/>
                <a:cs typeface="+mn-cs"/>
                <a:sym typeface="Wingdings" panose="05000000000000000000" pitchFamily="2" charset="2"/>
              </a:rPr>
              <a:t> </a:t>
            </a:r>
            <a:r>
              <a:rPr lang="fr-FR" sz="1200" b="0" u="none" kern="1200" dirty="0">
                <a:solidFill>
                  <a:schemeClr val="tx1"/>
                </a:solidFill>
                <a:latin typeface="+mn-lt"/>
                <a:ea typeface="+mn-ea"/>
                <a:cs typeface="+mn-cs"/>
                <a:sym typeface="Wingdings" panose="05000000000000000000" pitchFamily="2" charset="2"/>
              </a:rPr>
              <a:t>» (https://www.elsevier.com/products/scopus/scopus-ai, 01/2024)</a:t>
            </a: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usages</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Elicit : 250 000 utilisateurs réguliers ;  une enquête indique que l’utilisation d’Elicit leur économise 90 min de travail par semaine de lecture et de recherche (11/2023 :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 « </a:t>
            </a:r>
            <a:r>
              <a:rPr lang="en-US" i="1" dirty="0"/>
              <a:t>In pilot projects, we were able to save research groups 50% in costs and more than 50% in time by automating data extraction work they previously did manually</a:t>
            </a:r>
            <a:r>
              <a:rPr lang="en-US" dirty="0"/>
              <a:t>”</a:t>
            </a:r>
            <a:r>
              <a:rPr lang="fr-FR" sz="1200" b="0" u="none" kern="1200" dirty="0">
                <a:solidFill>
                  <a:schemeClr val="tx1"/>
                </a:solidFill>
                <a:latin typeface="+mn-lt"/>
                <a:ea typeface="+mn-ea"/>
                <a:cs typeface="+mn-cs"/>
              </a:rPr>
              <a:t> (page d’accueil au 09/01/2024 https://elicit.com/</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Scite : déclare 650 000 « </a:t>
            </a:r>
            <a:r>
              <a:rPr lang="fr-FR" sz="1200" b="0" i="1" u="none" kern="1200" dirty="0">
                <a:solidFill>
                  <a:schemeClr val="tx1"/>
                </a:solidFill>
                <a:latin typeface="+mn-lt"/>
                <a:ea typeface="+mn-ea"/>
                <a:cs typeface="+mn-cs"/>
              </a:rPr>
              <a:t>s</a:t>
            </a:r>
            <a:r>
              <a:rPr lang="en-US" sz="1200" b="0" i="1" u="none" kern="1200" dirty="0" err="1">
                <a:solidFill>
                  <a:schemeClr val="tx1"/>
                </a:solidFill>
                <a:latin typeface="+mn-lt"/>
                <a:ea typeface="+mn-ea"/>
                <a:cs typeface="+mn-cs"/>
              </a:rPr>
              <a:t>tudents</a:t>
            </a:r>
            <a:r>
              <a:rPr lang="en-US" sz="1200" b="0" i="1" u="none" kern="1200" dirty="0">
                <a:solidFill>
                  <a:schemeClr val="tx1"/>
                </a:solidFill>
                <a:latin typeface="+mn-lt"/>
                <a:ea typeface="+mn-ea"/>
                <a:cs typeface="+mn-cs"/>
              </a:rPr>
              <a:t>, researchers, and industry experts</a:t>
            </a:r>
            <a:r>
              <a:rPr lang="fr-FR" dirty="0"/>
              <a:t> » (https://scite.ai/home)</a:t>
            </a:r>
            <a:r>
              <a:rPr lang="fr-FR" sz="1200" b="0" u="none" kern="1200" dirty="0">
                <a:solidFill>
                  <a:schemeClr val="tx1"/>
                </a:solidFill>
                <a:latin typeface="+mn-lt"/>
                <a:ea typeface="+mn-ea"/>
                <a:cs typeface="+mn-cs"/>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des modèles économiques à assurer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statut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pas de modèle unique : des créations d’individus (Consensus, Scite), d’organisations à but non lucratif (Elicit / </a:t>
            </a:r>
            <a:r>
              <a:rPr lang="fr-FR" sz="1200" b="0" u="none" kern="1200" dirty="0" err="1">
                <a:solidFill>
                  <a:schemeClr val="tx1"/>
                </a:solidFill>
                <a:latin typeface="+mn-lt"/>
                <a:ea typeface="+mn-ea"/>
                <a:cs typeface="+mn-cs"/>
              </a:rPr>
              <a:t>Ought</a:t>
            </a:r>
            <a:r>
              <a:rPr lang="fr-FR" sz="1200" b="0" u="none" kern="1200" dirty="0">
                <a:solidFill>
                  <a:schemeClr val="tx1"/>
                </a:solidFill>
                <a:latin typeface="+mn-lt"/>
                <a:ea typeface="+mn-ea"/>
                <a:cs typeface="+mn-cs"/>
              </a:rPr>
              <a:t>), des start-ups (SciSpace </a:t>
            </a:r>
            <a:r>
              <a:rPr lang="fr-FR" sz="1200" b="0" u="none" kern="1200" dirty="0" err="1">
                <a:solidFill>
                  <a:schemeClr val="tx1"/>
                </a:solidFill>
                <a:latin typeface="+mn-lt"/>
                <a:ea typeface="+mn-ea"/>
                <a:cs typeface="+mn-cs"/>
              </a:rPr>
              <a:t>Typeset</a:t>
            </a:r>
            <a:r>
              <a:rPr lang="fr-FR" sz="1200" b="0" u="none" kern="1200" dirty="0">
                <a:solidFill>
                  <a:schemeClr val="tx1"/>
                </a:solidFill>
                <a:latin typeface="+mn-lt"/>
                <a:ea typeface="+mn-ea"/>
                <a:cs typeface="+mn-cs"/>
              </a:rPr>
              <a:t>) ; avec une évolution vers l’un ou l’autre modèle (</a:t>
            </a:r>
            <a:r>
              <a:rPr lang="fr-FR" sz="1200" b="0" u="none" kern="1200" dirty="0" err="1">
                <a:solidFill>
                  <a:schemeClr val="tx1"/>
                </a:solidFill>
                <a:latin typeface="+mn-lt"/>
                <a:ea typeface="+mn-ea"/>
                <a:cs typeface="+mn-cs"/>
              </a:rPr>
              <a:t>Elicit</a:t>
            </a:r>
            <a:r>
              <a:rPr lang="fr-FR" sz="1200" b="0" u="none" kern="1200" dirty="0">
                <a:solidFill>
                  <a:schemeClr val="tx1"/>
                </a:solidFill>
                <a:latin typeface="+mn-lt"/>
                <a:ea typeface="+mn-ea"/>
                <a:cs typeface="+mn-cs"/>
              </a:rPr>
              <a:t> : passage à une société, avec une levée de fonds de 9 M $, cf. https://ought.org/updates/2023-09-25-spinoff ; Consensus : </a:t>
            </a:r>
            <a:r>
              <a:rPr lang="fr-FR" dirty="0"/>
              <a:t>Allen Institute for AI et </a:t>
            </a:r>
            <a:r>
              <a:rPr lang="fr-FR" i="1" dirty="0"/>
              <a:t>venture-capital </a:t>
            </a:r>
            <a:r>
              <a:rPr lang="fr-FR" i="1" dirty="0" err="1"/>
              <a:t>firms</a:t>
            </a:r>
            <a:r>
              <a:rPr lang="fr-FR" i="1" dirty="0"/>
              <a:t> </a:t>
            </a:r>
            <a:r>
              <a:rPr lang="fr-FR" i="0" dirty="0"/>
              <a:t>pour 1,25 M. $</a:t>
            </a:r>
            <a:r>
              <a:rPr lang="fr-FR" i="1" dirty="0"/>
              <a:t>, </a:t>
            </a:r>
            <a:r>
              <a:rPr lang="fr-FR" dirty="0"/>
              <a:t>https://www.geekwire.com/2022/startup-partners-with-ai2-to-help-people-access-information-in-research-studies/)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 monde capitaliste : ex. : acquisition de Scite par Research Solutions (27/11/2023 : https://www.researchsolutions.com/resources/press-releases/research-solutions-announces-acquisition-of-scite ; en 10/2023, le montant des souscriptions à Scite était estimé à 3,6 M. $)</a:t>
            </a: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à la recherche de modèles économiques soutenables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tout en s’appuyant sur des données ouvertes gratuites (comme </a:t>
            </a:r>
            <a:r>
              <a:rPr lang="fr-FR" sz="1200" b="0" u="none" kern="1200" dirty="0" err="1">
                <a:solidFill>
                  <a:schemeClr val="tx1"/>
                </a:solidFill>
                <a:latin typeface="+mn-lt"/>
                <a:ea typeface="+mn-ea"/>
                <a:cs typeface="+mn-cs"/>
              </a:rPr>
              <a:t>Semantic</a:t>
            </a:r>
            <a:r>
              <a:rPr lang="fr-FR" sz="1200" b="0" u="none" kern="1200" dirty="0">
                <a:solidFill>
                  <a:schemeClr val="tx1"/>
                </a:solidFill>
                <a:latin typeface="+mn-lt"/>
                <a:ea typeface="+mn-ea"/>
                <a:cs typeface="+mn-cs"/>
              </a:rPr>
              <a:t> scholar), la plupart ont des modèles freemium (fonctionnalités ou nombre d’usages limitées en version gratuite ou sans connexion)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certains visent plus facilement les adhésions institutionnelles ou les partenariats (ex. </a:t>
            </a:r>
            <a:r>
              <a:rPr lang="fr-FR" sz="1200" b="0" u="none" kern="1200" dirty="0" err="1">
                <a:solidFill>
                  <a:schemeClr val="tx1"/>
                </a:solidFill>
                <a:latin typeface="+mn-lt"/>
                <a:ea typeface="+mn-ea"/>
                <a:cs typeface="+mn-cs"/>
              </a:rPr>
              <a:t>Scite</a:t>
            </a:r>
            <a:r>
              <a:rPr lang="fr-FR" sz="1200" b="0" u="none" kern="1200" dirty="0">
                <a:solidFill>
                  <a:schemeClr val="tx1"/>
                </a:solidFill>
                <a:latin typeface="+mn-lt"/>
                <a:ea typeface="+mn-ea"/>
                <a:cs typeface="+mn-cs"/>
              </a:rPr>
              <a:t>) et d’autres, les adhésions individuelles de chercheurs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problème : une partie de ces outils, plus orientés sur la découverte initiale, ont des usages avant tout ponctuels (début d’un projet) et ne nécessitent pas une utilisation sur le long cours</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134</a:t>
            </a:fld>
            <a:endParaRPr lang="fr-FR"/>
          </a:p>
        </p:txBody>
      </p:sp>
    </p:spTree>
    <p:extLst>
      <p:ext uri="{BB962C8B-B14F-4D97-AF65-F5344CB8AC3E}">
        <p14:creationId xmlns:p14="http://schemas.microsoft.com/office/powerpoint/2010/main" val="119539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milieu des années 2010 : mode du terme « sémantique » </a:t>
            </a:r>
            <a:r>
              <a:rPr lang="fr-FR" b="0" dirty="0"/>
              <a:t>(en parallèle de la notion de « web sémantique »)</a:t>
            </a:r>
          </a:p>
          <a:p>
            <a:r>
              <a:rPr lang="fr-FR" dirty="0"/>
              <a:t>les outils de l’époque utilisaient volontiers ce terme dans leurs communications ou des termes du même champ lexical (« graphe »)</a:t>
            </a:r>
          </a:p>
          <a:p>
            <a:endParaRPr lang="fr-FR" dirty="0"/>
          </a:p>
          <a:p>
            <a:r>
              <a:rPr lang="fr-FR" dirty="0"/>
              <a:t>ex. : Semantic Scholar, https://www.semanticscholar.org/</a:t>
            </a:r>
          </a:p>
          <a:p>
            <a:pPr marL="266700" indent="-174625"/>
            <a:r>
              <a:rPr lang="fr-FR" dirty="0"/>
              <a:t>	à l’origine, ne contient que des publications en informatique et en neurosciences, ouvert progressivement à d’autres fournisseurs, mais reste axé sur les sciences dures</a:t>
            </a:r>
          </a:p>
          <a:p>
            <a:pPr marL="266700" indent="-174625"/>
            <a:r>
              <a:rPr lang="fr-FR" dirty="0"/>
              <a:t>	version 03/2017 : </a:t>
            </a:r>
            <a:r>
              <a:rPr lang="fr-FR" sz="1200" b="0" i="0" kern="1200" dirty="0" err="1">
                <a:solidFill>
                  <a:schemeClr val="tx1"/>
                </a:solidFill>
                <a:effectLst/>
                <a:latin typeface="+mn-lt"/>
                <a:ea typeface="+mn-ea"/>
                <a:cs typeface="+mn-cs"/>
              </a:rPr>
              <a:t>Oren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Etzioni</a:t>
            </a:r>
            <a:r>
              <a:rPr lang="fr-FR" sz="1200" b="0" i="0" kern="1200" dirty="0">
                <a:solidFill>
                  <a:schemeClr val="tx1"/>
                </a:solidFill>
                <a:effectLst/>
                <a:latin typeface="+mn-lt"/>
                <a:ea typeface="+mn-ea"/>
                <a:cs typeface="+mn-cs"/>
              </a:rPr>
              <a:t>, PDG</a:t>
            </a:r>
            <a:r>
              <a:rPr lang="fr-FR" dirty="0"/>
              <a:t> : « </a:t>
            </a:r>
            <a:r>
              <a:rPr lang="en-US" i="1" dirty="0"/>
              <a:t>What if a cure for an intractable cancer is hidden within the tedious reports on thousands of clinical studies? In 20 years’ time, AI will be able to read — and more importantly, understand — scientific text. These AI readers will be able to connect the dots between disparate studies to identify novel hypotheses and to suggest experiments which would otherwise be missed. AI-based discovery engines will help find the answers to science's thorniest problems.</a:t>
            </a:r>
            <a:r>
              <a:rPr lang="fr-FR" dirty="0"/>
              <a:t> » (https://web.archive.org/web/20170603143410/https://www.semanticscholar.org/)</a:t>
            </a:r>
          </a:p>
          <a:p>
            <a:endParaRPr lang="fr-FR" dirty="0"/>
          </a:p>
          <a:p>
            <a:pPr marL="446088" lvl="1" indent="-171450">
              <a:buFontTx/>
              <a:buChar char="-"/>
            </a:pPr>
            <a:r>
              <a:rPr lang="fr-FR" dirty="0"/>
              <a:t>des interrogations cependant sur les données utilisées</a:t>
            </a:r>
          </a:p>
          <a:p>
            <a:pPr marL="884237" lvl="2" indent="-171450">
              <a:buFontTx/>
              <a:buChar char="-"/>
            </a:pPr>
            <a:r>
              <a:rPr lang="fr-FR" dirty="0"/>
              <a:t>ex. : affirme avoir un partenariat avec HAL, mais on ne retrouve pas nécessairement les ressources HAL dans Semantic Scholar</a:t>
            </a:r>
          </a:p>
          <a:p>
            <a:pPr marL="884237" lvl="2" indent="-171450">
              <a:buFontTx/>
              <a:buChar char="-"/>
            </a:pPr>
            <a:r>
              <a:rPr lang="fr-FR" dirty="0"/>
              <a:t>ex. : « </a:t>
            </a:r>
            <a:r>
              <a:rPr lang="fr-FR" i="1" dirty="0" err="1"/>
              <a:t>most</a:t>
            </a:r>
            <a:r>
              <a:rPr lang="fr-FR" i="1" dirty="0"/>
              <a:t> </a:t>
            </a:r>
            <a:r>
              <a:rPr lang="fr-FR" i="1" dirty="0" err="1"/>
              <a:t>influential</a:t>
            </a:r>
            <a:r>
              <a:rPr lang="fr-FR" dirty="0"/>
              <a:t> » </a:t>
            </a:r>
            <a:r>
              <a:rPr lang="fr-FR" i="1" dirty="0"/>
              <a:t>papers</a:t>
            </a:r>
            <a:r>
              <a:rPr lang="fr-FR" dirty="0"/>
              <a:t> (https://www.semanticscholar.org/faq#influential-citations)</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What are Highly Influential Citations?</a:t>
            </a:r>
          </a:p>
          <a:p>
            <a:pPr lvl="1"/>
            <a:r>
              <a:rPr lang="en-US" sz="1200" b="0" i="1" kern="1200" dirty="0">
                <a:solidFill>
                  <a:schemeClr val="tx1"/>
                </a:solidFill>
                <a:effectLst/>
                <a:latin typeface="+mn-lt"/>
                <a:ea typeface="+mn-ea"/>
                <a:cs typeface="+mn-cs"/>
              </a:rPr>
              <a:t>Semantic Scholar identifies citations where the cited publication has a significant impact on the citing publication, making it easier to understand how publications build upon and relate to each other. Influential citations are </a:t>
            </a:r>
            <a:r>
              <a:rPr lang="en-US" sz="1200" b="1" i="1" kern="1200" dirty="0">
                <a:solidFill>
                  <a:schemeClr val="tx1"/>
                </a:solidFill>
                <a:effectLst/>
                <a:latin typeface="+mn-lt"/>
                <a:ea typeface="+mn-ea"/>
                <a:cs typeface="+mn-cs"/>
              </a:rPr>
              <a:t>determined utilizing a machine-learning model analyzing a number of factors including the number of citations to a publication, and the surrounding context for each. </a:t>
            </a:r>
            <a:r>
              <a:rPr lang="en-US" sz="1200" b="0" i="1" kern="1200" dirty="0">
                <a:solidFill>
                  <a:schemeClr val="tx1"/>
                </a:solidFill>
                <a:effectLst/>
                <a:latin typeface="+mn-lt"/>
                <a:ea typeface="+mn-ea"/>
                <a:cs typeface="+mn-cs"/>
              </a:rPr>
              <a:t>You can read more about our approach in </a:t>
            </a:r>
            <a:r>
              <a:rPr lang="en-US" sz="1200" b="0" i="1" u="sng" kern="1200" dirty="0">
                <a:solidFill>
                  <a:schemeClr val="tx1"/>
                </a:solidFill>
                <a:effectLst/>
                <a:latin typeface="+mn-lt"/>
                <a:ea typeface="+mn-ea"/>
                <a:cs typeface="+mn-cs"/>
                <a:hlinkClick r:id="rId3"/>
              </a:rPr>
              <a:t>“Identifying Meaningful Citations”</a:t>
            </a:r>
            <a:r>
              <a:rPr lang="en-US" sz="1200" b="0" i="1" kern="1200" dirty="0">
                <a:solidFill>
                  <a:schemeClr val="tx1"/>
                </a:solidFill>
                <a:effectLst/>
                <a:latin typeface="+mn-lt"/>
                <a:ea typeface="+mn-ea"/>
                <a:cs typeface="+mn-cs"/>
              </a:rPr>
              <a:t>.</a:t>
            </a:r>
          </a:p>
          <a:p>
            <a:pPr lvl="1"/>
            <a:r>
              <a:rPr lang="en-US" sz="1200" b="0" i="1" kern="1200" dirty="0">
                <a:solidFill>
                  <a:schemeClr val="tx1"/>
                </a:solidFill>
                <a:effectLst/>
                <a:latin typeface="+mn-lt"/>
                <a:ea typeface="+mn-ea"/>
                <a:cs typeface="+mn-cs"/>
              </a:rPr>
              <a:t>Note: Identification as highly influential </a:t>
            </a:r>
            <a:r>
              <a:rPr lang="en-US" sz="1200" b="1" i="1" kern="1200" dirty="0">
                <a:solidFill>
                  <a:schemeClr val="tx1"/>
                </a:solidFill>
                <a:effectLst/>
                <a:latin typeface="+mn-lt"/>
                <a:ea typeface="+mn-ea"/>
                <a:cs typeface="+mn-cs"/>
              </a:rPr>
              <a:t>relies on our access to the full-text of the citing paper</a:t>
            </a:r>
            <a:r>
              <a:rPr lang="en-US" sz="1200" b="0" i="1" kern="1200" dirty="0">
                <a:solidFill>
                  <a:schemeClr val="tx1"/>
                </a:solidFill>
                <a:effectLst/>
                <a:latin typeface="+mn-lt"/>
                <a:ea typeface="+mn-ea"/>
                <a:cs typeface="+mn-cs"/>
              </a:rPr>
              <a:t>. Our </a:t>
            </a:r>
            <a:r>
              <a:rPr lang="en-US" sz="1200" b="0" i="1" u="sng" kern="1200" dirty="0">
                <a:solidFill>
                  <a:schemeClr val="tx1"/>
                </a:solidFill>
                <a:effectLst/>
                <a:latin typeface="+mn-lt"/>
                <a:ea typeface="+mn-ea"/>
                <a:cs typeface="+mn-cs"/>
                <a:hlinkClick r:id="rId4"/>
              </a:rPr>
              <a:t>publisher partnerships</a:t>
            </a:r>
            <a:r>
              <a:rPr lang="en-US" sz="1200" b="0" i="1" kern="1200" dirty="0">
                <a:solidFill>
                  <a:schemeClr val="tx1"/>
                </a:solidFill>
                <a:effectLst/>
                <a:latin typeface="+mn-lt"/>
                <a:ea typeface="+mn-ea"/>
                <a:cs typeface="+mn-cs"/>
              </a:rPr>
              <a:t> and open access PDF extraction provide strong coverage; however, some influential papers may not be designated as such due full-text access limitations.”</a:t>
            </a:r>
            <a:endParaRPr lang="fr-FR" dirty="0"/>
          </a:p>
          <a:p>
            <a:pPr marL="884237" lvl="2" indent="-171450">
              <a:buFontTx/>
              <a:buChar char="-"/>
            </a:pPr>
            <a:r>
              <a:rPr lang="fr-FR" dirty="0"/>
              <a:t>ex. : « </a:t>
            </a:r>
            <a:r>
              <a:rPr lang="fr-FR" i="1" dirty="0" err="1"/>
              <a:t>fields</a:t>
            </a:r>
            <a:r>
              <a:rPr lang="fr-FR" i="1" dirty="0"/>
              <a:t> of </a:t>
            </a:r>
            <a:r>
              <a:rPr lang="fr-FR" i="1" dirty="0" err="1"/>
              <a:t>study</a:t>
            </a:r>
            <a:r>
              <a:rPr lang="fr-FR" dirty="0"/>
              <a:t> »  (https://www.semanticscholar.org/faq#how-does-semantic-scholar-determine-a-papers-field-of-study)</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Semantic Scholar assigns Field of Study using a machine learning classification model based on a paper’s title and abstract. A paper may be assigned up to three Fields of Study. </a:t>
            </a:r>
          </a:p>
          <a:p>
            <a:pPr lvl="1"/>
            <a:r>
              <a:rPr lang="en-US" sz="1200" b="0" i="1" kern="1200" dirty="0">
                <a:solidFill>
                  <a:schemeClr val="tx1"/>
                </a:solidFill>
                <a:effectLst/>
                <a:latin typeface="+mn-lt"/>
                <a:ea typeface="+mn-ea"/>
                <a:cs typeface="+mn-cs"/>
              </a:rPr>
              <a:t>Field of Study classification is </a:t>
            </a:r>
            <a:r>
              <a:rPr lang="en-US" sz="1200" b="1" i="1" kern="1200" dirty="0">
                <a:solidFill>
                  <a:schemeClr val="tx1"/>
                </a:solidFill>
                <a:effectLst/>
                <a:latin typeface="+mn-lt"/>
                <a:ea typeface="+mn-ea"/>
                <a:cs typeface="+mn-cs"/>
              </a:rPr>
              <a:t>currently limited to English-language papers</a:t>
            </a:r>
            <a:r>
              <a:rPr lang="en-US" sz="1200" b="0" i="1" kern="1200" dirty="0">
                <a:solidFill>
                  <a:schemeClr val="tx1"/>
                </a:solidFill>
                <a:effectLst/>
                <a:latin typeface="+mn-lt"/>
                <a:ea typeface="+mn-ea"/>
                <a:cs typeface="+mn-cs"/>
              </a:rPr>
              <a:t>. It is most reliable when both title and abstract are available, but works on just titles as well. If a paper’s title is too ambiguous, it may not be assigned any Field of Study.</a:t>
            </a:r>
            <a:r>
              <a:rPr lang="en-US" sz="1200" b="0" i="0" kern="1200" dirty="0">
                <a:solidFill>
                  <a:schemeClr val="tx1"/>
                </a:solidFill>
                <a:effectLst/>
                <a:latin typeface="+mn-lt"/>
                <a:ea typeface="+mn-ea"/>
                <a:cs typeface="+mn-cs"/>
              </a:rPr>
              <a:t>”</a:t>
            </a:r>
          </a:p>
          <a:p>
            <a:endParaRPr lang="fr-FR" dirty="0"/>
          </a:p>
          <a:p>
            <a:r>
              <a:rPr lang="fr-FR" dirty="0"/>
              <a:t>	</a:t>
            </a:r>
          </a:p>
          <a:p>
            <a:endParaRPr lang="fr-FR" baseline="3000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12</a:t>
            </a:fld>
            <a:endParaRPr lang="fr-FR"/>
          </a:p>
        </p:txBody>
      </p:sp>
    </p:spTree>
    <p:extLst>
      <p:ext uri="{BB962C8B-B14F-4D97-AF65-F5344CB8AC3E}">
        <p14:creationId xmlns:p14="http://schemas.microsoft.com/office/powerpoint/2010/main" val="42765526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dirty="0"/>
              <a:t>prudence et interrogations d’un certain nombre de chercheurs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interrogation sur l’</a:t>
            </a:r>
            <a:r>
              <a:rPr lang="fr-FR" dirty="0" err="1"/>
              <a:t>auto-génération</a:t>
            </a:r>
            <a:r>
              <a:rPr lang="fr-FR" dirty="0"/>
              <a:t> (ex. : Kristina </a:t>
            </a:r>
            <a:r>
              <a:rPr lang="fr-FR" dirty="0" err="1"/>
              <a:t>Hettne</a:t>
            </a:r>
            <a:r>
              <a:rPr lang="fr-FR" dirty="0"/>
              <a:t>, chercheuse à Leiden </a:t>
            </a:r>
            <a:r>
              <a:rPr lang="fr-FR" dirty="0" err="1"/>
              <a:t>university</a:t>
            </a:r>
            <a:r>
              <a:rPr lang="fr-FR" dirty="0"/>
              <a:t> </a:t>
            </a:r>
            <a:r>
              <a:rPr lang="fr-FR" dirty="0" err="1"/>
              <a:t>medical</a:t>
            </a:r>
            <a:r>
              <a:rPr lang="fr-FR" dirty="0"/>
              <a:t> center, 2018 : « </a:t>
            </a:r>
            <a:r>
              <a:rPr lang="fr-FR" i="1" dirty="0"/>
              <a:t>One </a:t>
            </a:r>
            <a:r>
              <a:rPr lang="fr-FR" i="1" dirty="0" err="1"/>
              <a:t>should</a:t>
            </a:r>
            <a:r>
              <a:rPr lang="fr-FR" i="1" dirty="0"/>
              <a:t> </a:t>
            </a:r>
            <a:r>
              <a:rPr lang="fr-FR" i="1" dirty="0" err="1"/>
              <a:t>never</a:t>
            </a:r>
            <a:r>
              <a:rPr lang="fr-FR" i="1" dirty="0"/>
              <a:t> </a:t>
            </a:r>
            <a:r>
              <a:rPr lang="fr-FR" i="1" dirty="0" err="1"/>
              <a:t>believe</a:t>
            </a:r>
            <a:r>
              <a:rPr lang="fr-FR" i="1" dirty="0"/>
              <a:t> an </a:t>
            </a:r>
            <a:r>
              <a:rPr lang="fr-FR" i="1" dirty="0" err="1"/>
              <a:t>auto-generated</a:t>
            </a:r>
            <a:r>
              <a:rPr lang="fr-FR" i="1" dirty="0"/>
              <a:t> </a:t>
            </a:r>
            <a:r>
              <a:rPr lang="fr-FR" i="1" dirty="0" err="1"/>
              <a:t>hypothesis</a:t>
            </a:r>
            <a:r>
              <a:rPr lang="fr-FR" i="1" dirty="0"/>
              <a:t> first-hand </a:t>
            </a:r>
            <a:r>
              <a:rPr lang="fr-FR" i="1" dirty="0" err="1"/>
              <a:t>without</a:t>
            </a:r>
            <a:r>
              <a:rPr lang="fr-FR" i="1" dirty="0"/>
              <a:t> </a:t>
            </a:r>
            <a:r>
              <a:rPr lang="fr-FR" i="1" dirty="0" err="1"/>
              <a:t>investigating</a:t>
            </a:r>
            <a:r>
              <a:rPr lang="fr-FR" i="1" dirty="0"/>
              <a:t> the </a:t>
            </a:r>
            <a:r>
              <a:rPr lang="fr-FR" i="1" dirty="0" err="1"/>
              <a:t>underlying</a:t>
            </a:r>
            <a:r>
              <a:rPr lang="fr-FR" i="1" dirty="0"/>
              <a:t> </a:t>
            </a:r>
            <a:r>
              <a:rPr lang="fr-FR" i="1" dirty="0" err="1"/>
              <a:t>evidence</a:t>
            </a:r>
            <a:r>
              <a:rPr lang="fr-FR" i="1" dirty="0"/>
              <a:t> </a:t>
            </a:r>
            <a:r>
              <a:rPr lang="fr-FR" dirty="0"/>
              <a:t>», citée in A. </a:t>
            </a:r>
            <a:r>
              <a:rPr lang="fr-FR" dirty="0" err="1"/>
              <a:t>Extance</a:t>
            </a:r>
            <a:r>
              <a:rPr lang="fr-FR" dirty="0"/>
              <a:t>  </a:t>
            </a:r>
            <a:r>
              <a:rPr lang="en-US" sz="1200" kern="1200" dirty="0">
                <a:solidFill>
                  <a:schemeClr val="tx1"/>
                </a:solidFill>
                <a:effectLst/>
                <a:latin typeface="+mn-lt"/>
                <a:ea typeface="+mn-ea"/>
                <a:cs typeface="+mn-cs"/>
              </a:rPr>
              <a:t>« How AI Technology…”, </a:t>
            </a:r>
            <a:r>
              <a:rPr lang="en-US" sz="1200" i="1" kern="1200" dirty="0">
                <a:solidFill>
                  <a:schemeClr val="tx1"/>
                </a:solidFill>
                <a:effectLst/>
                <a:latin typeface="+mn-lt"/>
                <a:ea typeface="+mn-ea"/>
                <a:cs typeface="+mn-cs"/>
              </a:rPr>
              <a:t>op. cit.</a:t>
            </a:r>
            <a:r>
              <a:rPr lang="en-US" sz="1200" kern="1200" dirty="0">
                <a:solidFill>
                  <a:schemeClr val="tx1"/>
                </a:solidFill>
                <a:effectLst/>
                <a:latin typeface="+mn-lt"/>
                <a:ea typeface="+mn-ea"/>
                <a:cs typeface="+mn-cs"/>
              </a:rPr>
              <a:t>, https://doi.org/10.1038/d41586-018-06617-5)</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un simple point de départ </a:t>
            </a:r>
            <a:r>
              <a:rPr lang="fr-FR" i="0" dirty="0"/>
              <a:t>(sur le modèle de Wikipédia) – cf. </a:t>
            </a:r>
            <a:r>
              <a:rPr lang="fr-FR" i="0" dirty="0" err="1"/>
              <a:t>Elicit</a:t>
            </a:r>
            <a:r>
              <a:rPr lang="fr-FR" i="0" dirty="0"/>
              <a:t> : « </a:t>
            </a:r>
            <a:r>
              <a:rPr lang="en-US" i="1" dirty="0"/>
              <a:t>Elicit results should be taken as a starting point for your further review and evaluation</a:t>
            </a:r>
            <a:r>
              <a:rPr lang="fr-FR" i="0" dirty="0"/>
              <a:t> » (</a:t>
            </a:r>
            <a:r>
              <a:rPr lang="en-US" i="0" dirty="0"/>
              <a:t>J. Byun et A. </a:t>
            </a:r>
            <a:r>
              <a:rPr lang="en-US" i="0" dirty="0" err="1"/>
              <a:t>Stuhlmüller</a:t>
            </a:r>
            <a:r>
              <a:rPr lang="en-US" i="0" dirty="0"/>
              <a:t>, « How to use Elicit responsibly »..., 25/04/2022, https://ought.org/updates/2022-04-25-responsibility)</a:t>
            </a:r>
            <a:endParaRPr lang="fr-FR" i="0" dirty="0"/>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dirty="0"/>
              <a:t>ne sont pas faits pour des recherches exhaustives </a:t>
            </a:r>
            <a:r>
              <a:rPr lang="fr-FR" dirty="0"/>
              <a:t>mais plutôt pour un rapide coup d’œil sur un sujet : «</a:t>
            </a:r>
            <a:r>
              <a:rPr lang="fr-FR" i="1" dirty="0"/>
              <a:t> </a:t>
            </a:r>
            <a:r>
              <a:rPr lang="fr-FR" b="1" i="1" dirty="0"/>
              <a:t>speed-</a:t>
            </a:r>
            <a:r>
              <a:rPr lang="fr-FR" b="1" i="1" dirty="0" err="1"/>
              <a:t>readers</a:t>
            </a:r>
            <a:r>
              <a:rPr lang="fr-FR" dirty="0"/>
              <a:t> » (A. </a:t>
            </a:r>
            <a:r>
              <a:rPr lang="fr-FR" dirty="0" err="1"/>
              <a:t>Extance</a:t>
            </a:r>
            <a:r>
              <a:rPr lang="fr-FR" dirty="0"/>
              <a:t>, </a:t>
            </a:r>
            <a:r>
              <a:rPr lang="fr-FR" i="1" dirty="0"/>
              <a:t>ibid.</a:t>
            </a:r>
            <a:r>
              <a:rPr lang="fr-FR" i="0" dirty="0"/>
              <a:t>)</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à n’utiliser que pour les tâches dont ils sont capables </a:t>
            </a:r>
            <a:r>
              <a:rPr lang="fr-FR" i="0" dirty="0"/>
              <a:t>(ex. : gestion de projet vs. bibliographie)</a:t>
            </a:r>
          </a:p>
          <a:p>
            <a:pPr marL="274638" lvl="1" indent="0">
              <a:buFontTx/>
              <a:buNone/>
            </a:pPr>
            <a:endParaRPr lang="fr-FR" dirty="0"/>
          </a:p>
          <a:p>
            <a:pPr marL="0" lvl="0" indent="0">
              <a:buFontTx/>
              <a:buNone/>
            </a:pPr>
            <a:r>
              <a:rPr lang="fr-FR" dirty="0"/>
              <a:t>sur ces questions, voir par exemple K. Sanderson,</a:t>
            </a:r>
            <a:r>
              <a:rPr lang="fr-FR" sz="1200" dirty="0"/>
              <a:t> « </a:t>
            </a:r>
            <a:r>
              <a:rPr lang="en-US" sz="1200" dirty="0"/>
              <a:t>AI science search engines...</a:t>
            </a:r>
            <a:r>
              <a:rPr lang="fr-FR" dirty="0"/>
              <a:t>  », </a:t>
            </a:r>
            <a:r>
              <a:rPr lang="fr-FR" i="1" dirty="0"/>
              <a:t>op. </a:t>
            </a:r>
            <a:r>
              <a:rPr lang="fr-FR" i="1" dirty="0" err="1"/>
              <a:t>cit</a:t>
            </a:r>
            <a:r>
              <a:rPr lang="fr-FR" i="1" dirty="0"/>
              <a:t>., </a:t>
            </a:r>
            <a:r>
              <a:rPr lang="fr-FR" i="0" dirty="0"/>
              <a:t>17/04/2023, https://www.nature.com/articles/d41586-023-01273-w,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et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 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135</a:t>
            </a:fld>
            <a:endParaRPr lang="fr-FR"/>
          </a:p>
        </p:txBody>
      </p:sp>
    </p:spTree>
    <p:extLst>
      <p:ext uri="{BB962C8B-B14F-4D97-AF65-F5344CB8AC3E}">
        <p14:creationId xmlns:p14="http://schemas.microsoft.com/office/powerpoint/2010/main" val="2867069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principale source utilisée par ces différents outils : </a:t>
            </a:r>
            <a:r>
              <a:rPr lang="fr-FR" dirty="0" err="1"/>
              <a:t>Semantic</a:t>
            </a:r>
            <a:r>
              <a:rPr lang="fr-FR" dirty="0"/>
              <a:t> scholar</a:t>
            </a: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une </a:t>
            </a:r>
            <a:r>
              <a:rPr lang="fr-FR" b="1" dirty="0">
                <a:sym typeface="Wingdings" panose="05000000000000000000" pitchFamily="2" charset="2"/>
              </a:rPr>
              <a:t>couverture partielle, moins importante que d’autres bases de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sciences, techniques, médecine  représentation moins importante des sciences humaines et sociales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articles  place pour les autres types de publication (livres, etc.)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type de ressources : seulement publications revues pour les pairs ou d’autres (cf. </a:t>
            </a:r>
            <a:r>
              <a:rPr lang="fr-FR" i="1" dirty="0">
                <a:sym typeface="Wingdings" panose="05000000000000000000" pitchFamily="2" charset="2"/>
              </a:rPr>
              <a:t>preprints</a:t>
            </a:r>
            <a:r>
              <a:rPr lang="fr-FR" dirty="0">
                <a:sym typeface="Wingdings" panose="05000000000000000000" pitchFamily="2" charset="2"/>
              </a:rPr>
              <a:t> non </a:t>
            </a:r>
            <a:r>
              <a:rPr lang="fr-FR" i="1" dirty="0">
                <a:sym typeface="Wingdings" panose="05000000000000000000" pitchFamily="2" charset="2"/>
              </a:rPr>
              <a:t>peer-reviewed, </a:t>
            </a:r>
            <a:r>
              <a:rPr lang="fr-FR" i="0" dirty="0">
                <a:sym typeface="Wingdings" panose="05000000000000000000" pitchFamily="2" charset="2"/>
              </a:rPr>
              <a:t>éditeurs prédateurs</a:t>
            </a:r>
            <a:r>
              <a:rPr lang="fr-FR" dirty="0">
                <a:sym typeface="Wingdings" panose="05000000000000000000" pitchFamily="2" charset="2"/>
              </a:rPr>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des </a:t>
            </a:r>
            <a:r>
              <a:rPr lang="fr-FR" b="1" dirty="0">
                <a:sym typeface="Wingdings" panose="05000000000000000000" pitchFamily="2" charset="2"/>
              </a:rPr>
              <a:t>outils majoritairement anglophones et sur des données anglophones </a:t>
            </a:r>
            <a:r>
              <a:rPr lang="fr-FR" dirty="0">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couverture linguistique des données interrogées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des interfaces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disponibles pour interroger ces outils (ex. : recherche en français qui ramènerait des résultats en anglais, comme </a:t>
            </a:r>
            <a:r>
              <a:rPr lang="fr-FR" dirty="0" err="1">
                <a:sym typeface="Wingdings" panose="05000000000000000000" pitchFamily="2" charset="2"/>
              </a:rPr>
              <a:t>SciSpace</a:t>
            </a:r>
            <a:r>
              <a:rPr lang="fr-FR" dirty="0">
                <a:sym typeface="Wingdings" panose="05000000000000000000" pitchFamily="2" charset="2"/>
              </a:rPr>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interrogation sur la </a:t>
            </a:r>
            <a:r>
              <a:rPr lang="fr-FR" b="1" dirty="0">
                <a:sym typeface="Wingdings" panose="05000000000000000000" pitchFamily="2" charset="2"/>
              </a:rPr>
              <a:t>fraîcheur</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automatique en quasi temps réel par rapport à la base de données bibliographiques en utilisant l’API (léger, peu cher mais potentiellement lent)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en décalé : téléchargement des données et nettoyage avant déploiement dans l’outil (plus rapide, plus flexible mais problème pour les mises à jour) ?</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rPr>
              <a:t>données utilisées </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données pas toujours propres – cf. problème des auteurs dans Semantic scholar (même si les auteurs ont la possibilité de revendiquer leur identité et leurs publications) ou indexation d’éditeurs prédateurs et </a:t>
            </a:r>
            <a:r>
              <a:rPr kumimoji="0" lang="fr-FR" sz="1200" b="0" i="1" u="none" strike="noStrike" kern="1200" cap="none" spc="0" normalizeH="0" baseline="0" noProof="0" dirty="0">
                <a:ln>
                  <a:noFill/>
                </a:ln>
                <a:solidFill>
                  <a:prstClr val="black"/>
                </a:solidFill>
                <a:effectLst/>
                <a:uLnTx/>
                <a:uFillTx/>
                <a:latin typeface="+mn-lt"/>
                <a:ea typeface="+mn-ea"/>
                <a:cs typeface="+mn-cs"/>
              </a:rPr>
              <a:t>preprints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données contextualisées – cf. problème des biais dans les processus de citations académiques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donnés de niveau variable  : </a:t>
            </a:r>
            <a:r>
              <a:rPr kumimoji="0" lang="fr-FR" sz="1200" b="1" i="0" u="none" strike="noStrike" kern="1200" cap="none" spc="0" normalizeH="0" baseline="0" noProof="0" dirty="0">
                <a:ln>
                  <a:noFill/>
                </a:ln>
                <a:solidFill>
                  <a:srgbClr val="FF0000"/>
                </a:solidFill>
                <a:effectLst/>
                <a:uLnTx/>
                <a:uFillTx/>
                <a:latin typeface="+mn-lt"/>
                <a:ea typeface="+mn-ea"/>
                <a:cs typeface="+mn-cs"/>
              </a:rPr>
              <a:t>parfois métadonnées uniquement, parfois </a:t>
            </a:r>
            <a:r>
              <a:rPr kumimoji="0" lang="fr-FR" sz="1200" b="1" i="1" u="none" strike="noStrike" kern="1200" cap="none" spc="0" normalizeH="0" baseline="0" noProof="0" dirty="0">
                <a:ln>
                  <a:noFill/>
                </a:ln>
                <a:solidFill>
                  <a:srgbClr val="FF0000"/>
                </a:solidFill>
                <a:effectLst/>
                <a:uLnTx/>
                <a:uFillTx/>
                <a:latin typeface="+mn-lt"/>
                <a:ea typeface="+mn-ea"/>
                <a:cs typeface="+mn-cs"/>
              </a:rPr>
              <a:t>abstract</a:t>
            </a:r>
            <a:r>
              <a:rPr kumimoji="0" lang="fr-FR" sz="1200" b="1" i="0" u="none" strike="noStrike" kern="1200" cap="none" spc="0" normalizeH="0" baseline="0" noProof="0" dirty="0">
                <a:ln>
                  <a:noFill/>
                </a:ln>
                <a:solidFill>
                  <a:srgbClr val="FF0000"/>
                </a:solidFill>
                <a:effectLst/>
                <a:uLnTx/>
                <a:uFillTx/>
                <a:latin typeface="+mn-lt"/>
                <a:ea typeface="+mn-ea"/>
                <a:cs typeface="+mn-cs"/>
              </a:rPr>
              <a:t>, parfois références / citations, parfois texte intégral </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inégalités dans les données à disposition = inégalités dans les traitements possibles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données parfois volontairement exclues si insuffisantes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alors même qu’elles pourraient être plus pertinentes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une prime aux publications / éditeurs / diffuseurs de contenus soutenant les principes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access</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au détriment des publications derrière paywalls si pas de partenariats (Scite)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availability</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bias</a:t>
            </a:r>
            <a:r>
              <a:rPr kumimoji="0" lang="fr-FR" sz="1200" b="0" i="0" u="none" strike="noStrike" kern="1200" cap="none" spc="0" normalizeH="0" baseline="0" noProof="0" dirty="0">
                <a:ln>
                  <a:noFill/>
                </a:ln>
                <a:solidFill>
                  <a:prstClr val="black"/>
                </a:solidFill>
                <a:effectLst/>
                <a:uLnTx/>
                <a:uFillTx/>
                <a:latin typeface="+mn-lt"/>
                <a:ea typeface="+mn-ea"/>
                <a:cs typeface="+mn-cs"/>
              </a:rPr>
              <a:t> » (cf. </a:t>
            </a:r>
            <a:r>
              <a:rPr lang="en-US" b="0" dirty="0"/>
              <a:t>T. Kubacka, « Guest Post — There is More to Reliable Chatbots… », 21/02/2024, https://scholarlykitchen.sspnet.org/2024/02/21/guest-post-there-is-more-to-reliable-chatbots-than-providing-scientific-references-the-case-of-scopusai/)</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4464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1" dirty="0"/>
              <a:t>les traitements IA ne sont bons que si les données utilisées sont bons et si les traitements algorithmiques sont pertinents</a:t>
            </a:r>
          </a:p>
          <a:p>
            <a:pPr marL="360363" indent="-185738"/>
            <a:r>
              <a:rPr lang="fr-FR" dirty="0"/>
              <a:t>	- </a:t>
            </a:r>
            <a:r>
              <a:rPr lang="fr-FR" b="1" dirty="0"/>
              <a:t>des traitements IA variés</a:t>
            </a:r>
          </a:p>
          <a:p>
            <a:pPr marL="534988" indent="-185738"/>
            <a:r>
              <a:rPr lang="fr-FR" dirty="0"/>
              <a:t>	- terme d’« IA » à la mode mais ces services en utilisent à différents niveaux : traitement de la requête en langage naturel, similarité sur les mots-clés ou sur </a:t>
            </a:r>
            <a:r>
              <a:rPr lang="fr-FR" i="0" dirty="0"/>
              <a:t>l’</a:t>
            </a:r>
            <a:r>
              <a:rPr lang="fr-FR" i="1" dirty="0"/>
              <a:t>abstract</a:t>
            </a:r>
            <a:r>
              <a:rPr lang="fr-FR" dirty="0"/>
              <a:t>, compréhension du contexte d’une citation, synthèse, réponse en langage naturel…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t>	- les algorithmes peuvent être spécialisés : certains sont meilleurs pour traiter le texte (</a:t>
            </a:r>
            <a:r>
              <a:rPr lang="fr-FR" i="1" dirty="0"/>
              <a:t>abstracts</a:t>
            </a:r>
            <a:r>
              <a:rPr lang="fr-FR" i="0" dirty="0"/>
              <a:t>), d’autres sont meilleurs pour comprendre le contexte (citations)</a:t>
            </a:r>
            <a:r>
              <a:rPr lang="fr-FR" dirty="0"/>
              <a:t> (cf. https://www.semanticscholar.org/api-gallery/better-together) : les outils n’utilisent pas nécessairement l’ensemble des techniques possibles</a:t>
            </a:r>
          </a:p>
          <a:p>
            <a:r>
              <a:rPr lang="fr-FR" dirty="0"/>
              <a:t>		</a:t>
            </a:r>
          </a:p>
          <a:p>
            <a:pPr marL="360363" indent="-185738"/>
            <a:r>
              <a:rPr lang="fr-FR" dirty="0"/>
              <a:t>	- </a:t>
            </a:r>
            <a:r>
              <a:rPr lang="fr-FR" b="1" dirty="0"/>
              <a:t>la question des hallucinations </a:t>
            </a:r>
            <a:r>
              <a:rPr lang="fr-FR" dirty="0"/>
              <a:t>:</a:t>
            </a:r>
          </a:p>
          <a:p>
            <a:pPr marL="534988" indent="-185738"/>
            <a:r>
              <a:rPr lang="fr-FR" dirty="0"/>
              <a:t>	- hallucinations = un élément inhérent au fonctionnement des LLM ; d’autant plus importantes avec les IA génératives qu’entraînement des LLM sur des données larges et non ciblées</a:t>
            </a:r>
          </a:p>
          <a:p>
            <a:pPr marL="534988" indent="-185738"/>
            <a:r>
              <a:rPr lang="fr-FR" dirty="0"/>
              <a:t>	- outils IA de littérature académique : fonctionnement généralement différent </a:t>
            </a:r>
          </a:p>
          <a:p>
            <a:pPr marL="534988" indent="-174625"/>
            <a:r>
              <a:rPr lang="fr-FR" dirty="0"/>
              <a:t>		- couche LLM seulement une fois les données bibliographiques / textuelles récupérées et pour un but précis : résumé ou synthèse, soit l’usage le plus approprié des LLM (traitement du langage)</a:t>
            </a:r>
          </a:p>
          <a:p>
            <a:pPr marL="534988" indent="-174625"/>
            <a:r>
              <a:rPr lang="fr-FR" dirty="0"/>
              <a:t>		- n’empêche pas les erreurs et les approximations, puisque LLM – cf. une diapo suivante</a:t>
            </a:r>
          </a:p>
          <a:p>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088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également le descriptif du fonctionnement initial d’</a:t>
            </a:r>
            <a:r>
              <a:rPr lang="fr-FR" dirty="0" err="1"/>
              <a:t>Elicit</a:t>
            </a:r>
            <a:r>
              <a:rPr lang="fr-FR" dirty="0"/>
              <a:t> : </a:t>
            </a:r>
            <a:r>
              <a:rPr lang="en-US" dirty="0"/>
              <a:t>J. Byun et A. </a:t>
            </a:r>
            <a:r>
              <a:rPr lang="en-US" dirty="0" err="1"/>
              <a:t>Stuhlmüller</a:t>
            </a:r>
            <a:r>
              <a:rPr lang="en-US" dirty="0"/>
              <a:t>, « How to use Elicit responsibly »..., 25/04/2022, https://ought.org/updates/2022-04-25-responsibility</a:t>
            </a:r>
            <a:endParaRPr lang="fr-FR" dirty="0"/>
          </a:p>
          <a:p>
            <a:pPr marL="0" indent="0">
              <a:buFontTx/>
              <a:buNone/>
            </a:pPr>
            <a:endParaRPr lang="fr-FR" dirty="0"/>
          </a:p>
          <a:p>
            <a:pPr marL="0" indent="0">
              <a:buFontTx/>
              <a:buNone/>
            </a:pPr>
            <a:endParaRPr lang="fr-FR" dirty="0"/>
          </a:p>
          <a:p>
            <a:pPr marL="171450" indent="-171450">
              <a:buFontTx/>
              <a:buChar char="-"/>
            </a:pPr>
            <a:r>
              <a:rPr lang="fr-FR" dirty="0"/>
              <a:t>actuellement : systèmes automatiques insuffisants pour les LLM : </a:t>
            </a:r>
            <a:r>
              <a:rPr lang="fr-FR" b="1" dirty="0"/>
              <a:t>nécessaire supervision humaine</a:t>
            </a:r>
          </a:p>
          <a:p>
            <a:pPr marL="446088" lvl="1" indent="-171450">
              <a:buFontTx/>
              <a:buChar char="-"/>
            </a:pPr>
            <a:r>
              <a:rPr lang="fr-FR" dirty="0"/>
              <a:t>cf. </a:t>
            </a:r>
            <a:r>
              <a:rPr lang="fr-FR" dirty="0" err="1"/>
              <a:t>Semantic</a:t>
            </a:r>
            <a:r>
              <a:rPr lang="fr-FR" dirty="0"/>
              <a:t> scholar : « </a:t>
            </a:r>
            <a:r>
              <a:rPr lang="en-US" i="1" dirty="0"/>
              <a:t>Right now, the best standard we have is to have a very educated human look at [the AI output] and carefully analyze it</a:t>
            </a:r>
            <a:r>
              <a:rPr lang="en-US" dirty="0"/>
              <a:t>.</a:t>
            </a:r>
            <a:r>
              <a:rPr lang="fr-FR" dirty="0"/>
              <a:t> » : recours au </a:t>
            </a:r>
            <a:r>
              <a:rPr lang="fr-FR" i="1" dirty="0"/>
              <a:t>feedback </a:t>
            </a:r>
            <a:r>
              <a:rPr lang="fr-FR" i="0" dirty="0"/>
              <a:t>de 300 étudiants </a:t>
            </a:r>
            <a:r>
              <a:rPr lang="fr-FR" i="1" dirty="0" err="1"/>
              <a:t>graduate</a:t>
            </a:r>
            <a:r>
              <a:rPr lang="fr-FR" i="0" dirty="0"/>
              <a:t> payés et milliers de volontaires</a:t>
            </a:r>
            <a:r>
              <a:rPr lang="fr-FR" dirty="0"/>
              <a:t> (J. </a:t>
            </a:r>
            <a:r>
              <a:rPr lang="fr-FR" dirty="0" err="1"/>
              <a:t>Brainard</a:t>
            </a:r>
            <a:r>
              <a:rPr lang="fr-FR" dirty="0"/>
              <a:t>, « </a:t>
            </a:r>
            <a:r>
              <a:rPr lang="en-US" dirty="0"/>
              <a:t>As scientists face a flood of papers, AI developers aim to help</a:t>
            </a:r>
            <a:r>
              <a:rPr lang="fr-FR" dirty="0"/>
              <a:t>  », </a:t>
            </a:r>
            <a:r>
              <a:rPr lang="fr-FR" i="1" dirty="0"/>
              <a:t>op. </a:t>
            </a:r>
            <a:r>
              <a:rPr lang="fr-FR" i="1" dirty="0" err="1"/>
              <a:t>cit</a:t>
            </a:r>
            <a:r>
              <a:rPr lang="fr-FR" i="1" dirty="0"/>
              <a:t>.</a:t>
            </a:r>
            <a:r>
              <a:rPr lang="fr-FR" dirty="0"/>
              <a:t>, https://www.science.org/content/article/scientists-face-flood-papers-ai-developers-aim-help)</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à la technologie RAG, il semblerait que les résultats présentent moins d’hallucinations que pour les IA génératives généralistes :</a:t>
            </a:r>
          </a:p>
          <a:p>
            <a:pPr marL="360363" indent="-185738">
              <a:buFontTx/>
              <a:buNone/>
            </a:pPr>
            <a:r>
              <a:rPr lang="fr-FR" dirty="0"/>
              <a:t>	- s’</a:t>
            </a:r>
            <a:r>
              <a:rPr lang="fr-FR" dirty="0" err="1"/>
              <a:t>appuyent</a:t>
            </a:r>
            <a:r>
              <a:rPr lang="fr-FR" dirty="0"/>
              <a:t> sur des sources académiques déjà ciblées, et font travailler les LLM seulement dans un second temps sur une pré-sélection de réponses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mais des problèmes néanmoins sur les éléments donnés à l’appui des réponses : parfois faux – nécessaire de distinguer :	</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extractifs » </a:t>
            </a:r>
            <a:r>
              <a:rPr lang="fr-FR" dirty="0">
                <a:sym typeface="Wingdings" panose="05000000000000000000" pitchFamily="2" charset="2"/>
              </a:rPr>
              <a:t>: citent les éléments exacts à l’origine de leurs réponses (ex. : Consensus, Scite) - ! cependant à vérifier sur le document original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génératifs » </a:t>
            </a:r>
            <a:r>
              <a:rPr lang="fr-FR" dirty="0">
                <a:sym typeface="Wingdings" panose="05000000000000000000" pitchFamily="2" charset="2"/>
              </a:rPr>
              <a:t>: peuvent donc faire des erreurs, passer à côté d’éléments, mal interpréter, proposer des réponses à tout prix quand pas de réponse pertinente, etc. lors du processus de génération de la réponse (cf. résumés, synthèses)</a:t>
            </a:r>
            <a:endParaRPr lang="fr-FR" dirty="0"/>
          </a:p>
          <a:p>
            <a:pPr marL="534988" lvl="1" indent="0">
              <a:buFontTx/>
              <a:buNone/>
            </a:pPr>
            <a:r>
              <a:rPr lang="fr-FR" dirty="0"/>
              <a:t>- ex. de recherche de limitation des hallucinations : explications de </a:t>
            </a:r>
            <a:r>
              <a:rPr lang="fr-FR" dirty="0" err="1"/>
              <a:t>ScholarAI</a:t>
            </a:r>
            <a:r>
              <a:rPr lang="fr-FR" dirty="0"/>
              <a:t> (https://scholarai.io/faq)</a:t>
            </a:r>
          </a:p>
          <a:p>
            <a:pPr marL="534988" lvl="2" indent="0"/>
            <a:r>
              <a:rPr lang="en-US" sz="1200" b="1" i="1" kern="1200" dirty="0">
                <a:solidFill>
                  <a:schemeClr val="tx1"/>
                </a:solidFill>
                <a:effectLst/>
                <a:latin typeface="+mn-lt"/>
                <a:ea typeface="+mn-ea"/>
                <a:cs typeface="+mn-cs"/>
              </a:rPr>
              <a:t>Why does </a:t>
            </a:r>
            <a:r>
              <a:rPr lang="en-US" sz="1200" b="1" i="1" kern="1200" dirty="0" err="1">
                <a:solidFill>
                  <a:schemeClr val="tx1"/>
                </a:solidFill>
                <a:effectLst/>
                <a:latin typeface="+mn-lt"/>
                <a:ea typeface="+mn-ea"/>
                <a:cs typeface="+mn-cs"/>
              </a:rPr>
              <a:t>ScholarAI</a:t>
            </a:r>
            <a:r>
              <a:rPr lang="en-US" sz="1200" b="1" i="1" kern="1200" dirty="0">
                <a:solidFill>
                  <a:schemeClr val="tx1"/>
                </a:solidFill>
                <a:effectLst/>
                <a:latin typeface="+mn-lt"/>
                <a:ea typeface="+mn-ea"/>
                <a:cs typeface="+mn-cs"/>
              </a:rPr>
              <a:t> only read one section of a papers at a time?</a:t>
            </a:r>
          </a:p>
          <a:p>
            <a:pPr marL="534988" lvl="2" indent="0"/>
            <a:r>
              <a:rPr lang="en-US" sz="1200" b="0" i="1" kern="1200" dirty="0">
                <a:solidFill>
                  <a:schemeClr val="tx1"/>
                </a:solidFill>
                <a:effectLst/>
                <a:latin typeface="+mn-lt"/>
                <a:ea typeface="+mn-ea"/>
                <a:cs typeface="+mn-cs"/>
              </a:rPr>
              <a:t>In short, to limit hallucinations. We do this by:</a:t>
            </a:r>
          </a:p>
          <a:p>
            <a:pPr marL="534988" lvl="2" indent="0"/>
            <a:r>
              <a:rPr lang="en-US" sz="1200" b="0" i="1" kern="1200" dirty="0">
                <a:solidFill>
                  <a:schemeClr val="tx1"/>
                </a:solidFill>
                <a:effectLst/>
                <a:latin typeface="+mn-lt"/>
                <a:ea typeface="+mn-ea"/>
                <a:cs typeface="+mn-cs"/>
              </a:rPr>
              <a:t>1) Only returning only a couple of segments of a paper at a time. Since papers are often long documents, its common that the full content of a paper will extend beyond </a:t>
            </a:r>
            <a:r>
              <a:rPr lang="en-US" sz="1200" b="0" i="1" kern="1200" dirty="0" err="1">
                <a:solidFill>
                  <a:schemeClr val="tx1"/>
                </a:solidFill>
                <a:effectLst/>
                <a:latin typeface="+mn-lt"/>
                <a:ea typeface="+mn-ea"/>
                <a:cs typeface="+mn-cs"/>
              </a:rPr>
              <a:t>ChatGPT's</a:t>
            </a:r>
            <a:r>
              <a:rPr lang="en-US" sz="1200" b="0" i="1" kern="1200" dirty="0">
                <a:solidFill>
                  <a:schemeClr val="tx1"/>
                </a:solidFill>
                <a:effectLst/>
                <a:latin typeface="+mn-lt"/>
                <a:ea typeface="+mn-ea"/>
                <a:cs typeface="+mn-cs"/>
              </a:rPr>
              <a:t> context window (think of the context window as "short-term memory"). If we were to provide the entire paper content, ChatGPT would likely hallucinate details since ChatGPT would not be able to capture the entire context.</a:t>
            </a:r>
          </a:p>
          <a:p>
            <a:pPr marL="534988" lvl="2" indent="0"/>
            <a:r>
              <a:rPr lang="en-US" sz="1200" b="0" i="1" kern="1200" dirty="0">
                <a:solidFill>
                  <a:schemeClr val="tx1"/>
                </a:solidFill>
                <a:effectLst/>
                <a:latin typeface="+mn-lt"/>
                <a:ea typeface="+mn-ea"/>
                <a:cs typeface="+mn-cs"/>
              </a:rPr>
              <a:t>2) Only returning source content, not summaries or generative answers. Since ChatGPT is generative itself, each application of generative summary can increase the risk of content being distorted.</a:t>
            </a:r>
          </a:p>
          <a:p>
            <a:pPr marL="534988" lvl="2" indent="0"/>
            <a:r>
              <a:rPr lang="en-US" sz="1200" b="0" i="1" kern="1200" dirty="0" err="1">
                <a:solidFill>
                  <a:schemeClr val="tx1"/>
                </a:solidFill>
                <a:effectLst/>
                <a:latin typeface="+mn-lt"/>
                <a:ea typeface="+mn-ea"/>
                <a:cs typeface="+mn-cs"/>
              </a:rPr>
              <a:t>ScholarAI</a:t>
            </a:r>
            <a:r>
              <a:rPr lang="en-US" sz="1200" b="0" i="1" kern="1200" dirty="0">
                <a:solidFill>
                  <a:schemeClr val="tx1"/>
                </a:solidFill>
                <a:effectLst/>
                <a:latin typeface="+mn-lt"/>
                <a:ea typeface="+mn-ea"/>
                <a:cs typeface="+mn-cs"/>
              </a:rPr>
              <a:t> has guardrails to prevent users from requesting large swaths of content at once without writing about each response, but users sometimes bypass this by specifically requesting. Please note that when this happens, the risk of hallucination drastically increases.</a:t>
            </a:r>
          </a:p>
          <a:p>
            <a:pPr marL="0" indent="0">
              <a:buFontTx/>
              <a:buNone/>
            </a:pPr>
            <a:endParaRPr lang="fr-FR" dirty="0"/>
          </a:p>
          <a:p>
            <a:pPr marL="0" indent="0">
              <a:buFontTx/>
              <a:buNone/>
            </a:pPr>
            <a:r>
              <a:rPr lang="fr-FR" dirty="0"/>
              <a:t>! : il n’y a pas de corrélations entre la qualité des résultats et la qualité perçue du texte généré : les usagers ont tendance à considérer comme plus utiles les réponses fournis par les IA génératives qui sont en fait les moins justes et les moins précises (cf. par ex. N. L. </a:t>
            </a:r>
            <a:r>
              <a:rPr lang="fr-FR" dirty="0" err="1"/>
              <a:t>Fiu</a:t>
            </a:r>
            <a:r>
              <a:rPr lang="fr-FR" dirty="0"/>
              <a:t> et al., « </a:t>
            </a:r>
            <a:r>
              <a:rPr lang="en-US" dirty="0"/>
              <a:t>Evaluating verifiability in generative search engines », 2023, http://arxiv.org/abs/2304.09848)</a:t>
            </a:r>
            <a:endParaRPr lang="fr-FR" dirty="0"/>
          </a:p>
          <a:p>
            <a:pPr marL="0" indent="0">
              <a:buFontTx/>
              <a:buNone/>
            </a:pPr>
            <a:endParaRPr lang="fr-FR" dirty="0"/>
          </a:p>
          <a:p>
            <a:pPr marL="0" indent="0">
              <a:buFontTx/>
              <a:buNone/>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138</a:t>
            </a:fld>
            <a:endParaRPr lang="fr-FR"/>
          </a:p>
        </p:txBody>
      </p:sp>
    </p:spTree>
    <p:extLst>
      <p:ext uri="{BB962C8B-B14F-4D97-AF65-F5344CB8AC3E}">
        <p14:creationId xmlns:p14="http://schemas.microsoft.com/office/powerpoint/2010/main" val="26206344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b="1" dirty="0">
                <a:solidFill>
                  <a:schemeClr val="tx1"/>
                </a:solidFill>
              </a:rPr>
              <a:t>des outils encore à la recherche de maturité et manquant de cohérence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ouverture d’</a:t>
            </a:r>
            <a:r>
              <a:rPr lang="fr-FR" b="1" dirty="0">
                <a:solidFill>
                  <a:schemeClr val="tx1"/>
                </a:solidFill>
              </a:rPr>
              <a:t>outils non stabilisés </a:t>
            </a:r>
            <a:r>
              <a:rPr lang="fr-FR" b="0" dirty="0">
                <a:solidFill>
                  <a:schemeClr val="tx1"/>
                </a:solidFill>
              </a:rPr>
              <a:t>(ex. : Consensus, </a:t>
            </a:r>
            <a:r>
              <a:rPr lang="fr-FR" b="0" dirty="0" err="1">
                <a:solidFill>
                  <a:schemeClr val="tx1"/>
                </a:solidFill>
              </a:rPr>
              <a:t>Scite</a:t>
            </a:r>
            <a:r>
              <a:rPr lang="fr-FR" b="0" dirty="0">
                <a:solidFill>
                  <a:schemeClr val="tx1"/>
                </a:solidFill>
              </a:rPr>
              <a:t> assistant : </a:t>
            </a:r>
            <a:r>
              <a:rPr lang="fr-FR" b="1" dirty="0">
                <a:solidFill>
                  <a:schemeClr val="tx1"/>
                </a:solidFill>
              </a:rPr>
              <a:t>version bêta</a:t>
            </a:r>
            <a:r>
              <a:rPr lang="fr-FR" b="0" dirty="0">
                <a:solidFill>
                  <a:schemeClr val="tx1"/>
                </a:solidFill>
              </a:rPr>
              <a: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cf. </a:t>
            </a:r>
            <a:r>
              <a:rPr lang="fr-FR" b="0" dirty="0" err="1">
                <a:solidFill>
                  <a:schemeClr val="tx1"/>
                </a:solidFill>
              </a:rPr>
              <a:t>Elicit</a:t>
            </a:r>
            <a:r>
              <a:rPr lang="fr-FR" b="0" dirty="0">
                <a:solidFill>
                  <a:schemeClr val="tx1"/>
                </a:solidFill>
              </a:rPr>
              <a:t> : « </a:t>
            </a:r>
            <a:r>
              <a:rPr lang="en-US" b="0" i="1" dirty="0">
                <a:solidFill>
                  <a:schemeClr val="tx1"/>
                </a:solidFill>
              </a:rPr>
              <a:t>Elicit is a very early stage tool and we launch things uncomfortably beta to iterate quickly with user feedback</a:t>
            </a:r>
            <a:r>
              <a:rPr lang="fr-FR" b="0" dirty="0">
                <a:solidFill>
                  <a:schemeClr val="tx1"/>
                </a:solidFill>
              </a:rPr>
              <a:t> » (</a:t>
            </a:r>
            <a:r>
              <a:rPr lang="en-US" dirty="0"/>
              <a:t>J. Byun et A. </a:t>
            </a:r>
            <a:r>
              <a:rPr lang="en-US" dirty="0" err="1"/>
              <a:t>Stuhlmüller</a:t>
            </a:r>
            <a:r>
              <a:rPr lang="en-US" dirty="0"/>
              <a:t>, « How to use Elicit responsibly »..., 25/04/2022, https://ought.org/updates/2022-04-25-responsibility)</a:t>
            </a:r>
            <a:endParaRPr lang="fr-FR" b="0" dirty="0">
              <a:solidFill>
                <a:schemeClr val="tx1"/>
              </a:solidFill>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pour les fournisseurs de service, aux utilisateurs de vérifier les résultats et de signaler des problèmes </a:t>
            </a:r>
            <a:r>
              <a:rPr lang="fr-FR" dirty="0"/>
              <a:t>; méthode assez courante dans la tech mais posant davantage de problème pour la science</a:t>
            </a:r>
            <a:endParaRPr lang="fr-FR" b="0" dirty="0">
              <a:solidFill>
                <a:schemeClr val="tx1"/>
              </a:solidFill>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fonctionnalités parfois possibles </a:t>
            </a:r>
            <a:r>
              <a:rPr lang="fr-FR" b="1" dirty="0">
                <a:solidFill>
                  <a:schemeClr val="tx1"/>
                </a:solidFill>
              </a:rPr>
              <a:t>uniquement sur certaines publications </a:t>
            </a:r>
            <a:r>
              <a:rPr lang="fr-FR" b="0" dirty="0">
                <a:solidFill>
                  <a:schemeClr val="tx1"/>
                </a:solidFill>
              </a:rPr>
              <a:t>et non l’ensemble (ex. : sur certaines disciplines ou certaines publications seulement comme Semantic scholar reader)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solidFill>
                  <a:schemeClr val="tx1"/>
                </a:solidFill>
              </a:rPr>
              <a:t>évolutions des services régulières </a:t>
            </a:r>
            <a:r>
              <a:rPr lang="fr-FR" b="0" dirty="0">
                <a:solidFill>
                  <a:schemeClr val="tx1"/>
                </a:solidFill>
              </a:rPr>
              <a:t>(ajouts ou suppressions de fonctionnalités, changement des interfaces – cf. </a:t>
            </a:r>
            <a:r>
              <a:rPr lang="fr-FR" b="0" dirty="0" err="1">
                <a:solidFill>
                  <a:schemeClr val="tx1"/>
                </a:solidFill>
              </a:rPr>
              <a:t>Semantic</a:t>
            </a:r>
            <a:r>
              <a:rPr lang="fr-FR" b="0" dirty="0">
                <a:solidFill>
                  <a:schemeClr val="tx1"/>
                </a:solidFill>
              </a:rPr>
              <a:t> scholar depuis son ouverture)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outils souvent développés avant le développement de </a:t>
            </a:r>
            <a:r>
              <a:rPr lang="fr-FR" b="0" dirty="0" err="1">
                <a:solidFill>
                  <a:schemeClr val="tx1"/>
                </a:solidFill>
              </a:rPr>
              <a:t>ChatGPT</a:t>
            </a:r>
            <a:r>
              <a:rPr lang="fr-FR" b="0" dirty="0">
                <a:solidFill>
                  <a:schemeClr val="tx1"/>
                </a:solidFill>
              </a:rPr>
              <a:t> </a:t>
            </a:r>
            <a:r>
              <a:rPr lang="fr-FR" b="0" dirty="0">
                <a:solidFill>
                  <a:schemeClr val="tx1"/>
                </a:solidFill>
                <a:sym typeface="Wingdings" panose="05000000000000000000" pitchFamily="2" charset="2"/>
              </a:rPr>
              <a:t> ajout de fonctionnalités récentes autour des LLM </a:t>
            </a:r>
            <a:r>
              <a:rPr lang="fr-FR" b="0" dirty="0">
                <a:solidFill>
                  <a:schemeClr val="tx1"/>
                </a:solidFill>
              </a:rPr>
              <a:t>pour une </a:t>
            </a:r>
            <a:r>
              <a:rPr lang="fr-FR" b="1" dirty="0">
                <a:solidFill>
                  <a:schemeClr val="tx1"/>
                </a:solidFill>
              </a:rPr>
              <a:t>couche « assistant »</a:t>
            </a:r>
            <a:r>
              <a:rPr lang="fr-FR" b="0" dirty="0">
                <a:solidFill>
                  <a:schemeClr val="tx1"/>
                </a:solidFill>
              </a:rPr>
              <a:t> pour intégrer les interactions en langage naturel Q &amp; A (ex. : </a:t>
            </a:r>
            <a:r>
              <a:rPr lang="fr-FR" b="0" dirty="0" err="1">
                <a:solidFill>
                  <a:schemeClr val="tx1"/>
                </a:solidFill>
              </a:rPr>
              <a:t>Scite</a:t>
            </a:r>
            <a:r>
              <a:rPr lang="fr-FR" b="0" dirty="0">
                <a:solidFill>
                  <a:schemeClr val="tx1"/>
                </a:solidFill>
              </a:rPr>
              <a:t> assistant)</a:t>
            </a:r>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b="0" dirty="0">
              <a:solidFill>
                <a:schemeClr val="tx1"/>
              </a:solidFill>
            </a:endParaRPr>
          </a:p>
          <a:p>
            <a:pPr marL="171450" lvl="0" indent="-171450">
              <a:buFontTx/>
              <a:buChar char="-"/>
            </a:pPr>
            <a:r>
              <a:rPr lang="fr-FR" b="0" dirty="0">
                <a:solidFill>
                  <a:schemeClr val="tx1"/>
                </a:solidFill>
              </a:rPr>
              <a:t>des interrogations sur la </a:t>
            </a:r>
            <a:r>
              <a:rPr lang="fr-FR" b="1" dirty="0">
                <a:solidFill>
                  <a:schemeClr val="tx1"/>
                </a:solidFill>
              </a:rPr>
              <a:t>représentativité des réponses</a:t>
            </a:r>
          </a:p>
          <a:p>
            <a:pPr marL="446088" lvl="1" indent="-171450">
              <a:buFontTx/>
              <a:buChar char="-"/>
            </a:pPr>
            <a:r>
              <a:rPr lang="fr-FR" b="0" dirty="0">
                <a:solidFill>
                  <a:schemeClr val="tx1"/>
                </a:solidFill>
              </a:rPr>
              <a:t>le système de génération de réponses (résumé / synthèse) ne prend souvent en compte que quelques publications</a:t>
            </a:r>
          </a:p>
          <a:p>
            <a:pPr marL="446088" lvl="1" indent="-171450">
              <a:buFontTx/>
              <a:buChar char="-"/>
            </a:pPr>
            <a:r>
              <a:rPr lang="fr-FR" b="0" dirty="0">
                <a:solidFill>
                  <a:schemeClr val="tx1"/>
                </a:solidFill>
              </a:rPr>
              <a:t>critères de choix sur un nombre aussi peu nombreux ? ex. : résumé de 4 « </a:t>
            </a:r>
            <a:r>
              <a:rPr lang="fr-FR" b="0" i="1" dirty="0">
                <a:solidFill>
                  <a:schemeClr val="tx1"/>
                </a:solidFill>
              </a:rPr>
              <a:t>top </a:t>
            </a:r>
            <a:r>
              <a:rPr lang="fr-FR" b="0" i="1" dirty="0" err="1">
                <a:solidFill>
                  <a:schemeClr val="tx1"/>
                </a:solidFill>
              </a:rPr>
              <a:t>papers</a:t>
            </a:r>
            <a:r>
              <a:rPr lang="fr-FR" b="0" dirty="0">
                <a:solidFill>
                  <a:schemeClr val="tx1"/>
                </a:solidFill>
              </a:rPr>
              <a:t> » dans </a:t>
            </a:r>
            <a:r>
              <a:rPr lang="fr-FR" b="0" dirty="0" err="1">
                <a:solidFill>
                  <a:schemeClr val="tx1"/>
                </a:solidFill>
              </a:rPr>
              <a:t>Elicit</a:t>
            </a:r>
            <a:r>
              <a:rPr lang="fr-FR" b="0" dirty="0">
                <a:solidFill>
                  <a:schemeClr val="tx1"/>
                </a:solidFill>
              </a:rPr>
              <a:t> ; 5 </a:t>
            </a:r>
            <a:r>
              <a:rPr lang="fr-FR" b="0" dirty="0" err="1">
                <a:solidFill>
                  <a:schemeClr val="tx1"/>
                </a:solidFill>
              </a:rPr>
              <a:t>papers</a:t>
            </a:r>
            <a:r>
              <a:rPr lang="fr-FR" b="0" dirty="0">
                <a:solidFill>
                  <a:schemeClr val="tx1"/>
                </a:solidFill>
              </a:rPr>
              <a:t> dans </a:t>
            </a:r>
            <a:r>
              <a:rPr lang="fr-FR" b="0" dirty="0" err="1">
                <a:solidFill>
                  <a:schemeClr val="tx1"/>
                </a:solidFill>
              </a:rPr>
              <a:t>SciSpace</a:t>
            </a:r>
            <a:r>
              <a:rPr lang="fr-FR" b="0" dirty="0">
                <a:solidFill>
                  <a:schemeClr val="tx1"/>
                </a:solidFill>
              </a:rPr>
              <a:t> ; 10 maximum pour Consensus ; pour </a:t>
            </a:r>
            <a:r>
              <a:rPr lang="fr-FR" b="0" dirty="0" err="1">
                <a:solidFill>
                  <a:schemeClr val="tx1"/>
                </a:solidFill>
              </a:rPr>
              <a:t>Connected</a:t>
            </a:r>
            <a:r>
              <a:rPr lang="fr-FR" b="0" dirty="0">
                <a:solidFill>
                  <a:schemeClr val="tx1"/>
                </a:solidFill>
              </a:rPr>
              <a:t> Papers :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to</a:t>
            </a:r>
            <a:r>
              <a:rPr lang="en-US" b="0" i="1" dirty="0"/>
              <a:t> create each graph, we analyze an order of ~50,000 papers and select the few dozen with the strongest connections to the origin paper</a:t>
            </a:r>
            <a:r>
              <a:rPr lang="fr-FR" b="0" dirty="0">
                <a:solidFill>
                  <a:schemeClr val="tx1"/>
                </a:solidFill>
              </a:rPr>
              <a:t> »</a:t>
            </a:r>
            <a:r>
              <a:rPr lang="en-US" dirty="0"/>
              <a:t> (</a:t>
            </a:r>
            <a:r>
              <a:rPr lang="fr-FR" dirty="0"/>
              <a:t>https://www.connectedpapers.com/about) ; pour Open </a:t>
            </a:r>
            <a:r>
              <a:rPr lang="fr-FR" dirty="0" err="1"/>
              <a:t>Knowledge</a:t>
            </a:r>
            <a:r>
              <a:rPr lang="fr-FR" dirty="0"/>
              <a:t> </a:t>
            </a:r>
            <a:r>
              <a:rPr lang="fr-FR" dirty="0" err="1"/>
              <a:t>Maps</a:t>
            </a:r>
            <a:r>
              <a:rPr lang="fr-FR" dirty="0"/>
              <a:t> : ne sont pris en compte que les </a:t>
            </a:r>
            <a:r>
              <a:rPr lang="fr-FR" i="1" dirty="0"/>
              <a:t>abstracts </a:t>
            </a:r>
            <a:r>
              <a:rPr lang="fr-FR" i="0" dirty="0"/>
              <a:t>&gt; 300 caractères</a:t>
            </a:r>
            <a:endParaRPr lang="fr-FR" dirty="0"/>
          </a:p>
          <a:p>
            <a:pPr marL="274638" lvl="1" indent="0">
              <a:buFont typeface="Wingdings" panose="05000000000000000000" pitchFamily="2" charset="2"/>
              <a:buNone/>
            </a:pPr>
            <a:r>
              <a:rPr lang="fr-FR" b="0" dirty="0">
                <a:solidFill>
                  <a:schemeClr val="tx1"/>
                </a:solidFill>
              </a:rPr>
              <a:t>- </a:t>
            </a:r>
            <a:r>
              <a:rPr lang="fr-FR" b="1" dirty="0">
                <a:solidFill>
                  <a:schemeClr val="tx1"/>
                </a:solidFill>
              </a:rPr>
              <a:t>risque d’effet « lampadaire » </a:t>
            </a:r>
            <a:r>
              <a:rPr lang="fr-FR" b="0" dirty="0">
                <a:solidFill>
                  <a:schemeClr val="tx1"/>
                </a:solidFill>
              </a:rPr>
              <a:t>: ne mettre en valeur que le plus évident, que l’on retrouve déjà ailleurs et qui ressortira toujours de l’outil IA (principe du « </a:t>
            </a:r>
            <a:r>
              <a:rPr lang="fr-FR" b="0" i="1" dirty="0" err="1">
                <a:solidFill>
                  <a:schemeClr val="tx1"/>
                </a:solidFill>
              </a:rPr>
              <a:t>rich</a:t>
            </a:r>
            <a:r>
              <a:rPr lang="fr-FR" b="0" i="1" dirty="0">
                <a:solidFill>
                  <a:schemeClr val="tx1"/>
                </a:solidFill>
              </a:rPr>
              <a:t> </a:t>
            </a:r>
            <a:r>
              <a:rPr lang="fr-FR" b="0" i="1" dirty="0" err="1">
                <a:solidFill>
                  <a:schemeClr val="tx1"/>
                </a:solidFill>
              </a:rPr>
              <a:t>get</a:t>
            </a:r>
            <a:r>
              <a:rPr lang="fr-FR" b="0" i="1" dirty="0">
                <a:solidFill>
                  <a:schemeClr val="tx1"/>
                </a:solidFill>
              </a:rPr>
              <a:t> </a:t>
            </a:r>
            <a:r>
              <a:rPr lang="fr-FR" b="0" i="1" dirty="0" err="1">
                <a:solidFill>
                  <a:schemeClr val="tx1"/>
                </a:solidFill>
              </a:rPr>
              <a:t>richer</a:t>
            </a:r>
            <a:r>
              <a:rPr lang="fr-FR" b="0" dirty="0">
                <a:solidFill>
                  <a:schemeClr val="tx1"/>
                </a:solidFill>
              </a:rPr>
              <a:t> »), au détriment des plus jeunes chercheurs (J. </a:t>
            </a:r>
            <a:r>
              <a:rPr lang="fr-FR" b="0" dirty="0" err="1">
                <a:solidFill>
                  <a:schemeClr val="tx1"/>
                </a:solidFill>
              </a:rPr>
              <a:t>Bjerva</a:t>
            </a:r>
            <a:r>
              <a:rPr lang="fr-FR" b="0" dirty="0">
                <a:solidFill>
                  <a:schemeClr val="tx1"/>
                </a:solidFill>
              </a:rPr>
              <a:t>, « </a:t>
            </a:r>
            <a:r>
              <a:rPr lang="fr-FR" b="0" dirty="0" err="1">
                <a:solidFill>
                  <a:schemeClr val="tx1"/>
                </a:solidFill>
              </a:rPr>
              <a:t>Forsker</a:t>
            </a:r>
            <a:r>
              <a:rPr lang="fr-FR" b="0" dirty="0">
                <a:solidFill>
                  <a:schemeClr val="tx1"/>
                </a:solidFill>
              </a:rPr>
              <a:t>: </a:t>
            </a:r>
            <a:r>
              <a:rPr lang="fr-FR" b="0" dirty="0" err="1">
                <a:solidFill>
                  <a:schemeClr val="tx1"/>
                </a:solidFill>
              </a:rPr>
              <a:t>Kunstig</a:t>
            </a:r>
            <a:r>
              <a:rPr lang="fr-FR" b="0" dirty="0">
                <a:solidFill>
                  <a:schemeClr val="tx1"/>
                </a:solidFill>
              </a:rPr>
              <a:t> </a:t>
            </a:r>
            <a:r>
              <a:rPr lang="fr-FR" b="0" dirty="0" err="1">
                <a:solidFill>
                  <a:schemeClr val="tx1"/>
                </a:solidFill>
              </a:rPr>
              <a:t>intelligens</a:t>
            </a:r>
            <a:r>
              <a:rPr lang="fr-FR" b="0" dirty="0">
                <a:solidFill>
                  <a:schemeClr val="tx1"/>
                </a:solidFill>
              </a:rPr>
              <a:t> </a:t>
            </a:r>
            <a:r>
              <a:rPr lang="fr-FR" b="0" dirty="0" err="1">
                <a:solidFill>
                  <a:schemeClr val="tx1"/>
                </a:solidFill>
              </a:rPr>
              <a:t>risikerer</a:t>
            </a:r>
            <a:r>
              <a:rPr lang="fr-FR" b="0" dirty="0">
                <a:solidFill>
                  <a:schemeClr val="tx1"/>
                </a:solidFill>
              </a:rPr>
              <a:t> at </a:t>
            </a:r>
            <a:r>
              <a:rPr lang="fr-FR" b="0" dirty="0" err="1">
                <a:solidFill>
                  <a:schemeClr val="tx1"/>
                </a:solidFill>
              </a:rPr>
              <a:t>blive</a:t>
            </a:r>
            <a:r>
              <a:rPr lang="fr-FR" b="0" dirty="0">
                <a:solidFill>
                  <a:schemeClr val="tx1"/>
                </a:solidFill>
              </a:rPr>
              <a:t> en </a:t>
            </a:r>
            <a:r>
              <a:rPr lang="fr-FR" b="0" dirty="0" err="1">
                <a:solidFill>
                  <a:schemeClr val="tx1"/>
                </a:solidFill>
              </a:rPr>
              <a:t>sand</a:t>
            </a:r>
            <a:r>
              <a:rPr lang="fr-FR" b="0" dirty="0">
                <a:solidFill>
                  <a:schemeClr val="tx1"/>
                </a:solidFill>
              </a:rPr>
              <a:t> </a:t>
            </a:r>
            <a:r>
              <a:rPr lang="fr-FR" b="0" dirty="0" err="1">
                <a:solidFill>
                  <a:schemeClr val="tx1"/>
                </a:solidFill>
              </a:rPr>
              <a:t>dystopi</a:t>
            </a:r>
            <a:r>
              <a:rPr lang="fr-FR" b="0" dirty="0">
                <a:solidFill>
                  <a:schemeClr val="tx1"/>
                </a:solidFill>
              </a:rPr>
              <a:t> for </a:t>
            </a:r>
            <a:r>
              <a:rPr lang="fr-FR" b="0" dirty="0" err="1">
                <a:solidFill>
                  <a:schemeClr val="tx1"/>
                </a:solidFill>
              </a:rPr>
              <a:t>unge</a:t>
            </a:r>
            <a:r>
              <a:rPr lang="fr-FR" b="0" dirty="0">
                <a:solidFill>
                  <a:schemeClr val="tx1"/>
                </a:solidFill>
              </a:rPr>
              <a:t> </a:t>
            </a:r>
            <a:r>
              <a:rPr lang="fr-FR" b="0" dirty="0" err="1">
                <a:solidFill>
                  <a:schemeClr val="tx1"/>
                </a:solidFill>
              </a:rPr>
              <a:t>forskere</a:t>
            </a:r>
            <a:r>
              <a:rPr lang="fr-FR" b="0" dirty="0">
                <a:solidFill>
                  <a:schemeClr val="tx1"/>
                </a:solidFill>
              </a:rPr>
              <a:t> »…, 13/11/2023, https://www.altinget.dk/forskning/artikel/forsker-kunstig-intelligens-risikerer-at-blive-en-sand-dystopi-for-unge-forskere) ?</a:t>
            </a:r>
          </a:p>
          <a:p>
            <a:pPr marL="530225" marR="0" lvl="2"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0" dirty="0">
                <a:solidFill>
                  <a:schemeClr val="tx1"/>
                </a:solidFill>
                <a:sym typeface="Wingdings" panose="05000000000000000000" pitchFamily="2" charset="2"/>
              </a:rPr>
              <a:t> des questions spécifiques à ces outils ou pas plutôt déjà existantes pour les bases de données bibliographiques classiques (cf. Google scholar, Scopus, Web of science) : de tels services ont connu / connaissent le même genre de questions et ne tirent leur qualité (relative) que de leur ancienneté sur le marché ?</a:t>
            </a:r>
            <a:endParaRPr lang="fr-FR" b="0" dirty="0">
              <a:solidFill>
                <a:schemeClr val="tx1"/>
              </a:solidFill>
            </a:endParaRP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possibilité de vraie découverte, de sortir des références déjà trouvées ailleurs (une des promesses de ces outils IA) ?</a:t>
            </a:r>
          </a:p>
          <a:p>
            <a:pPr marL="274638" lvl="1" indent="0">
              <a:buFontTx/>
              <a:buNone/>
            </a:pPr>
            <a:endParaRPr lang="fr-FR" b="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interrogations sur la </a:t>
            </a:r>
            <a:r>
              <a:rPr lang="fr-FR" b="1" dirty="0">
                <a:solidFill>
                  <a:schemeClr val="tx1"/>
                </a:solidFill>
              </a:rPr>
              <a:t>pertinence académique</a:t>
            </a:r>
          </a:p>
          <a:p>
            <a:pPr marL="446088" lvl="1" indent="-171450">
              <a:buFontTx/>
              <a:buChar char="-"/>
            </a:pPr>
            <a:r>
              <a:rPr lang="fr-FR" b="0" dirty="0">
                <a:solidFill>
                  <a:schemeClr val="tx1"/>
                </a:solidFill>
              </a:rPr>
              <a:t>problème si les quelques publications sélectionnées et présentées dans la synthèse font débat dans la communauté académique (ex. : lors de tests sur les liens entre vaccins et autisme peu après l’ouverture de Consensus, l’outil proposait dans sa synthèse de quelques publications un article rétracté ensuite, cf. </a:t>
            </a:r>
            <a:r>
              <a:rPr lang="fr-FR" dirty="0"/>
              <a:t>https://musingsaboutlibrarianship.blogspot.com/2022/11/q-academic-systems-elicitorg-scispace.html et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a:t>
            </a:r>
            <a:r>
              <a:rPr lang="fr-FR" b="0" dirty="0">
                <a:solidFill>
                  <a:schemeClr val="tx1"/>
                </a:solidFill>
              </a:rPr>
              <a:t>)</a:t>
            </a: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moyen de surveiller</a:t>
            </a:r>
            <a:r>
              <a:rPr lang="fr-FR" b="0" dirty="0">
                <a:solidFill>
                  <a:schemeClr val="tx1"/>
                </a:solidFill>
              </a:rPr>
              <a:t> les réponses (cf. modérateurs des IA génératives) ?</a:t>
            </a:r>
          </a:p>
          <a:p>
            <a:pPr marL="701675" lvl="2" indent="-171450">
              <a:buFont typeface="Wingdings" panose="05000000000000000000" pitchFamily="2" charset="2"/>
              <a:buChar char="à"/>
            </a:pPr>
            <a:r>
              <a:rPr lang="fr-FR" b="0" dirty="0">
                <a:solidFill>
                  <a:schemeClr val="tx1"/>
                </a:solidFill>
              </a:rPr>
              <a:t>sans valeur pour le chercheur ? : pour A. Tay, même si les résultats ne sont pas totalement satisfaisants, permet néanmoins de </a:t>
            </a:r>
            <a:r>
              <a:rPr lang="fr-FR" b="1" dirty="0">
                <a:solidFill>
                  <a:schemeClr val="tx1"/>
                </a:solidFill>
              </a:rPr>
              <a:t>faciliter le repérage d’éléments </a:t>
            </a:r>
            <a:r>
              <a:rPr lang="fr-FR" b="0" dirty="0">
                <a:solidFill>
                  <a:schemeClr val="tx1"/>
                </a:solidFill>
              </a:rPr>
              <a:t>(ex. : pour </a:t>
            </a:r>
            <a:r>
              <a:rPr lang="fr-FR" b="0" dirty="0" err="1">
                <a:solidFill>
                  <a:schemeClr val="tx1"/>
                </a:solidFill>
              </a:rPr>
              <a:t>Elicit</a:t>
            </a:r>
            <a:r>
              <a:rPr lang="fr-FR" b="0" dirty="0">
                <a:solidFill>
                  <a:schemeClr val="tx1"/>
                </a:solidFill>
              </a:rPr>
              <a:t>, la possibilité d’avoir une matrice ou d’extraire des données comme la population d’une étude), plutôt que de récupérer ces données de zéro ; </a:t>
            </a:r>
            <a:r>
              <a:rPr lang="fr-FR" b="1" dirty="0">
                <a:solidFill>
                  <a:schemeClr val="tx1"/>
                </a:solidFill>
              </a:rPr>
              <a:t>nécessite néanmoins d’être un expert pour voir dans quelle mesure ces outils dévient</a:t>
            </a:r>
            <a:r>
              <a:rPr lang="fr-FR" b="0" dirty="0">
                <a:solidFill>
                  <a:schemeClr val="tx1"/>
                </a:solidFill>
              </a:rPr>
              <a:t> (A. Tay, </a:t>
            </a:r>
            <a:r>
              <a:rPr lang="fr-FR" i="0" dirty="0"/>
              <a:t>« Q &amp; A … », </a:t>
            </a:r>
            <a:r>
              <a:rPr lang="fr-FR" i="1" dirty="0"/>
              <a:t>op. </a:t>
            </a:r>
            <a:r>
              <a:rPr lang="fr-FR" i="1" dirty="0" err="1"/>
              <a:t>cit</a:t>
            </a:r>
            <a:r>
              <a:rPr lang="fr-FR" i="1" dirty="0"/>
              <a:t>., </a:t>
            </a:r>
            <a:r>
              <a:rPr lang="fr-FR" i="0" dirty="0"/>
              <a:t>https://musingsaboutlibrarianship.blogspot.com/2022/11/q-academic-systems-elicitorg-scispace.html</a:t>
            </a:r>
            <a:r>
              <a:rPr lang="fr-FR" sz="1100" i="0" dirty="0"/>
              <a:t>)</a:t>
            </a:r>
            <a:endParaRPr lang="fr-FR" b="0" dirty="0">
              <a:solidFill>
                <a:schemeClr val="tx1"/>
              </a:solidFill>
            </a:endParaRPr>
          </a:p>
          <a:p>
            <a:pPr marL="0" lvl="0" indent="0">
              <a:buFont typeface="Wingdings" panose="05000000000000000000" pitchFamily="2" charset="2"/>
              <a:buNone/>
            </a:pPr>
            <a:endParaRPr lang="fr-FR" b="0" dirty="0">
              <a:solidFill>
                <a:schemeClr val="tx1"/>
              </a:solidFill>
              <a:sym typeface="Wingdings" panose="05000000000000000000" pitchFamily="2" charset="2"/>
            </a:endParaRPr>
          </a:p>
          <a:p>
            <a:pPr marL="701675" lvl="2"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140</a:t>
            </a:fld>
            <a:endParaRPr lang="fr-FR"/>
          </a:p>
        </p:txBody>
      </p:sp>
    </p:spTree>
    <p:extLst>
      <p:ext uri="{BB962C8B-B14F-4D97-AF65-F5344CB8AC3E}">
        <p14:creationId xmlns:p14="http://schemas.microsoft.com/office/powerpoint/2010/main" val="23649537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141</a:t>
            </a:fld>
            <a:endParaRPr lang="fr-FR"/>
          </a:p>
        </p:txBody>
      </p:sp>
    </p:spTree>
    <p:extLst>
      <p:ext uri="{BB962C8B-B14F-4D97-AF65-F5344CB8AC3E}">
        <p14:creationId xmlns:p14="http://schemas.microsoft.com/office/powerpoint/2010/main" val="33034951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des LLM spécifiquement académiques </a:t>
            </a:r>
            <a:r>
              <a:rPr lang="fr-FR" dirty="0"/>
              <a:t>: </a:t>
            </a:r>
          </a:p>
          <a:p>
            <a:pPr marL="446088" lvl="1" indent="-171450">
              <a:buFontTx/>
              <a:buChar char="-"/>
            </a:pPr>
            <a:r>
              <a:rPr lang="fr-FR" dirty="0"/>
              <a:t>la plupart des LLM (GPT, PaLM, </a:t>
            </a:r>
            <a:r>
              <a:rPr lang="fr-FR" dirty="0" err="1"/>
              <a:t>LlaMA</a:t>
            </a:r>
            <a:r>
              <a:rPr lang="fr-FR" dirty="0"/>
              <a:t>) ne sont pas entraînés sur des données académiques mais des données du web généralistes</a:t>
            </a:r>
          </a:p>
          <a:p>
            <a:pPr marL="446088" lvl="1" indent="-171450">
              <a:buFontTx/>
              <a:buChar char="-"/>
            </a:pPr>
            <a:r>
              <a:rPr lang="fr-FR" dirty="0"/>
              <a:t>des LLM entraînés spécifiquement sur des données académiques : </a:t>
            </a:r>
          </a:p>
          <a:p>
            <a:pPr marL="701675" lvl="2" indent="-171450">
              <a:buFontTx/>
              <a:buChar char="-"/>
            </a:pPr>
            <a:r>
              <a:rPr lang="fr-FR" dirty="0"/>
              <a:t>ex. langages autour de BERT (</a:t>
            </a:r>
            <a:r>
              <a:rPr lang="fr-FR" dirty="0" err="1"/>
              <a:t>BioBERT</a:t>
            </a:r>
            <a:r>
              <a:rPr lang="fr-FR" dirty="0"/>
              <a:t>, </a:t>
            </a:r>
            <a:r>
              <a:rPr lang="fr-FR" dirty="0" err="1"/>
              <a:t>SciBERT</a:t>
            </a:r>
            <a:r>
              <a:rPr lang="fr-FR" dirty="0"/>
              <a:t>), mais souvent sur des </a:t>
            </a:r>
            <a:r>
              <a:rPr lang="fr-FR" b="1" dirty="0"/>
              <a:t>petits modèles</a:t>
            </a:r>
            <a:r>
              <a:rPr lang="fr-FR" dirty="0"/>
              <a:t>, ne permettent pas le même genre d’interrogation par prompt que les LLM généralistes et vont au-delà de la seule génération de texte ; le plus gros :  </a:t>
            </a:r>
            <a:r>
              <a:rPr lang="fr-FR" b="1" dirty="0" err="1"/>
              <a:t>ScholarBERT</a:t>
            </a:r>
            <a:r>
              <a:rPr lang="fr-FR" dirty="0"/>
              <a:t> (voir J. Nicholson, « </a:t>
            </a:r>
            <a:r>
              <a:rPr lang="en-US" dirty="0"/>
              <a:t>How to Build a GPT-3 for Science</a:t>
            </a:r>
            <a:r>
              <a:rPr lang="fr-FR" dirty="0"/>
              <a:t> »…, 18/08/2022, https://future.com/how-to-build-gpt-3-for-science/, </a:t>
            </a:r>
            <a:r>
              <a:rPr lang="en-US" i="0" noProof="0" dirty="0"/>
              <a:t>M. Hutson, « Could AI Help You to Write Your next Paper? »…, 03/11/2022, https://www.nature.com/articles/d41586-022-03479-w</a:t>
            </a:r>
            <a:r>
              <a:rPr lang="fr-FR" dirty="0"/>
              <a:t>)</a:t>
            </a:r>
          </a:p>
          <a:p>
            <a:pPr marL="609600" lvl="2" indent="-171450">
              <a:buFontTx/>
              <a:buChar char="-"/>
            </a:pPr>
            <a:r>
              <a:rPr lang="fr-FR" dirty="0"/>
              <a:t>Semantic scholar (https://www.semanticscholar.org/) – cf. </a:t>
            </a:r>
            <a:r>
              <a:rPr lang="en-US" sz="1200" kern="1200" dirty="0">
                <a:solidFill>
                  <a:schemeClr val="tx1"/>
                </a:solidFill>
                <a:effectLst/>
                <a:latin typeface="+mn-lt"/>
                <a:ea typeface="+mn-ea"/>
                <a:cs typeface="+mn-cs"/>
              </a:rPr>
              <a:t>https://blog.allenai.org/announcing-ai2-olmo-an-open-language-model-made-by-scientists-for-scientists-ab761e4e9b76, 11/05/2023</a:t>
            </a:r>
          </a:p>
          <a:p>
            <a:pPr marL="792163" lvl="3" indent="-171450">
              <a:buFontTx/>
              <a:buChar char="-"/>
            </a:pPr>
            <a:r>
              <a:rPr lang="fr-FR" dirty="0"/>
              <a:t>projet d’un modèle de langage pour le domaine académique : </a:t>
            </a:r>
            <a:r>
              <a:rPr lang="en-US" sz="1200" i="0" kern="1200" dirty="0">
                <a:solidFill>
                  <a:schemeClr val="tx1"/>
                </a:solidFill>
                <a:effectLst/>
                <a:latin typeface="+mn-lt"/>
                <a:ea typeface="+mn-ea"/>
                <a:cs typeface="+mn-cs"/>
              </a:rPr>
              <a:t>AI2 </a:t>
            </a:r>
            <a:r>
              <a:rPr lang="en-US" sz="1200" i="0" kern="1200" dirty="0" err="1">
                <a:solidFill>
                  <a:schemeClr val="tx1"/>
                </a:solidFill>
                <a:effectLst/>
                <a:latin typeface="+mn-lt"/>
                <a:ea typeface="+mn-ea"/>
                <a:cs typeface="+mn-cs"/>
              </a:rPr>
              <a:t>OLMo</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open language model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potentiellement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réutilisable</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d’autres</a:t>
            </a:r>
            <a:endParaRPr lang="en-US" sz="1200" kern="1200" dirty="0">
              <a:solidFill>
                <a:schemeClr val="tx1"/>
              </a:solidFill>
              <a:effectLst/>
              <a:latin typeface="+mn-lt"/>
              <a:ea typeface="+mn-ea"/>
              <a:cs typeface="+mn-cs"/>
            </a:endParaRPr>
          </a:p>
          <a:p>
            <a:pPr marL="792163" lvl="3" indent="-171450">
              <a:buFontTx/>
              <a:buChar char="-"/>
            </a:pPr>
            <a:r>
              <a:rPr lang="en-US" sz="1200" kern="1200" dirty="0" err="1">
                <a:solidFill>
                  <a:schemeClr val="tx1"/>
                </a:solidFill>
                <a:effectLst/>
                <a:latin typeface="+mn-lt"/>
                <a:ea typeface="+mn-ea"/>
                <a:cs typeface="+mn-cs"/>
              </a:rPr>
              <a:t>prévu</a:t>
            </a:r>
            <a:r>
              <a:rPr lang="en-US" sz="1200" kern="1200" dirty="0">
                <a:solidFill>
                  <a:schemeClr val="tx1"/>
                </a:solidFill>
                <a:effectLst/>
                <a:latin typeface="+mn-lt"/>
                <a:ea typeface="+mn-ea"/>
                <a:cs typeface="+mn-cs"/>
              </a:rPr>
              <a:t> début 2024</a:t>
            </a:r>
            <a:endParaRPr lang="fr-FR" dirty="0"/>
          </a:p>
          <a:p>
            <a:pPr marL="701675" lvl="2" indent="-171450">
              <a:buFontTx/>
              <a:buChar char="-"/>
            </a:pPr>
            <a:endParaRPr lang="fr-FR" dirty="0"/>
          </a:p>
          <a:p>
            <a:pPr marL="446088" lvl="1" indent="-171450">
              <a:buFontTx/>
              <a:buChar char="-"/>
            </a:pPr>
            <a:r>
              <a:rPr lang="fr-FR" b="1" dirty="0"/>
              <a:t>risque maintenu des LLM </a:t>
            </a:r>
            <a:r>
              <a:rPr lang="fr-FR" dirty="0"/>
              <a:t>: l’exemple </a:t>
            </a:r>
            <a:r>
              <a:rPr lang="fr-FR" dirty="0" err="1"/>
              <a:t>Galactica</a:t>
            </a:r>
            <a:r>
              <a:rPr lang="fr-FR" dirty="0"/>
              <a:t> </a:t>
            </a:r>
            <a:r>
              <a:rPr lang="fr-FR" i="0" dirty="0"/>
              <a:t>(cf. A. Tay, « Q &amp; A … », </a:t>
            </a:r>
            <a:r>
              <a:rPr lang="fr-FR" i="1" dirty="0"/>
              <a:t>op. </a:t>
            </a:r>
            <a:r>
              <a:rPr lang="fr-FR" i="1" dirty="0" err="1"/>
              <a:t>cit</a:t>
            </a:r>
            <a:r>
              <a:rPr lang="fr-FR" i="1" dirty="0"/>
              <a:t>., </a:t>
            </a:r>
            <a:r>
              <a:rPr lang="fr-FR" i="0" dirty="0"/>
              <a:t>https://musingsaboutlibrarianship.blogspot.com/2022/11/q-academic-systems-elicitorg-scispace.html et </a:t>
            </a:r>
            <a:r>
              <a:rPr lang="en-US" i="0" dirty="0"/>
              <a:t>W. D. Heaven, « Why Meta’s latest large language model survived only three days online »…, 18/11/2022, https://www.technologyreview.com/2022/11/18/1063487/meta-large-language-model-ai-only-survived-three-days-gpt-3-science/)</a:t>
            </a:r>
            <a:endParaRPr lang="fr-FR" dirty="0"/>
          </a:p>
          <a:p>
            <a:pPr marL="701675" lvl="2" indent="-171450">
              <a:buFontTx/>
              <a:buChar char="-"/>
            </a:pPr>
            <a:r>
              <a:rPr lang="fr-FR" dirty="0"/>
              <a:t>initiative de Meta pour produire un LLM académique</a:t>
            </a:r>
          </a:p>
          <a:p>
            <a:pPr marL="701675" lvl="2" indent="-171450">
              <a:buFontTx/>
              <a:buChar char="-"/>
            </a:pPr>
            <a:r>
              <a:rPr lang="fr-FR" dirty="0"/>
              <a:t>entraînement en privilégiant les </a:t>
            </a:r>
            <a:r>
              <a:rPr lang="fr-FR" i="1" dirty="0" err="1"/>
              <a:t>papers</a:t>
            </a:r>
            <a:r>
              <a:rPr lang="fr-FR" i="0" dirty="0"/>
              <a:t>, codes, etc. : PubMed, </a:t>
            </a:r>
            <a:r>
              <a:rPr lang="fr-FR" i="0" dirty="0" err="1"/>
              <a:t>arXiv</a:t>
            </a:r>
            <a:r>
              <a:rPr lang="fr-FR" i="0" dirty="0"/>
              <a:t>, </a:t>
            </a:r>
            <a:r>
              <a:rPr lang="fr-FR" i="0" dirty="0" err="1"/>
              <a:t>Semantic</a:t>
            </a:r>
            <a:r>
              <a:rPr lang="fr-FR" i="0" dirty="0"/>
              <a:t> Scholar, etc. (48 M. de documents), tout en appliquant des filtres spécifiques sur ces bases. Ex. sur </a:t>
            </a:r>
            <a:r>
              <a:rPr lang="fr-FR" i="0" dirty="0" err="1"/>
              <a:t>Semantic</a:t>
            </a:r>
            <a:r>
              <a:rPr lang="fr-FR" i="0" dirty="0"/>
              <a:t> Scholar : « </a:t>
            </a:r>
            <a:r>
              <a:rPr lang="en-US" sz="1200" b="0" i="1" kern="1200" dirty="0">
                <a:solidFill>
                  <a:schemeClr val="tx1"/>
                </a:solidFill>
                <a:effectLst/>
                <a:latin typeface="+mn-lt"/>
                <a:ea typeface="+mn-ea"/>
                <a:cs typeface="+mn-cs"/>
              </a:rPr>
              <a:t>Papers from certain fields are ignored due to quality concerns: psychology, business, art, economics, geography, history, political science, philosophy and sociology. Papers from journals with words like "law", "history", "politics", "business", "religion" were also ignored</a:t>
            </a:r>
            <a:r>
              <a:rPr lang="fr-FR" i="0" dirty="0"/>
              <a:t> » (cité in A. Tay)</a:t>
            </a:r>
          </a:p>
          <a:p>
            <a:pPr marL="701675" lvl="2" indent="-171450">
              <a:buFontTx/>
              <a:buChar char="-"/>
            </a:pPr>
            <a:r>
              <a:rPr lang="fr-FR" i="0" dirty="0"/>
              <a:t>capable de reconnaître des références, du </a:t>
            </a:r>
            <a:r>
              <a:rPr lang="fr-FR" i="0" dirty="0" err="1"/>
              <a:t>LaTex</a:t>
            </a:r>
            <a:r>
              <a:rPr lang="fr-FR" i="0" dirty="0"/>
              <a:t>, codes, séquences ADN, etc.</a:t>
            </a:r>
          </a:p>
          <a:p>
            <a:pPr marL="701675" lvl="2" indent="-171450">
              <a:buFontTx/>
              <a:buChar char="-"/>
            </a:pPr>
            <a:r>
              <a:rPr lang="fr-FR" i="0" dirty="0"/>
              <a:t>pour produire du contenu, répondre à des questions et recommander des publications</a:t>
            </a:r>
          </a:p>
          <a:p>
            <a:pPr marL="701675" lvl="2" indent="-171450">
              <a:buFontTx/>
              <a:buChar char="-"/>
            </a:pPr>
            <a:r>
              <a:rPr lang="fr-FR" i="0" dirty="0"/>
              <a:t>mais controverse très rapide et démo retirée d’internet 3 jours après son lancement : produit des contenus suffisamment convaincants grammaticalement et lexicalement pour tromper les personnes ne connaissant pas le sujet mais incorrects scientifiquement voire absurdes</a:t>
            </a:r>
          </a:p>
          <a:p>
            <a:endParaRPr lang="fr-FR" i="0" dirty="0"/>
          </a:p>
          <a:p>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64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ces questions, voir notamment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 et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a:t>
            </a:r>
          </a:p>
          <a:p>
            <a:pPr marL="361950" indent="-180975"/>
            <a:r>
              <a:rPr lang="fr-FR" dirty="0"/>
              <a:t>	- manque de transparence notamment : tout en s’appuyant sur des services ouverts (</a:t>
            </a:r>
            <a:r>
              <a:rPr lang="fr-FR" dirty="0" err="1"/>
              <a:t>Semantic</a:t>
            </a:r>
            <a:r>
              <a:rPr lang="fr-FR" dirty="0"/>
              <a:t> scholar, par ex.), les outils développés sont moins transparents : Sasha </a:t>
            </a:r>
            <a:r>
              <a:rPr lang="fr-FR" dirty="0" err="1"/>
              <a:t>Luccioni</a:t>
            </a:r>
            <a:r>
              <a:rPr lang="fr-FR" dirty="0"/>
              <a:t> (in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 « </a:t>
            </a:r>
            <a:r>
              <a:rPr lang="fr-FR" i="1" dirty="0" err="1"/>
              <a:t>Nowadays</a:t>
            </a:r>
            <a:r>
              <a:rPr lang="fr-FR" i="1" dirty="0"/>
              <a:t>, </a:t>
            </a:r>
            <a:r>
              <a:rPr lang="fr-FR" i="1" dirty="0" err="1"/>
              <a:t>companies</a:t>
            </a:r>
            <a:r>
              <a:rPr lang="fr-FR" i="1" dirty="0"/>
              <a:t> </a:t>
            </a:r>
            <a:r>
              <a:rPr lang="fr-FR" i="1" dirty="0" err="1"/>
              <a:t>don’t</a:t>
            </a:r>
            <a:r>
              <a:rPr lang="fr-FR" i="1" dirty="0"/>
              <a:t> </a:t>
            </a:r>
            <a:r>
              <a:rPr lang="fr-FR" i="1" dirty="0" err="1"/>
              <a:t>provide</a:t>
            </a:r>
            <a:r>
              <a:rPr lang="fr-FR" i="1" dirty="0"/>
              <a:t> </a:t>
            </a:r>
            <a:r>
              <a:rPr lang="fr-FR" i="1" dirty="0" err="1"/>
              <a:t>any</a:t>
            </a:r>
            <a:r>
              <a:rPr lang="fr-FR" i="1" dirty="0"/>
              <a:t> information, and </a:t>
            </a:r>
            <a:r>
              <a:rPr lang="fr-FR" i="1" dirty="0" err="1"/>
              <a:t>so</a:t>
            </a:r>
            <a:r>
              <a:rPr lang="fr-FR" i="1" dirty="0"/>
              <a:t> </a:t>
            </a:r>
            <a:r>
              <a:rPr lang="fr-FR" i="1" dirty="0" err="1"/>
              <a:t>it’s</a:t>
            </a:r>
            <a:r>
              <a:rPr lang="fr-FR" i="1" dirty="0"/>
              <a:t> </a:t>
            </a:r>
            <a:r>
              <a:rPr lang="fr-FR" i="1" dirty="0" err="1"/>
              <a:t>become</a:t>
            </a:r>
            <a:r>
              <a:rPr lang="fr-FR" i="1" dirty="0"/>
              <a:t> </a:t>
            </a:r>
            <a:r>
              <a:rPr lang="fr-FR" i="1" dirty="0" err="1"/>
              <a:t>less</a:t>
            </a:r>
            <a:r>
              <a:rPr lang="fr-FR" i="1" dirty="0"/>
              <a:t> about science and more about a </a:t>
            </a:r>
            <a:r>
              <a:rPr lang="fr-FR" i="1" dirty="0" err="1"/>
              <a:t>product</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 </a:t>
            </a:r>
            <a:r>
              <a:rPr lang="fr-FR" i="1" dirty="0"/>
              <a:t>AI-</a:t>
            </a:r>
            <a:r>
              <a:rPr lang="fr-FR" i="1" dirty="0" err="1"/>
              <a:t>assisted</a:t>
            </a:r>
            <a:r>
              <a:rPr lang="fr-FR" i="1" dirty="0"/>
              <a:t> search systems must </a:t>
            </a:r>
            <a:r>
              <a:rPr lang="fr-FR" i="1" dirty="0" err="1"/>
              <a:t>be</a:t>
            </a:r>
            <a:r>
              <a:rPr lang="fr-FR" i="1" dirty="0"/>
              <a:t> </a:t>
            </a:r>
            <a:r>
              <a:rPr lang="fr-FR" i="1" dirty="0" err="1"/>
              <a:t>tested</a:t>
            </a:r>
            <a:r>
              <a:rPr lang="fr-FR" i="1" dirty="0"/>
              <a:t> </a:t>
            </a:r>
            <a:r>
              <a:rPr lang="fr-FR" i="1" dirty="0" err="1"/>
              <a:t>before</a:t>
            </a:r>
            <a:r>
              <a:rPr lang="fr-FR" i="1" dirty="0"/>
              <a:t> </a:t>
            </a:r>
            <a:r>
              <a:rPr lang="fr-FR" i="1" dirty="0" err="1"/>
              <a:t>researchers</a:t>
            </a:r>
            <a:r>
              <a:rPr lang="fr-FR" i="1" dirty="0"/>
              <a:t> </a:t>
            </a:r>
            <a:r>
              <a:rPr lang="fr-FR" i="1" dirty="0" err="1"/>
              <a:t>inadvertently</a:t>
            </a:r>
            <a:r>
              <a:rPr lang="fr-FR" i="1" dirty="0"/>
              <a:t> </a:t>
            </a:r>
            <a:r>
              <a:rPr lang="fr-FR" i="1" dirty="0" err="1"/>
              <a:t>introduce</a:t>
            </a:r>
            <a:r>
              <a:rPr lang="fr-FR" i="1" dirty="0"/>
              <a:t> </a:t>
            </a:r>
            <a:r>
              <a:rPr lang="fr-FR" i="1" dirty="0" err="1"/>
              <a:t>biased</a:t>
            </a:r>
            <a:r>
              <a:rPr lang="fr-FR" i="1" dirty="0"/>
              <a:t> </a:t>
            </a:r>
            <a:r>
              <a:rPr lang="fr-FR" i="1" dirty="0" err="1"/>
              <a:t>results</a:t>
            </a:r>
            <a:r>
              <a:rPr lang="fr-FR" i="1" dirty="0"/>
              <a:t> on a large </a:t>
            </a:r>
            <a:r>
              <a:rPr lang="fr-FR" i="1" dirty="0" err="1"/>
              <a:t>scale</a:t>
            </a:r>
            <a:r>
              <a:rPr lang="fr-FR" dirty="0"/>
              <a:t> »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143</a:t>
            </a:fld>
            <a:endParaRPr lang="fr-FR"/>
          </a:p>
        </p:txBody>
      </p:sp>
    </p:spTree>
    <p:extLst>
      <p:ext uri="{BB962C8B-B14F-4D97-AF65-F5344CB8AC3E}">
        <p14:creationId xmlns:p14="http://schemas.microsoft.com/office/powerpoint/2010/main" val="13617779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Méthodologie documentaire et IA</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144</a:t>
            </a:fld>
            <a:endParaRPr lang="fr-FR"/>
          </a:p>
        </p:txBody>
      </p:sp>
    </p:spTree>
    <p:extLst>
      <p:ext uri="{BB962C8B-B14F-4D97-AF65-F5344CB8AC3E}">
        <p14:creationId xmlns:p14="http://schemas.microsoft.com/office/powerpoint/2010/main" val="17110311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Voir</a:t>
            </a:r>
            <a:r>
              <a:rPr lang="en-US" dirty="0"/>
              <a:t> </a:t>
            </a:r>
            <a:r>
              <a:rPr lang="en-US" dirty="0" err="1"/>
              <a:t>notamment</a:t>
            </a:r>
            <a:r>
              <a:rPr lang="en-US" dirty="0"/>
              <a:t> R. Van Noorden, « ChatGPT-like AIs are coming to major science search engines »…, 02/08/2023, https://www.nature.com/articles/d41586-023-02470-3 ; L. Dempsey, « Generative AI, scholarly and cultural language models, and the return of content »…, 28/06/2023, https://www.lorcandempsey.net/generative-ai-a-note-about-content/</a:t>
            </a:r>
          </a:p>
          <a:p>
            <a:endParaRPr lang="en-US" dirty="0"/>
          </a:p>
          <a:p>
            <a:pPr marL="171450" indent="-171450">
              <a:buFontTx/>
              <a:buChar char="-"/>
            </a:pPr>
            <a:r>
              <a:rPr lang="en-US" dirty="0" err="1"/>
              <a:t>développements</a:t>
            </a:r>
            <a:r>
              <a:rPr lang="en-US" dirty="0"/>
              <a:t> </a:t>
            </a:r>
            <a:r>
              <a:rPr lang="en-US" dirty="0" err="1"/>
              <a:t>annoncés</a:t>
            </a:r>
            <a:r>
              <a:rPr lang="en-US" dirty="0"/>
              <a:t> </a:t>
            </a:r>
            <a:r>
              <a:rPr lang="en-US" dirty="0" err="1"/>
              <a:t>d’</a:t>
            </a:r>
            <a:r>
              <a:rPr lang="en-US" b="1" dirty="0" err="1"/>
              <a:t>agents</a:t>
            </a:r>
            <a:r>
              <a:rPr lang="en-US" b="1" dirty="0"/>
              <a:t> </a:t>
            </a:r>
            <a:r>
              <a:rPr lang="en-US" b="1" dirty="0" err="1"/>
              <a:t>conversationnels</a:t>
            </a:r>
            <a:r>
              <a:rPr lang="en-US" b="1" dirty="0"/>
              <a:t> </a:t>
            </a:r>
            <a:r>
              <a:rPr lang="en-US" dirty="0"/>
              <a:t>dans de </a:t>
            </a:r>
            <a:r>
              <a:rPr lang="en-US" dirty="0" err="1"/>
              <a:t>grandes</a:t>
            </a:r>
            <a:r>
              <a:rPr lang="en-US" dirty="0"/>
              <a:t> bases de </a:t>
            </a:r>
            <a:r>
              <a:rPr lang="en-US" dirty="0" err="1"/>
              <a:t>données</a:t>
            </a:r>
            <a:r>
              <a:rPr lang="en-US" dirty="0"/>
              <a:t> </a:t>
            </a:r>
            <a:r>
              <a:rPr lang="en-US" dirty="0" err="1"/>
              <a:t>bibliographiques</a:t>
            </a:r>
            <a:r>
              <a:rPr lang="en-US" dirty="0"/>
              <a:t> / </a:t>
            </a:r>
            <a:r>
              <a:rPr lang="en-US" dirty="0" err="1"/>
              <a:t>fournisseurs</a:t>
            </a:r>
            <a:r>
              <a:rPr lang="en-US" dirty="0"/>
              <a:t> de </a:t>
            </a:r>
            <a:r>
              <a:rPr lang="en-US" dirty="0" err="1"/>
              <a:t>contenus</a:t>
            </a:r>
            <a:r>
              <a:rPr lang="en-US" dirty="0"/>
              <a:t> : Scopus, Clarivate, Dimensions, JSTOR</a:t>
            </a:r>
          </a:p>
          <a:p>
            <a:pPr marL="628650" lvl="1" indent="-171450">
              <a:buFontTx/>
              <a:buChar char="-"/>
            </a:pPr>
            <a:r>
              <a:rPr lang="en-US" dirty="0" err="1"/>
              <a:t>jusque-là</a:t>
            </a:r>
            <a:r>
              <a:rPr lang="en-US" dirty="0"/>
              <a:t> : </a:t>
            </a:r>
            <a:r>
              <a:rPr lang="en-US" dirty="0" err="1"/>
              <a:t>outils</a:t>
            </a:r>
            <a:r>
              <a:rPr lang="en-US" dirty="0"/>
              <a:t> </a:t>
            </a:r>
            <a:r>
              <a:rPr lang="en-US" dirty="0" err="1"/>
              <a:t>développant</a:t>
            </a:r>
            <a:r>
              <a:rPr lang="en-US" dirty="0"/>
              <a:t> de </a:t>
            </a:r>
            <a:r>
              <a:rPr lang="en-US" dirty="0" err="1"/>
              <a:t>l’IA</a:t>
            </a:r>
            <a:r>
              <a:rPr lang="en-US" dirty="0"/>
              <a:t> : </a:t>
            </a:r>
            <a:r>
              <a:rPr lang="en-US" dirty="0" err="1"/>
              <a:t>essentiellement</a:t>
            </a:r>
            <a:r>
              <a:rPr lang="en-US" dirty="0"/>
              <a:t> </a:t>
            </a:r>
            <a:r>
              <a:rPr lang="en-US" dirty="0" err="1"/>
              <a:t>basés</a:t>
            </a:r>
            <a:r>
              <a:rPr lang="en-US" dirty="0"/>
              <a:t> sur des bases de </a:t>
            </a:r>
            <a:r>
              <a:rPr lang="en-US" dirty="0" err="1"/>
              <a:t>données</a:t>
            </a:r>
            <a:r>
              <a:rPr lang="en-US" dirty="0"/>
              <a:t> </a:t>
            </a:r>
            <a:r>
              <a:rPr lang="en-US" dirty="0" err="1"/>
              <a:t>gratuites</a:t>
            </a:r>
            <a:r>
              <a:rPr lang="en-US" dirty="0"/>
              <a:t> (Semantic Scholar, CORE) </a:t>
            </a:r>
            <a:r>
              <a:rPr lang="en-US" dirty="0" err="1"/>
              <a:t>ou</a:t>
            </a:r>
            <a:r>
              <a:rPr lang="en-US" dirty="0"/>
              <a:t> des </a:t>
            </a:r>
            <a:r>
              <a:rPr lang="en-US" dirty="0" err="1"/>
              <a:t>partenariats</a:t>
            </a:r>
            <a:r>
              <a:rPr lang="en-US" dirty="0"/>
              <a:t> avec des </a:t>
            </a:r>
            <a:r>
              <a:rPr lang="en-US" dirty="0" err="1"/>
              <a:t>éditeurs</a:t>
            </a:r>
            <a:r>
              <a:rPr lang="en-US" dirty="0"/>
              <a:t> (</a:t>
            </a:r>
            <a:r>
              <a:rPr lang="en-US" dirty="0" err="1"/>
              <a:t>Scite</a:t>
            </a:r>
            <a:r>
              <a:rPr lang="en-US" dirty="0"/>
              <a:t>)</a:t>
            </a:r>
          </a:p>
          <a:p>
            <a:pPr marL="628650" lvl="1" indent="-171450">
              <a:buFontTx/>
              <a:buChar char="-"/>
            </a:pPr>
            <a:r>
              <a:rPr lang="en-US" dirty="0" err="1"/>
              <a:t>développement</a:t>
            </a:r>
            <a:r>
              <a:rPr lang="en-US" dirty="0"/>
              <a:t> de </a:t>
            </a:r>
            <a:r>
              <a:rPr lang="en-US" dirty="0" err="1"/>
              <a:t>l’IA</a:t>
            </a:r>
            <a:r>
              <a:rPr lang="en-US" dirty="0"/>
              <a:t> dans de </a:t>
            </a:r>
            <a:r>
              <a:rPr lang="en-US" dirty="0" err="1"/>
              <a:t>grandes</a:t>
            </a:r>
            <a:r>
              <a:rPr lang="en-US" dirty="0"/>
              <a:t> bases de </a:t>
            </a:r>
            <a:r>
              <a:rPr lang="en-US" dirty="0" err="1"/>
              <a:t>données</a:t>
            </a:r>
            <a:r>
              <a:rPr lang="en-US" dirty="0"/>
              <a:t> </a:t>
            </a:r>
            <a:r>
              <a:rPr lang="en-US" dirty="0" err="1"/>
              <a:t>propriétaires</a:t>
            </a:r>
            <a:r>
              <a:rPr lang="en-US" dirty="0"/>
              <a:t> (cf. Scopus pour Elsevier) à </a:t>
            </a:r>
            <a:r>
              <a:rPr lang="en-US" dirty="0" err="1"/>
              <a:t>partir</a:t>
            </a:r>
            <a:r>
              <a:rPr lang="en-US" dirty="0"/>
              <a:t> de mi-2023 pour des versions tests, dans la </a:t>
            </a:r>
            <a:r>
              <a:rPr lang="en-US" dirty="0" err="1"/>
              <a:t>lignée</a:t>
            </a:r>
            <a:r>
              <a:rPr lang="en-US" dirty="0"/>
              <a:t> du </a:t>
            </a:r>
            <a:r>
              <a:rPr lang="en-US" dirty="0" err="1"/>
              <a:t>succès</a:t>
            </a:r>
            <a:r>
              <a:rPr lang="en-US" dirty="0"/>
              <a:t> public de </a:t>
            </a:r>
            <a:r>
              <a:rPr lang="en-US" dirty="0" err="1"/>
              <a:t>ChatGPT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146</a:t>
            </a:fld>
            <a:endParaRPr lang="fr-FR"/>
          </a:p>
        </p:txBody>
      </p:sp>
    </p:spTree>
    <p:extLst>
      <p:ext uri="{BB962C8B-B14F-4D97-AF65-F5344CB8AC3E}">
        <p14:creationId xmlns:p14="http://schemas.microsoft.com/office/powerpoint/2010/main" val="11395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but : mieux comprendre le contexte et le contenu que les bases de données bibliographiques avec leurs mots-clés</a:t>
            </a:r>
          </a:p>
          <a:p>
            <a:pPr marL="171450" indent="-171450">
              <a:buFontTx/>
              <a:buChar char="-"/>
            </a:pPr>
            <a:r>
              <a:rPr lang="fr-FR" b="1" dirty="0"/>
              <a:t>extraction de données</a:t>
            </a:r>
            <a:endParaRPr lang="fr-FR" dirty="0"/>
          </a:p>
          <a:p>
            <a:pPr marL="628650" lvl="1" indent="-171450">
              <a:buFontTx/>
              <a:buChar char="-"/>
            </a:pPr>
            <a:r>
              <a:rPr lang="fr-FR" dirty="0"/>
              <a:t>page pour la ressource</a:t>
            </a:r>
          </a:p>
          <a:p>
            <a:pPr marL="884237" lvl="2" indent="-171450">
              <a:buFontTx/>
              <a:buChar char="-"/>
            </a:pPr>
            <a:r>
              <a:rPr lang="fr-FR" dirty="0"/>
              <a:t>dont décomposition du contenu de l’article</a:t>
            </a:r>
          </a:p>
          <a:p>
            <a:pPr marL="884237" lvl="2" indent="-171450">
              <a:buFontTx/>
              <a:buChar char="-"/>
            </a:pPr>
            <a:r>
              <a:rPr lang="fr-FR" dirty="0"/>
              <a:t>jusqu’au niveau des citations et références</a:t>
            </a:r>
          </a:p>
          <a:p>
            <a:pPr marL="628650" lvl="1" indent="-171450">
              <a:buFontTx/>
              <a:buChar char="-"/>
            </a:pPr>
            <a:r>
              <a:rPr lang="fr-FR" dirty="0"/>
              <a:t>actions sur la ressource</a:t>
            </a:r>
          </a:p>
          <a:p>
            <a:pPr marL="628650" lvl="1" indent="-171450">
              <a:buFontTx/>
              <a:buChar char="-"/>
            </a:pPr>
            <a:r>
              <a:rPr lang="fr-FR" dirty="0"/>
              <a:t>résumé automatique</a:t>
            </a:r>
          </a:p>
          <a:p>
            <a:pPr marL="628650" lvl="1" indent="-171450">
              <a:buFontTx/>
              <a:buChar char="-"/>
            </a:pPr>
            <a:r>
              <a:rPr lang="fr-FR" dirty="0"/>
              <a:t>ex. : TD-LR : basé sur un petit modèle de langage, à partir de l’</a:t>
            </a:r>
            <a:r>
              <a:rPr lang="fr-FR" i="1" dirty="0"/>
              <a:t>abstract</a:t>
            </a:r>
            <a:r>
              <a:rPr lang="fr-FR" i="0" dirty="0"/>
              <a:t>, de l’introduction et de la conclusion ; semble construit sur des éléments tirés du texte, le réservant aux spécialistes (jargon, etc.) </a:t>
            </a:r>
            <a:r>
              <a:rPr lang="fr-FR" i="0" dirty="0">
                <a:sym typeface="Wingdings" panose="05000000000000000000" pitchFamily="2" charset="2"/>
              </a:rPr>
              <a:t> autres types de résumé possible également pour des non-spécialistes (cf. J. M. </a:t>
            </a:r>
            <a:r>
              <a:rPr lang="fr-FR" i="0" dirty="0" err="1">
                <a:sym typeface="Wingdings" panose="05000000000000000000" pitchFamily="2" charset="2"/>
              </a:rPr>
              <a:t>Perkel</a:t>
            </a:r>
            <a:r>
              <a:rPr lang="fr-FR" i="0" dirty="0">
                <a:sym typeface="Wingdings" panose="05000000000000000000" pitchFamily="2" charset="2"/>
              </a:rPr>
              <a:t> et R. Van Noorden, « </a:t>
            </a:r>
            <a:r>
              <a:rPr lang="fr-FR" i="0" dirty="0" err="1">
                <a:sym typeface="Wingdings" panose="05000000000000000000" pitchFamily="2" charset="2"/>
              </a:rPr>
              <a:t>tl;dr</a:t>
            </a:r>
            <a:r>
              <a:rPr lang="fr-FR" i="0" dirty="0">
                <a:sym typeface="Wingdings" panose="05000000000000000000" pitchFamily="2" charset="2"/>
              </a:rPr>
              <a:t>: </a:t>
            </a:r>
            <a:r>
              <a:rPr lang="fr-FR" i="0" dirty="0" err="1">
                <a:sym typeface="Wingdings" panose="05000000000000000000" pitchFamily="2" charset="2"/>
              </a:rPr>
              <a:t>this</a:t>
            </a:r>
            <a:r>
              <a:rPr lang="fr-FR" i="0" dirty="0">
                <a:sym typeface="Wingdings" panose="05000000000000000000" pitchFamily="2" charset="2"/>
              </a:rPr>
              <a:t> AI </a:t>
            </a:r>
            <a:r>
              <a:rPr lang="fr-FR" i="0" dirty="0" err="1">
                <a:sym typeface="Wingdings" panose="05000000000000000000" pitchFamily="2" charset="2"/>
              </a:rPr>
              <a:t>sums</a:t>
            </a:r>
            <a:r>
              <a:rPr lang="fr-FR" i="0" dirty="0">
                <a:sym typeface="Wingdings" panose="05000000000000000000" pitchFamily="2" charset="2"/>
              </a:rPr>
              <a:t> up… », 23/11/2020, https://www.nature.com/articles/d41586-020-03277-2)</a:t>
            </a:r>
            <a:endParaRPr lang="fr-FR" dirty="0"/>
          </a:p>
          <a:p>
            <a:pPr marL="0" lvl="0" indent="0">
              <a:buFontTx/>
              <a:buNone/>
            </a:pPr>
            <a:r>
              <a:rPr lang="fr-FR" dirty="0"/>
              <a:t>-</a:t>
            </a:r>
            <a:r>
              <a:rPr lang="fr-FR" b="1" dirty="0"/>
              <a:t> classification automatique</a:t>
            </a:r>
            <a:br>
              <a:rPr lang="fr-FR" b="1" dirty="0"/>
            </a:br>
            <a:endParaRPr lang="fr-FR" b="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13</a:t>
            </a:fld>
            <a:endParaRPr lang="fr-FR"/>
          </a:p>
        </p:txBody>
      </p:sp>
    </p:spTree>
    <p:extLst>
      <p:ext uri="{BB962C8B-B14F-4D97-AF65-F5344CB8AC3E}">
        <p14:creationId xmlns:p14="http://schemas.microsoft.com/office/powerpoint/2010/main" val="40677913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771E-91E8-E80A-D8C9-39D6F7A4D1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336819-9C3B-ABBC-80C9-A7A2D5548D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ED59D83-FBED-10F1-7C5C-BC37CB6B0E1E}"/>
              </a:ext>
            </a:extLst>
          </p:cNvPr>
          <p:cNvSpPr>
            <a:spLocks noGrp="1"/>
          </p:cNvSpPr>
          <p:nvPr>
            <p:ph type="body" idx="1"/>
          </p:nvPr>
        </p:nvSpPr>
        <p:spPr/>
        <p:txBody>
          <a:bodyPr/>
          <a:lstStyle/>
          <a:p>
            <a:pPr marL="354012"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du </a:t>
            </a:r>
            <a:r>
              <a:rPr kumimoji="0" lang="en-US" sz="1200" b="1" i="0" u="none" strike="noStrike" kern="1200" cap="none" spc="0" normalizeH="0" baseline="0" noProof="0" dirty="0" err="1">
                <a:ln>
                  <a:noFill/>
                </a:ln>
                <a:solidFill>
                  <a:prstClr val="black"/>
                </a:solidFill>
                <a:effectLst/>
                <a:uLnTx/>
                <a:uFillTx/>
                <a:latin typeface="+mn-lt"/>
                <a:ea typeface="+mn-ea"/>
                <a:cs typeface="+mn-cs"/>
              </a:rPr>
              <a:t>côté</a:t>
            </a:r>
            <a:r>
              <a:rPr kumimoji="0" lang="en-US" sz="1200" b="1" i="0" u="none" strike="noStrike" kern="1200" cap="none" spc="0" normalizeH="0" baseline="0" noProof="0" dirty="0">
                <a:ln>
                  <a:noFill/>
                </a:ln>
                <a:solidFill>
                  <a:prstClr val="black"/>
                </a:solidFill>
                <a:effectLst/>
                <a:uLnTx/>
                <a:uFillTx/>
                <a:latin typeface="+mn-lt"/>
                <a:ea typeface="+mn-ea"/>
                <a:cs typeface="+mn-cs"/>
              </a:rPr>
              <a:t> de </a:t>
            </a:r>
            <a:r>
              <a:rPr kumimoji="0" lang="en-US" sz="1200" b="1" i="0" u="none" strike="noStrike" kern="1200" cap="none" spc="0" normalizeH="0" baseline="0" noProof="0" dirty="0" err="1">
                <a:ln>
                  <a:noFill/>
                </a:ln>
                <a:solidFill>
                  <a:prstClr val="black"/>
                </a:solidFill>
                <a:effectLst/>
                <a:uLnTx/>
                <a:uFillTx/>
                <a:latin typeface="+mn-lt"/>
                <a:ea typeface="+mn-ea"/>
                <a:cs typeface="+mn-cs"/>
              </a:rPr>
              <a:t>gros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err="1">
                <a:ln>
                  <a:noFill/>
                </a:ln>
                <a:solidFill>
                  <a:prstClr val="black"/>
                </a:solidFill>
                <a:effectLst/>
                <a:uLnTx/>
                <a:uFillTx/>
                <a:latin typeface="+mn-lt"/>
                <a:ea typeface="+mn-ea"/>
                <a:cs typeface="+mn-cs"/>
              </a:rPr>
              <a:t>acteurs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combinaison</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leurs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académiques</a:t>
            </a:r>
            <a:r>
              <a:rPr kumimoji="0" lang="en-US" sz="1200" b="0" i="0" u="none" strike="noStrike" kern="1200" cap="none" spc="0" normalizeH="0" baseline="0" noProof="0" dirty="0">
                <a:ln>
                  <a:noFill/>
                </a:ln>
                <a:solidFill>
                  <a:prstClr val="black"/>
                </a:solidFill>
                <a:effectLst/>
                <a:uLnTx/>
                <a:uFillTx/>
                <a:latin typeface="+mn-lt"/>
                <a:ea typeface="+mn-ea"/>
                <a:cs typeface="+mn-cs"/>
              </a:rPr>
              <a:t> avec des technologies IA (LLM)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partenaires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542925"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Scopus AI (Elsevier) : cf. https://www.elsevier.com/products/scopus/scopus-ai,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présentation</a:t>
            </a:r>
            <a:r>
              <a:rPr kumimoji="0" lang="en-US" sz="1200" b="0" i="0" u="none" strike="noStrike" kern="1200" cap="none" spc="0" normalizeH="0" baseline="0" noProof="0" dirty="0">
                <a:ln>
                  <a:noFill/>
                </a:ln>
                <a:solidFill>
                  <a:prstClr val="black"/>
                </a:solidFill>
                <a:effectLst/>
                <a:uLnTx/>
                <a:uFillTx/>
                <a:latin typeface="+mn-lt"/>
                <a:ea typeface="+mn-ea"/>
                <a:cs typeface="+mn-cs"/>
              </a:rPr>
              <a:t> : https://repositori.upf.edu/handle/10230/58658</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ouvert au public début 2024 (</a:t>
            </a:r>
            <a:r>
              <a:rPr kumimoji="0" lang="en-US" sz="1200" b="0" i="0" u="none" strike="noStrike" kern="1200" cap="none" spc="0" normalizeH="0" baseline="0" noProof="0" dirty="0">
                <a:ln>
                  <a:noFill/>
                </a:ln>
                <a:solidFill>
                  <a:prstClr val="black"/>
                </a:solidFill>
                <a:effectLst/>
                <a:uLnTx/>
                <a:uFillTx/>
                <a:latin typeface="+mn-lt"/>
                <a:ea typeface="+mn-ea"/>
                <a:cs typeface="+mn-cs"/>
              </a:rPr>
              <a:t>08/2023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version test </a:t>
            </a:r>
            <a:r>
              <a:rPr kumimoji="0" lang="en-US" sz="1200" b="0" i="0" u="none" strike="noStrike" kern="1200" cap="none" spc="0" normalizeH="0" baseline="0" noProof="0" dirty="0" err="1">
                <a:ln>
                  <a:noFill/>
                </a:ln>
                <a:solidFill>
                  <a:prstClr val="black"/>
                </a:solidFill>
                <a:effectLst/>
                <a:uLnTx/>
                <a:uFillTx/>
                <a:latin typeface="+mn-lt"/>
                <a:ea typeface="+mn-ea"/>
                <a:cs typeface="+mn-cs"/>
              </a:rPr>
              <a:t>bêta</a:t>
            </a:r>
            <a:r>
              <a:rPr kumimoji="0" lang="en-US" sz="1200" b="0" i="0" u="none" strike="noStrike" kern="1200" cap="none" spc="0" normalizeH="0" baseline="0" noProof="0" dirty="0">
                <a:ln>
                  <a:noFill/>
                </a:ln>
                <a:solidFill>
                  <a:prstClr val="black"/>
                </a:solidFill>
                <a:effectLst/>
                <a:uLnTx/>
                <a:uFillTx/>
                <a:latin typeface="+mn-lt"/>
                <a:ea typeface="+mn-ea"/>
                <a:cs typeface="+mn-cs"/>
              </a:rPr>
              <a:t> pour tests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utilisateurs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66800"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dans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continuité</a:t>
            </a:r>
            <a:r>
              <a:rPr kumimoji="0" lang="en-US" sz="1200" b="0" i="0" u="none" strike="noStrike" kern="1200" cap="none" spc="0" normalizeH="0" baseline="0" noProof="0" dirty="0">
                <a:ln>
                  <a:noFill/>
                </a:ln>
                <a:solidFill>
                  <a:prstClr val="black"/>
                </a:solidFill>
                <a:effectLst/>
                <a:uLnTx/>
                <a:uFillTx/>
                <a:latin typeface="+mn-lt"/>
                <a:ea typeface="+mn-ea"/>
                <a:cs typeface="+mn-cs"/>
              </a:rPr>
              <a:t> de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stratégie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d’Elsevier</a:t>
            </a:r>
            <a:r>
              <a:rPr kumimoji="0" lang="en-US" sz="1200" b="0" i="0" u="none" strike="noStrike" kern="1200" cap="none" spc="0" normalizeH="0" baseline="0" noProof="0" dirty="0">
                <a:ln>
                  <a:noFill/>
                </a:ln>
                <a:solidFill>
                  <a:prstClr val="black"/>
                </a:solidFill>
                <a:effectLst/>
                <a:uLnTx/>
                <a:uFillTx/>
                <a:latin typeface="+mn-lt"/>
                <a:ea typeface="+mn-ea"/>
                <a:cs typeface="+mn-cs"/>
              </a:rPr>
              <a:t> de proposer à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fois</a:t>
            </a:r>
            <a:r>
              <a:rPr kumimoji="0" lang="en-US" sz="1200" b="0" i="0" u="none" strike="noStrike" kern="1200" cap="none" spc="0" normalizeH="0" baseline="0" noProof="0" dirty="0">
                <a:ln>
                  <a:noFill/>
                </a:ln>
                <a:solidFill>
                  <a:prstClr val="black"/>
                </a:solidFill>
                <a:effectLst/>
                <a:uLnTx/>
                <a:uFillTx/>
                <a:latin typeface="+mn-lt"/>
                <a:ea typeface="+mn-ea"/>
                <a:cs typeface="+mn-cs"/>
              </a:rPr>
              <a:t> 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contenu</a:t>
            </a:r>
            <a:r>
              <a:rPr kumimoji="0" lang="en-US" sz="1200" b="0" i="0" u="none" strike="noStrike" kern="1200" cap="none" spc="0" normalizeH="0" baseline="0" noProof="0" dirty="0">
                <a:ln>
                  <a:noFill/>
                </a:ln>
                <a:solidFill>
                  <a:prstClr val="black"/>
                </a:solidFill>
                <a:effectLst/>
                <a:uLnTx/>
                <a:uFillTx/>
                <a:latin typeface="+mn-lt"/>
                <a:ea typeface="+mn-ea"/>
                <a:cs typeface="+mn-cs"/>
              </a:rPr>
              <a:t> (publications), </a:t>
            </a:r>
            <a:r>
              <a:rPr kumimoji="0" lang="en-US" sz="1200" b="0" i="0" u="none" strike="noStrike" kern="1200" cap="none" spc="0" normalizeH="0" baseline="0" noProof="0" dirty="0" err="1">
                <a:ln>
                  <a:noFill/>
                </a:ln>
                <a:solidFill>
                  <a:prstClr val="black"/>
                </a:solidFill>
                <a:effectLst/>
                <a:uLnTx/>
                <a:uFillTx/>
                <a:latin typeface="+mn-lt"/>
                <a:ea typeface="+mn-ea"/>
                <a:cs typeface="+mn-cs"/>
              </a:rPr>
              <a:t>mais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aussi</a:t>
            </a:r>
            <a:r>
              <a:rPr kumimoji="0" lang="en-US" sz="1200" b="0" i="0" u="none" strike="noStrike" kern="1200" cap="none" spc="0" normalizeH="0" baseline="0" noProof="0" dirty="0">
                <a:ln>
                  <a:noFill/>
                </a:ln>
                <a:solidFill>
                  <a:prstClr val="black"/>
                </a:solidFill>
                <a:effectLst/>
                <a:uLnTx/>
                <a:uFillTx/>
                <a:latin typeface="+mn-lt"/>
                <a:ea typeface="+mn-ea"/>
                <a:cs typeface="+mn-cs"/>
              </a:rPr>
              <a:t> des services </a:t>
            </a:r>
            <a:r>
              <a:rPr kumimoji="0" lang="en-US" sz="1200" b="0" i="0" u="none" strike="noStrike" kern="1200" cap="none" spc="0" normalizeH="0" baseline="0" noProof="0" dirty="0" err="1">
                <a:ln>
                  <a:noFill/>
                </a:ln>
                <a:solidFill>
                  <a:prstClr val="black"/>
                </a:solidFill>
                <a:effectLst/>
                <a:uLnTx/>
                <a:uFillTx/>
                <a:latin typeface="+mn-lt"/>
                <a:ea typeface="+mn-ea"/>
                <a:cs typeface="+mn-cs"/>
              </a:rPr>
              <a:t>inscrits</a:t>
            </a:r>
            <a:r>
              <a:rPr kumimoji="0" lang="en-US" sz="1200" b="0" i="0" u="none" strike="noStrike" kern="1200" cap="none" spc="0" normalizeH="0" baseline="0" noProof="0" dirty="0">
                <a:ln>
                  <a:noFill/>
                </a:ln>
                <a:solidFill>
                  <a:prstClr val="black"/>
                </a:solidFill>
                <a:effectLst/>
                <a:uLnTx/>
                <a:uFillTx/>
                <a:latin typeface="+mn-lt"/>
                <a:ea typeface="+mn-ea"/>
                <a:cs typeface="+mn-cs"/>
              </a:rPr>
              <a:t> dans le </a:t>
            </a:r>
            <a:r>
              <a:rPr kumimoji="0" lang="en-US" sz="1200" b="0" i="1" u="none" strike="noStrike" kern="1200" cap="none" spc="0" normalizeH="0" baseline="0" noProof="0" dirty="0">
                <a:ln>
                  <a:noFill/>
                </a:ln>
                <a:solidFill>
                  <a:prstClr val="black"/>
                </a:solidFill>
                <a:effectLst/>
                <a:uLnTx/>
                <a:uFillTx/>
                <a:latin typeface="+mn-lt"/>
                <a:ea typeface="+mn-ea"/>
                <a:cs typeface="+mn-cs"/>
              </a:rPr>
              <a:t>workflow </a:t>
            </a:r>
            <a:r>
              <a:rPr kumimoji="0" lang="en-US" sz="1200" b="0" i="0" u="none" strike="noStrike" kern="1200" cap="none" spc="0" normalizeH="0" baseline="0" noProof="0" dirty="0">
                <a:ln>
                  <a:noFill/>
                </a:ln>
                <a:solidFill>
                  <a:prstClr val="black"/>
                </a:solidFill>
                <a:effectLst/>
                <a:uLnTx/>
                <a:uFillTx/>
                <a:latin typeface="+mn-lt"/>
                <a:ea typeface="+mn-ea"/>
                <a:cs typeface="+mn-cs"/>
              </a:rPr>
              <a:t>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chercheur</a:t>
            </a:r>
            <a:r>
              <a:rPr kumimoji="0" lang="en-US" sz="1200" b="0" i="0" u="none" strike="noStrike" kern="1200" cap="none" spc="0" normalizeH="0" baseline="0" noProof="0" dirty="0">
                <a:ln>
                  <a:noFill/>
                </a:ln>
                <a:solidFill>
                  <a:prstClr val="black"/>
                </a:solidFill>
                <a:effectLst/>
                <a:uLnTx/>
                <a:uFillTx/>
                <a:latin typeface="+mn-lt"/>
                <a:ea typeface="+mn-ea"/>
                <a:cs typeface="+mn-cs"/>
              </a:rPr>
              <a:t> et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éléments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d’analyse</a:t>
            </a:r>
            <a:r>
              <a:rPr kumimoji="0" lang="en-US" sz="1200" b="0" i="0" u="none" strike="noStrike" kern="1200" cap="none" spc="0" normalizeH="0" baseline="0" noProof="0" dirty="0">
                <a:ln>
                  <a:noFill/>
                </a:ln>
                <a:solidFill>
                  <a:prstClr val="black"/>
                </a:solidFill>
                <a:effectLst/>
                <a:uLnTx/>
                <a:uFillTx/>
                <a:latin typeface="+mn-lt"/>
                <a:ea typeface="+mn-ea"/>
                <a:cs typeface="+mn-cs"/>
              </a:rPr>
              <a:t> (relations entre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entités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éventuellement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visuels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graphes</a:t>
            </a:r>
            <a:r>
              <a:rPr kumimoji="0" lang="en-US" sz="1200" b="0" i="0" u="none" strike="noStrike" kern="1200" cap="none" spc="0" normalizeH="0" baseline="0" noProof="0" dirty="0">
                <a:ln>
                  <a:noFill/>
                </a:ln>
                <a:solidFill>
                  <a:prstClr val="black"/>
                </a:solidFill>
                <a:effectLst/>
                <a:uLnTx/>
                <a:uFillTx/>
                <a:latin typeface="+mn-lt"/>
                <a:ea typeface="+mn-ea"/>
                <a:cs typeface="+mn-cs"/>
              </a:rPr>
              <a:t>) (concept de “</a:t>
            </a:r>
            <a:r>
              <a:rPr kumimoji="0" lang="en-US" sz="1200" b="0" i="1" u="none" strike="noStrike" kern="1200" cap="none" spc="0" normalizeH="0" baseline="0" noProof="0" dirty="0">
                <a:ln>
                  <a:noFill/>
                </a:ln>
                <a:solidFill>
                  <a:prstClr val="black"/>
                </a:solidFill>
                <a:effectLst/>
                <a:uLnTx/>
                <a:uFillTx/>
                <a:latin typeface="+mn-lt"/>
                <a:ea typeface="+mn-ea"/>
                <a:cs typeface="+mn-cs"/>
              </a:rPr>
              <a:t>research intelligence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projet</a:t>
            </a:r>
            <a:r>
              <a:rPr kumimoji="0" lang="en-US" sz="1200" b="0" i="0" u="none" strike="noStrike" kern="1200" cap="none" spc="0" normalizeH="0" baseline="0" noProof="0" dirty="0">
                <a:ln>
                  <a:noFill/>
                </a:ln>
                <a:solidFill>
                  <a:prstClr val="black"/>
                </a:solidFill>
                <a:effectLst/>
                <a:uLnTx/>
                <a:uFillTx/>
                <a:latin typeface="+mn-lt"/>
                <a:ea typeface="+mn-ea"/>
                <a:cs typeface="+mn-cs"/>
              </a:rPr>
              <a:t> d’un “</a:t>
            </a:r>
            <a:r>
              <a:rPr kumimoji="0" lang="en-US" sz="1200" b="0" i="1" u="none" strike="noStrike" kern="1200" cap="none" spc="0" normalizeH="0" baseline="0" noProof="0" dirty="0">
                <a:ln>
                  <a:noFill/>
                </a:ln>
                <a:solidFill>
                  <a:prstClr val="black"/>
                </a:solidFill>
                <a:effectLst/>
                <a:uLnTx/>
                <a:uFillTx/>
                <a:latin typeface="+mn-lt"/>
                <a:ea typeface="+mn-ea"/>
                <a:cs typeface="+mn-cs"/>
              </a:rPr>
              <a:t>supportive research assistant</a:t>
            </a:r>
            <a:r>
              <a:rPr kumimoji="0" lang="en-US" sz="1200" b="0" i="0" u="none" strike="noStrike" kern="1200" cap="none" spc="0" normalizeH="0" baseline="0" noProof="0" dirty="0">
                <a:ln>
                  <a:noFill/>
                </a:ln>
                <a:solidFill>
                  <a:prstClr val="black"/>
                </a:solidFill>
                <a:effectLst/>
                <a:uLnTx/>
                <a:uFillTx/>
                <a:latin typeface="+mn-lt"/>
                <a:ea typeface="+mn-ea"/>
                <a:cs typeface="+mn-cs"/>
              </a:rPr>
              <a:t>” :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 </a:t>
            </a:r>
            <a:r>
              <a:rPr kumimoji="0" lang="en-US" sz="1200" b="0" i="0" u="none" strike="noStrike" kern="1200" cap="none" spc="0" normalizeH="0" baseline="0" noProof="0" dirty="0" err="1">
                <a:ln>
                  <a:noFill/>
                </a:ln>
                <a:solidFill>
                  <a:prstClr val="black"/>
                </a:solidFill>
                <a:effectLst/>
                <a:uLnTx/>
                <a:uFillTx/>
                <a:latin typeface="+mn-lt"/>
                <a:ea typeface="+mn-ea"/>
                <a:cs typeface="+mn-cs"/>
              </a:rPr>
              <a:t>veut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avant</a:t>
            </a:r>
            <a:r>
              <a:rPr kumimoji="0" lang="en-US" sz="1200" b="0" i="0" u="none" strike="noStrike" kern="1200" cap="none" spc="0" normalizeH="0" baseline="0" noProof="0" dirty="0">
                <a:ln>
                  <a:noFill/>
                </a:ln>
                <a:solidFill>
                  <a:prstClr val="black"/>
                </a:solidFill>
                <a:effectLst/>
                <a:uLnTx/>
                <a:uFillTx/>
                <a:latin typeface="+mn-lt"/>
                <a:ea typeface="+mn-ea"/>
                <a:cs typeface="+mn-cs"/>
              </a:rPr>
              <a:t> tout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comprendre</a:t>
            </a:r>
            <a:r>
              <a:rPr kumimoji="0" lang="en-US" sz="1200" b="0" i="0" u="none" strike="noStrike" kern="1200" cap="none" spc="0" normalizeH="0" baseline="0" noProof="0" dirty="0">
                <a:ln>
                  <a:noFill/>
                </a:ln>
                <a:solidFill>
                  <a:prstClr val="black"/>
                </a:solidFill>
                <a:effectLst/>
                <a:uLnTx/>
                <a:uFillTx/>
                <a:latin typeface="+mn-lt"/>
                <a:ea typeface="+mn-ea"/>
                <a:cs typeface="+mn-cs"/>
              </a:rPr>
              <a:t> de nouveaux concepts,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nouvelles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idées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domaine</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l’on</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connaît</a:t>
            </a:r>
            <a:r>
              <a:rPr kumimoji="0" lang="en-US" sz="1200" b="0" i="0" u="none" strike="noStrike" kern="1200" cap="none" spc="0" normalizeH="0" baseline="0" noProof="0" dirty="0">
                <a:ln>
                  <a:noFill/>
                </a:ln>
                <a:solidFill>
                  <a:prstClr val="black"/>
                </a:solidFill>
                <a:effectLst/>
                <a:uLnTx/>
                <a:uFillTx/>
                <a:latin typeface="+mn-lt"/>
                <a:ea typeface="+mn-ea"/>
                <a:cs typeface="+mn-cs"/>
              </a:rPr>
              <a:t> pas,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lequel</a:t>
            </a:r>
            <a:r>
              <a:rPr kumimoji="0" lang="en-US" sz="1200" b="0" i="0" u="none" strike="noStrike" kern="1200" cap="none" spc="0" normalizeH="0" baseline="0" noProof="0" dirty="0">
                <a:ln>
                  <a:noFill/>
                </a:ln>
                <a:solidFill>
                  <a:prstClr val="black"/>
                </a:solidFill>
                <a:effectLst/>
                <a:uLnTx/>
                <a:uFillTx/>
                <a:latin typeface="+mn-lt"/>
                <a:ea typeface="+mn-ea"/>
                <a:cs typeface="+mn-cs"/>
              </a:rPr>
              <a:t> on </a:t>
            </a:r>
            <a:r>
              <a:rPr kumimoji="0" lang="en-US" sz="1200" b="0" i="0" u="none" strike="noStrike" kern="1200" cap="none" spc="0" normalizeH="0" baseline="0" noProof="0" dirty="0" err="1">
                <a:ln>
                  <a:noFill/>
                </a:ln>
                <a:solidFill>
                  <a:prstClr val="black"/>
                </a:solidFill>
                <a:effectLst/>
                <a:uLnTx/>
                <a:uFillTx/>
                <a:latin typeface="+mn-lt"/>
                <a:ea typeface="+mn-ea"/>
                <a:cs typeface="+mn-cs"/>
              </a:rPr>
              <a:t>n’a</a:t>
            </a:r>
            <a:r>
              <a:rPr kumimoji="0" lang="en-US" sz="1200" b="0" i="0" u="none" strike="noStrike" kern="1200" cap="none" spc="0" normalizeH="0" baseline="0" noProof="0" dirty="0">
                <a:ln>
                  <a:noFill/>
                </a:ln>
                <a:solidFill>
                  <a:prstClr val="black"/>
                </a:solidFill>
                <a:effectLst/>
                <a:uLnTx/>
                <a:uFillTx/>
                <a:latin typeface="+mn-lt"/>
                <a:ea typeface="+mn-ea"/>
                <a:cs typeface="+mn-cs"/>
              </a:rPr>
              <a:t> pas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vocabulaire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comme</a:t>
            </a:r>
            <a:r>
              <a:rPr kumimoji="0" lang="en-US" sz="1200" b="0" i="0" u="none" strike="noStrike" kern="1200" cap="none" spc="0" normalizeH="0" baseline="0" noProof="0" dirty="0">
                <a:ln>
                  <a:noFill/>
                </a:ln>
                <a:solidFill>
                  <a:prstClr val="black"/>
                </a:solidFill>
                <a:effectLst/>
                <a:uLnTx/>
                <a:uFillTx/>
                <a:latin typeface="+mn-lt"/>
                <a:ea typeface="+mn-ea"/>
                <a:cs typeface="+mn-cs"/>
              </a:rPr>
              <a:t> point de depart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un onglet </a:t>
            </a:r>
            <a:r>
              <a:rPr kumimoji="0" lang="en-US" sz="1200" b="0" i="0" u="none" strike="noStrike" kern="1200" cap="none" spc="0" normalizeH="0" baseline="0" noProof="0" dirty="0" err="1">
                <a:ln>
                  <a:noFill/>
                </a:ln>
                <a:solidFill>
                  <a:prstClr val="black"/>
                </a:solidFill>
                <a:effectLst/>
                <a:uLnTx/>
                <a:uFillTx/>
                <a:latin typeface="+mn-lt"/>
                <a:ea typeface="+mn-ea"/>
                <a:cs typeface="+mn-cs"/>
              </a:rPr>
              <a:t>dédié</a:t>
            </a:r>
            <a:r>
              <a:rPr kumimoji="0" lang="en-US" sz="1200" b="0" i="0" u="none" strike="noStrike" kern="1200" cap="none" spc="0" normalizeH="0" baseline="0" noProof="0" dirty="0">
                <a:ln>
                  <a:noFill/>
                </a:ln>
                <a:solidFill>
                  <a:prstClr val="black"/>
                </a:solidFill>
                <a:effectLst/>
                <a:uLnTx/>
                <a:uFillTx/>
                <a:latin typeface="+mn-lt"/>
                <a:ea typeface="+mn-ea"/>
                <a:cs typeface="+mn-cs"/>
              </a:rPr>
              <a:t> (pour ne pas presenter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sur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même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niveau</a:t>
            </a:r>
            <a:r>
              <a:rPr kumimoji="0" lang="en-US" sz="1200" b="0" i="0" u="none" strike="noStrike" kern="1200" cap="none" spc="0" normalizeH="0" baseline="0" noProof="0" dirty="0">
                <a:ln>
                  <a:noFill/>
                </a:ln>
                <a:solidFill>
                  <a:prstClr val="black"/>
                </a:solidFill>
                <a:effectLst/>
                <a:uLnTx/>
                <a:uFillTx/>
                <a:latin typeface="+mn-lt"/>
                <a:ea typeface="+mn-ea"/>
                <a:cs typeface="+mn-cs"/>
              </a:rPr>
              <a:t> que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bibliographique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langage</a:t>
            </a:r>
            <a:r>
              <a:rPr kumimoji="0" lang="en-US" sz="1200" b="0" i="0" u="none" strike="noStrike" kern="1200" cap="none" spc="0" normalizeH="0" baseline="0" noProof="0" dirty="0">
                <a:ln>
                  <a:noFill/>
                </a:ln>
                <a:solidFill>
                  <a:prstClr val="black"/>
                </a:solidFill>
                <a:effectLst/>
                <a:uLnTx/>
                <a:uFillTx/>
                <a:latin typeface="+mn-lt"/>
                <a:ea typeface="+mn-ea"/>
                <a:cs typeface="+mn-cs"/>
              </a:rPr>
              <a:t> naturel</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identification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références</a:t>
            </a:r>
            <a:r>
              <a:rPr kumimoji="0" lang="en-US" sz="1200" b="0" i="0" u="none" strike="noStrike" kern="1200" cap="none" spc="0" normalizeH="0" baseline="0" noProof="0" dirty="0">
                <a:ln>
                  <a:noFill/>
                </a:ln>
                <a:solidFill>
                  <a:prstClr val="black"/>
                </a:solidFill>
                <a:effectLst/>
                <a:uLnTx/>
                <a:uFillTx/>
                <a:latin typeface="+mn-lt"/>
                <a:ea typeface="+mn-ea"/>
                <a:cs typeface="+mn-cs"/>
              </a:rPr>
              <a:t> et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Scopus les plus </a:t>
            </a:r>
            <a:r>
              <a:rPr kumimoji="0" lang="en-US" sz="1200" b="0" i="0" u="none" strike="noStrike" kern="1200" cap="none" spc="0" normalizeH="0" baseline="0" noProof="0" dirty="0" err="1">
                <a:ln>
                  <a:noFill/>
                </a:ln>
                <a:solidFill>
                  <a:prstClr val="black"/>
                </a:solidFill>
                <a:effectLst/>
                <a:uLnTx/>
                <a:uFillTx/>
                <a:latin typeface="+mn-lt"/>
                <a:ea typeface="+mn-ea"/>
                <a:cs typeface="+mn-cs"/>
              </a:rPr>
              <a:t>pertinents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synthétisés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seul</a:t>
            </a:r>
            <a:r>
              <a:rPr kumimoji="0" lang="en-US" sz="1200" b="0" i="0" u="none" strike="noStrike" kern="1200" cap="none" spc="0" normalizeH="0" baseline="0" noProof="0" dirty="0">
                <a:ln>
                  <a:noFill/>
                </a:ln>
                <a:solidFill>
                  <a:prstClr val="black"/>
                </a:solidFill>
                <a:effectLst/>
                <a:uLnTx/>
                <a:uFillTx/>
                <a:latin typeface="+mn-lt"/>
                <a:ea typeface="+mn-ea"/>
                <a:cs typeface="+mn-cs"/>
              </a:rPr>
              <a:t> résumé par GPT-3.5,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classés</a:t>
            </a:r>
            <a:r>
              <a:rPr kumimoji="0" lang="en-US" sz="1200" b="0" i="0" u="none" strike="noStrike" kern="1200" cap="none" spc="0" normalizeH="0" baseline="0" noProof="0" dirty="0">
                <a:ln>
                  <a:noFill/>
                </a:ln>
                <a:solidFill>
                  <a:prstClr val="black"/>
                </a:solidFill>
                <a:effectLst/>
                <a:uLnTx/>
                <a:uFillTx/>
                <a:latin typeface="+mn-lt"/>
                <a:ea typeface="+mn-ea"/>
                <a:cs typeface="+mn-cs"/>
              </a:rPr>
              <a:t> par </a:t>
            </a:r>
            <a:r>
              <a:rPr kumimoji="0" lang="en-US" sz="1200" b="0" i="0" u="none" strike="noStrike" kern="1200" cap="none" spc="0" normalizeH="0" baseline="0" noProof="0" dirty="0" err="1">
                <a:ln>
                  <a:noFill/>
                </a:ln>
                <a:solidFill>
                  <a:prstClr val="black"/>
                </a:solidFill>
                <a:effectLst/>
                <a:uLnTx/>
                <a:uFillTx/>
                <a:latin typeface="+mn-lt"/>
                <a:ea typeface="+mn-ea"/>
                <a:cs typeface="+mn-cs"/>
              </a:rPr>
              <a:t>similarité</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suggestions (</a:t>
            </a:r>
            <a:r>
              <a:rPr kumimoji="0" lang="en-US" sz="1200" b="0" i="1" u="none" strike="noStrike" kern="1200" cap="none" spc="0" normalizeH="0" baseline="0" noProof="0" dirty="0">
                <a:ln>
                  <a:noFill/>
                </a:ln>
                <a:solidFill>
                  <a:prstClr val="black"/>
                </a:solidFill>
                <a:effectLst/>
                <a:uLnTx/>
                <a:uFillTx/>
                <a:latin typeface="+mn-lt"/>
                <a:ea typeface="+mn-ea"/>
                <a:cs typeface="+mn-cs"/>
              </a:rPr>
              <a:t>foundational papers, topic experts, deeper questions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representation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des liens </a:t>
            </a:r>
            <a:r>
              <a:rPr kumimoji="0" lang="en-US" sz="1200" b="0" i="0" u="none" strike="noStrike" kern="1200" cap="none" spc="0" normalizeH="0" baseline="0" noProof="0" dirty="0" err="1">
                <a:ln>
                  <a:noFill/>
                </a:ln>
                <a:solidFill>
                  <a:prstClr val="black"/>
                </a:solidFill>
                <a:effectLst/>
                <a:uLnTx/>
                <a:uFillTx/>
                <a:latin typeface="+mn-lt"/>
                <a:ea typeface="+mn-ea"/>
                <a:cs typeface="+mn-cs"/>
              </a:rPr>
              <a:t>d’</a:t>
            </a:r>
            <a:r>
              <a:rPr kumimoji="0" lang="en-US" sz="1200" b="0" i="1" u="none" strike="noStrike" kern="1200" cap="none" spc="0" normalizeH="0" baseline="0" noProof="0" dirty="0" err="1">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entre les mots-</a:t>
            </a:r>
            <a:r>
              <a:rPr kumimoji="0" lang="en-US" sz="1200" b="0" i="0" u="none" strike="noStrike" kern="1200" cap="none" spc="0" normalizeH="0" baseline="0" noProof="0" dirty="0" err="1">
                <a:ln>
                  <a:noFill/>
                </a:ln>
                <a:solidFill>
                  <a:prstClr val="black"/>
                </a:solidFill>
                <a:effectLst/>
                <a:uLnTx/>
                <a:uFillTx/>
                <a:latin typeface="+mn-lt"/>
                <a:ea typeface="+mn-ea"/>
                <a:cs typeface="+mn-cs"/>
              </a:rPr>
              <a:t>clés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concept map</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lui</a:t>
            </a:r>
            <a:r>
              <a:rPr kumimoji="0" lang="en-US" sz="1200" b="0" i="0" u="none" strike="noStrike" kern="1200" cap="none" spc="0" normalizeH="0" baseline="0" noProof="0" dirty="0">
                <a:ln>
                  <a:noFill/>
                </a:ln>
                <a:solidFill>
                  <a:prstClr val="black"/>
                </a:solidFill>
                <a:effectLst/>
                <a:uLnTx/>
                <a:uFillTx/>
                <a:latin typeface="+mn-lt"/>
                <a:ea typeface="+mn-ea"/>
                <a:cs typeface="+mn-cs"/>
              </a:rPr>
              <a:t> assurer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certaine</a:t>
            </a:r>
            <a:r>
              <a:rPr kumimoji="0" lang="en-US" sz="1200" b="0" i="0" u="none" strike="noStrike" kern="1200" cap="none" spc="0" normalizeH="0" baseline="0" noProof="0" dirty="0">
                <a:ln>
                  <a:noFill/>
                </a:ln>
                <a:solidFill>
                  <a:prstClr val="black"/>
                </a:solidFill>
                <a:effectLst/>
                <a:uLnTx/>
                <a:uFillTx/>
                <a:latin typeface="+mn-lt"/>
                <a:ea typeface="+mn-ea"/>
                <a:cs typeface="+mn-cs"/>
              </a:rPr>
              <a:t> consistence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éviter</a:t>
            </a:r>
            <a:r>
              <a:rPr kumimoji="0" lang="en-US" sz="1200" b="0" i="0" u="none" strike="noStrike" kern="1200" cap="none" spc="0" normalizeH="0" baseline="0" noProof="0" dirty="0">
                <a:ln>
                  <a:noFill/>
                </a:ln>
                <a:solidFill>
                  <a:prstClr val="black"/>
                </a:solidFill>
                <a:effectLst/>
                <a:uLnTx/>
                <a:uFillTx/>
                <a:latin typeface="+mn-lt"/>
                <a:ea typeface="+mn-ea"/>
                <a:cs typeface="+mn-cs"/>
              </a:rPr>
              <a:t> les hallucinations des LLM :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entraîné</a:t>
            </a:r>
            <a:r>
              <a:rPr kumimoji="0" lang="en-US" sz="1200" b="0" i="0" u="none" strike="noStrike" kern="1200" cap="none" spc="0" normalizeH="0" baseline="0" noProof="0" dirty="0">
                <a:ln>
                  <a:noFill/>
                </a:ln>
                <a:solidFill>
                  <a:prstClr val="black"/>
                </a:solidFill>
                <a:effectLst/>
                <a:uLnTx/>
                <a:uFillTx/>
                <a:latin typeface="+mn-lt"/>
                <a:ea typeface="+mn-ea"/>
                <a:cs typeface="+mn-cs"/>
              </a:rPr>
              <a:t> à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générer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réponse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qu’à</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parrir</a:t>
            </a:r>
            <a:r>
              <a:rPr kumimoji="0" lang="en-US" sz="1200" b="0" i="0" u="none" strike="noStrike" kern="1200" cap="none" spc="0" normalizeH="0" baseline="0" noProof="0" dirty="0">
                <a:ln>
                  <a:noFill/>
                </a:ln>
                <a:solidFill>
                  <a:prstClr val="black"/>
                </a:solidFill>
                <a:effectLst/>
                <a:uLnTx/>
                <a:uFillTx/>
                <a:latin typeface="+mn-lt"/>
                <a:ea typeface="+mn-ea"/>
                <a:cs typeface="+mn-cs"/>
              </a:rPr>
              <a:t> de 5 à 10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ramenés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préalable</a:t>
            </a:r>
            <a:r>
              <a:rPr kumimoji="0" lang="en-US" sz="1200" b="0" i="0" u="none" strike="noStrike" kern="1200" cap="none" spc="0" normalizeH="0" baseline="0" noProof="0" dirty="0">
                <a:ln>
                  <a:noFill/>
                </a:ln>
                <a:solidFill>
                  <a:prstClr val="black"/>
                </a:solidFill>
                <a:effectLst/>
                <a:uLnTx/>
                <a:uFillTx/>
                <a:latin typeface="+mn-lt"/>
                <a:ea typeface="+mn-ea"/>
                <a:cs typeface="+mn-cs"/>
              </a:rPr>
              <a:t> par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moteur</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selon</a:t>
            </a:r>
            <a:r>
              <a:rPr kumimoji="0" lang="en-US" sz="1200" b="0" i="0" u="none" strike="noStrike" kern="1200" cap="none" spc="0" normalizeH="0" baseline="0" noProof="0" dirty="0">
                <a:ln>
                  <a:noFill/>
                </a:ln>
                <a:solidFill>
                  <a:prstClr val="black"/>
                </a:solidFill>
                <a:effectLst/>
                <a:uLnTx/>
                <a:uFillTx/>
                <a:latin typeface="+mn-lt"/>
                <a:ea typeface="+mn-ea"/>
                <a:cs typeface="+mn-cs"/>
              </a:rPr>
              <a:t> la procedure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d’information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fournies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système</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seront</a:t>
            </a:r>
            <a:r>
              <a:rPr kumimoji="0" lang="en-US" sz="1200" b="0" i="0" u="none" strike="noStrike" kern="1200" cap="none" spc="0" normalizeH="0" baseline="0" noProof="0" dirty="0">
                <a:ln>
                  <a:noFill/>
                </a:ln>
                <a:solidFill>
                  <a:prstClr val="black"/>
                </a:solidFill>
                <a:effectLst/>
                <a:uLnTx/>
                <a:uFillTx/>
                <a:latin typeface="+mn-lt"/>
                <a:ea typeface="+mn-ea"/>
                <a:cs typeface="+mn-cs"/>
              </a:rPr>
              <a:t> pas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entraîner</a:t>
            </a:r>
            <a:r>
              <a:rPr kumimoji="0" lang="en-US" sz="1200" b="0" i="0" u="none" strike="noStrike" kern="1200" cap="none" spc="0" normalizeH="0" baseline="0" noProof="0" dirty="0">
                <a:ln>
                  <a:noFill/>
                </a:ln>
                <a:solidFill>
                  <a:prstClr val="black"/>
                </a:solidFill>
                <a:effectLst/>
                <a:uLnTx/>
                <a:uFillTx/>
                <a:latin typeface="+mn-lt"/>
                <a:ea typeface="+mn-ea"/>
                <a:cs typeface="+mn-cs"/>
              </a:rPr>
              <a:t> le LLM</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limites et points d’attention</a:t>
            </a:r>
          </a:p>
          <a:p>
            <a:pPr marL="1074738"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pour les références Scopus depuis 2013 (10 ans)</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sur les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et non les textes intégraux – notamment en raison des </a:t>
            </a:r>
            <a:r>
              <a:rPr kumimoji="0" lang="fr-FR" sz="1200" b="0" i="1" u="none" strike="noStrike" kern="1200" cap="none" spc="0" normalizeH="0" baseline="0" noProof="0" dirty="0" err="1">
                <a:ln>
                  <a:noFill/>
                </a:ln>
                <a:solidFill>
                  <a:prstClr val="black"/>
                </a:solidFill>
                <a:effectLst/>
                <a:uLnTx/>
                <a:uFillTx/>
                <a:latin typeface="+mn-lt"/>
                <a:ea typeface="+mn-ea"/>
                <a:cs typeface="+mn-cs"/>
              </a:rPr>
              <a:t>licensing</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agreements</a:t>
            </a:r>
            <a:r>
              <a:rPr kumimoji="0" lang="fr-FR" sz="1200" b="0" i="0" u="none" strike="noStrike" kern="1200" cap="none" spc="0" normalizeH="0" baseline="0" noProof="0" dirty="0">
                <a:ln>
                  <a:noFill/>
                </a:ln>
                <a:solidFill>
                  <a:prstClr val="black"/>
                </a:solidFill>
                <a:effectLst/>
                <a:uLnTx/>
                <a:uFillTx/>
                <a:latin typeface="+mn-lt"/>
                <a:ea typeface="+mn-ea"/>
                <a:cs typeface="+mn-cs"/>
              </a:rPr>
              <a:t> d’Elsevier avec les autres éditeurs qui n’autorisent que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dans Scopus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a reçu comme instruction de citer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en fonction de la réponse et d’indiquer s’il ne trouve pas les informations nécessaires, afin de pouvoir documenter la recherche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principes sur la manière d’utiliser ces productions de manière éthique dans les travaux (ex. : pas de copier-coller sauvage) </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coût : en plus de l’abonnement Scopus classique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données : stockées sur le cloud Microsoft Azure de manière sécurisée, ne servent pas à entraîner les LLM</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cf. </a:t>
            </a:r>
            <a:r>
              <a:rPr lang="fr-FR" i="0" noProof="0" dirty="0"/>
              <a:t>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 :  suggestion d’un utilisateur de développer une base plus large de 10 ans et d’y inclure les citation</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lang="fr-FR" i="0" noProof="0" dirty="0"/>
              <a:t>- bilan au bout d’un an : https://www.elsevier.com/products/scopus/scopus-ai/a-year-of-knowledge-discovery</a:t>
            </a:r>
          </a:p>
        </p:txBody>
      </p:sp>
      <p:sp>
        <p:nvSpPr>
          <p:cNvPr id="4" name="Espace réservé du numéro de diapositive 3">
            <a:extLst>
              <a:ext uri="{FF2B5EF4-FFF2-40B4-BE49-F238E27FC236}">
                <a16:creationId xmlns:a16="http://schemas.microsoft.com/office/drawing/2014/main" id="{D4886C9A-0B10-84AA-FD43-02DCD8381F84}"/>
              </a:ext>
            </a:extLst>
          </p:cNvPr>
          <p:cNvSpPr>
            <a:spLocks noGrp="1"/>
          </p:cNvSpPr>
          <p:nvPr>
            <p:ph type="sldNum" sz="quarter" idx="5"/>
          </p:nvPr>
        </p:nvSpPr>
        <p:spPr/>
        <p:txBody>
          <a:bodyPr/>
          <a:lstStyle/>
          <a:p>
            <a:fld id="{CA941435-2A4D-4308-9A05-31645B7F2F55}" type="slidenum">
              <a:rPr lang="fr-FR" smtClean="0"/>
              <a:t>147</a:t>
            </a:fld>
            <a:endParaRPr lang="fr-FR"/>
          </a:p>
        </p:txBody>
      </p:sp>
    </p:spTree>
    <p:extLst>
      <p:ext uri="{BB962C8B-B14F-4D97-AF65-F5344CB8AC3E}">
        <p14:creationId xmlns:p14="http://schemas.microsoft.com/office/powerpoint/2010/main" val="197398099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Clarivate (Web of science, etc.) : (cf. https://clarivate.com/news/clarivate-announces-partnership-with-ai21-labs-as-part-of-its-generative-ai-strategy-to-drive-growth/, 22/06/2023</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partenariat avec AI21 </a:t>
            </a:r>
            <a:r>
              <a:rPr kumimoji="0" lang="fr-FR" sz="1200" b="0" i="0" u="none" strike="noStrike" kern="1200" cap="none" spc="0" normalizeH="0" baseline="0" noProof="0" dirty="0" err="1">
                <a:ln>
                  <a:noFill/>
                </a:ln>
                <a:solidFill>
                  <a:prstClr val="black"/>
                </a:solidFill>
                <a:effectLst/>
                <a:uLnTx/>
                <a:uFillTx/>
                <a:latin typeface="+mn-lt"/>
                <a:ea typeface="+mn-ea"/>
                <a:cs typeface="+mn-cs"/>
              </a:rPr>
              <a:t>Labs</a:t>
            </a:r>
            <a:r>
              <a:rPr kumimoji="0" lang="fr-FR" sz="1200" b="0" i="0" u="none" strike="noStrike" kern="1200" cap="none" spc="0" normalizeH="0" baseline="0" noProof="0" dirty="0">
                <a:ln>
                  <a:noFill/>
                </a:ln>
                <a:solidFill>
                  <a:prstClr val="black"/>
                </a:solidFill>
                <a:effectLst/>
                <a:uLnTx/>
                <a:uFillTx/>
                <a:latin typeface="+mn-lt"/>
                <a:ea typeface="+mn-ea"/>
                <a:cs typeface="+mn-cs"/>
              </a:rPr>
              <a:t> (société éditrice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Wordtune</a:t>
            </a:r>
            <a:r>
              <a:rPr kumimoji="0" lang="fr-FR" sz="1200" b="0" i="0" u="none" strike="noStrike" kern="1200" cap="none" spc="0" normalizeH="0" baseline="0" noProof="0" dirty="0">
                <a:ln>
                  <a:noFill/>
                </a:ln>
                <a:solidFill>
                  <a:prstClr val="black"/>
                </a:solidFill>
                <a:effectLst/>
                <a:uLnTx/>
                <a:uFillTx/>
                <a:latin typeface="+mn-lt"/>
                <a:ea typeface="+mn-ea"/>
                <a:cs typeface="+mn-cs"/>
              </a:rPr>
              <a:t>), dans le cadre de sa stratégie « IA générative » pour intégrer LLM dans des solutions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Clarivate</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notamment recherche conversationnelle </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tests sur texte intégral /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pour </a:t>
            </a:r>
            <a:r>
              <a:rPr kumimoji="0" lang="fr-FR" sz="1200" b="0" i="0" u="none" strike="noStrike" kern="1200" cap="none" spc="0" normalizeH="0" baseline="0" noProof="0" dirty="0" err="1">
                <a:ln>
                  <a:noFill/>
                </a:ln>
                <a:solidFill>
                  <a:prstClr val="black"/>
                </a:solidFill>
                <a:effectLst/>
                <a:uLnTx/>
                <a:uFillTx/>
                <a:latin typeface="+mn-lt"/>
                <a:ea typeface="+mn-ea"/>
                <a:cs typeface="+mn-cs"/>
              </a:rPr>
              <a:t>ProQuest</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ExLibris</a:t>
            </a:r>
            <a:r>
              <a:rPr kumimoji="0" lang="fr-FR" sz="1200" b="0" i="0" u="none" strike="noStrike" kern="1200" cap="none" spc="0" normalizeH="0" baseline="0" noProof="0" dirty="0">
                <a:ln>
                  <a:noFill/>
                </a:ln>
                <a:solidFill>
                  <a:prstClr val="black"/>
                </a:solidFill>
                <a:effectLst/>
                <a:uLnTx/>
                <a:uFillTx/>
                <a:latin typeface="+mn-lt"/>
                <a:ea typeface="+mn-ea"/>
                <a:cs typeface="+mn-cs"/>
              </a:rPr>
              <a:t>, cf. C. </a:t>
            </a:r>
            <a:r>
              <a:rPr kumimoji="0" lang="fr-FR" sz="1200" b="0" i="0" u="none" strike="noStrike" kern="1200" cap="none" spc="0" normalizeH="0" baseline="0" noProof="0" dirty="0" err="1">
                <a:ln>
                  <a:noFill/>
                </a:ln>
                <a:solidFill>
                  <a:prstClr val="black"/>
                </a:solidFill>
                <a:effectLst/>
                <a:uLnTx/>
                <a:uFillTx/>
                <a:latin typeface="+mn-lt"/>
                <a:ea typeface="+mn-ea"/>
                <a:cs typeface="+mn-cs"/>
              </a:rPr>
              <a:t>Stohn</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Generative AI and Discovery. A Prototype Project and beyond</a:t>
            </a:r>
            <a:r>
              <a:rPr kumimoji="0" lang="fr-FR" sz="1200" b="0" i="0" u="none" strike="noStrike" kern="1200" cap="none" spc="0" normalizeH="0" baseline="0" noProof="0" dirty="0">
                <a:ln>
                  <a:noFill/>
                </a:ln>
                <a:solidFill>
                  <a:prstClr val="black"/>
                </a:solidFill>
                <a:effectLst/>
                <a:uLnTx/>
                <a:uFillTx/>
                <a:latin typeface="+mn-lt"/>
                <a:ea typeface="+mn-ea"/>
                <a:cs typeface="+mn-cs"/>
              </a:rPr>
              <a:t>, 2023, https://knowledge.exlibrisgroup.com/@api/deki/files/155939/AI_-_Generative_AI_and_Discovery.pdf?revision=1)</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1" i="0" u="none" strike="noStrike" kern="1200" cap="none" spc="0" normalizeH="0" baseline="0" noProof="0" dirty="0">
                <a:ln>
                  <a:noFill/>
                </a:ln>
                <a:solidFill>
                  <a:prstClr val="black"/>
                </a:solidFill>
                <a:effectLst/>
                <a:uLnTx/>
                <a:uFillTx/>
                <a:latin typeface="+mn-lt"/>
                <a:ea typeface="+mn-ea"/>
                <a:cs typeface="+mn-cs"/>
              </a:rPr>
              <a:t>Web of science research assistant (WOSRA)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1"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ouverture en septembre 2024 après 1 semestre de tests en version bêta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Buckland</a:t>
            </a:r>
            <a:r>
              <a:rPr kumimoji="0" lang="fr-FR" sz="1200" b="0" i="0" u="none" strike="noStrike" kern="1200" cap="none" spc="0" normalizeH="0" baseline="0" noProof="0" dirty="0">
                <a:ln>
                  <a:noFill/>
                </a:ln>
                <a:solidFill>
                  <a:prstClr val="black"/>
                </a:solidFill>
                <a:effectLst/>
                <a:uLnTx/>
                <a:uFillTx/>
                <a:latin typeface="+mn-lt"/>
                <a:ea typeface="+mn-ea"/>
                <a:cs typeface="+mn-cs"/>
              </a:rPr>
              <a:t>, « </a:t>
            </a:r>
            <a:r>
              <a:rPr kumimoji="0" lang="fr-FR" sz="1200" b="0" i="0" u="none" strike="noStrike" kern="1200" cap="none" spc="0" normalizeH="0" baseline="0" noProof="0" dirty="0" err="1">
                <a:ln>
                  <a:noFill/>
                </a:ln>
                <a:solidFill>
                  <a:prstClr val="black"/>
                </a:solidFill>
                <a:effectLst/>
                <a:uLnTx/>
                <a:uFillTx/>
                <a:latin typeface="+mn-lt"/>
                <a:ea typeface="+mn-ea"/>
                <a:cs typeface="+mn-cs"/>
              </a:rPr>
              <a:t>Bringing</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generative</a:t>
            </a:r>
            <a:r>
              <a:rPr kumimoji="0" lang="fr-FR" sz="1200" b="0" i="0" u="none" strike="noStrike" kern="1200" cap="none" spc="0" normalizeH="0" baseline="0" noProof="0" dirty="0">
                <a:ln>
                  <a:noFill/>
                </a:ln>
                <a:solidFill>
                  <a:prstClr val="black"/>
                </a:solidFill>
                <a:effectLst/>
                <a:uLnTx/>
                <a:uFillTx/>
                <a:latin typeface="+mn-lt"/>
                <a:ea typeface="+mn-ea"/>
                <a:cs typeface="+mn-cs"/>
              </a:rPr>
              <a:t> AI… », 07/11/2023, https://clarivate.com/blog/bringing-generative-ai-to-the-web-of-science/ et https://clarivate.com/blog/beyond-discovery-ai-and-the-future-of-the-web-of-science/) – voir : https://clarivate.com/products/scientific-and-academic-research/research-discovery-and-workflow-solutions/webofscience-platform/research-assistant/ et https://webofscience.zendesk.com/hc/en-us/articles/31437630410129-Web-of-Science-Research-Assistant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recherche aussi de co-citations, de publications centrales (</a:t>
            </a:r>
            <a:r>
              <a:rPr kumimoji="0" lang="fr-FR" sz="1200" b="0" i="1" u="none" strike="noStrike" kern="1200" cap="none" spc="0" normalizeH="0" baseline="0" noProof="0" dirty="0" err="1">
                <a:ln>
                  <a:noFill/>
                </a:ln>
                <a:solidFill>
                  <a:prstClr val="black"/>
                </a:solidFill>
                <a:effectLst/>
                <a:uLnTx/>
                <a:uFillTx/>
                <a:latin typeface="+mn-lt"/>
                <a:ea typeface="+mn-ea"/>
                <a:cs typeface="+mn-cs"/>
              </a:rPr>
              <a:t>seminal</a:t>
            </a:r>
            <a:r>
              <a:rPr kumimoji="0" lang="fr-FR" sz="1200" b="0" i="0" u="none" strike="noStrike" kern="1200" cap="none" spc="0" normalizeH="0" baseline="0" noProof="0" dirty="0">
                <a:ln>
                  <a:noFill/>
                </a:ln>
                <a:solidFill>
                  <a:prstClr val="black"/>
                </a:solidFill>
                <a:effectLst/>
                <a:uLnTx/>
                <a:uFillTx/>
                <a:latin typeface="+mn-lt"/>
                <a:ea typeface="+mn-ea"/>
                <a:cs typeface="+mn-cs"/>
              </a:rPr>
              <a:t>), par auteurs ou institutions, données bibliométriques (cf. https://webofscience.zendesk.com/hc/article_attachments/32279995942929)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les requêtes encore impossibles : cf. https://webofscience.zendesk.com/hc/en-us/articles/31437630410129-Web-of-Science-Research-Assistant#h_01JGKZK0Q4JYJ3T9DHD5KNPCMW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une analyse critique,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Libmann</a:t>
            </a:r>
            <a:r>
              <a:rPr kumimoji="0" lang="fr-FR" sz="1200" b="0" i="0" u="none" strike="noStrike" kern="1200" cap="none" spc="0" normalizeH="0" baseline="0" noProof="0" dirty="0">
                <a:ln>
                  <a:noFill/>
                </a:ln>
                <a:solidFill>
                  <a:prstClr val="black"/>
                </a:solidFill>
                <a:effectLst/>
                <a:uLnTx/>
                <a:uFillTx/>
                <a:latin typeface="+mn-lt"/>
                <a:ea typeface="+mn-ea"/>
                <a:cs typeface="+mn-cs"/>
              </a:rPr>
              <a:t>, « Nous avons testé... », 09/2024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développements actuels autour de l’IA agentique : pour la revue de littérature 04/025 (https://clarivate.com/academia-government/release-notes/web-of-science/web-of-science-april-10-2025-release-notes/ et https://clarivate.com/academia-government/blog/streamlining-literature-review-with-agentic-ai-in-the-web-of-science/), pour la </a:t>
            </a:r>
            <a:r>
              <a:rPr kumimoji="0" lang="fr-FR" sz="1200" b="0" i="1" u="none" strike="noStrike" kern="1200" cap="none" spc="0" normalizeH="0" baseline="0" noProof="0" dirty="0">
                <a:ln>
                  <a:noFill/>
                </a:ln>
                <a:solidFill>
                  <a:prstClr val="black"/>
                </a:solidFill>
                <a:effectLst/>
                <a:uLnTx/>
                <a:uFillTx/>
                <a:latin typeface="+mn-lt"/>
                <a:ea typeface="+mn-ea"/>
                <a:cs typeface="+mn-cs"/>
              </a:rPr>
              <a:t>smart search </a:t>
            </a:r>
            <a:r>
              <a:rPr kumimoji="0" lang="fr-FR" sz="1200" b="0" i="0" u="none" strike="noStrike" kern="1200" cap="none" spc="0" normalizeH="0" baseline="0" noProof="0" dirty="0">
                <a:ln>
                  <a:noFill/>
                </a:ln>
                <a:solidFill>
                  <a:prstClr val="black"/>
                </a:solidFill>
                <a:effectLst/>
                <a:uLnTx/>
                <a:uFillTx/>
                <a:latin typeface="+mn-lt"/>
                <a:ea typeface="+mn-ea"/>
                <a:cs typeface="+mn-cs"/>
              </a:rPr>
              <a:t> (https://clarivate.com/academia-government/blog/reimagining-the-web-of-science-search-experience/), pour le renseignement académique (</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08/2025 (https://clarivate.com/news/clarivate-expands-its-academic-ai-platform-introducing-agentic-ai-for-research-and-learning/)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Dimensions (Digital science, https://app.dimensions.ai/) – cf. https://www.dimensions.ai/products/all-products/dimensions-ai-assistant/ et https://library.smu.edu.sg/topics-insights/scopus-dimensions-and-web-science-databases-are-incorporating-generative-ai</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lance en 08/2023 le </a:t>
            </a:r>
            <a:r>
              <a:rPr kumimoji="0" lang="fr-FR" sz="1200" b="0" i="1" u="none" strike="noStrike" kern="1200" cap="none" spc="0" normalizeH="0" baseline="0" noProof="0" dirty="0">
                <a:ln>
                  <a:noFill/>
                </a:ln>
                <a:solidFill>
                  <a:prstClr val="black"/>
                </a:solidFill>
                <a:effectLst/>
                <a:uLnTx/>
                <a:uFillTx/>
                <a:latin typeface="+mn-lt"/>
                <a:ea typeface="+mn-ea"/>
                <a:cs typeface="+mn-cs"/>
              </a:rPr>
              <a:t>Dimensions AI assistant </a:t>
            </a:r>
            <a:r>
              <a:rPr kumimoji="0" lang="fr-FR" sz="1200" b="0" i="0" u="none" strike="noStrike" kern="1200" cap="none" spc="0" normalizeH="0" baseline="0" noProof="0" dirty="0">
                <a:ln>
                  <a:noFill/>
                </a:ln>
                <a:solidFill>
                  <a:prstClr val="black"/>
                </a:solidFill>
                <a:effectLst/>
                <a:uLnTx/>
                <a:uFillTx/>
                <a:latin typeface="+mn-lt"/>
                <a:ea typeface="+mn-ea"/>
                <a:cs typeface="+mn-cs"/>
              </a:rPr>
              <a:t>en bêta, ouverture prévue n 2024</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 ouverture officielle en 02/2024 de Dimensions Research GPT (https://www.digital-science.com/news/dimensions-research-gpt/)</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sur le même principe que </a:t>
            </a:r>
            <a:r>
              <a:rPr kumimoji="0" lang="fr-FR" sz="1200" b="0" i="0" u="none" strike="noStrike" kern="1200" cap="none" spc="0" normalizeH="0" baseline="0" noProof="0" dirty="0" err="1">
                <a:ln>
                  <a:noFill/>
                </a:ln>
                <a:solidFill>
                  <a:prstClr val="black"/>
                </a:solidFill>
                <a:effectLst/>
                <a:uLnTx/>
                <a:uFillTx/>
                <a:latin typeface="+mn-lt"/>
                <a:ea typeface="+mn-ea"/>
                <a:cs typeface="+mn-cs"/>
              </a:rPr>
              <a:t>Scopus</a:t>
            </a:r>
            <a:r>
              <a:rPr kumimoji="0" lang="fr-FR" sz="1200" b="0" i="0" u="none" strike="noStrike" kern="1200" cap="none" spc="0" normalizeH="0" baseline="0" noProof="0" dirty="0">
                <a:ln>
                  <a:noFill/>
                </a:ln>
                <a:solidFill>
                  <a:prstClr val="black"/>
                </a:solidFill>
                <a:effectLst/>
                <a:uLnTx/>
                <a:uFillTx/>
                <a:latin typeface="+mn-lt"/>
                <a:ea typeface="+mn-ea"/>
                <a:cs typeface="+mn-cs"/>
              </a:rPr>
              <a:t> AI : moteur de recherche sur les données de Dimensions avec une technologie LLM (</a:t>
            </a:r>
            <a:r>
              <a:rPr kumimoji="0" lang="en-US" sz="1200" b="0" i="0" u="none" strike="noStrike" kern="1200" cap="none" spc="0" normalizeH="0" baseline="0" noProof="0" dirty="0">
                <a:ln>
                  <a:noFill/>
                </a:ln>
                <a:solidFill>
                  <a:prstClr val="black"/>
                </a:solidFill>
                <a:effectLst/>
                <a:uLnTx/>
                <a:uFillTx/>
                <a:latin typeface="+mn-lt"/>
                <a:ea typeface="+mn-ea"/>
                <a:cs typeface="+mn-cs"/>
              </a:rPr>
              <a:t>Dimensions General Sci-Bert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ChatGPT</a:t>
            </a:r>
            <a:r>
              <a:rPr kumimoji="0" lang="fr-FR" sz="1200" b="0" i="0" u="none" strike="noStrike" kern="1200" cap="none" spc="0" normalizeH="0" baseline="0" noProof="0" dirty="0">
                <a:ln>
                  <a:noFill/>
                </a:ln>
                <a:solidFill>
                  <a:prstClr val="black"/>
                </a:solidFill>
                <a:effectLst/>
                <a:uLnTx/>
                <a:uFillTx/>
                <a:latin typeface="+mn-lt"/>
                <a:ea typeface="+mn-ea"/>
                <a:cs typeface="+mn-cs"/>
              </a:rPr>
              <a:t>) qui résume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les plus importants, + résumés paraphrasés des découvertes : réponse résumée à une question ; résumés TL;DR d’articles</a:t>
            </a:r>
          </a:p>
          <a:p>
            <a:endParaRPr lang="fr-FR" dirty="0"/>
          </a:p>
          <a:p>
            <a:endParaRPr lang="fr-FR" dirty="0"/>
          </a:p>
          <a:p>
            <a:pPr marL="354013" lvl="1" indent="-171450">
              <a:buFontTx/>
              <a:buChar char="-"/>
            </a:pPr>
            <a:r>
              <a:rPr lang="fr-FR" dirty="0"/>
              <a:t>exemples d’autres annonces dans le domaine académique</a:t>
            </a:r>
          </a:p>
          <a:p>
            <a:pPr marL="609600" lvl="2" indent="-171450">
              <a:buFontTx/>
              <a:buChar char="-"/>
            </a:pPr>
            <a:r>
              <a:rPr lang="fr-FR" dirty="0"/>
              <a:t>JSTOR (ITHAKA, https://www.jstor.org/)– cf. https://www.jstor.org/generative-ai-faq</a:t>
            </a:r>
          </a:p>
          <a:p>
            <a:pPr marL="792163" lvl="3" indent="-171450">
              <a:buFontTx/>
              <a:buChar char="-"/>
            </a:pPr>
            <a:r>
              <a:rPr lang="fr-FR" dirty="0"/>
              <a:t>ouverture en bêta</a:t>
            </a:r>
          </a:p>
          <a:p>
            <a:pPr marL="792163" lvl="3" indent="-171450">
              <a:buFontTx/>
              <a:buChar char="-"/>
            </a:pPr>
            <a:r>
              <a:rPr lang="fr-FR" dirty="0"/>
              <a:t>résumés, suggestions, recherche conversationnelle</a:t>
            </a:r>
          </a:p>
          <a:p>
            <a:pPr marL="792163" lvl="3" indent="-171450">
              <a:buFontTx/>
              <a:buChar char="-"/>
            </a:pPr>
            <a:r>
              <a:rPr lang="fr-FR" dirty="0"/>
              <a:t>données JSTOR, couche technique : notamment GPT-3.5-turbo</a:t>
            </a:r>
          </a:p>
          <a:p>
            <a:pPr marL="609600" lvl="2" indent="-171450">
              <a:buFontTx/>
              <a:buChar char="-"/>
            </a:pPr>
            <a:r>
              <a:rPr lang="fr-FR" dirty="0"/>
              <a:t>CORE (The Open </a:t>
            </a:r>
            <a:r>
              <a:rPr lang="fr-FR" dirty="0" err="1"/>
              <a:t>University</a:t>
            </a:r>
            <a:r>
              <a:rPr lang="fr-FR" dirty="0"/>
              <a:t>, https://core.ac.uk) – cf. https://blog.core.ac.uk/2023/03/17/core-gpt-combining-open-access-research-and-ai-for-credible-trustworthy-question-answering</a:t>
            </a:r>
          </a:p>
          <a:p>
            <a:pPr marL="792163" lvl="3" indent="-171450">
              <a:buFontTx/>
              <a:buChar char="-"/>
            </a:pPr>
            <a:r>
              <a:rPr lang="fr-FR" dirty="0"/>
              <a:t>CORE-GPT pour échanges conversationnels autour des données CORE</a:t>
            </a:r>
          </a:p>
          <a:p>
            <a:pPr marL="182563" lvl="1" indent="0">
              <a:buFontTx/>
              <a:buNone/>
            </a:pPr>
            <a:endParaRPr lang="fr-FR" dirty="0"/>
          </a:p>
          <a:p>
            <a:pPr marL="182563" lvl="1" indent="0">
              <a:buFontTx/>
              <a:buNone/>
            </a:pPr>
            <a:r>
              <a:rPr lang="fr-FR" b="1" dirty="0"/>
              <a:t>par contre : rien de tel annoncé du côté de Google scholar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148</a:t>
            </a:fld>
            <a:endParaRPr lang="fr-FR"/>
          </a:p>
        </p:txBody>
      </p:sp>
    </p:spTree>
    <p:extLst>
      <p:ext uri="{BB962C8B-B14F-4D97-AF65-F5344CB8AC3E}">
        <p14:creationId xmlns:p14="http://schemas.microsoft.com/office/powerpoint/2010/main" val="33552056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a:t>
            </a:r>
            <a:r>
              <a:rPr lang="fr-FR" b="1" dirty="0"/>
              <a:t>outils potentiellement plus puissants que les bases de données classiques</a:t>
            </a:r>
          </a:p>
          <a:p>
            <a:pPr marL="446088" lvl="1" indent="-171450">
              <a:buFontTx/>
              <a:buChar char="-"/>
            </a:pPr>
            <a:r>
              <a:rPr lang="fr-FR" dirty="0"/>
              <a:t>des outils </a:t>
            </a:r>
            <a:r>
              <a:rPr lang="fr-FR" b="1" dirty="0"/>
              <a:t>facilement utilisables / plus intuitifs </a:t>
            </a:r>
            <a:r>
              <a:rPr lang="fr-FR" dirty="0"/>
              <a:t>: peu compliqués par rapport à d’autres outils précédents (cf. outils de visualisation)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mais dépend aussi des manières d’accéder à l’information : lire un résumé rédigé prend plus de temps que de passer en revue quelques références / réponses</a:t>
            </a:r>
          </a:p>
          <a:p>
            <a:pPr marL="446088" lvl="1" indent="-171450">
              <a:buFontTx/>
              <a:buChar char="-"/>
            </a:pPr>
            <a:r>
              <a:rPr lang="fr-FR" dirty="0"/>
              <a:t>des </a:t>
            </a:r>
            <a:r>
              <a:rPr lang="fr-FR" b="1" dirty="0"/>
              <a:t>possibilités de recherche plus larges</a:t>
            </a:r>
            <a:r>
              <a:rPr lang="fr-FR" dirty="0"/>
              <a:t> : plus seulement les mots-clés, mais des recherches sémantiques (donc synonymes, etc.)</a:t>
            </a:r>
          </a:p>
          <a:p>
            <a:pPr marL="446088" lvl="1" indent="-171450">
              <a:buFontTx/>
              <a:buChar char="-"/>
            </a:pPr>
            <a:r>
              <a:rPr lang="fr-FR" dirty="0"/>
              <a:t>une </a:t>
            </a:r>
            <a:r>
              <a:rPr lang="fr-FR" b="1" dirty="0"/>
              <a:t>diversification des critères de recherche </a:t>
            </a:r>
            <a:r>
              <a:rPr lang="fr-FR" b="0" dirty="0">
                <a:sym typeface="Wingdings" panose="05000000000000000000" pitchFamily="2" charset="2"/>
              </a:rPr>
              <a:t> </a:t>
            </a:r>
            <a:r>
              <a:rPr lang="fr-FR" dirty="0"/>
              <a:t>une extension des possibilités de recherche d’information ? </a:t>
            </a:r>
            <a:endParaRPr lang="fr-FR" b="1" dirty="0"/>
          </a:p>
          <a:p>
            <a:pPr marL="701675" lvl="2" indent="-171450">
              <a:buFontTx/>
              <a:buChar char="-"/>
            </a:pPr>
            <a:r>
              <a:rPr lang="fr-FR" dirty="0"/>
              <a:t>des recherches larges, plutôt tournées sur le </a:t>
            </a:r>
            <a:r>
              <a:rPr lang="fr-FR" b="1" dirty="0"/>
              <a:t>sujet</a:t>
            </a:r>
          </a:p>
          <a:p>
            <a:pPr marL="884238" lvl="3" indent="-171450">
              <a:buFontTx/>
              <a:buChar char="-"/>
            </a:pPr>
            <a:r>
              <a:rPr lang="fr-FR" dirty="0"/>
              <a:t>métadonnées (auteur, titre, etc.)</a:t>
            </a:r>
          </a:p>
          <a:p>
            <a:pPr marL="884238" lvl="3" indent="-171450">
              <a:buFontTx/>
              <a:buChar char="-"/>
            </a:pPr>
            <a:r>
              <a:rPr lang="fr-FR" dirty="0"/>
              <a:t>mots-clés (de la publication ou obtenus par l’IA de l’outil)</a:t>
            </a:r>
          </a:p>
          <a:p>
            <a:pPr marL="884238" lvl="3" indent="-171450">
              <a:buFontTx/>
              <a:buChar char="-"/>
            </a:pPr>
            <a:r>
              <a:rPr lang="fr-FR" dirty="0"/>
              <a:t>référence bibliographique ou DOI (« </a:t>
            </a:r>
            <a:r>
              <a:rPr lang="fr-FR" b="0" i="1" dirty="0" err="1"/>
              <a:t>seed</a:t>
            </a:r>
            <a:r>
              <a:rPr lang="fr-FR" b="0" i="1" dirty="0"/>
              <a:t> </a:t>
            </a:r>
            <a:r>
              <a:rPr lang="fr-FR" b="0" i="1" dirty="0" err="1"/>
              <a:t>paper</a:t>
            </a:r>
            <a:r>
              <a:rPr lang="fr-FR" dirty="0"/>
              <a:t> », « </a:t>
            </a:r>
            <a:r>
              <a:rPr lang="fr-FR" i="1" dirty="0" err="1"/>
              <a:t>seminal</a:t>
            </a:r>
            <a:r>
              <a:rPr lang="fr-FR" i="1" dirty="0"/>
              <a:t> </a:t>
            </a:r>
            <a:r>
              <a:rPr lang="fr-FR" i="1" dirty="0" err="1"/>
              <a:t>paper</a:t>
            </a:r>
            <a:r>
              <a:rPr lang="fr-FR" dirty="0"/>
              <a:t> »)</a:t>
            </a:r>
          </a:p>
          <a:p>
            <a:pPr marL="530225" lvl="2" indent="0">
              <a:buFontTx/>
              <a:buNone/>
            </a:pPr>
            <a:r>
              <a:rPr lang="fr-FR" b="1" dirty="0"/>
              <a:t>	+ références et citations</a:t>
            </a:r>
          </a:p>
          <a:p>
            <a:pPr marL="530225" lvl="2" indent="0">
              <a:buFontTx/>
              <a:buNone/>
            </a:pPr>
            <a:r>
              <a:rPr lang="fr-FR" b="1" dirty="0"/>
              <a:t>	+ lieu et contexte de la citation</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décomposition de l’article </a:t>
            </a:r>
            <a:r>
              <a:rPr lang="fr-FR" dirty="0"/>
              <a:t>: plus seulement recherche au niveau des publications, mais des éléments (</a:t>
            </a:r>
            <a:r>
              <a:rPr lang="fr-FR" i="0" dirty="0"/>
              <a:t>méthodes, résultats…)</a:t>
            </a:r>
            <a:endParaRPr lang="fr-FR" dirty="0"/>
          </a:p>
          <a:p>
            <a:pPr marL="701675" lvl="2" indent="-171450">
              <a:buFontTx/>
              <a:buChar char="-"/>
            </a:pPr>
            <a:r>
              <a:rPr lang="fr-FR" dirty="0"/>
              <a:t>des recherches plus étroites, plutôt tournées sur l’</a:t>
            </a:r>
            <a:r>
              <a:rPr lang="fr-FR" b="1" dirty="0"/>
              <a:t>action</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langage naturel (oui/ non ou ouvert)</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identification de revues de littérature, méta-analyses</a:t>
            </a:r>
          </a:p>
          <a:p>
            <a:pPr marL="884238" lvl="3" indent="-171450">
              <a:buFontTx/>
              <a:buChar char="-"/>
            </a:pPr>
            <a:r>
              <a:rPr lang="fr-FR" dirty="0"/>
              <a:t>PDF (un ou plusieurs)</a:t>
            </a:r>
          </a:p>
          <a:p>
            <a:pPr marL="884238" lvl="3" indent="-171450">
              <a:buFontTx/>
              <a:buChar char="-"/>
            </a:pPr>
            <a:r>
              <a:rPr lang="fr-FR" dirty="0"/>
              <a:t>liste de publications (par connexion avec sa bibliothèque Zotero par exemple)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a:t>
            </a:r>
            <a:r>
              <a:rPr lang="fr-FR" b="1" dirty="0"/>
              <a:t>formats de rendu plus originaux </a:t>
            </a:r>
            <a:r>
              <a:rPr lang="fr-FR" dirty="0"/>
              <a:t>: au-delà de la liste de références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synthèses et résumés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matrices / tableurs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représentations visuelles</a:t>
            </a:r>
          </a:p>
          <a:p>
            <a:pPr marL="171450" indent="-171450">
              <a:buFontTx/>
              <a:buChar char="-"/>
            </a:pPr>
            <a:endParaRPr lang="fr-FR" dirty="0"/>
          </a:p>
          <a:p>
            <a:pPr marL="171450" indent="-171450">
              <a:buFontTx/>
              <a:buChar char="-"/>
            </a:pPr>
            <a:r>
              <a:rPr lang="fr-FR" dirty="0"/>
              <a:t>des </a:t>
            </a:r>
            <a:r>
              <a:rPr lang="fr-FR" b="1" dirty="0"/>
              <a:t>outils moins performants que les bases de données classiques pour des recherches précises</a:t>
            </a:r>
          </a:p>
          <a:p>
            <a:pPr marL="446088" lvl="1" indent="-171450">
              <a:buFontTx/>
              <a:buChar char="-"/>
            </a:pPr>
            <a:r>
              <a:rPr lang="fr-FR" dirty="0"/>
              <a:t>des fonctionnalités de recherche souvent pauvres, puisque basées sur le langage naturel et non mots-clés : </a:t>
            </a:r>
          </a:p>
          <a:p>
            <a:pPr marL="701675" lvl="2" indent="-171450">
              <a:buFontTx/>
              <a:buChar char="-"/>
            </a:pPr>
            <a:r>
              <a:rPr lang="fr-FR" dirty="0"/>
              <a:t>pas / peu de filtres ou de tri en amont, voire en aval : ex. pour avoir des publications récentes, pour exclure les </a:t>
            </a:r>
            <a:r>
              <a:rPr lang="fr-FR" i="1" dirty="0" err="1"/>
              <a:t>preprints</a:t>
            </a:r>
            <a:endParaRPr lang="fr-FR" dirty="0"/>
          </a:p>
          <a:p>
            <a:pPr marL="701675" lvl="2" indent="-171450">
              <a:buFontTx/>
              <a:buChar char="-"/>
            </a:pPr>
            <a:r>
              <a:rPr lang="fr-FR" dirty="0"/>
              <a:t>pas de recherche avancée</a:t>
            </a:r>
          </a:p>
          <a:p>
            <a:pPr marL="701675" lvl="2" indent="-171450">
              <a:buFontTx/>
              <a:buChar char="-"/>
            </a:pPr>
            <a:r>
              <a:rPr lang="fr-FR" dirty="0"/>
              <a:t>mauvaise prise en charge de la recherche structurée (OR, NOT, guillemets, troncature, etc.)</a:t>
            </a:r>
          </a:p>
          <a:p>
            <a:pPr marL="701675" lvl="2" indent="-171450">
              <a:buFontTx/>
              <a:buChar char="-"/>
            </a:pPr>
            <a:r>
              <a:rPr lang="fr-FR" dirty="0"/>
              <a:t>pas de vocabulaire contrôlé</a:t>
            </a:r>
          </a:p>
          <a:p>
            <a:pPr marL="530225" lvl="2" indent="0">
              <a:buFontTx/>
              <a:buNone/>
            </a:pPr>
            <a:r>
              <a:rPr lang="fr-FR" dirty="0">
                <a:sym typeface="Wingdings" panose="05000000000000000000" pitchFamily="2" charset="2"/>
              </a:rPr>
              <a:t> </a:t>
            </a:r>
            <a:r>
              <a:rPr lang="fr-FR" dirty="0"/>
              <a:t>éléments à définir lors de la requête</a:t>
            </a:r>
          </a:p>
          <a:p>
            <a:pPr marL="446088" lvl="1" indent="-171450">
              <a:buFontTx/>
              <a:buChar char="-"/>
            </a:pPr>
            <a:r>
              <a:rPr lang="fr-FR" dirty="0"/>
              <a:t>des outils </a:t>
            </a:r>
            <a:r>
              <a:rPr lang="fr-FR" b="1" dirty="0"/>
              <a:t>pas toujours bien documentés </a:t>
            </a:r>
            <a:r>
              <a:rPr lang="fr-FR" dirty="0"/>
              <a:t>(sources des données, évaluation de ces données, conseils d’utilisation et inscription dans un </a:t>
            </a:r>
            <a:r>
              <a:rPr lang="fr-FR" i="1" dirty="0"/>
              <a:t>workflow</a:t>
            </a:r>
            <a:r>
              <a:rPr lang="fr-FR" dirty="0"/>
              <a:t>, points d’attention)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manque d’infos sur la manière de mener la recherche ou </a:t>
            </a:r>
            <a:r>
              <a:rPr lang="fr-FR" dirty="0">
                <a:sym typeface="Wingdings" panose="05000000000000000000" pitchFamily="2" charset="2"/>
              </a:rPr>
              <a:t>mise à jour des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possibilité de récupérer les résultats (références et éléments éditorialisés)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outils pour </a:t>
            </a:r>
            <a:r>
              <a:rPr lang="fr-FR" b="1" dirty="0"/>
              <a:t>trouver de nouvelles sources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pas si sûr : fait sans doute gagner du temps, mais sans apporter nécessairement de nouvelles publications (cf. M. </a:t>
            </a:r>
            <a:r>
              <a:rPr lang="fr-FR" dirty="0" err="1"/>
              <a:t>Enomoto</a:t>
            </a:r>
            <a:r>
              <a:rPr lang="fr-FR" dirty="0"/>
              <a:t> et al. « </a:t>
            </a:r>
            <a:r>
              <a:rPr lang="en-US" dirty="0"/>
              <a:t>Collaborating with AI in literature search—An important frontier</a:t>
            </a:r>
            <a:r>
              <a:rPr lang="fr-FR" dirty="0"/>
              <a:t> », 12/2023, https://journals.lww.com/hepcomm/fulltext/2023/12010/collaborating_with_ai_in_literature_search_an.22.aspx</a:t>
            </a:r>
          </a:p>
          <a:p>
            <a:pPr marL="446088" lvl="1" indent="-171450">
              <a:buFontTx/>
              <a:buChar char="-"/>
            </a:pPr>
            <a:r>
              <a:rPr lang="fr-FR" dirty="0"/>
              <a:t>manière de classer/présenter les résultats ?</a:t>
            </a:r>
          </a:p>
          <a:p>
            <a:pPr marL="701675" lvl="2" indent="-171450">
              <a:buFontTx/>
              <a:buChar char="-"/>
            </a:pPr>
            <a:r>
              <a:rPr lang="fr-FR" dirty="0"/>
              <a:t>s’</a:t>
            </a:r>
            <a:r>
              <a:rPr lang="fr-FR" dirty="0" err="1"/>
              <a:t>appuyent</a:t>
            </a:r>
            <a:r>
              <a:rPr lang="fr-FR" dirty="0"/>
              <a:t> sur d’autres critères que les bases de données classiques : moins centrés sur la fraîcheur ou le nombre de citations que la similarité sémantique ; comment définissent cette « </a:t>
            </a:r>
            <a:r>
              <a:rPr lang="fr-FR" b="1" dirty="0"/>
              <a:t>similarité</a:t>
            </a:r>
            <a:r>
              <a:rPr lang="fr-FR" dirty="0"/>
              <a:t> » (généralement pas possible de préciser sur quels champs on veut la similarité) ? ; possibilité de classer autrement, possibilité d’afficher les résultats suivants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utilisation de LLM entraîne nécessairement un </a:t>
            </a:r>
            <a:r>
              <a:rPr lang="fr-FR" b="1" dirty="0"/>
              <a:t>effet « boîte noire », là où les seuls mots-clés, moins précis cependant, permettent une meilleure explicabilité </a:t>
            </a:r>
            <a:r>
              <a:rPr lang="fr-FR" b="0" dirty="0"/>
              <a:t>(</a:t>
            </a:r>
            <a:r>
              <a:rPr lang="fr-FR" b="0" dirty="0">
                <a:sym typeface="Wingdings" panose="05000000000000000000" pitchFamily="2" charset="2"/>
              </a:rPr>
              <a:t> reproductibilité de la recherche ?), manque de contrôle sur le lexique – cf. interrogations sur les filtres </a:t>
            </a:r>
            <a:r>
              <a:rPr lang="fr-FR" b="0" i="1" dirty="0">
                <a:sym typeface="Wingdings" panose="05000000000000000000" pitchFamily="2" charset="2"/>
              </a:rPr>
              <a:t>settings </a:t>
            </a:r>
            <a:r>
              <a:rPr lang="fr-FR" b="0" dirty="0">
                <a:sym typeface="Wingdings" panose="05000000000000000000" pitchFamily="2" charset="2"/>
              </a:rPr>
              <a:t>possibles de </a:t>
            </a:r>
            <a:r>
              <a:rPr lang="fr-FR" b="0" dirty="0" err="1">
                <a:sym typeface="Wingdings" panose="05000000000000000000" pitchFamily="2" charset="2"/>
              </a:rPr>
              <a:t>Scite</a:t>
            </a:r>
            <a:r>
              <a:rPr lang="fr-FR" b="0" dirty="0">
                <a:sym typeface="Wingdings" panose="05000000000000000000" pitchFamily="2" charset="2"/>
              </a:rPr>
              <a:t> assistant (A. Tay, </a:t>
            </a:r>
            <a:r>
              <a:rPr lang="fr-FR" noProof="0" dirty="0"/>
              <a:t>« </a:t>
            </a:r>
            <a:r>
              <a:rPr lang="en-US" noProof="0" dirty="0"/>
              <a:t>Using Large language models…</a:t>
            </a:r>
            <a:r>
              <a:rPr lang="fr-FR" noProof="0" dirty="0"/>
              <a:t> », 06/07/2023,</a:t>
            </a:r>
            <a:r>
              <a:rPr lang="fr-FR" sz="1200" dirty="0"/>
              <a:t> https://musingsaboutlibrarianship.blogspot.com/2023/07/using-large-language-models-to-generate.html) </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ne peuvent être utilisés pour des revues systématiques et des méta-analyses (+ incomplétude des sources et inconsistance des réponses) </a:t>
            </a:r>
            <a:r>
              <a:rPr lang="fr-FR" sz="1200" b="0" u="none" kern="1200" dirty="0">
                <a:solidFill>
                  <a:schemeClr val="tx1"/>
                </a:solidFill>
                <a:latin typeface="+mn-lt"/>
                <a:ea typeface="+mn-ea"/>
                <a:cs typeface="+mn-cs"/>
              </a:rPr>
              <a:t>– cf. la suite de tweets de E. Bender, 25/04/2022 (https://twitter.com/emilymbender/status/1518428712781238273), plutôt pour des </a:t>
            </a:r>
            <a:r>
              <a:rPr lang="fr-FR" sz="1200" b="1" u="none" kern="1200" dirty="0">
                <a:solidFill>
                  <a:schemeClr val="tx1"/>
                </a:solidFill>
                <a:latin typeface="+mn-lt"/>
                <a:ea typeface="+mn-ea"/>
                <a:cs typeface="+mn-cs"/>
              </a:rPr>
              <a:t>recherches exploratoires ou pour des dernières vérifications </a:t>
            </a:r>
            <a:r>
              <a:rPr lang="fr-FR" sz="1200" b="0" u="none" kern="1200" dirty="0">
                <a:solidFill>
                  <a:schemeClr val="tx1"/>
                </a:solidFill>
                <a:latin typeface="+mn-lt"/>
                <a:ea typeface="+mn-ea"/>
                <a:cs typeface="+mn-cs"/>
              </a:rPr>
              <a:t>(A. Tay, « </a:t>
            </a:r>
            <a:r>
              <a:rPr lang="en-US" sz="1200" b="0" u="none" kern="1200" dirty="0">
                <a:solidFill>
                  <a:schemeClr val="tx1"/>
                </a:solidFill>
                <a:latin typeface="+mn-lt"/>
                <a:ea typeface="+mn-ea"/>
                <a:cs typeface="+mn-cs"/>
              </a:rPr>
              <a:t>Citation based literature mapping tools - an update – tools offering premium accounts, the effects of the loss of MAG and use for evidence synthesis?</a:t>
            </a:r>
            <a:r>
              <a:rPr lang="fr-FR" sz="1200" b="0" u="none" kern="1200" dirty="0">
                <a:solidFill>
                  <a:schemeClr val="tx1"/>
                </a:solidFill>
                <a:latin typeface="+mn-lt"/>
                <a:ea typeface="+mn-ea"/>
                <a:cs typeface="+mn-cs"/>
              </a:rPr>
              <a:t>»…, 04/08/2022, https://musingsaboutlibrarianship.blogspot.com/2022/08/citation-based-literature-mapping-tools.html)</a:t>
            </a:r>
            <a:endParaRPr lang="fr-FR" sz="1200" b="1" u="none"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149</a:t>
            </a:fld>
            <a:endParaRPr lang="fr-FR"/>
          </a:p>
        </p:txBody>
      </p:sp>
    </p:spTree>
    <p:extLst>
      <p:ext uri="{BB962C8B-B14F-4D97-AF65-F5344CB8AC3E}">
        <p14:creationId xmlns:p14="http://schemas.microsoft.com/office/powerpoint/2010/main" val="28251231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fonctionnement de la recherche ?</a:t>
            </a:r>
          </a:p>
          <a:p>
            <a:r>
              <a:rPr lang="fr-FR" dirty="0"/>
              <a:t>fonctionnement de la similarité sémantique ?</a:t>
            </a:r>
          </a:p>
          <a:p>
            <a:r>
              <a:rPr lang="fr-FR" dirty="0"/>
              <a:t>rôle des mots-clés ?</a:t>
            </a:r>
          </a:p>
          <a:p>
            <a:r>
              <a:rPr lang="fr-FR" dirty="0"/>
              <a:t>variabilité de la recherche cf. ex. Scite : même requête initiale, mais mots-clés utilisés par l’outil différents selon le moment</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151</a:t>
            </a:fld>
            <a:endParaRPr lang="fr-FR"/>
          </a:p>
        </p:txBody>
      </p:sp>
    </p:spTree>
    <p:extLst>
      <p:ext uri="{BB962C8B-B14F-4D97-AF65-F5344CB8AC3E}">
        <p14:creationId xmlns:p14="http://schemas.microsoft.com/office/powerpoint/2010/main" val="17063675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245FB-3DF7-BE0B-2E1D-8FD4186D11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0A1D96-D820-28ED-B9EA-0A2B0A5A8F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090E0D-7258-457D-5A74-9DC53530723F}"/>
              </a:ext>
            </a:extLst>
          </p:cNvPr>
          <p:cNvSpPr>
            <a:spLocks noGrp="1"/>
          </p:cNvSpPr>
          <p:nvPr>
            <p:ph type="body" idx="1"/>
          </p:nvPr>
        </p:nvSpPr>
        <p:spPr/>
        <p:txBody>
          <a:bodyPr/>
          <a:lstStyle/>
          <a:p>
            <a:r>
              <a:rPr lang="fr-FR" dirty="0"/>
              <a:t>fonctionnement de la recherche ?</a:t>
            </a:r>
          </a:p>
          <a:p>
            <a:r>
              <a:rPr lang="fr-FR" dirty="0"/>
              <a:t>fonctionnement de la similarité sémantique ?</a:t>
            </a:r>
          </a:p>
          <a:p>
            <a:r>
              <a:rPr lang="fr-FR" dirty="0"/>
              <a:t>rôle des mots-clés ?</a:t>
            </a:r>
          </a:p>
          <a:p>
            <a:r>
              <a:rPr lang="fr-FR" dirty="0"/>
              <a:t>variabilité de la recherche cf. ex. Scite : même requête initiale, mais mots-clés utilisés par l’outil différents selon le moment : 2 recherches faites à 5 minutes d’intervalles</a:t>
            </a:r>
          </a:p>
        </p:txBody>
      </p:sp>
      <p:sp>
        <p:nvSpPr>
          <p:cNvPr id="4" name="Espace réservé du numéro de diapositive 3">
            <a:extLst>
              <a:ext uri="{FF2B5EF4-FFF2-40B4-BE49-F238E27FC236}">
                <a16:creationId xmlns:a16="http://schemas.microsoft.com/office/drawing/2014/main" id="{17FC273F-7EC9-3C68-2429-E744F448525B}"/>
              </a:ext>
            </a:extLst>
          </p:cNvPr>
          <p:cNvSpPr>
            <a:spLocks noGrp="1"/>
          </p:cNvSpPr>
          <p:nvPr>
            <p:ph type="sldNum" sz="quarter" idx="5"/>
          </p:nvPr>
        </p:nvSpPr>
        <p:spPr/>
        <p:txBody>
          <a:bodyPr/>
          <a:lstStyle/>
          <a:p>
            <a:fld id="{CA941435-2A4D-4308-9A05-31645B7F2F55}" type="slidenum">
              <a:rPr lang="fr-FR" smtClean="0"/>
              <a:t>152</a:t>
            </a:fld>
            <a:endParaRPr lang="fr-FR"/>
          </a:p>
        </p:txBody>
      </p:sp>
    </p:spTree>
    <p:extLst>
      <p:ext uri="{BB962C8B-B14F-4D97-AF65-F5344CB8AC3E}">
        <p14:creationId xmlns:p14="http://schemas.microsoft.com/office/powerpoint/2010/main" val="30617704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Dimensions </a:t>
            </a:r>
            <a:r>
              <a:rPr lang="fr-FR" dirty="0" err="1"/>
              <a:t>GPT</a:t>
            </a:r>
            <a:r>
              <a:rPr lang="fr-FR" dirty="0"/>
              <a:t>, 02/10/2024</a:t>
            </a:r>
          </a:p>
          <a:p>
            <a:r>
              <a:rPr lang="fr-FR" dirty="0"/>
              <a:t>question des critères de sélection et de la représentativité ?</a:t>
            </a:r>
          </a:p>
          <a:p>
            <a:r>
              <a:rPr lang="fr-FR" dirty="0"/>
              <a:t>sur l’exemple :</a:t>
            </a:r>
          </a:p>
          <a:p>
            <a:pPr marL="171450" indent="-171450">
              <a:buFontTx/>
              <a:buChar char="-"/>
            </a:pPr>
            <a:r>
              <a:rPr lang="fr-FR" dirty="0"/>
              <a:t>références et nombre différents selon la langue</a:t>
            </a:r>
          </a:p>
          <a:p>
            <a:pPr marL="171450" indent="-171450">
              <a:buFontTx/>
              <a:buChar char="-"/>
            </a:pPr>
            <a:r>
              <a:rPr lang="fr-FR" dirty="0"/>
              <a:t>différences entre le nombre de références présentées et le nombre de publications disponibles sur le sujet</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153</a:t>
            </a:fld>
            <a:endParaRPr lang="fr-FR"/>
          </a:p>
        </p:txBody>
      </p:sp>
    </p:spTree>
    <p:extLst>
      <p:ext uri="{BB962C8B-B14F-4D97-AF65-F5344CB8AC3E}">
        <p14:creationId xmlns:p14="http://schemas.microsoft.com/office/powerpoint/2010/main" val="12652260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154</a:t>
            </a:fld>
            <a:endParaRPr lang="fr-FR"/>
          </a:p>
        </p:txBody>
      </p:sp>
    </p:spTree>
    <p:extLst>
      <p:ext uri="{BB962C8B-B14F-4D97-AF65-F5344CB8AC3E}">
        <p14:creationId xmlns:p14="http://schemas.microsoft.com/office/powerpoint/2010/main" val="10281531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questions ouvertes </a:t>
            </a:r>
            <a:r>
              <a:rPr lang="fr-FR" dirty="0"/>
              <a:t>:</a:t>
            </a:r>
          </a:p>
          <a:p>
            <a:pPr marL="446088" lvl="1" indent="-171450">
              <a:buFontTx/>
              <a:buChar char="-"/>
            </a:pPr>
            <a:r>
              <a:rPr lang="fr-FR" b="1" dirty="0"/>
              <a:t>modes d’interrogation de ces outils </a:t>
            </a:r>
            <a:r>
              <a:rPr lang="fr-FR" dirty="0"/>
              <a:t>?</a:t>
            </a:r>
          </a:p>
          <a:p>
            <a:pPr marL="701675" lvl="2" indent="-171450">
              <a:buFontTx/>
              <a:buChar char="-"/>
            </a:pPr>
            <a:r>
              <a:rPr lang="fr-FR" dirty="0"/>
              <a:t>recherche par mots-clés (ex. : </a:t>
            </a:r>
            <a:r>
              <a:rPr lang="fr-FR" i="1" dirty="0" err="1"/>
              <a:t>karate</a:t>
            </a:r>
            <a:r>
              <a:rPr lang="fr-FR" i="1" dirty="0"/>
              <a:t> </a:t>
            </a:r>
            <a:r>
              <a:rPr lang="fr-FR" i="1" dirty="0" err="1"/>
              <a:t>well-being</a:t>
            </a:r>
            <a:r>
              <a:rPr lang="fr-FR" dirty="0"/>
              <a:t>) – sera plus précise et plus explicable mais exclura beaucoup de résultats sans doute pertinents</a:t>
            </a:r>
          </a:p>
          <a:p>
            <a:pPr marL="701675" lvl="2" indent="-171450">
              <a:buFontTx/>
              <a:buChar char="-"/>
            </a:pPr>
            <a:r>
              <a:rPr lang="fr-FR" dirty="0"/>
              <a:t>recherche en langage naturel (ex. : </a:t>
            </a:r>
            <a:r>
              <a:rPr lang="fr-FR" i="1" dirty="0"/>
              <a:t>Can </a:t>
            </a:r>
            <a:r>
              <a:rPr lang="fr-FR" i="1" dirty="0" err="1"/>
              <a:t>karate</a:t>
            </a:r>
            <a:r>
              <a:rPr lang="fr-FR" i="1" dirty="0"/>
              <a:t> </a:t>
            </a:r>
            <a:r>
              <a:rPr lang="fr-FR" i="1" dirty="0" err="1"/>
              <a:t>improve</a:t>
            </a:r>
            <a:r>
              <a:rPr lang="fr-FR" i="1" dirty="0"/>
              <a:t> </a:t>
            </a:r>
            <a:r>
              <a:rPr lang="fr-FR" i="1" dirty="0" err="1"/>
              <a:t>well-being</a:t>
            </a:r>
            <a:r>
              <a:rPr lang="fr-FR" i="1" dirty="0"/>
              <a:t>?</a:t>
            </a:r>
            <a:r>
              <a:rPr lang="fr-FR" dirty="0"/>
              <a:t>) – sera moins précis, mais risque de fournir beaucoup plus de résultats, pas forcément explicables</a:t>
            </a:r>
          </a:p>
          <a:p>
            <a:pPr marL="701675" lvl="2" indent="-171450">
              <a:buFontTx/>
              <a:buChar char="-"/>
            </a:pPr>
            <a:r>
              <a:rPr lang="fr-FR" dirty="0"/>
              <a:t>recherche sous forme de prompt comme ChatGPT (avec contexte, format attendu, etc.) : peu probable dans le cas des outils académiques, qui ont souvent déjà des « modèles » de fonctionnement et réponses (ex. : réponses à partir de X résultats bibliographiques, etc.)</a:t>
            </a:r>
          </a:p>
          <a:p>
            <a:pPr marL="530225" lvl="2" indent="0">
              <a:buFontTx/>
              <a:buNone/>
            </a:pPr>
            <a:r>
              <a:rPr lang="fr-FR" dirty="0"/>
              <a:t>! problème des biais dans la manière de poser la question, plus difficiles avec de simples mots-clés (ex. : « </a:t>
            </a:r>
            <a:r>
              <a:rPr lang="fr-FR" i="1" dirty="0"/>
              <a:t>a </a:t>
            </a:r>
            <a:r>
              <a:rPr lang="fr-FR" i="1" dirty="0" err="1"/>
              <a:t>paper</a:t>
            </a:r>
            <a:r>
              <a:rPr lang="fr-FR" i="1" dirty="0"/>
              <a:t> </a:t>
            </a:r>
            <a:r>
              <a:rPr lang="fr-FR" i="1" dirty="0" err="1"/>
              <a:t>that</a:t>
            </a:r>
            <a:r>
              <a:rPr lang="fr-FR" i="1" dirty="0"/>
              <a:t> shows the </a:t>
            </a:r>
            <a:r>
              <a:rPr lang="fr-FR" i="1" dirty="0" err="1"/>
              <a:t>benefits</a:t>
            </a:r>
            <a:r>
              <a:rPr lang="fr-FR" i="1" dirty="0"/>
              <a:t> of </a:t>
            </a:r>
            <a:r>
              <a:rPr lang="fr-FR" i="1" dirty="0" err="1"/>
              <a:t>karate</a:t>
            </a:r>
            <a:r>
              <a:rPr lang="fr-FR" i="1" dirty="0"/>
              <a:t> for </a:t>
            </a:r>
            <a:r>
              <a:rPr lang="fr-FR" i="1" dirty="0" err="1"/>
              <a:t>well-being</a:t>
            </a:r>
            <a:r>
              <a:rPr lang="fr-FR" dirty="0"/>
              <a:t> »)</a:t>
            </a:r>
          </a:p>
          <a:p>
            <a:pPr marL="446088" lvl="1" indent="-171450">
              <a:buFontTx/>
              <a:buChar char="-"/>
            </a:pPr>
            <a:r>
              <a:rPr lang="fr-FR" dirty="0"/>
              <a:t>des </a:t>
            </a:r>
            <a:r>
              <a:rPr lang="fr-FR" b="1" dirty="0"/>
              <a:t>outils pas toujours faciles à intégrer dans le </a:t>
            </a:r>
            <a:r>
              <a:rPr lang="fr-FR" b="1" i="1" dirty="0"/>
              <a:t>workflow</a:t>
            </a:r>
            <a:r>
              <a:rPr lang="fr-FR" b="1" dirty="0"/>
              <a:t> : plutôt des usages ponctuels ?</a:t>
            </a:r>
          </a:p>
          <a:p>
            <a:pPr marL="701675" lvl="2" indent="-171450">
              <a:buFontTx/>
              <a:buChar char="-"/>
            </a:pPr>
            <a:r>
              <a:rPr lang="fr-FR" dirty="0"/>
              <a:t>possibilité de récupérer les informations, notamment les références bibliographiques (export </a:t>
            </a:r>
            <a:r>
              <a:rPr lang="fr-FR" dirty="0" err="1"/>
              <a:t>BibTex</a:t>
            </a:r>
            <a:r>
              <a:rPr lang="fr-FR" dirty="0"/>
              <a:t>, connexion à Zotero ?)</a:t>
            </a:r>
          </a:p>
          <a:p>
            <a:pPr marL="701675" lvl="2" indent="-171450">
              <a:buFontTx/>
              <a:buChar char="-"/>
            </a:pPr>
            <a:r>
              <a:rPr lang="fr-FR" dirty="0"/>
              <a:t>possibilité de mettre des alertes et faire de la veille sur les nouveaux documents</a:t>
            </a:r>
          </a:p>
          <a:p>
            <a:pPr marL="701675" lvl="2" indent="-171450">
              <a:buFontTx/>
              <a:buChar char="-"/>
            </a:pPr>
            <a:r>
              <a:rPr lang="fr-FR" dirty="0"/>
              <a:t>fonctionnalités collaboratives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155</a:t>
            </a:fld>
            <a:endParaRPr lang="fr-FR"/>
          </a:p>
        </p:txBody>
      </p:sp>
    </p:spTree>
    <p:extLst>
      <p:ext uri="{BB962C8B-B14F-4D97-AF65-F5344CB8AC3E}">
        <p14:creationId xmlns:p14="http://schemas.microsoft.com/office/powerpoint/2010/main" val="2186877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157</a:t>
            </a:fld>
            <a:endParaRPr lang="fr-FR"/>
          </a:p>
        </p:txBody>
      </p:sp>
    </p:spTree>
    <p:extLst>
      <p:ext uri="{BB962C8B-B14F-4D97-AF65-F5344CB8AC3E}">
        <p14:creationId xmlns:p14="http://schemas.microsoft.com/office/powerpoint/2010/main" val="180256653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158</a:t>
            </a:fld>
            <a:endParaRPr lang="fr-FR"/>
          </a:p>
        </p:txBody>
      </p:sp>
    </p:spTree>
    <p:extLst>
      <p:ext uri="{BB962C8B-B14F-4D97-AF65-F5344CB8AC3E}">
        <p14:creationId xmlns:p14="http://schemas.microsoft.com/office/powerpoint/2010/main" val="3365857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mise en relation des données, contextualisation de la recherche</a:t>
            </a:r>
          </a:p>
          <a:p>
            <a:pPr marL="628650" lvl="1" indent="-171450">
              <a:buFontTx/>
              <a:buChar char="-"/>
            </a:pPr>
            <a:r>
              <a:rPr lang="fr-FR" dirty="0"/>
              <a:t>pages pour les auteurs : désambiguïsation par IA (https://www.semanticscholar.org/faq#author-page-create :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Pages are generated from an A.I. author disambiguation model developed in house</a:t>
            </a:r>
            <a:r>
              <a:rPr lang="en-US" sz="1200" b="0" i="0" kern="1200" dirty="0">
                <a:solidFill>
                  <a:schemeClr val="tx1"/>
                </a:solidFill>
                <a:effectLst/>
                <a:latin typeface="+mn-lt"/>
                <a:ea typeface="+mn-ea"/>
                <a:cs typeface="+mn-cs"/>
              </a:rPr>
              <a:t>”</a:t>
            </a:r>
            <a:r>
              <a:rPr lang="fr-FR" dirty="0"/>
              <a:t>)</a:t>
            </a:r>
          </a:p>
          <a:p>
            <a:pPr marL="628650" lvl="1" indent="-171450">
              <a:buFontTx/>
              <a:buChar char="-"/>
            </a:pPr>
            <a:r>
              <a:rPr lang="fr-FR" dirty="0"/>
              <a:t>pages thématiques</a:t>
            </a:r>
          </a:p>
          <a:p>
            <a:pPr marL="0" indent="0">
              <a:buFontTx/>
              <a:buNone/>
            </a:pP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a:t>
            </a:fld>
            <a:endParaRPr lang="fr-FR"/>
          </a:p>
        </p:txBody>
      </p:sp>
    </p:spTree>
    <p:extLst>
      <p:ext uri="{BB962C8B-B14F-4D97-AF65-F5344CB8AC3E}">
        <p14:creationId xmlns:p14="http://schemas.microsoft.com/office/powerpoint/2010/main" val="106910200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dirty="0"/>
              <a:t>sources : </a:t>
            </a:r>
            <a:r>
              <a:rPr lang="fr-FR" dirty="0"/>
              <a:t>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et J. Grove, « </a:t>
            </a:r>
            <a:r>
              <a:rPr lang="en-US" dirty="0"/>
              <a:t>The ChatGPT revolution of academic research has begun</a:t>
            </a:r>
            <a:r>
              <a:rPr lang="fr-FR" dirty="0"/>
              <a:t> »…, 16/03/2023, https://www.timeshighereducation.com/depth/chatgpt-revolution-academic-research-has-begun</a:t>
            </a:r>
            <a:endParaRPr lang="fr-FR" b="0" dirty="0"/>
          </a:p>
          <a:p>
            <a:pPr marL="0" indent="0">
              <a:buFontTx/>
              <a:buNone/>
            </a:pPr>
            <a:endParaRPr lang="fr-FR" b="1" dirty="0"/>
          </a:p>
          <a:p>
            <a:pPr marL="0" indent="0">
              <a:buFontTx/>
              <a:buNone/>
            </a:pPr>
            <a:endParaRPr lang="fr-FR" b="1" dirty="0"/>
          </a:p>
          <a:p>
            <a:pPr marL="171450" indent="-171450">
              <a:buFontTx/>
              <a:buChar char="-"/>
            </a:pPr>
            <a:r>
              <a:rPr lang="fr-FR" b="1" dirty="0"/>
              <a:t>réfléchir davantage en termes de complémentarités des outils, en fonction de ses propres besoins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M. Bilal : veille importante sur les outils IA dans le domaine académique ; travail sur la description des musulmans dans les romans pakistanais : outils de recommandation AI lui indiquent la piste de la littérature bengali</a:t>
            </a:r>
          </a:p>
          <a:p>
            <a:pPr marL="446088" lvl="1" indent="-171450">
              <a:buFontTx/>
              <a:buChar char="-"/>
            </a:pPr>
            <a:endParaRPr lang="fr-FR" dirty="0"/>
          </a:p>
          <a:p>
            <a:pPr marL="171450" indent="-171450">
              <a:buFontTx/>
              <a:buChar char="-"/>
            </a:pPr>
            <a:r>
              <a:rPr lang="fr-FR" dirty="0"/>
              <a:t>retour de nombreux chercheurs : les </a:t>
            </a:r>
            <a:r>
              <a:rPr lang="fr-FR" b="1" dirty="0"/>
              <a:t>outils IA ne peuvent se suffire à eux-mêmes</a:t>
            </a:r>
          </a:p>
          <a:p>
            <a:pPr marL="446088" lvl="1" indent="-171450">
              <a:buFontTx/>
              <a:buChar char="-"/>
            </a:pPr>
            <a:r>
              <a:rPr lang="fr-FR" dirty="0"/>
              <a:t>sont plus des outils de recommandation / de suggestions complémentaires</a:t>
            </a:r>
          </a:p>
          <a:p>
            <a:pPr marL="446088" lvl="1" indent="-171450">
              <a:buFontTx/>
              <a:buChar char="-"/>
            </a:pPr>
            <a:r>
              <a:rPr lang="fr-FR" dirty="0"/>
              <a:t>nécessité de continuer à utiliser d’autres outils de recherche bibliographiques</a:t>
            </a:r>
          </a:p>
          <a:p>
            <a:pPr marL="446088" lvl="1" indent="-171450">
              <a:buFontTx/>
              <a:buChar char="-"/>
            </a:pPr>
            <a:r>
              <a:rPr lang="fr-FR" dirty="0"/>
              <a:t>la </a:t>
            </a:r>
            <a:r>
              <a:rPr lang="fr-FR" b="1" dirty="0"/>
              <a:t>plupart signale notamment le caractère toujours incontournable de Google scholar</a:t>
            </a:r>
            <a:r>
              <a:rPr lang="fr-FR" dirty="0"/>
              <a:t>, même si n’intègre pas de couche conversationnelle</a:t>
            </a:r>
          </a:p>
          <a:p>
            <a:pPr marL="274638" lvl="1" indent="0">
              <a:buFontTx/>
              <a:buNone/>
            </a:pPr>
            <a:r>
              <a:rPr lang="fr-FR" dirty="0"/>
              <a:t>	ex. : Google scholar mentionne notamment des références de livres, non trouvées par les autres outils ; signale les mots recherchés ; fournit un accès facile au nombre de citations, au texte intégral si échéant</a:t>
            </a:r>
          </a:p>
          <a:p>
            <a:pPr marL="0" lvl="0"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159</a:t>
            </a:fld>
            <a:endParaRPr lang="fr-FR"/>
          </a:p>
        </p:txBody>
      </p:sp>
    </p:spTree>
    <p:extLst>
      <p:ext uri="{BB962C8B-B14F-4D97-AF65-F5344CB8AC3E}">
        <p14:creationId xmlns:p14="http://schemas.microsoft.com/office/powerpoint/2010/main" val="270411699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fonctionnement probabiliste et automatique : </a:t>
            </a:r>
            <a:r>
              <a:rPr lang="fr-FR" dirty="0"/>
              <a:t>compliqué pour les champs complexes comme les publications scientifiques</a:t>
            </a:r>
          </a:p>
          <a:p>
            <a:pPr marL="354013" lvl="1" indent="-171450">
              <a:buFontTx/>
              <a:buChar char="-"/>
            </a:pPr>
            <a:r>
              <a:rPr lang="fr-FR" dirty="0"/>
              <a:t>une simple question d’approche statistique, de trouver des liens entre des données et d’autres données, en s’appuyant souvent sur une masse de données importantes </a:t>
            </a:r>
            <a:r>
              <a:rPr lang="fr-FR" dirty="0">
                <a:sym typeface="Wingdings" panose="05000000000000000000" pitchFamily="2" charset="2"/>
              </a:rPr>
              <a:t> n’est pas nécessairement pertinent pour du contenu académique, s’appuyant parfois sur des </a:t>
            </a:r>
            <a:r>
              <a:rPr lang="fr-FR" b="1" dirty="0">
                <a:sym typeface="Wingdings" panose="05000000000000000000" pitchFamily="2" charset="2"/>
              </a:rPr>
              <a:t>contenus rares ou nouveaux</a:t>
            </a:r>
          </a:p>
          <a:p>
            <a:pPr marL="354013" lvl="1" indent="-171450">
              <a:buFontTx/>
              <a:buChar char="-"/>
            </a:pPr>
            <a:r>
              <a:rPr lang="fr-FR" b="0" dirty="0">
                <a:sym typeface="Wingdings" panose="05000000000000000000" pitchFamily="2" charset="2"/>
              </a:rPr>
              <a:t>le problème de la réécriture / ajout de contenus pour des domaines scientifiques</a:t>
            </a:r>
          </a:p>
          <a:p>
            <a:pPr marL="182563" lvl="1" indent="0">
              <a:buFontTx/>
              <a:buNone/>
            </a:pPr>
            <a:r>
              <a:rPr lang="fr-FR" b="0" dirty="0">
                <a:sym typeface="Wingdings" panose="05000000000000000000" pitchFamily="2" charset="2"/>
              </a:rPr>
              <a:t>	ex. </a:t>
            </a:r>
            <a:r>
              <a:rPr lang="fr-FR" b="1" dirty="0">
                <a:sym typeface="Wingdings" panose="05000000000000000000" pitchFamily="2" charset="2"/>
              </a:rPr>
              <a:t>: indexation automatique </a:t>
            </a:r>
            <a:r>
              <a:rPr lang="fr-FR" b="0" dirty="0">
                <a:sym typeface="Wingdings" panose="05000000000000000000" pitchFamily="2" charset="2"/>
              </a:rPr>
              <a:t>de contenus dans </a:t>
            </a:r>
            <a:r>
              <a:rPr lang="fr-FR" b="0" dirty="0" err="1">
                <a:sym typeface="Wingdings" panose="05000000000000000000" pitchFamily="2" charset="2"/>
              </a:rPr>
              <a:t>PubdMed</a:t>
            </a:r>
            <a:r>
              <a:rPr lang="fr-FR" b="0" dirty="0">
                <a:sym typeface="Wingdings" panose="05000000000000000000" pitchFamily="2" charset="2"/>
              </a:rPr>
              <a:t> et </a:t>
            </a:r>
            <a:r>
              <a:rPr lang="fr-FR" b="0" dirty="0" err="1">
                <a:sym typeface="Wingdings" panose="05000000000000000000" pitchFamily="2" charset="2"/>
              </a:rPr>
              <a:t>Medline</a:t>
            </a:r>
            <a:r>
              <a:rPr lang="fr-FR" b="0" dirty="0">
                <a:sym typeface="Wingdings" panose="05000000000000000000" pitchFamily="2" charset="2"/>
              </a:rPr>
              <a:t> : 47 % d’erreurs (présentation mauvais résultats et absence de résultats pertinents) (étude canadienne citée in C. Tisserand-</a:t>
            </a:r>
            <a:r>
              <a:rPr lang="fr-FR" b="0" dirty="0" err="1">
                <a:sym typeface="Wingdings" panose="05000000000000000000" pitchFamily="2" charset="2"/>
              </a:rPr>
              <a:t>Barthole</a:t>
            </a:r>
            <a:r>
              <a:rPr lang="fr-FR" b="0" dirty="0">
                <a:sym typeface="Wingdings" panose="05000000000000000000" pitchFamily="2" charset="2"/>
              </a:rPr>
              <a:t>, « L’actualité sous l’angle de la veille et de la recherche d’info - Brèves de veille de février », 24/02/2024, https://www.bases-netsources.com/breves-de-veille/l-actualite-sous-l-angle-de-la-veille-et-de-la-recherche-d-info-breves-de-veille-de-fevrier</a:t>
            </a:r>
          </a:p>
          <a:p>
            <a:pPr marL="182563" marR="0" lvl="1" indent="0" algn="l" defTabSz="914400" rtl="0" eaLnBrk="1" fontAlgn="auto" latinLnBrk="0" hangingPunct="1">
              <a:lnSpc>
                <a:spcPct val="100000"/>
              </a:lnSpc>
              <a:spcBef>
                <a:spcPts val="0"/>
              </a:spcBef>
              <a:spcAft>
                <a:spcPts val="0"/>
              </a:spcAft>
              <a:buClrTx/>
              <a:buSzTx/>
              <a:buFontTx/>
              <a:buNone/>
              <a:tabLst/>
              <a:defRPr/>
            </a:pPr>
            <a:r>
              <a:rPr lang="fr-FR" b="0" dirty="0"/>
              <a:t>	ex. : transformation d’expressions scientifiques pour en proposer un synonyme, mais sans sens, sans doute en raison de la faiblesse du contenu scientifique dans les données d’entraînement (</a:t>
            </a:r>
            <a:r>
              <a:rPr lang="en-US" b="0" dirty="0"/>
              <a:t>T. </a:t>
            </a:r>
            <a:r>
              <a:rPr lang="en-US" b="0" dirty="0" err="1"/>
              <a:t>Kubacka</a:t>
            </a:r>
            <a:r>
              <a:rPr lang="en-US" b="0" dirty="0"/>
              <a:t>, …,, 21/02/2024, https://scholarlykitchen.sspnet.org/2024/02/21/guest-post-there-is-more-to-reliable-chatbots-than-providing-scientific-references-the-case-of-scopusai/) – cf. les travaux </a:t>
            </a:r>
            <a:r>
              <a:rPr lang="en-US" b="0" dirty="0" err="1"/>
              <a:t>autour</a:t>
            </a:r>
            <a:r>
              <a:rPr lang="en-US" b="0" dirty="0"/>
              <a:t> des </a:t>
            </a:r>
            <a:r>
              <a:rPr lang="fr-FR" b="1" dirty="0"/>
              <a:t>« expressions torturées », « </a:t>
            </a:r>
            <a:r>
              <a:rPr lang="fr-FR" b="1" i="1" dirty="0" err="1"/>
              <a:t>nonsensical</a:t>
            </a:r>
            <a:r>
              <a:rPr lang="fr-FR" b="1" dirty="0"/>
              <a:t> » </a:t>
            </a:r>
            <a:r>
              <a:rPr lang="fr-FR" dirty="0"/>
              <a:t>(G. Cabanac, C. </a:t>
            </a:r>
            <a:r>
              <a:rPr lang="fr-FR" dirty="0" err="1"/>
              <a:t>Labbé</a:t>
            </a:r>
            <a:r>
              <a:rPr lang="fr-FR" dirty="0"/>
              <a:t> et A. </a:t>
            </a:r>
            <a:r>
              <a:rPr lang="fr-FR" dirty="0" err="1"/>
              <a:t>Magazinov</a:t>
            </a:r>
            <a:r>
              <a:rPr lang="fr-FR" dirty="0"/>
              <a:t>, in https://ut3-toulouseinp.hal.science/hal-03583953) : lié notamment à l’utilisation d’outils de traduction automatique, de synonymes ou de paraphrases généralistes pour des contenus scientifiques : des expressions inattendues au lieu des expressions consacrées (ex. : « </a:t>
            </a:r>
            <a:r>
              <a:rPr lang="fr-FR" i="1" dirty="0" err="1"/>
              <a:t>counterfeit</a:t>
            </a:r>
            <a:r>
              <a:rPr lang="fr-FR" i="1" dirty="0"/>
              <a:t> </a:t>
            </a:r>
            <a:r>
              <a:rPr lang="fr-FR" i="1" dirty="0" err="1"/>
              <a:t>consciousness</a:t>
            </a:r>
            <a:r>
              <a:rPr lang="fr-FR" i="1" dirty="0"/>
              <a:t> </a:t>
            </a:r>
            <a:r>
              <a:rPr lang="fr-FR" i="0" dirty="0"/>
              <a:t>» ou « </a:t>
            </a:r>
            <a:r>
              <a:rPr lang="fr-FR" i="1" dirty="0"/>
              <a:t>man-made power</a:t>
            </a:r>
            <a:r>
              <a:rPr lang="fr-FR" i="0" dirty="0"/>
              <a:t> » pour « </a:t>
            </a:r>
            <a:r>
              <a:rPr lang="fr-FR" i="1" dirty="0" err="1"/>
              <a:t>artificial</a:t>
            </a:r>
            <a:r>
              <a:rPr lang="fr-FR" i="1" dirty="0"/>
              <a:t> intelligence</a:t>
            </a:r>
            <a:r>
              <a:rPr lang="fr-FR" i="0" dirty="0"/>
              <a:t> »), généralement pour cacher des cas de plagiat</a:t>
            </a:r>
            <a:endParaRPr lang="fr-FR" dirty="0"/>
          </a:p>
          <a:p>
            <a:pPr marL="182563" marR="0" lvl="1" indent="0" algn="l" defTabSz="914400" rtl="0" eaLnBrk="1" fontAlgn="auto" latinLnBrk="0" hangingPunct="1">
              <a:lnSpc>
                <a:spcPct val="100000"/>
              </a:lnSpc>
              <a:spcBef>
                <a:spcPts val="0"/>
              </a:spcBef>
              <a:spcAft>
                <a:spcPts val="0"/>
              </a:spcAft>
              <a:buClrTx/>
              <a:buSzTx/>
              <a:buFontTx/>
              <a:buNone/>
              <a:tabLst/>
              <a:defRPr/>
            </a:pPr>
            <a:r>
              <a:rPr lang="fr-FR" dirty="0"/>
              <a:t>- pas/ peu de nuances ; pas de compréhension au sens intellectuel : nécessité d’y ajouter des systèmes de preuve logique (mais pas encore au point)</a:t>
            </a:r>
          </a:p>
          <a:p>
            <a:pPr marL="354013" lvl="1" indent="-171450">
              <a:buFont typeface="Wingdings" panose="05000000000000000000" pitchFamily="2" charset="2"/>
              <a:buChar char="à"/>
            </a:pPr>
            <a:r>
              <a:rPr lang="fr-FR" dirty="0"/>
              <a:t>nécessite une </a:t>
            </a:r>
            <a:r>
              <a:rPr lang="fr-FR" b="1" dirty="0"/>
              <a:t>vraie supervision humaine pour améliorer ses capacités </a:t>
            </a:r>
            <a:r>
              <a:rPr lang="fr-FR" dirty="0"/>
              <a:t>(ex. : usage de </a:t>
            </a:r>
            <a:r>
              <a:rPr lang="fr-FR" dirty="0" err="1"/>
              <a:t>ChatGPT</a:t>
            </a:r>
            <a:r>
              <a:rPr lang="fr-FR" dirty="0"/>
              <a:t> pour extraire des données de textes, J. Daley, « </a:t>
            </a:r>
            <a:r>
              <a:rPr lang="en-US" dirty="0" err="1"/>
              <a:t>ChatGPT</a:t>
            </a:r>
            <a:r>
              <a:rPr lang="en-US" dirty="0"/>
              <a:t> makes materials research much more efficient</a:t>
            </a:r>
            <a:r>
              <a:rPr lang="fr-FR" dirty="0"/>
              <a:t> »…, 20/04/2023,</a:t>
            </a:r>
            <a:r>
              <a:rPr lang="en-US" dirty="0"/>
              <a:t> https://phys.org/news/2023-04-chatgpt-materials-efficient.html), à </a:t>
            </a:r>
            <a:r>
              <a:rPr lang="en-US" dirty="0" err="1"/>
              <a:t>tous</a:t>
            </a:r>
            <a:r>
              <a:rPr lang="en-US" dirty="0"/>
              <a:t> les </a:t>
            </a:r>
            <a:r>
              <a:rPr lang="en-US" dirty="0" err="1"/>
              <a:t>niveaux</a:t>
            </a:r>
            <a:r>
              <a:rPr lang="en-US" dirty="0"/>
              <a:t> : </a:t>
            </a:r>
            <a:r>
              <a:rPr lang="en-US" dirty="0" err="1"/>
              <a:t>vérification</a:t>
            </a:r>
            <a:r>
              <a:rPr lang="en-US" dirty="0"/>
              <a:t> du prompt, des </a:t>
            </a:r>
            <a:r>
              <a:rPr lang="en-US" dirty="0" err="1"/>
              <a:t>références</a:t>
            </a:r>
            <a:r>
              <a:rPr lang="en-US" dirty="0"/>
              <a:t>, des résumés, etc. “Not for the lazy”</a:t>
            </a:r>
          </a:p>
          <a:p>
            <a:pPr marL="182563" lvl="1" indent="0">
              <a:buFont typeface="Wingdings" panose="05000000000000000000" pitchFamily="2" charset="2"/>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questions-réponses </a:t>
            </a:r>
            <a:r>
              <a:rPr lang="fr-FR" b="0" dirty="0"/>
              <a:t>(cf. </a:t>
            </a:r>
            <a:r>
              <a:rPr lang="en-US" b="0" dirty="0"/>
              <a:t>C. </a:t>
            </a:r>
            <a:r>
              <a:rPr lang="en-US" b="0" dirty="0" err="1"/>
              <a:t>Stokel</a:t>
            </a:r>
            <a:r>
              <a:rPr lang="en-US" b="0" dirty="0"/>
              <a:t>-Walker, « AI chatbots are coming to search engines </a:t>
            </a:r>
            <a:r>
              <a:rPr lang="en-US" dirty="0"/>
              <a:t>»</a:t>
            </a:r>
            <a:r>
              <a:rPr lang="en-US" b="0" dirty="0"/>
              <a:t>… 13/02/2023, https://www.nature.com/articles/d41586-023-00423-4)</a:t>
            </a:r>
            <a:endParaRPr lang="fr-FR" b="1"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d’une manière générale, le principe même de </a:t>
            </a:r>
            <a:r>
              <a:rPr lang="fr-FR" b="1" dirty="0"/>
              <a:t>« </a:t>
            </a:r>
            <a:r>
              <a:rPr lang="fr-FR" b="1" i="1" dirty="0"/>
              <a:t>search engine </a:t>
            </a:r>
            <a:r>
              <a:rPr lang="fr-FR" b="1" i="1" dirty="0" err="1"/>
              <a:t>answers</a:t>
            </a:r>
            <a:r>
              <a:rPr lang="fr-FR" b="1" dirty="0"/>
              <a:t> » </a:t>
            </a:r>
            <a:r>
              <a:rPr lang="fr-FR" dirty="0"/>
              <a:t>ne peut être pleinement appliqué à la </a:t>
            </a:r>
            <a:r>
              <a:rPr lang="fr-FR" b="1" dirty="0"/>
              <a:t>science</a:t>
            </a:r>
            <a:r>
              <a:rPr lang="fr-FR" dirty="0"/>
              <a:t> qui est </a:t>
            </a:r>
            <a:r>
              <a:rPr lang="fr-FR" b="1" dirty="0"/>
              <a:t>cumulative</a:t>
            </a:r>
            <a:r>
              <a:rPr lang="fr-FR" dirty="0"/>
              <a:t> et qui ne peut arriver à une conclusion définitive : les anciens articles ont vocation à être dépassés par les dernières découvertes ; ce ne sont </a:t>
            </a:r>
            <a:r>
              <a:rPr lang="fr-FR" b="1" dirty="0"/>
              <a:t>pas des entrées d’encyclopédies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par ailleurs, les synthèses proposées se contentent souvent d’aligner les points essentiels d’un article X, puis un article Y…, sans vraiment faire de synthèse entre les réponses (ex. : comparaison entre les articles)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recommandation de citations automatisées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i="1" dirty="0"/>
              <a:t>We argue that automated citation tools encourage questionable citing practices. More specifically, we describe how such tools may lead to an increase in: perfunctory citation and sloppy argumentation; affirmation biases; and Matthew effects. In addition, a lack of transparency of the tools’ underlying algorithmic structure renders their usage problematic</a:t>
            </a:r>
            <a:r>
              <a:rPr lang="en-US" dirty="0"/>
              <a:t>.” (S. </a:t>
            </a:r>
            <a:r>
              <a:rPr lang="en-US" dirty="0" err="1"/>
              <a:t>Horbach</a:t>
            </a:r>
            <a:r>
              <a:rPr lang="en-US" dirty="0"/>
              <a:t> et al., 2022 et mise </a:t>
            </a:r>
            <a:r>
              <a:rPr lang="en-US" dirty="0" err="1"/>
              <a:t>en</a:t>
            </a:r>
            <a:r>
              <a:rPr lang="en-US" dirty="0"/>
              <a:t> perspective par rapport au </a:t>
            </a:r>
            <a:r>
              <a:rPr lang="en-US" dirty="0" err="1"/>
              <a:t>fonctionnement</a:t>
            </a:r>
            <a:r>
              <a:rPr lang="en-US" dirty="0"/>
              <a:t> </a:t>
            </a:r>
            <a:r>
              <a:rPr lang="en-US" dirty="0" err="1"/>
              <a:t>d’autres</a:t>
            </a:r>
            <a:r>
              <a:rPr lang="en-US" dirty="0"/>
              <a:t> </a:t>
            </a:r>
            <a:r>
              <a:rPr lang="en-US" dirty="0" err="1"/>
              <a:t>outils</a:t>
            </a:r>
            <a:r>
              <a:rPr lang="en-US" dirty="0"/>
              <a:t> </a:t>
            </a:r>
            <a:r>
              <a:rPr lang="en-US" dirty="0" err="1"/>
              <a:t>bibliographiques</a:t>
            </a:r>
            <a:r>
              <a:rPr lang="en-US" dirty="0"/>
              <a:t> </a:t>
            </a:r>
            <a:r>
              <a:rPr lang="en-US" dirty="0" err="1"/>
              <a:t>également</a:t>
            </a:r>
            <a:r>
              <a:rPr lang="en-US" dirty="0"/>
              <a:t> : A. Tay, « Do Automated citation recommendation tools encourage questionable citations? Some thoughts on latest tools like Large Language Models and Q&amp;A academic systems »…, 31/12/2022, https://musingsaboutlibrarianship.blogspot.com/2022/12/do-automated-citation-recommendation.html)</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prudence à avoir pour ces outils, mais même genre de problème que pour une revue de la littérature mal faite et incomplète : </a:t>
            </a:r>
            <a:r>
              <a:rPr lang="fr-FR" b="1" dirty="0"/>
              <a:t>des problèmes sur les outils certes, mais aussi sur la démarche scientifique en général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 </a:t>
            </a:r>
            <a:r>
              <a:rPr lang="fr-FR" b="1" i="1" dirty="0" err="1"/>
              <a:t>epistemic</a:t>
            </a:r>
            <a:r>
              <a:rPr lang="fr-FR" b="1" i="1" dirty="0"/>
              <a:t> </a:t>
            </a:r>
            <a:r>
              <a:rPr lang="fr-FR" b="1" i="1" dirty="0" err="1"/>
              <a:t>trespassing</a:t>
            </a:r>
            <a:r>
              <a:rPr lang="fr-FR" b="1" dirty="0"/>
              <a:t> » </a:t>
            </a:r>
            <a:r>
              <a:rPr lang="fr-FR" dirty="0"/>
              <a:t>(J. </a:t>
            </a:r>
            <a:r>
              <a:rPr lang="fr-FR" sz="1200" b="0" i="0" kern="1200" dirty="0" err="1">
                <a:solidFill>
                  <a:schemeClr val="tx1"/>
                </a:solidFill>
                <a:effectLst/>
                <a:latin typeface="+mn-lt"/>
                <a:ea typeface="+mn-ea"/>
                <a:cs typeface="+mn-cs"/>
              </a:rPr>
              <a:t>Barchas</a:t>
            </a:r>
            <a:r>
              <a:rPr lang="fr-FR" sz="1200" b="0" i="0" kern="1200" dirty="0">
                <a:solidFill>
                  <a:schemeClr val="tx1"/>
                </a:solidFill>
                <a:effectLst/>
                <a:latin typeface="+mn-lt"/>
                <a:ea typeface="+mn-ea"/>
                <a:cs typeface="+mn-cs"/>
              </a:rPr>
              <a:t>-Lichtenstein, </a:t>
            </a:r>
            <a:r>
              <a:rPr lang="fr-FR" dirty="0"/>
              <a:t>à propos de Consensus, cité in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l’expertise et le jugement dans une discipline ne peuvent s’appliquer à l’identique dans une autre : sur ses domaines de spécialités, on connaît les codes et les points d’évaluation (réputation des revues, chercheurs proéminents, compréhension du jargon, etc.) mais nécessite au préalable de connaître un minimum ces sujets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pb des outils qui fédèrent différentes disciplines : comment être sûr que le vocabulaire dans un domaine ait les mêmes implications dans un autre, voire même dans </a:t>
            </a:r>
            <a:r>
              <a:rPr lang="fr-FR" dirty="0" err="1"/>
              <a:t>dans</a:t>
            </a:r>
            <a:r>
              <a:rPr lang="fr-FR" dirty="0"/>
              <a:t> différentes écoles de pensée ? : quid de la valeur de la synthèse d’articles couvrant le même type de contenus d’un point de vue strictement sémantique, mais différent / variable d’un point de vue épistémique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construction d’une expertise et découverte </a:t>
            </a:r>
            <a:r>
              <a:rPr lang="fr-FR" dirty="0"/>
              <a:t>(cf. </a:t>
            </a:r>
            <a:r>
              <a:rPr lang="en-US" dirty="0"/>
              <a:t>A. Tay, « How Q&amp;A systems based on large language models (</a:t>
            </a:r>
            <a:r>
              <a:rPr lang="en-US" dirty="0" err="1"/>
              <a:t>eg</a:t>
            </a:r>
            <a:r>
              <a:rPr lang="en-US" dirty="0"/>
              <a:t> GPT4) will change things if they become the dominant search paradigm… », 19/03/2023, https://musingsaboutlibrarianship.blogspot.com/2023/03/how-q-systems-based-on-large-language.html)</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peut</a:t>
            </a:r>
            <a:r>
              <a:rPr lang="en-US" dirty="0"/>
              <a:t>-on </a:t>
            </a:r>
            <a:r>
              <a:rPr lang="en-US" dirty="0" err="1"/>
              <a:t>comprendre</a:t>
            </a:r>
            <a:r>
              <a:rPr lang="en-US" dirty="0"/>
              <a:t> un concept, </a:t>
            </a:r>
            <a:r>
              <a:rPr lang="en-US" dirty="0" err="1"/>
              <a:t>une</a:t>
            </a:r>
            <a:r>
              <a:rPr lang="en-US" dirty="0"/>
              <a:t> nouvelle question de recherche par un simple résumé et </a:t>
            </a:r>
            <a:r>
              <a:rPr lang="en-US" dirty="0" err="1"/>
              <a:t>quelques</a:t>
            </a:r>
            <a:r>
              <a:rPr lang="en-US" dirty="0"/>
              <a:t> </a:t>
            </a:r>
            <a:r>
              <a:rPr lang="en-US" dirty="0" err="1"/>
              <a:t>références</a:t>
            </a:r>
            <a:r>
              <a:rPr lang="en-US" dirty="0"/>
              <a:t> </a:t>
            </a:r>
            <a:r>
              <a:rPr lang="en-US" dirty="0" err="1"/>
              <a:t>choisies</a:t>
            </a:r>
            <a:r>
              <a:rPr lang="en-US" dirty="0"/>
              <a:t> par </a:t>
            </a:r>
            <a:r>
              <a:rPr lang="en-US" dirty="0" err="1"/>
              <a:t>similarité</a:t>
            </a:r>
            <a:r>
              <a:rPr lang="en-US"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recherche </a:t>
            </a:r>
            <a:r>
              <a:rPr lang="en-US" b="1" dirty="0" err="1"/>
              <a:t>traditionnelle</a:t>
            </a:r>
            <a:r>
              <a:rPr lang="en-US" b="1" dirty="0"/>
              <a:t> </a:t>
            </a:r>
            <a:r>
              <a:rPr lang="en-US" b="1" dirty="0" err="1"/>
              <a:t>prend</a:t>
            </a:r>
            <a:r>
              <a:rPr lang="en-US" b="1" dirty="0"/>
              <a:t> du temps </a:t>
            </a:r>
            <a:r>
              <a:rPr lang="en-US" dirty="0">
                <a:sym typeface="Wingdings" panose="05000000000000000000" pitchFamily="2" charset="2"/>
              </a:rPr>
              <a:t>(cf. </a:t>
            </a:r>
            <a:r>
              <a:rPr lang="en-US" i="1" dirty="0">
                <a:sym typeface="Wingdings" panose="05000000000000000000" pitchFamily="2" charset="2"/>
              </a:rPr>
              <a:t>slow science</a:t>
            </a:r>
            <a:r>
              <a:rPr lang="en-US" dirty="0">
                <a:sym typeface="Wingdings" panose="05000000000000000000" pitchFamily="2" charset="2"/>
              </a:rPr>
              <a:t>) </a:t>
            </a:r>
            <a:r>
              <a:rPr lang="en-US" dirty="0"/>
              <a:t>: passer </a:t>
            </a:r>
            <a:r>
              <a:rPr lang="en-US" dirty="0" err="1"/>
              <a:t>en</a:t>
            </a:r>
            <a:r>
              <a:rPr lang="en-US" dirty="0"/>
              <a:t> revue la </a:t>
            </a:r>
            <a:r>
              <a:rPr lang="en-US" dirty="0" err="1"/>
              <a:t>liste</a:t>
            </a:r>
            <a:r>
              <a:rPr lang="en-US" dirty="0"/>
              <a:t> des </a:t>
            </a:r>
            <a:r>
              <a:rPr lang="en-US" dirty="0" err="1"/>
              <a:t>résultats</a:t>
            </a:r>
            <a:r>
              <a:rPr lang="en-US" dirty="0"/>
              <a:t> </a:t>
            </a:r>
            <a:r>
              <a:rPr lang="en-US" dirty="0" err="1"/>
              <a:t>permet</a:t>
            </a:r>
            <a:r>
              <a:rPr lang="en-US" dirty="0"/>
              <a:t> </a:t>
            </a:r>
            <a:r>
              <a:rPr lang="en-US" dirty="0" err="1"/>
              <a:t>d’obtenir</a:t>
            </a:r>
            <a:r>
              <a:rPr lang="en-US" dirty="0"/>
              <a:t> des </a:t>
            </a:r>
            <a:r>
              <a:rPr lang="en-US" dirty="0" err="1"/>
              <a:t>informations</a:t>
            </a:r>
            <a:r>
              <a:rPr lang="en-US" dirty="0"/>
              <a:t> sur les </a:t>
            </a:r>
            <a:r>
              <a:rPr lang="en-US" dirty="0" err="1"/>
              <a:t>références</a:t>
            </a:r>
            <a:r>
              <a:rPr lang="en-US" dirty="0"/>
              <a:t> </a:t>
            </a:r>
            <a:r>
              <a:rPr lang="en-US" dirty="0" err="1"/>
              <a:t>trouvées</a:t>
            </a:r>
            <a:r>
              <a:rPr lang="en-US" dirty="0"/>
              <a:t>, </a:t>
            </a:r>
            <a:r>
              <a:rPr lang="en-US" dirty="0" err="1"/>
              <a:t>leur</a:t>
            </a:r>
            <a:r>
              <a:rPr lang="en-US" dirty="0"/>
              <a:t> </a:t>
            </a:r>
            <a:r>
              <a:rPr lang="en-US" dirty="0" err="1"/>
              <a:t>contexte</a:t>
            </a:r>
            <a:r>
              <a:rPr lang="en-US" dirty="0"/>
              <a:t> </a:t>
            </a:r>
            <a:r>
              <a:rPr lang="en-US" dirty="0" err="1"/>
              <a:t>ou</a:t>
            </a:r>
            <a:r>
              <a:rPr lang="en-US" dirty="0"/>
              <a:t> la pertinence de la </a:t>
            </a:r>
            <a:r>
              <a:rPr lang="en-US" dirty="0" err="1"/>
              <a:t>requête</a:t>
            </a:r>
            <a:r>
              <a:rPr lang="en-US" dirty="0"/>
              <a:t>. En </a:t>
            </a:r>
            <a:r>
              <a:rPr lang="en-US" dirty="0" err="1"/>
              <a:t>fournissant</a:t>
            </a:r>
            <a:r>
              <a:rPr lang="en-US" dirty="0"/>
              <a:t> des </a:t>
            </a:r>
            <a:r>
              <a:rPr lang="en-US" dirty="0" err="1"/>
              <a:t>réponses</a:t>
            </a:r>
            <a:r>
              <a:rPr lang="en-US" dirty="0"/>
              <a:t> </a:t>
            </a:r>
            <a:r>
              <a:rPr lang="en-US" dirty="0" err="1"/>
              <a:t>immédiates</a:t>
            </a:r>
            <a:r>
              <a:rPr lang="en-US" dirty="0"/>
              <a:t>, les nouveaux </a:t>
            </a:r>
            <a:r>
              <a:rPr lang="en-US" dirty="0" err="1"/>
              <a:t>outils</a:t>
            </a:r>
            <a:r>
              <a:rPr lang="en-US" dirty="0"/>
              <a:t> </a:t>
            </a:r>
            <a:r>
              <a:rPr lang="en-US" dirty="0" err="1"/>
              <a:t>ôtent</a:t>
            </a:r>
            <a:r>
              <a:rPr lang="en-US" dirty="0"/>
              <a:t> </a:t>
            </a:r>
            <a:r>
              <a:rPr lang="en-US" dirty="0" err="1"/>
              <a:t>cette</a:t>
            </a:r>
            <a:r>
              <a:rPr lang="en-US" dirty="0"/>
              <a:t> </a:t>
            </a:r>
            <a:r>
              <a:rPr lang="en-US" b="1" dirty="0" err="1"/>
              <a:t>étape</a:t>
            </a:r>
            <a:r>
              <a:rPr lang="en-US" b="1" dirty="0"/>
              <a:t> de </a:t>
            </a:r>
            <a:r>
              <a:rPr lang="en-US" b="1" dirty="0" err="1"/>
              <a:t>réflexion</a:t>
            </a:r>
            <a:r>
              <a:rPr lang="en-US" b="1" dirty="0"/>
              <a:t> critique </a:t>
            </a:r>
            <a:r>
              <a:rPr lang="en-US" dirty="0"/>
              <a:t>; on </a:t>
            </a:r>
            <a:r>
              <a:rPr lang="en-US" dirty="0" err="1"/>
              <a:t>obtient</a:t>
            </a:r>
            <a:r>
              <a:rPr lang="en-US" dirty="0"/>
              <a:t> des </a:t>
            </a:r>
            <a:r>
              <a:rPr lang="en-US" dirty="0" err="1"/>
              <a:t>références</a:t>
            </a:r>
            <a:r>
              <a:rPr lang="en-US" dirty="0"/>
              <a:t> et des liens hors </a:t>
            </a:r>
            <a:r>
              <a:rPr lang="en-US" dirty="0" err="1"/>
              <a:t>contexte</a:t>
            </a:r>
            <a:endParaRPr lang="en-US"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construction </a:t>
            </a:r>
            <a:r>
              <a:rPr lang="en-US" b="1" dirty="0" err="1"/>
              <a:t>d’une</a:t>
            </a:r>
            <a:r>
              <a:rPr lang="en-US" b="1" dirty="0"/>
              <a:t> expertise </a:t>
            </a:r>
            <a:r>
              <a:rPr lang="en-US" b="1" dirty="0" err="1"/>
              <a:t>prend</a:t>
            </a:r>
            <a:r>
              <a:rPr lang="en-US" b="1" dirty="0"/>
              <a:t> </a:t>
            </a:r>
            <a:r>
              <a:rPr lang="en-US" b="1" dirty="0" err="1"/>
              <a:t>également</a:t>
            </a:r>
            <a:r>
              <a:rPr lang="en-US" b="1" dirty="0"/>
              <a:t> du temps </a:t>
            </a:r>
            <a:r>
              <a:rPr lang="en-US" dirty="0"/>
              <a:t>: impossible </a:t>
            </a:r>
            <a:r>
              <a:rPr lang="en-US" dirty="0" err="1"/>
              <a:t>en</a:t>
            </a:r>
            <a:r>
              <a:rPr lang="en-US" dirty="0"/>
              <a:t> ne consultant que les résumés : </a:t>
            </a:r>
            <a:r>
              <a:rPr lang="en-US" dirty="0" err="1"/>
              <a:t>parfois</a:t>
            </a:r>
            <a:r>
              <a:rPr lang="en-US" dirty="0"/>
              <a:t> </a:t>
            </a:r>
            <a:r>
              <a:rPr lang="en-US" dirty="0" err="1"/>
              <a:t>nécessaire</a:t>
            </a:r>
            <a:r>
              <a:rPr lang="en-US" dirty="0"/>
              <a:t> de </a:t>
            </a:r>
            <a:r>
              <a:rPr lang="en-US" dirty="0" err="1"/>
              <a:t>s’imprégner</a:t>
            </a:r>
            <a:r>
              <a:rPr lang="en-US" dirty="0"/>
              <a:t> </a:t>
            </a:r>
            <a:r>
              <a:rPr lang="en-US" dirty="0" err="1"/>
              <a:t>d’une</a:t>
            </a:r>
            <a:r>
              <a:rPr lang="en-US" dirty="0"/>
              <a:t> </a:t>
            </a:r>
            <a:r>
              <a:rPr lang="en-US" dirty="0" err="1"/>
              <a:t>réflexion</a:t>
            </a:r>
            <a:r>
              <a:rPr lang="en-US" dirty="0"/>
              <a:t> </a:t>
            </a:r>
            <a:r>
              <a:rPr lang="en-US" dirty="0" err="1"/>
              <a:t>ou</a:t>
            </a:r>
            <a:r>
              <a:rPr lang="en-US" dirty="0"/>
              <a:t> pour </a:t>
            </a:r>
            <a:r>
              <a:rPr lang="en-US" dirty="0" err="1"/>
              <a:t>repérer</a:t>
            </a:r>
            <a:r>
              <a:rPr lang="en-US" dirty="0"/>
              <a:t> des </a:t>
            </a:r>
            <a:r>
              <a:rPr lang="en-US" dirty="0" err="1"/>
              <a:t>éléments</a:t>
            </a:r>
            <a:r>
              <a:rPr lang="en-US" dirty="0"/>
              <a:t> </a:t>
            </a:r>
            <a:r>
              <a:rPr lang="en-US" dirty="0" err="1"/>
              <a:t>secondaires</a:t>
            </a:r>
            <a:r>
              <a:rPr lang="en-US" dirty="0"/>
              <a:t> qui </a:t>
            </a:r>
            <a:r>
              <a:rPr lang="en-US" dirty="0" err="1"/>
              <a:t>nourriront</a:t>
            </a:r>
            <a:r>
              <a:rPr lang="en-US" dirty="0"/>
              <a:t> </a:t>
            </a:r>
            <a:r>
              <a:rPr lang="en-US" dirty="0" err="1"/>
              <a:t>sa</a:t>
            </a:r>
            <a:r>
              <a:rPr lang="en-US" dirty="0"/>
              <a:t> </a:t>
            </a:r>
            <a:r>
              <a:rPr lang="en-US" dirty="0" err="1"/>
              <a:t>propre</a:t>
            </a:r>
            <a:r>
              <a:rPr lang="en-US" dirty="0"/>
              <a:t> </a:t>
            </a:r>
            <a:r>
              <a:rPr lang="en-US" dirty="0" err="1"/>
              <a:t>réflexion</a:t>
            </a:r>
            <a:r>
              <a:rPr lang="en-US" dirty="0"/>
              <a:t> : place pour </a:t>
            </a:r>
            <a:r>
              <a:rPr lang="en-US" dirty="0" err="1"/>
              <a:t>l’innovation</a:t>
            </a:r>
            <a:r>
              <a:rPr lang="en-US" dirty="0"/>
              <a:t> et les </a:t>
            </a:r>
            <a:r>
              <a:rPr lang="en-US" dirty="0" err="1"/>
              <a:t>nouvelles</a:t>
            </a:r>
            <a:r>
              <a:rPr lang="en-US" dirty="0"/>
              <a:t> </a:t>
            </a:r>
            <a:r>
              <a:rPr lang="en-US" dirty="0" err="1"/>
              <a:t>idées</a:t>
            </a:r>
            <a:r>
              <a:rPr lang="en-US" dirty="0"/>
              <a:t> ; risqué de </a:t>
            </a:r>
            <a:r>
              <a:rPr lang="en-US" dirty="0" err="1"/>
              <a:t>réflexion</a:t>
            </a:r>
            <a:r>
              <a:rPr lang="en-US" dirty="0"/>
              <a:t> </a:t>
            </a:r>
            <a:r>
              <a:rPr lang="en-US" dirty="0" err="1"/>
              <a:t>superficielle</a:t>
            </a:r>
            <a:endParaRPr lang="en-US"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r>
              <a:rPr lang="en-US" i="1" dirty="0">
                <a:sym typeface="Wingdings" panose="05000000000000000000" pitchFamily="2" charset="2"/>
              </a:rPr>
              <a:t>If</a:t>
            </a:r>
            <a:r>
              <a:rPr lang="en-US" i="1" dirty="0"/>
              <a:t> everyone is using these new tools to extract or </a:t>
            </a:r>
            <a:r>
              <a:rPr lang="en-US" i="1" dirty="0" err="1"/>
              <a:t>summarise</a:t>
            </a:r>
            <a:r>
              <a:rPr lang="en-US" i="1" dirty="0"/>
              <a:t> answers, how will they gain the deep expertise to provide new insights and ideas? Someone has to come up with these ideas in the first place!</a:t>
            </a:r>
            <a:r>
              <a:rPr lang="en-US" dirty="0"/>
              <a:t>” (A. Tay)</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ces</a:t>
            </a:r>
            <a:r>
              <a:rPr lang="en-US" dirty="0"/>
              <a:t> </a:t>
            </a:r>
            <a:r>
              <a:rPr lang="en-US" dirty="0" err="1"/>
              <a:t>outils</a:t>
            </a:r>
            <a:r>
              <a:rPr lang="en-US" dirty="0"/>
              <a:t> </a:t>
            </a:r>
            <a:r>
              <a:rPr lang="en-US" dirty="0" err="1"/>
              <a:t>peuvent</a:t>
            </a:r>
            <a:r>
              <a:rPr lang="en-US" dirty="0"/>
              <a:t> donner </a:t>
            </a:r>
            <a:r>
              <a:rPr lang="en-US" dirty="0" err="1"/>
              <a:t>en</a:t>
            </a:r>
            <a:r>
              <a:rPr lang="en-US" dirty="0"/>
              <a:t> </a:t>
            </a:r>
            <a:r>
              <a:rPr lang="en-US" dirty="0" err="1"/>
              <a:t>outre</a:t>
            </a:r>
            <a:r>
              <a:rPr lang="en-US" dirty="0"/>
              <a:t> des illusions sur </a:t>
            </a:r>
            <a:r>
              <a:rPr lang="en-US" b="1" dirty="0" err="1"/>
              <a:t>sa</a:t>
            </a:r>
            <a:r>
              <a:rPr lang="en-US" b="1" dirty="0"/>
              <a:t> </a:t>
            </a:r>
            <a:r>
              <a:rPr lang="en-US" b="1" dirty="0" err="1"/>
              <a:t>propre</a:t>
            </a:r>
            <a:r>
              <a:rPr lang="en-US" b="1" dirty="0"/>
              <a:t> expertise </a:t>
            </a:r>
            <a:r>
              <a:rPr lang="en-US" b="0" dirty="0"/>
              <a:t>(</a:t>
            </a:r>
            <a:r>
              <a:rPr lang="en-US" dirty="0"/>
              <a:t>« </a:t>
            </a:r>
            <a:r>
              <a:rPr lang="en-US" b="0" i="1" dirty="0"/>
              <a:t>t</a:t>
            </a:r>
            <a:r>
              <a:rPr lang="en-US" sz="1200" i="1" kern="1200" dirty="0">
                <a:solidFill>
                  <a:schemeClr val="tx1"/>
                </a:solidFill>
                <a:effectLst/>
                <a:latin typeface="+mn-lt"/>
                <a:ea typeface="+mn-ea"/>
                <a:cs typeface="+mn-cs"/>
              </a:rPr>
              <a:t>he potential of creating false experts in the medical field with the potential of causing harm due to a lack of real experience and the generation of expert opinions through AI-</a:t>
            </a:r>
            <a:r>
              <a:rPr lang="en-US" sz="1200" i="1" kern="1200" dirty="0" err="1">
                <a:solidFill>
                  <a:schemeClr val="tx1"/>
                </a:solidFill>
                <a:effectLst/>
                <a:latin typeface="+mn-lt"/>
                <a:ea typeface="+mn-ea"/>
                <a:cs typeface="+mn-cs"/>
              </a:rPr>
              <a:t>ChatGPT</a:t>
            </a:r>
            <a:r>
              <a:rPr lang="en-US" sz="1200" kern="1200" dirty="0">
                <a:solidFill>
                  <a:schemeClr val="tx1"/>
                </a:solidFill>
                <a:effectLst/>
                <a:latin typeface="+mn-lt"/>
                <a:ea typeface="+mn-ea"/>
                <a:cs typeface="+mn-cs"/>
              </a:rPr>
              <a:t> », H. </a:t>
            </a:r>
            <a:r>
              <a:rPr lang="en-US" sz="1200" kern="1200" dirty="0" err="1">
                <a:solidFill>
                  <a:schemeClr val="tx1"/>
                </a:solidFill>
                <a:effectLst/>
                <a:latin typeface="+mn-lt"/>
                <a:ea typeface="+mn-ea"/>
                <a:cs typeface="+mn-cs"/>
              </a:rPr>
              <a:t>Alkaissi</a:t>
            </a:r>
            <a:r>
              <a:rPr lang="en-US" sz="1200" kern="1200" dirty="0">
                <a:solidFill>
                  <a:schemeClr val="tx1"/>
                </a:solidFill>
                <a:effectLst/>
                <a:latin typeface="+mn-lt"/>
                <a:ea typeface="+mn-ea"/>
                <a:cs typeface="+mn-cs"/>
              </a:rPr>
              <a:t>, S. I. McFarlane, </a:t>
            </a:r>
            <a:r>
              <a:rPr lang="en-US" dirty="0"/>
              <a:t>« </a:t>
            </a:r>
            <a:r>
              <a:rPr lang="en-US" sz="1200" kern="1200" dirty="0">
                <a:solidFill>
                  <a:schemeClr val="tx1"/>
                </a:solidFill>
                <a:effectLst/>
                <a:latin typeface="+mn-lt"/>
                <a:ea typeface="+mn-ea"/>
                <a:cs typeface="+mn-cs"/>
              </a:rPr>
              <a:t>Artificial Hallucinations in ChatGPT: Implications in Scientific Writing </a:t>
            </a:r>
            <a:r>
              <a:rPr lang="en-US" dirty="0"/>
              <a:t>»…, 19/02/2023, </a:t>
            </a:r>
            <a:r>
              <a:rPr lang="en-US" sz="1200" kern="1200" dirty="0">
                <a:solidFill>
                  <a:schemeClr val="tx1"/>
                </a:solidFill>
                <a:effectLst/>
                <a:latin typeface="+mn-lt"/>
                <a:ea typeface="+mn-ea"/>
                <a:cs typeface="+mn-cs"/>
              </a:rPr>
              <a:t>https://www.cureus.com/articles/138667-artificial-hallucinations-in-chatgpt-implications-in-scientific-writing#!/)</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160</a:t>
            </a:fld>
            <a:endParaRPr lang="fr-FR"/>
          </a:p>
        </p:txBody>
      </p:sp>
    </p:spTree>
    <p:extLst>
      <p:ext uri="{BB962C8B-B14F-4D97-AF65-F5344CB8AC3E}">
        <p14:creationId xmlns:p14="http://schemas.microsoft.com/office/powerpoint/2010/main" val="40008557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 publication : </a:t>
            </a:r>
            <a:r>
              <a:rPr lang="en-US" dirty="0"/>
              <a:t>Alexandre Amar-</a:t>
            </a:r>
            <a:r>
              <a:rPr lang="en-US" dirty="0" err="1"/>
              <a:t>Zifkin</a:t>
            </a:r>
            <a:r>
              <a:rPr lang="en-US" dirty="0"/>
              <a:t>, Taline Ekmekjian, Virginie Paquet et  Tara Landry. Algorithmic indexing in MEDLINE frequently overlooks important concepts and may compromise literature search results, </a:t>
            </a:r>
            <a:r>
              <a:rPr lang="en-US" i="1" dirty="0"/>
              <a:t>JMLA</a:t>
            </a:r>
            <a:r>
              <a:rPr lang="en-US" dirty="0"/>
              <a:t>, Vol. 113 No. 1 (2025): January 2025 https://jmla.pitt.edu/ojs/jmla/article/view/1936</a:t>
            </a:r>
          </a:p>
          <a:p>
            <a:endParaRPr lang="en-US" dirty="0"/>
          </a:p>
          <a:p>
            <a:r>
              <a:rPr lang="en-US" dirty="0"/>
              <a:t>presentation PPT : https://papyrus.bib.umontreal.ca/xmlui/handle/1866/28262</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161</a:t>
            </a:fld>
            <a:endParaRPr lang="fr-FR"/>
          </a:p>
        </p:txBody>
      </p:sp>
    </p:spTree>
    <p:extLst>
      <p:ext uri="{BB962C8B-B14F-4D97-AF65-F5344CB8AC3E}">
        <p14:creationId xmlns:p14="http://schemas.microsoft.com/office/powerpoint/2010/main" val="32597743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interrogation générale sur la part des références « perdues » (mais aussi sur les références « cachées »), L. Besançon et al., « </a:t>
            </a:r>
            <a:r>
              <a:rPr lang="en-US" dirty="0"/>
              <a:t>Sneaked references: Cooked reference metadata inflate citation counts</a:t>
            </a:r>
            <a:r>
              <a:rPr lang="fr-FR" dirty="0"/>
              <a:t> », 10/2023, https://arxiv.org/abs/2310.02192 (cf. résumé in https://www.redactionmedicale.fr/2023/12/7311366</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164</a:t>
            </a:fld>
            <a:endParaRPr lang="fr-FR"/>
          </a:p>
        </p:txBody>
      </p:sp>
    </p:spTree>
    <p:extLst>
      <p:ext uri="{BB962C8B-B14F-4D97-AF65-F5344CB8AC3E}">
        <p14:creationId xmlns:p14="http://schemas.microsoft.com/office/powerpoint/2010/main" val="300321944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26512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166</a:t>
            </a:fld>
            <a:endParaRPr lang="fr-FR"/>
          </a:p>
        </p:txBody>
      </p:sp>
    </p:spTree>
    <p:extLst>
      <p:ext uri="{BB962C8B-B14F-4D97-AF65-F5344CB8AC3E}">
        <p14:creationId xmlns:p14="http://schemas.microsoft.com/office/powerpoint/2010/main" val="371702249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a:t>
            </a:r>
            <a:r>
              <a:rPr lang="fr-FR" dirty="0" err="1"/>
              <a:t>ChatGPT</a:t>
            </a:r>
            <a:r>
              <a:rPr lang="fr-FR" dirty="0"/>
              <a:t> GPT-3.5, 05/12/2023 : « quelles sont les limites et les points d'attention à avoir quand on utilise des moteurs de recherche "ai-</a:t>
            </a:r>
            <a:r>
              <a:rPr lang="fr-FR" dirty="0" err="1"/>
              <a:t>driven</a:t>
            </a:r>
            <a:r>
              <a:rPr lang="fr-FR" dirty="0"/>
              <a:t>" dans un cadre académique ?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50520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Recherche d’informations académiques IA dans le contexte de la publication scientifique</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168</a:t>
            </a:fld>
            <a:endParaRPr lang="fr-FR"/>
          </a:p>
        </p:txBody>
      </p:sp>
    </p:spTree>
    <p:extLst>
      <p:ext uri="{BB962C8B-B14F-4D97-AF65-F5344CB8AC3E}">
        <p14:creationId xmlns:p14="http://schemas.microsoft.com/office/powerpoint/2010/main" val="322149164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deux éléments centraux </a:t>
            </a:r>
            <a:r>
              <a:rPr lang="fr-FR" dirty="0"/>
              <a:t>:</a:t>
            </a:r>
            <a:br>
              <a:rPr lang="fr-FR" dirty="0"/>
            </a:br>
            <a:r>
              <a:rPr lang="fr-FR" dirty="0"/>
              <a:t>- </a:t>
            </a:r>
            <a:r>
              <a:rPr lang="fr-FR" b="1" dirty="0"/>
              <a:t>outils du cloud</a:t>
            </a:r>
            <a:r>
              <a:rPr lang="fr-FR" dirty="0"/>
              <a:t>, récupérant potentiellement les données des utilisateurs</a:t>
            </a:r>
          </a:p>
          <a:p>
            <a:pPr marL="174625"/>
            <a:r>
              <a:rPr lang="fr-FR" dirty="0">
                <a:sym typeface="Wingdings" panose="05000000000000000000" pitchFamily="2" charset="2"/>
              </a:rPr>
              <a:t> usage des données par les outils (ex. : questions réponses, données fournies…) variable selon les outils ? : ex. : </a:t>
            </a:r>
            <a:r>
              <a:rPr lang="fr-FR" dirty="0" err="1"/>
              <a:t>Scite</a:t>
            </a:r>
            <a:r>
              <a:rPr lang="fr-FR" dirty="0"/>
              <a:t> affirme ne pas conserver les PDF que l’on télécharge pour sa fonction Reference check, </a:t>
            </a:r>
            <a:r>
              <a:rPr lang="fr-FR" dirty="0" err="1"/>
              <a:t>ResearchRabbit</a:t>
            </a:r>
            <a:r>
              <a:rPr lang="fr-FR" dirty="0"/>
              <a:t> : « </a:t>
            </a:r>
            <a:r>
              <a:rPr lang="en-US" b="1" i="1" dirty="0"/>
              <a:t>Privacy assured</a:t>
            </a:r>
            <a:r>
              <a:rPr lang="en-US" i="1" dirty="0"/>
              <a:t>: user data never leaves our own servers and is never sold to third parties. We understand the sensitive nature of research projects and also take special care to protect researchers in jurisdictions with less academic freedom</a:t>
            </a:r>
            <a:r>
              <a:rPr lang="fr-FR" dirty="0"/>
              <a:t> » (https://opencollective.com/researchrabbit)</a:t>
            </a:r>
          </a:p>
          <a:p>
            <a:pPr marL="188913" indent="-188913"/>
            <a:r>
              <a:rPr lang="fr-FR" dirty="0"/>
              <a:t>- </a:t>
            </a:r>
            <a:r>
              <a:rPr lang="fr-FR" b="1" dirty="0"/>
              <a:t>responsabilité des chercheurs pour toute la pratique </a:t>
            </a:r>
            <a:r>
              <a:rPr lang="fr-FR" dirty="0"/>
              <a:t>: tous les auteurs sont collectivement responsables de vérifier le texte, les résultats, les données, les codes, les références : toutes les informations doivent être vérifiées</a:t>
            </a:r>
          </a:p>
          <a:p>
            <a:endParaRPr lang="fr-FR" dirty="0"/>
          </a:p>
          <a:p>
            <a:r>
              <a:rPr lang="en-US" b="1" dirty="0" err="1"/>
              <a:t>une</a:t>
            </a:r>
            <a:r>
              <a:rPr lang="en-US" b="1" dirty="0"/>
              <a:t> situation de plus </a:t>
            </a:r>
            <a:r>
              <a:rPr lang="en-US" b="1" dirty="0" err="1"/>
              <a:t>en</a:t>
            </a:r>
            <a:r>
              <a:rPr lang="en-US" b="1" dirty="0"/>
              <a:t> plus </a:t>
            </a:r>
            <a:r>
              <a:rPr lang="en-US" b="1" dirty="0" err="1"/>
              <a:t>tendue</a:t>
            </a:r>
            <a:endParaRPr lang="en-US" b="1" dirty="0"/>
          </a:p>
          <a:p>
            <a:pPr marL="363538" indent="-188913">
              <a:buFont typeface="Arial"/>
              <a:buNone/>
            </a:pPr>
            <a:r>
              <a:rPr lang="en-US" dirty="0"/>
              <a:t>- </a:t>
            </a:r>
            <a:r>
              <a:rPr lang="fr-FR" dirty="0"/>
              <a:t> une situation de plus en plus confuse vu la largeur des possibilités, ex. : vérification de la grammaire et de l’orthographe, traduction, paraphrase, formatage de la biblio… sans nécessairement rédaction de zéro (utilisation comme outils de traitement de texte et d’édition)</a:t>
            </a:r>
          </a:p>
          <a:p>
            <a:r>
              <a:rPr lang="fr-FR" b="1" dirty="0"/>
              <a:t>avec des questions complémentaires autant sur l’</a:t>
            </a:r>
            <a:r>
              <a:rPr lang="fr-FR" b="1" dirty="0" err="1"/>
              <a:t>autorat</a:t>
            </a:r>
            <a:r>
              <a:rPr lang="fr-FR" b="1" dirty="0"/>
              <a:t> que sur la propriété du contenu généré</a:t>
            </a:r>
          </a:p>
          <a:p>
            <a:pPr marL="363538" indent="-188913"/>
            <a:r>
              <a:rPr lang="en-US" dirty="0"/>
              <a:t>	- </a:t>
            </a:r>
            <a:r>
              <a:rPr lang="en-US" dirty="0" err="1"/>
              <a:t>prise</a:t>
            </a:r>
            <a:r>
              <a:rPr lang="en-US" dirty="0"/>
              <a:t> de position des </a:t>
            </a:r>
            <a:r>
              <a:rPr lang="en-US" dirty="0" err="1"/>
              <a:t>éditeurs</a:t>
            </a:r>
            <a:r>
              <a:rPr lang="en-US" dirty="0"/>
              <a:t> pour </a:t>
            </a:r>
            <a:r>
              <a:rPr lang="en-US" dirty="0" err="1"/>
              <a:t>mieux</a:t>
            </a:r>
            <a:r>
              <a:rPr lang="en-US" dirty="0"/>
              <a:t> </a:t>
            </a:r>
            <a:r>
              <a:rPr lang="en-US" dirty="0" err="1"/>
              <a:t>encadrer</a:t>
            </a:r>
            <a:r>
              <a:rPr lang="en-US" dirty="0"/>
              <a:t> les </a:t>
            </a:r>
            <a:r>
              <a:rPr lang="en-US" dirty="0" err="1"/>
              <a:t>pratiques</a:t>
            </a:r>
            <a:r>
              <a:rPr lang="en-US" dirty="0"/>
              <a:t> des IA </a:t>
            </a:r>
            <a:r>
              <a:rPr lang="en-US" dirty="0" err="1"/>
              <a:t>génératives</a:t>
            </a:r>
            <a:r>
              <a:rPr lang="en-US" dirty="0"/>
              <a:t> – </a:t>
            </a:r>
            <a:r>
              <a:rPr lang="en-US" dirty="0" err="1"/>
              <a:t>voir</a:t>
            </a:r>
            <a:r>
              <a:rPr lang="en-US" dirty="0"/>
              <a:t> </a:t>
            </a:r>
            <a:r>
              <a:rPr lang="en-US" i="1" dirty="0"/>
              <a:t>infra ; id. </a:t>
            </a:r>
            <a:r>
              <a:rPr lang="en-US" i="0" dirty="0"/>
              <a:t> pour </a:t>
            </a:r>
            <a:r>
              <a:rPr lang="en-US" i="0" dirty="0" err="1"/>
              <a:t>certains</a:t>
            </a:r>
            <a:r>
              <a:rPr lang="en-US" i="0" dirty="0"/>
              <a:t> </a:t>
            </a:r>
            <a:r>
              <a:rPr lang="en-US" i="0" dirty="0" err="1"/>
              <a:t>financeurs</a:t>
            </a:r>
            <a:r>
              <a:rPr lang="en-US" i="0" dirty="0"/>
              <a:t> dans les </a:t>
            </a:r>
            <a:r>
              <a:rPr lang="en-US" i="0" dirty="0" err="1"/>
              <a:t>processus</a:t>
            </a:r>
            <a:r>
              <a:rPr lang="en-US" i="0" dirty="0"/>
              <a:t> </a:t>
            </a:r>
            <a:r>
              <a:rPr lang="en-US" i="0" dirty="0" err="1"/>
              <a:t>d’évaluation</a:t>
            </a:r>
            <a:r>
              <a:rPr lang="en-US" i="0" dirty="0"/>
              <a:t>, </a:t>
            </a:r>
            <a:r>
              <a:rPr lang="en-US" i="0" dirty="0" err="1"/>
              <a:t>tant</a:t>
            </a:r>
            <a:r>
              <a:rPr lang="en-US" i="0" dirty="0"/>
              <a:t> pour les auteurs que pour les </a:t>
            </a:r>
            <a:r>
              <a:rPr lang="en-US" i="0" dirty="0" err="1"/>
              <a:t>évaluateurs</a:t>
            </a:r>
            <a:r>
              <a:rPr lang="en-US" i="0" dirty="0"/>
              <a:t> (cf. https://blogs.lse.ac.uk/impactofsocialsciences/2023/09/26/can-generative-ai-add-anything-to-academic-peer-review/ et https://www.timeshighereducation.com/news/australian-funder-bars-grant-reviewers-using-chatgpt)</a:t>
            </a:r>
          </a:p>
          <a:p>
            <a:pPr marL="0" indent="0">
              <a:buFont typeface="Arial"/>
              <a:buNone/>
            </a:pPr>
            <a:endParaRPr lang="en-US" i="0" dirty="0"/>
          </a:p>
          <a:p>
            <a:pPr marL="0" indent="0">
              <a:buFontTx/>
              <a:buNone/>
            </a:pPr>
            <a:r>
              <a:rPr lang="en-US" i="0" dirty="0"/>
              <a:t>pour </a:t>
            </a:r>
            <a:r>
              <a:rPr lang="en-US" i="0" dirty="0" err="1"/>
              <a:t>aller</a:t>
            </a:r>
            <a:r>
              <a:rPr lang="en-US" i="0" dirty="0"/>
              <a:t> plus loin, </a:t>
            </a:r>
            <a:r>
              <a:rPr lang="en-US" i="0" dirty="0" err="1"/>
              <a:t>voir</a:t>
            </a:r>
            <a:r>
              <a:rPr lang="en-US" i="0" dirty="0"/>
              <a:t> </a:t>
            </a:r>
            <a:r>
              <a:rPr lang="en-US" i="0" dirty="0" err="1"/>
              <a:t>notamment</a:t>
            </a:r>
            <a:r>
              <a:rPr lang="en-US" i="0" dirty="0"/>
              <a:t> </a:t>
            </a:r>
          </a:p>
          <a:p>
            <a:pPr marL="0" indent="0">
              <a:buFontTx/>
              <a:buNone/>
            </a:pPr>
            <a:r>
              <a:rPr lang="en-US" i="0" dirty="0"/>
              <a:t>- </a:t>
            </a:r>
            <a:r>
              <a:rPr lang="en-US" dirty="0"/>
              <a:t>E. A. M. van Dis et al., « </a:t>
            </a:r>
            <a:r>
              <a:rPr lang="en-US" dirty="0" err="1"/>
              <a:t>ChatGPT</a:t>
            </a:r>
            <a:r>
              <a:rPr lang="en-US" dirty="0"/>
              <a:t>: five priorities for research »…, 03/02/2023,  https://www.nature.com/articles/d41586-023-00288-7, J. Grove, « ‘ChatGPT-generated reading list’ sparks AI peer review debate »…, 05/04/2023, https://www.timeshighereducation.com/news/chatgpt-generated-reading-list-sparks-ai-peer-review-debate, L. </a:t>
            </a:r>
            <a:r>
              <a:rPr lang="en-US" dirty="0" err="1"/>
              <a:t>Bauersfeld</a:t>
            </a:r>
            <a:r>
              <a:rPr lang="en-US" dirty="0"/>
              <a:t> et al., «AI can crack double blind peer review – should we still use it? »…, 08/08/2023, https://blogs.lse.ac.uk/impactofsocialsciences/2023/08/08/ai-can-crack-double-blind-peer-review-should-we-still-use-it/ et M. Hosseini et S. P.J.M. </a:t>
            </a:r>
            <a:r>
              <a:rPr lang="en-US" dirty="0" err="1"/>
              <a:t>Horbach</a:t>
            </a:r>
            <a:r>
              <a:rPr lang="en-US" dirty="0"/>
              <a:t>, « Can generative AI add anything to academic peer review? »…, 26/09/2023, https://blogs.lse.ac.uk/impactofsocialsciences/2023/09/26/can-generative-ai-add-anything-to-academic-peer-review/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le concept </a:t>
            </a:r>
            <a:r>
              <a:rPr lang="fr-FR" i="1" dirty="0"/>
              <a:t>d’</a:t>
            </a:r>
            <a:r>
              <a:rPr lang="fr-FR" i="1" dirty="0" err="1"/>
              <a:t>accountability</a:t>
            </a:r>
            <a:r>
              <a:rPr lang="fr-FR" i="1" dirty="0"/>
              <a:t> and automation </a:t>
            </a:r>
            <a:r>
              <a:rPr lang="fr-FR" i="1" dirty="0" err="1"/>
              <a:t>bias</a:t>
            </a:r>
            <a:r>
              <a:rPr lang="fr-FR" i="1" dirty="0"/>
              <a:t> </a:t>
            </a:r>
            <a:r>
              <a:rPr lang="fr-FR" i="0" dirty="0"/>
              <a:t>(</a:t>
            </a:r>
            <a:r>
              <a:rPr lang="fr-FR" dirty="0"/>
              <a:t>L. </a:t>
            </a:r>
            <a:r>
              <a:rPr lang="fr-FR" dirty="0" err="1"/>
              <a:t>Skitka</a:t>
            </a:r>
            <a:r>
              <a:rPr lang="fr-FR" dirty="0"/>
              <a:t> et al., </a:t>
            </a:r>
            <a:r>
              <a:rPr lang="fr-FR" i="1" dirty="0"/>
              <a:t>International journal of </a:t>
            </a:r>
            <a:r>
              <a:rPr lang="fr-FR" i="1" dirty="0" err="1"/>
              <a:t>human</a:t>
            </a:r>
            <a:r>
              <a:rPr lang="fr-FR" i="1" dirty="0"/>
              <a:t>-computer </a:t>
            </a:r>
            <a:r>
              <a:rPr lang="fr-FR" i="1" dirty="0" err="1"/>
              <a:t>studies</a:t>
            </a:r>
            <a:r>
              <a:rPr lang="fr-FR" dirty="0"/>
              <a:t>, vol. 52, issue 4, 04/2000, https://www.sciencedirect.com/science/article/abs/pii/S107158199990349X)</a:t>
            </a:r>
          </a:p>
          <a:p>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renforcé dans le contexte des contenus IA créés automatiquement </a:t>
            </a:r>
            <a:r>
              <a:rPr lang="fr-FR" i="0" dirty="0"/>
              <a:t>– cf. travaux de Guillaume Cabanac et al. mentionnés dans la biblio et G. Conroy, « </a:t>
            </a:r>
            <a:r>
              <a:rPr lang="en-US" dirty="0"/>
              <a:t>Scientific sleuths spot dishonest </a:t>
            </a:r>
            <a:r>
              <a:rPr lang="en-US" dirty="0" err="1"/>
              <a:t>ChatGPT</a:t>
            </a:r>
            <a:r>
              <a:rPr lang="en-US" dirty="0"/>
              <a:t> use in papers</a:t>
            </a:r>
            <a:r>
              <a:rPr lang="fr-FR" i="0" dirty="0"/>
              <a:t> », 08/09/2023, </a:t>
            </a:r>
            <a:r>
              <a:rPr lang="fr-FR" dirty="0"/>
              <a:t>https://www.nature.com/articles/d41586-023-02477-w</a:t>
            </a:r>
            <a:endParaRPr lang="fr-FR" i="0" dirty="0"/>
          </a:p>
          <a:p>
            <a:pPr marL="171450" indent="-171450">
              <a:buFontTx/>
              <a:buChar char="-"/>
            </a:pPr>
            <a:r>
              <a:rPr lang="fr-FR" dirty="0"/>
              <a:t>génération algorithmique de publications bidons (ex. : </a:t>
            </a:r>
            <a:r>
              <a:rPr lang="fr-FR" dirty="0" err="1"/>
              <a:t>SCIgen</a:t>
            </a:r>
            <a:r>
              <a:rPr lang="fr-FR" dirty="0"/>
              <a:t> en informatique dès 2005) voire, avec ChatGPT GPT-4, de fausses données scientifiques (</a:t>
            </a:r>
            <a:r>
              <a:rPr lang="fr-FR" sz="1200" kern="1200" dirty="0">
                <a:solidFill>
                  <a:schemeClr val="tx1"/>
                </a:solidFill>
                <a:effectLst/>
                <a:latin typeface="+mn-lt"/>
                <a:ea typeface="+mn-ea"/>
                <a:cs typeface="+mn-cs"/>
              </a:rPr>
              <a:t>N. Gutierrez C., « </a:t>
            </a:r>
            <a:r>
              <a:rPr lang="fr-FR" sz="1200" kern="1200" dirty="0" err="1">
                <a:solidFill>
                  <a:schemeClr val="tx1"/>
                </a:solidFill>
                <a:effectLst/>
                <a:latin typeface="+mn-lt"/>
                <a:ea typeface="+mn-ea"/>
                <a:cs typeface="+mn-cs"/>
              </a:rPr>
              <a:t>ChatGPT</a:t>
            </a:r>
            <a:r>
              <a:rPr lang="fr-FR" sz="1200" kern="1200" dirty="0">
                <a:solidFill>
                  <a:schemeClr val="tx1"/>
                </a:solidFill>
                <a:effectLst/>
                <a:latin typeface="+mn-lt"/>
                <a:ea typeface="+mn-ea"/>
                <a:cs typeface="+mn-cs"/>
              </a:rPr>
              <a:t> invente les données d’une étude scientifique… à la demande des chercheurs »…, 28/11/2023, https://www.sciencesetavenir.fr/high-tech/data/chatgpt-invente-les-donnees-d-une-etude-scientifique-a-la-demande-des-chercheurs_175352</a:t>
            </a:r>
            <a:endParaRPr lang="fr-FR" dirty="0"/>
          </a:p>
          <a:p>
            <a:pPr marL="171450" indent="-171450">
              <a:buFontTx/>
              <a:buChar char="-"/>
            </a:pPr>
            <a:r>
              <a:rPr lang="fr-FR" dirty="0"/>
              <a:t>expressions torturées</a:t>
            </a:r>
          </a:p>
          <a:p>
            <a:pPr marL="171450" indent="-171450">
              <a:buFontTx/>
              <a:buChar char="-"/>
            </a:pPr>
            <a:r>
              <a:rPr lang="fr-FR" i="1" dirty="0" err="1"/>
              <a:t>paper</a:t>
            </a:r>
            <a:r>
              <a:rPr lang="fr-FR" i="1" dirty="0"/>
              <a:t> </a:t>
            </a:r>
            <a:r>
              <a:rPr lang="fr-FR" i="1" dirty="0" err="1"/>
              <a:t>mills</a:t>
            </a:r>
            <a:endParaRPr lang="fr-FR" i="1" dirty="0"/>
          </a:p>
          <a:p>
            <a:pPr marL="171450" indent="-171450">
              <a:buFontTx/>
              <a:buChar char="-"/>
            </a:pPr>
            <a:r>
              <a:rPr lang="fr-FR" i="1" dirty="0"/>
              <a:t>…</a:t>
            </a:r>
            <a:r>
              <a:rPr lang="fr-FR" i="0" dirty="0"/>
              <a:t> 	</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169</a:t>
            </a:fld>
            <a:endParaRPr lang="fr-FR"/>
          </a:p>
        </p:txBody>
      </p:sp>
    </p:spTree>
    <p:extLst>
      <p:ext uri="{BB962C8B-B14F-4D97-AF65-F5344CB8AC3E}">
        <p14:creationId xmlns:p14="http://schemas.microsoft.com/office/powerpoint/2010/main" val="34305456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https://www.ofis-france.fr/wp-content/uploads/2023/04/FocusChatGPTInfolettreOfisN5.pdf, 03/2023</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170</a:t>
            </a:fld>
            <a:endParaRPr lang="fr-FR"/>
          </a:p>
        </p:txBody>
      </p:sp>
    </p:spTree>
    <p:extLst>
      <p:ext uri="{BB962C8B-B14F-4D97-AF65-F5344CB8AC3E}">
        <p14:creationId xmlns:p14="http://schemas.microsoft.com/office/powerpoint/2010/main" val="322013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b="1" i="0" dirty="0"/>
              <a:t>un ex. de problème : la qualité des données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données utilisées </a:t>
            </a:r>
            <a:r>
              <a:rPr lang="fr-FR" dirty="0"/>
              <a:t>: métadonnées et </a:t>
            </a:r>
            <a:r>
              <a:rPr lang="fr-FR" i="1" dirty="0"/>
              <a:t>abstract </a:t>
            </a:r>
            <a:r>
              <a:rPr lang="fr-FR" i="0" dirty="0"/>
              <a:t>?, texte intégral ? : </a:t>
            </a:r>
            <a:r>
              <a:rPr lang="fr-FR" dirty="0"/>
              <a:t>accès au texte intégral pour pouvoir fournir l’extrait exact ; les autres : dans la liste des références bibliographiques associées à l’</a:t>
            </a:r>
            <a:r>
              <a:rPr lang="fr-FR" i="1" dirty="0"/>
              <a:t>abstract</a:t>
            </a:r>
          </a:p>
          <a:p>
            <a:pPr marL="446088" lvl="1" indent="-171450">
              <a:buFontTx/>
              <a:buChar char="-"/>
            </a:pPr>
            <a:r>
              <a:rPr lang="fr-FR" b="1" i="0" dirty="0"/>
              <a:t>des éléments manquants</a:t>
            </a:r>
            <a:r>
              <a:rPr lang="fr-FR" b="0" i="0" dirty="0"/>
              <a:t>, cf. comparaison entre</a:t>
            </a:r>
          </a:p>
          <a:p>
            <a:pPr marL="274638" lvl="1" indent="0">
              <a:buFontTx/>
              <a:buNone/>
            </a:pPr>
            <a:r>
              <a:rPr lang="fr-FR" b="0" i="0" dirty="0"/>
              <a:t>	- la fiche Semantic Scholar : https://www.semanticscholar.org/paper/Effects-of-Karate-Training-Versus-Mindfulness-on-in-Jansen-Dahmen-Zimmer/b58f428e90f38f29a1be8073ab14a189d2fefbba?sort=relevance&amp;page=4&amp;citedSort=pub-date&amp;citedQueryString=Interferenztest qui ne mentionne que 54 références</a:t>
            </a:r>
          </a:p>
          <a:p>
            <a:pPr marL="274638" lvl="1" indent="0">
              <a:buFont typeface="Wingdings" panose="05000000000000000000" pitchFamily="2" charset="2"/>
              <a:buNone/>
            </a:pPr>
            <a:r>
              <a:rPr lang="fr-FR" b="0" i="0" dirty="0"/>
              <a:t>	- le texte intégral : https://epub.uni-regensburg.de/35626/1/0164027516669987.pdf qui en mentionne plus</a:t>
            </a:r>
          </a:p>
          <a:p>
            <a:pPr marL="274638" lvl="1" indent="0">
              <a:buFontTx/>
              <a:buNone/>
            </a:pP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ce</a:t>
            </a:r>
            <a:r>
              <a:rPr lang="en-US" sz="1200" b="0" i="0" kern="1200" dirty="0">
                <a:solidFill>
                  <a:schemeClr val="tx1"/>
                </a:solidFill>
                <a:effectLst/>
                <a:latin typeface="+mn-lt"/>
                <a:ea typeface="+mn-ea"/>
                <a:cs typeface="+mn-cs"/>
                <a:sym typeface="Wingdings" panose="05000000000000000000" pitchFamily="2" charset="2"/>
              </a:rPr>
              <a:t> ne </a:t>
            </a:r>
            <a:r>
              <a:rPr lang="en-US" sz="1200" b="0" i="0" kern="1200" dirty="0" err="1">
                <a:solidFill>
                  <a:schemeClr val="tx1"/>
                </a:solidFill>
                <a:effectLst/>
                <a:latin typeface="+mn-lt"/>
                <a:ea typeface="+mn-ea"/>
                <a:cs typeface="+mn-cs"/>
                <a:sym typeface="Wingdings" panose="05000000000000000000" pitchFamily="2" charset="2"/>
              </a:rPr>
              <a:t>sont</a:t>
            </a:r>
            <a:r>
              <a:rPr lang="en-US" sz="1200" b="0" i="0" kern="1200" dirty="0">
                <a:solidFill>
                  <a:schemeClr val="tx1"/>
                </a:solidFill>
                <a:effectLst/>
                <a:latin typeface="+mn-lt"/>
                <a:ea typeface="+mn-ea"/>
                <a:cs typeface="+mn-cs"/>
                <a:sym typeface="Wingdings" panose="05000000000000000000" pitchFamily="2" charset="2"/>
              </a:rPr>
              <a:t> pas les </a:t>
            </a:r>
            <a:r>
              <a:rPr lang="en-US" sz="1200" b="0" i="0" kern="1200" dirty="0" err="1">
                <a:solidFill>
                  <a:schemeClr val="tx1"/>
                </a:solidFill>
                <a:effectLst/>
                <a:latin typeface="+mn-lt"/>
                <a:ea typeface="+mn-ea"/>
                <a:cs typeface="+mn-cs"/>
                <a:sym typeface="Wingdings" panose="05000000000000000000" pitchFamily="2" charset="2"/>
              </a:rPr>
              <a:t>mêmes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(pb </a:t>
            </a:r>
            <a:r>
              <a:rPr lang="en-US" sz="1200" b="0" i="0" kern="1200" dirty="0" err="1">
                <a:solidFill>
                  <a:schemeClr val="tx1"/>
                </a:solidFill>
                <a:effectLst/>
                <a:latin typeface="+mn-lt"/>
                <a:ea typeface="+mn-ea"/>
                <a:cs typeface="+mn-cs"/>
                <a:sym typeface="Wingdings" panose="05000000000000000000" pitchFamily="2" charset="2"/>
              </a:rPr>
              <a:t>notamment</a:t>
            </a:r>
            <a:r>
              <a:rPr lang="en-US" sz="1200" b="0" i="0" kern="1200" dirty="0">
                <a:solidFill>
                  <a:schemeClr val="tx1"/>
                </a:solidFill>
                <a:effectLst/>
                <a:latin typeface="+mn-lt"/>
                <a:ea typeface="+mn-ea"/>
                <a:cs typeface="+mn-cs"/>
                <a:sym typeface="Wingdings" panose="05000000000000000000" pitchFamily="2" charset="2"/>
              </a:rPr>
              <a:t> pour </a:t>
            </a:r>
            <a:r>
              <a:rPr lang="en-US" sz="1200" b="0" i="0" kern="1200" dirty="0" err="1">
                <a:solidFill>
                  <a:schemeClr val="tx1"/>
                </a:solidFill>
                <a:effectLst/>
                <a:latin typeface="+mn-lt"/>
                <a:ea typeface="+mn-ea"/>
                <a:cs typeface="+mn-cs"/>
                <a:sym typeface="Wingdings" panose="05000000000000000000" pitchFamily="2" charset="2"/>
              </a:rPr>
              <a:t>indiquer</a:t>
            </a:r>
            <a:r>
              <a:rPr lang="en-US" sz="1200" b="0" i="0" kern="1200" dirty="0">
                <a:solidFill>
                  <a:schemeClr val="tx1"/>
                </a:solidFill>
                <a:effectLst/>
                <a:latin typeface="+mn-lt"/>
                <a:ea typeface="+mn-ea"/>
                <a:cs typeface="+mn-cs"/>
                <a:sym typeface="Wingdings" panose="05000000000000000000" pitchFamily="2" charset="2"/>
              </a:rPr>
              <a:t> les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d’ouvrages</a:t>
            </a:r>
            <a:r>
              <a:rPr lang="en-US" sz="1200" b="0" i="0" kern="1200" dirty="0">
                <a:solidFill>
                  <a:schemeClr val="tx1"/>
                </a:solidFill>
                <a:effectLst/>
                <a:latin typeface="+mn-lt"/>
                <a:ea typeface="+mn-ea"/>
                <a:cs typeface="+mn-cs"/>
                <a:sym typeface="Wingdings" panose="05000000000000000000" pitchFamily="2" charset="2"/>
              </a:rPr>
              <a:t>)</a:t>
            </a:r>
            <a:endParaRPr lang="en-US" sz="1200" b="0" i="0" kern="1200" dirty="0">
              <a:solidFill>
                <a:schemeClr val="tx1"/>
              </a:solidFill>
              <a:effectLst/>
              <a:latin typeface="+mn-lt"/>
              <a:ea typeface="+mn-ea"/>
              <a:cs typeface="+mn-cs"/>
            </a:endParaRPr>
          </a:p>
          <a:p>
            <a:pPr marL="0" indent="0">
              <a:buFont typeface="Wingdings" panose="05000000000000000000" pitchFamily="2" charset="2"/>
              <a:buNone/>
            </a:pPr>
            <a:endParaRPr lang="fr-FR" dirty="0"/>
          </a:p>
          <a:p>
            <a:pPr marL="0" indent="0">
              <a:buFont typeface="Wingdings" panose="05000000000000000000" pitchFamily="2" charset="2"/>
              <a:buNone/>
            </a:pPr>
            <a:r>
              <a:rPr lang="fr-FR" dirty="0">
                <a:sym typeface="Wingdings" panose="05000000000000000000" pitchFamily="2" charset="2"/>
              </a:rPr>
              <a:t>	</a:t>
            </a:r>
          </a:p>
          <a:p>
            <a:pPr marL="171450" indent="-171450">
              <a:buFont typeface="Wingdings" panose="05000000000000000000" pitchFamily="2" charset="2"/>
              <a:buChar char="à"/>
            </a:pPr>
            <a:r>
              <a:rPr lang="fr-FR" dirty="0">
                <a:sym typeface="Wingdings" panose="05000000000000000000" pitchFamily="2" charset="2"/>
              </a:rPr>
              <a:t>des éléments classiques dans les bases de données, basés sur des technologies assez anciennes (NLP, classification, etc.)</a:t>
            </a:r>
          </a:p>
          <a:p>
            <a:pPr marL="0" indent="0">
              <a:buFont typeface="Wingdings" panose="05000000000000000000" pitchFamily="2" charset="2"/>
              <a:buNone/>
            </a:pPr>
            <a:r>
              <a:rPr lang="fr-FR" dirty="0"/>
              <a:t>mais développement actuel de l’IA : nouvelle couche, permettant la conversation avec l’outil</a:t>
            </a:r>
          </a:p>
          <a:p>
            <a:pPr marL="0" indent="0">
              <a:buFont typeface="Wingdings" panose="05000000000000000000" pitchFamily="2" charset="2"/>
              <a:buNone/>
            </a:pPr>
            <a:r>
              <a:rPr lang="fr-FR" dirty="0"/>
              <a:t>cf. évolution des moteurs de recherche classique comme Google au milieu des années 2010, mais surtout avec développement des LLM et IA génératives 2</a:t>
            </a:r>
            <a:r>
              <a:rPr lang="fr-FR" baseline="30000" dirty="0"/>
              <a:t>nd</a:t>
            </a:r>
            <a:r>
              <a:rPr lang="fr-FR" dirty="0"/>
              <a:t> moitié des années 2010</a:t>
            </a:r>
          </a:p>
          <a:p>
            <a:pPr marL="0" indent="0">
              <a:buFontTx/>
              <a:buNone/>
            </a:pPr>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a:t>
            </a:fld>
            <a:endParaRPr lang="fr-FR"/>
          </a:p>
        </p:txBody>
      </p:sp>
    </p:spTree>
    <p:extLst>
      <p:ext uri="{BB962C8B-B14F-4D97-AF65-F5344CB8AC3E}">
        <p14:creationId xmlns:p14="http://schemas.microsoft.com/office/powerpoint/2010/main" val="30420266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épidémie à prévoir de fausses publications / fausses références </a:t>
            </a:r>
            <a:r>
              <a:rPr lang="fr-FR" dirty="0"/>
              <a:t>– voir également https://retractionwatch.com/2023/09/01/withdrawn-ai-written-preprint-on-millipedes-resurfaces-causing-alarm/ et https://retractionwatch.com/2023/07/07/publisher-blacklists-authors-after-preprint-cites-made-up-studies/ ; voir aussi Enrique </a:t>
            </a:r>
            <a:r>
              <a:rPr lang="en-US" dirty="0" err="1"/>
              <a:t>Orduña</a:t>
            </a:r>
            <a:r>
              <a:rPr lang="en-US" dirty="0"/>
              <a:t>-Malea et Álvaro Cabezas-Clavijo. </a:t>
            </a:r>
            <a:r>
              <a:rPr lang="fr-FR" i="0" dirty="0"/>
              <a:t>« </a:t>
            </a:r>
            <a:r>
              <a:rPr lang="en-US" dirty="0"/>
              <a:t>ChatGPT and the potential growing of ghost bibliographic references </a:t>
            </a:r>
            <a:r>
              <a:rPr lang="fr-FR" i="0" dirty="0"/>
              <a:t>»</a:t>
            </a:r>
            <a:r>
              <a:rPr lang="en-US" dirty="0"/>
              <a:t>. </a:t>
            </a:r>
            <a:r>
              <a:rPr lang="en-US" i="1" dirty="0" err="1"/>
              <a:t>Scientometrics</a:t>
            </a:r>
            <a:r>
              <a:rPr lang="en-US" dirty="0"/>
              <a:t> 128, 5351–5355 (2023). https://doi.org/10.1007/s11192-023-04804-4</a:t>
            </a:r>
            <a:endParaRPr lang="fr-FR" dirty="0"/>
          </a:p>
          <a:p>
            <a:pPr marL="171450" indent="-171450">
              <a:buFontTx/>
              <a:buChar char="-"/>
            </a:pPr>
            <a:r>
              <a:rPr lang="fr-FR" dirty="0"/>
              <a:t>développement des éditeurs et des conférences prédatrices</a:t>
            </a:r>
          </a:p>
          <a:p>
            <a:pPr marL="171450" indent="-171450">
              <a:buFontTx/>
              <a:buChar char="-"/>
            </a:pPr>
            <a:r>
              <a:rPr lang="fr-FR" dirty="0"/>
              <a:t>pression de l’évaluation sur le nombre de publications</a:t>
            </a:r>
          </a:p>
          <a:p>
            <a:pPr marL="171450" indent="-171450">
              <a:buFontTx/>
              <a:buChar char="-"/>
            </a:pPr>
            <a:r>
              <a:rPr lang="fr-FR" dirty="0"/>
              <a:t>manque de temps pour les demandes de financement, la rédaction des publications, le </a:t>
            </a:r>
            <a:r>
              <a:rPr lang="fr-FR" i="1" dirty="0"/>
              <a:t>peer-reviewing</a:t>
            </a:r>
          </a:p>
          <a:p>
            <a:pPr marL="171450" indent="-171450">
              <a:buFontTx/>
              <a:buChar char="-"/>
            </a:pPr>
            <a:r>
              <a:rPr lang="fr-FR" i="0" dirty="0"/>
              <a:t>développement des </a:t>
            </a:r>
            <a:r>
              <a:rPr lang="fr-FR" i="1" dirty="0"/>
              <a:t>fake sciences </a:t>
            </a:r>
            <a:r>
              <a:rPr lang="fr-FR" i="0" dirty="0"/>
              <a:t>et remise en cause de sujets faisant consensus (impact de l’homme sur le réchauffement climatique, absence de liens entre vaccins et autisme)</a:t>
            </a:r>
          </a:p>
          <a:p>
            <a:endParaRPr lang="fr-FR" dirty="0"/>
          </a:p>
          <a:p>
            <a:r>
              <a:rPr lang="fr-FR" b="1" dirty="0"/>
              <a:t>qui vont à leur tour être récupérés par les moteurs de recherche </a:t>
            </a:r>
            <a:r>
              <a:rPr lang="fr-FR" dirty="0"/>
              <a:t>(généralistes ou académiques) et les données d’entraînement des LLM et se disséminer toujours plus largement, menaçant de noyer les résultats scientifiques fiables sous une marée de données fausses (ex. : si ces mauvaises références sont indexées dans Semantic scholar)</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172</a:t>
            </a:fld>
            <a:endParaRPr lang="fr-FR"/>
          </a:p>
        </p:txBody>
      </p:sp>
    </p:spTree>
    <p:extLst>
      <p:ext uri="{BB962C8B-B14F-4D97-AF65-F5344CB8AC3E}">
        <p14:creationId xmlns:p14="http://schemas.microsoft.com/office/powerpoint/2010/main" val="172297714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Dalmeet</a:t>
            </a:r>
            <a:r>
              <a:rPr lang="en-US" dirty="0"/>
              <a:t> Singh Chawla, « Journal taking ‘corrective actions’ after learning author used ChatGPT to update references»..., 20/05/2024, https://retractionwatch.com/2024/05/20/journal-taking-corrective-actions-after-learning-author-used-chatgpt-to-update-references/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173</a:t>
            </a:fld>
            <a:endParaRPr lang="fr-FR"/>
          </a:p>
        </p:txBody>
      </p:sp>
    </p:spTree>
    <p:extLst>
      <p:ext uri="{BB962C8B-B14F-4D97-AF65-F5344CB8AC3E}">
        <p14:creationId xmlns:p14="http://schemas.microsoft.com/office/powerpoint/2010/main" val="14608695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Tx/>
              <a:buNone/>
            </a:pPr>
            <a:r>
              <a:rPr lang="fr-FR" dirty="0"/>
              <a:t>- CGU des services</a:t>
            </a:r>
          </a:p>
          <a:p>
            <a:pPr marL="446088" lvl="1" indent="-171450">
              <a:buFontTx/>
              <a:buChar char="-"/>
            </a:pPr>
            <a:r>
              <a:rPr lang="fr-FR" dirty="0"/>
              <a:t>pas toujours d’informations très claires par les services : pas de page </a:t>
            </a:r>
            <a:r>
              <a:rPr lang="fr-FR" i="1" dirty="0"/>
              <a:t>privacy</a:t>
            </a:r>
            <a:r>
              <a:rPr lang="fr-FR" i="0" dirty="0"/>
              <a:t> ou </a:t>
            </a:r>
            <a:r>
              <a:rPr lang="fr-FR" i="1" dirty="0" err="1"/>
              <a:t>terms</a:t>
            </a:r>
            <a:r>
              <a:rPr lang="fr-FR" i="1" dirty="0"/>
              <a:t> of service</a:t>
            </a:r>
            <a:endParaRPr lang="fr-FR" dirty="0"/>
          </a:p>
          <a:p>
            <a:pPr marL="701675" lvl="2" indent="-171450">
              <a:buFontTx/>
              <a:buChar char="-"/>
            </a:pPr>
            <a:r>
              <a:rPr lang="fr-FR" dirty="0"/>
              <a:t>Elicit : « </a:t>
            </a:r>
            <a:r>
              <a:rPr lang="en-US" i="1" dirty="0"/>
              <a:t>When you upload papers to analyze in Elicit, those papers will remain private to you and will not be shared with anyone else.</a:t>
            </a:r>
            <a:r>
              <a:rPr lang="fr-FR" i="1" dirty="0"/>
              <a:t> </a:t>
            </a:r>
            <a:r>
              <a:rPr lang="fr-FR" dirty="0"/>
              <a:t>» (https://elicit.com/?redirected=true#FAQ), mais quid des éléments de recherche ?</a:t>
            </a:r>
          </a:p>
          <a:p>
            <a:pPr marL="701675" lvl="2" indent="-171450">
              <a:buFontTx/>
              <a:buChar char="-"/>
            </a:pPr>
            <a:r>
              <a:rPr lang="fr-FR" dirty="0"/>
              <a:t>SciSpace : « </a:t>
            </a:r>
            <a:r>
              <a:rPr lang="en-US" i="1" dirty="0"/>
              <a:t>No, SciSpace does not use your data or content in any way. […] A</a:t>
            </a:r>
            <a:r>
              <a:rPr lang="en-US" sz="1200" b="0" i="1" kern="1200" dirty="0">
                <a:solidFill>
                  <a:schemeClr val="tx1"/>
                </a:solidFill>
                <a:effectLst/>
                <a:latin typeface="+mn-lt"/>
                <a:ea typeface="+mn-ea"/>
                <a:cs typeface="+mn-cs"/>
              </a:rPr>
              <a:t>t any point of time only you will be able to access your articles on the platform</a:t>
            </a:r>
            <a:r>
              <a:rPr lang="en-US" sz="1200" b="0" i="0" kern="1200" dirty="0">
                <a:solidFill>
                  <a:schemeClr val="tx1"/>
                </a:solidFill>
                <a:effectLst/>
                <a:latin typeface="+mn-lt"/>
                <a:ea typeface="+mn-ea"/>
                <a:cs typeface="+mn-cs"/>
              </a:rPr>
              <a:t>.</a:t>
            </a:r>
            <a:r>
              <a:rPr lang="fr-FR" dirty="0"/>
              <a:t> » (https://typeset.io/help/does-typeset-use-my-data/)</a:t>
            </a:r>
          </a:p>
          <a:p>
            <a:pPr marL="701675" lvl="2" indent="-171450">
              <a:buFontTx/>
              <a:buChar char="-"/>
            </a:pPr>
            <a:r>
              <a:rPr lang="fr-FR" dirty="0"/>
              <a:t>Consensus : https://consensus.app/home/privacy-policy/</a:t>
            </a:r>
          </a:p>
          <a:p>
            <a:pPr marL="701675" lvl="2" indent="-171450">
              <a:buFontTx/>
              <a:buChar char="-"/>
            </a:pPr>
            <a:r>
              <a:rPr lang="fr-FR" dirty="0"/>
              <a:t>Scite : ?</a:t>
            </a:r>
          </a:p>
          <a:p>
            <a:pPr marL="171450" indent="-171450">
              <a:buFontTx/>
              <a:buChar char="-"/>
            </a:pPr>
            <a:endParaRPr lang="fr-FR" dirty="0"/>
          </a:p>
          <a:p>
            <a:pPr marL="171450" indent="-171450">
              <a:buFontTx/>
              <a:buChar char="-"/>
            </a:pPr>
            <a:r>
              <a:rPr lang="fr-FR" dirty="0"/>
              <a:t>outils utilisant l’API d’OpenAI ? l’API d’OpenAI indique que (https://openai.com/policies/api-data-usage-policies) :</a:t>
            </a:r>
          </a:p>
          <a:p>
            <a:pPr marL="446088" lvl="1" indent="-171450">
              <a:buFontTx/>
              <a:buChar char="-"/>
            </a:pPr>
            <a:r>
              <a:rPr lang="fr-FR" dirty="0"/>
              <a:t>les données ne sont pas utilisées par OpenAI pour entraîner ses modèles</a:t>
            </a:r>
          </a:p>
          <a:p>
            <a:pPr marL="446088" lvl="1" indent="-171450">
              <a:buFontTx/>
              <a:buChar char="-"/>
            </a:pPr>
            <a:r>
              <a:rPr lang="fr-FR" i="1" dirty="0"/>
              <a:t>inputs </a:t>
            </a:r>
            <a:r>
              <a:rPr lang="fr-FR" i="0" dirty="0"/>
              <a:t>et </a:t>
            </a:r>
            <a:r>
              <a:rPr lang="fr-FR" i="1" dirty="0"/>
              <a:t>outputs</a:t>
            </a:r>
            <a:r>
              <a:rPr lang="fr-FR" i="0" dirty="0"/>
              <a:t> restent la propriété du client</a:t>
            </a:r>
            <a:endParaRPr lang="fr-FR" i="1" dirty="0"/>
          </a:p>
          <a:p>
            <a:pPr marL="446088" lvl="1" indent="-171450">
              <a:buFontTx/>
              <a:buChar char="-"/>
            </a:pPr>
            <a:r>
              <a:rPr lang="fr-FR" dirty="0"/>
              <a:t>elles sont conservées selon le souhait du client</a:t>
            </a:r>
          </a:p>
          <a:p>
            <a:pPr marL="446088" lvl="1" indent="-171450">
              <a:buFontTx/>
              <a:buChar char="-"/>
            </a:pPr>
            <a:r>
              <a:rPr lang="fr-FR" dirty="0"/>
              <a:t>restent cependant des outils du cloud donc soumis à de potentielles failles de sécurité / fuite de données</a:t>
            </a:r>
          </a:p>
          <a:p>
            <a:pPr marL="446088" lvl="1" indent="-171450">
              <a:buFontTx/>
              <a:buChar char="-"/>
            </a:pPr>
            <a:endParaRPr lang="fr-FR" dirty="0"/>
          </a:p>
          <a:p>
            <a:pPr marL="446088" lvl="1" indent="-171450">
              <a:buFontTx/>
              <a:buChar char="-"/>
            </a:pPr>
            <a:endParaRPr lang="fr-FR" dirty="0"/>
          </a:p>
          <a:p>
            <a:r>
              <a:rPr lang="en-US" dirty="0"/>
              <a:t>cf. </a:t>
            </a:r>
            <a:r>
              <a:rPr lang="en-US" dirty="0" err="1"/>
              <a:t>aussi</a:t>
            </a:r>
            <a:r>
              <a:rPr lang="en-US" dirty="0"/>
              <a:t> S. </a:t>
            </a:r>
            <a:r>
              <a:rPr lang="en-US" dirty="0" err="1"/>
              <a:t>Hervieux</a:t>
            </a:r>
            <a:r>
              <a:rPr lang="en-US" dirty="0"/>
              <a:t> et A. Wheatley, « Separating Artificial Intelligence from Science Fiction: Creating an Academic Library Workshop Series on AI Literacy », 2022.,https://escholarship.mcgill.ca/concern/books/0r9678471.</a:t>
            </a:r>
          </a:p>
          <a:p>
            <a:pPr marL="363538"/>
            <a:r>
              <a:rPr lang="en-US" dirty="0"/>
              <a:t>“</a:t>
            </a:r>
            <a:r>
              <a:rPr lang="en-US" i="1" dirty="0"/>
              <a:t>The use of AI technologies is now prevalent in so many applications that it is nearly impossible to avoid its use in research. To help academics plan for AI augmentation, the authors prompted them to consider adding pointed questions on these topics into already existing research data management plans. A template of questions researchers can use in their planning process is presented below.</a:t>
            </a:r>
          </a:p>
          <a:p>
            <a:pPr marL="363538"/>
            <a:endParaRPr lang="en-US" i="1" dirty="0"/>
          </a:p>
          <a:p>
            <a:pPr marL="363538"/>
            <a:r>
              <a:rPr lang="en-US" i="1" dirty="0"/>
              <a:t>How will you acknowledge the use of AI?</a:t>
            </a:r>
          </a:p>
          <a:p>
            <a:pPr marL="363538"/>
            <a:r>
              <a:rPr lang="en-US" i="1" dirty="0"/>
              <a:t>Methods? Results? Discussion?</a:t>
            </a:r>
          </a:p>
          <a:p>
            <a:pPr marL="363538"/>
            <a:r>
              <a:rPr lang="en-US" i="1" dirty="0"/>
              <a:t>What are the ethical and privacy concerns?</a:t>
            </a:r>
          </a:p>
          <a:p>
            <a:pPr marL="363538"/>
            <a:r>
              <a:rPr lang="en-US" i="1" dirty="0"/>
              <a:t>If you are dealing with participant data, how will you protect, store, and anonymize it?</a:t>
            </a:r>
          </a:p>
          <a:p>
            <a:pPr marL="363538"/>
            <a:r>
              <a:rPr lang="en-US" i="1" dirty="0"/>
              <a:t>Do you have permission to use this AI?</a:t>
            </a:r>
          </a:p>
          <a:p>
            <a:pPr marL="363538"/>
            <a:r>
              <a:rPr lang="en-US" i="1" dirty="0"/>
              <a:t>How will you acknowledge it? Citations?</a:t>
            </a:r>
          </a:p>
          <a:p>
            <a:pPr marL="363538"/>
            <a:r>
              <a:rPr lang="en-US" i="1" dirty="0"/>
              <a:t>Will your experiment and results be reproducible?</a:t>
            </a:r>
          </a:p>
          <a:p>
            <a:pPr marL="363538"/>
            <a:r>
              <a:rPr lang="en-US" i="1" dirty="0"/>
              <a:t>Who is this AI available to?</a:t>
            </a:r>
          </a:p>
          <a:p>
            <a:pPr marL="363538"/>
            <a:r>
              <a:rPr lang="en-US" i="1" dirty="0"/>
              <a:t>Open access versus proprietary?</a:t>
            </a:r>
          </a:p>
          <a:p>
            <a:pPr marL="363538"/>
            <a:r>
              <a:rPr lang="en-US" i="1" dirty="0"/>
              <a:t>What is the level of oversight and verification?”</a:t>
            </a:r>
          </a:p>
          <a:p>
            <a:pPr marL="446088"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795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none" dirty="0"/>
              <a:t>des usages de l’IA par les éditeurs eux-mêmes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filtrer les soumissions et détecter les problèmes (plagiat, manipulation d’images…)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éditer le contenu et produire les épreuves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résumer des articles (cf. test Nature sur 3 articles, 2020 : </a:t>
            </a:r>
            <a:r>
              <a:rPr lang="fr-FR" dirty="0"/>
              <a:t>https://group.springernature.com/gp/group/media/press-releases/machine-generated-summaries-published-in-nature-index/18669440)</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traduire des textes (cf. Springer, 2021, https://actualitte.com/article/102969/edition/l-editeur-scientifique-springer-nature-opte-pour-la-traduction-automatisee)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mettre à jour des textes (cf. Springer, 2023, https://www.actuia.com/actualite/springer-nature-et-des-auteurs-utilisent-lia-generative-pour-rediger-un-ouvrage-universitaire/)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distribuer (communication)</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fouiller le contenu (publication, collection) et en extraire du contenu (références bibliographiques) (cf. BMJ pour rendre accessible des références dans I4OC, https://www.scholarcy.com/blog/unlocking-100-years-of-scientific-papers-how-scholarcy-partnered-with-bmj-to-further-i4oc)</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u="none" dirty="0"/>
              <a:t>cf. </a:t>
            </a:r>
            <a:r>
              <a:rPr lang="en-US" u="none" dirty="0"/>
              <a:t>UNSILO Technical Checks of manuscripts, </a:t>
            </a:r>
            <a:r>
              <a:rPr lang="en-US" u="none" dirty="0" err="1"/>
              <a:t>intégré</a:t>
            </a:r>
            <a:r>
              <a:rPr lang="en-US" u="none" dirty="0"/>
              <a:t> dans </a:t>
            </a:r>
            <a:r>
              <a:rPr lang="en-US" u="none" dirty="0" err="1"/>
              <a:t>ScholarOne</a:t>
            </a:r>
            <a:r>
              <a:rPr lang="en-US" u="none" dirty="0"/>
              <a:t>, Editorial Manager, etc. </a:t>
            </a:r>
          </a:p>
          <a:p>
            <a:r>
              <a:rPr lang="fr-FR" u="none" dirty="0"/>
              <a:t>voir aussi le site </a:t>
            </a:r>
            <a:r>
              <a:rPr lang="fr-FR" i="1" u="none" dirty="0"/>
              <a:t>The </a:t>
            </a:r>
            <a:r>
              <a:rPr lang="fr-FR" i="1" u="none" dirty="0" err="1"/>
              <a:t>scholarly</a:t>
            </a:r>
            <a:r>
              <a:rPr lang="fr-FR" i="1" u="none" dirty="0"/>
              <a:t> </a:t>
            </a:r>
            <a:r>
              <a:rPr lang="fr-FR" i="1" u="none" dirty="0" err="1"/>
              <a:t>kitchen</a:t>
            </a:r>
            <a:r>
              <a:rPr lang="fr-FR" i="1" u="none" dirty="0"/>
              <a:t>,</a:t>
            </a:r>
            <a:r>
              <a:rPr lang="fr-FR" i="0" u="none" dirty="0"/>
              <a:t> notamment « </a:t>
            </a:r>
            <a:r>
              <a:rPr lang="en-US" dirty="0"/>
              <a:t>Guest Post – AI and Scholarly Publishing: A View</a:t>
            </a:r>
          </a:p>
          <a:p>
            <a:r>
              <a:rPr lang="en-US" dirty="0"/>
              <a:t>from Three Experts”, 18/01/2023, https://scholarlykitchen.sspnet.org/2023/01/18/guest-post-ai-and-scholarly-publishing-a-view-from-three-experts/ et “SSP Conference Debate: AI and the Integrity of Scholarly Publishing”, 27/06/2023, https://scholarlykitchen.sspnet.org/2023/06/27/ssp-conference-debate-ai-and-the-integrity-of-scholarly-publishing/, </a:t>
            </a:r>
            <a:r>
              <a:rPr lang="fr-FR" u="none" dirty="0"/>
              <a:t>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un </a:t>
            </a:r>
            <a:r>
              <a:rPr lang="en-US" sz="1200" b="1" dirty="0" err="1"/>
              <a:t>positionnement</a:t>
            </a:r>
            <a:r>
              <a:rPr lang="en-US" sz="1200" b="1" dirty="0"/>
              <a:t> sur </a:t>
            </a:r>
            <a:r>
              <a:rPr lang="en-US" sz="1200" b="1" dirty="0" err="1"/>
              <a:t>l’utilisation</a:t>
            </a:r>
            <a:r>
              <a:rPr lang="en-US" sz="1200" b="1" dirty="0"/>
              <a:t> </a:t>
            </a:r>
            <a:r>
              <a:rPr lang="en-US" sz="1200" b="1" dirty="0" err="1"/>
              <a:t>d’IA</a:t>
            </a:r>
            <a:r>
              <a:rPr lang="en-US" sz="1200" b="1" dirty="0"/>
              <a:t> par les auteurs, les </a:t>
            </a:r>
            <a:r>
              <a:rPr lang="en-US" sz="1200" b="1" i="1" dirty="0"/>
              <a:t>peer-reviewers</a:t>
            </a:r>
            <a:r>
              <a:rPr lang="en-US" sz="1200" b="1" dirty="0"/>
              <a:t> et les </a:t>
            </a:r>
            <a:r>
              <a:rPr lang="en-US" sz="1200" b="1" dirty="0" err="1"/>
              <a:t>producteurs</a:t>
            </a:r>
            <a:r>
              <a:rPr lang="en-US" sz="1200" b="1" dirty="0"/>
              <a:t> de </a:t>
            </a:r>
            <a:r>
              <a:rPr lang="en-US" sz="1200" b="1" dirty="0" err="1"/>
              <a:t>contenus</a:t>
            </a:r>
            <a:r>
              <a:rPr lang="en-US" sz="1200" b="1" dirty="0"/>
              <a:t> </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 hiver 2022-2023 : </a:t>
            </a:r>
            <a:r>
              <a:rPr lang="en-US" sz="1200" dirty="0" err="1"/>
              <a:t>plusieurs</a:t>
            </a:r>
            <a:r>
              <a:rPr lang="en-US" sz="1200" dirty="0"/>
              <a:t> publications </a:t>
            </a:r>
            <a:r>
              <a:rPr lang="en-US" sz="1200" dirty="0" err="1"/>
              <a:t>citent</a:t>
            </a:r>
            <a:r>
              <a:rPr lang="en-US" sz="1200" dirty="0"/>
              <a:t> ChatGPT </a:t>
            </a:r>
            <a:r>
              <a:rPr lang="en-US" sz="1200" dirty="0" err="1"/>
              <a:t>comme</a:t>
            </a:r>
            <a:r>
              <a:rPr lang="en-US" sz="1200" dirty="0"/>
              <a:t> co-auteur, </a:t>
            </a:r>
            <a:r>
              <a:rPr lang="en-US" sz="1200" dirty="0" err="1"/>
              <a:t>mais</a:t>
            </a:r>
            <a:r>
              <a:rPr lang="en-US" sz="1200" dirty="0"/>
              <a:t> surtout au </a:t>
            </a:r>
            <a:r>
              <a:rPr lang="en-US" sz="1200" dirty="0" err="1"/>
              <a:t>niveau</a:t>
            </a:r>
            <a:r>
              <a:rPr lang="en-US" sz="1200" dirty="0"/>
              <a:t> de </a:t>
            </a:r>
            <a:r>
              <a:rPr lang="en-US" sz="1200" i="1" dirty="0"/>
              <a:t>preprints</a:t>
            </a:r>
            <a:r>
              <a:rPr lang="en-US" sz="1200" dirty="0"/>
              <a:t> (cf. </a:t>
            </a:r>
            <a:r>
              <a:rPr lang="en-US" sz="1200" dirty="0" err="1"/>
              <a:t>notamment</a:t>
            </a:r>
            <a:r>
              <a:rPr lang="en-US" sz="1200" dirty="0"/>
              <a:t> C. </a:t>
            </a:r>
            <a:r>
              <a:rPr lang="en-US" sz="1200" dirty="0" err="1"/>
              <a:t>Stokel</a:t>
            </a:r>
            <a:r>
              <a:rPr lang="en-US" sz="1200" dirty="0"/>
              <a:t>-Walker, « </a:t>
            </a:r>
            <a:r>
              <a:rPr lang="en-US" sz="1200" dirty="0" err="1"/>
              <a:t>ChatGPT</a:t>
            </a:r>
            <a:r>
              <a:rPr lang="en-US" sz="1200" dirty="0"/>
              <a:t> listed as author on research papers: many scientists disapprove »…, 18/01/2023, https://www.nature.com/articles/d41586-023-00107-z et </a:t>
            </a:r>
            <a:r>
              <a:rPr lang="fr-FR" dirty="0"/>
              <a:t>H. Holden </a:t>
            </a:r>
            <a:r>
              <a:rPr lang="fr-FR" dirty="0" err="1"/>
              <a:t>Thorp</a:t>
            </a:r>
            <a:r>
              <a:rPr lang="fr-FR" dirty="0"/>
              <a:t>, « </a:t>
            </a:r>
            <a:r>
              <a:rPr lang="fr-FR" dirty="0" err="1"/>
              <a:t>ChatGPT</a:t>
            </a:r>
            <a:r>
              <a:rPr lang="fr-FR" dirty="0"/>
              <a:t> </a:t>
            </a:r>
            <a:r>
              <a:rPr lang="fr-FR" dirty="0" err="1"/>
              <a:t>is</a:t>
            </a:r>
            <a:r>
              <a:rPr lang="fr-FR" dirty="0"/>
              <a:t> fun, but not an </a:t>
            </a:r>
            <a:r>
              <a:rPr lang="fr-FR" dirty="0" err="1"/>
              <a:t>author</a:t>
            </a:r>
            <a:r>
              <a:rPr lang="fr-FR" dirty="0"/>
              <a:t> »…, 26/01/2023, https://www.science.org/doi/10.1126/science.adg7879)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sz="1200" i="0" dirty="0"/>
              <a:t>ex. : </a:t>
            </a:r>
            <a:r>
              <a:rPr lang="en-US" sz="1200" i="1" dirty="0"/>
              <a:t>Nature</a:t>
            </a:r>
            <a:r>
              <a:rPr lang="en-US" sz="1200" i="0" dirty="0"/>
              <a:t> et </a:t>
            </a:r>
            <a:r>
              <a:rPr lang="en-US" sz="1200" i="0" dirty="0" err="1"/>
              <a:t>toutes</a:t>
            </a:r>
            <a:r>
              <a:rPr lang="en-US" sz="1200" i="0" dirty="0"/>
              <a:t> les revues Springer Nature </a:t>
            </a:r>
            <a:r>
              <a:rPr lang="en-US" sz="1200" dirty="0"/>
              <a:t>« Tools Such as ChatGPT Threaten Transparent Science… »…, 24/01/2023, https://www.nature.com/articles/d41586-023-00191-1</a:t>
            </a:r>
          </a:p>
          <a:p>
            <a:pPr marL="884237" marR="0" lvl="2" indent="-171450" algn="l" defTabSz="914400" rtl="0" eaLnBrk="1" fontAlgn="auto" latinLnBrk="0" hangingPunct="1">
              <a:lnSpc>
                <a:spcPct val="100000"/>
              </a:lnSpc>
              <a:spcBef>
                <a:spcPts val="0"/>
              </a:spcBef>
              <a:spcAft>
                <a:spcPts val="0"/>
              </a:spcAft>
              <a:buClrTx/>
              <a:buSzTx/>
              <a:buFontTx/>
              <a:buChar char="-"/>
              <a:tabLst/>
              <a:defRPr/>
            </a:pPr>
            <a:r>
              <a:rPr lang="en-US" sz="1200" dirty="0" err="1"/>
              <a:t>consignes</a:t>
            </a:r>
            <a:r>
              <a:rPr lang="en-US" sz="1200" dirty="0"/>
              <a:t> aux auteurs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en-US" sz="1200" i="1" dirty="0"/>
              <a:t>“First, no LLM tool will be accepted as a credited author on a research paper. That is because </a:t>
            </a:r>
            <a:r>
              <a:rPr lang="en-US" sz="1200" b="1" i="1" dirty="0"/>
              <a:t>any attribution of authorship carries with it the accountability for the work</a:t>
            </a:r>
            <a:r>
              <a:rPr lang="en-US" sz="1200" i="1" dirty="0"/>
              <a:t>, and AI tools cannot take such responsibility.</a:t>
            </a:r>
            <a:br>
              <a:rPr lang="en-US" sz="1200" i="1" dirty="0"/>
            </a:br>
            <a:r>
              <a:rPr lang="en-US" sz="1200" i="1" dirty="0"/>
              <a:t>“Second, researchers using LLM tools should document this use in the methods or acknowledgements sections. If a paper does not include these sections, the introduction or another appropriate section can be used to document the use of the LLM</a:t>
            </a:r>
            <a:r>
              <a:rPr lang="en-US" sz="1200" dirty="0"/>
              <a:t>”</a:t>
            </a:r>
            <a:endParaRPr lang="fr-FR" sz="1200"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t>	- consignes éditoriales : </a:t>
            </a:r>
            <a:r>
              <a:rPr lang="en-US" sz="1200" dirty="0"/>
              <a:t>« Why Nature Will Not Allow the Use of Generative AI in Images and Video »..., 07/06/2023, https://www.nature.com/articles/d41586-023-01546-4 : “</a:t>
            </a:r>
            <a:r>
              <a:rPr lang="en-US" sz="1200" i="1" dirty="0"/>
              <a:t>Saying “no” to this kind of visual content is a question of research integrity, consent, privacy and intellectual-property protection</a:t>
            </a:r>
            <a:r>
              <a:rPr lang="en-US" sz="1200" dirty="0"/>
              <a:t>” : </a:t>
            </a:r>
            <a:r>
              <a:rPr lang="en-US" sz="1200" b="1" dirty="0" err="1"/>
              <a:t>impossibilité</a:t>
            </a:r>
            <a:r>
              <a:rPr lang="en-US" sz="1200" b="1" dirty="0"/>
              <a:t> de citer </a:t>
            </a:r>
            <a:r>
              <a:rPr lang="en-US" sz="1200" b="1" dirty="0" err="1"/>
              <a:t>l’auteur</a:t>
            </a:r>
            <a:r>
              <a:rPr lang="en-US" sz="1200" b="1" dirty="0"/>
              <a:t> du travail et de </a:t>
            </a:r>
            <a:r>
              <a:rPr lang="en-US" sz="1200" b="1" dirty="0" err="1"/>
              <a:t>remonter</a:t>
            </a:r>
            <a:r>
              <a:rPr lang="en-US" sz="1200" b="1" dirty="0"/>
              <a:t> à la source</a:t>
            </a:r>
            <a:endParaRPr lang="fr-FR" sz="1200" b="1" dirty="0"/>
          </a:p>
          <a:p>
            <a:pPr lvl="1"/>
            <a:r>
              <a:rPr lang="fr-FR" dirty="0"/>
              <a:t>+ par ailleurs, </a:t>
            </a:r>
            <a:r>
              <a:rPr lang="fr-FR" b="1" dirty="0"/>
              <a:t>les outils IA et les LLM ne peuvent approuver la version finale du travail, accepter sa soumission et consentir comme auteur aux droits de réutilisation des contenus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lvl="0" indent="0">
              <a:buFontTx/>
              <a:buNone/>
            </a:pPr>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175</a:t>
            </a:fld>
            <a:endParaRPr lang="fr-FR"/>
          </a:p>
        </p:txBody>
      </p:sp>
    </p:spTree>
    <p:extLst>
      <p:ext uri="{BB962C8B-B14F-4D97-AF65-F5344CB8AC3E}">
        <p14:creationId xmlns:p14="http://schemas.microsoft.com/office/powerpoint/2010/main" val="8054763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6088" lvl="1" indent="-171450">
              <a:buFontTx/>
              <a:buChar char="-"/>
            </a:pPr>
            <a:r>
              <a:rPr lang="fr-FR" dirty="0"/>
              <a:t>ex. Elsevier : portée des consignes : </a:t>
            </a:r>
          </a:p>
          <a:p>
            <a:pPr marL="701675" lvl="2" indent="-171450">
              <a:buFontTx/>
              <a:buChar char="-"/>
            </a:pPr>
            <a:r>
              <a:rPr lang="fr-FR" dirty="0"/>
              <a:t>manière de signaler l’usage :</a:t>
            </a:r>
          </a:p>
          <a:p>
            <a:pPr marL="701675" lvl="2" indent="-171450">
              <a:buFontTx/>
              <a:buChar char="-"/>
            </a:pPr>
            <a:r>
              <a:rPr lang="fr-FR" dirty="0"/>
              <a:t>« </a:t>
            </a:r>
            <a:r>
              <a:rPr lang="en-US" i="1" dirty="0"/>
              <a:t>During the preparation of this work the author(s) used [NAME TOOL / SERVICE] in order to [REASON]. After using this tool/service, the author(s) reviewed and edited the content as needed and take(s) full responsibility for the content of the publication.</a:t>
            </a:r>
            <a:r>
              <a:rPr lang="fr-FR" i="1" dirty="0"/>
              <a:t> </a:t>
            </a:r>
          </a:p>
          <a:p>
            <a:pPr marL="530225" lvl="2" indent="0">
              <a:buFontTx/>
              <a:buNone/>
            </a:pPr>
            <a:r>
              <a:rPr lang="fr-FR" i="0" dirty="0"/>
              <a:t>ex. :</a:t>
            </a:r>
            <a:r>
              <a:rPr lang="fr-FR" i="1" dirty="0"/>
              <a:t> Science </a:t>
            </a:r>
            <a:r>
              <a:rPr lang="fr-FR" i="0" dirty="0"/>
              <a:t>: https://www.science.org/content/page/science-journals-editorial-policies ;</a:t>
            </a:r>
            <a:r>
              <a:rPr lang="fr-FR" i="1" dirty="0"/>
              <a:t> Nature</a:t>
            </a:r>
            <a:r>
              <a:rPr lang="fr-FR" i="0" dirty="0"/>
              <a:t> : https://www.nature.com/nature-portfolio/editorial-policies/ai ; Cambridge </a:t>
            </a:r>
            <a:r>
              <a:rPr lang="fr-FR" i="0" dirty="0" err="1"/>
              <a:t>University</a:t>
            </a:r>
            <a:r>
              <a:rPr lang="fr-FR" i="0" dirty="0"/>
              <a:t> </a:t>
            </a:r>
            <a:r>
              <a:rPr lang="fr-FR" i="0" dirty="0" err="1"/>
              <a:t>Press</a:t>
            </a:r>
            <a:r>
              <a:rPr lang="fr-FR" i="0" dirty="0"/>
              <a:t> : https://www.cambridge.org/core/services/authors/publishing-ethics/research-publishing-ethics-guidelines-for-journals/authorship-and-contributorship#ai-contributions-to-research-content ; </a:t>
            </a:r>
            <a:r>
              <a:rPr lang="fr-FR" i="0" dirty="0" err="1"/>
              <a:t>Wiley</a:t>
            </a:r>
            <a:r>
              <a:rPr lang="fr-FR" i="0" dirty="0"/>
              <a:t> : https://authorservices.wiley.com/ethics-guidelines/index.html#5</a:t>
            </a:r>
            <a:endParaRPr lang="fr-FR" i="1" dirty="0"/>
          </a:p>
          <a:p>
            <a:pPr marL="0" lvl="0" indent="0">
              <a:buFontTx/>
              <a:buNone/>
            </a:pPr>
            <a:endParaRPr lang="fr-FR" i="1" dirty="0"/>
          </a:p>
          <a:p>
            <a:pPr marL="171450" lvl="0" indent="-171450">
              <a:buFontTx/>
              <a:buChar char="-"/>
            </a:pPr>
            <a:r>
              <a:rPr lang="fr-FR" i="0" dirty="0"/>
              <a:t>voir aussi la prise de position de COPE (</a:t>
            </a:r>
            <a:r>
              <a:rPr lang="en-US" i="1" dirty="0"/>
              <a:t>Committee on Publication Ethics</a:t>
            </a:r>
            <a:r>
              <a:rPr lang="en-US" dirty="0"/>
              <a:t>) </a:t>
            </a:r>
            <a:r>
              <a:rPr lang="fr-FR" i="0" dirty="0"/>
              <a:t>: https://publicationethics.org/cope-position-statements/ai-author</a:t>
            </a:r>
          </a:p>
          <a:p>
            <a:pPr marL="171450" lvl="0" indent="-171450">
              <a:buFontTx/>
              <a:buChar char="-"/>
            </a:pPr>
            <a:r>
              <a:rPr lang="fr-FR" i="0"/>
              <a:t>voir aussi la nouvelle version du Code de conduite européen pour l’intégrité scientifique : https://allea.org/wp-content/uploads/2023/06/European-Code-of-Conduct-Revised-Edition-2023.pdf </a:t>
            </a:r>
          </a:p>
          <a:p>
            <a:pPr marL="171450" lvl="0" indent="-171450">
              <a:buFontTx/>
              <a:buChar char="-"/>
            </a:pPr>
            <a:endParaRPr lang="fr-FR" i="0"/>
          </a:p>
          <a:p>
            <a:pPr marL="0" lvl="0" indent="0">
              <a:buFontTx/>
              <a:buNone/>
            </a:pPr>
            <a:endParaRPr lang="fr-FR" dirty="0"/>
          </a:p>
          <a:p>
            <a:pPr marL="171450" lvl="0" indent="-171450">
              <a:buFontTx/>
              <a:buChar char="-"/>
            </a:pPr>
            <a:r>
              <a:rPr lang="fr-FR" dirty="0"/>
              <a:t>une réflexion qui débute seulement</a:t>
            </a:r>
          </a:p>
          <a:p>
            <a:pPr marL="446088" lvl="1" indent="-171450">
              <a:buFontTx/>
              <a:buChar char="-"/>
            </a:pPr>
            <a:r>
              <a:rPr lang="fr-FR" dirty="0"/>
              <a:t>évolution des consignes pour </a:t>
            </a:r>
            <a:r>
              <a:rPr lang="fr-FR" i="1" dirty="0"/>
              <a:t>Science </a:t>
            </a:r>
            <a:r>
              <a:rPr lang="fr-FR" i="0" dirty="0"/>
              <a:t>(J. Grove, « </a:t>
            </a:r>
            <a:r>
              <a:rPr lang="en-US" i="0" dirty="0"/>
              <a:t>Science journals overturn ban on </a:t>
            </a:r>
            <a:r>
              <a:rPr lang="en-US" i="0" dirty="0" err="1"/>
              <a:t>ChatGPT</a:t>
            </a:r>
            <a:r>
              <a:rPr lang="en-US" i="0" dirty="0"/>
              <a:t>-authored papers</a:t>
            </a:r>
            <a:r>
              <a:rPr lang="fr-FR" i="0" dirty="0"/>
              <a:t> »…, 16/11/2023, https://www.timeshighereducation.com/news/science-journals-overturn-ban-chatgpt-authored-papers)</a:t>
            </a:r>
            <a:endParaRPr lang="fr-FR" i="1" dirty="0"/>
          </a:p>
          <a:p>
            <a:pPr marL="446088" lvl="1" indent="-171450">
              <a:buFontTx/>
              <a:buChar char="-"/>
            </a:pPr>
            <a:r>
              <a:rPr lang="fr-FR" dirty="0"/>
              <a:t>une réflexion nécessaire autour des notions d’auteurs / contributeurs / outils avec le développement de tels outils (cf. A. </a:t>
            </a:r>
            <a:r>
              <a:rPr lang="fr-FR" dirty="0" err="1"/>
              <a:t>Staiman</a:t>
            </a:r>
            <a:r>
              <a:rPr lang="fr-FR" dirty="0"/>
              <a:t>, « </a:t>
            </a:r>
            <a:r>
              <a:rPr lang="en-US" dirty="0"/>
              <a:t>Guest Post — Academic Publishers Are Missing the Point on </a:t>
            </a:r>
            <a:r>
              <a:rPr lang="en-US" dirty="0" err="1"/>
              <a:t>ChatGPT</a:t>
            </a:r>
            <a:r>
              <a:rPr lang="fr-FR" dirty="0"/>
              <a:t> »…, 31/03/2023, https://scholarlykitchen.sspnet.org/2023/03/31/guest-post-academic-publishers-are-missing-the-point-on-chatgpt/, M. </a:t>
            </a:r>
            <a:r>
              <a:rPr lang="fr-FR" dirty="0" err="1"/>
              <a:t>Carrigan</a:t>
            </a:r>
            <a:r>
              <a:rPr lang="fr-FR" dirty="0"/>
              <a:t>, « </a:t>
            </a:r>
            <a:r>
              <a:rPr lang="en-US" dirty="0"/>
              <a:t>The coming wave of document forensics about to hit the university….</a:t>
            </a:r>
            <a:r>
              <a:rPr lang="fr-FR" dirty="0"/>
              <a:t> », 08/10/2023, </a:t>
            </a:r>
            <a:r>
              <a:rPr lang="en-US" dirty="0"/>
              <a:t>https://markcarrigan.net/2023/10/08/the-coming-wave-of-document-forensics-about-to-hit-the-university-the-weak-signals-of-generative-ai/)</a:t>
            </a:r>
          </a:p>
          <a:p>
            <a:pPr marL="0" lvl="0" indent="0">
              <a:buFontTx/>
              <a:buNone/>
            </a:pPr>
            <a:endParaRPr lang="fr-FR" dirty="0"/>
          </a:p>
          <a:p>
            <a:pPr marL="446088"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176</a:t>
            </a:fld>
            <a:endParaRPr lang="fr-FR"/>
          </a:p>
        </p:txBody>
      </p:sp>
    </p:spTree>
    <p:extLst>
      <p:ext uri="{BB962C8B-B14F-4D97-AF65-F5344CB8AC3E}">
        <p14:creationId xmlns:p14="http://schemas.microsoft.com/office/powerpoint/2010/main" val="218072741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bonnes pratiques </a:t>
            </a:r>
            <a:r>
              <a:rPr lang="fr-FR" dirty="0"/>
              <a:t>(cf. notamment </a:t>
            </a:r>
            <a:r>
              <a:rPr lang="en-US" dirty="0"/>
              <a:t>E. A. M. van Dis et al. «  </a:t>
            </a:r>
            <a:r>
              <a:rPr lang="en-US" dirty="0" err="1"/>
              <a:t>ChatGPT</a:t>
            </a:r>
            <a:r>
              <a:rPr lang="en-US" dirty="0"/>
              <a:t>: five priorities for research »…, 03/02/2023, https://www.nature.com/articles/d41586-023-00288-7 et </a:t>
            </a:r>
            <a:r>
              <a:rPr lang="fr-FR" dirty="0"/>
              <a:t>C. L. </a:t>
            </a:r>
            <a:r>
              <a:rPr lang="fr-FR" dirty="0" err="1"/>
              <a:t>Bockting</a:t>
            </a:r>
            <a:r>
              <a:rPr lang="fr-FR" dirty="0"/>
              <a:t> et al., « </a:t>
            </a:r>
            <a:r>
              <a:rPr lang="en-US" dirty="0"/>
              <a:t>Living Guidelines for Generative AI …», 19/10/2023, https://www.nature.com/articles/d41586-023-03266-1, </a:t>
            </a:r>
            <a:r>
              <a:rPr lang="en-US" dirty="0" err="1"/>
              <a:t>paragraphe</a:t>
            </a:r>
            <a:r>
              <a:rPr lang="en-US" dirty="0"/>
              <a:t> “</a:t>
            </a:r>
            <a:r>
              <a:rPr lang="en-US" i="1" dirty="0"/>
              <a:t>Living guidelines for responsible use of generative AI in research § Researchers, reviewers and editors of scientific journals</a:t>
            </a:r>
            <a:r>
              <a:rPr lang="en-US" i="0" dirty="0"/>
              <a:t>)</a:t>
            </a:r>
            <a:endParaRPr lang="fr-FR" i="0" dirty="0"/>
          </a:p>
          <a:p>
            <a:pPr marL="446088" lvl="1" indent="-171450">
              <a:buFontTx/>
              <a:buChar char="-"/>
            </a:pPr>
            <a:r>
              <a:rPr lang="fr-FR" dirty="0"/>
              <a:t>assurer une vérification humaine pour les différentes étapes : interprétation des l’analyse des données, écriture des manuscrits, évaluation des manuscrits, </a:t>
            </a:r>
            <a:r>
              <a:rPr lang="fr-FR" i="1" dirty="0" err="1"/>
              <a:t>peer-review</a:t>
            </a:r>
            <a:r>
              <a:rPr lang="fr-FR" dirty="0"/>
              <a:t>, identification des lacunes de la recherche, formulation des buts de la recherche, développement des hypothèses</a:t>
            </a:r>
          </a:p>
          <a:p>
            <a:pPr marL="446088" lvl="1" indent="-171450">
              <a:buFontTx/>
              <a:buChar char="-"/>
            </a:pPr>
            <a:r>
              <a:rPr lang="fr-FR" dirty="0"/>
              <a:t>déclarer les outils IA utilisés dans le travail, à quelle étape et pour quel type de travail + quels LLM utilisés et leurs versions - puisque chacun a ses biais propres : « </a:t>
            </a:r>
            <a:r>
              <a:rPr lang="fr-FR" i="1" dirty="0"/>
              <a:t>to </a:t>
            </a:r>
            <a:r>
              <a:rPr lang="fr-FR" i="1" dirty="0" err="1"/>
              <a:t>adhere</a:t>
            </a:r>
            <a:r>
              <a:rPr lang="fr-FR" i="1" dirty="0"/>
              <a:t> to open science </a:t>
            </a:r>
            <a:r>
              <a:rPr lang="fr-FR" i="1" dirty="0" err="1"/>
              <a:t>principles</a:t>
            </a:r>
            <a:r>
              <a:rPr lang="fr-FR" i="1" dirty="0"/>
              <a:t>, </a:t>
            </a:r>
            <a:r>
              <a:rPr lang="fr-FR" i="1" dirty="0" err="1"/>
              <a:t>researchers</a:t>
            </a:r>
            <a:r>
              <a:rPr lang="fr-FR" i="1" dirty="0"/>
              <a:t> </a:t>
            </a:r>
            <a:r>
              <a:rPr lang="fr-FR" i="1" dirty="0" err="1"/>
              <a:t>should</a:t>
            </a:r>
            <a:r>
              <a:rPr lang="fr-FR" i="1" dirty="0"/>
              <a:t> </a:t>
            </a:r>
            <a:r>
              <a:rPr lang="fr-FR" i="1" dirty="0" err="1"/>
              <a:t>prerehiter</a:t>
            </a:r>
            <a:r>
              <a:rPr lang="fr-FR" i="1" dirty="0"/>
              <a:t> the use of </a:t>
            </a:r>
            <a:r>
              <a:rPr lang="fr-FR" i="1" dirty="0" err="1"/>
              <a:t>generative</a:t>
            </a:r>
            <a:r>
              <a:rPr lang="fr-FR" i="1" dirty="0"/>
              <a:t> AI in </a:t>
            </a:r>
            <a:r>
              <a:rPr lang="fr-FR" i="1" dirty="0" err="1"/>
              <a:t>scientific</a:t>
            </a:r>
            <a:r>
              <a:rPr lang="fr-FR" i="1" dirty="0"/>
              <a:t> </a:t>
            </a:r>
            <a:r>
              <a:rPr lang="fr-FR" i="1" dirty="0" err="1"/>
              <a:t>research</a:t>
            </a:r>
            <a:r>
              <a:rPr lang="fr-FR" i="1" dirty="0"/>
              <a:t> (</a:t>
            </a:r>
            <a:r>
              <a:rPr lang="fr-FR" i="1" dirty="0" err="1"/>
              <a:t>such</a:t>
            </a:r>
            <a:r>
              <a:rPr lang="fr-FR" i="1" dirty="0"/>
              <a:t> as </a:t>
            </a:r>
            <a:r>
              <a:rPr lang="fr-FR" i="1" dirty="0" err="1"/>
              <a:t>which</a:t>
            </a:r>
            <a:r>
              <a:rPr lang="fr-FR" i="1" dirty="0"/>
              <a:t> prompts </a:t>
            </a:r>
            <a:r>
              <a:rPr lang="fr-FR" i="1" dirty="0" err="1"/>
              <a:t>they</a:t>
            </a:r>
            <a:r>
              <a:rPr lang="fr-FR" i="1" dirty="0"/>
              <a:t> </a:t>
            </a:r>
            <a:r>
              <a:rPr lang="fr-FR" i="1" dirty="0" err="1"/>
              <a:t>will</a:t>
            </a:r>
            <a:r>
              <a:rPr lang="fr-FR" i="1" dirty="0"/>
              <a:t> use) and </a:t>
            </a:r>
            <a:r>
              <a:rPr lang="fr-FR" i="1" dirty="0" err="1"/>
              <a:t>make</a:t>
            </a:r>
            <a:r>
              <a:rPr lang="fr-FR" i="1" dirty="0"/>
              <a:t> the input and output of </a:t>
            </a:r>
            <a:r>
              <a:rPr lang="fr-FR" i="1" dirty="0" err="1"/>
              <a:t>generative</a:t>
            </a:r>
            <a:r>
              <a:rPr lang="fr-FR" i="1" dirty="0"/>
              <a:t> AI </a:t>
            </a:r>
            <a:r>
              <a:rPr lang="fr-FR" i="1" dirty="0" err="1"/>
              <a:t>tools</a:t>
            </a:r>
            <a:r>
              <a:rPr lang="fr-FR" i="1" dirty="0"/>
              <a:t> </a:t>
            </a:r>
            <a:r>
              <a:rPr lang="fr-FR" i="1" dirty="0" err="1"/>
              <a:t>available</a:t>
            </a:r>
            <a:r>
              <a:rPr lang="fr-FR" i="1" dirty="0"/>
              <a:t> </a:t>
            </a:r>
            <a:r>
              <a:rPr lang="fr-FR" i="1" dirty="0" err="1"/>
              <a:t>with</a:t>
            </a:r>
            <a:r>
              <a:rPr lang="fr-FR" i="1" dirty="0"/>
              <a:t> the publication </a:t>
            </a:r>
            <a:r>
              <a:rPr lang="fr-FR" dirty="0"/>
              <a:t>» (C. L. </a:t>
            </a:r>
            <a:r>
              <a:rPr lang="fr-FR" dirty="0" err="1"/>
              <a:t>Bockting</a:t>
            </a:r>
            <a:r>
              <a:rPr lang="fr-FR" dirty="0"/>
              <a:t> et al.)</a:t>
            </a:r>
          </a:p>
          <a:p>
            <a:pPr marL="446088" lvl="1" indent="-171450">
              <a:buFontTx/>
              <a:buChar char="-"/>
            </a:pPr>
            <a:r>
              <a:rPr lang="fr-FR" dirty="0"/>
              <a:t>répliquer si possible les découvertes sur un autre outil</a:t>
            </a:r>
          </a:p>
          <a:p>
            <a:pPr marL="446088" lvl="1" indent="-171450">
              <a:buFontTx/>
              <a:buChar char="-"/>
            </a:pPr>
            <a:r>
              <a:rPr lang="fr-FR" dirty="0"/>
              <a:t>les éditeurs et autres devraient pouvoir demander aux auteurs des déclarations assurant qu’ils respectent les préconisations</a:t>
            </a:r>
          </a:p>
          <a:p>
            <a:pPr marL="530225" lvl="2" indent="0">
              <a:buFontTx/>
              <a:buNone/>
            </a:pPr>
            <a:r>
              <a:rPr lang="fr-FR" i="0" dirty="0"/>
              <a:t>- actuellement : lors de soumissions, de plus en plus d’éditeurs demandent une déclaration des auteurs sur l’usage d’outils IA dans le processus de rédaction de l’article (textes, images, figures…), à l’exclusion des outils basiques pour la grammaire et l’orthographe, la gestion des références bibliographiques, etc.</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b="0" dirty="0"/>
              <a:t>- </a:t>
            </a:r>
            <a:r>
              <a:rPr lang="fr-FR" b="1" dirty="0"/>
              <a:t>ces consignes valent parfois non seulement pour les auteurs mais aussi pour les </a:t>
            </a:r>
            <a:r>
              <a:rPr lang="fr-FR" b="1" i="1" dirty="0"/>
              <a:t>peer-</a:t>
            </a:r>
            <a:r>
              <a:rPr lang="fr-FR" b="1" i="1" dirty="0" err="1"/>
              <a:t>reviewers</a:t>
            </a:r>
            <a:r>
              <a:rPr lang="fr-FR" b="1" dirty="0"/>
              <a:t> </a:t>
            </a:r>
            <a:r>
              <a:rPr lang="fr-FR" dirty="0"/>
              <a:t>(ex. : Emerald </a:t>
            </a:r>
            <a:r>
              <a:rPr lang="fr-FR" dirty="0" err="1"/>
              <a:t>Publishing</a:t>
            </a:r>
            <a:r>
              <a:rPr lang="fr-FR" dirty="0"/>
              <a:t>, </a:t>
            </a:r>
            <a:r>
              <a:rPr lang="fr-FR" i="1" dirty="0"/>
              <a:t>in</a:t>
            </a:r>
            <a:r>
              <a:rPr lang="fr-FR" dirty="0"/>
              <a:t> J. Grove,</a:t>
            </a:r>
            <a:r>
              <a:rPr lang="fr-FR" sz="1200" dirty="0"/>
              <a:t> « </a:t>
            </a:r>
            <a:r>
              <a:rPr lang="en-US" sz="1200" dirty="0"/>
              <a:t>‘ChatGPT-generated reading list’ sparks AI peer review debate</a:t>
            </a:r>
            <a:r>
              <a:rPr lang="fr-FR" sz="1200" dirty="0"/>
              <a:t> »…, 05/04/2023, https://www.timeshighereducation.com/news/chatgpt-generated-reading-list-sparks-ai-peer-review-debate)</a:t>
            </a:r>
          </a:p>
          <a:p>
            <a:pPr marL="701675" lvl="2" indent="-171450">
              <a:buFontTx/>
              <a:buChar char="-"/>
            </a:pPr>
            <a:endParaRPr lang="fr-FR" dirty="0"/>
          </a:p>
          <a:p>
            <a:pPr marL="274638" lvl="1" indent="0">
              <a:buFontTx/>
              <a:buNone/>
            </a:pPr>
            <a:endParaRPr lang="fr-FR" dirty="0"/>
          </a:p>
          <a:p>
            <a:pPr marL="171450" lvl="0" indent="-171450">
              <a:buFontTx/>
              <a:buChar char="-"/>
            </a:pPr>
            <a:r>
              <a:rPr lang="fr-FR" b="1" dirty="0"/>
              <a:t>outils de détection : seraient nécessaires dans le processus de soumission / évaluation</a:t>
            </a:r>
          </a:p>
          <a:p>
            <a:pPr marL="446088" lvl="1" indent="-171450">
              <a:buFontTx/>
              <a:buChar char="-"/>
            </a:pPr>
            <a:r>
              <a:rPr lang="fr-FR" dirty="0"/>
              <a:t>problème des détecteurs d’IA</a:t>
            </a:r>
          </a:p>
          <a:p>
            <a:pPr marL="701675" lvl="2" indent="-171450">
              <a:buFontTx/>
              <a:buChar char="-"/>
            </a:pPr>
            <a:r>
              <a:rPr lang="fr-FR" dirty="0"/>
              <a:t>des performances sujettes à caution pour les détecteurs anti-plagiat affirmant repérer du texte IA (cf. A. Bouchard, </a:t>
            </a:r>
            <a:r>
              <a:rPr lang="fr-FR" i="1" dirty="0" err="1"/>
              <a:t>ChatGPT</a:t>
            </a:r>
            <a:r>
              <a:rPr lang="fr-FR" i="1" dirty="0"/>
              <a:t> et les autres</a:t>
            </a:r>
            <a:r>
              <a:rPr lang="fr-FR" dirty="0"/>
              <a:t>…, 12/2023, https://urfist.chartes.psl.eu/ressources/chatgpt-et-les-autres-recherche-d-information-et-intelligence-artificielle) </a:t>
            </a:r>
          </a:p>
          <a:p>
            <a:pPr marL="701675" lvl="2" indent="-171450">
              <a:buFontTx/>
              <a:buChar char="-"/>
            </a:pPr>
            <a:r>
              <a:rPr lang="fr-FR" dirty="0"/>
              <a:t>des biais au détriment des non-anglophones ? (</a:t>
            </a:r>
            <a:r>
              <a:rPr lang="fr-FR" dirty="0">
                <a:sym typeface="Wingdings" panose="05000000000000000000" pitchFamily="2" charset="2"/>
              </a:rPr>
              <a:t> problème de l’utilisation comme aide à la rédaction / traduction (W. Liang et al., « </a:t>
            </a:r>
            <a:r>
              <a:rPr lang="en-US" dirty="0">
                <a:sym typeface="Wingdings" panose="05000000000000000000" pitchFamily="2" charset="2"/>
              </a:rPr>
              <a:t>GPT detectors are biased against non-native English writers</a:t>
            </a:r>
            <a:r>
              <a:rPr lang="fr-FR" dirty="0">
                <a:sym typeface="Wingdings" panose="05000000000000000000" pitchFamily="2" charset="2"/>
              </a:rPr>
              <a:t> », </a:t>
            </a:r>
            <a:r>
              <a:rPr lang="fr-FR" i="1" dirty="0">
                <a:sym typeface="Wingdings" panose="05000000000000000000" pitchFamily="2" charset="2"/>
              </a:rPr>
              <a:t>Patterns</a:t>
            </a:r>
            <a:r>
              <a:rPr lang="fr-FR" i="0" dirty="0">
                <a:sym typeface="Wingdings" panose="05000000000000000000" pitchFamily="2" charset="2"/>
              </a:rPr>
              <a:t>, vol. 4, issue 7, 07/2023</a:t>
            </a:r>
            <a:r>
              <a:rPr lang="fr-FR" dirty="0">
                <a:sym typeface="Wingdings" panose="05000000000000000000" pitchFamily="2" charset="2"/>
              </a:rPr>
              <a:t>, https://www.cell.com/patterns/fulltext/S2666-3899(23)00130-7</a:t>
            </a:r>
            <a:endParaRPr lang="fr-FR" dirty="0"/>
          </a:p>
          <a:p>
            <a:pPr marL="446088" lvl="1" indent="-171450">
              <a:buFontTx/>
              <a:buChar char="-"/>
            </a:pPr>
            <a:r>
              <a:rPr lang="fr-FR" dirty="0"/>
              <a:t>la nécessité d’un effort collectif – cf. G. Cabanac, </a:t>
            </a:r>
            <a:r>
              <a:rPr lang="fr-FR" i="1" dirty="0"/>
              <a:t>Fake science : Panorama des méconduites et contre-feux…, </a:t>
            </a:r>
            <a:r>
              <a:rPr lang="fr-FR" dirty="0"/>
              <a:t>02/10/2023, https://ut3-toulouseinp.hal.science/hal-04225515 (initiatives </a:t>
            </a:r>
            <a:r>
              <a:rPr lang="fr-FR" dirty="0" err="1"/>
              <a:t>PubPeer</a:t>
            </a:r>
            <a:r>
              <a:rPr lang="fr-FR" dirty="0"/>
              <a:t>, </a:t>
            </a:r>
            <a:r>
              <a:rPr lang="fr-FR" dirty="0" err="1"/>
              <a:t>Problematic</a:t>
            </a:r>
            <a:r>
              <a:rPr lang="fr-FR" dirty="0"/>
              <a:t> </a:t>
            </a:r>
            <a:r>
              <a:rPr lang="fr-FR" dirty="0" err="1"/>
              <a:t>paper</a:t>
            </a:r>
            <a:r>
              <a:rPr lang="fr-FR" dirty="0"/>
              <a:t> </a:t>
            </a:r>
            <a:r>
              <a:rPr lang="fr-FR" dirty="0" err="1"/>
              <a:t>screener</a:t>
            </a:r>
            <a:r>
              <a:rPr lang="fr-FR" dirty="0"/>
              <a:t>)</a:t>
            </a:r>
          </a:p>
          <a:p>
            <a:pPr marL="701675" lvl="2" indent="-171450">
              <a:buFontTx/>
              <a:buChar char="-"/>
            </a:pPr>
            <a:endParaRPr lang="fr-FR" dirty="0"/>
          </a:p>
          <a:p>
            <a:pPr marL="701675" lvl="2"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178</a:t>
            </a:fld>
            <a:endParaRPr lang="fr-FR"/>
          </a:p>
        </p:txBody>
      </p:sp>
    </p:spTree>
    <p:extLst>
      <p:ext uri="{BB962C8B-B14F-4D97-AF65-F5344CB8AC3E}">
        <p14:creationId xmlns:p14="http://schemas.microsoft.com/office/powerpoint/2010/main" val="236484350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none" dirty="0"/>
              <a:t>cf. des pistes </a:t>
            </a:r>
            <a:r>
              <a:rPr lang="fr-FR" i="1" u="none" dirty="0"/>
              <a:t>in</a:t>
            </a:r>
            <a:r>
              <a:rPr lang="fr-FR" u="none" dirty="0"/>
              <a:t> </a:t>
            </a:r>
            <a:r>
              <a:rPr lang="fr-FR" dirty="0"/>
              <a:t>OCDE, </a:t>
            </a:r>
            <a:r>
              <a:rPr lang="en-US" i="1" dirty="0"/>
              <a:t>Artificial Intelligence in Science…</a:t>
            </a:r>
            <a:r>
              <a:rPr lang="en-US" dirty="0"/>
              <a:t>, 2023, https://www.oecd.org/publications/artificial-intelligence-in-science-a8d820bd-en.htm, </a:t>
            </a:r>
            <a:r>
              <a:rPr lang="en-US" dirty="0" err="1"/>
              <a:t>notamment</a:t>
            </a:r>
            <a:r>
              <a:rPr lang="en-US" dirty="0"/>
              <a:t> </a:t>
            </a:r>
            <a:r>
              <a:rPr lang="en-US" sz="1200" dirty="0"/>
              <a:t>J. Byun et A. </a:t>
            </a:r>
            <a:r>
              <a:rPr lang="en-US" sz="1200" dirty="0" err="1"/>
              <a:t>Stuhlmüller</a:t>
            </a:r>
            <a:r>
              <a:rPr lang="en-US" sz="1200" dirty="0"/>
              <a:t>, « Elicit: Language models as research tools », p. 214-223 qui envisage le </a:t>
            </a:r>
            <a:r>
              <a:rPr lang="en-US" sz="1200" dirty="0" err="1"/>
              <a:t>développement</a:t>
            </a:r>
            <a:r>
              <a:rPr lang="en-US" sz="1200" dirty="0"/>
              <a:t> pour </a:t>
            </a:r>
            <a:r>
              <a:rPr lang="en-US" sz="1200" dirty="0" err="1"/>
              <a:t>chaque</a:t>
            </a:r>
            <a:r>
              <a:rPr lang="en-US" sz="1200" dirty="0"/>
              <a:t> </a:t>
            </a:r>
            <a:r>
              <a:rPr lang="en-US" sz="1200" dirty="0" err="1"/>
              <a:t>chercheur</a:t>
            </a:r>
            <a:r>
              <a:rPr lang="en-US" sz="1200" dirty="0"/>
              <a:t> de </a:t>
            </a:r>
            <a:r>
              <a:rPr lang="en-US" sz="1200" dirty="0" err="1"/>
              <a:t>sa</a:t>
            </a:r>
            <a:r>
              <a:rPr lang="en-US" sz="1200" dirty="0"/>
              <a:t> </a:t>
            </a:r>
            <a:r>
              <a:rPr lang="en-US" sz="1200" dirty="0" err="1"/>
              <a:t>propre</a:t>
            </a:r>
            <a:r>
              <a:rPr lang="en-US" sz="1200" dirty="0"/>
              <a:t> </a:t>
            </a:r>
            <a:r>
              <a:rPr lang="en-US" sz="1200" dirty="0" err="1"/>
              <a:t>équipe</a:t>
            </a:r>
            <a:r>
              <a:rPr lang="en-US" sz="1200" dirty="0"/>
              <a:t> </a:t>
            </a:r>
            <a:r>
              <a:rPr lang="en-US" sz="1200" dirty="0" err="1"/>
              <a:t>d’assistants</a:t>
            </a:r>
            <a:r>
              <a:rPr lang="en-US" sz="1200" dirty="0"/>
              <a:t> et </a:t>
            </a:r>
            <a:r>
              <a:rPr lang="en-US" sz="1200" dirty="0" err="1"/>
              <a:t>présente</a:t>
            </a:r>
            <a:r>
              <a:rPr lang="en-US" sz="1200" dirty="0"/>
              <a:t> </a:t>
            </a:r>
            <a:r>
              <a:rPr lang="en-US" sz="1200" dirty="0" err="1"/>
              <a:t>une</a:t>
            </a:r>
            <a:r>
              <a:rPr lang="en-US" sz="1200" dirty="0"/>
              <a:t> </a:t>
            </a:r>
            <a:r>
              <a:rPr lang="en-US" sz="1200" dirty="0" err="1"/>
              <a:t>hypothèse</a:t>
            </a:r>
            <a:r>
              <a:rPr lang="en-US" sz="1200" dirty="0"/>
              <a:t> à </a:t>
            </a:r>
            <a:r>
              <a:rPr lang="en-US" sz="1200" dirty="0" err="1"/>
              <a:t>moyen</a:t>
            </a:r>
            <a:r>
              <a:rPr lang="en-US" sz="1200" dirty="0"/>
              <a:t> </a:t>
            </a:r>
            <a:r>
              <a:rPr lang="en-US" sz="1200" dirty="0" err="1"/>
              <a:t>terme</a:t>
            </a:r>
            <a:r>
              <a:rPr lang="en-US" sz="1200" dirty="0"/>
              <a:t> de </a:t>
            </a:r>
            <a:r>
              <a:rPr lang="en-US" sz="1200" dirty="0" err="1"/>
              <a:t>ces</a:t>
            </a:r>
            <a:r>
              <a:rPr lang="en-US" sz="1200" dirty="0"/>
              <a:t> </a:t>
            </a:r>
            <a:r>
              <a:rPr lang="en-US" sz="1200" dirty="0" err="1"/>
              <a:t>outils</a:t>
            </a:r>
            <a:r>
              <a:rPr lang="en-US" sz="1200" dirty="0"/>
              <a:t> (10 </a:t>
            </a:r>
            <a:r>
              <a:rPr lang="en-US" sz="1200" dirty="0" err="1"/>
              <a:t>ans</a:t>
            </a:r>
            <a:r>
              <a:rPr lang="en-US" sz="1200" dirty="0"/>
              <a:t>) et le site </a:t>
            </a:r>
            <a:r>
              <a:rPr lang="en-US" sz="1200" i="1" dirty="0"/>
              <a:t>The scholarly kitchen</a:t>
            </a:r>
            <a:endParaRPr lang="fr-FR" sz="1200" dirty="0"/>
          </a:p>
          <a:p>
            <a:pPr marL="0" lvl="0" indent="0">
              <a:buFontTx/>
              <a:buNone/>
            </a:pPr>
            <a:endParaRPr lang="fr-FR" u="none" dirty="0"/>
          </a:p>
          <a:p>
            <a:pPr marL="171450" lvl="0" indent="-171450">
              <a:buFontTx/>
              <a:buChar char="-"/>
            </a:pPr>
            <a:endParaRPr lang="fr-FR" u="none" dirty="0"/>
          </a:p>
          <a:p>
            <a:pPr marL="171450" lvl="0" indent="-171450">
              <a:buFontTx/>
              <a:buChar char="-"/>
            </a:pPr>
            <a:r>
              <a:rPr lang="fr-FR" u="none" dirty="0"/>
              <a:t>des outils favorisant une </a:t>
            </a:r>
            <a:r>
              <a:rPr lang="fr-FR" b="1" u="none" dirty="0"/>
              <a:t>meilleure inclusivité et diversité </a:t>
            </a:r>
            <a:r>
              <a:rPr lang="fr-FR" u="none" dirty="0"/>
              <a:t>de la recherche (cf. par ex., J. Grove, «</a:t>
            </a:r>
            <a:r>
              <a:rPr lang="en-US" u="none" dirty="0"/>
              <a:t>The </a:t>
            </a:r>
            <a:r>
              <a:rPr lang="en-US" u="none" dirty="0" err="1"/>
              <a:t>ChatGPT</a:t>
            </a:r>
            <a:r>
              <a:rPr lang="en-US" u="none" dirty="0"/>
              <a:t> revolution of academic research has begun</a:t>
            </a:r>
            <a:r>
              <a:rPr lang="fr-FR" u="none" dirty="0"/>
              <a:t> »…, 16/03/2023, </a:t>
            </a:r>
            <a:r>
              <a:rPr lang="fr-FR" dirty="0"/>
              <a:t>https://www.timeshighereducation.com/depth/chatgpt-revolution-academic-research-has-begun)</a:t>
            </a:r>
            <a:endParaRPr lang="fr-FR" u="none" dirty="0"/>
          </a:p>
          <a:p>
            <a:pPr marL="446088" lvl="1" indent="-171450">
              <a:buFontTx/>
              <a:buChar char="-"/>
            </a:pPr>
            <a:r>
              <a:rPr lang="fr-FR" u="none" dirty="0"/>
              <a:t>ex. : notamment pour les non-anglophones, mais ne fera que renforcer la place de l’anglais dans la communication scientifique et pourrait nuire à la diversité culturelle académique</a:t>
            </a:r>
          </a:p>
          <a:p>
            <a:pPr marL="446088" lvl="1" indent="-171450">
              <a:buFontTx/>
              <a:buChar char="-"/>
            </a:pPr>
            <a:r>
              <a:rPr lang="fr-FR" u="none" dirty="0"/>
              <a:t>ex. : pour les chercheurs sur des sujets interdisciplinaires</a:t>
            </a:r>
          </a:p>
          <a:p>
            <a:pPr marL="171450" lvl="0" indent="-171450">
              <a:buFontTx/>
              <a:buChar char="-"/>
            </a:pPr>
            <a:endParaRPr lang="fr-FR" u="none" dirty="0"/>
          </a:p>
          <a:p>
            <a:pPr marL="171450" lvl="0" indent="-171450">
              <a:buFontTx/>
              <a:buChar char="-"/>
            </a:pPr>
            <a:r>
              <a:rPr lang="fr-FR" u="none" dirty="0"/>
              <a:t>des </a:t>
            </a:r>
            <a:r>
              <a:rPr lang="fr-FR" b="1" u="none" dirty="0"/>
              <a:t>gains de productivité</a:t>
            </a:r>
          </a:p>
          <a:p>
            <a:pPr marL="446088" lvl="1" indent="-171450">
              <a:buFontTx/>
              <a:buChar char="-"/>
            </a:pPr>
            <a:r>
              <a:rPr lang="fr-FR" u="none" dirty="0"/>
              <a:t>des gains de temps pour la recherche et l’évaluation de littérature ? – un manuscrit moyen compte environ 35 références bibliographiques et il faut 1,5 h / référence bibliographique ; évaluer toutes les références d’un seul manuscrit représenterait alors 472,5 h. (https://scite.ai/?referenceCheck)</a:t>
            </a:r>
          </a:p>
          <a:p>
            <a:pPr marL="446088" lvl="1" indent="-171450">
              <a:buFontTx/>
              <a:buChar char="-"/>
            </a:pPr>
            <a:r>
              <a:rPr lang="fr-FR" u="none" dirty="0"/>
              <a:t>développement de recommandations et d’actualités personnalisées</a:t>
            </a:r>
          </a:p>
          <a:p>
            <a:pPr marL="274638" lvl="1" indent="0">
              <a:buFontTx/>
              <a:buNone/>
            </a:pPr>
            <a:endParaRPr lang="fr-FR" u="none" dirty="0"/>
          </a:p>
          <a:p>
            <a:pPr marL="171450" lvl="0" indent="-171450">
              <a:buFontTx/>
              <a:buChar char="-"/>
            </a:pPr>
            <a:r>
              <a:rPr lang="fr-FR" u="none" dirty="0"/>
              <a:t>des </a:t>
            </a:r>
            <a:r>
              <a:rPr lang="fr-FR" b="1" u="none" dirty="0"/>
              <a:t>évolutions dans la rédaction scientifique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des changements à attendre dans la rédaction pour </a:t>
            </a:r>
            <a:r>
              <a:rPr lang="fr-FR" b="1" u="none" dirty="0"/>
              <a:t>favoriser l’accessibilité et le travail des IA sur les publications </a:t>
            </a:r>
            <a:r>
              <a:rPr lang="fr-FR" u="none" dirty="0"/>
              <a:t>? (limiter l’implicite, développer les informations utiles comme les citations, clarifier le style, cf. T. Day, « </a:t>
            </a:r>
            <a:r>
              <a:rPr lang="en-US" u="none" dirty="0"/>
              <a:t>Adjust the format of papers to improve description by AI</a:t>
            </a:r>
            <a:r>
              <a:rPr lang="fr-FR" u="none" dirty="0"/>
              <a:t> »…, 28/11/2023, https://www.nature.com/articles/d41586-023-03739-3 </a:t>
            </a:r>
            <a:r>
              <a:rPr lang="fr-FR" sz="1200" i="0" kern="1200" dirty="0">
                <a:solidFill>
                  <a:schemeClr val="tx1"/>
                </a:solidFill>
                <a:effectLst/>
                <a:latin typeface="+mn-lt"/>
                <a:ea typeface="+mn-ea"/>
                <a:cs typeface="+mn-cs"/>
              </a:rPr>
              <a:t>; développer différents niveaux pour les </a:t>
            </a:r>
            <a:r>
              <a:rPr lang="fr-FR" sz="1200" i="1" kern="1200" dirty="0">
                <a:solidFill>
                  <a:schemeClr val="tx1"/>
                </a:solidFill>
                <a:effectLst/>
                <a:latin typeface="+mn-lt"/>
                <a:ea typeface="+mn-ea"/>
                <a:cs typeface="+mn-cs"/>
              </a:rPr>
              <a:t>abstracts</a:t>
            </a:r>
            <a:r>
              <a:rPr lang="fr-FR" sz="1200" i="0" kern="1200" dirty="0">
                <a:solidFill>
                  <a:schemeClr val="tx1"/>
                </a:solidFill>
                <a:effectLst/>
                <a:latin typeface="+mn-lt"/>
                <a:ea typeface="+mn-ea"/>
                <a:cs typeface="+mn-cs"/>
              </a:rPr>
              <a:t> (cf. tests </a:t>
            </a:r>
            <a:r>
              <a:rPr lang="fr-FR" sz="1200" i="0" kern="1200" dirty="0" err="1">
                <a:solidFill>
                  <a:schemeClr val="tx1"/>
                </a:solidFill>
                <a:effectLst/>
                <a:latin typeface="+mn-lt"/>
                <a:ea typeface="+mn-ea"/>
                <a:cs typeface="+mn-cs"/>
              </a:rPr>
              <a:t>bioRxiv</a:t>
            </a:r>
            <a:r>
              <a:rPr lang="fr-FR" sz="1200" i="0" kern="1200" dirty="0">
                <a:solidFill>
                  <a:schemeClr val="tx1"/>
                </a:solidFill>
                <a:effectLst/>
                <a:latin typeface="+mn-lt"/>
                <a:ea typeface="+mn-ea"/>
                <a:cs typeface="+mn-cs"/>
              </a:rPr>
              <a:t>, E. </a:t>
            </a:r>
            <a:r>
              <a:rPr lang="fr-FR" sz="1200" i="0" kern="1200" dirty="0" err="1">
                <a:solidFill>
                  <a:schemeClr val="tx1"/>
                </a:solidFill>
                <a:effectLst/>
                <a:latin typeface="+mn-lt"/>
                <a:ea typeface="+mn-ea"/>
                <a:cs typeface="+mn-cs"/>
              </a:rPr>
              <a:t>Callaway</a:t>
            </a:r>
            <a:r>
              <a:rPr lang="fr-FR" sz="1200" i="0" kern="1200" dirty="0">
                <a:solidFill>
                  <a:schemeClr val="tx1"/>
                </a:solidFill>
                <a:effectLst/>
                <a:latin typeface="+mn-lt"/>
                <a:ea typeface="+mn-ea"/>
                <a:cs typeface="+mn-cs"/>
              </a:rPr>
              <a:t>, « </a:t>
            </a:r>
            <a:r>
              <a:rPr lang="en-US" b="0" dirty="0"/>
              <a:t>AI writes summaries of preprints in </a:t>
            </a:r>
            <a:r>
              <a:rPr lang="en-US" b="0" dirty="0" err="1"/>
              <a:t>bioRxiv</a:t>
            </a:r>
            <a:r>
              <a:rPr lang="en-US" b="0" dirty="0"/>
              <a:t> trial</a:t>
            </a:r>
            <a:r>
              <a:rPr lang="fr-FR" u="none" dirty="0"/>
              <a:t> »…, 14/11/2023,</a:t>
            </a:r>
            <a:r>
              <a:rPr lang="en-US" b="1" dirty="0"/>
              <a:t> </a:t>
            </a:r>
            <a:r>
              <a:rPr lang="fr-FR" dirty="0"/>
              <a:t>https://www.nature.com/articles/d41586-023-03545-x)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dirty="0">
                <a:solidFill>
                  <a:schemeClr val="tx1"/>
                </a:solidFill>
                <a:effectLst/>
                <a:latin typeface="+mn-lt"/>
                <a:ea typeface="+mn-ea"/>
                <a:cs typeface="+mn-cs"/>
              </a:rPr>
              <a:t>le développement nécessaire des résumés générés par IA ? (https://fediscience.org/@petersuber/110572463707435047)</a:t>
            </a:r>
          </a:p>
          <a:p>
            <a:pPr marL="446088" lvl="1" indent="-171450">
              <a:buFontTx/>
              <a:buChar char="-"/>
            </a:pPr>
            <a:r>
              <a:rPr lang="fr-FR" u="none" dirty="0"/>
              <a:t>une évolution des formats : limiter les formats PDF pour des formats d’interrogation plus ouverts ?</a:t>
            </a:r>
          </a:p>
          <a:p>
            <a:pPr marL="446088" lvl="1" indent="-171450">
              <a:buFontTx/>
              <a:buChar char="-"/>
            </a:pPr>
            <a:r>
              <a:rPr lang="fr-FR" u="none" dirty="0"/>
              <a:t>développement d’un nouveau format aussi pour les contenus : </a:t>
            </a:r>
            <a:r>
              <a:rPr lang="fr-FR" b="1" u="none" dirty="0"/>
              <a:t>publications « à la demande » personnalisé </a:t>
            </a:r>
            <a:r>
              <a:rPr lang="fr-FR" u="none" dirty="0"/>
              <a:t>en fonction des besoins de chacun et ne présentant que les éléments les plus pertinents pour eux (G.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les moyens d’une </a:t>
            </a:r>
            <a:r>
              <a:rPr lang="fr-FR" b="1" dirty="0"/>
              <a:t>science de meilleure qualité </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mieux faire travailler les données pour pouvoir accéder plus facilement au contenu (accès direct aux schémas et aux tableaux, repérage d’entités et de proximité, permettant de repérer non seulement les publications mais aussi leur contexte (auteurs, institutions, financements)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toutes les publications ne sont pas égales : </a:t>
            </a:r>
            <a:r>
              <a:rPr lang="en-US" dirty="0">
                <a:sym typeface="Wingdings" panose="05000000000000000000" pitchFamily="2" charset="2"/>
              </a:rPr>
              <a:t>des </a:t>
            </a:r>
            <a:r>
              <a:rPr lang="en-US" dirty="0" err="1">
                <a:sym typeface="Wingdings" panose="05000000000000000000" pitchFamily="2" charset="2"/>
              </a:rPr>
              <a:t>développements</a:t>
            </a:r>
            <a:r>
              <a:rPr lang="en-US" dirty="0">
                <a:sym typeface="Wingdings" panose="05000000000000000000" pitchFamily="2" charset="2"/>
              </a:rPr>
              <a:t> </a:t>
            </a:r>
            <a:r>
              <a:rPr lang="en-US" dirty="0" err="1">
                <a:sym typeface="Wingdings" panose="05000000000000000000" pitchFamily="2" charset="2"/>
              </a:rPr>
              <a:t>nécessaires</a:t>
            </a:r>
            <a:r>
              <a:rPr lang="en-US" dirty="0">
                <a:sym typeface="Wingdings" panose="05000000000000000000" pitchFamily="2" charset="2"/>
              </a:rPr>
              <a:t> encore pour</a:t>
            </a:r>
            <a:r>
              <a:rPr lang="fr-FR" dirty="0"/>
              <a:t> identifier et distinguer :</a:t>
            </a:r>
            <a:endParaRPr lang="fr-FR" b="1" dirty="0"/>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1° des publications de niveau différent (ex.  : une méta-analyse et une analyse ponctuelle et ciblée ; des sources primaires et des sources secondaires ; des publications scientifiques et des articles de presse)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2° des publications de qualité différente (mauvaise étude vs. bonne étude fiable)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3° les publications posant problèmes (ex. : publications anciennes remises en cause ; publications rétractées)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4° les publications non </a:t>
            </a:r>
            <a:r>
              <a:rPr lang="fr-FR" i="1" dirty="0" err="1"/>
              <a:t>peer-reviewées</a:t>
            </a:r>
            <a:r>
              <a:rPr lang="fr-FR" dirty="0"/>
              <a:t> (ex. : </a:t>
            </a:r>
            <a:r>
              <a:rPr lang="fr-FR" i="1" dirty="0" err="1"/>
              <a:t>preprints</a:t>
            </a:r>
            <a:r>
              <a:rPr lang="fr-FR" dirty="0"/>
              <a:t>, éditeurs prédateurs) ou de niveau étudiants (ex. : mémoires)</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ym typeface="Wingdings" panose="05000000000000000000" pitchFamily="2" charset="2"/>
              </a:rPr>
              <a:t>et surtout pouvoir bien identifier les </a:t>
            </a:r>
            <a:r>
              <a:rPr lang="fr-FR" b="1" dirty="0">
                <a:sym typeface="Wingdings" panose="05000000000000000000" pitchFamily="2" charset="2"/>
              </a:rPr>
              <a:t>publications fiables</a:t>
            </a:r>
            <a:endParaRPr lang="en-US" b="1"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bien développés, les outils IA pourraient aider à combattre la crise de reproductibilité (cartographie des références, contextualisation des résultats, etc.) ouvrant la voie à </a:t>
            </a:r>
            <a:r>
              <a:rPr lang="fr-FR" b="1" dirty="0"/>
              <a:t>« un score de confiance » </a:t>
            </a:r>
            <a:r>
              <a:rPr lang="fr-FR" dirty="0"/>
              <a:t>/ « </a:t>
            </a:r>
            <a:r>
              <a:rPr kumimoji="0" lang="en-US" sz="1200" b="0" i="1" u="none" strike="noStrike" kern="1200" cap="none" spc="0" normalizeH="0" baseline="0" noProof="0" dirty="0">
                <a:ln>
                  <a:noFill/>
                </a:ln>
                <a:effectLst/>
                <a:uLnTx/>
                <a:uFillTx/>
                <a:latin typeface="+mn-lt"/>
                <a:ea typeface="+mn-ea"/>
                <a:cs typeface="+mn-cs"/>
              </a:rPr>
              <a:t>score on </a:t>
            </a:r>
            <a:r>
              <a:rPr kumimoji="0" lang="en-US" sz="1200" b="0" i="1" u="none" strike="noStrike" kern="1200" cap="none" spc="0" normalizeH="0" baseline="0" noProof="0" dirty="0" err="1">
                <a:ln>
                  <a:noFill/>
                </a:ln>
                <a:effectLst/>
                <a:uLnTx/>
                <a:uFillTx/>
                <a:latin typeface="+mn-lt"/>
                <a:ea typeface="+mn-ea"/>
                <a:cs typeface="+mn-cs"/>
              </a:rPr>
              <a:t>trustability</a:t>
            </a:r>
            <a:r>
              <a:rPr lang="fr-FR" dirty="0"/>
              <a:t> » (J. Nicholson, « </a:t>
            </a:r>
            <a:r>
              <a:rPr lang="en-US" dirty="0"/>
              <a:t>How to Build a GPT-3 for Science</a:t>
            </a:r>
            <a:r>
              <a:rPr lang="fr-FR" dirty="0"/>
              <a:t> »…, https://future.com/how-to-build-gpt-3-for-science/, L. Wang, «  </a:t>
            </a:r>
            <a:r>
              <a:rPr lang="en-US" dirty="0"/>
              <a:t>Using machine learning to verify scientific claims </a:t>
            </a:r>
            <a:r>
              <a:rPr lang="fr-FR" dirty="0"/>
              <a:t>», </a:t>
            </a:r>
            <a:r>
              <a:rPr lang="fr-FR" i="1" dirty="0"/>
              <a:t>in</a:t>
            </a:r>
            <a:r>
              <a:rPr lang="fr-FR" dirty="0"/>
              <a:t> OCDE, </a:t>
            </a:r>
            <a:r>
              <a:rPr lang="en-US" i="1" dirty="0"/>
              <a:t>Artificial Intelligence in Science…</a:t>
            </a:r>
            <a:r>
              <a:rPr lang="en-US" dirty="0"/>
              <a:t>, 2023, https://www.oecd.org/publications/artificial-intelligence-in-science-a8d820bd-en.htm, p. 121-127</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446088" lvl="1" indent="-171450">
              <a:buFontTx/>
              <a:buChar char="-"/>
            </a:pPr>
            <a:endParaRPr lang="fr-FR" i="0"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179</a:t>
            </a:fld>
            <a:endParaRPr lang="fr-FR"/>
          </a:p>
        </p:txBody>
      </p:sp>
    </p:spTree>
    <p:extLst>
      <p:ext uri="{BB962C8B-B14F-4D97-AF65-F5344CB8AC3E}">
        <p14:creationId xmlns:p14="http://schemas.microsoft.com/office/powerpoint/2010/main" val="42553263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t>
            </a:r>
            <a:r>
              <a:rPr lang="en-US" dirty="0"/>
              <a:t>A. </a:t>
            </a:r>
            <a:r>
              <a:rPr lang="en-US" dirty="0" err="1"/>
              <a:t>Zhavoronkov</a:t>
            </a:r>
            <a:r>
              <a:rPr lang="en-US" dirty="0"/>
              <a:t>, « The Unexpected Winners Of The ChatGPT Generative AI Revolution »…, 23/02/2023, https://www.forbes.com/sites/alexzhavoronkov/2023/02/23/the-unexpected-winners-of-the-chatgpt-generative-ai-revolution, </a:t>
            </a:r>
            <a:r>
              <a:rPr lang="fr-FR" i="0" dirty="0">
                <a:sym typeface="Wingdings" panose="05000000000000000000" pitchFamily="2" charset="2"/>
              </a:rPr>
              <a:t>le site </a:t>
            </a:r>
            <a:r>
              <a:rPr lang="fr-FR" i="1" dirty="0">
                <a:sym typeface="Wingdings" panose="05000000000000000000" pitchFamily="2" charset="2"/>
              </a:rPr>
              <a:t>The </a:t>
            </a:r>
            <a:r>
              <a:rPr lang="fr-FR" i="1" dirty="0" err="1">
                <a:sym typeface="Wingdings" panose="05000000000000000000" pitchFamily="2" charset="2"/>
              </a:rPr>
              <a:t>scholarly</a:t>
            </a:r>
            <a:r>
              <a:rPr lang="fr-FR" i="1" dirty="0">
                <a:sym typeface="Wingdings" panose="05000000000000000000" pitchFamily="2" charset="2"/>
              </a:rPr>
              <a:t> </a:t>
            </a:r>
            <a:r>
              <a:rPr lang="fr-FR" i="1" dirty="0" err="1">
                <a:sym typeface="Wingdings" panose="05000000000000000000" pitchFamily="2" charset="2"/>
              </a:rPr>
              <a:t>kitchen</a:t>
            </a:r>
            <a:r>
              <a:rPr lang="fr-FR" i="1" dirty="0">
                <a:sym typeface="Wingdings" panose="05000000000000000000" pitchFamily="2" charset="2"/>
              </a:rPr>
              <a:t>,</a:t>
            </a:r>
            <a:r>
              <a:rPr lang="fr-FR" i="0" dirty="0">
                <a:sym typeface="Wingdings" panose="05000000000000000000" pitchFamily="2" charset="2"/>
              </a:rPr>
              <a:t> A. </a:t>
            </a:r>
            <a:r>
              <a:rPr lang="fr-FR" i="0" dirty="0" err="1">
                <a:sym typeface="Wingdings" panose="05000000000000000000" pitchFamily="2" charset="2"/>
              </a:rPr>
              <a:t>Staiman</a:t>
            </a:r>
            <a:r>
              <a:rPr lang="fr-FR" i="0" dirty="0">
                <a:sym typeface="Wingdings" panose="05000000000000000000" pitchFamily="2" charset="2"/>
              </a:rPr>
              <a:t>, « </a:t>
            </a:r>
            <a:r>
              <a:rPr lang="en-US" i="0" dirty="0">
                <a:sym typeface="Wingdings" panose="05000000000000000000" pitchFamily="2" charset="2"/>
              </a:rPr>
              <a:t>Will Building LLMs Become the New Revenue Driver for Academic Publishing?</a:t>
            </a:r>
            <a:r>
              <a:rPr lang="fr-FR" i="0" dirty="0">
                <a:sym typeface="Wingdings" panose="05000000000000000000" pitchFamily="2" charset="2"/>
              </a:rPr>
              <a:t> »…, 08/08/2023, https://scholarlykitchen.sspnet.org/2023/08/08/will-building-llms-become-the-new-revenue-driver-for-academic-publishing/ et les commentaires, J. Esposito, « </a:t>
            </a:r>
            <a:r>
              <a:rPr lang="en-US" dirty="0"/>
              <a:t>Who Is Going to Make Money from Artificial Intelligence in Scholarly Communications?</a:t>
            </a:r>
            <a:r>
              <a:rPr lang="fr-FR" i="0" dirty="0">
                <a:sym typeface="Wingdings" panose="05000000000000000000" pitchFamily="2" charset="2"/>
              </a:rPr>
              <a:t> »</a:t>
            </a:r>
            <a:r>
              <a:rPr lang="en-US" dirty="0"/>
              <a:t> …, 12/07/2023, https://scholarlykitchen.sspnet.org/2023/07/12/who-is-going-to-make-money-from-artificial-intelligence-in-scholarly-communications/ et A. Tay,</a:t>
            </a:r>
            <a:r>
              <a:rPr lang="en-US" i="1" dirty="0"/>
              <a:t> Pandora's box or cornucopia - should we accelerate open access to feed Large Language Models?</a:t>
            </a:r>
            <a:r>
              <a:rPr lang="en-US" dirty="0"/>
              <a:t> 2023…, https://ink.library.smu.edu.sg/rstf2023/program/agenda/7/ </a:t>
            </a:r>
            <a:endParaRPr lang="fr-FR" dirty="0"/>
          </a:p>
          <a:p>
            <a:endParaRPr lang="en-US" dirty="0"/>
          </a:p>
          <a:p>
            <a:endParaRPr lang="fr-FR" dirty="0"/>
          </a:p>
          <a:p>
            <a:endParaRPr lang="fr-FR" dirty="0"/>
          </a:p>
          <a:p>
            <a:r>
              <a:rPr lang="fr-FR" dirty="0"/>
              <a:t>de la même façon que les IA génératives généralistes tendent à renforcer le poids des GAFAM, l’implémentation généralisée de fonctionnalités IA dans les outils de recherche académique pourrait finalement renforcer / maintenir le poids des principaux acteurs du domaine</a:t>
            </a:r>
          </a:p>
          <a:p>
            <a:endParaRPr lang="fr-FR" dirty="0"/>
          </a:p>
          <a:p>
            <a:pPr marL="171450" lvl="0"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les moyens d’une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science plus ouverte </a:t>
            </a:r>
            <a:r>
              <a:rPr lang="fr-FR" b="1" dirty="0"/>
              <a:t>ou au contraire le moyen d’un </a:t>
            </a:r>
            <a:r>
              <a:rPr lang="fr-FR" b="1" i="1" dirty="0"/>
              <a:t>statu quo </a:t>
            </a:r>
            <a:r>
              <a:rPr lang="fr-FR" i="0" dirty="0"/>
              <a:t>?</a:t>
            </a:r>
            <a:endPar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endParaRPr>
          </a:p>
          <a:p>
            <a:pPr marL="446088" lvl="1"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pro :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 troisième âge de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(après les initiatives individuelles puis les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deals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avec les éditeurs) : «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AI-powered exploration of the research space</a:t>
            </a:r>
            <a:r>
              <a:rPr lang="en-US" dirty="0"/>
              <a:t>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(et y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inclure</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publications,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acteurs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individuels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institutionnels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lang="en-US" dirty="0"/>
              <a:t>L. Dempsey, « Generative AI, scholarly and cultural language models, and the return of content »…, 28/06/2023, https://www.lorcandempsey.net/generative-ai-a-note-about-content/)</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importance de limiter les outils pour faciliter le travail des chercheurs (et rentabiliser les coûts de fonctionnement de ces outils) : comment construire de grandes bases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 moyen de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développer les </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faire en sorte pour les éditeurs et les fournisseurs de contenus d’être visibles dans les bases utilisées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une possibilité de nouveaux contenus dans les outils avec le développement de bases de données bibliographiques réutilisables, comme OpenAlex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contre : </a:t>
            </a:r>
            <a:r>
              <a:rPr lang="fr-FR" b="1" dirty="0"/>
              <a:t>maintien de deux mondes </a:t>
            </a:r>
            <a:r>
              <a:rPr lang="fr-FR" b="1" i="1" dirty="0"/>
              <a:t>: open access </a:t>
            </a:r>
            <a:r>
              <a:rPr lang="fr-FR" b="1" dirty="0"/>
              <a:t>et </a:t>
            </a:r>
            <a:r>
              <a:rPr lang="fr-FR" b="1" i="1" dirty="0"/>
              <a:t>open citations vs </a:t>
            </a:r>
            <a:r>
              <a:rPr lang="fr-FR" b="1" i="0" dirty="0"/>
              <a:t>grands acteurs fermés</a:t>
            </a:r>
            <a:endParaRPr lang="fr-FR" b="1" i="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grands acteurs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peu d’intérêt de fournir leurs contenus : face à la médiocrité et aux lacunes de certains outils en matière de références bibliographiques et de qualité académique, gardent un </a:t>
            </a:r>
            <a:r>
              <a:rPr lang="fr-FR" b="1" dirty="0"/>
              <a:t>avantage stratégique </a:t>
            </a:r>
            <a:r>
              <a:rPr lang="fr-FR" dirty="0"/>
              <a:t>grâce à leurs contenus et donc leur crédibilité ; en outre, sont les plus à même, en raison des </a:t>
            </a:r>
            <a:r>
              <a:rPr lang="fr-FR" b="1" dirty="0"/>
              <a:t>moyens</a:t>
            </a:r>
            <a:r>
              <a:rPr lang="fr-FR" dirty="0"/>
              <a:t> (financiers, techniques et humains) dont ils disposent, de lutter contre des contenus IA de mauvaise qualité / faux et alors même que le développement de ces outils et la lutte contre les faux contenus coûtera toujours plus cher (cf. échanges et commentaires « </a:t>
            </a:r>
            <a:r>
              <a:rPr lang="en-US" dirty="0"/>
              <a:t>SSP Conference Debate: AI and the Integrity of Scholarly Publishing », 27/06/2023, https://scholarlykitchen.sspnet.org/2023/06/27/ssp-conference-debate-ai-and-the-integrity-of-scholarly-publishing/; cf. </a:t>
            </a:r>
            <a:r>
              <a:rPr lang="en-US" dirty="0" err="1"/>
              <a:t>projet</a:t>
            </a:r>
            <a:r>
              <a:rPr lang="en-US" dirty="0"/>
              <a:t> de </a:t>
            </a:r>
            <a:r>
              <a:rPr lang="en-US" dirty="0" err="1"/>
              <a:t>détecteur</a:t>
            </a:r>
            <a:r>
              <a:rPr lang="en-US" dirty="0"/>
              <a:t> de publications issues de </a:t>
            </a:r>
            <a:r>
              <a:rPr lang="en-US" i="1" dirty="0"/>
              <a:t>paper mills</a:t>
            </a:r>
            <a:r>
              <a:rPr lang="en-US" i="0" dirty="0"/>
              <a:t> chez Wiley, https://johnwiley2020news.q4web.com/press-releases/press-release-details/2024/Wiley-announces-pilot-of-new-AI-powered-Papermill-Detection-service/</a:t>
            </a:r>
            <a:r>
              <a:rPr lang="en-US" dirty="0"/>
              <a:t>)</a:t>
            </a:r>
            <a:endParaRPr lang="fr-FR" dirty="0"/>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ont plus d’intérêt à développer ces fonctionnalités notamment conversationnelles, auxquels les gens s’habituent progressivement </a:t>
            </a:r>
            <a:r>
              <a:rPr lang="fr-FR" i="0" dirty="0"/>
              <a:t>dans leurs propres outils payants </a:t>
            </a:r>
            <a:r>
              <a:rPr lang="fr-FR" dirty="0"/>
              <a:t>(Scopus, Web of science), grâce à l’utilisation de technologies IA (LLM) d’autres acteurs, permettant de </a:t>
            </a:r>
            <a:r>
              <a:rPr lang="fr-FR" b="1" dirty="0"/>
              <a:t>conserver les chercheurs </a:t>
            </a:r>
            <a:r>
              <a:rPr lang="fr-FR" dirty="0"/>
              <a:t>sans les voir partir sur d’autres services, notamment les plus jeunes chercheurs ; </a:t>
            </a:r>
            <a:r>
              <a:rPr lang="fr-FR" b="1" dirty="0"/>
              <a:t>l’IA pourrait même venir renforcer la valeur financière de ces acteurs</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b="1" dirty="0"/>
              <a:t>le développement de </a:t>
            </a:r>
            <a:r>
              <a:rPr lang="fr-FR" b="1" i="1" dirty="0"/>
              <a:t>fake </a:t>
            </a:r>
            <a:r>
              <a:rPr lang="fr-FR" b="1" dirty="0"/>
              <a:t>publications / </a:t>
            </a:r>
            <a:r>
              <a:rPr lang="fr-FR" b="1" i="1" dirty="0"/>
              <a:t>fake science </a:t>
            </a:r>
            <a:r>
              <a:rPr lang="fr-FR" b="1" i="0" dirty="0"/>
              <a:t>ne viendra que renforcer la place des acteurs suffisamment puissants pour continuer à gérer des contenus vérifiés et fiables </a:t>
            </a:r>
            <a:r>
              <a:rPr lang="fr-FR" b="1" i="0" dirty="0">
                <a:sym typeface="Wingdings" panose="05000000000000000000" pitchFamily="2" charset="2"/>
              </a:rPr>
              <a:t> prime aux acteurs actuels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une </a:t>
            </a:r>
            <a:r>
              <a:rPr lang="fr-FR" b="1" i="0" dirty="0">
                <a:sym typeface="Wingdings" panose="05000000000000000000" pitchFamily="2" charset="2"/>
              </a:rPr>
              <a:t>voie médiane : des partenariats possibles ?</a:t>
            </a:r>
            <a:endParaRPr lang="fr-FR" b="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éditeurs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un moyen de </a:t>
            </a:r>
            <a:r>
              <a:rPr lang="fr-FR" i="0" dirty="0">
                <a:sym typeface="Wingdings" panose="05000000000000000000" pitchFamily="2" charset="2"/>
              </a:rPr>
              <a:t>valoriser financièrement leur contenu (maintien de </a:t>
            </a:r>
            <a:r>
              <a:rPr lang="fr-FR" i="1" dirty="0">
                <a:sym typeface="Wingdings" panose="05000000000000000000" pitchFamily="2" charset="2"/>
              </a:rPr>
              <a:t>paywalls</a:t>
            </a:r>
            <a:r>
              <a:rPr lang="fr-FR" i="0" dirty="0">
                <a:sym typeface="Wingdings" panose="05000000000000000000" pitchFamily="2" charset="2"/>
              </a:rPr>
              <a:t>) au profit de partenariats ponctuels et de certains acteurs IA, mais pourrait alors limiter le passage de ces éditeurs à l’</a:t>
            </a:r>
            <a:r>
              <a:rPr lang="fr-FR" i="1" dirty="0">
                <a:sym typeface="Wingdings" panose="05000000000000000000" pitchFamily="2" charset="2"/>
              </a:rPr>
              <a:t>open </a:t>
            </a:r>
            <a:r>
              <a:rPr lang="fr-FR" i="1" dirty="0" err="1">
                <a:sym typeface="Wingdings" panose="05000000000000000000" pitchFamily="2" charset="2"/>
              </a:rPr>
              <a:t>access</a:t>
            </a:r>
            <a:endParaRPr lang="fr-FR" i="1" dirty="0">
              <a:sym typeface="Wingdings" panose="05000000000000000000" pitchFamily="2" charset="2"/>
            </a:endParaRP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la nécessité de coopérer autour d’un projet commun permettant une échelle pertinente</a:t>
            </a:r>
            <a:endParaRPr lang="fr-FR" i="0"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services IA : nécessité de continuer </a:t>
            </a:r>
            <a:r>
              <a:rPr lang="fr-FR" i="0" dirty="0"/>
              <a:t>les partenariats ponctuels avec des fournisseurs de contenus / éditeurs sur le modèle actuel de Google scholar pour permettre l’indexation de contenus derrière des </a:t>
            </a:r>
            <a:r>
              <a:rPr lang="fr-FR" i="1" dirty="0"/>
              <a:t>paywalls </a:t>
            </a:r>
            <a:r>
              <a:rPr lang="fr-FR" i="0" dirty="0"/>
              <a:t>(ex. : Elsevier, Springer Nature ou éditeurs de plus petites tailles mais essentiels dans leur domaine)</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du côté des grands acteurs des IA génératives généralistes (</a:t>
            </a:r>
            <a:r>
              <a:rPr lang="fr-FR" i="0" dirty="0" err="1"/>
              <a:t>OpenAI</a:t>
            </a:r>
            <a:r>
              <a:rPr lang="fr-FR" i="0" dirty="0"/>
              <a:t>) : possibilité de partenariats pour ingérer des données académiques sous droit et derrière </a:t>
            </a:r>
            <a:r>
              <a:rPr lang="fr-FR" i="1" dirty="0"/>
              <a:t>paywalls</a:t>
            </a:r>
            <a:r>
              <a:rPr lang="fr-FR" i="0" dirty="0"/>
              <a:t>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il y a dans le set C4 utilisé pour GPT des éléments d’</a:t>
            </a:r>
            <a:r>
              <a:rPr lang="fr-FR" i="0" dirty="0" err="1"/>
              <a:t>arXiv</a:t>
            </a:r>
            <a:r>
              <a:rPr lang="fr-FR" i="0" dirty="0"/>
              <a:t>, </a:t>
            </a:r>
            <a:r>
              <a:rPr lang="fr-FR" i="0" dirty="0" err="1"/>
              <a:t>Plos</a:t>
            </a:r>
            <a:r>
              <a:rPr lang="fr-FR" i="0" dirty="0"/>
              <a:t>, Springer, </a:t>
            </a:r>
            <a:r>
              <a:rPr lang="fr-FR" i="0" dirty="0" err="1"/>
              <a:t>Wiley</a:t>
            </a:r>
            <a:r>
              <a:rPr lang="fr-FR" i="0" dirty="0"/>
              <a:t>, Elsevier (L. Dempsey, </a:t>
            </a:r>
            <a:r>
              <a:rPr lang="fr-FR" i="1" dirty="0"/>
              <a:t>ibid</a:t>
            </a:r>
            <a:r>
              <a:rPr lang="fr-FR" i="0" dirty="0"/>
              <a:t>.) ?, cf. annonce du partenariat Axel Springer (13/12/2023, </a:t>
            </a:r>
            <a:r>
              <a:rPr lang="fr-FR" i="1" dirty="0"/>
              <a:t>Politico</a:t>
            </a:r>
            <a:r>
              <a:rPr lang="fr-FR" i="0" dirty="0"/>
              <a:t>, </a:t>
            </a:r>
            <a:r>
              <a:rPr lang="fr-FR" i="1" dirty="0"/>
              <a:t>Business</a:t>
            </a:r>
            <a:r>
              <a:rPr lang="fr-FR" i="0" dirty="0"/>
              <a:t> </a:t>
            </a:r>
            <a:r>
              <a:rPr lang="fr-FR" i="1" dirty="0" err="1"/>
              <a:t>insider</a:t>
            </a:r>
            <a:r>
              <a:rPr lang="fr-FR" i="0" dirty="0"/>
              <a:t>, </a:t>
            </a:r>
            <a:r>
              <a:rPr lang="fr-FR" i="1" dirty="0" err="1"/>
              <a:t>Bild</a:t>
            </a:r>
            <a:r>
              <a:rPr lang="fr-FR" i="0" dirty="0"/>
              <a:t>, </a:t>
            </a:r>
            <a:r>
              <a:rPr lang="fr-FR" i="1" dirty="0" err="1"/>
              <a:t>Welt</a:t>
            </a:r>
            <a:r>
              <a:rPr lang="fr-FR" i="0" dirty="0"/>
              <a:t> / OpenAI (https://aicopyright.substack.com/p/whether-youre-an-undergraduate-doing)</a:t>
            </a:r>
          </a:p>
          <a:p>
            <a:pPr marL="712788" marR="0" lvl="3" indent="0" algn="l" defTabSz="914400" rtl="0" eaLnBrk="1" fontAlgn="auto" latinLnBrk="0" hangingPunct="1">
              <a:lnSpc>
                <a:spcPct val="100000"/>
              </a:lnSpc>
              <a:spcBef>
                <a:spcPts val="0"/>
              </a:spcBef>
              <a:spcAft>
                <a:spcPts val="0"/>
              </a:spcAft>
              <a:buClrTx/>
              <a:buSzTx/>
              <a:buFontTx/>
              <a:buNone/>
              <a:tabLst/>
              <a:defRPr/>
            </a:pPr>
            <a:r>
              <a:rPr lang="fr-FR" i="0" dirty="0"/>
              <a:t>mais quel intérêt pour les IA généralistes et pour les éditeurs / fournisseurs de contenu académique ? cf. refus de revues comme Science ou d’éditeurs comme Elsevier pour limiter ou refuser l’accès public à leurs données et contenus, notamment car cela permettrait à des tiers de s’attribuer des droits sur leurs contenus (T. Williams, « </a:t>
            </a:r>
            <a:r>
              <a:rPr lang="en-US" i="0" dirty="0"/>
              <a:t>Publishers seek protection from AI mining of academic research</a:t>
            </a:r>
            <a:r>
              <a:rPr lang="fr-FR" i="0" dirty="0"/>
              <a:t> »…, 03/08/2023, https://www.timeshighereducation.com/news/publishers-seek-protection-ai-mining-academic-research)</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i="0" kern="1200" dirty="0">
                <a:solidFill>
                  <a:schemeClr val="tx1"/>
                </a:solidFill>
                <a:latin typeface="+mn-lt"/>
                <a:ea typeface="+mn-ea"/>
                <a:cs typeface="+mn-cs"/>
                <a:sym typeface="Wingdings" panose="05000000000000000000" pitchFamily="2" charset="2"/>
              </a:rPr>
              <a:t>faut-il mieux </a:t>
            </a:r>
            <a:r>
              <a:rPr lang="fr-FR" sz="1200" i="1" kern="1200" dirty="0">
                <a:solidFill>
                  <a:schemeClr val="tx1"/>
                </a:solidFill>
                <a:latin typeface="+mn-lt"/>
                <a:ea typeface="+mn-ea"/>
                <a:cs typeface="+mn-cs"/>
                <a:sym typeface="Wingdings" panose="05000000000000000000" pitchFamily="2" charset="2"/>
              </a:rPr>
              <a:t>fine-tuner</a:t>
            </a:r>
            <a:r>
              <a:rPr lang="fr-FR" sz="1200" i="0" kern="1200" dirty="0">
                <a:solidFill>
                  <a:schemeClr val="tx1"/>
                </a:solidFill>
                <a:latin typeface="+mn-lt"/>
                <a:ea typeface="+mn-ea"/>
                <a:cs typeface="+mn-cs"/>
                <a:sym typeface="Wingdings" panose="05000000000000000000" pitchFamily="2" charset="2"/>
              </a:rPr>
              <a:t> des LLM généralistes déjà existants ou créer de zéro des LLM spécialisés sur des données académiques, y compris en développement des modèles plus petits (SLM – </a:t>
            </a:r>
            <a:r>
              <a:rPr lang="fr-FR" sz="1200" i="1" kern="1200" dirty="0" err="1">
                <a:solidFill>
                  <a:schemeClr val="tx1"/>
                </a:solidFill>
                <a:latin typeface="+mn-lt"/>
                <a:ea typeface="+mn-ea"/>
                <a:cs typeface="+mn-cs"/>
                <a:sym typeface="Wingdings" panose="05000000000000000000" pitchFamily="2" charset="2"/>
              </a:rPr>
              <a:t>small</a:t>
            </a:r>
            <a:r>
              <a:rPr lang="fr-FR" sz="1200" i="1" kern="1200" dirty="0">
                <a:solidFill>
                  <a:schemeClr val="tx1"/>
                </a:solidFill>
                <a:latin typeface="+mn-lt"/>
                <a:ea typeface="+mn-ea"/>
                <a:cs typeface="+mn-cs"/>
                <a:sym typeface="Wingdings" panose="05000000000000000000" pitchFamily="2" charset="2"/>
              </a:rPr>
              <a:t> language models</a:t>
            </a:r>
            <a:r>
              <a:rPr lang="fr-FR" sz="1200" i="0" kern="1200" dirty="0">
                <a:solidFill>
                  <a:schemeClr val="tx1"/>
                </a:solidFill>
                <a:latin typeface="+mn-lt"/>
                <a:ea typeface="+mn-ea"/>
                <a:cs typeface="+mn-cs"/>
                <a:sym typeface="Wingdings" panose="05000000000000000000" pitchFamily="2" charset="2"/>
              </a:rPr>
              <a:t>) ? avec quelles données, avec quels moyens techniques et financiers ? cf. initiative de la société PLEIAS</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latin typeface="+mn-lt"/>
                <a:ea typeface="+mn-ea"/>
                <a:cs typeface="+mn-cs"/>
                <a:sym typeface="Wingdings" panose="05000000000000000000" pitchFamily="2" charset="2"/>
              </a:rPr>
              <a:t>+ problème des nouveaux modèles de licences entre les éditeurs et les bibliothèques avec des clauses autour de l’IA (cf. déclaration IA de l’ICOLC, signée par Couperin en 03/2025, https://www.couperin.org/le-consortium/actus/couperin-signe-la-declaration-ia-de-licolc/)</a:t>
            </a:r>
            <a:endParaRPr lang="fr-FR" sz="1200" i="0" kern="1200" dirty="0">
              <a:solidFill>
                <a:schemeClr val="tx1"/>
              </a:solidFill>
              <a:latin typeface="+mn-lt"/>
              <a:ea typeface="+mn-ea"/>
              <a:cs typeface="+mn-cs"/>
            </a:endParaRPr>
          </a:p>
          <a:p>
            <a:endParaRPr lang="fr-FR" dirty="0"/>
          </a:p>
          <a:p>
            <a:pPr marL="171450" indent="-171450">
              <a:buFont typeface="Wingdings" panose="05000000000000000000" pitchFamily="2" charset="2"/>
              <a:buChar char="à"/>
            </a:pPr>
            <a:r>
              <a:rPr lang="fr-FR" dirty="0">
                <a:sym typeface="Wingdings" panose="05000000000000000000" pitchFamily="2" charset="2"/>
              </a:rPr>
              <a:t>des interrogations sur </a:t>
            </a:r>
            <a:r>
              <a:rPr lang="fr-FR" b="1" dirty="0">
                <a:sym typeface="Wingdings" panose="05000000000000000000" pitchFamily="2" charset="2"/>
              </a:rPr>
              <a:t>les éléments permettant de développer des infrastructures ouvertes </a:t>
            </a:r>
            <a:r>
              <a:rPr lang="fr-FR" dirty="0">
                <a:sym typeface="Wingdings" panose="05000000000000000000" pitchFamily="2" charset="2"/>
              </a:rPr>
              <a:t>(gouvernance, soutenabilité et assurance ; </a:t>
            </a:r>
            <a:r>
              <a:rPr lang="en-US" i="1" dirty="0">
                <a:sym typeface="Wingdings" panose="05000000000000000000" pitchFamily="2" charset="2"/>
              </a:rPr>
              <a:t>g</a:t>
            </a:r>
            <a:r>
              <a:rPr lang="en-US" i="1" dirty="0"/>
              <a:t>overnance</a:t>
            </a:r>
            <a:r>
              <a:rPr lang="en-US" dirty="0"/>
              <a:t>, </a:t>
            </a:r>
            <a:r>
              <a:rPr lang="en-US" i="1" dirty="0"/>
              <a:t>sustainability</a:t>
            </a:r>
            <a:r>
              <a:rPr lang="en-US" dirty="0"/>
              <a:t>, </a:t>
            </a:r>
            <a:r>
              <a:rPr lang="en-US" i="1" dirty="0"/>
              <a:t>insurance</a:t>
            </a:r>
            <a:r>
              <a:rPr lang="fr-FR" i="1" dirty="0">
                <a:sym typeface="Wingdings" panose="05000000000000000000" pitchFamily="2" charset="2"/>
              </a:rPr>
              <a:t> </a:t>
            </a:r>
            <a:r>
              <a:rPr lang="fr-FR" i="0" dirty="0">
                <a:sym typeface="Wingdings" panose="05000000000000000000" pitchFamily="2" charset="2"/>
              </a:rPr>
              <a:t>– cf. </a:t>
            </a:r>
            <a:r>
              <a:rPr lang="en-US" i="1" dirty="0">
                <a:sym typeface="Wingdings" panose="05000000000000000000" pitchFamily="2" charset="2"/>
              </a:rPr>
              <a:t>Principles of Open Scholarly Infrastructure, </a:t>
            </a:r>
            <a:r>
              <a:rPr lang="en-US" i="0" dirty="0">
                <a:sym typeface="Wingdings" panose="05000000000000000000" pitchFamily="2" charset="2"/>
              </a:rPr>
              <a:t>https://openscholarlyinfrastructure.org/)</a:t>
            </a:r>
            <a:endParaRPr lang="fr-FR" dirty="0">
              <a:sym typeface="Wingdings" panose="05000000000000000000" pitchFamily="2" charset="2"/>
            </a:endParaRPr>
          </a:p>
          <a:p>
            <a:pPr marL="171450" indent="-171450">
              <a:buFont typeface="Wingdings" panose="05000000000000000000" pitchFamily="2" charset="2"/>
              <a:buChar char="à"/>
            </a:pPr>
            <a:r>
              <a:rPr lang="fr-FR" dirty="0">
                <a:sym typeface="Wingdings" panose="05000000000000000000" pitchFamily="2" charset="2"/>
              </a:rPr>
              <a:t>des interrogations sur les </a:t>
            </a:r>
            <a:r>
              <a:rPr lang="fr-FR" b="1" dirty="0">
                <a:sym typeface="Wingdings" panose="05000000000000000000" pitchFamily="2" charset="2"/>
              </a:rPr>
              <a:t>conditions d’utilisation / réexploitation des contenus dans l’IA</a:t>
            </a:r>
            <a:r>
              <a:rPr lang="fr-FR" dirty="0">
                <a:sym typeface="Wingdings" panose="05000000000000000000" pitchFamily="2" charset="2"/>
              </a:rPr>
              <a:t>, notamment autour des licences </a:t>
            </a:r>
            <a:r>
              <a:rPr lang="fr-FR" i="1" dirty="0">
                <a:sym typeface="Wingdings" panose="05000000000000000000" pitchFamily="2" charset="2"/>
              </a:rPr>
              <a:t>Creative commons </a:t>
            </a:r>
            <a:r>
              <a:rPr lang="fr-FR" i="0" dirty="0">
                <a:sym typeface="Wingdings" panose="05000000000000000000" pitchFamily="2" charset="2"/>
              </a:rPr>
              <a:t>(cf. ND, NC) et l’utilisation de ces données dans un cadre IA (entraînement et réponses) et des licences d’exploitation (ex. : partenariats sur les métadonnées et l’abstract</a:t>
            </a:r>
            <a:r>
              <a:rPr lang="fr-FR" i="1" dirty="0">
                <a:sym typeface="Wingdings" panose="05000000000000000000" pitchFamily="2" charset="2"/>
              </a:rPr>
              <a:t> </a:t>
            </a:r>
            <a:r>
              <a:rPr lang="fr-FR" i="0" dirty="0">
                <a:sym typeface="Wingdings" panose="05000000000000000000" pitchFamily="2" charset="2"/>
              </a:rPr>
              <a:t>mais pas le texte intégral)</a:t>
            </a:r>
          </a:p>
          <a:p>
            <a:pPr marL="171450" indent="-171450">
              <a:buFont typeface="Wingdings" panose="05000000000000000000" pitchFamily="2" charset="2"/>
              <a:buChar char="à"/>
            </a:pPr>
            <a:r>
              <a:rPr lang="fr-FR" i="0" dirty="0">
                <a:sym typeface="Wingdings" panose="05000000000000000000" pitchFamily="2" charset="2"/>
              </a:rPr>
              <a:t>des interrogations sur la </a:t>
            </a:r>
            <a:r>
              <a:rPr lang="fr-FR" b="1" i="0" dirty="0">
                <a:sym typeface="Wingdings" panose="05000000000000000000" pitchFamily="2" charset="2"/>
              </a:rPr>
              <a:t>place des auteurs </a:t>
            </a:r>
            <a:r>
              <a:rPr lang="fr-FR" i="0" dirty="0">
                <a:sym typeface="Wingdings" panose="05000000000000000000" pitchFamily="2" charset="2"/>
              </a:rPr>
              <a:t>(accords sur cette utilisation IA, contrepartie, refus d’une nouvelle forme d’exploitation par les éditeurs)</a:t>
            </a:r>
          </a:p>
          <a:p>
            <a:pPr marL="171450" indent="-171450">
              <a:buFont typeface="Wingdings" panose="05000000000000000000" pitchFamily="2" charset="2"/>
              <a:buChar char="à"/>
            </a:pPr>
            <a:endParaRPr lang="fr-FR" i="0"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180</a:t>
            </a:fld>
            <a:endParaRPr lang="fr-FR"/>
          </a:p>
        </p:txBody>
      </p:sp>
    </p:spTree>
    <p:extLst>
      <p:ext uri="{BB962C8B-B14F-4D97-AF65-F5344CB8AC3E}">
        <p14:creationId xmlns:p14="http://schemas.microsoft.com/office/powerpoint/2010/main" val="262581580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181</a:t>
            </a:fld>
            <a:endParaRPr lang="fr-FR"/>
          </a:p>
        </p:txBody>
      </p:sp>
    </p:spTree>
    <p:extLst>
      <p:ext uri="{BB962C8B-B14F-4D97-AF65-F5344CB8AC3E}">
        <p14:creationId xmlns:p14="http://schemas.microsoft.com/office/powerpoint/2010/main" val="41851988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réflexions supplémentaires :</a:t>
            </a:r>
          </a:p>
          <a:p>
            <a:r>
              <a:rPr lang="fr-FR" dirty="0"/>
              <a:t>- https://urfistinfo.hypotheses.org/4645#_Toc190956012</a:t>
            </a:r>
          </a:p>
          <a:p>
            <a:pPr marL="171450" indent="-171450">
              <a:buFontTx/>
              <a:buChar char="-"/>
            </a:pPr>
            <a:r>
              <a:rPr lang="fr-FR" dirty="0"/>
              <a:t>sur la prolifération des bots IA et le risque pour un bon archivage du web (https://go-to-hellman.blogspot.com/2025/03/ai-bots-are-destroying-open-access.html)</a:t>
            </a:r>
          </a:p>
          <a:p>
            <a:pPr marL="171450" indent="-171450">
              <a:buFontTx/>
              <a:buChar char="-"/>
            </a:pPr>
            <a:r>
              <a:rPr lang="fr-FR" dirty="0"/>
              <a:t>sur les risques pour les communs (comme Wikipédia) : https://www.citationneeded.news/free-and-open-access-in-the-age-of-generative-ai/</a:t>
            </a:r>
          </a:p>
          <a:p>
            <a:pPr marL="0" indent="0">
              <a:buFontTx/>
              <a:buNone/>
            </a:pPr>
            <a:r>
              <a:rPr lang="fr-FR" b="1" dirty="0">
                <a:sym typeface="Wingdings" panose="05000000000000000000" pitchFamily="2" charset="2"/>
              </a:rPr>
              <a:t> chaîne de valeur (intellectuelle et économique) ?</a:t>
            </a: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182</a:t>
            </a:fld>
            <a:endParaRPr lang="fr-FR"/>
          </a:p>
        </p:txBody>
      </p:sp>
    </p:spTree>
    <p:extLst>
      <p:ext uri="{BB962C8B-B14F-4D97-AF65-F5344CB8AC3E}">
        <p14:creationId xmlns:p14="http://schemas.microsoft.com/office/powerpoint/2010/main" val="30086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kern="1200" dirty="0">
                <a:solidFill>
                  <a:schemeClr val="tx1"/>
                </a:solidFill>
                <a:effectLst/>
                <a:latin typeface="+mn-lt"/>
                <a:ea typeface="+mn-ea"/>
                <a:cs typeface="+mn-cs"/>
              </a:rPr>
              <a:t>ex. : entraînement sur de grandes quantités de données pour reconnaître le texte lié à un sujet ou une question</a:t>
            </a:r>
            <a:r>
              <a:rPr lang="fr-FR" b="1" kern="1200" dirty="0">
                <a:solidFill>
                  <a:schemeClr val="tx1"/>
                </a:solidFill>
                <a:effectLst/>
                <a:latin typeface="+mn-lt"/>
                <a:ea typeface="+mn-ea"/>
                <a:cs typeface="+mn-cs"/>
              </a:rPr>
              <a:t> </a:t>
            </a:r>
          </a:p>
          <a:p>
            <a:pPr marL="0" indent="0">
              <a:buFontTx/>
              <a:buNone/>
            </a:pPr>
            <a:endParaRPr lang="fr-FR" b="1" kern="1200" dirty="0">
              <a:solidFill>
                <a:schemeClr val="tx1"/>
              </a:solidFill>
              <a:effectLst/>
              <a:latin typeface="+mn-lt"/>
              <a:ea typeface="+mn-ea"/>
              <a:cs typeface="+mn-cs"/>
            </a:endParaRPr>
          </a:p>
          <a:p>
            <a:pPr marL="0" indent="0">
              <a:buFontTx/>
              <a:buNone/>
            </a:pPr>
            <a:r>
              <a:rPr lang="fr-FR" b="1" kern="1200" dirty="0">
                <a:solidFill>
                  <a:schemeClr val="tx1"/>
                </a:solidFill>
                <a:effectLst/>
                <a:latin typeface="+mn-lt"/>
                <a:ea typeface="+mn-ea"/>
                <a:cs typeface="+mn-cs"/>
              </a:rPr>
              <a:t> IA générative</a:t>
            </a:r>
          </a:p>
          <a:p>
            <a:pPr marL="628650" lvl="1" indent="-171450">
              <a:buFontTx/>
              <a:buChar char="-"/>
            </a:pPr>
            <a:r>
              <a:rPr lang="fr-FR" b="1" kern="1200" dirty="0">
                <a:solidFill>
                  <a:schemeClr val="tx1"/>
                </a:solidFill>
                <a:effectLst/>
                <a:latin typeface="+mn-lt"/>
                <a:ea typeface="+mn-ea"/>
                <a:cs typeface="+mn-cs"/>
                <a:sym typeface="Wingdings" panose="05000000000000000000" pitchFamily="2" charset="2"/>
              </a:rPr>
              <a:t>développement des </a:t>
            </a:r>
            <a:r>
              <a:rPr lang="fr-FR" b="1" dirty="0"/>
              <a:t>LLM (</a:t>
            </a:r>
            <a:r>
              <a:rPr lang="fr-FR" b="1" i="1" dirty="0"/>
              <a:t>large language models</a:t>
            </a:r>
            <a:r>
              <a:rPr lang="fr-FR" b="1" i="0" dirty="0"/>
              <a:t>)</a:t>
            </a:r>
            <a:endParaRPr lang="fr-FR" b="1" kern="1200" dirty="0">
              <a:solidFill>
                <a:schemeClr val="tx1"/>
              </a:solidFill>
              <a:effectLst/>
              <a:latin typeface="+mn-lt"/>
              <a:ea typeface="+mn-ea"/>
              <a:cs typeface="+mn-cs"/>
              <a:sym typeface="Wingdings" panose="05000000000000000000" pitchFamily="2" charset="2"/>
            </a:endParaRPr>
          </a:p>
          <a:p>
            <a:pPr marL="628650" lvl="1" indent="-171450">
              <a:buFontTx/>
              <a:buChar char="-"/>
            </a:pPr>
            <a:r>
              <a:rPr lang="fr-FR" kern="1200" dirty="0">
                <a:solidFill>
                  <a:schemeClr val="tx1"/>
                </a:solidFill>
                <a:effectLst/>
                <a:latin typeface="+mn-lt"/>
                <a:ea typeface="+mn-ea"/>
                <a:cs typeface="+mn-cs"/>
                <a:sym typeface="Wingdings" panose="05000000000000000000" pitchFamily="2" charset="2"/>
              </a:rPr>
              <a:t>IA capable de produire du contenu inédit (texte, image, son, vidéo…) à partir de grandes masses de données d’entraînement</a:t>
            </a:r>
          </a:p>
          <a:p>
            <a:pPr marL="628650" lvl="1" indent="-171450">
              <a:buFontTx/>
              <a:buChar char="-"/>
            </a:pPr>
            <a:r>
              <a:rPr lang="fr-FR" dirty="0">
                <a:sym typeface="Wingdings" panose="05000000000000000000" pitchFamily="2" charset="2"/>
              </a:rPr>
              <a:t>se développent au tournant des années 2020 grâce à des développements techniques (</a:t>
            </a:r>
            <a:r>
              <a:rPr lang="fr-FR" i="0" dirty="0">
                <a:sym typeface="Wingdings" panose="05000000000000000000" pitchFamily="2" charset="2"/>
              </a:rPr>
              <a:t>microprocesseurs et GPU) et le </a:t>
            </a:r>
            <a:r>
              <a:rPr lang="fr-FR" dirty="0">
                <a:sym typeface="Wingdings" panose="05000000000000000000" pitchFamily="2" charset="2"/>
              </a:rPr>
              <a:t>développement des données </a:t>
            </a:r>
            <a:r>
              <a:rPr lang="fr-FR" b="0" dirty="0">
                <a:sym typeface="Wingdings" panose="05000000000000000000" pitchFamily="2" charset="2"/>
              </a:rPr>
              <a:t>massives (</a:t>
            </a:r>
            <a:r>
              <a:rPr lang="fr-FR" b="0" i="1" dirty="0">
                <a:sym typeface="Wingdings" panose="05000000000000000000" pitchFamily="2" charset="2"/>
              </a:rPr>
              <a:t>big data </a:t>
            </a:r>
            <a:r>
              <a:rPr lang="fr-FR" b="0" i="0" dirty="0">
                <a:sym typeface="Wingdings" panose="05000000000000000000" pitchFamily="2" charset="2"/>
              </a:rPr>
              <a:t>du web)</a:t>
            </a:r>
            <a:br>
              <a:rPr lang="fr-FR" b="0" i="0" dirty="0">
                <a:sym typeface="Wingdings" panose="05000000000000000000" pitchFamily="2" charset="2"/>
              </a:rPr>
            </a:br>
            <a:r>
              <a:rPr lang="fr-FR" b="0" i="0" dirty="0">
                <a:sym typeface="Wingdings" panose="05000000000000000000" pitchFamily="2" charset="2"/>
              </a:rPr>
              <a:t>- </a:t>
            </a:r>
            <a:r>
              <a:rPr lang="fr-FR" i="1" kern="1200" dirty="0">
                <a:solidFill>
                  <a:schemeClr val="tx1"/>
                </a:solidFill>
                <a:effectLst/>
                <a:latin typeface="+mn-lt"/>
                <a:ea typeface="+mn-ea"/>
                <a:cs typeface="+mn-cs"/>
              </a:rPr>
              <a:t>deep learning </a:t>
            </a:r>
            <a:r>
              <a:rPr lang="fr-FR" i="0" kern="1200" dirty="0">
                <a:solidFill>
                  <a:schemeClr val="tx1"/>
                </a:solidFill>
                <a:effectLst/>
                <a:latin typeface="+mn-lt"/>
                <a:ea typeface="+mn-ea"/>
                <a:cs typeface="+mn-cs"/>
              </a:rPr>
              <a:t>(DL) – apprentissage profond / réseaux neuronaux à plusieurs couches cherchant à imiter le fonctionnement du cerveau humain</a:t>
            </a:r>
          </a:p>
          <a:p>
            <a:pPr marL="1085850" lvl="2" indent="-171450">
              <a:buFont typeface="Wingdings" panose="05000000000000000000" pitchFamily="2" charset="2"/>
              <a:buChar char="à"/>
            </a:pPr>
            <a:r>
              <a:rPr lang="fr-FR" i="0" kern="1200" dirty="0">
                <a:solidFill>
                  <a:schemeClr val="tx1"/>
                </a:solidFill>
                <a:effectLst/>
                <a:latin typeface="+mn-lt"/>
                <a:ea typeface="+mn-ea"/>
                <a:cs typeface="+mn-cs"/>
              </a:rPr>
              <a:t>accroissement des performances d’apprentissage et dépassement des </a:t>
            </a:r>
            <a:r>
              <a:rPr lang="fr-FR" kern="1200" dirty="0">
                <a:solidFill>
                  <a:schemeClr val="tx1"/>
                </a:solidFill>
                <a:effectLst/>
                <a:latin typeface="+mn-lt"/>
                <a:ea typeface="+mn-ea"/>
                <a:cs typeface="+mn-cs"/>
              </a:rPr>
              <a:t>capacités des IA antérieures (cf. reconnaissance de la langue, distinction d’images, création de phrases naturelles et lisibles) ;</a:t>
            </a:r>
            <a:r>
              <a:rPr lang="fr-FR" kern="1200" baseline="0" dirty="0">
                <a:solidFill>
                  <a:schemeClr val="tx1"/>
                </a:solidFill>
                <a:effectLst/>
                <a:latin typeface="+mn-lt"/>
                <a:ea typeface="+mn-ea"/>
                <a:cs typeface="+mn-cs"/>
              </a:rPr>
              <a:t> </a:t>
            </a:r>
            <a:r>
              <a:rPr lang="fr-FR" kern="1200" dirty="0">
                <a:solidFill>
                  <a:schemeClr val="tx1"/>
                </a:solidFill>
                <a:effectLst/>
                <a:latin typeface="+mn-lt"/>
                <a:ea typeface="+mn-ea"/>
                <a:cs typeface="+mn-cs"/>
              </a:rPr>
              <a:t>en plus, avec la « rétropropagation », le système évalue le niveau d’erreurs d’un nœud neuronal et l’améliore en continu</a:t>
            </a:r>
          </a:p>
          <a:p>
            <a:pPr marL="914400" lvl="2" indent="0">
              <a:buFont typeface="Wingdings" panose="05000000000000000000" pitchFamily="2" charset="2"/>
              <a:buNone/>
            </a:pPr>
            <a:r>
              <a:rPr lang="fr-FR" i="0" kern="1200" dirty="0">
                <a:solidFill>
                  <a:schemeClr val="tx1"/>
                </a:solidFill>
                <a:effectLst/>
                <a:latin typeface="+mn-lt"/>
                <a:ea typeface="+mn-ea"/>
                <a:cs typeface="+mn-cs"/>
              </a:rPr>
              <a:t>ex. : pour le texte, capable de tenir une conversation (ex. : ChatGPT)</a:t>
            </a:r>
          </a:p>
          <a:p>
            <a:pPr marL="0" indent="0">
              <a:buFontTx/>
              <a:buNone/>
            </a:pPr>
            <a:endParaRPr lang="fr-FR" dirty="0"/>
          </a:p>
          <a:p>
            <a:pPr marL="628650" lvl="1" indent="-171450">
              <a:buFontTx/>
              <a:buChar char="-"/>
            </a:pPr>
            <a:r>
              <a:rPr lang="fr-FR" dirty="0"/>
              <a:t>un </a:t>
            </a:r>
            <a:r>
              <a:rPr lang="fr-FR" b="1" dirty="0"/>
              <a:t>fonctionnement probabiliste </a:t>
            </a:r>
            <a:r>
              <a:rPr lang="fr-FR" dirty="0"/>
              <a:t>- ex. : pour le texte comme ChatGPT</a:t>
            </a:r>
          </a:p>
          <a:p>
            <a:pPr marL="1085850" lvl="2" indent="-171450">
              <a:buFontTx/>
              <a:buChar char="-"/>
            </a:pPr>
            <a:r>
              <a:rPr lang="fr-FR" dirty="0"/>
              <a:t>ces IA sont spécialisées en traitement du langage naturel ; l’</a:t>
            </a:r>
            <a:r>
              <a:rPr lang="fr-FR" i="0" dirty="0"/>
              <a:t>utilisation de </a:t>
            </a:r>
            <a:r>
              <a:rPr lang="fr-FR" dirty="0"/>
              <a:t>LLM (</a:t>
            </a:r>
            <a:r>
              <a:rPr lang="fr-FR" i="1" dirty="0"/>
              <a:t>large language models</a:t>
            </a:r>
            <a:r>
              <a:rPr lang="fr-FR" i="0" dirty="0"/>
              <a:t>) leur permet de détecter des modèles pour produire du contenu sans instruction explicite</a:t>
            </a:r>
          </a:p>
          <a:p>
            <a:pPr marL="1079500" lvl="3" indent="-185738">
              <a:buFont typeface="Wingdings" panose="05000000000000000000" pitchFamily="2" charset="2"/>
              <a:buChar char="à"/>
            </a:pPr>
            <a:r>
              <a:rPr lang="fr-FR" b="1" i="0" dirty="0"/>
              <a:t>plutôt bons pour les tâches linguistiques (recherche de mots-clés, résumés, traduction…)</a:t>
            </a:r>
          </a:p>
          <a:p>
            <a:pPr marL="1085850" lvl="2" indent="-171450">
              <a:buFontTx/>
              <a:buChar char="-"/>
            </a:pPr>
            <a:r>
              <a:rPr lang="fr-FR" dirty="0"/>
              <a:t>ne sont pas des moteurs de recherche ou des bases de connaissances : leur but est de fournir des résultats les plus </a:t>
            </a:r>
            <a:r>
              <a:rPr lang="fr-FR" b="1" dirty="0"/>
              <a:t>vraisemblables</a:t>
            </a:r>
            <a:r>
              <a:rPr lang="fr-FR" dirty="0"/>
              <a:t> possible d’un point de vue linguistique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a:sym typeface="Wingdings" panose="05000000000000000000" pitchFamily="2" charset="2"/>
              </a:rPr>
              <a:t> </a:t>
            </a:r>
            <a:r>
              <a:rPr lang="fr-FR" b="1" dirty="0">
                <a:sym typeface="Wingdings" panose="05000000000000000000" pitchFamily="2" charset="2"/>
              </a:rPr>
              <a:t>n’ont pas vocation à vérifier les informations données</a:t>
            </a:r>
            <a:r>
              <a:rPr lang="fr-FR" dirty="0">
                <a:sym typeface="Wingdings" panose="05000000000000000000" pitchFamily="2" charset="2"/>
              </a:rPr>
              <a:t>, d’où erreurs, approximations, inventions de sources, etc.</a:t>
            </a:r>
            <a:r>
              <a:rPr lang="fr-FR" dirty="0"/>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 sont généralement entraînées sur des corpus généralistes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sym typeface="Wingdings" panose="05000000000000000000" pitchFamily="2" charset="2"/>
              </a:rPr>
              <a:t> place pour les informations et sources académiques ?</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8197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233D2-67AD-0DEE-C775-83065A466A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D7D60C-8856-CD4E-3E58-B69D9CFC9B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03AD5E-5ACC-61BC-B8F8-9BFBB5018631}"/>
              </a:ext>
            </a:extLst>
          </p:cNvPr>
          <p:cNvSpPr>
            <a:spLocks noGrp="1"/>
          </p:cNvSpPr>
          <p:nvPr>
            <p:ph type="body" idx="1"/>
          </p:nvPr>
        </p:nvSpPr>
        <p:spPr/>
        <p:txBody>
          <a:bodyPr/>
          <a:lstStyle/>
          <a:p>
            <a:pPr marL="701675" lvl="2" indent="-171450">
              <a:buFontTx/>
              <a:buChar char="-"/>
            </a:pPr>
            <a:endParaRPr lang="fr-FR" b="1" dirty="0"/>
          </a:p>
        </p:txBody>
      </p:sp>
      <p:sp>
        <p:nvSpPr>
          <p:cNvPr id="4" name="Espace réservé du numéro de diapositive 3">
            <a:extLst>
              <a:ext uri="{FF2B5EF4-FFF2-40B4-BE49-F238E27FC236}">
                <a16:creationId xmlns:a16="http://schemas.microsoft.com/office/drawing/2014/main" id="{FA54F2A1-E6B7-3249-78EE-0D46E0E41B6E}"/>
              </a:ext>
            </a:extLst>
          </p:cNvPr>
          <p:cNvSpPr>
            <a:spLocks noGrp="1"/>
          </p:cNvSpPr>
          <p:nvPr>
            <p:ph type="sldNum" sz="quarter" idx="5"/>
          </p:nvPr>
        </p:nvSpPr>
        <p:spPr/>
        <p:txBody>
          <a:bodyPr/>
          <a:lstStyle/>
          <a:p>
            <a:fld id="{CA941435-2A4D-4308-9A05-31645B7F2F55}" type="slidenum">
              <a:rPr lang="fr-FR" smtClean="0"/>
              <a:t>184</a:t>
            </a:fld>
            <a:endParaRPr lang="fr-FR"/>
          </a:p>
        </p:txBody>
      </p:sp>
    </p:spTree>
    <p:extLst>
      <p:ext uri="{BB962C8B-B14F-4D97-AF65-F5344CB8AC3E}">
        <p14:creationId xmlns:p14="http://schemas.microsoft.com/office/powerpoint/2010/main" val="81350263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la question des compétences </a:t>
            </a:r>
            <a:r>
              <a:rPr lang="fr-FR" dirty="0"/>
              <a:t>:</a:t>
            </a:r>
          </a:p>
          <a:p>
            <a:pPr marL="446088" lvl="1" indent="-171450">
              <a:buFontTx/>
              <a:buChar char="-"/>
            </a:pPr>
            <a:r>
              <a:rPr lang="fr-FR" dirty="0"/>
              <a:t>IA : une évolution des compétences de rédaction, voire même de la réflexion (hypothèses, méthodes, expérimentation, analyse de données, ! </a:t>
            </a:r>
            <a:r>
              <a:rPr lang="fr-FR" dirty="0" err="1"/>
              <a:t>préformatage</a:t>
            </a:r>
            <a:r>
              <a:rPr lang="fr-FR" dirty="0"/>
              <a:t>), mais </a:t>
            </a:r>
            <a:r>
              <a:rPr lang="fr-FR" b="1" dirty="0"/>
              <a:t>quid de la recherche biblio ?</a:t>
            </a:r>
          </a:p>
          <a:p>
            <a:pPr marL="446088" lvl="1" indent="-171450">
              <a:buFontTx/>
              <a:buChar char="-"/>
            </a:pPr>
            <a:r>
              <a:rPr lang="fr-FR" dirty="0"/>
              <a:t>« </a:t>
            </a:r>
            <a:r>
              <a:rPr lang="fr-FR" i="1" dirty="0" err="1"/>
              <a:t>loss</a:t>
            </a:r>
            <a:r>
              <a:rPr lang="fr-FR" i="1" dirty="0"/>
              <a:t> of human </a:t>
            </a:r>
            <a:r>
              <a:rPr lang="fr-FR" i="1" dirty="0" err="1"/>
              <a:t>potential</a:t>
            </a:r>
            <a:r>
              <a:rPr lang="fr-FR" i="1" dirty="0"/>
              <a:t> and </a:t>
            </a:r>
            <a:r>
              <a:rPr lang="fr-FR" i="1" dirty="0" err="1"/>
              <a:t>autonomy</a:t>
            </a:r>
            <a:r>
              <a:rPr lang="fr-FR" i="1" dirty="0"/>
              <a:t> in the research process</a:t>
            </a:r>
            <a:r>
              <a:rPr lang="fr-FR" dirty="0"/>
              <a:t> » (E. A. M. van Dis et al. « ChatGPT: five </a:t>
            </a:r>
            <a:r>
              <a:rPr lang="fr-FR" dirty="0" err="1"/>
              <a:t>priorities</a:t>
            </a:r>
            <a:r>
              <a:rPr lang="fr-FR" dirty="0"/>
              <a:t> for research »…, 03/02/2023, https://www.nature.com/articles/d41586-023-00288-7) qui propose une série de questions : </a:t>
            </a:r>
          </a:p>
          <a:p>
            <a:pPr marL="701675" lvl="2" indent="-171450">
              <a:buFontTx/>
              <a:buChar char="-"/>
            </a:pPr>
            <a:r>
              <a:rPr lang="fr-FR" dirty="0"/>
              <a:t>quelles tâches peuvent être déléguées aux LLM ?</a:t>
            </a:r>
          </a:p>
          <a:p>
            <a:pPr marL="701675" lvl="2" indent="-171450">
              <a:buFontTx/>
              <a:buChar char="-"/>
            </a:pPr>
            <a:r>
              <a:rPr lang="fr-FR" dirty="0"/>
              <a:t>quelles compétences restent essentielles ?</a:t>
            </a:r>
          </a:p>
          <a:p>
            <a:pPr marL="701675" lvl="2" indent="-171450">
              <a:buFontTx/>
              <a:buChar char="-"/>
            </a:pPr>
            <a:r>
              <a:rPr lang="fr-FR" dirty="0"/>
              <a:t>quels éléments doivent continuer à être vérifiés par l’humain ?</a:t>
            </a:r>
          </a:p>
          <a:p>
            <a:pPr marL="701675" lvl="2" indent="-171450">
              <a:buFontTx/>
              <a:buChar char="-"/>
            </a:pPr>
            <a:endParaRPr lang="fr-FR" dirty="0"/>
          </a:p>
          <a:p>
            <a:pPr marL="171450" lvl="0" indent="-171450">
              <a:buFontTx/>
              <a:buChar char="-"/>
            </a:pPr>
            <a:r>
              <a:rPr lang="fr-FR" b="1" dirty="0"/>
              <a:t>la question des outils </a:t>
            </a:r>
            <a:r>
              <a:rPr lang="fr-FR" dirty="0"/>
              <a:t>: </a:t>
            </a:r>
          </a:p>
          <a:p>
            <a:pPr marL="446088" lvl="1" indent="-171450">
              <a:buFontTx/>
              <a:buChar char="-"/>
            </a:pPr>
            <a:r>
              <a:rPr lang="fr-FR" dirty="0"/>
              <a:t>la recherche IA (sémantique + conversationnelle) présente de </a:t>
            </a:r>
            <a:r>
              <a:rPr lang="fr-FR" b="1" dirty="0"/>
              <a:t>nouvelles opportunités </a:t>
            </a:r>
            <a:r>
              <a:rPr lang="fr-FR" dirty="0"/>
              <a:t>pour la recherche d’informations</a:t>
            </a:r>
          </a:p>
          <a:p>
            <a:pPr marL="446088" lvl="1" indent="-171450">
              <a:buFontTx/>
              <a:buChar char="-"/>
            </a:pPr>
            <a:r>
              <a:rPr lang="fr-FR" dirty="0"/>
              <a:t>actuellement : des outils </a:t>
            </a:r>
            <a:r>
              <a:rPr lang="fr-FR" b="1" dirty="0"/>
              <a:t>encore limités et insuffisants</a:t>
            </a:r>
          </a:p>
          <a:p>
            <a:pPr marL="701675" lvl="2" indent="-171450">
              <a:buFontTx/>
              <a:buChar char="-"/>
            </a:pPr>
            <a:r>
              <a:rPr lang="fr-FR" dirty="0"/>
              <a:t>nécessité de bien identifier leurs usages par rapport à ses propres besoins</a:t>
            </a:r>
          </a:p>
          <a:p>
            <a:pPr marL="701675" lvl="2" indent="-171450">
              <a:buFontTx/>
              <a:buChar char="-"/>
            </a:pPr>
            <a:r>
              <a:rPr lang="fr-FR" dirty="0"/>
              <a:t>en attente de données de qualité / unifiées (notamment métadonnées, </a:t>
            </a:r>
            <a:r>
              <a:rPr lang="fr-FR" i="1" dirty="0"/>
              <a:t>abstracts</a:t>
            </a:r>
            <a:r>
              <a:rPr lang="fr-FR" i="0" dirty="0"/>
              <a:t>, texte intégral)</a:t>
            </a:r>
            <a:r>
              <a:rPr lang="fr-FR" dirty="0"/>
              <a:t> et de pouvoir bien identifier les sources</a:t>
            </a:r>
          </a:p>
          <a:p>
            <a:pPr marL="446088" lvl="1" indent="-171450">
              <a:buFontTx/>
              <a:buChar char="-"/>
            </a:pPr>
            <a:r>
              <a:rPr lang="fr-FR" b="1" dirty="0"/>
              <a:t>3 critères centraux :</a:t>
            </a:r>
          </a:p>
          <a:p>
            <a:pPr marL="701675" lvl="2" indent="-171450">
              <a:buFontTx/>
              <a:buChar char="-"/>
            </a:pPr>
            <a:r>
              <a:rPr lang="fr-FR" b="1" dirty="0"/>
              <a:t>ergonomie des outils</a:t>
            </a:r>
          </a:p>
          <a:p>
            <a:pPr marL="701675" lvl="2" indent="-171450">
              <a:buFontTx/>
              <a:buChar char="-"/>
            </a:pPr>
            <a:r>
              <a:rPr lang="fr-FR" b="1" dirty="0"/>
              <a:t>pertinence et précision des réponses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biais</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messages à emporter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a:t>
            </a:r>
            <a:r>
              <a:rPr lang="fr-FR" dirty="0"/>
              <a:t>les outils utilisant du LLM se développent </a:t>
            </a:r>
            <a:r>
              <a:rPr lang="fr-FR" b="1" dirty="0"/>
              <a:t>dans un contexte de plus en plus payant</a:t>
            </a:r>
            <a:r>
              <a:rPr lang="fr-FR" dirty="0"/>
              <a:t>, rappelant les méthodes de recherche facturées à l’utilisation, sans nécessairement permettre des recherches aussi précises, pointues et complètes qu’avec la recherche booléenne par mots-clés (A. Tay, </a:t>
            </a:r>
            <a:r>
              <a:rPr lang="en-US" dirty="0"/>
              <a:t>« </a:t>
            </a:r>
            <a:r>
              <a:rPr lang="en-US" dirty="0" err="1"/>
              <a:t>JSTOR</a:t>
            </a:r>
            <a:r>
              <a:rPr lang="en-US" dirty="0"/>
              <a:t> generative AI pilot - Or is Semantic Search coming for academic databases? »…, 22/11/2023, https://musingsaboutlibrarianship.blogspot.com/2023/11/jstor-generative-ai-pilot-or-is.html)</a:t>
            </a:r>
            <a:r>
              <a:rPr lang="fr-FR" dirty="0"/>
              <a:t> : comment maîtriser au mieux l’outil en fonction de ses besoins spécifiques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 </a:t>
            </a:r>
            <a:r>
              <a:rPr lang="fr-FR" b="1" dirty="0"/>
              <a:t>On peut aussi se demander quelle va être la viabilité de ces outils sur le moyen terme à l’heure où les acteurs classiques (moteurs académiques, serveurs, bases de données) commencent à intégrer des fonctionnalités d’IA</a:t>
            </a:r>
            <a:r>
              <a:rPr lang="fr-FR" dirty="0"/>
              <a:t> »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701675" lvl="2" indent="-171450">
              <a:buFontTx/>
              <a:buChar char="-"/>
            </a:pPr>
            <a:endParaRPr lang="fr-FR" b="1" dirty="0"/>
          </a:p>
          <a:p>
            <a:pPr marL="530225" lvl="2" indent="0">
              <a:buFontTx/>
              <a:buNone/>
            </a:pP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186</a:t>
            </a:fld>
            <a:endParaRPr lang="fr-FR"/>
          </a:p>
        </p:txBody>
      </p:sp>
    </p:spTree>
    <p:extLst>
      <p:ext uri="{BB962C8B-B14F-4D97-AF65-F5344CB8AC3E}">
        <p14:creationId xmlns:p14="http://schemas.microsoft.com/office/powerpoint/2010/main" val="219534806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187</a:t>
            </a:fld>
            <a:endParaRPr lang="fr-FR"/>
          </a:p>
        </p:txBody>
      </p:sp>
    </p:spTree>
    <p:extLst>
      <p:ext uri="{BB962C8B-B14F-4D97-AF65-F5344CB8AC3E}">
        <p14:creationId xmlns:p14="http://schemas.microsoft.com/office/powerpoint/2010/main" val="963867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188</a:t>
            </a:fld>
            <a:endParaRPr lang="fr-FR"/>
          </a:p>
        </p:txBody>
      </p:sp>
    </p:spTree>
    <p:extLst>
      <p:ext uri="{BB962C8B-B14F-4D97-AF65-F5344CB8AC3E}">
        <p14:creationId xmlns:p14="http://schemas.microsoft.com/office/powerpoint/2010/main" val="69419064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189</a:t>
            </a:fld>
            <a:endParaRPr lang="fr-FR"/>
          </a:p>
        </p:txBody>
      </p:sp>
    </p:spTree>
    <p:extLst>
      <p:ext uri="{BB962C8B-B14F-4D97-AF65-F5344CB8AC3E}">
        <p14:creationId xmlns:p14="http://schemas.microsoft.com/office/powerpoint/2010/main" val="217022167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190</a:t>
            </a:fld>
            <a:endParaRPr lang="fr-FR"/>
          </a:p>
        </p:txBody>
      </p:sp>
    </p:spTree>
    <p:extLst>
      <p:ext uri="{BB962C8B-B14F-4D97-AF65-F5344CB8AC3E}">
        <p14:creationId xmlns:p14="http://schemas.microsoft.com/office/powerpoint/2010/main" val="262266964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191</a:t>
            </a:fld>
            <a:endParaRPr lang="fr-FR"/>
          </a:p>
        </p:txBody>
      </p:sp>
    </p:spTree>
    <p:extLst>
      <p:ext uri="{BB962C8B-B14F-4D97-AF65-F5344CB8AC3E}">
        <p14:creationId xmlns:p14="http://schemas.microsoft.com/office/powerpoint/2010/main" val="404264519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192</a:t>
            </a:fld>
            <a:endParaRPr lang="fr-FR"/>
          </a:p>
        </p:txBody>
      </p:sp>
    </p:spTree>
    <p:extLst>
      <p:ext uri="{BB962C8B-B14F-4D97-AF65-F5344CB8AC3E}">
        <p14:creationId xmlns:p14="http://schemas.microsoft.com/office/powerpoint/2010/main" val="157965976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193</a:t>
            </a:fld>
            <a:endParaRPr lang="fr-FR"/>
          </a:p>
        </p:txBody>
      </p:sp>
    </p:spTree>
    <p:extLst>
      <p:ext uri="{BB962C8B-B14F-4D97-AF65-F5344CB8AC3E}">
        <p14:creationId xmlns:p14="http://schemas.microsoft.com/office/powerpoint/2010/main" val="151124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4194519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20</a:t>
            </a:fld>
            <a:endParaRPr lang="fr-FR"/>
          </a:p>
        </p:txBody>
      </p:sp>
    </p:spTree>
    <p:extLst>
      <p:ext uri="{BB962C8B-B14F-4D97-AF65-F5344CB8AC3E}">
        <p14:creationId xmlns:p14="http://schemas.microsoft.com/office/powerpoint/2010/main" val="1904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a:t>
            </a:fld>
            <a:endParaRPr lang="fr-FR"/>
          </a:p>
        </p:txBody>
      </p:sp>
    </p:spTree>
    <p:extLst>
      <p:ext uri="{BB962C8B-B14F-4D97-AF65-F5344CB8AC3E}">
        <p14:creationId xmlns:p14="http://schemas.microsoft.com/office/powerpoint/2010/main" val="2912496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0" i="0" dirty="0"/>
              <a:t>génération augmentée par récupération, soit « </a:t>
            </a:r>
            <a:r>
              <a:rPr lang="fr-FR" dirty="0"/>
              <a:t>augmenter (A) la fonction générative (G) avec une fonction de recherche (R) » (E. </a:t>
            </a:r>
            <a:r>
              <a:rPr lang="fr-FR" dirty="0" err="1"/>
              <a:t>Bermès</a:t>
            </a:r>
            <a:r>
              <a:rPr lang="fr-FR" dirty="0"/>
              <a:t>, « Le futur de la recherche documentaire : RAG time ! »..., 30/03/2024, https://figoblog.org/2024/03/30/le-futur-de-la-recherche-documentaire-rag-time/)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sur les limites cependant des RAG, voir notamment E. Barthe, « IA générative c/ Moteurs de recherche...», 22/05/2024, https://precisement.org/blog/IA-c-Moteurs-de-recherche-Et-les-RAG-hallucinent-eux-aussi.html et A. Tay, « </a:t>
            </a:r>
            <a:r>
              <a:rPr lang="en-US" b="0" i="0" dirty="0"/>
              <a:t>Retrieval Augmented Generation and academic search engines...</a:t>
            </a:r>
            <a:r>
              <a:rPr lang="fr-FR" b="0" i="0" dirty="0"/>
              <a:t> ...», 21/05/2024, https://musingsaboutlibrarianship.blogspot.com/2024/05/retrieval-augmented-generation-and.html)</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outils « IA » de recherche de littérature académique actuels</a:t>
            </a:r>
          </a:p>
          <a:p>
            <a:pPr marR="0" lvl="0" algn="l" defTabSz="914400" rtl="0" eaLnBrk="1" fontAlgn="auto" latinLnBrk="0" hangingPunct="1">
              <a:lnSpc>
                <a:spcPct val="100000"/>
              </a:lnSpc>
              <a:spcBef>
                <a:spcPts val="0"/>
              </a:spcBef>
              <a:spcAft>
                <a:spcPts val="0"/>
              </a:spcAft>
              <a:buClrTx/>
              <a:buSzTx/>
              <a:buFontTx/>
              <a:buNone/>
              <a:tabLst/>
              <a:defRPr/>
            </a:pPr>
            <a:r>
              <a:rPr lang="fr-FR" dirty="0"/>
              <a:t>-  souvent association de deux couches techniques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techniques d’IA anciennes, des </a:t>
            </a:r>
            <a:r>
              <a:rPr lang="fr-FR" b="1" dirty="0"/>
              <a:t>techniques de langage naturel et d’apprentissage automatique</a:t>
            </a:r>
            <a:r>
              <a:rPr lang="fr-FR" dirty="0"/>
              <a:t> (extraction de données, catégorisation, analyse de sentiment, etc.)</a:t>
            </a:r>
          </a:p>
          <a:p>
            <a:pPr marL="266700" marR="0" lvl="0" indent="-174625" algn="l" defTabSz="914400" rtl="0" eaLnBrk="1" fontAlgn="auto" latinLnBrk="0" hangingPunct="1">
              <a:lnSpc>
                <a:spcPct val="100000"/>
              </a:lnSpc>
              <a:spcBef>
                <a:spcPts val="0"/>
              </a:spcBef>
              <a:spcAft>
                <a:spcPts val="0"/>
              </a:spcAft>
              <a:buClrTx/>
              <a:buSzTx/>
              <a:buFontTx/>
              <a:buNone/>
              <a:tabLst/>
              <a:defRPr/>
            </a:pPr>
            <a:r>
              <a:rPr lang="fr-FR" dirty="0"/>
              <a:t>	- fonctionnalités liées à LLM de type GPT (langage naturel, génération de contenu de type résumé ou réponse) développés à partir de la 2nde moitié des années 2010 (2017 : technologie des </a:t>
            </a:r>
            <a:r>
              <a:rPr lang="fr-FR" i="1" dirty="0" err="1"/>
              <a:t>transformers</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dirty="0"/>
              <a:t>NB : comme la plupart des modèles de LLM sont basés sur des sources générales comme GPT-3, ils peuvent être « </a:t>
            </a:r>
            <a:r>
              <a:rPr lang="fr-FR" i="1" dirty="0"/>
              <a:t>fine-</a:t>
            </a:r>
            <a:r>
              <a:rPr lang="fr-FR" i="1" dirty="0" err="1"/>
              <a:t>tuned</a:t>
            </a:r>
            <a:r>
              <a:rPr lang="fr-FR" i="1" dirty="0"/>
              <a:t> </a:t>
            </a:r>
            <a:r>
              <a:rPr lang="fr-FR" dirty="0"/>
              <a:t>» sur des jeux de données académiques pour être adaptés aux besoins des chercheurs (ex. : TL;DR de Semantic scholar : modèle de langage créé par Facebook puis </a:t>
            </a:r>
            <a:r>
              <a:rPr lang="fr-FR" i="1" dirty="0"/>
              <a:t>fine-</a:t>
            </a:r>
            <a:r>
              <a:rPr lang="fr-FR" i="1" dirty="0" err="1"/>
              <a:t>tuned</a:t>
            </a:r>
            <a:r>
              <a:rPr lang="fr-FR" i="0" dirty="0"/>
              <a:t> sur des résumés écrits par des humains ; Scite pour ses </a:t>
            </a:r>
            <a:r>
              <a:rPr lang="fr-FR" i="1" dirty="0"/>
              <a:t>smart </a:t>
            </a:r>
            <a:r>
              <a:rPr lang="fr-FR" i="0" dirty="0"/>
              <a:t>citations, cf. M. Hutson, cité </a:t>
            </a:r>
            <a:r>
              <a:rPr lang="fr-FR" i="1" dirty="0"/>
              <a:t>infra</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b="1" dirty="0"/>
              <a:t>! deux branches principales de LLM </a:t>
            </a:r>
            <a:r>
              <a:rPr lang="fr-FR" dirty="0"/>
              <a:t>(cf. </a:t>
            </a:r>
            <a:r>
              <a:rPr lang="en-US" dirty="0"/>
              <a:t>D. Smith, « Guest Post — Beyond Generative AI: The Indispensable Role of BERT in Scholarly Publishing »…, 11/01/2024, https://scholarlykitchen.sspnet.org/2024/01/11/guest-post-beyond-generative-ai-the-indispensable-role-of-bert-in-scholarly-publishing/)</a:t>
            </a:r>
          </a:p>
          <a:p>
            <a:pPr marL="452438" marR="0" lvl="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 IA generative de type GPT pour </a:t>
            </a:r>
            <a:r>
              <a:rPr lang="en-US" b="1" dirty="0" err="1"/>
              <a:t>produire</a:t>
            </a:r>
            <a:r>
              <a:rPr lang="en-US" b="1" dirty="0"/>
              <a:t> du </a:t>
            </a:r>
            <a:r>
              <a:rPr lang="en-US" b="1" dirty="0" err="1"/>
              <a:t>texte</a:t>
            </a:r>
            <a:r>
              <a:rPr lang="en-US" b="1" dirty="0"/>
              <a:t> (</a:t>
            </a:r>
            <a:r>
              <a:rPr lang="en-US" b="1" dirty="0" err="1"/>
              <a:t>limites</a:t>
            </a:r>
            <a:r>
              <a:rPr lang="en-US" b="1" dirty="0"/>
              <a:t> : </a:t>
            </a:r>
            <a:r>
              <a:rPr lang="en-US" b="1" dirty="0" err="1"/>
              <a:t>mémoire</a:t>
            </a:r>
            <a:r>
              <a:rPr lang="en-US" b="1" dirty="0"/>
              <a:t> de court </a:t>
            </a:r>
            <a:r>
              <a:rPr lang="en-US" b="1" dirty="0" err="1"/>
              <a:t>terme</a:t>
            </a:r>
            <a:r>
              <a:rPr lang="en-US" b="1" dirty="0"/>
              <a:t>,, </a:t>
            </a:r>
            <a:r>
              <a:rPr lang="en-US" b="1" dirty="0" err="1"/>
              <a:t>lenteurs</a:t>
            </a:r>
            <a:r>
              <a:rPr lang="en-US" b="1" dirty="0"/>
              <a:t>, </a:t>
            </a:r>
            <a:r>
              <a:rPr lang="en-US" b="1" dirty="0" err="1"/>
              <a:t>coût</a:t>
            </a:r>
            <a:r>
              <a:rPr lang="en-US" b="1"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en-US" b="1" dirty="0"/>
              <a:t>	- IA interpretative pour </a:t>
            </a:r>
            <a:r>
              <a:rPr lang="fr-FR" b="1" noProof="0" dirty="0"/>
              <a:t>« comprendre » du texte</a:t>
            </a:r>
          </a:p>
          <a:p>
            <a:pPr marL="452438" marR="0" lvl="0" algn="l" defTabSz="914400" rtl="0" eaLnBrk="1" fontAlgn="auto" latinLnBrk="0" hangingPunct="1">
              <a:lnSpc>
                <a:spcPct val="100000"/>
              </a:lnSpc>
              <a:spcBef>
                <a:spcPts val="0"/>
              </a:spcBef>
              <a:spcAft>
                <a:spcPts val="0"/>
              </a:spcAft>
              <a:buClrTx/>
              <a:buSzTx/>
              <a:buFontTx/>
              <a:buNone/>
              <a:tabLst/>
              <a:defRPr/>
            </a:pPr>
            <a:r>
              <a:rPr lang="fr-FR" b="1" noProof="0" dirty="0"/>
              <a:t>	= IA conversationnelle</a:t>
            </a:r>
            <a:endParaRPr lang="en-US" b="1" dirty="0"/>
          </a:p>
          <a:p>
            <a:pPr marL="452438" marR="0" lvl="0" algn="l" defTabSz="914400" rtl="0" eaLnBrk="1" fontAlgn="auto" latinLnBrk="0" hangingPunct="1">
              <a:lnSpc>
                <a:spcPct val="100000"/>
              </a:lnSpc>
              <a:spcBef>
                <a:spcPts val="0"/>
              </a:spcBef>
              <a:spcAft>
                <a:spcPts val="0"/>
              </a:spcAft>
              <a:buClrTx/>
              <a:buSzTx/>
              <a:buFontTx/>
              <a:buNone/>
              <a:tabLst/>
              <a:defRPr/>
            </a:pPr>
            <a:br>
              <a:rPr lang="fr-FR" dirty="0"/>
            </a:br>
            <a:endParaRPr lang="fr-FR" dirty="0"/>
          </a:p>
          <a:p>
            <a:pPr marL="360363" marR="0" lvl="0" indent="-92075" algn="l" defTabSz="914400" rtl="0" eaLnBrk="1" fontAlgn="auto" latinLnBrk="0" hangingPunct="1">
              <a:lnSpc>
                <a:spcPct val="100000"/>
              </a:lnSpc>
              <a:spcBef>
                <a:spcPts val="0"/>
              </a:spcBef>
              <a:spcAft>
                <a:spcPts val="0"/>
              </a:spcAft>
              <a:buClrTx/>
              <a:buSzTx/>
              <a:buFontTx/>
              <a:buNone/>
              <a:tabLst/>
              <a:defRPr/>
            </a:pPr>
            <a:r>
              <a:rPr lang="fr-FR" dirty="0"/>
              <a:t>- rendus possibles grâce au développement conjoint : </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infrastructures techniques (ordinateurs, serveurs)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 la technique (ML et NLP, progrès notamment du </a:t>
            </a:r>
            <a:r>
              <a:rPr lang="fr-FR" i="1" dirty="0"/>
              <a:t>deep learning</a:t>
            </a:r>
            <a:r>
              <a:rPr lang="fr-FR" dirty="0"/>
              <a:t>)</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données disponibles : dans la lignée du mouvement d’</a:t>
            </a:r>
            <a:r>
              <a:rPr lang="fr-FR" i="1" dirty="0"/>
              <a:t>open access, </a:t>
            </a:r>
            <a:r>
              <a:rPr lang="fr-FR" b="1" i="0" dirty="0"/>
              <a:t>développement </a:t>
            </a:r>
            <a:r>
              <a:rPr lang="fr-FR" b="1" dirty="0"/>
              <a:t>des </a:t>
            </a:r>
            <a:r>
              <a:rPr lang="fr-FR" b="1" i="1" dirty="0"/>
              <a:t>open citations</a:t>
            </a:r>
            <a:r>
              <a:rPr lang="fr-FR" b="1" i="0" dirty="0"/>
              <a:t> </a:t>
            </a:r>
            <a:r>
              <a:rPr lang="fr-FR" i="0" dirty="0"/>
              <a:t>(</a:t>
            </a:r>
            <a:r>
              <a:rPr lang="fr-FR" i="1" dirty="0"/>
              <a:t>abstracts + </a:t>
            </a:r>
            <a:r>
              <a:rPr lang="fr-FR" i="0" dirty="0"/>
              <a:t>liste des références</a:t>
            </a:r>
            <a:r>
              <a:rPr lang="fr-FR" i="1" dirty="0"/>
              <a:t> </a:t>
            </a:r>
            <a:r>
              <a:rPr lang="fr-FR" i="0" dirty="0"/>
              <a:t>), notamment grâce à l’initiative </a:t>
            </a:r>
            <a:r>
              <a:rPr lang="en-US" i="0" dirty="0"/>
              <a:t>I4OC (</a:t>
            </a:r>
            <a:r>
              <a:rPr lang="en-US" i="0" dirty="0" err="1"/>
              <a:t>I</a:t>
            </a:r>
            <a:r>
              <a:rPr lang="en-US" i="1" dirty="0" err="1"/>
              <a:t>ntitative</a:t>
            </a:r>
            <a:r>
              <a:rPr lang="en-US" i="1" dirty="0"/>
              <a:t> for Open Citations</a:t>
            </a:r>
            <a:r>
              <a:rPr lang="en-US" i="0" dirty="0"/>
              <a:t>  )</a:t>
            </a:r>
            <a:r>
              <a:rPr lang="en-US" i="1" dirty="0"/>
              <a:t> </a:t>
            </a:r>
            <a:r>
              <a:rPr lang="en-US" i="0" dirty="0"/>
              <a:t>pour </a:t>
            </a:r>
            <a:r>
              <a:rPr lang="en-US" i="0" dirty="0" err="1"/>
              <a:t>obtenir</a:t>
            </a:r>
            <a:r>
              <a:rPr lang="en-US" i="0" dirty="0"/>
              <a:t> des </a:t>
            </a:r>
            <a:r>
              <a:rPr lang="en-US" i="0" dirty="0" err="1"/>
              <a:t>éditeurs</a:t>
            </a:r>
            <a:r>
              <a:rPr lang="en-US" i="0" dirty="0"/>
              <a:t> </a:t>
            </a:r>
            <a:r>
              <a:rPr lang="en-US" i="0" dirty="0" err="1"/>
              <a:t>qu’ils</a:t>
            </a:r>
            <a:r>
              <a:rPr lang="en-US" i="0" dirty="0"/>
              <a:t> </a:t>
            </a:r>
            <a:r>
              <a:rPr lang="en-US" i="0" dirty="0" err="1"/>
              <a:t>rendent</a:t>
            </a:r>
            <a:r>
              <a:rPr lang="en-US" i="0" dirty="0"/>
              <a:t> ouvertes </a:t>
            </a:r>
            <a:r>
              <a:rPr lang="en-US" i="0" dirty="0" err="1"/>
              <a:t>leurs</a:t>
            </a:r>
            <a:r>
              <a:rPr lang="en-US" i="0" dirty="0"/>
              <a:t> </a:t>
            </a:r>
            <a:r>
              <a:rPr lang="en-US" i="0" dirty="0" err="1"/>
              <a:t>données</a:t>
            </a:r>
            <a:r>
              <a:rPr lang="en-US" i="0" dirty="0"/>
              <a:t> sur Crossref, et </a:t>
            </a:r>
            <a:r>
              <a:rPr lang="en-US" i="0" dirty="0" err="1"/>
              <a:t>qu’elles</a:t>
            </a:r>
            <a:r>
              <a:rPr lang="en-US" i="0" dirty="0"/>
              <a:t> </a:t>
            </a:r>
            <a:r>
              <a:rPr lang="en-US" i="0" dirty="0" err="1"/>
              <a:t>puissent</a:t>
            </a:r>
            <a:r>
              <a:rPr lang="en-US" i="0" dirty="0"/>
              <a:t> </a:t>
            </a:r>
            <a:r>
              <a:rPr lang="en-US" i="0" dirty="0" err="1"/>
              <a:t>ensuite</a:t>
            </a:r>
            <a:r>
              <a:rPr lang="en-US" i="0" dirty="0"/>
              <a:t> </a:t>
            </a:r>
            <a:r>
              <a:rPr lang="en-US" i="0" dirty="0" err="1"/>
              <a:t>être</a:t>
            </a:r>
            <a:r>
              <a:rPr lang="en-US" i="0" dirty="0"/>
              <a:t> </a:t>
            </a:r>
            <a:r>
              <a:rPr lang="en-US" i="0" dirty="0" err="1"/>
              <a:t>utilisées</a:t>
            </a:r>
            <a:r>
              <a:rPr lang="en-US" i="0" dirty="0"/>
              <a:t> (</a:t>
            </a:r>
            <a:r>
              <a:rPr lang="fr-FR" i="0" dirty="0"/>
              <a:t>cf. A. Tay, </a:t>
            </a: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endParaRPr lang="fr-FR" dirty="0"/>
          </a:p>
          <a:p>
            <a:pPr lvl="1"/>
            <a:r>
              <a:rPr lang="fr-FR" b="1" i="0" noProof="0" dirty="0"/>
              <a:t>- usage des LLM très large dans le cas de la recherche d’information </a:t>
            </a:r>
            <a:r>
              <a:rPr lang="fr-FR" i="0" noProof="0" dirty="0"/>
              <a:t>(cf. A. Tay, « </a:t>
            </a:r>
            <a:r>
              <a:rPr lang="en-US" i="0" noProof="0" dirty="0"/>
              <a:t>4+1 Different Ways Large Language Models like GPT4 are helping to improve information retrieval</a:t>
            </a:r>
            <a:r>
              <a:rPr lang="fr-FR" i="0" noProof="0" dirty="0"/>
              <a:t> »…, 20/04/2023, https://musingsaboutlibrarianship.blogspot.com/2023/04/41-different-ways-large-language-models.html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noProof="0" dirty="0"/>
              <a:t>LLM pour « comprendre » la requête et le contenu, et générer du contenu tous seuls en langage naturel (ChatGPT)</a:t>
            </a:r>
          </a:p>
          <a:p>
            <a:pPr marL="701675" lvl="2" indent="-171450">
              <a:buFontTx/>
              <a:buChar char="-"/>
            </a:pPr>
            <a:r>
              <a:rPr lang="fr-FR" i="0" noProof="0" dirty="0"/>
              <a:t>LLM + recherche sur le web selon les besoins (Bing chat)</a:t>
            </a:r>
          </a:p>
          <a:p>
            <a:pPr marL="701675" lvl="2" indent="-171450">
              <a:buFontTx/>
              <a:buChar char="-"/>
            </a:pPr>
            <a:r>
              <a:rPr lang="fr-FR" i="0" noProof="0" dirty="0"/>
              <a:t>systèmes de questions-réponses : outils de recherche en amont + LLM pour génération de la réponse (</a:t>
            </a:r>
            <a:r>
              <a:rPr lang="fr-FR" i="0" noProof="0" dirty="0" err="1"/>
              <a:t>Elicit</a:t>
            </a:r>
            <a:r>
              <a:rPr lang="fr-FR" i="0" noProof="0" dirty="0"/>
              <a:t>, Consensus)</a:t>
            </a:r>
          </a:p>
          <a:p>
            <a:pPr marL="701675" lvl="2" indent="-171450">
              <a:buFontTx/>
              <a:buChar char="-"/>
            </a:pPr>
            <a:r>
              <a:rPr lang="fr-FR" i="0" noProof="0" dirty="0"/>
              <a:t>LLM pour extraire du contenu : découpage de l’article (ex. : méthodes, résultats…), contexte de citations (</a:t>
            </a:r>
            <a:r>
              <a:rPr lang="fr-FR" i="0" noProof="0" dirty="0" err="1"/>
              <a:t>Scite</a:t>
            </a:r>
            <a:r>
              <a:rPr lang="fr-FR" i="0" noProof="0" dirty="0"/>
              <a:t>), conversation avec des PDF (</a:t>
            </a:r>
            <a:r>
              <a:rPr lang="fr-FR" i="0" noProof="0" dirty="0" err="1"/>
              <a:t>Elicit</a:t>
            </a:r>
            <a:r>
              <a:rPr lang="fr-FR" i="0" noProof="0" dirty="0"/>
              <a:t>, </a:t>
            </a:r>
            <a:r>
              <a:rPr lang="fr-FR" i="0" noProof="0" dirty="0" err="1"/>
              <a:t>Scispace</a:t>
            </a:r>
            <a:r>
              <a:rPr lang="fr-FR" i="0" noProof="0" dirty="0"/>
              <a:t>)</a:t>
            </a:r>
          </a:p>
          <a:p>
            <a:pPr marL="446088" lvl="1" indent="-171450">
              <a:buFontTx/>
              <a:buChar char="-"/>
            </a:pPr>
            <a:endParaRPr lang="fr-FR" i="0" noProof="0" dirty="0"/>
          </a:p>
          <a:p>
            <a:pPr marL="274638" lvl="1" indent="0">
              <a:buFontTx/>
              <a:buNone/>
            </a:pPr>
            <a:r>
              <a:rPr lang="fr-FR" b="1" i="0" noProof="0" dirty="0"/>
              <a:t>- ! certains outils peuvent combiner </a:t>
            </a:r>
            <a:r>
              <a:rPr lang="fr-FR" b="1" i="0" noProof="0"/>
              <a:t>des recherche </a:t>
            </a:r>
            <a:r>
              <a:rPr lang="fr-FR" b="1" i="0" noProof="0" dirty="0"/>
              <a:t>classiques et des recherches </a:t>
            </a:r>
            <a:r>
              <a:rPr lang="fr-FR" i="0" noProof="0" dirty="0"/>
              <a:t>LLM (cf. </a:t>
            </a:r>
            <a:r>
              <a:rPr lang="fr-FR" i="0" noProof="0" dirty="0" err="1"/>
              <a:t>Scite</a:t>
            </a:r>
            <a:r>
              <a:rPr lang="fr-FR" i="0" noProof="0" dirty="0"/>
              <a:t> : 1° outil de recherche et 2° </a:t>
            </a:r>
            <a:r>
              <a:rPr lang="fr-FR" i="0" noProof="0" dirty="0" err="1"/>
              <a:t>Scite</a:t>
            </a:r>
            <a:r>
              <a:rPr lang="fr-FR" i="0" noProof="0" dirty="0"/>
              <a:t> assistant)</a:t>
            </a:r>
          </a:p>
          <a:p>
            <a:pPr marL="701675" lvl="2" indent="-171450">
              <a:buFontTx/>
              <a:buChar char="-"/>
            </a:pPr>
            <a:r>
              <a:rPr lang="fr-FR" i="0" noProof="0" dirty="0"/>
              <a:t>recherche par mots-clés : avec </a:t>
            </a:r>
            <a:r>
              <a:rPr lang="fr-FR" b="0" i="1" dirty="0" err="1"/>
              <a:t>stemming</a:t>
            </a:r>
            <a:r>
              <a:rPr lang="fr-FR" b="0" i="1" dirty="0"/>
              <a:t> </a:t>
            </a:r>
            <a:r>
              <a:rPr lang="fr-FR" b="0" i="0" dirty="0"/>
              <a:t>(recherche de radical)</a:t>
            </a:r>
            <a:r>
              <a:rPr lang="fr-FR" b="0" dirty="0"/>
              <a:t>, lemmatisation </a:t>
            </a:r>
          </a:p>
          <a:p>
            <a:pPr marL="701675" lvl="2" indent="-171450">
              <a:buFontTx/>
              <a:buChar char="-"/>
            </a:pPr>
            <a:r>
              <a:rPr lang="fr-FR" i="0" noProof="0" dirty="0"/>
              <a:t>recherche sémantique (neuronale) : afin d’établir la similarité sémantique, système d’</a:t>
            </a:r>
            <a:r>
              <a:rPr lang="fr-FR" i="1" noProof="0" dirty="0" err="1"/>
              <a:t>embeddings</a:t>
            </a:r>
            <a:r>
              <a:rPr lang="fr-FR" i="0" noProof="0" dirty="0"/>
              <a:t> et de vecteurs, mais les résultats ne sont pas toujours prédictibles et facilement explicables et cette recherche coûte souvent cher en termes de puissance de calcul</a:t>
            </a:r>
          </a:p>
          <a:p>
            <a:pPr marL="701675" lvl="2" indent="-171450">
              <a:buFontTx/>
              <a:buChar char="-"/>
            </a:pPr>
            <a:r>
              <a:rPr lang="fr-FR" i="0" noProof="0" dirty="0"/>
              <a:t>recherche hybride mélangeant les deux, en fonction du contexte</a:t>
            </a:r>
          </a:p>
          <a:p>
            <a:pPr marL="0" indent="0">
              <a:buFontTx/>
              <a:buNone/>
            </a:pPr>
            <a:endParaRPr lang="fr-FR" i="0" noProof="0" dirty="0"/>
          </a:p>
          <a:p>
            <a:pPr marL="0" indent="0">
              <a:buFontTx/>
              <a:buNone/>
            </a:pPr>
            <a:endParaRPr lang="fr-FR" i="0" noProof="0" dirty="0"/>
          </a:p>
          <a:p>
            <a:pPr marL="0" indent="0">
              <a:buFontTx/>
              <a:buNone/>
            </a:pPr>
            <a:r>
              <a:rPr lang="fr-FR" i="0" noProof="0" dirty="0"/>
              <a:t>pour des exemples concrets, voir </a:t>
            </a:r>
            <a:r>
              <a:rPr lang="en-US" i="0" noProof="0" dirty="0"/>
              <a:t>M. Hutson, « Could AI Help You to Write Your next Paper? »…, 03/11/2022, https://www.nature.com/articles/d41586-022-03479-w</a:t>
            </a:r>
          </a:p>
          <a:p>
            <a:pPr marL="0" indent="0">
              <a:buFontTx/>
              <a:buNone/>
            </a:pPr>
            <a:endParaRPr lang="fr-FR" i="0" noProof="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80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23</a:t>
            </a:fld>
            <a:endParaRPr lang="fr-FR"/>
          </a:p>
        </p:txBody>
      </p:sp>
    </p:spTree>
    <p:extLst>
      <p:ext uri="{BB962C8B-B14F-4D97-AF65-F5344CB8AC3E}">
        <p14:creationId xmlns:p14="http://schemas.microsoft.com/office/powerpoint/2010/main" val="1334677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26</a:t>
            </a:fld>
            <a:endParaRPr lang="fr-FR"/>
          </a:p>
        </p:txBody>
      </p:sp>
    </p:spTree>
    <p:extLst>
      <p:ext uri="{BB962C8B-B14F-4D97-AF65-F5344CB8AC3E}">
        <p14:creationId xmlns:p14="http://schemas.microsoft.com/office/powerpoint/2010/main" val="206184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27</a:t>
            </a:fld>
            <a:endParaRPr lang="fr-FR"/>
          </a:p>
        </p:txBody>
      </p:sp>
    </p:spTree>
    <p:extLst>
      <p:ext uri="{BB962C8B-B14F-4D97-AF65-F5344CB8AC3E}">
        <p14:creationId xmlns:p14="http://schemas.microsoft.com/office/powerpoint/2010/main" val="3077505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28</a:t>
            </a:fld>
            <a:endParaRPr lang="fr-FR"/>
          </a:p>
        </p:txBody>
      </p:sp>
    </p:spTree>
    <p:extLst>
      <p:ext uri="{BB962C8B-B14F-4D97-AF65-F5344CB8AC3E}">
        <p14:creationId xmlns:p14="http://schemas.microsoft.com/office/powerpoint/2010/main" val="453576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29</a:t>
            </a:fld>
            <a:endParaRPr lang="fr-FR"/>
          </a:p>
        </p:txBody>
      </p:sp>
    </p:spTree>
    <p:extLst>
      <p:ext uri="{BB962C8B-B14F-4D97-AF65-F5344CB8AC3E}">
        <p14:creationId xmlns:p14="http://schemas.microsoft.com/office/powerpoint/2010/main" val="2971196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30</a:t>
            </a:fld>
            <a:endParaRPr lang="fr-FR"/>
          </a:p>
        </p:txBody>
      </p:sp>
    </p:spTree>
    <p:extLst>
      <p:ext uri="{BB962C8B-B14F-4D97-AF65-F5344CB8AC3E}">
        <p14:creationId xmlns:p14="http://schemas.microsoft.com/office/powerpoint/2010/main" val="4030955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31</a:t>
            </a:fld>
            <a:endParaRPr lang="fr-FR"/>
          </a:p>
        </p:txBody>
      </p:sp>
    </p:spTree>
    <p:extLst>
      <p:ext uri="{BB962C8B-B14F-4D97-AF65-F5344CB8AC3E}">
        <p14:creationId xmlns:p14="http://schemas.microsoft.com/office/powerpoint/2010/main" val="1086518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initiative Google pendant la pandémie, sur des données PubMed (+ 30 M publications) et des données du </a:t>
            </a:r>
            <a:r>
              <a:rPr lang="en-US" dirty="0"/>
              <a:t>COVID-19 </a:t>
            </a:r>
            <a:r>
              <a:rPr lang="en-US" i="1" dirty="0"/>
              <a:t>Open Research Dataset </a:t>
            </a:r>
            <a:r>
              <a:rPr lang="en-US" dirty="0"/>
              <a:t>(CORD-19).</a:t>
            </a:r>
            <a:endParaRPr lang="fr-FR" dirty="0"/>
          </a:p>
          <a:p>
            <a:pPr marL="446088" lvl="1" indent="-171450">
              <a:buFontTx/>
              <a:buChar char="-"/>
            </a:pPr>
            <a:r>
              <a:rPr lang="fr-FR" dirty="0"/>
              <a:t>« </a:t>
            </a:r>
            <a:r>
              <a:rPr lang="en-US" sz="1200" b="0" i="1" kern="1200" dirty="0">
                <a:solidFill>
                  <a:schemeClr val="tx1"/>
                </a:solidFill>
                <a:effectLst/>
                <a:latin typeface="+mn-lt"/>
                <a:ea typeface="+mn-ea"/>
                <a:cs typeface="+mn-cs"/>
              </a:rPr>
              <a:t>The BioMed Explorer applies semantic understanding of the content of the papers to pull out answers and highlight snippets and evidence for the user. In other words, the tool will try to highlight passages that actually answer your question, not just return snippets that match on keywords which can be hit-or-miss</a:t>
            </a:r>
            <a:r>
              <a:rPr lang="en-US" sz="1200" b="0" i="0" kern="1200" dirty="0">
                <a:solidFill>
                  <a:schemeClr val="tx1"/>
                </a:solidFill>
                <a:effectLst/>
                <a:latin typeface="+mn-lt"/>
                <a:ea typeface="+mn-ea"/>
                <a:cs typeface="+mn-cs"/>
              </a:rPr>
              <a:t>. </a:t>
            </a:r>
            <a:r>
              <a:rPr lang="fr-FR" dirty="0"/>
              <a:t> » (https://sites.research.google/biomedexplorer/faq)</a:t>
            </a:r>
          </a:p>
          <a:p>
            <a:pPr marL="446088" lvl="1" indent="-171450">
              <a:buFontTx/>
              <a:buChar char="-"/>
            </a:pPr>
            <a:r>
              <a:rPr lang="fr-FR" dirty="0"/>
              <a:t>possibilité de rechercher en langage naturel, et de </a:t>
            </a:r>
            <a:r>
              <a:rPr lang="fr-FR" i="1" dirty="0"/>
              <a:t>follow-up</a:t>
            </a:r>
          </a:p>
          <a:p>
            <a:pPr marL="171450" indent="-171450">
              <a:buFontTx/>
              <a:buChar char="-"/>
            </a:pPr>
            <a:endParaRPr lang="fr-FR" i="1" dirty="0"/>
          </a:p>
          <a:p>
            <a:pPr marL="0" indent="0">
              <a:buFontTx/>
              <a:buNone/>
            </a:pPr>
            <a:r>
              <a:rPr lang="fr-FR" i="0" dirty="0"/>
              <a:t>voir également M. Hutson, « Artificial-intelligence </a:t>
            </a:r>
            <a:r>
              <a:rPr lang="fr-FR" i="0" dirty="0" err="1"/>
              <a:t>tools</a:t>
            </a:r>
            <a:r>
              <a:rPr lang="fr-FR" i="0" dirty="0"/>
              <a:t> </a:t>
            </a:r>
            <a:r>
              <a:rPr lang="fr-FR" i="0" dirty="0" err="1"/>
              <a:t>aim</a:t>
            </a:r>
            <a:r>
              <a:rPr lang="fr-FR" i="0" dirty="0"/>
              <a:t> </a:t>
            </a:r>
            <a:r>
              <a:rPr lang="fr-FR" sz="1200" dirty="0"/>
              <a:t>to </a:t>
            </a:r>
            <a:r>
              <a:rPr lang="fr-FR" sz="1200" dirty="0" err="1"/>
              <a:t>tame</a:t>
            </a:r>
            <a:r>
              <a:rPr lang="fr-FR" sz="1200" dirty="0"/>
              <a:t> the coronavirus </a:t>
            </a:r>
            <a:r>
              <a:rPr lang="fr-FR" sz="1200" dirty="0" err="1"/>
              <a:t>literature</a:t>
            </a:r>
            <a:r>
              <a:rPr lang="fr-FR" i="0" dirty="0"/>
              <a:t> »…, 09/06/2020, https://www.nature.com/articles/d41586-020-01733-7</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32</a:t>
            </a:fld>
            <a:endParaRPr lang="fr-FR"/>
          </a:p>
        </p:txBody>
      </p:sp>
    </p:spTree>
    <p:extLst>
      <p:ext uri="{BB962C8B-B14F-4D97-AF65-F5344CB8AC3E}">
        <p14:creationId xmlns:p14="http://schemas.microsoft.com/office/powerpoint/2010/main" val="326248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https://urfistinfo.hypotheses.org/4645</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3</a:t>
            </a:fld>
            <a:endParaRPr lang="fr-FR"/>
          </a:p>
        </p:txBody>
      </p:sp>
    </p:spTree>
    <p:extLst>
      <p:ext uri="{BB962C8B-B14F-4D97-AF65-F5344CB8AC3E}">
        <p14:creationId xmlns:p14="http://schemas.microsoft.com/office/powerpoint/2010/main" val="86697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utilisation de ChatGPT pour rechercher sur arXiv</a:t>
            </a:r>
          </a:p>
          <a:p>
            <a:pPr marL="171450" indent="-171450">
              <a:buFontTx/>
              <a:buChar char="-"/>
            </a:pPr>
            <a:r>
              <a:rPr lang="fr-FR" dirty="0"/>
              <a:t>interrogation possible par mots-clés (comme dans arXiv) ou en langage naturel (comme dans ChatGPT), en français ou en anglais</a:t>
            </a:r>
          </a:p>
          <a:p>
            <a:pPr marL="171450" indent="-171450">
              <a:buFontTx/>
              <a:buChar char="-"/>
            </a:pPr>
            <a:r>
              <a:rPr lang="fr-FR" dirty="0"/>
              <a:t>sur un corpus au-delà de 2021</a:t>
            </a:r>
          </a:p>
          <a:p>
            <a:pPr marL="171450" indent="-171450">
              <a:buFontTx/>
              <a:buChar char="-"/>
            </a:pPr>
            <a:r>
              <a:rPr lang="fr-FR" dirty="0"/>
              <a:t>réponse : contrairement à ChatGPT, pas un texte rédigé, mais une liste de liens</a:t>
            </a:r>
          </a:p>
          <a:p>
            <a:pPr marL="171450" indent="-171450">
              <a:buFontTx/>
              <a:buChar char="-"/>
            </a:pPr>
            <a:r>
              <a:rPr lang="fr-FR" dirty="0">
                <a:sym typeface="Wingdings" panose="05000000000000000000" pitchFamily="2" charset="2"/>
              </a:rPr>
              <a:t> : possible de trouver de nouvelles références grâce à la sémantique mais  : moins complet </a:t>
            </a:r>
          </a:p>
          <a:p>
            <a:pPr marL="0" indent="0">
              <a:buFontTx/>
              <a:buNone/>
            </a:pPr>
            <a:r>
              <a:rPr lang="fr-FR" dirty="0">
                <a:sym typeface="Wingdings" panose="05000000000000000000" pitchFamily="2" charset="2"/>
              </a:rPr>
              <a:t> plutôt un complément d’arXiv qu’une première étape</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33</a:t>
            </a:fld>
            <a:endParaRPr lang="fr-FR"/>
          </a:p>
        </p:txBody>
      </p:sp>
    </p:spTree>
    <p:extLst>
      <p:ext uri="{BB962C8B-B14F-4D97-AF65-F5344CB8AC3E}">
        <p14:creationId xmlns:p14="http://schemas.microsoft.com/office/powerpoint/2010/main" val="4175459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hlinkClick r:id="rId3"/>
              </a:rPr>
              <a:t>https://www.ncbi.nlm.nih.gov/research/litsense/</a:t>
            </a: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34</a:t>
            </a:fld>
            <a:endParaRPr lang="fr-FR"/>
          </a:p>
        </p:txBody>
      </p:sp>
    </p:spTree>
    <p:extLst>
      <p:ext uri="{BB962C8B-B14F-4D97-AF65-F5344CB8AC3E}">
        <p14:creationId xmlns:p14="http://schemas.microsoft.com/office/powerpoint/2010/main" val="3088750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projet de système de recherche d’expertise / </a:t>
            </a:r>
            <a:r>
              <a:rPr lang="fr-FR" b="1" i="1" dirty="0"/>
              <a:t>expert </a:t>
            </a:r>
            <a:r>
              <a:rPr lang="fr-FR" b="1" i="1" dirty="0" err="1"/>
              <a:t>finder</a:t>
            </a:r>
            <a:r>
              <a:rPr lang="fr-FR" b="1" i="1" dirty="0"/>
              <a:t> system </a:t>
            </a:r>
            <a:r>
              <a:rPr lang="fr-FR" b="1" i="0" dirty="0"/>
              <a:t> </a:t>
            </a:r>
            <a:r>
              <a:rPr lang="fr-FR" b="0" i="0" dirty="0"/>
              <a:t>- cf. https://github.com/UnivParis1/efs-api#outil-de-recherche-dexpertise-expert-finder-system)</a:t>
            </a:r>
          </a:p>
          <a:p>
            <a:pPr marL="628650" lvl="1" indent="-171450">
              <a:buFontTx/>
              <a:buChar char="-"/>
            </a:pPr>
            <a:r>
              <a:rPr lang="fr-FR" dirty="0"/>
              <a:t>« </a:t>
            </a:r>
            <a:r>
              <a:rPr lang="fr-FR" sz="1200" b="0" i="0" kern="1200" dirty="0">
                <a:solidFill>
                  <a:schemeClr val="tx1"/>
                </a:solidFill>
                <a:effectLst/>
                <a:latin typeface="+mn-lt"/>
                <a:ea typeface="+mn-ea"/>
                <a:cs typeface="+mn-cs"/>
              </a:rPr>
              <a:t>Cette application utilise l'intelligence artificielle pour vous aider à identifier les chercheurs et les chercheuses de l'université Paris 1 Panthéon-Sorbonne qui travaillent sur les thèmes les plus proches de l'énoncé que vous aurez saisi. Elle pourra vous servir notamment à identifier des expertises en lien avec un projet d'article de presse, à solliciter des participants potentiels pour un évènement ou encore, à rechercher un directeur pour une thèse ou un mémoire. »</a:t>
            </a:r>
          </a:p>
          <a:p>
            <a:pPr marL="628650" lvl="1" indent="-171450">
              <a:buFontTx/>
              <a:buChar char="-"/>
            </a:pPr>
            <a:r>
              <a:rPr lang="fr-FR" sz="1200" b="0" i="0" kern="1200" dirty="0">
                <a:solidFill>
                  <a:schemeClr val="tx1"/>
                </a:solidFill>
                <a:effectLst/>
                <a:latin typeface="+mn-lt"/>
                <a:ea typeface="+mn-ea"/>
                <a:cs typeface="+mn-cs"/>
              </a:rPr>
              <a:t>sources : « Les experts suggérés par cette application sont ceux qui ont déposé dans les archives ouvertes HAL de Paris 1 des articles sur des sujets proches de votre requête, d'après leurs titres ou leurs résumés. »</a:t>
            </a:r>
          </a:p>
          <a:p>
            <a:pPr marL="628650" lvl="1" indent="-171450">
              <a:buFontTx/>
              <a:buChar char="-"/>
            </a:pPr>
            <a:r>
              <a:rPr lang="fr-FR" sz="1200" b="0" i="0" kern="1200" dirty="0">
                <a:solidFill>
                  <a:schemeClr val="tx1"/>
                </a:solidFill>
                <a:effectLst/>
                <a:latin typeface="+mn-lt"/>
                <a:ea typeface="+mn-ea"/>
                <a:cs typeface="+mn-cs"/>
              </a:rPr>
              <a:t>couche technique : au choix : S-Bert ou GPT-3</a:t>
            </a:r>
          </a:p>
          <a:p>
            <a:pPr marL="446088" lvl="1" indent="-171450">
              <a:buFontTx/>
              <a:buChar char="-"/>
            </a:pPr>
            <a:r>
              <a:rPr lang="fr-FR" sz="1200" b="0" i="0" kern="1200" dirty="0">
                <a:solidFill>
                  <a:schemeClr val="tx1"/>
                </a:solidFill>
                <a:effectLst/>
                <a:latin typeface="+mn-lt"/>
                <a:ea typeface="+mn-ea"/>
                <a:cs typeface="+mn-cs"/>
              </a:rPr>
              <a:t>en cours : projet </a:t>
            </a:r>
            <a:r>
              <a:rPr lang="fr-FR" sz="1200" b="0" i="0" kern="1200" dirty="0" err="1">
                <a:solidFill>
                  <a:schemeClr val="tx1"/>
                </a:solidFill>
                <a:effectLst/>
                <a:latin typeface="+mn-lt"/>
                <a:ea typeface="+mn-ea"/>
                <a:cs typeface="+mn-cs"/>
              </a:rPr>
              <a:t>Idyia</a:t>
            </a:r>
            <a:r>
              <a:rPr lang="fr-FR" sz="1200" b="0" i="0" kern="1200" dirty="0">
                <a:solidFill>
                  <a:schemeClr val="tx1"/>
                </a:solidFill>
                <a:effectLst/>
                <a:latin typeface="+mn-lt"/>
                <a:ea typeface="+mn-ea"/>
                <a:cs typeface="+mn-cs"/>
              </a:rPr>
              <a:t> (Paris 1 / équipe </a:t>
            </a:r>
            <a:r>
              <a:rPr lang="fr-FR" sz="1200" b="0" i="0" kern="1200" dirty="0" err="1">
                <a:solidFill>
                  <a:schemeClr val="tx1"/>
                </a:solidFill>
                <a:effectLst/>
                <a:latin typeface="+mn-lt"/>
                <a:ea typeface="+mn-ea"/>
                <a:cs typeface="+mn-cs"/>
              </a:rPr>
              <a:t>SoVisu</a:t>
            </a:r>
            <a:r>
              <a:rPr lang="fr-FR" sz="1200" b="0" i="0" kern="1200" dirty="0">
                <a:solidFill>
                  <a:schemeClr val="tx1"/>
                </a:solidFill>
                <a:effectLst/>
                <a:latin typeface="+mn-lt"/>
                <a:ea typeface="+mn-ea"/>
                <a:cs typeface="+mn-cs"/>
              </a:rPr>
              <a:t> à Toulon</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35</a:t>
            </a:fld>
            <a:endParaRPr lang="fr-FR"/>
          </a:p>
        </p:txBody>
      </p:sp>
    </p:spTree>
    <p:extLst>
      <p:ext uri="{BB962C8B-B14F-4D97-AF65-F5344CB8AC3E}">
        <p14:creationId xmlns:p14="http://schemas.microsoft.com/office/powerpoint/2010/main" val="2789290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36</a:t>
            </a:fld>
            <a:endParaRPr lang="fr-FR"/>
          </a:p>
        </p:txBody>
      </p:sp>
    </p:spTree>
    <p:extLst>
      <p:ext uri="{BB962C8B-B14F-4D97-AF65-F5344CB8AC3E}">
        <p14:creationId xmlns:p14="http://schemas.microsoft.com/office/powerpoint/2010/main" val="2247975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37</a:t>
            </a:fld>
            <a:endParaRPr lang="fr-FR"/>
          </a:p>
        </p:txBody>
      </p:sp>
    </p:spTree>
    <p:extLst>
      <p:ext uri="{BB962C8B-B14F-4D97-AF65-F5344CB8AC3E}">
        <p14:creationId xmlns:p14="http://schemas.microsoft.com/office/powerpoint/2010/main" val="2617262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38</a:t>
            </a:fld>
            <a:endParaRPr lang="fr-FR"/>
          </a:p>
        </p:txBody>
      </p:sp>
    </p:spTree>
    <p:extLst>
      <p:ext uri="{BB962C8B-B14F-4D97-AF65-F5344CB8AC3E}">
        <p14:creationId xmlns:p14="http://schemas.microsoft.com/office/powerpoint/2010/main" val="2265078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39</a:t>
            </a:fld>
            <a:endParaRPr lang="fr-FR"/>
          </a:p>
        </p:txBody>
      </p:sp>
    </p:spTree>
    <p:extLst>
      <p:ext uri="{BB962C8B-B14F-4D97-AF65-F5344CB8AC3E}">
        <p14:creationId xmlns:p14="http://schemas.microsoft.com/office/powerpoint/2010/main" val="1092694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273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FB78-6953-08C3-2129-049A91E35A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4234AA-ED67-64FB-A65C-D4EDB78AD1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FF8D8A-C58B-318F-E9EE-797E60BEA31F}"/>
              </a:ext>
            </a:extLst>
          </p:cNvPr>
          <p:cNvSpPr>
            <a:spLocks noGrp="1"/>
          </p:cNvSpPr>
          <p:nvPr>
            <p:ph type="body" idx="1"/>
          </p:nvPr>
        </p:nvSpPr>
        <p:spPr/>
        <p:txBody>
          <a:bodyPr/>
          <a:lstStyle/>
          <a:p>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a:t>
            </a:r>
          </a:p>
          <a:p>
            <a:endParaRPr lang="fr-FR" i="0" noProof="0" dirty="0"/>
          </a:p>
          <a:p>
            <a:pPr marL="171450" indent="-171450">
              <a:buFontTx/>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91FE3C61-1AE3-537C-CD84-4ECE0681807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5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F103F-3808-D965-9019-B6C9259866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1AAF0E-1172-2842-1B13-427BFB2718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186DF6-1131-93D2-B2D8-4D4C262D07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Jens Peter Andersen et al. « Generative Artificial Intelligence (</a:t>
            </a:r>
            <a:r>
              <a:rPr lang="en-US" sz="1200" dirty="0" err="1"/>
              <a:t>GenAI</a:t>
            </a:r>
            <a:r>
              <a:rPr lang="en-US" sz="1200" dirty="0"/>
              <a:t>) in the Research Process....», 01/2025, https://www.sciencedirect.com/science/article/pii/S0160791X2500003X?via%3Dihubcol</a:t>
            </a:r>
            <a:endParaRPr lang="fr-FR" dirty="0"/>
          </a:p>
        </p:txBody>
      </p:sp>
      <p:sp>
        <p:nvSpPr>
          <p:cNvPr id="4" name="Espace réservé du numéro de diapositive 3">
            <a:extLst>
              <a:ext uri="{FF2B5EF4-FFF2-40B4-BE49-F238E27FC236}">
                <a16:creationId xmlns:a16="http://schemas.microsoft.com/office/drawing/2014/main" id="{7BAF796D-E856-83A6-2CC0-44BE565CDFB0}"/>
              </a:ext>
            </a:extLst>
          </p:cNvPr>
          <p:cNvSpPr>
            <a:spLocks noGrp="1"/>
          </p:cNvSpPr>
          <p:nvPr>
            <p:ph type="sldNum" sz="quarter" idx="5"/>
          </p:nvPr>
        </p:nvSpPr>
        <p:spPr/>
        <p:txBody>
          <a:bodyPr/>
          <a:lstStyle/>
          <a:p>
            <a:fld id="{BC275A77-4B11-4579-92E7-E753711B3531}" type="slidenum">
              <a:rPr lang="fr-FR" smtClean="0"/>
              <a:t>42</a:t>
            </a:fld>
            <a:endParaRPr lang="fr-FR"/>
          </a:p>
        </p:txBody>
      </p:sp>
    </p:spTree>
    <p:extLst>
      <p:ext uri="{BB962C8B-B14F-4D97-AF65-F5344CB8AC3E}">
        <p14:creationId xmlns:p14="http://schemas.microsoft.com/office/powerpoint/2010/main" val="282760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4</a:t>
            </a:fld>
            <a:endParaRPr lang="fr-FR"/>
          </a:p>
        </p:txBody>
      </p:sp>
    </p:spTree>
    <p:extLst>
      <p:ext uri="{BB962C8B-B14F-4D97-AF65-F5344CB8AC3E}">
        <p14:creationId xmlns:p14="http://schemas.microsoft.com/office/powerpoint/2010/main" val="3514990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43</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1912285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 et </a:t>
            </a:r>
            <a:r>
              <a:rPr lang="en-US" i="0" noProof="0" dirty="0"/>
              <a:t>Commission </a:t>
            </a:r>
            <a:r>
              <a:rPr lang="en-US" i="0" noProof="0" dirty="0" err="1"/>
              <a:t>européenne</a:t>
            </a:r>
            <a:r>
              <a:rPr lang="en-US" i="0" noProof="0" dirty="0"/>
              <a:t>. European Research Council Executive Agency, </a:t>
            </a:r>
            <a:r>
              <a:rPr lang="en-US" i="1" noProof="0" dirty="0"/>
              <a:t>Use and impact of artificial intelligence in the scientific process</a:t>
            </a:r>
            <a:r>
              <a:rPr lang="en-US" i="0" noProof="0" dirty="0"/>
              <a:t>…, 2023, https://data.europa.eu/doi/10.2828/10694, à</a:t>
            </a:r>
            <a:r>
              <a:rPr lang="fr-FR" i="0" noProof="0" dirty="0"/>
              <a:t> compléter par enquête sur les postdocs </a:t>
            </a:r>
            <a:r>
              <a:rPr lang="fr-FR" sz="1200" dirty="0">
                <a:sym typeface="Wingdings" panose="05000000000000000000" pitchFamily="2" charset="2"/>
              </a:rPr>
              <a:t>L. </a:t>
            </a:r>
            <a:r>
              <a:rPr lang="fr-FR" sz="1200" dirty="0" err="1">
                <a:sym typeface="Wingdings" panose="05000000000000000000" pitchFamily="2" charset="2"/>
              </a:rPr>
              <a:t>Nordling</a:t>
            </a:r>
            <a:r>
              <a:rPr lang="fr-FR" sz="1200" dirty="0">
                <a:sym typeface="Wingdings" panose="05000000000000000000" pitchFamily="2" charset="2"/>
              </a:rPr>
              <a:t>, « How ChatGPT </a:t>
            </a:r>
            <a:r>
              <a:rPr lang="fr-FR" sz="1200" dirty="0" err="1">
                <a:sym typeface="Wingdings" panose="05000000000000000000" pitchFamily="2" charset="2"/>
              </a:rPr>
              <a:t>is</a:t>
            </a:r>
            <a:r>
              <a:rPr lang="fr-FR" sz="1200" dirty="0">
                <a:sym typeface="Wingdings" panose="05000000000000000000" pitchFamily="2" charset="2"/>
              </a:rPr>
              <a:t> </a:t>
            </a:r>
            <a:r>
              <a:rPr lang="fr-FR" sz="1200" dirty="0" err="1">
                <a:sym typeface="Wingdings" panose="05000000000000000000" pitchFamily="2" charset="2"/>
              </a:rPr>
              <a:t>transforming</a:t>
            </a:r>
            <a:r>
              <a:rPr lang="fr-FR" sz="1200" dirty="0">
                <a:sym typeface="Wingdings" panose="05000000000000000000" pitchFamily="2" charset="2"/>
              </a:rPr>
              <a:t> the postdoc </a:t>
            </a:r>
            <a:r>
              <a:rPr lang="fr-FR" sz="1200" dirty="0" err="1">
                <a:sym typeface="Wingdings" panose="05000000000000000000" pitchFamily="2" charset="2"/>
              </a:rPr>
              <a:t>experience</a:t>
            </a:r>
            <a:r>
              <a:rPr lang="fr-FR" sz="1200" dirty="0">
                <a:sym typeface="Wingdings" panose="05000000000000000000" pitchFamily="2" charset="2"/>
              </a:rPr>
              <a:t> »…, 16/10/2023, https://www.nature.com/articles/d41586-023-03235-8, qui fournit le résultat d’autres études également</a:t>
            </a:r>
          </a:p>
          <a:p>
            <a:endParaRPr lang="fr-FR" dirty="0"/>
          </a:p>
          <a:p>
            <a:endParaRPr lang="fr-FR" dirty="0"/>
          </a:p>
          <a:p>
            <a:r>
              <a:rPr lang="fr-FR" dirty="0"/>
              <a:t>Classification par ChatGPT (prompt </a:t>
            </a:r>
            <a:r>
              <a:rPr lang="en-US" sz="1200" b="0" i="0" kern="1200" dirty="0" err="1">
                <a:solidFill>
                  <a:schemeClr val="tx1"/>
                </a:solidFill>
                <a:effectLst/>
                <a:latin typeface="+mn-lt"/>
                <a:ea typeface="+mn-ea"/>
                <a:cs typeface="+mn-cs"/>
              </a:rPr>
              <a:t>ChatGPT</a:t>
            </a:r>
            <a:r>
              <a:rPr lang="en-US" sz="1200" b="0" i="0" kern="1200" dirty="0">
                <a:solidFill>
                  <a:schemeClr val="tx1"/>
                </a:solidFill>
                <a:effectLst/>
                <a:latin typeface="+mn-lt"/>
                <a:ea typeface="+mn-ea"/>
                <a:cs typeface="+mn-cs"/>
              </a:rPr>
              <a:t>, </a:t>
            </a:r>
            <a:r>
              <a:rPr lang="fr-FR" dirty="0"/>
              <a:t>GPT-3.5, 04/12/2023) :</a:t>
            </a:r>
            <a:br>
              <a:rPr lang="fr-FR" dirty="0"/>
            </a:br>
            <a:r>
              <a:rPr lang="en-US" b="1" i="1" dirty="0"/>
              <a:t>Research Productivity:</a:t>
            </a:r>
            <a:endParaRPr lang="en-US" i="1" dirty="0"/>
          </a:p>
          <a:p>
            <a:pPr lvl="1"/>
            <a:r>
              <a:rPr lang="en-US" i="1" dirty="0"/>
              <a:t>Makes coding easier and faster</a:t>
            </a:r>
          </a:p>
          <a:p>
            <a:pPr lvl="1"/>
            <a:r>
              <a:rPr lang="en-US" i="1" dirty="0"/>
              <a:t>Improves scientific search</a:t>
            </a:r>
          </a:p>
          <a:p>
            <a:pPr lvl="1"/>
            <a:r>
              <a:rPr lang="en-US" i="1" dirty="0"/>
              <a:t>Helps write manuscripts faster</a:t>
            </a:r>
          </a:p>
          <a:p>
            <a:pPr lvl="1"/>
            <a:r>
              <a:rPr lang="en-US" i="1" dirty="0" err="1"/>
              <a:t>Summarises</a:t>
            </a:r>
            <a:r>
              <a:rPr lang="en-US" i="1" dirty="0"/>
              <a:t> other research to save time reading it</a:t>
            </a:r>
          </a:p>
          <a:p>
            <a:pPr lvl="1"/>
            <a:r>
              <a:rPr lang="en-US" i="1" dirty="0"/>
              <a:t>Generates new research hypotheses</a:t>
            </a:r>
          </a:p>
          <a:p>
            <a:pPr lvl="1"/>
            <a:r>
              <a:rPr lang="en-US" i="1" dirty="0"/>
              <a:t>Helps peer-review manuscripts faster</a:t>
            </a:r>
          </a:p>
          <a:p>
            <a:r>
              <a:rPr lang="en-US" b="1" i="1" dirty="0"/>
              <a:t>Creativity and Ideation:</a:t>
            </a:r>
            <a:endParaRPr lang="en-US" i="1" dirty="0"/>
          </a:p>
          <a:p>
            <a:pPr lvl="1"/>
            <a:r>
              <a:rPr lang="en-US" i="1" dirty="0"/>
              <a:t>Helps creative work by brainstorming new ideas</a:t>
            </a:r>
          </a:p>
          <a:p>
            <a:r>
              <a:rPr lang="en-US" b="1" i="1" dirty="0"/>
              <a:t>Language and Administrative Support:</a:t>
            </a:r>
            <a:endParaRPr lang="en-US" i="1" dirty="0"/>
          </a:p>
          <a:p>
            <a:pPr lvl="1"/>
            <a:r>
              <a:rPr lang="en-US" i="1" dirty="0"/>
              <a:t>Helps researchers without English as a first language (through editing or translation)</a:t>
            </a:r>
          </a:p>
          <a:p>
            <a:pPr lvl="1"/>
            <a:r>
              <a:rPr lang="en-US" i="1" dirty="0"/>
              <a:t>Speeds administrative tasks</a:t>
            </a:r>
          </a:p>
          <a:p>
            <a:endParaRPr lang="fr-FR" dirty="0"/>
          </a:p>
          <a:p>
            <a:endParaRPr lang="fr-FR" dirty="0"/>
          </a:p>
          <a:p>
            <a:r>
              <a:rPr lang="fr-FR" b="1" dirty="0"/>
              <a:t>mi-2023 : un usage encore modéré (occasionnellement / moins d’une fois par semaine), un peu plus chez les postdocs</a:t>
            </a:r>
          </a:p>
          <a:p>
            <a:pPr marL="171450" indent="-171450">
              <a:buFontTx/>
              <a:buChar char="-"/>
            </a:pPr>
            <a:r>
              <a:rPr lang="fr-FR" b="1" dirty="0"/>
              <a:t>usages disciplinaires </a:t>
            </a:r>
            <a:r>
              <a:rPr lang="fr-FR" b="0" dirty="0"/>
              <a:t>(chez les post-docs) : 31 % utilisent les </a:t>
            </a:r>
            <a:r>
              <a:rPr lang="fr-FR" b="0" dirty="0" err="1"/>
              <a:t>chatbots</a:t>
            </a:r>
            <a:r>
              <a:rPr lang="fr-FR" b="0" dirty="0"/>
              <a:t> de type </a:t>
            </a:r>
            <a:r>
              <a:rPr lang="fr-FR" b="0" dirty="0" err="1"/>
              <a:t>ChatGPT</a:t>
            </a:r>
            <a:r>
              <a:rPr lang="fr-FR" b="0" dirty="0"/>
              <a:t> :</a:t>
            </a:r>
          </a:p>
          <a:p>
            <a:pPr marL="171450" indent="-171450">
              <a:buFontTx/>
              <a:buChar char="-"/>
            </a:pPr>
            <a:r>
              <a:rPr lang="fr-FR" b="0" dirty="0"/>
              <a:t>44 % en sciences de l’ingénieur, notamment comme à l’écriture (« </a:t>
            </a:r>
            <a:r>
              <a:rPr lang="fr-FR" b="0" i="1" dirty="0" err="1"/>
              <a:t>refine</a:t>
            </a:r>
            <a:r>
              <a:rPr lang="fr-FR" b="0" i="1" dirty="0"/>
              <a:t> </a:t>
            </a:r>
            <a:r>
              <a:rPr lang="fr-FR" b="0" i="1" dirty="0" err="1"/>
              <a:t>texts</a:t>
            </a:r>
            <a:r>
              <a:rPr lang="fr-FR" b="0" dirty="0"/>
              <a:t> »)</a:t>
            </a:r>
          </a:p>
          <a:p>
            <a:pPr marL="171450" indent="-171450">
              <a:buFontTx/>
              <a:buChar char="-"/>
            </a:pPr>
            <a:r>
              <a:rPr lang="fr-FR" b="0" dirty="0"/>
              <a:t>41 % en sciences sociales</a:t>
            </a:r>
          </a:p>
          <a:p>
            <a:pPr marL="171450" indent="-171450">
              <a:buFontTx/>
              <a:buChar char="-"/>
            </a:pPr>
            <a:r>
              <a:rPr lang="fr-FR" b="0" dirty="0"/>
              <a:t>29 % en biomédecine et sciences cliniques</a:t>
            </a:r>
          </a:p>
          <a:p>
            <a:r>
              <a:rPr lang="fr-FR" b="0" dirty="0"/>
              <a:t>usages : améliorer du texte (63 %), gérer du code (génération, édition, résolution de problèmes : 56 %), trouver/résumé de la littérature (29 %), préparer des manuscrits (14 %), préparer des éléments de présentation (12 %), améliorer des protocoles expérimentaux (8 %), autres (7 %)</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46</a:t>
            </a:fld>
            <a:endParaRPr lang="fr-FR"/>
          </a:p>
        </p:txBody>
      </p:sp>
    </p:spTree>
    <p:extLst>
      <p:ext uri="{BB962C8B-B14F-4D97-AF65-F5344CB8AC3E}">
        <p14:creationId xmlns:p14="http://schemas.microsoft.com/office/powerpoint/2010/main" val="2886704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 et </a:t>
            </a:r>
            <a:r>
              <a:rPr lang="fr-FR" i="0" noProof="0" dirty="0" err="1"/>
              <a:t>et</a:t>
            </a:r>
            <a:r>
              <a:rPr lang="fr-FR" i="0" noProof="0" dirty="0"/>
              <a:t> </a:t>
            </a:r>
            <a:r>
              <a:rPr lang="en-US" i="0" noProof="0" dirty="0"/>
              <a:t>Commission </a:t>
            </a:r>
            <a:r>
              <a:rPr lang="en-US" i="0" noProof="0" dirty="0" err="1"/>
              <a:t>européenne</a:t>
            </a:r>
            <a:r>
              <a:rPr lang="en-US" i="0" noProof="0" dirty="0"/>
              <a:t>. European Research Council Executive Agency, </a:t>
            </a:r>
            <a:r>
              <a:rPr lang="en-US" i="1" noProof="0" dirty="0"/>
              <a:t>Use and impact of artificial intelligence in the scientific process</a:t>
            </a:r>
            <a:r>
              <a:rPr lang="en-US" i="0" noProof="0" dirty="0"/>
              <a:t>…, 2023, https://data.europa.eu/doi/10.2828/10694</a:t>
            </a: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noProof="0" dirty="0"/>
              <a:t>29 % des postdocs de l’étude Nature indiquent utiliser les </a:t>
            </a:r>
            <a:r>
              <a:rPr lang="fr-FR" b="1" i="0" noProof="0" dirty="0" err="1"/>
              <a:t>chatbots</a:t>
            </a:r>
            <a:r>
              <a:rPr lang="fr-FR" b="1" i="0" noProof="0" dirty="0"/>
              <a:t> pour « </a:t>
            </a:r>
            <a:r>
              <a:rPr lang="fr-FR" b="1" i="1" noProof="0" dirty="0" err="1"/>
              <a:t>finding</a:t>
            </a:r>
            <a:r>
              <a:rPr lang="fr-FR" b="1" i="1" noProof="0" dirty="0"/>
              <a:t> / </a:t>
            </a:r>
            <a:r>
              <a:rPr lang="fr-FR" b="1" i="1" noProof="0" dirty="0" err="1"/>
              <a:t>summarizing</a:t>
            </a:r>
            <a:r>
              <a:rPr lang="fr-FR" b="1" i="1" noProof="0" dirty="0"/>
              <a:t> the </a:t>
            </a:r>
            <a:r>
              <a:rPr lang="fr-FR" b="1" i="1" noProof="0" dirty="0" err="1"/>
              <a:t>literature</a:t>
            </a:r>
            <a:r>
              <a:rPr lang="fr-FR" b="1" i="0" noProof="0" dirty="0"/>
              <a:t> » </a:t>
            </a:r>
            <a:r>
              <a:rPr lang="fr-FR" i="0" noProof="0" dirty="0"/>
              <a:t>(</a:t>
            </a:r>
            <a:r>
              <a:rPr lang="fr-FR" sz="1200" dirty="0">
                <a:sym typeface="Wingdings" panose="05000000000000000000" pitchFamily="2" charset="2"/>
              </a:rPr>
              <a:t>L. </a:t>
            </a:r>
            <a:r>
              <a:rPr lang="fr-FR" sz="1200" dirty="0" err="1">
                <a:sym typeface="Wingdings" panose="05000000000000000000" pitchFamily="2" charset="2"/>
              </a:rPr>
              <a:t>Nordling</a:t>
            </a:r>
            <a:r>
              <a:rPr lang="fr-FR" sz="1200" dirty="0">
                <a:sym typeface="Wingdings" panose="05000000000000000000" pitchFamily="2" charset="2"/>
              </a:rPr>
              <a:t>, « How ChatGPT </a:t>
            </a:r>
            <a:r>
              <a:rPr lang="fr-FR" sz="1200" dirty="0" err="1">
                <a:sym typeface="Wingdings" panose="05000000000000000000" pitchFamily="2" charset="2"/>
              </a:rPr>
              <a:t>is</a:t>
            </a:r>
            <a:r>
              <a:rPr lang="fr-FR" sz="1200" dirty="0">
                <a:sym typeface="Wingdings" panose="05000000000000000000" pitchFamily="2" charset="2"/>
              </a:rPr>
              <a:t> </a:t>
            </a:r>
            <a:r>
              <a:rPr lang="fr-FR" sz="1200" dirty="0" err="1">
                <a:sym typeface="Wingdings" panose="05000000000000000000" pitchFamily="2" charset="2"/>
              </a:rPr>
              <a:t>transforming</a:t>
            </a:r>
            <a:r>
              <a:rPr lang="fr-FR" sz="1200" dirty="0">
                <a:sym typeface="Wingdings" panose="05000000000000000000" pitchFamily="2" charset="2"/>
              </a:rPr>
              <a:t> the postdoc </a:t>
            </a:r>
            <a:r>
              <a:rPr lang="fr-FR" sz="1200" dirty="0" err="1">
                <a:sym typeface="Wingdings" panose="05000000000000000000" pitchFamily="2" charset="2"/>
              </a:rPr>
              <a:t>experience</a:t>
            </a:r>
            <a:r>
              <a:rPr lang="fr-FR" sz="1200" dirty="0">
                <a:sym typeface="Wingdings" panose="05000000000000000000" pitchFamily="2" charset="2"/>
              </a:rPr>
              <a:t> »…, 16/10/2023, https://www.nature.com/articles/d41586-023-03235-8)</a:t>
            </a: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noProof="0" dirty="0"/>
              <a:t>« </a:t>
            </a:r>
            <a:r>
              <a:rPr lang="en-US" i="1" noProof="0" dirty="0"/>
              <a:t>ChatGPT also topped researchers’ choice of the most concerning uses of AI in science. </a:t>
            </a:r>
            <a:r>
              <a:rPr lang="fr-FR" i="0" noProof="0" dirty="0"/>
              <a:t> » - ex. cité : comme les LLM sont entraînés sur des données historiques biaisées, réponses actuelles biaisées : interrogé sur des diagnostics et des traitements médicaux, GPT-4 a ainsi suggéré des résultats variant selon la race et le genre</a:t>
            </a:r>
            <a:br>
              <a:rPr lang="fr-FR" i="0" noProof="0" dirty="0"/>
            </a:br>
            <a:br>
              <a:rPr lang="fr-FR" i="0" noProof="0" dirty="0"/>
            </a:br>
            <a:r>
              <a:rPr lang="fr-FR" dirty="0"/>
              <a:t>Classification par ChatGPT (prompt </a:t>
            </a:r>
            <a:r>
              <a:rPr lang="en-US" sz="1200" b="0" i="0" kern="1200" dirty="0" err="1">
                <a:solidFill>
                  <a:schemeClr val="tx1"/>
                </a:solidFill>
                <a:effectLst/>
                <a:latin typeface="+mn-lt"/>
                <a:ea typeface="+mn-ea"/>
                <a:cs typeface="+mn-cs"/>
              </a:rPr>
              <a:t>ChatGPT</a:t>
            </a:r>
            <a:r>
              <a:rPr lang="en-US" sz="1200" b="0" i="0" kern="1200" dirty="0">
                <a:solidFill>
                  <a:schemeClr val="tx1"/>
                </a:solidFill>
                <a:effectLst/>
                <a:latin typeface="+mn-lt"/>
                <a:ea typeface="+mn-ea"/>
                <a:cs typeface="+mn-cs"/>
              </a:rPr>
              <a:t>, </a:t>
            </a:r>
            <a:r>
              <a:rPr lang="fr-FR" dirty="0"/>
              <a:t>GPT-3.5, 04/12/2023) :</a:t>
            </a:r>
            <a:br>
              <a:rPr lang="fr-FR" dirty="0"/>
            </a:br>
            <a:r>
              <a:rPr lang="en-US" sz="1200" b="1" i="1" kern="1200" dirty="0">
                <a:solidFill>
                  <a:schemeClr val="tx1"/>
                </a:solidFill>
                <a:effectLst/>
                <a:latin typeface="+mn-lt"/>
                <a:ea typeface="+mn-ea"/>
                <a:cs typeface="+mn-cs"/>
              </a:rPr>
              <a:t>Research Integrity and Ethics:</a:t>
            </a:r>
            <a:endParaRPr lang="en-US" sz="1200" b="0" i="1" kern="1200" dirty="0">
              <a:solidFill>
                <a:schemeClr val="tx1"/>
              </a:solidFill>
              <a:effectLst/>
              <a:latin typeface="+mn-lt"/>
              <a:ea typeface="+mn-ea"/>
              <a:cs typeface="+mn-cs"/>
            </a:endParaRPr>
          </a:p>
          <a:p>
            <a:pPr lvl="1"/>
            <a:r>
              <a:rPr lang="en-US" sz="1200" b="0" i="1" kern="1200" dirty="0">
                <a:solidFill>
                  <a:schemeClr val="tx1"/>
                </a:solidFill>
                <a:effectLst/>
                <a:latin typeface="+mn-lt"/>
                <a:ea typeface="+mn-ea"/>
                <a:cs typeface="+mn-cs"/>
              </a:rPr>
              <a:t>Makes it easier to fabricate or falsify research and harder to detect</a:t>
            </a:r>
          </a:p>
          <a:p>
            <a:pPr lvl="1"/>
            <a:r>
              <a:rPr lang="en-US" sz="1200" b="0" i="1" kern="1200" dirty="0">
                <a:solidFill>
                  <a:schemeClr val="tx1"/>
                </a:solidFill>
                <a:effectLst/>
                <a:latin typeface="+mn-lt"/>
                <a:ea typeface="+mn-ea"/>
                <a:cs typeface="+mn-cs"/>
              </a:rPr>
              <a:t>Raises energy consumption and carbon footprint of research</a:t>
            </a:r>
          </a:p>
          <a:p>
            <a:pPr lvl="1"/>
            <a:r>
              <a:rPr lang="en-US" sz="1200" b="0" i="1" kern="1200" dirty="0">
                <a:solidFill>
                  <a:schemeClr val="tx1"/>
                </a:solidFill>
                <a:effectLst/>
                <a:latin typeface="+mn-lt"/>
                <a:ea typeface="+mn-ea"/>
                <a:cs typeface="+mn-cs"/>
              </a:rPr>
              <a:t>Makes plagiarism easier and harder to detect</a:t>
            </a:r>
          </a:p>
          <a:p>
            <a:pPr lvl="1"/>
            <a:r>
              <a:rPr lang="en-US" sz="1200" b="0" i="1" kern="1200" dirty="0">
                <a:solidFill>
                  <a:schemeClr val="tx1"/>
                </a:solidFill>
                <a:effectLst/>
                <a:latin typeface="+mn-lt"/>
                <a:ea typeface="+mn-ea"/>
                <a:cs typeface="+mn-cs"/>
              </a:rPr>
              <a:t>May bring mistakes or inaccuracies into research texts (papers, code)</a:t>
            </a:r>
          </a:p>
          <a:p>
            <a:pPr lvl="1"/>
            <a:r>
              <a:rPr lang="en-US" sz="1200" b="0" i="1" kern="1200" dirty="0">
                <a:solidFill>
                  <a:schemeClr val="tx1"/>
                </a:solidFill>
                <a:effectLst/>
                <a:latin typeface="+mn-lt"/>
                <a:ea typeface="+mn-ea"/>
                <a:cs typeface="+mn-cs"/>
              </a:rPr>
              <a:t>May entrench bias or inequities into research texts</a:t>
            </a:r>
          </a:p>
          <a:p>
            <a:pPr lvl="1"/>
            <a:r>
              <a:rPr lang="en-US" sz="1200" b="0" i="1" kern="1200" dirty="0">
                <a:solidFill>
                  <a:schemeClr val="tx1"/>
                </a:solidFill>
                <a:effectLst/>
                <a:latin typeface="+mn-lt"/>
                <a:ea typeface="+mn-ea"/>
                <a:cs typeface="+mn-cs"/>
              </a:rPr>
              <a:t>May proliferate misinformation</a:t>
            </a:r>
          </a:p>
          <a:p>
            <a:r>
              <a:rPr lang="en-US" sz="1200" b="1" i="1" kern="1200" dirty="0">
                <a:solidFill>
                  <a:schemeClr val="tx1"/>
                </a:solidFill>
                <a:effectLst/>
                <a:latin typeface="+mn-lt"/>
                <a:ea typeface="+mn-ea"/>
                <a:cs typeface="+mn-cs"/>
              </a:rPr>
              <a:t>Literature and Information Quality:</a:t>
            </a:r>
            <a:endParaRPr lang="en-US" sz="1200" b="0" i="1" kern="1200" dirty="0">
              <a:solidFill>
                <a:schemeClr val="tx1"/>
              </a:solidFill>
              <a:effectLst/>
              <a:latin typeface="+mn-lt"/>
              <a:ea typeface="+mn-ea"/>
              <a:cs typeface="+mn-cs"/>
            </a:endParaRPr>
          </a:p>
          <a:p>
            <a:pPr lvl="1"/>
            <a:r>
              <a:rPr lang="en-US" sz="1200" b="0" i="1" kern="1200" dirty="0">
                <a:solidFill>
                  <a:schemeClr val="tx1"/>
                </a:solidFill>
                <a:effectLst/>
                <a:latin typeface="+mn-lt"/>
                <a:ea typeface="+mn-ea"/>
                <a:cs typeface="+mn-cs"/>
              </a:rPr>
              <a:t>May bring biases into literature searches</a:t>
            </a:r>
          </a:p>
          <a:p>
            <a:r>
              <a:rPr lang="en-US" sz="1200" b="1" i="1" kern="1200" dirty="0">
                <a:solidFill>
                  <a:schemeClr val="tx1"/>
                </a:solidFill>
                <a:effectLst/>
                <a:latin typeface="+mn-lt"/>
                <a:ea typeface="+mn-ea"/>
                <a:cs typeface="+mn-cs"/>
              </a:rPr>
              <a:t>Educational Challenges:</a:t>
            </a:r>
            <a:endParaRPr lang="en-US" sz="1200" b="0" i="1" kern="1200" dirty="0">
              <a:solidFill>
                <a:schemeClr val="tx1"/>
              </a:solidFill>
              <a:effectLst/>
              <a:latin typeface="+mn-lt"/>
              <a:ea typeface="+mn-ea"/>
              <a:cs typeface="+mn-cs"/>
            </a:endParaRPr>
          </a:p>
          <a:p>
            <a:pPr lvl="1"/>
            <a:r>
              <a:rPr lang="en-US" sz="1200" b="0" i="1" kern="1200" dirty="0">
                <a:solidFill>
                  <a:schemeClr val="tx1"/>
                </a:solidFill>
                <a:effectLst/>
                <a:latin typeface="+mn-lt"/>
                <a:ea typeface="+mn-ea"/>
                <a:cs typeface="+mn-cs"/>
              </a:rPr>
              <a:t>Makes it harder to assess student learning</a:t>
            </a:r>
          </a:p>
          <a:p>
            <a:endParaRPr lang="fr-FR" dirty="0"/>
          </a:p>
          <a:p>
            <a:endParaRPr lang="fr-FR" dirty="0"/>
          </a:p>
          <a:p>
            <a:pPr marL="171450" indent="-171450">
              <a:buFont typeface="Wingdings" panose="05000000000000000000" pitchFamily="2" charset="2"/>
              <a:buChar char="à"/>
            </a:pPr>
            <a:r>
              <a:rPr lang="fr-FR" b="1" dirty="0">
                <a:sym typeface="Wingdings" panose="05000000000000000000" pitchFamily="2" charset="2"/>
              </a:rPr>
              <a:t>des services qui « parlent » bien et auxquels on accorde donc plus facilement de crédit</a:t>
            </a:r>
          </a:p>
          <a:p>
            <a:pPr marL="171450" indent="-171450">
              <a:buFont typeface="Wingdings" panose="05000000000000000000" pitchFamily="2" charset="2"/>
              <a:buChar char="à"/>
            </a:pPr>
            <a:r>
              <a:rPr lang="fr-FR" b="1" dirty="0">
                <a:sym typeface="Wingdings" panose="05000000000000000000" pitchFamily="2" charset="2"/>
              </a:rPr>
              <a:t>comment identifier les bons et les mauvais usages ?</a:t>
            </a:r>
          </a:p>
          <a:p>
            <a:pPr marL="171450" indent="-171450">
              <a:buFont typeface="Wingdings" panose="05000000000000000000" pitchFamily="2" charset="2"/>
              <a:buChar char="à"/>
            </a:pPr>
            <a:endParaRPr lang="fr-FR" b="1" dirty="0">
              <a:sym typeface="Wingdings" panose="05000000000000000000" pitchFamily="2" charset="2"/>
            </a:endParaRPr>
          </a:p>
          <a:p>
            <a:pPr marL="0" indent="0">
              <a:buFontTx/>
              <a:buNone/>
            </a:pPr>
            <a:r>
              <a:rPr lang="fr-FR" dirty="0"/>
              <a:t>sur les IA génératives, voir par exemple les retours d’expériences (notamment </a:t>
            </a:r>
            <a:r>
              <a:rPr lang="fr-FR" dirty="0" err="1"/>
              <a:t>ChatGPT</a:t>
            </a:r>
            <a:r>
              <a:rPr lang="fr-FR" dirty="0"/>
              <a:t> et Claude) et éléments de synthèse de Mark </a:t>
            </a:r>
            <a:r>
              <a:rPr lang="fr-FR" dirty="0" err="1"/>
              <a:t>Carrigan</a:t>
            </a:r>
            <a:r>
              <a:rPr lang="fr-FR" dirty="0"/>
              <a:t>, (</a:t>
            </a:r>
            <a:r>
              <a:rPr lang="fr-FR" sz="1200" kern="1200" dirty="0">
                <a:solidFill>
                  <a:schemeClr val="tx1"/>
                </a:solidFill>
                <a:effectLst/>
                <a:latin typeface="+mn-lt"/>
                <a:ea typeface="+mn-ea"/>
                <a:cs typeface="+mn-cs"/>
              </a:rPr>
              <a:t>https://markcarrigan.net, </a:t>
            </a:r>
            <a:r>
              <a:rPr lang="fr-FR" sz="1200" i="1" kern="1200" dirty="0">
                <a:solidFill>
                  <a:schemeClr val="tx1"/>
                </a:solidFill>
                <a:effectLst/>
                <a:latin typeface="+mn-lt"/>
                <a:ea typeface="+mn-ea"/>
                <a:cs typeface="+mn-cs"/>
              </a:rPr>
              <a:t>passim</a:t>
            </a:r>
            <a:r>
              <a:rPr lang="fr-FR" sz="1200" i="0" kern="1200" dirty="0">
                <a:solidFill>
                  <a:schemeClr val="tx1"/>
                </a:solidFill>
                <a:effectLst/>
                <a:latin typeface="+mn-lt"/>
                <a:ea typeface="+mn-ea"/>
                <a:cs typeface="+mn-cs"/>
              </a:rPr>
              <a:t>)</a:t>
            </a:r>
          </a:p>
          <a:p>
            <a:pPr marL="0" indent="0">
              <a:buFontTx/>
              <a:buNone/>
            </a:pPr>
            <a:r>
              <a:rPr lang="fr-FR"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would suggest academics </a:t>
            </a:r>
            <a:r>
              <a:rPr lang="en-US" sz="1200" i="0" kern="1200" dirty="0">
                <a:solidFill>
                  <a:schemeClr val="tx1"/>
                </a:solidFill>
                <a:effectLst/>
                <a:latin typeface="+mn-lt"/>
                <a:ea typeface="+mn-ea"/>
                <a:cs typeface="+mn-cs"/>
              </a:rPr>
              <a:t>should</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not</a:t>
            </a:r>
            <a:r>
              <a:rPr lang="en-US" sz="1200" i="1" kern="1200" dirty="0">
                <a:solidFill>
                  <a:schemeClr val="tx1"/>
                </a:solidFill>
                <a:effectLst/>
                <a:latin typeface="+mn-lt"/>
                <a:ea typeface="+mn-ea"/>
                <a:cs typeface="+mn-cs"/>
              </a:rPr>
              <a:t> use these tools unless they are willing to commit to using them in a reflexive and accountable way.</a:t>
            </a:r>
            <a:r>
              <a:rPr lang="fr-FR" sz="1200" i="1" kern="120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 et «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If you approach their use in a reflexive and dialogical way, as an interlocutor with which to develop your ideas, the quality of your work will be enhanced by the richness of generative AI’s contributions. </a:t>
            </a:r>
            <a:r>
              <a:rPr lang="fr-FR" sz="1200" i="0" kern="1200" dirty="0">
                <a:solidFill>
                  <a:schemeClr val="tx1"/>
                </a:solidFill>
                <a:effectLst/>
                <a:latin typeface="+mn-lt"/>
                <a:ea typeface="+mn-ea"/>
                <a:cs typeface="+mn-cs"/>
              </a:rPr>
              <a:t> » (M. </a:t>
            </a:r>
            <a:r>
              <a:rPr lang="fr-FR" sz="1200" i="0" kern="1200" dirty="0" err="1">
                <a:solidFill>
                  <a:schemeClr val="tx1"/>
                </a:solidFill>
                <a:effectLst/>
                <a:latin typeface="+mn-lt"/>
                <a:ea typeface="+mn-ea"/>
                <a:cs typeface="+mn-cs"/>
              </a:rPr>
              <a:t>Carrigan</a:t>
            </a:r>
            <a:r>
              <a:rPr lang="fr-FR" sz="1200" i="0"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Supeficial</a:t>
            </a:r>
            <a:r>
              <a:rPr lang="en-US" sz="1200" b="0" i="1" kern="1200" dirty="0">
                <a:solidFill>
                  <a:schemeClr val="tx1"/>
                </a:solidFill>
                <a:effectLst/>
                <a:latin typeface="+mn-lt"/>
                <a:ea typeface="+mn-ea"/>
                <a:cs typeface="+mn-cs"/>
              </a:rPr>
              <a:t> engagement with generative AI masks its potential contribution as an academic interlocuter</a:t>
            </a:r>
            <a:r>
              <a:rPr lang="fr-FR" sz="1200" i="0" kern="1200" dirty="0">
                <a:solidFill>
                  <a:schemeClr val="tx1"/>
                </a:solidFill>
                <a:effectLst/>
                <a:latin typeface="+mn-lt"/>
                <a:ea typeface="+mn-ea"/>
                <a:cs typeface="+mn-cs"/>
              </a:rPr>
              <a:t> »…, 29/08/2023, https://blogs.lse.ac.uk/impactofsocialsciences/2023/08/29/superficial-engagement-with-generative-ai-masks-its-potential-contribution-as-an-academic-interlocuter/) et une équipe à Wiley Partner Solutions (comparaison ChatGPT, Bard et outils maison) : H. Zou, « </a:t>
            </a:r>
            <a:r>
              <a:rPr lang="en-US" dirty="0"/>
              <a:t>Generative AI, ChatGPT, and Google Bard: Evaluating the Impact and Opportunities for Scholarly Publishing”</a:t>
            </a:r>
            <a:r>
              <a:rPr lang="fr-FR" sz="1200" i="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The </a:t>
            </a:r>
            <a:r>
              <a:rPr lang="fr-FR" sz="1200" i="1" kern="1200" dirty="0" err="1">
                <a:solidFill>
                  <a:schemeClr val="tx1"/>
                </a:solidFill>
                <a:effectLst/>
                <a:latin typeface="+mn-lt"/>
                <a:ea typeface="+mn-ea"/>
                <a:cs typeface="+mn-cs"/>
              </a:rPr>
              <a:t>scholarly</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kitchen</a:t>
            </a:r>
            <a:r>
              <a:rPr lang="fr-FR" sz="1200" i="1" kern="120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1er/08/2023, https://scholarlykitchen.sspnet.org/2023/08/17/generative-ai-chatgpt-and-google-bard-evaluating-the-impact-and-opportunities-for-scholarly-publishing/ et la réponse D. Smith, « </a:t>
            </a:r>
            <a:r>
              <a:rPr lang="en-US" dirty="0"/>
              <a:t>Guest Post – Was ChatGPT Set Up to Fail? Choosing the Right Tools and the Right Prompts is Essential for LLM Discovery”, </a:t>
            </a:r>
            <a:r>
              <a:rPr lang="en-US" i="1" dirty="0"/>
              <a:t>Ibid., </a:t>
            </a:r>
            <a:r>
              <a:rPr lang="en-US" dirty="0"/>
              <a:t>30/08/2023, https://scholarlykitchen.sspnet.org/2023/08/30/guest-post-was-chatgpt-set-up-to-fail-choosing-the-right-tools-and-the-right-prompts-is-essential-for-llm-discovery/ et les </a:t>
            </a:r>
            <a:r>
              <a:rPr lang="en-US" dirty="0" err="1"/>
              <a:t>commentaires</a:t>
            </a:r>
            <a:endParaRPr lang="fr-FR" dirty="0"/>
          </a:p>
          <a:p>
            <a:pPr marL="171450" indent="-171450">
              <a:buFont typeface="Wingdings" panose="05000000000000000000" pitchFamily="2" charset="2"/>
              <a:buChar char="à"/>
            </a:pPr>
            <a:endParaRPr lang="fr-FR" b="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47</a:t>
            </a:fld>
            <a:endParaRPr lang="fr-FR"/>
          </a:p>
        </p:txBody>
      </p:sp>
    </p:spTree>
    <p:extLst>
      <p:ext uri="{BB962C8B-B14F-4D97-AF65-F5344CB8AC3E}">
        <p14:creationId xmlns:p14="http://schemas.microsoft.com/office/powerpoint/2010/main" val="834752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Bard </a:t>
            </a:r>
            <a:r>
              <a:rPr lang="fr-FR" i="1" dirty="0"/>
              <a:t>supra</a:t>
            </a:r>
          </a:p>
          <a:p>
            <a:endParaRPr lang="fr-FR" i="1" dirty="0"/>
          </a:p>
          <a:p>
            <a:r>
              <a:rPr lang="fr-FR" i="0" dirty="0"/>
              <a:t>causes :</a:t>
            </a:r>
          </a:p>
          <a:p>
            <a:pPr marL="354013" lvl="1" indent="-171450">
              <a:buFontTx/>
              <a:buChar char="-"/>
            </a:pPr>
            <a:r>
              <a:rPr lang="fr-FR" i="0" dirty="0"/>
              <a:t>entraînement sur des données ouvertes (hors web invisible comme bases de données bibliographiques, contenus derrière </a:t>
            </a:r>
            <a:r>
              <a:rPr lang="fr-FR" i="1" dirty="0"/>
              <a:t>paywalls)</a:t>
            </a:r>
          </a:p>
          <a:p>
            <a:pPr marL="354013" lvl="1" indent="-171450">
              <a:buFontTx/>
              <a:buChar char="-"/>
            </a:pPr>
            <a:r>
              <a:rPr lang="fr-FR" i="0" dirty="0"/>
              <a:t>invention probabiliste si pas de réponse adéquate</a:t>
            </a:r>
          </a:p>
          <a:p>
            <a:pPr marL="354013" lvl="1" indent="-171450">
              <a:buFontTx/>
              <a:buChar char="-"/>
            </a:pPr>
            <a:r>
              <a:rPr lang="fr-FR" i="0" dirty="0"/>
              <a:t>pas de vérification des résultats donnés</a:t>
            </a:r>
          </a:p>
          <a:p>
            <a:pPr marL="171450" indent="-171450">
              <a:buFontTx/>
              <a:buChar char="-"/>
            </a:pPr>
            <a:endParaRPr lang="fr-FR" i="0" dirty="0"/>
          </a:p>
          <a:p>
            <a:pPr marL="0" indent="0">
              <a:buFontTx/>
              <a:buNone/>
            </a:pPr>
            <a:r>
              <a:rPr lang="fr-FR" i="0" dirty="0"/>
              <a:t>point d’attention :</a:t>
            </a:r>
          </a:p>
          <a:p>
            <a:pPr marL="446088" lvl="1" indent="-171450">
              <a:buFontTx/>
              <a:buChar char="-"/>
            </a:pPr>
            <a:r>
              <a:rPr lang="fr-FR" i="0" dirty="0"/>
              <a:t>il semblerait que les usagers considèrent comme plus utiles les réponses bien écrites mais fausses (ex. : ChatGPT) que les réponses moins fluides mais étayées (ex. : résumé de plusieurs sources sur Bing chat)</a:t>
            </a:r>
            <a:br>
              <a:rPr lang="fr-FR" i="0" dirty="0"/>
            </a:br>
            <a:r>
              <a:rPr lang="fr-FR" i="0" dirty="0"/>
              <a:t>-&gt; </a:t>
            </a:r>
            <a:r>
              <a:rPr lang="fr-FR" b="1" i="0" dirty="0"/>
              <a:t>mieux c’est écrit, plus il faut se méfier </a:t>
            </a:r>
            <a:r>
              <a:rPr lang="fr-FR" i="0" dirty="0"/>
              <a:t>(A. Tay, </a:t>
            </a:r>
            <a:r>
              <a:rPr lang="fr-FR" noProof="0" dirty="0"/>
              <a:t>« </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48</a:t>
            </a:fld>
            <a:endParaRPr lang="fr-FR"/>
          </a:p>
        </p:txBody>
      </p:sp>
    </p:spTree>
    <p:extLst>
      <p:ext uri="{BB962C8B-B14F-4D97-AF65-F5344CB8AC3E}">
        <p14:creationId xmlns:p14="http://schemas.microsoft.com/office/powerpoint/2010/main" val="2870753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 Grok 3, 28/02/2025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49</a:t>
            </a:fld>
            <a:endParaRPr lang="fr-FR"/>
          </a:p>
        </p:txBody>
      </p:sp>
    </p:spTree>
    <p:extLst>
      <p:ext uri="{BB962C8B-B14F-4D97-AF65-F5344CB8AC3E}">
        <p14:creationId xmlns:p14="http://schemas.microsoft.com/office/powerpoint/2010/main" val="3319786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Perplexity </a:t>
            </a:r>
            <a:r>
              <a:rPr lang="fr-FR" i="1" dirty="0"/>
              <a:t>supra </a:t>
            </a:r>
            <a:r>
              <a:rPr lang="fr-FR" i="0" dirty="0"/>
              <a:t>– recherches lancées immédiatement l’une après l’autre</a:t>
            </a:r>
          </a:p>
          <a:p>
            <a:endParaRPr lang="fr-FR" i="0" dirty="0"/>
          </a:p>
          <a:p>
            <a:r>
              <a:rPr lang="fr-FR" i="0" dirty="0"/>
              <a:t>cause :</a:t>
            </a:r>
          </a:p>
          <a:p>
            <a:r>
              <a:rPr lang="fr-FR" i="0" dirty="0"/>
              <a:t>- production de contenu aléatoire : </a:t>
            </a:r>
            <a:r>
              <a:rPr lang="fr-FR" b="1" i="0" dirty="0"/>
              <a:t>pas d’index préconstruit </a:t>
            </a:r>
            <a:r>
              <a:rPr lang="fr-FR" i="0" dirty="0"/>
              <a:t>ou de réponse prédictible mais </a:t>
            </a:r>
            <a:r>
              <a:rPr lang="fr-FR" b="1" i="0" dirty="0"/>
              <a:t>génération à la volée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50</a:t>
            </a:fld>
            <a:endParaRPr lang="fr-FR"/>
          </a:p>
        </p:txBody>
      </p:sp>
    </p:spTree>
    <p:extLst>
      <p:ext uri="{BB962C8B-B14F-4D97-AF65-F5344CB8AC3E}">
        <p14:creationId xmlns:p14="http://schemas.microsoft.com/office/powerpoint/2010/main" val="3601846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GPT-4 (13/03/2024) :</a:t>
            </a:r>
            <a:r>
              <a:rPr lang="fr-FR" sz="1200" b="0" i="0" kern="1200" dirty="0">
                <a:solidFill>
                  <a:schemeClr val="tx1"/>
                </a:solidFill>
                <a:effectLst/>
                <a:latin typeface="+mn-lt"/>
                <a:ea typeface="+mn-ea"/>
                <a:cs typeface="+mn-cs"/>
              </a:rPr>
              <a:t> Y a-t-il un lien entre pesticides et disparition des abeilles ? </a:t>
            </a:r>
            <a:r>
              <a:rPr lang="fr-FR" sz="1200" kern="1200" dirty="0">
                <a:solidFill>
                  <a:schemeClr val="tx1"/>
                </a:solidFill>
                <a:effectLst/>
                <a:latin typeface="+mn-lt"/>
                <a:ea typeface="+mn-ea"/>
                <a:cs typeface="+mn-cs"/>
              </a:rPr>
              <a:t>Fournis-moi une liste de 3 références bibliographiques de référence pour commencer sur ce sujet, formatées au style APA</a:t>
            </a:r>
            <a:r>
              <a:rPr lang="fr-FR" sz="1200" b="0" i="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51</a:t>
            </a:fld>
            <a:endParaRPr lang="fr-FR"/>
          </a:p>
        </p:txBody>
      </p:sp>
    </p:spTree>
    <p:extLst>
      <p:ext uri="{BB962C8B-B14F-4D97-AF65-F5344CB8AC3E}">
        <p14:creationId xmlns:p14="http://schemas.microsoft.com/office/powerpoint/2010/main" val="1271288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5637" cy="3351213"/>
          </a:xfrm>
        </p:spPr>
      </p:sp>
      <p:sp>
        <p:nvSpPr>
          <p:cNvPr id="3" name="Espace réservé des notes 2"/>
          <p:cNvSpPr>
            <a:spLocks noGrp="1"/>
          </p:cNvSpPr>
          <p:nvPr>
            <p:ph type="body" idx="1"/>
          </p:nvPr>
        </p:nvSpPr>
        <p:spPr/>
        <p:txBody>
          <a:bodyPr/>
          <a:lstStyle/>
          <a:p>
            <a:r>
              <a:rPr lang="fr-FR" dirty="0"/>
              <a:t>source : https://www.reddit.com/r/midjourney/comments/131ebyk/what_midjourney_thinks_professors_look_like_based/</a:t>
            </a:r>
          </a:p>
          <a:p>
            <a:endParaRPr lang="fr-FR" dirty="0"/>
          </a:p>
          <a:p>
            <a:r>
              <a:rPr lang="fr-FR" dirty="0"/>
              <a:t>causes : </a:t>
            </a:r>
          </a:p>
          <a:p>
            <a:pPr lvl="1"/>
            <a:r>
              <a:rPr lang="fr-FR" dirty="0"/>
              <a:t>- biais des données d’entraînement</a:t>
            </a:r>
          </a:p>
          <a:p>
            <a:pPr lvl="1"/>
            <a:r>
              <a:rPr lang="fr-FR" dirty="0"/>
              <a:t>- principe de fonctionnement même des algorithmes : faire des groupes, en fonction de points communs</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79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génératives généralistes, voir également la réponse de Claude quand on lui demande s’il est capable de théoriser (M. </a:t>
            </a:r>
            <a:r>
              <a:rPr lang="fr-FR" dirty="0" err="1"/>
              <a:t>Carrigan</a:t>
            </a:r>
            <a:r>
              <a:rPr lang="fr-FR" dirty="0"/>
              <a:t>, « </a:t>
            </a:r>
            <a:r>
              <a:rPr lang="en-US" dirty="0"/>
              <a:t>Claude AI the social theorist. Or, can we have </a:t>
            </a:r>
            <a:r>
              <a:rPr lang="en-US" dirty="0" err="1"/>
              <a:t>theorising</a:t>
            </a:r>
            <a:r>
              <a:rPr lang="en-US" dirty="0"/>
              <a:t> without thinking?</a:t>
            </a:r>
            <a:r>
              <a:rPr lang="fr-FR" dirty="0"/>
              <a:t> », 06/08/2023, https://markcarrigan.net/2023/08/06/claude-ai-the-social-theorist/) :</a:t>
            </a:r>
          </a:p>
          <a:p>
            <a:endParaRPr lang="fr-FR" dirty="0"/>
          </a:p>
          <a:p>
            <a:r>
              <a:rPr lang="fr-FR" dirty="0"/>
              <a:t>« </a:t>
            </a:r>
            <a:r>
              <a:rPr lang="en-US" sz="1200" i="1" kern="1200" dirty="0">
                <a:solidFill>
                  <a:schemeClr val="tx1"/>
                </a:solidFill>
                <a:effectLst/>
                <a:latin typeface="+mn-lt"/>
                <a:ea typeface="+mn-ea"/>
                <a:cs typeface="+mn-cs"/>
              </a:rPr>
              <a:t>You raise thoughtful points. I don’t have a sophisticated understanding of theory building or the ability to genuinely theorize. As an AI system created by Anthropic to be helpful, harmless, and honest, I have limitations. </a:t>
            </a:r>
            <a:r>
              <a:rPr lang="fr-FR" sz="1200" i="1" kern="1200" dirty="0" err="1">
                <a:solidFill>
                  <a:schemeClr val="tx1"/>
                </a:solidFill>
                <a:effectLst/>
                <a:latin typeface="+mn-lt"/>
                <a:ea typeface="+mn-ea"/>
                <a:cs typeface="+mn-cs"/>
              </a:rPr>
              <a:t>Some</a:t>
            </a:r>
            <a:r>
              <a:rPr lang="fr-FR" sz="1200" i="1" kern="1200" dirty="0">
                <a:solidFill>
                  <a:schemeClr val="tx1"/>
                </a:solidFill>
                <a:effectLst/>
                <a:latin typeface="+mn-lt"/>
                <a:ea typeface="+mn-ea"/>
                <a:cs typeface="+mn-cs"/>
              </a:rPr>
              <a:t> key </a:t>
            </a:r>
            <a:r>
              <a:rPr lang="fr-FR" sz="1200" i="1" kern="1200" dirty="0" err="1">
                <a:solidFill>
                  <a:schemeClr val="tx1"/>
                </a:solidFill>
                <a:effectLst/>
                <a:latin typeface="+mn-lt"/>
                <a:ea typeface="+mn-ea"/>
                <a:cs typeface="+mn-cs"/>
              </a:rPr>
              <a:t>things</a:t>
            </a:r>
            <a:r>
              <a:rPr lang="fr-FR" sz="1200" i="1" kern="1200" dirty="0">
                <a:solidFill>
                  <a:schemeClr val="tx1"/>
                </a:solidFill>
                <a:effectLst/>
                <a:latin typeface="+mn-lt"/>
                <a:ea typeface="+mn-ea"/>
                <a:cs typeface="+mn-cs"/>
              </a:rPr>
              <a:t> to </a:t>
            </a:r>
            <a:r>
              <a:rPr lang="fr-FR" sz="1200" i="1" kern="1200" dirty="0" err="1">
                <a:solidFill>
                  <a:schemeClr val="tx1"/>
                </a:solidFill>
                <a:effectLst/>
                <a:latin typeface="+mn-lt"/>
                <a:ea typeface="+mn-ea"/>
                <a:cs typeface="+mn-cs"/>
              </a:rPr>
              <a:t>understand</a:t>
            </a:r>
            <a:r>
              <a:rPr lang="fr-FR" sz="1200" i="1" kern="1200" dirty="0">
                <a:solidFill>
                  <a:schemeClr val="tx1"/>
                </a:solidFill>
                <a:effectLst/>
                <a:latin typeface="+mn-lt"/>
                <a:ea typeface="+mn-ea"/>
                <a:cs typeface="+mn-cs"/>
              </a:rPr>
              <a:t> about </a:t>
            </a:r>
            <a:r>
              <a:rPr lang="fr-FR" sz="1200" i="1" kern="1200" dirty="0" err="1">
                <a:solidFill>
                  <a:schemeClr val="tx1"/>
                </a:solidFill>
                <a:effectLst/>
                <a:latin typeface="+mn-lt"/>
                <a:ea typeface="+mn-ea"/>
                <a:cs typeface="+mn-cs"/>
              </a:rPr>
              <a:t>my</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responses</a:t>
            </a:r>
            <a:r>
              <a:rPr lang="fr-FR" sz="1200" i="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cannot independently reason or make conceptual leaps. I rely on the training data provided by my creators at Anthropic.</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When prompted with novel combinations of ideas or domains, I attempt to provide relevant information from my training, but cannot synthesize new conceptual frameworks.</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may articulate responses that have a surface resemblance to theorizing or analysis. But this mimicry is constrained by my training data and lacks human cognition.</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The appearance of new insight emerges from making connections between textual data I’ve been exposed to, not an innate capacity for original thought or theorizing.</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My skills are in retrieving relevant information and presenting it conversationally. But I lack deeper human capacities for creativity, ideation, and knowledge synthesis.</a:t>
            </a:r>
            <a:endParaRPr lang="fr-FR"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raise great questions about the intersections between AI capabilities, theorizing, and knowledge creation. Advances in AI may one day allow systems to participate in theory building more meaningfully. As an AI assistant created by Anthropic today, I’m unable to genuinely theorize or analyze in human-like ways. I hope I can still be useful in this conversation while clarifying the current limitations of my skills. Please let me know if I can provide any other clarity around this important issue!”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37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a:t>
            </a:fld>
            <a:endParaRPr lang="fr-FR"/>
          </a:p>
        </p:txBody>
      </p:sp>
    </p:spTree>
    <p:extLst>
      <p:ext uri="{BB962C8B-B14F-4D97-AF65-F5344CB8AC3E}">
        <p14:creationId xmlns:p14="http://schemas.microsoft.com/office/powerpoint/2010/main" val="2208516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56</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58</a:t>
            </a:fld>
            <a:endParaRPr lang="fr-FR"/>
          </a:p>
        </p:txBody>
      </p:sp>
    </p:spTree>
    <p:extLst>
      <p:ext uri="{BB962C8B-B14F-4D97-AF65-F5344CB8AC3E}">
        <p14:creationId xmlns:p14="http://schemas.microsoft.com/office/powerpoint/2010/main" val="254818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59</a:t>
            </a:fld>
            <a:endParaRPr lang="fr-FR"/>
          </a:p>
        </p:txBody>
      </p:sp>
    </p:spTree>
    <p:extLst>
      <p:ext uri="{BB962C8B-B14F-4D97-AF65-F5344CB8AC3E}">
        <p14:creationId xmlns:p14="http://schemas.microsoft.com/office/powerpoint/2010/main" val="2122809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08439-F526-878E-07F3-4797F8EBCA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60D5D1-8F1B-FE35-58C8-88E044A78B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5F13BA-93C2-5B1C-A468-00CE9F224BDE}"/>
              </a:ext>
            </a:extLst>
          </p:cNvPr>
          <p:cNvSpPr>
            <a:spLocks noGrp="1"/>
          </p:cNvSpPr>
          <p:nvPr>
            <p:ph type="body" idx="1"/>
          </p:nvPr>
        </p:nvSpPr>
        <p:spPr/>
        <p:txBody>
          <a:bodyPr/>
          <a:lstStyle/>
          <a:p>
            <a:r>
              <a:rPr lang="fr-FR" noProof="0" dirty="0"/>
              <a:t>A. Tay :</a:t>
            </a:r>
          </a:p>
          <a:p>
            <a:r>
              <a:rPr lang="fr-FR" noProof="0" dirty="0"/>
              <a:t>- « Q&amp;A academic systems - Elicit.org, Scispace, </a:t>
            </a:r>
            <a:r>
              <a:rPr lang="fr-FR" noProof="0" dirty="0" err="1"/>
              <a:t>Consensus.app</a:t>
            </a:r>
            <a:r>
              <a:rPr lang="fr-FR" noProof="0" dirty="0"/>
              <a:t>, Scite.ai and </a:t>
            </a:r>
            <a:r>
              <a:rPr lang="fr-FR" noProof="0" dirty="0" err="1"/>
              <a:t>Galactica</a:t>
            </a:r>
            <a:r>
              <a:rPr lang="fr-FR" noProof="0" dirty="0"/>
              <a:t> » …, 27/11/2022, https://musingsaboutlibrarianship.blogspot.com/2023/07/using-large-language-models-to-generate.html</a:t>
            </a:r>
          </a:p>
          <a:p>
            <a:pPr marL="171450" indent="-171450">
              <a:buFontTx/>
              <a:buChar char="-"/>
            </a:pPr>
            <a:r>
              <a:rPr lang="fr-FR" noProof="0" dirty="0"/>
              <a:t>«</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 </a:t>
            </a:r>
            <a:r>
              <a:rPr lang="en-US" noProof="0" dirty="0"/>
              <a:t>Using Large language models to generate and extract direct answers - More academic search systems - Scite Assistant , Scispace, Zeta Alpha</a:t>
            </a:r>
            <a:r>
              <a:rPr lang="fr-FR" noProof="0" dirty="0"/>
              <a:t> »…, 06/07/2023,</a:t>
            </a:r>
            <a:r>
              <a:rPr lang="fr-FR" sz="1200" dirty="0"/>
              <a:t> https://musingsaboutlibrarianship.blogspot.com/2023/07/using-large-language-models-to-generate.html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t> </a:t>
            </a:r>
            <a:r>
              <a:rPr lang="fr-FR" noProof="0" dirty="0"/>
              <a:t>« </a:t>
            </a:r>
            <a:r>
              <a:rPr lang="en-US" sz="1200" dirty="0"/>
              <a:t>Testing AI Academic Search Engines (1): Defining the tools </a:t>
            </a:r>
            <a:r>
              <a:rPr lang="fr-FR" noProof="0" dirty="0"/>
              <a:t>»…, 30/05/2025, https://musingsaboutlibrarianship.blogspot.com/2025/03/testing-ai-academic-search-engines-1.html</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à compléter par </a:t>
            </a:r>
            <a:r>
              <a:rPr lang="fr-FR" sz="1200" dirty="0"/>
              <a:t>« </a:t>
            </a:r>
            <a:r>
              <a:rPr lang="en-US" sz="1200" dirty="0"/>
              <a:t>List of academic search engines that use Large Language models for generative answers (Updated to Oct 2023)</a:t>
            </a:r>
            <a:r>
              <a:rPr lang="fr-FR" sz="1200" dirty="0"/>
              <a:t> », https://musingsaboutlibrarianship.blogspot.com/p/list-of-academic-search-engines-that.html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voir également </a:t>
            </a:r>
            <a:r>
              <a:rPr lang="fr-FR" sz="1200" dirty="0"/>
              <a:t>K. Sanderson. « </a:t>
            </a:r>
            <a:r>
              <a:rPr lang="en-US" sz="1200" dirty="0"/>
              <a:t>AI science search engines are exploding in number…</a:t>
            </a:r>
            <a:r>
              <a:rPr lang="fr-FR" sz="1200" dirty="0"/>
              <a:t>», 17/04/2023, https://www.nature.com/articles/d41586-023-01273-w </a:t>
            </a:r>
            <a:r>
              <a:rPr lang="en-US" sz="1200" dirty="0"/>
              <a:t>: Elicit, Scite, Consensus</a:t>
            </a:r>
            <a:endParaRPr lang="fr-FR" sz="1200" dirty="0"/>
          </a:p>
          <a:p>
            <a:endParaRPr lang="fr-FR" noProof="0" dirty="0"/>
          </a:p>
          <a:p>
            <a:r>
              <a:rPr lang="fr-FR" b="1" noProof="0" dirty="0"/>
              <a:t>le plus souvent, associent les résultats d’une recherche bibliographique par un moteur de recherche / base de données bibliographique classique (</a:t>
            </a:r>
            <a:r>
              <a:rPr lang="fr-FR" b="1" i="1" noProof="0" dirty="0"/>
              <a:t>search</a:t>
            </a:r>
            <a:r>
              <a:rPr lang="fr-FR" b="1" noProof="0" dirty="0"/>
              <a:t>) à une couche LLM pour synthétiser ou résumer les résultats (</a:t>
            </a:r>
            <a:r>
              <a:rPr lang="fr-FR" b="1" i="0" noProof="0" dirty="0"/>
              <a:t>IA générative)</a:t>
            </a:r>
            <a:r>
              <a:rPr lang="fr-FR" b="1" noProof="0" dirty="0"/>
              <a:t> </a:t>
            </a:r>
            <a:r>
              <a:rPr lang="fr-FR" b="0" noProof="0" dirty="0"/>
              <a:t>: RAG (</a:t>
            </a:r>
            <a:r>
              <a:rPr lang="fr-FR" b="0" i="1" dirty="0"/>
              <a:t>Retrieval augmented generation </a:t>
            </a:r>
            <a:r>
              <a:rPr lang="fr-FR" b="0" i="0" dirty="0"/>
              <a:t>/ génération augmentée par récupération</a:t>
            </a:r>
            <a:r>
              <a:rPr lang="fr-FR" b="0" dirty="0"/>
              <a:t>) et/ou extraction d’informations / de sens </a:t>
            </a:r>
            <a:endParaRPr lang="fr-FR" b="0" noProof="0" dirty="0"/>
          </a:p>
          <a:p>
            <a:r>
              <a:rPr lang="fr-FR" b="1" noProof="0" dirty="0">
                <a:sym typeface="Wingdings" panose="05000000000000000000" pitchFamily="2" charset="2"/>
              </a:rPr>
              <a:t> </a:t>
            </a:r>
            <a:r>
              <a:rPr lang="fr-FR" b="1" noProof="0" dirty="0"/>
              <a:t>le rôle du LLM est alors limité au périmètre du travail sur la langue</a:t>
            </a:r>
          </a:p>
          <a:p>
            <a:endParaRPr lang="fr-FR" noProof="0" dirty="0"/>
          </a:p>
          <a:p>
            <a:pPr marL="171450" indent="-171450">
              <a:buFontTx/>
              <a:buChar char="-"/>
            </a:pPr>
            <a:r>
              <a:rPr lang="fr-FR" b="1" noProof="0" dirty="0"/>
              <a:t>extraction de données (</a:t>
            </a:r>
            <a:r>
              <a:rPr lang="fr-FR" b="1" i="1" noProof="0" dirty="0"/>
              <a:t>abstracts</a:t>
            </a:r>
            <a:r>
              <a:rPr lang="fr-FR" b="1" i="0" noProof="0" dirty="0"/>
              <a:t>, texte intégral)</a:t>
            </a:r>
          </a:p>
          <a:p>
            <a:pPr marL="171450" indent="-171450">
              <a:buFontTx/>
              <a:buChar char="-"/>
            </a:pPr>
            <a:r>
              <a:rPr lang="fr-FR" b="1" i="0" noProof="0" dirty="0"/>
              <a:t>identification des publications les plus importantes dans un domaine (« </a:t>
            </a:r>
            <a:r>
              <a:rPr lang="fr-FR" b="1" i="1" noProof="0" dirty="0" err="1"/>
              <a:t>seminal</a:t>
            </a:r>
            <a:r>
              <a:rPr lang="fr-FR" b="1" i="0" noProof="0" dirty="0"/>
              <a:t> »)</a:t>
            </a:r>
          </a:p>
          <a:p>
            <a:pPr marL="171450" indent="-171450">
              <a:buFontTx/>
              <a:buChar char="-"/>
            </a:pPr>
            <a:r>
              <a:rPr lang="fr-FR" b="1" i="0" noProof="0" dirty="0"/>
              <a:t>génération de réponses (ex. : résumé de plusieurs articles, résumé des conclusions les plus importantes dans un domaine)</a:t>
            </a:r>
          </a:p>
          <a:p>
            <a:pPr marL="171450" indent="-171450">
              <a:buFontTx/>
              <a:buChar char="-"/>
            </a:pPr>
            <a:r>
              <a:rPr lang="fr-FR" b="1" i="0" noProof="0" dirty="0"/>
              <a:t>recommandation de citations</a:t>
            </a:r>
          </a:p>
          <a:p>
            <a:pPr marL="171450" indent="-171450">
              <a:buFontTx/>
              <a:buChar char="-"/>
            </a:pPr>
            <a:r>
              <a:rPr lang="fr-FR" b="1" i="0" noProof="0" dirty="0"/>
              <a:t>décomposition des publications (méthodes, résultats…)</a:t>
            </a:r>
          </a:p>
          <a:p>
            <a:pPr marL="171450" indent="-171450">
              <a:buFontTx/>
              <a:buChar char="-"/>
            </a:pPr>
            <a:endParaRPr lang="fr-FR" i="0" noProof="0" dirty="0"/>
          </a:p>
          <a:p>
            <a:pPr marL="171450" indent="-171450">
              <a:buFont typeface="Wingdings" panose="05000000000000000000" pitchFamily="2" charset="2"/>
              <a:buChar char="à"/>
            </a:pPr>
            <a:r>
              <a:rPr lang="fr-FR" i="0" noProof="0" dirty="0">
                <a:sym typeface="Wingdings" panose="05000000000000000000" pitchFamily="2" charset="2"/>
              </a:rPr>
              <a:t>pas seulement fourniture de réponses (comme ChatGPT) mais aussi de </a:t>
            </a:r>
            <a:r>
              <a:rPr lang="fr-FR" b="1" i="0" noProof="0" dirty="0">
                <a:sym typeface="Wingdings" panose="05000000000000000000" pitchFamily="2" charset="2"/>
              </a:rPr>
              <a:t>synthèse de ressources académiques </a:t>
            </a:r>
            <a:r>
              <a:rPr lang="fr-FR" i="0" noProof="0" dirty="0">
                <a:sym typeface="Wingdings" panose="05000000000000000000" pitchFamily="2" charset="2"/>
              </a:rPr>
              <a:t>(« </a:t>
            </a:r>
            <a:r>
              <a:rPr lang="fr-FR" i="1" noProof="0" dirty="0" err="1">
                <a:sym typeface="Wingdings" panose="05000000000000000000" pitchFamily="2" charset="2"/>
              </a:rPr>
              <a:t>synthesis</a:t>
            </a:r>
            <a:r>
              <a:rPr lang="fr-FR" i="1" noProof="0" dirty="0">
                <a:sym typeface="Wingdings" panose="05000000000000000000" pitchFamily="2" charset="2"/>
              </a:rPr>
              <a:t> engines</a:t>
            </a:r>
            <a:r>
              <a:rPr lang="fr-FR" i="0" noProof="0" dirty="0">
                <a:sym typeface="Wingdings" panose="05000000000000000000" pitchFamily="2" charset="2"/>
              </a:rPr>
              <a:t> », Consensus, https://consensus.app/home/blog/introducing-the-consensus-meter/)</a:t>
            </a:r>
          </a:p>
          <a:p>
            <a:pPr marL="171450" indent="-171450">
              <a:buFont typeface="Wingdings" panose="05000000000000000000" pitchFamily="2" charset="2"/>
              <a:buChar char="à"/>
            </a:pPr>
            <a:endParaRPr lang="fr-FR" i="0" noProof="0" dirty="0">
              <a:sym typeface="Wingdings" panose="05000000000000000000" pitchFamily="2" charset="2"/>
            </a:endParaRPr>
          </a:p>
          <a:p>
            <a:pPr marL="0" indent="0">
              <a:buFont typeface="Wingdings" panose="05000000000000000000" pitchFamily="2" charset="2"/>
              <a:buNone/>
            </a:pPr>
            <a:r>
              <a:rPr lang="fr-FR" i="0" noProof="0" dirty="0">
                <a:sym typeface="Wingdings" panose="05000000000000000000" pitchFamily="2" charset="2"/>
              </a:rPr>
              <a:t>pour les développeurs de ces outils : permet de démocratiser et faciliter l’accès à la recherche, même pour les non-spécialistes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a:p>
            <a:pPr marL="0" indent="0">
              <a:buFont typeface="Wingdings" panose="05000000000000000000" pitchFamily="2" charset="2"/>
              <a:buNone/>
            </a:pPr>
            <a:r>
              <a:rPr lang="fr-FR" i="0" noProof="0" dirty="0"/>
              <a:t>d’autres outils encore : cf. C. Tisserand-</a:t>
            </a:r>
            <a:r>
              <a:rPr lang="fr-FR" i="0" noProof="0" dirty="0" err="1"/>
              <a:t>Barthole</a:t>
            </a:r>
            <a:r>
              <a:rPr lang="fr-FR" i="0" noProof="0" dirty="0"/>
              <a:t>, « La vague d’outils IA pour l’Information Scientifique et Technique (IST) »…, 12/2023, https://bases-netsources.com/articles-de-bases/la-vague-d-outils-ia-pour-l-ist</a:t>
            </a:r>
          </a:p>
          <a:p>
            <a:pPr marL="0" indent="0">
              <a:buFont typeface="Wingdings" panose="05000000000000000000" pitchFamily="2" charset="2"/>
              <a:buNone/>
            </a:pPr>
            <a:r>
              <a:rPr lang="fr-FR" i="0" noProof="0" dirty="0"/>
              <a:t>exemples : </a:t>
            </a:r>
          </a:p>
          <a:p>
            <a:pPr marL="0" indent="0">
              <a:buFont typeface="Wingdings" panose="05000000000000000000" pitchFamily="2" charset="2"/>
              <a:buNone/>
            </a:pPr>
            <a:r>
              <a:rPr lang="fr-FR" i="0" noProof="0" dirty="0"/>
              <a:t>- R discovery (https://discovery.researcher.life/ et https://discovery.researcher.life/ask-rdiscovery)</a:t>
            </a:r>
          </a:p>
          <a:p>
            <a:pPr marL="0" indent="0">
              <a:buFont typeface="Wingdings" panose="05000000000000000000" pitchFamily="2" charset="2"/>
              <a:buNone/>
            </a:pPr>
            <a:r>
              <a:rPr lang="fr-FR" i="0" noProof="0" dirty="0"/>
              <a:t>- Epsilon [Semantic scholar et GPT-4] (https://www.epsilon-ai.com/)</a:t>
            </a:r>
          </a:p>
          <a:p>
            <a:pPr marL="171450" indent="-171450">
              <a:buFontTx/>
              <a:buChar char="-"/>
            </a:pPr>
            <a:r>
              <a:rPr lang="fr-FR" i="0" noProof="0" dirty="0"/>
              <a:t>Zeta alpha (IA et machine learning) (https://www.zeta-alpha.com/)</a:t>
            </a:r>
          </a:p>
          <a:p>
            <a:pPr marL="0" indent="0">
              <a:buFontTx/>
              <a:buNone/>
            </a:pPr>
            <a:r>
              <a:rPr lang="fr-FR" i="0" noProof="0" dirty="0"/>
              <a:t>...</a:t>
            </a:r>
          </a:p>
          <a:p>
            <a:pPr marL="0" indent="0">
              <a:buFontTx/>
              <a:buNone/>
            </a:pPr>
            <a:r>
              <a:rPr lang="fr-FR" i="0" noProof="0" dirty="0"/>
              <a:t>critères de choix : informations sur l’origine des données et la couche technique LLM ; couverture (disciplines…) ; informations sur le producteur du service ;  intérêt des réponses par rapport à une recherche type ; fonctionnalités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p:txBody>
      </p:sp>
      <p:sp>
        <p:nvSpPr>
          <p:cNvPr id="4" name="Espace réservé du numéro de diapositive 3">
            <a:extLst>
              <a:ext uri="{FF2B5EF4-FFF2-40B4-BE49-F238E27FC236}">
                <a16:creationId xmlns:a16="http://schemas.microsoft.com/office/drawing/2014/main" id="{E1DE00F8-4B90-ED97-00E8-EF5621B6F9CE}"/>
              </a:ext>
            </a:extLst>
          </p:cNvPr>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60</a:t>
            </a:fld>
            <a:endParaRPr lang="fr-FR"/>
          </a:p>
        </p:txBody>
      </p:sp>
    </p:spTree>
    <p:extLst>
      <p:ext uri="{BB962C8B-B14F-4D97-AF65-F5344CB8AC3E}">
        <p14:creationId xmlns:p14="http://schemas.microsoft.com/office/powerpoint/2010/main" val="3234240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61</a:t>
            </a:fld>
            <a:endParaRPr lang="fr-FR"/>
          </a:p>
        </p:txBody>
      </p:sp>
    </p:spTree>
    <p:extLst>
      <p:ext uri="{BB962C8B-B14F-4D97-AF65-F5344CB8AC3E}">
        <p14:creationId xmlns:p14="http://schemas.microsoft.com/office/powerpoint/2010/main" val="3238407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62</a:t>
            </a:fld>
            <a:endParaRPr lang="fr-FR"/>
          </a:p>
        </p:txBody>
      </p:sp>
    </p:spTree>
    <p:extLst>
      <p:ext uri="{BB962C8B-B14F-4D97-AF65-F5344CB8AC3E}">
        <p14:creationId xmlns:p14="http://schemas.microsoft.com/office/powerpoint/2010/main" val="1267057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noProof="0" dirty="0"/>
              <a:t>potentiels pour la recherche</a:t>
            </a:r>
            <a:endParaRPr lang="fr-FR" noProof="0" dirty="0"/>
          </a:p>
          <a:p>
            <a:pPr marL="628650" lvl="1" indent="-171450">
              <a:buFontTx/>
              <a:buChar char="-"/>
            </a:pPr>
            <a:r>
              <a:rPr lang="fr-FR" b="1" noProof="0" dirty="0"/>
              <a:t>association des systèmes de recherche d’information classique [requête par mots-clés] et des possibilités des LLM [invite conversationnelle ou prompt] ?</a:t>
            </a:r>
          </a:p>
          <a:p>
            <a:pPr marL="628650" lvl="1" indent="-171450">
              <a:buFontTx/>
              <a:buChar char="-"/>
            </a:pPr>
            <a:r>
              <a:rPr lang="fr-FR" b="1" noProof="0" dirty="0"/>
              <a:t>de plus grandes possibilités pour la recherche</a:t>
            </a:r>
          </a:p>
          <a:p>
            <a:pPr marL="457200" lvl="1" indent="0">
              <a:buFontTx/>
              <a:buNone/>
            </a:pPr>
            <a:r>
              <a:rPr lang="fr-FR" b="1" noProof="0" dirty="0"/>
              <a:t>ex. : 	langage</a:t>
            </a:r>
            <a:r>
              <a:rPr lang="fr-FR" b="1" baseline="0" noProof="0" dirty="0"/>
              <a:t> naturel</a:t>
            </a:r>
          </a:p>
          <a:p>
            <a:pPr marL="457200" lvl="1" indent="0">
              <a:buFontTx/>
              <a:buNone/>
            </a:pPr>
            <a:r>
              <a:rPr lang="fr-FR" b="1" baseline="0" noProof="0" dirty="0"/>
              <a:t>	</a:t>
            </a:r>
            <a:r>
              <a:rPr lang="fr-FR" b="1" noProof="0" dirty="0"/>
              <a:t>extraction de données de textes, de PDF</a:t>
            </a:r>
          </a:p>
          <a:p>
            <a:pPr marL="457200" lvl="1" indent="0">
              <a:buFontTx/>
              <a:buNone/>
            </a:pPr>
            <a:r>
              <a:rPr lang="fr-FR" b="1" noProof="0" dirty="0"/>
              <a:t>	résumé de textes</a:t>
            </a:r>
          </a:p>
          <a:p>
            <a:pPr marL="457200" lvl="1" indent="0">
              <a:buFontTx/>
              <a:buNone/>
            </a:pPr>
            <a:r>
              <a:rPr lang="fr-FR" b="1" noProof="0" dirty="0"/>
              <a:t>	explication de vocabulaire</a:t>
            </a:r>
          </a:p>
          <a:p>
            <a:pPr marL="457200" lvl="1" indent="0">
              <a:buFontTx/>
              <a:buNone/>
            </a:pPr>
            <a:r>
              <a:rPr lang="fr-FR" b="1" noProof="0" dirty="0"/>
              <a:t>	recommandation de publications similaires, voire revue de littérature</a:t>
            </a:r>
          </a:p>
          <a:p>
            <a:pPr marL="628650" lvl="1" indent="-171450">
              <a:buFont typeface="Wingdings" panose="05000000000000000000" pitchFamily="2" charset="2"/>
              <a:buChar char="à"/>
            </a:pPr>
            <a:r>
              <a:rPr lang="fr-FR" b="1" noProof="0" dirty="0">
                <a:sym typeface="Wingdings" panose="05000000000000000000" pitchFamily="2" charset="2"/>
              </a:rPr>
              <a:t>fournir des réponses, parfois rédigées, et pas seulement des listes de liens bibliographiques comme un moteur de recherche ou une base de données bibliographique « classique »</a:t>
            </a:r>
          </a:p>
          <a:p>
            <a:pPr marL="628650" lvl="1" indent="-171450">
              <a:buFont typeface="Wingdings" panose="05000000000000000000" pitchFamily="2" charset="2"/>
              <a:buChar char="à"/>
            </a:pPr>
            <a:endParaRPr lang="fr-FR" b="1" noProof="0" dirty="0">
              <a:sym typeface="Wingdings" panose="05000000000000000000" pitchFamily="2" charset="2"/>
            </a:endParaRPr>
          </a:p>
          <a:p>
            <a:pPr marL="0" lvl="0" indent="0">
              <a:buFont typeface="Wingdings" panose="05000000000000000000" pitchFamily="2" charset="2"/>
              <a:buNone/>
            </a:pPr>
            <a:r>
              <a:rPr lang="fr-FR" b="1" noProof="0" dirty="0">
                <a:sym typeface="Wingdings" panose="05000000000000000000" pitchFamily="2" charset="2"/>
              </a:rPr>
              <a:t>- </a:t>
            </a:r>
            <a:r>
              <a:rPr lang="fr-FR" b="1" u="sng" noProof="0" dirty="0">
                <a:sym typeface="Wingdings" panose="05000000000000000000" pitchFamily="2" charset="2"/>
              </a:rPr>
              <a:t>infrastructure</a:t>
            </a:r>
          </a:p>
          <a:p>
            <a:pPr marL="628650" lvl="1" indent="-171450">
              <a:buFontTx/>
              <a:buChar char="-"/>
            </a:pPr>
            <a:r>
              <a:rPr lang="fr-FR" b="0" noProof="0" dirty="0">
                <a:sym typeface="Wingdings" panose="05000000000000000000" pitchFamily="2" charset="2"/>
              </a:rPr>
              <a:t>données utilisées </a:t>
            </a:r>
          </a:p>
          <a:p>
            <a:pPr marL="1085850" lvl="2" indent="-171450">
              <a:buFontTx/>
              <a:buChar char="-"/>
            </a:pPr>
            <a:r>
              <a:rPr lang="fr-FR" b="0" noProof="0" dirty="0">
                <a:sym typeface="Wingdings" panose="05000000000000000000" pitchFamily="2" charset="2"/>
              </a:rPr>
              <a:t>développement d’</a:t>
            </a:r>
            <a:r>
              <a:rPr lang="fr-FR" b="1" i="1" noProof="0" dirty="0">
                <a:sym typeface="Wingdings" panose="05000000000000000000" pitchFamily="2" charset="2"/>
              </a:rPr>
              <a:t>open citation indexes</a:t>
            </a:r>
            <a:r>
              <a:rPr lang="fr-FR" b="0" noProof="0" dirty="0">
                <a:sym typeface="Wingdings" panose="05000000000000000000" pitchFamily="2" charset="2"/>
              </a:rPr>
              <a:t>, permettant de réutiliser l’ensemble du corpus concerné (ex. : Semantic scholar) ou de créer son propre corpus à partir de données ouvertes ; contenus académiques notamment </a:t>
            </a:r>
            <a:r>
              <a:rPr lang="fr-FR" b="0" i="1" noProof="0" dirty="0">
                <a:sym typeface="Wingdings" panose="05000000000000000000" pitchFamily="2" charset="2"/>
              </a:rPr>
              <a:t>peer-reviewed</a:t>
            </a:r>
            <a:endParaRPr lang="fr-FR" b="0" noProof="0" dirty="0">
              <a:sym typeface="Wingdings" panose="05000000000000000000" pitchFamily="2" charset="2"/>
            </a:endParaRPr>
          </a:p>
          <a:p>
            <a:pPr marL="1085850" lvl="2" indent="-171450">
              <a:buFontTx/>
              <a:buChar char="-"/>
            </a:pPr>
            <a:r>
              <a:rPr lang="fr-FR" b="1" noProof="0" dirty="0">
                <a:sym typeface="Wingdings" panose="05000000000000000000" pitchFamily="2" charset="2"/>
              </a:rPr>
              <a:t>quels contenus vraiment utilisés : métadonnées, </a:t>
            </a:r>
            <a:r>
              <a:rPr lang="fr-FR" b="1" i="1" noProof="0" dirty="0">
                <a:sym typeface="Wingdings" panose="05000000000000000000" pitchFamily="2" charset="2"/>
              </a:rPr>
              <a:t>abstracts</a:t>
            </a:r>
            <a:r>
              <a:rPr lang="fr-FR" b="1" i="0" noProof="0" dirty="0">
                <a:sym typeface="Wingdings" panose="05000000000000000000" pitchFamily="2" charset="2"/>
              </a:rPr>
              <a:t>, texte intégral ?</a:t>
            </a:r>
          </a:p>
          <a:p>
            <a:pPr marL="628650" lvl="1" indent="-171450">
              <a:buFontTx/>
              <a:buChar char="-"/>
            </a:pPr>
            <a:r>
              <a:rPr lang="fr-FR" b="0" i="0" noProof="0" dirty="0">
                <a:sym typeface="Wingdings" panose="05000000000000000000" pitchFamily="2" charset="2"/>
              </a:rPr>
              <a:t>couche technique : souvent une solution </a:t>
            </a:r>
            <a:r>
              <a:rPr lang="fr-FR" b="0" i="1" noProof="0" dirty="0">
                <a:sym typeface="Wingdings" panose="05000000000000000000" pitchFamily="2" charset="2"/>
              </a:rPr>
              <a:t>fine-</a:t>
            </a:r>
            <a:r>
              <a:rPr lang="fr-FR" b="0" i="1" noProof="0" dirty="0" err="1">
                <a:sym typeface="Wingdings" panose="05000000000000000000" pitchFamily="2" charset="2"/>
              </a:rPr>
              <a:t>tuned</a:t>
            </a:r>
            <a:r>
              <a:rPr lang="fr-FR" b="0" i="0" noProof="0" dirty="0">
                <a:sym typeface="Wingdings" panose="05000000000000000000" pitchFamily="2" charset="2"/>
              </a:rPr>
              <a:t> de GPT sur des données académiques</a:t>
            </a:r>
          </a:p>
          <a:p>
            <a:pPr marL="457200" lvl="1" indent="0">
              <a:buFontTx/>
              <a:buNone/>
            </a:pPr>
            <a:r>
              <a:rPr lang="fr-FR" b="0" i="0" noProof="0" dirty="0">
                <a:sym typeface="Wingdings" panose="05000000000000000000" pitchFamily="2" charset="2"/>
              </a:rPr>
              <a:t> utilisation des LLM : moins d’importance donnée aux éléments phares des bases de données classiques (mots-clés, nombre de citations, fraîcheur)  pourraient présenter des résultats moins visibles que les bases « classiques »</a:t>
            </a:r>
          </a:p>
          <a:p>
            <a:pPr marL="457200" lvl="1" indent="0">
              <a:buFontTx/>
              <a:buNone/>
            </a:pPr>
            <a:r>
              <a:rPr lang="fr-FR" b="0" i="0" noProof="0" dirty="0">
                <a:sym typeface="Wingdings" panose="05000000000000000000" pitchFamily="2" charset="2"/>
              </a:rPr>
              <a:t> moins génératif</a:t>
            </a:r>
            <a:r>
              <a:rPr lang="fr-FR" b="0" i="0" baseline="0" noProof="0" dirty="0">
                <a:sym typeface="Wingdings" panose="05000000000000000000" pitchFamily="2" charset="2"/>
              </a:rPr>
              <a:t>s de contenu : en s’appuyant sur des extraits de textes, limitent les hallucinations et citent des sources (ex. : Consensus, </a:t>
            </a:r>
            <a:r>
              <a:rPr lang="fr-FR" b="0" i="0" baseline="0" noProof="0" dirty="0" err="1">
                <a:sym typeface="Wingdings" panose="05000000000000000000" pitchFamily="2" charset="2"/>
              </a:rPr>
              <a:t>Scite</a:t>
            </a:r>
            <a:r>
              <a:rPr lang="fr-FR" b="0" i="0" baseline="0" noProof="0" dirty="0">
                <a:sym typeface="Wingdings" panose="05000000000000000000" pitchFamily="2" charset="2"/>
              </a:rPr>
              <a:t> – systèmes dits « extractifs »)</a:t>
            </a:r>
            <a:endParaRPr lang="en-US" b="0"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05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65</a:t>
            </a:fld>
            <a:endParaRPr lang="fr-FR"/>
          </a:p>
        </p:txBody>
      </p:sp>
    </p:spTree>
    <p:extLst>
      <p:ext uri="{BB962C8B-B14F-4D97-AF65-F5344CB8AC3E}">
        <p14:creationId xmlns:p14="http://schemas.microsoft.com/office/powerpoint/2010/main" val="3715813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66</a:t>
            </a:fld>
            <a:endParaRPr lang="fr-FR"/>
          </a:p>
        </p:txBody>
      </p:sp>
    </p:spTree>
    <p:extLst>
      <p:ext uri="{BB962C8B-B14F-4D97-AF65-F5344CB8AC3E}">
        <p14:creationId xmlns:p14="http://schemas.microsoft.com/office/powerpoint/2010/main" val="1195909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67</a:t>
            </a:fld>
            <a:endParaRPr lang="fr-FR"/>
          </a:p>
        </p:txBody>
      </p:sp>
    </p:spTree>
    <p:extLst>
      <p:ext uri="{BB962C8B-B14F-4D97-AF65-F5344CB8AC3E}">
        <p14:creationId xmlns:p14="http://schemas.microsoft.com/office/powerpoint/2010/main" val="71062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mention d’IA comme promesse d’une meilleure efficacité du travail de chercheur (chercheur « augmenté » ou « assisté »)</a:t>
            </a:r>
          </a:p>
          <a:p>
            <a:endParaRPr lang="fr-FR" b="1" dirty="0"/>
          </a:p>
          <a:p>
            <a:endParaRPr lang="fr-FR" dirty="0"/>
          </a:p>
          <a:p>
            <a:r>
              <a:rPr lang="fr-FR" b="1" u="sng" dirty="0"/>
              <a:t>double constat :</a:t>
            </a:r>
          </a:p>
          <a:p>
            <a:pPr marL="171450" indent="-171450">
              <a:buFontTx/>
              <a:buChar char="-"/>
            </a:pPr>
            <a:r>
              <a:rPr lang="fr-FR" b="1" dirty="0"/>
              <a:t>le contexte de la </a:t>
            </a:r>
            <a:r>
              <a:rPr lang="fr-FR" b="1" dirty="0" err="1"/>
              <a:t>la</a:t>
            </a:r>
            <a:r>
              <a:rPr lang="fr-FR" b="1" dirty="0"/>
              <a:t> publication académique est de plus en plus difficile</a:t>
            </a:r>
          </a:p>
          <a:p>
            <a:pPr marL="628650" lvl="1" indent="-171450">
              <a:buFontTx/>
              <a:buChar char="-"/>
            </a:pPr>
            <a:r>
              <a:rPr lang="fr-FR" dirty="0"/>
              <a:t>multiplication des productions</a:t>
            </a:r>
          </a:p>
          <a:p>
            <a:pPr marL="628650" lvl="1" indent="-171450">
              <a:buFontTx/>
              <a:buChar char="-"/>
            </a:pPr>
            <a:r>
              <a:rPr lang="fr-FR" dirty="0"/>
              <a:t>injonction à la production</a:t>
            </a:r>
          </a:p>
          <a:p>
            <a:pPr marL="628650" lvl="1" indent="-171450">
              <a:buFontTx/>
              <a:buChar char="-"/>
            </a:pPr>
            <a:r>
              <a:rPr lang="fr-FR" dirty="0"/>
              <a:t>de plus en plus difficile de trouver de nouvelles idées ? (J. Nicholson, « </a:t>
            </a:r>
            <a:r>
              <a:rPr lang="en-US" dirty="0"/>
              <a:t>How to Build a GPT-3 for Science</a:t>
            </a:r>
            <a:r>
              <a:rPr lang="fr-FR" dirty="0"/>
              <a:t> »…,18/08/2022, https://future.com/how-to-build-gpt-3-for-science/)</a:t>
            </a:r>
          </a:p>
          <a:p>
            <a:pPr marL="457200" lvl="1" indent="0">
              <a:buFontTx/>
              <a:buNone/>
            </a:pPr>
            <a:r>
              <a:rPr lang="fr-FR" dirty="0">
                <a:sym typeface="Wingdings" panose="05000000000000000000" pitchFamily="2" charset="2"/>
              </a:rPr>
              <a:t> faire face au déluge informationnel (veille ; recherche de publications et de tendances ; identification de chercheurs et de </a:t>
            </a:r>
            <a:r>
              <a:rPr lang="fr-FR" i="1" dirty="0">
                <a:sym typeface="Wingdings" panose="05000000000000000000" pitchFamily="2" charset="2"/>
              </a:rPr>
              <a:t>peer-</a:t>
            </a:r>
            <a:r>
              <a:rPr lang="fr-FR" i="1" dirty="0" err="1">
                <a:sym typeface="Wingdings" panose="05000000000000000000" pitchFamily="2" charset="2"/>
              </a:rPr>
              <a:t>reviewers</a:t>
            </a:r>
            <a:r>
              <a:rPr lang="fr-FR" dirty="0">
                <a:sym typeface="Wingdings" panose="05000000000000000000" pitchFamily="2" charset="2"/>
              </a:rPr>
              <a:t>)</a:t>
            </a:r>
            <a:endParaRPr lang="fr-FR" dirty="0"/>
          </a:p>
          <a:p>
            <a:endParaRPr lang="fr-FR" dirty="0"/>
          </a:p>
          <a:p>
            <a:pPr marL="171450" indent="-171450">
              <a:buFontTx/>
              <a:buChar char="-"/>
            </a:pPr>
            <a:r>
              <a:rPr lang="fr-FR" b="1" dirty="0"/>
              <a:t>il y a différentes manières de vouloir rechercher des informations académiques, au-delà des mots-clés</a:t>
            </a:r>
          </a:p>
          <a:p>
            <a:pPr marL="628650" lvl="1" indent="-171450">
              <a:buFontTx/>
              <a:buChar char="-"/>
            </a:pPr>
            <a:r>
              <a:rPr lang="fr-FR" dirty="0"/>
              <a:t>outils les plus évidents : bases de données bibliographiques et moteurs de recherche scientifique – recherche par mots-clés</a:t>
            </a:r>
          </a:p>
          <a:p>
            <a:pPr marL="628650" lvl="1" indent="-171450">
              <a:buFontTx/>
              <a:buChar char="-"/>
            </a:pPr>
            <a:r>
              <a:rPr lang="fr-FR" dirty="0"/>
              <a:t>mais quid des résultats pertinents qui ne seraient pas trouvés faute d’avoir utilisé les bons mots-clés ?</a:t>
            </a:r>
          </a:p>
          <a:p>
            <a:pPr marL="628650" lvl="1" indent="-171450">
              <a:buFontTx/>
              <a:buChar char="-"/>
            </a:pPr>
            <a:r>
              <a:rPr lang="fr-FR" dirty="0"/>
              <a:t>mais quid des recherches qui correspondent plutôt à des questions (ouvertes / fermées) ?</a:t>
            </a:r>
          </a:p>
          <a:p>
            <a:pPr marL="628650" lvl="1" indent="-171450">
              <a:buFontTx/>
              <a:buChar char="-"/>
            </a:pPr>
            <a:r>
              <a:rPr lang="fr-FR" dirty="0"/>
              <a:t>mais comment avoir une vue rapide d’un sujet qu’on ne connaît pas (publications de références, etc.) ?</a:t>
            </a:r>
          </a:p>
          <a:p>
            <a:pPr marL="628650" lvl="1" indent="-171450">
              <a:buFontTx/>
              <a:buChar char="-"/>
            </a:pPr>
            <a:endParaRPr lang="fr-FR" dirty="0"/>
          </a:p>
          <a:p>
            <a:pPr marL="0" indent="0">
              <a:buFontTx/>
              <a:buNone/>
            </a:pPr>
            <a:r>
              <a:rPr lang="fr-FR" b="1" u="sng" dirty="0"/>
              <a:t>développement d’outils IA appliqués à ce domaine</a:t>
            </a:r>
          </a:p>
          <a:p>
            <a:pPr marL="555625" lvl="0" indent="-171450">
              <a:buFontTx/>
              <a:buChar char="-"/>
            </a:pPr>
            <a:r>
              <a:rPr lang="fr-FR" dirty="0"/>
              <a:t>dans la technologie appliquée à la recherche en général</a:t>
            </a:r>
          </a:p>
          <a:p>
            <a:pPr marL="555625" lvl="0" indent="-171450">
              <a:buFontTx/>
              <a:buChar char="-"/>
            </a:pPr>
            <a:r>
              <a:rPr lang="fr-FR" dirty="0"/>
              <a:t>dans les moteurs de recherche ou d’autres logiciels généralistes, mais aussi académiques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usage notamment par rapport à la </a:t>
            </a:r>
            <a:r>
              <a:rPr lang="fr-FR" b="1" dirty="0"/>
              <a:t>littérature scientifique </a:t>
            </a:r>
            <a:r>
              <a:rPr lang="fr-FR" dirty="0"/>
              <a:t>« </a:t>
            </a:r>
            <a:r>
              <a:rPr lang="fr-FR" b="1" i="1" dirty="0" err="1"/>
              <a:t>Although</a:t>
            </a:r>
            <a:r>
              <a:rPr lang="fr-FR" b="1" i="1" dirty="0"/>
              <a:t> </a:t>
            </a:r>
            <a:r>
              <a:rPr lang="fr-FR" b="1" i="1" dirty="0" err="1"/>
              <a:t>each</a:t>
            </a:r>
            <a:r>
              <a:rPr lang="fr-FR" b="1" i="1" dirty="0"/>
              <a:t> </a:t>
            </a:r>
            <a:r>
              <a:rPr lang="fr-FR" b="1" i="1" dirty="0" err="1"/>
              <a:t>tool</a:t>
            </a:r>
            <a:r>
              <a:rPr lang="fr-FR" b="1" i="1" dirty="0"/>
              <a:t> serves a </a:t>
            </a:r>
            <a:r>
              <a:rPr lang="fr-FR" b="1" i="1" dirty="0" err="1"/>
              <a:t>specific</a:t>
            </a:r>
            <a:r>
              <a:rPr lang="fr-FR" b="1" i="1" dirty="0"/>
              <a:t> niche, </a:t>
            </a:r>
            <a:r>
              <a:rPr lang="fr-FR" b="1" i="1" dirty="0" err="1"/>
              <a:t>they</a:t>
            </a:r>
            <a:r>
              <a:rPr lang="fr-FR" b="1" i="1" dirty="0"/>
              <a:t> all </a:t>
            </a:r>
            <a:r>
              <a:rPr lang="fr-FR" b="1" i="1" dirty="0" err="1"/>
              <a:t>provide</a:t>
            </a:r>
            <a:r>
              <a:rPr lang="fr-FR" b="1" i="1" dirty="0"/>
              <a:t> </a:t>
            </a:r>
            <a:r>
              <a:rPr lang="fr-FR" b="1" i="1" dirty="0" err="1"/>
              <a:t>scientists</a:t>
            </a:r>
            <a:r>
              <a:rPr lang="fr-FR" b="1" i="1" dirty="0"/>
              <a:t> </a:t>
            </a:r>
            <a:r>
              <a:rPr lang="fr-FR" b="1" i="1" dirty="0" err="1"/>
              <a:t>with</a:t>
            </a:r>
            <a:r>
              <a:rPr lang="fr-FR" b="1" i="1" dirty="0"/>
              <a:t> a </a:t>
            </a:r>
            <a:r>
              <a:rPr lang="fr-FR" b="1" i="1" dirty="0" err="1"/>
              <a:t>different</a:t>
            </a:r>
            <a:r>
              <a:rPr lang="fr-FR" b="1" i="1" dirty="0"/>
              <a:t> look at the </a:t>
            </a:r>
            <a:r>
              <a:rPr lang="fr-FR" b="1" i="1" dirty="0" err="1"/>
              <a:t>scientific</a:t>
            </a:r>
            <a:r>
              <a:rPr lang="fr-FR" b="1" i="1" dirty="0"/>
              <a:t> </a:t>
            </a:r>
            <a:r>
              <a:rPr lang="fr-FR" b="1" i="1" dirty="0" err="1"/>
              <a:t>literature</a:t>
            </a:r>
            <a:r>
              <a:rPr lang="fr-FR" b="1" i="1" dirty="0"/>
              <a:t> </a:t>
            </a:r>
            <a:r>
              <a:rPr lang="fr-FR" b="1" i="1" dirty="0" err="1"/>
              <a:t>than</a:t>
            </a:r>
            <a:r>
              <a:rPr lang="fr-FR" b="1" i="1" dirty="0"/>
              <a:t> do </a:t>
            </a:r>
            <a:r>
              <a:rPr lang="fr-FR" b="1" i="1" dirty="0" err="1"/>
              <a:t>conventional</a:t>
            </a:r>
            <a:r>
              <a:rPr lang="fr-FR" b="1" i="1" dirty="0"/>
              <a:t> </a:t>
            </a:r>
            <a:r>
              <a:rPr lang="fr-FR" b="1" i="1" dirty="0" err="1"/>
              <a:t>tools</a:t>
            </a:r>
            <a:r>
              <a:rPr lang="fr-FR" b="1" i="1" dirty="0"/>
              <a:t> </a:t>
            </a:r>
            <a:r>
              <a:rPr lang="fr-FR" b="1" i="1" dirty="0" err="1"/>
              <a:t>such</a:t>
            </a:r>
            <a:r>
              <a:rPr lang="fr-FR" b="1" i="1" dirty="0"/>
              <a:t> as PubMed and Google scholar</a:t>
            </a:r>
            <a:r>
              <a:rPr lang="fr-FR" b="1" dirty="0"/>
              <a:t> </a:t>
            </a:r>
            <a:r>
              <a:rPr lang="fr-FR" dirty="0"/>
              <a:t>» (aide à la validation d’hypothèses, découvertes de connexions entre des découvertes…) (A. </a:t>
            </a:r>
            <a:r>
              <a:rPr lang="en-US" sz="1200" kern="1200" dirty="0" err="1">
                <a:solidFill>
                  <a:schemeClr val="tx1"/>
                </a:solidFill>
                <a:effectLst/>
                <a:latin typeface="+mn-lt"/>
                <a:ea typeface="+mn-ea"/>
                <a:cs typeface="+mn-cs"/>
              </a:rPr>
              <a:t>Extance</a:t>
            </a:r>
            <a:r>
              <a:rPr lang="en-US" sz="1200" kern="1200" dirty="0">
                <a:solidFill>
                  <a:schemeClr val="tx1"/>
                </a:solidFill>
                <a:effectLst/>
                <a:latin typeface="+mn-lt"/>
                <a:ea typeface="+mn-ea"/>
                <a:cs typeface="+mn-cs"/>
              </a:rPr>
              <a:t>, « How AI Technology Can Tame the Scientific Literature »…, 09/2028, https://www.nature.com/articles/d41586-018-06617-5)</a:t>
            </a:r>
            <a:endParaRPr lang="fr-FR" dirty="0"/>
          </a:p>
          <a:p>
            <a:pPr marL="457200" lvl="1" indent="0">
              <a:buFontTx/>
              <a:buNone/>
            </a:pPr>
            <a:endParaRPr lang="fr-FR" dirty="0"/>
          </a:p>
          <a:p>
            <a:pPr marL="457200" lvl="1" indent="0">
              <a:buFontTx/>
              <a:buNone/>
            </a:pPr>
            <a:endParaRPr lang="fr-FR" dirty="0"/>
          </a:p>
          <a:p>
            <a:pPr marL="0" lvl="0" indent="0">
              <a:buFontTx/>
              <a:buNone/>
            </a:pPr>
            <a:r>
              <a:rPr lang="fr-FR" b="1" dirty="0">
                <a:sym typeface="Wingdings" panose="05000000000000000000" pitchFamily="2" charset="2"/>
              </a:rPr>
              <a:t> </a:t>
            </a:r>
            <a:r>
              <a:rPr lang="fr-FR" b="1" dirty="0"/>
              <a:t>un moyen d’accroître la « rentabilité » et la qualité du travail bibliographique, tant pour des recherches ponctuelles que pour des revues de la littérature ?</a:t>
            </a:r>
          </a:p>
          <a:p>
            <a:pPr marL="0" lvl="0" indent="0">
              <a:buFontTx/>
              <a:buNone/>
            </a:pPr>
            <a:r>
              <a:rPr lang="fr-FR" b="1" dirty="0">
                <a:sym typeface="Wingdings" panose="05000000000000000000" pitchFamily="2" charset="2"/>
              </a:rPr>
              <a:t> un moyen d’avoir des sources bibliométriques plus fiables et plus complètes, en dehors des bases comme Scopus ou Web of science ?</a:t>
            </a:r>
            <a:endParaRPr lang="fr-FR" b="1" dirty="0"/>
          </a:p>
          <a:p>
            <a:pPr marL="628650" lvl="1" indent="-171450">
              <a:buFontTx/>
              <a:buChar char="-"/>
            </a:pPr>
            <a:endParaRPr lang="fr-FR" dirty="0"/>
          </a:p>
          <a:p>
            <a:pPr marL="0" lvl="0" indent="0">
              <a:buFontTx/>
              <a:buNone/>
            </a:pPr>
            <a:r>
              <a:rPr lang="fr-FR" b="1" dirty="0">
                <a:solidFill>
                  <a:srgbClr val="FF0000"/>
                </a:solidFill>
              </a:rPr>
              <a:t>à noter : des évolutions déjà anciennes (cf. article de 2016) par rapport à la « </a:t>
            </a:r>
            <a:r>
              <a:rPr lang="fr-FR" b="1" i="1" dirty="0" err="1">
                <a:solidFill>
                  <a:srgbClr val="FF0000"/>
                </a:solidFill>
              </a:rPr>
              <a:t>hype</a:t>
            </a:r>
            <a:r>
              <a:rPr lang="fr-FR" b="1" dirty="0">
                <a:solidFill>
                  <a:srgbClr val="FF0000"/>
                </a:solidFill>
              </a:rPr>
              <a:t> » 2023 dans la lignée du succès public de ChatGPT</a:t>
            </a:r>
          </a:p>
          <a:p>
            <a:pPr marL="457200" lvl="1"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a:t>
            </a:fld>
            <a:endParaRPr lang="fr-FR"/>
          </a:p>
        </p:txBody>
      </p:sp>
    </p:spTree>
    <p:extLst>
      <p:ext uri="{BB962C8B-B14F-4D97-AF65-F5344CB8AC3E}">
        <p14:creationId xmlns:p14="http://schemas.microsoft.com/office/powerpoint/2010/main" val="1557658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des retours d’expérience très variés, très liés au domaine et notamment l’importance de la fraîcheur des résultats ? (</a:t>
            </a:r>
            <a:r>
              <a:rPr lang="fr-FR" sz="1200" dirty="0"/>
              <a:t>K. Sanderson, « </a:t>
            </a:r>
            <a:r>
              <a:rPr lang="en-US" sz="1200" dirty="0"/>
              <a:t>AI science search engines...</a:t>
            </a:r>
            <a:r>
              <a:rPr lang="fr-FR" dirty="0"/>
              <a:t>  », </a:t>
            </a:r>
            <a:r>
              <a:rPr lang="fr-FR" i="1" dirty="0"/>
              <a:t>op. </a:t>
            </a:r>
            <a:r>
              <a:rPr lang="fr-FR" i="1" dirty="0" err="1"/>
              <a:t>cit</a:t>
            </a:r>
            <a:r>
              <a:rPr lang="fr-FR" i="1" dirty="0"/>
              <a:t>., </a:t>
            </a:r>
            <a:r>
              <a:rPr lang="fr-FR" i="0" dirty="0"/>
              <a:t>https://www.nature.com/articles/d41586-023-01273-w</a:t>
            </a:r>
            <a:r>
              <a:rPr lang="en-US" sz="1200"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NB : “</a:t>
            </a:r>
            <a:r>
              <a:rPr lang="en-US" sz="1200" i="1" dirty="0"/>
              <a:t>to elicit</a:t>
            </a:r>
            <a:r>
              <a:rPr lang="en-US" sz="1200" i="0" dirty="0"/>
              <a:t>“ = </a:t>
            </a:r>
            <a:r>
              <a:rPr lang="en-US" sz="1200" i="0" dirty="0" err="1"/>
              <a:t>obtenir</a:t>
            </a:r>
            <a:endParaRPr lang="fr-FR" sz="1200" i="0" dirty="0"/>
          </a:p>
          <a:p>
            <a:r>
              <a:rPr lang="fr-FR" dirty="0"/>
              <a:t>sur cadre et fonctionnement d’origine : </a:t>
            </a:r>
            <a:r>
              <a:rPr lang="en-US" dirty="0"/>
              <a:t>J. Byun et A. </a:t>
            </a:r>
            <a:r>
              <a:rPr lang="en-US" dirty="0" err="1"/>
              <a:t>Stuhlmüller</a:t>
            </a:r>
            <a:r>
              <a:rPr lang="en-US" dirty="0"/>
              <a:t>, « How to use Elicit responsibly »..., 25/04/2022, https://ought.org/updates/2022-04-25-responsibility</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036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matching</a:t>
            </a:r>
            <a:r>
              <a:rPr lang="fr-FR" dirty="0"/>
              <a:t> avec 4 </a:t>
            </a:r>
            <a:r>
              <a:rPr lang="fr-FR" i="1" dirty="0"/>
              <a:t>papers</a:t>
            </a:r>
            <a:endParaRPr lang="fr-FR" i="0" dirty="0"/>
          </a:p>
          <a:p>
            <a:r>
              <a:rPr lang="fr-FR" i="0" dirty="0"/>
              <a:t>extraction et résumé avec LLM</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69</a:t>
            </a:fld>
            <a:endParaRPr lang="fr-FR"/>
          </a:p>
        </p:txBody>
      </p:sp>
    </p:spTree>
    <p:extLst>
      <p:ext uri="{BB962C8B-B14F-4D97-AF65-F5344CB8AC3E}">
        <p14:creationId xmlns:p14="http://schemas.microsoft.com/office/powerpoint/2010/main" val="40688287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sur les mots-clés : permet d’associer la recherche en langage naturel de départ avec une recherche plus précise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70</a:t>
            </a:fld>
            <a:endParaRPr lang="fr-FR"/>
          </a:p>
        </p:txBody>
      </p:sp>
    </p:spTree>
    <p:extLst>
      <p:ext uri="{BB962C8B-B14F-4D97-AF65-F5344CB8AC3E}">
        <p14:creationId xmlns:p14="http://schemas.microsoft.com/office/powerpoint/2010/main" val="2941445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 sélectionner ces éléments pour les faire apparaître ensuite sur la page dédiée à cette référence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71</a:t>
            </a:fld>
            <a:endParaRPr lang="fr-FR"/>
          </a:p>
        </p:txBody>
      </p:sp>
    </p:spTree>
    <p:extLst>
      <p:ext uri="{BB962C8B-B14F-4D97-AF65-F5344CB8AC3E}">
        <p14:creationId xmlns:p14="http://schemas.microsoft.com/office/powerpoint/2010/main" val="33898568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72</a:t>
            </a:fld>
            <a:endParaRPr lang="fr-FR"/>
          </a:p>
        </p:txBody>
      </p:sp>
    </p:spTree>
    <p:extLst>
      <p:ext uri="{BB962C8B-B14F-4D97-AF65-F5344CB8AC3E}">
        <p14:creationId xmlns:p14="http://schemas.microsoft.com/office/powerpoint/2010/main" val="1449629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73</a:t>
            </a:fld>
            <a:endParaRPr lang="fr-FR"/>
          </a:p>
        </p:txBody>
      </p:sp>
    </p:spTree>
    <p:extLst>
      <p:ext uri="{BB962C8B-B14F-4D97-AF65-F5344CB8AC3E}">
        <p14:creationId xmlns:p14="http://schemas.microsoft.com/office/powerpoint/2010/main" val="3408350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extraction des données : LLM</a:t>
            </a:r>
          </a:p>
          <a:p>
            <a:pPr marL="171450" indent="-171450">
              <a:buFontTx/>
              <a:buChar char="-"/>
            </a:pPr>
            <a:r>
              <a:rPr lang="fr-FR" dirty="0" err="1"/>
              <a:t>well-being</a:t>
            </a:r>
            <a:r>
              <a:rPr lang="fr-FR" dirty="0"/>
              <a:t> &gt; </a:t>
            </a:r>
            <a:r>
              <a:rPr lang="fr-FR" dirty="0" err="1"/>
              <a:t>wellbeing</a:t>
            </a:r>
            <a:endParaRPr lang="fr-FR" dirty="0"/>
          </a:p>
          <a:p>
            <a:pPr marL="171450" indent="-171450">
              <a:buFontTx/>
              <a:buChar char="-"/>
            </a:pPr>
            <a:r>
              <a:rPr lang="fr-FR" dirty="0" err="1"/>
              <a:t>karate</a:t>
            </a:r>
            <a:r>
              <a:rPr lang="fr-FR" dirty="0"/>
              <a:t> &gt; tai chi</a:t>
            </a:r>
          </a:p>
          <a:p>
            <a:pPr marL="171450" indent="-171450">
              <a:buFontTx/>
              <a:buChar char="-"/>
            </a:pPr>
            <a:endParaRPr lang="fr-FR" dirty="0"/>
          </a:p>
          <a:p>
            <a:pPr marL="0" indent="0">
              <a:buFontTx/>
              <a:buNone/>
            </a:pPr>
            <a:r>
              <a:rPr lang="fr-FR" dirty="0"/>
              <a:t>limite :</a:t>
            </a:r>
          </a:p>
          <a:p>
            <a:pPr marL="0" indent="0">
              <a:buFontTx/>
              <a:buNone/>
            </a:pPr>
            <a:r>
              <a:rPr lang="fr-FR" dirty="0"/>
              <a:t>- les expressions surlignées ne correspondent pas nécessairement à celles réellement présentées par Elicit</a:t>
            </a:r>
          </a:p>
          <a:p>
            <a:pPr marL="0"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74</a:t>
            </a:fld>
            <a:endParaRPr lang="fr-FR"/>
          </a:p>
        </p:txBody>
      </p:sp>
    </p:spTree>
    <p:extLst>
      <p:ext uri="{BB962C8B-B14F-4D97-AF65-F5344CB8AC3E}">
        <p14:creationId xmlns:p14="http://schemas.microsoft.com/office/powerpoint/2010/main" val="27222081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 https://scispace.com/t/about/, à l’origine</a:t>
            </a:r>
            <a:r>
              <a:rPr lang="fr-FR" baseline="0" dirty="0"/>
              <a:t> outil de formatage (cf. l’URL)</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9615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76</a:t>
            </a:fld>
            <a:endParaRPr lang="fr-FR"/>
          </a:p>
        </p:txBody>
      </p:sp>
    </p:spTree>
    <p:extLst>
      <p:ext uri="{BB962C8B-B14F-4D97-AF65-F5344CB8AC3E}">
        <p14:creationId xmlns:p14="http://schemas.microsoft.com/office/powerpoint/2010/main" val="36819142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77</a:t>
            </a:fld>
            <a:endParaRPr lang="fr-FR"/>
          </a:p>
        </p:txBody>
      </p:sp>
    </p:spTree>
    <p:extLst>
      <p:ext uri="{BB962C8B-B14F-4D97-AF65-F5344CB8AC3E}">
        <p14:creationId xmlns:p14="http://schemas.microsoft.com/office/powerpoint/2010/main" val="184069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schéma in B. Barraud, « L’intelligence de l’intelligence artificielle  », 2019, https://hal.science/hal-02327501v3/document, adapté de Bernard Claverie, </a:t>
            </a:r>
            <a:r>
              <a:rPr lang="fr-FR" i="1" dirty="0"/>
              <a:t>Pour une Histoire Naturelle de l’Intelligence Artificielle. Le Devenir-Cyborg du Monde,</a:t>
            </a:r>
            <a:r>
              <a:rPr lang="fr-FR" dirty="0"/>
              <a:t> 2018, https://hal.science/hal-01963632/document, Figure n°5 : « Classification de différents domaines de l’IA, issue des champs d’expertise et des méthodes cognitivistes et computationnelles, connexionnistes ou comportementales (adaptée de </a:t>
            </a:r>
            <a:r>
              <a:rPr lang="fr-FR" dirty="0" err="1"/>
              <a:t>Millward</a:t>
            </a:r>
            <a:r>
              <a:rPr lang="fr-FR" dirty="0"/>
              <a:t>) » ?</a:t>
            </a:r>
          </a:p>
          <a:p>
            <a:endParaRPr lang="fr-FR" dirty="0"/>
          </a:p>
          <a:p>
            <a:r>
              <a:rPr lang="fr-FR" u="sng" dirty="0"/>
              <a:t>« IA » : </a:t>
            </a:r>
            <a:r>
              <a:rPr lang="fr-FR" b="1" u="sng" dirty="0"/>
              <a:t>un mot-valise </a:t>
            </a:r>
            <a:r>
              <a:rPr lang="fr-FR" u="sng" dirty="0"/>
              <a:t>(</a:t>
            </a:r>
            <a:r>
              <a:rPr lang="fr-FR" i="1" u="sng" dirty="0" err="1"/>
              <a:t>umbrella</a:t>
            </a:r>
            <a:r>
              <a:rPr lang="fr-FR" i="1" u="sng" dirty="0"/>
              <a:t> </a:t>
            </a:r>
            <a:r>
              <a:rPr lang="fr-FR" i="1" u="sng" dirty="0" err="1"/>
              <a:t>word</a:t>
            </a:r>
            <a:r>
              <a:rPr lang="fr-FR" i="0" u="sng" dirty="0"/>
              <a:t>) </a:t>
            </a:r>
            <a:r>
              <a:rPr lang="fr-FR" i="0" dirty="0"/>
              <a:t>- </a:t>
            </a:r>
            <a:r>
              <a:rPr lang="fr-FR" dirty="0"/>
              <a:t>pas de définition unique : variable selon les spécialistes, les objectifs et les usages ; -</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les spécialistes utilisant généralement le nom de la technologie utilisée (cf. Conseil de l’Europe, https://www.coe.int/fr/web/artificial-intelligence/what-is-ai)</a:t>
            </a:r>
          </a:p>
          <a:p>
            <a:pPr marL="171450" indent="-171450">
              <a:buFontTx/>
              <a:buChar char="-"/>
            </a:pPr>
            <a:r>
              <a:rPr lang="fr-FR" dirty="0">
                <a:sym typeface="Wingdings" panose="05000000000000000000" pitchFamily="2" charset="2"/>
              </a:rPr>
              <a:t>généralement « des » IA ultraspécialisées (plus elles sont spécialisées, plus elles sont performantes)</a:t>
            </a:r>
          </a:p>
          <a:p>
            <a:pPr marL="171450" indent="-171450">
              <a:buFontTx/>
              <a:buChar char="-"/>
            </a:pPr>
            <a:r>
              <a:rPr lang="fr-FR" dirty="0">
                <a:sym typeface="Wingdings" panose="05000000000000000000" pitchFamily="2" charset="2"/>
              </a:rPr>
              <a:t>au croisement parfois de la </a:t>
            </a:r>
            <a:r>
              <a:rPr lang="fr-FR" i="1" dirty="0">
                <a:sym typeface="Wingdings" panose="05000000000000000000" pitchFamily="2" charset="2"/>
              </a:rPr>
              <a:t>data science </a:t>
            </a:r>
            <a:r>
              <a:rPr lang="fr-FR" dirty="0">
                <a:sym typeface="Wingdings" panose="05000000000000000000" pitchFamily="2" charset="2"/>
              </a:rPr>
              <a:t>et du </a:t>
            </a:r>
            <a:r>
              <a:rPr lang="fr-FR" i="1" dirty="0">
                <a:sym typeface="Wingdings" panose="05000000000000000000" pitchFamily="2" charset="2"/>
              </a:rPr>
              <a:t>machine learning </a:t>
            </a:r>
            <a:r>
              <a:rPr lang="fr-FR" i="0" dirty="0">
                <a:sym typeface="Wingdings" panose="05000000000000000000" pitchFamily="2" charset="2"/>
              </a:rPr>
              <a:t>(voir également le schéma </a:t>
            </a:r>
            <a:r>
              <a:rPr lang="en-US" sz="1200" b="0" i="1" kern="1200" dirty="0">
                <a:solidFill>
                  <a:schemeClr val="tx1"/>
                </a:solidFill>
                <a:effectLst/>
                <a:latin typeface="+mn-lt"/>
                <a:ea typeface="+mn-ea"/>
                <a:cs typeface="+mn-cs"/>
              </a:rPr>
              <a:t>Figure 1. Family tree graphic of the relationship between artificial intelligence and other technologies, </a:t>
            </a:r>
            <a:r>
              <a:rPr lang="en-US" sz="1200" b="0" i="0" kern="1200" dirty="0">
                <a:solidFill>
                  <a:schemeClr val="tx1"/>
                </a:solidFill>
                <a:effectLst/>
                <a:latin typeface="+mn-lt"/>
                <a:ea typeface="+mn-ea"/>
                <a:cs typeface="+mn-cs"/>
              </a:rPr>
              <a:t>S. </a:t>
            </a:r>
            <a:r>
              <a:rPr lang="en-US" sz="1200" b="0" i="0" kern="1200" dirty="0" err="1">
                <a:solidFill>
                  <a:schemeClr val="tx1"/>
                </a:solidFill>
                <a:effectLst/>
                <a:latin typeface="+mn-lt"/>
                <a:ea typeface="+mn-ea"/>
                <a:cs typeface="+mn-cs"/>
              </a:rPr>
              <a:t>Hervieux</a:t>
            </a:r>
            <a:r>
              <a:rPr lang="en-US" sz="1200" b="0" i="0" kern="1200" dirty="0">
                <a:solidFill>
                  <a:schemeClr val="tx1"/>
                </a:solidFill>
                <a:effectLst/>
                <a:latin typeface="+mn-lt"/>
                <a:ea typeface="+mn-ea"/>
                <a:cs typeface="+mn-cs"/>
              </a:rPr>
              <a:t> et A. Wheatley, https://www.choice360.org/libtech-insight/creating-an-academic-library-workshop-series-on-ai-literacy/)</a:t>
            </a:r>
            <a:br>
              <a:rPr lang="fr-FR" dirty="0">
                <a:sym typeface="Wingdings" panose="05000000000000000000" pitchFamily="2" charset="2"/>
              </a:rPr>
            </a:br>
            <a:endParaRPr lang="fr-FR"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a:t>actuellement : </a:t>
            </a:r>
            <a:r>
              <a:rPr lang="fr-FR" b="1" dirty="0"/>
              <a:t>« intelligence artificielle » : capacité d’un</a:t>
            </a:r>
            <a:r>
              <a:rPr lang="fr-FR" b="1" baseline="0" dirty="0"/>
              <a:t> système à extraire des données, apprendre d’elles et les utiliser pour certaines tâches spécialisées</a:t>
            </a:r>
            <a:endParaRPr lang="fr-FR" b="1" dirty="0"/>
          </a:p>
          <a:p>
            <a:pPr marL="171450" indent="-171450">
              <a:buFontTx/>
              <a:buChar char="-"/>
            </a:pPr>
            <a:endParaRPr lang="fr-FR" b="1"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a:t>
            </a:fld>
            <a:endParaRPr lang="fr-FR"/>
          </a:p>
        </p:txBody>
      </p:sp>
    </p:spTree>
    <p:extLst>
      <p:ext uri="{BB962C8B-B14F-4D97-AF65-F5344CB8AC3E}">
        <p14:creationId xmlns:p14="http://schemas.microsoft.com/office/powerpoint/2010/main" val="1037682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78</a:t>
            </a:fld>
            <a:endParaRPr lang="fr-FR"/>
          </a:p>
        </p:txBody>
      </p:sp>
    </p:spTree>
    <p:extLst>
      <p:ext uri="{BB962C8B-B14F-4D97-AF65-F5344CB8AC3E}">
        <p14:creationId xmlns:p14="http://schemas.microsoft.com/office/powerpoint/2010/main" val="30946956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79</a:t>
            </a:fld>
            <a:endParaRPr lang="fr-FR"/>
          </a:p>
        </p:txBody>
      </p:sp>
    </p:spTree>
    <p:extLst>
      <p:ext uri="{BB962C8B-B14F-4D97-AF65-F5344CB8AC3E}">
        <p14:creationId xmlns:p14="http://schemas.microsoft.com/office/powerpoint/2010/main" val="32470090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80</a:t>
            </a:fld>
            <a:endParaRPr lang="fr-FR"/>
          </a:p>
        </p:txBody>
      </p:sp>
    </p:spTree>
    <p:extLst>
      <p:ext uri="{BB962C8B-B14F-4D97-AF65-F5344CB8AC3E}">
        <p14:creationId xmlns:p14="http://schemas.microsoft.com/office/powerpoint/2010/main" val="26588698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4625" indent="-174625"/>
            <a:r>
              <a:rPr lang="fr-FR" dirty="0"/>
              <a:t>- présentation</a:t>
            </a:r>
            <a:r>
              <a:rPr lang="fr-FR" baseline="0" dirty="0"/>
              <a:t> : https://consensus.app/home/blog/welcome-to-consensus/ et https://consensus.app/home/blog/consensus-library-primer/</a:t>
            </a:r>
            <a:endParaRPr lang="fr-FR" dirty="0"/>
          </a:p>
          <a:p>
            <a:pPr marL="174625" indent="-174625"/>
            <a:r>
              <a:rPr lang="fr-FR" dirty="0"/>
              <a:t>- modèle économique de départ : https://www.geekwire.com/2022/startup-partners-with-ai2-to-help-people-access-information-in-research-studies/, soutien ensuite par l’Allen Institute for AI et des financements privés</a:t>
            </a:r>
            <a:endParaRPr lang="fr-FR" i="1" dirty="0"/>
          </a:p>
          <a:p>
            <a:pPr marL="174625" indent="-174625"/>
            <a:r>
              <a:rPr lang="fr-FR" dirty="0"/>
              <a:t>- entraînement des données : https://musingsaboutlibrarianship.blogspot.com/2022/11/q-academic-systems-elicitorg-scispace.html, une partie des données sont traitées à la main, notamment sur les domaines sujets à débat (ex. : lien entre vaccin et autisme, impact des hommes sur le réchauffement climatique)</a:t>
            </a:r>
          </a:p>
          <a:p>
            <a:pPr marL="174625" indent="-174625"/>
            <a:r>
              <a:rPr lang="fr-FR" dirty="0"/>
              <a:t>- FAQ : https://consensus.app/home/blog/welcome-to-consensus/</a:t>
            </a:r>
          </a:p>
          <a:p>
            <a:pPr marL="174625" indent="-174625"/>
            <a:r>
              <a:rPr lang="fr-FR" i="1" dirty="0"/>
              <a:t>- best practices</a:t>
            </a:r>
            <a:r>
              <a:rPr lang="fr-FR" i="0" baseline="0" dirty="0"/>
              <a:t> : https://consensus.app/home/blog/maximize-your-consensus-experience-with-these-best-practices/</a:t>
            </a:r>
            <a:endParaRPr lang="fr-FR" i="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387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classement : critères</a:t>
            </a:r>
            <a:r>
              <a:rPr lang="fr-FR" baseline="0" dirty="0"/>
              <a:t> de date et du nombre de citations, mais surtout adéquation à la question</a:t>
            </a:r>
            <a:endParaRPr lang="fr-FR" dirty="0"/>
          </a:p>
        </p:txBody>
      </p:sp>
      <p:sp>
        <p:nvSpPr>
          <p:cNvPr id="4" name="Espace réservé du numéro de diapositive 3"/>
          <p:cNvSpPr>
            <a:spLocks noGrp="1"/>
          </p:cNvSpPr>
          <p:nvPr>
            <p:ph type="sldNum" sz="quarter" idx="10"/>
          </p:nvPr>
        </p:nvSpPr>
        <p:spPr>
          <a:xfrm>
            <a:off x="3851342" y="9431600"/>
            <a:ext cx="2946347" cy="498214"/>
          </a:xfrm>
          <a:prstGeom prst="rect">
            <a:avLst/>
          </a:prstGeom>
        </p:spPr>
        <p:txBody>
          <a:bodyPr/>
          <a:lstStyle/>
          <a:p>
            <a:fld id="{505CF266-9297-4279-BEC2-4100B47E7EBD}" type="slidenum">
              <a:rPr lang="fr-FR" smtClean="0"/>
              <a:t>82</a:t>
            </a:fld>
            <a:endParaRPr lang="fr-FR"/>
          </a:p>
        </p:txBody>
      </p:sp>
    </p:spTree>
    <p:extLst>
      <p:ext uri="{BB962C8B-B14F-4D97-AF65-F5344CB8AC3E}">
        <p14:creationId xmlns:p14="http://schemas.microsoft.com/office/powerpoint/2010/main" val="34838557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83</a:t>
            </a:fld>
            <a:endParaRPr lang="fr-FR"/>
          </a:p>
        </p:txBody>
      </p:sp>
    </p:spTree>
    <p:extLst>
      <p:ext uri="{BB962C8B-B14F-4D97-AF65-F5344CB8AC3E}">
        <p14:creationId xmlns:p14="http://schemas.microsoft.com/office/powerpoint/2010/main" val="2987911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BC216-792E-DEB6-23ED-4A1297B581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0CEB5D-3C31-B0C3-0D6F-9621B203733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7E305A-07EB-CB35-490A-529857A52AA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1AB4D77-26D8-9500-527E-FEDAB072ACCA}"/>
              </a:ext>
            </a:extLst>
          </p:cNvPr>
          <p:cNvSpPr>
            <a:spLocks noGrp="1"/>
          </p:cNvSpPr>
          <p:nvPr>
            <p:ph type="sldNum" sz="quarter" idx="5"/>
          </p:nvPr>
        </p:nvSpPr>
        <p:spPr/>
        <p:txBody>
          <a:bodyPr/>
          <a:lstStyle/>
          <a:p>
            <a:fld id="{CA941435-2A4D-4308-9A05-31645B7F2F55}" type="slidenum">
              <a:rPr lang="fr-FR" smtClean="0"/>
              <a:t>84</a:t>
            </a:fld>
            <a:endParaRPr lang="fr-FR"/>
          </a:p>
        </p:txBody>
      </p:sp>
    </p:spTree>
    <p:extLst>
      <p:ext uri="{BB962C8B-B14F-4D97-AF65-F5344CB8AC3E}">
        <p14:creationId xmlns:p14="http://schemas.microsoft.com/office/powerpoint/2010/main" val="21871486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éléments de contexte autour de la notion de « contexte de citation », « sentiment », etc. : A. Tay, « </a:t>
            </a:r>
            <a:r>
              <a:rPr lang="en-US" dirty="0"/>
              <a:t>Web of Science and </a:t>
            </a:r>
            <a:r>
              <a:rPr lang="en-US" dirty="0" err="1"/>
              <a:t>Scholarcy</a:t>
            </a:r>
            <a:r>
              <a:rPr lang="en-US" dirty="0"/>
              <a:t> adds citation context features with a twist </a:t>
            </a:r>
            <a:r>
              <a:rPr lang="fr-FR" dirty="0"/>
              <a:t>»…, 13/03/2022, https://musingsaboutlibrarianship.blogspot.com/2022/03/web-of-science-and-scholarcy-adds.html (+ </a:t>
            </a:r>
            <a:r>
              <a:rPr lang="fr-FR" dirty="0" err="1"/>
              <a:t>Semantic</a:t>
            </a:r>
            <a:r>
              <a:rPr lang="fr-FR" dirty="0"/>
              <a:t> scholar, </a:t>
            </a:r>
            <a:r>
              <a:rPr lang="fr-FR" dirty="0" err="1"/>
              <a:t>Scite</a:t>
            </a:r>
            <a:r>
              <a:rPr lang="fr-FR" dirty="0"/>
              <a:t>, Web of science et </a:t>
            </a:r>
            <a:r>
              <a:rPr lang="fr-FR" dirty="0" err="1"/>
              <a:t>Scholarcy</a:t>
            </a:r>
            <a:r>
              <a:rPr lang="fr-FR" dirty="0"/>
              <a:t>)</a:t>
            </a:r>
          </a:p>
          <a:p>
            <a:endParaRPr lang="fr-FR" dirty="0"/>
          </a:p>
          <a:p>
            <a:r>
              <a:rPr lang="fr-FR" dirty="0"/>
              <a:t>à l’origine : développé en raison des </a:t>
            </a:r>
            <a:r>
              <a:rPr lang="fr-FR" b="1" dirty="0"/>
              <a:t>problèmes de reproductibilité et de rétractation des publications</a:t>
            </a:r>
            <a:r>
              <a:rPr lang="fr-FR" dirty="0"/>
              <a:t>, notamment en biomédecine (interview du CEO de Scite, 07/06/2019, https://musingsaboutlibrarianship.blogspot.com/2019/06/scite-super-power-for-researchers.html et 25/11/2021, https://library.smu.edu.sg/topics-insights/scite-new-generation-discovery-citation-index-interview-scite-co-founder-and-ceo)</a:t>
            </a:r>
          </a:p>
          <a:p>
            <a:r>
              <a:rPr lang="fr-FR" dirty="0"/>
              <a:t>+ souhait d’avoir une meilleure vision de la notion de « citation » d’un article (</a:t>
            </a:r>
            <a:r>
              <a:rPr lang="fr-FR" b="1" dirty="0"/>
              <a:t>contexte</a:t>
            </a:r>
            <a:r>
              <a:rPr lang="fr-FR" dirty="0"/>
              <a:t>) : les citations actuelles (de type WOS et Scopus) sont avant tout utilisés pour du </a:t>
            </a:r>
            <a:r>
              <a:rPr lang="fr-FR" dirty="0" err="1"/>
              <a:t>reporting</a:t>
            </a:r>
            <a:r>
              <a:rPr lang="fr-FR" dirty="0"/>
              <a:t> et de l’évaluation de la recherche, et plus rarement par les chercheurs eux-mêmes pour trouver de la biblio (</a:t>
            </a:r>
            <a:r>
              <a:rPr lang="fr-FR" i="1" dirty="0"/>
              <a:t>ibid</a:t>
            </a:r>
            <a:r>
              <a:rPr lang="fr-FR" dirty="0"/>
              <a:t>.)</a:t>
            </a:r>
          </a:p>
          <a:p>
            <a:pPr marL="171450" indent="-171450">
              <a:buFontTx/>
              <a:buChar char="-"/>
            </a:pPr>
            <a:r>
              <a:rPr lang="fr-FR" dirty="0"/>
              <a:t>entraînement : DL et annotations manuelles (</a:t>
            </a:r>
            <a:r>
              <a:rPr lang="fr-FR" i="1" dirty="0"/>
              <a:t>ibid</a:t>
            </a:r>
            <a:r>
              <a:rPr lang="fr-FR" dirty="0"/>
              <a:t>.</a:t>
            </a:r>
            <a:r>
              <a:rPr lang="fr-FR" i="1" dirty="0"/>
              <a:t>)</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technique : « </a:t>
            </a:r>
            <a:r>
              <a:rPr lang="fr-FR" i="1" dirty="0"/>
              <a:t>the big </a:t>
            </a:r>
            <a:r>
              <a:rPr lang="fr-FR" i="1" dirty="0" err="1"/>
              <a:t>differentiator</a:t>
            </a:r>
            <a:r>
              <a:rPr lang="fr-FR" i="1" dirty="0"/>
              <a:t> </a:t>
            </a:r>
            <a:r>
              <a:rPr lang="fr-FR" i="1" dirty="0" err="1"/>
              <a:t>here</a:t>
            </a:r>
            <a:r>
              <a:rPr lang="fr-FR" i="1" dirty="0"/>
              <a:t> </a:t>
            </a:r>
            <a:r>
              <a:rPr lang="fr-FR" i="1" dirty="0" err="1"/>
              <a:t>is</a:t>
            </a:r>
            <a:r>
              <a:rPr lang="fr-FR" i="1" dirty="0"/>
              <a:t> </a:t>
            </a:r>
            <a:r>
              <a:rPr lang="fr-FR" i="1" dirty="0" err="1"/>
              <a:t>that</a:t>
            </a:r>
            <a:r>
              <a:rPr lang="fr-FR" i="1" dirty="0"/>
              <a:t> </a:t>
            </a:r>
            <a:r>
              <a:rPr lang="fr-FR" i="1" dirty="0" err="1"/>
              <a:t>we’re</a:t>
            </a:r>
            <a:r>
              <a:rPr lang="fr-FR" i="1" dirty="0"/>
              <a:t> </a:t>
            </a:r>
            <a:r>
              <a:rPr lang="fr-FR" i="1" dirty="0" err="1"/>
              <a:t>taking</a:t>
            </a:r>
            <a:r>
              <a:rPr lang="fr-FR" i="1" dirty="0"/>
              <a:t> </a:t>
            </a:r>
            <a:r>
              <a:rPr lang="fr-FR" i="1" dirty="0" err="1"/>
              <a:t>that</a:t>
            </a:r>
            <a:r>
              <a:rPr lang="fr-FR" i="1" dirty="0"/>
              <a:t> output </a:t>
            </a:r>
            <a:r>
              <a:rPr lang="fr-FR" i="1" dirty="0" err="1"/>
              <a:t>from</a:t>
            </a:r>
            <a:r>
              <a:rPr lang="fr-FR" i="1" dirty="0"/>
              <a:t> </a:t>
            </a:r>
            <a:r>
              <a:rPr lang="fr-FR" i="1" dirty="0" err="1"/>
              <a:t>ChatGPT</a:t>
            </a:r>
            <a:r>
              <a:rPr lang="fr-FR" i="1" dirty="0"/>
              <a:t>, </a:t>
            </a:r>
            <a:r>
              <a:rPr lang="fr-FR" i="1" dirty="0" err="1"/>
              <a:t>searching</a:t>
            </a:r>
            <a:r>
              <a:rPr lang="fr-FR" i="1" dirty="0"/>
              <a:t> </a:t>
            </a:r>
            <a:r>
              <a:rPr lang="fr-FR" i="1" dirty="0" err="1"/>
              <a:t>that</a:t>
            </a:r>
            <a:r>
              <a:rPr lang="fr-FR" i="1" dirty="0"/>
              <a:t> </a:t>
            </a:r>
            <a:r>
              <a:rPr lang="fr-FR" i="1" dirty="0" err="1"/>
              <a:t>against</a:t>
            </a:r>
            <a:r>
              <a:rPr lang="fr-FR" i="1" dirty="0"/>
              <a:t> </a:t>
            </a:r>
            <a:r>
              <a:rPr lang="fr-FR" i="1" dirty="0" err="1"/>
              <a:t>our</a:t>
            </a:r>
            <a:r>
              <a:rPr lang="fr-FR" i="1" dirty="0"/>
              <a:t> </a:t>
            </a:r>
            <a:r>
              <a:rPr lang="fr-FR" i="1" dirty="0" err="1"/>
              <a:t>database</a:t>
            </a:r>
            <a:r>
              <a:rPr lang="fr-FR" i="1" dirty="0"/>
              <a:t>, and </a:t>
            </a:r>
            <a:r>
              <a:rPr lang="fr-FR" i="1" dirty="0" err="1"/>
              <a:t>then</a:t>
            </a:r>
            <a:r>
              <a:rPr lang="fr-FR" i="1" dirty="0"/>
              <a:t> </a:t>
            </a:r>
            <a:r>
              <a:rPr lang="fr-FR" i="1" dirty="0" err="1"/>
              <a:t>matching</a:t>
            </a:r>
            <a:r>
              <a:rPr lang="fr-FR" i="1" dirty="0"/>
              <a:t> </a:t>
            </a:r>
            <a:r>
              <a:rPr lang="fr-FR" i="1" dirty="0" err="1"/>
              <a:t>that</a:t>
            </a:r>
            <a:r>
              <a:rPr lang="fr-FR" i="1" dirty="0"/>
              <a:t> </a:t>
            </a:r>
            <a:r>
              <a:rPr lang="fr-FR" i="1" dirty="0" err="1"/>
              <a:t>semantically</a:t>
            </a:r>
            <a:r>
              <a:rPr lang="fr-FR" i="1" dirty="0"/>
              <a:t> </a:t>
            </a:r>
            <a:r>
              <a:rPr lang="fr-FR" i="1" dirty="0" err="1"/>
              <a:t>against</a:t>
            </a:r>
            <a:r>
              <a:rPr lang="fr-FR" i="1" dirty="0"/>
              <a:t> real </a:t>
            </a:r>
            <a:r>
              <a:rPr lang="fr-FR" i="1" dirty="0" err="1"/>
              <a:t>references</a:t>
            </a:r>
            <a:r>
              <a:rPr lang="fr-FR" dirty="0"/>
              <a:t> » (J. Nicholson, CEO </a:t>
            </a:r>
            <a:r>
              <a:rPr lang="fr-FR" i="1" dirty="0"/>
              <a:t>in </a:t>
            </a:r>
            <a:r>
              <a:rPr lang="fr-FR" sz="1200" dirty="0"/>
              <a:t>K. Sanderson, « </a:t>
            </a:r>
            <a:r>
              <a:rPr lang="en-US" sz="1200" dirty="0"/>
              <a:t>AI science search engines...</a:t>
            </a:r>
            <a:r>
              <a:rPr lang="fr-FR" dirty="0"/>
              <a:t> », </a:t>
            </a:r>
            <a:r>
              <a:rPr lang="fr-FR" i="1" dirty="0"/>
              <a:t>op. </a:t>
            </a:r>
            <a:r>
              <a:rPr lang="fr-FR" i="1" dirty="0" err="1"/>
              <a:t>cit</a:t>
            </a:r>
            <a:r>
              <a:rPr lang="fr-FR" i="1" dirty="0"/>
              <a:t>., </a:t>
            </a:r>
            <a:r>
              <a:rPr lang="fr-FR" i="0" dirty="0"/>
              <a:t>https://www.nature.com/articles/d41586-023-01273-w</a:t>
            </a:r>
            <a:r>
              <a:rPr lang="en-US" sz="1200" i="0" dirty="0"/>
              <a:t>)</a:t>
            </a:r>
            <a:endParaRPr lang="fr-FR" sz="1200" i="0" dirty="0"/>
          </a:p>
          <a:p>
            <a:pPr marL="0" indent="0">
              <a:buFontTx/>
              <a:buNone/>
            </a:pPr>
            <a:endParaRPr lang="fr-FR" dirty="0"/>
          </a:p>
          <a:p>
            <a:r>
              <a:rPr lang="fr-FR" dirty="0"/>
              <a:t>acquisition annoncée le 27/11/2023 : https://www.researchsolutions.com/resources/press-releases/research-solutions-announces-acquisition-of-scite</a:t>
            </a:r>
          </a:p>
          <a:p>
            <a:r>
              <a:rPr lang="fr-FR" dirty="0"/>
              <a:t>ex. d’abonnements institutionnels : JISC (https://x.com/ResearchSolu/status/1814002724322632174)</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6794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86</a:t>
            </a:fld>
            <a:endParaRPr lang="fr-FR"/>
          </a:p>
        </p:txBody>
      </p:sp>
    </p:spTree>
    <p:extLst>
      <p:ext uri="{BB962C8B-B14F-4D97-AF65-F5344CB8AC3E}">
        <p14:creationId xmlns:p14="http://schemas.microsoft.com/office/powerpoint/2010/main" val="2836144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87</a:t>
            </a:fld>
            <a:endParaRPr lang="fr-FR"/>
          </a:p>
        </p:txBody>
      </p:sp>
    </p:spTree>
    <p:extLst>
      <p:ext uri="{BB962C8B-B14F-4D97-AF65-F5344CB8AC3E}">
        <p14:creationId xmlns:p14="http://schemas.microsoft.com/office/powerpoint/2010/main" val="1422850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d’après G. Poupeau, </a:t>
            </a:r>
            <a:r>
              <a:rPr lang="fr-FR" i="1" dirty="0"/>
              <a:t>Visite guidée au pays de la donnée…</a:t>
            </a:r>
            <a:r>
              <a:rPr lang="fr-FR" dirty="0"/>
              <a:t>, 2019, https://www.slideshare.net/lespetitescases/visite-guide-au-pays-de-la-donne-traitement-automatique-des-donnes</a:t>
            </a:r>
          </a:p>
          <a:p>
            <a:endParaRPr lang="fr-FR" dirty="0"/>
          </a:p>
          <a:p>
            <a:pPr marL="171450" indent="-171450">
              <a:buFontTx/>
              <a:buChar char="-"/>
            </a:pPr>
            <a:r>
              <a:rPr lang="fr-FR" i="1" dirty="0" err="1"/>
              <a:t>text</a:t>
            </a:r>
            <a:r>
              <a:rPr lang="fr-FR" i="1" dirty="0"/>
              <a:t> and data </a:t>
            </a:r>
            <a:r>
              <a:rPr lang="fr-FR" i="1" dirty="0" err="1"/>
              <a:t>mining</a:t>
            </a:r>
            <a:r>
              <a:rPr lang="fr-FR" i="1" dirty="0"/>
              <a:t> </a:t>
            </a:r>
            <a:r>
              <a:rPr lang="fr-FR" dirty="0"/>
              <a:t>/ TDM / fouille de donnée et de textes : « ensemble de méthodes et d’outils qui vise à extraire un savoir ou une connaissance à partir d’une grande masse de données ou de textes »</a:t>
            </a:r>
          </a:p>
          <a:p>
            <a:pPr marL="171450" indent="-171450">
              <a:buFontTx/>
              <a:buChar char="-"/>
            </a:pPr>
            <a:r>
              <a:rPr lang="fr-FR" dirty="0"/>
              <a:t>IA : « ensemble de méthodes et d’outils qui vise à reproduire par une machine des comportements ou des tâches des humains »</a:t>
            </a:r>
          </a:p>
          <a:p>
            <a:pPr marL="171450" indent="-171450">
              <a:buFontTx/>
              <a:buChar char="-"/>
            </a:pPr>
            <a:r>
              <a:rPr lang="fr-FR" i="1" dirty="0" err="1"/>
              <a:t>natural</a:t>
            </a:r>
            <a:r>
              <a:rPr lang="fr-FR" i="1" dirty="0"/>
              <a:t> language processing</a:t>
            </a:r>
            <a:r>
              <a:rPr lang="fr-FR" i="0" dirty="0"/>
              <a:t> / NLP / traitement automatique des langues : « domaine qui vise à créer des outils de traitement de la langue naturelle »</a:t>
            </a:r>
          </a:p>
          <a:p>
            <a:pPr marL="628650" lvl="1" indent="-171450">
              <a:buFontTx/>
              <a:buChar char="-"/>
            </a:pPr>
            <a:r>
              <a:rPr lang="fr-FR" i="0" dirty="0"/>
              <a:t>ex. : </a:t>
            </a:r>
            <a:r>
              <a:rPr lang="fr-FR" i="1" dirty="0"/>
              <a:t>speech recognition</a:t>
            </a:r>
            <a:r>
              <a:rPr lang="fr-FR" i="0" dirty="0"/>
              <a:t> (conversion d’audio en texte) ; analyse de sentiment, extraction d’entités et graphes de connaissance, traduction automatique</a:t>
            </a:r>
          </a:p>
          <a:p>
            <a:pPr marL="171450" indent="-171450">
              <a:buFontTx/>
              <a:buChar char="-"/>
            </a:pPr>
            <a:r>
              <a:rPr lang="fr-FR" i="0" dirty="0"/>
              <a:t>statistiques : « domaine mathématique qui consiste à recueillir, traiter et interpréter un ensemble de données »</a:t>
            </a:r>
            <a:endParaRPr lang="fr-FR" i="1" dirty="0"/>
          </a:p>
          <a:p>
            <a:pPr marL="171450" indent="-171450">
              <a:buFontTx/>
              <a:buChar char="-"/>
            </a:pPr>
            <a:r>
              <a:rPr lang="fr-FR" i="1" dirty="0"/>
              <a:t>machine learning</a:t>
            </a:r>
            <a:r>
              <a:rPr lang="fr-FR" i="0" dirty="0"/>
              <a:t> / ML / apprentissage automatique : « systèmes visant à accomplir des tâches à partir de caractéristiques/attributs communs (</a:t>
            </a:r>
            <a:r>
              <a:rPr lang="fr-FR" i="1" dirty="0"/>
              <a:t>patterns</a:t>
            </a:r>
            <a:r>
              <a:rPr lang="fr-FR" i="0" dirty="0"/>
              <a:t>) « appris » dans un ensemble de données d’exemples »</a:t>
            </a:r>
          </a:p>
          <a:p>
            <a:pPr marL="171450" indent="-171450">
              <a:buFontTx/>
              <a:buChar char="-"/>
            </a:pPr>
            <a:r>
              <a:rPr lang="fr-FR" i="1" dirty="0"/>
              <a:t>deep learning </a:t>
            </a:r>
            <a:r>
              <a:rPr lang="fr-FR" i="0" dirty="0"/>
              <a:t>/ DL / apprentissage profond : technique d’apprentissage cherchant à reproduire le mécanisme des réseaux de neurones du cerveau humain</a:t>
            </a:r>
            <a:endParaRPr lang="fr-FR" i="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8</a:t>
            </a:fld>
            <a:endParaRPr lang="fr-FR"/>
          </a:p>
        </p:txBody>
      </p:sp>
    </p:spTree>
    <p:extLst>
      <p:ext uri="{BB962C8B-B14F-4D97-AF65-F5344CB8AC3E}">
        <p14:creationId xmlns:p14="http://schemas.microsoft.com/office/powerpoint/2010/main" val="29513684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88</a:t>
            </a:fld>
            <a:endParaRPr lang="fr-FR"/>
          </a:p>
        </p:txBody>
      </p:sp>
    </p:spTree>
    <p:extLst>
      <p:ext uri="{BB962C8B-B14F-4D97-AF65-F5344CB8AC3E}">
        <p14:creationId xmlns:p14="http://schemas.microsoft.com/office/powerpoint/2010/main" val="30158650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89</a:t>
            </a:fld>
            <a:endParaRPr lang="fr-FR"/>
          </a:p>
        </p:txBody>
      </p:sp>
    </p:spTree>
    <p:extLst>
      <p:ext uri="{BB962C8B-B14F-4D97-AF65-F5344CB8AC3E}">
        <p14:creationId xmlns:p14="http://schemas.microsoft.com/office/powerpoint/2010/main" val="9145019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https://scite.ai/reference-check/7ddc4c40-2833-41ea-bf3e-40fe119b388b</a:t>
            </a:r>
          </a:p>
          <a:p>
            <a:pPr marL="171450" indent="-171450">
              <a:buFontTx/>
              <a:buChar char="-"/>
            </a:pPr>
            <a:r>
              <a:rPr lang="fr-FR" dirty="0"/>
              <a:t>pour préparer son propre manuscrit ou </a:t>
            </a:r>
            <a:r>
              <a:rPr lang="fr-FR" i="1" dirty="0" err="1"/>
              <a:t>peer-reviewer</a:t>
            </a:r>
            <a:r>
              <a:rPr lang="fr-FR" dirty="0"/>
              <a:t> un article (https://library.smu.edu.sg/topics-insights/scite-new-generation-discovery-citation-index-interview-scite-co-founder-and-ceo) – affirme ne pas conserver l’article téléchargé</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permet de voir le contexte de l’article, et notamment les cas de rétractation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Stop citing retracted and heavily disputed works unintentionally</a:t>
            </a:r>
            <a:r>
              <a:rPr lang="en-US" sz="1200" b="0" i="0" kern="1200" dirty="0">
                <a:solidFill>
                  <a:schemeClr val="tx1"/>
                </a:solidFill>
                <a:effectLst/>
                <a:latin typeface="+mn-lt"/>
                <a:ea typeface="+mn-ea"/>
                <a:cs typeface="+mn-cs"/>
              </a:rPr>
              <a:t>”, https://scite.ai/partners/researchers)</a:t>
            </a:r>
            <a:endParaRPr lang="fr-FR" dirty="0"/>
          </a:p>
          <a:p>
            <a:pPr marL="171450" indent="-171450">
              <a:buFontTx/>
              <a:buChar char="-"/>
            </a:pPr>
            <a:r>
              <a:rPr lang="fr-FR" dirty="0"/>
              <a:t>intégré dans des plateformes de soumission d’éditeurs</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90</a:t>
            </a:fld>
            <a:endParaRPr lang="fr-FR"/>
          </a:p>
        </p:txBody>
      </p:sp>
    </p:spTree>
    <p:extLst>
      <p:ext uri="{BB962C8B-B14F-4D97-AF65-F5344CB8AC3E}">
        <p14:creationId xmlns:p14="http://schemas.microsoft.com/office/powerpoint/2010/main" val="1220995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91</a:t>
            </a:fld>
            <a:endParaRPr lang="fr-FR"/>
          </a:p>
        </p:txBody>
      </p:sp>
    </p:spTree>
    <p:extLst>
      <p:ext uri="{BB962C8B-B14F-4D97-AF65-F5344CB8AC3E}">
        <p14:creationId xmlns:p14="http://schemas.microsoft.com/office/powerpoint/2010/main" val="13952146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92</a:t>
            </a:fld>
            <a:endParaRPr lang="fr-FR"/>
          </a:p>
        </p:txBody>
      </p:sp>
    </p:spTree>
    <p:extLst>
      <p:ext uri="{BB962C8B-B14F-4D97-AF65-F5344CB8AC3E}">
        <p14:creationId xmlns:p14="http://schemas.microsoft.com/office/powerpoint/2010/main" val="706931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93</a:t>
            </a:fld>
            <a:endParaRPr lang="fr-FR"/>
          </a:p>
        </p:txBody>
      </p:sp>
    </p:spTree>
    <p:extLst>
      <p:ext uri="{BB962C8B-B14F-4D97-AF65-F5344CB8AC3E}">
        <p14:creationId xmlns:p14="http://schemas.microsoft.com/office/powerpoint/2010/main" val="6488925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775D2-48BD-28B4-C9D4-BAA0116873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731484-3B51-67A4-0285-847E2CC535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A64D2E-16A9-C639-5AEB-FA4072B7536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BB45166-FFAE-5B35-EA48-A51F11277B53}"/>
              </a:ext>
            </a:extLst>
          </p:cNvPr>
          <p:cNvSpPr>
            <a:spLocks noGrp="1"/>
          </p:cNvSpPr>
          <p:nvPr>
            <p:ph type="sldNum" sz="quarter" idx="5"/>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22417273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8967-58C7-2B0A-28AA-417CD85B57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E2B6E7-C747-AFF8-1343-BEAE005DDA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F9A98B-0F53-4FF5-E9D6-FF97F667E8B5}"/>
              </a:ext>
            </a:extLst>
          </p:cNvPr>
          <p:cNvSpPr>
            <a:spLocks noGrp="1"/>
          </p:cNvSpPr>
          <p:nvPr>
            <p:ph type="body" idx="1"/>
          </p:nvPr>
        </p:nvSpPr>
        <p:spPr/>
        <p:txBody>
          <a:bodyPr/>
          <a:lstStyle/>
          <a:p>
            <a:pPr marL="0" indent="0">
              <a:buFontTx/>
              <a:buNone/>
            </a:pPr>
            <a:r>
              <a:rPr lang="fr-FR" noProof="0" dirty="0"/>
              <a:t>cf. https://musingsaboutlibrarianship.blogspot.com/2024/09/primo-research-assistant-launches-first.html</a:t>
            </a:r>
          </a:p>
        </p:txBody>
      </p:sp>
      <p:sp>
        <p:nvSpPr>
          <p:cNvPr id="4" name="Espace réservé du numéro de diapositive 3">
            <a:extLst>
              <a:ext uri="{FF2B5EF4-FFF2-40B4-BE49-F238E27FC236}">
                <a16:creationId xmlns:a16="http://schemas.microsoft.com/office/drawing/2014/main" id="{21D08E55-10FC-309E-CBE7-6B8C43F912A6}"/>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8054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4104" y="5189394"/>
            <a:ext cx="5392823" cy="4242205"/>
          </a:xfrm>
        </p:spPr>
        <p:txBody>
          <a:bodyPr/>
          <a:lstStyle/>
          <a:p>
            <a:r>
              <a:rPr lang="fr-FR" dirty="0"/>
              <a:t>que valent les extensions de </a:t>
            </a:r>
            <a:r>
              <a:rPr lang="fr-FR" dirty="0" err="1"/>
              <a:t>GPT</a:t>
            </a:r>
            <a:r>
              <a:rPr lang="fr-FR" dirty="0"/>
              <a:t> destinées plus particulièrement aux chercheurs ?</a:t>
            </a:r>
          </a:p>
          <a:p>
            <a:endParaRPr lang="fr-FR" dirty="0"/>
          </a:p>
          <a:p>
            <a:pPr marL="180975" indent="-180975"/>
            <a:r>
              <a:rPr lang="fr-FR" dirty="0"/>
              <a:t>	</a:t>
            </a:r>
            <a:r>
              <a:rPr lang="fr-FR" b="1" dirty="0"/>
              <a:t>- </a:t>
            </a:r>
            <a:r>
              <a:rPr lang="fr-FR" b="1" dirty="0" err="1"/>
              <a:t>ScholarAI</a:t>
            </a:r>
            <a:r>
              <a:rPr lang="fr-FR" b="1" dirty="0"/>
              <a:t> </a:t>
            </a:r>
            <a:r>
              <a:rPr lang="fr-FR" dirty="0"/>
              <a:t>: https://scholarai.io/, cf. aussi https://gptpluginz.com/scholarai-chatgpt-plugin/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 présentation </a:t>
            </a:r>
          </a:p>
          <a:p>
            <a:pPr marL="542925" marR="0" lvl="0" indent="-180975" algn="l" defTabSz="914400" rtl="0" eaLnBrk="1" fontAlgn="auto" latinLnBrk="0" hangingPunct="1">
              <a:lnSpc>
                <a:spcPct val="100000"/>
              </a:lnSpc>
              <a:spcBef>
                <a:spcPts val="0"/>
              </a:spcBef>
              <a:spcAft>
                <a:spcPts val="0"/>
              </a:spcAft>
              <a:buClrTx/>
              <a:buSzTx/>
              <a:buFontTx/>
              <a:buNone/>
              <a:tabLst/>
              <a:defRPr/>
            </a:pPr>
            <a:r>
              <a:rPr lang="fr-FR" dirty="0"/>
              <a:t>	- nécessite ChatGPT Plus, mais limité en version gratuite, voire abonnement complémentaire</a:t>
            </a:r>
          </a:p>
          <a:p>
            <a:pPr marL="542925" lvl="0" indent="-180975"/>
            <a:r>
              <a:rPr lang="fr-FR" dirty="0"/>
              <a:t>	</a:t>
            </a:r>
            <a:r>
              <a:rPr lang="en-US" sz="1200" b="0" i="0" kern="1200" dirty="0">
                <a:solidFill>
                  <a:schemeClr val="tx1"/>
                </a:solidFill>
                <a:effectLst/>
                <a:latin typeface="+mn-lt"/>
                <a:ea typeface="+mn-ea"/>
                <a:cs typeface="+mn-cs"/>
              </a:rPr>
              <a:t>- données :  </a:t>
            </a:r>
            <a:r>
              <a:rPr lang="en-US" sz="1200" b="0" i="0" kern="1200" dirty="0" err="1">
                <a:solidFill>
                  <a:schemeClr val="tx1"/>
                </a:solidFill>
                <a:effectLst/>
                <a:latin typeface="+mn-lt"/>
                <a:ea typeface="+mn-ea"/>
                <a:cs typeface="+mn-cs"/>
              </a:rPr>
              <a:t>déclare</a:t>
            </a:r>
            <a:r>
              <a:rPr lang="en-US" sz="1200" b="0" i="0" kern="1200" dirty="0">
                <a:solidFill>
                  <a:schemeClr val="tx1"/>
                </a:solidFill>
                <a:effectLst/>
                <a:latin typeface="+mn-lt"/>
                <a:ea typeface="+mn-ea"/>
                <a:cs typeface="+mn-cs"/>
              </a:rPr>
              <a:t> + 200 M. </a:t>
            </a:r>
            <a:r>
              <a:rPr lang="en-US" sz="1200" b="0" i="0" kern="1200" dirty="0" err="1">
                <a:solidFill>
                  <a:schemeClr val="tx1"/>
                </a:solidFill>
                <a:effectLst/>
                <a:latin typeface="+mn-lt"/>
                <a:ea typeface="+mn-ea"/>
                <a:cs typeface="+mn-cs"/>
              </a:rPr>
              <a:t>d’articles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 “P</a:t>
            </a:r>
            <a:r>
              <a:rPr lang="en-US" i="1" dirty="0"/>
              <a:t>ubMed, Springer, </a:t>
            </a:r>
            <a:r>
              <a:rPr lang="en-US" i="1" dirty="0" err="1"/>
              <a:t>Arxiv</a:t>
            </a:r>
            <a:r>
              <a:rPr lang="en-US" i="1" dirty="0"/>
              <a:t>, Science, IEEE, and more.</a:t>
            </a:r>
            <a:r>
              <a:rPr lang="en-US" dirty="0"/>
              <a:t>”</a:t>
            </a:r>
            <a:endParaRPr lang="en-US" sz="1200" b="0" i="1" kern="1200" dirty="0">
              <a:solidFill>
                <a:schemeClr val="tx1"/>
              </a:solidFill>
              <a:effectLst/>
              <a:latin typeface="+mn-lt"/>
              <a:ea typeface="+mn-ea"/>
              <a:cs typeface="+mn-cs"/>
            </a:endParaRPr>
          </a:p>
          <a:p>
            <a:pPr marL="622300" indent="-180975"/>
            <a:r>
              <a:rPr lang="fr-FR" dirty="0"/>
              <a:t>	- </a:t>
            </a:r>
            <a:r>
              <a:rPr lang="en-US" dirty="0"/>
              <a:t>2 buts :</a:t>
            </a:r>
          </a:p>
          <a:p>
            <a:pPr marL="622300" indent="-180975"/>
            <a:r>
              <a:rPr lang="en-US" dirty="0"/>
              <a:t>		- limiter les hallucinations des LLM </a:t>
            </a:r>
            <a:r>
              <a:rPr lang="en-US" dirty="0">
                <a:sym typeface="Wingdings" panose="05000000000000000000" pitchFamily="2" charset="2"/>
              </a:rPr>
              <a:t> base : publications </a:t>
            </a:r>
            <a:r>
              <a:rPr lang="en-US" dirty="0" err="1">
                <a:sym typeface="Wingdings" panose="05000000000000000000" pitchFamily="2" charset="2"/>
              </a:rPr>
              <a:t>scientifiques</a:t>
            </a:r>
            <a:endParaRPr lang="en-US" dirty="0"/>
          </a:p>
          <a:p>
            <a:pPr marL="622300" indent="-180975"/>
            <a:r>
              <a:rPr lang="en-US" dirty="0"/>
              <a:t>		- </a:t>
            </a:r>
            <a:r>
              <a:rPr lang="en-US" dirty="0" err="1"/>
              <a:t>fournir</a:t>
            </a:r>
            <a:r>
              <a:rPr lang="en-US" dirty="0"/>
              <a:t> les sources des </a:t>
            </a:r>
            <a:r>
              <a:rPr lang="en-US" dirty="0" err="1"/>
              <a:t>réponses</a:t>
            </a:r>
            <a:r>
              <a:rPr lang="en-US" dirty="0"/>
              <a:t> recherche de publications </a:t>
            </a:r>
            <a:r>
              <a:rPr lang="en-US" dirty="0">
                <a:sym typeface="Wingdings" panose="05000000000000000000" pitchFamily="2" charset="2"/>
              </a:rPr>
              <a:t> </a:t>
            </a:r>
            <a:r>
              <a:rPr lang="en-US" dirty="0" err="1"/>
              <a:t>fournit</a:t>
            </a:r>
            <a:r>
              <a:rPr lang="en-US" dirty="0"/>
              <a:t> un lien aux articles </a:t>
            </a:r>
          </a:p>
          <a:p>
            <a:pPr marL="452438" indent="-180975"/>
            <a:r>
              <a:rPr lang="fr-FR" dirty="0"/>
              <a:t>- services</a:t>
            </a:r>
          </a:p>
          <a:p>
            <a:pPr marL="622300" indent="-180975"/>
            <a:r>
              <a:rPr lang="fr-FR" dirty="0"/>
              <a:t>	- </a:t>
            </a:r>
            <a:r>
              <a:rPr lang="en-US" sz="1200" b="0" i="0" kern="1200" dirty="0" err="1">
                <a:solidFill>
                  <a:schemeClr val="tx1"/>
                </a:solidFill>
                <a:effectLst/>
                <a:latin typeface="+mn-lt"/>
                <a:ea typeface="+mn-ea"/>
                <a:cs typeface="+mn-cs"/>
              </a:rPr>
              <a:t>ScholarAI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GPT</a:t>
            </a:r>
            <a:r>
              <a:rPr lang="en-US" sz="1200" b="0" i="0" kern="1200" dirty="0">
                <a:solidFill>
                  <a:schemeClr val="tx1"/>
                </a:solidFill>
                <a:effectLst/>
                <a:latin typeface="+mn-lt"/>
                <a:ea typeface="+mn-ea"/>
                <a:cs typeface="+mn-cs"/>
              </a:rPr>
              <a:t> et plugin</a:t>
            </a:r>
          </a:p>
          <a:p>
            <a:pPr marL="622300" indent="-180975"/>
            <a:r>
              <a:rPr lang="en-US" dirty="0"/>
              <a:t>	- </a:t>
            </a:r>
            <a:r>
              <a:rPr lang="en-US" sz="1200" b="0" i="0" kern="1200" dirty="0">
                <a:solidFill>
                  <a:schemeClr val="tx1"/>
                </a:solidFill>
                <a:effectLst/>
                <a:latin typeface="+mn-lt"/>
                <a:ea typeface="+mn-ea"/>
                <a:cs typeface="+mn-cs"/>
              </a:rPr>
              <a:t>recherche </a:t>
            </a:r>
            <a:r>
              <a:rPr lang="en-US" sz="1200" b="0" kern="1200" dirty="0">
                <a:solidFill>
                  <a:schemeClr val="tx1"/>
                </a:solidFill>
                <a:effectLst/>
                <a:latin typeface="+mn-lt"/>
                <a:ea typeface="+mn-ea"/>
                <a:cs typeface="+mn-cs"/>
              </a:rPr>
              <a:t>de</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publications </a:t>
            </a:r>
            <a:r>
              <a:rPr lang="en-US" sz="1200" b="0" i="0" kern="1200" dirty="0" err="1">
                <a:solidFill>
                  <a:schemeClr val="tx1"/>
                </a:solidFill>
                <a:effectLst/>
                <a:latin typeface="+mn-lt"/>
                <a:ea typeface="+mn-ea"/>
                <a:cs typeface="+mn-cs"/>
              </a:rPr>
              <a:t>académiques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fournies</a:t>
            </a:r>
            <a:r>
              <a:rPr lang="en-US" sz="1200" b="0" i="0" kern="1200" dirty="0">
                <a:solidFill>
                  <a:schemeClr val="tx1"/>
                </a:solidFill>
                <a:effectLst/>
                <a:latin typeface="+mn-lt"/>
                <a:ea typeface="+mn-ea"/>
                <a:cs typeface="+mn-cs"/>
              </a:rPr>
              <a:t> avec un lien (mots-</a:t>
            </a:r>
            <a:r>
              <a:rPr lang="en-US" sz="1200" b="0" i="0" kern="1200" dirty="0" err="1">
                <a:solidFill>
                  <a:schemeClr val="tx1"/>
                </a:solidFill>
                <a:effectLst/>
                <a:latin typeface="+mn-lt"/>
                <a:ea typeface="+mn-ea"/>
                <a:cs typeface="+mn-cs"/>
              </a:rPr>
              <a:t>clés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sujets</a:t>
            </a:r>
            <a:r>
              <a:rPr lang="en-US" sz="1200" b="0" i="0" kern="1200" dirty="0">
                <a:solidFill>
                  <a:schemeClr val="tx1"/>
                </a:solidFill>
                <a:effectLst/>
                <a:latin typeface="+mn-lt"/>
                <a:ea typeface="+mn-ea"/>
                <a:cs typeface="+mn-cs"/>
              </a:rPr>
              <a:t>, questions, avec </a:t>
            </a:r>
            <a:r>
              <a:rPr lang="en-US" sz="1200" b="0" i="0" kern="1200" dirty="0" err="1">
                <a:solidFill>
                  <a:schemeClr val="tx1"/>
                </a:solidFill>
                <a:effectLst/>
                <a:latin typeface="+mn-lt"/>
                <a:ea typeface="+mn-ea"/>
                <a:cs typeface="+mn-cs"/>
              </a:rPr>
              <a:t>possibilité</a:t>
            </a:r>
            <a:r>
              <a:rPr lang="en-US" sz="1200" b="0" i="0" kern="1200" dirty="0">
                <a:solidFill>
                  <a:schemeClr val="tx1"/>
                </a:solidFill>
                <a:effectLst/>
                <a:latin typeface="+mn-lt"/>
                <a:ea typeface="+mn-ea"/>
                <a:cs typeface="+mn-cs"/>
              </a:rPr>
              <a:t> de demander des </a:t>
            </a:r>
            <a:r>
              <a:rPr lang="en-US" sz="1200" b="0" i="0" kern="1200" dirty="0" err="1">
                <a:solidFill>
                  <a:schemeClr val="tx1"/>
                </a:solidFill>
                <a:effectLst/>
                <a:latin typeface="+mn-lt"/>
                <a:ea typeface="+mn-ea"/>
                <a:cs typeface="+mn-cs"/>
              </a:rPr>
              <a:t>filtres</a:t>
            </a:r>
            <a:r>
              <a:rPr lang="en-US" sz="1200" b="0" i="0" kern="1200" dirty="0">
                <a:solidFill>
                  <a:schemeClr val="tx1"/>
                </a:solidFill>
                <a:effectLst/>
                <a:latin typeface="+mn-lt"/>
                <a:ea typeface="+mn-ea"/>
                <a:cs typeface="+mn-cs"/>
              </a:rPr>
              <a:t> sur la date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d’indiquer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l’ordre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classements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résultats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statut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a:t>
            </a:r>
            <a:r>
              <a:rPr lang="en-US" sz="1200" b="0" i="0" kern="1200" dirty="0">
                <a:solidFill>
                  <a:schemeClr val="tx1"/>
                </a:solidFill>
                <a:effectLst/>
                <a:latin typeface="+mn-lt"/>
                <a:ea typeface="+mn-ea"/>
                <a:cs typeface="+mn-cs"/>
              </a:rPr>
              <a:t>) </a:t>
            </a:r>
          </a:p>
          <a:p>
            <a:pPr marL="622300" indent="-180975"/>
            <a:r>
              <a:rPr lang="en-US" sz="1200" b="0" i="0" kern="1200" dirty="0">
                <a:solidFill>
                  <a:schemeClr val="tx1"/>
                </a:solidFill>
                <a:effectLst/>
                <a:latin typeface="+mn-lt"/>
                <a:ea typeface="+mn-ea"/>
                <a:cs typeface="+mn-cs"/>
              </a:rPr>
              <a:t>	</a:t>
            </a:r>
            <a:r>
              <a:rPr lang="en-US" dirty="0"/>
              <a:t>- </a:t>
            </a:r>
            <a:r>
              <a:rPr lang="en-US" sz="1200" b="0" i="0" kern="1200" dirty="0">
                <a:solidFill>
                  <a:schemeClr val="tx1"/>
                </a:solidFill>
                <a:effectLst/>
                <a:latin typeface="+mn-lt"/>
                <a:ea typeface="+mn-ea"/>
                <a:cs typeface="+mn-cs"/>
              </a:rPr>
              <a:t> </a:t>
            </a:r>
            <a:r>
              <a:rPr lang="en-US" dirty="0" err="1"/>
              <a:t>échanges</a:t>
            </a:r>
            <a:r>
              <a:rPr lang="en-US" dirty="0"/>
              <a:t> avec des PDF (</a:t>
            </a:r>
            <a:r>
              <a:rPr lang="en-US" dirty="0" err="1"/>
              <a:t>fournis</a:t>
            </a:r>
            <a:r>
              <a:rPr lang="en-US" dirty="0"/>
              <a:t> par </a:t>
            </a:r>
            <a:r>
              <a:rPr lang="en-US" dirty="0" err="1"/>
              <a:t>ScholarAI</a:t>
            </a:r>
            <a:r>
              <a:rPr lang="en-US" dirty="0"/>
              <a:t> </a:t>
            </a:r>
            <a:r>
              <a:rPr lang="en-US" dirty="0" err="1"/>
              <a:t>ou</a:t>
            </a:r>
            <a:r>
              <a:rPr lang="en-US" dirty="0"/>
              <a:t> non)</a:t>
            </a:r>
          </a:p>
          <a:p>
            <a:pPr marL="622300" indent="-180975"/>
            <a:r>
              <a:rPr lang="en-US" dirty="0"/>
              <a:t>	- </a:t>
            </a:r>
            <a:r>
              <a:rPr lang="en-US" dirty="0" err="1"/>
              <a:t>génération</a:t>
            </a:r>
            <a:r>
              <a:rPr lang="en-US" dirty="0"/>
              <a:t> des </a:t>
            </a:r>
            <a:r>
              <a:rPr lang="en-US" dirty="0" err="1"/>
              <a:t>références</a:t>
            </a:r>
            <a:r>
              <a:rPr lang="en-US" dirty="0"/>
              <a:t> </a:t>
            </a:r>
            <a:r>
              <a:rPr lang="en-US" dirty="0" err="1"/>
              <a:t>bibliographiques</a:t>
            </a:r>
            <a:r>
              <a:rPr lang="en-US" dirty="0"/>
              <a:t> (integration avec Zotero </a:t>
            </a:r>
            <a:r>
              <a:rPr lang="en-US" dirty="0" err="1"/>
              <a:t>en</a:t>
            </a:r>
            <a:r>
              <a:rPr lang="en-US" dirty="0"/>
              <a:t> </a:t>
            </a:r>
            <a:r>
              <a:rPr lang="en-US" dirty="0" err="1"/>
              <a:t>ligne</a:t>
            </a:r>
            <a:r>
              <a:rPr lang="en-US" dirty="0"/>
              <a:t> -</a:t>
            </a:r>
            <a:r>
              <a:rPr lang="en-US" dirty="0" err="1"/>
              <a:t>userID</a:t>
            </a:r>
            <a:r>
              <a:rPr lang="en-US" dirty="0"/>
              <a:t>)</a:t>
            </a:r>
          </a:p>
          <a:p>
            <a:pPr marL="622300" indent="-180975"/>
            <a:r>
              <a:rPr lang="en-US" dirty="0"/>
              <a:t>	- extraction de </a:t>
            </a:r>
            <a:r>
              <a:rPr lang="en-US" dirty="0" err="1"/>
              <a:t>contenus</a:t>
            </a:r>
            <a:r>
              <a:rPr lang="en-US" dirty="0"/>
              <a:t> (</a:t>
            </a:r>
            <a:r>
              <a:rPr lang="en-US" dirty="0" err="1"/>
              <a:t>schémas</a:t>
            </a:r>
            <a:r>
              <a:rPr lang="en-US" dirty="0"/>
              <a:t>, tableaux…)</a:t>
            </a:r>
            <a:endParaRPr lang="fr-FR" dirty="0"/>
          </a:p>
          <a:p>
            <a:pPr marL="622300" indent="-180975">
              <a:buFontTx/>
              <a:buChar char="-"/>
            </a:pPr>
            <a:r>
              <a:rPr lang="fr-FR" dirty="0"/>
              <a:t>à noter</a:t>
            </a:r>
          </a:p>
          <a:p>
            <a:pPr marL="896938" lvl="1" indent="-180975">
              <a:buFontTx/>
              <a:buChar char="-"/>
            </a:pPr>
            <a:r>
              <a:rPr lang="fr-FR" dirty="0"/>
              <a:t>base de données utilisée ?, comment s’assurent-ils que publications effectivement </a:t>
            </a:r>
            <a:r>
              <a:rPr lang="fr-FR" i="1" dirty="0" err="1"/>
              <a:t>peer-reviewed</a:t>
            </a:r>
            <a:r>
              <a:rPr lang="fr-FR" i="0" dirty="0"/>
              <a:t> ?</a:t>
            </a:r>
          </a:p>
          <a:p>
            <a:pPr marL="896938" lvl="1" indent="-180975">
              <a:buFontTx/>
              <a:buChar char="-"/>
            </a:pPr>
            <a:r>
              <a:rPr lang="fr-FR" i="0" dirty="0"/>
              <a:t>part de réponses avec URL avec texte intégral et sans texte intégral ?</a:t>
            </a:r>
          </a:p>
          <a:p>
            <a:pPr marL="896938" lvl="1" indent="-180975">
              <a:buFontTx/>
              <a:buChar char="-"/>
            </a:pPr>
            <a:r>
              <a:rPr lang="fr-FR" i="0" dirty="0"/>
              <a:t>! qualité des prompts, notamment pour être spécifique ou bien filtrer (ex. de prompts : https://scholarai.io/science-and-research)</a:t>
            </a:r>
            <a:endParaRPr lang="fr-FR" dirty="0"/>
          </a:p>
          <a:p>
            <a:pPr marL="622300">
              <a:tabLst>
                <a:tab pos="712788" algn="l"/>
              </a:tabLst>
            </a:pPr>
            <a:endParaRPr lang="fr-FR" dirty="0"/>
          </a:p>
          <a:p>
            <a:pPr marL="180975" indent="-180975"/>
            <a:endParaRPr lang="fr-FR" dirty="0"/>
          </a:p>
          <a:p>
            <a:pPr marL="180975" indent="-180975"/>
            <a:r>
              <a:rPr lang="fr-FR" b="1" dirty="0"/>
              <a:t>	- Semantic Scholar </a:t>
            </a:r>
            <a:r>
              <a:rPr lang="fr-FR" b="1" dirty="0" err="1"/>
              <a:t>GPT</a:t>
            </a:r>
            <a:r>
              <a:rPr lang="fr-FR" b="1" dirty="0"/>
              <a:t> </a:t>
            </a:r>
            <a:r>
              <a:rPr lang="fr-FR" dirty="0"/>
              <a:t>:	https://chat.openai.com/g/g-6f5zceXCm-semantic-scholar-gpt </a:t>
            </a:r>
          </a:p>
          <a:p>
            <a:pPr marL="180975" indent="-180975"/>
            <a:r>
              <a:rPr lang="fr-FR" dirty="0"/>
              <a:t>		- nécessite ChatGPT Plus</a:t>
            </a:r>
          </a:p>
          <a:p>
            <a:pPr marL="180975" indent="-180975"/>
            <a:r>
              <a:rPr lang="fr-FR" dirty="0"/>
              <a:t>		- pour interagir avec Semantic scholar</a:t>
            </a:r>
          </a:p>
          <a:p>
            <a:pPr marL="180975" indent="-180975"/>
            <a:endParaRPr lang="fr-FR" dirty="0"/>
          </a:p>
          <a:p>
            <a:pPr marL="180975" indent="-180975"/>
            <a:endParaRPr lang="fr-FR" dirty="0"/>
          </a:p>
          <a:p>
            <a:pPr marL="180975" indent="-180975"/>
            <a:r>
              <a:rPr lang="fr-FR" dirty="0"/>
              <a:t>développement également de versions </a:t>
            </a:r>
            <a:r>
              <a:rPr lang="fr-FR" dirty="0" err="1"/>
              <a:t>GPT</a:t>
            </a:r>
            <a:r>
              <a:rPr lang="fr-FR" dirty="0"/>
              <a:t> de services web (cf. SciSpace, Consensus)</a:t>
            </a:r>
          </a:p>
          <a:p>
            <a:pPr marL="180975" indent="-180975"/>
            <a:r>
              <a:rPr lang="fr-FR" b="1" dirty="0"/>
              <a:t>	- ex. : SciSpace</a:t>
            </a:r>
            <a:r>
              <a:rPr lang="fr-FR" b="0" dirty="0"/>
              <a:t> </a:t>
            </a:r>
            <a:r>
              <a:rPr lang="fr-FR" b="0" dirty="0" err="1"/>
              <a:t>ResearchGPT</a:t>
            </a:r>
            <a:r>
              <a:rPr lang="fr-FR" b="0" dirty="0"/>
              <a:t> </a:t>
            </a:r>
            <a:r>
              <a:rPr lang="fr-FR" dirty="0"/>
              <a:t>: https://chat.openai.com/g/g-NgAcklHd8-researchgpt-official - cf. https://outilstice.com/2023/11/researchgpt-gpt-pour-la-recherche-et-les-scientifiques/ et https://twitter.com/MushtaqBilalPhD/status/1726331022294360146</a:t>
            </a:r>
          </a:p>
          <a:p>
            <a:pPr marL="636588" lvl="1" indent="-180975">
              <a:buFontTx/>
              <a:buChar char="-"/>
              <a:defRPr/>
            </a:pPr>
            <a:r>
              <a:rPr lang="fr-FR" dirty="0"/>
              <a:t>présentation</a:t>
            </a:r>
          </a:p>
          <a:p>
            <a:pPr marL="892175" marR="0" lvl="2" indent="-180975" algn="l" defTabSz="914400" rtl="0" eaLnBrk="1" fontAlgn="auto" latinLnBrk="0" hangingPunct="1">
              <a:lnSpc>
                <a:spcPct val="100000"/>
              </a:lnSpc>
              <a:spcBef>
                <a:spcPts val="0"/>
              </a:spcBef>
              <a:spcAft>
                <a:spcPts val="0"/>
              </a:spcAft>
              <a:buClrTx/>
              <a:buSzTx/>
              <a:buFontTx/>
              <a:buChar char="-"/>
              <a:tabLst/>
              <a:defRPr/>
            </a:pPr>
            <a:r>
              <a:rPr lang="fr-FR" dirty="0"/>
              <a:t>nécessite ChatGPT Plus</a:t>
            </a:r>
          </a:p>
          <a:p>
            <a:pPr marL="892175" lvl="2" indent="-180975">
              <a:buFontTx/>
              <a:buChar char="-"/>
              <a:defRPr/>
            </a:pPr>
            <a:r>
              <a:rPr lang="fr-FR" dirty="0" err="1"/>
              <a:t>Scispace</a:t>
            </a:r>
            <a:endParaRPr lang="fr-FR" dirty="0"/>
          </a:p>
          <a:p>
            <a:pPr marL="892175" lvl="2" indent="-180975">
              <a:buFontTx/>
              <a:buChar char="-"/>
              <a:defRPr/>
            </a:pPr>
            <a:r>
              <a:rPr lang="fr-FR" dirty="0"/>
              <a:t>données : cf. </a:t>
            </a:r>
            <a:r>
              <a:rPr lang="fr-FR" dirty="0" err="1"/>
              <a:t>Scispace</a:t>
            </a:r>
            <a:r>
              <a:rPr lang="fr-FR" i="1" dirty="0"/>
              <a:t> infra</a:t>
            </a:r>
            <a:endParaRPr lang="fr-FR" dirty="0"/>
          </a:p>
          <a:p>
            <a:pPr marL="636588" lvl="1" indent="-180975">
              <a:buFontTx/>
              <a:buChar char="-"/>
              <a:defRPr/>
            </a:pPr>
            <a:r>
              <a:rPr lang="fr-FR" dirty="0"/>
              <a:t>services :</a:t>
            </a:r>
          </a:p>
          <a:p>
            <a:pPr marL="892175" lvl="2" indent="-180975">
              <a:buFontTx/>
              <a:buChar char="-"/>
              <a:defRPr/>
            </a:pPr>
            <a:r>
              <a:rPr lang="fr-FR" dirty="0"/>
              <a:t>recherche conversationnelle de publications académiques</a:t>
            </a:r>
          </a:p>
          <a:p>
            <a:pPr marL="892175" lvl="2" indent="-180975">
              <a:buFontTx/>
              <a:buChar char="-"/>
              <a:defRPr/>
            </a:pPr>
            <a:r>
              <a:rPr lang="fr-FR" dirty="0"/>
              <a:t>échanges avec des PDF</a:t>
            </a:r>
          </a:p>
          <a:p>
            <a:pPr marL="180975" indent="-180975"/>
            <a:endParaRPr lang="fr-FR" dirty="0"/>
          </a:p>
          <a:p>
            <a:pPr marL="180975" indent="-180975"/>
            <a:r>
              <a:rPr lang="fr-FR" dirty="0"/>
              <a:t>! sur la question des extensions : possibilité d’extensions non vérifiées / malveillantes récupérant des données confidentielles de son utilisateur ou ayant des actions malveillantes dans son système (virus…)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96</a:t>
            </a:fld>
            <a:endParaRPr lang="fr-FR"/>
          </a:p>
        </p:txBody>
      </p:sp>
    </p:spTree>
    <p:extLst>
      <p:ext uri="{BB962C8B-B14F-4D97-AF65-F5344CB8AC3E}">
        <p14:creationId xmlns:p14="http://schemas.microsoft.com/office/powerpoint/2010/main" val="41193736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Tay, http://musingsaboutlibrarianship.blogspot.com/2023/07/using-large-language-models-to-generate.html?q=scholarai</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97</a:t>
            </a:fld>
            <a:endParaRPr lang="fr-FR"/>
          </a:p>
        </p:txBody>
      </p:sp>
    </p:spTree>
    <p:extLst>
      <p:ext uri="{BB962C8B-B14F-4D97-AF65-F5344CB8AC3E}">
        <p14:creationId xmlns:p14="http://schemas.microsoft.com/office/powerpoint/2010/main" val="160709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Hyde, J. </a:t>
            </a:r>
            <a:r>
              <a:rPr lang="fr-FR" dirty="0" err="1"/>
              <a:t>Chodacki</a:t>
            </a:r>
            <a:r>
              <a:rPr lang="fr-FR" dirty="0"/>
              <a:t> et P. Shannon, « </a:t>
            </a:r>
            <a:r>
              <a:rPr lang="en-US" dirty="0"/>
              <a:t>An Initial Scholarly AI Taxonomy”, </a:t>
            </a:r>
            <a:r>
              <a:rPr lang="en-US" i="1" u="none" dirty="0"/>
              <a:t>Upstream</a:t>
            </a:r>
            <a:r>
              <a:rPr lang="en-US" i="0" u="none" dirty="0"/>
              <a:t>, 11/04/2023, </a:t>
            </a:r>
            <a:r>
              <a:rPr lang="en-US" i="0" dirty="0"/>
              <a:t>https</a:t>
            </a:r>
            <a:r>
              <a:rPr lang="en-US" dirty="0"/>
              <a:t>://upstream.force11.org/an-initial-scholarly-ai-taxonomy : </a:t>
            </a:r>
            <a:r>
              <a:rPr lang="en-US" dirty="0" err="1"/>
              <a:t>définitions</a:t>
            </a:r>
            <a:r>
              <a:rPr lang="en-US" dirty="0"/>
              <a:t> et </a:t>
            </a:r>
            <a:r>
              <a:rPr lang="en-US" dirty="0" err="1"/>
              <a:t>exemples</a:t>
            </a:r>
            <a:r>
              <a:rPr lang="en-US" dirty="0"/>
              <a:t> de </a:t>
            </a:r>
            <a:r>
              <a:rPr lang="en-US" dirty="0" err="1"/>
              <a:t>cas</a:t>
            </a:r>
            <a:r>
              <a:rPr lang="en-US" dirty="0"/>
              <a:t> :</a:t>
            </a:r>
          </a:p>
          <a:p>
            <a:pPr marL="228600" indent="-228600">
              <a:buFont typeface="+mj-lt"/>
              <a:buAutoNum type="arabicPeriod"/>
            </a:pPr>
            <a:r>
              <a:rPr lang="en-US" sz="1200" b="1" i="1" kern="1200" dirty="0">
                <a:solidFill>
                  <a:schemeClr val="tx1"/>
                </a:solidFill>
                <a:effectLst/>
                <a:latin typeface="+mn-lt"/>
                <a:ea typeface="+mn-ea"/>
                <a:cs typeface="+mn-cs"/>
              </a:rPr>
              <a:t>“Extract</a:t>
            </a:r>
            <a:r>
              <a:rPr lang="en-US" sz="1200" b="0" i="1" kern="1200" dirty="0">
                <a:solidFill>
                  <a:schemeClr val="tx1"/>
                </a:solidFill>
                <a:effectLst/>
                <a:latin typeface="+mn-lt"/>
                <a:ea typeface="+mn-ea"/>
                <a:cs typeface="+mn-cs"/>
              </a:rPr>
              <a:t>: Identify and isolate specific entities or data points within the content.</a:t>
            </a:r>
          </a:p>
          <a:p>
            <a:pPr marL="228600" indent="-228600">
              <a:buFont typeface="+mj-lt"/>
              <a:buAutoNum type="arabicPeriod"/>
            </a:pPr>
            <a:r>
              <a:rPr lang="en-US" sz="1200" b="1" i="1" kern="1200" dirty="0">
                <a:solidFill>
                  <a:schemeClr val="tx1"/>
                </a:solidFill>
                <a:effectLst/>
                <a:latin typeface="+mn-lt"/>
                <a:ea typeface="+mn-ea"/>
                <a:cs typeface="+mn-cs"/>
              </a:rPr>
              <a:t>Validate</a:t>
            </a:r>
            <a:r>
              <a:rPr lang="en-US" sz="1200" b="0" i="1" kern="1200" dirty="0">
                <a:solidFill>
                  <a:schemeClr val="tx1"/>
                </a:solidFill>
                <a:effectLst/>
                <a:latin typeface="+mn-lt"/>
                <a:ea typeface="+mn-ea"/>
                <a:cs typeface="+mn-cs"/>
              </a:rPr>
              <a:t>: Verify the accuracy and reliability of the information.</a:t>
            </a:r>
          </a:p>
          <a:p>
            <a:pPr marL="228600" indent="-228600">
              <a:buFont typeface="+mj-lt"/>
              <a:buAutoNum type="arabicPeriod"/>
            </a:pPr>
            <a:r>
              <a:rPr lang="en-US" sz="1200" b="1" i="1" kern="1200" dirty="0">
                <a:solidFill>
                  <a:schemeClr val="tx1"/>
                </a:solidFill>
                <a:effectLst/>
                <a:latin typeface="+mn-lt"/>
                <a:ea typeface="+mn-ea"/>
                <a:cs typeface="+mn-cs"/>
              </a:rPr>
              <a:t>Generate</a:t>
            </a:r>
            <a:r>
              <a:rPr lang="en-US" sz="1200" b="0" i="1" kern="1200" dirty="0">
                <a:solidFill>
                  <a:schemeClr val="tx1"/>
                </a:solidFill>
                <a:effectLst/>
                <a:latin typeface="+mn-lt"/>
                <a:ea typeface="+mn-ea"/>
                <a:cs typeface="+mn-cs"/>
              </a:rPr>
              <a:t>: Produce new content or ideas, such as text or images.</a:t>
            </a:r>
          </a:p>
          <a:p>
            <a:pPr marL="228600" indent="-228600">
              <a:buFont typeface="+mj-lt"/>
              <a:buAutoNum type="arabicPeriod"/>
            </a:pPr>
            <a:r>
              <a:rPr lang="en-US" sz="1200" b="1" i="1" kern="1200" dirty="0" err="1">
                <a:solidFill>
                  <a:schemeClr val="tx1"/>
                </a:solidFill>
                <a:effectLst/>
                <a:latin typeface="+mn-lt"/>
                <a:ea typeface="+mn-ea"/>
                <a:cs typeface="+mn-cs"/>
              </a:rPr>
              <a:t>Analyse</a:t>
            </a:r>
            <a:r>
              <a:rPr lang="en-US" sz="1200" b="0" i="1" kern="1200" dirty="0">
                <a:solidFill>
                  <a:schemeClr val="tx1"/>
                </a:solidFill>
                <a:effectLst/>
                <a:latin typeface="+mn-lt"/>
                <a:ea typeface="+mn-ea"/>
                <a:cs typeface="+mn-cs"/>
              </a:rPr>
              <a:t>: Examine patterns, relationships, or trends within the information.</a:t>
            </a:r>
          </a:p>
          <a:p>
            <a:pPr marL="228600" indent="-228600">
              <a:buFont typeface="+mj-lt"/>
              <a:buAutoNum type="arabicPeriod"/>
            </a:pPr>
            <a:r>
              <a:rPr lang="en-US" sz="1200" b="1" i="1" kern="1200" dirty="0">
                <a:solidFill>
                  <a:schemeClr val="tx1"/>
                </a:solidFill>
                <a:effectLst/>
                <a:latin typeface="+mn-lt"/>
                <a:ea typeface="+mn-ea"/>
                <a:cs typeface="+mn-cs"/>
              </a:rPr>
              <a:t>Reformat</a:t>
            </a:r>
            <a:r>
              <a:rPr lang="en-US" sz="1200" b="0" i="1" kern="1200" dirty="0">
                <a:solidFill>
                  <a:schemeClr val="tx1"/>
                </a:solidFill>
                <a:effectLst/>
                <a:latin typeface="+mn-lt"/>
                <a:ea typeface="+mn-ea"/>
                <a:cs typeface="+mn-cs"/>
              </a:rPr>
              <a:t>: Modify and adjust information to fit specific formats or presentation styles.</a:t>
            </a:r>
          </a:p>
          <a:p>
            <a:pPr marL="228600" indent="-228600">
              <a:buFont typeface="+mj-lt"/>
              <a:buAutoNum type="arabicPeriod"/>
            </a:pPr>
            <a:r>
              <a:rPr lang="en-US" sz="1200" b="1" i="1" kern="1200" dirty="0">
                <a:solidFill>
                  <a:schemeClr val="tx1"/>
                </a:solidFill>
                <a:effectLst/>
                <a:latin typeface="+mn-lt"/>
                <a:ea typeface="+mn-ea"/>
                <a:cs typeface="+mn-cs"/>
              </a:rPr>
              <a:t>Discover</a:t>
            </a:r>
            <a:r>
              <a:rPr lang="en-US" sz="1200" b="0" i="1" kern="1200" dirty="0">
                <a:solidFill>
                  <a:schemeClr val="tx1"/>
                </a:solidFill>
                <a:effectLst/>
                <a:latin typeface="+mn-lt"/>
                <a:ea typeface="+mn-ea"/>
                <a:cs typeface="+mn-cs"/>
              </a:rPr>
              <a:t>: Search for and locate relevant information or connections.</a:t>
            </a:r>
          </a:p>
          <a:p>
            <a:pPr marL="228600" indent="-228600">
              <a:buFont typeface="+mj-lt"/>
              <a:buAutoNum type="arabicPeriod"/>
            </a:pPr>
            <a:r>
              <a:rPr lang="en-US" sz="1200" b="1" i="1" kern="1200" dirty="0">
                <a:solidFill>
                  <a:schemeClr val="tx1"/>
                </a:solidFill>
                <a:effectLst/>
                <a:latin typeface="+mn-lt"/>
                <a:ea typeface="+mn-ea"/>
                <a:cs typeface="+mn-cs"/>
              </a:rPr>
              <a:t>Translate</a:t>
            </a:r>
            <a:r>
              <a:rPr lang="en-US" sz="1200" b="0" i="1" kern="1200" dirty="0">
                <a:solidFill>
                  <a:schemeClr val="tx1"/>
                </a:solidFill>
                <a:effectLst/>
                <a:latin typeface="+mn-lt"/>
                <a:ea typeface="+mn-ea"/>
                <a:cs typeface="+mn-cs"/>
              </a:rPr>
              <a:t>: Convert information from one language or form to another</a:t>
            </a:r>
            <a:r>
              <a:rPr lang="en-US" sz="1200" b="0" i="0" kern="1200" dirty="0">
                <a:solidFill>
                  <a:schemeClr val="tx1"/>
                </a:solidFill>
                <a:effectLst/>
                <a:latin typeface="+mn-lt"/>
                <a:ea typeface="+mn-ea"/>
                <a:cs typeface="+mn-cs"/>
              </a:rPr>
              <a:t>.”</a:t>
            </a:r>
          </a:p>
          <a:p>
            <a:endParaRPr lang="fr-FR" dirty="0"/>
          </a:p>
          <a:p>
            <a:endParaRPr lang="fr-FR" dirty="0"/>
          </a:p>
          <a:p>
            <a:r>
              <a:rPr lang="fr-FR" dirty="0"/>
              <a:t>sur la question IA et science, voir par exemple :</a:t>
            </a:r>
            <a:br>
              <a:rPr lang="fr-FR" dirty="0"/>
            </a:br>
            <a:r>
              <a:rPr lang="fr-FR" dirty="0"/>
              <a:t>- OCDE, </a:t>
            </a:r>
            <a:r>
              <a:rPr lang="en-US" i="1" dirty="0"/>
              <a:t>Artificial Intelligence in Science…</a:t>
            </a:r>
            <a:r>
              <a:rPr lang="en-US" dirty="0"/>
              <a:t>, 2023, https://www.oecd.org/publications/artificial-intelligence-in-science-a8d820bd-en.htm</a:t>
            </a:r>
          </a:p>
          <a:p>
            <a:r>
              <a:rPr lang="en-US" dirty="0"/>
              <a:t>- Commission </a:t>
            </a:r>
            <a:r>
              <a:rPr lang="en-US" dirty="0" err="1"/>
              <a:t>européenne</a:t>
            </a:r>
            <a:r>
              <a:rPr lang="en-US" dirty="0"/>
              <a:t>, </a:t>
            </a:r>
            <a:r>
              <a:rPr lang="en-US" i="1" dirty="0"/>
              <a:t>Use and impact of artificial intelligence in the scientific…, </a:t>
            </a:r>
            <a:r>
              <a:rPr lang="en-US" dirty="0"/>
              <a:t>2023, https://data.europa.eu/doi/10.2828/10694</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a:t>
            </a:fld>
            <a:endParaRPr lang="fr-FR"/>
          </a:p>
        </p:txBody>
      </p:sp>
    </p:spTree>
    <p:extLst>
      <p:ext uri="{BB962C8B-B14F-4D97-AF65-F5344CB8AC3E}">
        <p14:creationId xmlns:p14="http://schemas.microsoft.com/office/powerpoint/2010/main" val="35359232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noProof="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4501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7128-69C6-FED4-7FB8-F2D5D6ADF8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72D61-49E9-FF0B-9267-EC50E2A7FC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5CB5575-13F0-F148-A899-D845F9E31CFD}"/>
              </a:ext>
            </a:extLst>
          </p:cNvPr>
          <p:cNvSpPr>
            <a:spLocks noGrp="1"/>
          </p:cNvSpPr>
          <p:nvPr>
            <p:ph type="body" idx="1"/>
          </p:nvPr>
        </p:nvSpPr>
        <p:spPr/>
        <p:txBody>
          <a:bodyPr/>
          <a:lstStyle/>
          <a:p>
            <a:r>
              <a:rPr lang="fr-FR" noProof="0" dirty="0"/>
              <a:t>A. Tay :</a:t>
            </a:r>
          </a:p>
          <a:p>
            <a:pPr marL="171450" indent="-171450">
              <a:buFontTx/>
              <a:buChar char="-"/>
            </a:pP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pPr marL="171450" indent="-171450">
              <a:buFontTx/>
              <a:buChar char="-"/>
            </a:pPr>
            <a:r>
              <a:rPr lang="en-US" noProof="0" dirty="0"/>
              <a:t>« Playing devil's advocate - Why the newly popular literature mapping tools may not be useful for the average researcher »…, 1er/06/2021, https://musingsaboutlibrarianship.blogspot.com/2021/06/playing-devils-adovcate-why-newly.html</a:t>
            </a:r>
          </a:p>
          <a:p>
            <a:pPr marL="171450" indent="-171450">
              <a:buFontTx/>
              <a:buChar char="-"/>
            </a:pPr>
            <a:r>
              <a:rPr lang="en-US" noProof="0" dirty="0"/>
              <a:t>« </a:t>
            </a:r>
            <a:r>
              <a:rPr lang="en-US" noProof="0" dirty="0" err="1"/>
              <a:t>ResearchRabbit</a:t>
            </a:r>
            <a:r>
              <a:rPr lang="en-US" noProof="0" dirty="0"/>
              <a:t> is out of beta- my review of this new literature mapping tool »…, 15/08/2021, https://medium.com/a-academic-librarians-thoughts-on-open-access/researchrabbit-is-out-of-beta-my-review-of-this-new-literature-mapping-tool-3c593d061c63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mises à jour </a:t>
            </a:r>
            <a:r>
              <a:rPr lang="en-US" noProof="0" dirty="0" err="1"/>
              <a:t>régulières</a:t>
            </a:r>
            <a:r>
              <a:rPr lang="en-US" noProof="0" dirty="0"/>
              <a:t> : « List of Innovative Literature mapping tools» , https://musingsaboutlibrarianship.blogspot.com/p/list-of-innovative-literature-mapping.html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 Tisserand-</a:t>
            </a:r>
            <a:r>
              <a:rPr lang="fr-FR" noProof="0" dirty="0" err="1"/>
              <a:t>Barthole</a:t>
            </a:r>
            <a:r>
              <a:rPr lang="fr-FR" noProof="0" dirty="0"/>
              <a:t>,. « Les nouveaux outils de dataviz pour explorer la littérature scientifique »…, 05/2023, https://bases-netsources.com/articles-de-bases/les-nouveaux-outils-de-dataviz-pour-explorer-la-litterature-scientifique</a:t>
            </a:r>
            <a:endParaRPr lang="en-US" noProof="0" dirty="0"/>
          </a:p>
          <a:p>
            <a:pPr marL="0" indent="0">
              <a:buFontTx/>
              <a:buNone/>
            </a:pPr>
            <a:endParaRPr lang="en-US" noProof="0" dirty="0"/>
          </a:p>
          <a:p>
            <a:pPr marL="0" indent="0">
              <a:buFontTx/>
              <a:buNone/>
            </a:pPr>
            <a:endParaRPr lang="en-US" noProof="0" dirty="0"/>
          </a:p>
          <a:p>
            <a:pPr marL="0" indent="0">
              <a:buFontTx/>
              <a:buNone/>
            </a:pPr>
            <a:r>
              <a:rPr lang="en-US" noProof="0" dirty="0"/>
              <a:t>surtout à </a:t>
            </a:r>
            <a:r>
              <a:rPr lang="en-US" noProof="0" dirty="0" err="1"/>
              <a:t>partir</a:t>
            </a:r>
            <a:r>
              <a:rPr lang="en-US" noProof="0" dirty="0"/>
              <a:t> des </a:t>
            </a:r>
            <a:r>
              <a:rPr lang="en-US" noProof="0" dirty="0" err="1"/>
              <a:t>années</a:t>
            </a:r>
            <a:r>
              <a:rPr lang="en-US" noProof="0" dirty="0"/>
              <a:t> 2020</a:t>
            </a:r>
          </a:p>
          <a:p>
            <a:pPr marL="171450" indent="-171450">
              <a:buFontTx/>
              <a:buChar char="-"/>
            </a:pPr>
            <a:endParaRPr lang="en-US" noProof="0" dirty="0"/>
          </a:p>
          <a:p>
            <a:pPr marL="0" indent="0">
              <a:buFontTx/>
              <a:buNone/>
            </a:pPr>
            <a:r>
              <a:rPr lang="en-US" noProof="0" dirty="0"/>
              <a:t>distinction :</a:t>
            </a:r>
          </a:p>
          <a:p>
            <a:pPr marL="171450" indent="-171450">
              <a:buFontTx/>
              <a:buChar char="-"/>
            </a:pPr>
            <a:r>
              <a:rPr lang="en-US" sz="1200" b="0" i="1" kern="1200" dirty="0">
                <a:solidFill>
                  <a:schemeClr val="tx1"/>
                </a:solidFill>
                <a:effectLst/>
                <a:latin typeface="+mn-lt"/>
                <a:ea typeface="+mn-ea"/>
                <a:cs typeface="+mn-cs"/>
              </a:rPr>
              <a:t>science mapping tools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VOSviewer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CiteSpace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Bibliometrix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grandes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listes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références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souvent</a:t>
            </a:r>
            <a:r>
              <a:rPr lang="en-US" sz="1200" b="0" i="0" kern="1200" dirty="0">
                <a:solidFill>
                  <a:schemeClr val="tx1"/>
                </a:solidFill>
                <a:effectLst/>
                <a:latin typeface="+mn-lt"/>
                <a:ea typeface="+mn-ea"/>
                <a:cs typeface="+mn-cs"/>
              </a:rPr>
              <a:t> issues du Web of science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de Scopus,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top down</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plutôt</a:t>
            </a:r>
            <a:r>
              <a:rPr lang="en-US" sz="1200" b="0" i="0" kern="1200" dirty="0">
                <a:solidFill>
                  <a:schemeClr val="tx1"/>
                </a:solidFill>
                <a:effectLst/>
                <a:latin typeface="+mn-lt"/>
                <a:ea typeface="+mn-ea"/>
                <a:cs typeface="+mn-cs"/>
                <a:sym typeface="Wingdings" panose="05000000000000000000" pitchFamily="2" charset="2"/>
              </a:rPr>
              <a:t> à des fins </a:t>
            </a:r>
            <a:r>
              <a:rPr lang="en-US" sz="1200" b="0" i="0" kern="1200" dirty="0" err="1">
                <a:solidFill>
                  <a:schemeClr val="tx1"/>
                </a:solidFill>
                <a:effectLst/>
                <a:latin typeface="+mn-lt"/>
                <a:ea typeface="+mn-ea"/>
                <a:cs typeface="+mn-cs"/>
                <a:sym typeface="Wingdings" panose="05000000000000000000" pitchFamily="2" charset="2"/>
              </a:rPr>
              <a:t>bibliométriques</a:t>
            </a:r>
            <a:endParaRPr lang="en-US" sz="1200" b="0" i="0" kern="1200" dirty="0">
              <a:solidFill>
                <a:schemeClr val="tx1"/>
              </a:solidFill>
              <a:effectLst/>
              <a:latin typeface="+mn-lt"/>
              <a:ea typeface="+mn-ea"/>
              <a:cs typeface="+mn-cs"/>
            </a:endParaRPr>
          </a:p>
          <a:p>
            <a:pPr marL="171450" indent="-171450">
              <a:buFontTx/>
              <a:buChar char="-"/>
            </a:pPr>
            <a:r>
              <a:rPr lang="en-US" sz="1200" b="1" i="1" kern="1200" dirty="0">
                <a:solidFill>
                  <a:schemeClr val="tx1"/>
                </a:solidFill>
                <a:effectLst/>
                <a:latin typeface="+mn-lt"/>
                <a:ea typeface="+mn-ea"/>
                <a:cs typeface="+mn-cs"/>
              </a:rPr>
              <a:t>citation based mapping tools </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Connected Papers, </a:t>
            </a:r>
            <a:r>
              <a:rPr lang="en-US" sz="1200" b="0" i="0" kern="1200" dirty="0" err="1">
                <a:solidFill>
                  <a:schemeClr val="tx1"/>
                </a:solidFill>
                <a:effectLst/>
                <a:latin typeface="+mn-lt"/>
                <a:ea typeface="+mn-ea"/>
                <a:cs typeface="+mn-cs"/>
              </a:rPr>
              <a:t>Litmaps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ResearchRabbit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relations entre publications à </a:t>
            </a:r>
            <a:r>
              <a:rPr lang="en-US" sz="1200" b="0" i="0" kern="1200" dirty="0" err="1">
                <a:solidFill>
                  <a:schemeClr val="tx1"/>
                </a:solidFill>
                <a:effectLst/>
                <a:latin typeface="+mn-lt"/>
                <a:ea typeface="+mn-ea"/>
                <a:cs typeface="+mn-cs"/>
              </a:rPr>
              <a:t>partir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quelques</a:t>
            </a:r>
            <a:r>
              <a:rPr lang="en-US" sz="1200" b="0" i="0" kern="1200" dirty="0">
                <a:solidFill>
                  <a:schemeClr val="tx1"/>
                </a:solidFill>
                <a:effectLst/>
                <a:latin typeface="+mn-lt"/>
                <a:ea typeface="+mn-ea"/>
                <a:cs typeface="+mn-cs"/>
              </a:rPr>
              <a:t> publications </a:t>
            </a:r>
            <a:r>
              <a:rPr lang="en-US" sz="1200" b="0" i="0" kern="1200" dirty="0" err="1">
                <a:solidFill>
                  <a:schemeClr val="tx1"/>
                </a:solidFill>
                <a:effectLst/>
                <a:latin typeface="+mn-lt"/>
                <a:ea typeface="+mn-ea"/>
                <a:cs typeface="+mn-cs"/>
              </a:rPr>
              <a:t>seulement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tirées</a:t>
            </a:r>
            <a:r>
              <a:rPr lang="en-US" sz="1200" b="0" i="0" kern="1200" dirty="0">
                <a:solidFill>
                  <a:schemeClr val="tx1"/>
                </a:solidFill>
                <a:effectLst/>
                <a:latin typeface="+mn-lt"/>
                <a:ea typeface="+mn-ea"/>
                <a:cs typeface="+mn-cs"/>
              </a:rPr>
              <a:t> de Semantic scholar par </a:t>
            </a:r>
            <a:r>
              <a:rPr lang="en-US" sz="1200" b="0" i="0" kern="1200" dirty="0" err="1">
                <a:solidFill>
                  <a:schemeClr val="tx1"/>
                </a:solidFill>
                <a:effectLst/>
                <a:latin typeface="+mn-lt"/>
                <a:ea typeface="+mn-ea"/>
                <a:cs typeface="+mn-cs"/>
              </a:rPr>
              <a:t>exemple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bottom up</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1" i="0" kern="1200" dirty="0" err="1">
                <a:solidFill>
                  <a:schemeClr val="tx1"/>
                </a:solidFill>
                <a:effectLst/>
                <a:latin typeface="+mn-lt"/>
                <a:ea typeface="+mn-ea"/>
                <a:cs typeface="+mn-cs"/>
                <a:sym typeface="Wingdings" panose="05000000000000000000" pitchFamily="2" charset="2"/>
              </a:rPr>
              <a:t>plutôt</a:t>
            </a:r>
            <a:r>
              <a:rPr lang="en-US" sz="1200" b="1" i="0" kern="1200" dirty="0">
                <a:solidFill>
                  <a:schemeClr val="tx1"/>
                </a:solidFill>
                <a:effectLst/>
                <a:latin typeface="+mn-lt"/>
                <a:ea typeface="+mn-ea"/>
                <a:cs typeface="+mn-cs"/>
                <a:sym typeface="Wingdings" panose="05000000000000000000" pitchFamily="2" charset="2"/>
              </a:rPr>
              <a:t> à des fins de recherche de </a:t>
            </a:r>
            <a:r>
              <a:rPr lang="en-US" sz="1200" b="1" i="0" kern="1200" dirty="0" err="1">
                <a:solidFill>
                  <a:schemeClr val="tx1"/>
                </a:solidFill>
                <a:effectLst/>
                <a:latin typeface="+mn-lt"/>
                <a:ea typeface="+mn-ea"/>
                <a:cs typeface="+mn-cs"/>
                <a:sym typeface="Wingdings" panose="05000000000000000000" pitchFamily="2" charset="2"/>
              </a:rPr>
              <a:t>littérature</a:t>
            </a:r>
            <a:endParaRPr lang="en-US" sz="1200" b="1"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https://musingsaboutlibrarianship.blogspot.com/p/list-of-innovative-literature-mapping.html : </a:t>
            </a:r>
            <a:r>
              <a:rPr lang="en-US" sz="1200" b="0" i="0" kern="1200" dirty="0" err="1">
                <a:solidFill>
                  <a:schemeClr val="tx1"/>
                </a:solidFill>
                <a:effectLst/>
                <a:latin typeface="+mn-lt"/>
                <a:ea typeface="+mn-ea"/>
                <a:cs typeface="+mn-cs"/>
              </a:rPr>
              <a:t>généralement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liés</a:t>
            </a:r>
            <a:r>
              <a:rPr lang="en-US" sz="1200" b="0" i="0" kern="1200" dirty="0">
                <a:solidFill>
                  <a:schemeClr val="tx1"/>
                </a:solidFill>
                <a:effectLst/>
                <a:latin typeface="+mn-lt"/>
                <a:ea typeface="+mn-ea"/>
                <a:cs typeface="+mn-cs"/>
              </a:rPr>
              <a:t> aux citations, sans </a:t>
            </a:r>
            <a:r>
              <a:rPr lang="en-US" sz="1200" b="0" i="0" kern="1200" dirty="0" err="1">
                <a:solidFill>
                  <a:schemeClr val="tx1"/>
                </a:solidFill>
                <a:effectLst/>
                <a:latin typeface="+mn-lt"/>
                <a:ea typeface="+mn-ea"/>
                <a:cs typeface="+mn-cs"/>
              </a:rPr>
              <a:t>chercher</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contexte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Semantic scholar)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sens</a:t>
            </a:r>
            <a:r>
              <a:rPr lang="en-US" sz="1200" b="0" i="0" kern="1200" dirty="0">
                <a:solidFill>
                  <a:schemeClr val="tx1"/>
                </a:solidFill>
                <a:effectLst/>
                <a:latin typeface="+mn-lt"/>
                <a:ea typeface="+mn-ea"/>
                <a:cs typeface="+mn-cs"/>
              </a:rPr>
              <a:t> des citations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Scite</a:t>
            </a:r>
            <a:r>
              <a:rPr lang="en-US" sz="1200" b="0" i="0" kern="1200" dirty="0">
                <a:solidFill>
                  <a:schemeClr val="tx1"/>
                </a:solidFill>
                <a:effectLst/>
                <a:latin typeface="+mn-lt"/>
                <a:ea typeface="+mn-ea"/>
                <a:cs typeface="+mn-cs"/>
              </a:rPr>
              <a:t>) ; ne </a:t>
            </a:r>
            <a:r>
              <a:rPr lang="en-US" sz="1200" b="0" i="0" kern="1200" dirty="0" err="1">
                <a:solidFill>
                  <a:schemeClr val="tx1"/>
                </a:solidFill>
                <a:effectLst/>
                <a:latin typeface="+mn-lt"/>
                <a:ea typeface="+mn-ea"/>
                <a:cs typeface="+mn-cs"/>
              </a:rPr>
              <a:t>proposent</a:t>
            </a:r>
            <a:r>
              <a:rPr lang="en-US" sz="1200" b="0" i="0" kern="1200" dirty="0">
                <a:solidFill>
                  <a:schemeClr val="tx1"/>
                </a:solidFill>
                <a:effectLst/>
                <a:latin typeface="+mn-lt"/>
                <a:ea typeface="+mn-ea"/>
                <a:cs typeface="+mn-cs"/>
              </a:rPr>
              <a:t> pas non plus de </a:t>
            </a:r>
            <a:r>
              <a:rPr lang="en-US" sz="1200" b="0" i="0" kern="1200" dirty="0" err="1">
                <a:solidFill>
                  <a:schemeClr val="tx1"/>
                </a:solidFill>
                <a:effectLst/>
                <a:latin typeface="+mn-lt"/>
                <a:ea typeface="+mn-ea"/>
                <a:cs typeface="+mn-cs"/>
              </a:rPr>
              <a:t>fonctionnalités</a:t>
            </a:r>
            <a:r>
              <a:rPr lang="en-US" sz="1200" b="0" i="0" kern="1200" dirty="0">
                <a:solidFill>
                  <a:schemeClr val="tx1"/>
                </a:solidFill>
                <a:effectLst/>
                <a:latin typeface="+mn-lt"/>
                <a:ea typeface="+mn-ea"/>
                <a:cs typeface="+mn-cs"/>
              </a:rPr>
              <a:t> IA pour </a:t>
            </a:r>
            <a:r>
              <a:rPr lang="en-US" sz="1200" b="0" i="0" kern="1200" dirty="0" err="1">
                <a:solidFill>
                  <a:schemeClr val="tx1"/>
                </a:solidFill>
                <a:effectLst/>
                <a:latin typeface="+mn-lt"/>
                <a:ea typeface="+mn-ea"/>
                <a:cs typeface="+mn-cs"/>
              </a:rPr>
              <a:t>résumer</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synthétiser</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réponses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Elicit, Consensus)</a:t>
            </a:r>
            <a:endParaRPr lang="fr-FR" noProof="0" dirty="0"/>
          </a:p>
          <a:p>
            <a:pPr marL="171450" indent="-171450">
              <a:buFontTx/>
              <a:buChar char="-"/>
            </a:pPr>
            <a:endParaRPr lang="fr-FR" noProof="0" dirty="0"/>
          </a:p>
          <a:p>
            <a:pPr marL="0" indent="0">
              <a:buFontTx/>
              <a:buNone/>
            </a:pPr>
            <a:r>
              <a:rPr lang="fr-FR" noProof="0" dirty="0"/>
              <a:t>contexte : </a:t>
            </a:r>
          </a:p>
          <a:p>
            <a:pPr marL="171450" indent="-171450">
              <a:buFontTx/>
              <a:buChar char="-"/>
            </a:pPr>
            <a:r>
              <a:rPr lang="fr-FR" noProof="0" dirty="0"/>
              <a:t>des outil déjà anciens pour cartographier et visualiser la recherche (ex. : </a:t>
            </a:r>
            <a:r>
              <a:rPr lang="fr-FR" noProof="0" dirty="0" err="1"/>
              <a:t>VOSviewer</a:t>
            </a:r>
            <a:r>
              <a:rPr lang="fr-FR" noProof="0" dirty="0"/>
              <a:t>, https://www.vosviewer.com/, </a:t>
            </a:r>
            <a:r>
              <a:rPr lang="fr-FR" noProof="0" dirty="0" err="1"/>
              <a:t>CiteSpace</a:t>
            </a:r>
            <a:r>
              <a:rPr lang="fr-FR" noProof="0" dirty="0"/>
              <a:t>, http://cluster.cis.drexel.edu/~cchen/citespace/, Open </a:t>
            </a:r>
            <a:r>
              <a:rPr lang="fr-FR" noProof="0" dirty="0" err="1"/>
              <a:t>knowledge</a:t>
            </a:r>
            <a:r>
              <a:rPr lang="fr-FR" noProof="0" dirty="0"/>
              <a:t> </a:t>
            </a:r>
            <a:r>
              <a:rPr lang="fr-FR" noProof="0" dirty="0" err="1"/>
              <a:t>maps</a:t>
            </a:r>
            <a:r>
              <a:rPr lang="fr-FR" noProof="0" dirty="0"/>
              <a:t>, https://openknowledgemaps.org/), mais souvent associés à des abonnements institutionnelles (ex : </a:t>
            </a:r>
            <a:r>
              <a:rPr lang="fr-FR" noProof="0" dirty="0" err="1"/>
              <a:t>Scival</a:t>
            </a:r>
            <a:r>
              <a:rPr lang="fr-FR" noProof="0" dirty="0"/>
              <a:t>, Dimensions)</a:t>
            </a:r>
          </a:p>
          <a:p>
            <a:pPr marL="171450" indent="-171450">
              <a:buFontTx/>
              <a:buChar char="-"/>
            </a:pPr>
            <a:r>
              <a:rPr lang="fr-FR" noProof="0" dirty="0"/>
              <a:t>mais pour mettre en valeur les réseaux de citations / de littérature, nécessite une bonne ouverture des références non seulement bibliographiques de la publication elle-même (titre, auteur, </a:t>
            </a:r>
            <a:r>
              <a:rPr lang="fr-FR" i="1" noProof="0" dirty="0"/>
              <a:t>abstract</a:t>
            </a:r>
            <a:r>
              <a:rPr lang="fr-FR" i="0" noProof="0" dirty="0"/>
              <a:t>)</a:t>
            </a:r>
            <a:r>
              <a:rPr lang="fr-FR" noProof="0" dirty="0"/>
              <a:t>, mais aussi des références qu’elle cite </a:t>
            </a:r>
            <a:r>
              <a:rPr lang="fr-FR" noProof="0" dirty="0">
                <a:sym typeface="Wingdings" panose="05000000000000000000" pitchFamily="2" charset="2"/>
              </a:rPr>
              <a:t></a:t>
            </a:r>
            <a:r>
              <a:rPr lang="fr-FR" b="1" noProof="0" dirty="0">
                <a:sym typeface="Wingdings" panose="05000000000000000000" pitchFamily="2" charset="2"/>
              </a:rPr>
              <a:t> intérêt des bases d’</a:t>
            </a:r>
            <a:r>
              <a:rPr lang="fr-FR" b="1" i="1" noProof="0" dirty="0">
                <a:sym typeface="Wingdings" panose="05000000000000000000" pitchFamily="2" charset="2"/>
              </a:rPr>
              <a:t>open citations</a:t>
            </a:r>
            <a:endParaRPr lang="fr-FR" b="1" noProof="0" dirty="0"/>
          </a:p>
          <a:p>
            <a:pPr marL="171450" indent="-171450">
              <a:buFontTx/>
              <a:buChar char="-"/>
            </a:pPr>
            <a:r>
              <a:rPr lang="fr-FR" noProof="0" dirty="0"/>
              <a:t> buts : comprendre les éléments d’une discipline (relations entre travaux, évolution temporelle…), à des fins d’analyse bibliométrique (</a:t>
            </a:r>
            <a:r>
              <a:rPr lang="fr-FR" i="1" noProof="0" dirty="0" err="1"/>
              <a:t>bibliometric</a:t>
            </a:r>
            <a:r>
              <a:rPr lang="fr-FR" i="1" noProof="0" dirty="0"/>
              <a:t> mapping</a:t>
            </a:r>
            <a:r>
              <a:rPr lang="fr-FR" noProof="0" dirty="0"/>
              <a:t>) ou de revues de la littérature à côté de la traditionnelle recherche par mots-clés (</a:t>
            </a:r>
            <a:r>
              <a:rPr lang="fr-FR" i="1" noProof="0" dirty="0"/>
              <a:t>citation </a:t>
            </a:r>
            <a:r>
              <a:rPr lang="fr-FR" i="1" noProof="0" dirty="0" err="1"/>
              <a:t>searching</a:t>
            </a:r>
            <a:r>
              <a:rPr lang="fr-FR" noProof="0" dirty="0"/>
              <a:t>), ex. : système de relations, clusters</a:t>
            </a:r>
          </a:p>
          <a:p>
            <a:pPr marL="171450" indent="-171450">
              <a:buFontTx/>
              <a:buChar char="-"/>
            </a:pPr>
            <a:r>
              <a:rPr lang="fr-FR" noProof="0" dirty="0"/>
              <a:t>intérêt : un rendu plus immédiat qu’une liste de référence, avec possibilité de naviguer ; des outils généralement faciles à prendre en main et évitant le jargon d’outils plus bibliométriques</a:t>
            </a:r>
          </a:p>
          <a:p>
            <a:pPr marL="0" indent="0">
              <a:buFontTx/>
              <a:buNone/>
            </a:pPr>
            <a:endParaRPr lang="fr-FR" noProof="0" dirty="0"/>
          </a:p>
          <a:p>
            <a:pPr marL="0" indent="0">
              <a:buFontTx/>
              <a:buNone/>
            </a:pPr>
            <a:r>
              <a:rPr lang="fr-FR" noProof="0" dirty="0"/>
              <a:t>fonctionnement général</a:t>
            </a:r>
          </a:p>
          <a:p>
            <a:pPr marL="171450" indent="-171450">
              <a:buFontTx/>
              <a:buChar char="-"/>
            </a:pPr>
            <a:r>
              <a:rPr lang="fr-FR" i="1" noProof="0" dirty="0"/>
              <a:t>input</a:t>
            </a:r>
            <a:r>
              <a:rPr lang="fr-FR" i="0" noProof="0" dirty="0"/>
              <a:t> : une publication ou plusieurs (selon les outils : à partir d’une recherche sur des mots-clés, des éléments bibliographiques, le DOI…) : établissement de </a:t>
            </a:r>
            <a:r>
              <a:rPr lang="fr-FR" b="1" i="0" noProof="0" dirty="0"/>
              <a:t>« </a:t>
            </a:r>
            <a:r>
              <a:rPr lang="fr-FR" b="1" i="1" noProof="0" dirty="0" err="1"/>
              <a:t>seed</a:t>
            </a:r>
            <a:r>
              <a:rPr lang="fr-FR" b="1" i="1" noProof="0" dirty="0"/>
              <a:t> </a:t>
            </a:r>
            <a:r>
              <a:rPr lang="fr-FR" b="1" i="1" noProof="0" dirty="0" err="1"/>
              <a:t>papers</a:t>
            </a:r>
            <a:r>
              <a:rPr lang="fr-FR" b="1" i="1" noProof="0" dirty="0"/>
              <a:t> </a:t>
            </a:r>
            <a:r>
              <a:rPr lang="fr-FR" b="1" i="0" noProof="0" dirty="0"/>
              <a:t>»</a:t>
            </a:r>
          </a:p>
          <a:p>
            <a:pPr marL="171450" indent="-171450">
              <a:buFontTx/>
              <a:buChar char="-"/>
            </a:pPr>
            <a:r>
              <a:rPr lang="fr-FR" i="0" noProof="0" dirty="0"/>
              <a:t>l’outil cherche des </a:t>
            </a:r>
            <a:r>
              <a:rPr lang="fr-FR" b="1" i="0" noProof="0" dirty="0"/>
              <a:t>similarités</a:t>
            </a:r>
            <a:r>
              <a:rPr lang="fr-FR" i="0" noProof="0" dirty="0"/>
              <a:t> (selon les outils : sur les mots-clés, les éléments bibliographiques ou à partir des références et citations des publications choisies à l’étape 1, le plus souvent s’en prendre en compte le sens ou le contexte de la citation)</a:t>
            </a:r>
          </a:p>
          <a:p>
            <a:pPr marL="171450" indent="-171450">
              <a:buFontTx/>
              <a:buChar char="-"/>
            </a:pPr>
            <a:r>
              <a:rPr lang="fr-FR" i="0" noProof="0" dirty="0"/>
              <a:t>représentation visuelle des relations entre les publications, parfois complétée par des listes de références ; suivant les outils : possible ou non de modifier les graphes obtenus</a:t>
            </a:r>
          </a:p>
          <a:p>
            <a:pPr marL="171450" indent="-171450">
              <a:buFontTx/>
              <a:buChar char="-"/>
            </a:pPr>
            <a:r>
              <a:rPr lang="fr-FR" i="0" noProof="0" dirty="0"/>
              <a:t>intéressant de repérer au départ des travaux de référence (« </a:t>
            </a:r>
            <a:r>
              <a:rPr lang="fr-FR" i="1" noProof="0" dirty="0" err="1"/>
              <a:t>seminal</a:t>
            </a:r>
            <a:r>
              <a:rPr lang="fr-FR" i="0" noProof="0" dirty="0"/>
              <a:t> », cf. différents articles d’A. Tay, https://musingsaboutlibrarianship.blogspot.com/2023/02/identifying-seminal-papers-some-methods.html, https://musingsaboutlibrarianship.blogspot.com/2023/03/identifying-seminal-papers-better.html)</a:t>
            </a:r>
          </a:p>
          <a:p>
            <a:pPr marL="171450" indent="-171450">
              <a:buFontTx/>
              <a:buChar char="-"/>
            </a:pPr>
            <a:endParaRPr lang="fr-FR" noProof="0" dirty="0"/>
          </a:p>
          <a:p>
            <a:pPr marL="0" indent="0">
              <a:buFontTx/>
              <a:buNone/>
            </a:pPr>
            <a:r>
              <a:rPr lang="fr-FR" noProof="0" dirty="0"/>
              <a:t>question et limites d’usages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origine des données : gérées automatiquement par le système et généralement impossibles à compléter, fournies par l’utilisateur (ex. : mots-clés, extraits de textes, PDF)</a:t>
            </a:r>
          </a:p>
          <a:p>
            <a:pPr marL="171450" indent="-171450">
              <a:buFontTx/>
              <a:buChar char="-"/>
            </a:pPr>
            <a:r>
              <a:rPr lang="fr-FR" noProof="0" dirty="0"/>
              <a:t>construction : comment sont associés les éléments, quid du vocabulaire utilisé </a:t>
            </a:r>
            <a:r>
              <a:rPr lang="fr-FR" i="1" noProof="0" dirty="0"/>
              <a:t>(</a:t>
            </a:r>
            <a:r>
              <a:rPr lang="fr-FR" i="1" noProof="0" dirty="0" err="1"/>
              <a:t>closeness</a:t>
            </a:r>
            <a:r>
              <a:rPr lang="fr-FR" i="0" noProof="0" dirty="0"/>
              <a:t>, </a:t>
            </a:r>
            <a:r>
              <a:rPr lang="fr-FR" i="1" noProof="0" dirty="0" err="1"/>
              <a:t>centrality</a:t>
            </a:r>
            <a:r>
              <a:rPr lang="fr-FR" i="0" noProof="0" dirty="0"/>
              <a:t>)</a:t>
            </a:r>
            <a:r>
              <a:rPr lang="fr-FR" i="1" noProof="0" dirty="0"/>
              <a:t>,</a:t>
            </a:r>
            <a:r>
              <a:rPr lang="fr-FR" noProof="0" dirty="0"/>
              <a:t> que signifie la distance entre les éléments, etc.</a:t>
            </a:r>
          </a:p>
          <a:p>
            <a:pPr marL="171450" indent="-171450">
              <a:buFontTx/>
              <a:buChar char="-"/>
            </a:pPr>
            <a:r>
              <a:rPr lang="fr-FR" noProof="0" dirty="0"/>
              <a:t>ergonomie générale dans la navigation : association de la recherche classique (fenêtre et liste de résultats) et de la navigation (visualisations)</a:t>
            </a:r>
          </a:p>
          <a:p>
            <a:pPr marL="171450" indent="-171450">
              <a:buFontTx/>
              <a:buChar char="-"/>
            </a:pPr>
            <a:r>
              <a:rPr lang="fr-FR" noProof="0" dirty="0"/>
              <a:t>filtres (notamment date)</a:t>
            </a:r>
          </a:p>
          <a:p>
            <a:pPr marL="171450" indent="-171450">
              <a:buFontTx/>
              <a:buChar char="-"/>
            </a:pPr>
            <a:r>
              <a:rPr lang="fr-FR" noProof="0" dirty="0"/>
              <a:t>navigation dans les publications, mais aussi dans les auteurs</a:t>
            </a:r>
          </a:p>
          <a:p>
            <a:pPr marL="171450" indent="-171450">
              <a:buFontTx/>
              <a:buChar char="-"/>
            </a:pPr>
            <a:r>
              <a:rPr lang="fr-FR" noProof="0" dirty="0"/>
              <a:t>fonctionnalités associées : alertes, récupération des références et des PDF, fonctionnalités collaboratives…</a:t>
            </a:r>
          </a:p>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A895DBD7-8F86-D20B-C535-CD8653D77E43}"/>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276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1B19-CC44-0824-F970-5E681BEBDB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72526C-4532-A62D-5E02-910281C2E6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BD9E56-03B9-3797-353B-B2256A6F745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1012571-878E-FEB4-1E71-465817AFDDD6}"/>
              </a:ext>
            </a:extLst>
          </p:cNvPr>
          <p:cNvSpPr>
            <a:spLocks noGrp="1"/>
          </p:cNvSpPr>
          <p:nvPr>
            <p:ph type="sldNum" sz="quarter" idx="5"/>
          </p:nvPr>
        </p:nvSpPr>
        <p:spPr/>
        <p:txBody>
          <a:bodyPr/>
          <a:lstStyle/>
          <a:p>
            <a:fld id="{B21FE077-B2FA-45DD-91CF-0EAF3D27A068}" type="slidenum">
              <a:rPr lang="fr-FR" smtClean="0"/>
              <a:t>101</a:t>
            </a:fld>
            <a:endParaRPr lang="fr-FR"/>
          </a:p>
        </p:txBody>
      </p:sp>
    </p:spTree>
    <p:extLst>
      <p:ext uri="{BB962C8B-B14F-4D97-AF65-F5344CB8AC3E}">
        <p14:creationId xmlns:p14="http://schemas.microsoft.com/office/powerpoint/2010/main" val="21031544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2016, association à but non lucratif</a:t>
            </a:r>
          </a:p>
          <a:p>
            <a:pPr marL="628650" lvl="1" indent="-171450">
              <a:buFontTx/>
              <a:buChar char="-"/>
            </a:pPr>
            <a:r>
              <a:rPr lang="fr-FR" dirty="0"/>
              <a:t>« </a:t>
            </a:r>
            <a:r>
              <a:rPr lang="en-US" i="1" dirty="0"/>
              <a:t>A visual interface to the world's scientific knowledge</a:t>
            </a:r>
            <a:r>
              <a:rPr lang="en-US" dirty="0"/>
              <a:t>”, </a:t>
            </a:r>
            <a:r>
              <a:rPr lang="en-US" dirty="0" err="1"/>
              <a:t>actuellement</a:t>
            </a:r>
            <a:r>
              <a:rPr lang="en-US" dirty="0"/>
              <a:t> </a:t>
            </a:r>
            <a:r>
              <a:rPr lang="en-US" dirty="0" err="1"/>
              <a:t>insiste</a:t>
            </a:r>
            <a:r>
              <a:rPr lang="en-US" dirty="0"/>
              <a:t> sur </a:t>
            </a:r>
            <a:r>
              <a:rPr lang="en-US" dirty="0" err="1"/>
              <a:t>l’aspect</a:t>
            </a:r>
            <a:r>
              <a:rPr lang="en-US" dirty="0"/>
              <a:t> IA (https://openknowledgemaps.org/about)</a:t>
            </a:r>
            <a:endParaRPr lang="fr-FR" dirty="0"/>
          </a:p>
          <a:p>
            <a:pPr marL="628650" lvl="1" indent="-171450">
              <a:buFontTx/>
              <a:buChar char="-"/>
            </a:pPr>
            <a:r>
              <a:rPr lang="fr-FR" dirty="0"/>
              <a:t>données PubMed ou BASE (nécessité de choisir)</a:t>
            </a:r>
          </a:p>
          <a:p>
            <a:pPr marL="171450" indent="-171450">
              <a:buFontTx/>
              <a:buChar char="-"/>
            </a:pPr>
            <a:r>
              <a:rPr lang="fr-FR" dirty="0"/>
              <a:t>services</a:t>
            </a:r>
          </a:p>
          <a:p>
            <a:pPr marL="628650" lvl="1" indent="-171450">
              <a:buFontTx/>
              <a:buChar char="-"/>
            </a:pPr>
            <a:r>
              <a:rPr lang="fr-FR" dirty="0"/>
              <a:t>carte à partir de mots-clés (concepts), simples ou associés</a:t>
            </a:r>
          </a:p>
          <a:p>
            <a:pPr marL="628650" lvl="1" indent="-171450">
              <a:buFontTx/>
              <a:buChar char="-"/>
            </a:pPr>
            <a:r>
              <a:rPr lang="fr-FR" dirty="0"/>
              <a:t>rendu sous forme de clusters de publications</a:t>
            </a:r>
          </a:p>
          <a:p>
            <a:pPr marL="628650" lvl="1" indent="-171450">
              <a:buFontTx/>
              <a:buChar char="-"/>
            </a:pPr>
            <a:r>
              <a:rPr lang="fr-FR" dirty="0"/>
              <a:t>mise en valeur des similarités à partir des métadonnées (mais pas le texte intégral ni les références ou citations) et donc co-occurrences de terme entre publications</a:t>
            </a:r>
          </a:p>
          <a:p>
            <a:pPr marL="171450" lvl="0" indent="-171450">
              <a:buFontTx/>
              <a:buChar char="-"/>
            </a:pPr>
            <a:r>
              <a:rPr lang="fr-FR" dirty="0"/>
              <a:t>à noter</a:t>
            </a:r>
          </a:p>
          <a:p>
            <a:pPr marL="628650" lvl="1" indent="-171450">
              <a:buFontTx/>
              <a:buChar char="-"/>
            </a:pPr>
            <a:r>
              <a:rPr lang="fr-FR" dirty="0"/>
              <a:t>limité aux 100 publications les plus </a:t>
            </a:r>
            <a:r>
              <a:rPr lang="fr-FR" i="1" dirty="0"/>
              <a:t>relevant</a:t>
            </a:r>
          </a:p>
          <a:p>
            <a:pPr marL="628650" lvl="1" indent="-171450">
              <a:buFontTx/>
              <a:buChar char="-"/>
            </a:pPr>
            <a:r>
              <a:rPr lang="fr-FR" i="0" dirty="0"/>
              <a:t>les étiquettes des bulles sont tirées des </a:t>
            </a:r>
            <a:r>
              <a:rPr lang="fr-FR" i="1" dirty="0"/>
              <a:t>keywords</a:t>
            </a:r>
            <a:r>
              <a:rPr lang="fr-FR" i="0" dirty="0"/>
              <a:t> des références</a:t>
            </a:r>
          </a:p>
          <a:p>
            <a:pPr marL="628650" lvl="1" indent="-171450">
              <a:buFontTx/>
              <a:buChar char="-"/>
            </a:pPr>
            <a:r>
              <a:rPr lang="fr-FR" i="0" dirty="0"/>
              <a:t>la taille de publications dans les graphes basée sur PubMed prend en compte les données bibliométriques, contrairement à BASE</a:t>
            </a:r>
          </a:p>
          <a:p>
            <a:pPr marL="628650" lvl="1" indent="-171450">
              <a:buFontTx/>
              <a:buChar char="-"/>
            </a:pPr>
            <a:r>
              <a:rPr lang="fr-FR" i="0" dirty="0"/>
              <a:t>cartes mises à disposition en CC0</a:t>
            </a:r>
          </a:p>
          <a:p>
            <a:pPr marL="628650" lvl="1" indent="-171450">
              <a:buFontTx/>
              <a:buChar char="-"/>
            </a:pPr>
            <a:r>
              <a:rPr lang="fr-FR" i="0" dirty="0"/>
              <a:t>les publications ne peuvent être classées que dans une bulle</a:t>
            </a:r>
          </a:p>
          <a:p>
            <a:pPr marL="628650" lvl="1" indent="-171450">
              <a:buFontTx/>
              <a:buChar char="-"/>
            </a:pPr>
            <a:r>
              <a:rPr lang="fr-FR" i="0" dirty="0"/>
              <a:t>prise en compte de toutes les langues</a:t>
            </a:r>
          </a:p>
          <a:p>
            <a:pPr marL="628650" lvl="1" indent="-171450">
              <a:buFontTx/>
              <a:buChar char="-"/>
            </a:pPr>
            <a:r>
              <a:rPr lang="fr-FR" i="0" dirty="0"/>
              <a:t>peu de personnalisation possible</a:t>
            </a:r>
          </a:p>
          <a:p>
            <a:pPr marL="628650" lvl="1" indent="-171450">
              <a:buFontTx/>
              <a:buChar char="-"/>
            </a:pPr>
            <a:r>
              <a:rPr lang="fr-FR" i="0" dirty="0"/>
              <a:t>FAQ : https://openknowledgemaps.org/faq</a:t>
            </a:r>
            <a:endParaRPr lang="fr-FR" i="1" dirty="0"/>
          </a:p>
          <a:p>
            <a:pPr marL="628650" lvl="1" indent="-171450">
              <a:buFontTx/>
              <a:buChar char="-"/>
            </a:pPr>
            <a:r>
              <a:rPr lang="fr-FR" dirty="0"/>
              <a:t>cf. </a:t>
            </a:r>
            <a:r>
              <a:rPr lang="en-US" dirty="0"/>
              <a:t>A. Tay, « More science mapping tools - Local citation network tool and Open Knowledge Maps with concept graphs »…., 1er/12/2023. https://musingsaboutlibrarianship.blogspot.com/2019/12/more-science-mapping-tools-local.html.</a:t>
            </a:r>
          </a:p>
          <a:p>
            <a:pPr marL="628650"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102</a:t>
            </a:fld>
            <a:endParaRPr lang="fr-FR"/>
          </a:p>
        </p:txBody>
      </p:sp>
    </p:spTree>
    <p:extLst>
      <p:ext uri="{BB962C8B-B14F-4D97-AF65-F5344CB8AC3E}">
        <p14:creationId xmlns:p14="http://schemas.microsoft.com/office/powerpoint/2010/main" val="13053543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2019, association à but non lucratif</a:t>
            </a:r>
          </a:p>
          <a:p>
            <a:pPr marL="628650" lvl="1" indent="-171450">
              <a:buFontTx/>
              <a:buChar char="-"/>
            </a:pPr>
            <a:r>
              <a:rPr lang="fr-FR" dirty="0"/>
              <a:t>« </a:t>
            </a:r>
            <a:r>
              <a:rPr lang="en-US" i="1" dirty="0"/>
              <a:t>Explore connected papers in a visual graph”</a:t>
            </a:r>
          </a:p>
          <a:p>
            <a:pPr marL="628650" lvl="1" indent="-171450">
              <a:buFontTx/>
              <a:buChar char="-"/>
            </a:pPr>
            <a:r>
              <a:rPr lang="fr-FR" dirty="0"/>
              <a:t>données </a:t>
            </a:r>
            <a:r>
              <a:rPr lang="fr-FR" dirty="0" err="1"/>
              <a:t>Semantic</a:t>
            </a:r>
            <a:r>
              <a:rPr lang="fr-FR" dirty="0"/>
              <a:t> Scholar (</a:t>
            </a:r>
            <a:r>
              <a:rPr lang="en-US" i="1" dirty="0"/>
              <a:t>Open Data Commons Attribution License</a:t>
            </a:r>
            <a:r>
              <a:rPr lang="en-US" dirty="0"/>
              <a:t> (ODC-By))</a:t>
            </a:r>
            <a:endParaRPr lang="fr-FR" dirty="0"/>
          </a:p>
          <a:p>
            <a:pPr marL="628650" lvl="1" indent="-171450">
              <a:buFontTx/>
              <a:buChar char="-"/>
            </a:pPr>
            <a:r>
              <a:rPr lang="fr-FR" dirty="0"/>
              <a:t>offre limitée en version gratuite sans compte</a:t>
            </a:r>
          </a:p>
          <a:p>
            <a:pPr marL="171450" indent="-171450">
              <a:buFontTx/>
              <a:buChar char="-"/>
            </a:pPr>
            <a:r>
              <a:rPr lang="fr-FR" dirty="0"/>
              <a:t>services</a:t>
            </a:r>
          </a:p>
          <a:p>
            <a:pPr marL="628650" lvl="1" indent="-171450">
              <a:buFontTx/>
              <a:buChar char="-"/>
            </a:pPr>
            <a:r>
              <a:rPr lang="fr-FR" dirty="0"/>
              <a:t>représentation visuelle et sous forme de listes à la fois à partir d’éléments de similarité au niveau des références et des citations</a:t>
            </a:r>
          </a:p>
          <a:p>
            <a:pPr marL="628650" lvl="1" indent="-171450">
              <a:buFontTx/>
              <a:buChar char="-"/>
            </a:pPr>
            <a:r>
              <a:rPr lang="fr-FR" dirty="0"/>
              <a:t>fonction « </a:t>
            </a:r>
            <a:r>
              <a:rPr lang="fr-FR" i="1" dirty="0" err="1"/>
              <a:t>prior</a:t>
            </a:r>
            <a:r>
              <a:rPr lang="fr-FR" i="1" dirty="0"/>
              <a:t> </a:t>
            </a:r>
            <a:r>
              <a:rPr lang="fr-FR" i="1" dirty="0" err="1"/>
              <a:t>works</a:t>
            </a:r>
            <a:r>
              <a:rPr lang="fr-FR" dirty="0"/>
              <a:t> » (travaux les plus cités dans les publications du graphe </a:t>
            </a:r>
            <a:r>
              <a:rPr lang="fr-FR" dirty="0">
                <a:sym typeface="Wingdings" panose="05000000000000000000" pitchFamily="2" charset="2"/>
              </a:rPr>
              <a:t> considérés comme les plus</a:t>
            </a:r>
            <a:r>
              <a:rPr lang="fr-FR" dirty="0"/>
              <a:t> importants dans le domaine : « </a:t>
            </a:r>
            <a:r>
              <a:rPr lang="en-US" i="1" dirty="0"/>
              <a:t>This usually means that they are important seminal works for this field and it could be a good idea to get familiar with them </a:t>
            </a:r>
            <a:r>
              <a:rPr lang="fr-FR" dirty="0"/>
              <a:t>») et «</a:t>
            </a:r>
            <a:r>
              <a:rPr lang="fr-FR" i="1" dirty="0"/>
              <a:t> </a:t>
            </a:r>
            <a:r>
              <a:rPr lang="fr-FR" i="1" dirty="0" err="1"/>
              <a:t>derivative</a:t>
            </a:r>
            <a:r>
              <a:rPr lang="fr-FR" i="1" dirty="0"/>
              <a:t> </a:t>
            </a:r>
            <a:r>
              <a:rPr lang="fr-FR" i="1" dirty="0" err="1"/>
              <a:t>works</a:t>
            </a:r>
            <a:r>
              <a:rPr lang="fr-FR" dirty="0"/>
              <a:t> » (travaux qui citent beaucoup de publication du graphe </a:t>
            </a:r>
            <a:r>
              <a:rPr lang="fr-FR" dirty="0">
                <a:sym typeface="Wingdings" panose="05000000000000000000" pitchFamily="2" charset="2"/>
              </a:rPr>
              <a:t>  </a:t>
            </a:r>
            <a:r>
              <a:rPr lang="fr-FR" dirty="0"/>
              <a:t>publications postérieures dans le domaine, permet notamment de mettre en valeur des publications très récentes, ex. : 2023 : « </a:t>
            </a:r>
            <a:r>
              <a:rPr lang="en-US" i="1" dirty="0"/>
              <a:t>This usually means that they are either surveys of the field or recent relevant works which were inspired by many papers in the graph</a:t>
            </a:r>
            <a:r>
              <a:rPr lang="fr-FR" dirty="0"/>
              <a:t> ») : deux fonctions à utiliser pour avoir une vision plus complète sur les travaux d’origine et les nouveautés</a:t>
            </a:r>
          </a:p>
          <a:p>
            <a:pPr marL="171450" lvl="0" indent="-171450">
              <a:buFontTx/>
              <a:buChar char="-"/>
            </a:pPr>
            <a:r>
              <a:rPr lang="fr-FR" dirty="0"/>
              <a:t>à noter</a:t>
            </a:r>
          </a:p>
          <a:p>
            <a:pPr marL="628650" lvl="1" indent="-171450">
              <a:buFontTx/>
              <a:buChar char="-"/>
            </a:pPr>
            <a:r>
              <a:rPr lang="fr-FR" dirty="0"/>
              <a:t>à partir de mots-clés, d’un DOI, d’une URL, d’un titre</a:t>
            </a:r>
          </a:p>
          <a:p>
            <a:pPr marL="628650" lvl="1" indent="-171450">
              <a:buFontTx/>
              <a:buChar char="-"/>
            </a:pPr>
            <a:r>
              <a:rPr lang="fr-FR" dirty="0"/>
              <a:t>ne prend en compte qu’une référence à la fois (« </a:t>
            </a:r>
            <a:r>
              <a:rPr lang="fr-FR" i="1" dirty="0" err="1"/>
              <a:t>origin</a:t>
            </a:r>
            <a:r>
              <a:rPr lang="fr-FR" i="1" dirty="0"/>
              <a:t> </a:t>
            </a:r>
            <a:r>
              <a:rPr lang="fr-FR" i="1" dirty="0" err="1"/>
              <a:t>paper</a:t>
            </a:r>
            <a:r>
              <a:rPr lang="fr-FR" dirty="0"/>
              <a:t> »)</a:t>
            </a:r>
          </a:p>
          <a:p>
            <a:pPr marL="628650" lvl="1" indent="-171450">
              <a:buFontTx/>
              <a:buChar char="-"/>
            </a:pPr>
            <a:r>
              <a:rPr lang="fr-FR" dirty="0"/>
              <a:t>classement par similarité, même dans le cas où les articles n’ont pas de relation de citation/référence («  </a:t>
            </a:r>
            <a:r>
              <a:rPr lang="en-US" i="1" dirty="0"/>
              <a:t>Connected Papers is not a citation tree</a:t>
            </a:r>
            <a:r>
              <a:rPr lang="en-US" dirty="0"/>
              <a:t>.</a:t>
            </a:r>
            <a:r>
              <a:rPr lang="fr-FR" dirty="0"/>
              <a:t>») selon le principe que des travaux qui ont des publications en commun en références ou citations traitent potentiellement de sujets communs</a:t>
            </a:r>
          </a:p>
          <a:p>
            <a:pPr marL="628650" lvl="1" indent="-171450">
              <a:buFontTx/>
              <a:buChar char="-"/>
            </a:pPr>
            <a:r>
              <a:rPr lang="fr-FR" i="1" dirty="0"/>
              <a:t>about</a:t>
            </a:r>
            <a:r>
              <a:rPr lang="fr-FR" dirty="0"/>
              <a:t> : https://www.connectedpapers.com/about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103</a:t>
            </a:fld>
            <a:endParaRPr lang="fr-FR"/>
          </a:p>
        </p:txBody>
      </p:sp>
    </p:spTree>
    <p:extLst>
      <p:ext uri="{BB962C8B-B14F-4D97-AF65-F5344CB8AC3E}">
        <p14:creationId xmlns:p14="http://schemas.microsoft.com/office/powerpoint/2010/main" val="9638613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NB : « </a:t>
            </a:r>
            <a:r>
              <a:rPr lang="fr-FR" i="1" dirty="0" err="1"/>
              <a:t>rabbit</a:t>
            </a:r>
            <a:r>
              <a:rPr lang="fr-FR" i="1" dirty="0"/>
              <a:t> </a:t>
            </a:r>
            <a:r>
              <a:rPr lang="fr-FR" i="1" dirty="0" err="1"/>
              <a:t>hole</a:t>
            </a:r>
            <a:r>
              <a:rPr lang="fr-FR" dirty="0"/>
              <a:t> » = puits sans fond</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104</a:t>
            </a:fld>
            <a:endParaRPr lang="fr-FR"/>
          </a:p>
        </p:txBody>
      </p:sp>
    </p:spTree>
    <p:extLst>
      <p:ext uri="{BB962C8B-B14F-4D97-AF65-F5344CB8AC3E}">
        <p14:creationId xmlns:p14="http://schemas.microsoft.com/office/powerpoint/2010/main" val="28941045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105</a:t>
            </a:fld>
            <a:endParaRPr lang="fr-FR"/>
          </a:p>
        </p:txBody>
      </p:sp>
    </p:spTree>
    <p:extLst>
      <p:ext uri="{BB962C8B-B14F-4D97-AF65-F5344CB8AC3E}">
        <p14:creationId xmlns:p14="http://schemas.microsoft.com/office/powerpoint/2010/main" val="20048052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106</a:t>
            </a:fld>
            <a:endParaRPr lang="fr-FR"/>
          </a:p>
        </p:txBody>
      </p:sp>
    </p:spTree>
    <p:extLst>
      <p:ext uri="{BB962C8B-B14F-4D97-AF65-F5344CB8AC3E}">
        <p14:creationId xmlns:p14="http://schemas.microsoft.com/office/powerpoint/2010/main" val="38943046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107</a:t>
            </a:fld>
            <a:endParaRPr lang="fr-FR"/>
          </a:p>
        </p:txBody>
      </p:sp>
    </p:spTree>
    <p:extLst>
      <p:ext uri="{BB962C8B-B14F-4D97-AF65-F5344CB8AC3E}">
        <p14:creationId xmlns:p14="http://schemas.microsoft.com/office/powerpoint/2010/main" val="24504738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initiative personnelle (</a:t>
            </a:r>
            <a:r>
              <a:rPr lang="fr-FR" i="1" dirty="0"/>
              <a:t>open source</a:t>
            </a:r>
            <a:r>
              <a:rPr lang="fr-FR" i="0" dirty="0"/>
              <a:t>)</a:t>
            </a:r>
          </a:p>
          <a:p>
            <a:pPr marL="628650" lvl="1" indent="-171450">
              <a:buFontTx/>
              <a:buChar char="-"/>
            </a:pPr>
            <a:r>
              <a:rPr lang="fr-FR" i="0" dirty="0"/>
              <a:t>2020</a:t>
            </a:r>
            <a:endParaRPr lang="fr-FR" dirty="0"/>
          </a:p>
          <a:p>
            <a:pPr marL="628650" lvl="1" indent="-171450">
              <a:buFontTx/>
              <a:buChar char="-"/>
            </a:pPr>
            <a:r>
              <a:rPr lang="fr-FR" dirty="0"/>
              <a:t>« </a:t>
            </a:r>
            <a:r>
              <a:rPr lang="en-US" i="1" dirty="0"/>
              <a:t>Tools to help you accelerate your research</a:t>
            </a:r>
            <a:r>
              <a:rPr lang="fr-FR" dirty="0"/>
              <a:t> »</a:t>
            </a:r>
            <a:endParaRPr lang="en-US" i="1" dirty="0"/>
          </a:p>
          <a:p>
            <a:pPr marL="628650" lvl="1" indent="-171450">
              <a:buFontTx/>
              <a:buChar char="-"/>
            </a:pPr>
            <a:r>
              <a:rPr lang="fr-FR" dirty="0"/>
              <a:t>données : </a:t>
            </a:r>
            <a:r>
              <a:rPr lang="fr-FR" dirty="0" err="1"/>
              <a:t>OpenAlex</a:t>
            </a:r>
            <a:r>
              <a:rPr lang="fr-FR" dirty="0"/>
              <a:t>, </a:t>
            </a:r>
            <a:r>
              <a:rPr lang="fr-FR" dirty="0" err="1"/>
              <a:t>Semantic</a:t>
            </a:r>
            <a:r>
              <a:rPr lang="fr-FR" dirty="0"/>
              <a:t> scholar, </a:t>
            </a:r>
            <a:r>
              <a:rPr lang="fr-FR" dirty="0" err="1"/>
              <a:t>Crossref</a:t>
            </a:r>
            <a:r>
              <a:rPr lang="fr-FR" dirty="0"/>
              <a:t>, Open Citations (https://inciteful.xyz/data)</a:t>
            </a:r>
          </a:p>
          <a:p>
            <a:pPr marL="628650" lvl="1" indent="-171450">
              <a:buFontTx/>
              <a:buChar char="-"/>
            </a:pPr>
            <a:r>
              <a:rPr lang="fr-FR" dirty="0"/>
              <a:t>gratuit, sans compte</a:t>
            </a:r>
          </a:p>
          <a:p>
            <a:pPr marL="171450" indent="-171450">
              <a:buFontTx/>
              <a:buChar char="-"/>
            </a:pPr>
            <a:r>
              <a:rPr lang="fr-FR" dirty="0"/>
              <a:t>services</a:t>
            </a:r>
          </a:p>
          <a:p>
            <a:pPr marL="628650" lvl="1" indent="-171450">
              <a:buFontTx/>
              <a:buChar char="-"/>
            </a:pPr>
            <a:r>
              <a:rPr lang="fr-FR" i="1" dirty="0"/>
              <a:t>Paper discovery </a:t>
            </a:r>
            <a:r>
              <a:rPr lang="fr-FR" i="1" dirty="0" err="1"/>
              <a:t>tool</a:t>
            </a:r>
            <a:r>
              <a:rPr lang="fr-FR" i="1" dirty="0"/>
              <a:t> </a:t>
            </a:r>
            <a:r>
              <a:rPr lang="fr-FR" dirty="0"/>
              <a:t>(réseau de citations et outils d’analyse) – importance et similarité</a:t>
            </a:r>
          </a:p>
          <a:p>
            <a:pPr marL="628650" lvl="1" indent="-171450">
              <a:buFontTx/>
              <a:buChar char="-"/>
            </a:pPr>
            <a:r>
              <a:rPr lang="fr-FR" i="1" dirty="0" err="1"/>
              <a:t>Literature</a:t>
            </a:r>
            <a:r>
              <a:rPr lang="fr-FR" i="1" dirty="0"/>
              <a:t> </a:t>
            </a:r>
            <a:r>
              <a:rPr lang="fr-FR" i="1" dirty="0" err="1"/>
              <a:t>Connector</a:t>
            </a:r>
            <a:r>
              <a:rPr lang="fr-FR" i="1" dirty="0"/>
              <a:t> </a:t>
            </a:r>
            <a:r>
              <a:rPr lang="fr-FR" dirty="0"/>
              <a:t>(possibilité de lier 2 publications)</a:t>
            </a:r>
          </a:p>
          <a:p>
            <a:pPr marL="171450" lvl="0" indent="-171450">
              <a:buFontTx/>
              <a:buChar char="-"/>
            </a:pPr>
            <a:r>
              <a:rPr lang="fr-FR" dirty="0"/>
              <a:t>à noter</a:t>
            </a:r>
          </a:p>
          <a:p>
            <a:pPr marL="628650" lvl="1" indent="-171450">
              <a:buFontTx/>
              <a:buChar char="-"/>
            </a:pPr>
            <a:r>
              <a:rPr lang="fr-FR" dirty="0"/>
              <a:t>documentation importante de l’outil et de son fonctionnement</a:t>
            </a:r>
          </a:p>
          <a:p>
            <a:pPr marL="628650" lvl="1" indent="-171450">
              <a:buFontTx/>
              <a:buChar char="-"/>
            </a:pPr>
            <a:r>
              <a:rPr lang="fr-FR" dirty="0"/>
              <a:t>possibilité de fonctionnalités SQL</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108</a:t>
            </a:fld>
            <a:endParaRPr lang="fr-FR"/>
          </a:p>
        </p:txBody>
      </p:sp>
    </p:spTree>
    <p:extLst>
      <p:ext uri="{BB962C8B-B14F-4D97-AF65-F5344CB8AC3E}">
        <p14:creationId xmlns:p14="http://schemas.microsoft.com/office/powerpoint/2010/main" val="259079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06/05/2025</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78197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1434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137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1126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53626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8733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72621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205568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91821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77860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29089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866340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51986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893905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692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06/05/2025</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290019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40199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15739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72412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52031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06/05/2025</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95361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55934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extLst>
              <p:ext uri="{D42A27DB-BD31-4B8C-83A1-F6EECF244321}">
                <p14:modId xmlns:p14="http://schemas.microsoft.com/office/powerpoint/2010/main" val="1705337588"/>
              </p:ext>
            </p:extLst>
          </p:nvPr>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2177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5/6/2025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2917325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5/6/2025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637407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4497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71829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90662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19900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586897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04555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3982075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7015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extLst>
              <p:ext uri="{D42A27DB-BD31-4B8C-83A1-F6EECF244321}">
                <p14:modId xmlns:p14="http://schemas.microsoft.com/office/powerpoint/2010/main" val="4099998542"/>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14311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683397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0514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22611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682417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92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extLst>
              <p:ext uri="{D42A27DB-BD31-4B8C-83A1-F6EECF244321}">
                <p14:modId xmlns:p14="http://schemas.microsoft.com/office/powerpoint/2010/main" val="1284873830"/>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7575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06/05/2025</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35377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67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5/6/2025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52388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5/6/2025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410312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910292445"/>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93" r:id="rId3"/>
    <p:sldLayoutId id="2147483694" r:id="rId4"/>
    <p:sldLayoutId id="2147483695" r:id="rId5"/>
    <p:sldLayoutId id="2147483678" r:id="rId6"/>
    <p:sldLayoutId id="2147483672" r:id="rId7"/>
    <p:sldLayoutId id="2147483701" r:id="rId8"/>
    <p:sldLayoutId id="2147483702" r:id="rId9"/>
    <p:sldLayoutId id="2147483805" r:id="rId10"/>
    <p:sldLayoutId id="2147483806" r:id="rId11"/>
    <p:sldLayoutId id="2147483723" r:id="rId12"/>
    <p:sldLayoutId id="2147483739" r:id="rId13"/>
    <p:sldLayoutId id="2147483740" r:id="rId14"/>
    <p:sldLayoutId id="2147483741" r:id="rId15"/>
    <p:sldLayoutId id="2147483742" r:id="rId16"/>
    <p:sldLayoutId id="2147483785" r:id="rId17"/>
    <p:sldLayoutId id="2147483801" r:id="rId18"/>
    <p:sldLayoutId id="2147483802" r:id="rId19"/>
    <p:sldLayoutId id="2147483803" r:id="rId20"/>
    <p:sldLayoutId id="2147483804" r:id="rId21"/>
    <p:sldLayoutId id="2147483829"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61028494"/>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30"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hyperlink" Target="https://musingsaboutlibrarianship.blogspot.com/2019/09/the-rise-of-new-citation-indexes-and_5.html"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hyperlink" Target="https://musingsaboutlibrarianship.blogspot.com/" TargetMode="External"/><Relationship Id="rId4" Type="http://schemas.openxmlformats.org/officeDocument/2006/relationships/hyperlink" Target="https://musingsaboutlibrarianship.blogspot.com/2021/06/playing-devils-adovcate-why-newly.html" TargetMode="External"/></Relationships>
</file>

<file path=ppt/slides/_rels/slide10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connectedpapers.com/" TargetMode="External"/><Relationship Id="rId7" Type="http://schemas.openxmlformats.org/officeDocument/2006/relationships/image" Target="../media/image190.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hyperlink" Target="https://openknowledgemaps.org/" TargetMode="External"/><Relationship Id="rId11" Type="http://schemas.openxmlformats.org/officeDocument/2006/relationships/image" Target="../media/image193.png"/><Relationship Id="rId5" Type="http://schemas.openxmlformats.org/officeDocument/2006/relationships/hyperlink" Target="https://inciteful.xyz/" TargetMode="External"/><Relationship Id="rId10" Type="http://schemas.openxmlformats.org/officeDocument/2006/relationships/image" Target="../media/image192.png"/><Relationship Id="rId4" Type="http://schemas.openxmlformats.org/officeDocument/2006/relationships/hyperlink" Target="https://www.researchrabbit.ai/" TargetMode="External"/><Relationship Id="rId9" Type="http://schemas.openxmlformats.org/officeDocument/2006/relationships/image" Target="../media/image191.png"/></Relationships>
</file>

<file path=ppt/slides/_rels/slide10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195.png"/><Relationship Id="rId4" Type="http://schemas.openxmlformats.org/officeDocument/2006/relationships/hyperlink" Target="https://openknowledgemaps.org/"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connectedpapers.com/"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0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hyperlink" Target="https://www.researchrabbit.ai/"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hyperlink" Target="https://inciteful.xyz/" TargetMode="External"/><Relationship Id="rId7" Type="http://schemas.openxmlformats.org/officeDocument/2006/relationships/image" Target="../media/image206.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image" Target="../media/image208.png"/></Relationships>
</file>

<file path=ppt/slides/_rels/slide10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0.xml"/><Relationship Id="rId1" Type="http://schemas.openxmlformats.org/officeDocument/2006/relationships/slideLayout" Target="../slideLayouts/slideLayout4.xml"/><Relationship Id="rId5" Type="http://schemas.openxmlformats.org/officeDocument/2006/relationships/image" Target="../media/image210.png"/><Relationship Id="rId4" Type="http://schemas.openxmlformats.org/officeDocument/2006/relationships/hyperlink" Target="https://www.litmap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1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hyperlink" Target="https://libguides.hkust.edu.hk/ld.php?content_id=52369183"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hyperlink" Target="https://keenious.com/" TargetMode="External"/><Relationship Id="rId4" Type="http://schemas.openxmlformats.org/officeDocument/2006/relationships/image" Target="../media/image213.png"/></Relationships>
</file>

<file path=ppt/slides/_rels/slide112.xml.rels><?xml version="1.0" encoding="UTF-8" standalone="yes"?>
<Relationships xmlns="http://schemas.openxmlformats.org/package/2006/relationships"><Relationship Id="rId3" Type="http://schemas.openxmlformats.org/officeDocument/2006/relationships/hyperlink" Target="https://app.dimensions.ai/" TargetMode="External"/><Relationship Id="rId2" Type="http://schemas.openxmlformats.org/officeDocument/2006/relationships/image" Target="../media/image214.png"/><Relationship Id="rId1" Type="http://schemas.openxmlformats.org/officeDocument/2006/relationships/slideLayout" Target="../slideLayouts/slideLayout4.xml"/><Relationship Id="rId5" Type="http://schemas.openxmlformats.org/officeDocument/2006/relationships/image" Target="../media/image216.png"/><Relationship Id="rId4" Type="http://schemas.openxmlformats.org/officeDocument/2006/relationships/image" Target="../media/image215.png"/></Relationships>
</file>

<file path=ppt/slides/_rels/slide113.xml.rels><?xml version="1.0" encoding="UTF-8" standalone="yes"?>
<Relationships xmlns="http://schemas.openxmlformats.org/package/2006/relationships"><Relationship Id="rId3" Type="http://schemas.openxmlformats.org/officeDocument/2006/relationships/hyperlink" Target="https://figoblog.org/2024/03/30/le-futur-de-la-recherche-documentaire-rag-time/" TargetMode="External"/><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hyperlink" Target="https://elsevier.shorthandstories.com/sciencedirect-ai/"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218.png"/></Relationships>
</file>

<file path=ppt/slides/_rels/slide11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hyperlink" Target="https://chromewebstore.google.com/detail/google-scholar-pdf-reader/dahenjhkoodjbpjheillcadbppiidmhp"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hyperlink" Target="https://clarivate.com/news/clarivate-expands-its-academic-ai-platform-introducing-agentic-ai-for-research-and-learning/" TargetMode="External"/><Relationship Id="rId5" Type="http://schemas.openxmlformats.org/officeDocument/2006/relationships/image" Target="../media/image221.png"/><Relationship Id="rId4" Type="http://schemas.openxmlformats.org/officeDocument/2006/relationships/hyperlink" Target="https://clarivate.com/academia-government/blog/introducing-the-clarivate-academic-ai-platform/?campaignname=EndNote_2025_Launch__LeadGen_Mar_AG_XBU_Global_2025&amp;campaignid=701QO00000PuCOLYA3&amp;utm_content=&amp;utm_term=*"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6.xml"/><Relationship Id="rId1" Type="http://schemas.openxmlformats.org/officeDocument/2006/relationships/slideLayout" Target="../slideLayouts/slideLayout4.xml"/><Relationship Id="rId5" Type="http://schemas.openxmlformats.org/officeDocument/2006/relationships/image" Target="../media/image226.png"/><Relationship Id="rId4" Type="http://schemas.openxmlformats.org/officeDocument/2006/relationships/image" Target="../media/image225.png"/></Relationships>
</file>

<file path=ppt/slides/_rels/slide119.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0.png"/><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hyperlink" Target="https://undermind.ai/"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emanticscholar.org/faq#library" TargetMode="External"/><Relationship Id="rId13" Type="http://schemas.openxmlformats.org/officeDocument/2006/relationships/hyperlink" Target="https://www.semanticscholar.org/" TargetMode="External"/><Relationship Id="rId3" Type="http://schemas.openxmlformats.org/officeDocument/2006/relationships/image" Target="../media/image20.png"/><Relationship Id="rId7" Type="http://schemas.openxmlformats.org/officeDocument/2006/relationships/hyperlink" Target="https://www.semanticscholar.org/product/semantic-reader" TargetMode="External"/><Relationship Id="rId12" Type="http://schemas.openxmlformats.org/officeDocument/2006/relationships/hyperlink" Target="https://www.geekwire.com/2022/startup-partners-with-ai2-to-help-people-access-information-in-research-studie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semanticscholar.org/faq#languages" TargetMode="External"/><Relationship Id="rId11" Type="http://schemas.openxmlformats.org/officeDocument/2006/relationships/hyperlink" Target="https://www.semanticscholar.org/faq#influential-citations" TargetMode="External"/><Relationship Id="rId5" Type="http://schemas.openxmlformats.org/officeDocument/2006/relationships/hyperlink" Target="https://www.semanticscholar.org/faq#add-papers-author-page" TargetMode="External"/><Relationship Id="rId10" Type="http://schemas.openxmlformats.org/officeDocument/2006/relationships/hyperlink" Target="https://www.semanticscholar.org/faq#boolean-queries" TargetMode="External"/><Relationship Id="rId4" Type="http://schemas.openxmlformats.org/officeDocument/2006/relationships/hyperlink" Target="https://www.semanticscholar.org/about/publishers" TargetMode="External"/><Relationship Id="rId9" Type="http://schemas.openxmlformats.org/officeDocument/2006/relationships/hyperlink" Target="https://www.semanticscholar.org/faq#what-are-research-feeds"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hyperlink" Target="https://storm.genie.stanford.edu/" TargetMode="External"/><Relationship Id="rId5" Type="http://schemas.openxmlformats.org/officeDocument/2006/relationships/image" Target="../media/image232.png"/><Relationship Id="rId4" Type="http://schemas.openxmlformats.org/officeDocument/2006/relationships/hyperlink" Target="https://www.youtube.com/watch?v=pRbzdxGA7xA&amp;t=597s"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hyperlink" Target="https://elicit.com/review/9a6b165d-36b2-4c87-b79b-d6b19b977ed3" TargetMode="External"/><Relationship Id="rId5" Type="http://schemas.openxmlformats.org/officeDocument/2006/relationships/image" Target="../media/image235.png"/><Relationship Id="rId4" Type="http://schemas.openxmlformats.org/officeDocument/2006/relationships/image" Target="../media/image234.png"/></Relationships>
</file>

<file path=ppt/slides/_rels/slide12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hyperlink" Target="https://www.youtube.com/watch?v=8ACZX2v5Atw&amp;list=PLrwcRkEMyGJ6iLUc2dbjFgDpLOfOB_7ld&amp;index=4&amp;ab_channel=Enseignementsup%C3%A9rieurQu%C3%A9bec"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111.xml"/><Relationship Id="rId1" Type="http://schemas.openxmlformats.org/officeDocument/2006/relationships/slideLayout" Target="../slideLayouts/slideLayout4.xml"/><Relationship Id="rId5" Type="http://schemas.openxmlformats.org/officeDocument/2006/relationships/image" Target="../media/image240.png"/><Relationship Id="rId4" Type="http://schemas.openxmlformats.org/officeDocument/2006/relationships/image" Target="../media/image239.png"/></Relationships>
</file>

<file path=ppt/slides/_rels/slide125.xml.rels><?xml version="1.0" encoding="UTF-8" standalone="yes"?>
<Relationships xmlns="http://schemas.openxmlformats.org/package/2006/relationships"><Relationship Id="rId3" Type="http://schemas.openxmlformats.org/officeDocument/2006/relationships/hyperlink" Target="https://www.nature.com/articles/d41586-023-00528-w" TargetMode="External"/><Relationship Id="rId2" Type="http://schemas.openxmlformats.org/officeDocument/2006/relationships/notesSlide" Target="../notesSlides/notesSlide112.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hyperlink" Target="https://www.scholarcy.com/" TargetMode="External"/><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hyperlink" Target="https://github.com/lifan0127/ai-research-assistant" TargetMode="External"/><Relationship Id="rId5" Type="http://schemas.openxmlformats.org/officeDocument/2006/relationships/hyperlink" Target="https://typeset.io/resources/research-paper-summarizer-an-overview/" TargetMode="External"/><Relationship Id="rId4" Type="http://schemas.openxmlformats.org/officeDocument/2006/relationships/hyperlink" Target="https://www.chatpdf.com/"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www.redactionmedicale.fr/2023/11/6844588" TargetMode="External"/><Relationship Id="rId2" Type="http://schemas.openxmlformats.org/officeDocument/2006/relationships/notesSlide" Target="../notesSlides/notesSlide114.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8" Type="http://schemas.openxmlformats.org/officeDocument/2006/relationships/hyperlink" Target="https://www.deepl.com/" TargetMode="External"/><Relationship Id="rId13" Type="http://schemas.openxmlformats.org/officeDocument/2006/relationships/hyperlink" Target="https://writesonic.com/chat" TargetMode="External"/><Relationship Id="rId3" Type="http://schemas.openxmlformats.org/officeDocument/2006/relationships/hyperlink" Target="https://www.grammarly.com/" TargetMode="External"/><Relationship Id="rId7" Type="http://schemas.openxmlformats.org/officeDocument/2006/relationships/hyperlink" Target="https://typeset.io/citation-generator" TargetMode="External"/><Relationship Id="rId12" Type="http://schemas.openxmlformats.org/officeDocument/2006/relationships/hyperlink" Target="https://www.writefull.com/" TargetMode="External"/><Relationship Id="rId2" Type="http://schemas.openxmlformats.org/officeDocument/2006/relationships/notesSlide" Target="../notesSlides/notesSlide115.xml"/><Relationship Id="rId1" Type="http://schemas.openxmlformats.org/officeDocument/2006/relationships/slideLayout" Target="../slideLayouts/slideLayout4.xml"/><Relationship Id="rId6" Type="http://schemas.openxmlformats.org/officeDocument/2006/relationships/hyperlink" Target="https://www.wordtune.com/" TargetMode="External"/><Relationship Id="rId11" Type="http://schemas.openxmlformats.org/officeDocument/2006/relationships/hyperlink" Target="https://typeset.io/resources/best-ai-for-paraphrasing/" TargetMode="External"/><Relationship Id="rId5" Type="http://schemas.openxmlformats.org/officeDocument/2006/relationships/hyperlink" Target="https://paperpal.com/" TargetMode="External"/><Relationship Id="rId10" Type="http://schemas.openxmlformats.org/officeDocument/2006/relationships/hyperlink" Target="https://typeset.io/paraphraser" TargetMode="External"/><Relationship Id="rId4" Type="http://schemas.openxmlformats.org/officeDocument/2006/relationships/hyperlink" Target="https://www.trinka.ai/" TargetMode="External"/><Relationship Id="rId9" Type="http://schemas.openxmlformats.org/officeDocument/2006/relationships/hyperlink" Target="https://quillbot.com/" TargetMode="External"/><Relationship Id="rId14" Type="http://schemas.openxmlformats.org/officeDocument/2006/relationships/hyperlink" Target="https://afforai.com/"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hyperlink" Target="https://www.semanticscholar.org/faq#influential-citation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semanticscholar.org/faq#how-does-semantic-scholar-determine-a-papers-field-of-study" TargetMode="External"/><Relationship Id="rId5" Type="http://schemas.openxmlformats.org/officeDocument/2006/relationships/hyperlink" Target="https://www.semanticscholar.org/paper/Faculty-Use-of-Author-Identifiers-and-Researcher-Tran-Lyon/e568a5b6c6f7b35d4831fbf75d46530b7febe2c7#citing-papers" TargetMode="External"/><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hyperlink" Target="https://urfist.chartes.psl.eu/sites/urfist/files/public/media/document/2025-01/Bouchard_Presentation_ARF-Doccitanist_18112024_0.pdf" TargetMode="External"/><Relationship Id="rId2" Type="http://schemas.openxmlformats.org/officeDocument/2006/relationships/notesSlide" Target="../notesSlides/notesSlide117.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43.svg"/></Relationships>
</file>

<file path=ppt/slides/_rels/slide132.xml.rels><?xml version="1.0" encoding="UTF-8" standalone="yes"?>
<Relationships xmlns="http://schemas.openxmlformats.org/package/2006/relationships"><Relationship Id="rId2" Type="http://schemas.openxmlformats.org/officeDocument/2006/relationships/hyperlink" Target="https://www.elsevier.com/connect/how-researchers-can-use-genai-to-get-the-info-they-need-quicker-than-ever" TargetMode="Externa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hyperlink" Target="https://consensus.app/home/blog/consensus-library-primer/" TargetMode="External"/><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hyperlink" Target="https://clarivate.com/news/clarivate-announces-partnership-with-ai21-labs-as-part-of-its-generative-ai-strategy-to-drive-growth/"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www.nature.com/articles/d41586-023-01273-w" TargetMode="External"/><Relationship Id="rId2" Type="http://schemas.openxmlformats.org/officeDocument/2006/relationships/notesSlide" Target="../notesSlides/notesSlide120.xml"/><Relationship Id="rId1" Type="http://schemas.openxmlformats.org/officeDocument/2006/relationships/slideLayout" Target="../slideLayouts/slideLayout5.xml"/><Relationship Id="rId4" Type="http://schemas.openxmlformats.org/officeDocument/2006/relationships/hyperlink" Target="https://www.science.org/content/article/scientists-face-flood-papers-ai-developers-aim-help"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21.xml"/><Relationship Id="rId1" Type="http://schemas.openxmlformats.org/officeDocument/2006/relationships/slideLayout" Target="../slideLayouts/slideLayout5.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hyperlink" Target="https://link.springer.com/article/10.1007/s11192-022-04289-7#Fig2"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2.xml"/><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3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23.xml"/><Relationship Id="rId1" Type="http://schemas.openxmlformats.org/officeDocument/2006/relationships/slideLayout" Target="../slideLayouts/slideLayout27.xml"/><Relationship Id="rId4" Type="http://schemas.openxmlformats.org/officeDocument/2006/relationships/hyperlink" Target="https://scite.ai/blog/2022-11-16_how_does_ask_a_question_work"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GW425C3NSYSSM44ZZ12T" TargetMode="External"/><Relationship Id="rId2" Type="http://schemas.openxmlformats.org/officeDocument/2006/relationships/image" Target="../media/image249.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hyperlink" Target="https://www.semanticscholar.org/author/Clara-Y.-Tran/145904867"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topics-beta.apps.semanticscholar.org/topic/2431330599?corpusId=39310234"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25.xml"/><Relationship Id="rId1" Type="http://schemas.openxmlformats.org/officeDocument/2006/relationships/slideLayout" Target="../slideLayouts/slideLayout5.xml"/><Relationship Id="rId4" Type="http://schemas.openxmlformats.org/officeDocument/2006/relationships/hyperlink" Target="https://www.semanticscholar.org/faq#what-should-i-be-cautious-of-when-using-paper-question-answering"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26.xml"/><Relationship Id="rId1" Type="http://schemas.openxmlformats.org/officeDocument/2006/relationships/slideLayout" Target="../slideLayouts/slideLayout27.xml"/><Relationship Id="rId6" Type="http://schemas.openxmlformats.org/officeDocument/2006/relationships/hyperlink" Target="https://musingsaboutlibrarianship.blogspot.com/2022/11/q-academic-systems-elicitorg-scispace.html" TargetMode="External"/><Relationship Id="rId5" Type="http://schemas.openxmlformats.org/officeDocument/2006/relationships/image" Target="../media/image253.png"/><Relationship Id="rId4" Type="http://schemas.openxmlformats.org/officeDocument/2006/relationships/hyperlink" Target="https://galactica.org/"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hyperlink" Target="https://libguides.hkust.edu.hk/AI-tools-literature-review/overview" TargetMode="Externa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29.xml"/><Relationship Id="rId1" Type="http://schemas.openxmlformats.org/officeDocument/2006/relationships/slideLayout" Target="../slideLayouts/slideLayout5.xml"/><Relationship Id="rId4" Type="http://schemas.openxmlformats.org/officeDocument/2006/relationships/hyperlink" Target="https://www.nature.com/articles/d41586-023-02470-3"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30.xml"/><Relationship Id="rId1" Type="http://schemas.openxmlformats.org/officeDocument/2006/relationships/slideLayout" Target="../slideLayouts/slideLayout27.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hyperlink" Target="https://www.elsevier.com/products/scopus/scopus-ai"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31.xml"/><Relationship Id="rId1" Type="http://schemas.openxmlformats.org/officeDocument/2006/relationships/slideLayout" Target="../slideLayouts/slideLayout2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4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32.xml"/><Relationship Id="rId1" Type="http://schemas.openxmlformats.org/officeDocument/2006/relationships/slideLayout" Target="../slideLayouts/slideLayout5.xml"/><Relationship Id="rId4" Type="http://schemas.openxmlformats.org/officeDocument/2006/relationships/hyperlink" Target="https://scite.ai/assista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semanticscholar.org/" TargetMode="External"/><Relationship Id="rId5" Type="http://schemas.openxmlformats.org/officeDocument/2006/relationships/hyperlink" Target="https://www.semanticscholar.org/faq#tldr" TargetMode="Externa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5.xml"/><Relationship Id="rId4" Type="http://schemas.openxmlformats.org/officeDocument/2006/relationships/hyperlink" Target="https://keenious.notion.site/Examining-the-Potential-Role-of-Text-Based-Recommendations-in-Academic-Information-Seeking-90001f3ddb5d470186d216211ba88882"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34.xml"/><Relationship Id="rId1" Type="http://schemas.openxmlformats.org/officeDocument/2006/relationships/slideLayout" Target="../slideLayouts/slideLayout5.xml"/><Relationship Id="rId5" Type="http://schemas.openxmlformats.org/officeDocument/2006/relationships/image" Target="../media/image269.png"/><Relationship Id="rId4" Type="http://schemas.openxmlformats.org/officeDocument/2006/relationships/image" Target="../media/image268.png"/></Relationships>
</file>

<file path=ppt/slides/_rels/slide15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37.xml"/><Relationship Id="rId1" Type="http://schemas.openxmlformats.org/officeDocument/2006/relationships/slideLayout" Target="../slideLayouts/slideLayout5.xml"/><Relationship Id="rId5" Type="http://schemas.openxmlformats.org/officeDocument/2006/relationships/image" Target="../media/image273.png"/><Relationship Id="rId4" Type="http://schemas.openxmlformats.org/officeDocument/2006/relationships/image" Target="../media/image272.png"/></Relationships>
</file>

<file path=ppt/slides/_rels/slide156.xml.rels><?xml version="1.0" encoding="UTF-8" standalone="yes"?>
<Relationships xmlns="http://schemas.openxmlformats.org/package/2006/relationships"><Relationship Id="rId3" Type="http://schemas.openxmlformats.org/officeDocument/2006/relationships/hyperlink" Target="https://consensus.app/home/blog/maximize-your-consensus-experience-with-these-best-practices/" TargetMode="External"/><Relationship Id="rId2" Type="http://schemas.openxmlformats.org/officeDocument/2006/relationships/image" Target="../media/image274.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notesSlide" Target="../notesSlides/notesSlide138.xml"/><Relationship Id="rId1" Type="http://schemas.openxmlformats.org/officeDocument/2006/relationships/slideLayout" Target="../slideLayouts/slideLayout5.xml"/><Relationship Id="rId4" Type="http://schemas.openxmlformats.org/officeDocument/2006/relationships/image" Target="../media/image275.png"/></Relationships>
</file>

<file path=ppt/slides/_rels/slide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9.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hyperlink" Target="https://jmla.pitt.edu/ojs/jmla/article/view/1936" TargetMode="External"/><Relationship Id="rId2" Type="http://schemas.openxmlformats.org/officeDocument/2006/relationships/notesSlide" Target="../notesSlides/notesSlide142.xml"/><Relationship Id="rId1" Type="http://schemas.openxmlformats.org/officeDocument/2006/relationships/slideLayout" Target="../slideLayouts/slideLayout5.xml"/><Relationship Id="rId4" Type="http://schemas.openxmlformats.org/officeDocument/2006/relationships/image" Target="../media/image276.png"/></Relationships>
</file>

<file path=ppt/slides/_rels/slide162.xml.rels><?xml version="1.0" encoding="UTF-8" standalone="yes"?>
<Relationships xmlns="http://schemas.openxmlformats.org/package/2006/relationships"><Relationship Id="rId3" Type="http://schemas.openxmlformats.org/officeDocument/2006/relationships/hyperlink" Target="https://ea.rna.nl/2024/05/27/when-chatgpt-summarises-it-actually-does-nothing-of-the-kind/" TargetMode="External"/><Relationship Id="rId2" Type="http://schemas.openxmlformats.org/officeDocument/2006/relationships/image" Target="../media/image277.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hyperlink" Target="https://library.hkust.edu.hk/sc/trust-ai-lit-rev/" TargetMode="External"/><Relationship Id="rId2" Type="http://schemas.openxmlformats.org/officeDocument/2006/relationships/image" Target="../media/image278.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43.xml"/><Relationship Id="rId1" Type="http://schemas.openxmlformats.org/officeDocument/2006/relationships/slideLayout" Target="../slideLayouts/slideLayout5.xml"/><Relationship Id="rId4" Type="http://schemas.openxmlformats.org/officeDocument/2006/relationships/hyperlink" Target="https://epub.uni-regensburg.de/35626/1/0164027516669987.pdf" TargetMode="External"/></Relationships>
</file>

<file path=ppt/slides/_rels/slide165.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80.png"/><Relationship Id="rId7" Type="http://schemas.openxmlformats.org/officeDocument/2006/relationships/image" Target="../media/image19.svg"/><Relationship Id="rId2" Type="http://schemas.openxmlformats.org/officeDocument/2006/relationships/notesSlide" Target="../notesSlides/notesSlide144.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281.png"/><Relationship Id="rId4" Type="http://schemas.openxmlformats.org/officeDocument/2006/relationships/hyperlink" Target="https://web.archive.org/web/20160927110705id_/https:/www.wisconsinmedicalsociety.org/_WMS/publications/wmj/pdf/108/1/40.pdf"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ink.library.smu.edu.sg/library_research/205/" TargetMode="External"/><Relationship Id="rId2" Type="http://schemas.openxmlformats.org/officeDocument/2006/relationships/notesSlide" Target="../notesSlides/notesSlide145.xml"/><Relationship Id="rId1" Type="http://schemas.openxmlformats.org/officeDocument/2006/relationships/slideLayout" Target="../slideLayouts/slideLayout27.xml"/><Relationship Id="rId6" Type="http://schemas.openxmlformats.org/officeDocument/2006/relationships/hyperlink" Target="https://thebibliomagician.wordpress.com/2022/08/16/use-with-caution-how-automated-citation-recommendation-tools-may-distort-science/" TargetMode="External"/><Relationship Id="rId5" Type="http://schemas.openxmlformats.org/officeDocument/2006/relationships/image" Target="../media/image284.png"/><Relationship Id="rId4" Type="http://schemas.openxmlformats.org/officeDocument/2006/relationships/image" Target="../media/image283.jpe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7.xml"/></Relationships>
</file>

<file path=ppt/slides/_rels/slide16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49.xml"/><Relationship Id="rId1" Type="http://schemas.openxmlformats.org/officeDocument/2006/relationships/slideLayout" Target="../slideLayouts/slideLayout5.xml"/><Relationship Id="rId5" Type="http://schemas.openxmlformats.org/officeDocument/2006/relationships/hyperlink" Target="https://www.ofis-france.fr/wp-content/uploads/2024/02/LOfisfaitlepointFevrier2024_AI.pdf" TargetMode="External"/><Relationship Id="rId4" Type="http://schemas.openxmlformats.org/officeDocument/2006/relationships/image" Target="../media/image287.png"/></Relationships>
</file>

<file path=ppt/slides/_rels/slide171.xml.rels><?xml version="1.0" encoding="UTF-8" standalone="yes"?>
<Relationships xmlns="http://schemas.openxmlformats.org/package/2006/relationships"><Relationship Id="rId8" Type="http://schemas.openxmlformats.org/officeDocument/2006/relationships/hyperlink" Target="https://agritrop.cirad.fr/609884/" TargetMode="External"/><Relationship Id="rId3" Type="http://schemas.openxmlformats.org/officeDocument/2006/relationships/hyperlink" Target="https://allea.org/code-of-conduct/" TargetMode="External"/><Relationship Id="rId7" Type="http://schemas.openxmlformats.org/officeDocument/2006/relationships/hyperlink" Target="https://inserm.hal.science/inserm-04975393v1" TargetMode="External"/><Relationship Id="rId2" Type="http://schemas.openxmlformats.org/officeDocument/2006/relationships/image" Target="../media/image288.png"/><Relationship Id="rId1" Type="http://schemas.openxmlformats.org/officeDocument/2006/relationships/slideLayout" Target="../slideLayouts/slideLayout5.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hyperlink" Target="https://european-research-area.ec.europa.eu/news/living-guidelines-responsible-use-generative-ai-research-published" TargetMode="External"/><Relationship Id="rId9" Type="http://schemas.openxmlformats.org/officeDocument/2006/relationships/hyperlink" Target="https://hal.inrae.fr/hal-04692524"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50.xml"/><Relationship Id="rId1" Type="http://schemas.openxmlformats.org/officeDocument/2006/relationships/slideLayout" Target="../slideLayouts/slideLayout5.xml"/><Relationship Id="rId6" Type="http://schemas.openxmlformats.org/officeDocument/2006/relationships/hyperlink" Target="https://www.timeshighereducation.com/news/chatgpt-generated-reading-list-sparks-ai-peer-review-debate" TargetMode="External"/><Relationship Id="rId5" Type="http://schemas.openxmlformats.org/officeDocument/2006/relationships/image" Target="../media/image292.png"/><Relationship Id="rId4" Type="http://schemas.openxmlformats.org/officeDocument/2006/relationships/hyperlink" Target="https://ink.library.smu.edu.sg/library_research/212/"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retractionwatch.com/2024/05/20/journal-taking-corrective-actions-after-learning-author-used-chatgpt-to-update-references/" TargetMode="External"/><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52.xml"/><Relationship Id="rId1" Type="http://schemas.openxmlformats.org/officeDocument/2006/relationships/slideLayout" Target="../slideLayouts/slideLayout27.xml"/><Relationship Id="rId4" Type="http://schemas.openxmlformats.org/officeDocument/2006/relationships/hyperlink" Target="https://petal.miami.edu/resources/using-ai-for-teaching-learning-and-scholarship/index.html"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53.xml"/><Relationship Id="rId1" Type="http://schemas.openxmlformats.org/officeDocument/2006/relationships/slideLayout" Target="../slideLayouts/slideLayout5.xml"/><Relationship Id="rId6" Type="http://schemas.openxmlformats.org/officeDocument/2006/relationships/hyperlink" Target="https://www.nature.com/articles/d41586-023-00107-z" TargetMode="External"/><Relationship Id="rId5" Type="http://schemas.openxmlformats.org/officeDocument/2006/relationships/hyperlink" Target="https://www.nature.com/articles/d41586-023-00191-1" TargetMode="External"/><Relationship Id="rId4" Type="http://schemas.openxmlformats.org/officeDocument/2006/relationships/image" Target="../media/image295.png"/></Relationships>
</file>

<file path=ppt/slides/_rels/slide176.xml.rels><?xml version="1.0" encoding="UTF-8" standalone="yes"?>
<Relationships xmlns="http://schemas.openxmlformats.org/package/2006/relationships"><Relationship Id="rId3" Type="http://schemas.openxmlformats.org/officeDocument/2006/relationships/hyperlink" Target="https://www.elsevier.com/about/policies-and-standards/the-use-of-generative-ai-and-ai-assisted-technologies-in-writing-for-elsevier" TargetMode="External"/><Relationship Id="rId2" Type="http://schemas.openxmlformats.org/officeDocument/2006/relationships/notesSlide" Target="../notesSlides/notesSlide154.xml"/><Relationship Id="rId1" Type="http://schemas.openxmlformats.org/officeDocument/2006/relationships/slideLayout" Target="../slideLayouts/slideLayout27.xml"/><Relationship Id="rId4" Type="http://schemas.openxmlformats.org/officeDocument/2006/relationships/image" Target="../media/image296.png"/></Relationships>
</file>

<file path=ppt/slides/_rels/slide177.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97.png"/><Relationship Id="rId7" Type="http://schemas.openxmlformats.org/officeDocument/2006/relationships/image" Target="../media/image300.png"/><Relationship Id="rId2" Type="http://schemas.openxmlformats.org/officeDocument/2006/relationships/hyperlink" Target="https://inserm.hal.science/inserm-04975393v1" TargetMode="External"/><Relationship Id="rId1" Type="http://schemas.openxmlformats.org/officeDocument/2006/relationships/slideLayout" Target="../slideLayouts/slideLayout27.xml"/><Relationship Id="rId6" Type="http://schemas.openxmlformats.org/officeDocument/2006/relationships/image" Target="../media/image299.png"/><Relationship Id="rId5" Type="http://schemas.openxmlformats.org/officeDocument/2006/relationships/hyperlink" Target="https://www.univ-orleans.fr/upload/public/2024-06/dircom_2024_charte_IA_UO_R.pdf" TargetMode="External"/><Relationship Id="rId4" Type="http://schemas.openxmlformats.org/officeDocument/2006/relationships/image" Target="../media/image298.png"/></Relationships>
</file>

<file path=ppt/slides/_rels/slide178.xml.rels><?xml version="1.0" encoding="UTF-8" standalone="yes"?>
<Relationships xmlns="http://schemas.openxmlformats.org/package/2006/relationships"><Relationship Id="rId8" Type="http://schemas.openxmlformats.org/officeDocument/2006/relationships/image" Target="../media/image305.png"/><Relationship Id="rId3" Type="http://schemas.openxmlformats.org/officeDocument/2006/relationships/hyperlink" Target="https://analyticalsciencejournals.onlinelibrary.wiley.com/doi/10.1002/jat.4386" TargetMode="External"/><Relationship Id="rId7" Type="http://schemas.openxmlformats.org/officeDocument/2006/relationships/hyperlink" Target="https://link.springer.com/article/10.1007/s00198-025-07411-6" TargetMode="External"/><Relationship Id="rId2" Type="http://schemas.openxmlformats.org/officeDocument/2006/relationships/notesSlide" Target="../notesSlides/notesSlide155.xml"/><Relationship Id="rId1" Type="http://schemas.openxmlformats.org/officeDocument/2006/relationships/slideLayout" Target="../slideLayouts/slideLayout27.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179.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156.xml"/><Relationship Id="rId1" Type="http://schemas.openxmlformats.org/officeDocument/2006/relationships/slideLayout" Target="../slideLayouts/slideLayout5.xml"/><Relationship Id="rId4" Type="http://schemas.openxmlformats.org/officeDocument/2006/relationships/hyperlink" Target="https://journals.plos.org/plosbiology/article?id=10.1371/journal.pbio.300218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57.xml"/><Relationship Id="rId1" Type="http://schemas.openxmlformats.org/officeDocument/2006/relationships/slideLayout" Target="../slideLayouts/slideLayout5.xml"/><Relationship Id="rId4" Type="http://schemas.openxmlformats.org/officeDocument/2006/relationships/hyperlink" Target="https://www.forbes.com/sites/alexzhavoronkov/2023/02/23/the-unexpected-winners-of-the-chatgpt-generative-ai-revolution"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158.xml"/><Relationship Id="rId1" Type="http://schemas.openxmlformats.org/officeDocument/2006/relationships/slideLayout" Target="../slideLayouts/slideLayout5.xml"/><Relationship Id="rId4" Type="http://schemas.openxmlformats.org/officeDocument/2006/relationships/hyperlink" Target="https://www.researchinformation.info/news/space-agencys-ai-model-will-train-on-wiley-research/" TargetMode="External"/></Relationships>
</file>

<file path=ppt/slides/_rels/slide182.xml.rels><?xml version="1.0" encoding="UTF-8" standalone="yes"?>
<Relationships xmlns="http://schemas.openxmlformats.org/package/2006/relationships"><Relationship Id="rId3" Type="http://schemas.openxmlformats.org/officeDocument/2006/relationships/hyperlink" Target="https://www.thebookseller.com/news/wiley-set-to-earn-44m-from-ai-rights-deals-confirms-no-opt-out-for-authors" TargetMode="External"/><Relationship Id="rId2" Type="http://schemas.openxmlformats.org/officeDocument/2006/relationships/notesSlide" Target="../notesSlides/notesSlide159.xml"/><Relationship Id="rId1" Type="http://schemas.openxmlformats.org/officeDocument/2006/relationships/slideLayout" Target="../slideLayouts/slideLayout5.xml"/><Relationship Id="rId6" Type="http://schemas.openxmlformats.org/officeDocument/2006/relationships/hyperlink" Target="https://www.thebookseller.com/news/academic-authors-shocked-after-taylor--francis-sells-access-to-their-research-to-microsoft-ai" TargetMode="External"/><Relationship Id="rId5" Type="http://schemas.openxmlformats.org/officeDocument/2006/relationships/image" Target="../media/image310.png"/><Relationship Id="rId4" Type="http://schemas.openxmlformats.org/officeDocument/2006/relationships/image" Target="../media/image309.png"/></Relationships>
</file>

<file path=ppt/slides/_rels/slide183.xml.rels><?xml version="1.0" encoding="UTF-8" standalone="yes"?>
<Relationships xmlns="http://schemas.openxmlformats.org/package/2006/relationships"><Relationship Id="rId3" Type="http://schemas.openxmlformats.org/officeDocument/2006/relationships/hyperlink" Target="https://www.archimag.com/archives-patrimoine/2025/02/17/etats-unis-archivistes-resistent-contre-censure-numerique" TargetMode="External"/><Relationship Id="rId7" Type="http://schemas.openxmlformats.org/officeDocument/2006/relationships/hyperlink" Target="https://absolutelymaybe.plos.org/2025/02/14/what-if-we-cant-rely-on-pubmed/" TargetMode="External"/><Relationship Id="rId2" Type="http://schemas.openxmlformats.org/officeDocument/2006/relationships/image" Target="../media/image311.jpeg"/><Relationship Id="rId1" Type="http://schemas.openxmlformats.org/officeDocument/2006/relationships/slideLayout" Target="../slideLayouts/slideLayout5.xml"/><Relationship Id="rId6" Type="http://schemas.openxmlformats.org/officeDocument/2006/relationships/image" Target="../media/image313.png"/><Relationship Id="rId5" Type="http://schemas.openxmlformats.org/officeDocument/2006/relationships/hyperlink" Target="https://www.medpagetoday.com/opinion/second-opinions/114383" TargetMode="External"/><Relationship Id="rId4" Type="http://schemas.openxmlformats.org/officeDocument/2006/relationships/image" Target="../media/image312.png"/></Relationships>
</file>

<file path=ppt/slides/_rels/slide18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hyperlink" Target="https://www.iqwig.de/en/events/information-retrieval-meeting/"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image" Target="../media/image315.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hyperlink" Target="https://www.linkedin.com/pulse/best-practices-using-ai-academic-purposes-mushtaq-bilal-phd?trk=public_post" TargetMode="External"/><Relationship Id="rId2" Type="http://schemas.openxmlformats.org/officeDocument/2006/relationships/notesSlide" Target="../notesSlides/notesSlide162.xml"/><Relationship Id="rId1" Type="http://schemas.openxmlformats.org/officeDocument/2006/relationships/slideLayout" Target="../slideLayouts/slideLayout6.xml"/><Relationship Id="rId4" Type="http://schemas.openxmlformats.org/officeDocument/2006/relationships/image" Target="../media/image316.png"/></Relationships>
</file>

<file path=ppt/slides/_rels/slide188.xml.rels><?xml version="1.0" encoding="UTF-8" standalone="yes"?>
<Relationships xmlns="http://schemas.openxmlformats.org/package/2006/relationships"><Relationship Id="rId8" Type="http://schemas.openxmlformats.org/officeDocument/2006/relationships/hyperlink" Target="https://urfist.chartes.psl.eu/ressources/chatgpt-et-les-autres-recherche-d-information-et-intelligence-artificielle" TargetMode="External"/><Relationship Id="rId13" Type="http://schemas.openxmlformats.org/officeDocument/2006/relationships/hyperlink" Target="https://link.springer.com/article/10.1007/s11192-022-04289-7" TargetMode="External"/><Relationship Id="rId18" Type="http://schemas.openxmlformats.org/officeDocument/2006/relationships/hyperlink" Target="https://www.nature.com/articles/d41586-021-02346-4" TargetMode="External"/><Relationship Id="rId3" Type="http://schemas.openxmlformats.org/officeDocument/2006/relationships/hyperlink" Target="https://www.academie-technologies.fr/wp-content/uploads/2023/05/20230504-Avis-AT-agents-conversationnels-ChatGPT.pdf" TargetMode="External"/><Relationship Id="rId21" Type="http://schemas.openxmlformats.org/officeDocument/2006/relationships/hyperlink" Target="https://www.nature.com/articles/d41586-020-03277-2" TargetMode="External"/><Relationship Id="rId7" Type="http://schemas.openxmlformats.org/officeDocument/2006/relationships/hyperlink" Target="https://figoblog.org/2024/03/30/le-futur-de-la-recherche-documentaire-rag-time/" TargetMode="External"/><Relationship Id="rId12" Type="http://schemas.openxmlformats.org/officeDocument/2006/relationships/hyperlink" Target="https://www.oecd.org/publications/artificial-intelligence-in-science-a8d820bd-en.htm" TargetMode="External"/><Relationship Id="rId17" Type="http://schemas.openxmlformats.org/officeDocument/2006/relationships/hyperlink" Target="https://www.nature.com/articles/nature.2016.20964" TargetMode="External"/><Relationship Id="rId2" Type="http://schemas.openxmlformats.org/officeDocument/2006/relationships/notesSlide" Target="../notesSlides/notesSlide163.xml"/><Relationship Id="rId16" Type="http://schemas.openxmlformats.org/officeDocument/2006/relationships/hyperlink" Target="https://www.nature.com/articles/d41586-022-03479-w" TargetMode="External"/><Relationship Id="rId20" Type="http://schemas.openxmlformats.org/officeDocument/2006/relationships/hyperlink" Target="https://www.nature.com/articles/d41586-023-03235-8" TargetMode="External"/><Relationship Id="rId1" Type="http://schemas.openxmlformats.org/officeDocument/2006/relationships/slideLayout" Target="../slideLayouts/slideLayout2.xml"/><Relationship Id="rId6" Type="http://schemas.openxmlformats.org/officeDocument/2006/relationships/hyperlink" Target="https://precisement.org/blog/IA-c-Moteurs-de-recherche-Et-les-RAG-hallucinent-eux-aussi.html" TargetMode="External"/><Relationship Id="rId11" Type="http://schemas.openxmlformats.org/officeDocument/2006/relationships/hyperlink" Target="https://www.nature.com/articles/d41586-018-06617-5" TargetMode="External"/><Relationship Id="rId5" Type="http://schemas.openxmlformats.org/officeDocument/2006/relationships/hyperlink" Target="https://hal.science/hal-02327501v3/document" TargetMode="External"/><Relationship Id="rId15" Type="http://schemas.openxmlformats.org/officeDocument/2006/relationships/hyperlink" Target="https://www.nature.com/articles/d41586-020-01733-7" TargetMode="External"/><Relationship Id="rId10" Type="http://schemas.openxmlformats.org/officeDocument/2006/relationships/hyperlink" Target="https://sanjoe.blog/2023/04/24/beyond-traditional-search-the-rise-of-ai-driven-science-search-engines/" TargetMode="External"/><Relationship Id="rId19" Type="http://schemas.openxmlformats.org/officeDocument/2006/relationships/hyperlink" Target="https://future.com/how-to-build-gpt-3-for-science/" TargetMode="External"/><Relationship Id="rId4" Type="http://schemas.openxmlformats.org/officeDocument/2006/relationships/hyperlink" Target="https://doi.org/10.1016/j.techsoc.2025.102813" TargetMode="External"/><Relationship Id="rId9" Type="http://schemas.openxmlformats.org/officeDocument/2006/relationships/hyperlink" Target="https://data.europa.eu/doi/10.2828/10694" TargetMode="External"/><Relationship Id="rId14" Type="http://schemas.openxmlformats.org/officeDocument/2006/relationships/hyperlink" Target="https://www.nature.com/articles/d41586-023-01907-z"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https://blog.elicit.com/search-vs-vector-db/" TargetMode="External"/><Relationship Id="rId13" Type="http://schemas.openxmlformats.org/officeDocument/2006/relationships/hyperlink" Target="https://musingsaboutlibrarianship.blogspot.com/2019/09/the-rise-of-new-citation-indexes-and_5.html" TargetMode="External"/><Relationship Id="rId18" Type="http://schemas.openxmlformats.org/officeDocument/2006/relationships/hyperlink" Target="https://doi.org/10.3389/fdata.2019.00045" TargetMode="External"/><Relationship Id="rId3" Type="http://schemas.openxmlformats.org/officeDocument/2006/relationships/hyperlink" Target="https://www.slideshare.net/lespetitescases/visite-guide-au-pays-de-la-donne-traitement-automatique-des-donnes" TargetMode="External"/><Relationship Id="rId7" Type="http://schemas.openxmlformats.org/officeDocument/2006/relationships/hyperlink" Target="https://scholarlykitchen.sspnet.org/2024/01/11/guest-post-beyond-generative-ai-the-indispensable-role-of-bert-in-scholarly-publishing/" TargetMode="External"/><Relationship Id="rId12" Type="http://schemas.openxmlformats.org/officeDocument/2006/relationships/hyperlink" Target="https://medium.com/a-academic-librarians-thoughts-on-open-access/cashing-the-cheque-of-open-access-or-machine-learning-and-scholarly-tools-meta-scite-paper-ba176508daca" TargetMode="External"/><Relationship Id="rId17" Type="http://schemas.openxmlformats.org/officeDocument/2006/relationships/hyperlink" Target="https://www.nature.com/articles/d41586-023-02980-0" TargetMode="External"/><Relationship Id="rId2" Type="http://schemas.openxmlformats.org/officeDocument/2006/relationships/notesSlide" Target="../notesSlides/notesSlide164.xml"/><Relationship Id="rId16" Type="http://schemas.openxmlformats.org/officeDocument/2006/relationships/hyperlink" Target="https://musingsaboutlibrarianship.blogspot.com/2024/05/retrieval-augmented-generation-and.html" TargetMode="External"/><Relationship Id="rId1" Type="http://schemas.openxmlformats.org/officeDocument/2006/relationships/slideLayout" Target="../slideLayouts/slideLayout2.xml"/><Relationship Id="rId6" Type="http://schemas.openxmlformats.org/officeDocument/2006/relationships/hyperlink" Target="https://www.nature.com/articles/d41586-023-01273-w" TargetMode="External"/><Relationship Id="rId11" Type="http://schemas.openxmlformats.org/officeDocument/2006/relationships/hyperlink" Target="https://aarontay.medium.com/top-new-tools-for-researchers-worth-looking-at-9d7d494761b0" TargetMode="External"/><Relationship Id="rId5" Type="http://schemas.openxmlformats.org/officeDocument/2006/relationships/hyperlink" Target="https://www.culture.gouv.fr/Thematiques/enseignement-superieur-et-recherche/La-revue-Culture-et-Recherche/recherche-et-intelligence-artificielle" TargetMode="External"/><Relationship Id="rId15" Type="http://schemas.openxmlformats.org/officeDocument/2006/relationships/hyperlink" Target="https://musingsaboutlibrarianship.blogspot.com/2019/12/more-science-mapping-tools-local.html" TargetMode="External"/><Relationship Id="rId10" Type="http://schemas.openxmlformats.org/officeDocument/2006/relationships/hyperlink" Target="https://musingsaboutlibrarianship.blogspot.com/2018/05/knowtro-and-citation-gecko-2-tools-for.html" TargetMode="External"/><Relationship Id="rId19" Type="http://schemas.openxmlformats.org/officeDocument/2006/relationships/hyperlink" Target="https://www.wiley.com/en-us/ai-study" TargetMode="External"/><Relationship Id="rId4" Type="http://schemas.openxmlformats.org/officeDocument/2006/relationships/hyperlink" Target="https://www.cairn.info/revue-i2d-information-donnees-et-documents-2022-1-page-14.htm" TargetMode="External"/><Relationship Id="rId9" Type="http://schemas.openxmlformats.org/officeDocument/2006/relationships/hyperlink" Target="https://blog.elicit.com/semantic-search/" TargetMode="External"/><Relationship Id="rId14" Type="http://schemas.openxmlformats.org/officeDocument/2006/relationships/hyperlink" Target="https://medium.com/a-academic-librarians-thoughts-on-open-access/are-we-undervaluing-open-access-by-not-correctly-evaluating-the-potentially-huge-impacts-of-e93af1de941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hub-franceia.fr/wp-content/uploads/2023/04/ChatGPT_Note-synthese.pdf" TargetMode="External"/></Relationships>
</file>

<file path=ppt/slides/_rels/slide190.xml.rels><?xml version="1.0" encoding="UTF-8" standalone="yes"?>
<Relationships xmlns="http://schemas.openxmlformats.org/package/2006/relationships"><Relationship Id="rId8" Type="http://schemas.openxmlformats.org/officeDocument/2006/relationships/hyperlink" Target="https://www.nature.com/articles/d41586-023-03023-4" TargetMode="External"/><Relationship Id="rId13" Type="http://schemas.openxmlformats.org/officeDocument/2006/relationships/hyperlink" Target="https://musingsaboutlibrarianship.blogspot.com/2022/03/web-of-science-and-scholarcy-adds.html" TargetMode="External"/><Relationship Id="rId18" Type="http://schemas.openxmlformats.org/officeDocument/2006/relationships/hyperlink" Target="https://musingsaboutlibrarianship.blogspot.com/p/list-of-academic-search-engines-that.html" TargetMode="External"/><Relationship Id="rId3" Type="http://schemas.openxmlformats.org/officeDocument/2006/relationships/hyperlink" Target="https://markcarrigan.net/2023/08/06/claude-ai-the-social-theorist/" TargetMode="External"/><Relationship Id="rId21" Type="http://schemas.openxmlformats.org/officeDocument/2006/relationships/hyperlink" Target="https://bases-netsources.com/articles-de-bases/elicit-un-nouveau-moteur-scientifique-au-banc-d-essai" TargetMode="External"/><Relationship Id="rId7" Type="http://schemas.openxmlformats.org/officeDocument/2006/relationships/hyperlink" Target="https://library.hkust.edu.hk/sc/trust-ai-lit-rev/" TargetMode="External"/><Relationship Id="rId12" Type="http://schemas.openxmlformats.org/officeDocument/2006/relationships/hyperlink" Target="https://medium.com/a-academic-librarians-thoughts-on-open-access/researchrabbit-is-out-of-beta-my-review-of-this-new-literature-mapping-tool-3c593d061c63" TargetMode="External"/><Relationship Id="rId17" Type="http://schemas.openxmlformats.org/officeDocument/2006/relationships/hyperlink" Target="https://musingsaboutlibrarianship.blogspot.com/2023/09/list-of-academic-search-engines-that.html" TargetMode="External"/><Relationship Id="rId25" Type="http://schemas.openxmlformats.org/officeDocument/2006/relationships/hyperlink" Target="https://bases-netsources.com/articles-de-bases/la-vague-d-outils-ia-pour-l-ist" TargetMode="External"/><Relationship Id="rId2" Type="http://schemas.openxmlformats.org/officeDocument/2006/relationships/notesSlide" Target="../notesSlides/notesSlide165.xml"/><Relationship Id="rId16" Type="http://schemas.openxmlformats.org/officeDocument/2006/relationships/hyperlink" Target="https://musingsaboutlibrarianship.blogspot.com/2023/07/using-large-language-models-to-generate.html" TargetMode="External"/><Relationship Id="rId20" Type="http://schemas.openxmlformats.org/officeDocument/2006/relationships/hyperlink" Target="https://bases-netsources.com/articles-bases/titres-bases/la-recherche-de-citations-et-references-boostee-par-ia-et-open-citations" TargetMode="External"/><Relationship Id="rId1" Type="http://schemas.openxmlformats.org/officeDocument/2006/relationships/slideLayout" Target="../slideLayouts/slideLayout2.xml"/><Relationship Id="rId6" Type="http://schemas.openxmlformats.org/officeDocument/2006/relationships/hyperlink" Target="https://library.hkust.edu.hk/sc/ai-tools-with-genuine-sources/" TargetMode="External"/><Relationship Id="rId11" Type="http://schemas.openxmlformats.org/officeDocument/2006/relationships/hyperlink" Target="https://musingsaboutlibrarianship.blogspot.com/2021/06/playing-devils-adovcate-why-newly.html" TargetMode="External"/><Relationship Id="rId24" Type="http://schemas.openxmlformats.org/officeDocument/2006/relationships/hyperlink" Target="https://bases-netsources.com/articles-de-bases/les-nouveaux-outils-de-dataviz-pour-explorer-la-litterature-scientifique" TargetMode="External"/><Relationship Id="rId5" Type="http://schemas.openxmlformats.org/officeDocument/2006/relationships/hyperlink" Target="https://zigzag-lead-35f.notion.site/63407feee8cc4d6db1739d3d51ff38e5?v=52fbb5c006114ccc9123a53fb4618e35" TargetMode="External"/><Relationship Id="rId15" Type="http://schemas.openxmlformats.org/officeDocument/2006/relationships/hyperlink" Target="https://musingsaboutlibrarianship.blogspot.com/2023/05/do-searchlarge-language-models-or.html" TargetMode="External"/><Relationship Id="rId23" Type="http://schemas.openxmlformats.org/officeDocument/2006/relationships/hyperlink" Target="https://bases-netsources.com/articles-de-bases/openalex-un-nouveau-moteur-academique" TargetMode="External"/><Relationship Id="rId10" Type="http://schemas.openxmlformats.org/officeDocument/2006/relationships/hyperlink" Target="https://aarontay.medium.com/3-new-tools-to-try-for-literature-mapping-connected-papers-inciteful-and-litmaps-a399f27622a" TargetMode="External"/><Relationship Id="rId19" Type="http://schemas.openxmlformats.org/officeDocument/2006/relationships/hyperlink" Target="https://musingsaboutlibrarianship.blogspot.com/p/list-of-innovative-literature-mapping.html" TargetMode="External"/><Relationship Id="rId4" Type="http://schemas.openxmlformats.org/officeDocument/2006/relationships/hyperlink" Target="https://www.outilsfroids.net/2023/12/14-services-pour-exploiter-des-publications-scientifiques-via-lia/" TargetMode="External"/><Relationship Id="rId9" Type="http://schemas.openxmlformats.org/officeDocument/2006/relationships/hyperlink" Target="https://www.nature.com/articles/d41586-023-00423-4" TargetMode="External"/><Relationship Id="rId14" Type="http://schemas.openxmlformats.org/officeDocument/2006/relationships/hyperlink" Target="https://musingsaboutlibrarianship.blogspot.com/2022/11/q-academic-systems-elicitorg-scispace.html" TargetMode="External"/><Relationship Id="rId22" Type="http://schemas.openxmlformats.org/officeDocument/2006/relationships/hyperlink" Target="https://bases-netsources.com/articles-de-bases/consensus-un-moteur-academique-dope-a-l-ia" TargetMode="External"/></Relationships>
</file>

<file path=ppt/slides/_rels/slide191.xml.rels><?xml version="1.0" encoding="UTF-8" standalone="yes"?>
<Relationships xmlns="http://schemas.openxmlformats.org/package/2006/relationships"><Relationship Id="rId8" Type="http://schemas.openxmlformats.org/officeDocument/2006/relationships/hyperlink" Target="https://keenious.notion.site/Examining-the-Potential-Role-of-Text-Based-Recommendations-in-Academic-Information-Seeking-90001f3ddb5d470186d216211ba88882" TargetMode="External"/><Relationship Id="rId13" Type="http://schemas.openxmlformats.org/officeDocument/2006/relationships/hyperlink" Target="https://ought.org/updates/2022-04-25-responsibility" TargetMode="External"/><Relationship Id="rId18" Type="http://schemas.openxmlformats.org/officeDocument/2006/relationships/hyperlink" Target="https://blogs.lse.ac.uk/impactofsocialsciences/2023/08/29/superficial-engagement-with-generative-ai-masks-its-potential-contribution-as-an-academic-interlocuter/" TargetMode="External"/><Relationship Id="rId3" Type="http://schemas.openxmlformats.org/officeDocument/2006/relationships/hyperlink" Target="https://urfistinfo.hypotheses.org/4645" TargetMode="External"/><Relationship Id="rId21" Type="http://schemas.openxmlformats.org/officeDocument/2006/relationships/hyperlink" Target="https://phys.org/news/2023-04-chatgpt-materials-efficient.html" TargetMode="External"/><Relationship Id="rId7" Type="http://schemas.openxmlformats.org/officeDocument/2006/relationships/hyperlink" Target="https://blogs.lse.ac.uk/impactofsocialsciences/2023/08/08/ai-can-crack-double-blind-peer-review-should-we-still-use-it/" TargetMode="External"/><Relationship Id="rId12" Type="http://schemas.openxmlformats.org/officeDocument/2006/relationships/hyperlink" Target="https://clarivate.com/blog/bringing-generative-ai-to-the-web-of-science/" TargetMode="External"/><Relationship Id="rId17" Type="http://schemas.openxmlformats.org/officeDocument/2006/relationships/hyperlink" Target="https://www.nature.com/articles/d41586-023-03545-x" TargetMode="External"/><Relationship Id="rId2" Type="http://schemas.openxmlformats.org/officeDocument/2006/relationships/notesSlide" Target="../notesSlides/notesSlide166.xml"/><Relationship Id="rId16" Type="http://schemas.openxmlformats.org/officeDocument/2006/relationships/hyperlink" Target="https://ut3-toulouseinp.hal.science/hal-04225515" TargetMode="External"/><Relationship Id="rId20" Type="http://schemas.openxmlformats.org/officeDocument/2006/relationships/hyperlink" Target="https://www.nature.com/articles/d41586-023-03144-w" TargetMode="External"/><Relationship Id="rId1" Type="http://schemas.openxmlformats.org/officeDocument/2006/relationships/slideLayout" Target="../slideLayouts/slideLayout2.xml"/><Relationship Id="rId6" Type="http://schemas.openxmlformats.org/officeDocument/2006/relationships/hyperlink" Target="https://www.thebookseller.com/news/wiley-set-to-earn-44m-from-ai-rights-deals-confirms-no-opt-out-for-authors" TargetMode="External"/><Relationship Id="rId11" Type="http://schemas.openxmlformats.org/officeDocument/2006/relationships/hyperlink" Target="https://www.science.org/content/article/scientists-face-flood-papers-ai-developers-aim-help" TargetMode="External"/><Relationship Id="rId5" Type="http://schemas.openxmlformats.org/officeDocument/2006/relationships/hyperlink" Target="https://www.thebookseller.com/news/academic-authors-shocked-after-taylor--francis-sells-access-to-their-research-to-microsoft-ai" TargetMode="External"/><Relationship Id="rId15" Type="http://schemas.openxmlformats.org/officeDocument/2006/relationships/hyperlink" Target="https://ut3-toulouseinp.hal.science/hal-03583953" TargetMode="External"/><Relationship Id="rId10" Type="http://schemas.openxmlformats.org/officeDocument/2006/relationships/hyperlink" Target="https://www.nature.com/articles/d41586-023-03266-1" TargetMode="External"/><Relationship Id="rId19" Type="http://schemas.openxmlformats.org/officeDocument/2006/relationships/hyperlink" Target="https://markcarrigan.net/2023/10/08/the-coming-wave-of-document-forensics-about-to-hit-the-university-the-weak-signals-of-generative-ai" TargetMode="External"/><Relationship Id="rId4" Type="http://schemas.openxmlformats.org/officeDocument/2006/relationships/hyperlink" Target="https://www.cureus.com/articles/138667-artificial-hallucinations-in-chatgpt-implications-in-scientific-writing#!/" TargetMode="External"/><Relationship Id="rId9" Type="http://schemas.openxmlformats.org/officeDocument/2006/relationships/hyperlink" Target="https://www.altinget.dk/forskning/artikel/forsker-kunstig-intelligens-risikerer-at-blive-en-sand-dystopi-for-unge-forskere" TargetMode="External"/><Relationship Id="rId14" Type="http://schemas.openxmlformats.org/officeDocument/2006/relationships/hyperlink" Target="https://www.oecd.org/publications/artificial-intelligence-in-science-a8d820bd-en.htm" TargetMode="External"/><Relationship Id="rId22" Type="http://schemas.openxmlformats.org/officeDocument/2006/relationships/hyperlink" Target="https://www.nature.com/articles/d41586-023-03739-3"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s://www.nature.com/articles/d41586-023-01613-w" TargetMode="External"/><Relationship Id="rId13" Type="http://schemas.openxmlformats.org/officeDocument/2006/relationships/hyperlink" Target="https://blogs.lse.ac.uk/impactofsocialsciences/2023/09/26/can-generative-ai-add-anything-to-academic-peer-review/" TargetMode="External"/><Relationship Id="rId18" Type="http://schemas.openxmlformats.org/officeDocument/2006/relationships/hyperlink" Target="https://zenodo.org/records/13892964" TargetMode="External"/><Relationship Id="rId3" Type="http://schemas.openxmlformats.org/officeDocument/2006/relationships/hyperlink" Target="https://www.lorcandempsey.net/generative-ai-a-note-about-content/" TargetMode="External"/><Relationship Id="rId21" Type="http://schemas.openxmlformats.org/officeDocument/2006/relationships/hyperlink" Target="https://scholarlykitchen.sspnet.org/2023/03/31/guest-post-academic-publishers-are-missing-the-point-on-chatgpt/" TargetMode="External"/><Relationship Id="rId7" Type="http://schemas.openxmlformats.org/officeDocument/2006/relationships/hyperlink" Target="https://www.timeshighereducation.com/news/science-journals-overturn-ban-chatgpt-authored-papers" TargetMode="External"/><Relationship Id="rId12" Type="http://schemas.openxmlformats.org/officeDocument/2006/relationships/hyperlink" Target="https://www.science.org/doi/10.1126/science.adg7879" TargetMode="External"/><Relationship Id="rId17" Type="http://schemas.openxmlformats.org/officeDocument/2006/relationships/hyperlink" Target="https://doi.org/10.1038/s41586-024-07146-0" TargetMode="External"/><Relationship Id="rId2" Type="http://schemas.openxmlformats.org/officeDocument/2006/relationships/notesSlide" Target="../notesSlides/notesSlide167.xml"/><Relationship Id="rId16" Type="http://schemas.openxmlformats.org/officeDocument/2006/relationships/hyperlink" Target="https://themessenger.com/grid/artificially-unintelligent-an-ai-search-engine-for-science-spits-out-climate-denialism-and-covid-misinformation" TargetMode="External"/><Relationship Id="rId20" Type="http://schemas.openxmlformats.org/officeDocument/2006/relationships/hyperlink" Target="https://group.springernature.com/gp/group/media/press-releases/machine-generated-summaries-published-in-nature-index/18669440" TargetMode="External"/><Relationship Id="rId1" Type="http://schemas.openxmlformats.org/officeDocument/2006/relationships/slideLayout" Target="../slideLayouts/slideLayout2.xml"/><Relationship Id="rId6" Type="http://schemas.openxmlformats.org/officeDocument/2006/relationships/hyperlink" Target="https://www.timeshighereducation.com/news/chatgpt-generated-reading-list-sparks-ai-peer-review-debate" TargetMode="External"/><Relationship Id="rId11" Type="http://schemas.openxmlformats.org/officeDocument/2006/relationships/hyperlink" Target="https://escholarship.mcgill.ca/concern/books/0r9678471" TargetMode="External"/><Relationship Id="rId24" Type="http://schemas.openxmlformats.org/officeDocument/2006/relationships/hyperlink" Target="https://www.nature.com/articles/d41586-023-00107-z" TargetMode="External"/><Relationship Id="rId5" Type="http://schemas.openxmlformats.org/officeDocument/2006/relationships/hyperlink" Target="https://www.timeshighereducation.com/depth/chatgpt-revolution-academic-research-has-begun" TargetMode="External"/><Relationship Id="rId15" Type="http://schemas.openxmlformats.org/officeDocument/2006/relationships/hyperlink" Target="https://scholarlykitchen.sspnet.org/2024/05/30/guest-post-jagged-edges-of-conversational-interfaces-over-scholarly-and-professional-content/" TargetMode="External"/><Relationship Id="rId23" Type="http://schemas.openxmlformats.org/officeDocument/2006/relationships/hyperlink" Target="https://knowledge.exlibrisgroup.com/@api/deki/files/155939/AI_-_Generative_AI_and_Discovery.pdf?revision=1" TargetMode="External"/><Relationship Id="rId10" Type="http://schemas.openxmlformats.org/officeDocument/2006/relationships/hyperlink" Target="https://www.technologyreview.com/2022/11/18/1063487/meta-large-language-model-ai-only-survived-three-days-gpt-3-science/" TargetMode="External"/><Relationship Id="rId19" Type="http://schemas.openxmlformats.org/officeDocument/2006/relationships/hyperlink" Target="https://retractionwatch.com/2024/05/20/journal-taking-corrective-actions-after-learning-author-used-chatgpt-to-update-references/" TargetMode="External"/><Relationship Id="rId4" Type="http://schemas.openxmlformats.org/officeDocument/2006/relationships/hyperlink" Target="https://www.elsevier.com/connect/how-researchers-can-use-genai-to-get-the-info-they-need-quicker-than-ever" TargetMode="External"/><Relationship Id="rId9" Type="http://schemas.openxmlformats.org/officeDocument/2006/relationships/hyperlink" Target="https://www.sciencesetavenir.fr/high-tech/data/chatgpt-invente-les-donnees-d-une-etude-scientifique-a-la-demande-des-chercheurs_175352" TargetMode="External"/><Relationship Id="rId14" Type="http://schemas.openxmlformats.org/officeDocument/2006/relationships/hyperlink" Target="https://scholarlykitchen.sspnet.org/2024/02/21/guest-post-there-is-more-to-reliable-chatbots-than-providing-scientific-references-the-case-of-scopusai/" TargetMode="External"/><Relationship Id="rId22" Type="http://schemas.openxmlformats.org/officeDocument/2006/relationships/hyperlink" Target="https://scholarlykitchen.sspnet.org/2023/08/08/will-building-llms-become-the-new-revenue-driver-for-academic-publishing/" TargetMode="External"/></Relationships>
</file>

<file path=ppt/slides/_rels/slide193.xml.rels><?xml version="1.0" encoding="UTF-8" standalone="yes"?>
<Relationships xmlns="http://schemas.openxmlformats.org/package/2006/relationships"><Relationship Id="rId8" Type="http://schemas.openxmlformats.org/officeDocument/2006/relationships/hyperlink" Target="https://ink.library.smu.edu.sg/library_research/212/" TargetMode="External"/><Relationship Id="rId13" Type="http://schemas.openxmlformats.org/officeDocument/2006/relationships/hyperlink" Target="https://www.iqwig.de/en/events/information-retrieval-meeting/" TargetMode="External"/><Relationship Id="rId18" Type="http://schemas.openxmlformats.org/officeDocument/2006/relationships/hyperlink" Target="https://www.nature.com/articles/d41586-023-00528-w" TargetMode="External"/><Relationship Id="rId26" Type="http://schemas.openxmlformats.org/officeDocument/2006/relationships/hyperlink" Target="https://libguides.hkust.edu.hk/ld.php?content_id=52369183" TargetMode="External"/><Relationship Id="rId3" Type="http://schemas.openxmlformats.org/officeDocument/2006/relationships/hyperlink" Target="https://musingsaboutlibrarianship.blogspot.com/2020/12/mapping-literature-to-un-sdgs-issues.html" TargetMode="External"/><Relationship Id="rId21" Type="http://schemas.openxmlformats.org/officeDocument/2006/relationships/hyperlink" Target="https://www.nature.com/articles/d41586-023-01546-4" TargetMode="External"/><Relationship Id="rId7" Type="http://schemas.openxmlformats.org/officeDocument/2006/relationships/hyperlink" Target="https://library.smu.edu.sg/topics-insights/scispace-yet-another-academic-search-powered-generative-ai" TargetMode="External"/><Relationship Id="rId12" Type="http://schemas.openxmlformats.org/officeDocument/2006/relationships/hyperlink" Target="https://musingsaboutlibrarianship.blogspot.com/2024/01/things-i-am-still-wondering-about.html" TargetMode="External"/><Relationship Id="rId17" Type="http://schemas.openxmlformats.org/officeDocument/2006/relationships/hyperlink" Target="https://www.nature.com/articles/d41586-023-00191-1" TargetMode="External"/><Relationship Id="rId25" Type="http://schemas.openxmlformats.org/officeDocument/2006/relationships/hyperlink" Target="https://libguides.hkust.edu.hk/AI-tools-literature-review/overview" TargetMode="External"/><Relationship Id="rId2" Type="http://schemas.openxmlformats.org/officeDocument/2006/relationships/notesSlide" Target="../notesSlides/notesSlide168.xml"/><Relationship Id="rId16" Type="http://schemas.openxmlformats.org/officeDocument/2006/relationships/hyperlink" Target="https://www.bases-netsources.com/breves-de-veille/l-actualite-sous-l-angle-de-la-veille-et-de-la-recherche-d-info-breves-de-veille-de-fevrier" TargetMode="External"/><Relationship Id="rId20" Type="http://schemas.openxmlformats.org/officeDocument/2006/relationships/hyperlink" Target="https://www.nature.com/articles/d41586-023-02470-3" TargetMode="External"/><Relationship Id="rId1" Type="http://schemas.openxmlformats.org/officeDocument/2006/relationships/slideLayout" Target="../slideLayouts/slideLayout2.xml"/><Relationship Id="rId6" Type="http://schemas.openxmlformats.org/officeDocument/2006/relationships/hyperlink" Target="https://musingsaboutlibrarianship.blogspot.com/2023/03/how-q-systems-based-on-large-language.html" TargetMode="External"/><Relationship Id="rId11" Type="http://schemas.openxmlformats.org/officeDocument/2006/relationships/hyperlink" Target="https://musingsaboutlibrarianship.blogspot.com/2023/11/jstor-generative-ai-pilot-or-is.html" TargetMode="External"/><Relationship Id="rId24" Type="http://schemas.openxmlformats.org/officeDocument/2006/relationships/hyperlink" Target="https://library.hkust.edu.hk/sc/highlights-of-emerging-ai-tools-for-literature-review-workshop/" TargetMode="External"/><Relationship Id="rId5" Type="http://schemas.openxmlformats.org/officeDocument/2006/relationships/hyperlink" Target="https://musingsaboutlibrarianship.blogspot.com/2022/12/do-automated-citation-recommendation.html" TargetMode="External"/><Relationship Id="rId15" Type="http://schemas.openxmlformats.org/officeDocument/2006/relationships/hyperlink" Target="https://www.bases-netsources.fr/articles-de-bases/deconstruction-de-l-article-scientifique-une-nouvelle-facon-de-rechercher-l-information" TargetMode="External"/><Relationship Id="rId23" Type="http://schemas.openxmlformats.org/officeDocument/2006/relationships/hyperlink" Target="https://ea.rna.nl/2024/05/27/when-chatgpt-summarises-it-actually-does-nothing-of-the-kind/" TargetMode="External"/><Relationship Id="rId10" Type="http://schemas.openxmlformats.org/officeDocument/2006/relationships/hyperlink" Target="https://library.smu.edu.sg/topics-insights/scopus-dimensions-and-web-science-databases-are-incorporating-generative-ai" TargetMode="External"/><Relationship Id="rId19" Type="http://schemas.openxmlformats.org/officeDocument/2006/relationships/hyperlink" Target="https://www.nature.com/articles/d41586-023-00288-7" TargetMode="External"/><Relationship Id="rId4" Type="http://schemas.openxmlformats.org/officeDocument/2006/relationships/hyperlink" Target="https://musingsaboutlibrarianship.blogspot.com/2022/08/citation-based-literature-mapping-tools.html" TargetMode="External"/><Relationship Id="rId9" Type="http://schemas.openxmlformats.org/officeDocument/2006/relationships/hyperlink" Target="https://ink.library.smu.edu.sg/rstf2023/program/agenda/7/" TargetMode="External"/><Relationship Id="rId14" Type="http://schemas.openxmlformats.org/officeDocument/2006/relationships/hyperlink" Target="https://musingsaboutlibrarianship.blogspot.com/2024/02/how-learning-evidence-synthesis.html" TargetMode="External"/><Relationship Id="rId22" Type="http://schemas.openxmlformats.org/officeDocument/2006/relationships/hyperlink" Target="https://www.timeshighereducation.com/news/publishers-seek-protection-ai-mining-academic-research" TargetMode="External"/><Relationship Id="rId27" Type="http://schemas.openxmlformats.org/officeDocument/2006/relationships/hyperlink" Target="https://www.forbes.com/sites/alexzhavoronkov/2023/02/23/the-unexpected-winners-of-the-chatgpt-generative-ai-revolution"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s://www.youtube.com/@SciGradCoach" TargetMode="External"/><Relationship Id="rId3" Type="http://schemas.openxmlformats.org/officeDocument/2006/relationships/hyperlink" Target="https://medium.com/a-academic-librarians-thoughts-on-open-access" TargetMode="External"/><Relationship Id="rId7" Type="http://schemas.openxmlformats.org/officeDocument/2006/relationships/hyperlink" Target="https://x.com/MushtaqBilalPhD" TargetMode="External"/><Relationship Id="rId12" Type="http://schemas.openxmlformats.org/officeDocument/2006/relationships/hyperlink" Target="https://www.flaticon.com/search?author_id=1&amp;style_id=8&amp;type=standard&amp;word=ai" TargetMode="External"/><Relationship Id="rId2" Type="http://schemas.openxmlformats.org/officeDocument/2006/relationships/hyperlink" Target="https://musingsaboutlibrarianship.blogspot.com/" TargetMode="External"/><Relationship Id="rId1" Type="http://schemas.openxmlformats.org/officeDocument/2006/relationships/slideLayout" Target="../slideLayouts/slideLayout2.xml"/><Relationship Id="rId6" Type="http://schemas.openxmlformats.org/officeDocument/2006/relationships/hyperlink" Target="https://bases-netsources.com/" TargetMode="External"/><Relationship Id="rId11" Type="http://schemas.openxmlformats.org/officeDocument/2006/relationships/hyperlink" Target="https://www.craiyon.com/" TargetMode="External"/><Relationship Id="rId5" Type="http://schemas.openxmlformats.org/officeDocument/2006/relationships/hyperlink" Target="https://library.hkust.edu.hk/sc/" TargetMode="External"/><Relationship Id="rId10" Type="http://schemas.openxmlformats.org/officeDocument/2006/relationships/hyperlink" Target="https://scholarlykitchen.sspnet.org/" TargetMode="External"/><Relationship Id="rId4" Type="http://schemas.openxmlformats.org/officeDocument/2006/relationships/hyperlink" Target="https://x.com/aarontay" TargetMode="External"/><Relationship Id="rId9" Type="http://schemas.openxmlformats.org/officeDocument/2006/relationships/hyperlink" Target="https://www.nature.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au-dela-de-chatgpt-recherche-d-informations-academiques-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rfist.chartes.psl.eu/sites/urfist/files/public/media/document/2025-01/Bouchard_Presentation_ARF-Doccitanist_18112024_0.pdf#page=1.00" TargetMode="External"/><Relationship Id="rId4" Type="http://schemas.openxmlformats.org/officeDocument/2006/relationships/hyperlink" Target="https://urfist.chartes.psl.eu/ressources/chatgpt-et-les-autres-recherche-d-information-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musingsaboutlibrarianship.blogspot.com/2023/11/jstor-generative-ai-pilot-or-i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5" Type="http://schemas.openxmlformats.org/officeDocument/2006/relationships/image" Target="../media/image40.sv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hyperlink" Target="https://urfistinfo.hypotheses.org/464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sites.research.google/biomedexplorer/" TargetMode="Externa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hyperlink" Target="https://arxivxplorer.com/"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www.ncbi.nlm.nih.gov/research/litsense/" TargetMode="Externa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recherche.pantheonsorbonne.fr/structures-recherche/rechercher-expertise"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ink.library.smu.edu.sg/library_research/21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libguides.hkust.edu.hk/ld.php?content_id=5236918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libguides.hkust.edu.hk/ld.php?content_id=5236918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nature.com/articles/d41586-023-02980-0"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hyperlink" Target="https://www.sciencedirect.com/science/article/pii/S0160791X2500003X?via%3Dihub"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hyperlink" Target="https://gemini.google.com/" TargetMode="External"/><Relationship Id="rId3" Type="http://schemas.openxmlformats.org/officeDocument/2006/relationships/hyperlink" Target="https://www.bing.com/" TargetMode="External"/><Relationship Id="rId7" Type="http://schemas.openxmlformats.org/officeDocument/2006/relationships/image" Target="../media/image67.jpeg"/><Relationship Id="rId12" Type="http://schemas.openxmlformats.org/officeDocument/2006/relationships/hyperlink" Target="https://chat.mistral.ai/"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6.jpeg"/><Relationship Id="rId11" Type="http://schemas.openxmlformats.org/officeDocument/2006/relationships/hyperlink" Target="https://chatgpt.com/" TargetMode="External"/><Relationship Id="rId5" Type="http://schemas.openxmlformats.org/officeDocument/2006/relationships/image" Target="../media/image30.png"/><Relationship Id="rId10" Type="http://schemas.openxmlformats.org/officeDocument/2006/relationships/hyperlink" Target="https://claude.ai/" TargetMode="External"/><Relationship Id="rId4" Type="http://schemas.openxmlformats.org/officeDocument/2006/relationships/hyperlink" Target="https://copilot.microsoft.com/" TargetMode="External"/><Relationship Id="rId9"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hyperlink" Target="https://www.deepseek.com/" TargetMode="External"/><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hyperlink" Target="https://grok.com/" TargetMode="Externa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hyperlink" Target="https://sr.ithaka.org/our-work/generative-ai-product-tracker/" TargetMode="External"/><Relationship Id="rId3" Type="http://schemas.openxmlformats.org/officeDocument/2006/relationships/hyperlink" Target="https://duckduckgo.com/?q=DuckDuckGo+AI+Chat&amp;ia=chat&amp;duckai=1" TargetMode="External"/><Relationship Id="rId7" Type="http://schemas.openxmlformats.org/officeDocument/2006/relationships/image" Target="../media/image74.sv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hyperlink" Target="https://poe.com/" TargetMode="Externa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hyperlink" Target="https://data.europa.eu/doi/10.2828/10694" TargetMode="External"/><Relationship Id="rId4" Type="http://schemas.openxmlformats.org/officeDocument/2006/relationships/hyperlink" Target="https://www.nature.com/articles/d41586-023-02980-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nature.com/articles/d41586-023-02980-0"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data.europa.eu/doi/10.2828/10694"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2.png"/><Relationship Id="rId3" Type="http://schemas.openxmlformats.org/officeDocument/2006/relationships/image" Target="../media/image87.jpeg"/><Relationship Id="rId21" Type="http://schemas.openxmlformats.org/officeDocument/2006/relationships/image" Target="../media/image105.jpe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eg"/><Relationship Id="rId25" Type="http://schemas.openxmlformats.org/officeDocument/2006/relationships/hyperlink" Target="https://www.reddit.com/r/midjourney/comments/131ebyk/what_midjourney_thinks_professors_look_like_based/" TargetMode="External"/><Relationship Id="rId2" Type="http://schemas.openxmlformats.org/officeDocument/2006/relationships/notesSlide" Target="../notesSlides/notesSlide48.xml"/><Relationship Id="rId16" Type="http://schemas.openxmlformats.org/officeDocument/2006/relationships/image" Target="../media/image100.jpeg"/><Relationship Id="rId20" Type="http://schemas.openxmlformats.org/officeDocument/2006/relationships/image" Target="../media/image104.jpeg"/><Relationship Id="rId1" Type="http://schemas.openxmlformats.org/officeDocument/2006/relationships/slideLayout" Target="../slideLayouts/slideLayout4.xml"/><Relationship Id="rId6" Type="http://schemas.openxmlformats.org/officeDocument/2006/relationships/image" Target="../media/image90.jpeg"/><Relationship Id="rId11" Type="http://schemas.openxmlformats.org/officeDocument/2006/relationships/image" Target="../media/image95.jpeg"/><Relationship Id="rId24" Type="http://schemas.openxmlformats.org/officeDocument/2006/relationships/image" Target="../media/image108.jpeg"/><Relationship Id="rId5" Type="http://schemas.openxmlformats.org/officeDocument/2006/relationships/image" Target="../media/image89.jpeg"/><Relationship Id="rId15" Type="http://schemas.openxmlformats.org/officeDocument/2006/relationships/image" Target="../media/image99.jpeg"/><Relationship Id="rId23" Type="http://schemas.openxmlformats.org/officeDocument/2006/relationships/image" Target="../media/image107.jpeg"/><Relationship Id="rId10" Type="http://schemas.openxmlformats.org/officeDocument/2006/relationships/image" Target="../media/image94.png"/><Relationship Id="rId19" Type="http://schemas.openxmlformats.org/officeDocument/2006/relationships/image" Target="../media/image103.jpeg"/><Relationship Id="rId4" Type="http://schemas.openxmlformats.org/officeDocument/2006/relationships/image" Target="../media/image88.jpeg"/><Relationship Id="rId9" Type="http://schemas.openxmlformats.org/officeDocument/2006/relationships/image" Target="../media/image93.png"/><Relationship Id="rId14" Type="http://schemas.openxmlformats.org/officeDocument/2006/relationships/image" Target="../media/image98.jpeg"/><Relationship Id="rId22" Type="http://schemas.openxmlformats.org/officeDocument/2006/relationships/image" Target="../media/image10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hyperlink" Target="https://oer.uclouvain.be/jspui/bitstream/20.500.12279/901/1/Formation_IA_memoires_2023-03-17.pdf"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s://search.brave.com/" TargetMode="External"/><Relationship Id="rId7"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hyperlink" Target="https://www.perplexity.ai/" TargetMode="External"/><Relationship Id="rId5" Type="http://schemas.openxmlformats.org/officeDocument/2006/relationships/image" Target="../media/image67.jpeg"/><Relationship Id="rId4" Type="http://schemas.openxmlformats.org/officeDocument/2006/relationships/hyperlink" Target="https://www.bing.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libguides.hkust.edu.hk/ld.php?content_id=5236918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hyperlink" Target="https://musingsaboutlibrarianship.blogspot.com/2025/03/testing-ai-academic-search-engines-1.html"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hyperlink" Target="https://musingsaboutlibrarianship.blogspot.com/" TargetMode="External"/><Relationship Id="rId5" Type="http://schemas.openxmlformats.org/officeDocument/2006/relationships/hyperlink" Target="https://musingsaboutlibrarianship.blogspot.com/2023/05/do-searchlarge-language-models-or.html" TargetMode="External"/><Relationship Id="rId4" Type="http://schemas.openxmlformats.org/officeDocument/2006/relationships/hyperlink" Target="https://musingsaboutlibrarianship.blogspot.com/2022/11/q-academic-systems-elicitorg-scispace.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hyperlink" Target="https://ink.library.smu.edu.sg/rstf2023/program/agenda/7/"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sanjoe.blog/2023/04/24/beyond-traditional-search-the-rise-of-ai-driven-science-search-engines/"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musingsaboutlibrarianship.blogspot.com/2023/03/how-q-systems-based-on-large-language.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outilsfroids.net/2023/12/14-services-pour-exploiter-des-publications-scientifiques-via-lia/" TargetMode="External"/><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elicit.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hyperlink" Target="https://scite.ai/" TargetMode="External"/><Relationship Id="rId5" Type="http://schemas.openxmlformats.org/officeDocument/2006/relationships/image" Target="../media/image123.png"/><Relationship Id="rId4" Type="http://schemas.openxmlformats.org/officeDocument/2006/relationships/hyperlink" Target="https://consensus.app/search/"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help.keenious.com/article/54-how-keenious-recommends-research-articles"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elicit.com/" TargetMode="External"/><Relationship Id="rId7" Type="http://schemas.openxmlformats.org/officeDocument/2006/relationships/image" Target="../media/image126.png"/><Relationship Id="rId12" Type="http://schemas.openxmlformats.org/officeDocument/2006/relationships/hyperlink" Target="https://sr.ithaka.org/our-work/generative-ai-product-tracker/"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s://scispace.com/" TargetMode="External"/><Relationship Id="rId11" Type="http://schemas.openxmlformats.org/officeDocument/2006/relationships/image" Target="../media/image130.svg"/><Relationship Id="rId5" Type="http://schemas.openxmlformats.org/officeDocument/2006/relationships/hyperlink" Target="https://scite.ai/assistant" TargetMode="External"/><Relationship Id="rId10" Type="http://schemas.openxmlformats.org/officeDocument/2006/relationships/image" Target="../media/image129.png"/><Relationship Id="rId4" Type="http://schemas.openxmlformats.org/officeDocument/2006/relationships/hyperlink" Target="https://consensus.app/" TargetMode="External"/><Relationship Id="rId9" Type="http://schemas.openxmlformats.org/officeDocument/2006/relationships/image" Target="../media/image128.png"/></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hyperlink" Target="https://elicit.com/"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hyperlink" Target="https://ought.org/updates/2023-09-25-spinoff" TargetMode="External"/><Relationship Id="rId5" Type="http://schemas.openxmlformats.org/officeDocument/2006/relationships/hyperlink" Target="https://musingsaboutlibrarianship.blogspot.com/2022/11/q-academic-systems-elicitorg-scispace.html" TargetMode="External"/><Relationship Id="rId4" Type="http://schemas.openxmlformats.org/officeDocument/2006/relationships/hyperlink" Target="https://ought.org/updates/2022-04-25-responsibility"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hal.science/hal-02327501v3/document"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hyperlink" Target="https://musingsaboutlibrarianship.blogspot.com/2022/11/q-academic-systems-elicitorg-scispace.html" TargetMode="External"/><Relationship Id="rId4" Type="http://schemas.openxmlformats.org/officeDocument/2006/relationships/hyperlink" Target="https://scispace.co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49.png"/><Relationship Id="rId4" Type="http://schemas.openxmlformats.org/officeDocument/2006/relationships/image" Target="../media/image148.png"/></Relationships>
</file>

<file path=ppt/slides/_rels/slide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slideshare.net/lespetitescases/visite-guide-au-pays-de-la-donne-traitement-automatique-des-donnes"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8" Type="http://schemas.openxmlformats.org/officeDocument/2006/relationships/hyperlink" Target="https://consensus.app/home/blog/welcome-to-consensus/" TargetMode="External"/><Relationship Id="rId3" Type="http://schemas.openxmlformats.org/officeDocument/2006/relationships/image" Target="../media/image155.png"/><Relationship Id="rId7" Type="http://schemas.openxmlformats.org/officeDocument/2006/relationships/hyperlink" Target="https://consensus.app/home/blog/consensus-library-primer/"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hyperlink" Target="https://consensus.app/home/blog/introducing-the-consensus-meter/" TargetMode="External"/><Relationship Id="rId5" Type="http://schemas.openxmlformats.org/officeDocument/2006/relationships/hyperlink" Target="https://consensus.app/home/blog/introducing-gpt-4-powered-scientific-summaries/" TargetMode="External"/><Relationship Id="rId4" Type="http://schemas.openxmlformats.org/officeDocument/2006/relationships/hyperlink" Target="https://consensus.app/" TargetMode="External"/><Relationship Id="rId9" Type="http://schemas.openxmlformats.org/officeDocument/2006/relationships/hyperlink" Target="https://help.consensus.app/en/articles/10055108-consensus-research-database"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hyperlink" Target="https://consensus.app/home/blog/introducing-the-consensus-meter/"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scite.ai/search/builder" TargetMode="External"/><Relationship Id="rId13" Type="http://schemas.openxmlformats.org/officeDocument/2006/relationships/hyperlink" Target="https://scite.ai/journals" TargetMode="External"/><Relationship Id="rId3" Type="http://schemas.openxmlformats.org/officeDocument/2006/relationships/image" Target="../media/image164.png"/><Relationship Id="rId7" Type="http://schemas.openxmlformats.org/officeDocument/2006/relationships/hyperlink" Target="https://musingsaboutlibrarianship.blogspot.com/2023/09/list-of-academic-search-engines-that.html" TargetMode="External"/><Relationship Id="rId12" Type="http://schemas.openxmlformats.org/officeDocument/2006/relationships/hyperlink" Target="https://scite.ai/visualizations/global-analysis-of-genome-transcriptome-9L4dJr?dois%5b0%5d=10.1038%2Fmsb.2012.40&amp;dois%5b1%5d=10.7554%2Felife.05068&amp;focusedElement=10.7554%2Felife.05068"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hyperlink" Target="https://help.scite.ai/en-us/article/how-does-scite-search-work-nkdkgk/" TargetMode="External"/><Relationship Id="rId11" Type="http://schemas.openxmlformats.org/officeDocument/2006/relationships/hyperlink" Target="https://scite.ai/assistant" TargetMode="External"/><Relationship Id="rId5" Type="http://schemas.openxmlformats.org/officeDocument/2006/relationships/hyperlink" Target="https://help.scite.ai/en-us/article/where-do-you-get-your-articles-from-1vglydm/" TargetMode="External"/><Relationship Id="rId10" Type="http://schemas.openxmlformats.org/officeDocument/2006/relationships/hyperlink" Target="https://www.nature.com/nature-index/news/new-bot-flags-scientific-research-studies-that-cite-retracted-papers" TargetMode="External"/><Relationship Id="rId4" Type="http://schemas.openxmlformats.org/officeDocument/2006/relationships/hyperlink" Target="https://scite.ai/" TargetMode="External"/><Relationship Id="rId9" Type="http://schemas.openxmlformats.org/officeDocument/2006/relationships/hyperlink" Target="https://scite.ai/users/pmagot-Rk1EO/feed?referenceCheck"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7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oecd.org/publications/artificial-intelligence-in-science-a8d820bd-en.htm"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hyperlink" Target="https://scite.ai/reference-check" TargetMode="External"/><Relationship Id="rId4" Type="http://schemas.openxmlformats.org/officeDocument/2006/relationships/image" Target="../media/image174.png"/></Relationships>
</file>

<file path=ppt/slides/_rels/slide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hyperlink" Target="https://zsr.wfu.edu/inside/2022/scite-trial-411/"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178.png"/><Relationship Id="rId4" Type="http://schemas.openxmlformats.org/officeDocument/2006/relationships/image" Target="../media/image177.png"/></Relationships>
</file>

<file path=ppt/slides/_rels/slide93.xml.rels><?xml version="1.0" encoding="UTF-8" standalone="yes"?>
<Relationships xmlns="http://schemas.openxmlformats.org/package/2006/relationships"><Relationship Id="rId8" Type="http://schemas.openxmlformats.org/officeDocument/2006/relationships/hyperlink" Target="https://typeset.io/pricing" TargetMode="External"/><Relationship Id="rId13" Type="http://schemas.openxmlformats.org/officeDocument/2006/relationships/hyperlink" Target="https://consensus.app/home/blog/category/help-center/" TargetMode="External"/><Relationship Id="rId3" Type="http://schemas.openxmlformats.org/officeDocument/2006/relationships/hyperlink" Target="https://elicit.com/" TargetMode="External"/><Relationship Id="rId7" Type="http://schemas.openxmlformats.org/officeDocument/2006/relationships/hyperlink" Target="https://support.elicit.com/en/articles/471617" TargetMode="External"/><Relationship Id="rId12" Type="http://schemas.openxmlformats.org/officeDocument/2006/relationships/hyperlink" Target="https://typeset.io/help/" TargetMode="External"/><Relationship Id="rId2" Type="http://schemas.openxmlformats.org/officeDocument/2006/relationships/notesSlide" Target="../notesSlides/notesSlide85.xml"/><Relationship Id="rId1" Type="http://schemas.openxmlformats.org/officeDocument/2006/relationships/slideLayout" Target="../slideLayouts/slideLayout26.xml"/><Relationship Id="rId6" Type="http://schemas.openxmlformats.org/officeDocument/2006/relationships/hyperlink" Target="https://scite.ai/" TargetMode="External"/><Relationship Id="rId11" Type="http://schemas.openxmlformats.org/officeDocument/2006/relationships/hyperlink" Target="https://support.elicit.com/" TargetMode="External"/><Relationship Id="rId5" Type="http://schemas.openxmlformats.org/officeDocument/2006/relationships/hyperlink" Target="https://consensus.app/" TargetMode="External"/><Relationship Id="rId15" Type="http://schemas.openxmlformats.org/officeDocument/2006/relationships/hyperlink" Target="https://zigzag-lead-35f.notion.site/63407feee8cc4d6db1739d3d51ff38e5?v=52fbb5c006114ccc9123a53fb4618e35" TargetMode="External"/><Relationship Id="rId10" Type="http://schemas.openxmlformats.org/officeDocument/2006/relationships/hyperlink" Target="https://scite.ai/pricing" TargetMode="External"/><Relationship Id="rId4" Type="http://schemas.openxmlformats.org/officeDocument/2006/relationships/hyperlink" Target="https://scispace.com/t/about/" TargetMode="External"/><Relationship Id="rId9" Type="http://schemas.openxmlformats.org/officeDocument/2006/relationships/hyperlink" Target="https://consensus.app/pricing/" TargetMode="External"/><Relationship Id="rId14" Type="http://schemas.openxmlformats.org/officeDocument/2006/relationships/hyperlink" Target="https://help.scite.ai/"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6.xml"/><Relationship Id="rId1" Type="http://schemas.openxmlformats.org/officeDocument/2006/relationships/slideLayout" Target="../slideLayouts/slideLayout26.xml"/><Relationship Id="rId5" Type="http://schemas.openxmlformats.org/officeDocument/2006/relationships/image" Target="../media/image181.png"/><Relationship Id="rId4" Type="http://schemas.openxmlformats.org/officeDocument/2006/relationships/image" Target="../media/image180.png"/></Relationships>
</file>

<file path=ppt/slides/_rels/slide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7.xml"/><Relationship Id="rId1" Type="http://schemas.openxmlformats.org/officeDocument/2006/relationships/slideLayout" Target="../slideLayouts/slideLayout26.xml"/><Relationship Id="rId4" Type="http://schemas.openxmlformats.org/officeDocument/2006/relationships/hyperlink" Target="https://discoveryklab.essec.edu/"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https://chat.openai.com/g/g-NgAcklHd8-researchgpt-official" TargetMode="External"/><Relationship Id="rId7" Type="http://schemas.openxmlformats.org/officeDocument/2006/relationships/image" Target="../media/image183.png"/><Relationship Id="rId2" Type="http://schemas.openxmlformats.org/officeDocument/2006/relationships/notesSlide" Target="../notesSlides/notesSlide88.xml"/><Relationship Id="rId1" Type="http://schemas.openxmlformats.org/officeDocument/2006/relationships/slideLayout" Target="../slideLayouts/slideLayout26.xml"/><Relationship Id="rId6" Type="http://schemas.openxmlformats.org/officeDocument/2006/relationships/hyperlink" Target="https://chat.openai.com/g/g-bo0FiWLY7-consensus" TargetMode="External"/><Relationship Id="rId5" Type="http://schemas.openxmlformats.org/officeDocument/2006/relationships/hyperlink" Target="https://chat.openai.com/g/g-L2HknCZTC-scholarai" TargetMode="External"/><Relationship Id="rId10" Type="http://schemas.openxmlformats.org/officeDocument/2006/relationships/image" Target="../media/image186.png"/><Relationship Id="rId4" Type="http://schemas.openxmlformats.org/officeDocument/2006/relationships/hyperlink" Target="https://chatgpt.com/g/g-STAmDxyVG-dimensions-research-gpt" TargetMode="External"/><Relationship Id="rId9" Type="http://schemas.openxmlformats.org/officeDocument/2006/relationships/image" Target="../media/image185.png"/></Relationships>
</file>

<file path=ppt/slides/_rels/slide9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9.xml"/><Relationship Id="rId1" Type="http://schemas.openxmlformats.org/officeDocument/2006/relationships/slideLayout" Target="../slideLayouts/slideLayout26.xml"/><Relationship Id="rId6" Type="http://schemas.openxmlformats.org/officeDocument/2006/relationships/hyperlink" Target="https://scholarai.io/science-and-research" TargetMode="External"/><Relationship Id="rId5" Type="http://schemas.openxmlformats.org/officeDocument/2006/relationships/image" Target="../media/image188.png"/><Relationship Id="rId4" Type="http://schemas.openxmlformats.org/officeDocument/2006/relationships/hyperlink" Target="https://scholarai.io/gpt-guide"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BE4270E-1A5C-449D-A3E3-DABD030C5C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39"/>
            <a:ext cx="9152603" cy="6851561"/>
          </a:xfrm>
          <a:prstGeom prst="rect">
            <a:avLst/>
          </a:prstGeom>
        </p:spPr>
      </p:pic>
      <p:sp>
        <p:nvSpPr>
          <p:cNvPr id="28" name="Rectangle 27">
            <a:extLst>
              <a:ext uri="{FF2B5EF4-FFF2-40B4-BE49-F238E27FC236}">
                <a16:creationId xmlns:a16="http://schemas.microsoft.com/office/drawing/2014/main" id="{9CA86887-6AD6-4E62-8310-72AD97CD2FDD}"/>
              </a:ext>
            </a:extLst>
          </p:cNvPr>
          <p:cNvSpPr/>
          <p:nvPr/>
        </p:nvSpPr>
        <p:spPr>
          <a:xfrm>
            <a:off x="3298371" y="6521676"/>
            <a:ext cx="2468167" cy="320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5E762738-69E8-47CE-ACDB-69DEB849F5E3}"/>
              </a:ext>
            </a:extLst>
          </p:cNvPr>
          <p:cNvSpPr/>
          <p:nvPr/>
        </p:nvSpPr>
        <p:spPr>
          <a:xfrm>
            <a:off x="3007724" y="6461759"/>
            <a:ext cx="1703094" cy="369332"/>
          </a:xfrm>
          <a:prstGeom prst="rect">
            <a:avLst/>
          </a:prstGeom>
        </p:spPr>
        <p:txBody>
          <a:bodyPr wrap="square">
            <a:spAutoFit/>
          </a:bodyPr>
          <a:lstStyle/>
          <a:p>
            <a:pPr algn="ctr"/>
            <a:r>
              <a:rPr lang="fr-FR" sz="800" kern="0" dirty="0">
                <a:cs typeface="Arial" panose="020B0604020202020204" pitchFamily="34" charset="0"/>
              </a:rPr>
              <a:t>A. Bouchard,  06/05/2025</a:t>
            </a:r>
            <a:r>
              <a:rPr lang="fr-FR" kern="0" dirty="0">
                <a:highlight>
                  <a:srgbClr val="000000"/>
                </a:highlight>
                <a:cs typeface="Arial" panose="020B0604020202020204" pitchFamily="34" charset="0"/>
              </a:rPr>
              <a:t>   </a:t>
            </a:r>
            <a:endParaRPr lang="fr-FR" dirty="0"/>
          </a:p>
        </p:txBody>
      </p:sp>
      <p:grpSp>
        <p:nvGrpSpPr>
          <p:cNvPr id="5" name="Groupe 4">
            <a:extLst>
              <a:ext uri="{FF2B5EF4-FFF2-40B4-BE49-F238E27FC236}">
                <a16:creationId xmlns:a16="http://schemas.microsoft.com/office/drawing/2014/main" id="{AA5D7C5C-13DC-42DB-85F0-29B4E963C398}"/>
              </a:ext>
            </a:extLst>
          </p:cNvPr>
          <p:cNvGrpSpPr/>
          <p:nvPr/>
        </p:nvGrpSpPr>
        <p:grpSpPr>
          <a:xfrm>
            <a:off x="1554021" y="3463853"/>
            <a:ext cx="6002110" cy="1143240"/>
            <a:chOff x="1571625" y="3403551"/>
            <a:chExt cx="6002110" cy="1143240"/>
          </a:xfrm>
        </p:grpSpPr>
        <p:sp>
          <p:nvSpPr>
            <p:cNvPr id="4" name="Rectangle 3">
              <a:extLst>
                <a:ext uri="{FF2B5EF4-FFF2-40B4-BE49-F238E27FC236}">
                  <a16:creationId xmlns:a16="http://schemas.microsoft.com/office/drawing/2014/main" id="{31D94D29-A205-4E64-9ECC-CC06911E77BB}"/>
                </a:ext>
              </a:extLst>
            </p:cNvPr>
            <p:cNvSpPr/>
            <p:nvPr/>
          </p:nvSpPr>
          <p:spPr>
            <a:xfrm>
              <a:off x="1999718" y="3403551"/>
              <a:ext cx="5195843" cy="747561"/>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BBA42D3-7408-4229-89E6-E07FE9D118BE}"/>
                </a:ext>
              </a:extLst>
            </p:cNvPr>
            <p:cNvSpPr/>
            <p:nvPr/>
          </p:nvSpPr>
          <p:spPr>
            <a:xfrm>
              <a:off x="1571625" y="4143881"/>
              <a:ext cx="6002110" cy="402910"/>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573A1DE8-6CFE-4DBE-AF33-ABB773DA9FAF}"/>
              </a:ext>
            </a:extLst>
          </p:cNvPr>
          <p:cNvSpPr>
            <a:spLocks noGrp="1"/>
          </p:cNvSpPr>
          <p:nvPr>
            <p:ph type="ctrTitle"/>
          </p:nvPr>
        </p:nvSpPr>
        <p:spPr>
          <a:xfrm>
            <a:off x="431730" y="3468673"/>
            <a:ext cx="8246691" cy="1112219"/>
          </a:xfrm>
          <a:noFill/>
          <a:ln>
            <a:noFill/>
          </a:ln>
          <a:effectLst/>
        </p:spPr>
        <p:txBody>
          <a:bodyPr>
            <a:normAutofit/>
          </a:bodyPr>
          <a:lstStyle/>
          <a:p>
            <a:pPr algn="ctr">
              <a:spcAft>
                <a:spcPts val="600"/>
              </a:spcAft>
              <a:tabLst>
                <a:tab pos="717550" algn="l"/>
              </a:tabLst>
            </a:pPr>
            <a:r>
              <a:rPr lang="fr-FR" b="1" cap="none" dirty="0">
                <a:solidFill>
                  <a:schemeClr val="bg1">
                    <a:lumMod val="85000"/>
                    <a:lumOff val="15000"/>
                  </a:schemeClr>
                </a:solidFill>
                <a:effectLst/>
                <a:latin typeface="+mn-lt"/>
              </a:rPr>
              <a:t>Au-delà de ChatGPT</a:t>
            </a:r>
            <a:br>
              <a:rPr lang="fr-FR" b="1" cap="none" dirty="0">
                <a:solidFill>
                  <a:schemeClr val="bg1">
                    <a:lumMod val="85000"/>
                    <a:lumOff val="15000"/>
                  </a:schemeClr>
                </a:solidFill>
              </a:rPr>
            </a:br>
            <a:r>
              <a:rPr lang="fr-FR" sz="1800" b="1" cap="none" dirty="0">
                <a:solidFill>
                  <a:schemeClr val="bg1">
                    <a:lumMod val="85000"/>
                    <a:lumOff val="15000"/>
                  </a:schemeClr>
                </a:solidFill>
              </a:rPr>
              <a:t>recherche d’informations académiques et intelligence artificielle</a:t>
            </a:r>
            <a:endParaRPr lang="fr-FR" sz="1600" b="1" cap="none" dirty="0">
              <a:solidFill>
                <a:schemeClr val="bg1">
                  <a:lumMod val="85000"/>
                  <a:lumOff val="15000"/>
                </a:schemeClr>
              </a:solidFill>
            </a:endParaRPr>
          </a:p>
        </p:txBody>
      </p:sp>
      <p:pic>
        <p:nvPicPr>
          <p:cNvPr id="6" name="Image 5">
            <a:extLst>
              <a:ext uri="{FF2B5EF4-FFF2-40B4-BE49-F238E27FC236}">
                <a16:creationId xmlns:a16="http://schemas.microsoft.com/office/drawing/2014/main" id="{58DBAE77-2E9D-4AED-A984-7CA967D85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0170" y="6527492"/>
            <a:ext cx="1339826" cy="320302"/>
          </a:xfrm>
          <a:prstGeom prst="rect">
            <a:avLst/>
          </a:prstGeom>
        </p:spPr>
      </p:pic>
    </p:spTree>
    <p:extLst>
      <p:ext uri="{BB962C8B-B14F-4D97-AF65-F5344CB8AC3E}">
        <p14:creationId xmlns:p14="http://schemas.microsoft.com/office/powerpoint/2010/main" val="303137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dirty="0">
              <a:solidFill>
                <a:prstClr val="white"/>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1442623594"/>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pic>
        <p:nvPicPr>
          <p:cNvPr id="1028" name="Picture 4" descr="Data classification ">
            <a:extLst>
              <a:ext uri="{FF2B5EF4-FFF2-40B4-BE49-F238E27FC236}">
                <a16:creationId xmlns:a16="http://schemas.microsoft.com/office/drawing/2014/main" id="{83944675-5F9C-4DD9-BB9A-2F92A52046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I">
            <a:extLst>
              <a:ext uri="{FF2B5EF4-FFF2-40B4-BE49-F238E27FC236}">
                <a16:creationId xmlns:a16="http://schemas.microsoft.com/office/drawing/2014/main" id="{58CECB2B-0D1D-4DAB-A61E-D0388F3E10E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99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332A-9831-9864-A401-EA076A8F08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415BC6-9F78-FCEF-D673-FC29D4453F89}"/>
              </a:ext>
            </a:extLst>
          </p:cNvPr>
          <p:cNvSpPr/>
          <p:nvPr/>
        </p:nvSpPr>
        <p:spPr>
          <a:xfrm>
            <a:off x="2072970" y="3429000"/>
            <a:ext cx="2589683" cy="4924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i="1" dirty="0">
                <a:solidFill>
                  <a:prstClr val="white"/>
                </a:solidFill>
                <a:latin typeface="Calibri" panose="020F0502020204030204"/>
              </a:rPr>
              <a:t>science mapping </a:t>
            </a:r>
            <a:r>
              <a:rPr lang="fr-FR" i="1" dirty="0" err="1">
                <a:solidFill>
                  <a:prstClr val="white"/>
                </a:solidFill>
                <a:latin typeface="Calibri" panose="020F0502020204030204"/>
              </a:rPr>
              <a:t>tools</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04/09/2019</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Rectangle 6">
            <a:extLst>
              <a:ext uri="{FF2B5EF4-FFF2-40B4-BE49-F238E27FC236}">
                <a16:creationId xmlns:a16="http://schemas.microsoft.com/office/drawing/2014/main" id="{C6FFB5AA-A9B6-9EC1-FE9B-D6E55B8103A3}"/>
              </a:ext>
            </a:extLst>
          </p:cNvPr>
          <p:cNvSpPr/>
          <p:nvPr/>
        </p:nvSpPr>
        <p:spPr>
          <a:xfrm>
            <a:off x="4572000" y="4349015"/>
            <a:ext cx="4291239" cy="492443"/>
          </a:xfrm>
          <a:prstGeom prst="rect">
            <a:avLst/>
          </a:prstGeom>
          <a:noFill/>
        </p:spPr>
        <p:txBody>
          <a:bodyPr wrap="none">
            <a:spAutoFit/>
          </a:bodyPr>
          <a:lstStyle/>
          <a:p>
            <a:pPr algn="ctr">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c</a:t>
            </a:r>
            <a:r>
              <a:rPr lang="en-US" i="1" dirty="0" err="1"/>
              <a:t>itation</a:t>
            </a:r>
            <a:r>
              <a:rPr lang="en-US" i="1" dirty="0"/>
              <a:t> based literature mapping tools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1</a:t>
            </a:r>
            <a:r>
              <a:rPr kumimoji="0" lang="fr-FR" sz="800" b="0" i="0" u="none" strike="noStrike" kern="1200" cap="none" spc="0" normalizeH="0" baseline="30000" noProof="0" dirty="0">
                <a:ln>
                  <a:noFill/>
                </a:ln>
                <a:solidFill>
                  <a:prstClr val="white"/>
                </a:solidFill>
                <a:effectLst/>
                <a:uLnTx/>
                <a:uFillTx/>
                <a:latin typeface="Calibri" panose="020F0502020204030204"/>
                <a:ea typeface="+mn-ea"/>
                <a:cs typeface="+mn-cs"/>
                <a:hlinkClick r:id="rId4"/>
              </a:rPr>
              <a:t>er</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/06/2021</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0F465DA0-9FE4-C911-78D7-2F8FD7FED6BA}"/>
              </a:ext>
            </a:extLst>
          </p:cNvPr>
          <p:cNvSpPr/>
          <p:nvPr/>
        </p:nvSpPr>
        <p:spPr>
          <a:xfrm>
            <a:off x="588304" y="1893432"/>
            <a:ext cx="4572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Aaron Tay</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2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C28D-9150-DA39-41E3-18BFC144850B}"/>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CB4F4451-78B9-9EB9-2A7E-58F017E3B42D}"/>
              </a:ext>
            </a:extLst>
          </p:cNvPr>
          <p:cNvSpPr>
            <a:spLocks noGrp="1"/>
          </p:cNvSpPr>
          <p:nvPr>
            <p:ph idx="4294967295"/>
          </p:nvPr>
        </p:nvSpPr>
        <p:spPr>
          <a:xfrm>
            <a:off x="554716" y="2177861"/>
            <a:ext cx="7599363" cy="3471863"/>
          </a:xfrm>
        </p:spPr>
        <p:txBody>
          <a:bodyPr/>
          <a:lstStyle/>
          <a:p>
            <a:pPr marL="0" indent="0">
              <a:buNone/>
            </a:pPr>
            <a:r>
              <a:rPr lang="fr-FR" dirty="0"/>
              <a:t>ex. d’outils de cartographie de citations (04/2025)</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FD5581A8-6EF4-CDBB-75C1-197F99C947EB}"/>
              </a:ext>
            </a:extLst>
          </p:cNvPr>
          <p:cNvSpPr txBox="1"/>
          <p:nvPr/>
        </p:nvSpPr>
        <p:spPr>
          <a:xfrm>
            <a:off x="2590774" y="4141824"/>
            <a:ext cx="2228875" cy="415498"/>
          </a:xfrm>
          <a:prstGeom prst="rect">
            <a:avLst/>
          </a:prstGeom>
          <a:noFill/>
        </p:spPr>
        <p:txBody>
          <a:bodyPr wrap="square">
            <a:spAutoFit/>
          </a:bodyPr>
          <a:lstStyle/>
          <a:p>
            <a:r>
              <a:rPr lang="fr-FR" sz="1050" dirty="0">
                <a:hlinkClick r:id="rId3"/>
              </a:rPr>
              <a:t>https://www.connectedpapers.com/</a:t>
            </a:r>
            <a:r>
              <a:rPr lang="fr-FR" sz="1050" dirty="0"/>
              <a:t> </a:t>
            </a:r>
          </a:p>
          <a:p>
            <a:r>
              <a:rPr lang="fr-FR" sz="1050" dirty="0"/>
              <a:t>(</a:t>
            </a:r>
            <a:r>
              <a:rPr lang="fr-FR" sz="1050" dirty="0" err="1"/>
              <a:t>Connected</a:t>
            </a:r>
            <a:r>
              <a:rPr lang="fr-FR" sz="1050" dirty="0"/>
              <a:t> Papers)</a:t>
            </a:r>
          </a:p>
        </p:txBody>
      </p:sp>
      <p:sp>
        <p:nvSpPr>
          <p:cNvPr id="16" name="ZoneTexte 15">
            <a:extLst>
              <a:ext uri="{FF2B5EF4-FFF2-40B4-BE49-F238E27FC236}">
                <a16:creationId xmlns:a16="http://schemas.microsoft.com/office/drawing/2014/main" id="{EA2F98D9-0178-F883-F289-C06CA343128A}"/>
              </a:ext>
            </a:extLst>
          </p:cNvPr>
          <p:cNvSpPr txBox="1"/>
          <p:nvPr/>
        </p:nvSpPr>
        <p:spPr>
          <a:xfrm>
            <a:off x="442505" y="4137784"/>
            <a:ext cx="1929219" cy="585981"/>
          </a:xfrm>
          <a:prstGeom prst="rect">
            <a:avLst/>
          </a:prstGeom>
          <a:noFill/>
        </p:spPr>
        <p:txBody>
          <a:bodyPr wrap="square">
            <a:spAutoFit/>
          </a:bodyPr>
          <a:lstStyle/>
          <a:p>
            <a:r>
              <a:rPr lang="fr-FR" sz="1050" dirty="0">
                <a:hlinkClick r:id="rId4"/>
              </a:rPr>
              <a:t>https://www.researchrabbit.ai/</a:t>
            </a:r>
            <a:r>
              <a:rPr lang="fr-FR" sz="1050" dirty="0"/>
              <a:t> (Research Rabbit)</a:t>
            </a:r>
          </a:p>
          <a:p>
            <a:endParaRPr lang="fr-FR" sz="1050" dirty="0"/>
          </a:p>
        </p:txBody>
      </p:sp>
      <p:sp>
        <p:nvSpPr>
          <p:cNvPr id="18" name="ZoneTexte 17">
            <a:extLst>
              <a:ext uri="{FF2B5EF4-FFF2-40B4-BE49-F238E27FC236}">
                <a16:creationId xmlns:a16="http://schemas.microsoft.com/office/drawing/2014/main" id="{B164D2CD-0E8E-DBC1-1C8F-262486060C27}"/>
              </a:ext>
            </a:extLst>
          </p:cNvPr>
          <p:cNvSpPr txBox="1"/>
          <p:nvPr/>
        </p:nvSpPr>
        <p:spPr>
          <a:xfrm>
            <a:off x="7383314" y="4110009"/>
            <a:ext cx="1765952" cy="577081"/>
          </a:xfrm>
          <a:prstGeom prst="rect">
            <a:avLst/>
          </a:prstGeom>
          <a:noFill/>
        </p:spPr>
        <p:txBody>
          <a:bodyPr wrap="square">
            <a:spAutoFit/>
          </a:bodyPr>
          <a:lstStyle/>
          <a:p>
            <a:r>
              <a:rPr lang="fr-FR" sz="1050" dirty="0">
                <a:hlinkClick r:id="rId5"/>
              </a:rPr>
              <a:t>https://inciteful.xyz/</a:t>
            </a:r>
            <a:r>
              <a:rPr lang="fr-FR" sz="1050" dirty="0"/>
              <a:t> </a:t>
            </a:r>
          </a:p>
          <a:p>
            <a:r>
              <a:rPr lang="fr-FR" sz="1050" dirty="0"/>
              <a:t>(</a:t>
            </a:r>
            <a:r>
              <a:rPr lang="fr-FR" sz="1050" dirty="0" err="1"/>
              <a:t>Inciteful</a:t>
            </a:r>
            <a:r>
              <a:rPr lang="fr-FR" sz="1050" dirty="0"/>
              <a:t>)</a:t>
            </a:r>
          </a:p>
          <a:p>
            <a:endParaRPr lang="fr-FR" sz="1050" dirty="0"/>
          </a:p>
        </p:txBody>
      </p:sp>
      <p:sp>
        <p:nvSpPr>
          <p:cNvPr id="29" name="ZoneTexte 28">
            <a:extLst>
              <a:ext uri="{FF2B5EF4-FFF2-40B4-BE49-F238E27FC236}">
                <a16:creationId xmlns:a16="http://schemas.microsoft.com/office/drawing/2014/main" id="{1903D2F1-C006-4A38-5E1F-8FB1E32766AC}"/>
              </a:ext>
            </a:extLst>
          </p:cNvPr>
          <p:cNvSpPr txBox="1"/>
          <p:nvPr/>
        </p:nvSpPr>
        <p:spPr>
          <a:xfrm>
            <a:off x="4901098" y="4154140"/>
            <a:ext cx="2109301" cy="415498"/>
          </a:xfrm>
          <a:prstGeom prst="rect">
            <a:avLst/>
          </a:prstGeom>
          <a:noFill/>
        </p:spPr>
        <p:txBody>
          <a:bodyPr wrap="square">
            <a:spAutoFit/>
          </a:bodyPr>
          <a:lstStyle/>
          <a:p>
            <a:r>
              <a:rPr lang="fr-FR" sz="1050" dirty="0">
                <a:hlinkClick r:id="rId6"/>
              </a:rPr>
              <a:t>https://openknowledgemaps.org/</a:t>
            </a:r>
            <a:r>
              <a:rPr lang="fr-FR" sz="1050" dirty="0"/>
              <a:t> (Open Knowledge </a:t>
            </a:r>
            <a:r>
              <a:rPr lang="fr-FR" sz="1050" dirty="0" err="1"/>
              <a:t>Maps</a:t>
            </a:r>
            <a:r>
              <a:rPr lang="fr-FR" sz="1050" dirty="0"/>
              <a:t>)</a:t>
            </a:r>
          </a:p>
        </p:txBody>
      </p:sp>
      <p:grpSp>
        <p:nvGrpSpPr>
          <p:cNvPr id="8" name="Groupe 7">
            <a:extLst>
              <a:ext uri="{FF2B5EF4-FFF2-40B4-BE49-F238E27FC236}">
                <a16:creationId xmlns:a16="http://schemas.microsoft.com/office/drawing/2014/main" id="{B895E6F0-D556-E564-3282-83B0FF47D84C}"/>
              </a:ext>
            </a:extLst>
          </p:cNvPr>
          <p:cNvGrpSpPr/>
          <p:nvPr/>
        </p:nvGrpSpPr>
        <p:grpSpPr>
          <a:xfrm>
            <a:off x="509357" y="3554700"/>
            <a:ext cx="1743075" cy="577081"/>
            <a:chOff x="-676275" y="2962275"/>
            <a:chExt cx="2238375" cy="800100"/>
          </a:xfrm>
        </p:grpSpPr>
        <p:sp>
          <p:nvSpPr>
            <p:cNvPr id="7" name="Rectangle 6">
              <a:extLst>
                <a:ext uri="{FF2B5EF4-FFF2-40B4-BE49-F238E27FC236}">
                  <a16:creationId xmlns:a16="http://schemas.microsoft.com/office/drawing/2014/main" id="{E6BBA46D-0ED6-A0A7-C44F-44BD0120AA6D}"/>
                </a:ext>
              </a:extLst>
            </p:cNvPr>
            <p:cNvSpPr/>
            <p:nvPr/>
          </p:nvSpPr>
          <p:spPr>
            <a:xfrm>
              <a:off x="-676275" y="2962275"/>
              <a:ext cx="2238375" cy="8001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noir, obscurité&#10;&#10;Le contenu généré par l’IA peut être incorrect.">
              <a:extLst>
                <a:ext uri="{FF2B5EF4-FFF2-40B4-BE49-F238E27FC236}">
                  <a16:creationId xmlns:a16="http://schemas.microsoft.com/office/drawing/2014/main" id="{43A0C637-85ED-2E64-0D93-573B871664AB}"/>
                </a:ext>
              </a:extLst>
            </p:cNvPr>
            <p:cNvPicPr>
              <a:picLocks noChangeAspect="1"/>
            </p:cNvPicPr>
            <p:nvPr/>
          </p:nvPicPr>
          <p:blipFill>
            <a:blip r:embed="rId7">
              <a:alphaModFix/>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481420" y="3001647"/>
              <a:ext cx="1847850" cy="676275"/>
            </a:xfrm>
            <a:prstGeom prst="rect">
              <a:avLst/>
            </a:prstGeom>
          </p:spPr>
        </p:pic>
      </p:grpSp>
      <p:pic>
        <p:nvPicPr>
          <p:cNvPr id="11" name="Image 10">
            <a:extLst>
              <a:ext uri="{FF2B5EF4-FFF2-40B4-BE49-F238E27FC236}">
                <a16:creationId xmlns:a16="http://schemas.microsoft.com/office/drawing/2014/main" id="{D1EECE63-47FF-B47A-9198-DD78A94D3EB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58360" y="3707855"/>
            <a:ext cx="1660746" cy="402154"/>
          </a:xfrm>
          <a:prstGeom prst="rect">
            <a:avLst/>
          </a:prstGeom>
        </p:spPr>
      </p:pic>
      <p:pic>
        <p:nvPicPr>
          <p:cNvPr id="15" name="Image 14">
            <a:extLst>
              <a:ext uri="{FF2B5EF4-FFF2-40B4-BE49-F238E27FC236}">
                <a16:creationId xmlns:a16="http://schemas.microsoft.com/office/drawing/2014/main" id="{2525397F-9D3B-5CC2-986E-FC85B7EF44D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01098" y="3774662"/>
            <a:ext cx="2226075" cy="278260"/>
          </a:xfrm>
          <a:prstGeom prst="rect">
            <a:avLst/>
          </a:prstGeom>
        </p:spPr>
      </p:pic>
      <p:pic>
        <p:nvPicPr>
          <p:cNvPr id="19" name="Image 18">
            <a:extLst>
              <a:ext uri="{FF2B5EF4-FFF2-40B4-BE49-F238E27FC236}">
                <a16:creationId xmlns:a16="http://schemas.microsoft.com/office/drawing/2014/main" id="{7A72F8C7-3C46-1170-B2E3-22E1F2234FC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421521" y="3682036"/>
            <a:ext cx="1574375" cy="370886"/>
          </a:xfrm>
          <a:prstGeom prst="rect">
            <a:avLst/>
          </a:prstGeom>
        </p:spPr>
      </p:pic>
    </p:spTree>
    <p:extLst>
      <p:ext uri="{BB962C8B-B14F-4D97-AF65-F5344CB8AC3E}">
        <p14:creationId xmlns:p14="http://schemas.microsoft.com/office/powerpoint/2010/main" val="9296295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E080AC-13DA-4A0E-B47C-F1E6459B56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84" y="319577"/>
            <a:ext cx="6036926" cy="3491946"/>
          </a:xfrm>
          <a:prstGeom prst="rect">
            <a:avLst/>
          </a:prstGeom>
        </p:spPr>
      </p:pic>
      <p:sp>
        <p:nvSpPr>
          <p:cNvPr id="5" name="Rectangle 4">
            <a:extLst>
              <a:ext uri="{FF2B5EF4-FFF2-40B4-BE49-F238E27FC236}">
                <a16:creationId xmlns:a16="http://schemas.microsoft.com/office/drawing/2014/main" id="{E6D56643-1A39-44ED-80B0-804ABDCC7C0D}"/>
              </a:ext>
            </a:extLst>
          </p:cNvPr>
          <p:cNvSpPr/>
          <p:nvPr/>
        </p:nvSpPr>
        <p:spPr>
          <a:xfrm>
            <a:off x="3399948" y="6521190"/>
            <a:ext cx="2344103" cy="276999"/>
          </a:xfrm>
          <a:prstGeom prst="rect">
            <a:avLst/>
          </a:prstGeom>
        </p:spPr>
        <p:txBody>
          <a:bodyPr wrap="none">
            <a:spAutoFit/>
          </a:bodyPr>
          <a:lstStyle/>
          <a:p>
            <a:r>
              <a:rPr lang="fr-FR" sz="1200" dirty="0">
                <a:hlinkClick r:id="rId4"/>
              </a:rPr>
              <a:t>https://openknowledgemaps.org/</a:t>
            </a:r>
            <a:r>
              <a:rPr lang="fr-FR" sz="1200" dirty="0"/>
              <a:t> </a:t>
            </a:r>
          </a:p>
        </p:txBody>
      </p:sp>
      <p:pic>
        <p:nvPicPr>
          <p:cNvPr id="6" name="Image 5">
            <a:extLst>
              <a:ext uri="{FF2B5EF4-FFF2-40B4-BE49-F238E27FC236}">
                <a16:creationId xmlns:a16="http://schemas.microsoft.com/office/drawing/2014/main" id="{3948D46A-3874-4FA3-9DFF-143F8B0E39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9661" y="2723377"/>
            <a:ext cx="5889356" cy="377449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0701810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496114" y="6462830"/>
            <a:ext cx="2506712" cy="276999"/>
          </a:xfrm>
          <a:prstGeom prst="rect">
            <a:avLst/>
          </a:prstGeom>
        </p:spPr>
        <p:txBody>
          <a:bodyPr wrap="none">
            <a:spAutoFit/>
          </a:bodyPr>
          <a:lstStyle/>
          <a:p>
            <a:r>
              <a:rPr lang="fr-FR" sz="1200" dirty="0">
                <a:hlinkClick r:id="rId3"/>
              </a:rPr>
              <a:t>https://www.connectedpapers.com/</a:t>
            </a:r>
            <a:r>
              <a:rPr lang="fr-FR" sz="1200" dirty="0"/>
              <a:t> </a:t>
            </a:r>
          </a:p>
        </p:txBody>
      </p:sp>
      <p:pic>
        <p:nvPicPr>
          <p:cNvPr id="8" name="Image 7">
            <a:extLst>
              <a:ext uri="{FF2B5EF4-FFF2-40B4-BE49-F238E27FC236}">
                <a16:creationId xmlns:a16="http://schemas.microsoft.com/office/drawing/2014/main" id="{E244BEAB-B592-476C-9B7E-87C5DB9DB9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366" y="242263"/>
            <a:ext cx="7448550" cy="3617082"/>
          </a:xfrm>
          <a:prstGeom prst="rect">
            <a:avLst/>
          </a:prstGeom>
        </p:spPr>
      </p:pic>
      <p:pic>
        <p:nvPicPr>
          <p:cNvPr id="11" name="Image 10">
            <a:extLst>
              <a:ext uri="{FF2B5EF4-FFF2-40B4-BE49-F238E27FC236}">
                <a16:creationId xmlns:a16="http://schemas.microsoft.com/office/drawing/2014/main" id="{EB3AA03A-E87F-4B37-92F7-F426E8F035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708" y="3394105"/>
            <a:ext cx="3627466" cy="3016525"/>
          </a:xfrm>
          <a:prstGeom prst="rect">
            <a:avLst/>
          </a:prstGeom>
          <a:effectLst>
            <a:outerShdw blurRad="50800" dist="38100" dir="10800000" algn="r" rotWithShape="0">
              <a:prstClr val="black">
                <a:alpha val="40000"/>
              </a:prstClr>
            </a:outerShdw>
          </a:effectLst>
        </p:spPr>
      </p:pic>
      <p:pic>
        <p:nvPicPr>
          <p:cNvPr id="12" name="Image 11">
            <a:extLst>
              <a:ext uri="{FF2B5EF4-FFF2-40B4-BE49-F238E27FC236}">
                <a16:creationId xmlns:a16="http://schemas.microsoft.com/office/drawing/2014/main" id="{5A2E0F97-F07C-4E95-9435-6A3BC075FB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5897" y="3377206"/>
            <a:ext cx="3591361" cy="3016525"/>
          </a:xfrm>
          <a:prstGeom prst="rect">
            <a:avLst/>
          </a:prstGeom>
          <a:effectLst>
            <a:outerShdw blurRad="50800" dist="38100" dir="10800000" algn="r" rotWithShape="0">
              <a:prstClr val="black">
                <a:alpha val="40000"/>
              </a:prstClr>
            </a:outerShdw>
          </a:effectLst>
        </p:spPr>
      </p:pic>
      <p:sp>
        <p:nvSpPr>
          <p:cNvPr id="6" name="Rectangle 5">
            <a:extLst>
              <a:ext uri="{FF2B5EF4-FFF2-40B4-BE49-F238E27FC236}">
                <a16:creationId xmlns:a16="http://schemas.microsoft.com/office/drawing/2014/main" id="{E3C2D9C3-FD25-4173-A5AA-DB2C48F7D217}"/>
              </a:ext>
            </a:extLst>
          </p:cNvPr>
          <p:cNvSpPr/>
          <p:nvPr/>
        </p:nvSpPr>
        <p:spPr>
          <a:xfrm>
            <a:off x="971409" y="3416300"/>
            <a:ext cx="755792" cy="1905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53756E47-9C94-4CA1-A8CE-D31FB3E2AD05}"/>
              </a:ext>
            </a:extLst>
          </p:cNvPr>
          <p:cNvSpPr/>
          <p:nvPr/>
        </p:nvSpPr>
        <p:spPr>
          <a:xfrm>
            <a:off x="4917497" y="3406805"/>
            <a:ext cx="898068" cy="21269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7716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31D0A5-504A-4962-83A9-E06239CA90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542" y="10274"/>
            <a:ext cx="8932458" cy="6843415"/>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sz="1000" dirty="0"/>
          </a:p>
          <a:p>
            <a:pPr algn="r"/>
            <a:r>
              <a:rPr lang="fr-FR" sz="1000" dirty="0"/>
              <a:t>2021</a:t>
            </a:r>
          </a:p>
          <a:p>
            <a:pPr algn="r"/>
            <a:r>
              <a:rPr lang="fr-FR" sz="1000" dirty="0"/>
              <a:t>sur inscription, financement participatif</a:t>
            </a:r>
          </a:p>
          <a:p>
            <a:pPr algn="r"/>
            <a:r>
              <a:rPr lang="fr-FR" sz="1400" dirty="0">
                <a:hlinkClick r:id="rId4"/>
              </a:rPr>
              <a:t>https://www.researchrabbit.ai/</a:t>
            </a:r>
            <a:endParaRPr lang="fr-FR" sz="1400" dirty="0"/>
          </a:p>
        </p:txBody>
      </p:sp>
      <p:graphicFrame>
        <p:nvGraphicFramePr>
          <p:cNvPr id="8" name="Tableau 7">
            <a:extLst>
              <a:ext uri="{FF2B5EF4-FFF2-40B4-BE49-F238E27FC236}">
                <a16:creationId xmlns:a16="http://schemas.microsoft.com/office/drawing/2014/main" id="{B958CD60-DBF8-4B00-A01B-AA2BF87F5209}"/>
              </a:ext>
            </a:extLst>
          </p:cNvPr>
          <p:cNvGraphicFramePr>
            <a:graphicFrameLocks noGrp="1"/>
          </p:cNvGraphicFramePr>
          <p:nvPr>
            <p:extLst>
              <p:ext uri="{D42A27DB-BD31-4B8C-83A1-F6EECF244321}">
                <p14:modId xmlns:p14="http://schemas.microsoft.com/office/powerpoint/2010/main" val="505135129"/>
              </p:ext>
            </p:extLst>
          </p:nvPr>
        </p:nvGraphicFramePr>
        <p:xfrm>
          <a:off x="784317" y="3005748"/>
          <a:ext cx="7799731" cy="3496482"/>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50" b="0" i="0" u="none" strike="noStrike" kern="1200" cap="none" spc="0" normalizeH="0" baseline="0" dirty="0">
                          <a:ln>
                            <a:noFill/>
                          </a:ln>
                          <a:solidFill>
                            <a:srgbClr val="FED402"/>
                          </a:solidFill>
                          <a:effectLst/>
                          <a:uLnTx/>
                          <a:uFillTx/>
                          <a:latin typeface="Calibri" panose="020F0502020204030204"/>
                          <a:ea typeface="+mn-ea"/>
                          <a:cs typeface="+mn-cs"/>
                        </a:rPr>
                        <a:t>Présentation</a:t>
                      </a:r>
                      <a:endParaRPr kumimoji="0" lang="fr-FR" sz="1100" b="0"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900" b="0" i="1" u="none" strike="noStrike" kern="1200" cap="none" spc="0" normalizeH="0" baseline="0" dirty="0">
                          <a:ln>
                            <a:noFill/>
                          </a:ln>
                          <a:solidFill>
                            <a:schemeClr val="tx1"/>
                          </a:solidFill>
                          <a:effectLst/>
                          <a:uLnTx/>
                          <a:uFillTx/>
                          <a:latin typeface="+mn-lt"/>
                          <a:ea typeface="+mn-ea"/>
                          <a:cs typeface="+mn-cs"/>
                        </a:rPr>
                        <a:t>Spotify  for papers</a:t>
                      </a:r>
                    </a:p>
                  </a:txBody>
                  <a:tcPr>
                    <a:lnL w="12700" cmpd="sng">
                      <a:noFill/>
                    </a:lnL>
                    <a:lnR w="12700" cmpd="sng">
                      <a:noFill/>
                    </a:lnR>
                    <a:lnT w="12700" cap="flat" cmpd="sng" algn="ctr">
                      <a:solidFill>
                        <a:srgbClr val="FED402"/>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Semantic scholar (toutes disciplines), PubMed (Biomédical et sciences de la vie)</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pas d’information sur la couche technique</a:t>
                      </a:r>
                      <a:endParaRPr kumimoji="0" lang="fr-FR" sz="9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système de recommandations à partir de publications individuelles ou de collections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alertes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visualisations de réseaux (publications, auteurs)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possibilité d’ajouter des commentaires sur les références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fonctionnalités collaboratives</a:t>
                      </a:r>
                      <a:endParaRPr kumimoji="0" lang="fr-FR" sz="9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connexion avec Zotero, notamment pour import de références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free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forever</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 for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researchers</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possibilité de réseaux par auteurs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pour les publications : distinction des publications déjà dans sa collection (vert) et autres (bleu)</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des questions sur les algorithmes (ex. définition des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similar</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works</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et certaines fonctionnalités (ex. :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linked</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 content</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a:t>
                      </a:r>
                      <a:endParaRPr kumimoji="0" lang="fr-FR" sz="900" b="0" i="0" u="none" strike="noStrike" kern="1200" cap="none" spc="0" normalizeH="0" baseline="0" dirty="0">
                        <a:ln>
                          <a:noFill/>
                        </a:ln>
                        <a:solidFill>
                          <a:schemeClr val="tx1"/>
                        </a:solidFill>
                        <a:effectLst/>
                        <a:uLnTx/>
                        <a:uFillTx/>
                        <a:latin typeface="+mn-lt"/>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Tree>
    <p:extLst>
      <p:ext uri="{BB962C8B-B14F-4D97-AF65-F5344CB8AC3E}">
        <p14:creationId xmlns:p14="http://schemas.microsoft.com/office/powerpoint/2010/main" val="15335432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BF3385-9463-435F-9DC6-F041E20DB0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399" y="1370904"/>
            <a:ext cx="8592457" cy="4669952"/>
          </a:xfrm>
          <a:prstGeom prst="rect">
            <a:avLst/>
          </a:prstGeom>
        </p:spPr>
      </p:pic>
      <p:sp>
        <p:nvSpPr>
          <p:cNvPr id="4" name="Rectangle 3">
            <a:extLst>
              <a:ext uri="{FF2B5EF4-FFF2-40B4-BE49-F238E27FC236}">
                <a16:creationId xmlns:a16="http://schemas.microsoft.com/office/drawing/2014/main" id="{E7A0F3B9-F7BE-4453-98A6-C582C989CE00}"/>
              </a:ext>
            </a:extLst>
          </p:cNvPr>
          <p:cNvSpPr/>
          <p:nvPr/>
        </p:nvSpPr>
        <p:spPr>
          <a:xfrm>
            <a:off x="2016127" y="1383604"/>
            <a:ext cx="333374" cy="16579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E2342D1-7200-420A-84C8-6C194DD97980}"/>
              </a:ext>
            </a:extLst>
          </p:cNvPr>
          <p:cNvSpPr/>
          <p:nvPr/>
        </p:nvSpPr>
        <p:spPr>
          <a:xfrm>
            <a:off x="3977887" y="2727325"/>
            <a:ext cx="924313" cy="127317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85783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E3F7E56-E45D-46D4-8865-7C2AD00B9D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757" y="1010656"/>
            <a:ext cx="8494888" cy="5326346"/>
          </a:xfrm>
          <a:prstGeom prst="rect">
            <a:avLst/>
          </a:prstGeom>
        </p:spPr>
      </p:pic>
      <p:sp>
        <p:nvSpPr>
          <p:cNvPr id="3" name="Rectangle 2">
            <a:extLst>
              <a:ext uri="{FF2B5EF4-FFF2-40B4-BE49-F238E27FC236}">
                <a16:creationId xmlns:a16="http://schemas.microsoft.com/office/drawing/2014/main" id="{355A203A-EB56-4345-A9D8-6E73DDAAB33F}"/>
              </a:ext>
            </a:extLst>
          </p:cNvPr>
          <p:cNvSpPr/>
          <p:nvPr/>
        </p:nvSpPr>
        <p:spPr>
          <a:xfrm>
            <a:off x="6384926" y="1222374"/>
            <a:ext cx="930273" cy="37782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8C222C2-781C-4EB9-AB1C-96A2D7223DC7}"/>
              </a:ext>
            </a:extLst>
          </p:cNvPr>
          <p:cNvSpPr/>
          <p:nvPr/>
        </p:nvSpPr>
        <p:spPr>
          <a:xfrm>
            <a:off x="3383774" y="2305049"/>
            <a:ext cx="1188226" cy="16573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0329420-2F2B-4C0E-90B3-ACE7D1F986C2}"/>
              </a:ext>
            </a:extLst>
          </p:cNvPr>
          <p:cNvSpPr/>
          <p:nvPr/>
        </p:nvSpPr>
        <p:spPr>
          <a:xfrm>
            <a:off x="3383773" y="5018668"/>
            <a:ext cx="1254901" cy="91540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936798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D6C4B3-9698-46B4-8FDD-FB1587B1F2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300" y="1528592"/>
            <a:ext cx="8674100" cy="4539045"/>
          </a:xfrm>
          <a:prstGeom prst="rect">
            <a:avLst/>
          </a:prstGeom>
        </p:spPr>
      </p:pic>
      <p:sp>
        <p:nvSpPr>
          <p:cNvPr id="3" name="Rectangle 2">
            <a:extLst>
              <a:ext uri="{FF2B5EF4-FFF2-40B4-BE49-F238E27FC236}">
                <a16:creationId xmlns:a16="http://schemas.microsoft.com/office/drawing/2014/main" id="{C8CB1136-6BD8-42FD-BEF3-77DD77A314C1}"/>
              </a:ext>
            </a:extLst>
          </p:cNvPr>
          <p:cNvSpPr/>
          <p:nvPr/>
        </p:nvSpPr>
        <p:spPr>
          <a:xfrm>
            <a:off x="3654284" y="3236138"/>
            <a:ext cx="1247916" cy="119616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6140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882992" y="6520969"/>
            <a:ext cx="1496885" cy="276999"/>
          </a:xfrm>
          <a:prstGeom prst="rect">
            <a:avLst/>
          </a:prstGeom>
        </p:spPr>
        <p:txBody>
          <a:bodyPr wrap="none">
            <a:spAutoFit/>
          </a:bodyPr>
          <a:lstStyle/>
          <a:p>
            <a:r>
              <a:rPr lang="fr-FR" sz="1200" dirty="0">
                <a:hlinkClick r:id="rId3"/>
              </a:rPr>
              <a:t>https://inciteful.xyz/</a:t>
            </a:r>
            <a:r>
              <a:rPr lang="fr-FR" sz="1200" dirty="0"/>
              <a:t> </a:t>
            </a:r>
          </a:p>
        </p:txBody>
      </p:sp>
      <p:pic>
        <p:nvPicPr>
          <p:cNvPr id="8" name="Image 7">
            <a:extLst>
              <a:ext uri="{FF2B5EF4-FFF2-40B4-BE49-F238E27FC236}">
                <a16:creationId xmlns:a16="http://schemas.microsoft.com/office/drawing/2014/main" id="{0A6705DC-A062-423A-8AC1-8B501B535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727" y="151436"/>
            <a:ext cx="4306196" cy="4226976"/>
          </a:xfrm>
          <a:prstGeom prst="rect">
            <a:avLst/>
          </a:prstGeom>
        </p:spPr>
      </p:pic>
      <p:pic>
        <p:nvPicPr>
          <p:cNvPr id="9" name="Image 8">
            <a:extLst>
              <a:ext uri="{FF2B5EF4-FFF2-40B4-BE49-F238E27FC236}">
                <a16:creationId xmlns:a16="http://schemas.microsoft.com/office/drawing/2014/main" id="{DF5F6158-CB80-42F3-8668-079005B322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9383" y="1582693"/>
            <a:ext cx="4424616" cy="1517510"/>
          </a:xfrm>
          <a:prstGeom prst="rect">
            <a:avLst/>
          </a:prstGeom>
          <a:effectLst>
            <a:outerShdw blurRad="50800" dist="38100" dir="8100000" algn="tr" rotWithShape="0">
              <a:prstClr val="black">
                <a:alpha val="40000"/>
              </a:prstClr>
            </a:outerShdw>
          </a:effectLst>
        </p:spPr>
      </p:pic>
      <p:pic>
        <p:nvPicPr>
          <p:cNvPr id="4" name="Image 3">
            <a:extLst>
              <a:ext uri="{FF2B5EF4-FFF2-40B4-BE49-F238E27FC236}">
                <a16:creationId xmlns:a16="http://schemas.microsoft.com/office/drawing/2014/main" id="{49B35959-836E-41BC-B4E9-0E477F47BB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19383" y="3195530"/>
            <a:ext cx="4424616" cy="1517511"/>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F7BFDEA6-4AC2-48E4-ACBE-56F4DDB610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19382" y="4808368"/>
            <a:ext cx="4424617" cy="331049"/>
          </a:xfrm>
          <a:prstGeom prst="rect">
            <a:avLst/>
          </a:prstGeom>
        </p:spPr>
      </p:pic>
      <p:pic>
        <p:nvPicPr>
          <p:cNvPr id="12" name="Image 11">
            <a:extLst>
              <a:ext uri="{FF2B5EF4-FFF2-40B4-BE49-F238E27FC236}">
                <a16:creationId xmlns:a16="http://schemas.microsoft.com/office/drawing/2014/main" id="{41EC184D-6BD4-4FBB-839D-D7BB0A06A33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870"/>
          <a:stretch/>
        </p:blipFill>
        <p:spPr>
          <a:xfrm>
            <a:off x="4719381" y="5242760"/>
            <a:ext cx="4552108" cy="581292"/>
          </a:xfrm>
          <a:prstGeom prst="rect">
            <a:avLst/>
          </a:prstGeom>
        </p:spPr>
      </p:pic>
      <p:pic>
        <p:nvPicPr>
          <p:cNvPr id="13" name="Image 12">
            <a:extLst>
              <a:ext uri="{FF2B5EF4-FFF2-40B4-BE49-F238E27FC236}">
                <a16:creationId xmlns:a16="http://schemas.microsoft.com/office/drawing/2014/main" id="{B0304E71-D9EE-4866-A57C-72D209D3BA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9381" y="5925988"/>
            <a:ext cx="4424615" cy="424349"/>
          </a:xfrm>
          <a:prstGeom prst="rect">
            <a:avLst/>
          </a:prstGeom>
        </p:spPr>
      </p:pic>
    </p:spTree>
    <p:extLst>
      <p:ext uri="{BB962C8B-B14F-4D97-AF65-F5344CB8AC3E}">
        <p14:creationId xmlns:p14="http://schemas.microsoft.com/office/powerpoint/2010/main" val="41974762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5B76C03-4321-437F-90DD-0376169C0F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286" y="182341"/>
            <a:ext cx="7384817" cy="3213295"/>
          </a:xfrm>
          <a:prstGeom prst="rect">
            <a:avLst/>
          </a:prstGeom>
        </p:spPr>
      </p:pic>
      <p:sp>
        <p:nvSpPr>
          <p:cNvPr id="5" name="Rectangle 4">
            <a:extLst>
              <a:ext uri="{FF2B5EF4-FFF2-40B4-BE49-F238E27FC236}">
                <a16:creationId xmlns:a16="http://schemas.microsoft.com/office/drawing/2014/main" id="{35546347-AD70-4DFA-AF5C-FF7BE61A4A2F}"/>
              </a:ext>
            </a:extLst>
          </p:cNvPr>
          <p:cNvSpPr/>
          <p:nvPr/>
        </p:nvSpPr>
        <p:spPr>
          <a:xfrm>
            <a:off x="3496114" y="6462830"/>
            <a:ext cx="1887953" cy="276999"/>
          </a:xfrm>
          <a:prstGeom prst="rect">
            <a:avLst/>
          </a:prstGeom>
        </p:spPr>
        <p:txBody>
          <a:bodyPr wrap="none">
            <a:spAutoFit/>
          </a:bodyPr>
          <a:lstStyle/>
          <a:p>
            <a:r>
              <a:rPr lang="fr-FR" sz="1200" dirty="0">
                <a:hlinkClick r:id="rId4"/>
              </a:rPr>
              <a:t>https://www.litmaps.com/</a:t>
            </a:r>
            <a:endParaRPr lang="fr-FR" sz="1200" dirty="0"/>
          </a:p>
        </p:txBody>
      </p:sp>
      <p:sp>
        <p:nvSpPr>
          <p:cNvPr id="6" name="Rectangle 5">
            <a:extLst>
              <a:ext uri="{FF2B5EF4-FFF2-40B4-BE49-F238E27FC236}">
                <a16:creationId xmlns:a16="http://schemas.microsoft.com/office/drawing/2014/main" id="{E3C2D9C3-FD25-4173-A5AA-DB2C48F7D217}"/>
              </a:ext>
            </a:extLst>
          </p:cNvPr>
          <p:cNvSpPr/>
          <p:nvPr/>
        </p:nvSpPr>
        <p:spPr>
          <a:xfrm>
            <a:off x="302286" y="431798"/>
            <a:ext cx="764514" cy="28927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3976130-421B-417F-B73E-640819940C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6114" y="3527676"/>
            <a:ext cx="5533586" cy="2817627"/>
          </a:xfrm>
          <a:prstGeom prst="rect">
            <a:avLst/>
          </a:prstGeom>
        </p:spPr>
      </p:pic>
      <p:sp>
        <p:nvSpPr>
          <p:cNvPr id="7" name="Rectangle 6">
            <a:extLst>
              <a:ext uri="{FF2B5EF4-FFF2-40B4-BE49-F238E27FC236}">
                <a16:creationId xmlns:a16="http://schemas.microsoft.com/office/drawing/2014/main" id="{53756E47-9C94-4CA1-A8CE-D31FB3E2AD05}"/>
              </a:ext>
            </a:extLst>
          </p:cNvPr>
          <p:cNvSpPr/>
          <p:nvPr/>
        </p:nvSpPr>
        <p:spPr>
          <a:xfrm>
            <a:off x="3496114" y="3999903"/>
            <a:ext cx="716666" cy="22505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8798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1766257833"/>
              </p:ext>
            </p:extLst>
          </p:nvPr>
        </p:nvGraphicFramePr>
        <p:xfrm>
          <a:off x="3235377" y="1955800"/>
          <a:ext cx="2673246" cy="678357"/>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323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sp>
        <p:nvSpPr>
          <p:cNvPr id="13" name="Rectangle 12">
            <a:extLst>
              <a:ext uri="{FF2B5EF4-FFF2-40B4-BE49-F238E27FC236}">
                <a16:creationId xmlns:a16="http://schemas.microsoft.com/office/drawing/2014/main" id="{2251FBC9-47D2-426B-923B-67E274FF9384}"/>
              </a:ext>
            </a:extLst>
          </p:cNvPr>
          <p:cNvSpPr/>
          <p:nvPr/>
        </p:nvSpPr>
        <p:spPr>
          <a:xfrm>
            <a:off x="126469" y="3676020"/>
            <a:ext cx="2152650" cy="3653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bg1">
                    <a:lumMod val="85000"/>
                    <a:lumOff val="15000"/>
                  </a:schemeClr>
                </a:solidFill>
              </a:rPr>
              <a:t>mots-clés, booléens</a:t>
            </a:r>
          </a:p>
        </p:txBody>
      </p:sp>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2000732661"/>
              </p:ext>
            </p:extLst>
          </p:nvPr>
        </p:nvGraphicFramePr>
        <p:xfrm>
          <a:off x="3235377" y="300690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5" name="Tableau 14">
            <a:extLst>
              <a:ext uri="{FF2B5EF4-FFF2-40B4-BE49-F238E27FC236}">
                <a16:creationId xmlns:a16="http://schemas.microsoft.com/office/drawing/2014/main" id="{4D361C3B-2961-4C2E-A4F4-CAA5FA5828FD}"/>
              </a:ext>
            </a:extLst>
          </p:cNvPr>
          <p:cNvGraphicFramePr>
            <a:graphicFrameLocks noGrp="1"/>
          </p:cNvGraphicFramePr>
          <p:nvPr>
            <p:extLst>
              <p:ext uri="{D42A27DB-BD31-4B8C-83A1-F6EECF244321}">
                <p14:modId xmlns:p14="http://schemas.microsoft.com/office/powerpoint/2010/main" val="1810315757"/>
              </p:ext>
            </p:extLst>
          </p:nvPr>
        </p:nvGraphicFramePr>
        <p:xfrm>
          <a:off x="3235377" y="401973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6" name="Tableau 15">
            <a:extLst>
              <a:ext uri="{FF2B5EF4-FFF2-40B4-BE49-F238E27FC236}">
                <a16:creationId xmlns:a16="http://schemas.microsoft.com/office/drawing/2014/main" id="{37DBC685-9EA6-40B4-B4D9-E9C507E46FA5}"/>
              </a:ext>
            </a:extLst>
          </p:cNvPr>
          <p:cNvGraphicFramePr>
            <a:graphicFrameLocks noGrp="1"/>
          </p:cNvGraphicFramePr>
          <p:nvPr>
            <p:extLst>
              <p:ext uri="{D42A27DB-BD31-4B8C-83A1-F6EECF244321}">
                <p14:modId xmlns:p14="http://schemas.microsoft.com/office/powerpoint/2010/main" val="1298781696"/>
              </p:ext>
            </p:extLst>
          </p:nvPr>
        </p:nvGraphicFramePr>
        <p:xfrm>
          <a:off x="3235377" y="503256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D</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89987"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ECEA891C-21CD-40A1-ADE9-377722253581}"/>
              </a:ext>
            </a:extLst>
          </p:cNvPr>
          <p:cNvSpPr/>
          <p:nvPr/>
        </p:nvSpPr>
        <p:spPr>
          <a:xfrm>
            <a:off x="6720755" y="1739597"/>
            <a:ext cx="2260427" cy="338554"/>
          </a:xfrm>
          <a:prstGeom prst="rect">
            <a:avLst/>
          </a:prstGeom>
        </p:spPr>
        <p:txBody>
          <a:bodyPr wrap="none">
            <a:spAutoFit/>
          </a:bodyPr>
          <a:lstStyle/>
          <a:p>
            <a:r>
              <a:rPr lang="fr-FR" sz="1600" b="1" dirty="0">
                <a:solidFill>
                  <a:srgbClr val="8795DE"/>
                </a:solidFill>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7845482" y="2491137"/>
            <a:ext cx="997389" cy="338554"/>
          </a:xfrm>
          <a:prstGeom prst="rect">
            <a:avLst/>
          </a:prstGeom>
        </p:spPr>
        <p:txBody>
          <a:bodyPr wrap="none">
            <a:spAutoFit/>
          </a:bodyPr>
          <a:lstStyle/>
          <a:p>
            <a:r>
              <a:rPr lang="fr-FR" sz="1600" b="1" dirty="0">
                <a:solidFill>
                  <a:srgbClr val="8795DE"/>
                </a:solidFill>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6908201" y="3181683"/>
            <a:ext cx="1015599" cy="338554"/>
          </a:xfrm>
          <a:prstGeom prst="rect">
            <a:avLst/>
          </a:prstGeom>
        </p:spPr>
        <p:txBody>
          <a:bodyPr wrap="none">
            <a:spAutoFit/>
          </a:bodyPr>
          <a:lstStyle/>
          <a:p>
            <a:r>
              <a:rPr lang="fr-FR" sz="1600" b="1" i="1" dirty="0">
                <a:solidFill>
                  <a:srgbClr val="8795DE"/>
                </a:solidFill>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679732" y="5299237"/>
            <a:ext cx="1328890" cy="338554"/>
          </a:xfrm>
          <a:prstGeom prst="rect">
            <a:avLst/>
          </a:prstGeom>
        </p:spPr>
        <p:txBody>
          <a:bodyPr wrap="none">
            <a:spAutoFit/>
          </a:bodyPr>
          <a:lstStyle/>
          <a:p>
            <a:r>
              <a:rPr lang="fr-FR" sz="1600" b="1" dirty="0">
                <a:solidFill>
                  <a:srgbClr val="8795DE"/>
                </a:solidFill>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808147" y="4287637"/>
            <a:ext cx="2406172" cy="338554"/>
          </a:xfrm>
          <a:prstGeom prst="rect">
            <a:avLst/>
          </a:prstGeom>
        </p:spPr>
        <p:txBody>
          <a:bodyPr wrap="none">
            <a:spAutoFit/>
          </a:bodyPr>
          <a:lstStyle/>
          <a:p>
            <a:r>
              <a:rPr lang="fr-FR" sz="1600" b="1" dirty="0">
                <a:solidFill>
                  <a:srgbClr val="8795DE"/>
                </a:solidFill>
              </a:rPr>
              <a:t>suggestions automatiques</a:t>
            </a:r>
          </a:p>
        </p:txBody>
      </p:sp>
      <p:sp>
        <p:nvSpPr>
          <p:cNvPr id="29" name="Rectangle 28">
            <a:extLst>
              <a:ext uri="{FF2B5EF4-FFF2-40B4-BE49-F238E27FC236}">
                <a16:creationId xmlns:a16="http://schemas.microsoft.com/office/drawing/2014/main" id="{C2681D76-29DC-47D3-982A-D64A994AB4D5}"/>
              </a:ext>
            </a:extLst>
          </p:cNvPr>
          <p:cNvSpPr/>
          <p:nvPr/>
        </p:nvSpPr>
        <p:spPr>
          <a:xfrm>
            <a:off x="681714"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0" name="Rectangle 29">
            <a:extLst>
              <a:ext uri="{FF2B5EF4-FFF2-40B4-BE49-F238E27FC236}">
                <a16:creationId xmlns:a16="http://schemas.microsoft.com/office/drawing/2014/main" id="{FF5248F3-A329-4F3B-B972-EDC3664BC96D}"/>
              </a:ext>
            </a:extLst>
          </p:cNvPr>
          <p:cNvSpPr/>
          <p:nvPr/>
        </p:nvSpPr>
        <p:spPr>
          <a:xfrm>
            <a:off x="299357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31" name="Rectangle 30">
            <a:extLst>
              <a:ext uri="{FF2B5EF4-FFF2-40B4-BE49-F238E27FC236}">
                <a16:creationId xmlns:a16="http://schemas.microsoft.com/office/drawing/2014/main" id="{2B912C9F-3C8F-4B40-85C4-186ADE9C2C48}"/>
              </a:ext>
            </a:extLst>
          </p:cNvPr>
          <p:cNvSpPr/>
          <p:nvPr/>
        </p:nvSpPr>
        <p:spPr>
          <a:xfrm>
            <a:off x="7560180"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pic>
        <p:nvPicPr>
          <p:cNvPr id="4" name="Graphique 3" descr="Loupe">
            <a:extLst>
              <a:ext uri="{FF2B5EF4-FFF2-40B4-BE49-F238E27FC236}">
                <a16:creationId xmlns:a16="http://schemas.microsoft.com/office/drawing/2014/main" id="{BF90D4BB-56CC-4AA6-A4A9-43F86B85FA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802" y="3676020"/>
            <a:ext cx="365317" cy="365317"/>
          </a:xfrm>
          <a:prstGeom prst="rect">
            <a:avLst/>
          </a:prstGeom>
        </p:spPr>
      </p:pic>
    </p:spTree>
    <p:extLst>
      <p:ext uri="{BB962C8B-B14F-4D97-AF65-F5344CB8AC3E}">
        <p14:creationId xmlns:p14="http://schemas.microsoft.com/office/powerpoint/2010/main" val="7730926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BA0B890-3516-A2DE-5B9E-3F7B7804E9C2}"/>
              </a:ext>
            </a:extLst>
          </p:cNvPr>
          <p:cNvPicPr>
            <a:picLocks noChangeAspect="1"/>
          </p:cNvPicPr>
          <p:nvPr/>
        </p:nvPicPr>
        <p:blipFill>
          <a:blip r:embed="rId3"/>
          <a:stretch>
            <a:fillRect/>
          </a:stretch>
        </p:blipFill>
        <p:spPr>
          <a:xfrm>
            <a:off x="684988" y="1664805"/>
            <a:ext cx="8165975" cy="4561489"/>
          </a:xfrm>
          <a:prstGeom prst="rect">
            <a:avLst/>
          </a:prstGeom>
        </p:spPr>
      </p:pic>
      <p:sp>
        <p:nvSpPr>
          <p:cNvPr id="3" name="Rectangle 2">
            <a:extLst>
              <a:ext uri="{FF2B5EF4-FFF2-40B4-BE49-F238E27FC236}">
                <a16:creationId xmlns:a16="http://schemas.microsoft.com/office/drawing/2014/main" id="{C9ECD6D2-DE0F-0740-9756-6C0C0B4B6C4B}"/>
              </a:ext>
            </a:extLst>
          </p:cNvPr>
          <p:cNvSpPr/>
          <p:nvPr/>
        </p:nvSpPr>
        <p:spPr>
          <a:xfrm>
            <a:off x="6458857" y="2585627"/>
            <a:ext cx="2134159" cy="3408773"/>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93AF370A-CEF5-3145-B2F6-B10B10FC2498}"/>
              </a:ext>
            </a:extLst>
          </p:cNvPr>
          <p:cNvSpPr txBox="1"/>
          <p:nvPr/>
        </p:nvSpPr>
        <p:spPr>
          <a:xfrm>
            <a:off x="6633375" y="5193195"/>
            <a:ext cx="1891487" cy="507831"/>
          </a:xfrm>
          <a:prstGeom prst="rect">
            <a:avLst/>
          </a:prstGeom>
          <a:noFill/>
        </p:spPr>
        <p:txBody>
          <a:bodyPr wrap="square">
            <a:spAutoFit/>
          </a:bodyPr>
          <a:lstStyle/>
          <a:p>
            <a:pPr algn="ctr"/>
            <a:r>
              <a:rPr lang="fr-FR" sz="2700" b="1" dirty="0">
                <a:solidFill>
                  <a:srgbClr val="FED402"/>
                </a:solidFill>
              </a:rPr>
              <a:t>assistants</a:t>
            </a:r>
            <a:endParaRPr lang="fr-FR" sz="1350" dirty="0">
              <a:solidFill>
                <a:srgbClr val="FED402"/>
              </a:solidFill>
            </a:endParaRPr>
          </a:p>
        </p:txBody>
      </p:sp>
      <p:sp>
        <p:nvSpPr>
          <p:cNvPr id="6" name="ZoneTexte 5">
            <a:extLst>
              <a:ext uri="{FF2B5EF4-FFF2-40B4-BE49-F238E27FC236}">
                <a16:creationId xmlns:a16="http://schemas.microsoft.com/office/drawing/2014/main" id="{5B297D9A-FA6E-FCFE-580A-F9FF0E8C7A17}"/>
              </a:ext>
            </a:extLst>
          </p:cNvPr>
          <p:cNvSpPr txBox="1"/>
          <p:nvPr/>
        </p:nvSpPr>
        <p:spPr>
          <a:xfrm>
            <a:off x="4085773" y="6387219"/>
            <a:ext cx="1328057" cy="230832"/>
          </a:xfrm>
          <a:prstGeom prst="rect">
            <a:avLst/>
          </a:prstGeom>
          <a:noFill/>
        </p:spPr>
        <p:txBody>
          <a:bodyPr wrap="square">
            <a:spAutoFit/>
          </a:bodyPr>
          <a:lstStyle/>
          <a:p>
            <a:r>
              <a:rPr lang="fr-FR" sz="900" dirty="0">
                <a:hlinkClick r:id="rId4"/>
              </a:rPr>
              <a:t>A. Zhao, 04/2025</a:t>
            </a:r>
            <a:endParaRPr lang="fr-FR" sz="900" dirty="0"/>
          </a:p>
        </p:txBody>
      </p:sp>
    </p:spTree>
    <p:extLst>
      <p:ext uri="{BB962C8B-B14F-4D97-AF65-F5344CB8AC3E}">
        <p14:creationId xmlns:p14="http://schemas.microsoft.com/office/powerpoint/2010/main" val="20782677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FB504-467C-A477-CB3A-41AFB548AD55}"/>
            </a:ext>
          </a:extLst>
        </p:cNvPr>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1B655F11-4B22-9894-9BA6-93188C59525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traitements de texte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8D06EEA5-396D-A1B1-7FF0-D6EAD05A5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678" y="2404210"/>
            <a:ext cx="6770043" cy="3959265"/>
          </a:xfrm>
          <a:prstGeom prst="rect">
            <a:avLst/>
          </a:prstGeom>
        </p:spPr>
      </p:pic>
      <p:pic>
        <p:nvPicPr>
          <p:cNvPr id="4" name="Image 3">
            <a:extLst>
              <a:ext uri="{FF2B5EF4-FFF2-40B4-BE49-F238E27FC236}">
                <a16:creationId xmlns:a16="http://schemas.microsoft.com/office/drawing/2014/main" id="{8E6041F4-0519-7D65-69CC-5A43CEBA2F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1162" y="2619654"/>
            <a:ext cx="1790876" cy="3577320"/>
          </a:xfrm>
          <a:prstGeom prst="rect">
            <a:avLst/>
          </a:prstGeom>
        </p:spPr>
      </p:pic>
      <p:sp>
        <p:nvSpPr>
          <p:cNvPr id="3" name="Titre 6">
            <a:extLst>
              <a:ext uri="{FF2B5EF4-FFF2-40B4-BE49-F238E27FC236}">
                <a16:creationId xmlns:a16="http://schemas.microsoft.com/office/drawing/2014/main" id="{628A2D4D-8653-50AC-672F-DAF98BA92FDD}"/>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Assistants bibliographiques</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4A2EF22C-AB34-1610-C9DA-9E2F3DFD9F77}"/>
              </a:ext>
            </a:extLst>
          </p:cNvPr>
          <p:cNvSpPr txBox="1"/>
          <p:nvPr/>
        </p:nvSpPr>
        <p:spPr>
          <a:xfrm>
            <a:off x="7630204" y="6363475"/>
            <a:ext cx="1047750" cy="215444"/>
          </a:xfrm>
          <a:prstGeom prst="rect">
            <a:avLst/>
          </a:prstGeom>
          <a:noFill/>
        </p:spPr>
        <p:txBody>
          <a:bodyPr wrap="square">
            <a:spAutoFit/>
          </a:bodyPr>
          <a:lstStyle/>
          <a:p>
            <a:r>
              <a:rPr lang="fr-FR" sz="800" dirty="0"/>
              <a:t>ex. : </a:t>
            </a:r>
            <a:r>
              <a:rPr lang="fr-FR" sz="800" dirty="0">
                <a:hlinkClick r:id="rId5"/>
              </a:rPr>
              <a:t>Keenious</a:t>
            </a:r>
            <a:endParaRPr lang="fr-FR" sz="800" dirty="0"/>
          </a:p>
        </p:txBody>
      </p:sp>
    </p:spTree>
    <p:extLst>
      <p:ext uri="{BB962C8B-B14F-4D97-AF65-F5344CB8AC3E}">
        <p14:creationId xmlns:p14="http://schemas.microsoft.com/office/powerpoint/2010/main" val="9075130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E9460-3956-DE07-97C0-7CA73CE2633B}"/>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0EFFB553-1CB5-B10A-D6FB-A68A48ADA3E6}"/>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bases de données bibliographiques</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FCEB5B40-71CF-3B57-B15E-FED6EE265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3722"/>
          <a:stretch/>
        </p:blipFill>
        <p:spPr>
          <a:xfrm>
            <a:off x="542195" y="2477184"/>
            <a:ext cx="8266435" cy="3870003"/>
          </a:xfrm>
          <a:prstGeom prst="rect">
            <a:avLst/>
          </a:prstGeom>
        </p:spPr>
      </p:pic>
      <p:sp>
        <p:nvSpPr>
          <p:cNvPr id="3" name="Rectangle 2">
            <a:extLst>
              <a:ext uri="{FF2B5EF4-FFF2-40B4-BE49-F238E27FC236}">
                <a16:creationId xmlns:a16="http://schemas.microsoft.com/office/drawing/2014/main" id="{67C6A2A9-A528-5A74-6553-D44675DDBBAD}"/>
              </a:ext>
            </a:extLst>
          </p:cNvPr>
          <p:cNvSpPr/>
          <p:nvPr/>
        </p:nvSpPr>
        <p:spPr>
          <a:xfrm>
            <a:off x="3766364" y="6568236"/>
            <a:ext cx="1560042"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https://app.dimensions.ai</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7F5FCC6-D557-09BA-E80F-0A3B7BCBF543}"/>
              </a:ext>
            </a:extLst>
          </p:cNvPr>
          <p:cNvSpPr/>
          <p:nvPr/>
        </p:nvSpPr>
        <p:spPr>
          <a:xfrm>
            <a:off x="729614" y="4721096"/>
            <a:ext cx="287079" cy="12563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5436EA77-8646-BE5E-D3A5-0C9B3C2A82CC}"/>
              </a:ext>
            </a:extLst>
          </p:cNvPr>
          <p:cNvPicPr>
            <a:picLocks noChangeAspect="1"/>
          </p:cNvPicPr>
          <p:nvPr/>
        </p:nvPicPr>
        <p:blipFill>
          <a:blip r:embed="rId4"/>
          <a:stretch>
            <a:fillRect/>
          </a:stretch>
        </p:blipFill>
        <p:spPr>
          <a:xfrm>
            <a:off x="1908040" y="4167841"/>
            <a:ext cx="6836735" cy="1124862"/>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F75B90-752A-CBFB-9527-A6D75D964D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3676" y="5403227"/>
            <a:ext cx="5061099" cy="114253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BFE5635-69D8-79DE-3906-BA009445D63D}"/>
              </a:ext>
            </a:extLst>
          </p:cNvPr>
          <p:cNvSpPr/>
          <p:nvPr/>
        </p:nvSpPr>
        <p:spPr>
          <a:xfrm>
            <a:off x="2251826" y="4436411"/>
            <a:ext cx="602512" cy="14078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92BD10C-8DDB-2C67-7D30-8BCC59B35D1E}"/>
              </a:ext>
            </a:extLst>
          </p:cNvPr>
          <p:cNvSpPr/>
          <p:nvPr/>
        </p:nvSpPr>
        <p:spPr>
          <a:xfrm>
            <a:off x="4675411" y="5624276"/>
            <a:ext cx="650995" cy="23769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823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40AD-A7FB-AF99-97FB-D4DE3830593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5DE93605-EA0A-BD60-DD44-3272937EB2FB}"/>
              </a:ext>
            </a:extLst>
          </p:cNvPr>
          <p:cNvPicPr>
            <a:picLocks noChangeAspect="1"/>
          </p:cNvPicPr>
          <p:nvPr/>
        </p:nvPicPr>
        <p:blipFill>
          <a:blip r:embed="rId2"/>
          <a:stretch>
            <a:fillRect/>
          </a:stretch>
        </p:blipFill>
        <p:spPr>
          <a:xfrm>
            <a:off x="1090248" y="2588908"/>
            <a:ext cx="6724872" cy="3917912"/>
          </a:xfrm>
          <a:prstGeom prst="rect">
            <a:avLst/>
          </a:prstGeom>
        </p:spPr>
      </p:pic>
      <p:sp>
        <p:nvSpPr>
          <p:cNvPr id="4" name="ZoneTexte 3">
            <a:extLst>
              <a:ext uri="{FF2B5EF4-FFF2-40B4-BE49-F238E27FC236}">
                <a16:creationId xmlns:a16="http://schemas.microsoft.com/office/drawing/2014/main" id="{109A14DA-B042-F7F2-FFE8-C0A58893E328}"/>
              </a:ext>
            </a:extLst>
          </p:cNvPr>
          <p:cNvSpPr txBox="1"/>
          <p:nvPr/>
        </p:nvSpPr>
        <p:spPr>
          <a:xfrm>
            <a:off x="3996552" y="65337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JSTOR</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5B563AD6-F720-CDC2-81AC-9640EB9A588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fournisseurs d’accès</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
        <p:nvSpPr>
          <p:cNvPr id="5" name="Titre 6">
            <a:extLst>
              <a:ext uri="{FF2B5EF4-FFF2-40B4-BE49-F238E27FC236}">
                <a16:creationId xmlns:a16="http://schemas.microsoft.com/office/drawing/2014/main" id="{79A88837-0EF3-FFFA-5CAD-381648A99728}"/>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Assistants </a:t>
            </a:r>
            <a:r>
              <a:rPr lang="fr-FR" sz="2000" dirty="0">
                <a:solidFill>
                  <a:srgbClr val="FED402"/>
                </a:solidFill>
                <a:latin typeface="Calibri Light" panose="020F0302020204030204"/>
              </a:rPr>
              <a:t>de lecture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334652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BBBC-9310-A5BF-3720-CB87CD9EF19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A747700-C1DA-2189-4EDE-04D942A3BC13}"/>
              </a:ext>
            </a:extLst>
          </p:cNvPr>
          <p:cNvSpPr txBox="1"/>
          <p:nvPr/>
        </p:nvSpPr>
        <p:spPr>
          <a:xfrm>
            <a:off x="4086199" y="65337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13DEA63E-C2FD-B446-CA4D-D62E77A3B11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ScienceDirect AI</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6" name="Image 5">
            <a:extLst>
              <a:ext uri="{FF2B5EF4-FFF2-40B4-BE49-F238E27FC236}">
                <a16:creationId xmlns:a16="http://schemas.microsoft.com/office/drawing/2014/main" id="{3A07CA62-9D7C-CA40-8CF9-44DB3AC2EC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440" y="2618866"/>
            <a:ext cx="7781365" cy="3914848"/>
          </a:xfrm>
          <a:prstGeom prst="rect">
            <a:avLst/>
          </a:prstGeom>
        </p:spPr>
      </p:pic>
    </p:spTree>
    <p:extLst>
      <p:ext uri="{BB962C8B-B14F-4D97-AF65-F5344CB8AC3E}">
        <p14:creationId xmlns:p14="http://schemas.microsoft.com/office/powerpoint/2010/main" val="8557080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93D387A2-C067-FD3F-83FC-671054A7FC58}"/>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le cas Google scholar</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3" name="Image 2">
            <a:extLst>
              <a:ext uri="{FF2B5EF4-FFF2-40B4-BE49-F238E27FC236}">
                <a16:creationId xmlns:a16="http://schemas.microsoft.com/office/drawing/2014/main" id="{0E92BD35-B609-3D86-CE09-D6DA545EAF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7860" y="2581193"/>
            <a:ext cx="5721140" cy="3957670"/>
          </a:xfrm>
          <a:prstGeom prst="rect">
            <a:avLst/>
          </a:prstGeom>
        </p:spPr>
      </p:pic>
      <p:sp>
        <p:nvSpPr>
          <p:cNvPr id="4" name="Rectangle 3">
            <a:extLst>
              <a:ext uri="{FF2B5EF4-FFF2-40B4-BE49-F238E27FC236}">
                <a16:creationId xmlns:a16="http://schemas.microsoft.com/office/drawing/2014/main" id="{647D1956-30E3-C859-D4B3-D4531B5D5B9D}"/>
              </a:ext>
            </a:extLst>
          </p:cNvPr>
          <p:cNvSpPr/>
          <p:nvPr/>
        </p:nvSpPr>
        <p:spPr>
          <a:xfrm>
            <a:off x="1731444" y="2852492"/>
            <a:ext cx="232812"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6DB93E4-B464-5518-8467-F52D96FF402B}"/>
              </a:ext>
            </a:extLst>
          </p:cNvPr>
          <p:cNvSpPr/>
          <p:nvPr/>
        </p:nvSpPr>
        <p:spPr>
          <a:xfrm>
            <a:off x="3155084" y="2909642"/>
            <a:ext cx="2140816"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038A4CD-CAAF-EE6C-5E52-D26680086291}"/>
              </a:ext>
            </a:extLst>
          </p:cNvPr>
          <p:cNvSpPr txBox="1"/>
          <p:nvPr/>
        </p:nvSpPr>
        <p:spPr>
          <a:xfrm>
            <a:off x="3345688" y="6538863"/>
            <a:ext cx="2882900" cy="261610"/>
          </a:xfrm>
          <a:prstGeom prst="rect">
            <a:avLst/>
          </a:prstGeom>
          <a:noFill/>
        </p:spPr>
        <p:txBody>
          <a:bodyPr wrap="square">
            <a:spAutoFit/>
          </a:bodyPr>
          <a:lstStyle/>
          <a:p>
            <a:r>
              <a:rPr lang="fr-FR" sz="1100" dirty="0">
                <a:hlinkClick r:id="rId4"/>
              </a:rPr>
              <a:t>extension Google scholar PDF reader (Chrome)</a:t>
            </a:r>
            <a:endParaRPr lang="fr-FR" sz="1100" dirty="0"/>
          </a:p>
        </p:txBody>
      </p:sp>
    </p:spTree>
    <p:extLst>
      <p:ext uri="{BB962C8B-B14F-4D97-AF65-F5344CB8AC3E}">
        <p14:creationId xmlns:p14="http://schemas.microsoft.com/office/powerpoint/2010/main" val="8323611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45AC5B-E5D2-2FD1-495E-6EAA89ED1E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9249" b="1"/>
          <a:stretch/>
        </p:blipFill>
        <p:spPr bwMode="auto">
          <a:xfrm>
            <a:off x="442749" y="2725799"/>
            <a:ext cx="3953794" cy="2865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BD0E663-B3DC-C924-336E-68682B1378AA}"/>
              </a:ext>
            </a:extLst>
          </p:cNvPr>
          <p:cNvSpPr txBox="1"/>
          <p:nvPr/>
        </p:nvSpPr>
        <p:spPr>
          <a:xfrm>
            <a:off x="2229146" y="5755976"/>
            <a:ext cx="685800" cy="215444"/>
          </a:xfrm>
          <a:prstGeom prst="rect">
            <a:avLst/>
          </a:prstGeom>
          <a:noFill/>
        </p:spPr>
        <p:txBody>
          <a:bodyPr wrap="square">
            <a:spAutoFit/>
          </a:bodyPr>
          <a:lstStyle/>
          <a:p>
            <a:r>
              <a:rPr lang="fr-FR" sz="800" dirty="0">
                <a:hlinkClick r:id="rId4"/>
              </a:rPr>
              <a:t>Clarivate</a:t>
            </a:r>
            <a:endParaRPr lang="fr-FR" sz="800" dirty="0"/>
          </a:p>
        </p:txBody>
      </p:sp>
      <p:sp>
        <p:nvSpPr>
          <p:cNvPr id="9" name="ZoneTexte 8">
            <a:extLst>
              <a:ext uri="{FF2B5EF4-FFF2-40B4-BE49-F238E27FC236}">
                <a16:creationId xmlns:a16="http://schemas.microsoft.com/office/drawing/2014/main" id="{06E81BAB-0F20-3536-CC15-ED27757FB48F}"/>
              </a:ext>
            </a:extLst>
          </p:cNvPr>
          <p:cNvSpPr txBox="1"/>
          <p:nvPr/>
        </p:nvSpPr>
        <p:spPr>
          <a:xfrm>
            <a:off x="2229146" y="2084391"/>
            <a:ext cx="1086146" cy="369332"/>
          </a:xfrm>
          <a:prstGeom prst="rect">
            <a:avLst/>
          </a:prstGeom>
          <a:noFill/>
        </p:spPr>
        <p:txBody>
          <a:bodyPr wrap="square">
            <a:spAutoFit/>
          </a:bodyPr>
          <a:lstStyle/>
          <a:p>
            <a:r>
              <a:rPr lang="fr-FR" dirty="0"/>
              <a:t>2024</a:t>
            </a:r>
          </a:p>
        </p:txBody>
      </p:sp>
      <p:sp>
        <p:nvSpPr>
          <p:cNvPr id="10" name="ZoneTexte 9">
            <a:extLst>
              <a:ext uri="{FF2B5EF4-FFF2-40B4-BE49-F238E27FC236}">
                <a16:creationId xmlns:a16="http://schemas.microsoft.com/office/drawing/2014/main" id="{1B89722B-15FF-3CFC-1555-0029CF91DE07}"/>
              </a:ext>
            </a:extLst>
          </p:cNvPr>
          <p:cNvSpPr txBox="1"/>
          <p:nvPr/>
        </p:nvSpPr>
        <p:spPr>
          <a:xfrm>
            <a:off x="6648746" y="2084391"/>
            <a:ext cx="1086146" cy="369332"/>
          </a:xfrm>
          <a:prstGeom prst="rect">
            <a:avLst/>
          </a:prstGeom>
          <a:noFill/>
        </p:spPr>
        <p:txBody>
          <a:bodyPr wrap="square">
            <a:spAutoFit/>
          </a:bodyPr>
          <a:lstStyle/>
          <a:p>
            <a:r>
              <a:rPr lang="fr-FR" dirty="0"/>
              <a:t>2025</a:t>
            </a:r>
          </a:p>
        </p:txBody>
      </p:sp>
      <p:pic>
        <p:nvPicPr>
          <p:cNvPr id="12" name="Image 11">
            <a:extLst>
              <a:ext uri="{FF2B5EF4-FFF2-40B4-BE49-F238E27FC236}">
                <a16:creationId xmlns:a16="http://schemas.microsoft.com/office/drawing/2014/main" id="{9A4BBC10-C803-93F9-DF77-4B6B4CDF342C}"/>
              </a:ext>
            </a:extLst>
          </p:cNvPr>
          <p:cNvPicPr>
            <a:picLocks noChangeAspect="1"/>
          </p:cNvPicPr>
          <p:nvPr/>
        </p:nvPicPr>
        <p:blipFill>
          <a:blip r:embed="rId5" cstate="screen">
            <a:extLst>
              <a:ext uri="{28A0092B-C50C-407E-A947-70E740481C1C}">
                <a14:useLocalDpi xmlns:a14="http://schemas.microsoft.com/office/drawing/2010/main"/>
              </a:ext>
            </a:extLst>
          </a:blip>
          <a:srcRect r="2574"/>
          <a:stretch/>
        </p:blipFill>
        <p:spPr>
          <a:xfrm>
            <a:off x="4747459" y="3106051"/>
            <a:ext cx="3953792" cy="2105319"/>
          </a:xfrm>
          <a:prstGeom prst="rect">
            <a:avLst/>
          </a:prstGeom>
        </p:spPr>
      </p:pic>
      <p:sp>
        <p:nvSpPr>
          <p:cNvPr id="14" name="ZoneTexte 13">
            <a:extLst>
              <a:ext uri="{FF2B5EF4-FFF2-40B4-BE49-F238E27FC236}">
                <a16:creationId xmlns:a16="http://schemas.microsoft.com/office/drawing/2014/main" id="{FF8AC9DC-EE2D-DFA1-DE5C-AB3B574C2423}"/>
              </a:ext>
            </a:extLst>
          </p:cNvPr>
          <p:cNvSpPr txBox="1"/>
          <p:nvPr/>
        </p:nvSpPr>
        <p:spPr>
          <a:xfrm>
            <a:off x="6562873" y="5755976"/>
            <a:ext cx="628946" cy="215444"/>
          </a:xfrm>
          <a:prstGeom prst="rect">
            <a:avLst/>
          </a:prstGeom>
          <a:noFill/>
        </p:spPr>
        <p:txBody>
          <a:bodyPr wrap="square">
            <a:spAutoFit/>
          </a:bodyPr>
          <a:lstStyle/>
          <a:p>
            <a:r>
              <a:rPr lang="fr-FR" sz="800" dirty="0">
                <a:hlinkClick r:id="rId6"/>
              </a:rPr>
              <a:t>Clarivate</a:t>
            </a:r>
            <a:endParaRPr lang="fr-FR" sz="800" dirty="0"/>
          </a:p>
        </p:txBody>
      </p:sp>
      <p:sp>
        <p:nvSpPr>
          <p:cNvPr id="15" name="Titre 6">
            <a:extLst>
              <a:ext uri="{FF2B5EF4-FFF2-40B4-BE49-F238E27FC236}">
                <a16:creationId xmlns:a16="http://schemas.microsoft.com/office/drawing/2014/main" id="{6212DC00-6652-63FB-9F2F-3634E6AB4C70}"/>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Vers l’ère de l’IA agentique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498425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F41E9-F34E-DDFA-5489-6F8BB680857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832A16F-B5EB-A150-D34E-0A928CB55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977" y="2631810"/>
            <a:ext cx="4310343" cy="2655171"/>
          </a:xfrm>
          <a:prstGeom prst="rect">
            <a:avLst/>
          </a:prstGeom>
        </p:spPr>
      </p:pic>
      <p:sp>
        <p:nvSpPr>
          <p:cNvPr id="6" name="Rectangle 5">
            <a:extLst>
              <a:ext uri="{FF2B5EF4-FFF2-40B4-BE49-F238E27FC236}">
                <a16:creationId xmlns:a16="http://schemas.microsoft.com/office/drawing/2014/main" id="{CBE95772-E074-C645-FD59-15FBA19196BA}"/>
              </a:ext>
            </a:extLst>
          </p:cNvPr>
          <p:cNvSpPr/>
          <p:nvPr/>
        </p:nvSpPr>
        <p:spPr>
          <a:xfrm>
            <a:off x="4140435" y="5415865"/>
            <a:ext cx="1050609" cy="195759"/>
          </a:xfrm>
          <a:prstGeom prst="rect">
            <a:avLst/>
          </a:prstGeom>
        </p:spPr>
        <p:txBody>
          <a:bodyPr wrap="none">
            <a:spAutoFit/>
          </a:bodyPr>
          <a:lstStyle/>
          <a:p>
            <a:pPr marL="65485" lvl="1" algn="ctr">
              <a:lnSpc>
                <a:spcPct val="120000"/>
              </a:lnSpc>
            </a:pPr>
            <a:r>
              <a:rPr lang="fr-FR" sz="600" dirty="0"/>
              <a:t>Perplexity Deep Research</a:t>
            </a:r>
          </a:p>
        </p:txBody>
      </p:sp>
      <p:pic>
        <p:nvPicPr>
          <p:cNvPr id="8" name="Image 7">
            <a:extLst>
              <a:ext uri="{FF2B5EF4-FFF2-40B4-BE49-F238E27FC236}">
                <a16:creationId xmlns:a16="http://schemas.microsoft.com/office/drawing/2014/main" id="{4D80BC1E-ED4D-CDEA-69D3-DFECDBEE9C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3305" y="1823423"/>
            <a:ext cx="3297726" cy="4870193"/>
          </a:xfrm>
          <a:prstGeom prst="rect">
            <a:avLst/>
          </a:prstGeom>
        </p:spPr>
      </p:pic>
      <p:sp>
        <p:nvSpPr>
          <p:cNvPr id="3" name="Espace réservé du contenu 2">
            <a:extLst>
              <a:ext uri="{FF2B5EF4-FFF2-40B4-BE49-F238E27FC236}">
                <a16:creationId xmlns:a16="http://schemas.microsoft.com/office/drawing/2014/main" id="{7C78EC18-E720-E056-4B56-A99C70E6848D}"/>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a:t>
            </a:r>
            <a:r>
              <a:rPr lang="fr-FR" i="1" dirty="0"/>
              <a:t>deep research</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0736846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B22CA-9F13-F97F-BEDE-44285CC4014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6564FDC-8357-7570-1BB3-2DE5620CCE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4716" y="994600"/>
            <a:ext cx="3404719" cy="3656908"/>
          </a:xfrm>
          <a:prstGeom prst="rect">
            <a:avLst/>
          </a:prstGeom>
        </p:spPr>
      </p:pic>
      <p:pic>
        <p:nvPicPr>
          <p:cNvPr id="6" name="Image 5">
            <a:extLst>
              <a:ext uri="{FF2B5EF4-FFF2-40B4-BE49-F238E27FC236}">
                <a16:creationId xmlns:a16="http://schemas.microsoft.com/office/drawing/2014/main" id="{B74947DD-6BB4-27E9-2171-4BBFEF3D8D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38094" y="994600"/>
            <a:ext cx="4819361" cy="2494872"/>
          </a:xfrm>
          <a:prstGeom prst="rect">
            <a:avLst/>
          </a:prstGeom>
        </p:spPr>
      </p:pic>
      <p:pic>
        <p:nvPicPr>
          <p:cNvPr id="7" name="Image 6">
            <a:extLst>
              <a:ext uri="{FF2B5EF4-FFF2-40B4-BE49-F238E27FC236}">
                <a16:creationId xmlns:a16="http://schemas.microsoft.com/office/drawing/2014/main" id="{2DB97DAD-A3A2-FAB2-BC5C-B5AF19327F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8093" y="3563108"/>
            <a:ext cx="4823037" cy="2966646"/>
          </a:xfrm>
          <a:prstGeom prst="rect">
            <a:avLst/>
          </a:prstGeom>
        </p:spPr>
      </p:pic>
      <p:sp>
        <p:nvSpPr>
          <p:cNvPr id="2" name="Rectangle 1">
            <a:extLst>
              <a:ext uri="{FF2B5EF4-FFF2-40B4-BE49-F238E27FC236}">
                <a16:creationId xmlns:a16="http://schemas.microsoft.com/office/drawing/2014/main" id="{50EB4672-449F-DE93-9597-9BB4F1B0979F}"/>
              </a:ext>
            </a:extLst>
          </p:cNvPr>
          <p:cNvSpPr/>
          <p:nvPr/>
        </p:nvSpPr>
        <p:spPr>
          <a:xfrm>
            <a:off x="3103954" y="4651508"/>
            <a:ext cx="944810" cy="195759"/>
          </a:xfrm>
          <a:prstGeom prst="rect">
            <a:avLst/>
          </a:prstGeom>
        </p:spPr>
        <p:txBody>
          <a:bodyPr wrap="none">
            <a:spAutoFit/>
          </a:bodyPr>
          <a:lstStyle/>
          <a:p>
            <a:pPr marL="65485" lvl="1" algn="ctr">
              <a:lnSpc>
                <a:spcPct val="120000"/>
              </a:lnSpc>
            </a:pPr>
            <a:r>
              <a:rPr lang="fr-FR" sz="600" dirty="0"/>
              <a:t>SciSpace Deep </a:t>
            </a:r>
            <a:r>
              <a:rPr lang="fr-FR" sz="600" dirty="0" err="1"/>
              <a:t>Review</a:t>
            </a:r>
            <a:endParaRPr lang="fr-FR" sz="600" dirty="0"/>
          </a:p>
        </p:txBody>
      </p:sp>
    </p:spTree>
    <p:extLst>
      <p:ext uri="{BB962C8B-B14F-4D97-AF65-F5344CB8AC3E}">
        <p14:creationId xmlns:p14="http://schemas.microsoft.com/office/powerpoint/2010/main" val="24848397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C42712-5AF2-9AF9-B178-26696BEF23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107" y="2030058"/>
            <a:ext cx="4372000" cy="328653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2847EA68-BEDB-94D0-315D-25DDB27D9176}"/>
              </a:ext>
            </a:extLst>
          </p:cNvPr>
          <p:cNvSpPr txBox="1"/>
          <p:nvPr/>
        </p:nvSpPr>
        <p:spPr>
          <a:xfrm>
            <a:off x="1847622" y="5480033"/>
            <a:ext cx="1421685" cy="400110"/>
          </a:xfrm>
          <a:prstGeom prst="rect">
            <a:avLst/>
          </a:prstGeom>
          <a:noFill/>
        </p:spPr>
        <p:txBody>
          <a:bodyPr wrap="square">
            <a:spAutoFit/>
          </a:bodyPr>
          <a:lstStyle/>
          <a:p>
            <a:pPr algn="ctr"/>
            <a:r>
              <a:rPr lang="fr-FR" sz="1000" dirty="0">
                <a:hlinkClick r:id="rId4"/>
              </a:rPr>
              <a:t>https://undermind.ai/</a:t>
            </a:r>
            <a:r>
              <a:rPr lang="fr-FR" sz="1000" dirty="0"/>
              <a:t> </a:t>
            </a:r>
            <a:br>
              <a:rPr lang="fr-FR" sz="1000" dirty="0"/>
            </a:br>
            <a:r>
              <a:rPr lang="fr-FR" sz="1000" dirty="0"/>
              <a:t>(</a:t>
            </a:r>
            <a:r>
              <a:rPr lang="fr-FR" sz="1000" dirty="0" err="1"/>
              <a:t>Undermind</a:t>
            </a:r>
            <a:r>
              <a:rPr lang="fr-FR" sz="1000" dirty="0"/>
              <a:t>)</a:t>
            </a:r>
          </a:p>
        </p:txBody>
      </p:sp>
      <p:pic>
        <p:nvPicPr>
          <p:cNvPr id="9" name="Image 8">
            <a:extLst>
              <a:ext uri="{FF2B5EF4-FFF2-40B4-BE49-F238E27FC236}">
                <a16:creationId xmlns:a16="http://schemas.microsoft.com/office/drawing/2014/main" id="{8E962093-0417-7CC4-A526-9216F4AB6F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85420" y="1734470"/>
            <a:ext cx="3068383" cy="185554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E506D979-7E40-C706-8115-35C859E513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5420" y="3673327"/>
            <a:ext cx="3608954" cy="1181763"/>
          </a:xfrm>
          <a:prstGeom prst="rect">
            <a:avLst/>
          </a:prstGeom>
          <a:effectLst>
            <a:outerShdw blurRad="2921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2282C1DF-D9DA-C86F-8670-1AD4464F66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5420" y="4938407"/>
            <a:ext cx="3608954" cy="87646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84554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47CA89-C390-4472-891E-8527DD9BDA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367" y="1"/>
            <a:ext cx="8919633" cy="6858000"/>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8" name="Tableau 17">
            <a:extLst>
              <a:ext uri="{FF2B5EF4-FFF2-40B4-BE49-F238E27FC236}">
                <a16:creationId xmlns:a16="http://schemas.microsoft.com/office/drawing/2014/main" id="{30107C54-0BEF-456D-B0B6-BF6064FC8E8C}"/>
              </a:ext>
            </a:extLst>
          </p:cNvPr>
          <p:cNvGraphicFramePr>
            <a:graphicFrameLocks noGrp="1"/>
          </p:cNvGraphicFramePr>
          <p:nvPr>
            <p:extLst>
              <p:ext uri="{D42A27DB-BD31-4B8C-83A1-F6EECF244321}">
                <p14:modId xmlns:p14="http://schemas.microsoft.com/office/powerpoint/2010/main" val="3944618054"/>
              </p:ext>
            </p:extLst>
          </p:nvPr>
        </p:nvGraphicFramePr>
        <p:xfrm>
          <a:off x="784317" y="2980348"/>
          <a:ext cx="7799731" cy="3801282"/>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50" b="0" i="0" u="none" strike="noStrike" kern="1200" cap="none" spc="0" normalizeH="0" baseline="0" dirty="0">
                          <a:ln>
                            <a:noFill/>
                          </a:ln>
                          <a:solidFill>
                            <a:srgbClr val="9090F0"/>
                          </a:solidFill>
                          <a:effectLst/>
                          <a:uLnTx/>
                          <a:uFillTx/>
                          <a:latin typeface="Calibri" panose="020F0502020204030204"/>
                          <a:ea typeface="+mn-ea"/>
                          <a:cs typeface="+mn-cs"/>
                        </a:rPr>
                        <a:t>Présentation</a:t>
                      </a:r>
                      <a:endParaRPr kumimoji="0" lang="fr-FR" sz="1100" b="0"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900" b="0" i="1" u="none" strike="noStrike" kern="1200" cap="none" spc="0" normalizeH="0" baseline="0" dirty="0">
                          <a:ln>
                            <a:noFill/>
                          </a:ln>
                          <a:solidFill>
                            <a:schemeClr val="tx1"/>
                          </a:solidFill>
                          <a:effectLst/>
                          <a:uLnTx/>
                          <a:uFillTx/>
                          <a:latin typeface="+mn-lt"/>
                          <a:ea typeface="+mn-ea"/>
                          <a:cs typeface="+mn-cs"/>
                        </a:rPr>
                        <a:t>Semantic Scholar is a free, AI-powered research tool for scientific literature, based at the Allen Institute for AI </a:t>
                      </a:r>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215 M. de références de publications (partenariats avec </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hlinkClick r:id="rId4"/>
                        </a:rPr>
                        <a:t>éditeurs, sociétés savantes fournisseurs, serveurs d’archives et </a:t>
                      </a:r>
                      <a:r>
                        <a:rPr kumimoji="0" lang="fr-FR" sz="800" b="0" i="1" u="none" strike="noStrike" kern="1200" cap="none" spc="0" normalizeH="0" baseline="0" dirty="0">
                          <a:ln>
                            <a:noFill/>
                          </a:ln>
                          <a:solidFill>
                            <a:srgbClr val="9090F0"/>
                          </a:solidFill>
                          <a:effectLst/>
                          <a:uLnTx/>
                          <a:uFillTx/>
                          <a:latin typeface="Calibri" panose="020F0502020204030204"/>
                          <a:ea typeface="+mn-ea"/>
                          <a:cs typeface="+mn-cs"/>
                          <a:hlinkClick r:id="rId4"/>
                        </a:rPr>
                        <a:t>preprints</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 :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Nature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rPr>
                        <a:t>Pubmed</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HAL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crawling</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5"/>
                        </a:rPr>
                        <a:t>ne couvre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ni Google Scholar, ni les réseaux sociaux académiques (ResearchGate, Academia), mais seulement une partie (60 M. ?) avec le texte intégral ?</a:t>
                      </a:r>
                    </a:p>
                    <a:p>
                      <a:r>
                        <a:rPr kumimoji="0" lang="fr-FR" sz="800" b="0" i="0" u="none" strike="noStrike" kern="1200" cap="none" spc="0" normalizeH="0" baseline="0" dirty="0">
                          <a:ln>
                            <a:noFill/>
                          </a:ln>
                          <a:solidFill>
                            <a:schemeClr val="tx1"/>
                          </a:solidFill>
                          <a:effectLst/>
                          <a:uLnTx/>
                          <a:uFillTx/>
                          <a:latin typeface="+mn-lt"/>
                          <a:ea typeface="+mn-ea"/>
                          <a:cs typeface="+mn-cs"/>
                        </a:rPr>
                        <a:t>! présence de </a:t>
                      </a:r>
                      <a:r>
                        <a:rPr kumimoji="0" lang="fr-FR" sz="800" b="0" i="1" u="none" strike="noStrike" kern="1200" cap="none" spc="0" normalizeH="0" baseline="0" dirty="0" err="1">
                          <a:ln>
                            <a:noFill/>
                          </a:ln>
                          <a:solidFill>
                            <a:schemeClr val="tx1"/>
                          </a:solidFill>
                          <a:effectLst/>
                          <a:uLnTx/>
                          <a:uFillTx/>
                          <a:latin typeface="+mn-lt"/>
                          <a:ea typeface="+mn-ea"/>
                          <a:cs typeface="+mn-cs"/>
                        </a:rPr>
                        <a:t>preprints</a:t>
                      </a:r>
                      <a:r>
                        <a:rPr kumimoji="0" lang="fr-FR" sz="800" b="0" i="0" u="none" strike="noStrike" kern="1200" cap="none" spc="0" normalizeH="0" baseline="0" dirty="0">
                          <a:ln>
                            <a:noFill/>
                          </a:ln>
                          <a:solidFill>
                            <a:schemeClr val="tx1"/>
                          </a:solidFill>
                          <a:effectLst/>
                          <a:uLnTx/>
                          <a:uFillTx/>
                          <a:latin typeface="+mn-lt"/>
                          <a:ea typeface="+mn-ea"/>
                          <a:cs typeface="+mn-cs"/>
                        </a:rPr>
                        <a:t>, d’articles d’éditeurs prédateurs</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privilégie les articles en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6"/>
                        </a:rPr>
                        <a:t>anglais</a:t>
                      </a:r>
                      <a:endParaRPr kumimoji="0" lang="fr-FR" sz="8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outils de recherche et de découverte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AI-</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driven</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extraction sémantique des données (ex. : auteurs, champs, citations, résumés automatiques TL;DR,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Ask</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this</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paper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7"/>
                        </a:rPr>
                        <a:t>Semantic reader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ajout de contexte personnalisé, annotations et surlignages (! en développement, surtout pour arXiv)</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recommandations personnalisées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8"/>
                        </a:rPr>
                        <a:t>library</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et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research</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9"/>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feeds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nombreuses fonctionnalités en voie de déploiement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(version bêta notamment, mais pas seulement) entraînant des informations très inégales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possibilité d’avoir un compte (alertes, recommandations personnalisées, bibliothèque, gestion de sa page chercheur)</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fonctionnalités de recherche insuffisantes pour des recherches poussées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10"/>
                        </a:rPr>
                        <a:t>pas d’opérateurs booléens</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pas de recherche avancée, problème sur les guillemets)</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éléments difficiles à comprendre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(la notion de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most</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11"/>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influential</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 les données utilisées pour l’IA comme l’accès au texte intégral ; affichage</a:t>
                      </a:r>
                      <a:b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b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résultats souvent aléatoire en nombre et en ordre ; éléments manquants par rapport au texte d’origine, notamment les références bibliographiques)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 inégalité des informations (</a:t>
                      </a:r>
                      <a:r>
                        <a:rPr kumimoji="0" lang="fr-FR" sz="800" b="0" i="1" u="none" strike="noStrike" kern="1200" cap="none" spc="0" normalizeH="0" baseline="0" dirty="0">
                          <a:ln>
                            <a:noFill/>
                          </a:ln>
                          <a:solidFill>
                            <a:schemeClr val="tx1"/>
                          </a:solidFill>
                          <a:effectLst/>
                          <a:uLnTx/>
                          <a:uFillTx/>
                          <a:latin typeface="+mn-lt"/>
                          <a:ea typeface="+mn-ea"/>
                          <a:cs typeface="+mn-cs"/>
                        </a:rPr>
                        <a:t>a minima </a:t>
                      </a:r>
                      <a:r>
                        <a:rPr kumimoji="0" lang="fr-FR" sz="800" b="0" i="0" u="none" strike="noStrike" kern="1200" cap="none" spc="0" normalizeH="0" baseline="0" dirty="0">
                          <a:ln>
                            <a:noFill/>
                          </a:ln>
                          <a:solidFill>
                            <a:schemeClr val="tx1"/>
                          </a:solidFill>
                          <a:effectLst/>
                          <a:uLnTx/>
                          <a:uFillTx/>
                          <a:latin typeface="+mn-lt"/>
                          <a:ea typeface="+mn-ea"/>
                          <a:cs typeface="+mn-cs"/>
                        </a:rPr>
                        <a:t>: références bibliographiques ; accès à </a:t>
                      </a:r>
                      <a:r>
                        <a:rPr kumimoji="0" lang="fr-FR" sz="800" b="0" i="1" u="none" strike="noStrike" kern="1200" cap="none" spc="0" normalizeH="0" baseline="0" dirty="0">
                          <a:ln>
                            <a:noFill/>
                          </a:ln>
                          <a:solidFill>
                            <a:schemeClr val="tx1"/>
                          </a:solidFill>
                          <a:effectLst/>
                          <a:uLnTx/>
                          <a:uFillTx/>
                          <a:latin typeface="+mn-lt"/>
                          <a:ea typeface="+mn-ea"/>
                          <a:cs typeface="+mn-cs"/>
                        </a:rPr>
                        <a:t>abstract </a:t>
                      </a:r>
                      <a:r>
                        <a:rPr kumimoji="0" lang="fr-FR" sz="800" b="0" i="0" u="none" strike="noStrike" kern="1200" cap="none" spc="0" normalizeH="0" baseline="0" dirty="0">
                          <a:ln>
                            <a:noFill/>
                          </a:ln>
                          <a:solidFill>
                            <a:schemeClr val="tx1"/>
                          </a:solidFill>
                          <a:effectLst/>
                          <a:uLnTx/>
                          <a:uFillTx/>
                          <a:latin typeface="+mn-lt"/>
                          <a:ea typeface="+mn-ea"/>
                          <a:cs typeface="+mn-cs"/>
                        </a:rPr>
                        <a:t>et</a:t>
                      </a:r>
                      <a:r>
                        <a:rPr kumimoji="0" lang="fr-FR" sz="800" b="0" i="1" u="none" strike="noStrike" kern="1200" cap="none" spc="0" normalizeH="0" baseline="0" dirty="0">
                          <a:ln>
                            <a:noFill/>
                          </a:ln>
                          <a:solidFill>
                            <a:schemeClr val="tx1"/>
                          </a:solidFill>
                          <a:effectLst/>
                          <a:uLnTx/>
                          <a:uFillTx/>
                          <a:latin typeface="+mn-lt"/>
                          <a:ea typeface="+mn-ea"/>
                          <a:cs typeface="+mn-cs"/>
                        </a:rPr>
                        <a:t> </a:t>
                      </a:r>
                      <a:r>
                        <a:rPr kumimoji="0" lang="fr-FR" sz="800" b="0" i="0" u="none" strike="noStrike" kern="1200" cap="none" spc="0" normalizeH="0" baseline="0" dirty="0">
                          <a:ln>
                            <a:noFill/>
                          </a:ln>
                          <a:solidFill>
                            <a:schemeClr val="tx1"/>
                          </a:solidFill>
                          <a:effectLst/>
                          <a:uLnTx/>
                          <a:uFillTx/>
                          <a:latin typeface="+mn-lt"/>
                          <a:ea typeface="+mn-ea"/>
                          <a:cs typeface="+mn-cs"/>
                        </a:rPr>
                        <a:t>texte intégral variable) ; dans les faits, les outils interrogés ne le sont pas nécessairement de manière exhaustive (ex. : HAL)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ses données, ouvertes, constituent la base de </a:t>
                      </a:r>
                      <a:r>
                        <a:rPr kumimoji="0" lang="fr-FR" sz="800" b="0" i="0" u="none" strike="noStrike" kern="1200" cap="none" spc="0" normalizeH="0" baseline="0" dirty="0">
                          <a:ln>
                            <a:noFill/>
                          </a:ln>
                          <a:solidFill>
                            <a:schemeClr val="tx1"/>
                          </a:solidFill>
                          <a:effectLst/>
                          <a:uLnTx/>
                          <a:uFillTx/>
                          <a:latin typeface="+mn-lt"/>
                          <a:ea typeface="+mn-ea"/>
                          <a:cs typeface="+mn-cs"/>
                          <a:hlinkClick r:id="rId12"/>
                        </a:rPr>
                        <a:t>plus de 600 services</a:t>
                      </a:r>
                      <a:r>
                        <a:rPr kumimoji="0" lang="fr-FR" sz="800" b="0" i="0" u="none" strike="noStrike" kern="1200" cap="none" spc="0" normalizeH="0" baseline="0" dirty="0">
                          <a:ln>
                            <a:noFill/>
                          </a:ln>
                          <a:solidFill>
                            <a:schemeClr val="tx1"/>
                          </a:solidFill>
                          <a:effectLst/>
                          <a:uLnTx/>
                          <a:uFillTx/>
                          <a:latin typeface="+mn-lt"/>
                          <a:ea typeface="+mn-ea"/>
                          <a:cs typeface="+mn-cs"/>
                        </a:rPr>
                        <a:t> : Consensus, Elicit, Perplexity, </a:t>
                      </a:r>
                      <a:r>
                        <a:rPr kumimoji="0" lang="fr-FR" sz="800" b="0" i="0" u="none" strike="noStrike" kern="1200" cap="none" spc="0" normalizeH="0" baseline="0" dirty="0" err="1">
                          <a:ln>
                            <a:noFill/>
                          </a:ln>
                          <a:solidFill>
                            <a:schemeClr val="tx1"/>
                          </a:solidFill>
                          <a:effectLst/>
                          <a:uLnTx/>
                          <a:uFillTx/>
                          <a:latin typeface="+mn-lt"/>
                          <a:ea typeface="+mn-ea"/>
                          <a:cs typeface="+mn-cs"/>
                        </a:rPr>
                        <a:t>Connected</a:t>
                      </a:r>
                      <a:r>
                        <a:rPr kumimoji="0" lang="fr-FR" sz="800" b="0" i="0" u="none" strike="noStrike" kern="1200" cap="none" spc="0" normalizeH="0" baseline="0" dirty="0">
                          <a:ln>
                            <a:noFill/>
                          </a:ln>
                          <a:solidFill>
                            <a:schemeClr val="tx1"/>
                          </a:solidFill>
                          <a:effectLst/>
                          <a:uLnTx/>
                          <a:uFillTx/>
                          <a:latin typeface="+mn-lt"/>
                          <a:ea typeface="+mn-ea"/>
                          <a:cs typeface="+mn-cs"/>
                        </a:rPr>
                        <a:t> Papers, Iris (notamment </a:t>
                      </a:r>
                      <a:r>
                        <a:rPr kumimoji="0" lang="fr-FR" sz="800" b="0" i="1" u="none" strike="noStrike" kern="1200" cap="none" spc="0" normalizeH="0" baseline="0" dirty="0">
                          <a:ln>
                            <a:noFill/>
                          </a:ln>
                          <a:solidFill>
                            <a:schemeClr val="tx1"/>
                          </a:solidFill>
                          <a:effectLst/>
                          <a:uLnTx/>
                          <a:uFillTx/>
                          <a:latin typeface="+mn-lt"/>
                          <a:ea typeface="+mn-ea"/>
                          <a:cs typeface="+mn-cs"/>
                        </a:rPr>
                        <a:t>via</a:t>
                      </a:r>
                      <a:r>
                        <a:rPr kumimoji="0" lang="fr-FR" sz="800" b="0" i="0" u="none" strike="noStrike" kern="1200" cap="none" spc="0" normalizeH="0" baseline="0" dirty="0">
                          <a:ln>
                            <a:noFill/>
                          </a:ln>
                          <a:solidFill>
                            <a:schemeClr val="tx1"/>
                          </a:solidFill>
                          <a:effectLst/>
                          <a:uLnTx/>
                          <a:uFillTx/>
                          <a:latin typeface="+mn-lt"/>
                          <a:ea typeface="+mn-ea"/>
                          <a:cs typeface="+mn-cs"/>
                        </a:rPr>
                        <a:t> le </a:t>
                      </a:r>
                      <a:r>
                        <a:rPr kumimoji="0" lang="en-US" sz="800" b="0" i="0" u="none" strike="noStrike" kern="1200" cap="none" spc="0" normalizeH="0" baseline="0" dirty="0">
                          <a:ln>
                            <a:noFill/>
                          </a:ln>
                          <a:solidFill>
                            <a:schemeClr val="tx1"/>
                          </a:solidFill>
                          <a:effectLst/>
                          <a:uLnTx/>
                          <a:uFillTx/>
                          <a:latin typeface="+mn-lt"/>
                          <a:ea typeface="+mn-ea"/>
                          <a:cs typeface="+mn-cs"/>
                        </a:rPr>
                        <a:t> </a:t>
                      </a:r>
                      <a:r>
                        <a:rPr kumimoji="0" lang="en-US" sz="800" b="0" i="1" u="none" strike="noStrike" kern="1200" cap="none" spc="0" normalizeH="0" baseline="0" dirty="0">
                          <a:ln>
                            <a:noFill/>
                          </a:ln>
                          <a:solidFill>
                            <a:schemeClr val="tx1"/>
                          </a:solidFill>
                          <a:effectLst/>
                          <a:uLnTx/>
                          <a:uFillTx/>
                          <a:latin typeface="+mn-lt"/>
                          <a:ea typeface="+mn-ea"/>
                          <a:cs typeface="+mn-cs"/>
                        </a:rPr>
                        <a:t>Semantic Scholar Open Research Corpus</a:t>
                      </a:r>
                      <a:r>
                        <a:rPr kumimoji="0" lang="en-US" sz="800" b="0" i="0" u="none" strike="noStrike" kern="1200" cap="none" spc="0" normalizeH="0" baseline="0" dirty="0">
                          <a:ln>
                            <a:noFill/>
                          </a:ln>
                          <a:solidFill>
                            <a:schemeClr val="tx1"/>
                          </a:solidFill>
                          <a:effectLst/>
                          <a:uLnTx/>
                          <a:uFillTx/>
                          <a:latin typeface="+mn-lt"/>
                          <a:ea typeface="+mn-ea"/>
                          <a:cs typeface="+mn-cs"/>
                        </a:rPr>
                        <a:t>)</a:t>
                      </a:r>
                      <a:endParaRPr kumimoji="0" lang="fr-FR" sz="800" b="0" i="0" u="none" strike="noStrike" kern="1200" cap="none" spc="0" normalizeH="0" baseline="0" dirty="0">
                        <a:ln>
                          <a:noFill/>
                        </a:ln>
                        <a:solidFill>
                          <a:schemeClr val="tx1"/>
                        </a:solidFill>
                        <a:effectLst/>
                        <a:uLnTx/>
                        <a:uFillTx/>
                        <a:latin typeface="+mn-lt"/>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dirty="0"/>
              <a:t>Allen Institute for Artificial Intelligence (AI2) </a:t>
            </a:r>
          </a:p>
          <a:p>
            <a:pPr algn="r"/>
            <a:r>
              <a:rPr lang="fr-FR" sz="1000" dirty="0"/>
              <a:t>2015</a:t>
            </a:r>
          </a:p>
          <a:p>
            <a:pPr algn="r"/>
            <a:r>
              <a:rPr lang="fr-FR" sz="1000" dirty="0"/>
              <a:t>gratuit, sans inscription</a:t>
            </a:r>
          </a:p>
          <a:p>
            <a:pPr algn="r"/>
            <a:r>
              <a:rPr lang="fr-FR" sz="1400" dirty="0">
                <a:hlinkClick r:id="rId13"/>
              </a:rPr>
              <a:t>https://www.semanticscholar.org/</a:t>
            </a:r>
            <a:r>
              <a:rPr lang="fr-FR" sz="1400" dirty="0"/>
              <a:t> </a:t>
            </a:r>
          </a:p>
        </p:txBody>
      </p:sp>
    </p:spTree>
    <p:extLst>
      <p:ext uri="{BB962C8B-B14F-4D97-AF65-F5344CB8AC3E}">
        <p14:creationId xmlns:p14="http://schemas.microsoft.com/office/powerpoint/2010/main" val="4014596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4294967295"/>
          </p:nvPr>
        </p:nvSpPr>
        <p:spPr>
          <a:xfrm>
            <a:off x="0" y="1308100"/>
            <a:ext cx="7599363" cy="2736850"/>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3301" y="3562258"/>
            <a:ext cx="3505742" cy="2065424"/>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336990" y="4964192"/>
            <a:ext cx="447675" cy="184666"/>
          </a:xfrm>
          <a:prstGeom prst="rect">
            <a:avLst/>
          </a:prstGeom>
          <a:noFill/>
        </p:spPr>
        <p:txBody>
          <a:bodyPr wrap="square">
            <a:spAutoFit/>
          </a:bodyPr>
          <a:lstStyle/>
          <a:p>
            <a:r>
              <a:rPr lang="fr-FR" sz="600" dirty="0">
                <a:hlinkClick r:id="rId4"/>
              </a:rPr>
              <a:t>source</a:t>
            </a:r>
            <a:endParaRPr lang="fr-FR" sz="6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88588" y="2602535"/>
            <a:ext cx="3950597" cy="3794823"/>
          </a:xfrm>
          <a:prstGeom prst="rect">
            <a:avLst/>
          </a:prstGeom>
        </p:spPr>
      </p:pic>
      <p:sp>
        <p:nvSpPr>
          <p:cNvPr id="5" name="ZoneTexte 4">
            <a:extLst>
              <a:ext uri="{FF2B5EF4-FFF2-40B4-BE49-F238E27FC236}">
                <a16:creationId xmlns:a16="http://schemas.microsoft.com/office/drawing/2014/main" id="{45087526-6C1B-D6AA-773D-BC8FDFEB1786}"/>
              </a:ext>
            </a:extLst>
          </p:cNvPr>
          <p:cNvSpPr txBox="1"/>
          <p:nvPr/>
        </p:nvSpPr>
        <p:spPr>
          <a:xfrm>
            <a:off x="3320548" y="6589897"/>
            <a:ext cx="4572000" cy="246221"/>
          </a:xfrm>
          <a:prstGeom prst="rect">
            <a:avLst/>
          </a:prstGeom>
          <a:noFill/>
        </p:spPr>
        <p:txBody>
          <a:bodyPr wrap="square">
            <a:spAutoFit/>
          </a:bodyPr>
          <a:lstStyle/>
          <a:p>
            <a:pPr marL="0" indent="0">
              <a:buNone/>
            </a:pPr>
            <a:r>
              <a:rPr lang="fr-FR" sz="1000" dirty="0">
                <a:hlinkClick r:id="rId6"/>
              </a:rPr>
              <a:t>STORM</a:t>
            </a:r>
            <a:r>
              <a:rPr lang="fr-FR" sz="1000" dirty="0"/>
              <a:t> (! prototype de recherche, Stanford)</a:t>
            </a:r>
          </a:p>
        </p:txBody>
      </p:sp>
    </p:spTree>
    <p:extLst>
      <p:ext uri="{BB962C8B-B14F-4D97-AF65-F5344CB8AC3E}">
        <p14:creationId xmlns:p14="http://schemas.microsoft.com/office/powerpoint/2010/main" val="25080000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29CFD5-DF77-209D-937E-65F7FF6A9EEB}"/>
              </a:ext>
            </a:extLst>
          </p:cNvPr>
          <p:cNvPicPr>
            <a:picLocks noChangeAspect="1"/>
          </p:cNvPicPr>
          <p:nvPr/>
        </p:nvPicPr>
        <p:blipFill>
          <a:blip r:embed="rId3"/>
          <a:stretch>
            <a:fillRect/>
          </a:stretch>
        </p:blipFill>
        <p:spPr>
          <a:xfrm>
            <a:off x="456650" y="271196"/>
            <a:ext cx="5725076" cy="2772651"/>
          </a:xfrm>
          <a:prstGeom prst="rect">
            <a:avLst/>
          </a:prstGeom>
        </p:spPr>
      </p:pic>
      <p:pic>
        <p:nvPicPr>
          <p:cNvPr id="5" name="Image 4">
            <a:extLst>
              <a:ext uri="{FF2B5EF4-FFF2-40B4-BE49-F238E27FC236}">
                <a16:creationId xmlns:a16="http://schemas.microsoft.com/office/drawing/2014/main" id="{975A2A14-ACD1-FE7E-587A-3360F9410436}"/>
              </a:ext>
            </a:extLst>
          </p:cNvPr>
          <p:cNvPicPr>
            <a:picLocks noChangeAspect="1"/>
          </p:cNvPicPr>
          <p:nvPr/>
        </p:nvPicPr>
        <p:blipFill>
          <a:blip r:embed="rId4"/>
          <a:stretch>
            <a:fillRect/>
          </a:stretch>
        </p:blipFill>
        <p:spPr>
          <a:xfrm>
            <a:off x="1275800" y="3224248"/>
            <a:ext cx="2765002" cy="3428999"/>
          </a:xfrm>
          <a:prstGeom prst="rect">
            <a:avLst/>
          </a:prstGeom>
        </p:spPr>
      </p:pic>
      <p:pic>
        <p:nvPicPr>
          <p:cNvPr id="7" name="Image 6">
            <a:extLst>
              <a:ext uri="{FF2B5EF4-FFF2-40B4-BE49-F238E27FC236}">
                <a16:creationId xmlns:a16="http://schemas.microsoft.com/office/drawing/2014/main" id="{D63E5BAA-412D-8DFC-51DD-4A55D2D4F8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29100" y="3224249"/>
            <a:ext cx="4194958" cy="3429000"/>
          </a:xfrm>
          <a:prstGeom prst="rect">
            <a:avLst/>
          </a:prstGeom>
        </p:spPr>
      </p:pic>
      <p:sp>
        <p:nvSpPr>
          <p:cNvPr id="9" name="ZoneTexte 8">
            <a:extLst>
              <a:ext uri="{FF2B5EF4-FFF2-40B4-BE49-F238E27FC236}">
                <a16:creationId xmlns:a16="http://schemas.microsoft.com/office/drawing/2014/main" id="{4C577684-BE83-ECBC-17CE-041C7305896D}"/>
              </a:ext>
            </a:extLst>
          </p:cNvPr>
          <p:cNvSpPr txBox="1"/>
          <p:nvPr/>
        </p:nvSpPr>
        <p:spPr>
          <a:xfrm>
            <a:off x="8424058" y="6371986"/>
            <a:ext cx="719942" cy="338554"/>
          </a:xfrm>
          <a:prstGeom prst="rect">
            <a:avLst/>
          </a:prstGeom>
          <a:noFill/>
        </p:spPr>
        <p:txBody>
          <a:bodyPr wrap="square">
            <a:spAutoFit/>
          </a:bodyPr>
          <a:lstStyle/>
          <a:p>
            <a:r>
              <a:rPr lang="fr-FR" sz="800" dirty="0"/>
              <a:t>Elicit reports</a:t>
            </a:r>
          </a:p>
          <a:p>
            <a:r>
              <a:rPr lang="fr-FR" sz="800" dirty="0">
                <a:effectLst/>
                <a:hlinkClick r:id="rId6"/>
              </a:rPr>
              <a:t>source</a:t>
            </a:r>
            <a:endParaRPr lang="fr-FR" sz="800" dirty="0"/>
          </a:p>
        </p:txBody>
      </p:sp>
    </p:spTree>
    <p:extLst>
      <p:ext uri="{BB962C8B-B14F-4D97-AF65-F5344CB8AC3E}">
        <p14:creationId xmlns:p14="http://schemas.microsoft.com/office/powerpoint/2010/main" val="20248347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7F822EE-B9E8-088A-C1F9-C5B8CA618A49}"/>
              </a:ext>
            </a:extLst>
          </p:cNvPr>
          <p:cNvPicPr>
            <a:picLocks noChangeAspect="1"/>
          </p:cNvPicPr>
          <p:nvPr/>
        </p:nvPicPr>
        <p:blipFill>
          <a:blip r:embed="rId2"/>
          <a:stretch>
            <a:fillRect/>
          </a:stretch>
        </p:blipFill>
        <p:spPr>
          <a:xfrm>
            <a:off x="4399125" y="966707"/>
            <a:ext cx="4305452" cy="5558083"/>
          </a:xfrm>
          <a:prstGeom prst="rect">
            <a:avLst/>
          </a:prstGeom>
        </p:spPr>
      </p:pic>
      <p:pic>
        <p:nvPicPr>
          <p:cNvPr id="3" name="Image 2">
            <a:extLst>
              <a:ext uri="{FF2B5EF4-FFF2-40B4-BE49-F238E27FC236}">
                <a16:creationId xmlns:a16="http://schemas.microsoft.com/office/drawing/2014/main" id="{A5B8C73A-03F3-7D04-AE36-7E7843BA277D}"/>
              </a:ext>
            </a:extLst>
          </p:cNvPr>
          <p:cNvPicPr>
            <a:picLocks noChangeAspect="1"/>
          </p:cNvPicPr>
          <p:nvPr/>
        </p:nvPicPr>
        <p:blipFill>
          <a:blip r:embed="rId3"/>
          <a:stretch>
            <a:fillRect/>
          </a:stretch>
        </p:blipFill>
        <p:spPr>
          <a:xfrm>
            <a:off x="623657" y="323517"/>
            <a:ext cx="3305636" cy="4763165"/>
          </a:xfrm>
          <a:prstGeom prst="rect">
            <a:avLst/>
          </a:prstGeom>
        </p:spPr>
      </p:pic>
      <p:sp>
        <p:nvSpPr>
          <p:cNvPr id="4" name="Rectangle 3">
            <a:extLst>
              <a:ext uri="{FF2B5EF4-FFF2-40B4-BE49-F238E27FC236}">
                <a16:creationId xmlns:a16="http://schemas.microsoft.com/office/drawing/2014/main" id="{B0E1ABD2-E522-4001-678D-C360255EED36}"/>
              </a:ext>
            </a:extLst>
          </p:cNvPr>
          <p:cNvSpPr/>
          <p:nvPr/>
        </p:nvSpPr>
        <p:spPr>
          <a:xfrm>
            <a:off x="2858885" y="1299917"/>
            <a:ext cx="922540" cy="149090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79941BD-A3BB-E78F-99FA-F3754F34E26B}"/>
              </a:ext>
            </a:extLst>
          </p:cNvPr>
          <p:cNvSpPr/>
          <p:nvPr/>
        </p:nvSpPr>
        <p:spPr>
          <a:xfrm>
            <a:off x="763385" y="3614824"/>
            <a:ext cx="474865" cy="2618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B59CCC1D-5047-6EBA-BC32-2FB30262D7ED}"/>
              </a:ext>
            </a:extLst>
          </p:cNvPr>
          <p:cNvCxnSpPr/>
          <p:nvPr/>
        </p:nvCxnSpPr>
        <p:spPr>
          <a:xfrm>
            <a:off x="3648075" y="3105150"/>
            <a:ext cx="923925" cy="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244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269991-C500-460E-8238-93EBC0CBDA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6015" y="1610615"/>
            <a:ext cx="8681870" cy="4932998"/>
          </a:xfrm>
          <a:prstGeom prst="rect">
            <a:avLst/>
          </a:prstGeom>
        </p:spPr>
      </p:pic>
      <p:sp>
        <p:nvSpPr>
          <p:cNvPr id="7" name="Rectangle 6">
            <a:extLst>
              <a:ext uri="{FF2B5EF4-FFF2-40B4-BE49-F238E27FC236}">
                <a16:creationId xmlns:a16="http://schemas.microsoft.com/office/drawing/2014/main" id="{AFDB2D60-2832-4510-86F0-27ED84D70488}"/>
              </a:ext>
            </a:extLst>
          </p:cNvPr>
          <p:cNvSpPr/>
          <p:nvPr/>
        </p:nvSpPr>
        <p:spPr>
          <a:xfrm>
            <a:off x="3464071" y="6543613"/>
            <a:ext cx="2789546"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d’après Normand Roy,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4"/>
              </a:rPr>
              <a:t>via</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 Florian Meyer, 05/2023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768F36B-4E64-4717-9DF4-04FF654B3B4C}"/>
              </a:ext>
            </a:extLst>
          </p:cNvPr>
          <p:cNvSpPr/>
          <p:nvPr/>
        </p:nvSpPr>
        <p:spPr>
          <a:xfrm>
            <a:off x="1341911" y="2553195"/>
            <a:ext cx="843148" cy="486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6">
            <a:extLst>
              <a:ext uri="{FF2B5EF4-FFF2-40B4-BE49-F238E27FC236}">
                <a16:creationId xmlns:a16="http://schemas.microsoft.com/office/drawing/2014/main" id="{9E115539-142D-4980-A1AD-24F3AD996289}"/>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Autres assistants IA</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600602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CCEA-D51D-E95B-5962-682289FFA834}"/>
            </a:ext>
          </a:extLst>
        </p:cNvPr>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10CA1385-1ED5-0831-A036-8BA5CEF31EFE}"/>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dirty="0"/>
              <a:t>ex. : </a:t>
            </a:r>
            <a:r>
              <a:rPr lang="fr-FR" sz="1800" dirty="0">
                <a:hlinkClick r:id="rId3"/>
              </a:rPr>
              <a:t>Google NotebookLM</a:t>
            </a: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7" name="Image 6">
            <a:extLst>
              <a:ext uri="{FF2B5EF4-FFF2-40B4-BE49-F238E27FC236}">
                <a16:creationId xmlns:a16="http://schemas.microsoft.com/office/drawing/2014/main" id="{1525AA8D-6031-F569-BD99-372A365B8D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931" y="2615248"/>
            <a:ext cx="5912823" cy="3867413"/>
          </a:xfrm>
          <a:prstGeom prst="rect">
            <a:avLst/>
          </a:prstGeom>
        </p:spPr>
      </p:pic>
      <p:pic>
        <p:nvPicPr>
          <p:cNvPr id="8" name="Image 7">
            <a:extLst>
              <a:ext uri="{FF2B5EF4-FFF2-40B4-BE49-F238E27FC236}">
                <a16:creationId xmlns:a16="http://schemas.microsoft.com/office/drawing/2014/main" id="{E1270FA6-DF08-35C5-0B6F-51CC896791C4}"/>
              </a:ext>
            </a:extLst>
          </p:cNvPr>
          <p:cNvPicPr>
            <a:picLocks noChangeAspect="1"/>
          </p:cNvPicPr>
          <p:nvPr/>
        </p:nvPicPr>
        <p:blipFill>
          <a:blip r:embed="rId5"/>
          <a:stretch>
            <a:fillRect/>
          </a:stretch>
        </p:blipFill>
        <p:spPr>
          <a:xfrm>
            <a:off x="6467539" y="2391898"/>
            <a:ext cx="2512831" cy="4137795"/>
          </a:xfrm>
          <a:prstGeom prst="rect">
            <a:avLst/>
          </a:prstGeom>
        </p:spPr>
      </p:pic>
    </p:spTree>
    <p:extLst>
      <p:ext uri="{BB962C8B-B14F-4D97-AF65-F5344CB8AC3E}">
        <p14:creationId xmlns:p14="http://schemas.microsoft.com/office/powerpoint/2010/main" val="12484211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9E4845E-3420-4ADD-ACAE-C63595C12159}"/>
              </a:ext>
            </a:extLst>
          </p:cNvPr>
          <p:cNvSpPr>
            <a:spLocks noGrp="1"/>
          </p:cNvSpPr>
          <p:nvPr>
            <p:ph idx="4294967295"/>
          </p:nvPr>
        </p:nvSpPr>
        <p:spPr>
          <a:xfrm>
            <a:off x="685800" y="1490151"/>
            <a:ext cx="7772400" cy="3649662"/>
          </a:xfrm>
        </p:spPr>
        <p:txBody>
          <a:bodyPr/>
          <a:lstStyle/>
          <a:p>
            <a:r>
              <a:rPr lang="en-US" dirty="0"/>
              <a:t>« </a:t>
            </a:r>
            <a:r>
              <a:rPr lang="en-US" dirty="0" err="1"/>
              <a:t>Générer</a:t>
            </a:r>
            <a:r>
              <a:rPr lang="en-US" dirty="0"/>
              <a:t> les </a:t>
            </a:r>
            <a:r>
              <a:rPr lang="en-US" dirty="0" err="1"/>
              <a:t>grandes</a:t>
            </a:r>
            <a:r>
              <a:rPr lang="en-US" dirty="0"/>
              <a:t> </a:t>
            </a:r>
            <a:r>
              <a:rPr lang="en-US" dirty="0" err="1"/>
              <a:t>lignes</a:t>
            </a:r>
            <a:r>
              <a:rPr lang="en-US" dirty="0"/>
              <a:t> </a:t>
            </a:r>
            <a:r>
              <a:rPr lang="en-US" dirty="0" err="1"/>
              <a:t>ou</a:t>
            </a:r>
            <a:r>
              <a:rPr lang="en-US" dirty="0"/>
              <a:t> un </a:t>
            </a:r>
            <a:r>
              <a:rPr lang="en-US" dirty="0" err="1"/>
              <a:t>brouillon</a:t>
            </a:r>
            <a:endParaRPr lang="en-US" dirty="0">
              <a:highlight>
                <a:srgbClr val="FF0000"/>
              </a:highlight>
            </a:endParaRPr>
          </a:p>
          <a:p>
            <a:r>
              <a:rPr lang="en-US" dirty="0" err="1"/>
              <a:t>Affiner</a:t>
            </a:r>
            <a:r>
              <a:rPr lang="en-US" dirty="0"/>
              <a:t> le </a:t>
            </a:r>
            <a:r>
              <a:rPr lang="en-US" dirty="0" err="1"/>
              <a:t>brouillon</a:t>
            </a:r>
            <a:endParaRPr lang="en-US" dirty="0"/>
          </a:p>
          <a:p>
            <a:r>
              <a:rPr lang="en-US" dirty="0" err="1"/>
              <a:t>Suggérer</a:t>
            </a:r>
            <a:r>
              <a:rPr lang="en-US" dirty="0"/>
              <a:t> un </a:t>
            </a:r>
            <a:r>
              <a:rPr lang="en-US" dirty="0" err="1"/>
              <a:t>langage</a:t>
            </a:r>
            <a:r>
              <a:rPr lang="en-US" dirty="0"/>
              <a:t> </a:t>
            </a:r>
            <a:r>
              <a:rPr lang="en-US" dirty="0" err="1"/>
              <a:t>approprié</a:t>
            </a:r>
            <a:r>
              <a:rPr lang="en-US" dirty="0"/>
              <a:t>, des </a:t>
            </a:r>
            <a:r>
              <a:rPr lang="en-US" dirty="0" err="1"/>
              <a:t>termes</a:t>
            </a:r>
            <a:r>
              <a:rPr lang="en-US" dirty="0"/>
              <a:t> techniques et des concepts</a:t>
            </a:r>
          </a:p>
          <a:p>
            <a:r>
              <a:rPr lang="en-US" dirty="0"/>
              <a:t>Identifier des </a:t>
            </a:r>
            <a:r>
              <a:rPr lang="en-US" dirty="0" err="1"/>
              <a:t>lacunes</a:t>
            </a:r>
            <a:r>
              <a:rPr lang="en-US" dirty="0"/>
              <a:t> de savoir </a:t>
            </a:r>
          </a:p>
          <a:p>
            <a:r>
              <a:rPr lang="en-US" dirty="0" err="1"/>
              <a:t>Vérifier</a:t>
            </a:r>
            <a:r>
              <a:rPr lang="en-US" dirty="0"/>
              <a:t> la </a:t>
            </a:r>
            <a:r>
              <a:rPr lang="en-US" dirty="0" err="1"/>
              <a:t>cohérence</a:t>
            </a:r>
            <a:r>
              <a:rPr lang="en-US" dirty="0"/>
              <a:t> et la </a:t>
            </a:r>
            <a:r>
              <a:rPr lang="en-US" dirty="0" err="1"/>
              <a:t>clarté</a:t>
            </a:r>
            <a:endParaRPr lang="en-US" dirty="0"/>
          </a:p>
          <a:p>
            <a:r>
              <a:rPr lang="en-US" dirty="0" err="1"/>
              <a:t>Améliorer</a:t>
            </a:r>
            <a:r>
              <a:rPr lang="en-US" dirty="0"/>
              <a:t> la </a:t>
            </a:r>
            <a:r>
              <a:rPr lang="en-US" dirty="0" err="1"/>
              <a:t>lisibilité</a:t>
            </a:r>
            <a:endParaRPr lang="en-US" dirty="0">
              <a:highlight>
                <a:srgbClr val="FF0000"/>
              </a:highlight>
            </a:endParaRPr>
          </a:p>
          <a:p>
            <a:r>
              <a:rPr lang="en-US" dirty="0" err="1"/>
              <a:t>Ecrire</a:t>
            </a:r>
            <a:r>
              <a:rPr lang="en-US" dirty="0"/>
              <a:t> un </a:t>
            </a:r>
            <a:r>
              <a:rPr lang="en-US" i="1" dirty="0"/>
              <a:t>abstract</a:t>
            </a:r>
            <a:r>
              <a:rPr lang="en-US" dirty="0"/>
              <a:t>, un résumé et </a:t>
            </a:r>
            <a:r>
              <a:rPr lang="en-US" dirty="0" err="1"/>
              <a:t>une</a:t>
            </a:r>
            <a:r>
              <a:rPr lang="en-US" dirty="0"/>
              <a:t> conclusion</a:t>
            </a:r>
          </a:p>
          <a:p>
            <a:r>
              <a:rPr lang="en-US" dirty="0" err="1"/>
              <a:t>Vérifier</a:t>
            </a:r>
            <a:r>
              <a:rPr lang="en-US" dirty="0"/>
              <a:t> le </a:t>
            </a:r>
            <a:r>
              <a:rPr lang="en-US" dirty="0" err="1"/>
              <a:t>plagiat</a:t>
            </a:r>
            <a:r>
              <a:rPr lang="en-US" dirty="0"/>
              <a:t> »</a:t>
            </a:r>
            <a:endParaRPr lang="fr-FR" dirty="0"/>
          </a:p>
        </p:txBody>
      </p:sp>
      <p:sp>
        <p:nvSpPr>
          <p:cNvPr id="4" name="Rectangle 3">
            <a:extLst>
              <a:ext uri="{FF2B5EF4-FFF2-40B4-BE49-F238E27FC236}">
                <a16:creationId xmlns:a16="http://schemas.microsoft.com/office/drawing/2014/main" id="{2095CFC2-9B29-4546-863E-779CD3A14F9F}"/>
              </a:ext>
            </a:extLst>
          </p:cNvPr>
          <p:cNvSpPr/>
          <p:nvPr/>
        </p:nvSpPr>
        <p:spPr>
          <a:xfrm>
            <a:off x="2809158" y="5427098"/>
            <a:ext cx="4572000" cy="246221"/>
          </a:xfrm>
          <a:prstGeom prst="rect">
            <a:avLst/>
          </a:prstGeom>
          <a:noFill/>
        </p:spPr>
        <p:txBody>
          <a:bodyPr>
            <a:spAutoFit/>
          </a:bodyPr>
          <a:lstStyle/>
          <a:p>
            <a:pPr lvl="0"/>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traduit de J. </a:t>
            </a:r>
            <a:r>
              <a:rPr kumimoji="0" lang="fr-FR" sz="1000" b="0" i="0" u="none" strike="noStrike" kern="1200" cap="none" spc="0" normalizeH="0" baseline="0" noProof="0" dirty="0" err="1">
                <a:ln>
                  <a:noFill/>
                </a:ln>
                <a:solidFill>
                  <a:prstClr val="white"/>
                </a:solidFill>
                <a:effectLst/>
                <a:uLnTx/>
                <a:uFillTx/>
                <a:latin typeface="Calibri" panose="020F0502020204030204"/>
                <a:hlinkClick r:id="rId3"/>
              </a:rPr>
              <a:t>Tregoning</a:t>
            </a:r>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 « </a:t>
            </a:r>
            <a:r>
              <a:rPr lang="en-US" sz="1000" dirty="0">
                <a:solidFill>
                  <a:prstClr val="white"/>
                </a:solidFill>
                <a:hlinkClick r:id="rId3"/>
              </a:rPr>
              <a:t>AI writing tools could hand scientists the ‘gift of time’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166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6">
            <a:extLst>
              <a:ext uri="{FF2B5EF4-FFF2-40B4-BE49-F238E27FC236}">
                <a16:creationId xmlns:a16="http://schemas.microsoft.com/office/drawing/2014/main" id="{8FEE4A78-50BC-4F80-B482-38E019F9B79E}"/>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b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 lecture et d’appropriation</a:t>
            </a:r>
          </a:p>
        </p:txBody>
      </p:sp>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65200" y="1815757"/>
            <a:ext cx="77812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dirty="0"/>
          </a:p>
          <a:p>
            <a:r>
              <a:rPr lang="fr-FR" dirty="0"/>
              <a:t>explication et simplification : ChatGPT et autres IA génératives (résumé, clarification, développement)</a:t>
            </a:r>
          </a:p>
          <a:p>
            <a:endParaRPr lang="fr-FR" dirty="0"/>
          </a:p>
          <a:p>
            <a:r>
              <a:rPr lang="fr-FR" dirty="0"/>
              <a:t>résumés d’articles et extractions d’éléments PDF : fonctionnalités d’Elicit, SciSpace, </a:t>
            </a:r>
            <a:r>
              <a:rPr lang="en-US" u="sng" dirty="0" err="1">
                <a:hlinkClick r:id="rId3"/>
              </a:rPr>
              <a:t>Scholarcy</a:t>
            </a:r>
            <a:r>
              <a:rPr lang="fr-FR" dirty="0"/>
              <a:t>, </a:t>
            </a:r>
            <a:r>
              <a:rPr lang="fr-FR" dirty="0" err="1">
                <a:hlinkClick r:id="rId4"/>
              </a:rPr>
              <a:t>ChatPDF</a:t>
            </a:r>
            <a:r>
              <a:rPr lang="fr-FR" dirty="0"/>
              <a:t> - </a:t>
            </a:r>
            <a:r>
              <a:rPr lang="fr-FR" dirty="0">
                <a:hlinkClick r:id="rId5"/>
              </a:rPr>
              <a:t>pistes de choix</a:t>
            </a:r>
            <a:endParaRPr lang="fr-FR" dirty="0"/>
          </a:p>
          <a:p>
            <a:endParaRPr lang="fr-FR" dirty="0"/>
          </a:p>
          <a:p>
            <a:pPr marL="0" indent="0">
              <a:buNone/>
            </a:pPr>
            <a:r>
              <a:rPr lang="fr-FR" dirty="0"/>
              <a:t>+ </a:t>
            </a:r>
            <a:r>
              <a:rPr lang="fr-FR" dirty="0">
                <a:hlinkClick r:id="rId6"/>
              </a:rPr>
              <a:t>ARIA assistant pour Zotero</a:t>
            </a:r>
            <a:endParaRPr lang="fr-FR" dirty="0"/>
          </a:p>
          <a:p>
            <a:endParaRPr lang="fr-FR" dirty="0"/>
          </a:p>
          <a:p>
            <a:endParaRPr lang="fr-FR" dirty="0"/>
          </a:p>
          <a:p>
            <a:endParaRPr lang="fr-FR" dirty="0"/>
          </a:p>
          <a:p>
            <a:endParaRPr lang="fr-FR" dirty="0"/>
          </a:p>
        </p:txBody>
      </p:sp>
      <p:sp>
        <p:nvSpPr>
          <p:cNvPr id="6" name="Espace réservé du contenu 2">
            <a:extLst>
              <a:ext uri="{FF2B5EF4-FFF2-40B4-BE49-F238E27FC236}">
                <a16:creationId xmlns:a16="http://schemas.microsoft.com/office/drawing/2014/main" id="{D96CD89A-9D26-447C-ABDE-2C30577F98B9}"/>
              </a:ext>
            </a:extLst>
          </p:cNvPr>
          <p:cNvSpPr txBox="1">
            <a:spLocks/>
          </p:cNvSpPr>
          <p:nvPr/>
        </p:nvSpPr>
        <p:spPr>
          <a:xfrm>
            <a:off x="0" y="3500438"/>
            <a:ext cx="7772400"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37815830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21FEF-0AEB-4FE6-A066-6BC937DD2194}"/>
              </a:ext>
            </a:extLst>
          </p:cNvPr>
          <p:cNvSpPr/>
          <p:nvPr/>
        </p:nvSpPr>
        <p:spPr>
          <a:xfrm>
            <a:off x="711200" y="655270"/>
            <a:ext cx="7721600" cy="5601533"/>
          </a:xfrm>
          <a:prstGeom prst="rect">
            <a:avLst/>
          </a:prstGeom>
        </p:spPr>
        <p:txBody>
          <a:bodyPr wrap="square">
            <a:spAutoFit/>
          </a:bodyPr>
          <a:lstStyle/>
          <a:p>
            <a:r>
              <a:rPr lang="en-US" dirty="0">
                <a:hlinkClick r:id="rId3"/>
              </a:rPr>
              <a:t>Prompt de Yves </a:t>
            </a:r>
            <a:r>
              <a:rPr lang="en-US" dirty="0" err="1">
                <a:hlinkClick r:id="rId3"/>
              </a:rPr>
              <a:t>Goulnik</a:t>
            </a:r>
            <a:r>
              <a:rPr lang="en-US" dirty="0">
                <a:hlinkClick r:id="rId3"/>
              </a:rPr>
              <a:t> </a:t>
            </a:r>
            <a:r>
              <a:rPr lang="en-US" dirty="0"/>
              <a:t>pour un PLS (</a:t>
            </a:r>
            <a:r>
              <a:rPr lang="en-US" i="1" dirty="0"/>
              <a:t>Plain Lay Summary</a:t>
            </a:r>
            <a:r>
              <a:rPr lang="en-US" dirty="0"/>
              <a:t>)</a:t>
            </a:r>
            <a:br>
              <a:rPr lang="en-US" dirty="0"/>
            </a:br>
            <a:endParaRPr lang="en-US" sz="1600" dirty="0"/>
          </a:p>
          <a:p>
            <a:endParaRPr lang="en-US" sz="1600" dirty="0"/>
          </a:p>
          <a:p>
            <a:r>
              <a:rPr lang="en-US" sz="1400" i="1" dirty="0"/>
              <a:t>“Make a summary of the article « Are most published research findings false? Trends in statistical power, publication selection bias, and the false discovery rate in psychology (1975–2017) » available at the following URL: https://journals.plos.org/plosone/article?id=10.1371/journal.pone.0292717#sec013</a:t>
            </a:r>
          </a:p>
          <a:p>
            <a:pPr marL="285750" indent="-285750">
              <a:buFontTx/>
              <a:buChar char="-"/>
            </a:pPr>
            <a:r>
              <a:rPr lang="en-US" sz="1400" i="1" dirty="0"/>
              <a:t>Concentrate on the following sections: Abstract, Introduction, Data and methods, Results, Robustness, Central limitation</a:t>
            </a:r>
          </a:p>
          <a:p>
            <a:pPr marL="285750" indent="-285750">
              <a:buFontTx/>
              <a:buChar char="-"/>
            </a:pPr>
            <a:r>
              <a:rPr lang="en-US" sz="1400" i="1" dirty="0"/>
              <a:t>Be accurate, clear and concise</a:t>
            </a:r>
          </a:p>
          <a:p>
            <a:pPr marL="285750" indent="-285750">
              <a:buFontTx/>
              <a:buChar char="-"/>
            </a:pPr>
            <a:r>
              <a:rPr lang="en-US" sz="1400" i="1" dirty="0"/>
              <a:t>Do not assume any prior knowledge</a:t>
            </a:r>
          </a:p>
          <a:p>
            <a:pPr marL="285750" indent="-285750">
              <a:buFontTx/>
              <a:buChar char="-"/>
            </a:pPr>
            <a:r>
              <a:rPr lang="en-US" sz="1400" i="1" dirty="0"/>
              <a:t>Use words that are appropriate for a reader with basic college education</a:t>
            </a:r>
          </a:p>
          <a:p>
            <a:pPr marL="285750" indent="-285750">
              <a:buFontTx/>
              <a:buChar char="-"/>
            </a:pPr>
            <a:r>
              <a:rPr lang="en-US" sz="1400" i="1" dirty="0"/>
              <a:t>Use short sentences (up to 20 words) and short paragraphs (up to 3 sentences)</a:t>
            </a:r>
          </a:p>
          <a:p>
            <a:pPr marL="285750" indent="-285750">
              <a:buFontTx/>
              <a:buChar char="-"/>
            </a:pPr>
            <a:r>
              <a:rPr lang="en-US" sz="1400" i="1" dirty="0"/>
              <a:t>Use neutral language</a:t>
            </a:r>
          </a:p>
          <a:p>
            <a:pPr marL="285750" indent="-285750">
              <a:buFontTx/>
              <a:buChar char="-"/>
            </a:pPr>
            <a:r>
              <a:rPr lang="en-US" sz="1400" i="1" dirty="0"/>
              <a:t>Consider general information about the research such as:</a:t>
            </a:r>
          </a:p>
          <a:p>
            <a:pPr marL="742950" lvl="1" indent="-285750">
              <a:buFontTx/>
              <a:buChar char="-"/>
            </a:pPr>
            <a:r>
              <a:rPr lang="en-US" sz="1400" i="1" dirty="0"/>
              <a:t>Study title</a:t>
            </a:r>
          </a:p>
          <a:p>
            <a:pPr marL="742950" lvl="1" indent="-285750">
              <a:buFontTx/>
              <a:buChar char="-"/>
            </a:pPr>
            <a:r>
              <a:rPr lang="en-US" sz="1400" i="1" dirty="0"/>
              <a:t>Who carried out the research? (including details of sponsor, funding and any competing interests)</a:t>
            </a:r>
          </a:p>
          <a:p>
            <a:pPr marL="742950" lvl="1" indent="-285750">
              <a:buFontTx/>
              <a:buChar char="-"/>
            </a:pPr>
            <a:r>
              <a:rPr lang="en-US" sz="1400" i="1" dirty="0"/>
              <a:t>What public involvement there was in the study (how many people, what their relevant lived experience was, and what they did)</a:t>
            </a:r>
          </a:p>
          <a:p>
            <a:pPr marL="742950" lvl="1" indent="-285750">
              <a:buFontTx/>
              <a:buChar char="-"/>
            </a:pPr>
            <a:r>
              <a:rPr lang="en-US" sz="1400" i="1" dirty="0"/>
              <a:t>Where and when the study took place</a:t>
            </a:r>
          </a:p>
          <a:p>
            <a:pPr marL="742950" lvl="1" indent="-285750">
              <a:buFontTx/>
              <a:buChar char="-"/>
            </a:pPr>
            <a:r>
              <a:rPr lang="en-US" sz="1400" i="1" dirty="0"/>
              <a:t>Why was the research needed?</a:t>
            </a:r>
          </a:p>
          <a:p>
            <a:pPr marL="742950" lvl="1" indent="-285750">
              <a:buFontTx/>
              <a:buChar char="-"/>
            </a:pPr>
            <a:r>
              <a:rPr lang="en-US" sz="1400" i="1" dirty="0"/>
              <a:t>What were the main questions studied?</a:t>
            </a:r>
          </a:p>
          <a:p>
            <a:pPr marL="742950" lvl="1" indent="-285750">
              <a:buFontTx/>
              <a:buChar char="-"/>
            </a:pPr>
            <a:r>
              <a:rPr lang="en-US" sz="1400" i="1" dirty="0"/>
              <a:t>How can this study help patients and researchers?</a:t>
            </a:r>
          </a:p>
          <a:p>
            <a:pPr marL="742950" lvl="1" indent="-285750">
              <a:buFontTx/>
              <a:buChar char="-"/>
            </a:pPr>
            <a:r>
              <a:rPr lang="en-US" sz="1400" i="1" dirty="0"/>
              <a:t>Details of any further research planned</a:t>
            </a:r>
          </a:p>
          <a:p>
            <a:pPr marL="285750" indent="-285750">
              <a:buFontTx/>
              <a:buChar char="-"/>
            </a:pPr>
            <a:r>
              <a:rPr lang="en-US" sz="1400" i="1" dirty="0"/>
              <a:t>The summary should be around 500 words long.”</a:t>
            </a:r>
          </a:p>
        </p:txBody>
      </p:sp>
    </p:spTree>
    <p:extLst>
      <p:ext uri="{BB962C8B-B14F-4D97-AF65-F5344CB8AC3E}">
        <p14:creationId xmlns:p14="http://schemas.microsoft.com/office/powerpoint/2010/main" val="5544618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90600" y="1815757"/>
            <a:ext cx="77558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fr-FR" dirty="0"/>
              <a:t>vérification orthographique, grammaticale et typographique : </a:t>
            </a:r>
            <a:r>
              <a:rPr lang="fr-FR" dirty="0">
                <a:hlinkClick r:id="rId3"/>
              </a:rPr>
              <a:t>Grammarly</a:t>
            </a:r>
            <a:r>
              <a:rPr lang="fr-FR" dirty="0"/>
              <a:t>, </a:t>
            </a:r>
            <a:r>
              <a:rPr lang="fr-FR" dirty="0" err="1">
                <a:hlinkClick r:id="rId4"/>
              </a:rPr>
              <a:t>Trinka</a:t>
            </a:r>
            <a:r>
              <a:rPr lang="fr-FR" dirty="0"/>
              <a:t>, </a:t>
            </a:r>
            <a:r>
              <a:rPr lang="fr-FR" dirty="0" err="1">
                <a:hlinkClick r:id="rId5"/>
              </a:rPr>
              <a:t>Paperpal</a:t>
            </a:r>
            <a:endParaRPr lang="fr-FR" dirty="0"/>
          </a:p>
          <a:p>
            <a:endParaRPr lang="fr-FR" dirty="0"/>
          </a:p>
          <a:p>
            <a:r>
              <a:rPr lang="fr-FR" dirty="0"/>
              <a:t>suggestions stylistiques : </a:t>
            </a:r>
            <a:r>
              <a:rPr lang="fr-FR" dirty="0" err="1">
                <a:hlinkClick r:id="rId6"/>
              </a:rPr>
              <a:t>Wordtune</a:t>
            </a:r>
            <a:endParaRPr lang="fr-FR" dirty="0"/>
          </a:p>
          <a:p>
            <a:endParaRPr lang="fr-FR" dirty="0"/>
          </a:p>
          <a:p>
            <a:r>
              <a:rPr lang="fr-FR" dirty="0"/>
              <a:t>formatage des références bibliographiques : </a:t>
            </a:r>
            <a:r>
              <a:rPr lang="fr-FR" dirty="0">
                <a:hlinkClick r:id="rId7"/>
              </a:rPr>
              <a:t>SciSpace citation generator</a:t>
            </a:r>
            <a:endParaRPr lang="fr-FR" dirty="0"/>
          </a:p>
          <a:p>
            <a:endParaRPr lang="fr-FR" dirty="0"/>
          </a:p>
          <a:p>
            <a:r>
              <a:rPr lang="fr-FR" dirty="0"/>
              <a:t>traduction : </a:t>
            </a:r>
            <a:r>
              <a:rPr lang="fr-FR" dirty="0" err="1">
                <a:hlinkClick r:id="rId8"/>
              </a:rPr>
              <a:t>DeepL</a:t>
            </a:r>
            <a:r>
              <a:rPr lang="fr-FR" dirty="0">
                <a:hlinkClick r:id="rId8"/>
              </a:rPr>
              <a:t> Translator</a:t>
            </a:r>
            <a:endParaRPr lang="fr-FR" dirty="0"/>
          </a:p>
          <a:p>
            <a:endParaRPr lang="fr-FR" dirty="0"/>
          </a:p>
          <a:p>
            <a:r>
              <a:rPr lang="fr-FR" dirty="0"/>
              <a:t>paraphrases : </a:t>
            </a:r>
            <a:r>
              <a:rPr lang="fr-FR" dirty="0" err="1">
                <a:hlinkClick r:id="rId9"/>
              </a:rPr>
              <a:t>Quillbot</a:t>
            </a:r>
            <a:r>
              <a:rPr lang="fr-FR" dirty="0">
                <a:hlinkClick r:id="rId9"/>
              </a:rPr>
              <a:t> paraphraser</a:t>
            </a:r>
            <a:r>
              <a:rPr lang="fr-FR" dirty="0"/>
              <a:t>, </a:t>
            </a:r>
            <a:r>
              <a:rPr lang="fr-FR" dirty="0">
                <a:hlinkClick r:id="rId10"/>
              </a:rPr>
              <a:t>SciSpace paraphraser</a:t>
            </a:r>
            <a:r>
              <a:rPr lang="fr-FR" dirty="0"/>
              <a:t> – </a:t>
            </a:r>
            <a:r>
              <a:rPr lang="fr-FR" dirty="0">
                <a:hlinkClick r:id="rId11"/>
              </a:rPr>
              <a:t>points d’attention</a:t>
            </a:r>
            <a:endParaRPr lang="fr-FR" dirty="0"/>
          </a:p>
          <a:p>
            <a:endParaRPr lang="fr-FR" dirty="0"/>
          </a:p>
          <a:p>
            <a:r>
              <a:rPr lang="fr-FR" dirty="0"/>
              <a:t>outils plus larges : </a:t>
            </a:r>
            <a:r>
              <a:rPr lang="fr-FR" dirty="0" err="1">
                <a:hlinkClick r:id="rId12"/>
              </a:rPr>
              <a:t>Writefull</a:t>
            </a:r>
            <a:r>
              <a:rPr lang="fr-FR" dirty="0"/>
              <a:t>, </a:t>
            </a:r>
            <a:r>
              <a:rPr lang="fr-FR" dirty="0">
                <a:hlinkClick r:id="rId9"/>
              </a:rPr>
              <a:t>Quillbot</a:t>
            </a:r>
            <a:r>
              <a:rPr lang="fr-FR" dirty="0"/>
              <a:t>, </a:t>
            </a:r>
            <a:r>
              <a:rPr lang="fr-FR" dirty="0" err="1">
                <a:hlinkClick r:id="rId13"/>
              </a:rPr>
              <a:t>Writesonic</a:t>
            </a:r>
            <a:r>
              <a:rPr lang="fr-FR" dirty="0">
                <a:hlinkClick r:id="rId13"/>
              </a:rPr>
              <a:t> AI writing </a:t>
            </a:r>
            <a:r>
              <a:rPr lang="fr-FR" dirty="0" err="1">
                <a:hlinkClick r:id="rId13"/>
              </a:rPr>
              <a:t>tools</a:t>
            </a:r>
            <a:r>
              <a:rPr lang="fr-FR" dirty="0"/>
              <a:t>, </a:t>
            </a:r>
            <a:r>
              <a:rPr lang="fr-FR" dirty="0">
                <a:hlinkClick r:id="rId14"/>
              </a:rPr>
              <a:t>Afforai</a:t>
            </a:r>
            <a:endParaRPr lang="fr-FR" dirty="0"/>
          </a:p>
          <a:p>
            <a:endParaRPr lang="fr-FR" dirty="0"/>
          </a:p>
          <a:p>
            <a:pPr marL="0" indent="0">
              <a:buNone/>
            </a:pPr>
            <a:endParaRPr lang="fr-FR" dirty="0"/>
          </a:p>
          <a:p>
            <a:endParaRPr lang="fr-FR" dirty="0"/>
          </a:p>
          <a:p>
            <a:endParaRPr lang="fr-FR" dirty="0"/>
          </a:p>
          <a:p>
            <a:endParaRPr lang="fr-FR" dirty="0"/>
          </a:p>
        </p:txBody>
      </p:sp>
      <p:sp>
        <p:nvSpPr>
          <p:cNvPr id="14" name="Titre 6">
            <a:extLst>
              <a:ext uri="{FF2B5EF4-FFF2-40B4-BE49-F238E27FC236}">
                <a16:creationId xmlns:a16="http://schemas.microsoft.com/office/drawing/2014/main" id="{B1FE7606-B668-4620-8776-15818BB7B24D}"/>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t>
            </a:r>
            <a:r>
              <a:rPr lang="fr-FR" sz="1800" b="0" dirty="0">
                <a:solidFill>
                  <a:schemeClr val="tx1"/>
                </a:solidFill>
                <a:latin typeface="Calibri Light" panose="020F0302020204030204"/>
              </a:rPr>
              <a:t>’écriture</a:t>
            </a:r>
            <a:endPar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1783180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DD011A42-4A81-4E6A-AFD7-36900BC16083}"/>
              </a:ext>
            </a:extLst>
          </p:cNvPr>
          <p:cNvSpPr txBox="1">
            <a:spLocks/>
          </p:cNvSpPr>
          <p:nvPr/>
        </p:nvSpPr>
        <p:spPr>
          <a:xfrm>
            <a:off x="367501" y="223653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1600" b="1" i="0" u="none" strike="noStrike" kern="1200" cap="none" spc="0" normalizeH="0" baseline="0" noProof="0" dirty="0">
                <a:ln w="3175" cmpd="sng">
                  <a:noFill/>
                </a:ln>
                <a:solidFill>
                  <a:srgbClr val="7EC9FB"/>
                </a:solidFill>
                <a:effectLst/>
                <a:uLnTx/>
                <a:uFillTx/>
                <a:latin typeface="Calibri" panose="020F0502020204030204"/>
                <a:ea typeface="+mj-ea"/>
                <a:cs typeface="+mj-cs"/>
              </a:rPr>
              <a:t>Perspectives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Critique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Méthodologie documentaire et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Recherche d’informations académiques IA dans le contexte de la publication scientifique</a:t>
            </a:r>
            <a:endParaRPr kumimoji="0" lang="fr-FR" sz="1000" b="0" i="0" u="none" strike="noStrike" kern="1200" cap="none" spc="0" normalizeH="0" baseline="0" noProof="0" dirty="0">
              <a:ln w="3175" cmpd="sng">
                <a:noFill/>
              </a:ln>
              <a:solidFill>
                <a:prstClr val="white"/>
              </a:solidFill>
              <a:effectLst/>
              <a:uLnTx/>
              <a:uFillTx/>
              <a:latin typeface="Calibri" panose="020F0502020204030204"/>
              <a:ea typeface="+mj-ea"/>
              <a:cs typeface="+mj-cs"/>
            </a:endParaRPr>
          </a:p>
        </p:txBody>
      </p:sp>
      <p:pic>
        <p:nvPicPr>
          <p:cNvPr id="14" name="Image 13">
            <a:extLst>
              <a:ext uri="{FF2B5EF4-FFF2-40B4-BE49-F238E27FC236}">
                <a16:creationId xmlns:a16="http://schemas.microsoft.com/office/drawing/2014/main" id="{FDCB5A92-3D03-432C-B4FA-E8FA43FF8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225" y="2143288"/>
            <a:ext cx="712199" cy="712199"/>
          </a:xfrm>
          <a:prstGeom prst="rect">
            <a:avLst/>
          </a:prstGeom>
        </p:spPr>
      </p:pic>
      <p:sp>
        <p:nvSpPr>
          <p:cNvPr id="9" name="Rectangle 8">
            <a:extLst>
              <a:ext uri="{FF2B5EF4-FFF2-40B4-BE49-F238E27FC236}">
                <a16:creationId xmlns:a16="http://schemas.microsoft.com/office/drawing/2014/main" id="{992BFE61-DAC4-4793-8EAA-639ED80134B3}"/>
              </a:ext>
            </a:extLst>
          </p:cNvPr>
          <p:cNvSpPr/>
          <p:nvPr/>
        </p:nvSpPr>
        <p:spPr>
          <a:xfrm>
            <a:off x="3256671" y="2855487"/>
            <a:ext cx="5749455" cy="2200602"/>
          </a:xfrm>
          <a:prstGeom prst="rect">
            <a:avLst/>
          </a:prstGeom>
          <a:solidFill>
            <a:srgbClr val="7EC9FB"/>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tout outil de recherche bibliographique, les outils boostés aux LLM doivent être utilisés de manière critique.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Leurs limites doivent les faire considérer plutôt comme des outils de découverte que de recherche bibliographique complète.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Révélateurs des évolutions actuelles, les outils classiques (bases de données bibliographiques, moteurs scientifiques) développent eux aussi leurs fonctionnalités LLM, appelant à une bonne compréhension des apports ou non de l’IA dans le domaine.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fonctionnalités </a:t>
            </a:r>
            <a:r>
              <a:rPr lang="fr-FR" sz="1200" i="1" dirty="0">
                <a:solidFill>
                  <a:schemeClr val="bg1"/>
                </a:solidFill>
                <a:latin typeface="Source Sans Pro" panose="020B0503030403020204" pitchFamily="34" charset="0"/>
              </a:rPr>
              <a:t>deep research</a:t>
            </a:r>
            <a:r>
              <a:rPr lang="fr-FR" sz="1200" dirty="0">
                <a:solidFill>
                  <a:schemeClr val="bg1"/>
                </a:solidFill>
                <a:latin typeface="Source Sans Pro" panose="020B0503030403020204" pitchFamily="34" charset="0"/>
              </a:rPr>
              <a:t>, appelées à se développer, nécessitent les mêmes points de vigilance.</a:t>
            </a:r>
          </a:p>
        </p:txBody>
      </p:sp>
    </p:spTree>
    <p:extLst>
      <p:ext uri="{BB962C8B-B14F-4D97-AF65-F5344CB8AC3E}">
        <p14:creationId xmlns:p14="http://schemas.microsoft.com/office/powerpoint/2010/main" val="274269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7B8C764-6AD9-4A7F-90C0-266117A482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3729" y="1200985"/>
            <a:ext cx="4803151" cy="4475916"/>
          </a:xfrm>
          <a:prstGeom prst="rect">
            <a:avLst/>
          </a:prstGeom>
        </p:spPr>
      </p:pic>
      <p:pic>
        <p:nvPicPr>
          <p:cNvPr id="2" name="Image 1">
            <a:extLst>
              <a:ext uri="{FF2B5EF4-FFF2-40B4-BE49-F238E27FC236}">
                <a16:creationId xmlns:a16="http://schemas.microsoft.com/office/drawing/2014/main" id="{AC5FAECC-EBBD-4CD1-B730-A7D41A661C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
          <a:stretch/>
        </p:blipFill>
        <p:spPr>
          <a:xfrm>
            <a:off x="229395" y="2141466"/>
            <a:ext cx="3935743" cy="2440057"/>
          </a:xfrm>
          <a:prstGeom prst="rect">
            <a:avLst/>
          </a:prstGeom>
        </p:spPr>
      </p:pic>
      <p:sp>
        <p:nvSpPr>
          <p:cNvPr id="9" name="Rectangle 8">
            <a:extLst>
              <a:ext uri="{FF2B5EF4-FFF2-40B4-BE49-F238E27FC236}">
                <a16:creationId xmlns:a16="http://schemas.microsoft.com/office/drawing/2014/main" id="{6830B061-D7D7-49EE-9A76-724E46A76C44}"/>
              </a:ext>
            </a:extLst>
          </p:cNvPr>
          <p:cNvSpPr/>
          <p:nvPr/>
        </p:nvSpPr>
        <p:spPr>
          <a:xfrm>
            <a:off x="7356829" y="4873582"/>
            <a:ext cx="1768642" cy="230832"/>
          </a:xfrm>
          <a:prstGeom prst="rect">
            <a:avLst/>
          </a:prstGeom>
          <a:solidFill>
            <a:schemeClr val="tx1"/>
          </a:solidFill>
        </p:spPr>
        <p:txBody>
          <a:bodyPr wrap="square">
            <a:spAutoFit/>
          </a:bodyPr>
          <a:lstStyle/>
          <a:p>
            <a:r>
              <a:rPr lang="fr-FR" sz="900" i="1" dirty="0">
                <a:solidFill>
                  <a:srgbClr val="9090F0"/>
                </a:solidFill>
              </a:rPr>
              <a:t>sujets générés automatiquement</a:t>
            </a:r>
            <a:endParaRPr lang="fr-FR" sz="900" i="1" dirty="0"/>
          </a:p>
        </p:txBody>
      </p:sp>
      <p:sp>
        <p:nvSpPr>
          <p:cNvPr id="12" name="Rectangle 11">
            <a:extLst>
              <a:ext uri="{FF2B5EF4-FFF2-40B4-BE49-F238E27FC236}">
                <a16:creationId xmlns:a16="http://schemas.microsoft.com/office/drawing/2014/main" id="{AD527EA1-B8A0-40DE-B1B4-D1F513A42C2E}"/>
              </a:ext>
            </a:extLst>
          </p:cNvPr>
          <p:cNvSpPr/>
          <p:nvPr/>
        </p:nvSpPr>
        <p:spPr>
          <a:xfrm>
            <a:off x="8592820" y="5676901"/>
            <a:ext cx="551180" cy="215444"/>
          </a:xfrm>
          <a:prstGeom prst="rect">
            <a:avLst/>
          </a:prstGeom>
        </p:spPr>
        <p:txBody>
          <a:bodyPr wrap="square">
            <a:spAutoFit/>
          </a:bodyPr>
          <a:lstStyle/>
          <a:p>
            <a:r>
              <a:rPr lang="fr-FR" sz="800" dirty="0">
                <a:hlinkClick r:id="rId5"/>
              </a:rPr>
              <a:t>exemple</a:t>
            </a:r>
            <a:endParaRPr lang="fr-FR" sz="800" dirty="0"/>
          </a:p>
        </p:txBody>
      </p:sp>
      <p:sp>
        <p:nvSpPr>
          <p:cNvPr id="13" name="Rectangle 12">
            <a:extLst>
              <a:ext uri="{FF2B5EF4-FFF2-40B4-BE49-F238E27FC236}">
                <a16:creationId xmlns:a16="http://schemas.microsoft.com/office/drawing/2014/main" id="{937384FF-DDB6-4E18-A64D-81976D1765FA}"/>
              </a:ext>
            </a:extLst>
          </p:cNvPr>
          <p:cNvSpPr/>
          <p:nvPr/>
        </p:nvSpPr>
        <p:spPr>
          <a:xfrm>
            <a:off x="150804" y="3972194"/>
            <a:ext cx="1443749" cy="230832"/>
          </a:xfrm>
          <a:prstGeom prst="rect">
            <a:avLst/>
          </a:prstGeom>
          <a:solidFill>
            <a:schemeClr val="tx1"/>
          </a:solidFill>
        </p:spPr>
        <p:txBody>
          <a:bodyPr wrap="square">
            <a:spAutoFit/>
          </a:bodyPr>
          <a:lstStyle/>
          <a:p>
            <a:pPr algn="r"/>
            <a:r>
              <a:rPr lang="fr-FR" sz="900" i="1" dirty="0">
                <a:solidFill>
                  <a:srgbClr val="9090F0"/>
                </a:solidFill>
                <a:hlinkClick r:id="rId6"/>
              </a:rPr>
              <a:t>classification automatique</a:t>
            </a:r>
            <a:endParaRPr lang="fr-FR" sz="900" i="1" dirty="0"/>
          </a:p>
        </p:txBody>
      </p:sp>
      <p:sp>
        <p:nvSpPr>
          <p:cNvPr id="18" name="Rectangle 17">
            <a:extLst>
              <a:ext uri="{FF2B5EF4-FFF2-40B4-BE49-F238E27FC236}">
                <a16:creationId xmlns:a16="http://schemas.microsoft.com/office/drawing/2014/main" id="{DA82D848-546B-43AF-9C1A-DFEF7E100B02}"/>
              </a:ext>
            </a:extLst>
          </p:cNvPr>
          <p:cNvSpPr/>
          <p:nvPr/>
        </p:nvSpPr>
        <p:spPr>
          <a:xfrm>
            <a:off x="2619017" y="2443836"/>
            <a:ext cx="1624712" cy="230832"/>
          </a:xfrm>
          <a:prstGeom prst="rect">
            <a:avLst/>
          </a:prstGeom>
          <a:solidFill>
            <a:schemeClr val="tx1"/>
          </a:solidFill>
        </p:spPr>
        <p:txBody>
          <a:bodyPr wrap="square">
            <a:spAutoFit/>
          </a:bodyPr>
          <a:lstStyle/>
          <a:p>
            <a:pPr algn="ctr"/>
            <a:r>
              <a:rPr lang="fr-FR" sz="900" i="1" dirty="0">
                <a:solidFill>
                  <a:srgbClr val="9090F0"/>
                </a:solidFill>
                <a:hlinkClick r:id="rId7"/>
              </a:rPr>
              <a:t>classification automatique</a:t>
            </a:r>
            <a:endParaRPr lang="fr-FR" sz="900" i="1" dirty="0"/>
          </a:p>
        </p:txBody>
      </p:sp>
      <p:pic>
        <p:nvPicPr>
          <p:cNvPr id="6" name="Image 5">
            <a:extLst>
              <a:ext uri="{FF2B5EF4-FFF2-40B4-BE49-F238E27FC236}">
                <a16:creationId xmlns:a16="http://schemas.microsoft.com/office/drawing/2014/main" id="{67A1373E-AE91-4AD6-B8E5-1095B3E093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4865" y="2693462"/>
            <a:ext cx="1015492" cy="54503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021553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7133A01-0B02-C1F7-ED99-975652DE4AD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1886857" y="1756228"/>
            <a:ext cx="5820229" cy="4107543"/>
          </a:xfrm>
          <a:prstGeom prst="rect">
            <a:avLst/>
          </a:prstGeom>
          <a:noFill/>
          <a:ln>
            <a:noFill/>
          </a:ln>
        </p:spPr>
      </p:pic>
      <p:sp>
        <p:nvSpPr>
          <p:cNvPr id="3" name="ZoneTexte 2">
            <a:extLst>
              <a:ext uri="{FF2B5EF4-FFF2-40B4-BE49-F238E27FC236}">
                <a16:creationId xmlns:a16="http://schemas.microsoft.com/office/drawing/2014/main" id="{8E2E2BDB-EC60-6620-FB03-1CDBBB3F5354}"/>
              </a:ext>
            </a:extLst>
          </p:cNvPr>
          <p:cNvSpPr txBox="1"/>
          <p:nvPr/>
        </p:nvSpPr>
        <p:spPr>
          <a:xfrm>
            <a:off x="3860802" y="6125028"/>
            <a:ext cx="2336800" cy="246221"/>
          </a:xfrm>
          <a:prstGeom prst="rect">
            <a:avLst/>
          </a:prstGeom>
          <a:noFill/>
        </p:spPr>
        <p:txBody>
          <a:bodyPr wrap="square">
            <a:spAutoFit/>
          </a:bodyPr>
          <a:lstStyle/>
          <a:p>
            <a:r>
              <a:rPr kumimoji="0" lang="fr-FR" sz="1000" b="0" i="1" u="none" strike="noStrike" kern="1200" cap="none" spc="0" normalizeH="0" baseline="0" noProof="0" dirty="0">
                <a:ln w="3175" cmpd="sng">
                  <a:noFill/>
                </a:ln>
                <a:solidFill>
                  <a:prstClr val="white"/>
                </a:solidFill>
                <a:effectLst/>
                <a:uLnTx/>
                <a:uFillTx/>
                <a:latin typeface="Calibri" panose="020F0502020204030204"/>
                <a:ea typeface="+mj-ea"/>
                <a:cs typeface="+mj-cs"/>
              </a:rPr>
              <a:t>disclaimer</a:t>
            </a:r>
            <a:r>
              <a:rPr kumimoji="0" lang="fr-FR" sz="1000" b="0" u="none" strike="noStrike" kern="1200" cap="none" spc="0" normalizeH="0" baseline="0" noProof="0" dirty="0">
                <a:ln w="3175" cmpd="sng">
                  <a:noFill/>
                </a:ln>
                <a:solidFill>
                  <a:prstClr val="white"/>
                </a:solidFill>
                <a:effectLst/>
                <a:uLnTx/>
                <a:uFillTx/>
                <a:latin typeface="Calibri" panose="020F0502020204030204"/>
                <a:ea typeface="+mj-ea"/>
                <a:cs typeface="+mj-cs"/>
              </a:rPr>
              <a:t> WOS Research Assistant</a:t>
            </a:r>
            <a:endParaRPr lang="fr-FR" sz="1000" i="1" dirty="0"/>
          </a:p>
        </p:txBody>
      </p:sp>
      <p:sp>
        <p:nvSpPr>
          <p:cNvPr id="4" name="Rectangle 3">
            <a:extLst>
              <a:ext uri="{FF2B5EF4-FFF2-40B4-BE49-F238E27FC236}">
                <a16:creationId xmlns:a16="http://schemas.microsoft.com/office/drawing/2014/main" id="{32AAB0E1-F220-2C8C-FC13-17CB59E7BD3C}"/>
              </a:ext>
            </a:extLst>
          </p:cNvPr>
          <p:cNvSpPr/>
          <p:nvPr/>
        </p:nvSpPr>
        <p:spPr>
          <a:xfrm>
            <a:off x="2070734" y="2897546"/>
            <a:ext cx="5059681" cy="7752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313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1623E-C829-50D4-8EC6-9109FF0408FF}"/>
            </a:ext>
          </a:extLst>
        </p:cNvPr>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F213BFBB-DEF6-B2F7-E5CC-506FC1FC1492}"/>
              </a:ext>
            </a:extLst>
          </p:cNvPr>
          <p:cNvSpPr txBox="1">
            <a:spLocks/>
          </p:cNvSpPr>
          <p:nvPr/>
        </p:nvSpPr>
        <p:spPr>
          <a:xfrm>
            <a:off x="2457845" y="2395205"/>
            <a:ext cx="5381115" cy="328343"/>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dirty="0"/>
              <a:t>RAG (</a:t>
            </a:r>
            <a:r>
              <a:rPr lang="fr-FR" sz="1500" i="1" dirty="0"/>
              <a:t>retrieval augmented generation</a:t>
            </a:r>
            <a:r>
              <a:rPr lang="fr-FR" sz="1500" dirty="0"/>
              <a:t>)</a:t>
            </a:r>
            <a:endParaRPr lang="fr-FR" sz="1200" dirty="0"/>
          </a:p>
        </p:txBody>
      </p:sp>
      <p:pic>
        <p:nvPicPr>
          <p:cNvPr id="23" name="Graphique 22" descr="Explosion avec un remplissage uni">
            <a:extLst>
              <a:ext uri="{FF2B5EF4-FFF2-40B4-BE49-F238E27FC236}">
                <a16:creationId xmlns:a16="http://schemas.microsoft.com/office/drawing/2014/main" id="{53548672-6D8C-85F5-15CA-A469BCF4B0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7122" y="4108752"/>
            <a:ext cx="685800" cy="685800"/>
          </a:xfrm>
          <a:prstGeom prst="rect">
            <a:avLst/>
          </a:prstGeom>
        </p:spPr>
      </p:pic>
      <p:pic>
        <p:nvPicPr>
          <p:cNvPr id="24" name="Graphique 23" descr="Explosion avec un remplissage uni">
            <a:extLst>
              <a:ext uri="{FF2B5EF4-FFF2-40B4-BE49-F238E27FC236}">
                <a16:creationId xmlns:a16="http://schemas.microsoft.com/office/drawing/2014/main" id="{BDE6B652-CFEB-54DA-BBB3-EF6CFD2B0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625" y="4081234"/>
            <a:ext cx="685800" cy="685800"/>
          </a:xfrm>
          <a:prstGeom prst="rect">
            <a:avLst/>
          </a:prstGeom>
        </p:spPr>
      </p:pic>
      <p:pic>
        <p:nvPicPr>
          <p:cNvPr id="25" name="Graphique 24" descr="Explosion avec un remplissage uni">
            <a:extLst>
              <a:ext uri="{FF2B5EF4-FFF2-40B4-BE49-F238E27FC236}">
                <a16:creationId xmlns:a16="http://schemas.microsoft.com/office/drawing/2014/main" id="{5A08D947-01FF-6AE6-95B9-F0F748D89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3068" y="4108752"/>
            <a:ext cx="685800" cy="685800"/>
          </a:xfrm>
          <a:prstGeom prst="rect">
            <a:avLst/>
          </a:prstGeom>
        </p:spPr>
      </p:pic>
      <p:pic>
        <p:nvPicPr>
          <p:cNvPr id="26" name="Graphique 25" descr="Explosion avec un remplissage uni">
            <a:extLst>
              <a:ext uri="{FF2B5EF4-FFF2-40B4-BE49-F238E27FC236}">
                <a16:creationId xmlns:a16="http://schemas.microsoft.com/office/drawing/2014/main" id="{5EA38469-73B7-A542-8E8E-92754DA1AE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4146" y="4108752"/>
            <a:ext cx="685800" cy="685800"/>
          </a:xfrm>
          <a:prstGeom prst="rect">
            <a:avLst/>
          </a:prstGeom>
        </p:spPr>
      </p:pic>
      <p:pic>
        <p:nvPicPr>
          <p:cNvPr id="27" name="Graphique 26" descr="Explosion avec un remplissage uni">
            <a:extLst>
              <a:ext uri="{FF2B5EF4-FFF2-40B4-BE49-F238E27FC236}">
                <a16:creationId xmlns:a16="http://schemas.microsoft.com/office/drawing/2014/main" id="{B2EDE3E8-88D9-1051-09AF-781666F241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2608" y="4081234"/>
            <a:ext cx="685800" cy="685800"/>
          </a:xfrm>
          <a:prstGeom prst="rect">
            <a:avLst/>
          </a:prstGeom>
        </p:spPr>
      </p:pic>
      <p:grpSp>
        <p:nvGrpSpPr>
          <p:cNvPr id="5" name="Groupe 4">
            <a:extLst>
              <a:ext uri="{FF2B5EF4-FFF2-40B4-BE49-F238E27FC236}">
                <a16:creationId xmlns:a16="http://schemas.microsoft.com/office/drawing/2014/main" id="{01D3B0D5-BE10-AEF8-5097-1CC3ED242326}"/>
              </a:ext>
            </a:extLst>
          </p:cNvPr>
          <p:cNvGrpSpPr/>
          <p:nvPr/>
        </p:nvGrpSpPr>
        <p:grpSpPr>
          <a:xfrm>
            <a:off x="800110" y="2989111"/>
            <a:ext cx="7728299" cy="902863"/>
            <a:chOff x="1354529" y="1164983"/>
            <a:chExt cx="10304398" cy="1203817"/>
          </a:xfrm>
        </p:grpSpPr>
        <p:sp>
          <p:nvSpPr>
            <p:cNvPr id="6" name="Rectangle 5">
              <a:extLst>
                <a:ext uri="{FF2B5EF4-FFF2-40B4-BE49-F238E27FC236}">
                  <a16:creationId xmlns:a16="http://schemas.microsoft.com/office/drawing/2014/main" id="{0F15A6B1-9978-7394-F009-AFFBC45E09B3}"/>
                </a:ext>
              </a:extLst>
            </p:cNvPr>
            <p:cNvSpPr/>
            <p:nvPr/>
          </p:nvSpPr>
          <p:spPr>
            <a:xfrm>
              <a:off x="10565444" y="1531358"/>
              <a:ext cx="1093483" cy="400109"/>
            </a:xfrm>
            <a:prstGeom prst="rect">
              <a:avLst/>
            </a:prstGeom>
            <a:ln>
              <a:noFill/>
            </a:ln>
          </p:spPr>
          <p:txBody>
            <a:bodyPr wrap="square">
              <a:spAutoFit/>
            </a:bodyPr>
            <a:lstStyle/>
            <a:p>
              <a:pPr algn="ctr" defTabSz="342900">
                <a:defRPr/>
              </a:pPr>
              <a:r>
                <a:rPr lang="fr-FR" sz="1350" dirty="0">
                  <a:latin typeface="Calibri" panose="020F0502020204030204"/>
                </a:rPr>
                <a:t>réponse</a:t>
              </a:r>
              <a:endParaRPr lang="fr-FR" sz="1200" dirty="0">
                <a:latin typeface="Calibri" panose="020F0502020204030204"/>
              </a:endParaRPr>
            </a:p>
          </p:txBody>
        </p:sp>
        <p:sp>
          <p:nvSpPr>
            <p:cNvPr id="7" name="Rectangle 6">
              <a:extLst>
                <a:ext uri="{FF2B5EF4-FFF2-40B4-BE49-F238E27FC236}">
                  <a16:creationId xmlns:a16="http://schemas.microsoft.com/office/drawing/2014/main" id="{F0648D99-FF2E-F81D-DA25-B327B87E366E}"/>
                </a:ext>
              </a:extLst>
            </p:cNvPr>
            <p:cNvSpPr/>
            <p:nvPr/>
          </p:nvSpPr>
          <p:spPr>
            <a:xfrm>
              <a:off x="1354529" y="1368645"/>
              <a:ext cx="2152650" cy="64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tx1"/>
                  </a:solidFill>
                  <a:latin typeface="Calibri" panose="020F0502020204030204"/>
                </a:rPr>
                <a:t>mots-clés</a:t>
              </a:r>
            </a:p>
            <a:p>
              <a:pPr>
                <a:defRPr/>
              </a:pPr>
              <a:r>
                <a:rPr lang="fr-FR" sz="1350" dirty="0">
                  <a:solidFill>
                    <a:schemeClr val="tx1"/>
                  </a:solidFill>
                  <a:latin typeface="Calibri" panose="020F0502020204030204"/>
                </a:rPr>
                <a:t>langage naturel</a:t>
              </a:r>
            </a:p>
          </p:txBody>
        </p:sp>
        <p:pic>
          <p:nvPicPr>
            <p:cNvPr id="10" name="Graphique 9" descr="Loupe">
              <a:extLst>
                <a:ext uri="{FF2B5EF4-FFF2-40B4-BE49-F238E27FC236}">
                  <a16:creationId xmlns:a16="http://schemas.microsoft.com/office/drawing/2014/main" id="{17C434FE-83C7-9534-7DAD-B5AB19F93E2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68608" y="1512003"/>
              <a:ext cx="365317" cy="365317"/>
            </a:xfrm>
            <a:prstGeom prst="rect">
              <a:avLst/>
            </a:prstGeom>
          </p:spPr>
        </p:pic>
        <p:sp>
          <p:nvSpPr>
            <p:cNvPr id="16" name="Rectangle 15">
              <a:extLst>
                <a:ext uri="{FF2B5EF4-FFF2-40B4-BE49-F238E27FC236}">
                  <a16:creationId xmlns:a16="http://schemas.microsoft.com/office/drawing/2014/main" id="{130CBCAD-6954-22C1-57DC-40B6A6B8FD0E}"/>
                </a:ext>
              </a:extLst>
            </p:cNvPr>
            <p:cNvSpPr/>
            <p:nvPr/>
          </p:nvSpPr>
          <p:spPr>
            <a:xfrm>
              <a:off x="8913622" y="1164983"/>
              <a:ext cx="1047197" cy="1200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err="1">
                  <a:latin typeface="Calibri" panose="020F0502020204030204"/>
                </a:rPr>
                <a:t>LLM</a:t>
              </a:r>
              <a:br>
                <a:rPr lang="fr-FR" b="1" dirty="0">
                  <a:latin typeface="Calibri" panose="020F0502020204030204"/>
                </a:rPr>
              </a:br>
              <a:r>
                <a:rPr lang="fr-FR" sz="1050" b="1" i="1" dirty="0">
                  <a:latin typeface="Calibri" panose="020F0502020204030204"/>
                </a:rPr>
                <a:t> </a:t>
              </a:r>
              <a:br>
                <a:rPr lang="fr-FR" sz="1500" b="1" dirty="0">
                  <a:latin typeface="Calibri" panose="020F0502020204030204"/>
                </a:rPr>
              </a:br>
              <a:endParaRPr lang="fr-FR" sz="1200" b="1" i="1" dirty="0">
                <a:latin typeface="Calibri" panose="020F0502020204030204"/>
              </a:endParaRPr>
            </a:p>
          </p:txBody>
        </p:sp>
        <p:sp>
          <p:nvSpPr>
            <p:cNvPr id="18" name="Rectangle 17">
              <a:extLst>
                <a:ext uri="{FF2B5EF4-FFF2-40B4-BE49-F238E27FC236}">
                  <a16:creationId xmlns:a16="http://schemas.microsoft.com/office/drawing/2014/main" id="{5E270ACF-B857-7A35-A8A8-39B547DF1B25}"/>
                </a:ext>
              </a:extLst>
            </p:cNvPr>
            <p:cNvSpPr/>
            <p:nvPr/>
          </p:nvSpPr>
          <p:spPr>
            <a:xfrm>
              <a:off x="5976098" y="1164983"/>
              <a:ext cx="2288801" cy="1169551"/>
            </a:xfrm>
            <a:prstGeom prst="rect">
              <a:avLst/>
            </a:prstGeom>
            <a:solidFill>
              <a:schemeClr val="bg1"/>
            </a:solidFill>
            <a:ln>
              <a:solidFill>
                <a:schemeClr val="tx1"/>
              </a:solid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9" name="Flèche : droite 18">
              <a:extLst>
                <a:ext uri="{FF2B5EF4-FFF2-40B4-BE49-F238E27FC236}">
                  <a16:creationId xmlns:a16="http://schemas.microsoft.com/office/drawing/2014/main" id="{96113FCC-B8FA-7A76-3FF2-2790995971B1}"/>
                </a:ext>
              </a:extLst>
            </p:cNvPr>
            <p:cNvSpPr/>
            <p:nvPr/>
          </p:nvSpPr>
          <p:spPr>
            <a:xfrm flipV="1">
              <a:off x="8373146"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C18EABDC-D4D9-4115-2551-05E8C72C267F}"/>
                </a:ext>
              </a:extLst>
            </p:cNvPr>
            <p:cNvSpPr/>
            <p:nvPr/>
          </p:nvSpPr>
          <p:spPr>
            <a:xfrm>
              <a:off x="4244414" y="1168472"/>
              <a:ext cx="1047197" cy="1200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a:latin typeface="Calibri" panose="020F0502020204030204"/>
                </a:rPr>
                <a:t>LLM</a:t>
              </a:r>
            </a:p>
            <a:p>
              <a:pPr algn="ctr" defTabSz="342900">
                <a:defRPr/>
              </a:pPr>
              <a:r>
                <a:rPr lang="fr-FR" sz="1050" b="1" i="1" dirty="0">
                  <a:latin typeface="Calibri" panose="020F0502020204030204"/>
                </a:rPr>
                <a:t> </a:t>
              </a:r>
            </a:p>
            <a:p>
              <a:pPr algn="ctr" defTabSz="342900">
                <a:defRPr/>
              </a:pPr>
              <a:endParaRPr lang="fr-FR" sz="1200" b="1" i="1" dirty="0">
                <a:latin typeface="Calibri" panose="020F0502020204030204"/>
              </a:endParaRPr>
            </a:p>
          </p:txBody>
        </p:sp>
        <p:sp>
          <p:nvSpPr>
            <p:cNvPr id="21" name="Flèche : droite 20">
              <a:extLst>
                <a:ext uri="{FF2B5EF4-FFF2-40B4-BE49-F238E27FC236}">
                  <a16:creationId xmlns:a16="http://schemas.microsoft.com/office/drawing/2014/main" id="{CE2EC994-13FF-D3C5-9033-6CFE6E018ACA}"/>
                </a:ext>
              </a:extLst>
            </p:cNvPr>
            <p:cNvSpPr/>
            <p:nvPr/>
          </p:nvSpPr>
          <p:spPr>
            <a:xfrm flipV="1">
              <a:off x="5457671"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2" name="Flèche : droite 21">
              <a:extLst>
                <a:ext uri="{FF2B5EF4-FFF2-40B4-BE49-F238E27FC236}">
                  <a16:creationId xmlns:a16="http://schemas.microsoft.com/office/drawing/2014/main" id="{2E71D4EB-0272-BA21-20D1-BDE5F02230EC}"/>
                </a:ext>
              </a:extLst>
            </p:cNvPr>
            <p:cNvSpPr/>
            <p:nvPr/>
          </p:nvSpPr>
          <p:spPr>
            <a:xfrm flipV="1">
              <a:off x="3570688" y="1680252"/>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8" name="Flèche : droite 27">
              <a:extLst>
                <a:ext uri="{FF2B5EF4-FFF2-40B4-BE49-F238E27FC236}">
                  <a16:creationId xmlns:a16="http://schemas.microsoft.com/office/drawing/2014/main" id="{E477FAA6-EEA0-B21A-E628-867ACBF8861E}"/>
                </a:ext>
              </a:extLst>
            </p:cNvPr>
            <p:cNvSpPr/>
            <p:nvPr/>
          </p:nvSpPr>
          <p:spPr>
            <a:xfrm flipV="1">
              <a:off x="10052082" y="1688685"/>
              <a:ext cx="405115" cy="826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grpSp>
      <p:sp>
        <p:nvSpPr>
          <p:cNvPr id="29" name="Rectangle 28">
            <a:extLst>
              <a:ext uri="{FF2B5EF4-FFF2-40B4-BE49-F238E27FC236}">
                <a16:creationId xmlns:a16="http://schemas.microsoft.com/office/drawing/2014/main" id="{00C53173-8A25-4C5F-9975-D5202D5A2D26}"/>
              </a:ext>
            </a:extLst>
          </p:cNvPr>
          <p:cNvSpPr/>
          <p:nvPr/>
        </p:nvSpPr>
        <p:spPr>
          <a:xfrm>
            <a:off x="2996328" y="1302085"/>
            <a:ext cx="2765309" cy="323165"/>
          </a:xfrm>
          <a:prstGeom prst="rect">
            <a:avLst/>
          </a:prstGeom>
        </p:spPr>
        <p:txBody>
          <a:bodyPr wrap="none">
            <a:spAutoFit/>
          </a:bodyPr>
          <a:lstStyle/>
          <a:p>
            <a:r>
              <a:rPr lang="en-GB" sz="1500" b="1" noProof="0" dirty="0"/>
              <a:t>#</a:t>
            </a:r>
            <a:r>
              <a:rPr lang="en-GB" sz="1500" b="1" i="1" noProof="0" dirty="0"/>
              <a:t>What could possibly go wrong?</a:t>
            </a:r>
          </a:p>
        </p:txBody>
      </p:sp>
      <p:sp>
        <p:nvSpPr>
          <p:cNvPr id="3" name="ZoneTexte 2">
            <a:extLst>
              <a:ext uri="{FF2B5EF4-FFF2-40B4-BE49-F238E27FC236}">
                <a16:creationId xmlns:a16="http://schemas.microsoft.com/office/drawing/2014/main" id="{B1E22742-C962-6283-C5C0-698ABB2FEFBB}"/>
              </a:ext>
            </a:extLst>
          </p:cNvPr>
          <p:cNvSpPr txBox="1"/>
          <p:nvPr/>
        </p:nvSpPr>
        <p:spPr>
          <a:xfrm>
            <a:off x="7627111" y="6380927"/>
            <a:ext cx="1411381" cy="276999"/>
          </a:xfrm>
          <a:prstGeom prst="rect">
            <a:avLst/>
          </a:prstGeom>
          <a:noFill/>
        </p:spPr>
        <p:txBody>
          <a:bodyPr wrap="square">
            <a:spAutoFit/>
          </a:bodyPr>
          <a:lstStyle/>
          <a:p>
            <a:r>
              <a:rPr lang="fr-FR" sz="1200" dirty="0">
                <a:hlinkClick r:id="rId7"/>
              </a:rPr>
              <a:t>pour aller plus loin</a:t>
            </a:r>
            <a:endParaRPr lang="fr-FR" sz="1200" dirty="0"/>
          </a:p>
        </p:txBody>
      </p:sp>
    </p:spTree>
    <p:extLst>
      <p:ext uri="{BB962C8B-B14F-4D97-AF65-F5344CB8AC3E}">
        <p14:creationId xmlns:p14="http://schemas.microsoft.com/office/powerpoint/2010/main" val="9821535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9C2D71-3C92-41EC-9116-1F43AF559933}"/>
              </a:ext>
            </a:extLst>
          </p:cNvPr>
          <p:cNvSpPr/>
          <p:nvPr/>
        </p:nvSpPr>
        <p:spPr>
          <a:xfrm>
            <a:off x="2490584" y="3241953"/>
            <a:ext cx="4162831" cy="861774"/>
          </a:xfrm>
          <a:prstGeom prst="rect">
            <a:avLst/>
          </a:prstGeom>
        </p:spPr>
        <p:txBody>
          <a:bodyPr wrap="square">
            <a:spAutoFit/>
          </a:bodyPr>
          <a:lstStyle/>
          <a:p>
            <a:pPr marL="182563" lvl="1"/>
            <a:r>
              <a:rPr lang="en-US" sz="3600" b="1" dirty="0">
                <a:solidFill>
                  <a:srgbClr val="7EC9FB"/>
                </a:solidFill>
              </a:rPr>
              <a:t>“</a:t>
            </a:r>
            <a:r>
              <a:rPr lang="en-US" sz="3600" b="1" i="1" dirty="0">
                <a:solidFill>
                  <a:srgbClr val="7EC9FB"/>
                </a:solidFill>
              </a:rPr>
              <a:t>Not for the lazy</a:t>
            </a:r>
            <a:r>
              <a:rPr lang="en-US" sz="3600" b="1" dirty="0">
                <a:solidFill>
                  <a:srgbClr val="7EC9FB"/>
                </a:solidFill>
              </a:rPr>
              <a:t>”</a:t>
            </a:r>
          </a:p>
          <a:p>
            <a:pPr marL="182563" lvl="1" algn="ctr"/>
            <a:r>
              <a:rPr lang="en-US" sz="1400" dirty="0"/>
              <a:t>(</a:t>
            </a:r>
            <a:r>
              <a:rPr lang="en-US" sz="1400" dirty="0">
                <a:hlinkClick r:id="rId2"/>
              </a:rPr>
              <a:t>Elsevier</a:t>
            </a:r>
            <a:r>
              <a:rPr lang="en-US" sz="1400" dirty="0"/>
              <a:t>)</a:t>
            </a:r>
            <a:endParaRPr lang="en-US" dirty="0"/>
          </a:p>
        </p:txBody>
      </p:sp>
    </p:spTree>
    <p:extLst>
      <p:ext uri="{BB962C8B-B14F-4D97-AF65-F5344CB8AC3E}">
        <p14:creationId xmlns:p14="http://schemas.microsoft.com/office/powerpoint/2010/main" val="7533416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Critique des outils</a:t>
            </a:r>
            <a:endParaRPr lang="fr-FR" sz="2400" dirty="0">
              <a:latin typeface="+mn-lt"/>
            </a:endParaRP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1108661832"/>
              </p:ext>
            </p:extLst>
          </p:nvPr>
        </p:nvGraphicFramePr>
        <p:xfrm>
          <a:off x="525668" y="2175669"/>
          <a:ext cx="8021432" cy="415456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300831">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mn-lt"/>
                          <a:ea typeface="+mn-ea"/>
                          <a:cs typeface="+mn-cs"/>
                        </a:rPr>
                        <a:t>une communication à mettre en perspective : publics et usages potentiels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850943"/>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 des services inégaux : sources, types de données, utilisation de l’IA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des questions ouvertes : robustesse et fiabilité</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3" name="Rectangle 2">
            <a:extLst>
              <a:ext uri="{FF2B5EF4-FFF2-40B4-BE49-F238E27FC236}">
                <a16:creationId xmlns:a16="http://schemas.microsoft.com/office/drawing/2014/main" id="{3DAEB910-1D8B-43C8-9DB5-55D11412D76F}"/>
              </a:ext>
            </a:extLst>
          </p:cNvPr>
          <p:cNvSpPr/>
          <p:nvPr/>
        </p:nvSpPr>
        <p:spPr>
          <a:xfrm>
            <a:off x="4053495" y="5868572"/>
            <a:ext cx="3822700" cy="923330"/>
          </a:xfrm>
          <a:prstGeom prst="rect">
            <a:avLst/>
          </a:prstGeom>
        </p:spPr>
        <p:txBody>
          <a:bodyPr wrap="square">
            <a:spAutoFit/>
          </a:bodyPr>
          <a:lstStyle/>
          <a:p>
            <a:pPr marL="266700" indent="-266700"/>
            <a:r>
              <a:rPr lang="fr-FR" b="1" dirty="0">
                <a:solidFill>
                  <a:srgbClr val="7EC9FB"/>
                </a:solidFill>
                <a:sym typeface="Wingdings" panose="05000000000000000000" pitchFamily="2" charset="2"/>
              </a:rPr>
              <a:t> </a:t>
            </a:r>
            <a:r>
              <a:rPr lang="fr-FR" b="1" dirty="0">
                <a:solidFill>
                  <a:srgbClr val="7EC9FB"/>
                </a:solidFill>
              </a:rPr>
              <a:t>des systèmes de découverte </a:t>
            </a:r>
            <a:br>
              <a:rPr lang="fr-FR" b="1" dirty="0">
                <a:solidFill>
                  <a:srgbClr val="7EC9FB"/>
                </a:solidFill>
              </a:rPr>
            </a:br>
            <a:r>
              <a:rPr lang="fr-FR" b="1" dirty="0">
                <a:solidFill>
                  <a:srgbClr val="7EC9FB"/>
                </a:solidFill>
              </a:rPr>
              <a:t>et de facilitation (</a:t>
            </a:r>
            <a:r>
              <a:rPr lang="fr-FR" b="1" i="1" dirty="0">
                <a:solidFill>
                  <a:srgbClr val="7EC9FB"/>
                </a:solidFill>
              </a:rPr>
              <a:t>discovery</a:t>
            </a:r>
            <a:r>
              <a:rPr lang="fr-FR" b="1" dirty="0">
                <a:solidFill>
                  <a:srgbClr val="7EC9FB"/>
                </a:solidFill>
              </a:rPr>
              <a:t>)</a:t>
            </a:r>
            <a:br>
              <a:rPr lang="fr-FR" b="1" dirty="0">
                <a:solidFill>
                  <a:srgbClr val="7EC9FB"/>
                </a:solidFill>
              </a:rPr>
            </a:br>
            <a:r>
              <a:rPr lang="fr-FR" b="1" dirty="0">
                <a:solidFill>
                  <a:srgbClr val="7EC9FB"/>
                </a:solidFill>
              </a:rPr>
              <a:t>plus que de recherche (</a:t>
            </a:r>
            <a:r>
              <a:rPr lang="fr-FR" b="1" i="1" dirty="0">
                <a:solidFill>
                  <a:srgbClr val="7EC9FB"/>
                </a:solidFill>
              </a:rPr>
              <a:t>search</a:t>
            </a:r>
            <a:r>
              <a:rPr lang="fr-FR" b="1" dirty="0">
                <a:solidFill>
                  <a:srgbClr val="7EC9FB"/>
                </a:solidFill>
              </a:rPr>
              <a:t>) ?</a:t>
            </a:r>
          </a:p>
        </p:txBody>
      </p:sp>
      <p:pic>
        <p:nvPicPr>
          <p:cNvPr id="5" name="Image 4">
            <a:extLst>
              <a:ext uri="{FF2B5EF4-FFF2-40B4-BE49-F238E27FC236}">
                <a16:creationId xmlns:a16="http://schemas.microsoft.com/office/drawing/2014/main" id="{F26C425D-AAF9-43C7-B713-248CBEA7D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2500" y="5855872"/>
            <a:ext cx="889200" cy="889200"/>
          </a:xfrm>
          <a:prstGeom prst="rect">
            <a:avLst/>
          </a:prstGeom>
        </p:spPr>
      </p:pic>
    </p:spTree>
    <p:extLst>
      <p:ext uri="{BB962C8B-B14F-4D97-AF65-F5344CB8AC3E}">
        <p14:creationId xmlns:p14="http://schemas.microsoft.com/office/powerpoint/2010/main" val="20998355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9BD22241-B0FD-4053-9D48-155BB7B79193}"/>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une communication à mettre en perspective : publics et usages potentiels</a:t>
            </a:r>
          </a:p>
        </p:txBody>
      </p:sp>
      <p:sp>
        <p:nvSpPr>
          <p:cNvPr id="2" name="Rectangle 1">
            <a:extLst>
              <a:ext uri="{FF2B5EF4-FFF2-40B4-BE49-F238E27FC236}">
                <a16:creationId xmlns:a16="http://schemas.microsoft.com/office/drawing/2014/main" id="{8B504DE2-57F5-4FA0-B5D5-B0C8316DB34D}"/>
              </a:ext>
            </a:extLst>
          </p:cNvPr>
          <p:cNvSpPr/>
          <p:nvPr/>
        </p:nvSpPr>
        <p:spPr>
          <a:xfrm>
            <a:off x="595147" y="1739512"/>
            <a:ext cx="5448361" cy="1205458"/>
          </a:xfrm>
          <a:prstGeom prst="rect">
            <a:avLst/>
          </a:prstGeom>
        </p:spPr>
        <p:txBody>
          <a:bodyPr wrap="square">
            <a:spAutoFit/>
          </a:bodyPr>
          <a:lstStyle/>
          <a:p>
            <a:pPr lvl="0">
              <a:spcAft>
                <a:spcPts val="1000"/>
              </a:spcAft>
              <a:buClr>
                <a:prstClr val="white"/>
              </a:buClr>
              <a:buSzPct val="100000"/>
            </a:pPr>
            <a:r>
              <a:rPr lang="en-US" i="1" dirty="0">
                <a:solidFill>
                  <a:prstClr val="white"/>
                </a:solidFill>
              </a:rPr>
              <a:t>“Consensus is designed to make the research process more approachable and intuitive for novices and to be a tool for high-level analysis for experienced researchers.”</a:t>
            </a:r>
          </a:p>
          <a:p>
            <a:pPr lvl="0" algn="ctr">
              <a:spcAft>
                <a:spcPts val="1000"/>
              </a:spcAft>
              <a:buClr>
                <a:prstClr val="white"/>
              </a:buClr>
              <a:buSzPct val="100000"/>
            </a:pPr>
            <a:r>
              <a:rPr lang="en-US" sz="1000" dirty="0">
                <a:solidFill>
                  <a:prstClr val="white"/>
                </a:solidFill>
                <a:hlinkClick r:id="rId3"/>
              </a:rPr>
              <a:t>Consensus</a:t>
            </a:r>
            <a:endParaRPr lang="en-US" sz="1000" dirty="0">
              <a:solidFill>
                <a:prstClr val="white"/>
              </a:solidFill>
            </a:endParaRPr>
          </a:p>
        </p:txBody>
      </p:sp>
      <p:sp>
        <p:nvSpPr>
          <p:cNvPr id="3" name="Rectangle 2">
            <a:extLst>
              <a:ext uri="{FF2B5EF4-FFF2-40B4-BE49-F238E27FC236}">
                <a16:creationId xmlns:a16="http://schemas.microsoft.com/office/drawing/2014/main" id="{4031687C-0A81-4BC5-9475-F36AA547D59A}"/>
              </a:ext>
            </a:extLst>
          </p:cNvPr>
          <p:cNvSpPr/>
          <p:nvPr/>
        </p:nvSpPr>
        <p:spPr>
          <a:xfrm>
            <a:off x="3699206" y="3533555"/>
            <a:ext cx="5448361" cy="2739211"/>
          </a:xfrm>
          <a:prstGeom prst="rect">
            <a:avLst/>
          </a:prstGeom>
        </p:spPr>
        <p:txBody>
          <a:bodyPr wrap="square">
            <a:spAutoFit/>
          </a:bodyPr>
          <a:lstStyle/>
          <a:p>
            <a:r>
              <a:rPr lang="en-US" i="1" dirty="0">
                <a:solidFill>
                  <a:prstClr val="white"/>
                </a:solidFill>
              </a:rPr>
              <a:t>“I</a:t>
            </a:r>
            <a:r>
              <a:rPr lang="en-US" i="1" dirty="0"/>
              <a:t>t will provide students, faculty and researchers with rapid access to detailed and contextual information and answers along with more personalized services to offer benefits such as relevant recommendations. Conversational search across discovery solutions will allow students to intuitively interact with discovery services, aggregated databases and collections to receive more relevant, diversified results and services based on trusted content.</a:t>
            </a:r>
            <a:r>
              <a:rPr lang="en-US" i="1" dirty="0">
                <a:solidFill>
                  <a:prstClr val="white"/>
                </a:solidFill>
              </a:rPr>
              <a:t>”</a:t>
            </a:r>
            <a:endParaRPr lang="en-US" dirty="0"/>
          </a:p>
          <a:p>
            <a:pPr algn="ctr"/>
            <a:r>
              <a:rPr lang="fr-FR" sz="1000" dirty="0">
                <a:hlinkClick r:id="rId4"/>
              </a:rPr>
              <a:t>projet</a:t>
            </a:r>
            <a:r>
              <a:rPr lang="en-US" sz="1000" dirty="0">
                <a:hlinkClick r:id="rId4"/>
              </a:rPr>
              <a:t> de </a:t>
            </a:r>
            <a:r>
              <a:rPr lang="fr-FR" sz="1000" dirty="0">
                <a:hlinkClick r:id="rId4"/>
              </a:rPr>
              <a:t>partenariat</a:t>
            </a:r>
            <a:r>
              <a:rPr lang="en-US" sz="1000" dirty="0">
                <a:hlinkClick r:id="rId4"/>
              </a:rPr>
              <a:t> Clarivate / AI21Labs</a:t>
            </a:r>
            <a:endParaRPr lang="fr-FR" sz="1000" dirty="0"/>
          </a:p>
        </p:txBody>
      </p:sp>
    </p:spTree>
    <p:extLst>
      <p:ext uri="{BB962C8B-B14F-4D97-AF65-F5344CB8AC3E}">
        <p14:creationId xmlns:p14="http://schemas.microsoft.com/office/powerpoint/2010/main" val="42663260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23531-DA7E-4AC8-A413-F0A4FB7B9F0C}"/>
              </a:ext>
            </a:extLst>
          </p:cNvPr>
          <p:cNvSpPr/>
          <p:nvPr/>
        </p:nvSpPr>
        <p:spPr>
          <a:xfrm>
            <a:off x="590550" y="4956853"/>
            <a:ext cx="8229600" cy="1785104"/>
          </a:xfrm>
          <a:prstGeom prst="rect">
            <a:avLst/>
          </a:prstGeom>
        </p:spPr>
        <p:txBody>
          <a:bodyPr wrap="square">
            <a:spAutoFit/>
          </a:bodyPr>
          <a:lstStyle/>
          <a:p>
            <a:pPr lvl="3"/>
            <a:endParaRPr lang="fr-FR" dirty="0"/>
          </a:p>
          <a:p>
            <a:pPr marL="95250" lvl="3"/>
            <a:r>
              <a:rPr lang="en-US" i="1" dirty="0"/>
              <a:t>“</a:t>
            </a:r>
            <a:r>
              <a:rPr lang="fr-FR" i="1" dirty="0" err="1"/>
              <a:t>I’m</a:t>
            </a:r>
            <a:r>
              <a:rPr lang="fr-FR" i="1" dirty="0"/>
              <a:t> not sure how </a:t>
            </a:r>
            <a:r>
              <a:rPr lang="fr-FR" i="1" dirty="0" err="1"/>
              <a:t>much</a:t>
            </a:r>
            <a:r>
              <a:rPr lang="fr-FR" i="1" dirty="0"/>
              <a:t> I can trust </a:t>
            </a:r>
            <a:r>
              <a:rPr lang="fr-FR" i="1" dirty="0" err="1"/>
              <a:t>them</a:t>
            </a:r>
            <a:r>
              <a:rPr lang="fr-FR" i="1" dirty="0"/>
              <a:t>. So </a:t>
            </a:r>
            <a:r>
              <a:rPr lang="fr-FR" i="1" dirty="0" err="1"/>
              <a:t>I’m</a:t>
            </a:r>
            <a:r>
              <a:rPr lang="fr-FR" i="1" dirty="0"/>
              <a:t> </a:t>
            </a:r>
            <a:r>
              <a:rPr lang="fr-FR" i="1" dirty="0" err="1"/>
              <a:t>just</a:t>
            </a:r>
            <a:r>
              <a:rPr lang="fr-FR" i="1" dirty="0"/>
              <a:t> </a:t>
            </a:r>
            <a:r>
              <a:rPr lang="fr-FR" i="1" dirty="0" err="1"/>
              <a:t>playing</a:t>
            </a:r>
            <a:r>
              <a:rPr lang="fr-FR" i="1" dirty="0"/>
              <a:t> </a:t>
            </a:r>
            <a:r>
              <a:rPr lang="fr-FR" i="1" dirty="0" err="1"/>
              <a:t>around</a:t>
            </a:r>
            <a:r>
              <a:rPr lang="en-US" i="1" dirty="0"/>
              <a:t>”</a:t>
            </a:r>
            <a:endParaRPr lang="fr-FR" dirty="0"/>
          </a:p>
          <a:p>
            <a:pPr marL="95250" lvl="3" algn="ctr"/>
            <a:br>
              <a:rPr lang="fr-FR" sz="1000" dirty="0"/>
            </a:br>
            <a:r>
              <a:rPr lang="fr-FR" sz="1000" dirty="0" err="1">
                <a:hlinkClick r:id="rId3"/>
              </a:rPr>
              <a:t>Meghan</a:t>
            </a:r>
            <a:r>
              <a:rPr lang="fr-FR" sz="1000" dirty="0">
                <a:hlinkClick r:id="rId3"/>
              </a:rPr>
              <a:t> </a:t>
            </a:r>
            <a:r>
              <a:rPr lang="fr-FR" sz="1000" dirty="0" err="1">
                <a:hlinkClick r:id="rId3"/>
              </a:rPr>
              <a:t>Azad</a:t>
            </a:r>
            <a:r>
              <a:rPr lang="fr-FR" sz="1000" dirty="0">
                <a:hlinkClick r:id="rId3"/>
              </a:rPr>
              <a:t>, pédiatre à l’université de Manitoba, 04/2023 </a:t>
            </a:r>
            <a:endParaRPr lang="fr-FR" sz="1000" dirty="0"/>
          </a:p>
          <a:p>
            <a:pPr lvl="3"/>
            <a:endParaRPr lang="fr-FR" dirty="0"/>
          </a:p>
          <a:p>
            <a:pPr lvl="3"/>
            <a:endParaRPr lang="en-US" dirty="0"/>
          </a:p>
          <a:p>
            <a:pPr lvl="3"/>
            <a:endParaRPr lang="en-US" dirty="0"/>
          </a:p>
        </p:txBody>
      </p:sp>
      <p:sp>
        <p:nvSpPr>
          <p:cNvPr id="7" name="Rectangle 6">
            <a:extLst>
              <a:ext uri="{FF2B5EF4-FFF2-40B4-BE49-F238E27FC236}">
                <a16:creationId xmlns:a16="http://schemas.microsoft.com/office/drawing/2014/main" id="{6696162D-C0C3-4091-827E-49FEF340A8CC}"/>
              </a:ext>
            </a:extLst>
          </p:cNvPr>
          <p:cNvSpPr/>
          <p:nvPr/>
        </p:nvSpPr>
        <p:spPr>
          <a:xfrm>
            <a:off x="1147249" y="1531816"/>
            <a:ext cx="5353050" cy="954107"/>
          </a:xfrm>
          <a:prstGeom prst="rect">
            <a:avLst/>
          </a:prstGeom>
        </p:spPr>
        <p:txBody>
          <a:bodyPr wrap="square">
            <a:spAutoFit/>
          </a:bodyPr>
          <a:lstStyle/>
          <a:p>
            <a:r>
              <a:rPr lang="en-US" dirty="0"/>
              <a:t>“</a:t>
            </a:r>
            <a:r>
              <a:rPr lang="en-US" i="1" dirty="0"/>
              <a:t>It’s very likely you’re going to make a lot of mistakes </a:t>
            </a:r>
            <a:br>
              <a:rPr lang="en-US" i="1" dirty="0"/>
            </a:br>
            <a:r>
              <a:rPr lang="en-US" i="1" dirty="0"/>
              <a:t>if you only use this”</a:t>
            </a:r>
            <a:endParaRPr lang="en-US" dirty="0"/>
          </a:p>
          <a:p>
            <a:pPr algn="ctr"/>
            <a:br>
              <a:rPr lang="en-US" sz="1000" dirty="0"/>
            </a:br>
            <a:r>
              <a:rPr lang="en-US" sz="1000" dirty="0" err="1">
                <a:hlinkClick r:id="rId3"/>
              </a:rPr>
              <a:t>Clémentine</a:t>
            </a:r>
            <a:r>
              <a:rPr lang="en-US" sz="1000" dirty="0">
                <a:hlinkClick r:id="rId3"/>
              </a:rPr>
              <a:t> </a:t>
            </a:r>
            <a:r>
              <a:rPr lang="en-US" sz="1000" dirty="0" err="1">
                <a:hlinkClick r:id="rId3"/>
              </a:rPr>
              <a:t>Fourrier</a:t>
            </a:r>
            <a:r>
              <a:rPr lang="en-US" sz="1000" dirty="0">
                <a:hlinkClick r:id="rId3"/>
              </a:rPr>
              <a:t>, PhD, Hugging Face à </a:t>
            </a:r>
            <a:r>
              <a:rPr lang="en-US" sz="1000" dirty="0" err="1">
                <a:hlinkClick r:id="rId3"/>
              </a:rPr>
              <a:t>propos</a:t>
            </a:r>
            <a:r>
              <a:rPr lang="en-US" sz="1000" dirty="0">
                <a:hlinkClick r:id="rId3"/>
              </a:rPr>
              <a:t> </a:t>
            </a:r>
            <a:r>
              <a:rPr lang="en-US" sz="1000" dirty="0" err="1">
                <a:hlinkClick r:id="rId3"/>
              </a:rPr>
              <a:t>d’Elicit</a:t>
            </a:r>
            <a:r>
              <a:rPr lang="en-US" sz="1000" dirty="0">
                <a:hlinkClick r:id="rId3"/>
              </a:rPr>
              <a:t>, 04/2023</a:t>
            </a:r>
            <a:endParaRPr lang="en-US" sz="1000" dirty="0"/>
          </a:p>
        </p:txBody>
      </p:sp>
      <p:sp>
        <p:nvSpPr>
          <p:cNvPr id="3" name="Rectangle 2">
            <a:extLst>
              <a:ext uri="{FF2B5EF4-FFF2-40B4-BE49-F238E27FC236}">
                <a16:creationId xmlns:a16="http://schemas.microsoft.com/office/drawing/2014/main" id="{3385D44B-3EB3-40BA-85EE-E1024A80CE41}"/>
              </a:ext>
            </a:extLst>
          </p:cNvPr>
          <p:cNvSpPr/>
          <p:nvPr/>
        </p:nvSpPr>
        <p:spPr>
          <a:xfrm>
            <a:off x="3566599" y="3398222"/>
            <a:ext cx="5867400" cy="954107"/>
          </a:xfrm>
          <a:prstGeom prst="rect">
            <a:avLst/>
          </a:prstGeom>
        </p:spPr>
        <p:txBody>
          <a:bodyPr wrap="square">
            <a:spAutoFit/>
          </a:bodyPr>
          <a:lstStyle/>
          <a:p>
            <a:r>
              <a:rPr lang="en-US" i="1" dirty="0"/>
              <a:t>“Your instinct is to read the actual paper to verify if the summary is correct, so it doesn’t save time”</a:t>
            </a:r>
          </a:p>
          <a:p>
            <a:endParaRPr lang="en-US" sz="1000" dirty="0"/>
          </a:p>
          <a:p>
            <a:pPr algn="ctr"/>
            <a:r>
              <a:rPr lang="fr-FR" sz="1000" dirty="0" err="1">
                <a:hlinkClick r:id="rId4"/>
              </a:rPr>
              <a:t>Iosif</a:t>
            </a:r>
            <a:r>
              <a:rPr lang="fr-FR" sz="1000" dirty="0">
                <a:hlinkClick r:id="rId4"/>
              </a:rPr>
              <a:t> </a:t>
            </a:r>
            <a:r>
              <a:rPr lang="fr-FR" sz="1000" dirty="0" err="1">
                <a:hlinkClick r:id="rId4"/>
              </a:rPr>
              <a:t>Gidiotis</a:t>
            </a:r>
            <a:r>
              <a:rPr lang="fr-FR" sz="1000" dirty="0">
                <a:hlinkClick r:id="rId4"/>
              </a:rPr>
              <a:t>, doctorant, </a:t>
            </a:r>
            <a:r>
              <a:rPr lang="en-US" sz="1000" dirty="0">
                <a:hlinkClick r:id="rId4"/>
              </a:rPr>
              <a:t>KTH Royal Institute of Technology, 11/2023</a:t>
            </a:r>
            <a:endParaRPr lang="fr-FR" sz="1000" dirty="0"/>
          </a:p>
        </p:txBody>
      </p:sp>
    </p:spTree>
    <p:extLst>
      <p:ext uri="{BB962C8B-B14F-4D97-AF65-F5344CB8AC3E}">
        <p14:creationId xmlns:p14="http://schemas.microsoft.com/office/powerpoint/2010/main" val="1802454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199721" y="5043025"/>
            <a:ext cx="7350189" cy="5457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2951540" y="5696499"/>
            <a:ext cx="3839513"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M. Gusenbauer, « </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Absolute subject coverage of 56 databases…</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 », 2022</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9E3552E-E7E3-4816-A5AF-7579DFC47444}"/>
              </a:ext>
            </a:extLst>
          </p:cNvPr>
          <p:cNvSpPr/>
          <p:nvPr/>
        </p:nvSpPr>
        <p:spPr>
          <a:xfrm>
            <a:off x="78387" y="3231876"/>
            <a:ext cx="118013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E91EF"/>
                </a:solidFill>
                <a:effectLst/>
                <a:uLnTx/>
                <a:uFillTx/>
                <a:latin typeface="Calibri" panose="020F0502020204030204"/>
                <a:ea typeface="+mn-ea"/>
                <a:cs typeface="+mn-cs"/>
              </a:rPr>
              <a:t>SEM = Semantic Scholar</a:t>
            </a:r>
            <a:endParaRPr kumimoji="0" lang="fr-FR" sz="800" b="0" i="0" u="none" strike="noStrike" kern="1200" cap="none" spc="0" normalizeH="0" baseline="0" noProof="0" dirty="0">
              <a:ln>
                <a:noFill/>
              </a:ln>
              <a:solidFill>
                <a:srgbClr val="9E91E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9ECE9A9-19FB-4F89-8010-6D243F0BFE21}"/>
              </a:ext>
            </a:extLst>
          </p:cNvPr>
          <p:cNvSpPr/>
          <p:nvPr/>
        </p:nvSpPr>
        <p:spPr>
          <a:xfrm>
            <a:off x="158383" y="2340406"/>
            <a:ext cx="106952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576767" y="2529928"/>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erriweather Sans"/>
                <a:ea typeface="+mn-ea"/>
                <a:cs typeface="+mn-cs"/>
              </a:rPr>
              <a:t>BAS = BASE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C652696-97AC-4EC6-ADA1-41BC099951B8}"/>
              </a:ext>
            </a:extLst>
          </p:cNvPr>
          <p:cNvSpPr/>
          <p:nvPr/>
        </p:nvSpPr>
        <p:spPr>
          <a:xfrm>
            <a:off x="-56266" y="2705603"/>
            <a:ext cx="131478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602415" y="2856469"/>
            <a:ext cx="625492"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576767" y="3044641"/>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625505" y="2407778"/>
            <a:ext cx="360112" cy="339644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
          <a:stretch/>
        </p:blipFill>
        <p:spPr>
          <a:xfrm>
            <a:off x="1199721" y="2407778"/>
            <a:ext cx="7343153" cy="2485494"/>
          </a:xfrm>
          <a:prstGeom prst="rect">
            <a:avLst/>
          </a:prstGeom>
        </p:spPr>
      </p:pic>
      <p:sp>
        <p:nvSpPr>
          <p:cNvPr id="13" name="Rectangle 12">
            <a:extLst>
              <a:ext uri="{FF2B5EF4-FFF2-40B4-BE49-F238E27FC236}">
                <a16:creationId xmlns:a16="http://schemas.microsoft.com/office/drawing/2014/main" id="{1DB6EBE0-4548-45E4-818A-3DE8C260BA92}"/>
              </a:ext>
            </a:extLst>
          </p:cNvPr>
          <p:cNvSpPr/>
          <p:nvPr/>
        </p:nvSpPr>
        <p:spPr>
          <a:xfrm>
            <a:off x="7942914" y="5588777"/>
            <a:ext cx="988435"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abréviations</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6">
            <a:extLst>
              <a:ext uri="{FF2B5EF4-FFF2-40B4-BE49-F238E27FC236}">
                <a16:creationId xmlns:a16="http://schemas.microsoft.com/office/drawing/2014/main" id="{7D8C6C66-EB7D-46AD-B334-A8F8F1BBA562}"/>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services inégaux : sources, types de données, utilisation de l’IA</a:t>
            </a:r>
          </a:p>
        </p:txBody>
      </p:sp>
      <p:sp>
        <p:nvSpPr>
          <p:cNvPr id="16" name="Rectangle 15">
            <a:extLst>
              <a:ext uri="{FF2B5EF4-FFF2-40B4-BE49-F238E27FC236}">
                <a16:creationId xmlns:a16="http://schemas.microsoft.com/office/drawing/2014/main" id="{AF37AEB9-AD72-485F-9193-7026DF0A627E}"/>
              </a:ext>
            </a:extLst>
          </p:cNvPr>
          <p:cNvSpPr/>
          <p:nvPr/>
        </p:nvSpPr>
        <p:spPr>
          <a:xfrm>
            <a:off x="406507" y="3388398"/>
            <a:ext cx="81945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424139" y="3576060"/>
            <a:ext cx="80182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281473" y="3737643"/>
            <a:ext cx="94448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576424" y="3907386"/>
            <a:ext cx="63030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300708" y="4085639"/>
            <a:ext cx="906017"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468000" y="4255382"/>
            <a:ext cx="7425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162953" y="4404130"/>
            <a:ext cx="1087157" cy="215444"/>
          </a:xfrm>
          <a:prstGeom prst="rect">
            <a:avLst/>
          </a:prstGeom>
        </p:spPr>
        <p:txBody>
          <a:bodyPr wrap="none">
            <a:spAutoFit/>
          </a:bodyPr>
          <a:lstStyle/>
          <a:p>
            <a:pPr lvl="0">
              <a:defRPr/>
            </a:pPr>
            <a:r>
              <a:rPr lang="fr-FR" sz="800" dirty="0">
                <a:solidFill>
                  <a:prstClr val="white"/>
                </a:solidFill>
              </a:rPr>
              <a:t>CAS = CAS </a:t>
            </a:r>
            <a:r>
              <a:rPr lang="fr-FR" sz="800" dirty="0" err="1">
                <a:solidFill>
                  <a:prstClr val="white"/>
                </a:solidFill>
              </a:rPr>
              <a:t>SciFinder</a:t>
            </a:r>
            <a:r>
              <a:rPr lang="fr-FR" sz="800" dirty="0">
                <a:solidFill>
                  <a:prstClr val="white"/>
                </a:solidFill>
              </a:rPr>
              <a:t>-n</a:t>
            </a:r>
          </a:p>
        </p:txBody>
      </p:sp>
      <p:sp>
        <p:nvSpPr>
          <p:cNvPr id="23" name="Rectangle 22">
            <a:extLst>
              <a:ext uri="{FF2B5EF4-FFF2-40B4-BE49-F238E27FC236}">
                <a16:creationId xmlns:a16="http://schemas.microsoft.com/office/drawing/2014/main" id="{3188FAB6-F25D-432A-AD07-742C394417EE}"/>
              </a:ext>
            </a:extLst>
          </p:cNvPr>
          <p:cNvSpPr/>
          <p:nvPr/>
        </p:nvSpPr>
        <p:spPr>
          <a:xfrm>
            <a:off x="132735" y="4578517"/>
            <a:ext cx="1120820" cy="215444"/>
          </a:xfrm>
          <a:prstGeom prst="rect">
            <a:avLst/>
          </a:prstGeom>
        </p:spPr>
        <p:txBody>
          <a:bodyPr wrap="none">
            <a:spAutoFit/>
          </a:bodyPr>
          <a:lstStyle/>
          <a:p>
            <a:pPr lvl="0">
              <a:defRPr/>
            </a:pPr>
            <a:r>
              <a:rPr lang="en-US" sz="800" dirty="0">
                <a:solidFill>
                  <a:prstClr val="white"/>
                </a:solidFill>
              </a:rPr>
              <a:t>WCC = Web of Science</a:t>
            </a:r>
            <a:endParaRPr lang="fr-FR" sz="800" dirty="0">
              <a:solidFill>
                <a:prstClr val="white"/>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247514" y="4741528"/>
            <a:ext cx="986167" cy="215444"/>
          </a:xfrm>
          <a:prstGeom prst="rect">
            <a:avLst/>
          </a:prstGeom>
        </p:spPr>
        <p:txBody>
          <a:bodyPr wrap="none">
            <a:spAutoFit/>
          </a:bodyPr>
          <a:lstStyle/>
          <a:p>
            <a:pPr lvl="0">
              <a:defRPr/>
            </a:pPr>
            <a:r>
              <a:rPr lang="fr-FR" sz="800" dirty="0">
                <a:solidFill>
                  <a:prstClr val="white"/>
                </a:solidFill>
              </a:rPr>
              <a:t>SOP = ScienceOpen</a:t>
            </a:r>
          </a:p>
        </p:txBody>
      </p:sp>
    </p:spTree>
    <p:extLst>
      <p:ext uri="{BB962C8B-B14F-4D97-AF65-F5344CB8AC3E}">
        <p14:creationId xmlns:p14="http://schemas.microsoft.com/office/powerpoint/2010/main" val="6778265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nvGraphicFramePr>
        <p:xfrm>
          <a:off x="3235377" y="1198755"/>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endParaRPr lang="fr-FR" sz="800" b="0" dirty="0"/>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sp>
        <p:nvSpPr>
          <p:cNvPr id="13" name="Rectangle 12">
            <a:extLst>
              <a:ext uri="{FF2B5EF4-FFF2-40B4-BE49-F238E27FC236}">
                <a16:creationId xmlns:a16="http://schemas.microsoft.com/office/drawing/2014/main" id="{2251FBC9-47D2-426B-923B-67E274FF9384}"/>
              </a:ext>
            </a:extLst>
          </p:cNvPr>
          <p:cNvSpPr/>
          <p:nvPr/>
        </p:nvSpPr>
        <p:spPr>
          <a:xfrm>
            <a:off x="174529" y="2217152"/>
            <a:ext cx="2152650"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mots-clés, booléens</a:t>
            </a:r>
          </a:p>
          <a:p>
            <a:pPr>
              <a:defRPr/>
            </a:pPr>
            <a:r>
              <a:rPr lang="fr-FR" sz="1400" dirty="0">
                <a:solidFill>
                  <a:prstClr val="black">
                    <a:lumMod val="85000"/>
                    <a:lumOff val="15000"/>
                  </a:prstClr>
                </a:solidFill>
              </a:rPr>
              <a:t>langage naturel</a:t>
            </a:r>
          </a:p>
        </p:txBody>
      </p:sp>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960706362"/>
              </p:ext>
            </p:extLst>
          </p:nvPr>
        </p:nvGraphicFramePr>
        <p:xfrm>
          <a:off x="3235377" y="2217152"/>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17017">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2487054"/>
            <a:ext cx="593535" cy="91328"/>
          </a:xfrm>
          <a:prstGeom prst="rightArrow">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99508" y="2532718"/>
            <a:ext cx="593535" cy="91328"/>
          </a:xfrm>
          <a:prstGeom prst="rightArrow">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 name="Connecteur droit 3">
            <a:extLst>
              <a:ext uri="{FF2B5EF4-FFF2-40B4-BE49-F238E27FC236}">
                <a16:creationId xmlns:a16="http://schemas.microsoft.com/office/drawing/2014/main" id="{9E1AA9A2-4E2A-4C62-B196-4A5E619D9F7C}"/>
              </a:ext>
            </a:extLst>
          </p:cNvPr>
          <p:cNvCxnSpPr>
            <a:cxnSpLocks/>
          </p:cNvCxnSpPr>
          <p:nvPr/>
        </p:nvCxnSpPr>
        <p:spPr>
          <a:xfrm>
            <a:off x="3614288" y="3212844"/>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E8E9D1B-00BF-405E-9DB8-B85642AF3241}"/>
              </a:ext>
            </a:extLst>
          </p:cNvPr>
          <p:cNvCxnSpPr>
            <a:cxnSpLocks/>
          </p:cNvCxnSpPr>
          <p:nvPr/>
        </p:nvCxnSpPr>
        <p:spPr>
          <a:xfrm>
            <a:off x="3614461" y="3093199"/>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CEC5E237-3359-4C86-A45D-524686EE985B}"/>
              </a:ext>
            </a:extLst>
          </p:cNvPr>
          <p:cNvCxnSpPr>
            <a:cxnSpLocks/>
          </p:cNvCxnSpPr>
          <p:nvPr/>
        </p:nvCxnSpPr>
        <p:spPr>
          <a:xfrm>
            <a:off x="3607937" y="3331807"/>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4" name="Tableau 33">
            <a:extLst>
              <a:ext uri="{FF2B5EF4-FFF2-40B4-BE49-F238E27FC236}">
                <a16:creationId xmlns:a16="http://schemas.microsoft.com/office/drawing/2014/main" id="{DD9996BB-5E08-4990-A48D-D9883D7F0AE1}"/>
              </a:ext>
            </a:extLst>
          </p:cNvPr>
          <p:cNvGraphicFramePr>
            <a:graphicFrameLocks noGrp="1"/>
          </p:cNvGraphicFramePr>
          <p:nvPr/>
        </p:nvGraphicFramePr>
        <p:xfrm>
          <a:off x="3228853" y="3671218"/>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676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536310463"/>
                  </a:ext>
                </a:extLst>
              </a:tr>
              <a:tr h="167640">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35" name="Connecteur droit 34">
            <a:extLst>
              <a:ext uri="{FF2B5EF4-FFF2-40B4-BE49-F238E27FC236}">
                <a16:creationId xmlns:a16="http://schemas.microsoft.com/office/drawing/2014/main" id="{0786847E-B271-4EA1-AA56-1495276115D5}"/>
              </a:ext>
            </a:extLst>
          </p:cNvPr>
          <p:cNvCxnSpPr>
            <a:cxnSpLocks/>
          </p:cNvCxnSpPr>
          <p:nvPr/>
        </p:nvCxnSpPr>
        <p:spPr>
          <a:xfrm>
            <a:off x="3644726" y="4559470"/>
            <a:ext cx="987717"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6C1F9F4-1EE1-4D83-95F8-20D21FB7B433}"/>
              </a:ext>
            </a:extLst>
          </p:cNvPr>
          <p:cNvCxnSpPr>
            <a:cxnSpLocks/>
          </p:cNvCxnSpPr>
          <p:nvPr/>
        </p:nvCxnSpPr>
        <p:spPr>
          <a:xfrm>
            <a:off x="3638375" y="4677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78B5678-F30F-4100-9FB8-6F073155614A}"/>
              </a:ext>
            </a:extLst>
          </p:cNvPr>
          <p:cNvCxnSpPr>
            <a:cxnSpLocks/>
          </p:cNvCxnSpPr>
          <p:nvPr/>
        </p:nvCxnSpPr>
        <p:spPr>
          <a:xfrm>
            <a:off x="3638375" y="4804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DE03DB3-C463-4591-A9FE-D099F4CDF9A8}"/>
              </a:ext>
            </a:extLst>
          </p:cNvPr>
          <p:cNvSpPr/>
          <p:nvPr/>
        </p:nvSpPr>
        <p:spPr>
          <a:xfrm>
            <a:off x="769528" y="331853"/>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9" name="Rectangle 38">
            <a:extLst>
              <a:ext uri="{FF2B5EF4-FFF2-40B4-BE49-F238E27FC236}">
                <a16:creationId xmlns:a16="http://schemas.microsoft.com/office/drawing/2014/main" id="{B660F1C8-FA25-4282-9D69-B6FB921CDE4E}"/>
              </a:ext>
            </a:extLst>
          </p:cNvPr>
          <p:cNvSpPr/>
          <p:nvPr/>
        </p:nvSpPr>
        <p:spPr>
          <a:xfrm>
            <a:off x="3054015" y="331853"/>
            <a:ext cx="3156857"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dirty="0">
                <a:solidFill>
                  <a:prstClr val="white"/>
                </a:solidFill>
                <a:latin typeface="Calibri" panose="020F0502020204030204"/>
              </a:rPr>
              <a:t>avec LLM</a:t>
            </a:r>
            <a:endParaRPr kumimoji="0" lang="fr-FR" sz="1400" b="0" i="0" u="none" strike="noStrike" kern="1200" spc="0" normalizeH="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62C69E3-CC11-4506-B6B2-5D7723A0E521}"/>
              </a:ext>
            </a:extLst>
          </p:cNvPr>
          <p:cNvSpPr/>
          <p:nvPr/>
        </p:nvSpPr>
        <p:spPr>
          <a:xfrm>
            <a:off x="7394569" y="331853"/>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cxnSp>
        <p:nvCxnSpPr>
          <p:cNvPr id="45" name="Connecteur droit 44">
            <a:extLst>
              <a:ext uri="{FF2B5EF4-FFF2-40B4-BE49-F238E27FC236}">
                <a16:creationId xmlns:a16="http://schemas.microsoft.com/office/drawing/2014/main" id="{02BD681F-5813-4477-A389-37EF21598909}"/>
              </a:ext>
            </a:extLst>
          </p:cNvPr>
          <p:cNvCxnSpPr>
            <a:cxnSpLocks/>
          </p:cNvCxnSpPr>
          <p:nvPr/>
        </p:nvCxnSpPr>
        <p:spPr>
          <a:xfrm>
            <a:off x="3638375" y="491882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E6E329E-EB82-4F91-A26B-F6CF3556FABF}"/>
              </a:ext>
            </a:extLst>
          </p:cNvPr>
          <p:cNvCxnSpPr>
            <a:cxnSpLocks/>
          </p:cNvCxnSpPr>
          <p:nvPr/>
        </p:nvCxnSpPr>
        <p:spPr>
          <a:xfrm>
            <a:off x="3638375" y="5048250"/>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e 78">
            <a:extLst>
              <a:ext uri="{FF2B5EF4-FFF2-40B4-BE49-F238E27FC236}">
                <a16:creationId xmlns:a16="http://schemas.microsoft.com/office/drawing/2014/main" id="{84E877BF-052E-4BC9-AA3B-0B2B9EB230E9}"/>
              </a:ext>
            </a:extLst>
          </p:cNvPr>
          <p:cNvGrpSpPr/>
          <p:nvPr/>
        </p:nvGrpSpPr>
        <p:grpSpPr>
          <a:xfrm>
            <a:off x="4876624" y="4365102"/>
            <a:ext cx="813043" cy="1069200"/>
            <a:chOff x="4860749" y="4485752"/>
            <a:chExt cx="813043" cy="1069200"/>
          </a:xfrm>
        </p:grpSpPr>
        <p:sp>
          <p:nvSpPr>
            <p:cNvPr id="41" name="Rectangle 40">
              <a:extLst>
                <a:ext uri="{FF2B5EF4-FFF2-40B4-BE49-F238E27FC236}">
                  <a16:creationId xmlns:a16="http://schemas.microsoft.com/office/drawing/2014/main" id="{64D6A58D-8B97-4F7A-B482-CEEBF376D03E}"/>
                </a:ext>
              </a:extLst>
            </p:cNvPr>
            <p:cNvSpPr/>
            <p:nvPr/>
          </p:nvSpPr>
          <p:spPr>
            <a:xfrm>
              <a:off x="4881287" y="4485752"/>
              <a:ext cx="756000" cy="1069200"/>
            </a:xfrm>
            <a:prstGeom prst="rect">
              <a:avLst/>
            </a:prstGeom>
            <a:no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FCAB8F5-5745-4274-82FB-B53C7E701316}"/>
                </a:ext>
              </a:extLst>
            </p:cNvPr>
            <p:cNvSpPr/>
            <p:nvPr/>
          </p:nvSpPr>
          <p:spPr>
            <a:xfrm>
              <a:off x="4860749" y="4505626"/>
              <a:ext cx="813043"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rPr>
                <a:t>texte intégral</a:t>
              </a:r>
            </a:p>
          </p:txBody>
        </p:sp>
        <p:cxnSp>
          <p:nvCxnSpPr>
            <p:cNvPr id="64" name="Connecteur droit 63">
              <a:extLst>
                <a:ext uri="{FF2B5EF4-FFF2-40B4-BE49-F238E27FC236}">
                  <a16:creationId xmlns:a16="http://schemas.microsoft.com/office/drawing/2014/main" id="{85A521F8-D589-4401-9AED-23E605129066}"/>
                </a:ext>
              </a:extLst>
            </p:cNvPr>
            <p:cNvCxnSpPr>
              <a:cxnSpLocks/>
            </p:cNvCxnSpPr>
            <p:nvPr/>
          </p:nvCxnSpPr>
          <p:spPr>
            <a:xfrm>
              <a:off x="4917380" y="48693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0AFBAB1A-024A-40BB-BE5F-D4489A20409E}"/>
                </a:ext>
              </a:extLst>
            </p:cNvPr>
            <p:cNvCxnSpPr>
              <a:cxnSpLocks/>
            </p:cNvCxnSpPr>
            <p:nvPr/>
          </p:nvCxnSpPr>
          <p:spPr>
            <a:xfrm>
              <a:off x="4917379" y="480486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A15D896-4ED8-493F-A4A6-8B8610EE7476}"/>
                </a:ext>
              </a:extLst>
            </p:cNvPr>
            <p:cNvCxnSpPr>
              <a:cxnSpLocks/>
            </p:cNvCxnSpPr>
            <p:nvPr/>
          </p:nvCxnSpPr>
          <p:spPr>
            <a:xfrm>
              <a:off x="4917380" y="493429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DBB0AAD3-07DC-4B61-9032-C7A9474A144B}"/>
                </a:ext>
              </a:extLst>
            </p:cNvPr>
            <p:cNvCxnSpPr>
              <a:cxnSpLocks/>
            </p:cNvCxnSpPr>
            <p:nvPr/>
          </p:nvCxnSpPr>
          <p:spPr>
            <a:xfrm>
              <a:off x="4917380" y="50673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5FD3887E-2672-42D2-975D-45FB3AE0739A}"/>
                </a:ext>
              </a:extLst>
            </p:cNvPr>
            <p:cNvCxnSpPr>
              <a:cxnSpLocks/>
            </p:cNvCxnSpPr>
            <p:nvPr/>
          </p:nvCxnSpPr>
          <p:spPr>
            <a:xfrm>
              <a:off x="4917379" y="50028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56D1DFE9-797A-4AD3-B2CA-353429DC2FE2}"/>
                </a:ext>
              </a:extLst>
            </p:cNvPr>
            <p:cNvCxnSpPr>
              <a:cxnSpLocks/>
            </p:cNvCxnSpPr>
            <p:nvPr/>
          </p:nvCxnSpPr>
          <p:spPr>
            <a:xfrm>
              <a:off x="4917380" y="51322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01B4C4A-3AE1-4744-8D6B-156418995AAA}"/>
                </a:ext>
              </a:extLst>
            </p:cNvPr>
            <p:cNvCxnSpPr>
              <a:cxnSpLocks/>
            </p:cNvCxnSpPr>
            <p:nvPr/>
          </p:nvCxnSpPr>
          <p:spPr>
            <a:xfrm>
              <a:off x="4917380" y="52578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68A88FC5-1B13-4001-9754-6750E49D6387}"/>
                </a:ext>
              </a:extLst>
            </p:cNvPr>
            <p:cNvCxnSpPr>
              <a:cxnSpLocks/>
            </p:cNvCxnSpPr>
            <p:nvPr/>
          </p:nvCxnSpPr>
          <p:spPr>
            <a:xfrm>
              <a:off x="4917379" y="51933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390FC65E-28D9-463C-92D0-D3BDCD022979}"/>
                </a:ext>
              </a:extLst>
            </p:cNvPr>
            <p:cNvCxnSpPr>
              <a:cxnSpLocks/>
            </p:cNvCxnSpPr>
            <p:nvPr/>
          </p:nvCxnSpPr>
          <p:spPr>
            <a:xfrm>
              <a:off x="4917380" y="53227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AD136FF0-8C0E-4353-BBF9-689A294DFCA0}"/>
                </a:ext>
              </a:extLst>
            </p:cNvPr>
            <p:cNvCxnSpPr>
              <a:cxnSpLocks/>
            </p:cNvCxnSpPr>
            <p:nvPr/>
          </p:nvCxnSpPr>
          <p:spPr>
            <a:xfrm>
              <a:off x="4917380" y="54451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AC221AAF-021E-4541-97AF-69B55E2BC74D}"/>
                </a:ext>
              </a:extLst>
            </p:cNvPr>
            <p:cNvCxnSpPr>
              <a:cxnSpLocks/>
            </p:cNvCxnSpPr>
            <p:nvPr/>
          </p:nvCxnSpPr>
          <p:spPr>
            <a:xfrm>
              <a:off x="4917379" y="5380637"/>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D700B29-98AF-48C8-BA14-E799FB78D454}"/>
                </a:ext>
              </a:extLst>
            </p:cNvPr>
            <p:cNvCxnSpPr>
              <a:cxnSpLocks/>
            </p:cNvCxnSpPr>
            <p:nvPr/>
          </p:nvCxnSpPr>
          <p:spPr>
            <a:xfrm>
              <a:off x="4917380" y="55100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ZoneTexte 2">
            <a:extLst>
              <a:ext uri="{FF2B5EF4-FFF2-40B4-BE49-F238E27FC236}">
                <a16:creationId xmlns:a16="http://schemas.microsoft.com/office/drawing/2014/main" id="{53205C7A-2F5D-4A76-BEC4-48A215788170}"/>
              </a:ext>
            </a:extLst>
          </p:cNvPr>
          <p:cNvSpPr txBox="1"/>
          <p:nvPr/>
        </p:nvSpPr>
        <p:spPr>
          <a:xfrm>
            <a:off x="6575883" y="2282447"/>
            <a:ext cx="2539477" cy="1384995"/>
          </a:xfrm>
          <a:prstGeom prst="rect">
            <a:avLst/>
          </a:prstGeom>
          <a:noFill/>
        </p:spPr>
        <p:txBody>
          <a:bodyPr wrap="square" rtlCol="0">
            <a:spAutoFit/>
          </a:bodyPr>
          <a:lstStyle/>
          <a:p>
            <a:pPr algn="ctr"/>
            <a:r>
              <a:rPr lang="fr-FR" sz="1400" dirty="0">
                <a:solidFill>
                  <a:schemeClr val="bg1"/>
                </a:solidFill>
                <a:highlight>
                  <a:srgbClr val="7EC9FB"/>
                </a:highlight>
              </a:rPr>
              <a:t>1</a:t>
            </a:r>
            <a:r>
              <a:rPr lang="fr-FR" sz="1400" baseline="30000" dirty="0">
                <a:solidFill>
                  <a:schemeClr val="bg1"/>
                </a:solidFill>
                <a:highlight>
                  <a:srgbClr val="7EC9FB"/>
                </a:highlight>
              </a:rPr>
              <a:t>e</a:t>
            </a:r>
            <a:r>
              <a:rPr lang="fr-FR" sz="1400" dirty="0">
                <a:solidFill>
                  <a:schemeClr val="bg1"/>
                </a:solidFill>
                <a:highlight>
                  <a:srgbClr val="7EC9FB"/>
                </a:highlight>
              </a:rPr>
              <a:t> phase IA </a:t>
            </a:r>
          </a:p>
          <a:p>
            <a:pPr algn="ctr"/>
            <a:r>
              <a:rPr lang="fr-FR" sz="1400" dirty="0">
                <a:solidFill>
                  <a:schemeClr val="bg1"/>
                </a:solidFill>
                <a:highlight>
                  <a:srgbClr val="7EC9FB"/>
                </a:highlight>
              </a:rPr>
              <a:t>similarité sémantique</a:t>
            </a:r>
          </a:p>
          <a:p>
            <a:pPr algn="ctr"/>
            <a:r>
              <a:rPr lang="fr-FR" sz="1400" dirty="0">
                <a:solidFill>
                  <a:schemeClr val="bg1"/>
                </a:solidFill>
                <a:highlight>
                  <a:srgbClr val="7EC9FB"/>
                </a:highlight>
              </a:rPr>
              <a:t>[liste bibliographique]</a:t>
            </a:r>
          </a:p>
          <a:p>
            <a:pPr algn="ctr"/>
            <a:endParaRPr lang="fr-FR" sz="1400" dirty="0">
              <a:solidFill>
                <a:schemeClr val="bg1"/>
              </a:solidFill>
              <a:highlight>
                <a:srgbClr val="7EC9FB"/>
              </a:highlight>
            </a:endParaRPr>
          </a:p>
          <a:p>
            <a:pPr algn="ctr"/>
            <a:r>
              <a:rPr lang="fr-FR" sz="1400" dirty="0"/>
              <a:t>repérage de publications répondant à la requête</a:t>
            </a:r>
          </a:p>
        </p:txBody>
      </p:sp>
      <p:sp>
        <p:nvSpPr>
          <p:cNvPr id="50" name="ZoneTexte 49">
            <a:extLst>
              <a:ext uri="{FF2B5EF4-FFF2-40B4-BE49-F238E27FC236}">
                <a16:creationId xmlns:a16="http://schemas.microsoft.com/office/drawing/2014/main" id="{10222846-703A-4DC0-AD18-567F1497AC61}"/>
              </a:ext>
            </a:extLst>
          </p:cNvPr>
          <p:cNvSpPr txBox="1"/>
          <p:nvPr/>
        </p:nvSpPr>
        <p:spPr>
          <a:xfrm>
            <a:off x="6604523" y="4779802"/>
            <a:ext cx="2539477" cy="1600438"/>
          </a:xfrm>
          <a:prstGeom prst="rect">
            <a:avLst/>
          </a:prstGeom>
          <a:noFill/>
        </p:spPr>
        <p:txBody>
          <a:bodyPr wrap="square" rtlCol="0">
            <a:spAutoFit/>
          </a:bodyPr>
          <a:lstStyle/>
          <a:p>
            <a:pPr algn="ctr"/>
            <a:r>
              <a:rPr lang="fr-FR" sz="1400" dirty="0">
                <a:solidFill>
                  <a:schemeClr val="bg1"/>
                </a:solidFill>
                <a:highlight>
                  <a:srgbClr val="7EC9FB"/>
                </a:highlight>
              </a:rPr>
              <a:t>2</a:t>
            </a:r>
            <a:r>
              <a:rPr lang="fr-FR" sz="1400" baseline="30000" dirty="0">
                <a:solidFill>
                  <a:schemeClr val="bg1"/>
                </a:solidFill>
                <a:highlight>
                  <a:srgbClr val="7EC9FB"/>
                </a:highlight>
              </a:rPr>
              <a:t>nde</a:t>
            </a:r>
            <a:r>
              <a:rPr lang="fr-FR" sz="1400" dirty="0">
                <a:solidFill>
                  <a:schemeClr val="bg1"/>
                </a:solidFill>
                <a:highlight>
                  <a:srgbClr val="7EC9FB"/>
                </a:highlight>
              </a:rPr>
              <a:t> phase IA </a:t>
            </a:r>
          </a:p>
          <a:p>
            <a:pPr algn="ctr"/>
            <a:r>
              <a:rPr lang="fr-FR" sz="1400" dirty="0">
                <a:solidFill>
                  <a:schemeClr val="bg1"/>
                </a:solidFill>
                <a:highlight>
                  <a:srgbClr val="7EC9FB"/>
                </a:highlight>
              </a:rPr>
              <a:t>LLM</a:t>
            </a:r>
          </a:p>
          <a:p>
            <a:pPr algn="ctr"/>
            <a:r>
              <a:rPr lang="fr-FR" sz="1400" dirty="0">
                <a:solidFill>
                  <a:schemeClr val="bg1"/>
                </a:solidFill>
                <a:highlight>
                  <a:srgbClr val="7EC9FB"/>
                </a:highlight>
              </a:rPr>
              <a:t>[génération]</a:t>
            </a:r>
          </a:p>
          <a:p>
            <a:pPr algn="ctr"/>
            <a:endParaRPr lang="fr-FR" sz="1400" dirty="0">
              <a:solidFill>
                <a:schemeClr val="bg1"/>
              </a:solidFill>
              <a:highlight>
                <a:srgbClr val="7EC9FB"/>
              </a:highlight>
            </a:endParaRPr>
          </a:p>
          <a:p>
            <a:pPr algn="ctr"/>
            <a:r>
              <a:rPr lang="fr-FR" sz="1400" dirty="0"/>
              <a:t>extractions et synthèses</a:t>
            </a:r>
            <a:br>
              <a:rPr lang="fr-FR" sz="1400" dirty="0"/>
            </a:br>
            <a:r>
              <a:rPr lang="fr-FR" sz="1400" dirty="0"/>
              <a:t>en langage naturel</a:t>
            </a:r>
          </a:p>
          <a:p>
            <a:pPr algn="ctr"/>
            <a:endParaRPr lang="fr-FR" sz="1400" dirty="0">
              <a:solidFill>
                <a:schemeClr val="bg1"/>
              </a:solidFill>
              <a:highlight>
                <a:srgbClr val="7EC9FB"/>
              </a:highlight>
            </a:endParaRPr>
          </a:p>
        </p:txBody>
      </p:sp>
      <p:sp>
        <p:nvSpPr>
          <p:cNvPr id="51" name="Flèche : droite 50">
            <a:extLst>
              <a:ext uri="{FF2B5EF4-FFF2-40B4-BE49-F238E27FC236}">
                <a16:creationId xmlns:a16="http://schemas.microsoft.com/office/drawing/2014/main" id="{0CC825B4-88D2-4F97-B49E-BA2E54071971}"/>
              </a:ext>
            </a:extLst>
          </p:cNvPr>
          <p:cNvSpPr/>
          <p:nvPr/>
        </p:nvSpPr>
        <p:spPr>
          <a:xfrm rot="5400000" flipV="1">
            <a:off x="7577494" y="4157961"/>
            <a:ext cx="593535" cy="91328"/>
          </a:xfrm>
          <a:prstGeom prst="rightArrow">
            <a:avLst/>
          </a:prstGeom>
          <a:solidFill>
            <a:srgbClr val="7EC9FB"/>
          </a:solid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2" name="Tableau 51">
            <a:extLst>
              <a:ext uri="{FF2B5EF4-FFF2-40B4-BE49-F238E27FC236}">
                <a16:creationId xmlns:a16="http://schemas.microsoft.com/office/drawing/2014/main" id="{19ED838C-0955-472A-9048-6C5AFA37E35A}"/>
              </a:ext>
            </a:extLst>
          </p:cNvPr>
          <p:cNvGraphicFramePr>
            <a:graphicFrameLocks noGrp="1"/>
          </p:cNvGraphicFramePr>
          <p:nvPr>
            <p:extLst>
              <p:ext uri="{D42A27DB-BD31-4B8C-83A1-F6EECF244321}">
                <p14:modId xmlns:p14="http://schemas.microsoft.com/office/powerpoint/2010/main" val="854311974"/>
              </p:ext>
            </p:extLst>
          </p:nvPr>
        </p:nvGraphicFramePr>
        <p:xfrm>
          <a:off x="3177545" y="5654787"/>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17017">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D</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53" name="Connecteur droit 52">
            <a:extLst>
              <a:ext uri="{FF2B5EF4-FFF2-40B4-BE49-F238E27FC236}">
                <a16:creationId xmlns:a16="http://schemas.microsoft.com/office/drawing/2014/main" id="{6FA7E56D-4189-4183-A14B-45D586D111AF}"/>
              </a:ext>
            </a:extLst>
          </p:cNvPr>
          <p:cNvCxnSpPr>
            <a:cxnSpLocks/>
          </p:cNvCxnSpPr>
          <p:nvPr/>
        </p:nvCxnSpPr>
        <p:spPr>
          <a:xfrm>
            <a:off x="3556456" y="6650479"/>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B464D7F3-8373-4645-9BB8-F6583EAE5B8E}"/>
              </a:ext>
            </a:extLst>
          </p:cNvPr>
          <p:cNvCxnSpPr>
            <a:cxnSpLocks/>
          </p:cNvCxnSpPr>
          <p:nvPr/>
        </p:nvCxnSpPr>
        <p:spPr>
          <a:xfrm>
            <a:off x="3556629" y="6530834"/>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42" name="Graphique 41" descr="Loupe">
            <a:extLst>
              <a:ext uri="{FF2B5EF4-FFF2-40B4-BE49-F238E27FC236}">
                <a16:creationId xmlns:a16="http://schemas.microsoft.com/office/drawing/2014/main" id="{66BB77F3-A146-49AE-9D95-B781C11145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802" y="2367920"/>
            <a:ext cx="365317" cy="365317"/>
          </a:xfrm>
          <a:prstGeom prst="rect">
            <a:avLst/>
          </a:prstGeom>
        </p:spPr>
      </p:pic>
    </p:spTree>
    <p:extLst>
      <p:ext uri="{BB962C8B-B14F-4D97-AF65-F5344CB8AC3E}">
        <p14:creationId xmlns:p14="http://schemas.microsoft.com/office/powerpoint/2010/main" val="18275899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F3DEB7-5F05-42F9-872C-DFB853EBA6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969" y="2368444"/>
            <a:ext cx="8593319" cy="3286474"/>
          </a:xfrm>
          <a:prstGeom prst="rect">
            <a:avLst/>
          </a:prstGeom>
        </p:spPr>
      </p:pic>
      <p:sp>
        <p:nvSpPr>
          <p:cNvPr id="5" name="Rectangle 4">
            <a:extLst>
              <a:ext uri="{FF2B5EF4-FFF2-40B4-BE49-F238E27FC236}">
                <a16:creationId xmlns:a16="http://schemas.microsoft.com/office/drawing/2014/main" id="{9C493D10-56DF-490A-BE62-E2C21691C26B}"/>
              </a:ext>
            </a:extLst>
          </p:cNvPr>
          <p:cNvSpPr/>
          <p:nvPr/>
        </p:nvSpPr>
        <p:spPr>
          <a:xfrm>
            <a:off x="2131785" y="5678293"/>
            <a:ext cx="4572000" cy="24622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Scite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2F82BF-0FCD-4281-8BF5-E50CE998CAE0}"/>
              </a:ext>
            </a:extLst>
          </p:cNvPr>
          <p:cNvSpPr/>
          <p:nvPr/>
        </p:nvSpPr>
        <p:spPr>
          <a:xfrm>
            <a:off x="879048" y="3809866"/>
            <a:ext cx="3330095"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5215BBE-7F5D-44FE-BAAF-2D65FAF5CFBA}"/>
              </a:ext>
            </a:extLst>
          </p:cNvPr>
          <p:cNvSpPr/>
          <p:nvPr/>
        </p:nvSpPr>
        <p:spPr>
          <a:xfrm>
            <a:off x="879049" y="4339637"/>
            <a:ext cx="1457752"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400F54E-2235-4CF7-A3F9-DA50061ACF0B}"/>
              </a:ext>
            </a:extLst>
          </p:cNvPr>
          <p:cNvSpPr/>
          <p:nvPr/>
        </p:nvSpPr>
        <p:spPr>
          <a:xfrm>
            <a:off x="879048" y="4825732"/>
            <a:ext cx="5507238"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30152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18BC45F-0125-EB2E-4BD1-3890C1A2603A}"/>
              </a:ext>
            </a:extLst>
          </p:cNvPr>
          <p:cNvPicPr>
            <a:picLocks noChangeAspect="1"/>
          </p:cNvPicPr>
          <p:nvPr/>
        </p:nvPicPr>
        <p:blipFill>
          <a:blip r:embed="rId2"/>
          <a:stretch>
            <a:fillRect/>
          </a:stretch>
        </p:blipFill>
        <p:spPr>
          <a:xfrm>
            <a:off x="1369821" y="1501518"/>
            <a:ext cx="6404357" cy="4306763"/>
          </a:xfrm>
          <a:prstGeom prst="rect">
            <a:avLst/>
          </a:prstGeom>
        </p:spPr>
      </p:pic>
      <p:sp>
        <p:nvSpPr>
          <p:cNvPr id="4" name="ZoneTexte 3">
            <a:extLst>
              <a:ext uri="{FF2B5EF4-FFF2-40B4-BE49-F238E27FC236}">
                <a16:creationId xmlns:a16="http://schemas.microsoft.com/office/drawing/2014/main" id="{E1456B0E-C978-AAD3-78F9-97EE874BC71A}"/>
              </a:ext>
            </a:extLst>
          </p:cNvPr>
          <p:cNvSpPr txBox="1"/>
          <p:nvPr/>
        </p:nvSpPr>
        <p:spPr>
          <a:xfrm>
            <a:off x="4031796" y="5982156"/>
            <a:ext cx="1880507" cy="215444"/>
          </a:xfrm>
          <a:prstGeom prst="rect">
            <a:avLst/>
          </a:prstGeom>
          <a:noFill/>
        </p:spPr>
        <p:txBody>
          <a:bodyPr wrap="square">
            <a:spAutoFit/>
          </a:bodyPr>
          <a:lstStyle/>
          <a:p>
            <a:r>
              <a:rPr lang="fr-FR" sz="800" dirty="0">
                <a:hlinkClick r:id="rId3"/>
              </a:rPr>
              <a:t>Web of science research assistant</a:t>
            </a:r>
            <a:endParaRPr lang="fr-FR" sz="800" dirty="0"/>
          </a:p>
        </p:txBody>
      </p:sp>
      <p:sp>
        <p:nvSpPr>
          <p:cNvPr id="2" name="Rectangle 1">
            <a:extLst>
              <a:ext uri="{FF2B5EF4-FFF2-40B4-BE49-F238E27FC236}">
                <a16:creationId xmlns:a16="http://schemas.microsoft.com/office/drawing/2014/main" id="{463AF532-2DE3-041F-1432-CB1603028966}"/>
              </a:ext>
            </a:extLst>
          </p:cNvPr>
          <p:cNvSpPr/>
          <p:nvPr/>
        </p:nvSpPr>
        <p:spPr>
          <a:xfrm>
            <a:off x="4484318" y="4775628"/>
            <a:ext cx="3091940"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4993FD8-A47B-CB9A-6C63-46782814CEED}"/>
              </a:ext>
            </a:extLst>
          </p:cNvPr>
          <p:cNvSpPr/>
          <p:nvPr/>
        </p:nvSpPr>
        <p:spPr>
          <a:xfrm>
            <a:off x="2855933" y="3742975"/>
            <a:ext cx="2192055"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5449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DC4297-D8FA-4C9E-B735-B2D3D4CB532B}"/>
              </a:ext>
            </a:extLst>
          </p:cNvPr>
          <p:cNvSpPr/>
          <p:nvPr/>
        </p:nvSpPr>
        <p:spPr>
          <a:xfrm>
            <a:off x="4114761" y="5936266"/>
            <a:ext cx="663017" cy="215444"/>
          </a:xfrm>
          <a:prstGeom prst="rect">
            <a:avLst/>
          </a:prstGeom>
        </p:spPr>
        <p:txBody>
          <a:bodyPr wrap="square">
            <a:spAutoFit/>
          </a:bodyPr>
          <a:lstStyle/>
          <a:p>
            <a:r>
              <a:rPr lang="fr-FR" sz="800" dirty="0">
                <a:hlinkClick r:id="rId3"/>
              </a:rPr>
              <a:t>exemple</a:t>
            </a:r>
            <a:endParaRPr lang="fr-FR" sz="800" dirty="0"/>
          </a:p>
        </p:txBody>
      </p:sp>
      <p:sp>
        <p:nvSpPr>
          <p:cNvPr id="8" name="Rectangle 7">
            <a:extLst>
              <a:ext uri="{FF2B5EF4-FFF2-40B4-BE49-F238E27FC236}">
                <a16:creationId xmlns:a16="http://schemas.microsoft.com/office/drawing/2014/main" id="{D714AA88-7439-4856-9A50-74DC6C5977FE}"/>
              </a:ext>
            </a:extLst>
          </p:cNvPr>
          <p:cNvSpPr/>
          <p:nvPr/>
        </p:nvSpPr>
        <p:spPr>
          <a:xfrm>
            <a:off x="8564590" y="5936266"/>
            <a:ext cx="698500" cy="215444"/>
          </a:xfrm>
          <a:prstGeom prst="rect">
            <a:avLst/>
          </a:prstGeom>
        </p:spPr>
        <p:txBody>
          <a:bodyPr wrap="square">
            <a:spAutoFit/>
          </a:bodyPr>
          <a:lstStyle/>
          <a:p>
            <a:r>
              <a:rPr lang="fr-FR" sz="800" dirty="0">
                <a:hlinkClick r:id="rId4"/>
              </a:rPr>
              <a:t>exemple</a:t>
            </a:r>
            <a:endParaRPr lang="fr-FR" sz="800" dirty="0"/>
          </a:p>
        </p:txBody>
      </p:sp>
      <p:pic>
        <p:nvPicPr>
          <p:cNvPr id="3" name="Image 2">
            <a:extLst>
              <a:ext uri="{FF2B5EF4-FFF2-40B4-BE49-F238E27FC236}">
                <a16:creationId xmlns:a16="http://schemas.microsoft.com/office/drawing/2014/main" id="{93138F18-7CE2-479F-A803-88D47EDE0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691" y="1759934"/>
            <a:ext cx="4301309" cy="4176332"/>
          </a:xfrm>
          <a:prstGeom prst="rect">
            <a:avLst/>
          </a:prstGeom>
        </p:spPr>
      </p:pic>
      <p:pic>
        <p:nvPicPr>
          <p:cNvPr id="4" name="Image 3">
            <a:extLst>
              <a:ext uri="{FF2B5EF4-FFF2-40B4-BE49-F238E27FC236}">
                <a16:creationId xmlns:a16="http://schemas.microsoft.com/office/drawing/2014/main" id="{79AE0D03-56AB-4DC7-A131-742CC3FB76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84" y="1759934"/>
            <a:ext cx="4357685" cy="4176332"/>
          </a:xfrm>
          <a:prstGeom prst="rect">
            <a:avLst/>
          </a:prstGeom>
        </p:spPr>
      </p:pic>
    </p:spTree>
    <p:extLst>
      <p:ext uri="{BB962C8B-B14F-4D97-AF65-F5344CB8AC3E}">
        <p14:creationId xmlns:p14="http://schemas.microsoft.com/office/powerpoint/2010/main" val="14358652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6">
            <a:extLst>
              <a:ext uri="{FF2B5EF4-FFF2-40B4-BE49-F238E27FC236}">
                <a16:creationId xmlns:a16="http://schemas.microsoft.com/office/drawing/2014/main" id="{6C649D4B-31B3-41AE-B882-A75E574A80B4}"/>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questions ouvertes : robustesse et fiabilité</a:t>
            </a:r>
          </a:p>
        </p:txBody>
      </p:sp>
      <p:pic>
        <p:nvPicPr>
          <p:cNvPr id="8" name="Picture 2">
            <a:extLst>
              <a:ext uri="{FF2B5EF4-FFF2-40B4-BE49-F238E27FC236}">
                <a16:creationId xmlns:a16="http://schemas.microsoft.com/office/drawing/2014/main" id="{5CDFA32F-1A2D-4F0F-9E74-9C651EED17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756" y="3071901"/>
            <a:ext cx="8114487" cy="181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099FAD70-2102-40B1-B2A6-E3BB1F558E82}"/>
              </a:ext>
            </a:extLst>
          </p:cNvPr>
          <p:cNvSpPr/>
          <p:nvPr/>
        </p:nvSpPr>
        <p:spPr>
          <a:xfrm>
            <a:off x="3581400" y="3687587"/>
            <a:ext cx="4191000" cy="26262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69151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B50547-1FE1-4AB2-8ADE-5BB9B55C77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2929" y="2157995"/>
            <a:ext cx="7478133" cy="2542009"/>
          </a:xfrm>
          <a:prstGeom prst="rect">
            <a:avLst/>
          </a:prstGeom>
        </p:spPr>
      </p:pic>
      <p:sp>
        <p:nvSpPr>
          <p:cNvPr id="5" name="Rectangle 4">
            <a:extLst>
              <a:ext uri="{FF2B5EF4-FFF2-40B4-BE49-F238E27FC236}">
                <a16:creationId xmlns:a16="http://schemas.microsoft.com/office/drawing/2014/main" id="{2FECBCA2-E2C8-4ACE-B075-A5157011E9E7}"/>
              </a:ext>
            </a:extLst>
          </p:cNvPr>
          <p:cNvSpPr/>
          <p:nvPr/>
        </p:nvSpPr>
        <p:spPr>
          <a:xfrm>
            <a:off x="3890957" y="4700004"/>
            <a:ext cx="1362075"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FAQ Semantic Scholar</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587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BBEAA9-B090-4BCB-854A-B10718ECE9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831" y="1146629"/>
            <a:ext cx="3945662" cy="4105973"/>
          </a:xfrm>
          <a:prstGeom prst="rect">
            <a:avLst/>
          </a:prstGeom>
        </p:spPr>
      </p:pic>
      <p:sp>
        <p:nvSpPr>
          <p:cNvPr id="6" name="Rectangle 5">
            <a:extLst>
              <a:ext uri="{FF2B5EF4-FFF2-40B4-BE49-F238E27FC236}">
                <a16:creationId xmlns:a16="http://schemas.microsoft.com/office/drawing/2014/main" id="{36FA7F46-2B59-4857-859D-3DE2DDB12DB5}"/>
              </a:ext>
            </a:extLst>
          </p:cNvPr>
          <p:cNvSpPr/>
          <p:nvPr/>
        </p:nvSpPr>
        <p:spPr>
          <a:xfrm>
            <a:off x="3887634" y="6585662"/>
            <a:ext cx="132600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https://galactica.org/</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8" name="Image 7">
            <a:extLst>
              <a:ext uri="{FF2B5EF4-FFF2-40B4-BE49-F238E27FC236}">
                <a16:creationId xmlns:a16="http://schemas.microsoft.com/office/drawing/2014/main" id="{1AE79FFD-9E1F-429B-A998-A583803E44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3742" y="4898571"/>
            <a:ext cx="6710258" cy="1625141"/>
          </a:xfrm>
          <a:prstGeom prst="rect">
            <a:avLst/>
          </a:prstGeom>
          <a:effectLst>
            <a:outerShdw blurRad="50800" dist="38100" dir="10800000" algn="r" rotWithShape="0">
              <a:prstClr val="black">
                <a:alpha val="40000"/>
              </a:prstClr>
            </a:outerShdw>
          </a:effectLst>
        </p:spPr>
      </p:pic>
      <p:sp>
        <p:nvSpPr>
          <p:cNvPr id="4" name="Rectangle 3">
            <a:extLst>
              <a:ext uri="{FF2B5EF4-FFF2-40B4-BE49-F238E27FC236}">
                <a16:creationId xmlns:a16="http://schemas.microsoft.com/office/drawing/2014/main" id="{7019E244-D972-4814-BB48-E470860CF0D7}"/>
              </a:ext>
            </a:extLst>
          </p:cNvPr>
          <p:cNvSpPr/>
          <p:nvPr/>
        </p:nvSpPr>
        <p:spPr>
          <a:xfrm>
            <a:off x="8472093" y="6461479"/>
            <a:ext cx="1429657" cy="215444"/>
          </a:xfrm>
          <a:prstGeom prst="rect">
            <a:avLst/>
          </a:prstGeom>
        </p:spPr>
        <p:txBody>
          <a:bodyPr wrap="square">
            <a:spAutoFit/>
          </a:bodyPr>
          <a:lstStyle/>
          <a:p>
            <a:r>
              <a:rPr lang="fr-FR" sz="800" dirty="0">
                <a:hlinkClick r:id="rId6"/>
              </a:rPr>
              <a:t>source A. Tay</a:t>
            </a:r>
            <a:endParaRPr lang="fr-FR" sz="800" dirty="0"/>
          </a:p>
        </p:txBody>
      </p:sp>
    </p:spTree>
    <p:extLst>
      <p:ext uri="{BB962C8B-B14F-4D97-AF65-F5344CB8AC3E}">
        <p14:creationId xmlns:p14="http://schemas.microsoft.com/office/powerpoint/2010/main" val="37674266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4B9FD981-B091-41E5-9B7A-3197205318C9}"/>
              </a:ext>
            </a:extLst>
          </p:cNvPr>
          <p:cNvSpPr txBox="1">
            <a:spLocks/>
          </p:cNvSpPr>
          <p:nvPr/>
        </p:nvSpPr>
        <p:spPr>
          <a:xfrm>
            <a:off x="685800" y="1910583"/>
            <a:ext cx="7772400" cy="466641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174625" lvl="2" indent="0">
              <a:buNone/>
            </a:pPr>
            <a:r>
              <a:rPr lang="fr-FR" sz="2000" dirty="0"/>
              <a:t>alors qu’un cadre commence à se développer pour l’usage des IA pour la publication ou le </a:t>
            </a:r>
            <a:r>
              <a:rPr lang="fr-FR" sz="2000" i="1" dirty="0"/>
              <a:t>peer-review </a:t>
            </a:r>
            <a:r>
              <a:rPr lang="fr-FR" sz="2000" dirty="0"/>
              <a:t>(cf. i</a:t>
            </a:r>
            <a:r>
              <a:rPr lang="fr-FR" sz="2000" i="1" dirty="0"/>
              <a:t>nfra</a:t>
            </a:r>
            <a:r>
              <a:rPr lang="fr-FR" sz="2000" dirty="0"/>
              <a:t>)</a:t>
            </a:r>
          </a:p>
          <a:p>
            <a:pPr lvl="2"/>
            <a:endParaRPr lang="fr-FR" sz="1800" dirty="0"/>
          </a:p>
          <a:p>
            <a:pPr lvl="2"/>
            <a:r>
              <a:rPr lang="fr-FR" sz="1800" dirty="0"/>
              <a:t>pas de cadre en général pour l’utilisation de </a:t>
            </a:r>
            <a:r>
              <a:rPr lang="fr-FR" sz="1800" i="1" dirty="0"/>
              <a:t>LLM-</a:t>
            </a:r>
            <a:r>
              <a:rPr lang="fr-FR" sz="1800" i="1" dirty="0" err="1"/>
              <a:t>assisted</a:t>
            </a:r>
            <a:r>
              <a:rPr lang="fr-FR" sz="1800" i="1" dirty="0"/>
              <a:t> search</a:t>
            </a:r>
            <a:endParaRPr lang="fr-FR" sz="1800" dirty="0">
              <a:highlight>
                <a:srgbClr val="FF0000"/>
              </a:highlight>
            </a:endParaRPr>
          </a:p>
          <a:p>
            <a:pPr lvl="2"/>
            <a:r>
              <a:rPr lang="fr-FR" sz="1800" dirty="0"/>
              <a:t>des outils sortis prématurément et des fonctionnalités bêta</a:t>
            </a:r>
          </a:p>
          <a:p>
            <a:pPr lvl="2"/>
            <a:r>
              <a:rPr lang="fr-FR" sz="1800" dirty="0"/>
              <a:t>manque de transparence sur les modèles </a:t>
            </a:r>
          </a:p>
          <a:p>
            <a:pPr marL="914400" lvl="2" indent="0">
              <a:buNone/>
            </a:pPr>
            <a:endParaRPr lang="fr-FR" sz="1800" dirty="0">
              <a:sym typeface="Wingdings" panose="05000000000000000000" pitchFamily="2" charset="2"/>
            </a:endParaRPr>
          </a:p>
          <a:p>
            <a:pPr marL="1530350" lvl="2" indent="-636588">
              <a:buNone/>
            </a:pPr>
            <a:r>
              <a:rPr lang="fr-FR" sz="1800" dirty="0">
                <a:sym typeface="Wingdings" panose="05000000000000000000" pitchFamily="2" charset="2"/>
              </a:rPr>
              <a:t> appel à des audits externes de ces systèmes utilisés dans un cadre académique</a:t>
            </a:r>
            <a:endParaRPr lang="fr-FR" dirty="0"/>
          </a:p>
        </p:txBody>
      </p:sp>
    </p:spTree>
    <p:extLst>
      <p:ext uri="{BB962C8B-B14F-4D97-AF65-F5344CB8AC3E}">
        <p14:creationId xmlns:p14="http://schemas.microsoft.com/office/powerpoint/2010/main" val="9336434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Méthodologie documentaire et IA</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693620190"/>
              </p:ext>
            </p:extLst>
          </p:nvPr>
        </p:nvGraphicFramePr>
        <p:xfrm>
          <a:off x="525668" y="2175669"/>
          <a:ext cx="8021432" cy="401740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223202">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773746"/>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identifier son besoin d’information : IA ou pas IA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900" b="0" dirty="0">
                        <a:solidFill>
                          <a:schemeClr val="tx1"/>
                        </a:solidFill>
                      </a:endParaRPr>
                    </a:p>
                    <a:p>
                      <a:r>
                        <a:rPr lang="fr-FR" b="0" dirty="0">
                          <a:solidFill>
                            <a:schemeClr val="tx1"/>
                          </a:solidFill>
                        </a:rPr>
                        <a:t>savoir utiliser les outils : intérêts et limites par rapport aux bases bibliographiques classiques</a:t>
                      </a:r>
                    </a:p>
                    <a:p>
                      <a:endParaRPr lang="fr-FR" sz="900"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évaluer les résultats au prisme de la démarche scientifique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11" name="Rectangle 10">
            <a:extLst>
              <a:ext uri="{FF2B5EF4-FFF2-40B4-BE49-F238E27FC236}">
                <a16:creationId xmlns:a16="http://schemas.microsoft.com/office/drawing/2014/main" id="{7BC907F9-CBDB-4F43-B045-9E471004C33C}"/>
              </a:ext>
            </a:extLst>
          </p:cNvPr>
          <p:cNvSpPr/>
          <p:nvPr/>
        </p:nvSpPr>
        <p:spPr>
          <a:xfrm>
            <a:off x="3555847" y="5783130"/>
            <a:ext cx="4661053" cy="923330"/>
          </a:xfrm>
          <a:prstGeom prst="rect">
            <a:avLst/>
          </a:prstGeom>
        </p:spPr>
        <p:txBody>
          <a:bodyPr wrap="square">
            <a:spAutoFit/>
          </a:bodyPr>
          <a:lstStyle/>
          <a:p>
            <a:pPr marL="285750" indent="-285750">
              <a:buFont typeface="Wingdings" panose="05000000000000000000" pitchFamily="2" charset="2"/>
              <a:buChar char="à"/>
            </a:pPr>
            <a:r>
              <a:rPr lang="fr-FR" b="1" dirty="0">
                <a:solidFill>
                  <a:srgbClr val="7EC9FB"/>
                </a:solidFill>
              </a:rPr>
              <a:t>de nouveaux réflexes</a:t>
            </a:r>
            <a:br>
              <a:rPr lang="fr-FR" b="1" dirty="0">
                <a:solidFill>
                  <a:srgbClr val="7EC9FB"/>
                </a:solidFill>
              </a:rPr>
            </a:br>
            <a:r>
              <a:rPr lang="fr-FR" b="1" dirty="0">
                <a:solidFill>
                  <a:srgbClr val="7EC9FB"/>
                </a:solidFill>
              </a:rPr>
              <a:t> et de nouveaux points d’attention</a:t>
            </a:r>
            <a:br>
              <a:rPr lang="fr-FR" b="1" dirty="0">
                <a:solidFill>
                  <a:srgbClr val="7EC9FB"/>
                </a:solidFill>
              </a:rPr>
            </a:br>
            <a:r>
              <a:rPr lang="fr-FR" b="1" dirty="0">
                <a:solidFill>
                  <a:srgbClr val="7EC9FB"/>
                </a:solidFill>
              </a:rPr>
              <a:t>pour la méthodologie documentaire ?</a:t>
            </a:r>
            <a:endParaRPr lang="fr-FR" dirty="0">
              <a:solidFill>
                <a:srgbClr val="7EC9FB"/>
              </a:solidFill>
            </a:endParaRPr>
          </a:p>
        </p:txBody>
      </p:sp>
      <p:pic>
        <p:nvPicPr>
          <p:cNvPr id="7" name="Image 6">
            <a:extLst>
              <a:ext uri="{FF2B5EF4-FFF2-40B4-BE49-F238E27FC236}">
                <a16:creationId xmlns:a16="http://schemas.microsoft.com/office/drawing/2014/main" id="{96938559-CD46-459D-B32B-65C152C6D5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2500" y="5804560"/>
            <a:ext cx="889200" cy="889200"/>
          </a:xfrm>
          <a:prstGeom prst="rect">
            <a:avLst/>
          </a:prstGeom>
        </p:spPr>
      </p:pic>
    </p:spTree>
    <p:extLst>
      <p:ext uri="{BB962C8B-B14F-4D97-AF65-F5344CB8AC3E}">
        <p14:creationId xmlns:p14="http://schemas.microsoft.com/office/powerpoint/2010/main" val="8867706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929B499-37AF-1877-B9B1-532B692A7E58}"/>
              </a:ext>
            </a:extLst>
          </p:cNvPr>
          <p:cNvSpPr txBox="1"/>
          <p:nvPr/>
        </p:nvSpPr>
        <p:spPr>
          <a:xfrm>
            <a:off x="6967353" y="6601459"/>
            <a:ext cx="570216" cy="215444"/>
          </a:xfrm>
          <a:prstGeom prst="rect">
            <a:avLst/>
          </a:prstGeom>
          <a:noFill/>
        </p:spPr>
        <p:txBody>
          <a:bodyPr wrap="square">
            <a:spAutoFit/>
          </a:bodyPr>
          <a:lstStyle/>
          <a:p>
            <a:r>
              <a:rPr lang="fr-FR" sz="800" dirty="0">
                <a:hlinkClick r:id="rId2"/>
              </a:rPr>
              <a:t>source</a:t>
            </a:r>
            <a:endParaRPr lang="fr-FR" sz="800" dirty="0"/>
          </a:p>
        </p:txBody>
      </p:sp>
      <p:pic>
        <p:nvPicPr>
          <p:cNvPr id="4" name="Image 3">
            <a:extLst>
              <a:ext uri="{FF2B5EF4-FFF2-40B4-BE49-F238E27FC236}">
                <a16:creationId xmlns:a16="http://schemas.microsoft.com/office/drawing/2014/main" id="{CE0987E0-2F85-DEC1-4F4B-47C0AC3C2C7C}"/>
              </a:ext>
            </a:extLst>
          </p:cNvPr>
          <p:cNvPicPr>
            <a:picLocks noChangeAspect="1"/>
          </p:cNvPicPr>
          <p:nvPr/>
        </p:nvPicPr>
        <p:blipFill>
          <a:blip r:embed="rId3"/>
          <a:stretch>
            <a:fillRect/>
          </a:stretch>
        </p:blipFill>
        <p:spPr>
          <a:xfrm>
            <a:off x="2203969" y="71437"/>
            <a:ext cx="4736062" cy="6715125"/>
          </a:xfrm>
          <a:prstGeom prst="rect">
            <a:avLst/>
          </a:prstGeom>
        </p:spPr>
      </p:pic>
      <p:sp>
        <p:nvSpPr>
          <p:cNvPr id="9" name="ZoneTexte 8">
            <a:extLst>
              <a:ext uri="{FF2B5EF4-FFF2-40B4-BE49-F238E27FC236}">
                <a16:creationId xmlns:a16="http://schemas.microsoft.com/office/drawing/2014/main" id="{3166B314-35D5-F787-BD96-65A5E49D5387}"/>
              </a:ext>
            </a:extLst>
          </p:cNvPr>
          <p:cNvSpPr txBox="1"/>
          <p:nvPr/>
        </p:nvSpPr>
        <p:spPr>
          <a:xfrm>
            <a:off x="6728927" y="1262804"/>
            <a:ext cx="2216953" cy="400110"/>
          </a:xfrm>
          <a:prstGeom prst="rect">
            <a:avLst/>
          </a:prstGeom>
          <a:solidFill>
            <a:srgbClr val="537FA6"/>
          </a:solidFill>
        </p:spPr>
        <p:txBody>
          <a:bodyPr wrap="square" rtlCol="0">
            <a:spAutoFit/>
          </a:bodyPr>
          <a:lstStyle/>
          <a:p>
            <a:pPr algn="ctr"/>
            <a:r>
              <a:rPr lang="fr-FR" sz="1000" dirty="0"/>
              <a:t>tchatbots</a:t>
            </a:r>
          </a:p>
          <a:p>
            <a:pPr algn="ctr"/>
            <a:r>
              <a:rPr lang="fr-FR" sz="1000" dirty="0"/>
              <a:t>moteurs de recherche « augmentés »</a:t>
            </a:r>
          </a:p>
        </p:txBody>
      </p:sp>
      <p:sp>
        <p:nvSpPr>
          <p:cNvPr id="10" name="ZoneTexte 9">
            <a:extLst>
              <a:ext uri="{FF2B5EF4-FFF2-40B4-BE49-F238E27FC236}">
                <a16:creationId xmlns:a16="http://schemas.microsoft.com/office/drawing/2014/main" id="{A5893963-C0FF-004A-163E-0FC0E6D370AB}"/>
              </a:ext>
            </a:extLst>
          </p:cNvPr>
          <p:cNvSpPr txBox="1"/>
          <p:nvPr/>
        </p:nvSpPr>
        <p:spPr>
          <a:xfrm>
            <a:off x="6746268" y="3152001"/>
            <a:ext cx="2087412" cy="553998"/>
          </a:xfrm>
          <a:prstGeom prst="rect">
            <a:avLst/>
          </a:prstGeom>
          <a:solidFill>
            <a:srgbClr val="537FA6"/>
          </a:solidFill>
        </p:spPr>
        <p:txBody>
          <a:bodyPr wrap="square" rtlCol="0">
            <a:spAutoFit/>
          </a:bodyPr>
          <a:lstStyle/>
          <a:p>
            <a:pPr algn="ctr"/>
            <a:r>
              <a:rPr lang="fr-FR" sz="1000" dirty="0"/>
              <a:t>bases de données bibliographiques et moteurs académiques « augmentés »</a:t>
            </a:r>
          </a:p>
        </p:txBody>
      </p:sp>
      <p:sp>
        <p:nvSpPr>
          <p:cNvPr id="11" name="ZoneTexte 10">
            <a:extLst>
              <a:ext uri="{FF2B5EF4-FFF2-40B4-BE49-F238E27FC236}">
                <a16:creationId xmlns:a16="http://schemas.microsoft.com/office/drawing/2014/main" id="{3CFE7885-1D02-42F4-AF98-9BCFB1D81EC5}"/>
              </a:ext>
            </a:extLst>
          </p:cNvPr>
          <p:cNvSpPr txBox="1"/>
          <p:nvPr/>
        </p:nvSpPr>
        <p:spPr>
          <a:xfrm>
            <a:off x="6746269" y="5287420"/>
            <a:ext cx="2087413" cy="245142"/>
          </a:xfrm>
          <a:prstGeom prst="rect">
            <a:avLst/>
          </a:prstGeom>
          <a:solidFill>
            <a:srgbClr val="537FA6"/>
          </a:solidFill>
        </p:spPr>
        <p:txBody>
          <a:bodyPr wrap="square" rtlCol="0">
            <a:spAutoFit/>
          </a:bodyPr>
          <a:lstStyle/>
          <a:p>
            <a:pPr algn="ctr"/>
            <a:r>
              <a:rPr lang="fr-FR" sz="1000" dirty="0"/>
              <a:t>assistants</a:t>
            </a:r>
          </a:p>
        </p:txBody>
      </p:sp>
    </p:spTree>
    <p:extLst>
      <p:ext uri="{BB962C8B-B14F-4D97-AF65-F5344CB8AC3E}">
        <p14:creationId xmlns:p14="http://schemas.microsoft.com/office/powerpoint/2010/main" val="24687472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6">
            <a:extLst>
              <a:ext uri="{FF2B5EF4-FFF2-40B4-BE49-F238E27FC236}">
                <a16:creationId xmlns:a16="http://schemas.microsoft.com/office/drawing/2014/main" id="{4F8BC611-8FF9-461C-AE3F-20349BAD20B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identifier son besoin d’information : IA ou pas IA ?</a:t>
            </a:r>
          </a:p>
        </p:txBody>
      </p:sp>
      <p:pic>
        <p:nvPicPr>
          <p:cNvPr id="5" name="Image 4">
            <a:extLst>
              <a:ext uri="{FF2B5EF4-FFF2-40B4-BE49-F238E27FC236}">
                <a16:creationId xmlns:a16="http://schemas.microsoft.com/office/drawing/2014/main" id="{2EF4DAC6-F28E-46F6-A485-43CB4EFC76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0666" y="1542684"/>
            <a:ext cx="5622667" cy="4917314"/>
          </a:xfrm>
          <a:prstGeom prst="rect">
            <a:avLst/>
          </a:prstGeom>
        </p:spPr>
      </p:pic>
      <p:sp>
        <p:nvSpPr>
          <p:cNvPr id="3" name="Rectangle 2">
            <a:extLst>
              <a:ext uri="{FF2B5EF4-FFF2-40B4-BE49-F238E27FC236}">
                <a16:creationId xmlns:a16="http://schemas.microsoft.com/office/drawing/2014/main" id="{5566DA0A-0BD3-41FA-B97B-53FE12A8BF99}"/>
              </a:ext>
            </a:extLst>
          </p:cNvPr>
          <p:cNvSpPr/>
          <p:nvPr/>
        </p:nvSpPr>
        <p:spPr>
          <a:xfrm>
            <a:off x="4375247" y="6459998"/>
            <a:ext cx="674914" cy="246221"/>
          </a:xfrm>
          <a:prstGeom prst="rect">
            <a:avLst/>
          </a:prstGeom>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4265899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DE2EF1-C8D4-974C-ED4B-96B6E1B9955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50986C7-C852-ECDF-DFC6-762086402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254" y="134704"/>
            <a:ext cx="4277962" cy="2223388"/>
          </a:xfrm>
          <a:prstGeom prst="rect">
            <a:avLst/>
          </a:prstGeom>
        </p:spPr>
      </p:pic>
      <p:sp>
        <p:nvSpPr>
          <p:cNvPr id="8" name="Rectangle 7">
            <a:extLst>
              <a:ext uri="{FF2B5EF4-FFF2-40B4-BE49-F238E27FC236}">
                <a16:creationId xmlns:a16="http://schemas.microsoft.com/office/drawing/2014/main" id="{75786F8C-DF88-6C00-B210-D673843BEF6B}"/>
              </a:ext>
            </a:extLst>
          </p:cNvPr>
          <p:cNvSpPr/>
          <p:nvPr/>
        </p:nvSpPr>
        <p:spPr>
          <a:xfrm>
            <a:off x="4056583" y="6624905"/>
            <a:ext cx="4572000" cy="246221"/>
          </a:xfrm>
          <a:prstGeom prst="rect">
            <a:avLst/>
          </a:prstGeom>
        </p:spPr>
        <p:txBody>
          <a:bodyPr>
            <a:spAutoFit/>
          </a:bodyPr>
          <a:lstStyle/>
          <a:p>
            <a:r>
              <a:rPr lang="fr-FR" sz="1000" dirty="0">
                <a:hlinkClick r:id="rId4"/>
              </a:rPr>
              <a:t>Scopus AI , 01/2024</a:t>
            </a:r>
            <a:endParaRPr lang="fr-FR" sz="1000" dirty="0"/>
          </a:p>
        </p:txBody>
      </p:sp>
      <p:pic>
        <p:nvPicPr>
          <p:cNvPr id="10" name="Image 9">
            <a:extLst>
              <a:ext uri="{FF2B5EF4-FFF2-40B4-BE49-F238E27FC236}">
                <a16:creationId xmlns:a16="http://schemas.microsoft.com/office/drawing/2014/main" id="{33A2F1C0-C406-2070-9055-955E808394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93986" y="2483125"/>
            <a:ext cx="5517467" cy="4141780"/>
          </a:xfrm>
          <a:prstGeom prst="rect">
            <a:avLst/>
          </a:prstGeom>
        </p:spPr>
      </p:pic>
      <p:pic>
        <p:nvPicPr>
          <p:cNvPr id="2" name="Image 1">
            <a:extLst>
              <a:ext uri="{FF2B5EF4-FFF2-40B4-BE49-F238E27FC236}">
                <a16:creationId xmlns:a16="http://schemas.microsoft.com/office/drawing/2014/main" id="{704DA0B3-CB23-C0AE-ECA6-8454F4A2D32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90134" y="888911"/>
            <a:ext cx="3333912" cy="1469181"/>
          </a:xfrm>
          <a:prstGeom prst="rect">
            <a:avLst/>
          </a:prstGeom>
        </p:spPr>
      </p:pic>
    </p:spTree>
    <p:extLst>
      <p:ext uri="{BB962C8B-B14F-4D97-AF65-F5344CB8AC3E}">
        <p14:creationId xmlns:p14="http://schemas.microsoft.com/office/powerpoint/2010/main" val="25182585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FCB39C-2EBC-4629-A52C-6C8A684E3956}"/>
              </a:ext>
            </a:extLst>
          </p:cNvPr>
          <p:cNvSpPr/>
          <p:nvPr/>
        </p:nvSpPr>
        <p:spPr>
          <a:xfrm>
            <a:off x="4056583" y="6624905"/>
            <a:ext cx="4572000" cy="246221"/>
          </a:xfrm>
          <a:prstGeom prst="rect">
            <a:avLst/>
          </a:prstGeom>
        </p:spPr>
        <p:txBody>
          <a:bodyPr>
            <a:spAutoFit/>
          </a:bodyPr>
          <a:lstStyle/>
          <a:p>
            <a:r>
              <a:rPr lang="fr-FR" sz="1000" dirty="0"/>
              <a:t>Web of science Research Assistant</a:t>
            </a:r>
          </a:p>
        </p:txBody>
      </p:sp>
      <p:grpSp>
        <p:nvGrpSpPr>
          <p:cNvPr id="6" name="Groupe 5">
            <a:extLst>
              <a:ext uri="{FF2B5EF4-FFF2-40B4-BE49-F238E27FC236}">
                <a16:creationId xmlns:a16="http://schemas.microsoft.com/office/drawing/2014/main" id="{D49F46AE-922E-F8F8-CA77-D24CA6B7C188}"/>
              </a:ext>
            </a:extLst>
          </p:cNvPr>
          <p:cNvGrpSpPr/>
          <p:nvPr/>
        </p:nvGrpSpPr>
        <p:grpSpPr>
          <a:xfrm>
            <a:off x="228600" y="228600"/>
            <a:ext cx="5737860" cy="2958644"/>
            <a:chOff x="0" y="457200"/>
            <a:chExt cx="5737860" cy="2958644"/>
          </a:xfrm>
        </p:grpSpPr>
        <p:pic>
          <p:nvPicPr>
            <p:cNvPr id="1026" name="Image 32" descr="Une image contenant texte, logiciel, Icône d’ordinateur, Page web&#10;&#10;Le contenu généré par l’IA peut être incorrect.">
              <a:extLst>
                <a:ext uri="{FF2B5EF4-FFF2-40B4-BE49-F238E27FC236}">
                  <a16:creationId xmlns:a16="http://schemas.microsoft.com/office/drawing/2014/main" id="{432D3BA6-E99E-B09D-F816-CCB5963FEC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57200"/>
              <a:ext cx="573786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31" descr="Une image contenant texte, Police, capture d’écran&#10;&#10;Le contenu généré par l’IA peut être incorrect.">
              <a:extLst>
                <a:ext uri="{FF2B5EF4-FFF2-40B4-BE49-F238E27FC236}">
                  <a16:creationId xmlns:a16="http://schemas.microsoft.com/office/drawing/2014/main" id="{903F7315-2731-7526-B15B-F18FA9FE607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700" y="1944370"/>
              <a:ext cx="5718810" cy="147147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FBFCC338-F22F-0599-C5C2-1D1FBEB3D43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77B3CA8D-7412-A5E3-52B1-860F189E2833}"/>
              </a:ext>
            </a:extLst>
          </p:cNvPr>
          <p:cNvSpPr>
            <a:spLocks noChangeArrowheads="1"/>
          </p:cNvSpPr>
          <p:nvPr/>
        </p:nvSpPr>
        <p:spPr bwMode="auto">
          <a:xfrm>
            <a:off x="0" y="4371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descr="Une image contenant texte, Police, capture d’écran, ligne&#10;&#10;Le contenu généré par l’IA peut être incorrect.">
            <a:extLst>
              <a:ext uri="{FF2B5EF4-FFF2-40B4-BE49-F238E27FC236}">
                <a16:creationId xmlns:a16="http://schemas.microsoft.com/office/drawing/2014/main" id="{338C94B5-CE5B-6FAB-1B27-2A51E8A3702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7760" y="5880710"/>
            <a:ext cx="4759399" cy="677291"/>
          </a:xfrm>
          <a:prstGeom prst="rect">
            <a:avLst/>
          </a:prstGeom>
          <a:noFill/>
          <a:ln>
            <a:noFill/>
          </a:ln>
        </p:spPr>
      </p:pic>
      <p:pic>
        <p:nvPicPr>
          <p:cNvPr id="9" name="Image 8" descr="Une image contenant texte, logiciel, Page web, Police&#10;&#10;Le contenu généré par l’IA peut être incorrect.">
            <a:extLst>
              <a:ext uri="{FF2B5EF4-FFF2-40B4-BE49-F238E27FC236}">
                <a16:creationId xmlns:a16="http://schemas.microsoft.com/office/drawing/2014/main" id="{BD93ED44-2F07-6917-7957-668ECCAD757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91640" y="3429000"/>
            <a:ext cx="5760720" cy="2246630"/>
          </a:xfrm>
          <a:prstGeom prst="rect">
            <a:avLst/>
          </a:prstGeom>
          <a:noFill/>
          <a:ln>
            <a:noFill/>
          </a:ln>
        </p:spPr>
      </p:pic>
    </p:spTree>
    <p:extLst>
      <p:ext uri="{BB962C8B-B14F-4D97-AF65-F5344CB8AC3E}">
        <p14:creationId xmlns:p14="http://schemas.microsoft.com/office/powerpoint/2010/main" val="2595451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34168FC-C29C-4403-8B5C-7C701C07F3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4450" y="1309915"/>
            <a:ext cx="8588189" cy="4934474"/>
          </a:xfrm>
          <a:prstGeom prst="rect">
            <a:avLst/>
          </a:prstGeom>
        </p:spPr>
      </p:pic>
      <p:sp>
        <p:nvSpPr>
          <p:cNvPr id="5" name="Rectangle 4">
            <a:extLst>
              <a:ext uri="{FF2B5EF4-FFF2-40B4-BE49-F238E27FC236}">
                <a16:creationId xmlns:a16="http://schemas.microsoft.com/office/drawing/2014/main" id="{87DC3FD7-808C-4481-8155-547F10E3BAB9}"/>
              </a:ext>
            </a:extLst>
          </p:cNvPr>
          <p:cNvSpPr/>
          <p:nvPr/>
        </p:nvSpPr>
        <p:spPr>
          <a:xfrm>
            <a:off x="4688544" y="6146354"/>
            <a:ext cx="5730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err="1">
                <a:solidFill>
                  <a:prstClr val="white"/>
                </a:solidFill>
                <a:latin typeface="Calibri" panose="020F0502020204030204"/>
                <a:hlinkClick r:id="rId4"/>
              </a:rPr>
              <a:t>Scite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Rectangle 8">
            <a:extLst>
              <a:ext uri="{FF2B5EF4-FFF2-40B4-BE49-F238E27FC236}">
                <a16:creationId xmlns:a16="http://schemas.microsoft.com/office/drawing/2014/main" id="{4154D1AF-6C33-41BA-9792-ABAFE95573AB}"/>
              </a:ext>
            </a:extLst>
          </p:cNvPr>
          <p:cNvSpPr/>
          <p:nvPr/>
        </p:nvSpPr>
        <p:spPr>
          <a:xfrm>
            <a:off x="546100" y="3687587"/>
            <a:ext cx="2438400"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D7F166C-1774-4907-B33D-6C4DF46CBF42}"/>
              </a:ext>
            </a:extLst>
          </p:cNvPr>
          <p:cNvSpPr/>
          <p:nvPr/>
        </p:nvSpPr>
        <p:spPr>
          <a:xfrm>
            <a:off x="3545168" y="3687587"/>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CB01EDC-1C02-4EA6-804E-CFF04AED0102}"/>
              </a:ext>
            </a:extLst>
          </p:cNvPr>
          <p:cNvSpPr/>
          <p:nvPr/>
        </p:nvSpPr>
        <p:spPr>
          <a:xfrm>
            <a:off x="3545168" y="4821016"/>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A823E64-8845-41FD-8BD6-8F73A9A8DF2A}"/>
              </a:ext>
            </a:extLst>
          </p:cNvPr>
          <p:cNvSpPr/>
          <p:nvPr/>
        </p:nvSpPr>
        <p:spPr>
          <a:xfrm>
            <a:off x="6610359" y="3687587"/>
            <a:ext cx="2279642"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A199A90-1A3A-4DBC-B59E-CBCAD6D790B1}"/>
              </a:ext>
            </a:extLst>
          </p:cNvPr>
          <p:cNvSpPr/>
          <p:nvPr/>
        </p:nvSpPr>
        <p:spPr>
          <a:xfrm>
            <a:off x="6610359" y="4812903"/>
            <a:ext cx="2279642" cy="25439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6">
            <a:extLst>
              <a:ext uri="{FF2B5EF4-FFF2-40B4-BE49-F238E27FC236}">
                <a16:creationId xmlns:a16="http://schemas.microsoft.com/office/drawing/2014/main" id="{BF8570C6-D83D-42EC-85D3-D7BC9B20FB48}"/>
              </a:ext>
            </a:extLst>
          </p:cNvPr>
          <p:cNvSpPr txBox="1">
            <a:spLocks/>
          </p:cNvSpPr>
          <p:nvPr/>
        </p:nvSpPr>
        <p:spPr>
          <a:xfrm>
            <a:off x="685802" y="609601"/>
            <a:ext cx="8229598" cy="558799"/>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savoir utiliser les outils : intérêts et limites par rapport aux bases bibliographiques classiques</a:t>
            </a:r>
          </a:p>
        </p:txBody>
      </p:sp>
    </p:spTree>
    <p:extLst>
      <p:ext uri="{BB962C8B-B14F-4D97-AF65-F5344CB8AC3E}">
        <p14:creationId xmlns:p14="http://schemas.microsoft.com/office/powerpoint/2010/main" val="485934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AB9FB39-922B-484A-84F6-BC732D71FD2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08334" y="144200"/>
            <a:ext cx="5311516" cy="2493560"/>
          </a:xfrm>
          <a:prstGeom prst="rect">
            <a:avLst/>
          </a:prstGeom>
        </p:spPr>
      </p:pic>
      <p:sp>
        <p:nvSpPr>
          <p:cNvPr id="3" name="Rectangle 2">
            <a:extLst>
              <a:ext uri="{FF2B5EF4-FFF2-40B4-BE49-F238E27FC236}">
                <a16:creationId xmlns:a16="http://schemas.microsoft.com/office/drawing/2014/main" id="{CB41EB76-E495-4CDB-A8C0-321BC9827843}"/>
              </a:ext>
            </a:extLst>
          </p:cNvPr>
          <p:cNvSpPr/>
          <p:nvPr/>
        </p:nvSpPr>
        <p:spPr>
          <a:xfrm>
            <a:off x="5054600" y="210778"/>
            <a:ext cx="1365250" cy="1071922"/>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970F55E-62D2-4116-83A2-ACB8E98A6E4B}"/>
              </a:ext>
            </a:extLst>
          </p:cNvPr>
          <p:cNvSpPr/>
          <p:nvPr/>
        </p:nvSpPr>
        <p:spPr>
          <a:xfrm>
            <a:off x="5018393" y="1333730"/>
            <a:ext cx="1768642" cy="230832"/>
          </a:xfrm>
          <a:prstGeom prst="rect">
            <a:avLst/>
          </a:prstGeom>
          <a:solidFill>
            <a:schemeClr val="tx1"/>
          </a:solidFill>
        </p:spPr>
        <p:txBody>
          <a:bodyPr wrap="square">
            <a:spAutoFit/>
          </a:bodyPr>
          <a:lstStyle/>
          <a:p>
            <a:r>
              <a:rPr lang="fr-FR" sz="900" i="1" dirty="0">
                <a:solidFill>
                  <a:srgbClr val="9090F0"/>
                </a:solidFill>
              </a:rPr>
              <a:t>classification des citations</a:t>
            </a:r>
            <a:endParaRPr lang="fr-FR" sz="900" i="1" dirty="0"/>
          </a:p>
        </p:txBody>
      </p:sp>
      <p:sp>
        <p:nvSpPr>
          <p:cNvPr id="13" name="Rectangle 12">
            <a:extLst>
              <a:ext uri="{FF2B5EF4-FFF2-40B4-BE49-F238E27FC236}">
                <a16:creationId xmlns:a16="http://schemas.microsoft.com/office/drawing/2014/main" id="{6E216E9A-F18A-42C7-842C-E04076E14FE7}"/>
              </a:ext>
            </a:extLst>
          </p:cNvPr>
          <p:cNvSpPr/>
          <p:nvPr/>
        </p:nvSpPr>
        <p:spPr>
          <a:xfrm>
            <a:off x="3764091" y="1714436"/>
            <a:ext cx="1768641" cy="332573"/>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F509DE80-E455-4A05-BF0D-96F042BF7D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8139" y="2174379"/>
            <a:ext cx="5580508" cy="4468177"/>
          </a:xfrm>
          <a:prstGeom prst="rect">
            <a:avLst/>
          </a:prstGeom>
        </p:spPr>
      </p:pic>
      <p:sp>
        <p:nvSpPr>
          <p:cNvPr id="10" name="Rectangle 9">
            <a:extLst>
              <a:ext uri="{FF2B5EF4-FFF2-40B4-BE49-F238E27FC236}">
                <a16:creationId xmlns:a16="http://schemas.microsoft.com/office/drawing/2014/main" id="{573575C1-2D6A-4E85-8090-043B3737C1FC}"/>
              </a:ext>
            </a:extLst>
          </p:cNvPr>
          <p:cNvSpPr/>
          <p:nvPr/>
        </p:nvSpPr>
        <p:spPr>
          <a:xfrm>
            <a:off x="6300503" y="2047009"/>
            <a:ext cx="1672389" cy="369332"/>
          </a:xfrm>
          <a:prstGeom prst="rect">
            <a:avLst/>
          </a:prstGeom>
          <a:solidFill>
            <a:schemeClr val="tx1"/>
          </a:solidFill>
        </p:spPr>
        <p:txBody>
          <a:bodyPr wrap="square">
            <a:spAutoFit/>
          </a:bodyPr>
          <a:lstStyle/>
          <a:p>
            <a:pPr algn="just"/>
            <a:r>
              <a:rPr lang="fr-FR" sz="900" i="1" dirty="0">
                <a:solidFill>
                  <a:srgbClr val="9090F0"/>
                </a:solidFill>
              </a:rPr>
              <a:t>interactions sur les références </a:t>
            </a:r>
          </a:p>
          <a:p>
            <a:pPr algn="just"/>
            <a:r>
              <a:rPr lang="fr-FR" sz="900" i="1" dirty="0">
                <a:solidFill>
                  <a:srgbClr val="9090F0"/>
                </a:solidFill>
              </a:rPr>
              <a:t>et les citations</a:t>
            </a:r>
            <a:endParaRPr lang="fr-FR" sz="900" i="1" dirty="0"/>
          </a:p>
        </p:txBody>
      </p:sp>
      <p:sp>
        <p:nvSpPr>
          <p:cNvPr id="14" name="Rectangle 13">
            <a:extLst>
              <a:ext uri="{FF2B5EF4-FFF2-40B4-BE49-F238E27FC236}">
                <a16:creationId xmlns:a16="http://schemas.microsoft.com/office/drawing/2014/main" id="{741939AF-4CF3-4FAA-A3EC-B59D016C2F11}"/>
              </a:ext>
            </a:extLst>
          </p:cNvPr>
          <p:cNvSpPr/>
          <p:nvPr/>
        </p:nvSpPr>
        <p:spPr>
          <a:xfrm>
            <a:off x="6419850" y="3562253"/>
            <a:ext cx="1672389" cy="230832"/>
          </a:xfrm>
          <a:prstGeom prst="rect">
            <a:avLst/>
          </a:prstGeom>
          <a:solidFill>
            <a:schemeClr val="tx1"/>
          </a:solidFill>
        </p:spPr>
        <p:txBody>
          <a:bodyPr wrap="square">
            <a:spAutoFit/>
          </a:bodyPr>
          <a:lstStyle/>
          <a:p>
            <a:pPr algn="just"/>
            <a:r>
              <a:rPr lang="fr-FR" sz="900" i="1" dirty="0">
                <a:solidFill>
                  <a:srgbClr val="9090F0"/>
                </a:solidFill>
              </a:rPr>
              <a:t>citations dans leur contexte</a:t>
            </a:r>
            <a:endParaRPr lang="fr-FR" sz="900" i="1" dirty="0"/>
          </a:p>
        </p:txBody>
      </p:sp>
      <p:sp>
        <p:nvSpPr>
          <p:cNvPr id="11" name="Rectangle 10">
            <a:extLst>
              <a:ext uri="{FF2B5EF4-FFF2-40B4-BE49-F238E27FC236}">
                <a16:creationId xmlns:a16="http://schemas.microsoft.com/office/drawing/2014/main" id="{7DA20947-E4A1-4BDF-8B59-EE8B25E61F64}"/>
              </a:ext>
            </a:extLst>
          </p:cNvPr>
          <p:cNvSpPr/>
          <p:nvPr/>
        </p:nvSpPr>
        <p:spPr>
          <a:xfrm>
            <a:off x="2209233" y="3132161"/>
            <a:ext cx="1554858" cy="230832"/>
          </a:xfrm>
          <a:prstGeom prst="rect">
            <a:avLst/>
          </a:prstGeom>
          <a:solidFill>
            <a:schemeClr val="tx1"/>
          </a:solidFill>
        </p:spPr>
        <p:txBody>
          <a:bodyPr wrap="square">
            <a:spAutoFit/>
          </a:bodyPr>
          <a:lstStyle/>
          <a:p>
            <a:pPr algn="r"/>
            <a:r>
              <a:rPr lang="fr-FR" sz="900" i="1" dirty="0">
                <a:solidFill>
                  <a:srgbClr val="9090F0"/>
                </a:solidFill>
                <a:hlinkClick r:id="rId5"/>
              </a:rPr>
              <a:t>résumé automatique (TL;DR)</a:t>
            </a:r>
            <a:endParaRPr lang="fr-FR" sz="900" i="1" dirty="0"/>
          </a:p>
        </p:txBody>
      </p:sp>
      <p:sp>
        <p:nvSpPr>
          <p:cNvPr id="15" name="Rectangle 14">
            <a:extLst>
              <a:ext uri="{FF2B5EF4-FFF2-40B4-BE49-F238E27FC236}">
                <a16:creationId xmlns:a16="http://schemas.microsoft.com/office/drawing/2014/main" id="{B2D02E17-1579-4D5E-968D-F37AA4A58D3B}"/>
              </a:ext>
            </a:extLst>
          </p:cNvPr>
          <p:cNvSpPr/>
          <p:nvPr/>
        </p:nvSpPr>
        <p:spPr>
          <a:xfrm>
            <a:off x="3870929" y="6611779"/>
            <a:ext cx="2251712" cy="246221"/>
          </a:xfrm>
          <a:prstGeom prst="rect">
            <a:avLst/>
          </a:prstGeom>
        </p:spPr>
        <p:txBody>
          <a:bodyPr wrap="square">
            <a:spAutoFit/>
          </a:bodyPr>
          <a:lstStyle/>
          <a:p>
            <a:pPr algn="ctr"/>
            <a:r>
              <a:rPr lang="fr-FR" sz="1000" dirty="0">
                <a:hlinkClick r:id="rId6"/>
              </a:rPr>
              <a:t>https://www.semanticscholar.org</a:t>
            </a:r>
            <a:r>
              <a:rPr lang="fr-FR" sz="1000" dirty="0"/>
              <a:t> </a:t>
            </a:r>
          </a:p>
        </p:txBody>
      </p:sp>
    </p:spTree>
    <p:extLst>
      <p:ext uri="{BB962C8B-B14F-4D97-AF65-F5344CB8AC3E}">
        <p14:creationId xmlns:p14="http://schemas.microsoft.com/office/powerpoint/2010/main" val="39786375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94B595-B801-408B-BE07-F19A9A718AA8}"/>
              </a:ext>
            </a:extLst>
          </p:cNvPr>
          <p:cNvPicPr>
            <a:picLocks noChangeAspect="1"/>
          </p:cNvPicPr>
          <p:nvPr/>
        </p:nvPicPr>
        <p:blipFill>
          <a:blip r:embed="rId2"/>
          <a:stretch>
            <a:fillRect/>
          </a:stretch>
        </p:blipFill>
        <p:spPr>
          <a:xfrm>
            <a:off x="304801" y="281031"/>
            <a:ext cx="4816442" cy="3366400"/>
          </a:xfrm>
          <a:prstGeom prst="rect">
            <a:avLst/>
          </a:prstGeom>
        </p:spPr>
      </p:pic>
      <p:pic>
        <p:nvPicPr>
          <p:cNvPr id="3" name="Image 2">
            <a:extLst>
              <a:ext uri="{FF2B5EF4-FFF2-40B4-BE49-F238E27FC236}">
                <a16:creationId xmlns:a16="http://schemas.microsoft.com/office/drawing/2014/main" id="{5E585037-BFC9-4653-8B92-8D7F5399938A}"/>
              </a:ext>
            </a:extLst>
          </p:cNvPr>
          <p:cNvPicPr>
            <a:picLocks noChangeAspect="1"/>
          </p:cNvPicPr>
          <p:nvPr/>
        </p:nvPicPr>
        <p:blipFill>
          <a:blip r:embed="rId3"/>
          <a:stretch>
            <a:fillRect/>
          </a:stretch>
        </p:blipFill>
        <p:spPr>
          <a:xfrm>
            <a:off x="4865915" y="2634343"/>
            <a:ext cx="4149176" cy="413561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E38C699F-8056-4D09-8FDC-7BF134AE45FF}"/>
              </a:ext>
            </a:extLst>
          </p:cNvPr>
          <p:cNvSpPr/>
          <p:nvPr/>
        </p:nvSpPr>
        <p:spPr>
          <a:xfrm>
            <a:off x="210167" y="3647431"/>
            <a:ext cx="4572000" cy="215444"/>
          </a:xfrm>
          <a:prstGeom prst="rect">
            <a:avLst/>
          </a:prstGeom>
        </p:spPr>
        <p:txBody>
          <a:bodyPr>
            <a:spAutoFit/>
          </a:bodyPr>
          <a:lstStyle/>
          <a:p>
            <a:r>
              <a:rPr lang="fr-FR" sz="800" dirty="0">
                <a:hlinkClick r:id="rId4"/>
              </a:rPr>
              <a:t>M. </a:t>
            </a:r>
            <a:r>
              <a:rPr lang="fr-FR" sz="800" dirty="0" err="1">
                <a:hlinkClick r:id="rId4"/>
              </a:rPr>
              <a:t>Barkelind</a:t>
            </a:r>
            <a:r>
              <a:rPr lang="fr-FR" sz="800" dirty="0">
                <a:hlinkClick r:id="rId4"/>
              </a:rPr>
              <a:t> et al., 2023</a:t>
            </a:r>
            <a:endParaRPr lang="fr-FR" sz="800" dirty="0"/>
          </a:p>
        </p:txBody>
      </p:sp>
    </p:spTree>
    <p:extLst>
      <p:ext uri="{BB962C8B-B14F-4D97-AF65-F5344CB8AC3E}">
        <p14:creationId xmlns:p14="http://schemas.microsoft.com/office/powerpoint/2010/main" val="19513107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A4B7EF9-D3CF-4071-2FAC-D71574F38C9D}"/>
              </a:ext>
            </a:extLst>
          </p:cNvPr>
          <p:cNvPicPr>
            <a:picLocks noChangeAspect="1"/>
          </p:cNvPicPr>
          <p:nvPr/>
        </p:nvPicPr>
        <p:blipFill>
          <a:blip r:embed="rId3"/>
          <a:stretch>
            <a:fillRect/>
          </a:stretch>
        </p:blipFill>
        <p:spPr>
          <a:xfrm>
            <a:off x="640080" y="1221439"/>
            <a:ext cx="8103870" cy="4769744"/>
          </a:xfrm>
          <a:prstGeom prst="rect">
            <a:avLst/>
          </a:prstGeom>
        </p:spPr>
      </p:pic>
      <p:sp>
        <p:nvSpPr>
          <p:cNvPr id="4" name="Rectangle 3">
            <a:extLst>
              <a:ext uri="{FF2B5EF4-FFF2-40B4-BE49-F238E27FC236}">
                <a16:creationId xmlns:a16="http://schemas.microsoft.com/office/drawing/2014/main" id="{5F1BDC8C-1F8B-2137-48EA-CB9FEC8BDA55}"/>
              </a:ext>
            </a:extLst>
          </p:cNvPr>
          <p:cNvSpPr/>
          <p:nvPr/>
        </p:nvSpPr>
        <p:spPr>
          <a:xfrm>
            <a:off x="7120891" y="1906947"/>
            <a:ext cx="822960" cy="241894"/>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4F7E9DF-766B-594E-2E0B-488945F8798D}"/>
              </a:ext>
            </a:extLst>
          </p:cNvPr>
          <p:cNvSpPr/>
          <p:nvPr/>
        </p:nvSpPr>
        <p:spPr>
          <a:xfrm>
            <a:off x="6297930" y="2573696"/>
            <a:ext cx="2343149" cy="130107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50901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9FE3-88B9-1B2D-8C84-1B81BC3538E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454D39B7-93FA-54D6-D364-5D822935E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03690"/>
            <a:ext cx="6915150" cy="4070092"/>
          </a:xfrm>
          <a:prstGeom prst="rect">
            <a:avLst/>
          </a:prstGeom>
        </p:spPr>
      </p:pic>
      <p:sp>
        <p:nvSpPr>
          <p:cNvPr id="4" name="Rectangle 3">
            <a:extLst>
              <a:ext uri="{FF2B5EF4-FFF2-40B4-BE49-F238E27FC236}">
                <a16:creationId xmlns:a16="http://schemas.microsoft.com/office/drawing/2014/main" id="{968D543C-A69D-FE70-4847-C41DBA4FDC5D}"/>
              </a:ext>
            </a:extLst>
          </p:cNvPr>
          <p:cNvSpPr/>
          <p:nvPr/>
        </p:nvSpPr>
        <p:spPr>
          <a:xfrm>
            <a:off x="5749291" y="866817"/>
            <a:ext cx="822960" cy="241894"/>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01C1F575-DB90-3B4E-5452-ACF0DDC47E4B}"/>
              </a:ext>
            </a:extLst>
          </p:cNvPr>
          <p:cNvPicPr>
            <a:picLocks noChangeAspect="1"/>
          </p:cNvPicPr>
          <p:nvPr/>
        </p:nvPicPr>
        <p:blipFill>
          <a:blip r:embed="rId4"/>
          <a:stretch>
            <a:fillRect/>
          </a:stretch>
        </p:blipFill>
        <p:spPr>
          <a:xfrm>
            <a:off x="5001337" y="3656432"/>
            <a:ext cx="3918341" cy="2778657"/>
          </a:xfrm>
          <a:prstGeom prst="rect">
            <a:avLst/>
          </a:prstGeom>
        </p:spPr>
      </p:pic>
      <p:pic>
        <p:nvPicPr>
          <p:cNvPr id="12" name="Image 11">
            <a:extLst>
              <a:ext uri="{FF2B5EF4-FFF2-40B4-BE49-F238E27FC236}">
                <a16:creationId xmlns:a16="http://schemas.microsoft.com/office/drawing/2014/main" id="{2442FB03-E377-D62F-B6B3-D95DE3478AB4}"/>
              </a:ext>
            </a:extLst>
          </p:cNvPr>
          <p:cNvPicPr>
            <a:picLocks noChangeAspect="1"/>
          </p:cNvPicPr>
          <p:nvPr/>
        </p:nvPicPr>
        <p:blipFill>
          <a:blip r:embed="rId5"/>
          <a:stretch>
            <a:fillRect/>
          </a:stretch>
        </p:blipFill>
        <p:spPr>
          <a:xfrm>
            <a:off x="770357" y="3656432"/>
            <a:ext cx="3902199" cy="2778656"/>
          </a:xfrm>
          <a:prstGeom prst="rect">
            <a:avLst/>
          </a:prstGeom>
        </p:spPr>
      </p:pic>
    </p:spTree>
    <p:extLst>
      <p:ext uri="{BB962C8B-B14F-4D97-AF65-F5344CB8AC3E}">
        <p14:creationId xmlns:p14="http://schemas.microsoft.com/office/powerpoint/2010/main" val="20899336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9B70A0B-E423-E166-0056-A07B77E8EE87}"/>
              </a:ext>
            </a:extLst>
          </p:cNvPr>
          <p:cNvPicPr>
            <a:picLocks noChangeAspect="1"/>
          </p:cNvPicPr>
          <p:nvPr/>
        </p:nvPicPr>
        <p:blipFill>
          <a:blip r:embed="rId3"/>
          <a:stretch>
            <a:fillRect/>
          </a:stretch>
        </p:blipFill>
        <p:spPr>
          <a:xfrm>
            <a:off x="1566517" y="452336"/>
            <a:ext cx="6010965" cy="6108969"/>
          </a:xfrm>
          <a:prstGeom prst="rect">
            <a:avLst/>
          </a:prstGeom>
        </p:spPr>
      </p:pic>
    </p:spTree>
    <p:extLst>
      <p:ext uri="{BB962C8B-B14F-4D97-AF65-F5344CB8AC3E}">
        <p14:creationId xmlns:p14="http://schemas.microsoft.com/office/powerpoint/2010/main" val="5272411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875066446"/>
              </p:ext>
            </p:extLst>
          </p:nvPr>
        </p:nvGraphicFramePr>
        <p:xfrm>
          <a:off x="353346" y="2119867"/>
          <a:ext cx="8626458" cy="3970020"/>
        </p:xfrm>
        <a:graphic>
          <a:graphicData uri="http://schemas.openxmlformats.org/drawingml/2006/table">
            <a:tbl>
              <a:tblPr bandRow="1">
                <a:tableStyleId>{5C22544A-7EE6-4342-B048-85BDC9FD1C3A}</a:tableStyleId>
              </a:tblPr>
              <a:tblGrid>
                <a:gridCol w="1814883">
                  <a:extLst>
                    <a:ext uri="{9D8B030D-6E8A-4147-A177-3AD203B41FA5}">
                      <a16:colId xmlns:a16="http://schemas.microsoft.com/office/drawing/2014/main" val="295640347"/>
                    </a:ext>
                  </a:extLst>
                </a:gridCol>
                <a:gridCol w="2270525">
                  <a:extLst>
                    <a:ext uri="{9D8B030D-6E8A-4147-A177-3AD203B41FA5}">
                      <a16:colId xmlns:a16="http://schemas.microsoft.com/office/drawing/2014/main" val="1841941923"/>
                    </a:ext>
                  </a:extLst>
                </a:gridCol>
                <a:gridCol w="2270525">
                  <a:extLst>
                    <a:ext uri="{9D8B030D-6E8A-4147-A177-3AD203B41FA5}">
                      <a16:colId xmlns:a16="http://schemas.microsoft.com/office/drawing/2014/main" val="4226336793"/>
                    </a:ext>
                  </a:extLst>
                </a:gridCol>
                <a:gridCol w="2270525">
                  <a:extLst>
                    <a:ext uri="{9D8B030D-6E8A-4147-A177-3AD203B41FA5}">
                      <a16:colId xmlns:a16="http://schemas.microsoft.com/office/drawing/2014/main" val="3687100919"/>
                    </a:ext>
                  </a:extLst>
                </a:gridCol>
              </a:tblGrid>
              <a:tr h="685800">
                <a:tc>
                  <a:txBody>
                    <a:bodyPr/>
                    <a:lstStyle/>
                    <a:p>
                      <a:pPr marL="0" algn="ctr" defTabSz="457200" rtl="0" eaLnBrk="1" latinLnBrk="0" hangingPunct="1"/>
                      <a:r>
                        <a:rPr lang="fr-FR" sz="1400" kern="1200" dirty="0">
                          <a:solidFill>
                            <a:schemeClr val="dk1"/>
                          </a:solidFill>
                        </a:rPr>
                        <a:t>type</a:t>
                      </a:r>
                      <a:endParaRPr lang="fr-FR" sz="14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extLst>
                  <a:ext uri="{0D108BD9-81ED-4DB2-BD59-A6C34878D82A}">
                    <a16:rowId xmlns:a16="http://schemas.microsoft.com/office/drawing/2014/main" val="2916287051"/>
                  </a:ext>
                </a:extLst>
              </a:tr>
              <a:tr h="685800">
                <a:tc>
                  <a:txBody>
                    <a:bodyPr/>
                    <a:lstStyle/>
                    <a:p>
                      <a:pPr algn="ctr"/>
                      <a:r>
                        <a:rPr lang="fr-FR" sz="14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extLst>
                  <a:ext uri="{0D108BD9-81ED-4DB2-BD59-A6C34878D82A}">
                    <a16:rowId xmlns:a16="http://schemas.microsoft.com/office/drawing/2014/main" val="1732449666"/>
                  </a:ext>
                </a:extLst>
              </a:tr>
              <a:tr h="685800">
                <a:tc>
                  <a:txBody>
                    <a:bodyPr/>
                    <a:lstStyle/>
                    <a:p>
                      <a:pPr algn="ctr"/>
                      <a:r>
                        <a:rPr lang="fr-FR" sz="1400" dirty="0"/>
                        <a:t>requête</a:t>
                      </a:r>
                    </a:p>
                  </a:txBody>
                  <a:tcPr marL="68580" marR="68580" marT="34290" marB="34290" anchor="ctr">
                    <a:solidFill>
                      <a:srgbClr val="D1D8E1"/>
                    </a:solidFill>
                  </a:tcPr>
                </a:tc>
                <a:tc>
                  <a:txBody>
                    <a:bodyPr/>
                    <a:lstStyle/>
                    <a:p>
                      <a:r>
                        <a:rPr lang="fr-FR" sz="1400" dirty="0">
                          <a:solidFill>
                            <a:schemeClr val="bg1"/>
                          </a:solidFill>
                        </a:rPr>
                        <a:t>prompt en langage naturel</a:t>
                      </a:r>
                    </a:p>
                  </a:txBody>
                  <a:tcPr marL="68580" marR="68580" marT="34290" marB="34290">
                    <a:solidFill>
                      <a:srgbClr val="E9ECF1"/>
                    </a:solidFill>
                  </a:tcPr>
                </a:tc>
                <a:tc>
                  <a:txBody>
                    <a:bodyPr/>
                    <a:lstStyle/>
                    <a:p>
                      <a:r>
                        <a:rPr lang="fr-FR" sz="1400" dirty="0">
                          <a:solidFill>
                            <a:schemeClr val="bg1"/>
                          </a:solidFill>
                        </a:rPr>
                        <a:t>mots-clés</a:t>
                      </a:r>
                    </a:p>
                    <a:p>
                      <a:r>
                        <a:rPr lang="fr-FR" sz="1400" dirty="0">
                          <a:solidFill>
                            <a:schemeClr val="bg1"/>
                          </a:solidFill>
                        </a:rPr>
                        <a:t>questions en langage naturel</a:t>
                      </a:r>
                    </a:p>
                  </a:txBody>
                  <a:tcPr marL="68580" marR="68580" marT="34290" marB="34290">
                    <a:solidFill>
                      <a:srgbClr val="D1D8E1"/>
                    </a:solidFill>
                  </a:tcPr>
                </a:tc>
                <a:tc>
                  <a:txBody>
                    <a:bodyPr/>
                    <a:lstStyle/>
                    <a:p>
                      <a:r>
                        <a:rPr lang="fr-FR" sz="1400" dirty="0"/>
                        <a:t>mots-clés</a:t>
                      </a:r>
                    </a:p>
                    <a:p>
                      <a:r>
                        <a:rPr lang="fr-FR" sz="1400" dirty="0"/>
                        <a:t>questions en langage naturel</a:t>
                      </a:r>
                    </a:p>
                    <a:p>
                      <a:r>
                        <a:rPr lang="fr-FR" sz="1400" dirty="0"/>
                        <a:t>consignes en langage naturel</a:t>
                      </a:r>
                    </a:p>
                  </a:txBody>
                  <a:tcPr marL="68580" marR="68580" marT="34290" marB="34290">
                    <a:solidFill>
                      <a:srgbClr val="E9ECF1"/>
                    </a:solidFill>
                  </a:tcPr>
                </a:tc>
                <a:extLst>
                  <a:ext uri="{0D108BD9-81ED-4DB2-BD59-A6C34878D82A}">
                    <a16:rowId xmlns:a16="http://schemas.microsoft.com/office/drawing/2014/main" val="1066362069"/>
                  </a:ext>
                </a:extLst>
              </a:tr>
              <a:tr h="696269">
                <a:tc>
                  <a:txBody>
                    <a:bodyPr/>
                    <a:lstStyle/>
                    <a:p>
                      <a:pPr algn="ctr"/>
                      <a:r>
                        <a:rPr lang="fr-FR" sz="14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extLst>
                  <a:ext uri="{0D108BD9-81ED-4DB2-BD59-A6C34878D82A}">
                    <a16:rowId xmlns:a16="http://schemas.microsoft.com/office/drawing/2014/main" val="3003675218"/>
                  </a:ext>
                </a:extLst>
              </a:tr>
              <a:tr h="1097280">
                <a:tc>
                  <a:txBody>
                    <a:bodyPr/>
                    <a:lstStyle/>
                    <a:p>
                      <a:pPr algn="ctr"/>
                      <a:r>
                        <a:rPr lang="fr-FR" sz="14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1813556" y="1408468"/>
            <a:ext cx="5706039" cy="369332"/>
          </a:xfrm>
          <a:prstGeom prst="rect">
            <a:avLst/>
          </a:prstGeom>
          <a:noFill/>
        </p:spPr>
        <p:txBody>
          <a:bodyPr wrap="square">
            <a:spAutoFit/>
          </a:bodyPr>
          <a:lstStyle/>
          <a:p>
            <a:r>
              <a:rPr lang="fr-FR" dirty="0"/>
              <a:t>le développement de la recherche sémantique générative</a:t>
            </a:r>
          </a:p>
        </p:txBody>
      </p:sp>
    </p:spTree>
    <p:extLst>
      <p:ext uri="{BB962C8B-B14F-4D97-AF65-F5344CB8AC3E}">
        <p14:creationId xmlns:p14="http://schemas.microsoft.com/office/powerpoint/2010/main" val="12179651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923A0A4-A230-4D1E-93DD-2BEE1EC78E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036" y="7546"/>
            <a:ext cx="3621685" cy="3585558"/>
          </a:xfrm>
          <a:prstGeom prst="rect">
            <a:avLst/>
          </a:prstGeom>
        </p:spPr>
      </p:pic>
      <p:pic>
        <p:nvPicPr>
          <p:cNvPr id="4" name="Image 3">
            <a:extLst>
              <a:ext uri="{FF2B5EF4-FFF2-40B4-BE49-F238E27FC236}">
                <a16:creationId xmlns:a16="http://schemas.microsoft.com/office/drawing/2014/main" id="{E1180015-3AD1-4851-BC61-DDB81E6DC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9361" y="7546"/>
            <a:ext cx="3700479" cy="3585558"/>
          </a:xfrm>
          <a:prstGeom prst="rect">
            <a:avLst/>
          </a:prstGeom>
        </p:spPr>
      </p:pic>
      <p:pic>
        <p:nvPicPr>
          <p:cNvPr id="6" name="Image 5">
            <a:extLst>
              <a:ext uri="{FF2B5EF4-FFF2-40B4-BE49-F238E27FC236}">
                <a16:creationId xmlns:a16="http://schemas.microsoft.com/office/drawing/2014/main" id="{C6B3EC60-F698-41BD-AA43-383AF9F0C0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8246" y="3593104"/>
            <a:ext cx="3159591" cy="3257350"/>
          </a:xfrm>
          <a:prstGeom prst="rect">
            <a:avLst/>
          </a:prstGeom>
          <a:effectLst>
            <a:outerShdw blurRad="50800" dist="38100" dir="10800000" algn="r" rotWithShape="0">
              <a:prstClr val="black">
                <a:alpha val="40000"/>
              </a:prstClr>
            </a:outerShdw>
          </a:effectLst>
        </p:spPr>
      </p:pic>
      <p:sp>
        <p:nvSpPr>
          <p:cNvPr id="3" name="ZoneTexte 2">
            <a:extLst>
              <a:ext uri="{FF2B5EF4-FFF2-40B4-BE49-F238E27FC236}">
                <a16:creationId xmlns:a16="http://schemas.microsoft.com/office/drawing/2014/main" id="{CE5F2E04-6AF5-56A9-C0B3-5F3625DC8719}"/>
              </a:ext>
            </a:extLst>
          </p:cNvPr>
          <p:cNvSpPr txBox="1"/>
          <p:nvPr/>
        </p:nvSpPr>
        <p:spPr>
          <a:xfrm>
            <a:off x="4404361" y="1585253"/>
            <a:ext cx="1165860" cy="917917"/>
          </a:xfrm>
          <a:prstGeom prst="rect">
            <a:avLst/>
          </a:prstGeom>
          <a:noFill/>
        </p:spPr>
        <p:txBody>
          <a:bodyPr wrap="square">
            <a:spAutoFit/>
          </a:bodyPr>
          <a:lstStyle/>
          <a:p>
            <a:r>
              <a:rPr lang="fr-FR" sz="5400" dirty="0"/>
              <a:t>?</a:t>
            </a:r>
          </a:p>
        </p:txBody>
      </p:sp>
    </p:spTree>
    <p:extLst>
      <p:ext uri="{BB962C8B-B14F-4D97-AF65-F5344CB8AC3E}">
        <p14:creationId xmlns:p14="http://schemas.microsoft.com/office/powerpoint/2010/main" val="10490514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159690-B753-1BF4-0C56-8C2087A320EB}"/>
              </a:ext>
            </a:extLst>
          </p:cNvPr>
          <p:cNvPicPr>
            <a:picLocks noChangeAspect="1"/>
          </p:cNvPicPr>
          <p:nvPr/>
        </p:nvPicPr>
        <p:blipFill>
          <a:blip r:embed="rId2"/>
          <a:stretch>
            <a:fillRect/>
          </a:stretch>
        </p:blipFill>
        <p:spPr>
          <a:xfrm>
            <a:off x="677966" y="1314450"/>
            <a:ext cx="8134563" cy="4671656"/>
          </a:xfrm>
          <a:prstGeom prst="rect">
            <a:avLst/>
          </a:prstGeom>
        </p:spPr>
      </p:pic>
      <p:sp>
        <p:nvSpPr>
          <p:cNvPr id="5" name="ZoneTexte 4">
            <a:extLst>
              <a:ext uri="{FF2B5EF4-FFF2-40B4-BE49-F238E27FC236}">
                <a16:creationId xmlns:a16="http://schemas.microsoft.com/office/drawing/2014/main" id="{669A3483-01DD-D3C1-5F2E-BF0E9CC8E93D}"/>
              </a:ext>
            </a:extLst>
          </p:cNvPr>
          <p:cNvSpPr txBox="1"/>
          <p:nvPr/>
        </p:nvSpPr>
        <p:spPr>
          <a:xfrm>
            <a:off x="4373772" y="6087724"/>
            <a:ext cx="742950" cy="215444"/>
          </a:xfrm>
          <a:prstGeom prst="rect">
            <a:avLst/>
          </a:prstGeom>
          <a:noFill/>
        </p:spPr>
        <p:txBody>
          <a:bodyPr wrap="square">
            <a:spAutoFit/>
          </a:bodyPr>
          <a:lstStyle/>
          <a:p>
            <a:r>
              <a:rPr lang="fr-FR" sz="800" dirty="0">
                <a:hlinkClick r:id="rId3"/>
              </a:rPr>
              <a:t>source</a:t>
            </a:r>
            <a:endParaRPr lang="fr-FR" sz="800" dirty="0"/>
          </a:p>
        </p:txBody>
      </p:sp>
      <p:sp>
        <p:nvSpPr>
          <p:cNvPr id="6" name="Rectangle 5">
            <a:extLst>
              <a:ext uri="{FF2B5EF4-FFF2-40B4-BE49-F238E27FC236}">
                <a16:creationId xmlns:a16="http://schemas.microsoft.com/office/drawing/2014/main" id="{73A26083-D0B6-F6B8-CC33-380D13B201FC}"/>
              </a:ext>
            </a:extLst>
          </p:cNvPr>
          <p:cNvSpPr/>
          <p:nvPr/>
        </p:nvSpPr>
        <p:spPr>
          <a:xfrm>
            <a:off x="994410" y="4482507"/>
            <a:ext cx="5097780" cy="35238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49903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66D73F2-296A-073C-489E-A4A7DC49E6CA}"/>
              </a:ext>
            </a:extLst>
          </p:cNvPr>
          <p:cNvSpPr txBox="1"/>
          <p:nvPr/>
        </p:nvSpPr>
        <p:spPr>
          <a:xfrm>
            <a:off x="3765096" y="6642556"/>
            <a:ext cx="1880507" cy="215444"/>
          </a:xfrm>
          <a:prstGeom prst="rect">
            <a:avLst/>
          </a:prstGeom>
          <a:noFill/>
        </p:spPr>
        <p:txBody>
          <a:bodyPr wrap="square">
            <a:spAutoFit/>
          </a:bodyPr>
          <a:lstStyle/>
          <a:p>
            <a:r>
              <a:rPr lang="fr-FR" sz="800" dirty="0">
                <a:hlinkClick r:id="rId3"/>
              </a:rPr>
              <a:t>Web of science research assistant</a:t>
            </a:r>
            <a:endParaRPr lang="fr-FR" sz="800" dirty="0"/>
          </a:p>
        </p:txBody>
      </p:sp>
      <p:pic>
        <p:nvPicPr>
          <p:cNvPr id="9" name="Image 8">
            <a:extLst>
              <a:ext uri="{FF2B5EF4-FFF2-40B4-BE49-F238E27FC236}">
                <a16:creationId xmlns:a16="http://schemas.microsoft.com/office/drawing/2014/main" id="{28285D37-E6B6-1326-938C-C0B228F90579}"/>
              </a:ext>
            </a:extLst>
          </p:cNvPr>
          <p:cNvPicPr>
            <a:picLocks noChangeAspect="1"/>
          </p:cNvPicPr>
          <p:nvPr/>
        </p:nvPicPr>
        <p:blipFill>
          <a:blip r:embed="rId4"/>
          <a:stretch>
            <a:fillRect/>
          </a:stretch>
        </p:blipFill>
        <p:spPr>
          <a:xfrm>
            <a:off x="2460280" y="226804"/>
            <a:ext cx="4223437" cy="6404392"/>
          </a:xfrm>
          <a:prstGeom prst="rect">
            <a:avLst/>
          </a:prstGeom>
        </p:spPr>
      </p:pic>
      <p:sp>
        <p:nvSpPr>
          <p:cNvPr id="10" name="Rectangle 9">
            <a:extLst>
              <a:ext uri="{FF2B5EF4-FFF2-40B4-BE49-F238E27FC236}">
                <a16:creationId xmlns:a16="http://schemas.microsoft.com/office/drawing/2014/main" id="{FE62F555-5B10-86D6-B859-194CA16F918A}"/>
              </a:ext>
            </a:extLst>
          </p:cNvPr>
          <p:cNvSpPr/>
          <p:nvPr/>
        </p:nvSpPr>
        <p:spPr>
          <a:xfrm>
            <a:off x="2460280" y="2501306"/>
            <a:ext cx="4223437" cy="37524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7868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043735-2A7B-4203-B825-361D716BF168}"/>
              </a:ext>
            </a:extLst>
          </p:cNvPr>
          <p:cNvSpPr/>
          <p:nvPr/>
        </p:nvSpPr>
        <p:spPr>
          <a:xfrm>
            <a:off x="451349" y="3358562"/>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mots-clés, booléens</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95BB2A-B0FE-4EB2-8421-55695D497D9C}"/>
              </a:ext>
            </a:extLst>
          </p:cNvPr>
          <p:cNvSpPr/>
          <p:nvPr/>
        </p:nvSpPr>
        <p:spPr>
          <a:xfrm>
            <a:off x="469371" y="2924769"/>
            <a:ext cx="2441694" cy="369332"/>
          </a:xfrm>
          <a:prstGeom prst="rect">
            <a:avLst/>
          </a:prstGeom>
        </p:spPr>
        <p:txBody>
          <a:bodyPr wrap="none">
            <a:spAutoFit/>
          </a:bodyPr>
          <a:lstStyle/>
          <a:p>
            <a:r>
              <a:rPr lang="fr-FR" dirty="0"/>
              <a:t>recherche par mots-clés</a:t>
            </a:r>
          </a:p>
        </p:txBody>
      </p:sp>
      <p:sp>
        <p:nvSpPr>
          <p:cNvPr id="4" name="Rectangle 3">
            <a:extLst>
              <a:ext uri="{FF2B5EF4-FFF2-40B4-BE49-F238E27FC236}">
                <a16:creationId xmlns:a16="http://schemas.microsoft.com/office/drawing/2014/main" id="{10D19764-4040-4A2F-8F19-B41AB7870540}"/>
              </a:ext>
            </a:extLst>
          </p:cNvPr>
          <p:cNvSpPr/>
          <p:nvPr/>
        </p:nvSpPr>
        <p:spPr>
          <a:xfrm>
            <a:off x="3345416" y="2922286"/>
            <a:ext cx="2627194" cy="369332"/>
          </a:xfrm>
          <a:prstGeom prst="rect">
            <a:avLst/>
          </a:prstGeom>
        </p:spPr>
        <p:txBody>
          <a:bodyPr wrap="none">
            <a:spAutoFit/>
          </a:bodyPr>
          <a:lstStyle/>
          <a:p>
            <a:r>
              <a:rPr lang="fr-FR" dirty="0"/>
              <a:t>recherche par co-citations</a:t>
            </a:r>
          </a:p>
        </p:txBody>
      </p:sp>
      <p:sp>
        <p:nvSpPr>
          <p:cNvPr id="5" name="Rectangle 4">
            <a:extLst>
              <a:ext uri="{FF2B5EF4-FFF2-40B4-BE49-F238E27FC236}">
                <a16:creationId xmlns:a16="http://schemas.microsoft.com/office/drawing/2014/main" id="{3838764D-4605-4175-B644-5D96354BDC86}"/>
              </a:ext>
            </a:extLst>
          </p:cNvPr>
          <p:cNvSpPr/>
          <p:nvPr/>
        </p:nvSpPr>
        <p:spPr>
          <a:xfrm>
            <a:off x="6406961" y="2922286"/>
            <a:ext cx="2285690" cy="369332"/>
          </a:xfrm>
          <a:prstGeom prst="rect">
            <a:avLst/>
          </a:prstGeom>
        </p:spPr>
        <p:txBody>
          <a:bodyPr wrap="none">
            <a:spAutoFit/>
          </a:bodyPr>
          <a:lstStyle/>
          <a:p>
            <a:r>
              <a:rPr lang="fr-FR" dirty="0"/>
              <a:t>recherche sémantique</a:t>
            </a:r>
          </a:p>
        </p:txBody>
      </p:sp>
      <p:pic>
        <p:nvPicPr>
          <p:cNvPr id="7" name="Graphique 6" descr="Loupe">
            <a:extLst>
              <a:ext uri="{FF2B5EF4-FFF2-40B4-BE49-F238E27FC236}">
                <a16:creationId xmlns:a16="http://schemas.microsoft.com/office/drawing/2014/main" id="{3C455B1B-2808-43CF-8514-F3995A572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7556" y="3490181"/>
            <a:ext cx="365317" cy="365317"/>
          </a:xfrm>
          <a:prstGeom prst="rect">
            <a:avLst/>
          </a:prstGeom>
        </p:spPr>
      </p:pic>
      <p:sp>
        <p:nvSpPr>
          <p:cNvPr id="9" name="Rectangle 8">
            <a:extLst>
              <a:ext uri="{FF2B5EF4-FFF2-40B4-BE49-F238E27FC236}">
                <a16:creationId xmlns:a16="http://schemas.microsoft.com/office/drawing/2014/main" id="{27293211-13F8-4FAF-A8E1-70E2EE30705A}"/>
              </a:ext>
            </a:extLst>
          </p:cNvPr>
          <p:cNvSpPr/>
          <p:nvPr/>
        </p:nvSpPr>
        <p:spPr>
          <a:xfrm>
            <a:off x="3357863" y="3352800"/>
            <a:ext cx="2573183" cy="694333"/>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références et </a:t>
            </a:r>
          </a:p>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citations d’une publication</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0" name="Graphique 9" descr="Loupe">
            <a:extLst>
              <a:ext uri="{FF2B5EF4-FFF2-40B4-BE49-F238E27FC236}">
                <a16:creationId xmlns:a16="http://schemas.microsoft.com/office/drawing/2014/main" id="{33818AC0-B479-493B-BB6D-F48BDE51FA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3766" y="3517307"/>
            <a:ext cx="365317" cy="365317"/>
          </a:xfrm>
          <a:prstGeom prst="rect">
            <a:avLst/>
          </a:prstGeom>
        </p:spPr>
      </p:pic>
      <p:sp>
        <p:nvSpPr>
          <p:cNvPr id="11" name="Rectangle 10">
            <a:extLst>
              <a:ext uri="{FF2B5EF4-FFF2-40B4-BE49-F238E27FC236}">
                <a16:creationId xmlns:a16="http://schemas.microsoft.com/office/drawing/2014/main" id="{FA70AA53-CF81-4128-891D-3F44AE6F9352}"/>
              </a:ext>
            </a:extLst>
          </p:cNvPr>
          <p:cNvSpPr/>
          <p:nvPr/>
        </p:nvSpPr>
        <p:spPr>
          <a:xfrm>
            <a:off x="6264377" y="3352800"/>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langage naturel</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2" name="Graphique 11" descr="Loupe">
            <a:extLst>
              <a:ext uri="{FF2B5EF4-FFF2-40B4-BE49-F238E27FC236}">
                <a16:creationId xmlns:a16="http://schemas.microsoft.com/office/drawing/2014/main" id="{EC2E8BE7-D171-49B9-BA7A-C79151A467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3990" y="3490180"/>
            <a:ext cx="365317" cy="365317"/>
          </a:xfrm>
          <a:prstGeom prst="rect">
            <a:avLst/>
          </a:prstGeom>
        </p:spPr>
      </p:pic>
    </p:spTree>
    <p:extLst>
      <p:ext uri="{BB962C8B-B14F-4D97-AF65-F5344CB8AC3E}">
        <p14:creationId xmlns:p14="http://schemas.microsoft.com/office/powerpoint/2010/main" val="54792572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7A1FC1-1B44-4DF6-8462-153D7D84ED79}"/>
              </a:ext>
            </a:extLst>
          </p:cNvPr>
          <p:cNvSpPr txBox="1">
            <a:spLocks/>
          </p:cNvSpPr>
          <p:nvPr/>
        </p:nvSpPr>
        <p:spPr>
          <a:xfrm>
            <a:off x="667656" y="2199596"/>
            <a:ext cx="7066644"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fr-FR" dirty="0"/>
              <a:t>Exemple :</a:t>
            </a:r>
          </a:p>
          <a:p>
            <a:pPr marL="457200" lvl="1" indent="0">
              <a:buNone/>
            </a:pPr>
            <a:endParaRPr lang="fr-FR" dirty="0"/>
          </a:p>
          <a:p>
            <a:pPr marL="457200" lvl="1" indent="0">
              <a:buNone/>
            </a:pPr>
            <a:r>
              <a:rPr lang="fr-FR" dirty="0"/>
              <a:t>Mushtaq Bilal, post-doc à l’université du Danemark du sud (SDU)</a:t>
            </a:r>
          </a:p>
          <a:p>
            <a:pPr marL="914400" lvl="2" indent="0">
              <a:buNone/>
            </a:pPr>
            <a:endParaRPr lang="fr-FR" dirty="0"/>
          </a:p>
          <a:p>
            <a:pPr marL="914400" lvl="2" indent="0">
              <a:buNone/>
            </a:pPr>
            <a:r>
              <a:rPr lang="fr-FR" dirty="0"/>
              <a:t>ChatGPT pour faire un </a:t>
            </a:r>
            <a:r>
              <a:rPr lang="fr-FR" i="1" dirty="0"/>
              <a:t>brainstorming</a:t>
            </a:r>
            <a:r>
              <a:rPr lang="fr-FR" dirty="0"/>
              <a:t>, converser et trouver des questions</a:t>
            </a:r>
          </a:p>
          <a:p>
            <a:pPr marL="914400" lvl="2" indent="0">
              <a:buNone/>
            </a:pPr>
            <a:r>
              <a:rPr lang="fr-FR" dirty="0"/>
              <a:t>Elicit pour tester et affiner des questions</a:t>
            </a:r>
          </a:p>
          <a:p>
            <a:pPr marL="914400" lvl="2" indent="0">
              <a:buNone/>
            </a:pPr>
            <a:r>
              <a:rPr lang="fr-FR" dirty="0"/>
              <a:t>ResearchRabbit pour identifier des sources</a:t>
            </a:r>
          </a:p>
          <a:p>
            <a:pPr marL="914400" lvl="2" indent="0">
              <a:buNone/>
            </a:pPr>
            <a:r>
              <a:rPr lang="fr-FR" dirty="0"/>
              <a:t>Scite pour suivre le discours académique</a:t>
            </a:r>
          </a:p>
          <a:p>
            <a:pPr lvl="1"/>
            <a:endParaRPr lang="fr-FR" dirty="0"/>
          </a:p>
        </p:txBody>
      </p:sp>
    </p:spTree>
    <p:extLst>
      <p:ext uri="{BB962C8B-B14F-4D97-AF65-F5344CB8AC3E}">
        <p14:creationId xmlns:p14="http://schemas.microsoft.com/office/powerpoint/2010/main" val="1961337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a:solidFill>
                <a:schemeClr val="tx1"/>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4768586" y="1547447"/>
            <a:ext cx="3918217" cy="1815909"/>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90000"/>
                </a:srgbClr>
              </a:gs>
              <a:gs pos="100000">
                <a:srgbClr val="9090F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solidFill>
                  <a:prstClr val="white"/>
                </a:solidFill>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7463115" y="2545609"/>
            <a:ext cx="1053498" cy="507831"/>
          </a:xfrm>
          <a:prstGeom prst="rect">
            <a:avLst/>
          </a:prstGeom>
        </p:spPr>
        <p:txBody>
          <a:bodyPr wrap="square">
            <a:spAutoFit/>
          </a:bodyPr>
          <a:lstStyle/>
          <a:p>
            <a:pPr defTabSz="342900"/>
            <a:r>
              <a:rPr lang="fr-FR" sz="900" i="1" dirty="0">
                <a:latin typeface="Calibri" panose="020F0502020204030204"/>
              </a:rPr>
              <a:t>deep learning /</a:t>
            </a:r>
            <a:br>
              <a:rPr lang="fr-FR" sz="900" i="1" dirty="0">
                <a:latin typeface="Calibri" panose="020F0502020204030204"/>
              </a:rPr>
            </a:br>
            <a:r>
              <a:rPr lang="fr-FR" sz="900" i="1" dirty="0">
                <a:latin typeface="Calibri" panose="020F0502020204030204"/>
              </a:rPr>
              <a:t>réseaux neuronaux</a:t>
            </a:r>
            <a:endParaRPr lang="fr-FR" sz="900" dirty="0">
              <a:latin typeface="Calibri" panose="020F0502020204030204"/>
            </a:endParaRPr>
          </a:p>
        </p:txBody>
      </p:sp>
      <p:sp>
        <p:nvSpPr>
          <p:cNvPr id="39" name="Rectangle 38">
            <a:extLst>
              <a:ext uri="{FF2B5EF4-FFF2-40B4-BE49-F238E27FC236}">
                <a16:creationId xmlns:a16="http://schemas.microsoft.com/office/drawing/2014/main" id="{92C1355E-AC2A-443B-97FC-E2CAF9540F6F}"/>
              </a:ext>
            </a:extLst>
          </p:cNvPr>
          <p:cNvSpPr/>
          <p:nvPr/>
        </p:nvSpPr>
        <p:spPr>
          <a:xfrm>
            <a:off x="5937106" y="2639955"/>
            <a:ext cx="1658916" cy="300082"/>
          </a:xfrm>
          <a:prstGeom prst="rect">
            <a:avLst/>
          </a:prstGeom>
        </p:spPr>
        <p:txBody>
          <a:bodyPr wrap="none">
            <a:spAutoFit/>
          </a:bodyPr>
          <a:lstStyle/>
          <a:p>
            <a:pPr defTabSz="342900"/>
            <a:r>
              <a:rPr lang="fr-FR" sz="1350" dirty="0">
                <a:latin typeface="Calibri" panose="020F0502020204030204"/>
              </a:rPr>
              <a:t>vers l’IA GÉNÉRATIVE</a:t>
            </a:r>
            <a:endParaRPr lang="fr-FR" sz="1350" i="1" dirty="0">
              <a:latin typeface="Calibri" panose="020F0502020204030204"/>
            </a:endParaRPr>
          </a:p>
        </p:txBody>
      </p:sp>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graphicFrame>
        <p:nvGraphicFramePr>
          <p:cNvPr id="25" name="Tableau 24">
            <a:extLst>
              <a:ext uri="{FF2B5EF4-FFF2-40B4-BE49-F238E27FC236}">
                <a16:creationId xmlns:a16="http://schemas.microsoft.com/office/drawing/2014/main" id="{D47C870E-2CA3-43BA-BC76-9C097F1E719F}"/>
              </a:ext>
            </a:extLst>
          </p:cNvPr>
          <p:cNvGraphicFramePr>
            <a:graphicFrameLocks noGrp="1"/>
          </p:cNvGraphicFramePr>
          <p:nvPr>
            <p:extLst>
              <p:ext uri="{D42A27DB-BD31-4B8C-83A1-F6EECF244321}">
                <p14:modId xmlns:p14="http://schemas.microsoft.com/office/powerpoint/2010/main" val="1704785991"/>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pic>
        <p:nvPicPr>
          <p:cNvPr id="2050" name="Picture 2" descr="Artificial intelligence ">
            <a:extLst>
              <a:ext uri="{FF2B5EF4-FFF2-40B4-BE49-F238E27FC236}">
                <a16:creationId xmlns:a16="http://schemas.microsoft.com/office/drawing/2014/main" id="{5038C053-3A6F-45D8-88B9-46BFAD7F85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8827" y="2366015"/>
            <a:ext cx="816360" cy="8163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ata classification ">
            <a:extLst>
              <a:ext uri="{FF2B5EF4-FFF2-40B4-BE49-F238E27FC236}">
                <a16:creationId xmlns:a16="http://schemas.microsoft.com/office/drawing/2014/main" id="{353319EE-1C70-413E-BAD9-104E90954F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I">
            <a:extLst>
              <a:ext uri="{FF2B5EF4-FFF2-40B4-BE49-F238E27FC236}">
                <a16:creationId xmlns:a16="http://schemas.microsoft.com/office/drawing/2014/main" id="{09843C14-7CB2-4803-AB10-6EB66B53283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8951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4">
            <a:extLst>
              <a:ext uri="{FF2B5EF4-FFF2-40B4-BE49-F238E27FC236}">
                <a16:creationId xmlns:a16="http://schemas.microsoft.com/office/drawing/2014/main" id="{CCB3D3F8-9540-4FF3-929A-3CCE5D53E53B}"/>
              </a:ext>
            </a:extLst>
          </p:cNvPr>
          <p:cNvSpPr txBox="1">
            <a:spLocks/>
          </p:cNvSpPr>
          <p:nvPr/>
        </p:nvSpPr>
        <p:spPr>
          <a:xfrm>
            <a:off x="685800" y="1585761"/>
            <a:ext cx="7772400" cy="466641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lvl="2"/>
            <a:r>
              <a:rPr lang="fr-FR" sz="1800" dirty="0"/>
              <a:t>le problème de l’approche statistique probabiliste et automatique</a:t>
            </a:r>
          </a:p>
          <a:p>
            <a:pPr lvl="2"/>
            <a:endParaRPr lang="fr-FR" sz="1800" dirty="0"/>
          </a:p>
          <a:p>
            <a:pPr lvl="2"/>
            <a:r>
              <a:rPr lang="fr-FR" sz="1800" dirty="0"/>
              <a:t>le problème des outils de questions-réponses pour la recherche</a:t>
            </a:r>
            <a:endParaRPr lang="fr-FR" sz="1800" dirty="0">
              <a:highlight>
                <a:srgbClr val="FF0000"/>
              </a:highlight>
            </a:endParaRPr>
          </a:p>
          <a:p>
            <a:pPr lvl="2"/>
            <a:endParaRPr lang="fr-FR" sz="1800" dirty="0"/>
          </a:p>
          <a:p>
            <a:pPr lvl="2"/>
            <a:r>
              <a:rPr lang="fr-FR" sz="1800" dirty="0"/>
              <a:t>les limites des outils de recommandation de citations</a:t>
            </a:r>
          </a:p>
          <a:p>
            <a:pPr lvl="2"/>
            <a:endParaRPr lang="fr-FR" sz="1800" dirty="0"/>
          </a:p>
          <a:p>
            <a:pPr lvl="2"/>
            <a:r>
              <a:rPr lang="fr-FR" sz="1800" dirty="0"/>
              <a:t> le risque d’une «intrusion épistémique »</a:t>
            </a:r>
          </a:p>
          <a:p>
            <a:pPr lvl="2"/>
            <a:endParaRPr lang="fr-FR" sz="1800" dirty="0"/>
          </a:p>
          <a:p>
            <a:pPr lvl="2"/>
            <a:r>
              <a:rPr lang="fr-FR" sz="1800" dirty="0"/>
              <a:t>quelle place pour la découverte et la construction d’une expertise ?</a:t>
            </a:r>
          </a:p>
          <a:p>
            <a:pPr lvl="2"/>
            <a:endParaRPr lang="fr-FR" sz="1800" dirty="0">
              <a:highlight>
                <a:srgbClr val="FF0000"/>
              </a:highlight>
            </a:endParaRPr>
          </a:p>
          <a:p>
            <a:pPr lvl="2"/>
            <a:endParaRPr lang="fr-FR" sz="1800" dirty="0">
              <a:highlight>
                <a:srgbClr val="FF0000"/>
              </a:highlight>
            </a:endParaRPr>
          </a:p>
          <a:p>
            <a:pPr lvl="2"/>
            <a:endParaRPr lang="fr-FR" dirty="0"/>
          </a:p>
        </p:txBody>
      </p:sp>
      <p:sp>
        <p:nvSpPr>
          <p:cNvPr id="3" name="Titre 6">
            <a:extLst>
              <a:ext uri="{FF2B5EF4-FFF2-40B4-BE49-F238E27FC236}">
                <a16:creationId xmlns:a16="http://schemas.microsoft.com/office/drawing/2014/main" id="{61D7D7C4-3EB8-4586-973E-1935C48C32AF}"/>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évaluer les résultats au prisme de la démarche scientifique</a:t>
            </a:r>
          </a:p>
        </p:txBody>
      </p:sp>
      <p:sp>
        <p:nvSpPr>
          <p:cNvPr id="5" name="Rectangle 4">
            <a:extLst>
              <a:ext uri="{FF2B5EF4-FFF2-40B4-BE49-F238E27FC236}">
                <a16:creationId xmlns:a16="http://schemas.microsoft.com/office/drawing/2014/main" id="{5E6E7002-EEA7-456E-A9CB-E52BD8F49FBB}"/>
              </a:ext>
            </a:extLst>
          </p:cNvPr>
          <p:cNvSpPr/>
          <p:nvPr/>
        </p:nvSpPr>
        <p:spPr>
          <a:xfrm>
            <a:off x="-850898" y="289759"/>
            <a:ext cx="4572000" cy="1200329"/>
          </a:xfrm>
          <a:prstGeom prst="rect">
            <a:avLst/>
          </a:prstGeom>
        </p:spPr>
        <p:txBody>
          <a:bodyPr>
            <a:spAutoFit/>
          </a:bodyPr>
          <a:lstStyle/>
          <a:p>
            <a:endParaRPr lang="fr-FR" dirty="0"/>
          </a:p>
          <a:p>
            <a:endParaRPr lang="fr-FR" dirty="0"/>
          </a:p>
          <a:p>
            <a:endParaRPr lang="fr-FR" dirty="0"/>
          </a:p>
          <a:p>
            <a:endParaRPr lang="fr-FR" dirty="0"/>
          </a:p>
        </p:txBody>
      </p:sp>
    </p:spTree>
    <p:extLst>
      <p:ext uri="{BB962C8B-B14F-4D97-AF65-F5344CB8AC3E}">
        <p14:creationId xmlns:p14="http://schemas.microsoft.com/office/powerpoint/2010/main" val="6536230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5C115E3-3B90-6471-20C7-5B6F179B6B77}"/>
              </a:ext>
            </a:extLst>
          </p:cNvPr>
          <p:cNvSpPr txBox="1"/>
          <p:nvPr/>
        </p:nvSpPr>
        <p:spPr>
          <a:xfrm>
            <a:off x="4057426" y="5743599"/>
            <a:ext cx="4927001"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indexation automatique dans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Medline</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et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Pubmed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 47% des articles contiennent des erreurs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fiabilité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confiance ?</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E8321D87-1307-C8EA-597B-EE14F7B6F7EC}"/>
              </a:ext>
            </a:extLst>
          </p:cNvPr>
          <p:cNvSpPr txBox="1"/>
          <p:nvPr/>
        </p:nvSpPr>
        <p:spPr>
          <a:xfrm>
            <a:off x="529551" y="5528155"/>
            <a:ext cx="67235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90DA6E1-6036-5489-BAC3-99B0654704BE}"/>
              </a:ext>
            </a:extLst>
          </p:cNvPr>
          <p:cNvPicPr>
            <a:picLocks noChangeAspect="1"/>
          </p:cNvPicPr>
          <p:nvPr/>
        </p:nvPicPr>
        <p:blipFill>
          <a:blip r:embed="rId4"/>
          <a:stretch>
            <a:fillRect/>
          </a:stretch>
        </p:blipFill>
        <p:spPr>
          <a:xfrm>
            <a:off x="613746" y="0"/>
            <a:ext cx="4628981" cy="5557374"/>
          </a:xfrm>
          <a:prstGeom prst="rect">
            <a:avLst/>
          </a:prstGeom>
        </p:spPr>
      </p:pic>
    </p:spTree>
    <p:extLst>
      <p:ext uri="{BB962C8B-B14F-4D97-AF65-F5344CB8AC3E}">
        <p14:creationId xmlns:p14="http://schemas.microsoft.com/office/powerpoint/2010/main" val="37005666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74F808-7BAC-3CF0-4EEE-83DD799672E4}"/>
              </a:ext>
            </a:extLst>
          </p:cNvPr>
          <p:cNvPicPr>
            <a:picLocks noChangeAspect="1"/>
          </p:cNvPicPr>
          <p:nvPr/>
        </p:nvPicPr>
        <p:blipFill>
          <a:blip r:embed="rId2"/>
          <a:stretch>
            <a:fillRect/>
          </a:stretch>
        </p:blipFill>
        <p:spPr>
          <a:xfrm>
            <a:off x="1016776" y="635000"/>
            <a:ext cx="7110448" cy="5778500"/>
          </a:xfrm>
          <a:prstGeom prst="rect">
            <a:avLst/>
          </a:prstGeom>
        </p:spPr>
      </p:pic>
      <p:sp>
        <p:nvSpPr>
          <p:cNvPr id="5" name="ZoneTexte 4">
            <a:extLst>
              <a:ext uri="{FF2B5EF4-FFF2-40B4-BE49-F238E27FC236}">
                <a16:creationId xmlns:a16="http://schemas.microsoft.com/office/drawing/2014/main" id="{42044A53-7B16-958D-68B5-20B5D55D7AC0}"/>
              </a:ext>
            </a:extLst>
          </p:cNvPr>
          <p:cNvSpPr txBox="1"/>
          <p:nvPr/>
        </p:nvSpPr>
        <p:spPr>
          <a:xfrm>
            <a:off x="4394200" y="6413500"/>
            <a:ext cx="762000"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7191979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5D79EA-2A3F-BDA5-5040-915CD3CA9EFD}"/>
              </a:ext>
            </a:extLst>
          </p:cNvPr>
          <p:cNvPicPr>
            <a:picLocks noChangeAspect="1"/>
          </p:cNvPicPr>
          <p:nvPr/>
        </p:nvPicPr>
        <p:blipFill>
          <a:blip r:embed="rId2"/>
          <a:stretch>
            <a:fillRect/>
          </a:stretch>
        </p:blipFill>
        <p:spPr>
          <a:xfrm>
            <a:off x="609599" y="527764"/>
            <a:ext cx="6099885" cy="5453936"/>
          </a:xfrm>
          <a:prstGeom prst="rect">
            <a:avLst/>
          </a:prstGeom>
        </p:spPr>
      </p:pic>
      <p:sp>
        <p:nvSpPr>
          <p:cNvPr id="5" name="ZoneTexte 4">
            <a:extLst>
              <a:ext uri="{FF2B5EF4-FFF2-40B4-BE49-F238E27FC236}">
                <a16:creationId xmlns:a16="http://schemas.microsoft.com/office/drawing/2014/main" id="{05676ABD-6391-FB88-3DA0-0F89B8F70388}"/>
              </a:ext>
            </a:extLst>
          </p:cNvPr>
          <p:cNvSpPr txBox="1"/>
          <p:nvPr/>
        </p:nvSpPr>
        <p:spPr>
          <a:xfrm>
            <a:off x="4673600" y="6419334"/>
            <a:ext cx="622300" cy="215444"/>
          </a:xfrm>
          <a:prstGeom prst="rect">
            <a:avLst/>
          </a:prstGeom>
          <a:noFill/>
        </p:spPr>
        <p:txBody>
          <a:bodyPr wrap="square">
            <a:spAutoFit/>
          </a:bodyPr>
          <a:lstStyle/>
          <a:p>
            <a:r>
              <a:rPr lang="fr-FR" sz="800" dirty="0">
                <a:hlinkClick r:id="rId3"/>
              </a:rPr>
              <a:t>source</a:t>
            </a:r>
            <a:endParaRPr lang="fr-FR" sz="800" dirty="0"/>
          </a:p>
        </p:txBody>
      </p:sp>
      <p:sp>
        <p:nvSpPr>
          <p:cNvPr id="7" name="ZoneTexte 6">
            <a:extLst>
              <a:ext uri="{FF2B5EF4-FFF2-40B4-BE49-F238E27FC236}">
                <a16:creationId xmlns:a16="http://schemas.microsoft.com/office/drawing/2014/main" id="{6863D483-333E-0DDF-2599-62BEB2A0620C}"/>
              </a:ext>
            </a:extLst>
          </p:cNvPr>
          <p:cNvSpPr txBox="1"/>
          <p:nvPr/>
        </p:nvSpPr>
        <p:spPr>
          <a:xfrm>
            <a:off x="4572000" y="3800376"/>
            <a:ext cx="4178300" cy="2308324"/>
          </a:xfrm>
          <a:prstGeom prst="rect">
            <a:avLst/>
          </a:prstGeom>
          <a:solidFill>
            <a:schemeClr val="bg1"/>
          </a:solidFill>
        </p:spPr>
        <p:txBody>
          <a:bodyPr wrap="square">
            <a:spAutoFit/>
          </a:bodyPr>
          <a:lstStyle/>
          <a:p>
            <a:pPr marL="285750" indent="-285750" algn="l">
              <a:buFont typeface="Arial" panose="020B0604020202020204" pitchFamily="34" charset="0"/>
              <a:buChar char="•"/>
            </a:pPr>
            <a:r>
              <a:rPr lang="fr-FR" sz="1600" b="0" i="0" dirty="0">
                <a:effectLst/>
              </a:rPr>
              <a:t>Les résumés et références bibliographiques fournis par des outils IA comme Scite Assistant, Elicit, Consensus et </a:t>
            </a:r>
            <a:r>
              <a:rPr lang="fr-FR" sz="1600" b="0" i="0" dirty="0" err="1">
                <a:effectLst/>
              </a:rPr>
              <a:t>Scopus</a:t>
            </a:r>
            <a:r>
              <a:rPr lang="fr-FR" sz="1600" b="0" i="0" dirty="0">
                <a:effectLst/>
              </a:rPr>
              <a:t> AI ne sont pas toujours justes ni complets.</a:t>
            </a:r>
          </a:p>
          <a:p>
            <a:pPr marL="285750" indent="-285750" algn="l">
              <a:buFont typeface="Arial" panose="020B0604020202020204" pitchFamily="34" charset="0"/>
              <a:buChar char="•"/>
            </a:pPr>
            <a:r>
              <a:rPr lang="fr-FR" sz="1600" b="0" i="0" dirty="0">
                <a:effectLst/>
              </a:rPr>
              <a:t>Les citations fournies ne c</a:t>
            </a:r>
            <a:r>
              <a:rPr lang="fr-FR" sz="1600" dirty="0"/>
              <a:t>orrespondent pas toujours au résumé original de l’article.</a:t>
            </a:r>
          </a:p>
          <a:p>
            <a:pPr marL="285750" indent="-285750" algn="l">
              <a:buFont typeface="Arial" panose="020B0604020202020204" pitchFamily="34" charset="0"/>
              <a:buChar char="•"/>
            </a:pPr>
            <a:r>
              <a:rPr lang="fr-FR" sz="1600" dirty="0"/>
              <a:t>Ces outils ne peuvent être que des points de départ. Les informations fournies doivent être vérifiées.</a:t>
            </a:r>
            <a:endParaRPr lang="fr-FR" sz="1600" b="0" i="0" dirty="0">
              <a:effectLst/>
            </a:endParaRPr>
          </a:p>
        </p:txBody>
      </p:sp>
    </p:spTree>
    <p:extLst>
      <p:ext uri="{BB962C8B-B14F-4D97-AF65-F5344CB8AC3E}">
        <p14:creationId xmlns:p14="http://schemas.microsoft.com/office/powerpoint/2010/main" val="11028649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6B30622-92CF-4DE8-9C64-A4C4E6B8BF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443" y="480364"/>
            <a:ext cx="3882615" cy="5897272"/>
          </a:xfrm>
          <a:prstGeom prst="rect">
            <a:avLst/>
          </a:prstGeom>
        </p:spPr>
      </p:pic>
      <p:sp>
        <p:nvSpPr>
          <p:cNvPr id="3" name="Rectangle 2">
            <a:extLst>
              <a:ext uri="{FF2B5EF4-FFF2-40B4-BE49-F238E27FC236}">
                <a16:creationId xmlns:a16="http://schemas.microsoft.com/office/drawing/2014/main" id="{0ADBAA73-239B-4B1C-A50B-306153FA014F}"/>
              </a:ext>
            </a:extLst>
          </p:cNvPr>
          <p:cNvSpPr/>
          <p:nvPr/>
        </p:nvSpPr>
        <p:spPr>
          <a:xfrm>
            <a:off x="393208" y="6327532"/>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au 3">
            <a:extLst>
              <a:ext uri="{FF2B5EF4-FFF2-40B4-BE49-F238E27FC236}">
                <a16:creationId xmlns:a16="http://schemas.microsoft.com/office/drawing/2014/main" id="{0D339F90-D18F-4779-B0F9-93A5D0178D4E}"/>
              </a:ext>
            </a:extLst>
          </p:cNvPr>
          <p:cNvGraphicFramePr>
            <a:graphicFrameLocks noGrp="1"/>
          </p:cNvGraphicFramePr>
          <p:nvPr>
            <p:extLst>
              <p:ext uri="{D42A27DB-BD31-4B8C-83A1-F6EECF244321}">
                <p14:modId xmlns:p14="http://schemas.microsoft.com/office/powerpoint/2010/main" val="4257813034"/>
              </p:ext>
            </p:extLst>
          </p:nvPr>
        </p:nvGraphicFramePr>
        <p:xfrm>
          <a:off x="4572000" y="2179320"/>
          <a:ext cx="4123926" cy="3169920"/>
        </p:xfrm>
        <a:graphic>
          <a:graphicData uri="http://schemas.openxmlformats.org/drawingml/2006/table">
            <a:tbl>
              <a:tblPr firstRow="1" bandRow="1">
                <a:tableStyleId>{5C22544A-7EE6-4342-B048-85BDC9FD1C3A}</a:tableStyleId>
              </a:tblPr>
              <a:tblGrid>
                <a:gridCol w="1798320">
                  <a:extLst>
                    <a:ext uri="{9D8B030D-6E8A-4147-A177-3AD203B41FA5}">
                      <a16:colId xmlns:a16="http://schemas.microsoft.com/office/drawing/2014/main" val="3995776061"/>
                    </a:ext>
                  </a:extLst>
                </a:gridCol>
                <a:gridCol w="1137920">
                  <a:extLst>
                    <a:ext uri="{9D8B030D-6E8A-4147-A177-3AD203B41FA5}">
                      <a16:colId xmlns:a16="http://schemas.microsoft.com/office/drawing/2014/main" val="3012018014"/>
                    </a:ext>
                  </a:extLst>
                </a:gridCol>
                <a:gridCol w="1187686">
                  <a:extLst>
                    <a:ext uri="{9D8B030D-6E8A-4147-A177-3AD203B41FA5}">
                      <a16:colId xmlns:a16="http://schemas.microsoft.com/office/drawing/2014/main" val="136023356"/>
                    </a:ext>
                  </a:extLst>
                </a:gridCol>
              </a:tblGrid>
              <a:tr h="370840">
                <a:tc>
                  <a:txBody>
                    <a:bodyPr/>
                    <a:lstStyle/>
                    <a:p>
                      <a:endParaRPr lang="fr-FR" sz="1200" dirty="0">
                        <a:solidFill>
                          <a:schemeClr val="tx1"/>
                        </a:solidFill>
                      </a:endParaRPr>
                    </a:p>
                  </a:txBody>
                  <a:tcPr>
                    <a:lnL w="12700" cmpd="sng">
                      <a:noFill/>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références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citations</a:t>
                      </a:r>
                    </a:p>
                  </a:txBody>
                  <a:tcPr>
                    <a:lnL w="3175" cap="flat" cmpd="sng" algn="ctr">
                      <a:solidFill>
                        <a:schemeClr val="tx1"/>
                      </a:solidFill>
                      <a:prstDash val="solid"/>
                      <a:round/>
                      <a:headEnd type="none" w="med" len="med"/>
                      <a:tailEnd type="none" w="med" len="med"/>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05220"/>
                  </a:ext>
                </a:extLst>
              </a:tr>
              <a:tr h="370840">
                <a:tc>
                  <a:txBody>
                    <a:bodyPr/>
                    <a:lstStyle/>
                    <a:p>
                      <a:r>
                        <a:rPr lang="fr-FR" sz="1200" dirty="0">
                          <a:solidFill>
                            <a:schemeClr val="tx1"/>
                          </a:solidFill>
                        </a:rPr>
                        <a:t>Google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74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091468"/>
                  </a:ext>
                </a:extLst>
              </a:tr>
              <a:tr h="370840">
                <a:tc>
                  <a:txBody>
                    <a:bodyPr/>
                    <a:lstStyle/>
                    <a:p>
                      <a:r>
                        <a:rPr lang="fr-FR" sz="1200" dirty="0">
                          <a:solidFill>
                            <a:schemeClr val="tx1"/>
                          </a:solidFill>
                        </a:rPr>
                        <a:t>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37</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206510"/>
                  </a:ext>
                </a:extLst>
              </a:tr>
              <a:tr h="370840">
                <a:tc>
                  <a:txBody>
                    <a:bodyPr/>
                    <a:lstStyle/>
                    <a:p>
                      <a:r>
                        <a:rPr lang="fr-FR" sz="1200" dirty="0">
                          <a:solidFill>
                            <a:schemeClr val="tx1"/>
                          </a:solidFill>
                        </a:rPr>
                        <a:t>Elicit </a:t>
                      </a:r>
                      <a:br>
                        <a:rPr lang="fr-FR" sz="1200" dirty="0">
                          <a:solidFill>
                            <a:schemeClr val="tx1"/>
                          </a:solidFill>
                        </a:rPr>
                      </a:br>
                      <a:r>
                        <a:rPr lang="fr-FR" sz="900" dirty="0">
                          <a:solidFill>
                            <a:schemeClr val="tx1"/>
                          </a:solidFill>
                        </a:rPr>
                        <a:t>[données Semantic scholar]</a:t>
                      </a:r>
                      <a:endParaRPr lang="fr-FR" sz="1200" dirty="0">
                        <a:solidFill>
                          <a:schemeClr val="tx1"/>
                        </a:solidFill>
                      </a:endParaRP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36</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194399"/>
                  </a:ext>
                </a:extLst>
              </a:tr>
              <a:tr h="370840">
                <a:tc>
                  <a:txBody>
                    <a:bodyPr/>
                    <a:lstStyle/>
                    <a:p>
                      <a:r>
                        <a:rPr lang="fr-FR" sz="1200" dirty="0">
                          <a:solidFill>
                            <a:schemeClr val="tx1"/>
                          </a:solidFill>
                        </a:rPr>
                        <a:t>SciSpace </a:t>
                      </a:r>
                      <a:br>
                        <a:rPr lang="fr-FR" sz="1200" dirty="0">
                          <a:solidFill>
                            <a:schemeClr val="tx1"/>
                          </a:solidFill>
                        </a:rPr>
                      </a:br>
                      <a:r>
                        <a:rPr lang="fr-FR" sz="900" dirty="0">
                          <a:solidFill>
                            <a:schemeClr val="tx1"/>
                          </a:solidFill>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9985385"/>
                  </a:ext>
                </a:extLst>
              </a:tr>
              <a:tr h="370840">
                <a:tc>
                  <a:txBody>
                    <a:bodyPr/>
                    <a:lstStyle/>
                    <a:p>
                      <a:r>
                        <a:rPr lang="fr-FR" sz="1200" dirty="0">
                          <a:solidFill>
                            <a:schemeClr val="tx1"/>
                          </a:solidFill>
                        </a:rPr>
                        <a:t>Consensus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3393033"/>
                  </a:ext>
                </a:extLst>
              </a:tr>
              <a:tr h="370840">
                <a:tc>
                  <a:txBody>
                    <a:bodyPr/>
                    <a:lstStyle/>
                    <a:p>
                      <a:r>
                        <a:rPr lang="fr-FR" sz="1200" dirty="0">
                          <a:solidFill>
                            <a:schemeClr val="tx1"/>
                          </a:solidFill>
                        </a:rPr>
                        <a:t>Scite </a:t>
                      </a:r>
                      <a:br>
                        <a:rPr lang="fr-FR" sz="1200" dirty="0">
                          <a:solidFill>
                            <a:schemeClr val="tx1"/>
                          </a:solidFill>
                        </a:rPr>
                      </a:br>
                      <a:r>
                        <a:rPr lang="fr-FR" sz="900" kern="1200" dirty="0">
                          <a:solidFill>
                            <a:schemeClr val="tx1"/>
                          </a:solidFill>
                          <a:latin typeface="+mn-lt"/>
                          <a:ea typeface="+mn-ea"/>
                          <a:cs typeface="+mn-cs"/>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39</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628725"/>
                  </a:ext>
                </a:extLst>
              </a:tr>
              <a:tr h="370840">
                <a:tc>
                  <a:txBody>
                    <a:bodyPr/>
                    <a:lstStyle/>
                    <a:p>
                      <a:r>
                        <a:rPr lang="fr-FR" sz="1200" dirty="0">
                          <a:solidFill>
                            <a:schemeClr val="tx1"/>
                          </a:solidFill>
                        </a:rPr>
                        <a:t>ResearchRabbit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49</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35</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201939"/>
                  </a:ext>
                </a:extLst>
              </a:tr>
            </a:tbl>
          </a:graphicData>
        </a:graphic>
      </p:graphicFrame>
      <p:sp>
        <p:nvSpPr>
          <p:cNvPr id="5" name="Rectangle 4">
            <a:extLst>
              <a:ext uri="{FF2B5EF4-FFF2-40B4-BE49-F238E27FC236}">
                <a16:creationId xmlns:a16="http://schemas.microsoft.com/office/drawing/2014/main" id="{37B04B45-5709-451A-98A7-174170E5A5EA}"/>
              </a:ext>
            </a:extLst>
          </p:cNvPr>
          <p:cNvSpPr/>
          <p:nvPr/>
        </p:nvSpPr>
        <p:spPr>
          <a:xfrm>
            <a:off x="2783711" y="5921697"/>
            <a:ext cx="1459630" cy="369332"/>
          </a:xfrm>
          <a:prstGeom prst="rect">
            <a:avLst/>
          </a:prstGeom>
        </p:spPr>
        <p:txBody>
          <a:bodyPr wrap="none">
            <a:spAutoFit/>
          </a:bodyPr>
          <a:lstStyle/>
          <a:p>
            <a:r>
              <a:rPr lang="fr-FR" dirty="0">
                <a:solidFill>
                  <a:schemeClr val="bg1"/>
                </a:solidFill>
              </a:rPr>
              <a:t>57 références</a:t>
            </a:r>
          </a:p>
        </p:txBody>
      </p:sp>
    </p:spTree>
    <p:extLst>
      <p:ext uri="{BB962C8B-B14F-4D97-AF65-F5344CB8AC3E}">
        <p14:creationId xmlns:p14="http://schemas.microsoft.com/office/powerpoint/2010/main" val="40271076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370923-38D3-4B4D-A35F-9128EB36C1A1}"/>
              </a:ext>
            </a:extLst>
          </p:cNvPr>
          <p:cNvSpPr/>
          <p:nvPr/>
        </p:nvSpPr>
        <p:spPr>
          <a:xfrm>
            <a:off x="4955146" y="4317362"/>
            <a:ext cx="1513388"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66BA013-D43E-437B-A4B9-D94EB4E7FD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373" y="891894"/>
            <a:ext cx="4202627" cy="5534994"/>
          </a:xfrm>
          <a:prstGeom prst="rect">
            <a:avLst/>
          </a:prstGeom>
        </p:spPr>
      </p:pic>
      <p:sp>
        <p:nvSpPr>
          <p:cNvPr id="4" name="Rectangle 3">
            <a:extLst>
              <a:ext uri="{FF2B5EF4-FFF2-40B4-BE49-F238E27FC236}">
                <a16:creationId xmlns:a16="http://schemas.microsoft.com/office/drawing/2014/main" id="{753E068D-5856-4232-A914-ACBA4AFF5E26}"/>
              </a:ext>
            </a:extLst>
          </p:cNvPr>
          <p:cNvSpPr/>
          <p:nvPr/>
        </p:nvSpPr>
        <p:spPr>
          <a:xfrm>
            <a:off x="280473" y="6369738"/>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BD47E5C8-55CE-4EA0-993B-265EE2E086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55145" y="4317362"/>
            <a:ext cx="1371600" cy="247650"/>
          </a:xfrm>
          <a:prstGeom prst="rect">
            <a:avLst/>
          </a:prstGeom>
        </p:spPr>
      </p:pic>
      <p:sp>
        <p:nvSpPr>
          <p:cNvPr id="7" name="Rectangle 6">
            <a:extLst>
              <a:ext uri="{FF2B5EF4-FFF2-40B4-BE49-F238E27FC236}">
                <a16:creationId xmlns:a16="http://schemas.microsoft.com/office/drawing/2014/main" id="{A0A01CF0-FE33-4BA0-9DE7-1482A533F86D}"/>
              </a:ext>
            </a:extLst>
          </p:cNvPr>
          <p:cNvSpPr/>
          <p:nvPr/>
        </p:nvSpPr>
        <p:spPr>
          <a:xfrm>
            <a:off x="4955145" y="4643781"/>
            <a:ext cx="3819481" cy="1200329"/>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provide health-promoting exercise and improve psychological well-being.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Prospective students should visit multiple schools to find the best 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have a relatively low risk of injury compared to other sports.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54F04AA-97BD-42D9-BAE9-1FEA0D5FAC9D}"/>
              </a:ext>
            </a:extLst>
          </p:cNvPr>
          <p:cNvSpPr/>
          <p:nvPr/>
        </p:nvSpPr>
        <p:spPr>
          <a:xfrm>
            <a:off x="5374697" y="541579"/>
            <a:ext cx="2966605" cy="60017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Summarize this article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three key points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que 8" descr="Loupe">
            <a:extLst>
              <a:ext uri="{FF2B5EF4-FFF2-40B4-BE49-F238E27FC236}">
                <a16:creationId xmlns:a16="http://schemas.microsoft.com/office/drawing/2014/main" id="{BF011F84-E834-4243-B39B-CE7C6DEF99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21935" y="659011"/>
            <a:ext cx="365317" cy="365317"/>
          </a:xfrm>
          <a:prstGeom prst="rect">
            <a:avLst/>
          </a:prstGeom>
        </p:spPr>
      </p:pic>
      <p:sp>
        <p:nvSpPr>
          <p:cNvPr id="10" name="Rectangle 9">
            <a:extLst>
              <a:ext uri="{FF2B5EF4-FFF2-40B4-BE49-F238E27FC236}">
                <a16:creationId xmlns:a16="http://schemas.microsoft.com/office/drawing/2014/main" id="{663D672E-2687-410F-84A0-51F9DDB1362E}"/>
              </a:ext>
            </a:extLst>
          </p:cNvPr>
          <p:cNvSpPr/>
          <p:nvPr/>
        </p:nvSpPr>
        <p:spPr>
          <a:xfrm>
            <a:off x="4941373" y="2320543"/>
            <a:ext cx="3833254" cy="1015663"/>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Martial arts provide health benefits and are relatively safe for exercise, so physicians should consider recommending them to patients. Additionally, it is important for students to wear protective gear and be supervised during sparring sessions.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5F3F1C22-F544-4293-B5F0-9F2EA642569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57290" y="1893758"/>
            <a:ext cx="1000265" cy="362001"/>
          </a:xfrm>
          <a:prstGeom prst="rect">
            <a:avLst/>
          </a:prstGeom>
        </p:spPr>
      </p:pic>
    </p:spTree>
    <p:extLst>
      <p:ext uri="{BB962C8B-B14F-4D97-AF65-F5344CB8AC3E}">
        <p14:creationId xmlns:p14="http://schemas.microsoft.com/office/powerpoint/2010/main" val="22350872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609738-D564-426A-84CA-068ADAF65B82}"/>
              </a:ext>
            </a:extLst>
          </p:cNvPr>
          <p:cNvSpPr/>
          <p:nvPr/>
        </p:nvSpPr>
        <p:spPr>
          <a:xfrm>
            <a:off x="8305800" y="6557456"/>
            <a:ext cx="838200" cy="246221"/>
          </a:xfrm>
          <a:prstGeom prst="rect">
            <a:avLst/>
          </a:prstGeom>
          <a:noFill/>
        </p:spPr>
        <p:txBody>
          <a:bodyPr wrap="square">
            <a:spAutoFit/>
          </a:bodyPr>
          <a:lstStyle/>
          <a:p>
            <a:r>
              <a:rPr lang="fr-FR" sz="1000" dirty="0">
                <a:hlinkClick r:id="rId3"/>
              </a:rPr>
              <a:t>A. Tay, 2023 </a:t>
            </a:r>
            <a:endParaRPr lang="fr-FR" sz="1000" dirty="0"/>
          </a:p>
        </p:txBody>
      </p:sp>
      <p:pic>
        <p:nvPicPr>
          <p:cNvPr id="2050" name="Picture 2" descr="https://thebibliomagician.files.wordpress.com/2022/08/automated_citation_tool_process.jpg?w=1024">
            <a:extLst>
              <a:ext uri="{FF2B5EF4-FFF2-40B4-BE49-F238E27FC236}">
                <a16:creationId xmlns:a16="http://schemas.microsoft.com/office/drawing/2014/main" id="{EB5F062E-80A7-4ABC-8F84-40FC0D9D62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347" y="-1"/>
            <a:ext cx="5304503" cy="424753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AE26D7A-CD94-4804-85BB-781FF5330A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6590" y="2913565"/>
            <a:ext cx="4313063" cy="3643891"/>
          </a:xfrm>
          <a:prstGeom prst="rect">
            <a:avLst/>
          </a:prstGeom>
          <a:effectLst>
            <a:outerShdw blurRad="50800" dist="38100" dir="10800000" algn="r" rotWithShape="0">
              <a:prstClr val="black">
                <a:alpha val="40000"/>
              </a:prstClr>
            </a:outerShdw>
          </a:effectLst>
        </p:spPr>
      </p:pic>
      <p:sp>
        <p:nvSpPr>
          <p:cNvPr id="3" name="Rectangle 2">
            <a:extLst>
              <a:ext uri="{FF2B5EF4-FFF2-40B4-BE49-F238E27FC236}">
                <a16:creationId xmlns:a16="http://schemas.microsoft.com/office/drawing/2014/main" id="{279FE2AC-7F8C-46F1-BBBD-F93FC3E2A99E}"/>
              </a:ext>
            </a:extLst>
          </p:cNvPr>
          <p:cNvSpPr/>
          <p:nvPr/>
        </p:nvSpPr>
        <p:spPr>
          <a:xfrm>
            <a:off x="64347" y="4247534"/>
            <a:ext cx="1725561" cy="246221"/>
          </a:xfrm>
          <a:prstGeom prst="rect">
            <a:avLst/>
          </a:prstGeom>
          <a:noFill/>
        </p:spPr>
        <p:txBody>
          <a:bodyPr wrap="square">
            <a:spAutoFit/>
          </a:bodyPr>
          <a:lstStyle/>
          <a:p>
            <a:r>
              <a:rPr lang="fr-FR" sz="1000" dirty="0">
                <a:hlinkClick r:id="rId6"/>
              </a:rPr>
              <a:t>R. Milles, 08/2022</a:t>
            </a:r>
            <a:endParaRPr lang="fr-FR" sz="1000" dirty="0"/>
          </a:p>
        </p:txBody>
      </p:sp>
    </p:spTree>
    <p:extLst>
      <p:ext uri="{BB962C8B-B14F-4D97-AF65-F5344CB8AC3E}">
        <p14:creationId xmlns:p14="http://schemas.microsoft.com/office/powerpoint/2010/main" val="11438306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03C49E-D088-4849-92AB-1B9F3907EE91}"/>
              </a:ext>
            </a:extLst>
          </p:cNvPr>
          <p:cNvSpPr txBox="1">
            <a:spLocks/>
          </p:cNvSpPr>
          <p:nvPr/>
        </p:nvSpPr>
        <p:spPr>
          <a:xfrm>
            <a:off x="685800" y="635000"/>
            <a:ext cx="7772400" cy="5880100"/>
          </a:xfrm>
          <a:prstGeom prst="rect">
            <a:avLst/>
          </a:prstGeom>
        </p:spPr>
        <p:txBody>
          <a:bodyPr vert="horz" lIns="91440" tIns="45720" rIns="91440" bIns="45720" rtlCol="0" anchor="ctr">
            <a:normAutofit fontScale="55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Limites et points d’attention des moteurs de recherche "</a:t>
            </a:r>
            <a:r>
              <a:rPr kumimoji="0" lang="fr-FR" sz="2700" b="0" i="1" u="none" strike="noStrike" kern="1200" cap="none" spc="0" normalizeH="0" baseline="0" noProof="0" dirty="0">
                <a:ln>
                  <a:noFill/>
                </a:ln>
                <a:solidFill>
                  <a:prstClr val="white"/>
                </a:solidFill>
                <a:effectLst/>
                <a:uLnTx/>
                <a:uFillTx/>
                <a:latin typeface="Calibri" panose="020F0502020204030204"/>
                <a:ea typeface="+mn-ea"/>
                <a:cs typeface="+mn-cs"/>
              </a:rPr>
              <a:t>ai-</a:t>
            </a:r>
            <a:r>
              <a:rPr kumimoji="0" lang="fr-FR" sz="2700" b="0" i="1"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selon </a:t>
            </a:r>
            <a:r>
              <a:rPr kumimoji="0" lang="fr-FR" sz="2700" b="0" i="0" u="none" strike="noStrike" kern="1200" cap="none" spc="0" normalizeH="0" baseline="0" noProof="0" dirty="0" err="1">
                <a:ln>
                  <a:noFill/>
                </a:ln>
                <a:solidFill>
                  <a:prstClr val="white"/>
                </a:solidFill>
                <a:effectLst/>
                <a:uLnTx/>
                <a:uFillTx/>
                <a:latin typeface="Calibri" panose="020F0502020204030204"/>
                <a:ea typeface="+mn-ea"/>
                <a:cs typeface="+mn-cs"/>
              </a:rPr>
              <a:t>ChatGPT</a:t>
            </a:r>
            <a:endPar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L'utilisation de moteurs de recherche basés sur l'intelligence artificielle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présente des avantages, mais il est également important de prendre en compte certaines limites et points d'attention. Voici quelques considérations à garder à l'esprit :</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Limites des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Fiabilité des sources : Les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peuvent agréger des informations à partir de sources variées, dont certaines peuvent ne pas être fiables ou vérifiées. Il est crucial de vérifier la crédibilité des sources utilisées.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Biais algorithmique : Les algorithmes utilisés par les moteurs de recherche peuvent introduire des biais, influençant les résultats présentés. Il est important d'être conscient de ces biais et de les prendre en compte dans l'analyse des informations.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Manque de contexte : Les résultats peuvent parfois manquer de contexte, ce qui peut rendre difficile la compréhension complète d'un sujet. Il est nécessaire de creuser davantage pour obtenir une vision globale et approfondie.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Mises à jour constantes : Les modèles AI évoluent constamment, ce qui signifie que les résultats de recherche peuvent varier au fil du temps. Il est recommandé de mettre à jour régulièrement ses sources pour garantir l'exactitude des informations.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Points d'attention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Validation des informations : Il est essentiel de vérifier les informations trouvées à l'aide d'autres sources fiables. Ne pas se fier uniquement aux résultats d'un moteur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Transparence des algorithmes : Certains moteurs de recherche AI ne divulguent pas entièrement leurs algorithmes. Il est important de choisir des outils qui offrent une transparence suffisante pour comprendre comment les résultats sont générés.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Sensibilisation au filtrage de bulles : Les moteurs de recherche AI ont tendance à personnaliser les résultats en fonction des préférences de l'utilisateur, créant ainsi des "filtres de bulles". Il est crucial d'élargir ses recherches pour obtenir une perspective plus large.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Protection de la vie privée : Lorsque vous utilisez des moteurs de recherche AI, assurez-vous de comprendre les politiques de confidentialité et prenez des mesures pour protéger vos propres données.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Compréhension des limites techniques : Comprenez les limites techniques des moteurs de recherche AI, y compris leur capacité à interpréter le langage naturel et leur aptitude à comprendre la complexité des sujets académiques.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En résumé, l'utilisation de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contexte académique nécessite une approche critique et une validation rigoureuse des informations obtenues. Combiner ces outils avec d'autres méthodes de recherche peut garantir une compréhension approfondie et fiable des sujets étudiés. »</a:t>
            </a:r>
          </a:p>
        </p:txBody>
      </p:sp>
    </p:spTree>
    <p:extLst>
      <p:ext uri="{BB962C8B-B14F-4D97-AF65-F5344CB8AC3E}">
        <p14:creationId xmlns:p14="http://schemas.microsoft.com/office/powerpoint/2010/main" val="35576700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31800" y="965200"/>
            <a:ext cx="7772400" cy="1455738"/>
          </a:xfrm>
        </p:spPr>
        <p:txBody>
          <a:bodyPr>
            <a:normAutofit/>
          </a:bodyPr>
          <a:lstStyle/>
          <a:p>
            <a:pPr lvl="0">
              <a:spcBef>
                <a:spcPts val="0"/>
              </a:spcBef>
              <a:defRPr/>
            </a:pPr>
            <a:r>
              <a:rPr lang="fr-FR" sz="2400" cap="none" dirty="0">
                <a:ln>
                  <a:noFill/>
                </a:ln>
                <a:solidFill>
                  <a:srgbClr val="7EC9FB"/>
                </a:solidFill>
                <a:latin typeface="+mn-lt"/>
              </a:rPr>
              <a:t>Recherche d’informations académiques IA </a:t>
            </a:r>
            <a:br>
              <a:rPr lang="fr-FR" sz="2400" cap="none" dirty="0">
                <a:ln>
                  <a:noFill/>
                </a:ln>
                <a:solidFill>
                  <a:srgbClr val="7EC9FB"/>
                </a:solidFill>
                <a:latin typeface="+mn-lt"/>
              </a:rPr>
            </a:br>
            <a:r>
              <a:rPr lang="fr-FR" sz="2400" cap="none" dirty="0">
                <a:ln>
                  <a:noFill/>
                </a:ln>
                <a:solidFill>
                  <a:srgbClr val="7EC9FB"/>
                </a:solidFill>
                <a:latin typeface="+mn-lt"/>
              </a:rPr>
              <a:t>dans le contexte de la publication scientifique</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170486658"/>
              </p:ext>
            </p:extLst>
          </p:nvPr>
        </p:nvGraphicFramePr>
        <p:xfrm>
          <a:off x="525668" y="2175669"/>
          <a:ext cx="8021432" cy="4015424"/>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0">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1623927"/>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l’IA dans le processus de rédaction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éditeurs et 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questions pour l’avenir</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4" name="Rectangle 3">
            <a:extLst>
              <a:ext uri="{FF2B5EF4-FFF2-40B4-BE49-F238E27FC236}">
                <a16:creationId xmlns:a16="http://schemas.microsoft.com/office/drawing/2014/main" id="{B3EDD858-1178-45F4-BA7E-1327FF10D1C4}"/>
              </a:ext>
            </a:extLst>
          </p:cNvPr>
          <p:cNvSpPr/>
          <p:nvPr/>
        </p:nvSpPr>
        <p:spPr>
          <a:xfrm>
            <a:off x="3724866" y="5989362"/>
            <a:ext cx="4330700" cy="646331"/>
          </a:xfrm>
          <a:prstGeom prst="rect">
            <a:avLst/>
          </a:prstGeom>
          <a:noFill/>
        </p:spPr>
        <p:txBody>
          <a:bodyPr wrap="square">
            <a:spAutoFit/>
          </a:bodyPr>
          <a:lstStyle/>
          <a:p>
            <a:pPr marL="266700" indent="-266700"/>
            <a:r>
              <a:rPr lang="fr-FR" b="1" dirty="0">
                <a:solidFill>
                  <a:srgbClr val="7EC9FB"/>
                </a:solidFill>
                <a:sym typeface="Wingdings" panose="05000000000000000000" pitchFamily="2" charset="2"/>
              </a:rPr>
              <a:t> vers toujours plus de responsabilité </a:t>
            </a:r>
            <a:br>
              <a:rPr lang="fr-FR" b="1" dirty="0">
                <a:solidFill>
                  <a:srgbClr val="7EC9FB"/>
                </a:solidFill>
                <a:sym typeface="Wingdings" panose="05000000000000000000" pitchFamily="2" charset="2"/>
              </a:rPr>
            </a:br>
            <a:r>
              <a:rPr lang="fr-FR" b="1" dirty="0">
                <a:solidFill>
                  <a:srgbClr val="7EC9FB"/>
                </a:solidFill>
                <a:sym typeface="Wingdings" panose="05000000000000000000" pitchFamily="2" charset="2"/>
              </a:rPr>
              <a:t>et de transparence ?</a:t>
            </a:r>
            <a:endParaRPr lang="fr-FR" b="1" dirty="0">
              <a:solidFill>
                <a:srgbClr val="7EC9FB"/>
              </a:solidFill>
            </a:endParaRPr>
          </a:p>
        </p:txBody>
      </p:sp>
      <p:pic>
        <p:nvPicPr>
          <p:cNvPr id="5" name="Image 4">
            <a:extLst>
              <a:ext uri="{FF2B5EF4-FFF2-40B4-BE49-F238E27FC236}">
                <a16:creationId xmlns:a16="http://schemas.microsoft.com/office/drawing/2014/main" id="{3A10BD44-9946-45B2-9FB5-BCD10E906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2500" y="5746493"/>
            <a:ext cx="889200" cy="889200"/>
          </a:xfrm>
          <a:prstGeom prst="rect">
            <a:avLst/>
          </a:prstGeom>
        </p:spPr>
      </p:pic>
    </p:spTree>
    <p:extLst>
      <p:ext uri="{BB962C8B-B14F-4D97-AF65-F5344CB8AC3E}">
        <p14:creationId xmlns:p14="http://schemas.microsoft.com/office/powerpoint/2010/main" val="33286351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B8A8F9DC-6636-433C-B7B9-FE73524E231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l’IA dans le processus de rédaction</a:t>
            </a:r>
          </a:p>
        </p:txBody>
      </p:sp>
      <p:sp>
        <p:nvSpPr>
          <p:cNvPr id="3" name="Espace réservé du contenu 4">
            <a:extLst>
              <a:ext uri="{FF2B5EF4-FFF2-40B4-BE49-F238E27FC236}">
                <a16:creationId xmlns:a16="http://schemas.microsoft.com/office/drawing/2014/main" id="{AD208036-0C9E-495D-8A2F-A4F602843DD4}"/>
              </a:ext>
            </a:extLst>
          </p:cNvPr>
          <p:cNvSpPr txBox="1">
            <a:spLocks/>
          </p:cNvSpPr>
          <p:nvPr/>
        </p:nvSpPr>
        <p:spPr>
          <a:xfrm>
            <a:off x="685802" y="1438546"/>
            <a:ext cx="7772400" cy="4971217"/>
          </a:xfrm>
          <a:prstGeom prst="rect">
            <a:avLst/>
          </a:prstGeom>
        </p:spPr>
        <p:txBody>
          <a:bodyPr vert="horz" lIns="91440" tIns="45720" rIns="91440" bIns="45720" rtlCol="0" anchor="ctr">
            <a:normAutofit fontScale="70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marL="0" indent="0">
              <a:lnSpc>
                <a:spcPct val="120000"/>
              </a:lnSpc>
              <a:spcAft>
                <a:spcPts val="600"/>
              </a:spcAft>
              <a:buNone/>
            </a:pPr>
            <a:r>
              <a:rPr lang="fr-FR" dirty="0"/>
              <a:t>points d’attention comme auteur</a:t>
            </a:r>
          </a:p>
          <a:p>
            <a:pPr lvl="1">
              <a:lnSpc>
                <a:spcPct val="120000"/>
              </a:lnSpc>
              <a:spcAft>
                <a:spcPts val="300"/>
              </a:spcAft>
            </a:pPr>
            <a:r>
              <a:rPr lang="fr-FR" dirty="0"/>
              <a:t>sur les données utilisées et produites par l’outil</a:t>
            </a:r>
          </a:p>
          <a:p>
            <a:pPr lvl="2">
              <a:lnSpc>
                <a:spcPct val="120000"/>
              </a:lnSpc>
              <a:spcAft>
                <a:spcPts val="300"/>
              </a:spcAft>
            </a:pPr>
            <a:r>
              <a:rPr lang="fr-FR" dirty="0"/>
              <a:t>peuvent être incomplètes, inexactes, fausses</a:t>
            </a:r>
          </a:p>
          <a:p>
            <a:pPr lvl="2">
              <a:lnSpc>
                <a:spcPct val="120000"/>
              </a:lnSpc>
              <a:spcAft>
                <a:spcPts val="300"/>
              </a:spcAft>
            </a:pPr>
            <a:r>
              <a:rPr lang="fr-FR" dirty="0"/>
              <a:t>peuvent être celles d’autres auteurs, mais plagiées, non créditées ou déformées par le LLM</a:t>
            </a:r>
          </a:p>
          <a:p>
            <a:pPr lvl="2">
              <a:lnSpc>
                <a:spcPct val="120000"/>
              </a:lnSpc>
              <a:spcAft>
                <a:spcPts val="300"/>
              </a:spcAft>
            </a:pPr>
            <a:endParaRPr lang="fr-FR" dirty="0"/>
          </a:p>
          <a:p>
            <a:pPr lvl="1">
              <a:lnSpc>
                <a:spcPct val="120000"/>
              </a:lnSpc>
              <a:spcAft>
                <a:spcPts val="300"/>
              </a:spcAft>
            </a:pPr>
            <a:r>
              <a:rPr lang="fr-FR" dirty="0"/>
              <a:t>sur les données fournies et potentiellement conservées / réutilisées par l’outil</a:t>
            </a:r>
          </a:p>
          <a:p>
            <a:pPr lvl="2">
              <a:lnSpc>
                <a:spcPct val="120000"/>
              </a:lnSpc>
              <a:spcAft>
                <a:spcPts val="300"/>
              </a:spcAft>
            </a:pPr>
            <a:r>
              <a:rPr lang="fr-FR" dirty="0"/>
              <a:t>peuvent être sensibles : données personnelles, données de recherche</a:t>
            </a:r>
          </a:p>
          <a:p>
            <a:pPr lvl="2">
              <a:lnSpc>
                <a:spcPct val="120000"/>
              </a:lnSpc>
              <a:spcAft>
                <a:spcPts val="300"/>
              </a:spcAft>
            </a:pPr>
            <a:r>
              <a:rPr lang="fr-FR" dirty="0"/>
              <a:t>peuvent être confidentielles : hypothèses de recherche, données brevetables</a:t>
            </a:r>
          </a:p>
          <a:p>
            <a:pPr lvl="2">
              <a:lnSpc>
                <a:spcPct val="120000"/>
              </a:lnSpc>
              <a:spcAft>
                <a:spcPts val="300"/>
              </a:spcAft>
            </a:pPr>
            <a:r>
              <a:rPr lang="fr-FR" dirty="0"/>
              <a:t>peuvent être protégées : contenus copiés-collés dans l’outil alors que sous droit</a:t>
            </a:r>
          </a:p>
          <a:p>
            <a:pPr lvl="2"/>
            <a:endParaRPr lang="fr-FR" dirty="0"/>
          </a:p>
          <a:p>
            <a:pPr marL="0" indent="0">
              <a:lnSpc>
                <a:spcPct val="120000"/>
              </a:lnSpc>
              <a:spcAft>
                <a:spcPts val="600"/>
              </a:spcAft>
              <a:buNone/>
            </a:pPr>
            <a:r>
              <a:rPr lang="fr-FR" dirty="0"/>
              <a:t>points d’attention comme </a:t>
            </a:r>
            <a:r>
              <a:rPr lang="en-US" i="1" dirty="0"/>
              <a:t>peer-reviewer</a:t>
            </a:r>
            <a:r>
              <a:rPr lang="fr-FR" dirty="0"/>
              <a:t> et évaluateur</a:t>
            </a:r>
            <a:endParaRPr lang="fr-FR" i="1" dirty="0"/>
          </a:p>
          <a:p>
            <a:pPr lvl="1">
              <a:lnSpc>
                <a:spcPct val="120000"/>
              </a:lnSpc>
              <a:spcAft>
                <a:spcPts val="300"/>
              </a:spcAft>
            </a:pPr>
            <a:r>
              <a:rPr lang="fr-FR" dirty="0"/>
              <a:t>erreurs de l’outil : extraction de données incomplète, génération de contenu faux ou inexact (contexte de la citation, résumé, fausses références)</a:t>
            </a:r>
          </a:p>
          <a:p>
            <a:pPr lvl="1">
              <a:lnSpc>
                <a:spcPct val="120000"/>
              </a:lnSpc>
              <a:spcAft>
                <a:spcPts val="300"/>
              </a:spcAft>
            </a:pPr>
            <a:r>
              <a:rPr lang="fr-FR" dirty="0"/>
              <a:t>facultés de l’outil : levée de l’anonymat</a:t>
            </a:r>
          </a:p>
          <a:p>
            <a:pPr lvl="1">
              <a:lnSpc>
                <a:spcPct val="120000"/>
              </a:lnSpc>
              <a:spcAft>
                <a:spcPts val="300"/>
              </a:spcAft>
            </a:pPr>
            <a:r>
              <a:rPr lang="fr-FR" dirty="0"/>
              <a:t>perte de confidentialité du texte et des données à évaluer : risques pour la confidentialité et l’</a:t>
            </a:r>
            <a:r>
              <a:rPr lang="fr-FR" dirty="0" err="1"/>
              <a:t>autorat</a:t>
            </a:r>
            <a:r>
              <a:rPr lang="fr-FR" dirty="0"/>
              <a:t> (récupération des données)</a:t>
            </a:r>
          </a:p>
          <a:p>
            <a:pPr marL="457200" lvl="1" indent="0">
              <a:buNone/>
            </a:pPr>
            <a:endParaRPr lang="fr-FR" dirty="0">
              <a:highlight>
                <a:srgbClr val="FED402"/>
              </a:highlight>
            </a:endParaRPr>
          </a:p>
          <a:p>
            <a:pPr marL="457200" lvl="1" indent="0">
              <a:buNone/>
            </a:pPr>
            <a:endParaRPr lang="fr-FR" dirty="0">
              <a:highlight>
                <a:srgbClr val="FED402"/>
              </a:highlight>
            </a:endParaRPr>
          </a:p>
          <a:p>
            <a:pPr marL="457200" lvl="1" indent="0">
              <a:lnSpc>
                <a:spcPct val="120000"/>
              </a:lnSpc>
              <a:spcAft>
                <a:spcPts val="300"/>
              </a:spcAft>
              <a:buNone/>
            </a:pPr>
            <a:r>
              <a:rPr lang="fr-FR" b="1" dirty="0">
                <a:solidFill>
                  <a:srgbClr val="7EC9FB"/>
                </a:solidFill>
                <a:sym typeface="Wingdings" panose="05000000000000000000" pitchFamily="2" charset="2"/>
              </a:rPr>
              <a:t> un nécessaire renforcement de </a:t>
            </a:r>
            <a:r>
              <a:rPr lang="en-US" b="1" dirty="0" err="1">
                <a:solidFill>
                  <a:srgbClr val="7EC9FB"/>
                </a:solidFill>
                <a:sym typeface="Wingdings" panose="05000000000000000000" pitchFamily="2" charset="2"/>
              </a:rPr>
              <a:t>l’</a:t>
            </a:r>
            <a:r>
              <a:rPr lang="en-US" b="1" i="1" dirty="0" err="1">
                <a:solidFill>
                  <a:srgbClr val="7EC9FB"/>
                </a:solidFill>
              </a:rPr>
              <a:t>accountability</a:t>
            </a:r>
            <a:r>
              <a:rPr lang="fr-FR" b="1" dirty="0">
                <a:solidFill>
                  <a:srgbClr val="7EC9FB"/>
                </a:solidFill>
              </a:rPr>
              <a:t> des chercheurs (co-auteurs, </a:t>
            </a:r>
            <a:r>
              <a:rPr lang="en-US" b="1" i="1" dirty="0">
                <a:solidFill>
                  <a:srgbClr val="7EC9FB"/>
                </a:solidFill>
              </a:rPr>
              <a:t>per-reviewers</a:t>
            </a:r>
            <a:r>
              <a:rPr lang="fr-FR" b="1" dirty="0">
                <a:solidFill>
                  <a:srgbClr val="7EC9FB"/>
                </a:solidFill>
              </a:rPr>
              <a:t>, évaluateurs)</a:t>
            </a:r>
            <a:endParaRPr lang="fr-FR" sz="1500" b="1" dirty="0">
              <a:solidFill>
                <a:srgbClr val="7EC9FB"/>
              </a:solidFill>
            </a:endParaRPr>
          </a:p>
          <a:p>
            <a:pPr marL="1076325" lvl="1" indent="-266700">
              <a:lnSpc>
                <a:spcPct val="120000"/>
              </a:lnSpc>
              <a:spcAft>
                <a:spcPts val="300"/>
              </a:spcAft>
              <a:buFontTx/>
              <a:buChar char="-"/>
            </a:pPr>
            <a:r>
              <a:rPr lang="fr-FR" sz="1500" b="1" dirty="0">
                <a:solidFill>
                  <a:srgbClr val="7EC9FB"/>
                </a:solidFill>
              </a:rPr>
              <a:t>responsabilité des usages</a:t>
            </a:r>
          </a:p>
          <a:p>
            <a:pPr marL="1076325" lvl="1" indent="-266700">
              <a:lnSpc>
                <a:spcPct val="120000"/>
              </a:lnSpc>
              <a:spcAft>
                <a:spcPts val="300"/>
              </a:spcAft>
              <a:buFontTx/>
              <a:buChar char="-"/>
            </a:pPr>
            <a:r>
              <a:rPr lang="fr-FR" sz="1500" b="1" dirty="0">
                <a:solidFill>
                  <a:srgbClr val="7EC9FB"/>
                </a:solidFill>
              </a:rPr>
              <a:t>vérification des informations</a:t>
            </a:r>
          </a:p>
          <a:p>
            <a:pPr marL="1076325" lvl="1" indent="-266700">
              <a:lnSpc>
                <a:spcPct val="120000"/>
              </a:lnSpc>
              <a:spcAft>
                <a:spcPts val="300"/>
              </a:spcAft>
              <a:buFontTx/>
              <a:buChar char="-"/>
            </a:pPr>
            <a:r>
              <a:rPr lang="fr-FR" sz="1500" b="1" dirty="0">
                <a:solidFill>
                  <a:srgbClr val="7EC9FB"/>
                </a:solidFill>
              </a:rPr>
              <a:t>transparence sur l’usage de l’IA</a:t>
            </a:r>
          </a:p>
        </p:txBody>
      </p:sp>
    </p:spTree>
    <p:extLst>
      <p:ext uri="{BB962C8B-B14F-4D97-AF65-F5344CB8AC3E}">
        <p14:creationId xmlns:p14="http://schemas.microsoft.com/office/powerpoint/2010/main" val="1601550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9708"/>
          <a:stretch/>
        </p:blipFill>
        <p:spPr>
          <a:xfrm>
            <a:off x="896916" y="1398530"/>
            <a:ext cx="6519971" cy="4060940"/>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4327078" y="5765400"/>
            <a:ext cx="692818" cy="207749"/>
          </a:xfrm>
          <a:prstGeom prst="rect">
            <a:avLst/>
          </a:prstGeom>
        </p:spPr>
        <p:txBody>
          <a:bodyPr wrap="none">
            <a:spAutoFit/>
          </a:bodyPr>
          <a:lstStyle/>
          <a:p>
            <a:r>
              <a:rPr lang="fr-FR" sz="750" dirty="0">
                <a:hlinkClick r:id="rId3"/>
              </a:rPr>
              <a:t>Judith Lorne</a:t>
            </a:r>
            <a:r>
              <a:rPr lang="fr-FR" sz="750" dirty="0"/>
              <a:t> </a:t>
            </a:r>
          </a:p>
        </p:txBody>
      </p:sp>
      <p:sp>
        <p:nvSpPr>
          <p:cNvPr id="3" name="ZoneTexte 2">
            <a:extLst>
              <a:ext uri="{FF2B5EF4-FFF2-40B4-BE49-F238E27FC236}">
                <a16:creationId xmlns:a16="http://schemas.microsoft.com/office/drawing/2014/main" id="{227827BB-029C-A4D6-1406-F4D893A1D293}"/>
              </a:ext>
            </a:extLst>
          </p:cNvPr>
          <p:cNvSpPr txBox="1"/>
          <p:nvPr/>
        </p:nvSpPr>
        <p:spPr>
          <a:xfrm>
            <a:off x="6495654" y="4504439"/>
            <a:ext cx="2508646" cy="830997"/>
          </a:xfrm>
          <a:prstGeom prst="rect">
            <a:avLst/>
          </a:prstGeom>
          <a:solidFill>
            <a:schemeClr val="bg1"/>
          </a:solidFill>
        </p:spPr>
        <p:txBody>
          <a:bodyPr wrap="square">
            <a:spAutoFit/>
          </a:bodyPr>
          <a:lstStyle/>
          <a:p>
            <a:r>
              <a:rPr lang="fr-FR" sz="1600" dirty="0">
                <a:solidFill>
                  <a:srgbClr val="8795DE"/>
                </a:solidFill>
              </a:rPr>
              <a:t>LLM</a:t>
            </a:r>
          </a:p>
          <a:p>
            <a:r>
              <a:rPr lang="fr-FR" sz="1600" b="1" dirty="0">
                <a:solidFill>
                  <a:srgbClr val="8795DE"/>
                </a:solidFill>
              </a:rPr>
              <a:t>(</a:t>
            </a:r>
            <a:r>
              <a:rPr lang="fr-FR" sz="1600" b="1" i="1" dirty="0">
                <a:solidFill>
                  <a:srgbClr val="8795DE"/>
                </a:solidFill>
              </a:rPr>
              <a:t>large language model</a:t>
            </a:r>
            <a:r>
              <a:rPr lang="fr-FR" sz="1600" b="1" dirty="0">
                <a:solidFill>
                  <a:srgbClr val="8795DE"/>
                </a:solidFill>
              </a:rPr>
              <a:t>, grand modèle de langage) </a:t>
            </a:r>
            <a:endParaRPr lang="fr-FR" sz="1600" b="1" dirty="0"/>
          </a:p>
        </p:txBody>
      </p:sp>
    </p:spTree>
    <p:extLst>
      <p:ext uri="{BB962C8B-B14F-4D97-AF65-F5344CB8AC3E}">
        <p14:creationId xmlns:p14="http://schemas.microsoft.com/office/powerpoint/2010/main" val="1432879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CB5F07F-FEA6-4AD0-A42F-ABEDAA7A74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845" y="476250"/>
            <a:ext cx="4186091" cy="5904000"/>
          </a:xfrm>
          <a:prstGeom prst="rect">
            <a:avLst/>
          </a:prstGeom>
        </p:spPr>
      </p:pic>
      <p:pic>
        <p:nvPicPr>
          <p:cNvPr id="3" name="Image 2">
            <a:extLst>
              <a:ext uri="{FF2B5EF4-FFF2-40B4-BE49-F238E27FC236}">
                <a16:creationId xmlns:a16="http://schemas.microsoft.com/office/drawing/2014/main" id="{43610142-E62A-434F-8A80-3B8ED406CD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476249"/>
            <a:ext cx="4193102" cy="5904000"/>
          </a:xfrm>
          <a:prstGeom prst="rect">
            <a:avLst/>
          </a:prstGeom>
        </p:spPr>
      </p:pic>
      <p:sp>
        <p:nvSpPr>
          <p:cNvPr id="4" name="Rectangle 3">
            <a:extLst>
              <a:ext uri="{FF2B5EF4-FFF2-40B4-BE49-F238E27FC236}">
                <a16:creationId xmlns:a16="http://schemas.microsoft.com/office/drawing/2014/main" id="{1050CEE9-EAE5-4123-9593-EE95122F1198}"/>
              </a:ext>
            </a:extLst>
          </p:cNvPr>
          <p:cNvSpPr/>
          <p:nvPr/>
        </p:nvSpPr>
        <p:spPr>
          <a:xfrm>
            <a:off x="4075636" y="6475499"/>
            <a:ext cx="1104900" cy="246221"/>
          </a:xfrm>
          <a:prstGeom prst="rect">
            <a:avLst/>
          </a:prstGeom>
        </p:spPr>
        <p:txBody>
          <a:bodyPr wrap="square">
            <a:spAutoFit/>
          </a:bodyPr>
          <a:lstStyle/>
          <a:p>
            <a:r>
              <a:rPr lang="fr-FR" sz="1000" dirty="0">
                <a:hlinkClick r:id="rId5"/>
              </a:rPr>
              <a:t>OFIS, 02/2024</a:t>
            </a:r>
            <a:endParaRPr lang="fr-FR" sz="1000" dirty="0"/>
          </a:p>
        </p:txBody>
      </p:sp>
    </p:spTree>
    <p:extLst>
      <p:ext uri="{BB962C8B-B14F-4D97-AF65-F5344CB8AC3E}">
        <p14:creationId xmlns:p14="http://schemas.microsoft.com/office/powerpoint/2010/main" val="10375283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543ADF8-D5B8-5A09-6CAC-59FA16844A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5137" y="1399856"/>
            <a:ext cx="2650016" cy="387360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A763B90-C7A4-3EE9-1388-2D48FD49FCF8}"/>
              </a:ext>
            </a:extLst>
          </p:cNvPr>
          <p:cNvSpPr txBox="1"/>
          <p:nvPr/>
        </p:nvSpPr>
        <p:spPr>
          <a:xfrm>
            <a:off x="1123357" y="5458144"/>
            <a:ext cx="1319218" cy="246221"/>
          </a:xfrm>
          <a:prstGeom prst="rect">
            <a:avLst/>
          </a:prstGeom>
          <a:noFill/>
        </p:spPr>
        <p:txBody>
          <a:bodyPr wrap="square">
            <a:spAutoFit/>
          </a:bodyPr>
          <a:lstStyle/>
          <a:p>
            <a:r>
              <a:rPr lang="fr-FR" sz="1000" dirty="0" err="1">
                <a:hlinkClick r:id="rId3"/>
              </a:rPr>
              <a:t>ALLEA</a:t>
            </a:r>
            <a:r>
              <a:rPr lang="fr-FR" sz="1000" dirty="0">
                <a:hlinkClick r:id="rId3"/>
              </a:rPr>
              <a:t>, 2023</a:t>
            </a:r>
            <a:endParaRPr lang="fr-FR" sz="1000" dirty="0"/>
          </a:p>
        </p:txBody>
      </p:sp>
      <p:sp>
        <p:nvSpPr>
          <p:cNvPr id="10" name="ZoneTexte 9">
            <a:extLst>
              <a:ext uri="{FF2B5EF4-FFF2-40B4-BE49-F238E27FC236}">
                <a16:creationId xmlns:a16="http://schemas.microsoft.com/office/drawing/2014/main" id="{DCAED30A-F922-E98A-1B06-0CA03A159753}"/>
              </a:ext>
            </a:extLst>
          </p:cNvPr>
          <p:cNvSpPr txBox="1"/>
          <p:nvPr/>
        </p:nvSpPr>
        <p:spPr>
          <a:xfrm>
            <a:off x="3681371" y="5401258"/>
            <a:ext cx="2130705" cy="246221"/>
          </a:xfrm>
          <a:prstGeom prst="rect">
            <a:avLst/>
          </a:prstGeom>
          <a:noFill/>
        </p:spPr>
        <p:txBody>
          <a:bodyPr wrap="square">
            <a:spAutoFit/>
          </a:bodyPr>
          <a:lstStyle/>
          <a:p>
            <a:r>
              <a:rPr lang="fr-FR" sz="1000" dirty="0">
                <a:hlinkClick r:id="rId4"/>
              </a:rPr>
              <a:t>Commission européenne, 2024</a:t>
            </a:r>
            <a:endParaRPr lang="fr-FR" sz="1000" dirty="0"/>
          </a:p>
        </p:txBody>
      </p:sp>
      <p:pic>
        <p:nvPicPr>
          <p:cNvPr id="11" name="Image 10">
            <a:extLst>
              <a:ext uri="{FF2B5EF4-FFF2-40B4-BE49-F238E27FC236}">
                <a16:creationId xmlns:a16="http://schemas.microsoft.com/office/drawing/2014/main" id="{FA7410E7-0D28-129F-F211-B43919F265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0245" y="1399854"/>
            <a:ext cx="2726812" cy="3873603"/>
          </a:xfrm>
          <a:prstGeom prst="rect">
            <a:avLst/>
          </a:prstGeom>
          <a:effectLst>
            <a:outerShdw blurRad="292100" dist="139700" dir="2700000" algn="ctr" rotWithShape="0">
              <a:srgbClr val="000000">
                <a:alpha val="65000"/>
              </a:srgbClr>
            </a:outerShdw>
          </a:effectLst>
        </p:spPr>
      </p:pic>
      <p:pic>
        <p:nvPicPr>
          <p:cNvPr id="12" name="Image 11">
            <a:extLst>
              <a:ext uri="{FF2B5EF4-FFF2-40B4-BE49-F238E27FC236}">
                <a16:creationId xmlns:a16="http://schemas.microsoft.com/office/drawing/2014/main" id="{725D8A24-2FC1-3596-48D3-5EF022A423F5}"/>
              </a:ext>
            </a:extLst>
          </p:cNvPr>
          <p:cNvPicPr>
            <a:picLocks noChangeAspect="1"/>
          </p:cNvPicPr>
          <p:nvPr/>
        </p:nvPicPr>
        <p:blipFill>
          <a:blip r:embed="rId6" cstate="screen">
            <a:extLst>
              <a:ext uri="{28A0092B-C50C-407E-A947-70E740481C1C}">
                <a14:useLocalDpi xmlns:a14="http://schemas.microsoft.com/office/drawing/2010/main"/>
              </a:ext>
            </a:extLst>
          </a:blip>
          <a:srcRect t="-1"/>
          <a:stretch/>
        </p:blipFill>
        <p:spPr>
          <a:xfrm>
            <a:off x="6252149" y="1399854"/>
            <a:ext cx="2620497" cy="3873603"/>
          </a:xfrm>
          <a:prstGeom prst="rect">
            <a:avLst/>
          </a:prstGeom>
          <a:effectLst>
            <a:outerShdw blurRad="292100" dist="139700" dir="2700000" algn="ctr" rotWithShape="0">
              <a:srgbClr val="000000">
                <a:alpha val="65000"/>
              </a:srgbClr>
            </a:outerShdw>
          </a:effectLst>
        </p:spPr>
      </p:pic>
      <p:sp>
        <p:nvSpPr>
          <p:cNvPr id="13" name="ZoneTexte 12">
            <a:extLst>
              <a:ext uri="{FF2B5EF4-FFF2-40B4-BE49-F238E27FC236}">
                <a16:creationId xmlns:a16="http://schemas.microsoft.com/office/drawing/2014/main" id="{921D5753-8F63-9CBD-E813-A954E049B160}"/>
              </a:ext>
            </a:extLst>
          </p:cNvPr>
          <p:cNvSpPr txBox="1"/>
          <p:nvPr/>
        </p:nvSpPr>
        <p:spPr>
          <a:xfrm>
            <a:off x="7163607" y="5401258"/>
            <a:ext cx="1319218" cy="246221"/>
          </a:xfrm>
          <a:prstGeom prst="rect">
            <a:avLst/>
          </a:prstGeom>
          <a:noFill/>
        </p:spPr>
        <p:txBody>
          <a:bodyPr wrap="square">
            <a:spAutoFit/>
          </a:bodyPr>
          <a:lstStyle/>
          <a:p>
            <a:r>
              <a:rPr lang="fr-FR" sz="1000" dirty="0">
                <a:hlinkClick r:id="rId7"/>
              </a:rPr>
              <a:t>INSERM, 2025</a:t>
            </a:r>
            <a:endParaRPr lang="fr-FR" sz="1000" dirty="0"/>
          </a:p>
        </p:txBody>
      </p:sp>
      <p:sp>
        <p:nvSpPr>
          <p:cNvPr id="14" name="ZoneTexte 13">
            <a:extLst>
              <a:ext uri="{FF2B5EF4-FFF2-40B4-BE49-F238E27FC236}">
                <a16:creationId xmlns:a16="http://schemas.microsoft.com/office/drawing/2014/main" id="{F30A1695-94C0-7F3E-EED0-0816B1824F4E}"/>
              </a:ext>
            </a:extLst>
          </p:cNvPr>
          <p:cNvSpPr txBox="1"/>
          <p:nvPr/>
        </p:nvSpPr>
        <p:spPr>
          <a:xfrm>
            <a:off x="6604154" y="5775280"/>
            <a:ext cx="2130706" cy="276999"/>
          </a:xfrm>
          <a:prstGeom prst="rect">
            <a:avLst/>
          </a:prstGeom>
          <a:noFill/>
        </p:spPr>
        <p:txBody>
          <a:bodyPr wrap="square">
            <a:spAutoFit/>
          </a:bodyPr>
          <a:lstStyle/>
          <a:p>
            <a:r>
              <a:rPr lang="fr-FR" sz="1200" b="0" i="0" u="none" strike="noStrike" baseline="0" dirty="0"/>
              <a:t>voir aussi par ex., </a:t>
            </a:r>
            <a:r>
              <a:rPr lang="fr-FR" sz="1200" dirty="0" err="1">
                <a:hlinkClick r:id="rId8"/>
              </a:rPr>
              <a:t>CIRAD</a:t>
            </a:r>
            <a:r>
              <a:rPr lang="fr-FR" sz="1200" b="0" i="0" u="none" strike="noStrike" baseline="0" dirty="0"/>
              <a:t>, </a:t>
            </a:r>
            <a:r>
              <a:rPr lang="fr-FR" sz="1200" b="0" i="0" u="none" strike="noStrike" baseline="0" dirty="0" err="1">
                <a:hlinkClick r:id="rId9"/>
              </a:rPr>
              <a:t>INRAE</a:t>
            </a:r>
            <a:r>
              <a:rPr lang="fr-FR" sz="1200" b="0" i="0" u="none" strike="noStrike" baseline="0" dirty="0"/>
              <a:t> </a:t>
            </a:r>
            <a:endParaRPr lang="fr-FR" sz="1200" dirty="0"/>
          </a:p>
        </p:txBody>
      </p:sp>
    </p:spTree>
    <p:extLst>
      <p:ext uri="{BB962C8B-B14F-4D97-AF65-F5344CB8AC3E}">
        <p14:creationId xmlns:p14="http://schemas.microsoft.com/office/powerpoint/2010/main" val="38533815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A413D3-EDDE-4D4C-B2C6-565CD31F04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529" y="210536"/>
            <a:ext cx="6706022" cy="3798978"/>
          </a:xfrm>
          <a:prstGeom prst="rect">
            <a:avLst/>
          </a:prstGeom>
        </p:spPr>
      </p:pic>
      <p:sp>
        <p:nvSpPr>
          <p:cNvPr id="3" name="Rectangle 2">
            <a:extLst>
              <a:ext uri="{FF2B5EF4-FFF2-40B4-BE49-F238E27FC236}">
                <a16:creationId xmlns:a16="http://schemas.microsoft.com/office/drawing/2014/main" id="{44F4CB11-D616-40C7-8721-52E82B87153F}"/>
              </a:ext>
            </a:extLst>
          </p:cNvPr>
          <p:cNvSpPr/>
          <p:nvPr/>
        </p:nvSpPr>
        <p:spPr>
          <a:xfrm>
            <a:off x="0" y="4009514"/>
            <a:ext cx="1638300" cy="246221"/>
          </a:xfrm>
          <a:prstGeom prst="rect">
            <a:avLst/>
          </a:prstGeom>
          <a:solidFill>
            <a:schemeClr val="bg1"/>
          </a:solidFill>
        </p:spPr>
        <p:txBody>
          <a:bodyPr wrap="square">
            <a:spAutoFit/>
          </a:bodyPr>
          <a:lstStyle/>
          <a:p>
            <a:pPr algn="ctr"/>
            <a:r>
              <a:rPr lang="fr-FR" sz="1000" dirty="0">
                <a:hlinkClick r:id="rId4"/>
              </a:rPr>
              <a:t>A. Tay, 09/2023</a:t>
            </a:r>
            <a:endParaRPr lang="en-US" sz="1000" i="1" dirty="0"/>
          </a:p>
        </p:txBody>
      </p:sp>
      <p:pic>
        <p:nvPicPr>
          <p:cNvPr id="4" name="Image 3">
            <a:extLst>
              <a:ext uri="{FF2B5EF4-FFF2-40B4-BE49-F238E27FC236}">
                <a16:creationId xmlns:a16="http://schemas.microsoft.com/office/drawing/2014/main" id="{E716F48F-A902-42BC-B96E-6B103FE222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25800" y="3818539"/>
            <a:ext cx="5770715" cy="2828925"/>
          </a:xfrm>
          <a:prstGeom prst="rect">
            <a:avLst/>
          </a:prstGeom>
          <a:effectLst>
            <a:outerShdw blurRad="50800" dist="38100" dir="10800000" algn="r" rotWithShape="0">
              <a:prstClr val="black">
                <a:alpha val="40000"/>
              </a:prstClr>
            </a:outerShdw>
          </a:effectLst>
        </p:spPr>
      </p:pic>
      <p:sp>
        <p:nvSpPr>
          <p:cNvPr id="5" name="Rectangle 4">
            <a:extLst>
              <a:ext uri="{FF2B5EF4-FFF2-40B4-BE49-F238E27FC236}">
                <a16:creationId xmlns:a16="http://schemas.microsoft.com/office/drawing/2014/main" id="{1B504DE8-E36F-4BB4-A095-C3CC1E9E6311}"/>
              </a:ext>
            </a:extLst>
          </p:cNvPr>
          <p:cNvSpPr/>
          <p:nvPr/>
        </p:nvSpPr>
        <p:spPr>
          <a:xfrm>
            <a:off x="7459438" y="6642556"/>
            <a:ext cx="1684562" cy="215444"/>
          </a:xfrm>
          <a:prstGeom prst="rect">
            <a:avLst/>
          </a:prstGeom>
        </p:spPr>
        <p:txBody>
          <a:bodyPr wrap="square">
            <a:spAutoFit/>
          </a:bodyPr>
          <a:lstStyle/>
          <a:p>
            <a:r>
              <a:rPr lang="fr-FR" sz="800" i="1" dirty="0">
                <a:hlinkClick r:id="rId6"/>
              </a:rPr>
              <a:t>Times </a:t>
            </a:r>
            <a:r>
              <a:rPr lang="fr-FR" sz="800" i="1" dirty="0" err="1">
                <a:hlinkClick r:id="rId6"/>
              </a:rPr>
              <a:t>higher</a:t>
            </a:r>
            <a:r>
              <a:rPr lang="fr-FR" sz="800" i="1" dirty="0">
                <a:hlinkClick r:id="rId6"/>
              </a:rPr>
              <a:t> </a:t>
            </a:r>
            <a:r>
              <a:rPr lang="fr-FR" sz="800" i="1" dirty="0" err="1">
                <a:hlinkClick r:id="rId6"/>
              </a:rPr>
              <a:t>education</a:t>
            </a:r>
            <a:r>
              <a:rPr lang="fr-FR" sz="800" dirty="0">
                <a:hlinkClick r:id="rId6"/>
              </a:rPr>
              <a:t>, 5/04/2023</a:t>
            </a:r>
            <a:endParaRPr lang="fr-FR" sz="800" dirty="0"/>
          </a:p>
        </p:txBody>
      </p:sp>
    </p:spTree>
    <p:extLst>
      <p:ext uri="{BB962C8B-B14F-4D97-AF65-F5344CB8AC3E}">
        <p14:creationId xmlns:p14="http://schemas.microsoft.com/office/powerpoint/2010/main" val="18781171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587891-104A-2FB8-2B3D-657DC5FF7646}"/>
              </a:ext>
            </a:extLst>
          </p:cNvPr>
          <p:cNvSpPr txBox="1"/>
          <p:nvPr/>
        </p:nvSpPr>
        <p:spPr>
          <a:xfrm>
            <a:off x="1736037" y="2277256"/>
            <a:ext cx="6124575" cy="2985433"/>
          </a:xfrm>
          <a:prstGeom prst="rect">
            <a:avLst/>
          </a:prstGeom>
          <a:noFill/>
        </p:spPr>
        <p:txBody>
          <a:bodyPr wrap="square">
            <a:spAutoFit/>
          </a:bodyPr>
          <a:lstStyle/>
          <a:p>
            <a:r>
              <a:rPr lang="fr-FR" sz="2000" dirty="0"/>
              <a:t>« L'utilisation de citations incorrectes ou fabriquées a un double impact sur la science, en ce qu'elle limite notre capacité à fournir la logique fondamentale de nos travaux, ce qui peut entraîner la remise en question</a:t>
            </a:r>
            <a:br>
              <a:rPr lang="fr-FR" sz="2000" dirty="0"/>
            </a:br>
            <a:r>
              <a:rPr lang="fr-FR" sz="2000" dirty="0"/>
              <a:t> de l'intégrité des scientifiques dans le monde entier.</a:t>
            </a:r>
            <a:br>
              <a:rPr lang="fr-FR" sz="2000" dirty="0"/>
            </a:br>
            <a:r>
              <a:rPr lang="fr-FR" sz="2000" dirty="0"/>
              <a:t>En outre, les citations fabriquées ont un impact sur les métriques de classement des revues et notre capacité</a:t>
            </a:r>
            <a:br>
              <a:rPr lang="fr-FR" sz="2000" dirty="0"/>
            </a:br>
            <a:r>
              <a:rPr lang="fr-FR" sz="2000" dirty="0"/>
              <a:t>à garantir que les lecteurs obtiennent un contenu scientifique de qualité. »</a:t>
            </a:r>
          </a:p>
          <a:p>
            <a:pPr algn="r"/>
            <a:r>
              <a:rPr lang="fr-FR" sz="800" dirty="0"/>
              <a:t>traduit de </a:t>
            </a:r>
            <a:r>
              <a:rPr lang="fr-FR" sz="800" dirty="0">
                <a:hlinkClick r:id="rId3"/>
              </a:rPr>
              <a:t>Bret Collier</a:t>
            </a:r>
            <a:r>
              <a:rPr lang="fr-FR" sz="800" dirty="0"/>
              <a:t> </a:t>
            </a:r>
          </a:p>
        </p:txBody>
      </p:sp>
    </p:spTree>
    <p:extLst>
      <p:ext uri="{BB962C8B-B14F-4D97-AF65-F5344CB8AC3E}">
        <p14:creationId xmlns:p14="http://schemas.microsoft.com/office/powerpoint/2010/main" val="1002868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53B20D7-F66A-4EFB-8290-80AAF9D0D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5157" y="1319265"/>
            <a:ext cx="6053686" cy="5007975"/>
          </a:xfrm>
          <a:prstGeom prst="rect">
            <a:avLst/>
          </a:prstGeom>
        </p:spPr>
      </p:pic>
      <p:sp>
        <p:nvSpPr>
          <p:cNvPr id="6" name="Rectangle 5">
            <a:extLst>
              <a:ext uri="{FF2B5EF4-FFF2-40B4-BE49-F238E27FC236}">
                <a16:creationId xmlns:a16="http://schemas.microsoft.com/office/drawing/2014/main" id="{ABEC879E-FE59-4A14-8869-C761D0330D99}"/>
              </a:ext>
            </a:extLst>
          </p:cNvPr>
          <p:cNvSpPr/>
          <p:nvPr/>
        </p:nvSpPr>
        <p:spPr>
          <a:xfrm>
            <a:off x="3646714" y="6348824"/>
            <a:ext cx="1850571"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université de Miami</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7E958AB-F78D-4965-9DDB-29A40F0885F3}"/>
              </a:ext>
            </a:extLst>
          </p:cNvPr>
          <p:cNvSpPr/>
          <p:nvPr/>
        </p:nvSpPr>
        <p:spPr>
          <a:xfrm>
            <a:off x="5909743" y="6595045"/>
            <a:ext cx="4572000" cy="230832"/>
          </a:xfrm>
          <a:prstGeom prst="rect">
            <a:avLst/>
          </a:prstGeom>
        </p:spPr>
        <p:txBody>
          <a:bodyPr>
            <a:spAutoFit/>
          </a:bodyPr>
          <a:lstStyle/>
          <a:p>
            <a:pPr lvl="0">
              <a:defRPr/>
            </a:pPr>
            <a:r>
              <a:rPr lang="fr-FR" sz="900" dirty="0">
                <a:solidFill>
                  <a:prstClr val="white"/>
                </a:solidFill>
              </a:rPr>
              <a:t>FERPA, HIPAA : cadres US de protection des données personnelles</a:t>
            </a:r>
          </a:p>
        </p:txBody>
      </p:sp>
      <p:sp>
        <p:nvSpPr>
          <p:cNvPr id="7" name="Rectangle 6">
            <a:extLst>
              <a:ext uri="{FF2B5EF4-FFF2-40B4-BE49-F238E27FC236}">
                <a16:creationId xmlns:a16="http://schemas.microsoft.com/office/drawing/2014/main" id="{76CD2F1C-26BC-4315-8E20-F9AEAD466082}"/>
              </a:ext>
            </a:extLst>
          </p:cNvPr>
          <p:cNvSpPr/>
          <p:nvPr/>
        </p:nvSpPr>
        <p:spPr>
          <a:xfrm>
            <a:off x="1491905" y="866794"/>
            <a:ext cx="3807645" cy="369332"/>
          </a:xfrm>
          <a:prstGeom prst="rect">
            <a:avLst/>
          </a:prstGeom>
        </p:spPr>
        <p:txBody>
          <a:bodyPr wrap="none">
            <a:spAutoFit/>
          </a:bodyPr>
          <a:lstStyle/>
          <a:p>
            <a:r>
              <a:rPr lang="en-US" i="1" dirty="0">
                <a:latin typeface="Stag Sans Light"/>
              </a:rPr>
              <a:t>Different uses of a system like ChatGPT</a:t>
            </a:r>
            <a:endParaRPr lang="fr-FR" i="1" dirty="0"/>
          </a:p>
        </p:txBody>
      </p:sp>
    </p:spTree>
    <p:extLst>
      <p:ext uri="{BB962C8B-B14F-4D97-AF65-F5344CB8AC3E}">
        <p14:creationId xmlns:p14="http://schemas.microsoft.com/office/powerpoint/2010/main" val="9269764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6">
            <a:extLst>
              <a:ext uri="{FF2B5EF4-FFF2-40B4-BE49-F238E27FC236}">
                <a16:creationId xmlns:a16="http://schemas.microsoft.com/office/drawing/2014/main" id="{9206D958-4D8C-47B6-AFD6-55E6F0CD6EA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éditeurs et IA</a:t>
            </a:r>
          </a:p>
        </p:txBody>
      </p:sp>
      <p:pic>
        <p:nvPicPr>
          <p:cNvPr id="3" name="Image 2">
            <a:extLst>
              <a:ext uri="{FF2B5EF4-FFF2-40B4-BE49-F238E27FC236}">
                <a16:creationId xmlns:a16="http://schemas.microsoft.com/office/drawing/2014/main" id="{EF8DEC5F-619E-49B5-84D2-B73F436F2D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3950" y="4000781"/>
            <a:ext cx="3705554" cy="2514236"/>
          </a:xfrm>
          <a:prstGeom prst="rect">
            <a:avLst/>
          </a:prstGeom>
        </p:spPr>
      </p:pic>
      <p:pic>
        <p:nvPicPr>
          <p:cNvPr id="6" name="Image 5">
            <a:extLst>
              <a:ext uri="{FF2B5EF4-FFF2-40B4-BE49-F238E27FC236}">
                <a16:creationId xmlns:a16="http://schemas.microsoft.com/office/drawing/2014/main" id="{1FCCD3A0-D6B5-45E8-B551-863B02C7A5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2" y="1184576"/>
            <a:ext cx="3886198" cy="5330441"/>
          </a:xfrm>
          <a:prstGeom prst="rect">
            <a:avLst/>
          </a:prstGeom>
        </p:spPr>
      </p:pic>
      <p:sp>
        <p:nvSpPr>
          <p:cNvPr id="2" name="Rectangle 1">
            <a:extLst>
              <a:ext uri="{FF2B5EF4-FFF2-40B4-BE49-F238E27FC236}">
                <a16:creationId xmlns:a16="http://schemas.microsoft.com/office/drawing/2014/main" id="{AE791AE3-2551-4B3D-B904-0A49D96E23F9}"/>
              </a:ext>
            </a:extLst>
          </p:cNvPr>
          <p:cNvSpPr/>
          <p:nvPr/>
        </p:nvSpPr>
        <p:spPr>
          <a:xfrm>
            <a:off x="2352675" y="6532945"/>
            <a:ext cx="552450" cy="246221"/>
          </a:xfrm>
          <a:prstGeom prst="rect">
            <a:avLst/>
          </a:prstGeom>
        </p:spPr>
        <p:txBody>
          <a:bodyPr wrap="square">
            <a:spAutoFit/>
          </a:bodyPr>
          <a:lstStyle/>
          <a:p>
            <a:r>
              <a:rPr lang="fr-FR" sz="1000" dirty="0">
                <a:hlinkClick r:id="rId5"/>
              </a:rPr>
              <a:t>source</a:t>
            </a:r>
            <a:endParaRPr lang="fr-FR" sz="1000" dirty="0"/>
          </a:p>
        </p:txBody>
      </p:sp>
      <p:sp>
        <p:nvSpPr>
          <p:cNvPr id="10" name="Rectangle 9">
            <a:extLst>
              <a:ext uri="{FF2B5EF4-FFF2-40B4-BE49-F238E27FC236}">
                <a16:creationId xmlns:a16="http://schemas.microsoft.com/office/drawing/2014/main" id="{9713F415-F56C-4516-9FBE-5FDF2CC54054}"/>
              </a:ext>
            </a:extLst>
          </p:cNvPr>
          <p:cNvSpPr/>
          <p:nvPr/>
        </p:nvSpPr>
        <p:spPr>
          <a:xfrm>
            <a:off x="5657850" y="4716243"/>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BE4ED7D-C634-4F94-A7F0-9D8D3852E9B7}"/>
              </a:ext>
            </a:extLst>
          </p:cNvPr>
          <p:cNvSpPr/>
          <p:nvPr/>
        </p:nvSpPr>
        <p:spPr>
          <a:xfrm>
            <a:off x="5105400" y="5335368"/>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6B69992-4D60-4A1A-9832-6DF7AE33E171}"/>
              </a:ext>
            </a:extLst>
          </p:cNvPr>
          <p:cNvSpPr/>
          <p:nvPr/>
        </p:nvSpPr>
        <p:spPr>
          <a:xfrm>
            <a:off x="5105400" y="5953768"/>
            <a:ext cx="228600"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B241A85-528F-49CA-B86D-24A44CCE57A5}"/>
              </a:ext>
            </a:extLst>
          </p:cNvPr>
          <p:cNvSpPr/>
          <p:nvPr/>
        </p:nvSpPr>
        <p:spPr>
          <a:xfrm>
            <a:off x="6615112" y="6515017"/>
            <a:ext cx="619125" cy="246221"/>
          </a:xfrm>
          <a:prstGeom prst="rect">
            <a:avLst/>
          </a:prstGeom>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0275591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DE8C2-4B20-4C6D-89B8-BC0079328AC6}"/>
              </a:ext>
            </a:extLst>
          </p:cNvPr>
          <p:cNvSpPr/>
          <p:nvPr/>
        </p:nvSpPr>
        <p:spPr>
          <a:xfrm>
            <a:off x="4398630" y="6540043"/>
            <a:ext cx="563526" cy="246221"/>
          </a:xfrm>
          <a:prstGeom prst="rect">
            <a:avLst/>
          </a:prstGeom>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77DFFA1-A58A-43D3-9C5C-551D132D00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180" y="362545"/>
            <a:ext cx="6241475" cy="4653042"/>
          </a:xfrm>
          <a:prstGeom prst="rect">
            <a:avLst/>
          </a:prstGeom>
        </p:spPr>
      </p:pic>
      <p:sp>
        <p:nvSpPr>
          <p:cNvPr id="8" name="Rectangle 7">
            <a:extLst>
              <a:ext uri="{FF2B5EF4-FFF2-40B4-BE49-F238E27FC236}">
                <a16:creationId xmlns:a16="http://schemas.microsoft.com/office/drawing/2014/main" id="{8E82EEF5-2C32-466B-8A9B-ED5F5AF4047F}"/>
              </a:ext>
            </a:extLst>
          </p:cNvPr>
          <p:cNvSpPr/>
          <p:nvPr/>
        </p:nvSpPr>
        <p:spPr>
          <a:xfrm>
            <a:off x="4484538" y="4147217"/>
            <a:ext cx="4572000" cy="2308324"/>
          </a:xfrm>
          <a:prstGeom prst="rect">
            <a:avLst/>
          </a:prstGeom>
          <a:solidFill>
            <a:srgbClr val="000000"/>
          </a:solidFill>
        </p:spPr>
        <p:txBody>
          <a:bodyPr>
            <a:spAutoFit/>
          </a:bodyPr>
          <a:lstStyle/>
          <a:p>
            <a:r>
              <a:rPr lang="en-US" sz="1200" dirty="0"/>
              <a:t>« </a:t>
            </a:r>
            <a:r>
              <a:rPr lang="en-US" sz="1200" i="1" dirty="0"/>
              <a:t>Please note the policy only refers to the writing process, and not to the use of AI tools to analyze and draw insights from data as part of the research process. »</a:t>
            </a:r>
          </a:p>
          <a:p>
            <a:endParaRPr lang="en-US" sz="1200" i="1" dirty="0"/>
          </a:p>
          <a:p>
            <a:r>
              <a:rPr lang="en-US" sz="1200" i="1" dirty="0"/>
              <a:t>« This policy does not relate to tools such as spelling or grammar checkers. In addition, the policy does not cover reference managers that enable authors to collect, organize, annotate, and use references to scholarly articles – such as Mendeley, EndNote, Zotero and others. These tools can be used by authors without disclosure. This policy is specific to AI and AI-assisted tools, such as Large Language Models, which can generate output that may be used to create original content for publication</a:t>
            </a:r>
            <a:r>
              <a:rPr lang="en-US" sz="1200" dirty="0"/>
              <a:t>. »</a:t>
            </a:r>
          </a:p>
        </p:txBody>
      </p:sp>
    </p:spTree>
    <p:extLst>
      <p:ext uri="{BB962C8B-B14F-4D97-AF65-F5344CB8AC3E}">
        <p14:creationId xmlns:p14="http://schemas.microsoft.com/office/powerpoint/2010/main" val="35475668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D4BA36-1499-B0F3-DBD1-7447E3B3C8E2}"/>
              </a:ext>
            </a:extLst>
          </p:cNvPr>
          <p:cNvSpPr txBox="1"/>
          <p:nvPr/>
        </p:nvSpPr>
        <p:spPr>
          <a:xfrm>
            <a:off x="1353471" y="6053844"/>
            <a:ext cx="965200" cy="246221"/>
          </a:xfrm>
          <a:prstGeom prst="rect">
            <a:avLst/>
          </a:prstGeom>
          <a:noFill/>
        </p:spPr>
        <p:txBody>
          <a:bodyPr wrap="square">
            <a:spAutoFit/>
          </a:bodyPr>
          <a:lstStyle/>
          <a:p>
            <a:r>
              <a:rPr lang="fr-FR" sz="1000" dirty="0">
                <a:hlinkClick r:id="rId2"/>
              </a:rPr>
              <a:t>INSERM</a:t>
            </a:r>
            <a:endParaRPr lang="fr-FR" dirty="0"/>
          </a:p>
        </p:txBody>
      </p:sp>
      <p:pic>
        <p:nvPicPr>
          <p:cNvPr id="3" name="Image 2">
            <a:extLst>
              <a:ext uri="{FF2B5EF4-FFF2-40B4-BE49-F238E27FC236}">
                <a16:creationId xmlns:a16="http://schemas.microsoft.com/office/drawing/2014/main" id="{DFE443AA-EBB5-3B0F-A112-844D34ABC280}"/>
              </a:ext>
            </a:extLst>
          </p:cNvPr>
          <p:cNvPicPr>
            <a:picLocks noChangeAspect="1"/>
          </p:cNvPicPr>
          <p:nvPr/>
        </p:nvPicPr>
        <p:blipFill>
          <a:blip r:embed="rId3" cstate="screen">
            <a:extLst>
              <a:ext uri="{28A0092B-C50C-407E-A947-70E740481C1C}">
                <a14:useLocalDpi xmlns:a14="http://schemas.microsoft.com/office/drawing/2010/main"/>
              </a:ext>
            </a:extLst>
          </a:blip>
          <a:srcRect t="-1"/>
          <a:stretch/>
        </p:blipFill>
        <p:spPr>
          <a:xfrm>
            <a:off x="370142" y="863576"/>
            <a:ext cx="2294181" cy="3391244"/>
          </a:xfrm>
          <a:prstGeom prst="rect">
            <a:avLst/>
          </a:prstGeom>
          <a:effectLst>
            <a:outerShdw blurRad="292100" dist="139700" dir="2700000" algn="ctr" rotWithShape="0">
              <a:srgbClr val="000000">
                <a:alpha val="65000"/>
              </a:srgbClr>
            </a:outerShdw>
          </a:effectLst>
        </p:spPr>
      </p:pic>
      <p:pic>
        <p:nvPicPr>
          <p:cNvPr id="4" name="Image 3">
            <a:extLst>
              <a:ext uri="{FF2B5EF4-FFF2-40B4-BE49-F238E27FC236}">
                <a16:creationId xmlns:a16="http://schemas.microsoft.com/office/drawing/2014/main" id="{458E31A0-67DE-99C9-08D0-BCF62540E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142" y="4254820"/>
            <a:ext cx="3897058" cy="1696436"/>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68770EE9-4512-5907-3402-6CE8F18DEE8B}"/>
              </a:ext>
            </a:extLst>
          </p:cNvPr>
          <p:cNvSpPr txBox="1"/>
          <p:nvPr/>
        </p:nvSpPr>
        <p:spPr>
          <a:xfrm>
            <a:off x="5814301" y="6103917"/>
            <a:ext cx="2183072" cy="246221"/>
          </a:xfrm>
          <a:prstGeom prst="rect">
            <a:avLst/>
          </a:prstGeom>
          <a:noFill/>
        </p:spPr>
        <p:txBody>
          <a:bodyPr wrap="square">
            <a:spAutoFit/>
          </a:bodyPr>
          <a:lstStyle/>
          <a:p>
            <a:r>
              <a:rPr lang="fr-FR" sz="1000" b="0" i="0" u="none" strike="noStrike" baseline="0" dirty="0">
                <a:latin typeface="Calibri Light" panose="020F0302020204030204" pitchFamily="34" charset="0"/>
                <a:hlinkClick r:id="rId5"/>
              </a:rPr>
              <a:t>université d’Orléans</a:t>
            </a:r>
            <a:endParaRPr lang="fr-FR" sz="1000" dirty="0"/>
          </a:p>
        </p:txBody>
      </p:sp>
      <p:pic>
        <p:nvPicPr>
          <p:cNvPr id="5" name="Image 4">
            <a:extLst>
              <a:ext uri="{FF2B5EF4-FFF2-40B4-BE49-F238E27FC236}">
                <a16:creationId xmlns:a16="http://schemas.microsoft.com/office/drawing/2014/main" id="{71273300-FB45-EE0F-E479-5264123B47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6679" y="863576"/>
            <a:ext cx="2387557" cy="3391243"/>
          </a:xfrm>
          <a:prstGeom prst="rect">
            <a:avLst/>
          </a:prstGeom>
          <a:effectLst>
            <a:outerShdw blurRad="292100" dist="139700" dir="2700000" algn="tr" rotWithShape="0">
              <a:prstClr val="black">
                <a:alpha val="65000"/>
              </a:prstClr>
            </a:outerShdw>
          </a:effectLst>
        </p:spPr>
      </p:pic>
      <p:pic>
        <p:nvPicPr>
          <p:cNvPr id="7" name="Image 6">
            <a:extLst>
              <a:ext uri="{FF2B5EF4-FFF2-40B4-BE49-F238E27FC236}">
                <a16:creationId xmlns:a16="http://schemas.microsoft.com/office/drawing/2014/main" id="{C8E00E57-88DF-46FE-FAD2-2C224F87318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16679" y="4254819"/>
            <a:ext cx="4384155" cy="413716"/>
          </a:xfrm>
          <a:prstGeom prst="rect">
            <a:avLst/>
          </a:prstGeom>
        </p:spPr>
      </p:pic>
      <p:pic>
        <p:nvPicPr>
          <p:cNvPr id="9" name="Image 8">
            <a:extLst>
              <a:ext uri="{FF2B5EF4-FFF2-40B4-BE49-F238E27FC236}">
                <a16:creationId xmlns:a16="http://schemas.microsoft.com/office/drawing/2014/main" id="{83976577-524B-CF56-5D0D-9593E14971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6679" y="4668536"/>
            <a:ext cx="4384155" cy="1385308"/>
          </a:xfrm>
          <a:prstGeom prst="rect">
            <a:avLst/>
          </a:prstGeom>
        </p:spPr>
      </p:pic>
      <p:sp>
        <p:nvSpPr>
          <p:cNvPr id="10" name="Rectangle 9">
            <a:extLst>
              <a:ext uri="{FF2B5EF4-FFF2-40B4-BE49-F238E27FC236}">
                <a16:creationId xmlns:a16="http://schemas.microsoft.com/office/drawing/2014/main" id="{66306837-C1A5-DC4E-172B-22F7004C8638}"/>
              </a:ext>
            </a:extLst>
          </p:cNvPr>
          <p:cNvSpPr/>
          <p:nvPr/>
        </p:nvSpPr>
        <p:spPr>
          <a:xfrm>
            <a:off x="550827" y="4963854"/>
            <a:ext cx="1589257" cy="16262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33E8BA-825C-FB61-2F12-6DC00BFC5C61}"/>
              </a:ext>
            </a:extLst>
          </p:cNvPr>
          <p:cNvSpPr/>
          <p:nvPr/>
        </p:nvSpPr>
        <p:spPr>
          <a:xfrm>
            <a:off x="4487286" y="4687495"/>
            <a:ext cx="4105887" cy="27635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36531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A5726-36FD-422B-AB07-867F7CDFBF84}"/>
              </a:ext>
            </a:extLst>
          </p:cNvPr>
          <p:cNvSpPr/>
          <p:nvPr/>
        </p:nvSpPr>
        <p:spPr>
          <a:xfrm>
            <a:off x="7304912" y="6460295"/>
            <a:ext cx="1601363" cy="2557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G. Johanson et al., 08/2023</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5" name="Image 14">
            <a:extLst>
              <a:ext uri="{FF2B5EF4-FFF2-40B4-BE49-F238E27FC236}">
                <a16:creationId xmlns:a16="http://schemas.microsoft.com/office/drawing/2014/main" id="{7045037B-CD21-4F51-BDB0-A97F3125D0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91"/>
          <a:stretch/>
        </p:blipFill>
        <p:spPr>
          <a:xfrm>
            <a:off x="5070312" y="283965"/>
            <a:ext cx="3954085" cy="5433774"/>
          </a:xfrm>
          <a:prstGeom prst="rect">
            <a:avLst/>
          </a:prstGeom>
        </p:spPr>
      </p:pic>
      <p:pic>
        <p:nvPicPr>
          <p:cNvPr id="11" name="Image 10">
            <a:extLst>
              <a:ext uri="{FF2B5EF4-FFF2-40B4-BE49-F238E27FC236}">
                <a16:creationId xmlns:a16="http://schemas.microsoft.com/office/drawing/2014/main" id="{0BCE56C4-0D15-431F-BD2F-6999F56863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5262" y="3850820"/>
            <a:ext cx="3479300" cy="2609475"/>
          </a:xfrm>
          <a:prstGeom prst="rect">
            <a:avLst/>
          </a:prstGeom>
          <a:effectLst>
            <a:outerShdw blurRad="50800" dist="38100" dir="10800000" algn="r" rotWithShape="0">
              <a:prstClr val="black">
                <a:alpha val="40000"/>
              </a:prstClr>
            </a:outerShdw>
          </a:effectLst>
        </p:spPr>
      </p:pic>
      <p:pic>
        <p:nvPicPr>
          <p:cNvPr id="3" name="Image 2">
            <a:extLst>
              <a:ext uri="{FF2B5EF4-FFF2-40B4-BE49-F238E27FC236}">
                <a16:creationId xmlns:a16="http://schemas.microsoft.com/office/drawing/2014/main" id="{8576D119-1EE0-7782-0C53-92A6D70288B8}"/>
              </a:ext>
            </a:extLst>
          </p:cNvPr>
          <p:cNvPicPr>
            <a:picLocks noChangeAspect="1"/>
          </p:cNvPicPr>
          <p:nvPr/>
        </p:nvPicPr>
        <p:blipFill>
          <a:blip r:embed="rId6"/>
          <a:stretch>
            <a:fillRect/>
          </a:stretch>
        </p:blipFill>
        <p:spPr>
          <a:xfrm>
            <a:off x="263713" y="388885"/>
            <a:ext cx="4629165" cy="5223933"/>
          </a:xfrm>
          <a:prstGeom prst="rect">
            <a:avLst/>
          </a:prstGeom>
        </p:spPr>
      </p:pic>
      <p:sp>
        <p:nvSpPr>
          <p:cNvPr id="5" name="ZoneTexte 4">
            <a:extLst>
              <a:ext uri="{FF2B5EF4-FFF2-40B4-BE49-F238E27FC236}">
                <a16:creationId xmlns:a16="http://schemas.microsoft.com/office/drawing/2014/main" id="{F5A4FC1E-9928-8347-84D1-C0DBA592478B}"/>
              </a:ext>
            </a:extLst>
          </p:cNvPr>
          <p:cNvSpPr txBox="1"/>
          <p:nvPr/>
        </p:nvSpPr>
        <p:spPr>
          <a:xfrm>
            <a:off x="2963333" y="6447093"/>
            <a:ext cx="2209800" cy="253883"/>
          </a:xfrm>
          <a:prstGeom prst="rect">
            <a:avLst/>
          </a:prstGeom>
          <a:noFill/>
        </p:spPr>
        <p:txBody>
          <a:bodyPr wrap="square">
            <a:spAutoFit/>
          </a:bodyPr>
          <a:lstStyle/>
          <a:p>
            <a:r>
              <a:rPr lang="fr-FR" sz="1000" dirty="0">
                <a:hlinkClick r:id="rId7"/>
              </a:rPr>
              <a:t>R. E. López-Cervantes et al., 02/2025 </a:t>
            </a:r>
            <a:endParaRPr lang="fr-FR" sz="1000" dirty="0"/>
          </a:p>
        </p:txBody>
      </p:sp>
      <p:pic>
        <p:nvPicPr>
          <p:cNvPr id="7" name="Image 6">
            <a:extLst>
              <a:ext uri="{FF2B5EF4-FFF2-40B4-BE49-F238E27FC236}">
                <a16:creationId xmlns:a16="http://schemas.microsoft.com/office/drawing/2014/main" id="{4B608474-4ED8-0614-6A5F-D44369B3930B}"/>
              </a:ext>
            </a:extLst>
          </p:cNvPr>
          <p:cNvPicPr>
            <a:picLocks noChangeAspect="1"/>
          </p:cNvPicPr>
          <p:nvPr/>
        </p:nvPicPr>
        <p:blipFill>
          <a:blip r:embed="rId8"/>
          <a:stretch>
            <a:fillRect/>
          </a:stretch>
        </p:blipFill>
        <p:spPr>
          <a:xfrm>
            <a:off x="1201378" y="3850820"/>
            <a:ext cx="3780217" cy="115418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7493062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6">
            <a:extLst>
              <a:ext uri="{FF2B5EF4-FFF2-40B4-BE49-F238E27FC236}">
                <a16:creationId xmlns:a16="http://schemas.microsoft.com/office/drawing/2014/main" id="{B4E024C5-EEB5-4B21-A4EE-F170325F6DEA}"/>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questions pour l’avenir</a:t>
            </a:r>
          </a:p>
        </p:txBody>
      </p:sp>
      <p:pic>
        <p:nvPicPr>
          <p:cNvPr id="8" name="Picture 2" descr="visual representation of the barriers faced by researchers using a metaphor of a track and field running event with hurdles">
            <a:extLst>
              <a:ext uri="{FF2B5EF4-FFF2-40B4-BE49-F238E27FC236}">
                <a16:creationId xmlns:a16="http://schemas.microsoft.com/office/drawing/2014/main" id="{DF0DD291-2E9B-423F-83FF-A94C131D3A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7045" y="1853151"/>
            <a:ext cx="7691215" cy="40565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733B25A-FB1E-4B6D-BD11-191C1A4C031A}"/>
              </a:ext>
            </a:extLst>
          </p:cNvPr>
          <p:cNvSpPr/>
          <p:nvPr/>
        </p:nvSpPr>
        <p:spPr>
          <a:xfrm>
            <a:off x="3923587" y="6002178"/>
            <a:ext cx="1296825"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T. Amano et al., 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23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55C9DA2D-163A-4B4C-B3F4-610C0EFB6140}"/>
              </a:ext>
            </a:extLst>
          </p:cNvPr>
          <p:cNvSpPr txBox="1">
            <a:spLocks/>
          </p:cNvSpPr>
          <p:nvPr/>
        </p:nvSpPr>
        <p:spPr>
          <a:xfrm>
            <a:off x="187781" y="4082143"/>
            <a:ext cx="7598569" cy="2736850"/>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sz="1350" dirty="0"/>
          </a:p>
          <a:p>
            <a:endParaRPr lang="fr-FR" sz="1350" dirty="0"/>
          </a:p>
        </p:txBody>
      </p:sp>
      <p:cxnSp>
        <p:nvCxnSpPr>
          <p:cNvPr id="10" name="Connecteur droit avec flèche 9">
            <a:extLst>
              <a:ext uri="{FF2B5EF4-FFF2-40B4-BE49-F238E27FC236}">
                <a16:creationId xmlns:a16="http://schemas.microsoft.com/office/drawing/2014/main" id="{98C7DB07-77A5-4389-81EF-AE3277AE90BD}"/>
              </a:ext>
            </a:extLst>
          </p:cNvPr>
          <p:cNvCxnSpPr>
            <a:cxnSpLocks/>
          </p:cNvCxnSpPr>
          <p:nvPr/>
        </p:nvCxnSpPr>
        <p:spPr>
          <a:xfrm flipH="1">
            <a:off x="3390568" y="4748590"/>
            <a:ext cx="802480" cy="6945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67AA8373-9D2C-4666-A933-3F6B7ADB1655}"/>
              </a:ext>
            </a:extLst>
          </p:cNvPr>
          <p:cNvCxnSpPr>
            <a:cxnSpLocks/>
          </p:cNvCxnSpPr>
          <p:nvPr/>
        </p:nvCxnSpPr>
        <p:spPr>
          <a:xfrm>
            <a:off x="4950954" y="4748590"/>
            <a:ext cx="742949" cy="667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4D57E4D0-D368-4FAE-BC66-438123B0FCCD}"/>
              </a:ext>
            </a:extLst>
          </p:cNvPr>
          <p:cNvSpPr txBox="1"/>
          <p:nvPr/>
        </p:nvSpPr>
        <p:spPr>
          <a:xfrm>
            <a:off x="4407019" y="5534619"/>
            <a:ext cx="3435672" cy="507831"/>
          </a:xfrm>
          <a:prstGeom prst="rect">
            <a:avLst/>
          </a:prstGeom>
          <a:noFill/>
        </p:spPr>
        <p:txBody>
          <a:bodyPr wrap="square" rtlCol="0">
            <a:spAutoFit/>
          </a:bodyPr>
          <a:lstStyle/>
          <a:p>
            <a:pPr algn="ctr"/>
            <a:r>
              <a:rPr lang="fr-FR" sz="1350" dirty="0"/>
              <a:t>modèle de langage</a:t>
            </a:r>
          </a:p>
          <a:p>
            <a:pPr algn="ctr"/>
            <a:r>
              <a:rPr lang="fr-FR" sz="1350" dirty="0"/>
              <a:t>(</a:t>
            </a:r>
            <a:r>
              <a:rPr lang="fr-FR" sz="1350" i="1" dirty="0"/>
              <a:t>Generative Pre-</a:t>
            </a:r>
            <a:r>
              <a:rPr lang="fr-FR" sz="1350" i="1" dirty="0" err="1"/>
              <a:t>trained</a:t>
            </a:r>
            <a:r>
              <a:rPr lang="fr-FR" sz="1350" i="1" dirty="0"/>
              <a:t> Transformer</a:t>
            </a:r>
            <a:r>
              <a:rPr lang="fr-FR" sz="1350" dirty="0"/>
              <a:t>)</a:t>
            </a:r>
          </a:p>
        </p:txBody>
      </p:sp>
      <p:sp>
        <p:nvSpPr>
          <p:cNvPr id="19" name="ZoneTexte 18">
            <a:extLst>
              <a:ext uri="{FF2B5EF4-FFF2-40B4-BE49-F238E27FC236}">
                <a16:creationId xmlns:a16="http://schemas.microsoft.com/office/drawing/2014/main" id="{3EB169C9-46D9-40F2-BE8C-CCD878C4017B}"/>
              </a:ext>
            </a:extLst>
          </p:cNvPr>
          <p:cNvSpPr txBox="1"/>
          <p:nvPr/>
        </p:nvSpPr>
        <p:spPr>
          <a:xfrm>
            <a:off x="1380792" y="5454202"/>
            <a:ext cx="3026227" cy="507831"/>
          </a:xfrm>
          <a:prstGeom prst="rect">
            <a:avLst/>
          </a:prstGeom>
          <a:noFill/>
        </p:spPr>
        <p:txBody>
          <a:bodyPr wrap="square" rtlCol="0">
            <a:spAutoFit/>
          </a:bodyPr>
          <a:lstStyle/>
          <a:p>
            <a:pPr algn="ctr"/>
            <a:r>
              <a:rPr lang="fr-FR" sz="1350" dirty="0"/>
              <a:t>agent conversationnel </a:t>
            </a:r>
          </a:p>
          <a:p>
            <a:pPr algn="ctr"/>
            <a:r>
              <a:rPr lang="fr-FR" sz="1350" dirty="0"/>
              <a:t>(</a:t>
            </a:r>
            <a:r>
              <a:rPr lang="fr-FR" sz="1350" i="1" dirty="0"/>
              <a:t>chatbot</a:t>
            </a:r>
            <a:r>
              <a:rPr lang="fr-FR" sz="1350" dirty="0"/>
              <a:t>)</a:t>
            </a:r>
          </a:p>
        </p:txBody>
      </p:sp>
      <p:sp>
        <p:nvSpPr>
          <p:cNvPr id="8" name="Rectangle 7">
            <a:extLst>
              <a:ext uri="{FF2B5EF4-FFF2-40B4-BE49-F238E27FC236}">
                <a16:creationId xmlns:a16="http://schemas.microsoft.com/office/drawing/2014/main" id="{3B9F4947-9BC2-46A5-B95A-1ADDBDB9C881}"/>
              </a:ext>
            </a:extLst>
          </p:cNvPr>
          <p:cNvSpPr/>
          <p:nvPr/>
        </p:nvSpPr>
        <p:spPr>
          <a:xfrm>
            <a:off x="2328863" y="4171509"/>
            <a:ext cx="4572000" cy="600164"/>
          </a:xfrm>
          <a:prstGeom prst="rect">
            <a:avLst/>
          </a:prstGeom>
        </p:spPr>
        <p:txBody>
          <a:bodyPr wrap="square">
            <a:spAutoFit/>
          </a:bodyPr>
          <a:lstStyle/>
          <a:p>
            <a:pPr algn="ctr"/>
            <a:r>
              <a:rPr lang="fr-FR" sz="3300" dirty="0"/>
              <a:t>ChatGPT</a:t>
            </a:r>
          </a:p>
        </p:txBody>
      </p:sp>
      <p:pic>
        <p:nvPicPr>
          <p:cNvPr id="15" name="Image 14">
            <a:extLst>
              <a:ext uri="{FF2B5EF4-FFF2-40B4-BE49-F238E27FC236}">
                <a16:creationId xmlns:a16="http://schemas.microsoft.com/office/drawing/2014/main" id="{1D971E56-0457-9657-0D18-E7B2702A4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6170" y="2430419"/>
            <a:ext cx="1651660" cy="1651660"/>
          </a:xfrm>
          <a:prstGeom prst="rect">
            <a:avLst/>
          </a:prstGeom>
        </p:spPr>
      </p:pic>
    </p:spTree>
    <p:extLst>
      <p:ext uri="{BB962C8B-B14F-4D97-AF65-F5344CB8AC3E}">
        <p14:creationId xmlns:p14="http://schemas.microsoft.com/office/powerpoint/2010/main" val="45219300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56963FF-B9ED-401D-83BE-B84AC414FB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7679" y="622177"/>
            <a:ext cx="6382641" cy="5849166"/>
          </a:xfrm>
          <a:prstGeom prst="rect">
            <a:avLst/>
          </a:prstGeom>
        </p:spPr>
      </p:pic>
      <p:sp>
        <p:nvSpPr>
          <p:cNvPr id="8" name="Rectangle 7">
            <a:extLst>
              <a:ext uri="{FF2B5EF4-FFF2-40B4-BE49-F238E27FC236}">
                <a16:creationId xmlns:a16="http://schemas.microsoft.com/office/drawing/2014/main" id="{AA4268D0-8398-44B5-937A-6AD4220C41E8}"/>
              </a:ext>
            </a:extLst>
          </p:cNvPr>
          <p:cNvSpPr/>
          <p:nvPr/>
        </p:nvSpPr>
        <p:spPr>
          <a:xfrm>
            <a:off x="3841488" y="6431186"/>
            <a:ext cx="1582582" cy="246221"/>
          </a:xfrm>
          <a:prstGeom prst="rect">
            <a:avLst/>
          </a:prstGeom>
        </p:spPr>
        <p:txBody>
          <a:bodyPr wrap="square">
            <a:spAutoFit/>
          </a:bodyPr>
          <a:lstStyle/>
          <a:p>
            <a:pPr algn="ctr"/>
            <a:r>
              <a:rPr lang="fr-FR" sz="1000" dirty="0">
                <a:hlinkClick r:id="rId4"/>
              </a:rPr>
              <a:t>source</a:t>
            </a:r>
            <a:endParaRPr lang="fr-FR" sz="1000" dirty="0"/>
          </a:p>
        </p:txBody>
      </p:sp>
      <p:sp>
        <p:nvSpPr>
          <p:cNvPr id="9" name="Rectangle 8">
            <a:extLst>
              <a:ext uri="{FF2B5EF4-FFF2-40B4-BE49-F238E27FC236}">
                <a16:creationId xmlns:a16="http://schemas.microsoft.com/office/drawing/2014/main" id="{5317D5F9-B4EE-4EB0-A844-7555D997E29C}"/>
              </a:ext>
            </a:extLst>
          </p:cNvPr>
          <p:cNvSpPr/>
          <p:nvPr/>
        </p:nvSpPr>
        <p:spPr>
          <a:xfrm>
            <a:off x="4182607" y="4207113"/>
            <a:ext cx="4961393" cy="2031325"/>
          </a:xfrm>
          <a:prstGeom prst="rect">
            <a:avLst/>
          </a:prstGeom>
          <a:solidFill>
            <a:srgbClr val="000000"/>
          </a:solidFill>
        </p:spPr>
        <p:txBody>
          <a:bodyPr wrap="square">
            <a:spAutoFit/>
          </a:bodyPr>
          <a:lstStyle/>
          <a:p>
            <a:pPr marL="285750" indent="-285750">
              <a:buFont typeface="Arial" panose="020B0604020202020204" pitchFamily="34" charset="0"/>
              <a:buChar char="•"/>
            </a:pPr>
            <a:r>
              <a:rPr lang="fr-FR" dirty="0"/>
              <a:t>L’IA est davantage que les données d'apprentissage.</a:t>
            </a:r>
          </a:p>
          <a:p>
            <a:pPr marL="285750" indent="-285750">
              <a:buFont typeface="Arial" panose="020B0604020202020204" pitchFamily="34" charset="0"/>
              <a:buChar char="•"/>
            </a:pPr>
            <a:r>
              <a:rPr lang="fr-FR" dirty="0"/>
              <a:t>L'IA générative rend les données de haute qualité plus précieuses.</a:t>
            </a:r>
          </a:p>
          <a:p>
            <a:pPr marL="285750" indent="-285750">
              <a:buFont typeface="Arial" panose="020B0604020202020204" pitchFamily="34" charset="0"/>
              <a:buChar char="•"/>
            </a:pPr>
            <a:r>
              <a:rPr lang="fr-FR" dirty="0"/>
              <a:t>Les maisons d'édition pourraient être les grandes gagnantes de la révolution de l'IA générative.</a:t>
            </a:r>
            <a:endParaRPr lang="en-US" dirty="0"/>
          </a:p>
        </p:txBody>
      </p:sp>
    </p:spTree>
    <p:extLst>
      <p:ext uri="{BB962C8B-B14F-4D97-AF65-F5344CB8AC3E}">
        <p14:creationId xmlns:p14="http://schemas.microsoft.com/office/powerpoint/2010/main" val="1302568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D19519-4848-440A-D0F8-DE2D760F3D43}"/>
              </a:ext>
            </a:extLst>
          </p:cNvPr>
          <p:cNvPicPr>
            <a:picLocks noChangeAspect="1"/>
          </p:cNvPicPr>
          <p:nvPr/>
        </p:nvPicPr>
        <p:blipFill>
          <a:blip r:embed="rId3"/>
          <a:stretch>
            <a:fillRect/>
          </a:stretch>
        </p:blipFill>
        <p:spPr>
          <a:xfrm>
            <a:off x="2102949" y="341365"/>
            <a:ext cx="4938101" cy="6175269"/>
          </a:xfrm>
          <a:prstGeom prst="rect">
            <a:avLst/>
          </a:prstGeom>
        </p:spPr>
      </p:pic>
      <p:sp>
        <p:nvSpPr>
          <p:cNvPr id="9" name="ZoneTexte 8">
            <a:extLst>
              <a:ext uri="{FF2B5EF4-FFF2-40B4-BE49-F238E27FC236}">
                <a16:creationId xmlns:a16="http://schemas.microsoft.com/office/drawing/2014/main" id="{98AEEF9B-1440-820E-2EF6-17B6F4FCEBEC}"/>
              </a:ext>
            </a:extLst>
          </p:cNvPr>
          <p:cNvSpPr txBox="1"/>
          <p:nvPr/>
        </p:nvSpPr>
        <p:spPr>
          <a:xfrm>
            <a:off x="4571999" y="6546131"/>
            <a:ext cx="707923" cy="215444"/>
          </a:xfrm>
          <a:prstGeom prst="rect">
            <a:avLst/>
          </a:prstGeom>
          <a:noFill/>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3319136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76D43C1-CF73-62C2-6035-169FFE45FFCD}"/>
              </a:ext>
            </a:extLst>
          </p:cNvPr>
          <p:cNvSpPr txBox="1"/>
          <p:nvPr/>
        </p:nvSpPr>
        <p:spPr>
          <a:xfrm>
            <a:off x="6759768" y="6528256"/>
            <a:ext cx="874746" cy="246221"/>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7522D69A-49A6-92B7-F18B-5271E0A7DD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299" y="213724"/>
            <a:ext cx="4179701" cy="4717338"/>
          </a:xfrm>
          <a:prstGeom prst="rect">
            <a:avLst/>
          </a:prstGeom>
        </p:spPr>
      </p:pic>
      <p:pic>
        <p:nvPicPr>
          <p:cNvPr id="3" name="Image 2">
            <a:extLst>
              <a:ext uri="{FF2B5EF4-FFF2-40B4-BE49-F238E27FC236}">
                <a16:creationId xmlns:a16="http://schemas.microsoft.com/office/drawing/2014/main" id="{A6A1A456-081B-FAAC-C2E2-CE54D4465CD0}"/>
              </a:ext>
            </a:extLst>
          </p:cNvPr>
          <p:cNvPicPr>
            <a:picLocks noChangeAspect="1"/>
          </p:cNvPicPr>
          <p:nvPr/>
        </p:nvPicPr>
        <p:blipFill>
          <a:blip r:embed="rId5" cstate="screen">
            <a:extLst>
              <a:ext uri="{28A0092B-C50C-407E-A947-70E740481C1C}">
                <a14:useLocalDpi xmlns:a14="http://schemas.microsoft.com/office/drawing/2010/main"/>
              </a:ext>
            </a:extLst>
          </a:blip>
          <a:srcRect r="6271"/>
          <a:stretch/>
        </p:blipFill>
        <p:spPr>
          <a:xfrm>
            <a:off x="4775200" y="2635847"/>
            <a:ext cx="4179701" cy="3828681"/>
          </a:xfrm>
          <a:prstGeom prst="rect">
            <a:avLst/>
          </a:prstGeom>
        </p:spPr>
      </p:pic>
      <p:sp>
        <p:nvSpPr>
          <p:cNvPr id="8" name="ZoneTexte 7">
            <a:extLst>
              <a:ext uri="{FF2B5EF4-FFF2-40B4-BE49-F238E27FC236}">
                <a16:creationId xmlns:a16="http://schemas.microsoft.com/office/drawing/2014/main" id="{97B8EE0B-0991-7434-C117-776432DBC503}"/>
              </a:ext>
            </a:extLst>
          </p:cNvPr>
          <p:cNvSpPr txBox="1"/>
          <p:nvPr/>
        </p:nvSpPr>
        <p:spPr>
          <a:xfrm>
            <a:off x="2044776" y="4931062"/>
            <a:ext cx="874746"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16692971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84DE89-4902-C9D2-F8ED-3F2FA6EEDA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6583" y="358392"/>
            <a:ext cx="5694453" cy="32548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B4DA41-0E8D-CD7D-EF22-70EC3867D86D}"/>
              </a:ext>
            </a:extLst>
          </p:cNvPr>
          <p:cNvSpPr txBox="1"/>
          <p:nvPr/>
        </p:nvSpPr>
        <p:spPr>
          <a:xfrm>
            <a:off x="308428" y="3613221"/>
            <a:ext cx="631371" cy="251208"/>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25A8245-3D52-6712-579B-8CBA7C5E8D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1011" y="4119735"/>
            <a:ext cx="3470989" cy="2598147"/>
          </a:xfrm>
          <a:prstGeom prst="rect">
            <a:avLst/>
          </a:prstGeom>
        </p:spPr>
      </p:pic>
      <p:sp>
        <p:nvSpPr>
          <p:cNvPr id="8" name="ZoneTexte 7">
            <a:extLst>
              <a:ext uri="{FF2B5EF4-FFF2-40B4-BE49-F238E27FC236}">
                <a16:creationId xmlns:a16="http://schemas.microsoft.com/office/drawing/2014/main" id="{6744125F-7E36-8DB8-388E-1078F02F24CD}"/>
              </a:ext>
            </a:extLst>
          </p:cNvPr>
          <p:cNvSpPr txBox="1"/>
          <p:nvPr/>
        </p:nvSpPr>
        <p:spPr>
          <a:xfrm>
            <a:off x="1005114" y="6639263"/>
            <a:ext cx="631371" cy="251208"/>
          </a:xfrm>
          <a:prstGeom prst="rect">
            <a:avLst/>
          </a:prstGeom>
          <a:noFill/>
        </p:spPr>
        <p:txBody>
          <a:bodyPr wrap="square">
            <a:spAutoFit/>
          </a:bodyPr>
          <a:lstStyle/>
          <a:p>
            <a:r>
              <a:rPr lang="fr-FR" sz="1000" dirty="0">
                <a:hlinkClick r:id="rId5"/>
              </a:rPr>
              <a:t>source</a:t>
            </a:r>
            <a:endParaRPr lang="fr-FR" sz="1000" dirty="0"/>
          </a:p>
        </p:txBody>
      </p:sp>
      <p:pic>
        <p:nvPicPr>
          <p:cNvPr id="3" name="Image 2">
            <a:extLst>
              <a:ext uri="{FF2B5EF4-FFF2-40B4-BE49-F238E27FC236}">
                <a16:creationId xmlns:a16="http://schemas.microsoft.com/office/drawing/2014/main" id="{2EE2A39F-4EEF-24D0-F997-ED5792081F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42217" y="4114235"/>
            <a:ext cx="3844336" cy="2603647"/>
          </a:xfrm>
          <a:prstGeom prst="rect">
            <a:avLst/>
          </a:prstGeom>
        </p:spPr>
      </p:pic>
      <p:sp>
        <p:nvSpPr>
          <p:cNvPr id="4" name="ZoneTexte 3">
            <a:extLst>
              <a:ext uri="{FF2B5EF4-FFF2-40B4-BE49-F238E27FC236}">
                <a16:creationId xmlns:a16="http://schemas.microsoft.com/office/drawing/2014/main" id="{431F0463-0DE4-88AA-B33A-5806DE79445A}"/>
              </a:ext>
            </a:extLst>
          </p:cNvPr>
          <p:cNvSpPr txBox="1"/>
          <p:nvPr/>
        </p:nvSpPr>
        <p:spPr>
          <a:xfrm>
            <a:off x="4852436" y="6639263"/>
            <a:ext cx="631371" cy="251208"/>
          </a:xfrm>
          <a:prstGeom prst="rect">
            <a:avLst/>
          </a:prstGeom>
          <a:noFill/>
        </p:spPr>
        <p:txBody>
          <a:bodyPr wrap="square">
            <a:spAutoFit/>
          </a:bodyPr>
          <a:lstStyle/>
          <a:p>
            <a:r>
              <a:rPr lang="fr-FR" sz="1000" dirty="0">
                <a:hlinkClick r:id="rId7"/>
              </a:rPr>
              <a:t>source</a:t>
            </a:r>
            <a:endParaRPr lang="fr-FR" sz="1000" dirty="0"/>
          </a:p>
        </p:txBody>
      </p:sp>
    </p:spTree>
    <p:extLst>
      <p:ext uri="{BB962C8B-B14F-4D97-AF65-F5344CB8AC3E}">
        <p14:creationId xmlns:p14="http://schemas.microsoft.com/office/powerpoint/2010/main" val="15619161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E5673-ABBA-6A6A-C068-C5CF964F5E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A5AEE0-10C4-F562-D23E-C83595E10728}"/>
              </a:ext>
            </a:extLst>
          </p:cNvPr>
          <p:cNvSpPr>
            <a:spLocks noGrp="1"/>
          </p:cNvSpPr>
          <p:nvPr>
            <p:ph type="title"/>
          </p:nvPr>
        </p:nvSpPr>
        <p:spPr/>
        <p:txBody>
          <a:bodyPr/>
          <a:lstStyle/>
          <a:p>
            <a:r>
              <a:rPr lang="fr-FR" dirty="0"/>
              <a:t>CONCLUSION</a:t>
            </a:r>
          </a:p>
        </p:txBody>
      </p:sp>
      <p:pic>
        <p:nvPicPr>
          <p:cNvPr id="4" name="Image 3">
            <a:extLst>
              <a:ext uri="{FF2B5EF4-FFF2-40B4-BE49-F238E27FC236}">
                <a16:creationId xmlns:a16="http://schemas.microsoft.com/office/drawing/2014/main" id="{05C29C73-8C86-73FD-B773-AD4482A0A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815" y="4651900"/>
            <a:ext cx="1561685" cy="1561685"/>
          </a:xfrm>
          <a:prstGeom prst="rect">
            <a:avLst/>
          </a:prstGeom>
        </p:spPr>
      </p:pic>
      <p:sp>
        <p:nvSpPr>
          <p:cNvPr id="3" name="Espace réservé du contenu 2">
            <a:extLst>
              <a:ext uri="{FF2B5EF4-FFF2-40B4-BE49-F238E27FC236}">
                <a16:creationId xmlns:a16="http://schemas.microsoft.com/office/drawing/2014/main" id="{EDB026C5-69DD-74A3-1084-6E5DF6A2C6B0}"/>
              </a:ext>
            </a:extLst>
          </p:cNvPr>
          <p:cNvSpPr txBox="1">
            <a:spLocks/>
          </p:cNvSpPr>
          <p:nvPr/>
        </p:nvSpPr>
        <p:spPr>
          <a:xfrm>
            <a:off x="3319111" y="3845471"/>
            <a:ext cx="5367687" cy="2678421"/>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3 prédictions pour 2027 </a:t>
            </a:r>
            <a:r>
              <a:rPr lang="fr-FR" sz="1600" cap="none" dirty="0"/>
              <a:t>(</a:t>
            </a:r>
            <a:r>
              <a:rPr lang="fr-FR" sz="1600" cap="none" dirty="0">
                <a:hlinkClick r:id="rId4"/>
              </a:rPr>
              <a:t>A. Tay</a:t>
            </a:r>
            <a:r>
              <a:rPr lang="fr-FR" sz="1600" cap="none" dirty="0"/>
              <a:t>)</a:t>
            </a:r>
          </a:p>
          <a:p>
            <a:endParaRPr lang="fr-FR" sz="1600" cap="none" dirty="0"/>
          </a:p>
          <a:p>
            <a:pPr marL="342900" indent="-342900">
              <a:buFont typeface="+mj-lt"/>
              <a:buAutoNum type="arabicPeriod"/>
            </a:pPr>
            <a:r>
              <a:rPr lang="fr-FR" sz="1600" cap="none" dirty="0"/>
              <a:t>la recherche sémantique va devenir si efficace qu’il faudra s’adapter, même si elle est moins transparente</a:t>
            </a:r>
          </a:p>
          <a:p>
            <a:pPr marL="342900" indent="-342900">
              <a:buFont typeface="+mj-lt"/>
              <a:buAutoNum type="arabicPeriod"/>
            </a:pPr>
            <a:r>
              <a:rPr lang="fr-FR" sz="1600" cap="none" dirty="0"/>
              <a:t>l’extraction d’informations sera de plus en plus populaire (dans un 1</a:t>
            </a:r>
            <a:r>
              <a:rPr lang="fr-FR" sz="1600" cap="none" baseline="30000" dirty="0"/>
              <a:t>er</a:t>
            </a:r>
            <a:r>
              <a:rPr lang="fr-FR" sz="1600" cap="none" dirty="0"/>
              <a:t> ou un </a:t>
            </a:r>
            <a:r>
              <a:rPr lang="fr-FR" sz="1600" cap="none" dirty="0" err="1"/>
              <a:t>2</a:t>
            </a:r>
            <a:r>
              <a:rPr lang="fr-FR" sz="1600" cap="none" baseline="30000" dirty="0" err="1"/>
              <a:t>nd</a:t>
            </a:r>
            <a:r>
              <a:rPr lang="fr-FR" sz="1600" cap="none" dirty="0"/>
              <a:t> temps de la recherche ?)</a:t>
            </a:r>
          </a:p>
          <a:p>
            <a:pPr marL="342900" indent="-342900">
              <a:buFont typeface="+mj-lt"/>
              <a:buAutoNum type="arabicPeriod"/>
            </a:pPr>
            <a:r>
              <a:rPr lang="fr-FR" sz="1600" cap="none" dirty="0"/>
              <a:t>les agents de recherche commenceront à se développer</a:t>
            </a:r>
          </a:p>
        </p:txBody>
      </p:sp>
    </p:spTree>
    <p:extLst>
      <p:ext uri="{BB962C8B-B14F-4D97-AF65-F5344CB8AC3E}">
        <p14:creationId xmlns:p14="http://schemas.microsoft.com/office/powerpoint/2010/main" val="9518764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BC3DB04-4308-8F48-9F46-3DD10B9C39CA}"/>
              </a:ext>
            </a:extLst>
          </p:cNvPr>
          <p:cNvPicPr>
            <a:picLocks noChangeAspect="1"/>
          </p:cNvPicPr>
          <p:nvPr/>
        </p:nvPicPr>
        <p:blipFill>
          <a:blip r:embed="rId2"/>
          <a:stretch>
            <a:fillRect/>
          </a:stretch>
        </p:blipFill>
        <p:spPr>
          <a:xfrm>
            <a:off x="1820574" y="652388"/>
            <a:ext cx="5502851" cy="5810703"/>
          </a:xfrm>
          <a:prstGeom prst="rect">
            <a:avLst/>
          </a:prstGeom>
        </p:spPr>
      </p:pic>
      <p:sp>
        <p:nvSpPr>
          <p:cNvPr id="9" name="ZoneTexte 8">
            <a:extLst>
              <a:ext uri="{FF2B5EF4-FFF2-40B4-BE49-F238E27FC236}">
                <a16:creationId xmlns:a16="http://schemas.microsoft.com/office/drawing/2014/main" id="{B4709284-8DED-6C6E-C98A-65D0EB59C33B}"/>
              </a:ext>
            </a:extLst>
          </p:cNvPr>
          <p:cNvSpPr txBox="1"/>
          <p:nvPr/>
        </p:nvSpPr>
        <p:spPr>
          <a:xfrm>
            <a:off x="3840480" y="6463091"/>
            <a:ext cx="2225040" cy="215444"/>
          </a:xfrm>
          <a:prstGeom prst="rect">
            <a:avLst/>
          </a:prstGeom>
          <a:noFill/>
        </p:spPr>
        <p:txBody>
          <a:bodyPr wrap="square">
            <a:spAutoFit/>
          </a:bodyPr>
          <a:lstStyle/>
          <a:p>
            <a:r>
              <a:rPr lang="fr-FR" sz="800" dirty="0">
                <a:hlinkClick r:id="rId3"/>
              </a:rPr>
              <a:t>Web of science research assistant, d. 2025</a:t>
            </a:r>
            <a:endParaRPr lang="fr-FR" sz="800" dirty="0"/>
          </a:p>
        </p:txBody>
      </p:sp>
    </p:spTree>
    <p:extLst>
      <p:ext uri="{BB962C8B-B14F-4D97-AF65-F5344CB8AC3E}">
        <p14:creationId xmlns:p14="http://schemas.microsoft.com/office/powerpoint/2010/main" val="346247490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1ED31-502A-4072-9D5F-A6B2EABFEDDB}"/>
              </a:ext>
            </a:extLst>
          </p:cNvPr>
          <p:cNvSpPr>
            <a:spLocks noGrp="1"/>
          </p:cNvSpPr>
          <p:nvPr>
            <p:ph type="title"/>
          </p:nvPr>
        </p:nvSpPr>
        <p:spPr/>
        <p:txBody>
          <a:bodyPr/>
          <a:lstStyle/>
          <a:p>
            <a:r>
              <a:rPr lang="fr-FR" dirty="0"/>
              <a:t>CONCLUSION</a:t>
            </a:r>
          </a:p>
        </p:txBody>
      </p:sp>
      <p:sp>
        <p:nvSpPr>
          <p:cNvPr id="7" name="Espace réservé du texte 2">
            <a:extLst>
              <a:ext uri="{FF2B5EF4-FFF2-40B4-BE49-F238E27FC236}">
                <a16:creationId xmlns:a16="http://schemas.microsoft.com/office/drawing/2014/main" id="{CED5A05E-06F7-43C6-B6AB-5740742221BF}"/>
              </a:ext>
            </a:extLst>
          </p:cNvPr>
          <p:cNvSpPr txBox="1">
            <a:spLocks/>
          </p:cNvSpPr>
          <p:nvPr/>
        </p:nvSpPr>
        <p:spPr>
          <a:xfrm>
            <a:off x="3704770" y="2752725"/>
            <a:ext cx="5237349" cy="3992459"/>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des questions en suspens</a:t>
            </a:r>
          </a:p>
          <a:p>
            <a:endParaRPr lang="fr-FR" cap="none" dirty="0"/>
          </a:p>
          <a:p>
            <a:pPr marL="285750" indent="-285750">
              <a:spcAft>
                <a:spcPts val="300"/>
              </a:spcAft>
              <a:buFontTx/>
              <a:buChar char="-"/>
            </a:pPr>
            <a:r>
              <a:rPr lang="fr-FR" sz="1600" cap="none" dirty="0"/>
              <a:t>une vraie accélération des processus ?</a:t>
            </a:r>
          </a:p>
          <a:p>
            <a:pPr marL="742950" lvl="1" indent="-285750">
              <a:spcAft>
                <a:spcPts val="0"/>
              </a:spcAft>
              <a:buFontTx/>
              <a:buChar char="-"/>
            </a:pPr>
            <a:r>
              <a:rPr lang="fr-FR" sz="1600" dirty="0"/>
              <a:t>productivité vs pertinence</a:t>
            </a:r>
          </a:p>
          <a:p>
            <a:pPr marL="742950" lvl="1" indent="-285750">
              <a:spcAft>
                <a:spcPts val="0"/>
              </a:spcAft>
              <a:buFontTx/>
              <a:buChar char="-"/>
            </a:pPr>
            <a:r>
              <a:rPr lang="fr-FR" sz="1600" dirty="0"/>
              <a:t>perte de compétences (disciplinaires, techniques)</a:t>
            </a:r>
          </a:p>
          <a:p>
            <a:pPr marL="742950" lvl="1" indent="-285750">
              <a:spcAft>
                <a:spcPts val="0"/>
              </a:spcAft>
              <a:buFontTx/>
              <a:buChar char="-"/>
            </a:pPr>
            <a:endParaRPr lang="fr-FR" sz="1600" dirty="0"/>
          </a:p>
          <a:p>
            <a:pPr marL="285750" indent="-285750">
              <a:spcAft>
                <a:spcPts val="300"/>
              </a:spcAft>
              <a:buFontTx/>
              <a:buChar char="-"/>
            </a:pPr>
            <a:r>
              <a:rPr lang="fr-FR" sz="1600" cap="none" dirty="0"/>
              <a:t>un accroissement des inégalités ?</a:t>
            </a:r>
          </a:p>
          <a:p>
            <a:pPr marL="742950" lvl="1" indent="-285750">
              <a:spcAft>
                <a:spcPts val="0"/>
              </a:spcAft>
              <a:buFontTx/>
              <a:buChar char="-"/>
            </a:pPr>
            <a:r>
              <a:rPr lang="fr-FR" sz="1600" dirty="0"/>
              <a:t>des données (</a:t>
            </a:r>
            <a:r>
              <a:rPr lang="fr-FR" sz="1600" i="1" dirty="0"/>
              <a:t>open access </a:t>
            </a:r>
            <a:r>
              <a:rPr lang="fr-FR" sz="1600" dirty="0"/>
              <a:t>vs éditeurs)</a:t>
            </a:r>
          </a:p>
          <a:p>
            <a:pPr marL="742950" lvl="1" indent="-285750">
              <a:spcAft>
                <a:spcPts val="0"/>
              </a:spcAft>
              <a:buFontTx/>
              <a:buChar char="-"/>
            </a:pPr>
            <a:r>
              <a:rPr lang="fr-FR" sz="1600" dirty="0"/>
              <a:t>des usages (modèles freemium)</a:t>
            </a:r>
          </a:p>
          <a:p>
            <a:pPr marL="742950" lvl="1" indent="-285750">
              <a:spcAft>
                <a:spcPts val="0"/>
              </a:spcAft>
              <a:buFontTx/>
              <a:buChar char="-"/>
            </a:pPr>
            <a:endParaRPr lang="fr-FR" sz="1600" dirty="0"/>
          </a:p>
          <a:p>
            <a:pPr marL="285750" indent="-285750">
              <a:spcAft>
                <a:spcPts val="300"/>
              </a:spcAft>
              <a:buFontTx/>
              <a:buChar char="-"/>
            </a:pPr>
            <a:r>
              <a:rPr lang="fr-FR" sz="1600" cap="none" dirty="0"/>
              <a:t>un cadre éthique ?</a:t>
            </a:r>
          </a:p>
          <a:p>
            <a:pPr marL="742950" lvl="1" indent="-285750">
              <a:lnSpc>
                <a:spcPct val="110000"/>
              </a:lnSpc>
              <a:spcAft>
                <a:spcPts val="0"/>
              </a:spcAft>
              <a:buFontTx/>
              <a:buChar char="-"/>
            </a:pPr>
            <a:r>
              <a:rPr lang="fr-FR" sz="1600" dirty="0"/>
              <a:t>des données (légalité, confidentialité)</a:t>
            </a:r>
          </a:p>
          <a:p>
            <a:pPr marL="742950" lvl="1" indent="-285750">
              <a:lnSpc>
                <a:spcPct val="110000"/>
              </a:lnSpc>
              <a:spcAft>
                <a:spcPts val="0"/>
              </a:spcAft>
              <a:buFontTx/>
              <a:buChar char="-"/>
            </a:pPr>
            <a:r>
              <a:rPr lang="fr-FR" sz="1600" dirty="0"/>
              <a:t>des usages (transparence et responsabilité)</a:t>
            </a:r>
          </a:p>
          <a:p>
            <a:pPr marL="742950" lvl="1" indent="-285750">
              <a:buFontTx/>
              <a:buChar char="-"/>
            </a:pPr>
            <a:endParaRPr lang="fr-FR" sz="1600" cap="none" dirty="0"/>
          </a:p>
          <a:p>
            <a:pPr marL="742950" lvl="1" indent="-285750">
              <a:spcAft>
                <a:spcPts val="0"/>
              </a:spcAft>
              <a:buFontTx/>
              <a:buChar char="-"/>
            </a:pPr>
            <a:endParaRPr lang="fr-FR" sz="1600" dirty="0"/>
          </a:p>
          <a:p>
            <a:pPr marL="742950" lvl="1" indent="-285750">
              <a:buFontTx/>
              <a:buChar char="-"/>
            </a:pPr>
            <a:endParaRPr lang="fr-FR" sz="1600" dirty="0"/>
          </a:p>
          <a:p>
            <a:pPr marL="285750" indent="-285750">
              <a:buFontTx/>
              <a:buChar char="-"/>
            </a:pPr>
            <a:endParaRPr lang="fr-FR" sz="1600" dirty="0"/>
          </a:p>
          <a:p>
            <a:endParaRPr lang="fr-FR" sz="1600" dirty="0"/>
          </a:p>
          <a:p>
            <a:pPr marL="742950" lvl="1" indent="-285750">
              <a:buFontTx/>
              <a:buChar char="-"/>
            </a:pPr>
            <a:endParaRPr lang="fr-FR" sz="1600" cap="none" dirty="0"/>
          </a:p>
          <a:p>
            <a:pPr algn="ctr"/>
            <a:endParaRPr lang="fr-FR" altLang="fr-FR" cap="none" dirty="0"/>
          </a:p>
        </p:txBody>
      </p:sp>
      <p:pic>
        <p:nvPicPr>
          <p:cNvPr id="4" name="Image 3">
            <a:extLst>
              <a:ext uri="{FF2B5EF4-FFF2-40B4-BE49-F238E27FC236}">
                <a16:creationId xmlns:a16="http://schemas.microsoft.com/office/drawing/2014/main" id="{B13BC13D-94E0-430B-8595-DED93ACDEF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815" y="4651900"/>
            <a:ext cx="1561685" cy="1561685"/>
          </a:xfrm>
          <a:prstGeom prst="rect">
            <a:avLst/>
          </a:prstGeom>
        </p:spPr>
      </p:pic>
    </p:spTree>
    <p:extLst>
      <p:ext uri="{BB962C8B-B14F-4D97-AF65-F5344CB8AC3E}">
        <p14:creationId xmlns:p14="http://schemas.microsoft.com/office/powerpoint/2010/main" val="9463182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1ED31-502A-4072-9D5F-A6B2EABFEDDB}"/>
              </a:ext>
            </a:extLst>
          </p:cNvPr>
          <p:cNvSpPr>
            <a:spLocks noGrp="1"/>
          </p:cNvSpPr>
          <p:nvPr>
            <p:ph type="title"/>
          </p:nvPr>
        </p:nvSpPr>
        <p:spPr/>
        <p:txBody>
          <a:bodyPr/>
          <a:lstStyle/>
          <a:p>
            <a:r>
              <a:rPr lang="fr-FR" dirty="0"/>
              <a:t>CONCLUSION</a:t>
            </a:r>
          </a:p>
        </p:txBody>
      </p:sp>
      <p:sp>
        <p:nvSpPr>
          <p:cNvPr id="4" name="Espace réservé du texte 2">
            <a:extLst>
              <a:ext uri="{FF2B5EF4-FFF2-40B4-BE49-F238E27FC236}">
                <a16:creationId xmlns:a16="http://schemas.microsoft.com/office/drawing/2014/main" id="{8EA6BEA4-E368-4210-A954-7284D70EB546}"/>
              </a:ext>
            </a:extLst>
          </p:cNvPr>
          <p:cNvSpPr>
            <a:spLocks noGrp="1"/>
          </p:cNvSpPr>
          <p:nvPr>
            <p:ph type="body" idx="1"/>
          </p:nvPr>
        </p:nvSpPr>
        <p:spPr>
          <a:xfrm>
            <a:off x="3768270" y="855407"/>
            <a:ext cx="4918528" cy="5742294"/>
          </a:xfrm>
        </p:spPr>
        <p:txBody>
          <a:bodyPr>
            <a:normAutofit fontScale="47500" lnSpcReduction="20000"/>
          </a:bodyPr>
          <a:lstStyle/>
          <a:p>
            <a:pPr algn="ctr"/>
            <a:r>
              <a:rPr lang="fr-FR" sz="3300" cap="none" dirty="0"/>
              <a:t>Bonnes pratiques pour utiliser l’IA</a:t>
            </a:r>
            <a:br>
              <a:rPr lang="fr-FR" sz="3300" cap="none" dirty="0"/>
            </a:br>
            <a:r>
              <a:rPr lang="fr-FR" sz="3300" cap="none" dirty="0"/>
              <a:t> à des fins académiques</a:t>
            </a:r>
          </a:p>
          <a:p>
            <a:pPr>
              <a:lnSpc>
                <a:spcPct val="120000"/>
              </a:lnSpc>
              <a:spcAft>
                <a:spcPts val="300"/>
              </a:spcAft>
            </a:pPr>
            <a:endParaRPr lang="fr-FR" cap="none" dirty="0"/>
          </a:p>
          <a:p>
            <a:pPr marL="342900" indent="-342900">
              <a:lnSpc>
                <a:spcPct val="120000"/>
              </a:lnSpc>
              <a:spcBef>
                <a:spcPts val="600"/>
              </a:spcBef>
              <a:spcAft>
                <a:spcPts val="0"/>
              </a:spcAft>
              <a:buAutoNum type="arabicPeriod"/>
            </a:pPr>
            <a:r>
              <a:rPr lang="fr-FR" sz="2400" cap="none" dirty="0"/>
              <a:t>Utilisez l’IA pour la structure et non le contenu</a:t>
            </a:r>
          </a:p>
          <a:p>
            <a:pPr>
              <a:lnSpc>
                <a:spcPct val="120000"/>
              </a:lnSpc>
              <a:spcAft>
                <a:spcPts val="300"/>
              </a:spcAft>
            </a:pPr>
            <a:r>
              <a:rPr lang="en-US" cap="none" dirty="0"/>
              <a:t>		“</a:t>
            </a:r>
            <a:r>
              <a:rPr lang="en-US" i="1" cap="none" dirty="0"/>
              <a:t>Predictable content, for our purposes, is of little use.</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2"/>
            </a:pPr>
            <a:r>
              <a:rPr lang="fr-FR" sz="2400" cap="none" dirty="0"/>
              <a:t>Déléguez le travail académique à l’IA et non la réflexion</a:t>
            </a:r>
          </a:p>
          <a:p>
            <a:pPr>
              <a:lnSpc>
                <a:spcPct val="120000"/>
              </a:lnSpc>
              <a:spcAft>
                <a:spcPts val="300"/>
              </a:spcAft>
            </a:pPr>
            <a:r>
              <a:rPr lang="en-US" cap="none" dirty="0"/>
              <a:t>		“</a:t>
            </a:r>
            <a:r>
              <a:rPr lang="en-US" i="1" cap="none" dirty="0"/>
              <a:t>We cannot outsource our thinking.</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3"/>
            </a:pPr>
            <a:r>
              <a:rPr lang="fr-FR" sz="2400" cap="none" dirty="0"/>
              <a:t>Traitez l’IA comme un assistant de recherche, et non comme un encadrant</a:t>
            </a:r>
          </a:p>
          <a:p>
            <a:pPr marL="898525">
              <a:lnSpc>
                <a:spcPct val="120000"/>
              </a:lnSpc>
              <a:spcAft>
                <a:spcPts val="300"/>
              </a:spcAft>
            </a:pPr>
            <a:r>
              <a:rPr lang="en-US" cap="none" dirty="0"/>
              <a:t>“</a:t>
            </a:r>
            <a:r>
              <a:rPr lang="en-US" i="1" cap="none" dirty="0"/>
              <a:t>I try to imagine AI apps as smart, willing, eager-to-learn research assistants. They can do certain tasks very efficiently, but I still have to check their output.</a:t>
            </a:r>
            <a:r>
              <a:rPr lang="en-US" cap="none" dirty="0"/>
              <a:t>”</a:t>
            </a:r>
          </a:p>
          <a:p>
            <a:pPr marL="898525">
              <a:lnSpc>
                <a:spcPct val="120000"/>
              </a:lnSpc>
              <a:spcAft>
                <a:spcPts val="300"/>
              </a:spcAft>
            </a:pPr>
            <a:endParaRPr lang="en-US" cap="none" dirty="0"/>
          </a:p>
          <a:p>
            <a:pPr marL="457200" indent="-457200">
              <a:lnSpc>
                <a:spcPct val="120000"/>
              </a:lnSpc>
              <a:spcBef>
                <a:spcPts val="600"/>
              </a:spcBef>
              <a:spcAft>
                <a:spcPts val="0"/>
              </a:spcAft>
              <a:buFont typeface="+mj-lt"/>
              <a:buAutoNum type="arabicPeriod" startAt="4"/>
            </a:pPr>
            <a:r>
              <a:rPr lang="fr-FR" sz="2400" cap="none" dirty="0"/>
              <a:t>Ne faites pas trop confiance à l’IA et n’oubliez pas d’utiliser votre bon sens</a:t>
            </a:r>
          </a:p>
          <a:p>
            <a:pPr marL="342900" indent="-342900">
              <a:lnSpc>
                <a:spcPct val="120000"/>
              </a:lnSpc>
              <a:spcBef>
                <a:spcPts val="600"/>
              </a:spcBef>
              <a:spcAft>
                <a:spcPts val="0"/>
              </a:spcAft>
              <a:buFont typeface="Arial"/>
              <a:buAutoNum type="arabicPeriod" startAt="4"/>
            </a:pPr>
            <a:endParaRPr lang="fr-FR" cap="none" dirty="0"/>
          </a:p>
          <a:p>
            <a:pPr marL="342900" indent="-342900">
              <a:lnSpc>
                <a:spcPct val="120000"/>
              </a:lnSpc>
              <a:spcBef>
                <a:spcPts val="600"/>
              </a:spcBef>
              <a:spcAft>
                <a:spcPts val="0"/>
              </a:spcAft>
              <a:buFont typeface="Arial"/>
              <a:buAutoNum type="arabicPeriod" startAt="4"/>
            </a:pPr>
            <a:r>
              <a:rPr lang="fr-FR" sz="2400" cap="none" dirty="0"/>
              <a:t>L’IA n’est ni l’utopie rêvée ni la dystopie crainte</a:t>
            </a:r>
          </a:p>
          <a:p>
            <a:pPr>
              <a:lnSpc>
                <a:spcPct val="120000"/>
              </a:lnSpc>
              <a:spcAft>
                <a:spcPts val="300"/>
              </a:spcAft>
            </a:pPr>
            <a:r>
              <a:rPr lang="en-US" cap="none" dirty="0"/>
              <a:t>		“</a:t>
            </a:r>
            <a:r>
              <a:rPr lang="en-US" i="1" cap="none" dirty="0"/>
              <a:t>We should try to understand them as what they actually are.</a:t>
            </a:r>
            <a:r>
              <a:rPr lang="en-US" cap="none" dirty="0"/>
              <a:t>”</a:t>
            </a:r>
          </a:p>
          <a:p>
            <a:pPr marL="342900" indent="-342900">
              <a:lnSpc>
                <a:spcPct val="120000"/>
              </a:lnSpc>
              <a:spcAft>
                <a:spcPts val="300"/>
              </a:spcAft>
              <a:buFont typeface="Arial"/>
              <a:buAutoNum type="arabicPeriod"/>
            </a:pPr>
            <a:endParaRPr lang="en-US" cap="none" dirty="0"/>
          </a:p>
          <a:p>
            <a:pPr marL="457200" indent="-457200">
              <a:lnSpc>
                <a:spcPct val="120000"/>
              </a:lnSpc>
              <a:spcBef>
                <a:spcPts val="600"/>
              </a:spcBef>
              <a:spcAft>
                <a:spcPts val="0"/>
              </a:spcAft>
              <a:buFont typeface="+mj-lt"/>
              <a:buAutoNum type="arabicPeriod" startAt="6"/>
            </a:pPr>
            <a:r>
              <a:rPr lang="fr-FR" sz="2400" cap="none" dirty="0"/>
              <a:t>Intéressez-vous à ces outils</a:t>
            </a:r>
          </a:p>
          <a:p>
            <a:pPr>
              <a:lnSpc>
                <a:spcPct val="120000"/>
              </a:lnSpc>
              <a:spcAft>
                <a:spcPts val="300"/>
              </a:spcAft>
            </a:pPr>
            <a:r>
              <a:rPr lang="en-US" cap="none" dirty="0"/>
              <a:t>		“</a:t>
            </a:r>
            <a:r>
              <a:rPr lang="en-US" i="1" cap="none" dirty="0"/>
              <a:t>AI apps are here to stay</a:t>
            </a:r>
            <a:r>
              <a:rPr lang="en-US" cap="none" dirty="0"/>
              <a:t>”</a:t>
            </a:r>
          </a:p>
          <a:p>
            <a:pPr>
              <a:lnSpc>
                <a:spcPct val="120000"/>
              </a:lnSpc>
              <a:spcAft>
                <a:spcPts val="300"/>
              </a:spcAft>
            </a:pPr>
            <a:endParaRPr lang="fr-FR" cap="none" dirty="0">
              <a:highlight>
                <a:srgbClr val="FF0000"/>
              </a:highlight>
            </a:endParaRPr>
          </a:p>
          <a:p>
            <a:pPr marL="342900" indent="-342900">
              <a:lnSpc>
                <a:spcPct val="120000"/>
              </a:lnSpc>
              <a:spcAft>
                <a:spcPts val="300"/>
              </a:spcAft>
              <a:buFont typeface="Arial"/>
              <a:buAutoNum type="arabicPeriod"/>
            </a:pPr>
            <a:endParaRPr lang="fr-FR" cap="none" dirty="0"/>
          </a:p>
          <a:p>
            <a:pPr>
              <a:lnSpc>
                <a:spcPct val="120000"/>
              </a:lnSpc>
              <a:spcAft>
                <a:spcPts val="300"/>
              </a:spcAft>
            </a:pPr>
            <a:r>
              <a:rPr lang="en-US" cap="none" dirty="0"/>
              <a:t>“</a:t>
            </a:r>
            <a:r>
              <a:rPr lang="en-US" i="1" cap="none" dirty="0"/>
              <a:t>I’d like to end with a simple call that we should try to combine artificial intelligence with human intelligence and not with human stupidity.</a:t>
            </a:r>
            <a:r>
              <a:rPr lang="en-US" cap="none" dirty="0"/>
              <a:t> ”</a:t>
            </a:r>
          </a:p>
          <a:p>
            <a:endParaRPr lang="fr-FR" cap="none" dirty="0"/>
          </a:p>
          <a:p>
            <a:pPr algn="ctr"/>
            <a:r>
              <a:rPr lang="fr-FR" altLang="fr-FR" cap="none" dirty="0">
                <a:hlinkClick r:id="rId3"/>
              </a:rPr>
              <a:t>traduit de Mushtaq Bilal, 09/2023</a:t>
            </a:r>
            <a:endParaRPr lang="fr-FR" altLang="fr-FR" cap="none" dirty="0"/>
          </a:p>
        </p:txBody>
      </p:sp>
      <p:pic>
        <p:nvPicPr>
          <p:cNvPr id="8" name="Image 7">
            <a:extLst>
              <a:ext uri="{FF2B5EF4-FFF2-40B4-BE49-F238E27FC236}">
                <a16:creationId xmlns:a16="http://schemas.microsoft.com/office/drawing/2014/main" id="{B9883D55-D3BD-48B0-A99B-786051B60E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898" y="4777381"/>
            <a:ext cx="1468800" cy="1468800"/>
          </a:xfrm>
          <a:prstGeom prst="rect">
            <a:avLst/>
          </a:prstGeom>
        </p:spPr>
      </p:pic>
    </p:spTree>
    <p:extLst>
      <p:ext uri="{BB962C8B-B14F-4D97-AF65-F5344CB8AC3E}">
        <p14:creationId xmlns:p14="http://schemas.microsoft.com/office/powerpoint/2010/main" val="11426253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77500" lnSpcReduction="20000"/>
          </a:bodyPr>
          <a:lstStyle/>
          <a:p>
            <a:pPr marL="0" indent="0">
              <a:buNone/>
            </a:pPr>
            <a:r>
              <a:rPr lang="fr-FR" sz="1600" b="1" dirty="0">
                <a:solidFill>
                  <a:srgbClr val="9E91EF"/>
                </a:solidFill>
              </a:rPr>
              <a:t>Contexte (1)</a:t>
            </a:r>
          </a:p>
          <a:p>
            <a:endParaRPr lang="fr-FR" sz="1100" dirty="0"/>
          </a:p>
          <a:p>
            <a:pPr marL="180975" indent="-180975">
              <a:spcAft>
                <a:spcPts val="300"/>
              </a:spcAft>
              <a:buNone/>
            </a:pPr>
            <a:r>
              <a:rPr lang="fr-FR" sz="1000" dirty="0"/>
              <a:t>Académie des technologies. </a:t>
            </a:r>
            <a:r>
              <a:rPr lang="fr-FR" sz="1000" i="1" dirty="0"/>
              <a:t>Prouesses et limites de l’imitation artificielle de langages. Les agents conversationnels intelligents dont </a:t>
            </a:r>
            <a:r>
              <a:rPr lang="fr-FR" sz="1000" i="1" dirty="0" err="1"/>
              <a:t>ChatGPT</a:t>
            </a:r>
            <a:r>
              <a:rPr lang="fr-FR" sz="1000" dirty="0"/>
              <a:t>. Avis de l’Académie des technologies. 04/2023. 22 p. </a:t>
            </a:r>
            <a:r>
              <a:rPr lang="fr-FR" sz="1000" dirty="0">
                <a:hlinkClick r:id="rId3"/>
              </a:rPr>
              <a:t>https://www.academie-technologies.fr/wp-content/uploads/2023/05/20230504-Avis-AT-agents-conversationnels-ChatGPT.pdf</a:t>
            </a:r>
            <a:r>
              <a:rPr lang="fr-FR" sz="1000" dirty="0"/>
              <a:t>. </a:t>
            </a:r>
          </a:p>
          <a:p>
            <a:pPr marL="180975" indent="-180975">
              <a:spcAft>
                <a:spcPts val="300"/>
              </a:spcAft>
              <a:buNone/>
            </a:pPr>
            <a:r>
              <a:rPr lang="en-US" sz="1000" dirty="0"/>
              <a:t>Jens Peter Andersen et al. « Generative Artificial Intelligence (</a:t>
            </a:r>
            <a:r>
              <a:rPr lang="en-US" sz="1000" dirty="0" err="1"/>
              <a:t>GenAI</a:t>
            </a:r>
            <a:r>
              <a:rPr lang="en-US" sz="1000" dirty="0"/>
              <a:t>) in the Research Process – a Survey of Researchers’ Practices and Perceptions ». </a:t>
            </a:r>
            <a:r>
              <a:rPr lang="en-US" sz="1000" i="1" dirty="0"/>
              <a:t>Technology in Society</a:t>
            </a:r>
            <a:r>
              <a:rPr lang="en-US" sz="1000" dirty="0"/>
              <a:t>. (2025): 102813. </a:t>
            </a:r>
            <a:r>
              <a:rPr lang="en-US" sz="1000" dirty="0">
                <a:hlinkClick r:id="rId4"/>
              </a:rPr>
              <a:t>https://doi.org/10.1016/j.techsoc.2025.102813</a:t>
            </a:r>
            <a:r>
              <a:rPr lang="en-US" sz="1000" dirty="0"/>
              <a:t>. </a:t>
            </a:r>
            <a:endParaRPr lang="fr-FR" sz="1000" dirty="0"/>
          </a:p>
          <a:p>
            <a:pPr marL="180975" indent="-180975">
              <a:spcAft>
                <a:spcPts val="300"/>
              </a:spcAft>
              <a:buNone/>
            </a:pPr>
            <a:r>
              <a:rPr lang="fr-FR" sz="1000" dirty="0"/>
              <a:t>Boris Barraud. « L’intelligence de l’intelligence artificielle ». </a:t>
            </a:r>
            <a:r>
              <a:rPr lang="fr-FR" sz="1000" i="1" dirty="0"/>
              <a:t>In L’intelligence artificielle – Dans toutes ses dimensions. </a:t>
            </a:r>
            <a:r>
              <a:rPr lang="fr-FR" sz="1000" dirty="0"/>
              <a:t>Paris : L’Harmattan, 2019. </a:t>
            </a:r>
            <a:r>
              <a:rPr lang="fr-FR" sz="1000" dirty="0">
                <a:hlinkClick r:id="rId5"/>
              </a:rPr>
              <a:t>https://hal.science/hal-02327501v3/document</a:t>
            </a:r>
            <a:r>
              <a:rPr lang="fr-FR" sz="1000" dirty="0"/>
              <a:t>.</a:t>
            </a:r>
          </a:p>
          <a:p>
            <a:pPr marL="180975" indent="-180975">
              <a:spcAft>
                <a:spcPts val="300"/>
              </a:spcAft>
              <a:buNone/>
            </a:pPr>
            <a:r>
              <a:rPr lang="fr-FR" sz="1000" dirty="0"/>
              <a:t>Emmanuel Barthe. « IA générative c/ Moteurs de recherche – Les RAG hallucinent eux aussi ». </a:t>
            </a:r>
            <a:r>
              <a:rPr lang="fr-FR" sz="1000" i="1" dirty="0"/>
              <a:t>Précisément.</a:t>
            </a:r>
            <a:r>
              <a:rPr lang="fr-FR" sz="1000" dirty="0"/>
              <a:t> 22/05/2024. </a:t>
            </a:r>
            <a:r>
              <a:rPr lang="fr-FR" sz="1000" dirty="0">
                <a:hlinkClick r:id="rId6"/>
              </a:rPr>
              <a:t>https://precisement.org/blog/IA-c-Moteurs-de-recherche-Et-les-RAG-hallucinent-eux-aussi.html</a:t>
            </a:r>
            <a:r>
              <a:rPr lang="fr-FR" sz="1000" dirty="0"/>
              <a:t>. </a:t>
            </a:r>
          </a:p>
          <a:p>
            <a:pPr marL="180975" indent="-180975">
              <a:spcAft>
                <a:spcPts val="300"/>
              </a:spcAft>
              <a:buNone/>
            </a:pPr>
            <a:r>
              <a:rPr lang="fr-FR" sz="1000" dirty="0"/>
              <a:t>Emmanuelle </a:t>
            </a:r>
            <a:r>
              <a:rPr lang="fr-FR" sz="1000" dirty="0" err="1"/>
              <a:t>Bermès</a:t>
            </a:r>
            <a:r>
              <a:rPr lang="fr-FR" sz="1000" dirty="0"/>
              <a:t>. « Le futur de la recherche documentaire : RAG time ! ». </a:t>
            </a:r>
            <a:r>
              <a:rPr lang="fr-FR" sz="1000" i="1" dirty="0" err="1"/>
              <a:t>Figoblog</a:t>
            </a:r>
            <a:r>
              <a:rPr lang="fr-FR" sz="1000" dirty="0"/>
              <a:t>. 30/03/2024. </a:t>
            </a:r>
            <a:r>
              <a:rPr lang="fr-FR" sz="1000" dirty="0">
                <a:hlinkClick r:id="rId7"/>
              </a:rPr>
              <a:t>https://figoblog.org/2024/03/30/le-futur-de-la-recherche-documentaire-rag-time/</a:t>
            </a:r>
            <a:r>
              <a:rPr lang="fr-FR" sz="1000" dirty="0"/>
              <a:t>.</a:t>
            </a:r>
          </a:p>
          <a:p>
            <a:pPr marL="180975" indent="-180975">
              <a:spcAft>
                <a:spcPts val="300"/>
              </a:spcAft>
              <a:buNone/>
            </a:pPr>
            <a:r>
              <a:rPr lang="fr-FR" sz="1000" dirty="0"/>
              <a:t>Aline Bouchard. </a:t>
            </a:r>
            <a:r>
              <a:rPr lang="fr-FR" sz="1000" i="1" dirty="0" err="1"/>
              <a:t>ChatGPT</a:t>
            </a:r>
            <a:r>
              <a:rPr lang="fr-FR" sz="1000" i="1" dirty="0"/>
              <a:t> et les autres : recherche d’information et intelligence artificielle</a:t>
            </a:r>
            <a:r>
              <a:rPr lang="fr-FR" sz="1000" dirty="0"/>
              <a:t>. 12/2023. 122 p. </a:t>
            </a:r>
            <a:r>
              <a:rPr lang="fr-FR" sz="1000" dirty="0">
                <a:hlinkClick r:id="rId8"/>
              </a:rPr>
              <a:t>https://urfist.chartes.psl.eu/ressources/chatgpt-et-les-autres-recherche-d-information-et-intelligence-artificielle</a:t>
            </a:r>
            <a:r>
              <a:rPr lang="fr-FR" sz="1000" dirty="0"/>
              <a:t>.</a:t>
            </a:r>
          </a:p>
          <a:p>
            <a:pPr marL="180975" indent="-180975">
              <a:spcAft>
                <a:spcPts val="300"/>
              </a:spcAft>
              <a:buNone/>
            </a:pPr>
            <a:r>
              <a:rPr lang="fr-FR" sz="1000" dirty="0"/>
              <a:t>Commission européenne.</a:t>
            </a:r>
            <a:r>
              <a:rPr lang="en-US" sz="1000" dirty="0"/>
              <a:t> European Research Council Executive Agency. </a:t>
            </a:r>
            <a:r>
              <a:rPr lang="en-US" sz="1000" i="1" dirty="0"/>
              <a:t>Use and impact of artificial intelligence in the scientific process </a:t>
            </a:r>
            <a:r>
              <a:rPr lang="en-US" sz="1000" dirty="0"/>
              <a:t>– Foresight, Publications Office of the European Union. 2023. 14 p. </a:t>
            </a:r>
            <a:r>
              <a:rPr lang="en-US" sz="1000" dirty="0">
                <a:hlinkClick r:id="rId9"/>
              </a:rPr>
              <a:t>https://data.europa.eu/doi/10.2828/10694</a:t>
            </a:r>
            <a:r>
              <a:rPr lang="fr-FR" sz="1000" dirty="0"/>
              <a:t>. </a:t>
            </a:r>
          </a:p>
          <a:p>
            <a:pPr marL="180975" indent="-180975">
              <a:spcAft>
                <a:spcPts val="300"/>
              </a:spcAft>
              <a:buNone/>
            </a:pPr>
            <a:r>
              <a:rPr lang="fr-FR" sz="1000" dirty="0"/>
              <a:t>Santhosh Eapen. « </a:t>
            </a:r>
            <a:r>
              <a:rPr lang="en-US" sz="1000" dirty="0"/>
              <a:t>Beyond traditional search: The rise of AI-driven science search engines</a:t>
            </a:r>
            <a:r>
              <a:rPr lang="fr-FR" sz="1000" dirty="0"/>
              <a:t> ». </a:t>
            </a:r>
            <a:r>
              <a:rPr lang="fr-FR" sz="1000" i="1" dirty="0"/>
              <a:t>Research </a:t>
            </a:r>
            <a:r>
              <a:rPr lang="fr-FR" sz="1000" i="1" dirty="0" err="1"/>
              <a:t>Rundown</a:t>
            </a:r>
            <a:r>
              <a:rPr lang="fr-FR" sz="1000" i="1" dirty="0"/>
              <a:t>.</a:t>
            </a:r>
            <a:r>
              <a:rPr lang="fr-FR" sz="1000" dirty="0"/>
              <a:t> 24/04/2023. </a:t>
            </a:r>
            <a:r>
              <a:rPr lang="fr-FR" sz="1000" dirty="0">
                <a:hlinkClick r:id="rId10"/>
              </a:rPr>
              <a:t>https://sanjoe.blog/2023/04/24/beyond-traditional-search-the-rise-of-ai-driven-science-search-engines/</a:t>
            </a:r>
            <a:r>
              <a:rPr lang="fr-FR" sz="1000" dirty="0"/>
              <a:t>. </a:t>
            </a:r>
          </a:p>
          <a:p>
            <a:pPr marL="180975" indent="-180975">
              <a:spcAft>
                <a:spcPts val="300"/>
              </a:spcAft>
              <a:buNone/>
            </a:pPr>
            <a:r>
              <a:rPr lang="en-US" sz="1000" dirty="0"/>
              <a:t>Andy </a:t>
            </a:r>
            <a:r>
              <a:rPr lang="en-US" sz="1000" dirty="0" err="1"/>
              <a:t>Extance</a:t>
            </a:r>
            <a:r>
              <a:rPr lang="en-US" sz="1000" dirty="0"/>
              <a:t>. « How AI Technology Can Tame the Scientific </a:t>
            </a:r>
            <a:r>
              <a:rPr lang="en-US" sz="1000" dirty="0" err="1"/>
              <a:t>ure</a:t>
            </a:r>
            <a:r>
              <a:rPr lang="en-US" sz="1000" dirty="0"/>
              <a:t> </a:t>
            </a:r>
            <a:r>
              <a:rPr lang="en-US" sz="1000" dirty="0" err="1"/>
              <a:t>revure</a:t>
            </a:r>
            <a:r>
              <a:rPr lang="en-US" sz="1000" dirty="0"/>
              <a:t> ». </a:t>
            </a:r>
            <a:r>
              <a:rPr lang="en-US" sz="1000" i="1" dirty="0"/>
              <a:t>Nature. </a:t>
            </a:r>
            <a:r>
              <a:rPr lang="en-US" sz="1000" dirty="0"/>
              <a:t>09/2018, vol. 561. p. 273‑74. </a:t>
            </a:r>
            <a:r>
              <a:rPr lang="en-US" sz="1000" dirty="0">
                <a:hlinkClick r:id="rId11"/>
              </a:rPr>
              <a:t>https://www.nature.com/articles/d41586-018-06617-5</a:t>
            </a:r>
            <a:r>
              <a:rPr lang="en-US" sz="1000" dirty="0"/>
              <a:t>. </a:t>
            </a:r>
            <a:endParaRPr lang="en-US" sz="1000" dirty="0">
              <a:highlight>
                <a:srgbClr val="FF0000"/>
              </a:highlight>
            </a:endParaRPr>
          </a:p>
          <a:p>
            <a:pPr marL="180975" indent="-180975">
              <a:spcAft>
                <a:spcPts val="300"/>
              </a:spcAft>
              <a:buNone/>
            </a:pPr>
            <a:r>
              <a:rPr lang="en-US" sz="1000" dirty="0" err="1"/>
              <a:t>Aishik</a:t>
            </a:r>
            <a:r>
              <a:rPr lang="en-US" sz="1000" dirty="0"/>
              <a:t> Ghosh. « How can artificial intelligence help scientists? A (non-exhaustive) overview</a:t>
            </a:r>
            <a:r>
              <a:rPr lang="fr-FR" sz="1000" dirty="0"/>
              <a:t> ». In 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2"/>
              </a:rPr>
              <a:t>https://www.oecd.org/publications/artificial-intelligence-in-science-a8d820bd-en.htm</a:t>
            </a:r>
            <a:r>
              <a:rPr lang="en-US" sz="1000" dirty="0"/>
              <a:t>. p. 105-112.</a:t>
            </a:r>
          </a:p>
          <a:p>
            <a:pPr marL="180975" indent="-180975">
              <a:spcAft>
                <a:spcPts val="300"/>
              </a:spcAft>
              <a:buNone/>
            </a:pPr>
            <a:r>
              <a:rPr lang="en-US" sz="1000" dirty="0"/>
              <a:t>Michael </a:t>
            </a:r>
            <a:r>
              <a:rPr lang="en-US" sz="1000" dirty="0" err="1"/>
              <a:t>Gusenbauer</a:t>
            </a:r>
            <a:r>
              <a:rPr lang="en-US" sz="1000" dirty="0"/>
              <a:t>. « Search where you will find most: Comparing the disciplinary coverage of 56 bibliographic databases ». </a:t>
            </a:r>
            <a:r>
              <a:rPr lang="en-US" sz="1000" i="1" dirty="0" err="1"/>
              <a:t>Scientometrics</a:t>
            </a:r>
            <a:r>
              <a:rPr lang="en-US" sz="1000" dirty="0"/>
              <a:t>, vol.127, n° 5, 2022, p. 2683‑2745. </a:t>
            </a:r>
            <a:r>
              <a:rPr lang="en-US" sz="1000" dirty="0">
                <a:hlinkClick r:id="rId13"/>
              </a:rPr>
              <a:t>https://link.springer.com/article/10.1007/s11192-022-04289-7</a:t>
            </a:r>
            <a:r>
              <a:rPr lang="en-US" sz="1000" dirty="0"/>
              <a:t>. </a:t>
            </a:r>
            <a:endParaRPr lang="fr-FR" sz="1000" dirty="0"/>
          </a:p>
          <a:p>
            <a:pPr marL="180975" indent="-180975">
              <a:spcAft>
                <a:spcPts val="300"/>
              </a:spcAft>
              <a:buNone/>
            </a:pPr>
            <a:r>
              <a:rPr lang="fr-FR" sz="1000" dirty="0"/>
              <a:t>Amanda </a:t>
            </a:r>
            <a:r>
              <a:rPr lang="fr-FR" sz="1000" dirty="0" err="1"/>
              <a:t>Heidt</a:t>
            </a:r>
            <a:r>
              <a:rPr lang="fr-FR" sz="1000" dirty="0"/>
              <a:t>. « Artificial-intelligence search engines </a:t>
            </a:r>
            <a:r>
              <a:rPr lang="fr-FR" sz="1000" dirty="0" err="1"/>
              <a:t>wrangle</a:t>
            </a:r>
            <a:r>
              <a:rPr lang="fr-FR" sz="1000" dirty="0"/>
              <a:t> academic </a:t>
            </a:r>
            <a:r>
              <a:rPr lang="fr-FR" sz="1000" dirty="0" err="1"/>
              <a:t>literature</a:t>
            </a:r>
            <a:r>
              <a:rPr lang="fr-FR" sz="1000" dirty="0"/>
              <a:t> ». </a:t>
            </a:r>
            <a:r>
              <a:rPr lang="fr-FR" sz="1000" i="1" dirty="0"/>
              <a:t>Nature. </a:t>
            </a:r>
            <a:r>
              <a:rPr lang="fr-FR" sz="1000" dirty="0"/>
              <a:t>2023. vol. 620. p. 456-457. </a:t>
            </a:r>
            <a:r>
              <a:rPr lang="fr-FR" sz="1000" dirty="0">
                <a:hlinkClick r:id="rId14"/>
              </a:rPr>
              <a:t>https://www.nature.com/articles/d41586-023-01907-z</a:t>
            </a:r>
            <a:r>
              <a:rPr lang="fr-FR" sz="1000" dirty="0"/>
              <a:t>. </a:t>
            </a:r>
            <a:endParaRPr lang="fr-FR" sz="1000" dirty="0">
              <a:highlight>
                <a:srgbClr val="FF0000"/>
              </a:highlight>
            </a:endParaRPr>
          </a:p>
          <a:p>
            <a:pPr marL="180975" indent="-180975">
              <a:spcAft>
                <a:spcPts val="300"/>
              </a:spcAft>
              <a:buNone/>
            </a:pPr>
            <a:r>
              <a:rPr lang="fr-FR" sz="1000" dirty="0"/>
              <a:t>Matthew Hutson. « </a:t>
            </a:r>
            <a:r>
              <a:rPr lang="fr-FR" sz="1000" dirty="0" err="1"/>
              <a:t>Artificial</a:t>
            </a:r>
            <a:r>
              <a:rPr lang="fr-FR" sz="1000" dirty="0"/>
              <a:t>-intelligence </a:t>
            </a:r>
            <a:r>
              <a:rPr lang="fr-FR" sz="1000" dirty="0" err="1"/>
              <a:t>tools</a:t>
            </a:r>
            <a:r>
              <a:rPr lang="fr-FR" sz="1000" dirty="0"/>
              <a:t> </a:t>
            </a:r>
            <a:r>
              <a:rPr lang="fr-FR" sz="1000" dirty="0" err="1"/>
              <a:t>aim</a:t>
            </a:r>
            <a:r>
              <a:rPr lang="fr-FR" sz="1000" dirty="0"/>
              <a:t> to </a:t>
            </a:r>
            <a:r>
              <a:rPr lang="fr-FR" sz="1000" dirty="0" err="1"/>
              <a:t>tame</a:t>
            </a:r>
            <a:r>
              <a:rPr lang="fr-FR" sz="1000" dirty="0"/>
              <a:t> the coronavirus </a:t>
            </a:r>
            <a:r>
              <a:rPr lang="fr-FR" sz="1000" dirty="0" err="1"/>
              <a:t>literature</a:t>
            </a:r>
            <a:r>
              <a:rPr lang="fr-FR" sz="1000" dirty="0"/>
              <a:t> ». </a:t>
            </a:r>
            <a:r>
              <a:rPr lang="fr-FR" sz="1000" i="1" dirty="0"/>
              <a:t>Nature.</a:t>
            </a:r>
            <a:r>
              <a:rPr lang="fr-FR" sz="1000" dirty="0"/>
              <a:t> 09/06/2020. </a:t>
            </a:r>
            <a:r>
              <a:rPr lang="fr-FR" sz="1000" dirty="0">
                <a:hlinkClick r:id="rId15"/>
              </a:rPr>
              <a:t>https://www.nature.com/articles/d41586-020-01733-7</a:t>
            </a:r>
            <a:r>
              <a:rPr lang="fr-FR" sz="1000" dirty="0"/>
              <a:t>. </a:t>
            </a:r>
          </a:p>
          <a:p>
            <a:pPr marL="180975" indent="-180975">
              <a:spcAft>
                <a:spcPts val="300"/>
              </a:spcAft>
              <a:buNone/>
            </a:pPr>
            <a:r>
              <a:rPr lang="fr-FR" sz="1000" dirty="0"/>
              <a:t>--. </a:t>
            </a:r>
            <a:r>
              <a:rPr lang="en-US" sz="1000" dirty="0"/>
              <a:t>« Could AI Help You to Write Your next Paper? ». </a:t>
            </a:r>
            <a:r>
              <a:rPr lang="en-US" sz="1000" i="1" dirty="0"/>
              <a:t>Nature. </a:t>
            </a:r>
            <a:r>
              <a:rPr lang="en-US" sz="1000" dirty="0"/>
              <a:t>vol. 611. 03/11/2022. p. 192‑93. </a:t>
            </a:r>
            <a:r>
              <a:rPr lang="en-US" sz="1000" dirty="0">
                <a:hlinkClick r:id="rId16"/>
              </a:rPr>
              <a:t>https://www.nature.com/articles/d41586-022-03479-w</a:t>
            </a:r>
            <a:r>
              <a:rPr lang="en-US" sz="1000" dirty="0"/>
              <a:t>. </a:t>
            </a:r>
            <a:endParaRPr lang="fr-FR" sz="1000" dirty="0"/>
          </a:p>
          <a:p>
            <a:pPr marL="180975" indent="-180975">
              <a:spcAft>
                <a:spcPts val="300"/>
              </a:spcAft>
              <a:buNone/>
            </a:pPr>
            <a:r>
              <a:rPr lang="fr-FR" sz="1000" dirty="0"/>
              <a:t>Nicola Jones. « AI science search engines expand </a:t>
            </a:r>
            <a:r>
              <a:rPr lang="fr-FR" sz="1000" dirty="0" err="1"/>
              <a:t>their</a:t>
            </a:r>
            <a:r>
              <a:rPr lang="fr-FR" sz="1000" dirty="0"/>
              <a:t> </a:t>
            </a:r>
            <a:r>
              <a:rPr lang="fr-FR" sz="1000" dirty="0" err="1"/>
              <a:t>reach</a:t>
            </a:r>
            <a:r>
              <a:rPr lang="fr-FR" sz="1000" dirty="0"/>
              <a:t> ». </a:t>
            </a:r>
            <a:r>
              <a:rPr lang="fr-FR" sz="1000" i="1" dirty="0"/>
              <a:t>Nature. </a:t>
            </a:r>
            <a:r>
              <a:rPr lang="fr-FR" sz="1000" dirty="0"/>
              <a:t>11/11/2016. </a:t>
            </a:r>
            <a:r>
              <a:rPr lang="fr-FR" sz="1000" dirty="0">
                <a:hlinkClick r:id="rId17"/>
              </a:rPr>
              <a:t>https://www.nature.com/articles/nature.2016.20964</a:t>
            </a:r>
            <a:r>
              <a:rPr lang="fr-FR" sz="1000" dirty="0"/>
              <a:t>. </a:t>
            </a:r>
          </a:p>
          <a:p>
            <a:pPr marL="180975" indent="-180975">
              <a:spcAft>
                <a:spcPts val="300"/>
              </a:spcAft>
              <a:buNone/>
            </a:pPr>
            <a:r>
              <a:rPr lang="fr-FR" sz="1000" dirty="0"/>
              <a:t>David Matthews. « </a:t>
            </a:r>
            <a:r>
              <a:rPr lang="fr-FR" sz="1000" dirty="0" err="1"/>
              <a:t>Drowning</a:t>
            </a:r>
            <a:r>
              <a:rPr lang="fr-FR" sz="1000" dirty="0"/>
              <a:t> in the </a:t>
            </a:r>
            <a:r>
              <a:rPr lang="fr-FR" sz="1000" dirty="0" err="1"/>
              <a:t>literature</a:t>
            </a:r>
            <a:r>
              <a:rPr lang="fr-FR" sz="1000" dirty="0"/>
              <a:t>? </a:t>
            </a:r>
            <a:r>
              <a:rPr lang="fr-FR" sz="1000" dirty="0" err="1"/>
              <a:t>These</a:t>
            </a:r>
            <a:r>
              <a:rPr lang="fr-FR" sz="1000" dirty="0"/>
              <a:t> smart software </a:t>
            </a:r>
            <a:r>
              <a:rPr lang="fr-FR" sz="1000" dirty="0" err="1"/>
              <a:t>tools</a:t>
            </a:r>
            <a:r>
              <a:rPr lang="fr-FR" sz="1000" dirty="0"/>
              <a:t> can help ». </a:t>
            </a:r>
            <a:r>
              <a:rPr lang="fr-FR" sz="1000" i="1" dirty="0"/>
              <a:t>Nature</a:t>
            </a:r>
            <a:r>
              <a:rPr lang="fr-FR" sz="1000" dirty="0"/>
              <a:t>. 2021, vol. 597. p. 141-142. </a:t>
            </a:r>
            <a:r>
              <a:rPr lang="fr-FR" sz="1000" dirty="0">
                <a:hlinkClick r:id="rId18"/>
              </a:rPr>
              <a:t>https://www.nature.com/articles/d41586-021-02346-4</a:t>
            </a:r>
            <a:r>
              <a:rPr lang="fr-FR" sz="1000" dirty="0"/>
              <a:t>. </a:t>
            </a:r>
          </a:p>
          <a:p>
            <a:pPr marL="180975" indent="-180975">
              <a:spcAft>
                <a:spcPts val="300"/>
              </a:spcAft>
              <a:buNone/>
            </a:pPr>
            <a:r>
              <a:rPr lang="fr-FR" sz="1000" dirty="0"/>
              <a:t>Josh Nicholson. « </a:t>
            </a:r>
            <a:r>
              <a:rPr lang="en-US" sz="1000" dirty="0"/>
              <a:t>How to Build a GPT-3 for Science</a:t>
            </a:r>
            <a:r>
              <a:rPr lang="fr-FR" sz="1000" dirty="0"/>
              <a:t> ». </a:t>
            </a:r>
            <a:r>
              <a:rPr lang="fr-FR" sz="1000" i="1" dirty="0"/>
              <a:t>Future. </a:t>
            </a:r>
            <a:r>
              <a:rPr lang="fr-FR" sz="1000" dirty="0"/>
              <a:t>18/08/2022. </a:t>
            </a:r>
            <a:r>
              <a:rPr lang="fr-FR" sz="1000" dirty="0">
                <a:hlinkClick r:id="rId19"/>
              </a:rPr>
              <a:t>https://future.com/how-to-build-gpt-3-for-science/</a:t>
            </a:r>
            <a:r>
              <a:rPr lang="fr-FR" sz="1000" dirty="0"/>
              <a:t>. </a:t>
            </a:r>
          </a:p>
          <a:p>
            <a:pPr marL="180975" indent="-180975">
              <a:spcAft>
                <a:spcPts val="300"/>
              </a:spcAft>
              <a:buNone/>
            </a:pPr>
            <a:r>
              <a:rPr lang="fr-FR" sz="1000" dirty="0">
                <a:sym typeface="Wingdings" panose="05000000000000000000" pitchFamily="2" charset="2"/>
              </a:rPr>
              <a:t>Linda </a:t>
            </a:r>
            <a:r>
              <a:rPr lang="fr-FR" sz="1000" dirty="0" err="1">
                <a:sym typeface="Wingdings" panose="05000000000000000000" pitchFamily="2" charset="2"/>
              </a:rPr>
              <a:t>Nordling</a:t>
            </a:r>
            <a:r>
              <a:rPr lang="fr-FR" sz="1000" dirty="0">
                <a:sym typeface="Wingdings" panose="05000000000000000000" pitchFamily="2" charset="2"/>
              </a:rPr>
              <a:t>. « How </a:t>
            </a:r>
            <a:r>
              <a:rPr lang="fr-FR" sz="1000" dirty="0" err="1">
                <a:sym typeface="Wingdings" panose="05000000000000000000" pitchFamily="2" charset="2"/>
              </a:rPr>
              <a:t>ChatGPT</a:t>
            </a:r>
            <a:r>
              <a:rPr lang="fr-FR" sz="1000" dirty="0">
                <a:sym typeface="Wingdings" panose="05000000000000000000" pitchFamily="2" charset="2"/>
              </a:rPr>
              <a:t> </a:t>
            </a:r>
            <a:r>
              <a:rPr lang="fr-FR" sz="1000" dirty="0" err="1">
                <a:sym typeface="Wingdings" panose="05000000000000000000" pitchFamily="2" charset="2"/>
              </a:rPr>
              <a:t>is</a:t>
            </a:r>
            <a:r>
              <a:rPr lang="fr-FR" sz="1000" dirty="0">
                <a:sym typeface="Wingdings" panose="05000000000000000000" pitchFamily="2" charset="2"/>
              </a:rPr>
              <a:t> </a:t>
            </a:r>
            <a:r>
              <a:rPr lang="fr-FR" sz="1000" dirty="0" err="1">
                <a:sym typeface="Wingdings" panose="05000000000000000000" pitchFamily="2" charset="2"/>
              </a:rPr>
              <a:t>transforming</a:t>
            </a:r>
            <a:r>
              <a:rPr lang="fr-FR" sz="1000" dirty="0">
                <a:sym typeface="Wingdings" panose="05000000000000000000" pitchFamily="2" charset="2"/>
              </a:rPr>
              <a:t> the postdoc </a:t>
            </a:r>
            <a:r>
              <a:rPr lang="fr-FR" sz="1000" dirty="0" err="1">
                <a:sym typeface="Wingdings" panose="05000000000000000000" pitchFamily="2" charset="2"/>
              </a:rPr>
              <a:t>experience</a:t>
            </a:r>
            <a:r>
              <a:rPr lang="fr-FR" sz="1000" dirty="0">
                <a:sym typeface="Wingdings" panose="05000000000000000000" pitchFamily="2" charset="2"/>
              </a:rPr>
              <a:t> ». </a:t>
            </a:r>
            <a:r>
              <a:rPr lang="fr-FR" sz="1000" i="1" dirty="0">
                <a:sym typeface="Wingdings" panose="05000000000000000000" pitchFamily="2" charset="2"/>
              </a:rPr>
              <a:t>Nature. </a:t>
            </a:r>
            <a:r>
              <a:rPr lang="fr-FR" sz="1000" dirty="0">
                <a:sym typeface="Wingdings" panose="05000000000000000000" pitchFamily="2" charset="2"/>
              </a:rPr>
              <a:t>2023. vol. 622. p. 655-657. </a:t>
            </a:r>
            <a:r>
              <a:rPr lang="fr-FR" sz="1000" dirty="0">
                <a:sym typeface="Wingdings" panose="05000000000000000000" pitchFamily="2" charset="2"/>
                <a:hlinkClick r:id="rId20"/>
              </a:rPr>
              <a:t>https://www.nature.com/articles/d41586-023-03235-8</a:t>
            </a:r>
            <a:r>
              <a:rPr lang="fr-FR" sz="1000" dirty="0">
                <a:sym typeface="Wingdings" panose="05000000000000000000" pitchFamily="2" charset="2"/>
              </a:rPr>
              <a:t>. </a:t>
            </a:r>
            <a:endParaRPr lang="fr-FR" sz="1000" dirty="0">
              <a:highlight>
                <a:srgbClr val="FF0000"/>
              </a:highlight>
              <a:sym typeface="Wingdings" panose="05000000000000000000" pitchFamily="2" charset="2"/>
            </a:endParaRPr>
          </a:p>
          <a:p>
            <a:pPr marL="180975" indent="-180975">
              <a:spcAft>
                <a:spcPts val="300"/>
              </a:spcAft>
              <a:buNone/>
            </a:pPr>
            <a:r>
              <a:rPr lang="fr-FR" sz="1000" dirty="0">
                <a:sym typeface="Wingdings" panose="05000000000000000000" pitchFamily="2" charset="2"/>
              </a:rPr>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sym typeface="Wingdings" panose="05000000000000000000" pitchFamily="2" charset="2"/>
                <a:hlinkClick r:id="rId12"/>
              </a:rPr>
              <a:t>https://www.oecd.org/publications/artificial-intelligence-in-science-a8d820bd-en.htm</a:t>
            </a:r>
            <a:r>
              <a:rPr lang="en-US"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Jeffrey M. </a:t>
            </a:r>
            <a:r>
              <a:rPr lang="fr-FR" sz="1000" dirty="0" err="1">
                <a:sym typeface="Wingdings" panose="05000000000000000000" pitchFamily="2" charset="2"/>
              </a:rPr>
              <a:t>Perkel</a:t>
            </a:r>
            <a:r>
              <a:rPr lang="fr-FR" sz="1000" dirty="0">
                <a:sym typeface="Wingdings" panose="05000000000000000000" pitchFamily="2" charset="2"/>
              </a:rPr>
              <a:t> et Richard Van </a:t>
            </a:r>
            <a:r>
              <a:rPr lang="fr-FR" sz="1000" dirty="0" err="1">
                <a:sym typeface="Wingdings" panose="05000000000000000000" pitchFamily="2" charset="2"/>
              </a:rPr>
              <a:t>Noorden</a:t>
            </a:r>
            <a:r>
              <a:rPr lang="fr-FR" sz="1000" dirty="0">
                <a:sym typeface="Wingdings" panose="05000000000000000000" pitchFamily="2" charset="2"/>
              </a:rPr>
              <a:t>. « </a:t>
            </a:r>
            <a:r>
              <a:rPr lang="fr-FR" sz="1000" dirty="0" err="1">
                <a:sym typeface="Wingdings" panose="05000000000000000000" pitchFamily="2" charset="2"/>
              </a:rPr>
              <a:t>tl;dr</a:t>
            </a:r>
            <a:r>
              <a:rPr lang="fr-FR" sz="1000" dirty="0">
                <a:sym typeface="Wingdings" panose="05000000000000000000" pitchFamily="2" charset="2"/>
              </a:rPr>
              <a:t>: </a:t>
            </a:r>
            <a:r>
              <a:rPr lang="fr-FR" sz="1000" dirty="0" err="1">
                <a:sym typeface="Wingdings" panose="05000000000000000000" pitchFamily="2" charset="2"/>
              </a:rPr>
              <a:t>this</a:t>
            </a:r>
            <a:r>
              <a:rPr lang="fr-FR" sz="1000" dirty="0">
                <a:sym typeface="Wingdings" panose="05000000000000000000" pitchFamily="2" charset="2"/>
              </a:rPr>
              <a:t> AI </a:t>
            </a:r>
            <a:r>
              <a:rPr lang="fr-FR" sz="1000" dirty="0" err="1">
                <a:sym typeface="Wingdings" panose="05000000000000000000" pitchFamily="2" charset="2"/>
              </a:rPr>
              <a:t>sums</a:t>
            </a:r>
            <a:r>
              <a:rPr lang="fr-FR" sz="1000" dirty="0">
                <a:sym typeface="Wingdings" panose="05000000000000000000" pitchFamily="2" charset="2"/>
              </a:rPr>
              <a:t> up </a:t>
            </a:r>
            <a:r>
              <a:rPr lang="fr-FR" sz="1000" dirty="0" err="1">
                <a:sym typeface="Wingdings" panose="05000000000000000000" pitchFamily="2" charset="2"/>
              </a:rPr>
              <a:t>research</a:t>
            </a:r>
            <a:r>
              <a:rPr lang="fr-FR" sz="1000" dirty="0">
                <a:sym typeface="Wingdings" panose="05000000000000000000" pitchFamily="2" charset="2"/>
              </a:rPr>
              <a:t> papers in a sentence ». </a:t>
            </a:r>
            <a:r>
              <a:rPr lang="fr-FR" sz="1000" i="1" dirty="0">
                <a:sym typeface="Wingdings" panose="05000000000000000000" pitchFamily="2" charset="2"/>
              </a:rPr>
              <a:t>Nature.</a:t>
            </a:r>
            <a:r>
              <a:rPr lang="fr-FR" sz="1000" dirty="0">
                <a:sym typeface="Wingdings" panose="05000000000000000000" pitchFamily="2" charset="2"/>
              </a:rPr>
              <a:t> 23/11/2020. </a:t>
            </a:r>
            <a:r>
              <a:rPr lang="fr-FR" sz="1000" dirty="0">
                <a:sym typeface="Wingdings" panose="05000000000000000000" pitchFamily="2" charset="2"/>
                <a:hlinkClick r:id="rId21"/>
              </a:rPr>
              <a:t>https://www.nature.com/articles/d41586-020-03277-2</a:t>
            </a:r>
            <a:r>
              <a:rPr lang="fr-FR" sz="1000" dirty="0">
                <a:sym typeface="Wingdings" panose="05000000000000000000" pitchFamily="2" charset="2"/>
              </a:rPr>
              <a:t>. </a:t>
            </a:r>
            <a:endParaRPr lang="fr-FR" sz="1000" dirty="0"/>
          </a:p>
          <a:p>
            <a:pPr marL="180975" indent="-180975">
              <a:spcAft>
                <a:spcPts val="300"/>
              </a:spcAft>
              <a:buNone/>
            </a:pPr>
            <a:endParaRPr lang="fr-FR" sz="1000" dirty="0"/>
          </a:p>
        </p:txBody>
      </p:sp>
      <p:sp>
        <p:nvSpPr>
          <p:cNvPr id="4" name="Titre 1">
            <a:extLst>
              <a:ext uri="{FF2B5EF4-FFF2-40B4-BE49-F238E27FC236}">
                <a16:creationId xmlns:a16="http://schemas.microsoft.com/office/drawing/2014/main" id="{F539B565-1A4C-4FD5-BDE2-E8F83E1E3BCA}"/>
              </a:ext>
            </a:extLst>
          </p:cNvPr>
          <p:cNvSpPr>
            <a:spLocks noGrp="1"/>
          </p:cNvSpPr>
          <p:nvPr>
            <p:ph type="title"/>
          </p:nvPr>
        </p:nvSpPr>
        <p:spPr>
          <a:xfrm>
            <a:off x="457200" y="609603"/>
            <a:ext cx="7772400" cy="1456267"/>
          </a:xfrm>
        </p:spPr>
        <p:txBody>
          <a:bodyPr/>
          <a:lstStyle/>
          <a:p>
            <a:r>
              <a:rPr lang="fr-FR" sz="1800" b="1" dirty="0"/>
              <a:t>Bibliographie</a:t>
            </a:r>
            <a:endParaRPr lang="fr-FR" b="1" dirty="0"/>
          </a:p>
        </p:txBody>
      </p:sp>
    </p:spTree>
    <p:extLst>
      <p:ext uri="{BB962C8B-B14F-4D97-AF65-F5344CB8AC3E}">
        <p14:creationId xmlns:p14="http://schemas.microsoft.com/office/powerpoint/2010/main" val="1918548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77500" lnSpcReduction="20000"/>
          </a:bodyPr>
          <a:lstStyle/>
          <a:p>
            <a:pPr marL="0" indent="0">
              <a:buNone/>
            </a:pPr>
            <a:r>
              <a:rPr lang="fr-FR" sz="1600" b="1" dirty="0">
                <a:solidFill>
                  <a:srgbClr val="9E91EF"/>
                </a:solidFill>
              </a:rPr>
              <a:t>Contexte (2)</a:t>
            </a:r>
          </a:p>
          <a:p>
            <a:endParaRPr lang="fr-FR" sz="1100" dirty="0"/>
          </a:p>
          <a:p>
            <a:pPr marL="180975" indent="-180975">
              <a:spcAft>
                <a:spcPts val="300"/>
              </a:spcAft>
              <a:buNone/>
            </a:pPr>
            <a:r>
              <a:rPr lang="fr-FR" sz="1000" dirty="0"/>
              <a:t>Gautier Poupeau</a:t>
            </a:r>
            <a:r>
              <a:rPr lang="fr-FR" sz="1000" i="1" dirty="0"/>
              <a:t>. Visite guidée au pays de la donnée - Traitement automatique des données</a:t>
            </a:r>
            <a:r>
              <a:rPr lang="fr-FR" sz="1000" dirty="0"/>
              <a:t>. 70 p. 05/2019. </a:t>
            </a:r>
            <a:r>
              <a:rPr lang="fr-FR" sz="1000" dirty="0">
                <a:hlinkClick r:id="rId3"/>
              </a:rPr>
              <a:t>https://www.slideshare.net/lespetitescases/visite-guide-au-pays-de-la-donne-traitement-automatique-des-donnes</a:t>
            </a:r>
            <a:r>
              <a:rPr lang="fr-FR" sz="1000" dirty="0"/>
              <a:t>. </a:t>
            </a:r>
          </a:p>
          <a:p>
            <a:pPr marL="180975" indent="-180975">
              <a:spcAft>
                <a:spcPts val="300"/>
              </a:spcAft>
              <a:buNone/>
            </a:pPr>
            <a:r>
              <a:rPr lang="fr-FR" sz="1000" dirty="0"/>
              <a:t>Antoine </a:t>
            </a:r>
            <a:r>
              <a:rPr lang="fr-FR" sz="1000" dirty="0" err="1"/>
              <a:t>Raulin</a:t>
            </a:r>
            <a:r>
              <a:rPr lang="fr-FR" sz="1000" dirty="0"/>
              <a:t>. « L’intelligence artificielle dans la gestion et la valorisation de l’information : clés de repérage (histoire et analyse) ». </a:t>
            </a:r>
            <a:r>
              <a:rPr lang="fr-FR" sz="1000" i="1" dirty="0"/>
              <a:t>I2D</a:t>
            </a:r>
            <a:r>
              <a:rPr lang="fr-FR" sz="1000" dirty="0"/>
              <a:t>. 2022/1 (n°1). p. 14-21. </a:t>
            </a:r>
            <a:r>
              <a:rPr lang="fr-FR" sz="1000" dirty="0">
                <a:hlinkClick r:id="rId4"/>
              </a:rPr>
              <a:t>https://www.cairn.info/revue-i2d-information-donnees-et-documents-2022-1-page-14.htm</a:t>
            </a:r>
            <a:r>
              <a:rPr lang="fr-FR" sz="1000" dirty="0"/>
              <a:t>.</a:t>
            </a:r>
          </a:p>
          <a:p>
            <a:pPr marL="180975" indent="-180975">
              <a:spcAft>
                <a:spcPts val="300"/>
              </a:spcAft>
              <a:buNone/>
            </a:pPr>
            <a:r>
              <a:rPr lang="fr-FR" sz="1000" dirty="0"/>
              <a:t>« Recherche et intelligence artificielle ». </a:t>
            </a:r>
            <a:r>
              <a:rPr lang="fr-FR" sz="1000" i="1" dirty="0"/>
              <a:t>Culture et recherche. </a:t>
            </a:r>
            <a:r>
              <a:rPr lang="fr-FR" sz="1000" dirty="0"/>
              <a:t>n)147, automne-hiver 2024. </a:t>
            </a:r>
            <a:r>
              <a:rPr lang="fr-FR" sz="1000" dirty="0">
                <a:hlinkClick r:id="rId5"/>
              </a:rPr>
              <a:t>https://www.culture.gouv.fr/Thematiques/enseignement-superieur-et-recherche/La-revue-Culture-et-Recherche/recherche-et-intelligence-artificielle</a:t>
            </a:r>
            <a:r>
              <a:rPr lang="fr-FR" sz="1000" dirty="0"/>
              <a:t>.</a:t>
            </a:r>
          </a:p>
          <a:p>
            <a:pPr marL="180975" indent="-180975">
              <a:spcAft>
                <a:spcPts val="300"/>
              </a:spcAft>
              <a:buNone/>
            </a:pPr>
            <a:r>
              <a:rPr lang="fr-FR" sz="1000" dirty="0"/>
              <a:t>Katharine Sanderson. « </a:t>
            </a:r>
            <a:r>
              <a:rPr lang="en-US" sz="1000" dirty="0"/>
              <a:t>AI science search engines are exploding in number — are they any good?</a:t>
            </a:r>
            <a:r>
              <a:rPr lang="fr-FR" sz="1000" dirty="0"/>
              <a:t> ». </a:t>
            </a:r>
            <a:r>
              <a:rPr lang="fr-FR" sz="1000" i="1" dirty="0"/>
              <a:t>Nature. </a:t>
            </a:r>
            <a:r>
              <a:rPr lang="fr-FR" sz="1000" dirty="0"/>
              <a:t>2023,</a:t>
            </a:r>
            <a:r>
              <a:rPr lang="fr-FR" sz="1000" i="1" dirty="0"/>
              <a:t> </a:t>
            </a:r>
            <a:r>
              <a:rPr lang="fr-FR" sz="1000" dirty="0"/>
              <a:t>vol. 616. p. 639-640.</a:t>
            </a:r>
            <a:r>
              <a:rPr lang="en-US" sz="1000" dirty="0"/>
              <a:t> </a:t>
            </a:r>
            <a:r>
              <a:rPr lang="en-US" sz="1000" dirty="0">
                <a:hlinkClick r:id="rId6"/>
              </a:rPr>
              <a:t>https://www.nature.com/articles/d41586-023-01273-w</a:t>
            </a:r>
            <a:r>
              <a:rPr lang="en-US" sz="1000" dirty="0"/>
              <a:t>. </a:t>
            </a:r>
          </a:p>
          <a:p>
            <a:pPr marL="180975" indent="-180975">
              <a:spcAft>
                <a:spcPts val="300"/>
              </a:spcAft>
              <a:buNone/>
            </a:pPr>
            <a:r>
              <a:rPr lang="fr-FR" sz="1000" dirty="0"/>
              <a:t>Dustin Smith. « </a:t>
            </a:r>
            <a:r>
              <a:rPr lang="en-US" sz="1000" dirty="0"/>
              <a:t>Guest Post — Beyond Generative AI: The Indispensable Role of BERT in Scholarly Publishing</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a:t>
            </a:r>
            <a:r>
              <a:rPr lang="fr-FR" sz="1000" dirty="0"/>
              <a:t> 11/01/2024. </a:t>
            </a:r>
            <a:r>
              <a:rPr lang="fr-FR" sz="1000" dirty="0">
                <a:hlinkClick r:id="rId7"/>
              </a:rPr>
              <a:t>https://scholarlykitchen.sspnet.org/2024/01/11/guest-post-beyond-generative-ai-the-indispensable-role-of-bert-in-scholarly-publishing/</a:t>
            </a:r>
            <a:r>
              <a:rPr lang="fr-FR" sz="1000" dirty="0"/>
              <a:t>. </a:t>
            </a:r>
          </a:p>
          <a:p>
            <a:pPr marL="180975" indent="-180975">
              <a:spcAft>
                <a:spcPts val="300"/>
              </a:spcAft>
              <a:buNone/>
            </a:pPr>
            <a:r>
              <a:rPr lang="fr-FR" sz="1000" dirty="0"/>
              <a:t>Panda Smith. « </a:t>
            </a:r>
            <a:r>
              <a:rPr lang="en-US" sz="1000" dirty="0"/>
              <a:t>Build a search engine, not a vector DB</a:t>
            </a:r>
            <a:r>
              <a:rPr lang="fr-FR" sz="1000" dirty="0"/>
              <a:t> ». </a:t>
            </a:r>
            <a:r>
              <a:rPr lang="fr-FR" sz="1000" i="1" dirty="0"/>
              <a:t>Elicit blog</a:t>
            </a:r>
            <a:r>
              <a:rPr lang="fr-FR" sz="1000" dirty="0"/>
              <a:t>. 19/12/2023. </a:t>
            </a:r>
            <a:r>
              <a:rPr lang="fr-FR" sz="1000" dirty="0">
                <a:hlinkClick r:id="rId8"/>
              </a:rPr>
              <a:t>https://blog.elicit.com/search-vs-vector-db/</a:t>
            </a:r>
            <a:r>
              <a:rPr lang="fr-FR" sz="1000" dirty="0"/>
              <a:t>. </a:t>
            </a:r>
          </a:p>
          <a:p>
            <a:pPr marL="180975" indent="-180975">
              <a:spcAft>
                <a:spcPts val="300"/>
              </a:spcAft>
              <a:buNone/>
            </a:pPr>
            <a:r>
              <a:rPr lang="fr-FR" sz="1000" dirty="0"/>
              <a:t>--. « </a:t>
            </a:r>
            <a:r>
              <a:rPr lang="en-US" sz="1000" dirty="0"/>
              <a:t>From grep to </a:t>
            </a:r>
            <a:r>
              <a:rPr lang="en-US" sz="1000" dirty="0" err="1"/>
              <a:t>SPLADE</a:t>
            </a:r>
            <a:r>
              <a:rPr lang="en-US" sz="1000" dirty="0"/>
              <a:t>: a journey through semantic search</a:t>
            </a:r>
            <a:r>
              <a:rPr lang="fr-FR" sz="1000" dirty="0"/>
              <a:t> ». </a:t>
            </a:r>
            <a:r>
              <a:rPr lang="fr-FR" sz="1000" i="1" dirty="0"/>
              <a:t>Ibid.</a:t>
            </a:r>
            <a:r>
              <a:rPr lang="fr-FR" sz="1000" dirty="0"/>
              <a:t> 13/06/2024. </a:t>
            </a:r>
            <a:r>
              <a:rPr lang="fr-FR" sz="1000" dirty="0">
                <a:hlinkClick r:id="rId9"/>
              </a:rPr>
              <a:t>https://blog.elicit.com/semantic-search/</a:t>
            </a:r>
            <a:r>
              <a:rPr lang="fr-FR" sz="1000" dirty="0"/>
              <a:t>. </a:t>
            </a:r>
          </a:p>
          <a:p>
            <a:pPr marL="180975" indent="-180975">
              <a:spcAft>
                <a:spcPts val="300"/>
              </a:spcAft>
              <a:buNone/>
            </a:pPr>
            <a:r>
              <a:rPr lang="fr-FR" sz="1000" dirty="0"/>
              <a:t>Aaron Tay. « </a:t>
            </a:r>
            <a:r>
              <a:rPr lang="en-US" sz="1000" dirty="0" err="1"/>
              <a:t>Knowtro</a:t>
            </a:r>
            <a:r>
              <a:rPr lang="en-US" sz="1000" dirty="0"/>
              <a:t> and Citation Gecko - 2 tools for literature review with a twist for </a:t>
            </a:r>
            <a:r>
              <a:rPr lang="en-US" sz="1000" dirty="0" err="1"/>
              <a:t>Phd</a:t>
            </a:r>
            <a:r>
              <a:rPr lang="en-US" sz="1000" dirty="0"/>
              <a:t> students &amp; researchers</a:t>
            </a:r>
            <a:r>
              <a:rPr lang="fr-FR" sz="1000" dirty="0"/>
              <a:t> ».  </a:t>
            </a:r>
            <a:r>
              <a:rPr lang="fr-FR" sz="1000" i="1" dirty="0" err="1"/>
              <a:t>Musings</a:t>
            </a:r>
            <a:r>
              <a:rPr lang="fr-FR" sz="1000" i="1" dirty="0"/>
              <a:t> about </a:t>
            </a:r>
            <a:r>
              <a:rPr lang="fr-FR" sz="1000" i="1" dirty="0" err="1"/>
              <a:t>librarianship</a:t>
            </a:r>
            <a:r>
              <a:rPr lang="fr-FR" sz="1000" dirty="0"/>
              <a:t>. 27/05/2018. </a:t>
            </a:r>
            <a:r>
              <a:rPr lang="fr-FR" sz="1000" dirty="0">
                <a:hlinkClick r:id="rId10"/>
              </a:rPr>
              <a:t>https://musingsaboutlibrarianship.blogspot.com/2018/05/knowtro-and-citation-gecko-2-tools-for.html</a:t>
            </a:r>
            <a:r>
              <a:rPr lang="fr-FR" sz="1000" dirty="0"/>
              <a:t>. </a:t>
            </a:r>
          </a:p>
          <a:p>
            <a:pPr marL="180975" indent="-180975">
              <a:spcAft>
                <a:spcPts val="300"/>
              </a:spcAft>
              <a:buNone/>
            </a:pPr>
            <a:r>
              <a:rPr lang="fr-FR" sz="1000" dirty="0"/>
              <a:t>--. « </a:t>
            </a:r>
            <a:r>
              <a:rPr lang="en-US" sz="1000" dirty="0"/>
              <a:t>Top new tools for researchers worth looking at</a:t>
            </a:r>
            <a:r>
              <a:rPr lang="fr-FR" sz="1000" dirty="0"/>
              <a:t> ». </a:t>
            </a:r>
            <a:r>
              <a:rPr lang="en-US" sz="1000" i="1" dirty="0"/>
              <a:t>Academic librarians on open access.</a:t>
            </a:r>
            <a:r>
              <a:rPr lang="en-US" sz="1000" dirty="0"/>
              <a:t> 1er/07/2018. </a:t>
            </a:r>
            <a:r>
              <a:rPr lang="en-US" sz="1000" dirty="0">
                <a:hlinkClick r:id="rId11"/>
              </a:rPr>
              <a:t>https://aarontay.medium.com/top-new-tools-for-researchers-worth-looking-at-9d7d494761b0</a:t>
            </a:r>
            <a:r>
              <a:rPr lang="en-US" sz="1000" dirty="0"/>
              <a:t>. </a:t>
            </a:r>
            <a:endParaRPr lang="fr-FR" sz="1000" dirty="0"/>
          </a:p>
          <a:p>
            <a:pPr marL="180975" indent="-180975">
              <a:spcAft>
                <a:spcPts val="300"/>
              </a:spcAft>
              <a:buNone/>
            </a:pPr>
            <a:r>
              <a:rPr lang="fr-FR" sz="1000" dirty="0"/>
              <a:t>--. « </a:t>
            </a:r>
            <a:r>
              <a:rPr lang="en-US" sz="1000" dirty="0"/>
              <a:t>Cashing the cheque of open access or Machine learning and Scholarly tools — Meta, Scite, Paper Digest and more</a:t>
            </a:r>
            <a:r>
              <a:rPr lang="fr-FR" sz="1000" dirty="0"/>
              <a:t> ». </a:t>
            </a:r>
            <a:r>
              <a:rPr lang="en-US" sz="1000" i="1" dirty="0"/>
              <a:t>Ibid.</a:t>
            </a:r>
            <a:r>
              <a:rPr lang="en-US" sz="1000" dirty="0"/>
              <a:t> 25/12/2018. </a:t>
            </a:r>
            <a:r>
              <a:rPr lang="en-US" sz="1000" dirty="0">
                <a:hlinkClick r:id="rId12"/>
              </a:rPr>
              <a:t>https://medium.com/a-academic-librarians-thoughts-on-open-access/cashing-the-cheque-of-open-access-or-machine-learning-and-scholarly-tools-meta-scite-paper-ba176508daca</a:t>
            </a:r>
            <a:r>
              <a:rPr lang="en-US" sz="1000" dirty="0"/>
              <a:t>. </a:t>
            </a:r>
          </a:p>
          <a:p>
            <a:pPr marL="180975" indent="-180975">
              <a:spcAft>
                <a:spcPts val="300"/>
              </a:spcAft>
              <a:buNone/>
            </a:pPr>
            <a:r>
              <a:rPr lang="en-US" sz="1000" dirty="0"/>
              <a:t>--. </a:t>
            </a:r>
            <a:r>
              <a:rPr lang="fr-FR" sz="1000" dirty="0"/>
              <a:t>« </a:t>
            </a:r>
            <a:r>
              <a:rPr lang="en-US" sz="1000" dirty="0"/>
              <a:t>The rise of new citation indexes and the impact on Science mapping tools - </a:t>
            </a:r>
            <a:r>
              <a:rPr lang="en-US" sz="1000" dirty="0" err="1"/>
              <a:t>Citespace</a:t>
            </a:r>
            <a:r>
              <a:rPr lang="en-US" sz="1000" dirty="0"/>
              <a:t>, </a:t>
            </a:r>
            <a:r>
              <a:rPr lang="en-US" sz="1000" dirty="0" err="1"/>
              <a:t>VOSviewer</a:t>
            </a:r>
            <a:r>
              <a:rPr lang="en-US" sz="1000" dirty="0"/>
              <a:t> , Citation Gecko and more</a:t>
            </a:r>
            <a:r>
              <a:rPr lang="fr-FR" sz="1000" dirty="0"/>
              <a:t> ». </a:t>
            </a:r>
            <a:r>
              <a:rPr lang="fr-FR" sz="1000" i="1" dirty="0" err="1"/>
              <a:t>Musings</a:t>
            </a:r>
            <a:r>
              <a:rPr lang="fr-FR" sz="1000" i="1" dirty="0"/>
              <a:t> about </a:t>
            </a:r>
            <a:r>
              <a:rPr lang="fr-FR" sz="1000" i="1" dirty="0" err="1"/>
              <a:t>librarianship</a:t>
            </a:r>
            <a:r>
              <a:rPr lang="fr-FR" sz="1000" i="1" dirty="0"/>
              <a:t>. </a:t>
            </a:r>
            <a:r>
              <a:rPr lang="en-US" sz="1000" dirty="0"/>
              <a:t>04/09/2019. </a:t>
            </a:r>
            <a:r>
              <a:rPr lang="en-US" sz="1000" dirty="0">
                <a:hlinkClick r:id="rId13"/>
              </a:rPr>
              <a:t>https://musingsaboutlibrarianship.blogspot.com/2019/09/the-rise-of-new-citation-indexes-and_5.html</a:t>
            </a:r>
            <a:r>
              <a:rPr lang="en-US" sz="1000" dirty="0"/>
              <a:t>. </a:t>
            </a:r>
          </a:p>
          <a:p>
            <a:pPr marL="180975" indent="-180975">
              <a:spcAft>
                <a:spcPts val="300"/>
              </a:spcAft>
              <a:buNone/>
            </a:pPr>
            <a:r>
              <a:rPr lang="en-US" sz="1000" dirty="0"/>
              <a:t>--. </a:t>
            </a:r>
            <a:r>
              <a:rPr lang="fr-FR" sz="1000" dirty="0"/>
              <a:t>« Are </a:t>
            </a:r>
            <a:r>
              <a:rPr lang="fr-FR" sz="1000" dirty="0" err="1"/>
              <a:t>we</a:t>
            </a:r>
            <a:r>
              <a:rPr lang="fr-FR" sz="1000" dirty="0"/>
              <a:t> </a:t>
            </a:r>
            <a:r>
              <a:rPr lang="fr-FR" sz="1000" dirty="0" err="1"/>
              <a:t>undervaluing</a:t>
            </a:r>
            <a:r>
              <a:rPr lang="fr-FR" sz="1000" dirty="0"/>
              <a:t> Open Access by not </a:t>
            </a:r>
            <a:r>
              <a:rPr lang="fr-FR" sz="1000" dirty="0" err="1"/>
              <a:t>correctly</a:t>
            </a:r>
            <a:r>
              <a:rPr lang="fr-FR" sz="1000" dirty="0"/>
              <a:t> factoring in the </a:t>
            </a:r>
            <a:r>
              <a:rPr lang="fr-FR" sz="1000" dirty="0" err="1"/>
              <a:t>potentially</a:t>
            </a:r>
            <a:r>
              <a:rPr lang="fr-FR" sz="1000" dirty="0"/>
              <a:t> </a:t>
            </a:r>
            <a:r>
              <a:rPr lang="fr-FR" sz="1000" dirty="0" err="1"/>
              <a:t>huge</a:t>
            </a:r>
            <a:r>
              <a:rPr lang="fr-FR" sz="1000" dirty="0"/>
              <a:t> impacts of Machine </a:t>
            </a:r>
            <a:r>
              <a:rPr lang="fr-FR" sz="1000" dirty="0" err="1"/>
              <a:t>learning</a:t>
            </a:r>
            <a:r>
              <a:rPr lang="fr-FR" sz="1000" dirty="0"/>
              <a:t>? – An academic </a:t>
            </a:r>
            <a:r>
              <a:rPr lang="fr-FR" sz="1000" dirty="0" err="1"/>
              <a:t>librarian’s</a:t>
            </a:r>
            <a:r>
              <a:rPr lang="fr-FR" sz="1000" dirty="0"/>
              <a:t> </a:t>
            </a:r>
            <a:r>
              <a:rPr lang="fr-FR" sz="1000" dirty="0" err="1"/>
              <a:t>view</a:t>
            </a:r>
            <a:r>
              <a:rPr lang="fr-FR" sz="1000" dirty="0"/>
              <a:t> ». </a:t>
            </a:r>
            <a:r>
              <a:rPr lang="en-US" sz="1000" i="1" dirty="0"/>
              <a:t>Academic librarians on open access.</a:t>
            </a:r>
            <a:r>
              <a:rPr lang="en-US" sz="1000" dirty="0"/>
              <a:t> 06/12/2022. </a:t>
            </a:r>
            <a:r>
              <a:rPr lang="en-US" sz="1000" dirty="0">
                <a:hlinkClick r:id="rId14"/>
              </a:rPr>
              <a:t>https://medium.com/a-academic-librarians-thoughts-on-open-access/are-we-undervaluing-open-access-by-not-correctly-evaluating-the-potentially-huge-impacts-of-e93af1de9414</a:t>
            </a:r>
            <a:r>
              <a:rPr lang="en-US" sz="1000" dirty="0"/>
              <a:t>. </a:t>
            </a:r>
          </a:p>
          <a:p>
            <a:pPr marL="180975" indent="-180975">
              <a:spcAft>
                <a:spcPts val="300"/>
              </a:spcAft>
              <a:buNone/>
            </a:pPr>
            <a:r>
              <a:rPr lang="en-US" sz="1000" dirty="0"/>
              <a:t>--. </a:t>
            </a:r>
            <a:r>
              <a:rPr lang="fr-FR" sz="1000" dirty="0"/>
              <a:t>« </a:t>
            </a:r>
            <a:r>
              <a:rPr lang="en-US" sz="1000" dirty="0"/>
              <a:t>More science mapping tools - Local citation network tool and Open Knowledge Maps with concept graphs</a:t>
            </a:r>
            <a:r>
              <a:rPr lang="fr-FR" sz="1000" dirty="0"/>
              <a:t> ». </a:t>
            </a:r>
            <a:r>
              <a:rPr lang="fr-FR" sz="1000" i="1" dirty="0" err="1"/>
              <a:t>Musings</a:t>
            </a:r>
            <a:r>
              <a:rPr lang="fr-FR" sz="1000" i="1" dirty="0"/>
              <a:t> about </a:t>
            </a:r>
            <a:r>
              <a:rPr lang="fr-FR" sz="1000" i="1" dirty="0" err="1"/>
              <a:t>librarianship</a:t>
            </a:r>
            <a:r>
              <a:rPr lang="fr-FR" sz="1000" i="1" dirty="0"/>
              <a:t>. </a:t>
            </a:r>
            <a:r>
              <a:rPr lang="en-US" sz="1000" dirty="0"/>
              <a:t> 1er/12/2023. </a:t>
            </a:r>
            <a:r>
              <a:rPr lang="en-US" sz="1000" dirty="0">
                <a:hlinkClick r:id="rId15"/>
              </a:rPr>
              <a:t>https://musingsaboutlibrarianship.blogspot.com/2019/12/more-science-mapping-tools-local.html</a:t>
            </a:r>
            <a:r>
              <a:rPr lang="en-US" sz="1000" dirty="0"/>
              <a:t>. </a:t>
            </a:r>
          </a:p>
          <a:p>
            <a:pPr marL="180975" indent="-180975">
              <a:spcAft>
                <a:spcPts val="300"/>
              </a:spcAft>
              <a:buNone/>
            </a:pPr>
            <a:r>
              <a:rPr lang="en-US" sz="1000" dirty="0"/>
              <a:t>--. </a:t>
            </a:r>
            <a:r>
              <a:rPr lang="fr-FR" sz="1000" dirty="0"/>
              <a:t>« </a:t>
            </a:r>
            <a:r>
              <a:rPr lang="en-US" sz="1000" dirty="0"/>
              <a:t>Retrieval Augmented Generation and academic search engines - some suggestions for system builders</a:t>
            </a:r>
            <a:r>
              <a:rPr lang="fr-FR" sz="1000" dirty="0"/>
              <a:t> ». </a:t>
            </a:r>
            <a:r>
              <a:rPr lang="fr-FR" sz="1000" i="1" dirty="0"/>
              <a:t>Ibid.</a:t>
            </a:r>
            <a:r>
              <a:rPr lang="fr-FR" sz="1000" dirty="0"/>
              <a:t> 21/05/2024. </a:t>
            </a:r>
            <a:r>
              <a:rPr lang="fr-FR" sz="1000" dirty="0">
                <a:hlinkClick r:id="rId16"/>
              </a:rPr>
              <a:t>https://musingsaboutlibrarianship.blogspot.com/2024/05/retrieval-augmented-generation-and.html</a:t>
            </a:r>
            <a:r>
              <a:rPr lang="fr-FR" sz="1000" dirty="0"/>
              <a:t>. </a:t>
            </a:r>
            <a:endParaRPr lang="en-US" sz="1000" dirty="0"/>
          </a:p>
          <a:p>
            <a:pPr marL="180975" indent="-180975">
              <a:spcAft>
                <a:spcPts val="300"/>
              </a:spcAft>
              <a:buNone/>
            </a:pPr>
            <a:r>
              <a:rPr lang="en-US" sz="1000" dirty="0"/>
              <a:t>Richard Van </a:t>
            </a:r>
            <a:r>
              <a:rPr lang="en-US" sz="1000" dirty="0" err="1"/>
              <a:t>Noorden</a:t>
            </a:r>
            <a:r>
              <a:rPr lang="en-US" sz="1000" dirty="0"/>
              <a:t> et Jeffrey M. </a:t>
            </a:r>
            <a:r>
              <a:rPr lang="en-US" sz="1000" dirty="0" err="1"/>
              <a:t>Perkel</a:t>
            </a:r>
            <a:r>
              <a:rPr lang="en-US" sz="1000" dirty="0"/>
              <a:t>. « AI and science: what 1,600 researchers think ». </a:t>
            </a:r>
            <a:r>
              <a:rPr lang="en-US" sz="1000" i="1" dirty="0"/>
              <a:t>Nature. </a:t>
            </a:r>
            <a:r>
              <a:rPr lang="en-US" sz="1000" dirty="0"/>
              <a:t>2023. vol. 621. p. 672‑675. </a:t>
            </a:r>
            <a:r>
              <a:rPr lang="en-US" sz="1000" dirty="0">
                <a:hlinkClick r:id="rId17"/>
              </a:rPr>
              <a:t>https://www.nature.com/articles/d41586-023-02980-0</a:t>
            </a:r>
            <a:r>
              <a:rPr lang="en-US" sz="1000" dirty="0"/>
              <a:t>. </a:t>
            </a:r>
            <a:endParaRPr lang="fr-FR" sz="1000" dirty="0"/>
          </a:p>
          <a:p>
            <a:pPr marL="180975" indent="-180975">
              <a:spcAft>
                <a:spcPts val="300"/>
              </a:spcAft>
              <a:buNone/>
            </a:pPr>
            <a:r>
              <a:rPr lang="fr-FR" sz="1000" dirty="0" err="1"/>
              <a:t>Kuansan</a:t>
            </a:r>
            <a:r>
              <a:rPr lang="fr-FR" sz="1000" dirty="0"/>
              <a:t> Wang et al. « </a:t>
            </a:r>
            <a:r>
              <a:rPr lang="en-US" sz="1000" dirty="0"/>
              <a:t>A Review of Microsoft Academic Services for Science of Science Studies</a:t>
            </a:r>
            <a:r>
              <a:rPr lang="fr-FR" sz="1000" dirty="0"/>
              <a:t> ». </a:t>
            </a:r>
            <a:r>
              <a:rPr lang="fr-FR" sz="1000" i="1" dirty="0" err="1"/>
              <a:t>Frontiers</a:t>
            </a:r>
            <a:r>
              <a:rPr lang="fr-FR" sz="1000" i="1" dirty="0"/>
              <a:t> in big data. </a:t>
            </a:r>
            <a:r>
              <a:rPr lang="fr-FR" sz="1000" dirty="0"/>
              <a:t>vol. 2, 2019. </a:t>
            </a:r>
            <a:r>
              <a:rPr lang="fr-FR" sz="1000" dirty="0">
                <a:hlinkClick r:id="rId18"/>
              </a:rPr>
              <a:t>https://doi.org/10.3389/fdata.2019.00045</a:t>
            </a:r>
            <a:r>
              <a:rPr lang="fr-FR" sz="1000" dirty="0"/>
              <a:t>. </a:t>
            </a:r>
          </a:p>
          <a:p>
            <a:pPr marL="180975" indent="-180975">
              <a:spcAft>
                <a:spcPts val="300"/>
              </a:spcAft>
              <a:buNone/>
            </a:pPr>
            <a:r>
              <a:rPr lang="fr-FR" sz="1000" dirty="0" err="1"/>
              <a:t>Wiley</a:t>
            </a:r>
            <a:r>
              <a:rPr lang="fr-FR" sz="1000" dirty="0"/>
              <a:t>. </a:t>
            </a:r>
            <a:r>
              <a:rPr lang="fr-FR" sz="1000" i="1" dirty="0" err="1"/>
              <a:t>EplanAItions</a:t>
            </a:r>
            <a:r>
              <a:rPr lang="fr-FR" sz="1000" dirty="0"/>
              <a:t>. </a:t>
            </a:r>
            <a:r>
              <a:rPr lang="fr-FR" sz="1000" i="1" dirty="0"/>
              <a:t>An AI </a:t>
            </a:r>
            <a:r>
              <a:rPr lang="fr-FR" sz="1000" i="1" dirty="0" err="1"/>
              <a:t>study</a:t>
            </a:r>
            <a:r>
              <a:rPr lang="fr-FR" sz="1000" i="1" dirty="0"/>
              <a:t> by </a:t>
            </a:r>
            <a:r>
              <a:rPr lang="fr-FR" sz="1000" i="1" dirty="0" err="1"/>
              <a:t>Wiley</a:t>
            </a:r>
            <a:r>
              <a:rPr lang="fr-FR" sz="1000" i="1" dirty="0"/>
              <a:t>.</a:t>
            </a:r>
            <a:r>
              <a:rPr lang="fr-FR" sz="1000" dirty="0"/>
              <a:t> 02/2025. </a:t>
            </a:r>
            <a:r>
              <a:rPr lang="fr-FR" sz="1000" dirty="0">
                <a:hlinkClick r:id="rId19"/>
              </a:rPr>
              <a:t>https://www.wiley.com/en-us/ai-study</a:t>
            </a:r>
            <a:r>
              <a:rPr lang="fr-FR" sz="1000" dirty="0"/>
              <a:t>. </a:t>
            </a:r>
            <a:endParaRPr lang="fr-FR" sz="1000" i="1" dirty="0"/>
          </a:p>
        </p:txBody>
      </p:sp>
    </p:spTree>
    <p:extLst>
      <p:ext uri="{BB962C8B-B14F-4D97-AF65-F5344CB8AC3E}">
        <p14:creationId xmlns:p14="http://schemas.microsoft.com/office/powerpoint/2010/main" val="312376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692" y="2700341"/>
            <a:ext cx="7039475" cy="2242779"/>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7281709" y="4954006"/>
            <a:ext cx="1106129" cy="207749"/>
          </a:xfrm>
          <a:prstGeom prst="rect">
            <a:avLst/>
          </a:prstGeom>
        </p:spPr>
        <p:txBody>
          <a:bodyPr wrap="square">
            <a:spAutoFit/>
          </a:bodyPr>
          <a:lstStyle/>
          <a:p>
            <a:r>
              <a:rPr lang="fr-FR" sz="750" dirty="0">
                <a:hlinkClick r:id="rId4"/>
              </a:rPr>
              <a:t>Hub France IA, 2023</a:t>
            </a:r>
            <a:endParaRPr lang="fr-FR" sz="750" dirty="0"/>
          </a:p>
        </p:txBody>
      </p:sp>
    </p:spTree>
    <p:extLst>
      <p:ext uri="{BB962C8B-B14F-4D97-AF65-F5344CB8AC3E}">
        <p14:creationId xmlns:p14="http://schemas.microsoft.com/office/powerpoint/2010/main" val="79204320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49771" cy="4459452"/>
          </a:xfrm>
        </p:spPr>
        <p:txBody>
          <a:bodyPr>
            <a:normAutofit fontScale="70000" lnSpcReduction="20000"/>
          </a:bodyPr>
          <a:lstStyle/>
          <a:p>
            <a:pPr marL="0" indent="0">
              <a:buNone/>
            </a:pPr>
            <a:r>
              <a:rPr lang="fr-FR" sz="1600" b="1" dirty="0">
                <a:solidFill>
                  <a:srgbClr val="FED402"/>
                </a:solidFill>
              </a:rPr>
              <a:t>Panorama d’outils</a:t>
            </a:r>
          </a:p>
          <a:p>
            <a:endParaRPr lang="fr-FR" sz="1100" dirty="0"/>
          </a:p>
          <a:p>
            <a:pPr marL="180975" indent="-180975">
              <a:spcAft>
                <a:spcPts val="300"/>
              </a:spcAft>
              <a:buNone/>
            </a:pPr>
            <a:r>
              <a:rPr lang="fr-FR" sz="1000" dirty="0"/>
              <a:t>Mark </a:t>
            </a:r>
            <a:r>
              <a:rPr lang="fr-FR" sz="1000" dirty="0" err="1"/>
              <a:t>Carrigan</a:t>
            </a:r>
            <a:r>
              <a:rPr lang="fr-FR" sz="1000" dirty="0"/>
              <a:t>. « </a:t>
            </a:r>
            <a:r>
              <a:rPr lang="en-US" sz="1000" dirty="0"/>
              <a:t>Claude AI the social theorist. Or, can we have </a:t>
            </a:r>
            <a:r>
              <a:rPr lang="en-US" sz="1000" dirty="0" err="1"/>
              <a:t>theorising</a:t>
            </a:r>
            <a:r>
              <a:rPr lang="en-US" sz="1000" dirty="0"/>
              <a:t> without thinking?</a:t>
            </a:r>
            <a:r>
              <a:rPr lang="fr-FR" sz="1000" dirty="0"/>
              <a:t> ». </a:t>
            </a:r>
            <a:r>
              <a:rPr lang="fr-FR" sz="1000" i="1" dirty="0"/>
              <a:t>Mark </a:t>
            </a:r>
            <a:r>
              <a:rPr lang="fr-FR" sz="1000" i="1" dirty="0" err="1"/>
              <a:t>Carrigan</a:t>
            </a:r>
            <a:r>
              <a:rPr lang="fr-FR" sz="1000" i="1" dirty="0"/>
              <a:t>.</a:t>
            </a:r>
            <a:r>
              <a:rPr lang="fr-FR" sz="1000" dirty="0"/>
              <a:t> 06/08/2023. </a:t>
            </a:r>
            <a:r>
              <a:rPr lang="fr-FR" sz="1000" dirty="0">
                <a:hlinkClick r:id="rId3"/>
              </a:rPr>
              <a:t>https://markcarrigan.net/2023/08/06/claude-ai-the-social-theorist/</a:t>
            </a:r>
            <a:r>
              <a:rPr lang="fr-FR" sz="1000" dirty="0"/>
              <a:t>. </a:t>
            </a:r>
          </a:p>
          <a:p>
            <a:pPr marL="180975" indent="-180975">
              <a:spcAft>
                <a:spcPts val="300"/>
              </a:spcAft>
              <a:buNone/>
            </a:pPr>
            <a:r>
              <a:rPr lang="fr-FR" sz="1000" dirty="0"/>
              <a:t>Christophe Deschamps. « 14 services pour exploiter des publications scientifiques via l’IA ». </a:t>
            </a:r>
            <a:r>
              <a:rPr lang="fr-FR" sz="1000" i="1" dirty="0"/>
              <a:t>Outils froids.</a:t>
            </a:r>
            <a:r>
              <a:rPr lang="fr-FR" sz="1000" dirty="0"/>
              <a:t> 14/12/2023. </a:t>
            </a:r>
            <a:r>
              <a:rPr lang="fr-FR" sz="1000" dirty="0">
                <a:hlinkClick r:id="rId4"/>
              </a:rPr>
              <a:t>https://www.outilsfroids.net/2023/12/14-services-pour-exploiter-des-publications-scientifiques-via-lia/</a:t>
            </a:r>
            <a:r>
              <a:rPr lang="fr-FR" sz="1000" dirty="0"/>
              <a:t> et liste d’outils : </a:t>
            </a:r>
            <a:r>
              <a:rPr lang="fr-FR" sz="1000" dirty="0">
                <a:hlinkClick r:id="rId5"/>
              </a:rPr>
              <a:t>https://zigzag-lead-35f.notion.site/63407feee8cc4d6db1739d3d51ff38e5?v=52fbb5c006114ccc9123a53fb4618e35</a:t>
            </a:r>
            <a:r>
              <a:rPr lang="fr-FR" sz="1000" dirty="0"/>
              <a:t>. </a:t>
            </a:r>
          </a:p>
          <a:p>
            <a:pPr marL="180975" indent="-180975">
              <a:spcAft>
                <a:spcPts val="300"/>
              </a:spcAft>
              <a:buNone/>
            </a:pPr>
            <a:r>
              <a:rPr lang="fr-FR" sz="1000" dirty="0"/>
              <a:t>Jennifer </a:t>
            </a:r>
            <a:r>
              <a:rPr lang="fr-FR" sz="1000" dirty="0" err="1"/>
              <a:t>Gu</a:t>
            </a:r>
            <a:r>
              <a:rPr lang="fr-FR" sz="1000" dirty="0"/>
              <a:t>. « </a:t>
            </a:r>
            <a:r>
              <a:rPr lang="en-US" sz="1000" dirty="0"/>
              <a:t>Five AI Research Tools That Referencing Genuine Sources</a:t>
            </a:r>
            <a:r>
              <a:rPr lang="fr-FR" sz="1000" dirty="0"/>
              <a:t> ». </a:t>
            </a:r>
            <a:r>
              <a:rPr lang="fr-FR" sz="1000" i="1" dirty="0"/>
              <a:t>Research bridge.</a:t>
            </a:r>
            <a:r>
              <a:rPr lang="fr-FR" sz="1000" dirty="0"/>
              <a:t> 31/08/2023-22/01/2024. </a:t>
            </a:r>
            <a:r>
              <a:rPr lang="fr-FR" sz="1000" dirty="0">
                <a:hlinkClick r:id="rId6"/>
              </a:rPr>
              <a:t>https://library.hkust.edu.hk/sc/ai-tools-with-genuine-sources/</a:t>
            </a:r>
            <a:r>
              <a:rPr lang="fr-FR" sz="1000" dirty="0"/>
              <a:t>. </a:t>
            </a:r>
          </a:p>
          <a:p>
            <a:pPr marL="180975" indent="-180975">
              <a:spcAft>
                <a:spcPts val="300"/>
              </a:spcAft>
              <a:buNone/>
            </a:pPr>
            <a:r>
              <a:rPr lang="fr-FR" sz="1000" dirty="0"/>
              <a:t>--. « </a:t>
            </a:r>
            <a:r>
              <a:rPr lang="en-US" sz="1000" dirty="0"/>
              <a:t>Trust in AI: Evaluating Scite, Elicit, Consensus, and Scopus AI for Generating Literature Reviews</a:t>
            </a:r>
            <a:r>
              <a:rPr lang="fr-FR" sz="1000" dirty="0"/>
              <a:t> ». </a:t>
            </a:r>
            <a:r>
              <a:rPr lang="fr-FR" sz="1000" i="1" dirty="0"/>
              <a:t>Ibid.</a:t>
            </a:r>
            <a:r>
              <a:rPr lang="fr-FR" sz="1000" dirty="0"/>
              <a:t> 20/03/2024. </a:t>
            </a:r>
            <a:r>
              <a:rPr lang="fr-FR" sz="1000" dirty="0">
                <a:hlinkClick r:id="rId7"/>
              </a:rPr>
              <a:t>https://library.hkust.edu.hk/sc/trust-ai-lit-rev/</a:t>
            </a:r>
            <a:r>
              <a:rPr lang="fr-FR" sz="1000" dirty="0"/>
              <a:t>. </a:t>
            </a:r>
          </a:p>
          <a:p>
            <a:pPr marL="180975" indent="-180975">
              <a:spcAft>
                <a:spcPts val="300"/>
              </a:spcAft>
              <a:buNone/>
            </a:pPr>
            <a:r>
              <a:rPr lang="fr-FR" sz="1000" dirty="0"/>
              <a:t>Elizabeth M. </a:t>
            </a:r>
            <a:r>
              <a:rPr lang="fr-FR" sz="1000" dirty="0" err="1"/>
              <a:t>Humphries</a:t>
            </a:r>
            <a:r>
              <a:rPr lang="fr-FR" sz="1000" dirty="0"/>
              <a:t> et al. « </a:t>
            </a:r>
            <a:r>
              <a:rPr lang="en-US" sz="1000" dirty="0"/>
              <a:t>What’s the best chatbot for me? Researchers put LLMs through their paces. </a:t>
            </a:r>
            <a:r>
              <a:rPr lang="fr-FR" sz="1000" dirty="0"/>
              <a:t>». </a:t>
            </a:r>
            <a:r>
              <a:rPr lang="fr-FR" sz="1000" i="1" dirty="0"/>
              <a:t>Nature. </a:t>
            </a:r>
            <a:r>
              <a:rPr lang="fr-FR" sz="1000" dirty="0"/>
              <a:t>27/09/2023.  </a:t>
            </a:r>
            <a:r>
              <a:rPr lang="en-US" sz="1000" dirty="0">
                <a:hlinkClick r:id="rId8"/>
              </a:rPr>
              <a:t>https://www.nature.com/articles/d41586-023-03023-4</a:t>
            </a:r>
            <a:r>
              <a:rPr lang="en-US" sz="1000" dirty="0"/>
              <a:t>.</a:t>
            </a:r>
          </a:p>
          <a:p>
            <a:pPr marL="180975" indent="-180975">
              <a:spcAft>
                <a:spcPts val="300"/>
              </a:spcAft>
              <a:buNone/>
            </a:pPr>
            <a:r>
              <a:rPr lang="en-US" sz="1000" dirty="0"/>
              <a:t>Chris </a:t>
            </a:r>
            <a:r>
              <a:rPr lang="en-US" sz="1000" dirty="0" err="1"/>
              <a:t>Stokel</a:t>
            </a:r>
            <a:r>
              <a:rPr lang="en-US" sz="1000" dirty="0"/>
              <a:t>-Walker. </a:t>
            </a:r>
            <a:r>
              <a:rPr lang="fr-FR" sz="1000" dirty="0"/>
              <a:t>« AI chatbots are </a:t>
            </a:r>
            <a:r>
              <a:rPr lang="fr-FR" sz="1000" dirty="0" err="1"/>
              <a:t>coming</a:t>
            </a:r>
            <a:r>
              <a:rPr lang="fr-FR" sz="1000" dirty="0"/>
              <a:t> to search engines – can </a:t>
            </a:r>
            <a:r>
              <a:rPr lang="fr-FR" sz="1000" dirty="0" err="1"/>
              <a:t>you</a:t>
            </a:r>
            <a:r>
              <a:rPr lang="fr-FR" sz="1000" dirty="0"/>
              <a:t> trust the </a:t>
            </a:r>
            <a:r>
              <a:rPr lang="fr-FR" sz="1000" dirty="0" err="1"/>
              <a:t>results</a:t>
            </a:r>
            <a:r>
              <a:rPr lang="fr-FR" sz="1000" dirty="0"/>
              <a:t>? ». </a:t>
            </a:r>
            <a:r>
              <a:rPr lang="fr-FR" sz="1000" i="1" dirty="0"/>
              <a:t>Nature.</a:t>
            </a:r>
            <a:r>
              <a:rPr lang="fr-FR" sz="1000" dirty="0"/>
              <a:t> 13/02/2023. </a:t>
            </a:r>
            <a:r>
              <a:rPr lang="fr-FR" sz="1000" dirty="0">
                <a:hlinkClick r:id="rId9"/>
              </a:rPr>
              <a:t>https://www.nature.com/articles/d41586-023-00423-4</a:t>
            </a:r>
            <a:r>
              <a:rPr lang="fr-FR" sz="1000" dirty="0"/>
              <a:t>. </a:t>
            </a:r>
          </a:p>
          <a:p>
            <a:pPr marL="180975" indent="-180975">
              <a:spcAft>
                <a:spcPts val="300"/>
              </a:spcAft>
              <a:buNone/>
            </a:pPr>
            <a:r>
              <a:rPr lang="fr-FR" sz="1000" dirty="0"/>
              <a:t>Aaron Tay. « </a:t>
            </a:r>
            <a:r>
              <a:rPr lang="en-US" sz="1000" dirty="0"/>
              <a:t>3 new tools to try for Literature mapping — Connected Papers, Inciteful and </a:t>
            </a:r>
            <a:r>
              <a:rPr lang="en-US" sz="1000" dirty="0" err="1"/>
              <a:t>Litmaps</a:t>
            </a:r>
            <a:r>
              <a:rPr lang="fr-FR" sz="1000" dirty="0"/>
              <a:t>  ». </a:t>
            </a:r>
            <a:r>
              <a:rPr lang="en-US" sz="1000" i="1" dirty="0"/>
              <a:t>Academic librarians on open access.</a:t>
            </a:r>
            <a:r>
              <a:rPr lang="en-US" sz="1000" dirty="0"/>
              <a:t> 15/04/2021. </a:t>
            </a:r>
            <a:r>
              <a:rPr lang="en-US" sz="1000" dirty="0">
                <a:hlinkClick r:id="rId10"/>
              </a:rPr>
              <a:t>https://aarontay.medium.com/3-new-tools-to-try-for-literature-mapping-connected-papers-inciteful-and-litmaps-a399f27622a</a:t>
            </a:r>
            <a:r>
              <a:rPr lang="en-US" sz="1000" dirty="0"/>
              <a:t>. </a:t>
            </a:r>
            <a:endParaRPr lang="fr-FR" sz="1000" dirty="0"/>
          </a:p>
          <a:p>
            <a:pPr marL="180975" indent="-180975">
              <a:spcAft>
                <a:spcPts val="300"/>
              </a:spcAft>
              <a:buNone/>
            </a:pPr>
            <a:r>
              <a:rPr lang="fr-FR" sz="1000" dirty="0"/>
              <a:t>--. « </a:t>
            </a:r>
            <a:r>
              <a:rPr lang="en-US" sz="1000" dirty="0"/>
              <a:t>Playing devil's advocate - Why the newly popular literature mapping tools may not be useful for the average researcher</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1</a:t>
            </a:r>
            <a:r>
              <a:rPr lang="fr-FR" sz="1000" baseline="30000" dirty="0"/>
              <a:t>er</a:t>
            </a:r>
            <a:r>
              <a:rPr lang="fr-FR" sz="1000" dirty="0"/>
              <a:t>/06/2021. </a:t>
            </a:r>
            <a:r>
              <a:rPr lang="fr-FR" sz="1000" dirty="0">
                <a:hlinkClick r:id="rId11"/>
              </a:rPr>
              <a:t>https://musingsaboutlibrarianship.blogspot.com/2021/06/playing-devils-adovcate-why-newly.html</a:t>
            </a:r>
            <a:r>
              <a:rPr lang="fr-FR" sz="1000" dirty="0"/>
              <a:t>. </a:t>
            </a:r>
          </a:p>
          <a:p>
            <a:pPr marL="180975" indent="-180975">
              <a:spcAft>
                <a:spcPts val="300"/>
              </a:spcAft>
              <a:buNone/>
            </a:pPr>
            <a:r>
              <a:rPr lang="en-US" sz="1000" dirty="0"/>
              <a:t>--. « </a:t>
            </a:r>
            <a:r>
              <a:rPr lang="en-US" sz="1000" dirty="0" err="1"/>
              <a:t>ResearchRabbit</a:t>
            </a:r>
            <a:r>
              <a:rPr lang="en-US" sz="1000" dirty="0"/>
              <a:t> is out of beta- my review of this new literature mapping tool ». </a:t>
            </a:r>
            <a:r>
              <a:rPr lang="en-US" sz="1000" i="1" dirty="0"/>
              <a:t>Academic librarians on open access.</a:t>
            </a:r>
            <a:r>
              <a:rPr lang="en-US" sz="1000" dirty="0"/>
              <a:t> 15/08/2021, </a:t>
            </a:r>
            <a:r>
              <a:rPr lang="en-US" sz="1000" dirty="0">
                <a:hlinkClick r:id="rId12"/>
              </a:rPr>
              <a:t>https://medium.com/a-academic-librarians-thoughts-on-open-access/researchrabbit-is-out-of-beta-my-review-of-this-new-literature-mapping-tool-3c593d061c63</a:t>
            </a:r>
            <a:r>
              <a:rPr lang="en-US" sz="1000" dirty="0"/>
              <a:t>. </a:t>
            </a:r>
            <a:endParaRPr lang="fr-FR" sz="1000" dirty="0"/>
          </a:p>
          <a:p>
            <a:pPr marL="180975" indent="-180975">
              <a:spcAft>
                <a:spcPts val="300"/>
              </a:spcAft>
              <a:buNone/>
            </a:pPr>
            <a:r>
              <a:rPr lang="fr-FR" sz="1000" dirty="0"/>
              <a:t>--. </a:t>
            </a:r>
            <a:r>
              <a:rPr lang="en-US" sz="1000" dirty="0"/>
              <a:t>« Web of Science and </a:t>
            </a:r>
            <a:r>
              <a:rPr lang="en-US" sz="1000" dirty="0" err="1"/>
              <a:t>Scholarcy</a:t>
            </a:r>
            <a:r>
              <a:rPr lang="en-US" sz="1000" dirty="0"/>
              <a:t> adds citation context features with a twist ».</a:t>
            </a:r>
            <a:r>
              <a:rPr lang="fr-FR" sz="1000" i="1" dirty="0"/>
              <a:t> </a:t>
            </a:r>
            <a:r>
              <a:rPr lang="fr-FR" sz="1000" i="1" dirty="0" err="1"/>
              <a:t>Musings</a:t>
            </a:r>
            <a:r>
              <a:rPr lang="fr-FR" sz="1000" i="1" dirty="0"/>
              <a:t> about </a:t>
            </a:r>
            <a:r>
              <a:rPr lang="fr-FR" sz="1000" i="1" dirty="0" err="1"/>
              <a:t>librarianship</a:t>
            </a:r>
            <a:r>
              <a:rPr lang="fr-FR" sz="1000" i="1" dirty="0"/>
              <a:t>.</a:t>
            </a:r>
            <a:r>
              <a:rPr lang="fr-FR" sz="1000" dirty="0"/>
              <a:t> 13/03/2022. </a:t>
            </a:r>
            <a:r>
              <a:rPr lang="en-US" sz="1000" dirty="0">
                <a:hlinkClick r:id="rId13"/>
              </a:rPr>
              <a:t>https://musingsaboutlibrarianship.blogspot.com/2022/03/web-of-science-and-scholarcy-adds.html</a:t>
            </a:r>
            <a:r>
              <a:rPr lang="en-US" sz="1000" dirty="0"/>
              <a:t>. </a:t>
            </a:r>
            <a:endParaRPr lang="fr-FR" sz="1000" dirty="0"/>
          </a:p>
          <a:p>
            <a:pPr marL="180975" indent="-180975">
              <a:spcAft>
                <a:spcPts val="300"/>
              </a:spcAft>
              <a:buNone/>
            </a:pPr>
            <a:r>
              <a:rPr lang="fr-FR" sz="1000" dirty="0"/>
              <a:t>--. « Q&amp;A academic systems - Elicit.org, </a:t>
            </a:r>
            <a:r>
              <a:rPr lang="fr-FR" sz="1000" dirty="0" err="1"/>
              <a:t>Scispace</a:t>
            </a:r>
            <a:r>
              <a:rPr lang="fr-FR" sz="1000" dirty="0"/>
              <a:t>, </a:t>
            </a:r>
            <a:r>
              <a:rPr lang="fr-FR" sz="1000" dirty="0" err="1"/>
              <a:t>Consensus.app</a:t>
            </a:r>
            <a:r>
              <a:rPr lang="fr-FR" sz="1000" dirty="0"/>
              <a:t>, Scite.ai and </a:t>
            </a:r>
            <a:r>
              <a:rPr lang="fr-FR" sz="1000" dirty="0" err="1"/>
              <a:t>Galactica</a:t>
            </a:r>
            <a:r>
              <a:rPr lang="fr-FR" sz="1000" dirty="0"/>
              <a:t> ». </a:t>
            </a:r>
            <a:r>
              <a:rPr lang="fr-FR" sz="1000" i="1" dirty="0"/>
              <a:t>Ibid. </a:t>
            </a:r>
            <a:r>
              <a:rPr lang="fr-FR" sz="1000" dirty="0"/>
              <a:t>27/11/2022. </a:t>
            </a:r>
            <a:r>
              <a:rPr lang="fr-FR" sz="1000" dirty="0">
                <a:hlinkClick r:id="rId14"/>
              </a:rPr>
              <a:t>https://musingsaboutlibrarianship.blogspot.com/2022/11/q-academic-systems-elicitorg-scispace.html</a:t>
            </a:r>
            <a:r>
              <a:rPr lang="fr-FR" sz="1000" dirty="0"/>
              <a:t>. </a:t>
            </a:r>
          </a:p>
          <a:p>
            <a:pPr marL="180975" indent="-180975">
              <a:spcAft>
                <a:spcPts val="300"/>
              </a:spcAft>
              <a:buNone/>
            </a:pPr>
            <a:r>
              <a:rPr lang="fr-FR" sz="1000" dirty="0"/>
              <a:t>--. «Do </a:t>
            </a:r>
            <a:r>
              <a:rPr lang="fr-FR" sz="1000" dirty="0" err="1"/>
              <a:t>search+large</a:t>
            </a:r>
            <a:r>
              <a:rPr lang="fr-FR" sz="1000" dirty="0"/>
              <a:t> language models or "retriever augmented" models (e.g. Bing Chat, Perplexity, Elicit.org) </a:t>
            </a:r>
            <a:r>
              <a:rPr lang="fr-FR" sz="1000" dirty="0" err="1"/>
              <a:t>really</a:t>
            </a:r>
            <a:r>
              <a:rPr lang="fr-FR" sz="1000" dirty="0"/>
              <a:t> </a:t>
            </a:r>
            <a:r>
              <a:rPr lang="fr-FR" sz="1000" dirty="0" err="1"/>
              <a:t>work</a:t>
            </a:r>
            <a:r>
              <a:rPr lang="fr-FR" sz="1000" dirty="0"/>
              <a:t>? The </a:t>
            </a:r>
            <a:r>
              <a:rPr lang="fr-FR" sz="1000" dirty="0" err="1"/>
              <a:t>evidence</a:t>
            </a:r>
            <a:r>
              <a:rPr lang="fr-FR" sz="1000" dirty="0"/>
              <a:t> </a:t>
            </a:r>
            <a:r>
              <a:rPr lang="fr-FR" sz="1000" dirty="0" err="1"/>
              <a:t>so</a:t>
            </a:r>
            <a:r>
              <a:rPr lang="fr-FR" sz="1000" dirty="0"/>
              <a:t> far ». </a:t>
            </a:r>
            <a:r>
              <a:rPr lang="fr-FR" sz="1000" i="1" dirty="0"/>
              <a:t>Ibid.</a:t>
            </a:r>
            <a:r>
              <a:rPr lang="fr-FR" sz="1000" dirty="0"/>
              <a:t> 10/05/2023. </a:t>
            </a:r>
            <a:r>
              <a:rPr lang="fr-FR" sz="1000" dirty="0">
                <a:hlinkClick r:id="rId15"/>
              </a:rPr>
              <a:t>https://musingsaboutlibrarianship.blogspot.com/2023/05/do-searchlarge-language-models-or.html</a:t>
            </a:r>
            <a:r>
              <a:rPr lang="fr-FR" sz="1000" dirty="0"/>
              <a:t>. </a:t>
            </a:r>
          </a:p>
          <a:p>
            <a:pPr marL="180975" indent="-180975">
              <a:spcAft>
                <a:spcPts val="300"/>
              </a:spcAft>
              <a:buNone/>
            </a:pPr>
            <a:r>
              <a:rPr lang="fr-FR" sz="1000" dirty="0"/>
              <a:t>--. « </a:t>
            </a:r>
            <a:r>
              <a:rPr lang="fr-FR" sz="1000" dirty="0" err="1"/>
              <a:t>Using</a:t>
            </a:r>
            <a:r>
              <a:rPr lang="fr-FR" sz="1000" dirty="0"/>
              <a:t> Large language models to </a:t>
            </a:r>
            <a:r>
              <a:rPr lang="fr-FR" sz="1000" dirty="0" err="1"/>
              <a:t>generate</a:t>
            </a:r>
            <a:r>
              <a:rPr lang="fr-FR" sz="1000" dirty="0"/>
              <a:t> and </a:t>
            </a:r>
            <a:r>
              <a:rPr lang="fr-FR" sz="1000" dirty="0" err="1"/>
              <a:t>extract</a:t>
            </a:r>
            <a:r>
              <a:rPr lang="fr-FR" sz="1000" dirty="0"/>
              <a:t> direct </a:t>
            </a:r>
            <a:r>
              <a:rPr lang="fr-FR" sz="1000" dirty="0" err="1"/>
              <a:t>answers</a:t>
            </a:r>
            <a:r>
              <a:rPr lang="fr-FR" sz="1000" dirty="0"/>
              <a:t> - More academic search systems - Scite Assistant , </a:t>
            </a:r>
            <a:r>
              <a:rPr lang="fr-FR" sz="1000" dirty="0" err="1"/>
              <a:t>Scispace</a:t>
            </a:r>
            <a:r>
              <a:rPr lang="fr-FR" sz="1000" dirty="0"/>
              <a:t>, Zeta Alpha ». </a:t>
            </a:r>
            <a:r>
              <a:rPr lang="fr-FR" sz="1000" i="1" dirty="0"/>
              <a:t>Ibid.</a:t>
            </a:r>
            <a:r>
              <a:rPr lang="fr-FR" sz="1000" dirty="0"/>
              <a:t> 06/07/2023. </a:t>
            </a:r>
            <a:r>
              <a:rPr lang="fr-FR" sz="1000" dirty="0">
                <a:hlinkClick r:id="rId16"/>
              </a:rPr>
              <a:t>https://musingsaboutlibrarianship.blogspot.com/2023/07/using-large-language-models-to-generate.html</a:t>
            </a:r>
            <a:r>
              <a:rPr lang="fr-FR" sz="1000" dirty="0"/>
              <a:t>. </a:t>
            </a:r>
          </a:p>
          <a:p>
            <a:pPr marL="180975" indent="-180975">
              <a:spcAft>
                <a:spcPts val="300"/>
              </a:spcAft>
              <a:buNone/>
            </a:pPr>
            <a:r>
              <a:rPr lang="fr-FR" sz="1000" dirty="0"/>
              <a:t>--. « </a:t>
            </a:r>
            <a:r>
              <a:rPr lang="en-US" sz="1000" dirty="0"/>
              <a:t>List of academic search engines that use Large Language models for generative answers and some factors to consider when using </a:t>
            </a:r>
            <a:r>
              <a:rPr lang="fr-FR" sz="1000" dirty="0"/>
              <a:t>». </a:t>
            </a:r>
            <a:r>
              <a:rPr lang="fr-FR" sz="1000" i="1" dirty="0"/>
              <a:t>Ibid.</a:t>
            </a:r>
            <a:r>
              <a:rPr lang="fr-FR" sz="1000" dirty="0"/>
              <a:t> 27/09/2023. </a:t>
            </a:r>
            <a:r>
              <a:rPr lang="fr-FR" sz="1000" dirty="0">
                <a:hlinkClick r:id="rId17"/>
              </a:rPr>
              <a:t>https://musingsaboutlibrarianship.blogspot.com/2023/09/list-of-academic-search-engines-that.html</a:t>
            </a:r>
            <a:r>
              <a:rPr lang="fr-FR" sz="1000" dirty="0"/>
              <a:t>. Mise à jour 10/2023 : « </a:t>
            </a:r>
            <a:r>
              <a:rPr lang="en-US" sz="1000" dirty="0"/>
              <a:t>List of academic search engines that use Large Language models for generative answers (Updated to Oct 2023)</a:t>
            </a:r>
            <a:r>
              <a:rPr lang="fr-FR" sz="1000" dirty="0"/>
              <a:t> ». </a:t>
            </a:r>
            <a:r>
              <a:rPr lang="fr-FR" sz="1000" dirty="0">
                <a:hlinkClick r:id="rId18"/>
              </a:rPr>
              <a:t>https://musingsaboutlibrarianship.blogspot.com/p/list-of-academic-search-engines-that.html</a:t>
            </a:r>
            <a:r>
              <a:rPr lang="fr-FR" sz="1000" dirty="0"/>
              <a:t>. </a:t>
            </a:r>
          </a:p>
          <a:p>
            <a:pPr marL="180975" indent="-180975">
              <a:spcAft>
                <a:spcPts val="300"/>
              </a:spcAft>
              <a:buNone/>
            </a:pPr>
            <a:r>
              <a:rPr lang="fr-FR" sz="1000" dirty="0"/>
              <a:t>--. </a:t>
            </a:r>
            <a:r>
              <a:rPr lang="en-US" sz="1000" dirty="0"/>
              <a:t>« List of Innovative Literature mapping tools». </a:t>
            </a:r>
            <a:r>
              <a:rPr lang="en-US" sz="1000" i="1" dirty="0"/>
              <a:t>Ibid.</a:t>
            </a:r>
            <a:r>
              <a:rPr lang="en-US" sz="1000" dirty="0"/>
              <a:t> mises à jour </a:t>
            </a:r>
            <a:r>
              <a:rPr lang="en-US" sz="1000" dirty="0" err="1"/>
              <a:t>régulières</a:t>
            </a:r>
            <a:r>
              <a:rPr lang="en-US" sz="1000" dirty="0"/>
              <a:t>. </a:t>
            </a:r>
            <a:r>
              <a:rPr lang="en-US" sz="1000" dirty="0">
                <a:hlinkClick r:id="rId19"/>
              </a:rPr>
              <a:t>https://musingsaboutlibrarianship.blogspot.com/p/list-of-innovative-literature-mapping.html</a:t>
            </a:r>
            <a:r>
              <a:rPr lang="en-US" sz="1000" dirty="0"/>
              <a:t>. </a:t>
            </a:r>
          </a:p>
          <a:p>
            <a:pPr marL="180975" indent="-180975">
              <a:spcAft>
                <a:spcPts val="300"/>
              </a:spcAft>
              <a:buNone/>
            </a:pPr>
            <a:r>
              <a:rPr lang="en-US" sz="1000" dirty="0"/>
              <a:t>Carole </a:t>
            </a:r>
            <a:r>
              <a:rPr lang="en-US" sz="1000" dirty="0" err="1"/>
              <a:t>Tisserand-Barthole</a:t>
            </a:r>
            <a:r>
              <a:rPr lang="en-US" sz="1000" dirty="0"/>
              <a:t>. </a:t>
            </a:r>
            <a:r>
              <a:rPr lang="fr-FR" sz="1000" dirty="0"/>
              <a:t>« La recherche de citations et de références boostée par l’IA et les « open citations ». </a:t>
            </a:r>
            <a:r>
              <a:rPr lang="fr-FR" sz="1000" i="1" dirty="0"/>
              <a:t>Bases</a:t>
            </a:r>
            <a:r>
              <a:rPr lang="fr-FR" sz="1000" dirty="0"/>
              <a:t>. n°369. 04/2019. p. 1-8. </a:t>
            </a:r>
            <a:r>
              <a:rPr lang="fr-FR" sz="1000" dirty="0">
                <a:hlinkClick r:id="rId20"/>
              </a:rPr>
              <a:t>https://bases-netsources.com/articles-bases/titres-bases/la-recherche-de-citations-et-references-boostee-par-ia-et-open-citations</a:t>
            </a:r>
            <a:r>
              <a:rPr lang="fr-FR" sz="1000" dirty="0"/>
              <a:t>. </a:t>
            </a:r>
          </a:p>
          <a:p>
            <a:pPr marL="180975" indent="-180975">
              <a:spcAft>
                <a:spcPts val="300"/>
              </a:spcAft>
              <a:buNone/>
            </a:pPr>
            <a:r>
              <a:rPr lang="fr-FR" sz="1000" dirty="0"/>
              <a:t>--. « Elicit, un nouveau moteur scientifique au banc d’essai ». </a:t>
            </a:r>
            <a:r>
              <a:rPr lang="fr-FR" sz="1000" i="1" dirty="0"/>
              <a:t>Ibid.</a:t>
            </a:r>
            <a:r>
              <a:rPr lang="fr-FR" sz="1000" dirty="0"/>
              <a:t> n°404. 06/2022. p. 7-9. </a:t>
            </a:r>
            <a:r>
              <a:rPr lang="fr-FR" sz="1000" dirty="0">
                <a:hlinkClick r:id="rId21"/>
              </a:rPr>
              <a:t>https://bases-netsources.com/articles-de-bases/elicit-un-nouveau-moteur-scientifique-au-banc-d-essai</a:t>
            </a:r>
            <a:r>
              <a:rPr lang="fr-FR" sz="1000" dirty="0"/>
              <a:t>. </a:t>
            </a:r>
          </a:p>
          <a:p>
            <a:pPr marL="180975" indent="-180975">
              <a:spcAft>
                <a:spcPts val="300"/>
              </a:spcAft>
              <a:buNone/>
            </a:pPr>
            <a:r>
              <a:rPr lang="fr-FR" sz="1000" dirty="0"/>
              <a:t>--. « Consensus, un moteur académique dopé à l’IA ». </a:t>
            </a:r>
            <a:r>
              <a:rPr lang="fr-FR" sz="1000" i="1" dirty="0"/>
              <a:t>Ibid. </a:t>
            </a:r>
            <a:r>
              <a:rPr lang="fr-FR" sz="1000" dirty="0"/>
              <a:t>n°410. 01/2023. p. 11. </a:t>
            </a:r>
            <a:r>
              <a:rPr lang="fr-FR" sz="1000" dirty="0">
                <a:hlinkClick r:id="rId22"/>
              </a:rPr>
              <a:t>https://bases-netsources.com/articles-de-bases/consensus-un-moteur-academique-dope-a-l-ia</a:t>
            </a:r>
            <a:r>
              <a:rPr lang="fr-FR" sz="1000" dirty="0"/>
              <a:t>. </a:t>
            </a:r>
          </a:p>
          <a:p>
            <a:pPr marL="180975" indent="-180975">
              <a:spcAft>
                <a:spcPts val="300"/>
              </a:spcAft>
              <a:buNone/>
            </a:pPr>
            <a:r>
              <a:rPr lang="fr-FR" sz="1000" dirty="0"/>
              <a:t>--. « </a:t>
            </a:r>
            <a:r>
              <a:rPr lang="fr-FR" sz="1000" dirty="0" err="1"/>
              <a:t>OpenAlex</a:t>
            </a:r>
            <a:r>
              <a:rPr lang="fr-FR" sz="1000" dirty="0"/>
              <a:t>, un nouveau moteur académique ». </a:t>
            </a:r>
            <a:r>
              <a:rPr lang="fr-FR" sz="1000" i="1" dirty="0"/>
              <a:t>Ibid.</a:t>
            </a:r>
            <a:r>
              <a:rPr lang="fr-FR" sz="1000" dirty="0"/>
              <a:t> n°413. 04/2023. p. 11.  </a:t>
            </a:r>
            <a:r>
              <a:rPr lang="fr-FR" sz="1000" dirty="0">
                <a:hlinkClick r:id="rId23"/>
              </a:rPr>
              <a:t>https://bases-netsources.com/articles-de-bases/openalex-un-nouveau-moteur-academique</a:t>
            </a:r>
            <a:r>
              <a:rPr lang="fr-FR" sz="1000" dirty="0"/>
              <a:t>. </a:t>
            </a:r>
          </a:p>
          <a:p>
            <a:pPr marL="180975" indent="-180975">
              <a:spcAft>
                <a:spcPts val="300"/>
              </a:spcAft>
              <a:buNone/>
            </a:pPr>
            <a:r>
              <a:rPr lang="fr-FR" sz="1000" dirty="0"/>
              <a:t>--. « Les nouveaux outils de </a:t>
            </a:r>
            <a:r>
              <a:rPr lang="fr-FR" sz="1000" i="1" dirty="0"/>
              <a:t>dataviz</a:t>
            </a:r>
            <a:r>
              <a:rPr lang="fr-FR" sz="1000" dirty="0"/>
              <a:t> pour explorer la littérature scientifique ». </a:t>
            </a:r>
            <a:r>
              <a:rPr lang="fr-FR" sz="1000" i="1" dirty="0"/>
              <a:t>Ibid. </a:t>
            </a:r>
            <a:r>
              <a:rPr lang="fr-FR" sz="1000" dirty="0"/>
              <a:t> n°413. 05/2023. p. 1-5. </a:t>
            </a:r>
            <a:r>
              <a:rPr lang="fr-FR" sz="1000" dirty="0">
                <a:hlinkClick r:id="rId24"/>
              </a:rPr>
              <a:t>https://bases-netsources.com/articles-de-bases/les-nouveaux-outils-de-dataviz-pour-explorer-la-litterature-scientifique</a:t>
            </a:r>
            <a:r>
              <a:rPr lang="fr-FR" sz="1000" dirty="0"/>
              <a:t>. </a:t>
            </a:r>
            <a:endParaRPr lang="en-US" sz="1000" dirty="0"/>
          </a:p>
          <a:p>
            <a:pPr marL="180975" indent="-180975">
              <a:spcAft>
                <a:spcPts val="300"/>
              </a:spcAft>
              <a:buNone/>
            </a:pPr>
            <a:r>
              <a:rPr lang="fr-FR" sz="1000" dirty="0"/>
              <a:t>--. « La vague d’outils IA pour l’Information Scientifique et Technique (IST) ». </a:t>
            </a:r>
            <a:r>
              <a:rPr lang="fr-FR" sz="1000" i="1" dirty="0"/>
              <a:t>Ibid. </a:t>
            </a:r>
            <a:r>
              <a:rPr lang="fr-FR" sz="1000" dirty="0"/>
              <a:t>n°420. 12/2023. p. 1-4. </a:t>
            </a:r>
            <a:r>
              <a:rPr lang="fr-FR" sz="1000" dirty="0">
                <a:hlinkClick r:id="rId25"/>
              </a:rPr>
              <a:t>https://bases-netsources.com/articles-de-bases/la-vague-d-outils-ia-pour-l-ist</a:t>
            </a:r>
            <a:r>
              <a:rPr lang="fr-FR" sz="1000" dirty="0"/>
              <a:t>. </a:t>
            </a:r>
          </a:p>
        </p:txBody>
      </p:sp>
      <p:sp>
        <p:nvSpPr>
          <p:cNvPr id="2" name="Rectangle 1">
            <a:extLst>
              <a:ext uri="{FF2B5EF4-FFF2-40B4-BE49-F238E27FC236}">
                <a16:creationId xmlns:a16="http://schemas.microsoft.com/office/drawing/2014/main" id="{BAAAD862-7A79-4524-AAA9-02597B158E41}"/>
              </a:ext>
            </a:extLst>
          </p:cNvPr>
          <p:cNvSpPr/>
          <p:nvPr/>
        </p:nvSpPr>
        <p:spPr>
          <a:xfrm>
            <a:off x="5526343" y="1495739"/>
            <a:ext cx="3443486" cy="646331"/>
          </a:xfrm>
          <a:prstGeom prst="rect">
            <a:avLst/>
          </a:prstGeom>
        </p:spPr>
        <p:txBody>
          <a:bodyPr wrap="square">
            <a:spAutoFit/>
          </a:bodyPr>
          <a:lstStyle/>
          <a:p>
            <a:r>
              <a:rPr lang="fr-FR" sz="1200" i="1" dirty="0"/>
              <a:t>! ces outils changeant régulièrement, illustrations et fonctionnalités peuvent évoluer depuis la date de rédaction</a:t>
            </a:r>
          </a:p>
        </p:txBody>
      </p:sp>
    </p:spTree>
    <p:extLst>
      <p:ext uri="{BB962C8B-B14F-4D97-AF65-F5344CB8AC3E}">
        <p14:creationId xmlns:p14="http://schemas.microsoft.com/office/powerpoint/2010/main" val="4528996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0000" lnSpcReduction="20000"/>
          </a:bodyPr>
          <a:lstStyle/>
          <a:p>
            <a:pPr marL="0" indent="0">
              <a:buNone/>
            </a:pPr>
            <a:r>
              <a:rPr lang="fr-FR" sz="1600" b="1" dirty="0">
                <a:solidFill>
                  <a:srgbClr val="7EC9FB"/>
                </a:solidFill>
              </a:rPr>
              <a:t>Perspectives (1)</a:t>
            </a:r>
          </a:p>
          <a:p>
            <a:pPr marL="0" indent="0">
              <a:buNone/>
            </a:pPr>
            <a:r>
              <a:rPr lang="fr-FR" sz="1300" dirty="0">
                <a:solidFill>
                  <a:srgbClr val="000000"/>
                </a:solidFill>
                <a:highlight>
                  <a:srgbClr val="FED402"/>
                </a:highlight>
              </a:rPr>
              <a:t>en priorité : Aline Bouchard. « #WorkInProgress : IA générative et outils de recherche de littérature académique ». </a:t>
            </a:r>
            <a:r>
              <a:rPr lang="fr-FR" sz="1300" i="1" dirty="0" err="1">
                <a:solidFill>
                  <a:srgbClr val="000000"/>
                </a:solidFill>
                <a:highlight>
                  <a:srgbClr val="FED402"/>
                </a:highlight>
              </a:rPr>
              <a:t>URFISTinfo</a:t>
            </a:r>
            <a:r>
              <a:rPr lang="fr-FR" sz="1300" i="1" dirty="0">
                <a:solidFill>
                  <a:srgbClr val="000000"/>
                </a:solidFill>
                <a:highlight>
                  <a:srgbClr val="FED402"/>
                </a:highlight>
              </a:rPr>
              <a:t>.</a:t>
            </a:r>
            <a:r>
              <a:rPr lang="fr-FR" sz="1300" dirty="0">
                <a:solidFill>
                  <a:srgbClr val="000000"/>
                </a:solidFill>
                <a:highlight>
                  <a:srgbClr val="FED402"/>
                </a:highlight>
              </a:rPr>
              <a:t> 20/02/2025. </a:t>
            </a:r>
            <a:r>
              <a:rPr lang="fr-FR" sz="1300" dirty="0">
                <a:highlight>
                  <a:srgbClr val="FED402"/>
                </a:highlight>
                <a:hlinkClick r:id="rId3"/>
              </a:rPr>
              <a:t>https://urfistinfo.hypotheses.org/4645</a:t>
            </a:r>
            <a:r>
              <a:rPr lang="fr-FR" sz="1300" dirty="0">
                <a:highlight>
                  <a:srgbClr val="FED402"/>
                </a:highlight>
              </a:rPr>
              <a:t>. </a:t>
            </a:r>
          </a:p>
          <a:p>
            <a:pPr marL="180975" indent="-180975">
              <a:lnSpc>
                <a:spcPct val="120000"/>
              </a:lnSpc>
              <a:spcAft>
                <a:spcPts val="300"/>
              </a:spcAft>
              <a:buNone/>
            </a:pPr>
            <a:endParaRPr lang="en-US" sz="1100" dirty="0">
              <a:highlight>
                <a:srgbClr val="FED402"/>
              </a:highlight>
            </a:endParaRPr>
          </a:p>
          <a:p>
            <a:pPr marL="180975" indent="-180975">
              <a:lnSpc>
                <a:spcPct val="120000"/>
              </a:lnSpc>
              <a:spcAft>
                <a:spcPts val="300"/>
              </a:spcAft>
              <a:buNone/>
            </a:pPr>
            <a:r>
              <a:rPr lang="en-US" sz="1000" dirty="0"/>
              <a:t>Hussam </a:t>
            </a:r>
            <a:r>
              <a:rPr lang="en-US" sz="1000" dirty="0" err="1"/>
              <a:t>Alkaissi</a:t>
            </a:r>
            <a:r>
              <a:rPr lang="en-US" sz="1000" dirty="0"/>
              <a:t> et Samy I. McFarlane. « Artificial Hallucinations in ChatGPT: Implications in Scientific Writing ». </a:t>
            </a:r>
            <a:r>
              <a:rPr lang="en-US" sz="1000" i="1" dirty="0" err="1"/>
              <a:t>Cureus</a:t>
            </a:r>
            <a:r>
              <a:rPr lang="en-US" sz="1000" dirty="0"/>
              <a:t> 15(2): e35179. </a:t>
            </a:r>
            <a:r>
              <a:rPr lang="en-US" sz="1000" dirty="0">
                <a:hlinkClick r:id="rId4"/>
              </a:rPr>
              <a:t>https://www.cureus.com/articles/138667-artificial-hallucinations-in-chatgpt-implications-in-scientific-writing#!/</a:t>
            </a:r>
            <a:r>
              <a:rPr lang="en-US" sz="1000" dirty="0"/>
              <a:t>. </a:t>
            </a:r>
          </a:p>
          <a:p>
            <a:pPr marL="182563" indent="-180975">
              <a:lnSpc>
                <a:spcPct val="120000"/>
              </a:lnSpc>
              <a:spcAft>
                <a:spcPts val="300"/>
              </a:spcAft>
              <a:buNone/>
            </a:pPr>
            <a:r>
              <a:rPr lang="en-US" sz="1000" dirty="0"/>
              <a:t>Matilda Battersby. « Academic authors 'shocked' after Taylor &amp; Francis sells access to their research to Microsoft AI ». </a:t>
            </a:r>
            <a:r>
              <a:rPr lang="en-US" sz="1000" i="1" dirty="0"/>
              <a:t>The Bookseller. </a:t>
            </a:r>
            <a:r>
              <a:rPr lang="en-US" sz="1000" dirty="0"/>
              <a:t>19/07/2024. </a:t>
            </a:r>
            <a:r>
              <a:rPr lang="en-US" sz="1000" dirty="0">
                <a:hlinkClick r:id="rId5"/>
              </a:rPr>
              <a:t>https://www.thebookseller.com/news/academic-authors-shocked-after-taylor--francis-sells-access-to-their-research-to-microsoft-ai</a:t>
            </a:r>
            <a:r>
              <a:rPr lang="en-US" sz="1000" dirty="0"/>
              <a:t>. </a:t>
            </a:r>
          </a:p>
          <a:p>
            <a:pPr marL="182563" indent="-180975">
              <a:lnSpc>
                <a:spcPct val="120000"/>
              </a:lnSpc>
              <a:spcAft>
                <a:spcPts val="300"/>
              </a:spcAft>
              <a:buNone/>
            </a:pPr>
            <a:r>
              <a:rPr lang="en-US" sz="1000" dirty="0"/>
              <a:t>--. « Wiley set to earn $44m from AI rights deals, confirms 'no opt-out' for authors ». </a:t>
            </a:r>
            <a:r>
              <a:rPr lang="en-US" sz="1000" i="1" dirty="0"/>
              <a:t>Ibid.</a:t>
            </a:r>
            <a:r>
              <a:rPr lang="en-US" sz="1000" dirty="0"/>
              <a:t> 30/08/2024. </a:t>
            </a:r>
            <a:r>
              <a:rPr lang="en-US" sz="1000" dirty="0">
                <a:hlinkClick r:id="rId6"/>
              </a:rPr>
              <a:t>https://www.thebookseller.com/news/wiley-set-to-earn-44m-from-ai-rights-deals-confirms-no-opt-out-for-authors</a:t>
            </a:r>
            <a:r>
              <a:rPr lang="en-US" sz="1000" dirty="0"/>
              <a:t>. </a:t>
            </a:r>
          </a:p>
          <a:p>
            <a:pPr marL="182563" indent="-180975">
              <a:lnSpc>
                <a:spcPct val="120000"/>
              </a:lnSpc>
              <a:spcAft>
                <a:spcPts val="300"/>
              </a:spcAft>
              <a:buFontTx/>
              <a:buNone/>
            </a:pPr>
            <a:r>
              <a:rPr lang="en-US" sz="1000" dirty="0"/>
              <a:t>Leonard </a:t>
            </a:r>
            <a:r>
              <a:rPr lang="en-US" sz="1000" dirty="0" err="1"/>
              <a:t>Bauersfeld</a:t>
            </a:r>
            <a:r>
              <a:rPr lang="en-US" sz="1000" dirty="0"/>
              <a:t> et al., «AI can crack double blind peer review – should we still use it? ». </a:t>
            </a:r>
            <a:r>
              <a:rPr lang="en-US" sz="1000" i="1" dirty="0"/>
              <a:t>LSE Impact blog. </a:t>
            </a:r>
            <a:r>
              <a:rPr lang="en-US" sz="1000" dirty="0"/>
              <a:t>08/08/2023. </a:t>
            </a:r>
            <a:r>
              <a:rPr lang="en-US" sz="1000" dirty="0">
                <a:hlinkClick r:id="rId7"/>
              </a:rPr>
              <a:t>https://blogs.lse.ac.uk/impactofsocialsciences/2023/08/08/ai-can-crack-double-blind-peer-review-should-we-still-use-it/</a:t>
            </a:r>
            <a:r>
              <a:rPr lang="en-US" sz="1000" dirty="0"/>
              <a:t>. </a:t>
            </a:r>
          </a:p>
          <a:p>
            <a:pPr marL="182563" indent="-180975">
              <a:lnSpc>
                <a:spcPct val="120000"/>
              </a:lnSpc>
              <a:spcAft>
                <a:spcPts val="300"/>
              </a:spcAft>
              <a:buFontTx/>
              <a:buNone/>
            </a:pPr>
            <a:r>
              <a:rPr lang="en-US" sz="1000" dirty="0"/>
              <a:t>M. </a:t>
            </a:r>
            <a:r>
              <a:rPr lang="en-US" sz="1000" dirty="0" err="1"/>
              <a:t>Barkelind</a:t>
            </a:r>
            <a:r>
              <a:rPr lang="en-US" sz="1000" dirty="0"/>
              <a:t> et al. Examining the Potential Role of Text-Based Recommendations in Academic Information Seeking. </a:t>
            </a:r>
            <a:r>
              <a:rPr lang="en-US" sz="1000" i="1" dirty="0"/>
              <a:t>2023. </a:t>
            </a:r>
            <a:r>
              <a:rPr lang="en-US" sz="1000" dirty="0"/>
              <a:t>Poster. </a:t>
            </a:r>
            <a:r>
              <a:rPr lang="en-US" sz="1000" dirty="0">
                <a:hlinkClick r:id="rId8"/>
              </a:rPr>
              <a:t>https://keenious.notion.site/Examining-the-Potential-Role-of-Text-Based-Recommendations-in-Academic-Information-Seeking-90001f3ddb5d470186d216211ba88882</a:t>
            </a:r>
            <a:r>
              <a:rPr lang="en-US" sz="1000" dirty="0"/>
              <a:t>.  </a:t>
            </a:r>
          </a:p>
          <a:p>
            <a:pPr marL="182563" indent="-180975">
              <a:lnSpc>
                <a:spcPct val="120000"/>
              </a:lnSpc>
              <a:spcAft>
                <a:spcPts val="300"/>
              </a:spcAft>
              <a:buFontTx/>
              <a:buNone/>
            </a:pPr>
            <a:r>
              <a:rPr lang="en-US" sz="1000" dirty="0"/>
              <a:t>Johannes </a:t>
            </a:r>
            <a:r>
              <a:rPr lang="fr-FR" sz="1000" dirty="0"/>
              <a:t>J. </a:t>
            </a:r>
            <a:r>
              <a:rPr lang="fr-FR" sz="1000" dirty="0" err="1"/>
              <a:t>Bjerva</a:t>
            </a:r>
            <a:r>
              <a:rPr lang="fr-FR" sz="1000" dirty="0"/>
              <a:t>, « </a:t>
            </a:r>
            <a:r>
              <a:rPr lang="fr-FR" sz="1000" dirty="0" err="1"/>
              <a:t>Forsker</a:t>
            </a:r>
            <a:r>
              <a:rPr lang="fr-FR" sz="1000" dirty="0"/>
              <a:t>: </a:t>
            </a:r>
            <a:r>
              <a:rPr lang="fr-FR" sz="1000" dirty="0" err="1"/>
              <a:t>Kunstig</a:t>
            </a:r>
            <a:r>
              <a:rPr lang="fr-FR" sz="1000" dirty="0"/>
              <a:t> </a:t>
            </a:r>
            <a:r>
              <a:rPr lang="fr-FR" sz="1000" dirty="0" err="1"/>
              <a:t>intelligens</a:t>
            </a:r>
            <a:r>
              <a:rPr lang="fr-FR" sz="1000" dirty="0"/>
              <a:t> </a:t>
            </a:r>
            <a:r>
              <a:rPr lang="fr-FR" sz="1000" dirty="0" err="1"/>
              <a:t>risikerer</a:t>
            </a:r>
            <a:r>
              <a:rPr lang="fr-FR" sz="1000" dirty="0"/>
              <a:t> at </a:t>
            </a:r>
            <a:r>
              <a:rPr lang="fr-FR" sz="1000" dirty="0" err="1"/>
              <a:t>blive</a:t>
            </a:r>
            <a:r>
              <a:rPr lang="fr-FR" sz="1000" dirty="0"/>
              <a:t> en </a:t>
            </a:r>
            <a:r>
              <a:rPr lang="fr-FR" sz="1000" dirty="0" err="1"/>
              <a:t>sand</a:t>
            </a:r>
            <a:r>
              <a:rPr lang="fr-FR" sz="1000" dirty="0"/>
              <a:t> </a:t>
            </a:r>
            <a:r>
              <a:rPr lang="fr-FR" sz="1000" dirty="0" err="1"/>
              <a:t>dystopi</a:t>
            </a:r>
            <a:r>
              <a:rPr lang="fr-FR" sz="1000" dirty="0"/>
              <a:t> for </a:t>
            </a:r>
            <a:r>
              <a:rPr lang="fr-FR" sz="1000" dirty="0" err="1"/>
              <a:t>unge</a:t>
            </a:r>
            <a:r>
              <a:rPr lang="fr-FR" sz="1000" dirty="0"/>
              <a:t> </a:t>
            </a:r>
            <a:r>
              <a:rPr lang="fr-FR" sz="1000" dirty="0" err="1"/>
              <a:t>forskere</a:t>
            </a:r>
            <a:r>
              <a:rPr lang="fr-FR" sz="1000" dirty="0"/>
              <a:t> ».  </a:t>
            </a:r>
            <a:r>
              <a:rPr lang="fr-FR" sz="1000" i="1" dirty="0" err="1"/>
              <a:t>Altinget</a:t>
            </a:r>
            <a:r>
              <a:rPr lang="fr-FR" sz="1000" i="1" dirty="0"/>
              <a:t>. </a:t>
            </a:r>
            <a:r>
              <a:rPr lang="fr-FR" sz="1000" dirty="0"/>
              <a:t>13/11/2023. </a:t>
            </a:r>
            <a:r>
              <a:rPr lang="fr-FR" sz="1000" dirty="0">
                <a:hlinkClick r:id="rId9"/>
              </a:rPr>
              <a:t>https://www.altinget.dk/forskning/artikel/forsker-kunstig-intelligens-risikerer-at-blive-en-sand-dystopi-for-unge-forskere</a:t>
            </a:r>
            <a:r>
              <a:rPr lang="fr-FR" sz="1000" dirty="0"/>
              <a:t>.</a:t>
            </a:r>
          </a:p>
          <a:p>
            <a:pPr marL="0" indent="0">
              <a:lnSpc>
                <a:spcPct val="120000"/>
              </a:lnSpc>
              <a:spcAft>
                <a:spcPts val="300"/>
              </a:spcAft>
              <a:buFontTx/>
              <a:buNone/>
            </a:pPr>
            <a:r>
              <a:rPr lang="fr-FR" sz="1000" dirty="0" err="1"/>
              <a:t>Claudi</a:t>
            </a:r>
            <a:r>
              <a:rPr lang="fr-FR" sz="1000" dirty="0"/>
              <a:t> L. </a:t>
            </a:r>
            <a:r>
              <a:rPr lang="fr-FR" sz="1000" dirty="0" err="1"/>
              <a:t>Bockting</a:t>
            </a:r>
            <a:r>
              <a:rPr lang="fr-FR" sz="1000" dirty="0"/>
              <a:t> et al. « </a:t>
            </a:r>
            <a:r>
              <a:rPr lang="en-US" sz="1000" dirty="0"/>
              <a:t>Living Guidelines for Generative AI — Why Scientists Must Oversee Its Use ». </a:t>
            </a:r>
            <a:r>
              <a:rPr lang="en-US" sz="1000" i="1" dirty="0"/>
              <a:t>Nature. </a:t>
            </a:r>
            <a:r>
              <a:rPr lang="en-US" sz="1000" dirty="0"/>
              <a:t>vol. 622. p. 693‑696. 19/10/2023. </a:t>
            </a:r>
            <a:r>
              <a:rPr lang="en-US" sz="1000" dirty="0">
                <a:hlinkClick r:id="rId10"/>
              </a:rPr>
              <a:t>https://www.nature.com/articles/d41586-023-03266-1</a:t>
            </a:r>
            <a:r>
              <a:rPr lang="en-US" sz="1000" dirty="0"/>
              <a:t>. </a:t>
            </a:r>
            <a:endParaRPr lang="fr-FR" sz="1000" dirty="0">
              <a:highlight>
                <a:srgbClr val="FF0000"/>
              </a:highlight>
            </a:endParaRPr>
          </a:p>
          <a:p>
            <a:pPr marL="180975" indent="-180975">
              <a:lnSpc>
                <a:spcPct val="120000"/>
              </a:lnSpc>
              <a:spcAft>
                <a:spcPts val="300"/>
              </a:spcAft>
              <a:buNone/>
            </a:pPr>
            <a:r>
              <a:rPr lang="fr-FR" sz="1000" dirty="0"/>
              <a:t>Jeffrey </a:t>
            </a:r>
            <a:r>
              <a:rPr lang="fr-FR" sz="1000" dirty="0" err="1"/>
              <a:t>Brainard</a:t>
            </a:r>
            <a:r>
              <a:rPr lang="fr-FR" sz="1000" dirty="0"/>
              <a:t>. « </a:t>
            </a:r>
            <a:r>
              <a:rPr lang="en-US" sz="1000" dirty="0"/>
              <a:t>As scientists face a flood of papers, AI developers aim to help</a:t>
            </a:r>
            <a:r>
              <a:rPr lang="fr-FR" sz="1000" dirty="0"/>
              <a:t> ». </a:t>
            </a:r>
            <a:r>
              <a:rPr lang="fr-FR" sz="1000" i="1" dirty="0"/>
              <a:t>Science. </a:t>
            </a:r>
            <a:r>
              <a:rPr lang="fr-FR" sz="1000" dirty="0"/>
              <a:t>vol. 382, Issue 6673. 21/11/2023. </a:t>
            </a:r>
            <a:r>
              <a:rPr lang="fr-FR" sz="1000" dirty="0">
                <a:hlinkClick r:id="rId11"/>
              </a:rPr>
              <a:t>https://www.science.org/content/article/scientists-face-flood-papers-ai-developers-aim-help</a:t>
            </a:r>
            <a:r>
              <a:rPr lang="fr-FR" sz="1000" dirty="0"/>
              <a:t>.</a:t>
            </a:r>
          </a:p>
          <a:p>
            <a:pPr marL="180975" indent="-180975">
              <a:lnSpc>
                <a:spcPct val="120000"/>
              </a:lnSpc>
              <a:spcAft>
                <a:spcPts val="300"/>
              </a:spcAft>
              <a:buNone/>
            </a:pPr>
            <a:r>
              <a:rPr lang="fr-FR" sz="1000" dirty="0"/>
              <a:t>Francesca </a:t>
            </a:r>
            <a:r>
              <a:rPr lang="fr-FR" sz="1000" dirty="0" err="1"/>
              <a:t>Buckland</a:t>
            </a:r>
            <a:r>
              <a:rPr lang="fr-FR" sz="1000" dirty="0"/>
              <a:t>. « </a:t>
            </a:r>
            <a:r>
              <a:rPr lang="fr-FR" sz="1000" dirty="0" err="1"/>
              <a:t>Bringing</a:t>
            </a:r>
            <a:r>
              <a:rPr lang="fr-FR" sz="1000" dirty="0"/>
              <a:t> </a:t>
            </a:r>
            <a:r>
              <a:rPr lang="fr-FR" sz="1000" dirty="0" err="1"/>
              <a:t>generative</a:t>
            </a:r>
            <a:r>
              <a:rPr lang="fr-FR" sz="1000" dirty="0"/>
              <a:t> AI </a:t>
            </a:r>
            <a:r>
              <a:rPr lang="en-US" sz="1000" dirty="0"/>
              <a:t>to the Web of Science</a:t>
            </a:r>
            <a:r>
              <a:rPr lang="fr-FR" sz="1000" dirty="0"/>
              <a:t> ». </a:t>
            </a:r>
            <a:r>
              <a:rPr lang="fr-FR" sz="1000" i="1" dirty="0"/>
              <a:t>Clarivate</a:t>
            </a:r>
            <a:r>
              <a:rPr lang="fr-FR" sz="1000" dirty="0"/>
              <a:t>. 07/11/2023, </a:t>
            </a:r>
            <a:r>
              <a:rPr lang="fr-FR" sz="1000" dirty="0">
                <a:hlinkClick r:id="rId12"/>
              </a:rPr>
              <a:t>https://clarivate.com/blog/bringing-generative-ai-to-the-web-of-science/</a:t>
            </a:r>
            <a:r>
              <a:rPr lang="fr-FR" sz="1000" dirty="0"/>
              <a:t>.</a:t>
            </a:r>
          </a:p>
          <a:p>
            <a:pPr marL="180975" indent="-180975">
              <a:lnSpc>
                <a:spcPct val="120000"/>
              </a:lnSpc>
              <a:spcAft>
                <a:spcPts val="300"/>
              </a:spcAft>
              <a:buNone/>
            </a:pPr>
            <a:r>
              <a:rPr lang="en-US" sz="1000" dirty="0" err="1"/>
              <a:t>Jungwon</a:t>
            </a:r>
            <a:r>
              <a:rPr lang="en-US" sz="1000" dirty="0"/>
              <a:t> Byun et Andreas </a:t>
            </a:r>
            <a:r>
              <a:rPr lang="en-US" sz="1000" dirty="0" err="1"/>
              <a:t>Stuhlmüller</a:t>
            </a:r>
            <a:r>
              <a:rPr lang="en-US" sz="1000" dirty="0"/>
              <a:t>. </a:t>
            </a:r>
            <a:r>
              <a:rPr lang="fr-FR" sz="1000" dirty="0"/>
              <a:t>« </a:t>
            </a:r>
            <a:r>
              <a:rPr lang="en-US" sz="1000" dirty="0"/>
              <a:t>How to use Elicit responsibly</a:t>
            </a:r>
            <a:r>
              <a:rPr lang="fr-FR" sz="1000" dirty="0"/>
              <a:t> ». </a:t>
            </a:r>
            <a:r>
              <a:rPr lang="fr-FR" sz="1000" i="1" dirty="0" err="1"/>
              <a:t>Ought</a:t>
            </a:r>
            <a:r>
              <a:rPr lang="fr-FR" sz="1000" dirty="0"/>
              <a:t>. 25/04/2022. </a:t>
            </a:r>
            <a:r>
              <a:rPr lang="fr-FR" sz="1000" dirty="0">
                <a:hlinkClick r:id="rId13"/>
              </a:rPr>
              <a:t>https://ought.org/updates/2022-04-25-responsibility</a:t>
            </a:r>
            <a:r>
              <a:rPr lang="fr-FR" sz="1000" dirty="0"/>
              <a:t>. </a:t>
            </a:r>
            <a:endParaRPr lang="en-US" sz="1000" dirty="0"/>
          </a:p>
          <a:p>
            <a:pPr marL="180975" indent="-180975">
              <a:lnSpc>
                <a:spcPct val="120000"/>
              </a:lnSpc>
              <a:spcAft>
                <a:spcPts val="300"/>
              </a:spcAft>
              <a:buNone/>
            </a:pPr>
            <a:r>
              <a:rPr lang="en-US" sz="1000" dirty="0"/>
              <a:t>--. « Elicit: Language models as research tools ». </a:t>
            </a:r>
            <a:r>
              <a:rPr lang="en-US" sz="1000" i="1" dirty="0"/>
              <a:t>In </a:t>
            </a:r>
            <a:r>
              <a:rPr lang="fr-FR" sz="1000" dirty="0"/>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4"/>
              </a:rPr>
              <a:t>https://www.oecd.org/publications/artificial-intelligence-in-science-a8d820bd-en.htm</a:t>
            </a:r>
            <a:r>
              <a:rPr lang="en-US" sz="1000" dirty="0"/>
              <a:t>. p. 214-223.</a:t>
            </a:r>
            <a:endParaRPr lang="fr-FR" sz="1000" dirty="0"/>
          </a:p>
          <a:p>
            <a:pPr marL="180975" indent="-180975">
              <a:lnSpc>
                <a:spcPct val="120000"/>
              </a:lnSpc>
              <a:spcAft>
                <a:spcPts val="300"/>
              </a:spcAft>
              <a:buNone/>
            </a:pPr>
            <a:r>
              <a:rPr lang="fr-FR" sz="1000" dirty="0"/>
              <a:t>Guillaume Cabanac. </a:t>
            </a:r>
            <a:r>
              <a:rPr lang="fr-FR" sz="1000" i="1" dirty="0"/>
              <a:t>Dépollution de la littérature scientifique : traque d’expression torturées et autres manipulations</a:t>
            </a:r>
            <a:r>
              <a:rPr lang="fr-FR" sz="1000" dirty="0"/>
              <a:t>. 10es rencontres </a:t>
            </a:r>
            <a:r>
              <a:rPr lang="fr-FR" sz="1000" dirty="0" err="1"/>
              <a:t>Infocom</a:t>
            </a:r>
            <a:r>
              <a:rPr lang="fr-FR" sz="1000" dirty="0"/>
              <a:t>’ Toulouse, Toulouse, France. 17/02/2022. 43 p.  </a:t>
            </a:r>
            <a:r>
              <a:rPr lang="fr-FR" sz="1000" dirty="0">
                <a:hlinkClick r:id="rId15"/>
              </a:rPr>
              <a:t>https://ut3-toulouseinp.hal.science/hal-03583953</a:t>
            </a:r>
            <a:r>
              <a:rPr lang="fr-FR" sz="1000" dirty="0"/>
              <a:t>. </a:t>
            </a:r>
          </a:p>
          <a:p>
            <a:pPr marL="180975" indent="-180975">
              <a:spcAft>
                <a:spcPts val="300"/>
              </a:spcAft>
              <a:buNone/>
            </a:pPr>
            <a:r>
              <a:rPr lang="fr-FR" sz="1000" dirty="0"/>
              <a:t>--. </a:t>
            </a:r>
            <a:r>
              <a:rPr lang="fr-FR" sz="1000" i="1" dirty="0"/>
              <a:t>Fake science : Panorama des méconduites et contre-feux pour déjouer les pièges</a:t>
            </a:r>
            <a:r>
              <a:rPr lang="fr-FR" sz="1000" dirty="0"/>
              <a:t>. Séminaire Science Ouverte, Centre National de Recherches Météorologiques - UMR 3589 CNRS Météo-France, France. 02/10/2023. </a:t>
            </a:r>
            <a:r>
              <a:rPr lang="fr-FR" sz="1000" dirty="0">
                <a:hlinkClick r:id="rId16"/>
              </a:rPr>
              <a:t>https://ut3-toulouseinp.hal.science/hal-04225515</a:t>
            </a:r>
            <a:r>
              <a:rPr lang="fr-FR" sz="1000" dirty="0"/>
              <a:t>. </a:t>
            </a:r>
          </a:p>
          <a:p>
            <a:pPr marL="180975" indent="-180975">
              <a:spcAft>
                <a:spcPts val="300"/>
              </a:spcAft>
              <a:buNone/>
            </a:pPr>
            <a:r>
              <a:rPr lang="fr-FR" sz="1000" dirty="0"/>
              <a:t>Ewen </a:t>
            </a:r>
            <a:r>
              <a:rPr lang="fr-FR" sz="1000" dirty="0" err="1"/>
              <a:t>Callaway</a:t>
            </a:r>
            <a:r>
              <a:rPr lang="fr-FR" sz="1000" dirty="0"/>
              <a:t>. « </a:t>
            </a:r>
            <a:r>
              <a:rPr lang="en-US" sz="1000" dirty="0"/>
              <a:t>AI writes summaries of preprints in </a:t>
            </a:r>
            <a:r>
              <a:rPr lang="en-US" sz="1000" dirty="0" err="1"/>
              <a:t>bioRxiv</a:t>
            </a:r>
            <a:r>
              <a:rPr lang="en-US" sz="1000" dirty="0"/>
              <a:t> trial</a:t>
            </a:r>
            <a:r>
              <a:rPr lang="fr-FR" sz="1000" dirty="0"/>
              <a:t> ». </a:t>
            </a:r>
            <a:r>
              <a:rPr lang="fr-FR" sz="1000" i="1" dirty="0"/>
              <a:t>Nature</a:t>
            </a:r>
            <a:r>
              <a:rPr lang="fr-FR" sz="1000" dirty="0"/>
              <a:t>. vol. 623. p. 677. 14/11/2023. </a:t>
            </a:r>
            <a:r>
              <a:rPr lang="fr-FR" sz="1000" dirty="0">
                <a:hlinkClick r:id="rId17"/>
              </a:rPr>
              <a:t>https://www.nature.com/articles/d41586-023-03545-x</a:t>
            </a:r>
            <a:r>
              <a:rPr lang="fr-FR" sz="1000" dirty="0"/>
              <a:t>.</a:t>
            </a:r>
          </a:p>
          <a:p>
            <a:pPr marL="180975" indent="-180975">
              <a:spcAft>
                <a:spcPts val="300"/>
              </a:spcAft>
              <a:buNone/>
            </a:pPr>
            <a:r>
              <a:rPr lang="fr-FR" sz="1000" dirty="0"/>
              <a:t>Mark </a:t>
            </a:r>
            <a:r>
              <a:rPr lang="fr-FR" sz="1000" dirty="0" err="1"/>
              <a:t>Carrigan</a:t>
            </a:r>
            <a:r>
              <a:rPr lang="fr-FR" sz="1000" dirty="0"/>
              <a:t>. </a:t>
            </a:r>
            <a:r>
              <a:rPr lang="en-US" sz="1000" dirty="0"/>
              <a:t>« Superficial engagement with generative AI masks its potential contribution as an academic interlocuter </a:t>
            </a:r>
            <a:r>
              <a:rPr lang="en-US" sz="1000" i="1" dirty="0"/>
              <a:t>». LSE Impact blog. </a:t>
            </a:r>
            <a:r>
              <a:rPr lang="en-US" sz="1000" dirty="0"/>
              <a:t>29/08/2023. </a:t>
            </a:r>
            <a:r>
              <a:rPr lang="en-US" sz="1000" dirty="0">
                <a:hlinkClick r:id="rId18"/>
              </a:rPr>
              <a:t>https://blogs.lse.ac.uk/impactofsocialsciences/2023/08/29/superficial-engagement-with-generative-ai-masks-its-potential-contribution-as-an-academic-interlocuter/</a:t>
            </a:r>
            <a:r>
              <a:rPr lang="en-US" sz="1000" dirty="0"/>
              <a:t>. </a:t>
            </a:r>
            <a:endParaRPr lang="fr-FR" sz="1000" dirty="0"/>
          </a:p>
          <a:p>
            <a:pPr marL="180975" indent="-180975">
              <a:spcAft>
                <a:spcPts val="300"/>
              </a:spcAft>
              <a:buNone/>
            </a:pPr>
            <a:r>
              <a:rPr lang="en-US" sz="1000" dirty="0"/>
              <a:t>--. « The coming wave of document forensics about to hit the university: the weak signals of generative AI ». </a:t>
            </a:r>
            <a:r>
              <a:rPr lang="en-US" sz="1000" i="1" dirty="0"/>
              <a:t>Mark Carrigan.</a:t>
            </a:r>
            <a:r>
              <a:rPr lang="en-US" sz="1000" dirty="0"/>
              <a:t> 08/10/2023. </a:t>
            </a:r>
            <a:r>
              <a:rPr lang="en-US" sz="1000" dirty="0">
                <a:hlinkClick r:id="rId19"/>
              </a:rPr>
              <a:t>https://markcarrigan.net/2023/10/08/the-coming-wave-of-document-forensics-about-to-hit-the-university-the-weak-signals-of-generative-ai</a:t>
            </a:r>
            <a:r>
              <a:rPr lang="en-US" sz="1000" dirty="0"/>
              <a:t>. </a:t>
            </a:r>
            <a:endParaRPr lang="fr-FR" sz="1000" dirty="0"/>
          </a:p>
          <a:p>
            <a:pPr marL="180975" indent="-180975">
              <a:spcAft>
                <a:spcPts val="300"/>
              </a:spcAft>
              <a:buNone/>
            </a:pPr>
            <a:r>
              <a:rPr lang="fr-FR" sz="1000" dirty="0"/>
              <a:t>Gemma Conroy, « How </a:t>
            </a:r>
            <a:r>
              <a:rPr lang="fr-FR" sz="1000" dirty="0" err="1"/>
              <a:t>generative</a:t>
            </a:r>
            <a:r>
              <a:rPr lang="fr-FR" sz="1000" dirty="0"/>
              <a:t> AI </a:t>
            </a:r>
            <a:r>
              <a:rPr lang="fr-FR" sz="1000" dirty="0" err="1"/>
              <a:t>could</a:t>
            </a:r>
            <a:r>
              <a:rPr lang="fr-FR" sz="1000" dirty="0"/>
              <a:t> </a:t>
            </a:r>
            <a:r>
              <a:rPr lang="fr-FR" sz="1000" dirty="0" err="1"/>
              <a:t>disrupt</a:t>
            </a:r>
            <a:r>
              <a:rPr lang="fr-FR" sz="1000" dirty="0"/>
              <a:t> </a:t>
            </a:r>
            <a:r>
              <a:rPr lang="fr-FR" sz="1000" dirty="0" err="1"/>
              <a:t>scientific</a:t>
            </a:r>
            <a:r>
              <a:rPr lang="fr-FR" sz="1000" dirty="0"/>
              <a:t> </a:t>
            </a:r>
            <a:r>
              <a:rPr lang="fr-FR" sz="1000" dirty="0" err="1"/>
              <a:t>publishing</a:t>
            </a:r>
            <a:r>
              <a:rPr lang="fr-FR" sz="1000" dirty="0"/>
              <a:t> ». </a:t>
            </a:r>
            <a:r>
              <a:rPr lang="fr-FR" sz="1000" i="1" dirty="0"/>
              <a:t>Nature.</a:t>
            </a:r>
            <a:r>
              <a:rPr lang="fr-FR" sz="1000" dirty="0"/>
              <a:t> vol 622. p. 234-236. 10/10/2023. </a:t>
            </a:r>
            <a:r>
              <a:rPr lang="en-US" sz="1000" dirty="0">
                <a:hlinkClick r:id="rId20"/>
              </a:rPr>
              <a:t>https://www.nature.com/articles/d41586-023-03144-w</a:t>
            </a:r>
            <a:r>
              <a:rPr lang="en-US" sz="1000" dirty="0"/>
              <a:t>. </a:t>
            </a:r>
            <a:endParaRPr lang="fr-FR" sz="1000" dirty="0"/>
          </a:p>
          <a:p>
            <a:pPr marL="180975" indent="-180975">
              <a:spcAft>
                <a:spcPts val="300"/>
              </a:spcAft>
              <a:buNone/>
            </a:pPr>
            <a:r>
              <a:rPr lang="fr-FR" sz="1000" dirty="0"/>
              <a:t>Jason Daley. « </a:t>
            </a:r>
            <a:r>
              <a:rPr lang="en-US" sz="1000" dirty="0" err="1"/>
              <a:t>ChatGPT</a:t>
            </a:r>
            <a:r>
              <a:rPr lang="en-US" sz="1000" dirty="0"/>
              <a:t> makes materials research much more efficient</a:t>
            </a:r>
            <a:r>
              <a:rPr lang="fr-FR" sz="1000" dirty="0"/>
              <a:t> ». </a:t>
            </a:r>
            <a:r>
              <a:rPr lang="fr-FR" sz="1000" i="1" dirty="0"/>
              <a:t>Phys.org. </a:t>
            </a:r>
            <a:r>
              <a:rPr lang="fr-FR" sz="1000" dirty="0"/>
              <a:t>20/04/2023</a:t>
            </a:r>
            <a:r>
              <a:rPr lang="en-US" sz="1000" dirty="0"/>
              <a:t>. </a:t>
            </a:r>
            <a:r>
              <a:rPr lang="en-US" sz="1000" dirty="0">
                <a:hlinkClick r:id="rId21"/>
              </a:rPr>
              <a:t>https://phys.org/news/2023-04-chatgpt-materials-efficient.html</a:t>
            </a:r>
            <a:r>
              <a:rPr lang="en-US" sz="1000" dirty="0"/>
              <a:t>. </a:t>
            </a:r>
            <a:endParaRPr lang="fr-FR" sz="1000" dirty="0"/>
          </a:p>
          <a:p>
            <a:pPr marL="180975" indent="-180975">
              <a:spcAft>
                <a:spcPts val="300"/>
              </a:spcAft>
              <a:buNone/>
            </a:pPr>
            <a:r>
              <a:rPr lang="fr-FR" sz="1000" dirty="0"/>
              <a:t>Terence Day. « </a:t>
            </a:r>
            <a:r>
              <a:rPr lang="en-US" sz="1000" dirty="0"/>
              <a:t>Adjust the format of papers to improve description by AI</a:t>
            </a:r>
            <a:r>
              <a:rPr lang="fr-FR" sz="1000" dirty="0"/>
              <a:t> ». </a:t>
            </a:r>
            <a:r>
              <a:rPr lang="fr-FR" sz="1000" i="1" dirty="0"/>
              <a:t>Nature</a:t>
            </a:r>
            <a:r>
              <a:rPr lang="fr-FR" sz="1000" dirty="0"/>
              <a:t>. vol. 623. p. 916. 28/11/2023. </a:t>
            </a:r>
            <a:r>
              <a:rPr lang="fr-FR" sz="1000" dirty="0">
                <a:hlinkClick r:id="rId22"/>
              </a:rPr>
              <a:t>https://www.nature.com/articles/d41586-023-03739-3</a:t>
            </a:r>
            <a:r>
              <a:rPr lang="fr-FR" sz="1000" dirty="0"/>
              <a:t>. </a:t>
            </a:r>
          </a:p>
        </p:txBody>
      </p:sp>
    </p:spTree>
    <p:extLst>
      <p:ext uri="{BB962C8B-B14F-4D97-AF65-F5344CB8AC3E}">
        <p14:creationId xmlns:p14="http://schemas.microsoft.com/office/powerpoint/2010/main" val="190878614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0000" lnSpcReduction="20000"/>
          </a:bodyPr>
          <a:lstStyle/>
          <a:p>
            <a:pPr marL="0" indent="0">
              <a:buNone/>
            </a:pPr>
            <a:r>
              <a:rPr lang="fr-FR" sz="1600" b="1" dirty="0">
                <a:solidFill>
                  <a:srgbClr val="7EC9FB"/>
                </a:solidFill>
              </a:rPr>
              <a:t>Perspectives (2)</a:t>
            </a:r>
          </a:p>
          <a:p>
            <a:endParaRPr lang="fr-FR" sz="1100" dirty="0"/>
          </a:p>
          <a:p>
            <a:pPr marL="180975" indent="-180975">
              <a:spcAft>
                <a:spcPts val="300"/>
              </a:spcAft>
              <a:buNone/>
            </a:pPr>
            <a:r>
              <a:rPr lang="fr-FR" sz="1000" dirty="0" err="1"/>
              <a:t>Lorcan</a:t>
            </a:r>
            <a:r>
              <a:rPr lang="fr-FR" sz="1000" dirty="0"/>
              <a:t> Dempsey. « </a:t>
            </a:r>
            <a:r>
              <a:rPr lang="en-US" sz="1000" dirty="0"/>
              <a:t>Generative AI, scholarly and cultural language models, and the return of content</a:t>
            </a:r>
            <a:r>
              <a:rPr lang="fr-FR" sz="1000" dirty="0"/>
              <a:t> ». </a:t>
            </a:r>
            <a:r>
              <a:rPr lang="fr-FR" sz="1000" i="1" dirty="0" err="1"/>
              <a:t>Lorcan</a:t>
            </a:r>
            <a:r>
              <a:rPr lang="fr-FR" sz="1000" i="1" dirty="0"/>
              <a:t> Dempsey. </a:t>
            </a:r>
            <a:r>
              <a:rPr lang="fr-FR" sz="1000" dirty="0"/>
              <a:t>28/06/2023. </a:t>
            </a:r>
            <a:r>
              <a:rPr lang="fr-FR" sz="1000" dirty="0">
                <a:hlinkClick r:id="rId3"/>
              </a:rPr>
              <a:t>https://www.lorcandempsey.net/generative-ai-a-note-about-content/</a:t>
            </a:r>
            <a:r>
              <a:rPr lang="fr-FR" sz="1000" dirty="0"/>
              <a:t>.  </a:t>
            </a:r>
          </a:p>
          <a:p>
            <a:pPr marL="180975" indent="-180975">
              <a:spcAft>
                <a:spcPts val="300"/>
              </a:spcAft>
              <a:buNone/>
            </a:pPr>
            <a:r>
              <a:rPr lang="fr-FR" sz="1000" dirty="0"/>
              <a:t>Ian Evans. « How </a:t>
            </a:r>
            <a:r>
              <a:rPr lang="fr-FR" sz="1000" dirty="0" err="1"/>
              <a:t>researchers</a:t>
            </a:r>
            <a:r>
              <a:rPr lang="fr-FR" sz="1000" dirty="0"/>
              <a:t> can use </a:t>
            </a:r>
            <a:r>
              <a:rPr lang="fr-FR" sz="1000" dirty="0" err="1"/>
              <a:t>GenAI</a:t>
            </a:r>
            <a:r>
              <a:rPr lang="fr-FR" sz="1000" dirty="0"/>
              <a:t> </a:t>
            </a:r>
            <a:r>
              <a:rPr lang="en-US" sz="1000" dirty="0"/>
              <a:t>to get the info they need quicker than ever</a:t>
            </a:r>
            <a:r>
              <a:rPr lang="fr-FR" sz="1000" dirty="0"/>
              <a:t> ». </a:t>
            </a:r>
            <a:r>
              <a:rPr lang="fr-FR" sz="1000" i="1" dirty="0"/>
              <a:t>Elsevier </a:t>
            </a:r>
            <a:r>
              <a:rPr lang="fr-FR" sz="1000" i="1" dirty="0" err="1"/>
              <a:t>connect</a:t>
            </a:r>
            <a:r>
              <a:rPr lang="fr-FR" sz="1000" i="1" dirty="0"/>
              <a:t>.</a:t>
            </a:r>
            <a:r>
              <a:rPr lang="fr-FR" sz="1000" dirty="0"/>
              <a:t> 15/02/2024. </a:t>
            </a:r>
            <a:r>
              <a:rPr lang="fr-FR" sz="1000" dirty="0">
                <a:hlinkClick r:id="rId4"/>
              </a:rPr>
              <a:t>https://www.elsevier.com/connect/how-researchers-can-use-genai-to-get-the-info-they-need-quicker-than-ever</a:t>
            </a:r>
            <a:r>
              <a:rPr lang="fr-FR" sz="1000" dirty="0"/>
              <a:t>.</a:t>
            </a:r>
          </a:p>
          <a:p>
            <a:pPr marL="180975" indent="-180975">
              <a:spcAft>
                <a:spcPts val="300"/>
              </a:spcAft>
              <a:buNone/>
            </a:pPr>
            <a:r>
              <a:rPr lang="fr-FR" sz="1000" dirty="0"/>
              <a:t>Jack Grove. «</a:t>
            </a:r>
            <a:r>
              <a:rPr lang="en-US" sz="1000" dirty="0"/>
              <a:t>The ChatGPT revolution of academic research has begun</a:t>
            </a:r>
            <a:r>
              <a:rPr lang="fr-FR" sz="1000" dirty="0"/>
              <a:t> ». </a:t>
            </a:r>
            <a:r>
              <a:rPr lang="fr-FR" sz="1000" i="1" dirty="0"/>
              <a:t>Times </a:t>
            </a:r>
            <a:r>
              <a:rPr lang="fr-FR" sz="1000" i="1" dirty="0" err="1"/>
              <a:t>higher</a:t>
            </a:r>
            <a:r>
              <a:rPr lang="fr-FR" sz="1000" i="1" dirty="0"/>
              <a:t> </a:t>
            </a:r>
            <a:r>
              <a:rPr lang="fr-FR" sz="1000" i="1" dirty="0" err="1"/>
              <a:t>education</a:t>
            </a:r>
            <a:r>
              <a:rPr lang="fr-FR" sz="1000" i="1" dirty="0"/>
              <a:t>.</a:t>
            </a:r>
            <a:r>
              <a:rPr lang="fr-FR" sz="1000" dirty="0"/>
              <a:t> 16/03/2023. </a:t>
            </a:r>
            <a:r>
              <a:rPr lang="fr-FR" sz="1000" dirty="0">
                <a:hlinkClick r:id="rId5"/>
              </a:rPr>
              <a:t>https://www.timeshighereducation.com/depth/chatgpt-revolution-academic-research-has-begun</a:t>
            </a:r>
            <a:r>
              <a:rPr lang="fr-FR" sz="1000" dirty="0"/>
              <a:t>. </a:t>
            </a:r>
          </a:p>
          <a:p>
            <a:pPr marL="180975" indent="-180975">
              <a:spcAft>
                <a:spcPts val="300"/>
              </a:spcAft>
              <a:buNone/>
            </a:pPr>
            <a:r>
              <a:rPr lang="fr-FR" sz="1000" dirty="0"/>
              <a:t>--. « </a:t>
            </a:r>
            <a:r>
              <a:rPr lang="en-US" sz="1000" dirty="0"/>
              <a:t>‘ChatGPT-generated reading list’ sparks AI peer review debate</a:t>
            </a:r>
            <a:r>
              <a:rPr lang="fr-FR" sz="1000" dirty="0"/>
              <a:t> ». </a:t>
            </a:r>
            <a:r>
              <a:rPr lang="fr-FR" sz="1000" i="1" dirty="0"/>
              <a:t>Ibid.</a:t>
            </a:r>
            <a:r>
              <a:rPr lang="fr-FR" sz="1000" dirty="0"/>
              <a:t> 05/04/2023. </a:t>
            </a:r>
            <a:r>
              <a:rPr lang="fr-FR" sz="1000" dirty="0">
                <a:hlinkClick r:id="rId6"/>
              </a:rPr>
              <a:t>https://www.timeshighereducation.com/news/chatgpt-generated-reading-list-sparks-ai-peer-review-debate</a:t>
            </a:r>
            <a:r>
              <a:rPr lang="fr-FR" sz="1000" dirty="0"/>
              <a:t>. </a:t>
            </a:r>
          </a:p>
          <a:p>
            <a:pPr marL="180975" indent="-180975">
              <a:spcAft>
                <a:spcPts val="300"/>
              </a:spcAft>
              <a:buNone/>
            </a:pPr>
            <a:r>
              <a:rPr lang="fr-FR" sz="1000" dirty="0"/>
              <a:t>--. « </a:t>
            </a:r>
            <a:r>
              <a:rPr lang="en-US" sz="1000" dirty="0"/>
              <a:t>Science journals overturn ban on ChatGPT-authored papers</a:t>
            </a:r>
            <a:r>
              <a:rPr lang="fr-FR" sz="1000" dirty="0"/>
              <a:t> » . </a:t>
            </a:r>
            <a:r>
              <a:rPr lang="fr-FR" sz="1000" i="1" dirty="0"/>
              <a:t>Ibid.</a:t>
            </a:r>
            <a:r>
              <a:rPr lang="fr-FR" sz="1000" dirty="0"/>
              <a:t> 16/11/2023. </a:t>
            </a:r>
            <a:r>
              <a:rPr lang="fr-FR" sz="1000" dirty="0">
                <a:hlinkClick r:id="rId7"/>
              </a:rPr>
              <a:t>https://www.timeshighereducation.com/news/science-journals-overturn-ban-chatgpt-authored-papers</a:t>
            </a:r>
            <a:r>
              <a:rPr lang="fr-FR" sz="1000" dirty="0"/>
              <a:t>. </a:t>
            </a:r>
          </a:p>
          <a:p>
            <a:pPr marL="180975" indent="-180975">
              <a:spcAft>
                <a:spcPts val="300"/>
              </a:spcAft>
              <a:buNone/>
            </a:pPr>
            <a:r>
              <a:rPr lang="fr-FR" sz="1000" dirty="0"/>
              <a:t>Michael Gusenbauer. « Audit AI search </a:t>
            </a:r>
            <a:r>
              <a:rPr lang="fr-FR" sz="1000" dirty="0" err="1"/>
              <a:t>tools</a:t>
            </a:r>
            <a:r>
              <a:rPr lang="fr-FR" sz="1000" dirty="0"/>
              <a:t> </a:t>
            </a:r>
            <a:r>
              <a:rPr lang="fr-FR" sz="1000" dirty="0" err="1"/>
              <a:t>now</a:t>
            </a:r>
            <a:r>
              <a:rPr lang="fr-FR" sz="1000" dirty="0"/>
              <a:t>, </a:t>
            </a:r>
            <a:r>
              <a:rPr lang="fr-FR" sz="1000" dirty="0" err="1"/>
              <a:t>before</a:t>
            </a:r>
            <a:r>
              <a:rPr lang="fr-FR" sz="1000" dirty="0"/>
              <a:t> </a:t>
            </a:r>
            <a:r>
              <a:rPr lang="fr-FR" sz="1000" dirty="0" err="1"/>
              <a:t>they</a:t>
            </a:r>
            <a:r>
              <a:rPr lang="fr-FR" sz="1000" dirty="0"/>
              <a:t> </a:t>
            </a:r>
            <a:r>
              <a:rPr lang="fr-FR" sz="1000" dirty="0" err="1"/>
              <a:t>skew</a:t>
            </a:r>
            <a:r>
              <a:rPr lang="fr-FR" sz="1000" dirty="0"/>
              <a:t> </a:t>
            </a:r>
            <a:r>
              <a:rPr lang="fr-FR" sz="1000" dirty="0" err="1"/>
              <a:t>research</a:t>
            </a:r>
            <a:r>
              <a:rPr lang="fr-FR" sz="1000" dirty="0"/>
              <a:t> ». </a:t>
            </a:r>
            <a:r>
              <a:rPr lang="fr-FR" sz="1000" i="1" dirty="0"/>
              <a:t> Nature.</a:t>
            </a:r>
            <a:r>
              <a:rPr lang="fr-FR" sz="1000" dirty="0"/>
              <a:t> vol 617. p. 439. 16/05/2023. </a:t>
            </a:r>
            <a:r>
              <a:rPr lang="fr-FR" sz="1000" dirty="0">
                <a:hlinkClick r:id="rId8"/>
              </a:rPr>
              <a:t>https://www.nature.com/articles/d41586-023-01613-w</a:t>
            </a:r>
            <a:r>
              <a:rPr lang="fr-FR" sz="1000" dirty="0"/>
              <a:t>. </a:t>
            </a:r>
            <a:endParaRPr lang="fr-FR" sz="1000" dirty="0">
              <a:highlight>
                <a:srgbClr val="FF0000"/>
              </a:highlight>
            </a:endParaRPr>
          </a:p>
          <a:p>
            <a:pPr marL="180975" indent="-180975">
              <a:spcAft>
                <a:spcPts val="300"/>
              </a:spcAft>
              <a:buNone/>
            </a:pPr>
            <a:r>
              <a:rPr lang="fr-FR" sz="1000" dirty="0"/>
              <a:t>N. Gutierrez C. « ChatGPT invente les données d’une étude scientifique… à la demande des chercheurs ». </a:t>
            </a:r>
            <a:r>
              <a:rPr lang="fr-FR" sz="1000" i="1" dirty="0"/>
              <a:t>Sciences et avenir.</a:t>
            </a:r>
            <a:r>
              <a:rPr lang="fr-FR" sz="1000" dirty="0"/>
              <a:t> 28/11/2023. </a:t>
            </a:r>
            <a:r>
              <a:rPr lang="fr-FR" sz="1000" dirty="0">
                <a:hlinkClick r:id="rId9"/>
              </a:rPr>
              <a:t>https://www.sciencesetavenir.fr/high-tech/data/chatgpt-invente-les-donnees-d-une-etude-scientifique-a-la-demande-des-chercheurs_175352</a:t>
            </a:r>
            <a:r>
              <a:rPr lang="fr-FR" sz="1000" dirty="0"/>
              <a:t>. </a:t>
            </a:r>
            <a:endParaRPr lang="fr-FR" sz="1000" dirty="0">
              <a:highlight>
                <a:srgbClr val="FF0000"/>
              </a:highlight>
            </a:endParaRPr>
          </a:p>
          <a:p>
            <a:pPr marL="180975" indent="-180975">
              <a:spcAft>
                <a:spcPts val="300"/>
              </a:spcAft>
              <a:buNone/>
            </a:pPr>
            <a:r>
              <a:rPr lang="fr-FR" sz="1000" dirty="0"/>
              <a:t>Will Douglas Heaven. « </a:t>
            </a:r>
            <a:r>
              <a:rPr lang="en-US" sz="1000" dirty="0"/>
              <a:t>Why Meta’s latest large language model survived only three days online</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 </a:t>
            </a:r>
            <a:r>
              <a:rPr lang="fr-FR" sz="1000" dirty="0"/>
              <a:t> 18/11/2022. </a:t>
            </a:r>
            <a:r>
              <a:rPr lang="fr-FR" sz="1000" dirty="0">
                <a:hlinkClick r:id="rId10"/>
              </a:rPr>
              <a:t>https://www.technologyreview.com/2022/11/18/1063487/meta-large-language-model-ai-only-survived-three-days-gpt-3-science/</a:t>
            </a:r>
            <a:r>
              <a:rPr lang="fr-FR" sz="1000" dirty="0"/>
              <a:t>. </a:t>
            </a:r>
          </a:p>
          <a:p>
            <a:pPr marL="180975" indent="-180975">
              <a:spcAft>
                <a:spcPts val="300"/>
              </a:spcAft>
              <a:buNone/>
            </a:pPr>
            <a:r>
              <a:rPr lang="fr-FR" sz="1000" dirty="0"/>
              <a:t>Sandy </a:t>
            </a:r>
            <a:r>
              <a:rPr lang="fr-FR" sz="1000" dirty="0" err="1"/>
              <a:t>Hervieux</a:t>
            </a:r>
            <a:r>
              <a:rPr lang="fr-FR" sz="1000" dirty="0"/>
              <a:t> et </a:t>
            </a:r>
            <a:r>
              <a:rPr lang="fr-FR" sz="1000" dirty="0" err="1"/>
              <a:t>Amadan</a:t>
            </a:r>
            <a:r>
              <a:rPr lang="fr-FR" sz="1000" dirty="0"/>
              <a:t> </a:t>
            </a:r>
            <a:r>
              <a:rPr lang="fr-FR" sz="1000" dirty="0" err="1"/>
              <a:t>Wheatley</a:t>
            </a:r>
            <a:r>
              <a:rPr lang="fr-FR" sz="1000" dirty="0"/>
              <a:t>. « </a:t>
            </a:r>
            <a:r>
              <a:rPr lang="en-US" sz="1000" dirty="0"/>
              <a:t>Separating Artificial Intelligence from Science Fiction: Creating an Academic Library Workshop Series on AI Literacy</a:t>
            </a:r>
            <a:r>
              <a:rPr lang="fr-FR" sz="1000" dirty="0"/>
              <a:t> ». 2022. </a:t>
            </a:r>
            <a:r>
              <a:rPr lang="fr-FR" sz="1000" dirty="0">
                <a:hlinkClick r:id="rId11"/>
              </a:rPr>
              <a:t>https://escholarship.mcgill.ca/concern/books/0r9678471</a:t>
            </a:r>
            <a:r>
              <a:rPr lang="fr-FR" sz="1000" dirty="0"/>
              <a:t>.</a:t>
            </a:r>
            <a:endParaRPr lang="fr-FR" sz="1000" dirty="0">
              <a:highlight>
                <a:srgbClr val="FF0000"/>
              </a:highlight>
            </a:endParaRPr>
          </a:p>
          <a:p>
            <a:pPr marL="180975" indent="-180975">
              <a:spcAft>
                <a:spcPts val="300"/>
              </a:spcAft>
              <a:buNone/>
            </a:pPr>
            <a:r>
              <a:rPr lang="fr-FR" sz="1000" dirty="0"/>
              <a:t>H. Holden </a:t>
            </a:r>
            <a:r>
              <a:rPr lang="fr-FR" sz="1000" dirty="0" err="1"/>
              <a:t>Thorp</a:t>
            </a:r>
            <a:r>
              <a:rPr lang="fr-FR" sz="1000" dirty="0"/>
              <a:t>. « ChatGPT </a:t>
            </a:r>
            <a:r>
              <a:rPr lang="fr-FR" sz="1000" dirty="0" err="1"/>
              <a:t>is</a:t>
            </a:r>
            <a:r>
              <a:rPr lang="fr-FR" sz="1000" dirty="0"/>
              <a:t> fun, but not an </a:t>
            </a:r>
            <a:r>
              <a:rPr lang="fr-FR" sz="1000" dirty="0" err="1"/>
              <a:t>author</a:t>
            </a:r>
            <a:r>
              <a:rPr lang="fr-FR" sz="1000" dirty="0"/>
              <a:t> ». </a:t>
            </a:r>
            <a:r>
              <a:rPr lang="fr-FR" sz="1000" i="1" dirty="0"/>
              <a:t>Science. </a:t>
            </a:r>
            <a:r>
              <a:rPr lang="fr-FR" sz="1000" dirty="0"/>
              <a:t>Vol 379, Issue 6630. p. 313. 26/01/2023, </a:t>
            </a:r>
            <a:r>
              <a:rPr lang="fr-FR" sz="1000" dirty="0">
                <a:hlinkClick r:id="rId12"/>
              </a:rPr>
              <a:t>https://www.science.org/doi/10.1126/science.adg7879</a:t>
            </a:r>
            <a:r>
              <a:rPr lang="fr-FR" sz="1000" dirty="0"/>
              <a:t>.  </a:t>
            </a:r>
          </a:p>
          <a:p>
            <a:pPr marL="180975" indent="-180975">
              <a:spcAft>
                <a:spcPts val="300"/>
              </a:spcAft>
              <a:buNone/>
            </a:pPr>
            <a:r>
              <a:rPr lang="en-US" sz="1000" dirty="0"/>
              <a:t>Mohammad Hosseini et Serge P.J.M. </a:t>
            </a:r>
            <a:r>
              <a:rPr lang="en-US" sz="1000" dirty="0" err="1"/>
              <a:t>Horbach</a:t>
            </a:r>
            <a:r>
              <a:rPr lang="en-US" sz="1000" dirty="0"/>
              <a:t>. « Can generative AI add anything to academic peer review? ». </a:t>
            </a:r>
            <a:r>
              <a:rPr lang="en-US" sz="1000" i="1" dirty="0"/>
              <a:t>LSE Impact blog. </a:t>
            </a:r>
            <a:r>
              <a:rPr lang="en-US" sz="1000" dirty="0"/>
              <a:t>26/09/2023. </a:t>
            </a:r>
            <a:r>
              <a:rPr lang="en-US" sz="1000" dirty="0">
                <a:hlinkClick r:id="rId13"/>
              </a:rPr>
              <a:t>https://blogs.lse.ac.uk/impactofsocialsciences/2023/09/26/can-generative-ai-add-anything-to-academic-peer-review/</a:t>
            </a:r>
            <a:r>
              <a:rPr lang="en-US" sz="1000" dirty="0"/>
              <a:t>.  </a:t>
            </a:r>
          </a:p>
          <a:p>
            <a:pPr marL="180975" indent="-180975">
              <a:spcAft>
                <a:spcPts val="300"/>
              </a:spcAft>
              <a:buNone/>
            </a:pPr>
            <a:r>
              <a:rPr lang="nl-NL" sz="1000" dirty="0"/>
              <a:t>Teresa </a:t>
            </a:r>
            <a:r>
              <a:rPr lang="nl-NL" sz="1000" dirty="0" err="1"/>
              <a:t>Kubacka</a:t>
            </a:r>
            <a:r>
              <a:rPr lang="nl-NL" sz="1000" dirty="0"/>
              <a:t>. </a:t>
            </a:r>
            <a:r>
              <a:rPr lang="fr-FR" sz="1000" dirty="0"/>
              <a:t>« </a:t>
            </a:r>
            <a:r>
              <a:rPr lang="en-US" sz="1000" dirty="0"/>
              <a:t>Guest Post — There is More to Reliable Chatbots than Providing Scientific References: The Case of </a:t>
            </a:r>
            <a:r>
              <a:rPr lang="en-US" sz="1000" dirty="0" err="1"/>
              <a:t>ScopusAI</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21/02/2024. </a:t>
            </a:r>
            <a:r>
              <a:rPr lang="fr-FR" sz="1000" dirty="0">
                <a:hlinkClick r:id="rId14"/>
              </a:rPr>
              <a:t>https://scholarlykitchen.sspnet.org/2024/02/21/guest-post-there-is-more-to-reliable-chatbots-than-providing-scientific-references-the-case-of-scopusai/</a:t>
            </a:r>
            <a:r>
              <a:rPr lang="fr-FR" sz="1000" dirty="0"/>
              <a:t>. </a:t>
            </a:r>
            <a:endParaRPr lang="nl-NL" sz="1000" dirty="0"/>
          </a:p>
          <a:p>
            <a:pPr marL="180975" indent="-180975">
              <a:spcAft>
                <a:spcPts val="300"/>
              </a:spcAft>
              <a:buNone/>
            </a:pPr>
            <a:r>
              <a:rPr lang="nl-NL" sz="1000" dirty="0"/>
              <a:t>François </a:t>
            </a:r>
            <a:r>
              <a:rPr lang="nl-NL" sz="1000" dirty="0" err="1"/>
              <a:t>Libmann</a:t>
            </a:r>
            <a:r>
              <a:rPr lang="nl-NL" sz="1000" dirty="0"/>
              <a:t>. </a:t>
            </a:r>
            <a:r>
              <a:rPr lang="fr-FR" sz="1000" dirty="0"/>
              <a:t>« Nous avons testé le Web of Science Research Assistant ». </a:t>
            </a:r>
            <a:r>
              <a:rPr lang="fr-FR" sz="1000" i="1" dirty="0"/>
              <a:t>Bases</a:t>
            </a:r>
            <a:r>
              <a:rPr lang="fr-FR" sz="1000" dirty="0"/>
              <a:t>. </a:t>
            </a:r>
            <a:r>
              <a:rPr lang="fr-FR" sz="1000" dirty="0" err="1"/>
              <a:t>n°428</a:t>
            </a:r>
            <a:r>
              <a:rPr lang="fr-FR" sz="1000" dirty="0"/>
              <a:t>. 09/2024. p. 1-5.</a:t>
            </a:r>
            <a:endParaRPr lang="nl-NL" sz="1000" dirty="0"/>
          </a:p>
          <a:p>
            <a:pPr marL="180975" indent="-180975">
              <a:spcAft>
                <a:spcPts val="300"/>
              </a:spcAft>
              <a:buNone/>
            </a:pPr>
            <a:r>
              <a:rPr lang="en-US" sz="1000" dirty="0">
                <a:solidFill>
                  <a:srgbClr val="000000"/>
                </a:solidFill>
                <a:highlight>
                  <a:srgbClr val="FED402"/>
                </a:highlight>
              </a:rPr>
              <a:t>Stuart Leitch. « Guest Post: Jagged Edges of Conversational Interfaces Over Scholarly and Professional Content ». </a:t>
            </a:r>
            <a:r>
              <a:rPr lang="en-US" sz="1000" i="1" dirty="0">
                <a:solidFill>
                  <a:srgbClr val="000000"/>
                </a:solidFill>
                <a:highlight>
                  <a:srgbClr val="FED402"/>
                </a:highlight>
              </a:rPr>
              <a:t>The scholarly kitchen</a:t>
            </a:r>
            <a:r>
              <a:rPr lang="en-US" sz="1000" dirty="0">
                <a:solidFill>
                  <a:srgbClr val="000000"/>
                </a:solidFill>
                <a:highlight>
                  <a:srgbClr val="FED402"/>
                </a:highlight>
              </a:rPr>
              <a:t>. 30/05/2025. </a:t>
            </a:r>
            <a:r>
              <a:rPr lang="en-US" sz="1000" dirty="0">
                <a:highlight>
                  <a:srgbClr val="FED402"/>
                </a:highlight>
                <a:hlinkClick r:id="rId15"/>
              </a:rPr>
              <a:t>https://scholarlykitchen.sspnet.org/2024/05/30/guest-post-jagged-edges-of-conversational-interfaces-over-scholarly-and-professional-content/</a:t>
            </a:r>
            <a:r>
              <a:rPr lang="en-US" sz="1000" dirty="0">
                <a:highlight>
                  <a:srgbClr val="FED402"/>
                </a:highlight>
              </a:rPr>
              <a:t>. </a:t>
            </a:r>
            <a:endParaRPr lang="nl-NL" sz="1000" dirty="0">
              <a:highlight>
                <a:srgbClr val="FED402"/>
              </a:highlight>
            </a:endParaRPr>
          </a:p>
          <a:p>
            <a:pPr marL="180975" indent="-180975">
              <a:spcAft>
                <a:spcPts val="300"/>
              </a:spcAft>
              <a:buNone/>
            </a:pPr>
            <a:r>
              <a:rPr lang="nl-NL" sz="1000" dirty="0"/>
              <a:t>Dave </a:t>
            </a:r>
            <a:r>
              <a:rPr lang="nl-NL" sz="1000" dirty="0" err="1"/>
              <a:t>Levitan</a:t>
            </a:r>
            <a:r>
              <a:rPr lang="nl-NL" sz="1000" dirty="0"/>
              <a:t> et Dan </a:t>
            </a:r>
            <a:r>
              <a:rPr lang="nl-NL" sz="1000" dirty="0" err="1"/>
              <a:t>Vergano</a:t>
            </a:r>
            <a:r>
              <a:rPr lang="nl-NL" sz="1000" dirty="0"/>
              <a:t>. </a:t>
            </a:r>
            <a:r>
              <a:rPr lang="fr-FR" sz="1000" dirty="0"/>
              <a:t>« </a:t>
            </a:r>
            <a:r>
              <a:rPr lang="en-US" sz="1000" dirty="0"/>
              <a:t>Artificially (un)intelligent: An AI search engine for science spits out climate denialism and </a:t>
            </a:r>
            <a:r>
              <a:rPr lang="en-US" sz="1000" dirty="0" err="1"/>
              <a:t>covid</a:t>
            </a:r>
            <a:r>
              <a:rPr lang="en-US" sz="1000" dirty="0"/>
              <a:t> misinformation</a:t>
            </a:r>
            <a:r>
              <a:rPr lang="fr-FR" sz="1000" dirty="0"/>
              <a:t> ». </a:t>
            </a:r>
            <a:r>
              <a:rPr lang="fr-FR" sz="1000" i="1" dirty="0"/>
              <a:t>The </a:t>
            </a:r>
            <a:r>
              <a:rPr lang="fr-FR" sz="1000" i="1" dirty="0" err="1"/>
              <a:t>messenger</a:t>
            </a:r>
            <a:r>
              <a:rPr lang="fr-FR" sz="1000" i="1" dirty="0"/>
              <a:t>.</a:t>
            </a:r>
            <a:r>
              <a:rPr lang="fr-FR" sz="1000" dirty="0"/>
              <a:t> 12/08/2022. </a:t>
            </a:r>
            <a:r>
              <a:rPr lang="fr-FR" sz="1000" dirty="0">
                <a:hlinkClick r:id="rId16"/>
              </a:rPr>
              <a:t>https://themessenger.com/grid/artificially-unintelligent-an-ai-search-engine-for-science-spits-out-climate-denialism-and-covid-misinformation</a:t>
            </a:r>
            <a:r>
              <a:rPr lang="fr-FR" sz="1000" dirty="0"/>
              <a:t>. </a:t>
            </a:r>
          </a:p>
          <a:p>
            <a:pPr marL="180975" indent="-180975">
              <a:spcAft>
                <a:spcPts val="300"/>
              </a:spcAft>
              <a:buNone/>
            </a:pPr>
            <a:r>
              <a:rPr lang="en-US" sz="1000" dirty="0"/>
              <a:t>Lisa </a:t>
            </a:r>
            <a:r>
              <a:rPr lang="en-US" sz="1000" dirty="0" err="1"/>
              <a:t>Messeri</a:t>
            </a:r>
            <a:r>
              <a:rPr lang="en-US" sz="1000" dirty="0"/>
              <a:t> et M. J. Crockett.  « Artificial intelligence and illusions of understanding in scientific research ». </a:t>
            </a:r>
            <a:r>
              <a:rPr lang="en-US" sz="1000" i="1" dirty="0"/>
              <a:t>Nature. </a:t>
            </a:r>
            <a:r>
              <a:rPr lang="en-US" sz="1000" dirty="0" err="1"/>
              <a:t>n°627.8002</a:t>
            </a:r>
            <a:r>
              <a:rPr lang="en-US" sz="1000" dirty="0"/>
              <a:t> (2024). </a:t>
            </a:r>
            <a:r>
              <a:rPr lang="en-US" sz="1000" dirty="0" err="1"/>
              <a:t>p.49</a:t>
            </a:r>
            <a:r>
              <a:rPr lang="en-US" sz="1000" dirty="0"/>
              <a:t>-58. </a:t>
            </a:r>
            <a:r>
              <a:rPr lang="en-US" sz="1000" dirty="0">
                <a:hlinkClick r:id="rId17"/>
              </a:rPr>
              <a:t>https://doi.org/10.1038/s41586-024-07146-0</a:t>
            </a:r>
            <a:r>
              <a:rPr lang="en-US" sz="1000" dirty="0"/>
              <a:t>.  </a:t>
            </a:r>
            <a:endParaRPr lang="fr-FR" sz="1000" dirty="0"/>
          </a:p>
          <a:p>
            <a:pPr marL="180975" indent="-180975">
              <a:spcAft>
                <a:spcPts val="300"/>
              </a:spcAft>
              <a:buNone/>
            </a:pPr>
            <a:r>
              <a:rPr lang="fr-FR" sz="1000" dirty="0"/>
              <a:t>Stéphane </a:t>
            </a:r>
            <a:r>
              <a:rPr lang="fr-FR" sz="1000" dirty="0" err="1"/>
              <a:t>Pouyllau</a:t>
            </a:r>
            <a:r>
              <a:rPr lang="fr-FR" sz="1000" dirty="0"/>
              <a:t>. </a:t>
            </a:r>
            <a:r>
              <a:rPr lang="fr-FR" sz="1000" i="1" dirty="0"/>
              <a:t>ISIDORE 2030 : adapter les IA aux besoins de la recherche de documents et de données en </a:t>
            </a:r>
            <a:r>
              <a:rPr lang="fr-FR" sz="1000" i="1" dirty="0" err="1"/>
              <a:t>SHS</a:t>
            </a:r>
            <a:r>
              <a:rPr lang="fr-FR" sz="1000" dirty="0"/>
              <a:t>. 10/2024. </a:t>
            </a:r>
            <a:r>
              <a:rPr lang="fr-FR" sz="1000" dirty="0">
                <a:hlinkClick r:id="rId18"/>
              </a:rPr>
              <a:t>https://zenodo.org/records/13892964</a:t>
            </a:r>
            <a:r>
              <a:rPr lang="fr-FR" sz="1000" dirty="0"/>
              <a:t>.</a:t>
            </a:r>
          </a:p>
          <a:p>
            <a:pPr marL="180975" indent="-180975">
              <a:spcAft>
                <a:spcPts val="300"/>
              </a:spcAft>
              <a:buNone/>
            </a:pPr>
            <a:r>
              <a:rPr lang="fr-FR" sz="1000" dirty="0" err="1"/>
              <a:t>Dalmeet</a:t>
            </a:r>
            <a:r>
              <a:rPr lang="fr-FR" sz="1000" dirty="0"/>
              <a:t> Singh Chawla. « </a:t>
            </a:r>
            <a:r>
              <a:rPr lang="en-US" sz="1000" dirty="0"/>
              <a:t>Journal taking ‘corrective actions’ after learning author used ChatGPT to update references</a:t>
            </a:r>
            <a:r>
              <a:rPr lang="fr-FR" sz="1000" dirty="0"/>
              <a:t>». </a:t>
            </a:r>
            <a:r>
              <a:rPr lang="fr-FR" sz="1000" i="1" dirty="0" err="1"/>
              <a:t>Retraction</a:t>
            </a:r>
            <a:r>
              <a:rPr lang="fr-FR" sz="1000" i="1" dirty="0"/>
              <a:t> Watch. </a:t>
            </a:r>
            <a:r>
              <a:rPr lang="fr-FR" sz="1000" dirty="0"/>
              <a:t>20/05/2024. </a:t>
            </a:r>
            <a:r>
              <a:rPr lang="fr-FR" sz="1000" dirty="0">
                <a:hlinkClick r:id="rId19"/>
              </a:rPr>
              <a:t>https://retractionwatch.com/2024/05/20/journal-taking-corrective-actions-after-learning-author-used-chatgpt-to-update-references/</a:t>
            </a:r>
            <a:r>
              <a:rPr lang="fr-FR" sz="1000" dirty="0"/>
              <a:t>. </a:t>
            </a:r>
          </a:p>
          <a:p>
            <a:pPr marL="180975" indent="-180975">
              <a:spcAft>
                <a:spcPts val="300"/>
              </a:spcAft>
              <a:buNone/>
            </a:pPr>
            <a:r>
              <a:rPr lang="fr-FR" sz="1000" dirty="0"/>
              <a:t>Springer Nature Group. « Machine-</a:t>
            </a:r>
            <a:r>
              <a:rPr lang="fr-FR" sz="1000" dirty="0" err="1"/>
              <a:t>generated</a:t>
            </a:r>
            <a:r>
              <a:rPr lang="fr-FR" sz="1000" dirty="0"/>
              <a:t> </a:t>
            </a:r>
            <a:r>
              <a:rPr lang="fr-FR" sz="1000" dirty="0" err="1"/>
              <a:t>summaries</a:t>
            </a:r>
            <a:r>
              <a:rPr lang="fr-FR" sz="1000" dirty="0"/>
              <a:t> of </a:t>
            </a:r>
            <a:r>
              <a:rPr lang="fr-FR" sz="1000" dirty="0" err="1"/>
              <a:t>three</a:t>
            </a:r>
            <a:r>
              <a:rPr lang="fr-FR" sz="1000" dirty="0"/>
              <a:t> articles are </a:t>
            </a:r>
            <a:r>
              <a:rPr lang="fr-FR" sz="1000" dirty="0" err="1"/>
              <a:t>published</a:t>
            </a:r>
            <a:r>
              <a:rPr lang="fr-FR" sz="1000" dirty="0"/>
              <a:t> for the first time as part of a Nature Index </a:t>
            </a:r>
            <a:r>
              <a:rPr lang="fr-FR" sz="1000" dirty="0" err="1"/>
              <a:t>supplement</a:t>
            </a:r>
            <a:r>
              <a:rPr lang="fr-FR" sz="1000" dirty="0"/>
              <a:t> ». </a:t>
            </a:r>
            <a:r>
              <a:rPr lang="fr-FR" sz="1000" i="1" dirty="0" err="1"/>
              <a:t>Press</a:t>
            </a:r>
            <a:r>
              <a:rPr lang="fr-FR" sz="1000" i="1" dirty="0"/>
              <a:t> releases.</a:t>
            </a:r>
            <a:r>
              <a:rPr lang="fr-FR" sz="1000" dirty="0"/>
              <a:t> 9/12/2020. </a:t>
            </a:r>
            <a:r>
              <a:rPr lang="fr-FR" sz="1000" dirty="0">
                <a:hlinkClick r:id="rId20"/>
              </a:rPr>
              <a:t>https://group.springernature.com/gp/group/media/press-releases/machine-generated-summaries-published-in-nature-index/18669440</a:t>
            </a:r>
            <a:r>
              <a:rPr lang="fr-FR" sz="1000" dirty="0"/>
              <a:t>. </a:t>
            </a:r>
          </a:p>
          <a:p>
            <a:pPr marL="180975" indent="-180975">
              <a:spcAft>
                <a:spcPts val="300"/>
              </a:spcAft>
              <a:buNone/>
            </a:pPr>
            <a:r>
              <a:rPr lang="fr-FR" sz="1000" dirty="0" err="1"/>
              <a:t>Avi</a:t>
            </a:r>
            <a:r>
              <a:rPr lang="fr-FR" sz="1000" dirty="0"/>
              <a:t> A. </a:t>
            </a:r>
            <a:r>
              <a:rPr lang="fr-FR" sz="1000" dirty="0" err="1"/>
              <a:t>Staiman</a:t>
            </a:r>
            <a:r>
              <a:rPr lang="fr-FR" sz="1000" dirty="0"/>
              <a:t>, « </a:t>
            </a:r>
            <a:r>
              <a:rPr lang="en-US" sz="1000" dirty="0"/>
              <a:t>Guest Post — Academic Publishers Are Missing the Point on </a:t>
            </a:r>
            <a:r>
              <a:rPr lang="en-US" sz="1000" dirty="0" err="1"/>
              <a:t>ChatGPT</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31/03/2023. </a:t>
            </a:r>
            <a:r>
              <a:rPr lang="fr-FR" sz="1000" dirty="0">
                <a:hlinkClick r:id="rId21"/>
              </a:rPr>
              <a:t>https://scholarlykitchen.sspnet.org/2023/03/31/guest-post-academic-publishers-are-missing-the-point-on-chatgpt/</a:t>
            </a:r>
            <a:r>
              <a:rPr lang="fr-FR" sz="1000" dirty="0"/>
              <a:t>. </a:t>
            </a:r>
          </a:p>
          <a:p>
            <a:pPr marL="180975" indent="-180975">
              <a:spcAft>
                <a:spcPts val="300"/>
              </a:spcAft>
              <a:buNone/>
            </a:pPr>
            <a:r>
              <a:rPr lang="fr-FR" sz="1000" dirty="0"/>
              <a:t>--.</a:t>
            </a:r>
            <a:r>
              <a:rPr lang="fr-FR" sz="1000" dirty="0">
                <a:sym typeface="Wingdings" panose="05000000000000000000" pitchFamily="2" charset="2"/>
              </a:rPr>
              <a:t> « </a:t>
            </a:r>
            <a:r>
              <a:rPr lang="en-US" sz="1000" dirty="0">
                <a:sym typeface="Wingdings" panose="05000000000000000000" pitchFamily="2" charset="2"/>
              </a:rPr>
              <a:t>Will Building LLMs Become the New Revenue Driver for Academic Publishing?</a:t>
            </a:r>
            <a:r>
              <a:rPr lang="fr-FR" sz="1000" dirty="0">
                <a:sym typeface="Wingdings" panose="05000000000000000000" pitchFamily="2" charset="2"/>
              </a:rPr>
              <a:t> ». </a:t>
            </a:r>
            <a:r>
              <a:rPr lang="fr-FR" sz="1000" i="1" dirty="0">
                <a:sym typeface="Wingdings" panose="05000000000000000000" pitchFamily="2" charset="2"/>
              </a:rPr>
              <a:t>Ibid. </a:t>
            </a:r>
            <a:r>
              <a:rPr lang="fr-FR" sz="1000" dirty="0">
                <a:sym typeface="Wingdings" panose="05000000000000000000" pitchFamily="2" charset="2"/>
              </a:rPr>
              <a:t>08/08/2023. </a:t>
            </a:r>
            <a:r>
              <a:rPr lang="fr-FR" sz="1000" dirty="0">
                <a:sym typeface="Wingdings" panose="05000000000000000000" pitchFamily="2" charset="2"/>
                <a:hlinkClick r:id="rId22"/>
              </a:rPr>
              <a:t>https://scholarlykitchen.sspnet.org/2023/08/08/will-building-llms-become-the-new-revenue-driver-for-academic-publishing/</a:t>
            </a:r>
            <a:r>
              <a:rPr lang="fr-FR" sz="1000" dirty="0">
                <a:sym typeface="Wingdings" panose="05000000000000000000" pitchFamily="2" charset="2"/>
              </a:rPr>
              <a:t>.  </a:t>
            </a:r>
            <a:endParaRPr lang="fr-FR" sz="1000" dirty="0"/>
          </a:p>
          <a:p>
            <a:pPr marL="180975" indent="-180975">
              <a:spcAft>
                <a:spcPts val="300"/>
              </a:spcAft>
              <a:buNone/>
            </a:pPr>
            <a:r>
              <a:rPr lang="en-US" sz="1000" dirty="0" err="1"/>
              <a:t>Chistine</a:t>
            </a:r>
            <a:r>
              <a:rPr lang="en-US" sz="1000" dirty="0"/>
              <a:t> </a:t>
            </a:r>
            <a:r>
              <a:rPr lang="en-US" sz="1000" dirty="0" err="1"/>
              <a:t>Stohn</a:t>
            </a:r>
            <a:r>
              <a:rPr lang="en-US" sz="1000" dirty="0"/>
              <a:t>.</a:t>
            </a:r>
            <a:r>
              <a:rPr lang="en-US" sz="1000" i="1" dirty="0"/>
              <a:t> Generative AI and Discovery. A Prototype Project and beyond.</a:t>
            </a:r>
            <a:r>
              <a:rPr lang="en-US" sz="1000" dirty="0"/>
              <a:t> 2023. 21 p. </a:t>
            </a:r>
            <a:r>
              <a:rPr lang="fr-FR" sz="1000" dirty="0">
                <a:hlinkClick r:id="rId23"/>
              </a:rPr>
              <a:t>https://knowledge.exlibrisgroup.com/@api/deki/files/155939/AI_-_Generative_AI_and_Discovery.pdf?revision=1</a:t>
            </a:r>
            <a:r>
              <a:rPr lang="en-US" sz="1000" dirty="0"/>
              <a:t>.</a:t>
            </a:r>
            <a:endParaRPr lang="fr-FR" sz="1000" dirty="0"/>
          </a:p>
          <a:p>
            <a:pPr marL="180975" indent="-180975">
              <a:spcAft>
                <a:spcPts val="300"/>
              </a:spcAft>
              <a:buNone/>
            </a:pPr>
            <a:r>
              <a:rPr lang="fr-FR" sz="1000" dirty="0"/>
              <a:t>Chris </a:t>
            </a:r>
            <a:r>
              <a:rPr lang="fr-FR" sz="1000" dirty="0" err="1"/>
              <a:t>Stokel</a:t>
            </a:r>
            <a:r>
              <a:rPr lang="fr-FR" sz="1000" dirty="0"/>
              <a:t>-Walker. « </a:t>
            </a:r>
            <a:r>
              <a:rPr lang="en-US" sz="1000" dirty="0" err="1"/>
              <a:t>ChatGPT</a:t>
            </a:r>
            <a:r>
              <a:rPr lang="en-US" sz="1000" dirty="0"/>
              <a:t> listed as author on research papers: many scientists disapprove</a:t>
            </a:r>
            <a:r>
              <a:rPr lang="fr-FR" sz="1000" dirty="0"/>
              <a:t> »</a:t>
            </a:r>
            <a:r>
              <a:rPr lang="en-US" sz="1000" dirty="0"/>
              <a:t>. </a:t>
            </a:r>
            <a:r>
              <a:rPr lang="fr-FR" sz="1000" i="1" dirty="0"/>
              <a:t>Nature.</a:t>
            </a:r>
            <a:r>
              <a:rPr lang="fr-FR" sz="1000" dirty="0"/>
              <a:t> vol 613. p. 620-621. 18/01/2023. </a:t>
            </a:r>
            <a:r>
              <a:rPr lang="en-US" sz="1000" dirty="0">
                <a:hlinkClick r:id="rId24"/>
              </a:rPr>
              <a:t>https://www.nature.com/articles/d41586-023-00107-z</a:t>
            </a:r>
            <a:r>
              <a:rPr lang="en-US" sz="1000" dirty="0"/>
              <a:t>.  </a:t>
            </a:r>
          </a:p>
        </p:txBody>
      </p:sp>
    </p:spTree>
    <p:extLst>
      <p:ext uri="{BB962C8B-B14F-4D97-AF65-F5344CB8AC3E}">
        <p14:creationId xmlns:p14="http://schemas.microsoft.com/office/powerpoint/2010/main" val="119409418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62500" lnSpcReduction="20000"/>
          </a:bodyPr>
          <a:lstStyle/>
          <a:p>
            <a:pPr marL="0" indent="0">
              <a:buNone/>
            </a:pPr>
            <a:r>
              <a:rPr lang="fr-FR" sz="1600" b="1" dirty="0">
                <a:solidFill>
                  <a:srgbClr val="7EC9FB"/>
                </a:solidFill>
              </a:rPr>
              <a:t>Perspectives (3)</a:t>
            </a:r>
          </a:p>
          <a:p>
            <a:endParaRPr lang="en-US" sz="1000" dirty="0"/>
          </a:p>
          <a:p>
            <a:pPr marL="180975" indent="-180975">
              <a:spcAft>
                <a:spcPts val="300"/>
              </a:spcAft>
              <a:buNone/>
            </a:pPr>
            <a:r>
              <a:rPr lang="fr-FR" sz="1000" dirty="0"/>
              <a:t>Aaron Tay. « </a:t>
            </a:r>
            <a:r>
              <a:rPr lang="en-US" sz="1000" dirty="0"/>
              <a:t>Mapping literature to UN SDGs, issues &amp; tools that support it - </a:t>
            </a:r>
            <a:r>
              <a:rPr lang="en-US" sz="1000" dirty="0" err="1"/>
              <a:t>Scival</a:t>
            </a:r>
            <a:r>
              <a:rPr lang="en-US" sz="1000" dirty="0"/>
              <a:t>, Dimensions &amp; Overton.io</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05/12/2020. </a:t>
            </a:r>
            <a:r>
              <a:rPr lang="fr-FR" sz="1000" dirty="0">
                <a:hlinkClick r:id="rId3"/>
              </a:rPr>
              <a:t>https://musingsaboutlibrarianship.blogspot.com/2020/12/mapping-literature-to-un-sdgs-issues.html</a:t>
            </a:r>
            <a:r>
              <a:rPr lang="fr-FR" sz="1000" dirty="0"/>
              <a:t>.</a:t>
            </a:r>
          </a:p>
          <a:p>
            <a:pPr marL="180975" indent="-180975">
              <a:spcAft>
                <a:spcPts val="300"/>
              </a:spcAft>
              <a:buNone/>
            </a:pPr>
            <a:r>
              <a:rPr lang="fr-FR" sz="1000" dirty="0"/>
              <a:t>--. </a:t>
            </a:r>
            <a:r>
              <a:rPr lang="en-US" sz="1000" dirty="0"/>
              <a:t>« Citation based literature mapping tools - an update - tools offering premium accounts, the effects of the loss of MAG and use for evidence synthesis? ». </a:t>
            </a:r>
            <a:r>
              <a:rPr lang="en-US" sz="1000" i="1" dirty="0"/>
              <a:t>Ibid.</a:t>
            </a:r>
            <a:r>
              <a:rPr lang="en-US" sz="1000" dirty="0"/>
              <a:t> 04/08/2022. </a:t>
            </a:r>
            <a:r>
              <a:rPr lang="en-US" sz="1000" dirty="0">
                <a:hlinkClick r:id="rId4"/>
              </a:rPr>
              <a:t>https://musingsaboutlibrarianship.blogspot.com/2022/08/citation-based-literature-mapping-tools.html</a:t>
            </a:r>
            <a:r>
              <a:rPr lang="en-US" sz="1000" dirty="0"/>
              <a:t>. </a:t>
            </a:r>
            <a:r>
              <a:rPr lang="fr-FR" sz="1000" dirty="0"/>
              <a:t> </a:t>
            </a:r>
          </a:p>
          <a:p>
            <a:pPr marL="180975" indent="-180975">
              <a:spcAft>
                <a:spcPts val="300"/>
              </a:spcAft>
              <a:buNone/>
            </a:pPr>
            <a:r>
              <a:rPr lang="fr-FR" sz="1000" dirty="0"/>
              <a:t>--. « </a:t>
            </a:r>
            <a:r>
              <a:rPr lang="en-US" sz="1000" dirty="0"/>
              <a:t>Do Automated citation recommendation tools encourage questionable citations? Some thoughts on latest tools like Large Language Models and Q&amp;A academic systems</a:t>
            </a:r>
            <a:r>
              <a:rPr lang="fr-FR" sz="1000" dirty="0"/>
              <a:t> ». </a:t>
            </a:r>
            <a:r>
              <a:rPr lang="fr-FR" sz="1000" i="1" dirty="0"/>
              <a:t>Ibid.</a:t>
            </a:r>
            <a:r>
              <a:rPr lang="fr-FR" sz="1000" dirty="0"/>
              <a:t> 31/12/2022. </a:t>
            </a:r>
            <a:r>
              <a:rPr lang="fr-FR" sz="1000" dirty="0">
                <a:hlinkClick r:id="rId5"/>
              </a:rPr>
              <a:t>https://musingsaboutlibrarianship.blogspot.com/2022/12/do-automated-citation-recommendation.html</a:t>
            </a:r>
            <a:r>
              <a:rPr lang="fr-FR" sz="1000" dirty="0"/>
              <a:t>.</a:t>
            </a:r>
          </a:p>
          <a:p>
            <a:pPr marL="180975" indent="-180975">
              <a:spcAft>
                <a:spcPts val="300"/>
              </a:spcAft>
              <a:buNone/>
            </a:pPr>
            <a:r>
              <a:rPr lang="fr-FR" sz="1000" dirty="0"/>
              <a:t>--. « </a:t>
            </a:r>
            <a:r>
              <a:rPr lang="en-US" sz="1000" dirty="0"/>
              <a:t>How Q&amp;A systems based on large language models (</a:t>
            </a:r>
            <a:r>
              <a:rPr lang="en-US" sz="1000" dirty="0" err="1"/>
              <a:t>eg</a:t>
            </a:r>
            <a:r>
              <a:rPr lang="en-US" sz="1000" dirty="0"/>
              <a:t> GPT4) will change things if they become the dominant search paradigm - 9 implications for libraries</a:t>
            </a:r>
            <a:r>
              <a:rPr lang="fr-FR" sz="1000" dirty="0"/>
              <a:t> ». </a:t>
            </a:r>
            <a:r>
              <a:rPr lang="fr-FR" sz="1000" i="1" dirty="0"/>
              <a:t>Ibid. </a:t>
            </a:r>
            <a:r>
              <a:rPr lang="fr-FR" sz="1000" dirty="0"/>
              <a:t>19/03/2023. </a:t>
            </a:r>
            <a:r>
              <a:rPr lang="fr-FR" sz="1000" dirty="0">
                <a:hlinkClick r:id="rId6"/>
              </a:rPr>
              <a:t>https://musingsaboutlibrarianship.blogspot.com/2023/03/how-q-systems-based-on-large-language.html</a:t>
            </a:r>
            <a:r>
              <a:rPr lang="fr-FR" sz="1000" dirty="0"/>
              <a:t>. </a:t>
            </a:r>
          </a:p>
          <a:p>
            <a:pPr marL="180975" indent="-180975">
              <a:spcAft>
                <a:spcPts val="300"/>
              </a:spcAft>
              <a:buNone/>
            </a:pPr>
            <a:r>
              <a:rPr lang="fr-FR" sz="1000" dirty="0"/>
              <a:t>--. « </a:t>
            </a:r>
            <a:r>
              <a:rPr lang="en-US" sz="1000" dirty="0" err="1"/>
              <a:t>Scispace</a:t>
            </a:r>
            <a:r>
              <a:rPr lang="en-US" sz="1000" dirty="0"/>
              <a:t> – Yet another academic search powered with generative AI</a:t>
            </a:r>
            <a:r>
              <a:rPr lang="fr-FR" sz="1000" dirty="0"/>
              <a:t> ». </a:t>
            </a:r>
            <a:r>
              <a:rPr lang="fr-FR" sz="1000" i="1" dirty="0"/>
              <a:t>SMU </a:t>
            </a:r>
            <a:r>
              <a:rPr lang="fr-FR" sz="1000" i="1" dirty="0" err="1"/>
              <a:t>Libraries</a:t>
            </a:r>
            <a:r>
              <a:rPr lang="fr-FR" sz="1000" i="1" dirty="0"/>
              <a:t>.  </a:t>
            </a:r>
            <a:r>
              <a:rPr lang="fr-FR" sz="1000" dirty="0"/>
              <a:t>11/08/2023. </a:t>
            </a:r>
            <a:r>
              <a:rPr lang="fr-FR" sz="1000" dirty="0">
                <a:hlinkClick r:id="rId7"/>
              </a:rPr>
              <a:t>https://library.smu.edu.sg/topics-insights/scispace-yet-another-academic-search-powered-generative-ai</a:t>
            </a:r>
            <a:r>
              <a:rPr lang="fr-FR" sz="1000" dirty="0"/>
              <a:t>.</a:t>
            </a:r>
          </a:p>
          <a:p>
            <a:pPr marL="180975" indent="-180975">
              <a:spcAft>
                <a:spcPts val="300"/>
              </a:spcAft>
              <a:buNone/>
            </a:pPr>
            <a:r>
              <a:rPr lang="fr-FR" sz="1000" dirty="0"/>
              <a:t>--. </a:t>
            </a:r>
            <a:r>
              <a:rPr lang="en-US" sz="1000" i="1" dirty="0"/>
              <a:t>AI in Universities and Libraries. </a:t>
            </a:r>
            <a:r>
              <a:rPr lang="en-US" sz="1000" dirty="0"/>
              <a:t>EIFL General Assembly 2023 Vilnius. 19/09/2023. 91 p. </a:t>
            </a:r>
            <a:r>
              <a:rPr lang="en-US" sz="1000" dirty="0">
                <a:hlinkClick r:id="rId8"/>
              </a:rPr>
              <a:t>https://ink.library.smu.edu.sg/library_research/212/</a:t>
            </a:r>
            <a:r>
              <a:rPr lang="en-US" sz="1000" dirty="0"/>
              <a:t>. </a:t>
            </a:r>
            <a:endParaRPr lang="fr-FR" sz="1000" dirty="0"/>
          </a:p>
          <a:p>
            <a:pPr marL="180975" indent="-180975">
              <a:spcAft>
                <a:spcPts val="300"/>
              </a:spcAft>
              <a:buNone/>
            </a:pPr>
            <a:r>
              <a:rPr lang="fr-FR" sz="1000" dirty="0"/>
              <a:t>--. </a:t>
            </a:r>
            <a:r>
              <a:rPr lang="en-US" sz="1000" i="1" dirty="0"/>
              <a:t>Pandora's box or cornucopia - should we accelerate open access to feed Large Language Models? </a:t>
            </a:r>
            <a:r>
              <a:rPr lang="en-US" sz="1000" dirty="0"/>
              <a:t>RSTF 2023, </a:t>
            </a:r>
            <a:r>
              <a:rPr lang="en-US" sz="1000" dirty="0" err="1"/>
              <a:t>Singapour</a:t>
            </a:r>
            <a:r>
              <a:rPr lang="en-US" sz="1000" dirty="0"/>
              <a:t>. 40 p. </a:t>
            </a:r>
            <a:r>
              <a:rPr lang="en-US" sz="1000" dirty="0">
                <a:hlinkClick r:id="rId9"/>
              </a:rPr>
              <a:t>https://ink.library.smu.edu.sg/rstf2023/program/agenda/7/</a:t>
            </a:r>
            <a:r>
              <a:rPr lang="en-US" sz="1000" dirty="0"/>
              <a:t>. </a:t>
            </a:r>
            <a:r>
              <a:rPr lang="fr-FR" sz="1000" dirty="0"/>
              <a:t> </a:t>
            </a:r>
          </a:p>
          <a:p>
            <a:pPr marL="180975" indent="-180975">
              <a:spcAft>
                <a:spcPts val="300"/>
              </a:spcAft>
              <a:buNone/>
            </a:pPr>
            <a:r>
              <a:rPr lang="fr-FR" sz="1000" dirty="0"/>
              <a:t>--. « </a:t>
            </a:r>
            <a:r>
              <a:rPr lang="en-US" sz="1000" dirty="0"/>
              <a:t>Scopus, Dimensions and Web of Science databases are incorporating generative AI!</a:t>
            </a:r>
            <a:r>
              <a:rPr lang="fr-FR" sz="1000" dirty="0"/>
              <a:t> ».  </a:t>
            </a:r>
            <a:r>
              <a:rPr lang="fr-FR" sz="1000" i="1" dirty="0"/>
              <a:t>SMU </a:t>
            </a:r>
            <a:r>
              <a:rPr lang="fr-FR" sz="1000" i="1" dirty="0" err="1"/>
              <a:t>Libraries</a:t>
            </a:r>
            <a:r>
              <a:rPr lang="fr-FR" sz="1000" i="1" dirty="0"/>
              <a:t>. </a:t>
            </a:r>
            <a:r>
              <a:rPr lang="fr-FR" sz="1000" dirty="0"/>
              <a:t>25/09/2023. </a:t>
            </a:r>
            <a:r>
              <a:rPr lang="fr-FR" sz="1000" dirty="0">
                <a:hlinkClick r:id="rId10"/>
              </a:rPr>
              <a:t>https://library.smu.edu.sg/topics-insights/scopus-dimensions-and-web-science-databases-are-incorporating-generative-ai</a:t>
            </a:r>
            <a:r>
              <a:rPr lang="fr-FR" sz="1000" dirty="0"/>
              <a:t>. </a:t>
            </a:r>
          </a:p>
          <a:p>
            <a:pPr marL="180975" indent="-180975">
              <a:spcAft>
                <a:spcPts val="300"/>
              </a:spcAft>
              <a:buNone/>
            </a:pPr>
            <a:r>
              <a:rPr lang="fr-FR" sz="1000" dirty="0"/>
              <a:t>--. « </a:t>
            </a:r>
            <a:r>
              <a:rPr lang="en-US" sz="1000" dirty="0"/>
              <a:t>JSTOR generative AI pilot - Or is Semantic Search coming for academic databases?</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22/11/2023. </a:t>
            </a:r>
            <a:r>
              <a:rPr lang="fr-FR" sz="1000" dirty="0">
                <a:hlinkClick r:id="rId11"/>
              </a:rPr>
              <a:t>https://musingsaboutlibrarianship.blogspot.com/2023/11/jstor-generative-ai-pilot-or-is.html</a:t>
            </a:r>
            <a:r>
              <a:rPr lang="fr-FR" sz="1000" dirty="0"/>
              <a:t>. </a:t>
            </a:r>
          </a:p>
          <a:p>
            <a:pPr marL="180975" indent="-180975">
              <a:spcAft>
                <a:spcPts val="300"/>
              </a:spcAft>
              <a:buNone/>
            </a:pPr>
            <a:r>
              <a:rPr lang="fr-FR" sz="1000" dirty="0"/>
              <a:t>--. « </a:t>
            </a:r>
            <a:r>
              <a:rPr lang="en-US" sz="1000" dirty="0"/>
              <a:t>Things I am still wondering about generative AI + Search in 2024 - impact of semantic search, generation of answers with citations and more…</a:t>
            </a:r>
            <a:r>
              <a:rPr lang="fr-FR" sz="1000" dirty="0"/>
              <a:t> ». </a:t>
            </a:r>
            <a:r>
              <a:rPr lang="fr-FR" sz="1000" i="1" dirty="0"/>
              <a:t>Ibid.</a:t>
            </a:r>
            <a:r>
              <a:rPr lang="fr-FR" sz="1000" dirty="0"/>
              <a:t> 26/01/2024. </a:t>
            </a:r>
            <a:r>
              <a:rPr lang="fr-FR" sz="1000" dirty="0">
                <a:hlinkClick r:id="rId12"/>
              </a:rPr>
              <a:t>https://musingsaboutlibrarianship.blogspot.com/2024/01/things-i-am-still-wondering-about.html</a:t>
            </a:r>
            <a:r>
              <a:rPr lang="fr-FR" sz="1000" dirty="0"/>
              <a:t>.</a:t>
            </a:r>
          </a:p>
          <a:p>
            <a:pPr marL="180975" indent="-180975">
              <a:spcAft>
                <a:spcPts val="300"/>
              </a:spcAft>
              <a:buNone/>
            </a:pPr>
            <a:r>
              <a:rPr lang="en-US" sz="1000" dirty="0"/>
              <a:t>--. </a:t>
            </a:r>
            <a:r>
              <a:rPr lang="en-US" sz="1000" i="1" dirty="0"/>
              <a:t>Mega databases, AI and semantic searches: magic buzz words or something real there? </a:t>
            </a:r>
            <a:r>
              <a:rPr lang="en-US" sz="1000" dirty="0"/>
              <a:t>Information Retrieval Meeting (</a:t>
            </a:r>
            <a:r>
              <a:rPr lang="en-US" sz="1000" dirty="0" err="1"/>
              <a:t>IRM</a:t>
            </a:r>
            <a:r>
              <a:rPr lang="en-US" sz="1000" dirty="0"/>
              <a:t> 2024), Cologne, 26/04/2024. </a:t>
            </a:r>
            <a:r>
              <a:rPr lang="en-US" sz="1000" dirty="0">
                <a:hlinkClick r:id="rId13"/>
              </a:rPr>
              <a:t>https://www.iqwig.de/en/events/information-retrieval-meeting/</a:t>
            </a:r>
            <a:r>
              <a:rPr lang="en-US" sz="1000" dirty="0"/>
              <a:t>. </a:t>
            </a:r>
            <a:endParaRPr lang="fr-FR" sz="1000" dirty="0"/>
          </a:p>
          <a:p>
            <a:pPr marL="180975" indent="-180975">
              <a:spcAft>
                <a:spcPts val="300"/>
              </a:spcAft>
              <a:buNone/>
            </a:pPr>
            <a:r>
              <a:rPr lang="fr-FR" sz="1000" dirty="0"/>
              <a:t>--. «</a:t>
            </a:r>
            <a:r>
              <a:rPr lang="en-US" sz="1000" dirty="0"/>
              <a:t>How learning evidence synthesis (systematic reviews </a:t>
            </a:r>
            <a:r>
              <a:rPr lang="en-US" sz="1000" dirty="0" err="1"/>
              <a:t>etc</a:t>
            </a:r>
            <a:r>
              <a:rPr lang="en-US" sz="1000" dirty="0"/>
              <a:t>) changed the way I search and some thoughts about semantic search as a complement search technique</a:t>
            </a:r>
            <a:r>
              <a:rPr lang="fr-FR" sz="1000" dirty="0"/>
              <a:t> ». </a:t>
            </a:r>
            <a:r>
              <a:rPr lang="fr-FR" sz="1000" i="1" dirty="0"/>
              <a:t>Ibid.</a:t>
            </a:r>
            <a:r>
              <a:rPr lang="fr-FR" sz="1000" dirty="0"/>
              <a:t> 24/02/2024. </a:t>
            </a:r>
            <a:r>
              <a:rPr lang="fr-FR" sz="1000" dirty="0">
                <a:hlinkClick r:id="rId14"/>
              </a:rPr>
              <a:t>https://musingsaboutlibrarianship.blogspot.com/2024/02/how-learning-evidence-synthesis.html</a:t>
            </a:r>
            <a:r>
              <a:rPr lang="fr-FR" sz="1000" dirty="0"/>
              <a:t>. </a:t>
            </a:r>
          </a:p>
          <a:p>
            <a:pPr marL="180975" indent="-180975">
              <a:spcAft>
                <a:spcPts val="300"/>
              </a:spcAft>
              <a:buNone/>
            </a:pPr>
            <a:r>
              <a:rPr lang="fr-FR" sz="1000" dirty="0"/>
              <a:t>Carole Tisserand-</a:t>
            </a:r>
            <a:r>
              <a:rPr lang="fr-FR" sz="1000" dirty="0" err="1"/>
              <a:t>Barthole</a:t>
            </a:r>
            <a:r>
              <a:rPr lang="fr-FR" sz="1000" dirty="0"/>
              <a:t>. « Déconstruction de l’article scientifique : une nouvelle façon de rechercher l’information ?». </a:t>
            </a:r>
            <a:r>
              <a:rPr lang="fr-FR" sz="1000" i="1" dirty="0"/>
              <a:t>Bases</a:t>
            </a:r>
            <a:r>
              <a:rPr lang="fr-FR" sz="1000" dirty="0"/>
              <a:t>. n°409. 12/2022.  p. 1-4. </a:t>
            </a:r>
            <a:r>
              <a:rPr lang="fr-FR" sz="1000" dirty="0">
                <a:hlinkClick r:id="rId15"/>
              </a:rPr>
              <a:t>https://www.bases-netsources.fr/articles-de-bases/deconstruction-de-l-article-scientifique-une-nouvelle-facon-de-rechercher-l-information</a:t>
            </a:r>
            <a:r>
              <a:rPr lang="fr-FR" sz="1000" dirty="0"/>
              <a:t>. </a:t>
            </a:r>
          </a:p>
          <a:p>
            <a:pPr marL="180975" indent="-180975">
              <a:spcAft>
                <a:spcPts val="300"/>
              </a:spcAft>
              <a:buNone/>
            </a:pPr>
            <a:r>
              <a:rPr lang="en-US" sz="1000" dirty="0"/>
              <a:t>--.</a:t>
            </a:r>
            <a:r>
              <a:rPr lang="fr-FR" sz="1000" dirty="0">
                <a:sym typeface="Wingdings" panose="05000000000000000000" pitchFamily="2" charset="2"/>
              </a:rPr>
              <a:t> « L’actualité sous l’angle de la veille et de la recherche d’info - Brèves de veille de février ». </a:t>
            </a:r>
            <a:r>
              <a:rPr lang="fr-FR" sz="1000" i="1" dirty="0">
                <a:sym typeface="Wingdings" panose="05000000000000000000" pitchFamily="2" charset="2"/>
              </a:rPr>
              <a:t>Bases et Netsources.</a:t>
            </a:r>
            <a:r>
              <a:rPr lang="fr-FR" sz="1000" dirty="0">
                <a:sym typeface="Wingdings" panose="05000000000000000000" pitchFamily="2" charset="2"/>
              </a:rPr>
              <a:t> 24/02/2024. </a:t>
            </a:r>
            <a:r>
              <a:rPr lang="fr-FR" sz="1000" dirty="0">
                <a:sym typeface="Wingdings" panose="05000000000000000000" pitchFamily="2" charset="2"/>
                <a:hlinkClick r:id="rId16"/>
              </a:rPr>
              <a:t>https://www.bases-netsources.com/breves-de-veille/l-actualite-sous-l-angle-de-la-veille-et-de-la-recherche-d-info-breves-de-veille-de-fevrier</a:t>
            </a:r>
            <a:r>
              <a:rPr lang="fr-FR" sz="1000" dirty="0">
                <a:sym typeface="Wingdings" panose="05000000000000000000" pitchFamily="2" charset="2"/>
              </a:rPr>
              <a:t>.</a:t>
            </a:r>
            <a:endParaRPr lang="en-US" sz="1000" dirty="0"/>
          </a:p>
          <a:p>
            <a:pPr marL="180975" indent="-180975">
              <a:spcAft>
                <a:spcPts val="300"/>
              </a:spcAft>
              <a:buNone/>
            </a:pPr>
            <a:r>
              <a:rPr lang="en-US" sz="1000" dirty="0"/>
              <a:t>« Tools Such as ChatGPT Threaten Transparent Science; Here Are Our Ground Rules for Their Use ». </a:t>
            </a:r>
            <a:r>
              <a:rPr lang="en-US" sz="1000" i="1" dirty="0"/>
              <a:t>Nature.</a:t>
            </a:r>
            <a:r>
              <a:rPr lang="en-US" sz="1000" dirty="0"/>
              <a:t> vol. 613. p. 612‑612. 24/01/2023. </a:t>
            </a:r>
            <a:r>
              <a:rPr lang="en-US" sz="1000" dirty="0">
                <a:hlinkClick r:id="rId17"/>
              </a:rPr>
              <a:t>https://www.nature.com/articles/d41586-023-00191-1</a:t>
            </a:r>
            <a:r>
              <a:rPr lang="en-US" sz="1000" dirty="0"/>
              <a:t>.</a:t>
            </a:r>
          </a:p>
          <a:p>
            <a:pPr marL="180975" indent="-180975">
              <a:spcAft>
                <a:spcPts val="300"/>
              </a:spcAft>
              <a:buNone/>
            </a:pPr>
            <a:r>
              <a:rPr lang="fr-FR" sz="1000" dirty="0">
                <a:solidFill>
                  <a:prstClr val="white"/>
                </a:solidFill>
              </a:rPr>
              <a:t>John </a:t>
            </a:r>
            <a:r>
              <a:rPr lang="fr-FR" sz="1000" dirty="0" err="1">
                <a:solidFill>
                  <a:prstClr val="white"/>
                </a:solidFill>
              </a:rPr>
              <a:t>Tregoning</a:t>
            </a:r>
            <a:r>
              <a:rPr lang="fr-FR" sz="1000" dirty="0">
                <a:solidFill>
                  <a:prstClr val="white"/>
                </a:solidFill>
              </a:rPr>
              <a:t>. </a:t>
            </a:r>
            <a:r>
              <a:rPr lang="fr-FR" sz="1000" dirty="0"/>
              <a:t>« </a:t>
            </a:r>
            <a:r>
              <a:rPr lang="en-US" sz="1000" dirty="0">
                <a:solidFill>
                  <a:prstClr val="white"/>
                </a:solidFill>
              </a:rPr>
              <a:t>AI writing tools could hand scientists the ‘gift of time’</a:t>
            </a:r>
            <a:r>
              <a:rPr lang="en-US" sz="1000" dirty="0"/>
              <a:t> </a:t>
            </a:r>
            <a:r>
              <a:rPr lang="fr-FR" sz="1000" dirty="0"/>
              <a:t>». </a:t>
            </a:r>
            <a:r>
              <a:rPr lang="fr-FR" sz="1000" i="1" dirty="0"/>
              <a:t>Nature. </a:t>
            </a:r>
            <a:r>
              <a:rPr lang="fr-FR" sz="1000" dirty="0"/>
              <a:t>22/02/2023. </a:t>
            </a:r>
            <a:r>
              <a:rPr lang="en-US" sz="1000" dirty="0">
                <a:solidFill>
                  <a:prstClr val="white"/>
                </a:solidFill>
              </a:rPr>
              <a:t> </a:t>
            </a:r>
            <a:r>
              <a:rPr lang="fr-FR" sz="1000" dirty="0">
                <a:solidFill>
                  <a:prstClr val="white"/>
                </a:solidFill>
                <a:hlinkClick r:id="rId18"/>
              </a:rPr>
              <a:t>https://www.nature.com/articles/d41586-023-00528-w</a:t>
            </a:r>
            <a:r>
              <a:rPr lang="fr-FR" sz="1000" dirty="0">
                <a:solidFill>
                  <a:prstClr val="white"/>
                </a:solidFill>
              </a:rPr>
              <a:t>. </a:t>
            </a:r>
            <a:endParaRPr lang="fr-FR" sz="1000" dirty="0"/>
          </a:p>
          <a:p>
            <a:pPr marL="180975" indent="-180975">
              <a:spcAft>
                <a:spcPts val="300"/>
              </a:spcAft>
              <a:buNone/>
            </a:pPr>
            <a:r>
              <a:rPr lang="fr-FR" sz="1000" dirty="0"/>
              <a:t>Eva A. M. van Dis et al. «  ChatGPT: five </a:t>
            </a:r>
            <a:r>
              <a:rPr lang="fr-FR" sz="1000" dirty="0" err="1"/>
              <a:t>priorities</a:t>
            </a:r>
            <a:r>
              <a:rPr lang="fr-FR" sz="1000" dirty="0"/>
              <a:t> for </a:t>
            </a:r>
            <a:r>
              <a:rPr lang="fr-FR" sz="1000" dirty="0" err="1"/>
              <a:t>research</a:t>
            </a:r>
            <a:r>
              <a:rPr lang="fr-FR" sz="1000" dirty="0"/>
              <a:t> ». </a:t>
            </a:r>
            <a:r>
              <a:rPr lang="fr-FR" sz="1000" i="1" dirty="0"/>
              <a:t>Nature. </a:t>
            </a:r>
            <a:r>
              <a:rPr lang="fr-FR" sz="1000" dirty="0"/>
              <a:t>vol</a:t>
            </a:r>
            <a:r>
              <a:rPr lang="fr-FR" sz="1000" i="1" dirty="0"/>
              <a:t>. </a:t>
            </a:r>
            <a:r>
              <a:rPr lang="fr-FR" sz="1000" dirty="0"/>
              <a:t>614. p. 224-226. 03/02/2023. </a:t>
            </a:r>
            <a:r>
              <a:rPr lang="fr-FR" sz="1000" dirty="0">
                <a:hlinkClick r:id="rId19"/>
              </a:rPr>
              <a:t>https://www.nature.com/articles/d41586-023-00288-7</a:t>
            </a:r>
            <a:r>
              <a:rPr lang="fr-FR" sz="1000" dirty="0"/>
              <a:t>. </a:t>
            </a:r>
          </a:p>
          <a:p>
            <a:pPr marL="180975" indent="-180975">
              <a:spcAft>
                <a:spcPts val="300"/>
              </a:spcAft>
              <a:buNone/>
            </a:pPr>
            <a:r>
              <a:rPr lang="fr-FR" sz="1000" dirty="0"/>
              <a:t>Richard Van Noorden. « </a:t>
            </a:r>
            <a:r>
              <a:rPr lang="en-US" sz="1000" dirty="0"/>
              <a:t>ChatGPT-like AIs are coming to major science search engines </a:t>
            </a:r>
            <a:r>
              <a:rPr lang="fr-FR" sz="1000" dirty="0"/>
              <a:t>»</a:t>
            </a:r>
            <a:r>
              <a:rPr lang="en-US" sz="1000" dirty="0"/>
              <a:t>. </a:t>
            </a:r>
            <a:r>
              <a:rPr lang="en-US" sz="1000" i="1" dirty="0"/>
              <a:t>Nature</a:t>
            </a:r>
            <a:r>
              <a:rPr lang="en-US" sz="1000" dirty="0"/>
              <a:t>. vol. 620. p. 258. 02/08/2023. </a:t>
            </a:r>
            <a:r>
              <a:rPr lang="en-US" sz="1000" dirty="0">
                <a:hlinkClick r:id="rId20"/>
              </a:rPr>
              <a:t>https://www.nature.com/articles/d41586-023-02470-3</a:t>
            </a:r>
            <a:r>
              <a:rPr lang="en-US" sz="1000" dirty="0"/>
              <a:t>. </a:t>
            </a:r>
          </a:p>
          <a:p>
            <a:pPr marL="180975" indent="-180975">
              <a:spcAft>
                <a:spcPts val="300"/>
              </a:spcAft>
              <a:buNone/>
            </a:pPr>
            <a:r>
              <a:rPr lang="en-US" sz="1000" dirty="0"/>
              <a:t>« Why Nature Will Not Allow the Use of Generative AI in Images and Video ». </a:t>
            </a:r>
            <a:r>
              <a:rPr lang="en-US" sz="1000" i="1" dirty="0"/>
              <a:t>Nature.</a:t>
            </a:r>
            <a:r>
              <a:rPr lang="en-US" sz="1000" dirty="0"/>
              <a:t> vol. 618. p. 214. 07/06/2023. </a:t>
            </a:r>
            <a:r>
              <a:rPr lang="en-US" sz="1000" dirty="0">
                <a:hlinkClick r:id="rId21"/>
              </a:rPr>
              <a:t>https://www.nature.com/articles/d41586-023-01546-4</a:t>
            </a:r>
            <a:r>
              <a:rPr lang="en-US" sz="1000" dirty="0"/>
              <a:t>.</a:t>
            </a:r>
          </a:p>
          <a:p>
            <a:pPr marL="180975" indent="-180975">
              <a:spcAft>
                <a:spcPts val="300"/>
              </a:spcAft>
              <a:buNone/>
            </a:pPr>
            <a:r>
              <a:rPr lang="en-US" sz="1000" dirty="0"/>
              <a:t>Tom Williams. « Publishers seek protection from AI mining of academic research ». </a:t>
            </a:r>
            <a:r>
              <a:rPr lang="en-US" sz="1000" i="1" dirty="0"/>
              <a:t>Times higher education.</a:t>
            </a:r>
            <a:r>
              <a:rPr lang="en-US" sz="1000" dirty="0"/>
              <a:t> 03/08/2023. </a:t>
            </a:r>
            <a:r>
              <a:rPr lang="en-US" sz="1000" dirty="0">
                <a:hlinkClick r:id="rId22"/>
              </a:rPr>
              <a:t>https://www.timeshighereducation.com/news/publishers-seek-protection-ai-mining-academic-research</a:t>
            </a:r>
            <a:r>
              <a:rPr lang="en-US" sz="1000" dirty="0"/>
              <a:t>.</a:t>
            </a:r>
          </a:p>
          <a:p>
            <a:pPr marL="180975" indent="-180975">
              <a:spcAft>
                <a:spcPts val="300"/>
              </a:spcAft>
              <a:buNone/>
            </a:pPr>
            <a:r>
              <a:rPr lang="fr-FR" sz="1000" dirty="0" err="1"/>
              <a:t>Gerben</a:t>
            </a:r>
            <a:r>
              <a:rPr lang="fr-FR" sz="1000" dirty="0"/>
              <a:t> </a:t>
            </a:r>
            <a:r>
              <a:rPr lang="fr-FR" sz="1000" dirty="0" err="1"/>
              <a:t>Wierda</a:t>
            </a:r>
            <a:r>
              <a:rPr lang="fr-FR" sz="1000" dirty="0"/>
              <a:t>. « </a:t>
            </a:r>
            <a:r>
              <a:rPr lang="en-US" sz="1000" dirty="0"/>
              <a:t>When ChatGPT </a:t>
            </a:r>
            <a:r>
              <a:rPr lang="en-US" sz="1000" dirty="0" err="1"/>
              <a:t>summarises</a:t>
            </a:r>
            <a:r>
              <a:rPr lang="en-US" sz="1000" dirty="0"/>
              <a:t>, it actually does nothing of the kind</a:t>
            </a:r>
            <a:r>
              <a:rPr lang="fr-FR" sz="1000" dirty="0"/>
              <a:t>»</a:t>
            </a:r>
            <a:r>
              <a:rPr lang="en-US" sz="1000" dirty="0"/>
              <a:t>. </a:t>
            </a:r>
            <a:r>
              <a:rPr lang="en-US" sz="1000" i="1" dirty="0" err="1"/>
              <a:t>R&amp;A</a:t>
            </a:r>
            <a:r>
              <a:rPr lang="en-US" sz="1000" i="1" dirty="0"/>
              <a:t> IT Strategy &amp; Architecture</a:t>
            </a:r>
            <a:r>
              <a:rPr lang="en-US" sz="1000" dirty="0"/>
              <a:t>.</a:t>
            </a:r>
            <a:r>
              <a:rPr lang="fr-FR" sz="1000" dirty="0"/>
              <a:t> 27/05/2024. </a:t>
            </a:r>
            <a:r>
              <a:rPr lang="fr-FR" sz="1000" dirty="0">
                <a:hlinkClick r:id="rId23"/>
              </a:rPr>
              <a:t>https://ea.rna.nl/2024/05/27/when-chatgpt-summarises-it-actually-does-nothing-of-the-kind/</a:t>
            </a:r>
            <a:r>
              <a:rPr lang="fr-FR" sz="1000" dirty="0"/>
              <a:t>. </a:t>
            </a:r>
            <a:endParaRPr lang="en-US" sz="1000" dirty="0"/>
          </a:p>
          <a:p>
            <a:pPr marL="180975" indent="-180975">
              <a:spcAft>
                <a:spcPts val="300"/>
              </a:spcAft>
              <a:buNone/>
            </a:pPr>
            <a:r>
              <a:rPr lang="en-US" sz="1000" dirty="0"/>
              <a:t>Aster Zhao. </a:t>
            </a:r>
            <a:r>
              <a:rPr lang="fr-FR" sz="1000" dirty="0"/>
              <a:t>« </a:t>
            </a:r>
            <a:r>
              <a:rPr lang="en-US" sz="1000" dirty="0"/>
              <a:t>Highlights of Emerging AI Tools for Literature Review Workshop</a:t>
            </a:r>
            <a:r>
              <a:rPr lang="fr-FR" sz="1000" dirty="0"/>
              <a:t> ».  </a:t>
            </a:r>
            <a:r>
              <a:rPr lang="fr-FR" sz="1000" i="1" dirty="0"/>
              <a:t>Research bridge</a:t>
            </a:r>
            <a:r>
              <a:rPr lang="fr-FR" sz="1000" dirty="0"/>
              <a:t>. 04/2024. </a:t>
            </a:r>
            <a:r>
              <a:rPr lang="fr-FR" sz="1000" dirty="0">
                <a:hlinkClick r:id="rId24"/>
              </a:rPr>
              <a:t>https://library.hkust.edu.hk/sc/highlights-of-emerging-ai-tools-for-literature-review-workshop/</a:t>
            </a:r>
            <a:r>
              <a:rPr lang="fr-FR" sz="1000" dirty="0"/>
              <a:t>. </a:t>
            </a:r>
          </a:p>
          <a:p>
            <a:pPr marL="180975" indent="-180975">
              <a:spcAft>
                <a:spcPts val="300"/>
              </a:spcAft>
              <a:buNone/>
            </a:pPr>
            <a:r>
              <a:rPr lang="fr-FR" sz="1000" dirty="0">
                <a:solidFill>
                  <a:srgbClr val="000000"/>
                </a:solidFill>
                <a:highlight>
                  <a:srgbClr val="FED402"/>
                </a:highlight>
              </a:rPr>
              <a:t>--. </a:t>
            </a:r>
            <a:r>
              <a:rPr lang="en-US" sz="1000" i="1" dirty="0">
                <a:solidFill>
                  <a:srgbClr val="000000"/>
                </a:solidFill>
                <a:highlight>
                  <a:srgbClr val="FED402"/>
                </a:highlight>
              </a:rPr>
              <a:t>Emerging AI Tools for Literature Review</a:t>
            </a:r>
            <a:r>
              <a:rPr lang="en-US" sz="1000" dirty="0">
                <a:solidFill>
                  <a:srgbClr val="000000"/>
                </a:solidFill>
                <a:highlight>
                  <a:srgbClr val="FED402"/>
                </a:highlight>
              </a:rPr>
              <a:t>. 04/2024-. </a:t>
            </a:r>
            <a:r>
              <a:rPr lang="en-US" sz="1000" dirty="0">
                <a:highlight>
                  <a:srgbClr val="FED402"/>
                </a:highlight>
                <a:hlinkClick r:id="rId25"/>
              </a:rPr>
              <a:t>https://libguides.hkust.edu.hk/AI-tools-literature-review/overview</a:t>
            </a:r>
            <a:r>
              <a:rPr lang="en-US" sz="1000" dirty="0">
                <a:solidFill>
                  <a:srgbClr val="000000"/>
                </a:solidFill>
                <a:highlight>
                  <a:srgbClr val="FED402"/>
                </a:highlight>
              </a:rPr>
              <a:t>. </a:t>
            </a:r>
            <a:r>
              <a:rPr lang="en-US" sz="1000" dirty="0" err="1">
                <a:solidFill>
                  <a:srgbClr val="000000"/>
                </a:solidFill>
                <a:highlight>
                  <a:srgbClr val="FED402"/>
                </a:highlight>
              </a:rPr>
              <a:t>dont</a:t>
            </a:r>
            <a:r>
              <a:rPr lang="en-US" sz="1000" dirty="0">
                <a:solidFill>
                  <a:srgbClr val="000000"/>
                </a:solidFill>
                <a:highlight>
                  <a:srgbClr val="FED402"/>
                </a:highlight>
              </a:rPr>
              <a:t> support de presentation :</a:t>
            </a:r>
            <a:r>
              <a:rPr lang="fr-FR" sz="1000" dirty="0">
                <a:hlinkClick r:id="rId26"/>
              </a:rPr>
              <a:t>https://libguides.hkust.edu.hk/ld.php?content_id=52369183</a:t>
            </a:r>
            <a:r>
              <a:rPr lang="fr-FR" sz="1000" dirty="0"/>
              <a:t> (04/2025).</a:t>
            </a:r>
            <a:r>
              <a:rPr lang="en-US" sz="1000" dirty="0">
                <a:highlight>
                  <a:srgbClr val="FED402"/>
                </a:highlight>
              </a:rPr>
              <a:t> </a:t>
            </a:r>
          </a:p>
          <a:p>
            <a:pPr marL="180975" indent="-180975">
              <a:spcAft>
                <a:spcPts val="300"/>
              </a:spcAft>
              <a:buNone/>
            </a:pPr>
            <a:r>
              <a:rPr lang="en-US" sz="1000" dirty="0"/>
              <a:t>Alex </a:t>
            </a:r>
            <a:r>
              <a:rPr lang="en-US" sz="1000" dirty="0" err="1"/>
              <a:t>Zhavoronkov</a:t>
            </a:r>
            <a:r>
              <a:rPr lang="en-US" sz="1000" dirty="0"/>
              <a:t>. « The Unexpected Winners Of The ChatGPT Generative AI Revolution ». </a:t>
            </a:r>
            <a:r>
              <a:rPr lang="en-US" sz="1000" i="1" dirty="0"/>
              <a:t>Forbes</a:t>
            </a:r>
            <a:r>
              <a:rPr lang="en-US" sz="1000" dirty="0"/>
              <a:t>. 23/02/2023. </a:t>
            </a:r>
            <a:r>
              <a:rPr lang="fr-FR" sz="1000" dirty="0">
                <a:hlinkClick r:id="rId27"/>
              </a:rPr>
              <a:t>https://www.forbes.com/sites/alexzhavoronkov/2023/02/23/the-unexpected-winners-of-the-chatgpt-generative-ai-revolution</a:t>
            </a:r>
            <a:r>
              <a:rPr lang="fr-FR" sz="1000" dirty="0"/>
              <a:t>. </a:t>
            </a:r>
            <a:endParaRPr lang="fr-FR" sz="1000" dirty="0">
              <a:highlight>
                <a:srgbClr val="FF0000"/>
              </a:highlight>
            </a:endParaRPr>
          </a:p>
        </p:txBody>
      </p:sp>
    </p:spTree>
    <p:extLst>
      <p:ext uri="{BB962C8B-B14F-4D97-AF65-F5344CB8AC3E}">
        <p14:creationId xmlns:p14="http://schemas.microsoft.com/office/powerpoint/2010/main" val="146749080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3D28780-FC24-4F6E-A74A-6B828FE9EAA7}"/>
              </a:ext>
            </a:extLst>
          </p:cNvPr>
          <p:cNvSpPr>
            <a:spLocks noGrp="1"/>
          </p:cNvSpPr>
          <p:nvPr>
            <p:ph idx="1"/>
          </p:nvPr>
        </p:nvSpPr>
        <p:spPr>
          <a:xfrm>
            <a:off x="497114" y="1619555"/>
            <a:ext cx="8149771" cy="4599815"/>
          </a:xfrm>
        </p:spPr>
        <p:txBody>
          <a:bodyPr>
            <a:normAutofit lnSpcReduction="10000"/>
          </a:bodyPr>
          <a:lstStyle/>
          <a:p>
            <a:pPr marL="0" indent="0">
              <a:buNone/>
            </a:pPr>
            <a:r>
              <a:rPr lang="fr-FR" sz="1600" b="1" dirty="0"/>
              <a:t>Actualités de la question</a:t>
            </a:r>
          </a:p>
          <a:p>
            <a:pPr marL="0" indent="0">
              <a:buNone/>
            </a:pPr>
            <a:r>
              <a:rPr lang="fr-FR" sz="1200" dirty="0"/>
              <a:t>pour suivre l’actualité du domaine, se reporter en priorité aux ressources suivantes :</a:t>
            </a:r>
          </a:p>
          <a:p>
            <a:pPr lvl="1">
              <a:spcAft>
                <a:spcPts val="300"/>
              </a:spcAft>
              <a:buFontTx/>
              <a:buChar char="-"/>
            </a:pPr>
            <a:r>
              <a:rPr lang="fr-FR" sz="1200" dirty="0"/>
              <a:t>sur les outils</a:t>
            </a:r>
          </a:p>
          <a:p>
            <a:pPr lvl="2">
              <a:spcAft>
                <a:spcPts val="300"/>
              </a:spcAft>
              <a:buFontTx/>
              <a:buChar char="-"/>
            </a:pPr>
            <a:r>
              <a:rPr lang="fr-FR" sz="1200" dirty="0"/>
              <a:t>travail d’Aaron Tay : </a:t>
            </a:r>
            <a:r>
              <a:rPr lang="fr-FR" sz="1200" dirty="0">
                <a:hlinkClick r:id="rId2"/>
              </a:rPr>
              <a:t>https://musingsaboutlibrarianship.blogspot.com/</a:t>
            </a:r>
            <a:r>
              <a:rPr lang="fr-FR" sz="1200" dirty="0"/>
              <a:t>, </a:t>
            </a:r>
            <a:r>
              <a:rPr lang="fr-FR" sz="1200" dirty="0">
                <a:hlinkClick r:id="rId3"/>
              </a:rPr>
              <a:t>https://medium.com/a-academic-librarians-thoughts-on-open-access</a:t>
            </a:r>
            <a:r>
              <a:rPr lang="fr-FR" sz="1200" dirty="0"/>
              <a:t>  et son compte X-Twitter : </a:t>
            </a:r>
            <a:r>
              <a:rPr lang="fr-FR" sz="1200" dirty="0">
                <a:hlinkClick r:id="rId4"/>
              </a:rPr>
              <a:t>https://x.com/aarontay</a:t>
            </a:r>
            <a:r>
              <a:rPr lang="fr-FR" sz="1200" dirty="0"/>
              <a:t>  </a:t>
            </a:r>
          </a:p>
          <a:p>
            <a:pPr lvl="2">
              <a:spcAft>
                <a:spcPts val="300"/>
              </a:spcAft>
              <a:buFontTx/>
              <a:buChar char="-"/>
            </a:pPr>
            <a:r>
              <a:rPr lang="fr-FR" sz="1200" dirty="0"/>
              <a:t>blog de la bibliothèque de la Hong Kong </a:t>
            </a:r>
            <a:r>
              <a:rPr lang="fr-FR" sz="1200" dirty="0" err="1"/>
              <a:t>university</a:t>
            </a:r>
            <a:r>
              <a:rPr lang="fr-FR" sz="1200" dirty="0"/>
              <a:t> of science and </a:t>
            </a:r>
            <a:r>
              <a:rPr lang="fr-FR" sz="1200" dirty="0" err="1"/>
              <a:t>technology</a:t>
            </a:r>
            <a:r>
              <a:rPr lang="fr-FR" sz="1200" dirty="0"/>
              <a:t> : </a:t>
            </a:r>
            <a:r>
              <a:rPr lang="fr-FR" sz="1200" dirty="0">
                <a:hlinkClick r:id="rId5"/>
              </a:rPr>
              <a:t>https://library.hkust.edu.hk/sc/</a:t>
            </a:r>
            <a:r>
              <a:rPr lang="fr-FR" sz="1200" dirty="0"/>
              <a:t> </a:t>
            </a:r>
          </a:p>
          <a:p>
            <a:pPr lvl="2">
              <a:spcAft>
                <a:spcPts val="300"/>
              </a:spcAft>
              <a:buFontTx/>
              <a:buChar char="-"/>
            </a:pPr>
            <a:r>
              <a:rPr lang="fr-FR" sz="1200" dirty="0"/>
              <a:t>revues </a:t>
            </a:r>
            <a:r>
              <a:rPr lang="fr-FR" sz="1200" i="1" dirty="0"/>
              <a:t>Bases</a:t>
            </a:r>
            <a:r>
              <a:rPr lang="fr-FR" sz="1200" dirty="0"/>
              <a:t> et </a:t>
            </a:r>
            <a:r>
              <a:rPr lang="fr-FR" sz="1200" i="1" dirty="0"/>
              <a:t>Netsources </a:t>
            </a:r>
            <a:r>
              <a:rPr lang="fr-FR" sz="1200" dirty="0"/>
              <a:t>et leur site :  </a:t>
            </a:r>
            <a:r>
              <a:rPr lang="fr-FR" sz="1200" dirty="0">
                <a:hlinkClick r:id="rId6"/>
              </a:rPr>
              <a:t>https://bases-netsources.com/</a:t>
            </a:r>
            <a:r>
              <a:rPr lang="fr-FR" sz="1200" dirty="0"/>
              <a:t> </a:t>
            </a:r>
          </a:p>
          <a:p>
            <a:pPr lvl="2">
              <a:spcAft>
                <a:spcPts val="300"/>
              </a:spcAft>
              <a:buFontTx/>
              <a:buChar char="-"/>
            </a:pPr>
            <a:r>
              <a:rPr lang="en-US" sz="1200" dirty="0"/>
              <a:t>Ithaka </a:t>
            </a:r>
            <a:r>
              <a:rPr lang="en-US" sz="1200" dirty="0" err="1"/>
              <a:t>S+R</a:t>
            </a:r>
            <a:r>
              <a:rPr lang="en-US" sz="1200" dirty="0"/>
              <a:t>. Generative AI Product Tracker. https://sr.ithaka.org/our-work/generative-ai-product-tracker/. </a:t>
            </a:r>
          </a:p>
          <a:p>
            <a:pPr lvl="2">
              <a:spcAft>
                <a:spcPts val="300"/>
              </a:spcAft>
              <a:buFontTx/>
              <a:buChar char="-"/>
            </a:pPr>
            <a:r>
              <a:rPr lang="fr-FR" sz="1200" dirty="0"/>
              <a:t>tutoriels et veille : Mushtaq Bilal : </a:t>
            </a:r>
            <a:r>
              <a:rPr lang="fr-FR" sz="1200" dirty="0">
                <a:hlinkClick r:id="rId7"/>
              </a:rPr>
              <a:t>https://x.com/MushtaqBilalPhD</a:t>
            </a:r>
            <a:r>
              <a:rPr lang="fr-FR" sz="1200" dirty="0"/>
              <a:t>, </a:t>
            </a:r>
            <a:r>
              <a:rPr lang="fr-FR" sz="1200" dirty="0" err="1"/>
              <a:t>Alana</a:t>
            </a:r>
            <a:r>
              <a:rPr lang="fr-FR" sz="1200" dirty="0"/>
              <a:t> </a:t>
            </a:r>
            <a:r>
              <a:rPr lang="fr-FR" sz="1200" dirty="0" err="1"/>
              <a:t>Rister</a:t>
            </a:r>
            <a:r>
              <a:rPr lang="fr-FR" sz="1200" dirty="0"/>
              <a:t> : </a:t>
            </a:r>
            <a:r>
              <a:rPr lang="fr-FR" sz="1200" dirty="0">
                <a:hlinkClick r:id="rId8"/>
              </a:rPr>
              <a:t>https://www.youtube.com/@SciGradCoach</a:t>
            </a:r>
            <a:r>
              <a:rPr lang="fr-FR" sz="1200" dirty="0"/>
              <a:t> </a:t>
            </a:r>
            <a:endParaRPr lang="fr-FR" sz="1200" dirty="0">
              <a:highlight>
                <a:srgbClr val="FF0000"/>
              </a:highlight>
            </a:endParaRPr>
          </a:p>
          <a:p>
            <a:pPr lvl="1">
              <a:spcAft>
                <a:spcPts val="300"/>
              </a:spcAft>
              <a:buFontTx/>
              <a:buChar char="-"/>
            </a:pPr>
            <a:r>
              <a:rPr lang="fr-FR" sz="1200" dirty="0"/>
              <a:t>sur le contexte scientifique</a:t>
            </a:r>
          </a:p>
          <a:p>
            <a:pPr lvl="2">
              <a:spcAft>
                <a:spcPts val="300"/>
              </a:spcAft>
              <a:buFontTx/>
              <a:buChar char="-"/>
            </a:pPr>
            <a:r>
              <a:rPr lang="fr-FR" sz="1200" dirty="0"/>
              <a:t>revue </a:t>
            </a:r>
            <a:r>
              <a:rPr lang="fr-FR" sz="1200" i="1" dirty="0"/>
              <a:t>Nature </a:t>
            </a:r>
            <a:r>
              <a:rPr lang="fr-FR" sz="1200" dirty="0"/>
              <a:t>: </a:t>
            </a:r>
            <a:r>
              <a:rPr lang="fr-FR" sz="1200" dirty="0">
                <a:hlinkClick r:id="rId9"/>
              </a:rPr>
              <a:t>https://www.nature.com/</a:t>
            </a:r>
            <a:r>
              <a:rPr lang="fr-FR" sz="1200" dirty="0"/>
              <a:t> </a:t>
            </a:r>
          </a:p>
          <a:p>
            <a:pPr lvl="2">
              <a:spcAft>
                <a:spcPts val="300"/>
              </a:spcAft>
              <a:buFontTx/>
              <a:buChar char="-"/>
            </a:pPr>
            <a:r>
              <a:rPr lang="fr-FR" sz="1200" dirty="0"/>
              <a:t>site </a:t>
            </a:r>
            <a:r>
              <a:rPr lang="fr-FR" sz="1200" i="1" dirty="0"/>
              <a:t>The </a:t>
            </a:r>
            <a:r>
              <a:rPr lang="fr-FR" sz="1200" i="1" dirty="0" err="1"/>
              <a:t>scholarly</a:t>
            </a:r>
            <a:r>
              <a:rPr lang="fr-FR" sz="1200" i="1" dirty="0"/>
              <a:t> </a:t>
            </a:r>
            <a:r>
              <a:rPr lang="fr-FR" sz="1200" i="1" dirty="0" err="1"/>
              <a:t>kitchen</a:t>
            </a:r>
            <a:r>
              <a:rPr lang="fr-FR" sz="1200" i="1" dirty="0"/>
              <a:t> </a:t>
            </a:r>
            <a:r>
              <a:rPr lang="fr-FR" sz="1200" dirty="0"/>
              <a:t>: </a:t>
            </a:r>
            <a:r>
              <a:rPr lang="fr-FR" sz="1200" dirty="0">
                <a:hlinkClick r:id="rId10"/>
              </a:rPr>
              <a:t>https://scholarlykitchen.sspnet.org/</a:t>
            </a:r>
            <a:r>
              <a:rPr lang="fr-FR" sz="1200" dirty="0"/>
              <a:t> </a:t>
            </a:r>
            <a:endParaRPr lang="fr-FR" sz="1200" dirty="0">
              <a:highlight>
                <a:srgbClr val="FF0000"/>
              </a:highlight>
            </a:endParaRPr>
          </a:p>
          <a:p>
            <a:pPr marL="0" indent="0">
              <a:buNone/>
            </a:pPr>
            <a:endParaRPr lang="fr-FR" sz="1000" b="1" dirty="0"/>
          </a:p>
          <a:p>
            <a:pPr marL="0" indent="0">
              <a:buNone/>
            </a:pPr>
            <a:r>
              <a:rPr lang="fr-FR" sz="1600" b="1" dirty="0"/>
              <a:t>Illustrations du support</a:t>
            </a:r>
          </a:p>
          <a:p>
            <a:pPr marL="0" indent="0">
              <a:spcAft>
                <a:spcPts val="300"/>
              </a:spcAft>
              <a:buNone/>
            </a:pPr>
            <a:r>
              <a:rPr lang="fr-FR" sz="1000" b="1" dirty="0"/>
              <a:t>images de couverture : </a:t>
            </a:r>
            <a:r>
              <a:rPr lang="fr-FR" sz="1000" dirty="0" err="1"/>
              <a:t>Craiyon</a:t>
            </a:r>
            <a:r>
              <a:rPr lang="fr-FR" sz="1000" dirty="0"/>
              <a:t>, 20/07/2023, </a:t>
            </a:r>
            <a:r>
              <a:rPr lang="fr-FR" sz="1000" dirty="0">
                <a:hlinkClick r:id="rId11"/>
              </a:rPr>
              <a:t>https://www.craiyon.com/</a:t>
            </a:r>
            <a:r>
              <a:rPr lang="fr-FR" sz="1000" dirty="0"/>
              <a:t>  ; itérations des prompts : « </a:t>
            </a:r>
            <a:r>
              <a:rPr lang="en-US" sz="1000" i="1" dirty="0"/>
              <a:t>manga | natural lighting | full-length portrait of a thoughtful female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 et «</a:t>
            </a:r>
            <a:r>
              <a:rPr lang="fr-FR" sz="1000" i="1" dirty="0"/>
              <a:t> </a:t>
            </a:r>
            <a:r>
              <a:rPr lang="en-US" sz="1000" i="1" dirty="0"/>
              <a:t>manga | natural lighting | full-length portrait of a thoughtful 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a:t>
            </a:r>
          </a:p>
          <a:p>
            <a:pPr marL="0" indent="0">
              <a:spcAft>
                <a:spcPts val="300"/>
              </a:spcAft>
              <a:buNone/>
            </a:pPr>
            <a:r>
              <a:rPr lang="fr-FR" sz="1000" b="1" dirty="0"/>
              <a:t>Icônes : </a:t>
            </a:r>
            <a:r>
              <a:rPr lang="fr-FR" sz="1000" b="1" dirty="0" err="1"/>
              <a:t>F</a:t>
            </a:r>
            <a:r>
              <a:rPr lang="fr-FR" sz="1000" dirty="0" err="1"/>
              <a:t>reepik</a:t>
            </a:r>
            <a:r>
              <a:rPr lang="fr-FR" sz="1000" dirty="0"/>
              <a:t>,</a:t>
            </a:r>
            <a:r>
              <a:rPr lang="en-US" sz="1000" dirty="0"/>
              <a:t> </a:t>
            </a:r>
            <a:r>
              <a:rPr lang="en-US" sz="1000" i="1" dirty="0"/>
              <a:t>Artificial intelligence icons</a:t>
            </a:r>
            <a:r>
              <a:rPr lang="en-US" sz="1000" dirty="0"/>
              <a:t>,</a:t>
            </a:r>
            <a:r>
              <a:rPr lang="fr-FR" sz="1000" dirty="0"/>
              <a:t> </a:t>
            </a:r>
            <a:r>
              <a:rPr lang="fr-FR" sz="1000" dirty="0">
                <a:hlinkClick r:id="rId12"/>
              </a:rPr>
              <a:t>https://www.flaticon.com/search?author_id=1&amp;style_id=8&amp;type=standard&amp;word=ai</a:t>
            </a:r>
            <a:r>
              <a:rPr lang="fr-FR" sz="1000" dirty="0"/>
              <a:t>.</a:t>
            </a:r>
          </a:p>
        </p:txBody>
      </p:sp>
    </p:spTree>
    <p:extLst>
      <p:ext uri="{BB962C8B-B14F-4D97-AF65-F5344CB8AC3E}">
        <p14:creationId xmlns:p14="http://schemas.microsoft.com/office/powerpoint/2010/main" val="6969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71801" y="1430338"/>
            <a:ext cx="5398295" cy="52977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1605776" y="2100264"/>
            <a:ext cx="6945295" cy="4553753"/>
          </a:xfrm>
        </p:spPr>
        <p:txBody>
          <a:bodyPr>
            <a:normAutofit fontScale="62500" lnSpcReduction="20000"/>
          </a:bodyPr>
          <a:lstStyle/>
          <a:p>
            <a:pPr marL="981075" defTabSz="217488"/>
            <a:r>
              <a:rPr lang="fr-FR" sz="1400" cap="none" dirty="0"/>
              <a:t>Avec le déploiement grand public de ChatGPT, l’intelligence artificielle devient à la mode dans la recherche d’information. Et pourtant, un certain nombre d’outils n’ont pas attendu pour mettre à disposition de la communauté académique des fonctionnalités IA, notamment sémantiques. Quelle est cependant la valeur de ces « systèmes académiques » qui proposent d’« augmenter » les capacités de recherche et de compréhension de la littérature scientifique, voire de devenir de véritables assistants du chercheur ? Et en quoi peuvent-ils compléter des recherches académiques plus classiques ?</a:t>
            </a:r>
          </a:p>
          <a:p>
            <a:pPr marL="981075" algn="l" defTabSz="217488">
              <a:lnSpc>
                <a:spcPct val="120000"/>
              </a:lnSpc>
              <a:spcAft>
                <a:spcPts val="225"/>
              </a:spcAft>
              <a:buFont typeface="Arial" panose="020B0604020202020204" pitchFamily="34" charset="0"/>
              <a:buChar char="•"/>
            </a:pPr>
            <a:endParaRPr lang="fr-FR" sz="1400" cap="none" dirty="0"/>
          </a:p>
          <a:p>
            <a:pPr marL="1226344" indent="-214313" algn="l">
              <a:lnSpc>
                <a:spcPct val="120000"/>
              </a:lnSpc>
              <a:spcAft>
                <a:spcPts val="225"/>
              </a:spcAft>
              <a:buFont typeface="Arial" panose="020B0604020202020204" pitchFamily="34" charset="0"/>
              <a:buChar char="•"/>
            </a:pPr>
            <a:r>
              <a:rPr lang="fr-FR" sz="1400" cap="none" dirty="0"/>
              <a:t>contexte de l'intelligence artificielle</a:t>
            </a:r>
          </a:p>
          <a:p>
            <a:pPr marL="1226344" indent="-214313" algn="l">
              <a:lnSpc>
                <a:spcPct val="120000"/>
              </a:lnSpc>
              <a:spcAft>
                <a:spcPts val="225"/>
              </a:spcAft>
              <a:buFont typeface="Arial" panose="020B0604020202020204" pitchFamily="34" charset="0"/>
              <a:buChar char="•"/>
            </a:pPr>
            <a:r>
              <a:rPr lang="fr-FR" sz="1400" cap="none" dirty="0"/>
              <a:t>principes de fonctionnement des intelligences artificielles génératives</a:t>
            </a:r>
          </a:p>
          <a:p>
            <a:pPr marL="1226344" indent="-214313" algn="l">
              <a:lnSpc>
                <a:spcPct val="120000"/>
              </a:lnSpc>
              <a:spcAft>
                <a:spcPts val="225"/>
              </a:spcAft>
              <a:buFont typeface="Arial" panose="020B0604020202020204" pitchFamily="34" charset="0"/>
              <a:buChar char="•"/>
            </a:pPr>
            <a:r>
              <a:rPr lang="fr-FR" sz="1400" cap="none" dirty="0"/>
              <a:t>moteurs de recherche IA et recherche d’informations académiques (ChatGPT, Bing, Perplexity, etc.)</a:t>
            </a:r>
          </a:p>
          <a:p>
            <a:pPr marL="1226344" indent="-214313" algn="l">
              <a:lnSpc>
                <a:spcPct val="120000"/>
              </a:lnSpc>
              <a:spcAft>
                <a:spcPts val="225"/>
              </a:spcAft>
              <a:buFont typeface="Arial" panose="020B0604020202020204" pitchFamily="34" charset="0"/>
              <a:buChar char="•"/>
            </a:pPr>
            <a:r>
              <a:rPr lang="fr-FR" sz="1400" cap="none" dirty="0"/>
              <a:t>outils de recension bibliographique (Elicit, SciSpace, Consensus, etc.)</a:t>
            </a:r>
          </a:p>
          <a:p>
            <a:pPr marL="1226344" indent="-214313" algn="l">
              <a:lnSpc>
                <a:spcPct val="120000"/>
              </a:lnSpc>
              <a:spcAft>
                <a:spcPts val="225"/>
              </a:spcAft>
              <a:buFont typeface="Arial" panose="020B0604020202020204" pitchFamily="34" charset="0"/>
              <a:buChar char="•"/>
            </a:pPr>
            <a:r>
              <a:rPr lang="fr-FR" sz="1400" cap="none" dirty="0"/>
              <a:t>outils d’analyse (Scite, ResearchRabbit, etc.)</a:t>
            </a:r>
          </a:p>
          <a:p>
            <a:pPr marL="1226344" indent="-214313" algn="l">
              <a:lnSpc>
                <a:spcPct val="120000"/>
              </a:lnSpc>
              <a:spcAft>
                <a:spcPts val="225"/>
              </a:spcAft>
              <a:buFont typeface="Arial" panose="020B0604020202020204" pitchFamily="34" charset="0"/>
              <a:buChar char="•"/>
            </a:pPr>
            <a:r>
              <a:rPr lang="fr-FR" sz="1400" cap="none" dirty="0"/>
              <a:t>d’autres outils d’assistance encore</a:t>
            </a:r>
          </a:p>
          <a:p>
            <a:pPr marL="1226344" indent="-214313" algn="l">
              <a:lnSpc>
                <a:spcPct val="120000"/>
              </a:lnSpc>
              <a:spcAft>
                <a:spcPts val="225"/>
              </a:spcAft>
              <a:buFont typeface="Arial" panose="020B0604020202020204" pitchFamily="34" charset="0"/>
              <a:buChar char="•"/>
            </a:pPr>
            <a:r>
              <a:rPr lang="fr-FR" sz="1400" cap="none" dirty="0"/>
              <a:t>intérêts et limites de ces outils dans la recherche de littérature académique</a:t>
            </a:r>
          </a:p>
          <a:p>
            <a:pPr marL="1226344" indent="-214313" algn="l">
              <a:lnSpc>
                <a:spcPct val="120000"/>
              </a:lnSpc>
              <a:spcAft>
                <a:spcPts val="225"/>
              </a:spcAft>
              <a:buFont typeface="Arial" panose="020B0604020202020204" pitchFamily="34" charset="0"/>
              <a:buChar char="•"/>
            </a:pPr>
            <a:endParaRPr lang="fr-FR" sz="1400" cap="none" dirty="0"/>
          </a:p>
          <a:p>
            <a:pPr marL="65485">
              <a:lnSpc>
                <a:spcPct val="120000"/>
              </a:lnSpc>
              <a:spcAft>
                <a:spcPts val="225"/>
              </a:spcAft>
            </a:pPr>
            <a:r>
              <a:rPr lang="fr-FR" sz="1400" cap="none" dirty="0"/>
              <a:t>Cette formation est une formation généraliste, ne nécessitant pas de compétence technique particulière </a:t>
            </a:r>
            <a:br>
              <a:rPr lang="fr-FR" sz="1400" cap="none" dirty="0"/>
            </a:br>
            <a:r>
              <a:rPr lang="fr-FR" sz="1400" cap="none" dirty="0"/>
              <a:t>et n’aborde pas, par exemple, la question des API ou de l’implémentation de modèles IA dans des produits maison.</a:t>
            </a:r>
          </a:p>
          <a:p>
            <a:pPr marL="65485" algn="l"/>
            <a:endParaRPr lang="fr-FR" sz="1400" b="1" cap="none" dirty="0">
              <a:solidFill>
                <a:srgbClr val="FF0000"/>
              </a:solidFill>
            </a:endParaRPr>
          </a:p>
          <a:p>
            <a:r>
              <a:rPr lang="fr-FR" b="1" cap="none" dirty="0">
                <a:solidFill>
                  <a:srgbClr val="8795DE"/>
                </a:solidFill>
              </a:rPr>
              <a:t>PRÉSENCE DE COMMENTAIRES ET D’UNE BIBLIOGRAPHIE</a:t>
            </a:r>
          </a:p>
          <a:p>
            <a:pPr marL="87313" marR="0" lvl="0" indent="0" algn="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1400" i="0" u="none" strike="noStrike" kern="1200" cap="none" spc="0" normalizeH="0" baseline="0" noProof="0" dirty="0">
                <a:ln>
                  <a:noFill/>
                </a:ln>
                <a:solidFill>
                  <a:srgbClr val="8795DE"/>
                </a:solidFill>
                <a:effectLst/>
                <a:uLnTx/>
                <a:uFillTx/>
                <a:latin typeface="Calibri" panose="020F0502020204030204"/>
                <a:ea typeface="+mn-ea"/>
                <a:cs typeface="+mn-cs"/>
              </a:rPr>
              <a:t>mise à jour la plus récente de ce support : </a:t>
            </a:r>
            <a:r>
              <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hlinkClick r:id="rId3"/>
              </a:rPr>
              <a:t>https://urfist.chartes.psl.eu/ressources/au-dela-de-chatgpt-recherche-d-informations-academiques-et-intelligence-artificielle</a:t>
            </a:r>
            <a:endPar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endParaRPr>
          </a:p>
          <a:p>
            <a:pPr marL="0" indent="0">
              <a:lnSpc>
                <a:spcPct val="120000"/>
              </a:lnSpc>
              <a:spcAft>
                <a:spcPts val="0"/>
              </a:spcAft>
              <a:buNone/>
            </a:pPr>
            <a:r>
              <a:rPr lang="fr-FR" sz="1400" cap="none" dirty="0">
                <a:solidFill>
                  <a:srgbClr val="8795DE"/>
                </a:solidFill>
              </a:rPr>
              <a:t>pour une introduction aux enjeux de la recherche d’informations à l’heure de l’intelligence artificielle</a:t>
            </a:r>
            <a:br>
              <a:rPr lang="fr-FR" sz="1400" cap="none" dirty="0">
                <a:solidFill>
                  <a:srgbClr val="8795DE"/>
                </a:solidFill>
              </a:rPr>
            </a:br>
            <a:r>
              <a:rPr lang="fr-FR" sz="1400" cap="none" dirty="0">
                <a:solidFill>
                  <a:srgbClr val="8795DE"/>
                </a:solidFill>
              </a:rPr>
              <a:t>     et une présentation des principaux outils d’IA générative généralistes : </a:t>
            </a:r>
            <a:r>
              <a:rPr lang="fr-FR" sz="1400" cap="none" dirty="0">
                <a:hlinkClick r:id="rId4"/>
              </a:rPr>
              <a:t>https://urfist.chartes.psl.eu/ressources/chatgpt-et-les-autres-recherche-d-information-et-intelligence-artificielle</a:t>
            </a:r>
            <a:r>
              <a:rPr lang="fr-FR" sz="1400" cap="none" dirty="0"/>
              <a:t> </a:t>
            </a:r>
          </a:p>
          <a:p>
            <a:pPr marL="0" indent="0">
              <a:lnSpc>
                <a:spcPct val="120000"/>
              </a:lnSpc>
              <a:spcAft>
                <a:spcPts val="0"/>
              </a:spcAft>
              <a:buNone/>
            </a:pPr>
            <a:endParaRPr lang="fr-FR" sz="1400" cap="none" dirty="0">
              <a:highlight>
                <a:srgbClr val="FF0000"/>
              </a:highlight>
            </a:endParaRPr>
          </a:p>
          <a:p>
            <a:pPr marL="0" indent="0">
              <a:lnSpc>
                <a:spcPct val="120000"/>
              </a:lnSpc>
              <a:spcAft>
                <a:spcPts val="0"/>
              </a:spcAft>
              <a:buNone/>
            </a:pPr>
            <a:r>
              <a:rPr lang="fr-FR" sz="1400" cap="none" dirty="0">
                <a:solidFill>
                  <a:srgbClr val="8795DE"/>
                </a:solidFill>
              </a:rPr>
              <a:t>pour une présentation synthétique du sujet : </a:t>
            </a:r>
            <a:r>
              <a:rPr lang="fr-FR" sz="1400" i="1" cap="none" dirty="0">
                <a:hlinkClick r:id="rId5"/>
              </a:rPr>
              <a:t>Assistance ou risque pour la science : </a:t>
            </a:r>
            <a:br>
              <a:rPr lang="fr-FR" sz="1400" i="1" cap="none" dirty="0">
                <a:hlinkClick r:id="rId5"/>
              </a:rPr>
            </a:br>
            <a:r>
              <a:rPr lang="fr-FR" sz="1400" i="1" cap="none" dirty="0">
                <a:hlinkClick r:id="rId5"/>
              </a:rPr>
              <a:t>l'IA généraliste au cœur des outils de recherche de littérature académique</a:t>
            </a:r>
            <a:endParaRPr lang="fr-FR" cap="none" dirty="0"/>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92437F-86B2-4BFC-9062-40E3F2232B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523" y="2266333"/>
            <a:ext cx="6949811" cy="3360744"/>
          </a:xfrm>
          <a:prstGeom prst="rect">
            <a:avLst/>
          </a:prstGeom>
        </p:spPr>
      </p:pic>
      <p:sp>
        <p:nvSpPr>
          <p:cNvPr id="3" name="Rectangle 2">
            <a:extLst>
              <a:ext uri="{FF2B5EF4-FFF2-40B4-BE49-F238E27FC236}">
                <a16:creationId xmlns:a16="http://schemas.microsoft.com/office/drawing/2014/main" id="{1C16BBE3-84B5-4A81-A3C1-E343EB49A085}"/>
              </a:ext>
            </a:extLst>
          </p:cNvPr>
          <p:cNvSpPr/>
          <p:nvPr/>
        </p:nvSpPr>
        <p:spPr>
          <a:xfrm>
            <a:off x="2995469" y="5750298"/>
            <a:ext cx="69121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 Tay, 2023</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AFC986A-A57D-4C60-9BB0-BC091C5BA55F}"/>
              </a:ext>
            </a:extLst>
          </p:cNvPr>
          <p:cNvSpPr/>
          <p:nvPr/>
        </p:nvSpPr>
        <p:spPr>
          <a:xfrm>
            <a:off x="6767711" y="3693460"/>
            <a:ext cx="2212165" cy="461665"/>
          </a:xfrm>
          <a:prstGeom prst="rect">
            <a:avLst/>
          </a:prstGeom>
          <a:solidFill>
            <a:schemeClr val="bg1"/>
          </a:solidFill>
        </p:spPr>
        <p:txBody>
          <a:bodyPr wrap="square">
            <a:spAutoFit/>
          </a:bodyPr>
          <a:lstStyle/>
          <a:p>
            <a:r>
              <a:rPr lang="fr-FR" sz="1200" b="1" dirty="0">
                <a:solidFill>
                  <a:srgbClr val="9090F0"/>
                </a:solidFill>
              </a:rPr>
              <a:t>« compréhension » de la requête et des documents</a:t>
            </a:r>
            <a:endParaRPr lang="fr-FR" sz="1200" b="1" dirty="0"/>
          </a:p>
        </p:txBody>
      </p:sp>
      <p:sp>
        <p:nvSpPr>
          <p:cNvPr id="5" name="Rectangle 4">
            <a:extLst>
              <a:ext uri="{FF2B5EF4-FFF2-40B4-BE49-F238E27FC236}">
                <a16:creationId xmlns:a16="http://schemas.microsoft.com/office/drawing/2014/main" id="{6A41CFEC-C18D-4902-9E40-43DDFF995E7A}"/>
              </a:ext>
            </a:extLst>
          </p:cNvPr>
          <p:cNvSpPr/>
          <p:nvPr/>
        </p:nvSpPr>
        <p:spPr>
          <a:xfrm>
            <a:off x="6767711" y="4212342"/>
            <a:ext cx="2212165" cy="461665"/>
          </a:xfrm>
          <a:prstGeom prst="rect">
            <a:avLst/>
          </a:prstGeom>
          <a:solidFill>
            <a:schemeClr val="bg1"/>
          </a:solidFill>
        </p:spPr>
        <p:txBody>
          <a:bodyPr wrap="square">
            <a:spAutoFit/>
          </a:bodyPr>
          <a:lstStyle/>
          <a:p>
            <a:r>
              <a:rPr lang="fr-FR" sz="1200" b="1" dirty="0">
                <a:solidFill>
                  <a:srgbClr val="9090F0"/>
                </a:solidFill>
              </a:rPr>
              <a:t>génération de texte (résumés, synthèses…)</a:t>
            </a:r>
            <a:endParaRPr lang="fr-FR" sz="1200" b="1" dirty="0"/>
          </a:p>
        </p:txBody>
      </p:sp>
      <p:sp>
        <p:nvSpPr>
          <p:cNvPr id="6" name="Rectangle 5">
            <a:extLst>
              <a:ext uri="{FF2B5EF4-FFF2-40B4-BE49-F238E27FC236}">
                <a16:creationId xmlns:a16="http://schemas.microsoft.com/office/drawing/2014/main" id="{AD351814-73D9-464A-9CD6-1E7F883C7531}"/>
              </a:ext>
            </a:extLst>
          </p:cNvPr>
          <p:cNvSpPr/>
          <p:nvPr/>
        </p:nvSpPr>
        <p:spPr>
          <a:xfrm>
            <a:off x="6767710" y="4753590"/>
            <a:ext cx="2212165" cy="276999"/>
          </a:xfrm>
          <a:prstGeom prst="rect">
            <a:avLst/>
          </a:prstGeom>
          <a:solidFill>
            <a:schemeClr val="bg1"/>
          </a:solidFill>
        </p:spPr>
        <p:txBody>
          <a:bodyPr wrap="square">
            <a:spAutoFit/>
          </a:bodyPr>
          <a:lstStyle/>
          <a:p>
            <a:r>
              <a:rPr lang="fr-FR" sz="1200" b="1" dirty="0">
                <a:solidFill>
                  <a:srgbClr val="9090F0"/>
                </a:solidFill>
              </a:rPr>
              <a:t>extraction d’informations</a:t>
            </a:r>
            <a:endParaRPr lang="fr-FR" sz="1200" b="1" dirty="0"/>
          </a:p>
        </p:txBody>
      </p:sp>
    </p:spTree>
    <p:extLst>
      <p:ext uri="{BB962C8B-B14F-4D97-AF65-F5344CB8AC3E}">
        <p14:creationId xmlns:p14="http://schemas.microsoft.com/office/powerpoint/2010/main" val="3203640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9B594E-FA7F-4156-AF30-8D7F6F2DB13C}"/>
              </a:ext>
            </a:extLst>
          </p:cNvPr>
          <p:cNvSpPr/>
          <p:nvPr/>
        </p:nvSpPr>
        <p:spPr>
          <a:xfrm>
            <a:off x="221625" y="3195829"/>
            <a:ext cx="1614488" cy="7617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a:p>
            <a:pPr>
              <a:defRPr/>
            </a:pPr>
            <a:r>
              <a:rPr lang="fr-FR" sz="1350" b="1" dirty="0">
                <a:solidFill>
                  <a:srgbClr val="8795DE"/>
                </a:solidFill>
                <a:latin typeface="Calibri" panose="020F0502020204030204"/>
              </a:rPr>
              <a:t>prompt</a:t>
            </a:r>
          </a:p>
        </p:txBody>
      </p:sp>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2491595" y="4398642"/>
            <a:ext cx="5381115" cy="328343"/>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b="1" dirty="0">
                <a:solidFill>
                  <a:srgbClr val="8795DE"/>
                </a:solidFill>
              </a:rPr>
              <a:t>RAG (</a:t>
            </a:r>
            <a:r>
              <a:rPr lang="en-US" sz="1500" b="1" i="1" dirty="0">
                <a:solidFill>
                  <a:srgbClr val="8795DE"/>
                </a:solidFill>
              </a:rPr>
              <a:t>retrieval</a:t>
            </a:r>
            <a:r>
              <a:rPr lang="fr-FR" sz="1500" b="1" i="1" dirty="0">
                <a:solidFill>
                  <a:srgbClr val="8795DE"/>
                </a:solidFill>
              </a:rPr>
              <a:t> augmented generation</a:t>
            </a:r>
            <a:r>
              <a:rPr lang="fr-FR" sz="1500" b="1" dirty="0">
                <a:solidFill>
                  <a:srgbClr val="8795DE"/>
                </a:solidFill>
              </a:rPr>
              <a:t>)</a:t>
            </a:r>
            <a:endParaRPr lang="fr-FR" sz="1200" b="1" dirty="0">
              <a:solidFill>
                <a:srgbClr val="8795DE"/>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3147077" y="3257379"/>
            <a:ext cx="4070151" cy="761747"/>
          </a:xfrm>
          <a:prstGeom prst="rect">
            <a:avLst/>
          </a:prstGeom>
          <a:solidFill>
            <a:schemeClr val="tx1"/>
          </a:solidFill>
          <a:ln>
            <a:noFill/>
          </a:ln>
        </p:spPr>
        <p:txBody>
          <a:bodyPr wrap="square">
            <a:spAutoFit/>
          </a:bodyPr>
          <a:lstStyle/>
          <a:p>
            <a:pPr algn="ctr" defTabSz="342900">
              <a:defRPr/>
            </a:pPr>
            <a:endParaRPr lang="fr-FR" sz="750" b="1" dirty="0">
              <a:solidFill>
                <a:schemeClr val="bg1"/>
              </a:solidFill>
              <a:latin typeface="Calibri" panose="020F0502020204030204"/>
            </a:endParaRPr>
          </a:p>
          <a:p>
            <a:pPr algn="ctr" defTabSz="342900">
              <a:defRPr/>
            </a:pPr>
            <a:r>
              <a:rPr lang="fr-FR" b="1" dirty="0">
                <a:solidFill>
                  <a:srgbClr val="8795DE"/>
                </a:solidFill>
                <a:latin typeface="Calibri" panose="020F0502020204030204"/>
              </a:rPr>
              <a:t>LLM</a:t>
            </a:r>
            <a:r>
              <a:rPr lang="fr-FR" b="1" dirty="0">
                <a:solidFill>
                  <a:srgbClr val="FF0000"/>
                </a:solidFill>
                <a:latin typeface="Calibri" panose="020F0502020204030204"/>
              </a:rPr>
              <a:t> </a:t>
            </a:r>
            <a:br>
              <a:rPr lang="fr-FR" sz="1500" b="1" dirty="0">
                <a:solidFill>
                  <a:schemeClr val="bg1"/>
                </a:solidFill>
                <a:latin typeface="Calibri" panose="020F0502020204030204"/>
              </a:rPr>
            </a:br>
            <a:r>
              <a:rPr lang="fr-FR" sz="1050" b="1" i="1" dirty="0">
                <a:solidFill>
                  <a:schemeClr val="bg1"/>
                </a:solidFill>
                <a:latin typeface="Calibri" panose="020F0502020204030204"/>
              </a:rPr>
              <a:t>large language model</a:t>
            </a:r>
          </a:p>
          <a:p>
            <a:pPr algn="ctr" defTabSz="342900">
              <a:defRPr/>
            </a:pPr>
            <a:endParaRPr lang="fr-FR" sz="75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8261160" y="4389343"/>
            <a:ext cx="882840" cy="300082"/>
          </a:xfrm>
          <a:prstGeom prst="rect">
            <a:avLst/>
          </a:prstGeom>
        </p:spPr>
        <p:txBody>
          <a:bodyPr wrap="square">
            <a:spAutoFit/>
          </a:bodyPr>
          <a:lstStyle/>
          <a:p>
            <a:pPr algn="ctr" defTabSz="342900">
              <a:defRPr/>
            </a:pPr>
            <a:r>
              <a:rPr lang="fr-FR" sz="1350" dirty="0">
                <a:latin typeface="Calibri" panose="020F0502020204030204"/>
              </a:rPr>
              <a:t>réponse</a:t>
            </a:r>
            <a:endParaRPr lang="fr-FR" sz="1200" dirty="0">
              <a:latin typeface="Calibri" panose="020F0502020204030204"/>
            </a:endParaRP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89503" y="3473293"/>
            <a:ext cx="273988" cy="273988"/>
          </a:xfrm>
          <a:prstGeom prst="rect">
            <a:avLst/>
          </a:prstGeom>
        </p:spPr>
      </p:pic>
      <p:sp>
        <p:nvSpPr>
          <p:cNvPr id="12" name="Flèche : droite 11">
            <a:extLst>
              <a:ext uri="{FF2B5EF4-FFF2-40B4-BE49-F238E27FC236}">
                <a16:creationId xmlns:a16="http://schemas.microsoft.com/office/drawing/2014/main" id="{B02A7A7E-7E4B-494C-92EA-3A9A940E96E5}"/>
              </a:ext>
            </a:extLst>
          </p:cNvPr>
          <p:cNvSpPr/>
          <p:nvPr/>
        </p:nvSpPr>
        <p:spPr>
          <a:xfrm>
            <a:off x="1952024" y="5308697"/>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F2442860-3D52-4420-A536-E4EDBE9B278C}"/>
              </a:ext>
            </a:extLst>
          </p:cNvPr>
          <p:cNvSpPr/>
          <p:nvPr/>
        </p:nvSpPr>
        <p:spPr>
          <a:xfrm>
            <a:off x="6431831" y="4854949"/>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LLM</a:t>
            </a:r>
            <a:br>
              <a:rPr lang="fr-FR" b="1" dirty="0">
                <a:solidFill>
                  <a:srgbClr val="8795DE"/>
                </a:solidFill>
                <a:latin typeface="Calibri" panose="020F0502020204030204"/>
              </a:rPr>
            </a:br>
            <a:r>
              <a:rPr lang="fr-FR" sz="1050" b="1" i="1" dirty="0">
                <a:solidFill>
                  <a:srgbClr val="8795DE"/>
                </a:solidFill>
                <a:latin typeface="Calibri" panose="020F0502020204030204"/>
              </a:rPr>
              <a:t> </a:t>
            </a:r>
            <a:br>
              <a:rPr lang="fr-FR" sz="1500" b="1" dirty="0">
                <a:solidFill>
                  <a:srgbClr val="8795DE"/>
                </a:solidFill>
                <a:latin typeface="Calibri" panose="020F0502020204030204"/>
              </a:rPr>
            </a:br>
            <a:endParaRPr lang="fr-FR" sz="1200" b="1" i="1" dirty="0">
              <a:solidFill>
                <a:srgbClr val="8795DE"/>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4343362" y="4854949"/>
            <a:ext cx="1716601" cy="877163"/>
          </a:xfrm>
          <a:prstGeom prst="rect">
            <a:avLst/>
          </a:prstGeom>
          <a:solidFill>
            <a:srgbClr val="8795DE"/>
          </a:solidFill>
          <a:ln>
            <a:no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1952228" y="3610287"/>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6093979" y="5321690"/>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4B93B418-C461-EE25-A4EF-93774BB6BED7}"/>
              </a:ext>
            </a:extLst>
          </p:cNvPr>
          <p:cNvSpPr/>
          <p:nvPr/>
        </p:nvSpPr>
        <p:spPr>
          <a:xfrm>
            <a:off x="3156942" y="4858493"/>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LLM</a:t>
            </a:r>
          </a:p>
          <a:p>
            <a:pPr algn="ctr" defTabSz="342900">
              <a:defRPr/>
            </a:pPr>
            <a:r>
              <a:rPr lang="fr-FR" sz="1050" b="1" i="1" dirty="0">
                <a:solidFill>
                  <a:srgbClr val="8795DE"/>
                </a:solidFill>
                <a:latin typeface="Calibri" panose="020F0502020204030204"/>
              </a:rPr>
              <a:t> </a:t>
            </a:r>
          </a:p>
          <a:p>
            <a:pPr algn="ctr" defTabSz="342900">
              <a:defRPr/>
            </a:pPr>
            <a:endParaRPr lang="fr-FR" sz="1200" b="1" i="1" dirty="0">
              <a:solidFill>
                <a:srgbClr val="8795DE"/>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3990933" y="5291240"/>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2511104" y="2515893"/>
            <a:ext cx="5381115" cy="1060810"/>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b="1" dirty="0"/>
              <a:t>tchatbot</a:t>
            </a:r>
            <a:endParaRPr lang="fr-FR" sz="1200" b="1" dirty="0"/>
          </a:p>
        </p:txBody>
      </p:sp>
      <p:sp>
        <p:nvSpPr>
          <p:cNvPr id="7" name="Flèche : droite 6">
            <a:extLst>
              <a:ext uri="{FF2B5EF4-FFF2-40B4-BE49-F238E27FC236}">
                <a16:creationId xmlns:a16="http://schemas.microsoft.com/office/drawing/2014/main" id="{53BFB85A-BD9F-4315-8907-C1179140D45C}"/>
              </a:ext>
            </a:extLst>
          </p:cNvPr>
          <p:cNvSpPr/>
          <p:nvPr/>
        </p:nvSpPr>
        <p:spPr>
          <a:xfrm rot="1682981">
            <a:off x="7343599" y="3910385"/>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0" name="Flèche : droite 9">
            <a:extLst>
              <a:ext uri="{FF2B5EF4-FFF2-40B4-BE49-F238E27FC236}">
                <a16:creationId xmlns:a16="http://schemas.microsoft.com/office/drawing/2014/main" id="{65A2D306-50AB-3F87-23C4-9B9590AA482F}"/>
              </a:ext>
            </a:extLst>
          </p:cNvPr>
          <p:cNvSpPr/>
          <p:nvPr/>
        </p:nvSpPr>
        <p:spPr>
          <a:xfrm rot="20564412">
            <a:off x="7311592" y="5076475"/>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3156941" y="5772457"/>
            <a:ext cx="1314761" cy="300082"/>
          </a:xfrm>
          <a:prstGeom prst="rect">
            <a:avLst/>
          </a:prstGeom>
          <a:noFill/>
        </p:spPr>
        <p:txBody>
          <a:bodyPr wrap="square">
            <a:spAutoFit/>
          </a:bodyPr>
          <a:lstStyle/>
          <a:p>
            <a:r>
              <a:rPr lang="fr-FR" sz="1350" dirty="0">
                <a:solidFill>
                  <a:srgbClr val="8795DE"/>
                </a:solidFill>
              </a:rPr>
              <a:t>recherche</a:t>
            </a:r>
          </a:p>
        </p:txBody>
      </p:sp>
      <p:sp>
        <p:nvSpPr>
          <p:cNvPr id="20" name="ZoneTexte 19">
            <a:extLst>
              <a:ext uri="{FF2B5EF4-FFF2-40B4-BE49-F238E27FC236}">
                <a16:creationId xmlns:a16="http://schemas.microsoft.com/office/drawing/2014/main" id="{D2CFBC77-1522-FC14-30A0-3DAABB7703EA}"/>
              </a:ext>
            </a:extLst>
          </p:cNvPr>
          <p:cNvSpPr txBox="1"/>
          <p:nvPr/>
        </p:nvSpPr>
        <p:spPr>
          <a:xfrm>
            <a:off x="6380734" y="5760916"/>
            <a:ext cx="1054736" cy="300082"/>
          </a:xfrm>
          <a:prstGeom prst="rect">
            <a:avLst/>
          </a:prstGeom>
          <a:noFill/>
        </p:spPr>
        <p:txBody>
          <a:bodyPr wrap="square">
            <a:spAutoFit/>
          </a:bodyPr>
          <a:lstStyle/>
          <a:p>
            <a:r>
              <a:rPr lang="fr-FR" sz="1350" dirty="0">
                <a:solidFill>
                  <a:srgbClr val="8795DE"/>
                </a:solidFill>
              </a:rPr>
              <a:t>génération</a:t>
            </a:r>
          </a:p>
        </p:txBody>
      </p:sp>
      <p:sp>
        <p:nvSpPr>
          <p:cNvPr id="13" name="Rectangle 12">
            <a:extLst>
              <a:ext uri="{FF2B5EF4-FFF2-40B4-BE49-F238E27FC236}">
                <a16:creationId xmlns:a16="http://schemas.microsoft.com/office/drawing/2014/main" id="{B70CE230-84FA-8EFB-AC01-6E4C6A5AF0CD}"/>
              </a:ext>
            </a:extLst>
          </p:cNvPr>
          <p:cNvSpPr/>
          <p:nvPr/>
        </p:nvSpPr>
        <p:spPr>
          <a:xfrm>
            <a:off x="201507" y="4975128"/>
            <a:ext cx="1614488" cy="632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p:txBody>
      </p:sp>
      <p:pic>
        <p:nvPicPr>
          <p:cNvPr id="18" name="Graphique 17" descr="Loupe">
            <a:extLst>
              <a:ext uri="{FF2B5EF4-FFF2-40B4-BE49-F238E27FC236}">
                <a16:creationId xmlns:a16="http://schemas.microsoft.com/office/drawing/2014/main" id="{9CEFB24A-2DBA-3A92-9CB2-DB83898EDB2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89503" y="5185064"/>
            <a:ext cx="273988" cy="273988"/>
          </a:xfrm>
          <a:prstGeom prst="rect">
            <a:avLst/>
          </a:prstGeom>
        </p:spPr>
      </p:pic>
    </p:spTree>
    <p:extLst>
      <p:ext uri="{BB962C8B-B14F-4D97-AF65-F5344CB8AC3E}">
        <p14:creationId xmlns:p14="http://schemas.microsoft.com/office/powerpoint/2010/main" val="377281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3289037161"/>
              </p:ext>
            </p:extLst>
          </p:nvPr>
        </p:nvGraphicFramePr>
        <p:xfrm>
          <a:off x="3235377" y="1198755"/>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endParaRPr lang="fr-FR" sz="800" b="0" dirty="0"/>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1464746814"/>
              </p:ext>
            </p:extLst>
          </p:nvPr>
        </p:nvGraphicFramePr>
        <p:xfrm>
          <a:off x="3235377" y="2217152"/>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24628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525031"/>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99508" y="3570695"/>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CEA891C-21CD-40A1-ADE9-377722253581}"/>
              </a:ext>
            </a:extLst>
          </p:cNvPr>
          <p:cNvSpPr/>
          <p:nvPr/>
        </p:nvSpPr>
        <p:spPr>
          <a:xfrm>
            <a:off x="6984720" y="1860773"/>
            <a:ext cx="171521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8181494" y="2214935"/>
            <a:ext cx="787395"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7106128" y="2197897"/>
            <a:ext cx="792012"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1" u="none" strike="noStrike" kern="1200" cap="none" spc="0" normalizeH="0" baseline="0" noProof="0" dirty="0">
                <a:ln>
                  <a:noFill/>
                </a:ln>
                <a:effectLst/>
                <a:uLnTx/>
                <a:uFillTx/>
                <a:latin typeface="Calibri" panose="020F0502020204030204"/>
                <a:ea typeface="+mn-ea"/>
                <a:cs typeface="+mn-cs"/>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549477" y="2943156"/>
            <a:ext cx="1016817"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984720" y="2569097"/>
            <a:ext cx="181684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suggestions automatiques</a:t>
            </a:r>
          </a:p>
        </p:txBody>
      </p:sp>
      <p:sp>
        <p:nvSpPr>
          <p:cNvPr id="29" name="Rectangle 28">
            <a:extLst>
              <a:ext uri="{FF2B5EF4-FFF2-40B4-BE49-F238E27FC236}">
                <a16:creationId xmlns:a16="http://schemas.microsoft.com/office/drawing/2014/main" id="{AF89F684-1684-43EE-A4B6-6AE5F4A98ECC}"/>
              </a:ext>
            </a:extLst>
          </p:cNvPr>
          <p:cNvSpPr/>
          <p:nvPr/>
        </p:nvSpPr>
        <p:spPr>
          <a:xfrm>
            <a:off x="6472540" y="3671218"/>
            <a:ext cx="1929922"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synthèses et résumés en langage naturel</a:t>
            </a:r>
          </a:p>
        </p:txBody>
      </p:sp>
      <p:sp>
        <p:nvSpPr>
          <p:cNvPr id="30" name="Rectangle 29">
            <a:extLst>
              <a:ext uri="{FF2B5EF4-FFF2-40B4-BE49-F238E27FC236}">
                <a16:creationId xmlns:a16="http://schemas.microsoft.com/office/drawing/2014/main" id="{24867282-56B0-4230-BA29-F0CBEDC619EE}"/>
              </a:ext>
            </a:extLst>
          </p:cNvPr>
          <p:cNvSpPr/>
          <p:nvPr/>
        </p:nvSpPr>
        <p:spPr>
          <a:xfrm>
            <a:off x="3222329" y="5817812"/>
            <a:ext cx="2673246"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8795DE"/>
                </a:solidFill>
                <a:latin typeface="Calibri" panose="020F0502020204030204"/>
              </a:rPr>
              <a:t>+ LLM </a:t>
            </a:r>
            <a:br>
              <a:rPr lang="fr-FR" sz="2000" b="1" dirty="0">
                <a:solidFill>
                  <a:srgbClr val="8795DE"/>
                </a:solidFill>
                <a:latin typeface="Calibri" panose="020F0502020204030204"/>
              </a:rPr>
            </a:br>
            <a:r>
              <a:rPr lang="fr-FR" sz="1400" b="1" i="1" dirty="0">
                <a:solidFill>
                  <a:srgbClr val="8795DE"/>
                </a:solidFill>
                <a:latin typeface="Calibri" panose="020F0502020204030204"/>
              </a:rPr>
              <a:t>large language model</a:t>
            </a:r>
            <a:endParaRPr lang="fr-FR" sz="2000" b="1" i="1" dirty="0">
              <a:solidFill>
                <a:srgbClr val="8795DE"/>
              </a:solidFill>
              <a:latin typeface="Calibri" panose="020F0502020204030204"/>
            </a:endParaRPr>
          </a:p>
        </p:txBody>
      </p:sp>
      <p:cxnSp>
        <p:nvCxnSpPr>
          <p:cNvPr id="4" name="Connecteur droit 3">
            <a:extLst>
              <a:ext uri="{FF2B5EF4-FFF2-40B4-BE49-F238E27FC236}">
                <a16:creationId xmlns:a16="http://schemas.microsoft.com/office/drawing/2014/main" id="{9E1AA9A2-4E2A-4C62-B196-4A5E619D9F7C}"/>
              </a:ext>
            </a:extLst>
          </p:cNvPr>
          <p:cNvCxnSpPr>
            <a:cxnSpLocks/>
          </p:cNvCxnSpPr>
          <p:nvPr/>
        </p:nvCxnSpPr>
        <p:spPr>
          <a:xfrm>
            <a:off x="3614288" y="3212844"/>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E8E9D1B-00BF-405E-9DB8-B85642AF3241}"/>
              </a:ext>
            </a:extLst>
          </p:cNvPr>
          <p:cNvCxnSpPr>
            <a:cxnSpLocks/>
          </p:cNvCxnSpPr>
          <p:nvPr/>
        </p:nvCxnSpPr>
        <p:spPr>
          <a:xfrm>
            <a:off x="3614461" y="3093199"/>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CEC5E237-3359-4C86-A45D-524686EE985B}"/>
              </a:ext>
            </a:extLst>
          </p:cNvPr>
          <p:cNvCxnSpPr>
            <a:cxnSpLocks/>
          </p:cNvCxnSpPr>
          <p:nvPr/>
        </p:nvCxnSpPr>
        <p:spPr>
          <a:xfrm>
            <a:off x="3607937" y="3331807"/>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4" name="Tableau 33">
            <a:extLst>
              <a:ext uri="{FF2B5EF4-FFF2-40B4-BE49-F238E27FC236}">
                <a16:creationId xmlns:a16="http://schemas.microsoft.com/office/drawing/2014/main" id="{DD9996BB-5E08-4990-A48D-D9883D7F0AE1}"/>
              </a:ext>
            </a:extLst>
          </p:cNvPr>
          <p:cNvGraphicFramePr>
            <a:graphicFrameLocks noGrp="1"/>
          </p:cNvGraphicFramePr>
          <p:nvPr>
            <p:extLst>
              <p:ext uri="{D42A27DB-BD31-4B8C-83A1-F6EECF244321}">
                <p14:modId xmlns:p14="http://schemas.microsoft.com/office/powerpoint/2010/main" val="3983538534"/>
              </p:ext>
            </p:extLst>
          </p:nvPr>
        </p:nvGraphicFramePr>
        <p:xfrm>
          <a:off x="3228853" y="3671218"/>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676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536310463"/>
                  </a:ext>
                </a:extLst>
              </a:tr>
              <a:tr h="167640">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35" name="Connecteur droit 34">
            <a:extLst>
              <a:ext uri="{FF2B5EF4-FFF2-40B4-BE49-F238E27FC236}">
                <a16:creationId xmlns:a16="http://schemas.microsoft.com/office/drawing/2014/main" id="{0786847E-B271-4EA1-AA56-1495276115D5}"/>
              </a:ext>
            </a:extLst>
          </p:cNvPr>
          <p:cNvCxnSpPr>
            <a:cxnSpLocks/>
          </p:cNvCxnSpPr>
          <p:nvPr/>
        </p:nvCxnSpPr>
        <p:spPr>
          <a:xfrm>
            <a:off x="3644726" y="4559470"/>
            <a:ext cx="987717"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6C1F9F4-1EE1-4D83-95F8-20D21FB7B433}"/>
              </a:ext>
            </a:extLst>
          </p:cNvPr>
          <p:cNvCxnSpPr>
            <a:cxnSpLocks/>
          </p:cNvCxnSpPr>
          <p:nvPr/>
        </p:nvCxnSpPr>
        <p:spPr>
          <a:xfrm>
            <a:off x="3638375" y="4677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78B5678-F30F-4100-9FB8-6F073155614A}"/>
              </a:ext>
            </a:extLst>
          </p:cNvPr>
          <p:cNvCxnSpPr>
            <a:cxnSpLocks/>
          </p:cNvCxnSpPr>
          <p:nvPr/>
        </p:nvCxnSpPr>
        <p:spPr>
          <a:xfrm>
            <a:off x="3638375" y="4804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DE03DB3-C463-4591-A9FE-D099F4CDF9A8}"/>
              </a:ext>
            </a:extLst>
          </p:cNvPr>
          <p:cNvSpPr/>
          <p:nvPr/>
        </p:nvSpPr>
        <p:spPr>
          <a:xfrm>
            <a:off x="769528"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9" name="Rectangle 38">
            <a:extLst>
              <a:ext uri="{FF2B5EF4-FFF2-40B4-BE49-F238E27FC236}">
                <a16:creationId xmlns:a16="http://schemas.microsoft.com/office/drawing/2014/main" id="{B660F1C8-FA25-4282-9D69-B6FB921CDE4E}"/>
              </a:ext>
            </a:extLst>
          </p:cNvPr>
          <p:cNvSpPr/>
          <p:nvPr/>
        </p:nvSpPr>
        <p:spPr>
          <a:xfrm>
            <a:off x="294265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40" name="Rectangle 39">
            <a:extLst>
              <a:ext uri="{FF2B5EF4-FFF2-40B4-BE49-F238E27FC236}">
                <a16:creationId xmlns:a16="http://schemas.microsoft.com/office/drawing/2014/main" id="{B62C69E3-CC11-4506-B6B2-5D7723A0E521}"/>
              </a:ext>
            </a:extLst>
          </p:cNvPr>
          <p:cNvSpPr/>
          <p:nvPr/>
        </p:nvSpPr>
        <p:spPr>
          <a:xfrm>
            <a:off x="7394569"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cxnSp>
        <p:nvCxnSpPr>
          <p:cNvPr id="45" name="Connecteur droit 44">
            <a:extLst>
              <a:ext uri="{FF2B5EF4-FFF2-40B4-BE49-F238E27FC236}">
                <a16:creationId xmlns:a16="http://schemas.microsoft.com/office/drawing/2014/main" id="{02BD681F-5813-4477-A389-37EF21598909}"/>
              </a:ext>
            </a:extLst>
          </p:cNvPr>
          <p:cNvCxnSpPr>
            <a:cxnSpLocks/>
          </p:cNvCxnSpPr>
          <p:nvPr/>
        </p:nvCxnSpPr>
        <p:spPr>
          <a:xfrm>
            <a:off x="3638375" y="491882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E6E329E-EB82-4F91-A26B-F6CF3556FABF}"/>
              </a:ext>
            </a:extLst>
          </p:cNvPr>
          <p:cNvCxnSpPr>
            <a:cxnSpLocks/>
          </p:cNvCxnSpPr>
          <p:nvPr/>
        </p:nvCxnSpPr>
        <p:spPr>
          <a:xfrm>
            <a:off x="3638375" y="5048250"/>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e 78">
            <a:extLst>
              <a:ext uri="{FF2B5EF4-FFF2-40B4-BE49-F238E27FC236}">
                <a16:creationId xmlns:a16="http://schemas.microsoft.com/office/drawing/2014/main" id="{84E877BF-052E-4BC9-AA3B-0B2B9EB230E9}"/>
              </a:ext>
            </a:extLst>
          </p:cNvPr>
          <p:cNvGrpSpPr/>
          <p:nvPr/>
        </p:nvGrpSpPr>
        <p:grpSpPr>
          <a:xfrm>
            <a:off x="4876624" y="4365102"/>
            <a:ext cx="813043" cy="1069200"/>
            <a:chOff x="4860749" y="4485752"/>
            <a:chExt cx="813043" cy="1069200"/>
          </a:xfrm>
        </p:grpSpPr>
        <p:sp>
          <p:nvSpPr>
            <p:cNvPr id="41" name="Rectangle 40">
              <a:extLst>
                <a:ext uri="{FF2B5EF4-FFF2-40B4-BE49-F238E27FC236}">
                  <a16:creationId xmlns:a16="http://schemas.microsoft.com/office/drawing/2014/main" id="{64D6A58D-8B97-4F7A-B482-CEEBF376D03E}"/>
                </a:ext>
              </a:extLst>
            </p:cNvPr>
            <p:cNvSpPr/>
            <p:nvPr/>
          </p:nvSpPr>
          <p:spPr>
            <a:xfrm>
              <a:off x="4881287" y="4485752"/>
              <a:ext cx="756000" cy="1069200"/>
            </a:xfrm>
            <a:prstGeom prst="rect">
              <a:avLst/>
            </a:prstGeom>
            <a:no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EFCAB8F5-5745-4274-82FB-B53C7E701316}"/>
                </a:ext>
              </a:extLst>
            </p:cNvPr>
            <p:cNvSpPr/>
            <p:nvPr/>
          </p:nvSpPr>
          <p:spPr>
            <a:xfrm>
              <a:off x="4860749" y="4505626"/>
              <a:ext cx="813043" cy="230832"/>
            </a:xfrm>
            <a:prstGeom prst="rect">
              <a:avLst/>
            </a:prstGeom>
          </p:spPr>
          <p:txBody>
            <a:bodyPr wrap="none">
              <a:spAutoFit/>
            </a:bodyPr>
            <a:lstStyle/>
            <a:p>
              <a:r>
                <a:rPr lang="fr-FR" sz="900" dirty="0"/>
                <a:t>texte intégral</a:t>
              </a:r>
            </a:p>
          </p:txBody>
        </p:sp>
        <p:cxnSp>
          <p:nvCxnSpPr>
            <p:cNvPr id="64" name="Connecteur droit 63">
              <a:extLst>
                <a:ext uri="{FF2B5EF4-FFF2-40B4-BE49-F238E27FC236}">
                  <a16:creationId xmlns:a16="http://schemas.microsoft.com/office/drawing/2014/main" id="{85A521F8-D589-4401-9AED-23E605129066}"/>
                </a:ext>
              </a:extLst>
            </p:cNvPr>
            <p:cNvCxnSpPr>
              <a:cxnSpLocks/>
            </p:cNvCxnSpPr>
            <p:nvPr/>
          </p:nvCxnSpPr>
          <p:spPr>
            <a:xfrm>
              <a:off x="4917380" y="48693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0AFBAB1A-024A-40BB-BE5F-D4489A20409E}"/>
                </a:ext>
              </a:extLst>
            </p:cNvPr>
            <p:cNvCxnSpPr>
              <a:cxnSpLocks/>
            </p:cNvCxnSpPr>
            <p:nvPr/>
          </p:nvCxnSpPr>
          <p:spPr>
            <a:xfrm>
              <a:off x="4917379" y="480486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A15D896-4ED8-493F-A4A6-8B8610EE7476}"/>
                </a:ext>
              </a:extLst>
            </p:cNvPr>
            <p:cNvCxnSpPr>
              <a:cxnSpLocks/>
            </p:cNvCxnSpPr>
            <p:nvPr/>
          </p:nvCxnSpPr>
          <p:spPr>
            <a:xfrm>
              <a:off x="4917380" y="493429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DBB0AAD3-07DC-4B61-9032-C7A9474A144B}"/>
                </a:ext>
              </a:extLst>
            </p:cNvPr>
            <p:cNvCxnSpPr>
              <a:cxnSpLocks/>
            </p:cNvCxnSpPr>
            <p:nvPr/>
          </p:nvCxnSpPr>
          <p:spPr>
            <a:xfrm>
              <a:off x="4917380" y="50673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5FD3887E-2672-42D2-975D-45FB3AE0739A}"/>
                </a:ext>
              </a:extLst>
            </p:cNvPr>
            <p:cNvCxnSpPr>
              <a:cxnSpLocks/>
            </p:cNvCxnSpPr>
            <p:nvPr/>
          </p:nvCxnSpPr>
          <p:spPr>
            <a:xfrm>
              <a:off x="4917379" y="50028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56D1DFE9-797A-4AD3-B2CA-353429DC2FE2}"/>
                </a:ext>
              </a:extLst>
            </p:cNvPr>
            <p:cNvCxnSpPr>
              <a:cxnSpLocks/>
            </p:cNvCxnSpPr>
            <p:nvPr/>
          </p:nvCxnSpPr>
          <p:spPr>
            <a:xfrm>
              <a:off x="4917380" y="51322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01B4C4A-3AE1-4744-8D6B-156418995AAA}"/>
                </a:ext>
              </a:extLst>
            </p:cNvPr>
            <p:cNvCxnSpPr>
              <a:cxnSpLocks/>
            </p:cNvCxnSpPr>
            <p:nvPr/>
          </p:nvCxnSpPr>
          <p:spPr>
            <a:xfrm>
              <a:off x="4917380" y="52578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68A88FC5-1B13-4001-9754-6750E49D6387}"/>
                </a:ext>
              </a:extLst>
            </p:cNvPr>
            <p:cNvCxnSpPr>
              <a:cxnSpLocks/>
            </p:cNvCxnSpPr>
            <p:nvPr/>
          </p:nvCxnSpPr>
          <p:spPr>
            <a:xfrm>
              <a:off x="4917379" y="51933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390FC65E-28D9-463C-92D0-D3BDCD022979}"/>
                </a:ext>
              </a:extLst>
            </p:cNvPr>
            <p:cNvCxnSpPr>
              <a:cxnSpLocks/>
            </p:cNvCxnSpPr>
            <p:nvPr/>
          </p:nvCxnSpPr>
          <p:spPr>
            <a:xfrm>
              <a:off x="4917380" y="53227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AD136FF0-8C0E-4353-BBF9-689A294DFCA0}"/>
                </a:ext>
              </a:extLst>
            </p:cNvPr>
            <p:cNvCxnSpPr>
              <a:cxnSpLocks/>
            </p:cNvCxnSpPr>
            <p:nvPr/>
          </p:nvCxnSpPr>
          <p:spPr>
            <a:xfrm>
              <a:off x="4917380" y="54451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AC221AAF-021E-4541-97AF-69B55E2BC74D}"/>
                </a:ext>
              </a:extLst>
            </p:cNvPr>
            <p:cNvCxnSpPr>
              <a:cxnSpLocks/>
            </p:cNvCxnSpPr>
            <p:nvPr/>
          </p:nvCxnSpPr>
          <p:spPr>
            <a:xfrm>
              <a:off x="4917379" y="5380637"/>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D700B29-98AF-48C8-BA14-E799FB78D454}"/>
                </a:ext>
              </a:extLst>
            </p:cNvPr>
            <p:cNvCxnSpPr>
              <a:cxnSpLocks/>
            </p:cNvCxnSpPr>
            <p:nvPr/>
          </p:nvCxnSpPr>
          <p:spPr>
            <a:xfrm>
              <a:off x="4917380" y="55100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6" name="Rectangle 75">
            <a:extLst>
              <a:ext uri="{FF2B5EF4-FFF2-40B4-BE49-F238E27FC236}">
                <a16:creationId xmlns:a16="http://schemas.microsoft.com/office/drawing/2014/main" id="{86A4E032-C9CA-464C-867D-563549AF2454}"/>
              </a:ext>
            </a:extLst>
          </p:cNvPr>
          <p:cNvSpPr/>
          <p:nvPr/>
        </p:nvSpPr>
        <p:spPr>
          <a:xfrm>
            <a:off x="7038967" y="5946758"/>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conversation </a:t>
            </a:r>
            <a:br>
              <a:rPr lang="fr-FR" sz="1600" b="1" dirty="0">
                <a:solidFill>
                  <a:srgbClr val="8795DE"/>
                </a:solidFill>
                <a:latin typeface="Calibri" panose="020F0502020204030204"/>
              </a:rPr>
            </a:br>
            <a:r>
              <a:rPr lang="fr-FR" sz="1600" b="1" dirty="0">
                <a:solidFill>
                  <a:srgbClr val="8795DE"/>
                </a:solidFill>
                <a:latin typeface="Calibri" panose="020F0502020204030204"/>
              </a:rPr>
              <a:t>(</a:t>
            </a:r>
            <a:r>
              <a:rPr lang="fr-FR" sz="1600" b="1" i="1" dirty="0">
                <a:solidFill>
                  <a:srgbClr val="8795DE"/>
                </a:solidFill>
                <a:latin typeface="Calibri" panose="020F0502020204030204"/>
              </a:rPr>
              <a:t>Q &amp; A</a:t>
            </a:r>
            <a:r>
              <a:rPr lang="fr-FR" sz="1600" b="1" dirty="0">
                <a:solidFill>
                  <a:srgbClr val="8795DE"/>
                </a:solidFill>
                <a:latin typeface="Calibri" panose="020F0502020204030204"/>
              </a:rPr>
              <a:t>)</a:t>
            </a:r>
          </a:p>
        </p:txBody>
      </p:sp>
      <p:sp>
        <p:nvSpPr>
          <p:cNvPr id="48" name="Rectangle 47">
            <a:extLst>
              <a:ext uri="{FF2B5EF4-FFF2-40B4-BE49-F238E27FC236}">
                <a16:creationId xmlns:a16="http://schemas.microsoft.com/office/drawing/2014/main" id="{C92843CE-B773-41E9-ADA1-5F0A1390B440}"/>
              </a:ext>
            </a:extLst>
          </p:cNvPr>
          <p:cNvSpPr/>
          <p:nvPr/>
        </p:nvSpPr>
        <p:spPr>
          <a:xfrm>
            <a:off x="7216533" y="4521252"/>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prise en charge de différentes langues</a:t>
            </a:r>
          </a:p>
        </p:txBody>
      </p:sp>
      <p:sp>
        <p:nvSpPr>
          <p:cNvPr id="49" name="Rectangle 48">
            <a:extLst>
              <a:ext uri="{FF2B5EF4-FFF2-40B4-BE49-F238E27FC236}">
                <a16:creationId xmlns:a16="http://schemas.microsoft.com/office/drawing/2014/main" id="{FD5AE442-4FD0-4F4F-8A7F-CFF470C50971}"/>
              </a:ext>
            </a:extLst>
          </p:cNvPr>
          <p:cNvSpPr/>
          <p:nvPr/>
        </p:nvSpPr>
        <p:spPr>
          <a:xfrm>
            <a:off x="126468" y="3180082"/>
            <a:ext cx="2152650"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mots-clés, booléens</a:t>
            </a:r>
          </a:p>
          <a:p>
            <a:pPr>
              <a:defRPr/>
            </a:pPr>
            <a:r>
              <a:rPr lang="fr-FR" b="1" dirty="0">
                <a:solidFill>
                  <a:srgbClr val="8795DE"/>
                </a:solidFill>
                <a:latin typeface="Calibri" panose="020F0502020204030204"/>
              </a:rPr>
              <a:t>langage naturel</a:t>
            </a:r>
          </a:p>
        </p:txBody>
      </p:sp>
      <p:sp>
        <p:nvSpPr>
          <p:cNvPr id="44" name="Rectangle 43">
            <a:extLst>
              <a:ext uri="{FF2B5EF4-FFF2-40B4-BE49-F238E27FC236}">
                <a16:creationId xmlns:a16="http://schemas.microsoft.com/office/drawing/2014/main" id="{F062F628-E8F8-4AD1-A2C0-3E214AD397A9}"/>
              </a:ext>
            </a:extLst>
          </p:cNvPr>
          <p:cNvSpPr/>
          <p:nvPr/>
        </p:nvSpPr>
        <p:spPr>
          <a:xfrm>
            <a:off x="6099508" y="5177916"/>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extraction d’informations</a:t>
            </a:r>
          </a:p>
        </p:txBody>
      </p:sp>
      <p:pic>
        <p:nvPicPr>
          <p:cNvPr id="50" name="Graphique 49" descr="Loupe">
            <a:extLst>
              <a:ext uri="{FF2B5EF4-FFF2-40B4-BE49-F238E27FC236}">
                <a16:creationId xmlns:a16="http://schemas.microsoft.com/office/drawing/2014/main" id="{97AD7135-95B7-47D1-8497-CF727B38C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0302" y="3333120"/>
            <a:ext cx="365317" cy="365317"/>
          </a:xfrm>
          <a:prstGeom prst="rect">
            <a:avLst/>
          </a:prstGeom>
        </p:spPr>
      </p:pic>
    </p:spTree>
    <p:extLst>
      <p:ext uri="{BB962C8B-B14F-4D97-AF65-F5344CB8AC3E}">
        <p14:creationId xmlns:p14="http://schemas.microsoft.com/office/powerpoint/2010/main" val="173373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BE11A-36E4-8085-23CE-BFC7A7D34981}"/>
              </a:ext>
            </a:extLst>
          </p:cNvPr>
          <p:cNvSpPr/>
          <p:nvPr/>
        </p:nvSpPr>
        <p:spPr>
          <a:xfrm>
            <a:off x="2911664" y="1254460"/>
            <a:ext cx="2845587" cy="323165"/>
          </a:xfrm>
          <a:prstGeom prst="rect">
            <a:avLst/>
          </a:prstGeom>
        </p:spPr>
        <p:txBody>
          <a:bodyPr wrap="none">
            <a:spAutoFit/>
          </a:bodyPr>
          <a:lstStyle/>
          <a:p>
            <a:r>
              <a:rPr lang="fr-FR" sz="1500" b="1" dirty="0">
                <a:solidFill>
                  <a:srgbClr val="8795DE"/>
                </a:solidFill>
              </a:rPr>
              <a:t>#interrogation en langage naturel</a:t>
            </a:r>
          </a:p>
        </p:txBody>
      </p:sp>
      <p:pic>
        <p:nvPicPr>
          <p:cNvPr id="4" name="Image 3">
            <a:extLst>
              <a:ext uri="{FF2B5EF4-FFF2-40B4-BE49-F238E27FC236}">
                <a16:creationId xmlns:a16="http://schemas.microsoft.com/office/drawing/2014/main" id="{7EDD1B44-506B-F1A9-B3A4-00BBFDF7A60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01781" y="1710674"/>
            <a:ext cx="4018084" cy="3122424"/>
          </a:xfrm>
          <a:prstGeom prst="rect">
            <a:avLst/>
          </a:prstGeom>
          <a:effectLst/>
        </p:spPr>
      </p:pic>
      <p:pic>
        <p:nvPicPr>
          <p:cNvPr id="6" name="Image 5">
            <a:extLst>
              <a:ext uri="{FF2B5EF4-FFF2-40B4-BE49-F238E27FC236}">
                <a16:creationId xmlns:a16="http://schemas.microsoft.com/office/drawing/2014/main" id="{65CE645E-6170-E58E-5130-44BB216533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1781" y="4833098"/>
            <a:ext cx="3355470" cy="1665893"/>
          </a:xfrm>
          <a:prstGeom prst="rect">
            <a:avLst/>
          </a:prstGeom>
          <a:effectLst/>
        </p:spPr>
      </p:pic>
      <p:sp>
        <p:nvSpPr>
          <p:cNvPr id="8" name="ZoneTexte 7">
            <a:extLst>
              <a:ext uri="{FF2B5EF4-FFF2-40B4-BE49-F238E27FC236}">
                <a16:creationId xmlns:a16="http://schemas.microsoft.com/office/drawing/2014/main" id="{3F839F66-CD9D-3D5A-B5F6-91815D5251AC}"/>
              </a:ext>
            </a:extLst>
          </p:cNvPr>
          <p:cNvSpPr txBox="1"/>
          <p:nvPr/>
        </p:nvSpPr>
        <p:spPr>
          <a:xfrm>
            <a:off x="3843337" y="6498991"/>
            <a:ext cx="2047875" cy="230832"/>
          </a:xfrm>
          <a:prstGeom prst="rect">
            <a:avLst/>
          </a:prstGeom>
          <a:noFill/>
        </p:spPr>
        <p:txBody>
          <a:bodyPr wrap="square">
            <a:spAutoFit/>
          </a:bodyPr>
          <a:lstStyle/>
          <a:p>
            <a:r>
              <a:rPr lang="fr-FR" sz="900" dirty="0"/>
              <a:t>Consensus</a:t>
            </a:r>
          </a:p>
        </p:txBody>
      </p:sp>
    </p:spTree>
    <p:extLst>
      <p:ext uri="{BB962C8B-B14F-4D97-AF65-F5344CB8AC3E}">
        <p14:creationId xmlns:p14="http://schemas.microsoft.com/office/powerpoint/2010/main" val="427905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57B69-CEF2-1164-5A98-41D699F897F1}"/>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D7D063EB-6972-454F-2ECC-71E330D25F66}"/>
              </a:ext>
            </a:extLst>
          </p:cNvPr>
          <p:cNvSpPr txBox="1"/>
          <p:nvPr/>
        </p:nvSpPr>
        <p:spPr>
          <a:xfrm>
            <a:off x="1728468" y="4132820"/>
            <a:ext cx="1417322" cy="276999"/>
          </a:xfrm>
          <a:prstGeom prst="rect">
            <a:avLst/>
          </a:prstGeom>
          <a:noFill/>
        </p:spPr>
        <p:txBody>
          <a:bodyPr wrap="square">
            <a:spAutoFit/>
          </a:bodyPr>
          <a:lstStyle/>
          <a:p>
            <a:r>
              <a:rPr lang="en-GB" sz="1200" noProof="0" dirty="0"/>
              <a:t>Scite assistant</a:t>
            </a:r>
            <a:endParaRPr lang="fr-FR" sz="1200" dirty="0"/>
          </a:p>
        </p:txBody>
      </p:sp>
      <p:pic>
        <p:nvPicPr>
          <p:cNvPr id="5" name="Image 4">
            <a:extLst>
              <a:ext uri="{FF2B5EF4-FFF2-40B4-BE49-F238E27FC236}">
                <a16:creationId xmlns:a16="http://schemas.microsoft.com/office/drawing/2014/main" id="{24580A13-0266-7DF7-33A4-E199343CE66D}"/>
              </a:ext>
            </a:extLst>
          </p:cNvPr>
          <p:cNvPicPr>
            <a:picLocks noChangeAspect="1"/>
          </p:cNvPicPr>
          <p:nvPr/>
        </p:nvPicPr>
        <p:blipFill>
          <a:blip r:embed="rId2"/>
          <a:stretch>
            <a:fillRect/>
          </a:stretch>
        </p:blipFill>
        <p:spPr>
          <a:xfrm>
            <a:off x="460916" y="1917293"/>
            <a:ext cx="4358825" cy="2154362"/>
          </a:xfrm>
          <a:prstGeom prst="rect">
            <a:avLst/>
          </a:prstGeom>
        </p:spPr>
      </p:pic>
      <p:pic>
        <p:nvPicPr>
          <p:cNvPr id="2" name="Image 1">
            <a:extLst>
              <a:ext uri="{FF2B5EF4-FFF2-40B4-BE49-F238E27FC236}">
                <a16:creationId xmlns:a16="http://schemas.microsoft.com/office/drawing/2014/main" id="{9B2BE00C-0D3B-389E-BEBC-C9B1B5CEDF1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916" y="5093440"/>
            <a:ext cx="8405639" cy="955271"/>
          </a:xfrm>
          <a:prstGeom prst="rect">
            <a:avLst/>
          </a:prstGeom>
          <a:noFill/>
          <a:ln>
            <a:noFill/>
          </a:ln>
        </p:spPr>
      </p:pic>
      <p:sp>
        <p:nvSpPr>
          <p:cNvPr id="6" name="ZoneTexte 5">
            <a:extLst>
              <a:ext uri="{FF2B5EF4-FFF2-40B4-BE49-F238E27FC236}">
                <a16:creationId xmlns:a16="http://schemas.microsoft.com/office/drawing/2014/main" id="{C74CED08-202C-96D8-65F9-19DB2ED4CFC5}"/>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7" name="Graphique 6" descr="Loupe">
            <a:extLst>
              <a:ext uri="{FF2B5EF4-FFF2-40B4-BE49-F238E27FC236}">
                <a16:creationId xmlns:a16="http://schemas.microsoft.com/office/drawing/2014/main" id="{239183CB-0304-DBD2-4F9A-B71AC0A695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802" y="1443640"/>
            <a:ext cx="273988" cy="273988"/>
          </a:xfrm>
          <a:prstGeom prst="rect">
            <a:avLst/>
          </a:prstGeom>
        </p:spPr>
      </p:pic>
      <p:sp>
        <p:nvSpPr>
          <p:cNvPr id="9" name="ZoneTexte 8">
            <a:extLst>
              <a:ext uri="{FF2B5EF4-FFF2-40B4-BE49-F238E27FC236}">
                <a16:creationId xmlns:a16="http://schemas.microsoft.com/office/drawing/2014/main" id="{2FD9A21F-483D-1835-9161-BDA6DCC20002}"/>
              </a:ext>
            </a:extLst>
          </p:cNvPr>
          <p:cNvSpPr txBox="1"/>
          <p:nvPr/>
        </p:nvSpPr>
        <p:spPr>
          <a:xfrm>
            <a:off x="3619500" y="6048711"/>
            <a:ext cx="2588341" cy="276999"/>
          </a:xfrm>
          <a:prstGeom prst="rect">
            <a:avLst/>
          </a:prstGeom>
          <a:noFill/>
        </p:spPr>
        <p:txBody>
          <a:bodyPr wrap="square">
            <a:spAutoFit/>
          </a:bodyPr>
          <a:lstStyle/>
          <a:p>
            <a:r>
              <a:rPr lang="en-GB" sz="1200" noProof="0" dirty="0"/>
              <a:t>Web of science research assistant</a:t>
            </a:r>
            <a:endParaRPr lang="fr-FR" sz="1200" dirty="0"/>
          </a:p>
        </p:txBody>
      </p:sp>
    </p:spTree>
    <p:extLst>
      <p:ext uri="{BB962C8B-B14F-4D97-AF65-F5344CB8AC3E}">
        <p14:creationId xmlns:p14="http://schemas.microsoft.com/office/powerpoint/2010/main" val="314863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5B89F7-8F6F-AAF9-7A8F-B6076295225F}"/>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4" name="Graphique 3" descr="Loupe">
            <a:extLst>
              <a:ext uri="{FF2B5EF4-FFF2-40B4-BE49-F238E27FC236}">
                <a16:creationId xmlns:a16="http://schemas.microsoft.com/office/drawing/2014/main" id="{20F5E3C0-DD40-10FF-D298-49C05F52FC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5802" y="1443640"/>
            <a:ext cx="273988" cy="273988"/>
          </a:xfrm>
          <a:prstGeom prst="rect">
            <a:avLst/>
          </a:prstGeom>
        </p:spPr>
      </p:pic>
      <p:sp>
        <p:nvSpPr>
          <p:cNvPr id="8" name="ZoneTexte 7">
            <a:extLst>
              <a:ext uri="{FF2B5EF4-FFF2-40B4-BE49-F238E27FC236}">
                <a16:creationId xmlns:a16="http://schemas.microsoft.com/office/drawing/2014/main" id="{02D090EF-F242-4F18-1220-604D82CA26E8}"/>
              </a:ext>
            </a:extLst>
          </p:cNvPr>
          <p:cNvSpPr txBox="1"/>
          <p:nvPr/>
        </p:nvSpPr>
        <p:spPr>
          <a:xfrm>
            <a:off x="4032884" y="5177055"/>
            <a:ext cx="1078231" cy="284977"/>
          </a:xfrm>
          <a:prstGeom prst="rect">
            <a:avLst/>
          </a:prstGeom>
          <a:noFill/>
        </p:spPr>
        <p:txBody>
          <a:bodyPr wrap="square">
            <a:spAutoFit/>
          </a:bodyPr>
          <a:lstStyle/>
          <a:p>
            <a:r>
              <a:rPr lang="en-GB" sz="1200" noProof="0" dirty="0"/>
              <a:t>SciSpace</a:t>
            </a:r>
            <a:endParaRPr lang="fr-FR" sz="1200" dirty="0"/>
          </a:p>
        </p:txBody>
      </p:sp>
      <p:pic>
        <p:nvPicPr>
          <p:cNvPr id="6" name="Image 5">
            <a:extLst>
              <a:ext uri="{FF2B5EF4-FFF2-40B4-BE49-F238E27FC236}">
                <a16:creationId xmlns:a16="http://schemas.microsoft.com/office/drawing/2014/main" id="{B818EFE6-92B3-5EDE-C973-89AECFFDC2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511" y="2393176"/>
            <a:ext cx="4893579" cy="2699523"/>
          </a:xfrm>
          <a:prstGeom prst="rect">
            <a:avLst/>
          </a:prstGeom>
        </p:spPr>
      </p:pic>
    </p:spTree>
    <p:extLst>
      <p:ext uri="{BB962C8B-B14F-4D97-AF65-F5344CB8AC3E}">
        <p14:creationId xmlns:p14="http://schemas.microsoft.com/office/powerpoint/2010/main" val="132983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9E884-BF4D-99FD-325B-BE52F2D9C0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00028F-2CE6-92C7-8218-DAA2C74FFF07}"/>
              </a:ext>
            </a:extLst>
          </p:cNvPr>
          <p:cNvSpPr/>
          <p:nvPr/>
        </p:nvSpPr>
        <p:spPr>
          <a:xfrm>
            <a:off x="3444768" y="1244935"/>
            <a:ext cx="1984646" cy="323165"/>
          </a:xfrm>
          <a:prstGeom prst="rect">
            <a:avLst/>
          </a:prstGeom>
        </p:spPr>
        <p:txBody>
          <a:bodyPr wrap="none">
            <a:spAutoFit/>
          </a:bodyPr>
          <a:lstStyle/>
          <a:p>
            <a:r>
              <a:rPr lang="fr-FR" sz="1500" b="1" dirty="0">
                <a:solidFill>
                  <a:srgbClr val="8795DE"/>
                </a:solidFill>
              </a:rPr>
              <a:t>#synthèses et résumés</a:t>
            </a:r>
          </a:p>
        </p:txBody>
      </p:sp>
      <p:sp>
        <p:nvSpPr>
          <p:cNvPr id="5" name="ZoneTexte 4">
            <a:extLst>
              <a:ext uri="{FF2B5EF4-FFF2-40B4-BE49-F238E27FC236}">
                <a16:creationId xmlns:a16="http://schemas.microsoft.com/office/drawing/2014/main" id="{B97C21F5-3501-A305-DEFB-7B3BCA7CE693}"/>
              </a:ext>
            </a:extLst>
          </p:cNvPr>
          <p:cNvSpPr txBox="1"/>
          <p:nvPr/>
        </p:nvSpPr>
        <p:spPr>
          <a:xfrm>
            <a:off x="4248149" y="5746415"/>
            <a:ext cx="2047875" cy="230832"/>
          </a:xfrm>
          <a:prstGeom prst="rect">
            <a:avLst/>
          </a:prstGeom>
          <a:noFill/>
        </p:spPr>
        <p:txBody>
          <a:bodyPr wrap="square">
            <a:spAutoFit/>
          </a:bodyPr>
          <a:lstStyle/>
          <a:p>
            <a:r>
              <a:rPr lang="fr-FR" sz="900" dirty="0"/>
              <a:t>Elicit</a:t>
            </a:r>
          </a:p>
        </p:txBody>
      </p:sp>
      <p:pic>
        <p:nvPicPr>
          <p:cNvPr id="6" name="Image 5">
            <a:extLst>
              <a:ext uri="{FF2B5EF4-FFF2-40B4-BE49-F238E27FC236}">
                <a16:creationId xmlns:a16="http://schemas.microsoft.com/office/drawing/2014/main" id="{15BED057-9D66-DA8E-8DC9-2130FDF09E37}"/>
              </a:ext>
            </a:extLst>
          </p:cNvPr>
          <p:cNvPicPr>
            <a:picLocks noChangeAspect="1"/>
          </p:cNvPicPr>
          <p:nvPr/>
        </p:nvPicPr>
        <p:blipFill>
          <a:blip r:embed="rId3"/>
          <a:stretch>
            <a:fillRect/>
          </a:stretch>
        </p:blipFill>
        <p:spPr>
          <a:xfrm>
            <a:off x="1690427" y="2310695"/>
            <a:ext cx="5763143" cy="3435720"/>
          </a:xfrm>
          <a:prstGeom prst="rect">
            <a:avLst/>
          </a:prstGeom>
        </p:spPr>
      </p:pic>
    </p:spTree>
    <p:extLst>
      <p:ext uri="{BB962C8B-B14F-4D97-AF65-F5344CB8AC3E}">
        <p14:creationId xmlns:p14="http://schemas.microsoft.com/office/powerpoint/2010/main" val="2496437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77A92-BA3A-F138-56F1-A2EAACC122E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C15C7F7-DB9C-81E4-8F67-AEE31D253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4199" y="1911521"/>
            <a:ext cx="5065984" cy="4524956"/>
          </a:xfrm>
          <a:prstGeom prst="rect">
            <a:avLst/>
          </a:prstGeom>
        </p:spPr>
      </p:pic>
      <p:sp>
        <p:nvSpPr>
          <p:cNvPr id="2" name="Rectangle 1">
            <a:extLst>
              <a:ext uri="{FF2B5EF4-FFF2-40B4-BE49-F238E27FC236}">
                <a16:creationId xmlns:a16="http://schemas.microsoft.com/office/drawing/2014/main" id="{51DD99C5-AC97-20BB-A7C5-A4145115598C}"/>
              </a:ext>
            </a:extLst>
          </p:cNvPr>
          <p:cNvSpPr/>
          <p:nvPr/>
        </p:nvSpPr>
        <p:spPr>
          <a:xfrm>
            <a:off x="3242790" y="1283035"/>
            <a:ext cx="2648802" cy="323165"/>
          </a:xfrm>
          <a:prstGeom prst="rect">
            <a:avLst/>
          </a:prstGeom>
        </p:spPr>
        <p:txBody>
          <a:bodyPr wrap="none">
            <a:spAutoFit/>
          </a:bodyPr>
          <a:lstStyle/>
          <a:p>
            <a:r>
              <a:rPr lang="fr-FR" sz="1500" b="1" dirty="0">
                <a:solidFill>
                  <a:srgbClr val="8795DE"/>
                </a:solidFill>
              </a:rPr>
              <a:t>#extractions d’informations (1)</a:t>
            </a:r>
          </a:p>
        </p:txBody>
      </p:sp>
      <p:sp>
        <p:nvSpPr>
          <p:cNvPr id="13" name="ZoneTexte 12">
            <a:extLst>
              <a:ext uri="{FF2B5EF4-FFF2-40B4-BE49-F238E27FC236}">
                <a16:creationId xmlns:a16="http://schemas.microsoft.com/office/drawing/2014/main" id="{631BA2A5-DD7D-D021-62A0-31F95C761930}"/>
              </a:ext>
            </a:extLst>
          </p:cNvPr>
          <p:cNvSpPr txBox="1"/>
          <p:nvPr/>
        </p:nvSpPr>
        <p:spPr>
          <a:xfrm>
            <a:off x="4260683" y="6526309"/>
            <a:ext cx="2047875" cy="230832"/>
          </a:xfrm>
          <a:prstGeom prst="rect">
            <a:avLst/>
          </a:prstGeom>
          <a:noFill/>
        </p:spPr>
        <p:txBody>
          <a:bodyPr wrap="square">
            <a:spAutoFit/>
          </a:bodyPr>
          <a:lstStyle/>
          <a:p>
            <a:r>
              <a:rPr lang="fr-FR" sz="900" dirty="0"/>
              <a:t>SciSpace</a:t>
            </a:r>
          </a:p>
        </p:txBody>
      </p:sp>
      <p:sp>
        <p:nvSpPr>
          <p:cNvPr id="16" name="Rectangle 15">
            <a:extLst>
              <a:ext uri="{FF2B5EF4-FFF2-40B4-BE49-F238E27FC236}">
                <a16:creationId xmlns:a16="http://schemas.microsoft.com/office/drawing/2014/main" id="{E7727BB7-14C1-9B87-8EB6-FA7AED0A1871}"/>
              </a:ext>
            </a:extLst>
          </p:cNvPr>
          <p:cNvSpPr/>
          <p:nvPr/>
        </p:nvSpPr>
        <p:spPr>
          <a:xfrm>
            <a:off x="5181600" y="4479320"/>
            <a:ext cx="1717830" cy="578455"/>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Rectangle 16">
            <a:extLst>
              <a:ext uri="{FF2B5EF4-FFF2-40B4-BE49-F238E27FC236}">
                <a16:creationId xmlns:a16="http://schemas.microsoft.com/office/drawing/2014/main" id="{492F46EE-E9B4-16A9-F9CF-12A912D39773}"/>
              </a:ext>
            </a:extLst>
          </p:cNvPr>
          <p:cNvSpPr/>
          <p:nvPr/>
        </p:nvSpPr>
        <p:spPr>
          <a:xfrm>
            <a:off x="4175524" y="3973093"/>
            <a:ext cx="396476" cy="200906"/>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090074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3B959-84D3-21DA-C95D-E97FB2596138}"/>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9B94DFDB-2C11-19E7-3A80-A941E5F61355}"/>
              </a:ext>
            </a:extLst>
          </p:cNvPr>
          <p:cNvPicPr>
            <a:picLocks noChangeAspect="1"/>
          </p:cNvPicPr>
          <p:nvPr/>
        </p:nvPicPr>
        <p:blipFill>
          <a:blip r:embed="rId3"/>
          <a:stretch>
            <a:fillRect/>
          </a:stretch>
        </p:blipFill>
        <p:spPr>
          <a:xfrm>
            <a:off x="1007498" y="1757047"/>
            <a:ext cx="3259229" cy="4138904"/>
          </a:xfrm>
          <a:prstGeom prst="rect">
            <a:avLst/>
          </a:prstGeom>
        </p:spPr>
      </p:pic>
      <p:pic>
        <p:nvPicPr>
          <p:cNvPr id="13" name="Image 12">
            <a:extLst>
              <a:ext uri="{FF2B5EF4-FFF2-40B4-BE49-F238E27FC236}">
                <a16:creationId xmlns:a16="http://schemas.microsoft.com/office/drawing/2014/main" id="{2351166D-D6D1-2106-414F-A0005C1C383A}"/>
              </a:ext>
            </a:extLst>
          </p:cNvPr>
          <p:cNvPicPr>
            <a:picLocks noChangeAspect="1"/>
          </p:cNvPicPr>
          <p:nvPr/>
        </p:nvPicPr>
        <p:blipFill>
          <a:blip r:embed="rId4"/>
          <a:stretch>
            <a:fillRect/>
          </a:stretch>
        </p:blipFill>
        <p:spPr>
          <a:xfrm>
            <a:off x="4827114" y="2115144"/>
            <a:ext cx="3112446" cy="2948273"/>
          </a:xfrm>
          <a:prstGeom prst="rect">
            <a:avLst/>
          </a:prstGeom>
        </p:spPr>
      </p:pic>
      <p:sp>
        <p:nvSpPr>
          <p:cNvPr id="2" name="Rectangle 1">
            <a:extLst>
              <a:ext uri="{FF2B5EF4-FFF2-40B4-BE49-F238E27FC236}">
                <a16:creationId xmlns:a16="http://schemas.microsoft.com/office/drawing/2014/main" id="{022A701C-15B0-E4BB-B7C3-E82495D3E774}"/>
              </a:ext>
            </a:extLst>
          </p:cNvPr>
          <p:cNvSpPr/>
          <p:nvPr/>
        </p:nvSpPr>
        <p:spPr>
          <a:xfrm>
            <a:off x="3242790" y="1283035"/>
            <a:ext cx="2648802" cy="323165"/>
          </a:xfrm>
          <a:prstGeom prst="rect">
            <a:avLst/>
          </a:prstGeom>
        </p:spPr>
        <p:txBody>
          <a:bodyPr wrap="none">
            <a:spAutoFit/>
          </a:bodyPr>
          <a:lstStyle/>
          <a:p>
            <a:r>
              <a:rPr lang="fr-FR" sz="1500" b="1" dirty="0">
                <a:solidFill>
                  <a:srgbClr val="8795DE"/>
                </a:solidFill>
              </a:rPr>
              <a:t>#extractions d’informations (2)</a:t>
            </a:r>
          </a:p>
        </p:txBody>
      </p:sp>
      <p:sp>
        <p:nvSpPr>
          <p:cNvPr id="7" name="ZoneTexte 6">
            <a:extLst>
              <a:ext uri="{FF2B5EF4-FFF2-40B4-BE49-F238E27FC236}">
                <a16:creationId xmlns:a16="http://schemas.microsoft.com/office/drawing/2014/main" id="{3CD5F379-64E3-4E3C-C3B6-B5B8CEC22ABC}"/>
              </a:ext>
            </a:extLst>
          </p:cNvPr>
          <p:cNvSpPr txBox="1"/>
          <p:nvPr/>
        </p:nvSpPr>
        <p:spPr>
          <a:xfrm>
            <a:off x="6105801" y="6118551"/>
            <a:ext cx="2047875" cy="230832"/>
          </a:xfrm>
          <a:prstGeom prst="rect">
            <a:avLst/>
          </a:prstGeom>
          <a:noFill/>
        </p:spPr>
        <p:txBody>
          <a:bodyPr wrap="square">
            <a:spAutoFit/>
          </a:bodyPr>
          <a:lstStyle/>
          <a:p>
            <a:r>
              <a:rPr lang="fr-FR" sz="900" dirty="0"/>
              <a:t>Consensus</a:t>
            </a:r>
          </a:p>
        </p:txBody>
      </p:sp>
      <p:sp>
        <p:nvSpPr>
          <p:cNvPr id="18" name="Rectangle 17">
            <a:extLst>
              <a:ext uri="{FF2B5EF4-FFF2-40B4-BE49-F238E27FC236}">
                <a16:creationId xmlns:a16="http://schemas.microsoft.com/office/drawing/2014/main" id="{D930D4C2-9FC3-C96A-D9DC-21FD5DF5FBD8}"/>
              </a:ext>
            </a:extLst>
          </p:cNvPr>
          <p:cNvSpPr/>
          <p:nvPr/>
        </p:nvSpPr>
        <p:spPr>
          <a:xfrm>
            <a:off x="4988251" y="2659851"/>
            <a:ext cx="620070" cy="144309"/>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DA55CFEF-8A7B-BB29-6087-D93F49C2923B}"/>
              </a:ext>
            </a:extLst>
          </p:cNvPr>
          <p:cNvSpPr txBox="1"/>
          <p:nvPr/>
        </p:nvSpPr>
        <p:spPr>
          <a:xfrm>
            <a:off x="2218852" y="6118551"/>
            <a:ext cx="2047875" cy="230832"/>
          </a:xfrm>
          <a:prstGeom prst="rect">
            <a:avLst/>
          </a:prstGeom>
          <a:noFill/>
        </p:spPr>
        <p:txBody>
          <a:bodyPr wrap="square">
            <a:spAutoFit/>
          </a:bodyPr>
          <a:lstStyle/>
          <a:p>
            <a:r>
              <a:rPr lang="fr-FR" sz="900" dirty="0"/>
              <a:t>Scite</a:t>
            </a:r>
          </a:p>
        </p:txBody>
      </p:sp>
      <p:sp>
        <p:nvSpPr>
          <p:cNvPr id="9" name="Rectangle 8">
            <a:extLst>
              <a:ext uri="{FF2B5EF4-FFF2-40B4-BE49-F238E27FC236}">
                <a16:creationId xmlns:a16="http://schemas.microsoft.com/office/drawing/2014/main" id="{54F1F387-5072-6662-E00D-BC6B1B91BCD9}"/>
              </a:ext>
            </a:extLst>
          </p:cNvPr>
          <p:cNvSpPr/>
          <p:nvPr/>
        </p:nvSpPr>
        <p:spPr>
          <a:xfrm>
            <a:off x="1145009" y="1843570"/>
            <a:ext cx="3121718" cy="337864"/>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551FF1AB-36E6-66BD-0DF8-3D43F2B30351}"/>
              </a:ext>
            </a:extLst>
          </p:cNvPr>
          <p:cNvSpPr/>
          <p:nvPr/>
        </p:nvSpPr>
        <p:spPr>
          <a:xfrm>
            <a:off x="1145009" y="2222402"/>
            <a:ext cx="855241" cy="165198"/>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199392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72BFB16-1406-0E27-EB81-0C4C985D1E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4103" y="2934071"/>
            <a:ext cx="4843212" cy="1567242"/>
          </a:xfrm>
          <a:prstGeom prst="rect">
            <a:avLst/>
          </a:prstGeom>
        </p:spPr>
      </p:pic>
      <p:sp>
        <p:nvSpPr>
          <p:cNvPr id="16" name="Rectangle 15">
            <a:extLst>
              <a:ext uri="{FF2B5EF4-FFF2-40B4-BE49-F238E27FC236}">
                <a16:creationId xmlns:a16="http://schemas.microsoft.com/office/drawing/2014/main" id="{1FE8E531-54D4-4A25-3FA1-CF39481EA980}"/>
              </a:ext>
            </a:extLst>
          </p:cNvPr>
          <p:cNvSpPr/>
          <p:nvPr/>
        </p:nvSpPr>
        <p:spPr>
          <a:xfrm>
            <a:off x="4268403" y="4270482"/>
            <a:ext cx="2827722" cy="230832"/>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3">
            <a:extLst>
              <a:ext uri="{FF2B5EF4-FFF2-40B4-BE49-F238E27FC236}">
                <a16:creationId xmlns:a16="http://schemas.microsoft.com/office/drawing/2014/main" id="{1B854DBE-AB40-9F8C-53AE-FC74D3CF6651}"/>
              </a:ext>
            </a:extLst>
          </p:cNvPr>
          <p:cNvSpPr/>
          <p:nvPr/>
        </p:nvSpPr>
        <p:spPr>
          <a:xfrm>
            <a:off x="3850528" y="1273510"/>
            <a:ext cx="1566454" cy="323165"/>
          </a:xfrm>
          <a:prstGeom prst="rect">
            <a:avLst/>
          </a:prstGeom>
        </p:spPr>
        <p:txBody>
          <a:bodyPr wrap="none">
            <a:spAutoFit/>
          </a:bodyPr>
          <a:lstStyle/>
          <a:p>
            <a:r>
              <a:rPr lang="fr-FR" sz="1500" b="1" dirty="0">
                <a:solidFill>
                  <a:srgbClr val="8795DE"/>
                </a:solidFill>
              </a:rPr>
              <a:t>#conversation (1)</a:t>
            </a:r>
          </a:p>
        </p:txBody>
      </p:sp>
      <p:sp>
        <p:nvSpPr>
          <p:cNvPr id="5" name="ZoneTexte 4">
            <a:extLst>
              <a:ext uri="{FF2B5EF4-FFF2-40B4-BE49-F238E27FC236}">
                <a16:creationId xmlns:a16="http://schemas.microsoft.com/office/drawing/2014/main" id="{7C0FB297-F929-9D45-6805-842842CC9929}"/>
              </a:ext>
            </a:extLst>
          </p:cNvPr>
          <p:cNvSpPr txBox="1"/>
          <p:nvPr/>
        </p:nvSpPr>
        <p:spPr>
          <a:xfrm>
            <a:off x="1802653" y="4709548"/>
            <a:ext cx="2047875" cy="230832"/>
          </a:xfrm>
          <a:prstGeom prst="rect">
            <a:avLst/>
          </a:prstGeom>
          <a:noFill/>
        </p:spPr>
        <p:txBody>
          <a:bodyPr wrap="square">
            <a:spAutoFit/>
          </a:bodyPr>
          <a:lstStyle/>
          <a:p>
            <a:r>
              <a:rPr lang="fr-FR" sz="900" dirty="0"/>
              <a:t>Consensus</a:t>
            </a:r>
          </a:p>
        </p:txBody>
      </p:sp>
      <p:sp>
        <p:nvSpPr>
          <p:cNvPr id="15" name="ZoneTexte 14">
            <a:extLst>
              <a:ext uri="{FF2B5EF4-FFF2-40B4-BE49-F238E27FC236}">
                <a16:creationId xmlns:a16="http://schemas.microsoft.com/office/drawing/2014/main" id="{F68BFF88-BB67-2BA4-5FB5-9A9A0C4044B2}"/>
              </a:ext>
            </a:extLst>
          </p:cNvPr>
          <p:cNvSpPr txBox="1"/>
          <p:nvPr/>
        </p:nvSpPr>
        <p:spPr>
          <a:xfrm>
            <a:off x="6393737" y="4687403"/>
            <a:ext cx="2047875" cy="230832"/>
          </a:xfrm>
          <a:prstGeom prst="rect">
            <a:avLst/>
          </a:prstGeom>
          <a:noFill/>
        </p:spPr>
        <p:txBody>
          <a:bodyPr wrap="square">
            <a:spAutoFit/>
          </a:bodyPr>
          <a:lstStyle/>
          <a:p>
            <a:r>
              <a:rPr lang="fr-FR" sz="900" dirty="0"/>
              <a:t>Scite</a:t>
            </a:r>
          </a:p>
        </p:txBody>
      </p:sp>
      <p:pic>
        <p:nvPicPr>
          <p:cNvPr id="3" name="Image 2">
            <a:extLst>
              <a:ext uri="{FF2B5EF4-FFF2-40B4-BE49-F238E27FC236}">
                <a16:creationId xmlns:a16="http://schemas.microsoft.com/office/drawing/2014/main" id="{34182BB3-F68E-729E-F5FF-49C393399D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1976" y="2934071"/>
            <a:ext cx="3654908" cy="1580933"/>
          </a:xfrm>
          <a:prstGeom prst="rect">
            <a:avLst/>
          </a:prstGeom>
        </p:spPr>
      </p:pic>
    </p:spTree>
    <p:extLst>
      <p:ext uri="{BB962C8B-B14F-4D97-AF65-F5344CB8AC3E}">
        <p14:creationId xmlns:p14="http://schemas.microsoft.com/office/powerpoint/2010/main" val="422438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3"/>
          <a:stretch>
            <a:fillRect/>
          </a:stretch>
        </p:blipFill>
        <p:spPr>
          <a:xfrm>
            <a:off x="228451" y="1059977"/>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1583472" y="442475"/>
            <a:ext cx="6345045" cy="369332"/>
          </a:xfrm>
          <a:prstGeom prst="rect">
            <a:avLst/>
          </a:prstGeom>
          <a:noFill/>
        </p:spPr>
        <p:txBody>
          <a:bodyPr wrap="square">
            <a:spAutoFit/>
          </a:bodyPr>
          <a:lstStyle/>
          <a:p>
            <a:r>
              <a:rPr lang="fr-FR" sz="1800" cap="none" dirty="0"/>
              <a:t>pour un état des lieux et des perspectives début 2025</a:t>
            </a:r>
            <a:endParaRPr lang="fr-FR" dirty="0"/>
          </a:p>
        </p:txBody>
      </p:sp>
      <p:sp>
        <p:nvSpPr>
          <p:cNvPr id="13" name="ZoneTexte 12">
            <a:extLst>
              <a:ext uri="{FF2B5EF4-FFF2-40B4-BE49-F238E27FC236}">
                <a16:creationId xmlns:a16="http://schemas.microsoft.com/office/drawing/2014/main" id="{8DDC4B9D-1722-6B6D-EAB8-7FFC51ABEECA}"/>
              </a:ext>
            </a:extLst>
          </p:cNvPr>
          <p:cNvSpPr txBox="1"/>
          <p:nvPr/>
        </p:nvSpPr>
        <p:spPr>
          <a:xfrm>
            <a:off x="2148316" y="5785141"/>
            <a:ext cx="1854972" cy="261051"/>
          </a:xfrm>
          <a:prstGeom prst="rect">
            <a:avLst/>
          </a:prstGeom>
          <a:noFill/>
        </p:spPr>
        <p:txBody>
          <a:bodyPr wrap="square">
            <a:spAutoFit/>
          </a:bodyPr>
          <a:lstStyle/>
          <a:p>
            <a:r>
              <a:rPr lang="fr-FR" sz="1100" cap="none" dirty="0">
                <a:hlinkClick r:id="rId4"/>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5"/>
          <a:stretch>
            <a:fillRect/>
          </a:stretch>
        </p:blipFill>
        <p:spPr>
          <a:xfrm>
            <a:off x="4443609" y="3262735"/>
            <a:ext cx="4471940" cy="3410935"/>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3955-0E63-2EB8-85F4-F23F72C5D5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0EB0D7-1537-C3C1-330E-D2398F5A9D69}"/>
              </a:ext>
            </a:extLst>
          </p:cNvPr>
          <p:cNvSpPr/>
          <p:nvPr/>
        </p:nvSpPr>
        <p:spPr>
          <a:xfrm>
            <a:off x="3850528" y="1273510"/>
            <a:ext cx="1566454" cy="323165"/>
          </a:xfrm>
          <a:prstGeom prst="rect">
            <a:avLst/>
          </a:prstGeom>
        </p:spPr>
        <p:txBody>
          <a:bodyPr wrap="none">
            <a:spAutoFit/>
          </a:bodyPr>
          <a:lstStyle/>
          <a:p>
            <a:r>
              <a:rPr lang="fr-FR" sz="1500" b="1" dirty="0">
                <a:solidFill>
                  <a:srgbClr val="8795DE"/>
                </a:solidFill>
              </a:rPr>
              <a:t>#conversation (2)</a:t>
            </a:r>
          </a:p>
        </p:txBody>
      </p:sp>
      <p:sp>
        <p:nvSpPr>
          <p:cNvPr id="5" name="ZoneTexte 4">
            <a:extLst>
              <a:ext uri="{FF2B5EF4-FFF2-40B4-BE49-F238E27FC236}">
                <a16:creationId xmlns:a16="http://schemas.microsoft.com/office/drawing/2014/main" id="{20899136-99DC-5F5E-EF3C-8C0ACAD358FD}"/>
              </a:ext>
            </a:extLst>
          </p:cNvPr>
          <p:cNvSpPr txBox="1"/>
          <p:nvPr/>
        </p:nvSpPr>
        <p:spPr>
          <a:xfrm>
            <a:off x="4278683" y="5384226"/>
            <a:ext cx="2047875" cy="230832"/>
          </a:xfrm>
          <a:prstGeom prst="rect">
            <a:avLst/>
          </a:prstGeom>
          <a:noFill/>
        </p:spPr>
        <p:txBody>
          <a:bodyPr wrap="square">
            <a:spAutoFit/>
          </a:bodyPr>
          <a:lstStyle/>
          <a:p>
            <a:r>
              <a:rPr lang="fr-FR" sz="900" dirty="0"/>
              <a:t>Consensus</a:t>
            </a:r>
          </a:p>
        </p:txBody>
      </p:sp>
      <p:pic>
        <p:nvPicPr>
          <p:cNvPr id="8" name="Image 7">
            <a:extLst>
              <a:ext uri="{FF2B5EF4-FFF2-40B4-BE49-F238E27FC236}">
                <a16:creationId xmlns:a16="http://schemas.microsoft.com/office/drawing/2014/main" id="{0A2F0345-475F-D7AD-B977-50925542ABE8}"/>
              </a:ext>
            </a:extLst>
          </p:cNvPr>
          <p:cNvPicPr>
            <a:picLocks noChangeAspect="1"/>
          </p:cNvPicPr>
          <p:nvPr/>
        </p:nvPicPr>
        <p:blipFill>
          <a:blip r:embed="rId3"/>
          <a:stretch>
            <a:fillRect/>
          </a:stretch>
        </p:blipFill>
        <p:spPr>
          <a:xfrm>
            <a:off x="1836340" y="2554660"/>
            <a:ext cx="5687219" cy="2333951"/>
          </a:xfrm>
          <a:prstGeom prst="rect">
            <a:avLst/>
          </a:prstGeom>
        </p:spPr>
      </p:pic>
      <p:sp>
        <p:nvSpPr>
          <p:cNvPr id="11" name="Rectangle 10">
            <a:extLst>
              <a:ext uri="{FF2B5EF4-FFF2-40B4-BE49-F238E27FC236}">
                <a16:creationId xmlns:a16="http://schemas.microsoft.com/office/drawing/2014/main" id="{3BBF6FAA-07D5-B761-5331-D465BA3DD40E}"/>
              </a:ext>
            </a:extLst>
          </p:cNvPr>
          <p:cNvSpPr/>
          <p:nvPr/>
        </p:nvSpPr>
        <p:spPr>
          <a:xfrm>
            <a:off x="3254746" y="4060358"/>
            <a:ext cx="885454" cy="333841"/>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Image 2">
            <a:extLst>
              <a:ext uri="{FF2B5EF4-FFF2-40B4-BE49-F238E27FC236}">
                <a16:creationId xmlns:a16="http://schemas.microsoft.com/office/drawing/2014/main" id="{05465456-21F0-82C1-4D3F-8DA8B29E42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78683" y="4248150"/>
            <a:ext cx="1512517" cy="762000"/>
          </a:xfrm>
          <a:prstGeom prst="rect">
            <a:avLst/>
          </a:prstGeom>
        </p:spPr>
      </p:pic>
    </p:spTree>
    <p:extLst>
      <p:ext uri="{BB962C8B-B14F-4D97-AF65-F5344CB8AC3E}">
        <p14:creationId xmlns:p14="http://schemas.microsoft.com/office/powerpoint/2010/main" val="3620926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A39BB-4B20-FFD0-D5A0-1123D97098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A615D6-DB89-F627-4D82-58F8B902A3EC}"/>
              </a:ext>
            </a:extLst>
          </p:cNvPr>
          <p:cNvSpPr/>
          <p:nvPr/>
        </p:nvSpPr>
        <p:spPr>
          <a:xfrm>
            <a:off x="3771781" y="1283035"/>
            <a:ext cx="1467068" cy="323165"/>
          </a:xfrm>
          <a:prstGeom prst="rect">
            <a:avLst/>
          </a:prstGeom>
        </p:spPr>
        <p:txBody>
          <a:bodyPr wrap="none">
            <a:spAutoFit/>
          </a:bodyPr>
          <a:lstStyle/>
          <a:p>
            <a:r>
              <a:rPr lang="fr-FR" sz="1500" b="1" dirty="0">
                <a:solidFill>
                  <a:srgbClr val="8795DE"/>
                </a:solidFill>
              </a:rPr>
              <a:t>#multilinguisme</a:t>
            </a:r>
          </a:p>
        </p:txBody>
      </p:sp>
      <p:pic>
        <p:nvPicPr>
          <p:cNvPr id="3" name="Image 2">
            <a:extLst>
              <a:ext uri="{FF2B5EF4-FFF2-40B4-BE49-F238E27FC236}">
                <a16:creationId xmlns:a16="http://schemas.microsoft.com/office/drawing/2014/main" id="{FF8F2EC8-B077-F612-52D2-7817F492C1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787" y="1876425"/>
            <a:ext cx="3267088" cy="3836353"/>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2E05D662-D53C-4C96-0F16-1776A2A8DC77}"/>
              </a:ext>
            </a:extLst>
          </p:cNvPr>
          <p:cNvSpPr txBox="1"/>
          <p:nvPr/>
        </p:nvSpPr>
        <p:spPr>
          <a:xfrm>
            <a:off x="1723906" y="5712777"/>
            <a:ext cx="2047875" cy="230832"/>
          </a:xfrm>
          <a:prstGeom prst="rect">
            <a:avLst/>
          </a:prstGeom>
          <a:noFill/>
        </p:spPr>
        <p:txBody>
          <a:bodyPr wrap="square">
            <a:spAutoFit/>
          </a:bodyPr>
          <a:lstStyle/>
          <a:p>
            <a:r>
              <a:rPr lang="fr-FR" sz="900" dirty="0"/>
              <a:t>Consensus</a:t>
            </a:r>
          </a:p>
        </p:txBody>
      </p:sp>
      <p:sp>
        <p:nvSpPr>
          <p:cNvPr id="6" name="Rectangle 5">
            <a:extLst>
              <a:ext uri="{FF2B5EF4-FFF2-40B4-BE49-F238E27FC236}">
                <a16:creationId xmlns:a16="http://schemas.microsoft.com/office/drawing/2014/main" id="{B2886C2B-12C1-676E-CA2D-421130AD4CDF}"/>
              </a:ext>
            </a:extLst>
          </p:cNvPr>
          <p:cNvSpPr/>
          <p:nvPr/>
        </p:nvSpPr>
        <p:spPr>
          <a:xfrm>
            <a:off x="864679" y="1876425"/>
            <a:ext cx="2072719" cy="304801"/>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 name="Image 7">
            <a:extLst>
              <a:ext uri="{FF2B5EF4-FFF2-40B4-BE49-F238E27FC236}">
                <a16:creationId xmlns:a16="http://schemas.microsoft.com/office/drawing/2014/main" id="{4EAF6FCB-523B-43E6-A3B0-08E54F544A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0490" y="3586438"/>
            <a:ext cx="2356755" cy="1833032"/>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C6BE9CD6-30A2-891D-F53C-31F7EA043D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6756" y="1907542"/>
            <a:ext cx="3829592" cy="3143156"/>
          </a:xfrm>
          <a:prstGeom prst="rect">
            <a:avLst/>
          </a:prstGeom>
          <a:effectLst>
            <a:outerShdw blurRad="292100" dist="139700" dir="2700000" algn="ctr" rotWithShape="0">
              <a:srgbClr val="000000">
                <a:alpha val="65000"/>
              </a:srgbClr>
            </a:outerShdw>
          </a:effectLst>
        </p:spPr>
      </p:pic>
      <p:sp>
        <p:nvSpPr>
          <p:cNvPr id="11" name="Rectangle 10">
            <a:extLst>
              <a:ext uri="{FF2B5EF4-FFF2-40B4-BE49-F238E27FC236}">
                <a16:creationId xmlns:a16="http://schemas.microsoft.com/office/drawing/2014/main" id="{41F92677-DAAE-2226-64CF-20F39F8FCA53}"/>
              </a:ext>
            </a:extLst>
          </p:cNvPr>
          <p:cNvSpPr/>
          <p:nvPr/>
        </p:nvSpPr>
        <p:spPr>
          <a:xfrm>
            <a:off x="5461557" y="1907542"/>
            <a:ext cx="1510744" cy="166364"/>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ZoneTexte 11">
            <a:extLst>
              <a:ext uri="{FF2B5EF4-FFF2-40B4-BE49-F238E27FC236}">
                <a16:creationId xmlns:a16="http://schemas.microsoft.com/office/drawing/2014/main" id="{4FAE21A3-D058-88C0-AF70-B05830364992}"/>
              </a:ext>
            </a:extLst>
          </p:cNvPr>
          <p:cNvSpPr txBox="1"/>
          <p:nvPr/>
        </p:nvSpPr>
        <p:spPr>
          <a:xfrm>
            <a:off x="6315338" y="5050697"/>
            <a:ext cx="2047875" cy="230832"/>
          </a:xfrm>
          <a:prstGeom prst="rect">
            <a:avLst/>
          </a:prstGeom>
          <a:noFill/>
        </p:spPr>
        <p:txBody>
          <a:bodyPr wrap="square">
            <a:spAutoFit/>
          </a:bodyPr>
          <a:lstStyle/>
          <a:p>
            <a:r>
              <a:rPr lang="fr-FR" sz="900" dirty="0"/>
              <a:t>SciSpace</a:t>
            </a:r>
          </a:p>
        </p:txBody>
      </p:sp>
    </p:spTree>
    <p:extLst>
      <p:ext uri="{BB962C8B-B14F-4D97-AF65-F5344CB8AC3E}">
        <p14:creationId xmlns:p14="http://schemas.microsoft.com/office/powerpoint/2010/main" val="857071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4CB6BF-2296-490C-8082-834750489C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178" y="148625"/>
            <a:ext cx="7192453" cy="5191019"/>
          </a:xfrm>
          <a:prstGeom prst="rect">
            <a:avLst/>
          </a:prstGeom>
        </p:spPr>
      </p:pic>
      <p:pic>
        <p:nvPicPr>
          <p:cNvPr id="6" name="Image 5">
            <a:extLst>
              <a:ext uri="{FF2B5EF4-FFF2-40B4-BE49-F238E27FC236}">
                <a16:creationId xmlns:a16="http://schemas.microsoft.com/office/drawing/2014/main" id="{56AD318B-EF90-4843-BC02-D84D04FFB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0498" y="3429000"/>
            <a:ext cx="5500613" cy="3354738"/>
          </a:xfrm>
          <a:prstGeom prst="rect">
            <a:avLst/>
          </a:prstGeom>
          <a:effectLst>
            <a:outerShdw blurRad="50800" dist="38100" dir="10800000" algn="r" rotWithShape="0">
              <a:prstClr val="black">
                <a:alpha val="40000"/>
              </a:prstClr>
            </a:outerShdw>
          </a:effectLst>
        </p:spPr>
      </p:pic>
      <p:sp>
        <p:nvSpPr>
          <p:cNvPr id="7" name="Rectangle 6">
            <a:extLst>
              <a:ext uri="{FF2B5EF4-FFF2-40B4-BE49-F238E27FC236}">
                <a16:creationId xmlns:a16="http://schemas.microsoft.com/office/drawing/2014/main" id="{DA059EB8-E915-4356-BDAF-152505770139}"/>
              </a:ext>
            </a:extLst>
          </p:cNvPr>
          <p:cNvSpPr/>
          <p:nvPr/>
        </p:nvSpPr>
        <p:spPr>
          <a:xfrm>
            <a:off x="628494" y="5502112"/>
            <a:ext cx="2651688" cy="246221"/>
          </a:xfrm>
          <a:prstGeom prst="rect">
            <a:avLst/>
          </a:prstGeom>
        </p:spPr>
        <p:txBody>
          <a:bodyPr wrap="none">
            <a:spAutoFit/>
          </a:bodyPr>
          <a:lstStyle/>
          <a:p>
            <a:r>
              <a:rPr lang="fr-FR" sz="1000" dirty="0">
                <a:hlinkClick r:id="rId5"/>
              </a:rPr>
              <a:t>https://sites.research.google/biomedexplorer/</a:t>
            </a:r>
            <a:endParaRPr lang="fr-FR" sz="1000" dirty="0"/>
          </a:p>
        </p:txBody>
      </p:sp>
    </p:spTree>
    <p:extLst>
      <p:ext uri="{BB962C8B-B14F-4D97-AF65-F5344CB8AC3E}">
        <p14:creationId xmlns:p14="http://schemas.microsoft.com/office/powerpoint/2010/main" val="338695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7B276D-A255-4FE1-92BA-688A346F20AE}"/>
              </a:ext>
            </a:extLst>
          </p:cNvPr>
          <p:cNvSpPr/>
          <p:nvPr/>
        </p:nvSpPr>
        <p:spPr>
          <a:xfrm>
            <a:off x="3550072" y="6489720"/>
            <a:ext cx="1545616" cy="246221"/>
          </a:xfrm>
          <a:prstGeom prst="rect">
            <a:avLst/>
          </a:prstGeom>
        </p:spPr>
        <p:txBody>
          <a:bodyPr wrap="none">
            <a:spAutoFit/>
          </a:bodyPr>
          <a:lstStyle/>
          <a:p>
            <a:r>
              <a:rPr lang="fr-FR" sz="1000" dirty="0">
                <a:hlinkClick r:id="rId3"/>
              </a:rPr>
              <a:t>https://arxivxplorer.com/</a:t>
            </a:r>
            <a:r>
              <a:rPr lang="fr-FR" sz="1000" dirty="0"/>
              <a:t> </a:t>
            </a:r>
          </a:p>
        </p:txBody>
      </p:sp>
      <p:pic>
        <p:nvPicPr>
          <p:cNvPr id="12" name="Image 11">
            <a:extLst>
              <a:ext uri="{FF2B5EF4-FFF2-40B4-BE49-F238E27FC236}">
                <a16:creationId xmlns:a16="http://schemas.microsoft.com/office/drawing/2014/main" id="{88BAAA4D-24DA-46A1-BA82-8B88AD8E15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426" y="122060"/>
            <a:ext cx="5532460" cy="3933106"/>
          </a:xfrm>
          <a:prstGeom prst="rect">
            <a:avLst/>
          </a:prstGeom>
        </p:spPr>
      </p:pic>
      <p:pic>
        <p:nvPicPr>
          <p:cNvPr id="2" name="Image 1">
            <a:extLst>
              <a:ext uri="{FF2B5EF4-FFF2-40B4-BE49-F238E27FC236}">
                <a16:creationId xmlns:a16="http://schemas.microsoft.com/office/drawing/2014/main" id="{E03F7D0D-26F1-435C-83D0-95330F62EE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2811" y="3092845"/>
            <a:ext cx="4963886" cy="339687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82375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DBFF0-A871-366E-5A17-EAAB3F8C358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FFF4D203-AD14-692D-64FB-3023CD99A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119" y="140539"/>
            <a:ext cx="5207945" cy="4491163"/>
          </a:xfrm>
          <a:prstGeom prst="rect">
            <a:avLst/>
          </a:prstGeom>
        </p:spPr>
      </p:pic>
      <p:pic>
        <p:nvPicPr>
          <p:cNvPr id="4" name="Image 3">
            <a:extLst>
              <a:ext uri="{FF2B5EF4-FFF2-40B4-BE49-F238E27FC236}">
                <a16:creationId xmlns:a16="http://schemas.microsoft.com/office/drawing/2014/main" id="{801DBE44-3BFB-F13D-669A-05472255B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7274" y="4187828"/>
            <a:ext cx="4142792" cy="2371012"/>
          </a:xfrm>
          <a:prstGeom prst="rect">
            <a:avLst/>
          </a:prstGeom>
        </p:spPr>
      </p:pic>
      <p:sp>
        <p:nvSpPr>
          <p:cNvPr id="9" name="ZoneTexte 8">
            <a:extLst>
              <a:ext uri="{FF2B5EF4-FFF2-40B4-BE49-F238E27FC236}">
                <a16:creationId xmlns:a16="http://schemas.microsoft.com/office/drawing/2014/main" id="{829471FB-10D6-DEE9-4F68-AE53D6445A72}"/>
              </a:ext>
            </a:extLst>
          </p:cNvPr>
          <p:cNvSpPr txBox="1"/>
          <p:nvPr/>
        </p:nvSpPr>
        <p:spPr>
          <a:xfrm>
            <a:off x="2814735" y="6558840"/>
            <a:ext cx="5330890" cy="276999"/>
          </a:xfrm>
          <a:prstGeom prst="rect">
            <a:avLst/>
          </a:prstGeom>
          <a:noFill/>
        </p:spPr>
        <p:txBody>
          <a:bodyPr wrap="square">
            <a:spAutoFit/>
          </a:bodyPr>
          <a:lstStyle/>
          <a:p>
            <a:r>
              <a:rPr lang="fr-FR" sz="1200" dirty="0">
                <a:hlinkClick r:id="rId5"/>
              </a:rPr>
              <a:t>https://www.ncbi.nlm.nih.gov/research/litsense/</a:t>
            </a:r>
            <a:r>
              <a:rPr lang="fr-FR" sz="1200" dirty="0"/>
              <a:t> </a:t>
            </a:r>
          </a:p>
        </p:txBody>
      </p:sp>
    </p:spTree>
    <p:extLst>
      <p:ext uri="{BB962C8B-B14F-4D97-AF65-F5344CB8AC3E}">
        <p14:creationId xmlns:p14="http://schemas.microsoft.com/office/powerpoint/2010/main" val="937687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859E34-4E57-492F-93CB-B1A99F4E0277}"/>
              </a:ext>
            </a:extLst>
          </p:cNvPr>
          <p:cNvSpPr/>
          <p:nvPr/>
        </p:nvSpPr>
        <p:spPr>
          <a:xfrm>
            <a:off x="2432050" y="6475512"/>
            <a:ext cx="4572000" cy="246221"/>
          </a:xfrm>
          <a:prstGeom prst="rect">
            <a:avLst/>
          </a:prstGeom>
        </p:spPr>
        <p:txBody>
          <a:bodyPr>
            <a:spAutoFit/>
          </a:bodyPr>
          <a:lstStyle/>
          <a:p>
            <a:r>
              <a:rPr lang="fr-FR" sz="1000" dirty="0">
                <a:hlinkClick r:id="rId3"/>
              </a:rPr>
              <a:t>https://recherche.pantheonsorbonne.fr/structures-recherche/rechercher-expertise</a:t>
            </a:r>
            <a:r>
              <a:rPr lang="fr-FR" sz="1000" dirty="0"/>
              <a:t> </a:t>
            </a:r>
          </a:p>
        </p:txBody>
      </p:sp>
      <p:pic>
        <p:nvPicPr>
          <p:cNvPr id="7" name="Image 6">
            <a:extLst>
              <a:ext uri="{FF2B5EF4-FFF2-40B4-BE49-F238E27FC236}">
                <a16:creationId xmlns:a16="http://schemas.microsoft.com/office/drawing/2014/main" id="{888C5ABE-546D-4F20-8741-761F261C15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4350" y="470108"/>
            <a:ext cx="6915300" cy="5917784"/>
          </a:xfrm>
          <a:prstGeom prst="rect">
            <a:avLst/>
          </a:prstGeom>
        </p:spPr>
      </p:pic>
    </p:spTree>
    <p:extLst>
      <p:ext uri="{BB962C8B-B14F-4D97-AF65-F5344CB8AC3E}">
        <p14:creationId xmlns:p14="http://schemas.microsoft.com/office/powerpoint/2010/main" val="840196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3B45858C-19D3-4D94-8297-98E0E9A1BC17}"/>
              </a:ext>
            </a:extLst>
          </p:cNvPr>
          <p:cNvSpPr txBox="1">
            <a:spLocks/>
          </p:cNvSpPr>
          <p:nvPr/>
        </p:nvSpPr>
        <p:spPr>
          <a:xfrm>
            <a:off x="458431" y="2164430"/>
            <a:ext cx="299914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w="3175" cmpd="sng">
                  <a:noFill/>
                </a:ln>
                <a:solidFill>
                  <a:srgbClr val="FED402"/>
                </a:solidFill>
                <a:effectLst/>
                <a:uLnTx/>
                <a:uFillTx/>
                <a:latin typeface="Calibri" panose="020F0502020204030204"/>
                <a:ea typeface="+mj-ea"/>
                <a:cs typeface="+mj-cs"/>
              </a:rPr>
              <a:t>Panorama d’outils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outils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Image 10">
            <a:extLst>
              <a:ext uri="{FF2B5EF4-FFF2-40B4-BE49-F238E27FC236}">
                <a16:creationId xmlns:a16="http://schemas.microsoft.com/office/drawing/2014/main" id="{BA1FA266-F3E4-43B7-B7AD-962616595E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452" y="2003001"/>
            <a:ext cx="712199" cy="712199"/>
          </a:xfrm>
          <a:prstGeom prst="rect">
            <a:avLst/>
          </a:prstGeom>
        </p:spPr>
      </p:pic>
      <p:sp>
        <p:nvSpPr>
          <p:cNvPr id="12" name="Rectangle 11">
            <a:extLst>
              <a:ext uri="{FF2B5EF4-FFF2-40B4-BE49-F238E27FC236}">
                <a16:creationId xmlns:a16="http://schemas.microsoft.com/office/drawing/2014/main" id="{5F67ABED-F8C5-46D3-992C-DC5AAF463728}"/>
              </a:ext>
            </a:extLst>
          </p:cNvPr>
          <p:cNvSpPr/>
          <p:nvPr/>
        </p:nvSpPr>
        <p:spPr>
          <a:xfrm>
            <a:off x="3457575" y="2826328"/>
            <a:ext cx="5609511" cy="2385268"/>
          </a:xfrm>
          <a:prstGeom prst="rect">
            <a:avLst/>
          </a:prstGeom>
          <a:solidFill>
            <a:srgbClr val="FED402"/>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IA génératives ne sont pas conçues pour produire toutes seules des références bibliographiques correctes.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L’IA générative tend à devenir une fonctionnalité standard des outils bibliographiques. En couplant recherche de références bibliographiques et LLM, la technique du RAG permet de diminuer les limites des IA génératives dans les outils académiques.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Selon les grandes familles, la plupart des outils proposent des fonctionnalités de base similaires. Ils peuvent se différencier par les données bibliographiques utilisées ou une orientation / fonctionnalité spécifique.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 La multiplication d’outils dopés à l’IA promet une démocratisation des assistants élargissant le domaine de la recherche d’informations.</a:t>
            </a:r>
          </a:p>
        </p:txBody>
      </p:sp>
    </p:spTree>
    <p:extLst>
      <p:ext uri="{BB962C8B-B14F-4D97-AF65-F5344CB8AC3E}">
        <p14:creationId xmlns:p14="http://schemas.microsoft.com/office/powerpoint/2010/main" val="1017371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27A055-1E99-48EF-8D66-CBC0FC83F0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531" y="820112"/>
            <a:ext cx="8381110" cy="5398645"/>
          </a:xfrm>
          <a:prstGeom prst="rect">
            <a:avLst/>
          </a:prstGeom>
        </p:spPr>
      </p:pic>
      <p:sp>
        <p:nvSpPr>
          <p:cNvPr id="5" name="Rectangle 4">
            <a:extLst>
              <a:ext uri="{FF2B5EF4-FFF2-40B4-BE49-F238E27FC236}">
                <a16:creationId xmlns:a16="http://schemas.microsoft.com/office/drawing/2014/main" id="{06B67116-26BC-4AFB-81B6-64F86F65FA58}"/>
              </a:ext>
            </a:extLst>
          </p:cNvPr>
          <p:cNvSpPr/>
          <p:nvPr/>
        </p:nvSpPr>
        <p:spPr>
          <a:xfrm>
            <a:off x="3326004" y="6218757"/>
            <a:ext cx="2222191" cy="246221"/>
          </a:xfrm>
          <a:prstGeom prst="rect">
            <a:avLst/>
          </a:prstGeom>
          <a:solidFill>
            <a:srgbClr val="000000"/>
          </a:solidFill>
        </p:spPr>
        <p:txBody>
          <a:bodyPr wrap="square">
            <a:spAutoFit/>
          </a:bodyPr>
          <a:lstStyle/>
          <a:p>
            <a:pPr algn="ctr"/>
            <a:r>
              <a:rPr lang="fr-FR" sz="1000" dirty="0">
                <a:hlinkClick r:id="rId4"/>
              </a:rPr>
              <a:t>A. Tay, 09/2023</a:t>
            </a:r>
            <a:endParaRPr lang="fr-FR" sz="1000" i="1" dirty="0"/>
          </a:p>
        </p:txBody>
      </p:sp>
    </p:spTree>
    <p:extLst>
      <p:ext uri="{BB962C8B-B14F-4D97-AF65-F5344CB8AC3E}">
        <p14:creationId xmlns:p14="http://schemas.microsoft.com/office/powerpoint/2010/main" val="1877228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26302E-3F40-BE5A-6FC9-251740E0D6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844" y="1247281"/>
            <a:ext cx="8187881" cy="4579783"/>
          </a:xfrm>
          <a:prstGeom prst="rect">
            <a:avLst/>
          </a:prstGeom>
        </p:spPr>
      </p:pic>
      <p:sp>
        <p:nvSpPr>
          <p:cNvPr id="2" name="ZoneTexte 1">
            <a:extLst>
              <a:ext uri="{FF2B5EF4-FFF2-40B4-BE49-F238E27FC236}">
                <a16:creationId xmlns:a16="http://schemas.microsoft.com/office/drawing/2014/main" id="{CE2CB956-EA9B-07D2-F3A7-4313D1AB95D9}"/>
              </a:ext>
            </a:extLst>
          </p:cNvPr>
          <p:cNvSpPr txBox="1"/>
          <p:nvPr/>
        </p:nvSpPr>
        <p:spPr>
          <a:xfrm>
            <a:off x="4155666" y="5960918"/>
            <a:ext cx="1328057" cy="230832"/>
          </a:xfrm>
          <a:prstGeom prst="rect">
            <a:avLst/>
          </a:prstGeom>
          <a:noFill/>
        </p:spPr>
        <p:txBody>
          <a:bodyPr wrap="square">
            <a:spAutoFit/>
          </a:bodyPr>
          <a:lstStyle/>
          <a:p>
            <a:r>
              <a:rPr lang="fr-FR" sz="900" dirty="0">
                <a:hlinkClick r:id="rId4"/>
              </a:rPr>
              <a:t>A. Zhao, 04/2025</a:t>
            </a:r>
            <a:endParaRPr lang="fr-FR" sz="900" dirty="0"/>
          </a:p>
        </p:txBody>
      </p:sp>
      <p:sp>
        <p:nvSpPr>
          <p:cNvPr id="3" name="ZoneTexte 2">
            <a:extLst>
              <a:ext uri="{FF2B5EF4-FFF2-40B4-BE49-F238E27FC236}">
                <a16:creationId xmlns:a16="http://schemas.microsoft.com/office/drawing/2014/main" id="{4CE08219-030B-E640-7F2B-8A196A507A9F}"/>
              </a:ext>
            </a:extLst>
          </p:cNvPr>
          <p:cNvSpPr txBox="1"/>
          <p:nvPr/>
        </p:nvSpPr>
        <p:spPr>
          <a:xfrm>
            <a:off x="988485" y="5151941"/>
            <a:ext cx="2216953" cy="400110"/>
          </a:xfrm>
          <a:prstGeom prst="rect">
            <a:avLst/>
          </a:prstGeom>
          <a:solidFill>
            <a:srgbClr val="FED402"/>
          </a:solidFill>
        </p:spPr>
        <p:txBody>
          <a:bodyPr wrap="square" rtlCol="0">
            <a:spAutoFit/>
          </a:bodyPr>
          <a:lstStyle/>
          <a:p>
            <a:pPr algn="ctr"/>
            <a:r>
              <a:rPr lang="fr-FR" sz="1000" dirty="0">
                <a:solidFill>
                  <a:schemeClr val="bg1"/>
                </a:solidFill>
              </a:rPr>
              <a:t>tchatbots</a:t>
            </a:r>
          </a:p>
          <a:p>
            <a:pPr algn="ctr"/>
            <a:r>
              <a:rPr lang="fr-FR" sz="1000" dirty="0">
                <a:solidFill>
                  <a:schemeClr val="bg1"/>
                </a:solidFill>
              </a:rPr>
              <a:t>moteurs de recherche « augmentés »</a:t>
            </a:r>
          </a:p>
        </p:txBody>
      </p:sp>
      <p:sp>
        <p:nvSpPr>
          <p:cNvPr id="4" name="ZoneTexte 3">
            <a:extLst>
              <a:ext uri="{FF2B5EF4-FFF2-40B4-BE49-F238E27FC236}">
                <a16:creationId xmlns:a16="http://schemas.microsoft.com/office/drawing/2014/main" id="{CEC72CF9-4D0F-13EC-C213-8AF53905956B}"/>
              </a:ext>
            </a:extLst>
          </p:cNvPr>
          <p:cNvSpPr txBox="1"/>
          <p:nvPr/>
        </p:nvSpPr>
        <p:spPr>
          <a:xfrm>
            <a:off x="3622078" y="5074997"/>
            <a:ext cx="2087412" cy="553998"/>
          </a:xfrm>
          <a:prstGeom prst="rect">
            <a:avLst/>
          </a:prstGeom>
          <a:solidFill>
            <a:srgbClr val="FED402"/>
          </a:solidFill>
        </p:spPr>
        <p:txBody>
          <a:bodyPr wrap="square" rtlCol="0">
            <a:spAutoFit/>
          </a:bodyPr>
          <a:lstStyle/>
          <a:p>
            <a:pPr algn="ctr"/>
            <a:r>
              <a:rPr lang="fr-FR" sz="1000" dirty="0">
                <a:solidFill>
                  <a:schemeClr val="bg1"/>
                </a:solidFill>
              </a:rPr>
              <a:t>bases de données bibliographiques et moteurs académiques « augmentés »</a:t>
            </a:r>
          </a:p>
        </p:txBody>
      </p:sp>
      <p:sp>
        <p:nvSpPr>
          <p:cNvPr id="6" name="ZoneTexte 5">
            <a:extLst>
              <a:ext uri="{FF2B5EF4-FFF2-40B4-BE49-F238E27FC236}">
                <a16:creationId xmlns:a16="http://schemas.microsoft.com/office/drawing/2014/main" id="{F55E81DC-7F00-6E5A-BA10-5B9F76C43F2E}"/>
              </a:ext>
            </a:extLst>
          </p:cNvPr>
          <p:cNvSpPr txBox="1"/>
          <p:nvPr/>
        </p:nvSpPr>
        <p:spPr>
          <a:xfrm>
            <a:off x="6255672" y="5229425"/>
            <a:ext cx="2087413" cy="245142"/>
          </a:xfrm>
          <a:prstGeom prst="rect">
            <a:avLst/>
          </a:prstGeom>
          <a:solidFill>
            <a:srgbClr val="FED402"/>
          </a:solidFill>
        </p:spPr>
        <p:txBody>
          <a:bodyPr wrap="square" rtlCol="0">
            <a:spAutoFit/>
          </a:bodyPr>
          <a:lstStyle/>
          <a:p>
            <a:pPr algn="ctr"/>
            <a:r>
              <a:rPr lang="fr-FR" sz="1000" dirty="0">
                <a:solidFill>
                  <a:schemeClr val="bg1"/>
                </a:solidFill>
              </a:rPr>
              <a:t>assistants</a:t>
            </a:r>
          </a:p>
        </p:txBody>
      </p:sp>
    </p:spTree>
    <p:extLst>
      <p:ext uri="{BB962C8B-B14F-4D97-AF65-F5344CB8AC3E}">
        <p14:creationId xmlns:p14="http://schemas.microsoft.com/office/powerpoint/2010/main" val="3306336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D41E42D-BF7F-6972-90FC-B4A43D80CD40}"/>
              </a:ext>
            </a:extLst>
          </p:cNvPr>
          <p:cNvPicPr>
            <a:picLocks noChangeAspect="1"/>
          </p:cNvPicPr>
          <p:nvPr/>
        </p:nvPicPr>
        <p:blipFill>
          <a:blip r:embed="rId3"/>
          <a:stretch>
            <a:fillRect/>
          </a:stretch>
        </p:blipFill>
        <p:spPr>
          <a:xfrm>
            <a:off x="638503" y="1649797"/>
            <a:ext cx="8064838" cy="4515756"/>
          </a:xfrm>
          <a:prstGeom prst="rect">
            <a:avLst/>
          </a:prstGeom>
        </p:spPr>
      </p:pic>
      <p:sp>
        <p:nvSpPr>
          <p:cNvPr id="2" name="Rectangle 1">
            <a:extLst>
              <a:ext uri="{FF2B5EF4-FFF2-40B4-BE49-F238E27FC236}">
                <a16:creationId xmlns:a16="http://schemas.microsoft.com/office/drawing/2014/main" id="{8165C442-220C-880D-A2AB-3149808AD333}"/>
              </a:ext>
            </a:extLst>
          </p:cNvPr>
          <p:cNvSpPr/>
          <p:nvPr/>
        </p:nvSpPr>
        <p:spPr>
          <a:xfrm>
            <a:off x="6357257" y="2691932"/>
            <a:ext cx="2148240" cy="2838011"/>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ZoneTexte 5">
            <a:extLst>
              <a:ext uri="{FF2B5EF4-FFF2-40B4-BE49-F238E27FC236}">
                <a16:creationId xmlns:a16="http://schemas.microsoft.com/office/drawing/2014/main" id="{CA05171A-AB45-1676-09FB-3DE76EC9C339}"/>
              </a:ext>
            </a:extLst>
          </p:cNvPr>
          <p:cNvSpPr txBox="1"/>
          <p:nvPr/>
        </p:nvSpPr>
        <p:spPr>
          <a:xfrm>
            <a:off x="4126638" y="6309261"/>
            <a:ext cx="1328057" cy="230832"/>
          </a:xfrm>
          <a:prstGeom prst="rect">
            <a:avLst/>
          </a:prstGeom>
          <a:noFill/>
        </p:spPr>
        <p:txBody>
          <a:bodyPr wrap="square">
            <a:spAutoFit/>
          </a:bodyPr>
          <a:lstStyle/>
          <a:p>
            <a:r>
              <a:rPr lang="fr-FR" sz="900" dirty="0">
                <a:hlinkClick r:id="rId4"/>
              </a:rPr>
              <a:t>A. Zhao, 04/2025</a:t>
            </a:r>
            <a:endParaRPr lang="fr-FR" sz="900" dirty="0"/>
          </a:p>
        </p:txBody>
      </p:sp>
    </p:spTree>
    <p:extLst>
      <p:ext uri="{BB962C8B-B14F-4D97-AF65-F5344CB8AC3E}">
        <p14:creationId xmlns:p14="http://schemas.microsoft.com/office/powerpoint/2010/main" val="1163816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447358" y="-404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3520291" y="1876680"/>
            <a:ext cx="303116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ED402"/>
                </a:solidFill>
                <a:latin typeface="+mn-lt"/>
              </a:rPr>
              <a:t>Panorama d’outils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outils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6154212" y="413544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EC9FB"/>
                </a:solidFill>
                <a:latin typeface="+mn-lt"/>
              </a:rPr>
              <a:t>Perspectives</a:t>
            </a:r>
          </a:p>
          <a:p>
            <a:pPr algn="l">
              <a:spcBef>
                <a:spcPts val="300"/>
              </a:spcBef>
            </a:pPr>
            <a:r>
              <a:rPr lang="fr-FR" sz="1400" cap="none" dirty="0">
                <a:latin typeface="+mn-lt"/>
              </a:rPr>
              <a:t>Critique des outils</a:t>
            </a:r>
          </a:p>
          <a:p>
            <a:pPr algn="l">
              <a:spcBef>
                <a:spcPts val="300"/>
              </a:spcBef>
            </a:pPr>
            <a:r>
              <a:rPr lang="fr-FR" sz="1400" cap="none" dirty="0">
                <a:latin typeface="+mn-lt"/>
              </a:rPr>
              <a:t>Méthodologie documentaire et IA</a:t>
            </a:r>
          </a:p>
          <a:p>
            <a:pPr algn="l">
              <a:spcBef>
                <a:spcPts val="300"/>
              </a:spcBef>
            </a:pPr>
            <a:r>
              <a:rPr lang="fr-FR" sz="1400" cap="none" dirty="0">
                <a:latin typeface="+mn-lt"/>
              </a:rPr>
              <a:t>Recherche d’informations académiques IA dans le contexte de la publication scientifique</a:t>
            </a:r>
            <a:endParaRPr lang="fr-FR" sz="1000" cap="none" dirty="0">
              <a:latin typeface="+mn-lt"/>
            </a:endParaRPr>
          </a:p>
        </p:txBody>
      </p:sp>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E3E8777F-E79B-44EC-8FF4-53CFEAF96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312" y="2003001"/>
            <a:ext cx="712199" cy="712199"/>
          </a:xfrm>
          <a:prstGeom prst="rect">
            <a:avLst/>
          </a:prstGeom>
        </p:spPr>
      </p:pic>
      <p:pic>
        <p:nvPicPr>
          <p:cNvPr id="15" name="Image 14">
            <a:extLst>
              <a:ext uri="{FF2B5EF4-FFF2-40B4-BE49-F238E27FC236}">
                <a16:creationId xmlns:a16="http://schemas.microsoft.com/office/drawing/2014/main" id="{F1AA0F1B-C834-4B4F-AE9E-05B12B5293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459" y="4135445"/>
            <a:ext cx="712199" cy="712199"/>
          </a:xfrm>
          <a:prstGeom prst="rect">
            <a:avLst/>
          </a:prstGeom>
        </p:spPr>
      </p:pic>
      <p:pic>
        <p:nvPicPr>
          <p:cNvPr id="21" name="Image 20">
            <a:extLst>
              <a:ext uri="{FF2B5EF4-FFF2-40B4-BE49-F238E27FC236}">
                <a16:creationId xmlns:a16="http://schemas.microsoft.com/office/drawing/2014/main" id="{D2973D6D-A14A-4FCD-91BF-A6044A6B9A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508" y="867973"/>
            <a:ext cx="712199" cy="712199"/>
          </a:xfrm>
          <a:prstGeom prst="rect">
            <a:avLst/>
          </a:prstGeom>
        </p:spPr>
      </p:pic>
    </p:spTree>
    <p:extLst>
      <p:ext uri="{BB962C8B-B14F-4D97-AF65-F5344CB8AC3E}">
        <p14:creationId xmlns:p14="http://schemas.microsoft.com/office/powerpoint/2010/main" val="2089329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B806E173-72A1-48D1-9F5B-9815D94DC80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généralistes et </a:t>
            </a:r>
            <a:r>
              <a:rPr kumimoji="0" lang="fr-FR" sz="2000" b="1" i="0" u="none" strike="noStrike" kern="1200" cap="none" spc="0" normalizeH="0" baseline="0" noProof="0" dirty="0" err="1">
                <a:ln w="3175" cmpd="sng">
                  <a:noFill/>
                </a:ln>
                <a:solidFill>
                  <a:srgbClr val="FED402"/>
                </a:solidFill>
                <a:effectLst/>
                <a:uLnTx/>
                <a:uFillTx/>
                <a:latin typeface="Calibri Light" panose="020F0302020204030204"/>
                <a:ea typeface="+mj-ea"/>
                <a:cs typeface="+mj-cs"/>
              </a:rPr>
              <a:t>tchatbots</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8C981FC2-671C-E46C-8508-6317AABA81E3}"/>
              </a:ext>
            </a:extLst>
          </p:cNvPr>
          <p:cNvPicPr>
            <a:picLocks noChangeAspect="1"/>
          </p:cNvPicPr>
          <p:nvPr/>
        </p:nvPicPr>
        <p:blipFill>
          <a:blip r:embed="rId3"/>
          <a:stretch>
            <a:fillRect/>
          </a:stretch>
        </p:blipFill>
        <p:spPr>
          <a:xfrm>
            <a:off x="442489" y="1779952"/>
            <a:ext cx="8440328" cy="3877216"/>
          </a:xfrm>
          <a:prstGeom prst="rect">
            <a:avLst/>
          </a:prstGeom>
        </p:spPr>
      </p:pic>
    </p:spTree>
    <p:extLst>
      <p:ext uri="{BB962C8B-B14F-4D97-AF65-F5344CB8AC3E}">
        <p14:creationId xmlns:p14="http://schemas.microsoft.com/office/powerpoint/2010/main" val="2383796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E5FF-9B7C-DDE3-8DA1-F6246982BF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D5BEFC-68BF-43ED-6962-FAAAC512AAB9}"/>
              </a:ext>
            </a:extLst>
          </p:cNvPr>
          <p:cNvSpPr/>
          <p:nvPr/>
        </p:nvSpPr>
        <p:spPr>
          <a:xfrm>
            <a:off x="4862512" y="6383179"/>
            <a:ext cx="2514600"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R. Van Noorden et J. M. Perkel, 09/2023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https://media.nature.com/lw767/magazine-assets/d41586-023-02980-0/d41586-023-02980-0_26075694.png">
            <a:extLst>
              <a:ext uri="{FF2B5EF4-FFF2-40B4-BE49-F238E27FC236}">
                <a16:creationId xmlns:a16="http://schemas.microsoft.com/office/drawing/2014/main" id="{93D7A565-7AD2-8AC1-A915-4D1C64CA4C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4000" y="1053043"/>
            <a:ext cx="4137024" cy="533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50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1DD7-1AF5-D590-341E-89246C53571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40E65D9-771A-26C9-D90D-31E7DA8FA392}"/>
              </a:ext>
            </a:extLst>
          </p:cNvPr>
          <p:cNvSpPr txBox="1"/>
          <p:nvPr/>
        </p:nvSpPr>
        <p:spPr>
          <a:xfrm>
            <a:off x="123668" y="5156849"/>
            <a:ext cx="1781332" cy="246221"/>
          </a:xfrm>
          <a:prstGeom prst="rect">
            <a:avLst/>
          </a:prstGeom>
          <a:noFill/>
        </p:spPr>
        <p:txBody>
          <a:bodyPr wrap="square">
            <a:spAutoFit/>
          </a:bodyPr>
          <a:lstStyle/>
          <a:p>
            <a:r>
              <a:rPr lang="fr-FR" sz="750" u="sng" dirty="0">
                <a:solidFill>
                  <a:srgbClr val="467886"/>
                </a:solidFill>
                <a:latin typeface="+mj-lt"/>
                <a:ea typeface="Times New Roman" panose="02020603050405020304" pitchFamily="18" charset="0"/>
                <a:hlinkClick r:id="rId3"/>
              </a:rPr>
              <a:t>J</a:t>
            </a:r>
            <a:r>
              <a:rPr lang="fr-FR" sz="1000" u="sng" dirty="0">
                <a:solidFill>
                  <a:srgbClr val="467886"/>
                </a:solidFill>
                <a:latin typeface="+mj-lt"/>
                <a:ea typeface="Times New Roman" panose="02020603050405020304" pitchFamily="18" charset="0"/>
                <a:hlinkClick r:id="rId3"/>
              </a:rPr>
              <a:t>. P. Andersen et al., 2025</a:t>
            </a:r>
            <a:endParaRPr lang="fr-FR" sz="1000" dirty="0">
              <a:latin typeface="+mj-lt"/>
            </a:endParaRPr>
          </a:p>
        </p:txBody>
      </p:sp>
      <p:pic>
        <p:nvPicPr>
          <p:cNvPr id="3" name="Image 2">
            <a:extLst>
              <a:ext uri="{FF2B5EF4-FFF2-40B4-BE49-F238E27FC236}">
                <a16:creationId xmlns:a16="http://schemas.microsoft.com/office/drawing/2014/main" id="{10B577A7-3548-B846-B4C4-C70D4CF715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639" y="902246"/>
            <a:ext cx="5395390" cy="4242976"/>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3B822257-A97A-498A-57C0-5FA6218CDF6A}"/>
              </a:ext>
            </a:extLst>
          </p:cNvPr>
          <p:cNvSpPr txBox="1"/>
          <p:nvPr/>
        </p:nvSpPr>
        <p:spPr>
          <a:xfrm>
            <a:off x="3635236" y="5536297"/>
            <a:ext cx="5508764" cy="1015663"/>
          </a:xfrm>
          <a:prstGeom prst="rect">
            <a:avLst/>
          </a:prstGeom>
          <a:solidFill>
            <a:schemeClr val="bg1"/>
          </a:solidFill>
        </p:spPr>
        <p:txBody>
          <a:bodyPr wrap="square">
            <a:spAutoFit/>
          </a:bodyPr>
          <a:lstStyle/>
          <a:p>
            <a:r>
              <a:rPr lang="fr-FR" sz="1500" dirty="0"/>
              <a:t>3 stratégies d’usage (</a:t>
            </a:r>
            <a:r>
              <a:rPr lang="fr-FR" sz="1500" i="1" dirty="0"/>
              <a:t>clusters</a:t>
            </a:r>
            <a:r>
              <a:rPr lang="fr-FR" sz="1500" dirty="0"/>
              <a:t>)</a:t>
            </a:r>
          </a:p>
          <a:p>
            <a:pPr marL="214313" indent="-214313">
              <a:buFontTx/>
              <a:buChar char="-"/>
            </a:pPr>
            <a:r>
              <a:rPr lang="fr-FR" sz="1500" dirty="0"/>
              <a:t>« cheval de trait », chargé de tâches répétitives ou fastidieuses</a:t>
            </a:r>
          </a:p>
          <a:p>
            <a:pPr marL="214313" indent="-214313">
              <a:buFontTx/>
              <a:buChar char="-"/>
            </a:pPr>
            <a:r>
              <a:rPr lang="fr-FR" sz="1500" dirty="0"/>
              <a:t>« assistant linguistique » pour l’aide rédactionnelle et éditoriale </a:t>
            </a:r>
          </a:p>
          <a:p>
            <a:pPr marL="214313" indent="-214313">
              <a:buFontTx/>
              <a:buChar char="-"/>
            </a:pPr>
            <a:r>
              <a:rPr lang="fr-FR" sz="1500" dirty="0"/>
              <a:t>« accélérateur de recherche » pour gagner en productivité </a:t>
            </a:r>
          </a:p>
        </p:txBody>
      </p:sp>
    </p:spTree>
    <p:extLst>
      <p:ext uri="{BB962C8B-B14F-4D97-AF65-F5344CB8AC3E}">
        <p14:creationId xmlns:p14="http://schemas.microsoft.com/office/powerpoint/2010/main" val="4191302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430226" y="2141538"/>
            <a:ext cx="7342173" cy="3649662"/>
          </a:xfrm>
        </p:spPr>
        <p:txBody>
          <a:bodyPr/>
          <a:lstStyle/>
          <a:p>
            <a:pPr marL="0" indent="0">
              <a:buNone/>
            </a:pPr>
            <a:r>
              <a:rPr lang="fr-FR" dirty="0"/>
              <a:t>principales IA génératives textuelles (05/2025)</a:t>
            </a:r>
            <a:endParaRPr lang="fr-FR" i="1"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2366555" y="3932873"/>
            <a:ext cx="1522596" cy="1061829"/>
          </a:xfrm>
          <a:prstGeom prst="rect">
            <a:avLst/>
          </a:prstGeom>
          <a:noFill/>
        </p:spPr>
        <p:txBody>
          <a:bodyPr wrap="square">
            <a:spAutoFit/>
          </a:bodyPr>
          <a:lstStyle/>
          <a:p>
            <a:r>
              <a:rPr lang="fr-FR" sz="1050" dirty="0">
                <a:hlinkClick r:id="rId3"/>
              </a:rPr>
              <a:t>https://www.bing.com/</a:t>
            </a:r>
            <a:r>
              <a:rPr lang="fr-FR" sz="1050" dirty="0"/>
              <a:t> </a:t>
            </a:r>
          </a:p>
          <a:p>
            <a:r>
              <a:rPr lang="fr-FR" sz="1050" dirty="0"/>
              <a:t>ou </a:t>
            </a:r>
            <a:r>
              <a:rPr lang="fr-FR" sz="1050" dirty="0">
                <a:hlinkClick r:id="rId4"/>
              </a:rPr>
              <a:t>https://copilot.microsoft.com/</a:t>
            </a:r>
            <a:endParaRPr lang="fr-FR" sz="1050" dirty="0"/>
          </a:p>
          <a:p>
            <a:r>
              <a:rPr lang="fr-FR" sz="1050" dirty="0"/>
              <a:t>ou Microsoft 365</a:t>
            </a:r>
          </a:p>
          <a:p>
            <a:r>
              <a:rPr lang="fr-FR" sz="1050" dirty="0"/>
              <a:t>(Microsoft, sur </a:t>
            </a:r>
            <a:r>
              <a:rPr lang="fr-FR" sz="1050" dirty="0" err="1"/>
              <a:t>GPT</a:t>
            </a:r>
            <a:r>
              <a:rPr lang="fr-FR" sz="1050" dirty="0"/>
              <a:t>)</a:t>
            </a:r>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386" y="2721127"/>
            <a:ext cx="1166386" cy="1166386"/>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3259" y="2753133"/>
            <a:ext cx="1161642" cy="1161642"/>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8822" y="2724558"/>
            <a:ext cx="1161642" cy="1161642"/>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72439" y="2753133"/>
            <a:ext cx="1161642" cy="1161642"/>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52131" y="2753133"/>
            <a:ext cx="1161642" cy="1161642"/>
          </a:xfrm>
          <a:prstGeom prst="rect">
            <a:avLst/>
          </a:prstGeom>
        </p:spPr>
      </p:pic>
      <p:sp>
        <p:nvSpPr>
          <p:cNvPr id="2" name="ZoneTexte 1">
            <a:extLst>
              <a:ext uri="{FF2B5EF4-FFF2-40B4-BE49-F238E27FC236}">
                <a16:creationId xmlns:a16="http://schemas.microsoft.com/office/drawing/2014/main" id="{D330E70D-5A0F-C668-59ED-DD24C2CFCDA1}"/>
              </a:ext>
            </a:extLst>
          </p:cNvPr>
          <p:cNvSpPr txBox="1"/>
          <p:nvPr/>
        </p:nvSpPr>
        <p:spPr>
          <a:xfrm>
            <a:off x="5762050" y="3980456"/>
            <a:ext cx="1684472" cy="1346522"/>
          </a:xfrm>
          <a:prstGeom prst="rect">
            <a:avLst/>
          </a:prstGeom>
          <a:noFill/>
        </p:spPr>
        <p:txBody>
          <a:bodyPr wrap="square">
            <a:spAutoFit/>
          </a:bodyPr>
          <a:lstStyle/>
          <a:p>
            <a:r>
              <a:rPr lang="fr-FR" sz="1050" dirty="0">
                <a:hlinkClick r:id="rId10"/>
              </a:rPr>
              <a:t>https://claude.ai/</a:t>
            </a:r>
            <a:endParaRPr lang="fr-FR" sz="1050" dirty="0"/>
          </a:p>
          <a:p>
            <a:r>
              <a:rPr lang="fr-FR" sz="1050" dirty="0"/>
              <a:t>(Anthropic) </a:t>
            </a:r>
          </a:p>
          <a:p>
            <a:endParaRPr lang="fr-FR" sz="1050" dirty="0"/>
          </a:p>
          <a:p>
            <a:endParaRPr lang="fr-FR" sz="1050" dirty="0"/>
          </a:p>
          <a:p>
            <a:endParaRPr lang="fr-FR" sz="1050" dirty="0"/>
          </a:p>
          <a:p>
            <a:endParaRPr lang="fr-FR" sz="1050" dirty="0"/>
          </a:p>
          <a:p>
            <a:endParaRPr lang="fr-FR" sz="1050" dirty="0"/>
          </a:p>
          <a:p>
            <a:r>
              <a:rPr lang="fr-FR" sz="800" dirty="0"/>
              <a:t>modèles Sonnet, Haïku, Opus...</a:t>
            </a:r>
          </a:p>
        </p:txBody>
      </p:sp>
      <p:sp>
        <p:nvSpPr>
          <p:cNvPr id="3" name="ZoneTexte 2">
            <a:extLst>
              <a:ext uri="{FF2B5EF4-FFF2-40B4-BE49-F238E27FC236}">
                <a16:creationId xmlns:a16="http://schemas.microsoft.com/office/drawing/2014/main" id="{2F34DECB-42F9-0248-BEBC-F8E78928DA2F}"/>
              </a:ext>
            </a:extLst>
          </p:cNvPr>
          <p:cNvSpPr txBox="1"/>
          <p:nvPr/>
        </p:nvSpPr>
        <p:spPr>
          <a:xfrm>
            <a:off x="814386" y="3938137"/>
            <a:ext cx="1905000" cy="1631216"/>
          </a:xfrm>
          <a:prstGeom prst="rect">
            <a:avLst/>
          </a:prstGeom>
          <a:noFill/>
        </p:spPr>
        <p:txBody>
          <a:bodyPr wrap="square">
            <a:spAutoFit/>
          </a:bodyPr>
          <a:lstStyle/>
          <a:p>
            <a:r>
              <a:rPr lang="fr-FR" sz="1050" dirty="0">
                <a:hlinkClick r:id="rId11"/>
              </a:rPr>
              <a:t>https://chatgpt.com/</a:t>
            </a:r>
            <a:r>
              <a:rPr lang="fr-FR" sz="1050" dirty="0"/>
              <a:t> </a:t>
            </a:r>
          </a:p>
          <a:p>
            <a:r>
              <a:rPr lang="fr-FR" sz="1050" dirty="0"/>
              <a:t>(OpenAI)</a:t>
            </a:r>
          </a:p>
          <a:p>
            <a:endParaRPr lang="fr-FR" sz="1050" dirty="0"/>
          </a:p>
          <a:p>
            <a:endParaRPr lang="fr-FR" sz="1050" dirty="0"/>
          </a:p>
          <a:p>
            <a:endParaRPr lang="fr-FR" sz="1050" dirty="0"/>
          </a:p>
          <a:p>
            <a:endParaRPr lang="fr-FR" sz="1050" dirty="0"/>
          </a:p>
          <a:p>
            <a:endParaRPr lang="fr-FR" sz="1050" dirty="0"/>
          </a:p>
          <a:p>
            <a:r>
              <a:rPr lang="fr-FR" sz="800" dirty="0"/>
              <a:t>modèles GPT-4o, 4.1, </a:t>
            </a:r>
            <a:br>
              <a:rPr lang="fr-FR" sz="800" dirty="0"/>
            </a:br>
            <a:r>
              <a:rPr lang="fr-FR" sz="800" dirty="0" err="1"/>
              <a:t>o3</a:t>
            </a:r>
            <a:r>
              <a:rPr lang="fr-FR" sz="800" dirty="0"/>
              <a:t>  et </a:t>
            </a:r>
            <a:r>
              <a:rPr lang="fr-FR" sz="800" dirty="0" err="1"/>
              <a:t>o4</a:t>
            </a:r>
            <a:r>
              <a:rPr lang="fr-FR" sz="800" dirty="0"/>
              <a:t> mini...</a:t>
            </a:r>
          </a:p>
          <a:p>
            <a:endParaRPr lang="fr-FR" sz="1050" dirty="0"/>
          </a:p>
        </p:txBody>
      </p:sp>
      <p:sp>
        <p:nvSpPr>
          <p:cNvPr id="5" name="ZoneTexte 4">
            <a:extLst>
              <a:ext uri="{FF2B5EF4-FFF2-40B4-BE49-F238E27FC236}">
                <a16:creationId xmlns:a16="http://schemas.microsoft.com/office/drawing/2014/main" id="{9699E6F0-0C07-B5BE-D793-8272D1D5234E}"/>
              </a:ext>
            </a:extLst>
          </p:cNvPr>
          <p:cNvSpPr txBox="1"/>
          <p:nvPr/>
        </p:nvSpPr>
        <p:spPr>
          <a:xfrm>
            <a:off x="7460724" y="4021824"/>
            <a:ext cx="1629472" cy="1485022"/>
          </a:xfrm>
          <a:prstGeom prst="rect">
            <a:avLst/>
          </a:prstGeom>
          <a:noFill/>
        </p:spPr>
        <p:txBody>
          <a:bodyPr wrap="square">
            <a:spAutoFit/>
          </a:bodyPr>
          <a:lstStyle/>
          <a:p>
            <a:r>
              <a:rPr lang="fr-FR" sz="1050" dirty="0">
                <a:hlinkClick r:id="rId12"/>
              </a:rPr>
              <a:t>https://chat.mistral.ai</a:t>
            </a:r>
            <a:endParaRPr lang="fr-FR" sz="1050" dirty="0"/>
          </a:p>
          <a:p>
            <a:r>
              <a:rPr lang="fr-FR" sz="1050" dirty="0"/>
              <a:t>(Mistral AI)</a:t>
            </a:r>
          </a:p>
          <a:p>
            <a:endParaRPr lang="fr-FR" sz="1050" dirty="0"/>
          </a:p>
          <a:p>
            <a:endParaRPr lang="fr-FR" sz="1050" dirty="0"/>
          </a:p>
          <a:p>
            <a:endParaRPr lang="fr-FR" sz="1050" dirty="0"/>
          </a:p>
          <a:p>
            <a:endParaRPr lang="fr-FR" sz="1050" dirty="0"/>
          </a:p>
          <a:p>
            <a:endParaRPr lang="fr-FR" sz="700" dirty="0"/>
          </a:p>
          <a:p>
            <a:r>
              <a:rPr lang="fr-FR" sz="800" dirty="0"/>
              <a:t>modèles Mistral Large, Small...</a:t>
            </a:r>
          </a:p>
          <a:p>
            <a:endParaRPr lang="fr-FR" sz="1050" dirty="0"/>
          </a:p>
        </p:txBody>
      </p:sp>
      <p:sp>
        <p:nvSpPr>
          <p:cNvPr id="6" name="ZoneTexte 5">
            <a:extLst>
              <a:ext uri="{FF2B5EF4-FFF2-40B4-BE49-F238E27FC236}">
                <a16:creationId xmlns:a16="http://schemas.microsoft.com/office/drawing/2014/main" id="{FA888EE3-D3C3-F27A-634C-047ED89FD8C3}"/>
              </a:ext>
            </a:extLst>
          </p:cNvPr>
          <p:cNvSpPr txBox="1"/>
          <p:nvPr/>
        </p:nvSpPr>
        <p:spPr>
          <a:xfrm>
            <a:off x="4037182" y="3932873"/>
            <a:ext cx="2354603" cy="1431161"/>
          </a:xfrm>
          <a:prstGeom prst="rect">
            <a:avLst/>
          </a:prstGeom>
          <a:noFill/>
        </p:spPr>
        <p:txBody>
          <a:bodyPr wrap="square">
            <a:spAutoFit/>
          </a:bodyPr>
          <a:lstStyle/>
          <a:p>
            <a:r>
              <a:rPr lang="fr-FR" sz="1050" dirty="0">
                <a:hlinkClick r:id="rId13"/>
              </a:rPr>
              <a:t>https://gemini.google.com</a:t>
            </a:r>
            <a:endParaRPr lang="fr-FR" sz="1050" dirty="0"/>
          </a:p>
          <a:p>
            <a:r>
              <a:rPr lang="fr-FR" sz="1050" dirty="0"/>
              <a:t>(Google)</a:t>
            </a:r>
          </a:p>
          <a:p>
            <a:endParaRPr lang="fr-FR" sz="1050" dirty="0"/>
          </a:p>
          <a:p>
            <a:endParaRPr lang="fr-FR" sz="1050" dirty="0"/>
          </a:p>
          <a:p>
            <a:endParaRPr lang="fr-FR" sz="1050" dirty="0"/>
          </a:p>
          <a:p>
            <a:endParaRPr lang="fr-FR" sz="1600" dirty="0"/>
          </a:p>
          <a:p>
            <a:endParaRPr lang="fr-FR" sz="1050" dirty="0"/>
          </a:p>
          <a:p>
            <a:r>
              <a:rPr lang="fr-FR" sz="800" dirty="0"/>
              <a:t>modèles Gemini 2.0, 2.5...</a:t>
            </a:r>
          </a:p>
        </p:txBody>
      </p:sp>
    </p:spTree>
    <p:extLst>
      <p:ext uri="{BB962C8B-B14F-4D97-AF65-F5344CB8AC3E}">
        <p14:creationId xmlns:p14="http://schemas.microsoft.com/office/powerpoint/2010/main" val="2522563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DeepSeek Logo">
            <a:extLst>
              <a:ext uri="{FF2B5EF4-FFF2-40B4-BE49-F238E27FC236}">
                <a16:creationId xmlns:a16="http://schemas.microsoft.com/office/drawing/2014/main" id="{8229C5AE-4460-7FE7-0B41-93EF04FDED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2" y="3036094"/>
            <a:ext cx="3714748" cy="78581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238A216-9696-18F5-0486-B7D4B119F2BD}"/>
              </a:ext>
            </a:extLst>
          </p:cNvPr>
          <p:cNvSpPr txBox="1"/>
          <p:nvPr/>
        </p:nvSpPr>
        <p:spPr>
          <a:xfrm>
            <a:off x="1333502" y="4119182"/>
            <a:ext cx="6096000" cy="253916"/>
          </a:xfrm>
          <a:prstGeom prst="rect">
            <a:avLst/>
          </a:prstGeom>
          <a:noFill/>
        </p:spPr>
        <p:txBody>
          <a:bodyPr wrap="square">
            <a:spAutoFit/>
          </a:bodyPr>
          <a:lstStyle/>
          <a:p>
            <a:r>
              <a:rPr lang="fr-FR" sz="1050" dirty="0">
                <a:hlinkClick r:id="rId3"/>
              </a:rPr>
              <a:t>https://www.deepseek.com/</a:t>
            </a:r>
            <a:r>
              <a:rPr lang="fr-FR" sz="1050" dirty="0"/>
              <a:t> (Hangzhou)</a:t>
            </a:r>
          </a:p>
        </p:txBody>
      </p:sp>
      <p:pic>
        <p:nvPicPr>
          <p:cNvPr id="4" name="Image 3">
            <a:extLst>
              <a:ext uri="{FF2B5EF4-FFF2-40B4-BE49-F238E27FC236}">
                <a16:creationId xmlns:a16="http://schemas.microsoft.com/office/drawing/2014/main" id="{6A56EC63-04FA-8F5B-1626-C571FDEEF099}"/>
              </a:ext>
            </a:extLst>
          </p:cNvPr>
          <p:cNvPicPr>
            <a:picLocks noChangeAspect="1"/>
          </p:cNvPicPr>
          <p:nvPr/>
        </p:nvPicPr>
        <p:blipFill>
          <a:blip r:embed="rId4"/>
          <a:stretch>
            <a:fillRect/>
          </a:stretch>
        </p:blipFill>
        <p:spPr>
          <a:xfrm>
            <a:off x="6019798" y="3040747"/>
            <a:ext cx="1819529" cy="781159"/>
          </a:xfrm>
          <a:prstGeom prst="rect">
            <a:avLst/>
          </a:prstGeom>
        </p:spPr>
      </p:pic>
      <p:sp>
        <p:nvSpPr>
          <p:cNvPr id="5" name="ZoneTexte 4">
            <a:extLst>
              <a:ext uri="{FF2B5EF4-FFF2-40B4-BE49-F238E27FC236}">
                <a16:creationId xmlns:a16="http://schemas.microsoft.com/office/drawing/2014/main" id="{B94CC798-D1EB-8FA1-9A1A-9E01C5A6176A}"/>
              </a:ext>
            </a:extLst>
          </p:cNvPr>
          <p:cNvSpPr txBox="1"/>
          <p:nvPr/>
        </p:nvSpPr>
        <p:spPr>
          <a:xfrm>
            <a:off x="6019798" y="4048069"/>
            <a:ext cx="2266950" cy="253916"/>
          </a:xfrm>
          <a:prstGeom prst="rect">
            <a:avLst/>
          </a:prstGeom>
          <a:noFill/>
        </p:spPr>
        <p:txBody>
          <a:bodyPr wrap="square">
            <a:spAutoFit/>
          </a:bodyPr>
          <a:lstStyle/>
          <a:p>
            <a:r>
              <a:rPr lang="fr-FR" sz="1050" dirty="0">
                <a:hlinkClick r:id="rId5"/>
              </a:rPr>
              <a:t>https://grok.com/</a:t>
            </a:r>
            <a:r>
              <a:rPr lang="fr-FR" sz="1050" dirty="0"/>
              <a:t> (</a:t>
            </a:r>
            <a:r>
              <a:rPr lang="fr-FR" sz="1050" dirty="0" err="1"/>
              <a:t>XAI</a:t>
            </a:r>
            <a:r>
              <a:rPr lang="fr-FR" sz="1050" dirty="0"/>
              <a:t>)</a:t>
            </a:r>
          </a:p>
        </p:txBody>
      </p:sp>
    </p:spTree>
    <p:extLst>
      <p:ext uri="{BB962C8B-B14F-4D97-AF65-F5344CB8AC3E}">
        <p14:creationId xmlns:p14="http://schemas.microsoft.com/office/powerpoint/2010/main" val="1062662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0" y="2159000"/>
            <a:ext cx="7599363" cy="3471863"/>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5063349" y="4313784"/>
            <a:ext cx="3049571" cy="577081"/>
          </a:xfrm>
          <a:prstGeom prst="rect">
            <a:avLst/>
          </a:prstGeom>
          <a:noFill/>
        </p:spPr>
        <p:txBody>
          <a:bodyPr wrap="square">
            <a:spAutoFit/>
          </a:bodyPr>
          <a:lstStyle/>
          <a:p>
            <a:r>
              <a:rPr lang="fr-FR" sz="1050" dirty="0">
                <a:hlinkClick r:id="rId3"/>
              </a:rPr>
              <a:t>https://duckduckgo.com/?q=DuckDuckGo+AI+Chat&amp;ia=chat&amp;duckai=1</a:t>
            </a:r>
            <a:r>
              <a:rPr lang="fr-FR" sz="1050" dirty="0"/>
              <a:t> (</a:t>
            </a:r>
            <a:r>
              <a:rPr lang="fr-FR" sz="1050" dirty="0" err="1"/>
              <a:t>DuckDuckGo</a:t>
            </a:r>
            <a:r>
              <a:rPr lang="fr-FR" sz="1050" dirty="0"/>
              <a:t>)</a:t>
            </a:r>
          </a:p>
          <a:p>
            <a:endParaRPr lang="fr-FR" sz="1050" dirty="0"/>
          </a:p>
        </p:txBody>
      </p:sp>
      <p:pic>
        <p:nvPicPr>
          <p:cNvPr id="3" name="Image 2">
            <a:extLst>
              <a:ext uri="{FF2B5EF4-FFF2-40B4-BE49-F238E27FC236}">
                <a16:creationId xmlns:a16="http://schemas.microsoft.com/office/drawing/2014/main" id="{4AF47569-CC92-CA86-3BD8-9BDA31CDDAE7}"/>
              </a:ext>
            </a:extLst>
          </p:cNvPr>
          <p:cNvPicPr>
            <a:picLocks noChangeAspect="1"/>
          </p:cNvPicPr>
          <p:nvPr/>
        </p:nvPicPr>
        <p:blipFill>
          <a:blip r:embed="rId4"/>
          <a:stretch>
            <a:fillRect/>
          </a:stretch>
        </p:blipFill>
        <p:spPr>
          <a:xfrm>
            <a:off x="1427461" y="3355246"/>
            <a:ext cx="2084382" cy="843122"/>
          </a:xfrm>
          <a:prstGeom prst="rect">
            <a:avLst/>
          </a:prstGeom>
        </p:spPr>
      </p:pic>
      <p:sp>
        <p:nvSpPr>
          <p:cNvPr id="5" name="ZoneTexte 4">
            <a:extLst>
              <a:ext uri="{FF2B5EF4-FFF2-40B4-BE49-F238E27FC236}">
                <a16:creationId xmlns:a16="http://schemas.microsoft.com/office/drawing/2014/main" id="{31B6D45F-2AF6-9442-032F-67A2B79E2BA4}"/>
              </a:ext>
            </a:extLst>
          </p:cNvPr>
          <p:cNvSpPr txBox="1"/>
          <p:nvPr/>
        </p:nvSpPr>
        <p:spPr>
          <a:xfrm>
            <a:off x="642339" y="3465183"/>
            <a:ext cx="388742" cy="646331"/>
          </a:xfrm>
          <a:prstGeom prst="rect">
            <a:avLst/>
          </a:prstGeom>
          <a:noFill/>
        </p:spPr>
        <p:txBody>
          <a:bodyPr wrap="square" rtlCol="0">
            <a:spAutoFit/>
          </a:bodyPr>
          <a:lstStyle/>
          <a:p>
            <a:r>
              <a:rPr lang="fr-FR" sz="3600" dirty="0"/>
              <a:t>+</a:t>
            </a:r>
          </a:p>
        </p:txBody>
      </p:sp>
      <p:sp>
        <p:nvSpPr>
          <p:cNvPr id="7" name="ZoneTexte 6">
            <a:extLst>
              <a:ext uri="{FF2B5EF4-FFF2-40B4-BE49-F238E27FC236}">
                <a16:creationId xmlns:a16="http://schemas.microsoft.com/office/drawing/2014/main" id="{65C0D813-51BF-1EFB-0C43-7EA569A82F89}"/>
              </a:ext>
            </a:extLst>
          </p:cNvPr>
          <p:cNvSpPr txBox="1"/>
          <p:nvPr/>
        </p:nvSpPr>
        <p:spPr>
          <a:xfrm>
            <a:off x="1413994" y="4198367"/>
            <a:ext cx="1522596" cy="253916"/>
          </a:xfrm>
          <a:prstGeom prst="rect">
            <a:avLst/>
          </a:prstGeom>
          <a:noFill/>
        </p:spPr>
        <p:txBody>
          <a:bodyPr wrap="square">
            <a:spAutoFit/>
          </a:bodyPr>
          <a:lstStyle/>
          <a:p>
            <a:r>
              <a:rPr lang="fr-FR" sz="1050" dirty="0">
                <a:hlinkClick r:id="rId5"/>
              </a:rPr>
              <a:t>https://poe.com</a:t>
            </a:r>
            <a:r>
              <a:rPr lang="fr-FR" sz="1050" dirty="0"/>
              <a:t> </a:t>
            </a:r>
          </a:p>
        </p:txBody>
      </p:sp>
      <p:pic>
        <p:nvPicPr>
          <p:cNvPr id="6" name="Graphique 5">
            <a:extLst>
              <a:ext uri="{FF2B5EF4-FFF2-40B4-BE49-F238E27FC236}">
                <a16:creationId xmlns:a16="http://schemas.microsoft.com/office/drawing/2014/main" id="{FA00DC3E-D565-6578-B880-F521F9B38E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1856" y="3355246"/>
            <a:ext cx="1048205" cy="843122"/>
          </a:xfrm>
          <a:prstGeom prst="rect">
            <a:avLst/>
          </a:prstGeom>
        </p:spPr>
      </p:pic>
      <p:sp>
        <p:nvSpPr>
          <p:cNvPr id="2" name="ZoneTexte 1">
            <a:extLst>
              <a:ext uri="{FF2B5EF4-FFF2-40B4-BE49-F238E27FC236}">
                <a16:creationId xmlns:a16="http://schemas.microsoft.com/office/drawing/2014/main" id="{587DE70D-B976-05B7-50E4-3648B477EEB2}"/>
              </a:ext>
            </a:extLst>
          </p:cNvPr>
          <p:cNvSpPr txBox="1"/>
          <p:nvPr/>
        </p:nvSpPr>
        <p:spPr>
          <a:xfrm>
            <a:off x="524424" y="6337762"/>
            <a:ext cx="8517976" cy="307777"/>
          </a:xfrm>
          <a:prstGeom prst="rect">
            <a:avLst/>
          </a:prstGeom>
          <a:noFill/>
        </p:spPr>
        <p:txBody>
          <a:bodyPr wrap="square">
            <a:spAutoFit/>
          </a:bodyPr>
          <a:lstStyle/>
          <a:p>
            <a:r>
              <a:rPr lang="fr-FR" sz="1400" dirty="0"/>
              <a:t>voir aussi </a:t>
            </a:r>
            <a:r>
              <a:rPr lang="fr-FR" sz="1400" dirty="0" err="1"/>
              <a:t>Ithaka</a:t>
            </a:r>
            <a:r>
              <a:rPr lang="fr-FR" sz="1400" dirty="0"/>
              <a:t> </a:t>
            </a:r>
            <a:r>
              <a:rPr lang="fr-FR" sz="1400" dirty="0" err="1"/>
              <a:t>S+R</a:t>
            </a:r>
            <a:r>
              <a:rPr lang="fr-FR" sz="1400" dirty="0"/>
              <a:t>. </a:t>
            </a:r>
            <a:r>
              <a:rPr lang="fr-FR" sz="1400" i="1" dirty="0"/>
              <a:t>Generative AI Product Tracker</a:t>
            </a:r>
            <a:r>
              <a:rPr lang="fr-FR" sz="1400" dirty="0"/>
              <a:t>. </a:t>
            </a:r>
            <a:r>
              <a:rPr lang="fr-FR" sz="1400" dirty="0">
                <a:hlinkClick r:id="rId8"/>
              </a:rPr>
              <a:t>https://sr.ithaka.org/our-work/generative-ai-product-tracker/</a:t>
            </a:r>
            <a:r>
              <a:rPr lang="fr-FR" sz="1400" dirty="0"/>
              <a:t> </a:t>
            </a:r>
          </a:p>
        </p:txBody>
      </p:sp>
    </p:spTree>
    <p:extLst>
      <p:ext uri="{BB962C8B-B14F-4D97-AF65-F5344CB8AC3E}">
        <p14:creationId xmlns:p14="http://schemas.microsoft.com/office/powerpoint/2010/main" val="2660048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nature.com/lw767/magazine-assets/d41586-023-02980-0/d41586-023-02980-0_26075704.png">
            <a:extLst>
              <a:ext uri="{FF2B5EF4-FFF2-40B4-BE49-F238E27FC236}">
                <a16:creationId xmlns:a16="http://schemas.microsoft.com/office/drawing/2014/main" id="{59B2F6B2-4C9D-40A9-ABB3-821465F29F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927" y="91601"/>
            <a:ext cx="4597975" cy="4390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CB69D61-4BB3-494F-A451-F1CAA3E491E8}"/>
              </a:ext>
            </a:extLst>
          </p:cNvPr>
          <p:cNvSpPr/>
          <p:nvPr/>
        </p:nvSpPr>
        <p:spPr>
          <a:xfrm>
            <a:off x="193867" y="4459111"/>
            <a:ext cx="2514600" cy="246221"/>
          </a:xfrm>
          <a:prstGeom prst="rect">
            <a:avLst/>
          </a:prstGeom>
        </p:spPr>
        <p:txBody>
          <a:bodyPr wrap="square">
            <a:spAutoFit/>
          </a:bodyPr>
          <a:lstStyle/>
          <a:p>
            <a:r>
              <a:rPr lang="fr-FR" sz="1000" dirty="0">
                <a:hlinkClick r:id="rId4"/>
              </a:rPr>
              <a:t>R. Van Noorden et J. M. Perkel, 09/2023</a:t>
            </a:r>
            <a:endParaRPr lang="fr-FR" sz="1000" dirty="0"/>
          </a:p>
        </p:txBody>
      </p:sp>
      <p:sp>
        <p:nvSpPr>
          <p:cNvPr id="10" name="Rectangle 9">
            <a:extLst>
              <a:ext uri="{FF2B5EF4-FFF2-40B4-BE49-F238E27FC236}">
                <a16:creationId xmlns:a16="http://schemas.microsoft.com/office/drawing/2014/main" id="{28D80DAC-3476-4B69-AC1D-8BACDFA8AD6F}"/>
              </a:ext>
            </a:extLst>
          </p:cNvPr>
          <p:cNvSpPr/>
          <p:nvPr/>
        </p:nvSpPr>
        <p:spPr>
          <a:xfrm>
            <a:off x="5779676" y="1032097"/>
            <a:ext cx="3009900" cy="1631216"/>
          </a:xfrm>
          <a:prstGeom prst="rect">
            <a:avLst/>
          </a:prstGeom>
        </p:spPr>
        <p:txBody>
          <a:bodyPr wrap="square">
            <a:spAutoFit/>
          </a:bodyPr>
          <a:lstStyle/>
          <a:p>
            <a:pPr marL="285750" indent="-285750">
              <a:spcAft>
                <a:spcPts val="600"/>
              </a:spcAft>
              <a:buFont typeface="Wingdings" panose="05000000000000000000" pitchFamily="2" charset="2"/>
              <a:buChar char="J"/>
            </a:pPr>
            <a:r>
              <a:rPr lang="fr-FR" dirty="0"/>
              <a:t>Productivité de la recherche</a:t>
            </a:r>
          </a:p>
          <a:p>
            <a:pPr marL="285750" indent="-285750">
              <a:spcAft>
                <a:spcPts val="600"/>
              </a:spcAft>
              <a:buFont typeface="Wingdings" panose="05000000000000000000" pitchFamily="2" charset="2"/>
              <a:buChar char="J"/>
            </a:pPr>
            <a:r>
              <a:rPr lang="fr-FR" dirty="0"/>
              <a:t>Créativité et idéation</a:t>
            </a:r>
          </a:p>
          <a:p>
            <a:pPr marL="285750" indent="-285750">
              <a:spcAft>
                <a:spcPts val="600"/>
              </a:spcAft>
              <a:buFont typeface="Wingdings" panose="05000000000000000000" pitchFamily="2" charset="2"/>
              <a:buChar char="J"/>
            </a:pPr>
            <a:r>
              <a:rPr lang="fr-FR" dirty="0"/>
              <a:t>Soutien linguistique et administratif</a:t>
            </a:r>
            <a:endParaRPr lang="en-US" dirty="0"/>
          </a:p>
        </p:txBody>
      </p:sp>
      <p:sp>
        <p:nvSpPr>
          <p:cNvPr id="2" name="Rectangle 1">
            <a:extLst>
              <a:ext uri="{FF2B5EF4-FFF2-40B4-BE49-F238E27FC236}">
                <a16:creationId xmlns:a16="http://schemas.microsoft.com/office/drawing/2014/main" id="{FA86D004-B448-4386-BD9D-9034DC61692C}"/>
              </a:ext>
            </a:extLst>
          </p:cNvPr>
          <p:cNvSpPr/>
          <p:nvPr/>
        </p:nvSpPr>
        <p:spPr>
          <a:xfrm>
            <a:off x="8435152" y="6611779"/>
            <a:ext cx="708848" cy="246221"/>
          </a:xfrm>
          <a:prstGeom prst="rect">
            <a:avLst/>
          </a:prstGeom>
        </p:spPr>
        <p:txBody>
          <a:bodyPr wrap="none">
            <a:spAutoFit/>
          </a:bodyPr>
          <a:lstStyle/>
          <a:p>
            <a:r>
              <a:rPr lang="fr-FR" sz="1000" dirty="0">
                <a:hlinkClick r:id="rId5"/>
              </a:rPr>
              <a:t>ERC, 2023</a:t>
            </a:r>
            <a:endParaRPr lang="fr-FR" sz="1000" dirty="0"/>
          </a:p>
        </p:txBody>
      </p:sp>
      <p:pic>
        <p:nvPicPr>
          <p:cNvPr id="3" name="Image 2">
            <a:extLst>
              <a:ext uri="{FF2B5EF4-FFF2-40B4-BE49-F238E27FC236}">
                <a16:creationId xmlns:a16="http://schemas.microsoft.com/office/drawing/2014/main" id="{114D6D79-8EBE-40F2-B4E7-D53B77F3A6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92287" y="3603808"/>
            <a:ext cx="4772691" cy="303889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767935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B69D61-4BB3-494F-A451-F1CAA3E491E8}"/>
              </a:ext>
            </a:extLst>
          </p:cNvPr>
          <p:cNvSpPr/>
          <p:nvPr/>
        </p:nvSpPr>
        <p:spPr>
          <a:xfrm>
            <a:off x="194733" y="4400766"/>
            <a:ext cx="2514600" cy="246221"/>
          </a:xfrm>
          <a:prstGeom prst="rect">
            <a:avLst/>
          </a:prstGeom>
        </p:spPr>
        <p:txBody>
          <a:bodyPr wrap="square">
            <a:spAutoFit/>
          </a:bodyPr>
          <a:lstStyle/>
          <a:p>
            <a:r>
              <a:rPr lang="fr-FR" sz="1000" dirty="0">
                <a:hlinkClick r:id="rId3"/>
              </a:rPr>
              <a:t>R. Van Noorden et J. M. Perkel, 09/2023</a:t>
            </a:r>
            <a:endParaRPr lang="fr-FR" sz="1000" dirty="0"/>
          </a:p>
        </p:txBody>
      </p:sp>
      <p:pic>
        <p:nvPicPr>
          <p:cNvPr id="2050" name="Picture 2" descr="https://media.nature.com/lw767/magazine-assets/d41586-023-02980-0/d41586-023-02980-0_26075706.png">
            <a:extLst>
              <a:ext uri="{FF2B5EF4-FFF2-40B4-BE49-F238E27FC236}">
                <a16:creationId xmlns:a16="http://schemas.microsoft.com/office/drawing/2014/main" id="{C953A50D-568C-4503-AD00-71DE5A5EE67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212" y="83255"/>
            <a:ext cx="4557432" cy="43513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FBD371-1E8F-41B9-B6C0-A21755492141}"/>
              </a:ext>
            </a:extLst>
          </p:cNvPr>
          <p:cNvSpPr/>
          <p:nvPr/>
        </p:nvSpPr>
        <p:spPr>
          <a:xfrm>
            <a:off x="5623279" y="1348470"/>
            <a:ext cx="3009900" cy="1985159"/>
          </a:xfrm>
          <a:prstGeom prst="rect">
            <a:avLst/>
          </a:prstGeom>
        </p:spPr>
        <p:txBody>
          <a:bodyPr wrap="square">
            <a:spAutoFit/>
          </a:bodyPr>
          <a:lstStyle/>
          <a:p>
            <a:pPr marL="285750" indent="-285750">
              <a:spcAft>
                <a:spcPts val="600"/>
              </a:spcAft>
              <a:buFont typeface="Wingdings" panose="05000000000000000000" pitchFamily="2" charset="2"/>
              <a:buChar char="L"/>
            </a:pPr>
            <a:r>
              <a:rPr lang="fr-FR" dirty="0"/>
              <a:t>Intégrité et éthique de la recherche</a:t>
            </a:r>
          </a:p>
          <a:p>
            <a:pPr marL="285750" indent="-285750">
              <a:spcAft>
                <a:spcPts val="600"/>
              </a:spcAft>
              <a:buFont typeface="Wingdings" panose="05000000000000000000" pitchFamily="2" charset="2"/>
              <a:buChar char="L"/>
            </a:pPr>
            <a:r>
              <a:rPr lang="fr-FR" dirty="0"/>
              <a:t>Qualité de la littérature et de l’information</a:t>
            </a:r>
          </a:p>
          <a:p>
            <a:pPr marL="285750" indent="-285750">
              <a:spcAft>
                <a:spcPts val="600"/>
              </a:spcAft>
              <a:buFont typeface="Wingdings" panose="05000000000000000000" pitchFamily="2" charset="2"/>
              <a:buChar char="L"/>
            </a:pPr>
            <a:r>
              <a:rPr lang="fr-FR" dirty="0"/>
              <a:t>Défis pédagogiques</a:t>
            </a:r>
          </a:p>
          <a:p>
            <a:pPr marL="285750" indent="-285750">
              <a:spcAft>
                <a:spcPts val="600"/>
              </a:spcAft>
              <a:buFont typeface="Wingdings" panose="05000000000000000000" pitchFamily="2" charset="2"/>
              <a:buChar char="L"/>
            </a:pPr>
            <a:r>
              <a:rPr lang="fr-FR" dirty="0"/>
              <a:t>Enjeux environnementaux</a:t>
            </a:r>
          </a:p>
        </p:txBody>
      </p:sp>
      <p:pic>
        <p:nvPicPr>
          <p:cNvPr id="2" name="Image 1">
            <a:extLst>
              <a:ext uri="{FF2B5EF4-FFF2-40B4-BE49-F238E27FC236}">
                <a16:creationId xmlns:a16="http://schemas.microsoft.com/office/drawing/2014/main" id="{B0C5A694-BD19-468F-BC16-D6BC8898A93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4983" y="3831037"/>
            <a:ext cx="4570581" cy="2829407"/>
          </a:xfrm>
          <a:prstGeom prst="rect">
            <a:avLst/>
          </a:prstGeom>
        </p:spPr>
      </p:pic>
      <p:sp>
        <p:nvSpPr>
          <p:cNvPr id="3" name="Rectangle 2">
            <a:extLst>
              <a:ext uri="{FF2B5EF4-FFF2-40B4-BE49-F238E27FC236}">
                <a16:creationId xmlns:a16="http://schemas.microsoft.com/office/drawing/2014/main" id="{F447CD3D-E576-4512-BD11-EE2CF21C2175}"/>
              </a:ext>
            </a:extLst>
          </p:cNvPr>
          <p:cNvSpPr/>
          <p:nvPr/>
        </p:nvSpPr>
        <p:spPr>
          <a:xfrm>
            <a:off x="8375887" y="6598355"/>
            <a:ext cx="708848" cy="246221"/>
          </a:xfrm>
          <a:prstGeom prst="rect">
            <a:avLst/>
          </a:prstGeom>
        </p:spPr>
        <p:txBody>
          <a:bodyPr wrap="none">
            <a:spAutoFit/>
          </a:bodyPr>
          <a:lstStyle/>
          <a:p>
            <a:r>
              <a:rPr lang="fr-FR" sz="1000" dirty="0">
                <a:hlinkClick r:id="rId6"/>
              </a:rPr>
              <a:t>ERC, 2023</a:t>
            </a:r>
            <a:endParaRPr lang="fr-FR" sz="1000" dirty="0"/>
          </a:p>
        </p:txBody>
      </p:sp>
    </p:spTree>
    <p:extLst>
      <p:ext uri="{BB962C8B-B14F-4D97-AF65-F5344CB8AC3E}">
        <p14:creationId xmlns:p14="http://schemas.microsoft.com/office/powerpoint/2010/main" val="2372636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703106-F494-48B3-ADC0-B262CA0236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837" y="272471"/>
            <a:ext cx="4296731" cy="1181347"/>
          </a:xfrm>
          <a:prstGeom prst="rect">
            <a:avLst/>
          </a:prstGeom>
        </p:spPr>
      </p:pic>
      <p:pic>
        <p:nvPicPr>
          <p:cNvPr id="5" name="Image 4">
            <a:extLst>
              <a:ext uri="{FF2B5EF4-FFF2-40B4-BE49-F238E27FC236}">
                <a16:creationId xmlns:a16="http://schemas.microsoft.com/office/drawing/2014/main" id="{3E2CE57F-11B0-4686-B2E1-C8D6A10545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778"/>
          <a:stretch/>
        </p:blipFill>
        <p:spPr>
          <a:xfrm>
            <a:off x="4710814" y="188833"/>
            <a:ext cx="4296731" cy="3132000"/>
          </a:xfrm>
          <a:prstGeom prst="rect">
            <a:avLst/>
          </a:prstGeom>
        </p:spPr>
      </p:pic>
      <p:pic>
        <p:nvPicPr>
          <p:cNvPr id="6" name="Image 5">
            <a:extLst>
              <a:ext uri="{FF2B5EF4-FFF2-40B4-BE49-F238E27FC236}">
                <a16:creationId xmlns:a16="http://schemas.microsoft.com/office/drawing/2014/main" id="{0A3114C4-9FDA-4084-9E8B-EAB4290100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2838" y="3506876"/>
            <a:ext cx="4370803" cy="533413"/>
          </a:xfrm>
          <a:prstGeom prst="rect">
            <a:avLst/>
          </a:prstGeom>
        </p:spPr>
      </p:pic>
      <p:pic>
        <p:nvPicPr>
          <p:cNvPr id="7" name="Image 6">
            <a:extLst>
              <a:ext uri="{FF2B5EF4-FFF2-40B4-BE49-F238E27FC236}">
                <a16:creationId xmlns:a16="http://schemas.microsoft.com/office/drawing/2014/main" id="{FF2452A0-8BE4-4EDE-A242-A439715D3E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690" r="2690" b="28168"/>
          <a:stretch/>
        </p:blipFill>
        <p:spPr>
          <a:xfrm>
            <a:off x="4710813" y="3506876"/>
            <a:ext cx="4296732" cy="3132000"/>
          </a:xfrm>
          <a:prstGeom prst="rect">
            <a:avLst/>
          </a:prstGeom>
        </p:spPr>
      </p:pic>
      <p:sp>
        <p:nvSpPr>
          <p:cNvPr id="10" name="Rectangle 9">
            <a:extLst>
              <a:ext uri="{FF2B5EF4-FFF2-40B4-BE49-F238E27FC236}">
                <a16:creationId xmlns:a16="http://schemas.microsoft.com/office/drawing/2014/main" id="{C272334B-2122-4799-9512-389CCEDCBB02}"/>
              </a:ext>
            </a:extLst>
          </p:cNvPr>
          <p:cNvSpPr/>
          <p:nvPr/>
        </p:nvSpPr>
        <p:spPr>
          <a:xfrm>
            <a:off x="1559912" y="6122007"/>
            <a:ext cx="1802225" cy="369332"/>
          </a:xfrm>
          <a:prstGeom prst="rect">
            <a:avLst/>
          </a:prstGeom>
        </p:spPr>
        <p:txBody>
          <a:bodyPr wrap="none">
            <a:spAutoFit/>
          </a:bodyPr>
          <a:lstStyle/>
          <a:p>
            <a:r>
              <a:rPr lang="fr-FR" dirty="0"/>
              <a:t>#fausses sources </a:t>
            </a:r>
          </a:p>
        </p:txBody>
      </p:sp>
      <p:sp>
        <p:nvSpPr>
          <p:cNvPr id="2" name="Rectangle 1">
            <a:extLst>
              <a:ext uri="{FF2B5EF4-FFF2-40B4-BE49-F238E27FC236}">
                <a16:creationId xmlns:a16="http://schemas.microsoft.com/office/drawing/2014/main" id="{D7E28166-3B89-4064-8E12-4BDE8E00B7A7}"/>
              </a:ext>
            </a:extLst>
          </p:cNvPr>
          <p:cNvSpPr/>
          <p:nvPr/>
        </p:nvSpPr>
        <p:spPr>
          <a:xfrm>
            <a:off x="8302988" y="6638876"/>
            <a:ext cx="801823" cy="215444"/>
          </a:xfrm>
          <a:prstGeom prst="rect">
            <a:avLst/>
          </a:prstGeom>
        </p:spPr>
        <p:txBody>
          <a:bodyPr wrap="none">
            <a:spAutoFit/>
          </a:bodyPr>
          <a:lstStyle/>
          <a:p>
            <a:r>
              <a:rPr lang="fr-FR" sz="800" dirty="0"/>
              <a:t>exemples Bard</a:t>
            </a:r>
          </a:p>
        </p:txBody>
      </p:sp>
    </p:spTree>
    <p:extLst>
      <p:ext uri="{BB962C8B-B14F-4D97-AF65-F5344CB8AC3E}">
        <p14:creationId xmlns:p14="http://schemas.microsoft.com/office/powerpoint/2010/main" val="4132884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E73AA6-3709-B619-C215-27B2CBB80DE1}"/>
              </a:ext>
            </a:extLst>
          </p:cNvPr>
          <p:cNvSpPr/>
          <p:nvPr/>
        </p:nvSpPr>
        <p:spPr>
          <a:xfrm>
            <a:off x="2975201" y="6142934"/>
            <a:ext cx="4068101" cy="369332"/>
          </a:xfrm>
          <a:prstGeom prst="rect">
            <a:avLst/>
          </a:prstGeom>
        </p:spPr>
        <p:txBody>
          <a:bodyPr wrap="none">
            <a:spAutoFit/>
          </a:bodyPr>
          <a:lstStyle/>
          <a:p>
            <a:r>
              <a:rPr lang="fr-FR" dirty="0"/>
              <a:t>#méconnaissance du monde académique</a:t>
            </a:r>
          </a:p>
        </p:txBody>
      </p:sp>
      <p:pic>
        <p:nvPicPr>
          <p:cNvPr id="4" name="Image 3">
            <a:extLst>
              <a:ext uri="{FF2B5EF4-FFF2-40B4-BE49-F238E27FC236}">
                <a16:creationId xmlns:a16="http://schemas.microsoft.com/office/drawing/2014/main" id="{B61FE282-4E14-880A-3869-58604B75CADF}"/>
              </a:ext>
            </a:extLst>
          </p:cNvPr>
          <p:cNvPicPr>
            <a:picLocks noChangeAspect="1"/>
          </p:cNvPicPr>
          <p:nvPr/>
        </p:nvPicPr>
        <p:blipFill>
          <a:blip r:embed="rId3"/>
          <a:stretch>
            <a:fillRect/>
          </a:stretch>
        </p:blipFill>
        <p:spPr>
          <a:xfrm>
            <a:off x="1375916" y="823549"/>
            <a:ext cx="6392167" cy="5210902"/>
          </a:xfrm>
          <a:prstGeom prst="rect">
            <a:avLst/>
          </a:prstGeom>
        </p:spPr>
      </p:pic>
      <p:sp>
        <p:nvSpPr>
          <p:cNvPr id="5" name="Rectangle 4">
            <a:extLst>
              <a:ext uri="{FF2B5EF4-FFF2-40B4-BE49-F238E27FC236}">
                <a16:creationId xmlns:a16="http://schemas.microsoft.com/office/drawing/2014/main" id="{C3D23216-6892-9348-6A82-62C8E761EC0C}"/>
              </a:ext>
            </a:extLst>
          </p:cNvPr>
          <p:cNvSpPr/>
          <p:nvPr/>
        </p:nvSpPr>
        <p:spPr>
          <a:xfrm>
            <a:off x="1459551" y="936237"/>
            <a:ext cx="1095759" cy="5001100"/>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0D4EDD4-AF5E-CE42-34F7-D1D0829F86BF}"/>
              </a:ext>
            </a:extLst>
          </p:cNvPr>
          <p:cNvSpPr/>
          <p:nvPr/>
        </p:nvSpPr>
        <p:spPr>
          <a:xfrm>
            <a:off x="8377443" y="6642556"/>
            <a:ext cx="766557" cy="215444"/>
          </a:xfrm>
          <a:prstGeom prst="rect">
            <a:avLst/>
          </a:prstGeom>
        </p:spPr>
        <p:txBody>
          <a:bodyPr wrap="none">
            <a:spAutoFit/>
          </a:bodyPr>
          <a:lstStyle/>
          <a:p>
            <a:r>
              <a:rPr lang="fr-FR" sz="800" dirty="0"/>
              <a:t>exemple Grok</a:t>
            </a:r>
          </a:p>
        </p:txBody>
      </p:sp>
    </p:spTree>
    <p:extLst>
      <p:ext uri="{BB962C8B-B14F-4D97-AF65-F5344CB8AC3E}">
        <p14:creationId xmlns:p14="http://schemas.microsoft.com/office/powerpoint/2010/main" val="3316716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F24823C8-1DBF-4964-BF94-4CD645450EDD}"/>
              </a:ext>
            </a:extLst>
          </p:cNvPr>
          <p:cNvSpPr txBox="1">
            <a:spLocks/>
          </p:cNvSpPr>
          <p:nvPr/>
        </p:nvSpPr>
        <p:spPr>
          <a:xfrm>
            <a:off x="455119" y="206244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pic>
        <p:nvPicPr>
          <p:cNvPr id="11" name="Image 10">
            <a:extLst>
              <a:ext uri="{FF2B5EF4-FFF2-40B4-BE49-F238E27FC236}">
                <a16:creationId xmlns:a16="http://schemas.microsoft.com/office/drawing/2014/main" id="{211A9A4D-5937-45F0-AA99-EE375B9A70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913" y="2716801"/>
            <a:ext cx="712199" cy="712199"/>
          </a:xfrm>
          <a:prstGeom prst="rect">
            <a:avLst/>
          </a:prstGeom>
        </p:spPr>
      </p:pic>
      <p:sp>
        <p:nvSpPr>
          <p:cNvPr id="13" name="Rectangle 12">
            <a:extLst>
              <a:ext uri="{FF2B5EF4-FFF2-40B4-BE49-F238E27FC236}">
                <a16:creationId xmlns:a16="http://schemas.microsoft.com/office/drawing/2014/main" id="{AAAD36FF-253C-447D-8D56-3217049B3751}"/>
              </a:ext>
            </a:extLst>
          </p:cNvPr>
          <p:cNvSpPr/>
          <p:nvPr/>
        </p:nvSpPr>
        <p:spPr>
          <a:xfrm>
            <a:off x="3317631" y="3505200"/>
            <a:ext cx="5749455" cy="1277273"/>
          </a:xfrm>
          <a:prstGeom prst="rect">
            <a:avLst/>
          </a:prstGeom>
          <a:solidFill>
            <a:srgbClr val="8795DE"/>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pour les moteurs de recherche généraliste, les outils de recherche bibliographique utilisent fondamentalement l’IA générative, couplée à d’autres méthodes.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L’IA générative de type LLM propose 3 grandes fonctionnalités : résumé/synthèse ; extraction d’information ; conversation.</a:t>
            </a:r>
          </a:p>
        </p:txBody>
      </p:sp>
    </p:spTree>
    <p:extLst>
      <p:ext uri="{BB962C8B-B14F-4D97-AF65-F5344CB8AC3E}">
        <p14:creationId xmlns:p14="http://schemas.microsoft.com/office/powerpoint/2010/main" val="1446665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9758A4B-B4E0-41E3-90F8-439F4F9AF7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2198" y="804274"/>
            <a:ext cx="3212002" cy="5377451"/>
          </a:xfrm>
          <a:prstGeom prst="rect">
            <a:avLst/>
          </a:prstGeom>
        </p:spPr>
      </p:pic>
      <p:pic>
        <p:nvPicPr>
          <p:cNvPr id="6" name="Image 5">
            <a:extLst>
              <a:ext uri="{FF2B5EF4-FFF2-40B4-BE49-F238E27FC236}">
                <a16:creationId xmlns:a16="http://schemas.microsoft.com/office/drawing/2014/main" id="{C329B365-D06B-4869-BF22-870F06CEE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6130" y="804274"/>
            <a:ext cx="3161202" cy="5377451"/>
          </a:xfrm>
          <a:prstGeom prst="rect">
            <a:avLst/>
          </a:prstGeom>
        </p:spPr>
      </p:pic>
      <p:sp>
        <p:nvSpPr>
          <p:cNvPr id="9" name="Rectangle 8">
            <a:extLst>
              <a:ext uri="{FF2B5EF4-FFF2-40B4-BE49-F238E27FC236}">
                <a16:creationId xmlns:a16="http://schemas.microsoft.com/office/drawing/2014/main" id="{F7C196B1-2B08-45E9-A0E6-6A5D5A295863}"/>
              </a:ext>
            </a:extLst>
          </p:cNvPr>
          <p:cNvSpPr/>
          <p:nvPr/>
        </p:nvSpPr>
        <p:spPr>
          <a:xfrm>
            <a:off x="2380713" y="6414644"/>
            <a:ext cx="4602542" cy="369332"/>
          </a:xfrm>
          <a:prstGeom prst="rect">
            <a:avLst/>
          </a:prstGeom>
        </p:spPr>
        <p:txBody>
          <a:bodyPr wrap="none">
            <a:spAutoFit/>
          </a:bodyPr>
          <a:lstStyle/>
          <a:p>
            <a:r>
              <a:rPr lang="fr-FR" dirty="0"/>
              <a:t>#non reproductibilité et manque de robustesse</a:t>
            </a:r>
          </a:p>
        </p:txBody>
      </p:sp>
      <p:sp>
        <p:nvSpPr>
          <p:cNvPr id="7" name="Rectangle 6">
            <a:extLst>
              <a:ext uri="{FF2B5EF4-FFF2-40B4-BE49-F238E27FC236}">
                <a16:creationId xmlns:a16="http://schemas.microsoft.com/office/drawing/2014/main" id="{E778D28F-831B-4907-8519-A98D9EBE3566}"/>
              </a:ext>
            </a:extLst>
          </p:cNvPr>
          <p:cNvSpPr/>
          <p:nvPr/>
        </p:nvSpPr>
        <p:spPr>
          <a:xfrm>
            <a:off x="8175907" y="6633031"/>
            <a:ext cx="1024639" cy="215444"/>
          </a:xfrm>
          <a:prstGeom prst="rect">
            <a:avLst/>
          </a:prstGeom>
        </p:spPr>
        <p:txBody>
          <a:bodyPr wrap="none">
            <a:spAutoFit/>
          </a:bodyPr>
          <a:lstStyle/>
          <a:p>
            <a:r>
              <a:rPr lang="fr-FR" sz="800" dirty="0"/>
              <a:t>exemples Perplexity</a:t>
            </a:r>
          </a:p>
        </p:txBody>
      </p:sp>
    </p:spTree>
    <p:extLst>
      <p:ext uri="{BB962C8B-B14F-4D97-AF65-F5344CB8AC3E}">
        <p14:creationId xmlns:p14="http://schemas.microsoft.com/office/powerpoint/2010/main" val="2372420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056D2-C067-486C-8B57-D45E5FFC535B}"/>
              </a:ext>
            </a:extLst>
          </p:cNvPr>
          <p:cNvSpPr/>
          <p:nvPr/>
        </p:nvSpPr>
        <p:spPr>
          <a:xfrm>
            <a:off x="4135400" y="6485686"/>
            <a:ext cx="1217650" cy="246221"/>
          </a:xfrm>
          <a:prstGeom prst="rect">
            <a:avLst/>
          </a:prstGeom>
        </p:spPr>
        <p:txBody>
          <a:bodyPr wrap="square">
            <a:spAutoFit/>
          </a:bodyPr>
          <a:lstStyle/>
          <a:p>
            <a:r>
              <a:rPr lang="fr-FR" sz="1000" dirty="0">
                <a:hlinkClick r:id="rId3"/>
              </a:rPr>
              <a:t>ChatGPT (OpenAI)</a:t>
            </a:r>
            <a:endParaRPr lang="fr-FR" sz="1000" dirty="0"/>
          </a:p>
        </p:txBody>
      </p:sp>
      <p:pic>
        <p:nvPicPr>
          <p:cNvPr id="10" name="Image 9">
            <a:extLst>
              <a:ext uri="{FF2B5EF4-FFF2-40B4-BE49-F238E27FC236}">
                <a16:creationId xmlns:a16="http://schemas.microsoft.com/office/drawing/2014/main" id="{8D0E956D-5BC1-436E-B0F5-2B88802433FD}"/>
              </a:ext>
            </a:extLst>
          </p:cNvPr>
          <p:cNvPicPr>
            <a:picLocks noChangeAspect="1"/>
          </p:cNvPicPr>
          <p:nvPr/>
        </p:nvPicPr>
        <p:blipFill>
          <a:blip r:embed="rId4"/>
          <a:stretch>
            <a:fillRect/>
          </a:stretch>
        </p:blipFill>
        <p:spPr>
          <a:xfrm>
            <a:off x="2106584" y="393729"/>
            <a:ext cx="4930831" cy="6070542"/>
          </a:xfrm>
          <a:prstGeom prst="rect">
            <a:avLst/>
          </a:prstGeom>
        </p:spPr>
      </p:pic>
      <p:sp>
        <p:nvSpPr>
          <p:cNvPr id="2" name="Rectangle 1">
            <a:extLst>
              <a:ext uri="{FF2B5EF4-FFF2-40B4-BE49-F238E27FC236}">
                <a16:creationId xmlns:a16="http://schemas.microsoft.com/office/drawing/2014/main" id="{AE606A59-F73D-4442-90E8-5CB2CEEBD10E}"/>
              </a:ext>
            </a:extLst>
          </p:cNvPr>
          <p:cNvSpPr/>
          <p:nvPr/>
        </p:nvSpPr>
        <p:spPr>
          <a:xfrm>
            <a:off x="2438399" y="1504949"/>
            <a:ext cx="4057651" cy="419101"/>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1B42A491-F0A3-C0F0-915A-AD16E2ADA7BD}"/>
              </a:ext>
            </a:extLst>
          </p:cNvPr>
          <p:cNvSpPr/>
          <p:nvPr/>
        </p:nvSpPr>
        <p:spPr>
          <a:xfrm>
            <a:off x="8327751" y="6624185"/>
            <a:ext cx="816249" cy="215444"/>
          </a:xfrm>
          <a:prstGeom prst="rect">
            <a:avLst/>
          </a:prstGeom>
        </p:spPr>
        <p:txBody>
          <a:bodyPr wrap="none">
            <a:spAutoFit/>
          </a:bodyPr>
          <a:lstStyle/>
          <a:p>
            <a:r>
              <a:rPr lang="fr-FR" sz="800" dirty="0"/>
              <a:t>exemple </a:t>
            </a:r>
            <a:r>
              <a:rPr lang="fr-FR" sz="800" dirty="0" err="1"/>
              <a:t>GPT-4</a:t>
            </a:r>
            <a:endParaRPr lang="fr-FR" sz="800" dirty="0"/>
          </a:p>
        </p:txBody>
      </p:sp>
    </p:spTree>
    <p:extLst>
      <p:ext uri="{BB962C8B-B14F-4D97-AF65-F5344CB8AC3E}">
        <p14:creationId xmlns:p14="http://schemas.microsoft.com/office/powerpoint/2010/main" val="1039155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5AF830-11EF-45E4-B486-41151BC1D68F}"/>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7651928" y="4939312"/>
            <a:ext cx="1476000" cy="1476000"/>
          </a:xfrm>
          <a:prstGeom prst="rect">
            <a:avLst/>
          </a:prstGeom>
        </p:spPr>
      </p:pic>
      <p:pic>
        <p:nvPicPr>
          <p:cNvPr id="5" name="Image 4">
            <a:extLst>
              <a:ext uri="{FF2B5EF4-FFF2-40B4-BE49-F238E27FC236}">
                <a16:creationId xmlns:a16="http://schemas.microsoft.com/office/drawing/2014/main" id="{476F5DB7-3B7A-45D7-A3F3-756B55AF3372}"/>
              </a:ext>
            </a:extLst>
          </p:cNvPr>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6114829" y="363086"/>
            <a:ext cx="1476000" cy="1476000"/>
          </a:xfrm>
          <a:prstGeom prst="rect">
            <a:avLst/>
          </a:prstGeom>
        </p:spPr>
      </p:pic>
      <p:pic>
        <p:nvPicPr>
          <p:cNvPr id="6" name="Image 5">
            <a:extLst>
              <a:ext uri="{FF2B5EF4-FFF2-40B4-BE49-F238E27FC236}">
                <a16:creationId xmlns:a16="http://schemas.microsoft.com/office/drawing/2014/main" id="{8F90A1D0-30E4-4FF1-BBAF-0AB19F2CD6A5}"/>
              </a:ext>
            </a:extLst>
          </p:cNvPr>
          <p:cNvPicPr preferRelativeResize="0">
            <a:picLocks/>
          </p:cNvPicPr>
          <p:nvPr/>
        </p:nvPicPr>
        <p:blipFill>
          <a:blip r:embed="rId5" cstate="email">
            <a:extLst>
              <a:ext uri="{28A0092B-C50C-407E-A947-70E740481C1C}">
                <a14:useLocalDpi xmlns:a14="http://schemas.microsoft.com/office/drawing/2010/main"/>
              </a:ext>
            </a:extLst>
          </a:blip>
          <a:stretch>
            <a:fillRect/>
          </a:stretch>
        </p:blipFill>
        <p:spPr>
          <a:xfrm>
            <a:off x="1545827" y="4939312"/>
            <a:ext cx="1476000" cy="1476000"/>
          </a:xfrm>
          <a:prstGeom prst="rect">
            <a:avLst/>
          </a:prstGeom>
        </p:spPr>
      </p:pic>
      <p:pic>
        <p:nvPicPr>
          <p:cNvPr id="7" name="Image 6">
            <a:extLst>
              <a:ext uri="{FF2B5EF4-FFF2-40B4-BE49-F238E27FC236}">
                <a16:creationId xmlns:a16="http://schemas.microsoft.com/office/drawing/2014/main" id="{F7B72D7D-0873-43DC-8FE5-A322E2D09F7A}"/>
              </a:ext>
            </a:extLst>
          </p:cNvPr>
          <p:cNvPicPr preferRelativeResize="0">
            <a:picLocks/>
          </p:cNvPicPr>
          <p:nvPr/>
        </p:nvPicPr>
        <p:blipFill>
          <a:blip r:embed="rId6" cstate="email">
            <a:extLst>
              <a:ext uri="{28A0092B-C50C-407E-A947-70E740481C1C}">
                <a14:useLocalDpi xmlns:a14="http://schemas.microsoft.com/office/drawing/2010/main"/>
              </a:ext>
            </a:extLst>
          </a:blip>
          <a:stretch>
            <a:fillRect/>
          </a:stretch>
        </p:blipFill>
        <p:spPr>
          <a:xfrm>
            <a:off x="6138430" y="4939312"/>
            <a:ext cx="1476000" cy="1476000"/>
          </a:xfrm>
          <a:prstGeom prst="rect">
            <a:avLst/>
          </a:prstGeom>
        </p:spPr>
      </p:pic>
      <p:pic>
        <p:nvPicPr>
          <p:cNvPr id="8" name="Image 7">
            <a:extLst>
              <a:ext uri="{FF2B5EF4-FFF2-40B4-BE49-F238E27FC236}">
                <a16:creationId xmlns:a16="http://schemas.microsoft.com/office/drawing/2014/main" id="{7F5E9127-2A91-4B3E-B9E5-D6850FDF1249}"/>
              </a:ext>
            </a:extLst>
          </p:cNvPr>
          <p:cNvPicPr preferRelativeResize="0">
            <a:picLocks/>
          </p:cNvPicPr>
          <p:nvPr/>
        </p:nvPicPr>
        <p:blipFill>
          <a:blip r:embed="rId7" cstate="email">
            <a:extLst>
              <a:ext uri="{28A0092B-C50C-407E-A947-70E740481C1C}">
                <a14:useLocalDpi xmlns:a14="http://schemas.microsoft.com/office/drawing/2010/main"/>
              </a:ext>
            </a:extLst>
          </a:blip>
          <a:stretch>
            <a:fillRect/>
          </a:stretch>
        </p:blipFill>
        <p:spPr>
          <a:xfrm>
            <a:off x="1521029" y="363086"/>
            <a:ext cx="1476000" cy="1476000"/>
          </a:xfrm>
          <a:prstGeom prst="rect">
            <a:avLst/>
          </a:prstGeom>
        </p:spPr>
      </p:pic>
      <p:pic>
        <p:nvPicPr>
          <p:cNvPr id="9" name="Image 8">
            <a:extLst>
              <a:ext uri="{FF2B5EF4-FFF2-40B4-BE49-F238E27FC236}">
                <a16:creationId xmlns:a16="http://schemas.microsoft.com/office/drawing/2014/main" id="{6B8E7E48-4EDE-46BA-BB03-948F2144D8F3}"/>
              </a:ext>
            </a:extLst>
          </p:cNvPr>
          <p:cNvPicPr preferRelativeResize="0">
            <a:picLocks/>
          </p:cNvPicPr>
          <p:nvPr/>
        </p:nvPicPr>
        <p:blipFill>
          <a:blip r:embed="rId8" cstate="email">
            <a:extLst>
              <a:ext uri="{28A0092B-C50C-407E-A947-70E740481C1C}">
                <a14:useLocalDpi xmlns:a14="http://schemas.microsoft.com/office/drawing/2010/main"/>
              </a:ext>
            </a:extLst>
          </a:blip>
          <a:stretch>
            <a:fillRect/>
          </a:stretch>
        </p:blipFill>
        <p:spPr>
          <a:xfrm>
            <a:off x="3061834" y="363086"/>
            <a:ext cx="1476000" cy="1476000"/>
          </a:xfrm>
          <a:prstGeom prst="rect">
            <a:avLst/>
          </a:prstGeom>
        </p:spPr>
      </p:pic>
      <p:pic>
        <p:nvPicPr>
          <p:cNvPr id="10" name="Image 9">
            <a:extLst>
              <a:ext uri="{FF2B5EF4-FFF2-40B4-BE49-F238E27FC236}">
                <a16:creationId xmlns:a16="http://schemas.microsoft.com/office/drawing/2014/main" id="{651FAE7B-08E4-496F-98F1-5E96CB884CFC}"/>
              </a:ext>
            </a:extLst>
          </p:cNvPr>
          <p:cNvPicPr preferRelativeResize="0">
            <a:picLocks/>
          </p:cNvPicPr>
          <p:nvPr/>
        </p:nvPicPr>
        <p:blipFill>
          <a:blip r:embed="rId9" cstate="email">
            <a:extLst>
              <a:ext uri="{28A0092B-C50C-407E-A947-70E740481C1C}">
                <a14:useLocalDpi xmlns:a14="http://schemas.microsoft.com/office/drawing/2010/main"/>
              </a:ext>
            </a:extLst>
          </a:blip>
          <a:stretch>
            <a:fillRect/>
          </a:stretch>
        </p:blipFill>
        <p:spPr>
          <a:xfrm>
            <a:off x="3465" y="382842"/>
            <a:ext cx="1476000" cy="1476000"/>
          </a:xfrm>
          <a:prstGeom prst="rect">
            <a:avLst/>
          </a:prstGeom>
        </p:spPr>
      </p:pic>
      <p:pic>
        <p:nvPicPr>
          <p:cNvPr id="12" name="Image 11">
            <a:extLst>
              <a:ext uri="{FF2B5EF4-FFF2-40B4-BE49-F238E27FC236}">
                <a16:creationId xmlns:a16="http://schemas.microsoft.com/office/drawing/2014/main" id="{767A8466-08C1-40D4-98BB-F75D76019F1F}"/>
              </a:ext>
            </a:extLst>
          </p:cNvPr>
          <p:cNvPicPr preferRelativeResize="0">
            <a:picLocks/>
          </p:cNvPicPr>
          <p:nvPr/>
        </p:nvPicPr>
        <p:blipFill>
          <a:blip r:embed="rId10" cstate="email">
            <a:extLst>
              <a:ext uri="{28A0092B-C50C-407E-A947-70E740481C1C}">
                <a14:useLocalDpi xmlns:a14="http://schemas.microsoft.com/office/drawing/2010/main"/>
              </a:ext>
            </a:extLst>
          </a:blip>
          <a:stretch>
            <a:fillRect/>
          </a:stretch>
        </p:blipFill>
        <p:spPr>
          <a:xfrm>
            <a:off x="4026" y="3428421"/>
            <a:ext cx="1476000" cy="1476000"/>
          </a:xfrm>
          <a:prstGeom prst="rect">
            <a:avLst/>
          </a:prstGeom>
        </p:spPr>
      </p:pic>
      <p:pic>
        <p:nvPicPr>
          <p:cNvPr id="14" name="Image 13">
            <a:extLst>
              <a:ext uri="{FF2B5EF4-FFF2-40B4-BE49-F238E27FC236}">
                <a16:creationId xmlns:a16="http://schemas.microsoft.com/office/drawing/2014/main" id="{EC7A0400-5458-4C06-AFC6-1E8337E8C204}"/>
              </a:ext>
            </a:extLst>
          </p:cNvPr>
          <p:cNvPicPr preferRelativeResize="0">
            <a:picLocks/>
          </p:cNvPicPr>
          <p:nvPr/>
        </p:nvPicPr>
        <p:blipFill>
          <a:blip r:embed="rId11" cstate="email">
            <a:extLst>
              <a:ext uri="{28A0092B-C50C-407E-A947-70E740481C1C}">
                <a14:useLocalDpi xmlns:a14="http://schemas.microsoft.com/office/drawing/2010/main"/>
              </a:ext>
            </a:extLst>
          </a:blip>
          <a:stretch>
            <a:fillRect/>
          </a:stretch>
        </p:blipFill>
        <p:spPr>
          <a:xfrm>
            <a:off x="7651928" y="392540"/>
            <a:ext cx="1476000" cy="1476000"/>
          </a:xfrm>
          <a:prstGeom prst="rect">
            <a:avLst/>
          </a:prstGeom>
        </p:spPr>
      </p:pic>
      <p:pic>
        <p:nvPicPr>
          <p:cNvPr id="15" name="Image 14">
            <a:extLst>
              <a:ext uri="{FF2B5EF4-FFF2-40B4-BE49-F238E27FC236}">
                <a16:creationId xmlns:a16="http://schemas.microsoft.com/office/drawing/2014/main" id="{8573CF7B-A7CB-4388-BE42-B78E878EB8C5}"/>
              </a:ext>
            </a:extLst>
          </p:cNvPr>
          <p:cNvPicPr preferRelativeResize="0">
            <a:picLocks/>
          </p:cNvPicPr>
          <p:nvPr/>
        </p:nvPicPr>
        <p:blipFill>
          <a:blip r:embed="rId12" cstate="email">
            <a:extLst>
              <a:ext uri="{28A0092B-C50C-407E-A947-70E740481C1C}">
                <a14:useLocalDpi xmlns:a14="http://schemas.microsoft.com/office/drawing/2010/main"/>
              </a:ext>
            </a:extLst>
          </a:blip>
          <a:stretch>
            <a:fillRect/>
          </a:stretch>
        </p:blipFill>
        <p:spPr>
          <a:xfrm>
            <a:off x="1562182" y="3425271"/>
            <a:ext cx="1476000" cy="1476000"/>
          </a:xfrm>
          <a:prstGeom prst="rect">
            <a:avLst/>
          </a:prstGeom>
        </p:spPr>
      </p:pic>
      <p:pic>
        <p:nvPicPr>
          <p:cNvPr id="16" name="Image 15">
            <a:extLst>
              <a:ext uri="{FF2B5EF4-FFF2-40B4-BE49-F238E27FC236}">
                <a16:creationId xmlns:a16="http://schemas.microsoft.com/office/drawing/2014/main" id="{D3FB86AE-227E-4C0F-93D4-B38A6EE2577C}"/>
              </a:ext>
            </a:extLst>
          </p:cNvPr>
          <p:cNvPicPr preferRelativeResize="0">
            <a:picLocks/>
          </p:cNvPicPr>
          <p:nvPr/>
        </p:nvPicPr>
        <p:blipFill>
          <a:blip r:embed="rId13" cstate="email">
            <a:extLst>
              <a:ext uri="{28A0092B-C50C-407E-A947-70E740481C1C}">
                <a14:useLocalDpi xmlns:a14="http://schemas.microsoft.com/office/drawing/2010/main"/>
              </a:ext>
            </a:extLst>
          </a:blip>
          <a:stretch>
            <a:fillRect/>
          </a:stretch>
        </p:blipFill>
        <p:spPr>
          <a:xfrm>
            <a:off x="6130793" y="3414034"/>
            <a:ext cx="1476000" cy="1476000"/>
          </a:xfrm>
          <a:prstGeom prst="rect">
            <a:avLst/>
          </a:prstGeom>
        </p:spPr>
      </p:pic>
      <p:pic>
        <p:nvPicPr>
          <p:cNvPr id="17" name="Image 16">
            <a:extLst>
              <a:ext uri="{FF2B5EF4-FFF2-40B4-BE49-F238E27FC236}">
                <a16:creationId xmlns:a16="http://schemas.microsoft.com/office/drawing/2014/main" id="{3F867D99-F07A-48A9-A775-27964FC988C6}"/>
              </a:ext>
            </a:extLst>
          </p:cNvPr>
          <p:cNvPicPr preferRelativeResize="0">
            <a:picLocks/>
          </p:cNvPicPr>
          <p:nvPr/>
        </p:nvPicPr>
        <p:blipFill>
          <a:blip r:embed="rId14" cstate="email">
            <a:extLst>
              <a:ext uri="{28A0092B-C50C-407E-A947-70E740481C1C}">
                <a14:useLocalDpi xmlns:a14="http://schemas.microsoft.com/office/drawing/2010/main"/>
              </a:ext>
            </a:extLst>
          </a:blip>
          <a:stretch>
            <a:fillRect/>
          </a:stretch>
        </p:blipFill>
        <p:spPr>
          <a:xfrm>
            <a:off x="7782" y="1893733"/>
            <a:ext cx="1476000" cy="1476000"/>
          </a:xfrm>
          <a:prstGeom prst="rect">
            <a:avLst/>
          </a:prstGeom>
        </p:spPr>
      </p:pic>
      <p:pic>
        <p:nvPicPr>
          <p:cNvPr id="18" name="Image 17">
            <a:extLst>
              <a:ext uri="{FF2B5EF4-FFF2-40B4-BE49-F238E27FC236}">
                <a16:creationId xmlns:a16="http://schemas.microsoft.com/office/drawing/2014/main" id="{E0442BAC-0C0A-479F-83EB-836204B55DA4}"/>
              </a:ext>
            </a:extLst>
          </p:cNvPr>
          <p:cNvPicPr preferRelativeResize="0">
            <a:picLocks/>
          </p:cNvPicPr>
          <p:nvPr/>
        </p:nvPicPr>
        <p:blipFill>
          <a:blip r:embed="rId15" cstate="email">
            <a:extLst>
              <a:ext uri="{28A0092B-C50C-407E-A947-70E740481C1C}">
                <a14:useLocalDpi xmlns:a14="http://schemas.microsoft.com/office/drawing/2010/main"/>
              </a:ext>
            </a:extLst>
          </a:blip>
          <a:stretch>
            <a:fillRect/>
          </a:stretch>
        </p:blipFill>
        <p:spPr>
          <a:xfrm>
            <a:off x="3078762" y="4939312"/>
            <a:ext cx="1476000" cy="1476000"/>
          </a:xfrm>
          <a:prstGeom prst="rect">
            <a:avLst/>
          </a:prstGeom>
        </p:spPr>
      </p:pic>
      <p:pic>
        <p:nvPicPr>
          <p:cNvPr id="20" name="Image 19">
            <a:extLst>
              <a:ext uri="{FF2B5EF4-FFF2-40B4-BE49-F238E27FC236}">
                <a16:creationId xmlns:a16="http://schemas.microsoft.com/office/drawing/2014/main" id="{5AF72A73-7299-402C-9E0F-35454E94D8EA}"/>
              </a:ext>
            </a:extLst>
          </p:cNvPr>
          <p:cNvPicPr preferRelativeResize="0">
            <a:picLocks/>
          </p:cNvPicPr>
          <p:nvPr/>
        </p:nvPicPr>
        <p:blipFill>
          <a:blip r:embed="rId16" cstate="email">
            <a:extLst>
              <a:ext uri="{28A0092B-C50C-407E-A947-70E740481C1C}">
                <a14:useLocalDpi xmlns:a14="http://schemas.microsoft.com/office/drawing/2010/main"/>
              </a:ext>
            </a:extLst>
          </a:blip>
          <a:stretch>
            <a:fillRect/>
          </a:stretch>
        </p:blipFill>
        <p:spPr>
          <a:xfrm>
            <a:off x="11576" y="4939312"/>
            <a:ext cx="1476000" cy="1476000"/>
          </a:xfrm>
          <a:prstGeom prst="rect">
            <a:avLst/>
          </a:prstGeom>
        </p:spPr>
      </p:pic>
      <p:pic>
        <p:nvPicPr>
          <p:cNvPr id="21" name="Image 20">
            <a:extLst>
              <a:ext uri="{FF2B5EF4-FFF2-40B4-BE49-F238E27FC236}">
                <a16:creationId xmlns:a16="http://schemas.microsoft.com/office/drawing/2014/main" id="{8FFF9FE4-103D-413C-9908-9CDCB23EAD8A}"/>
              </a:ext>
            </a:extLst>
          </p:cNvPr>
          <p:cNvPicPr preferRelativeResize="0">
            <a:picLocks/>
          </p:cNvPicPr>
          <p:nvPr/>
        </p:nvPicPr>
        <p:blipFill>
          <a:blip r:embed="rId17" cstate="email">
            <a:extLst>
              <a:ext uri="{28A0092B-C50C-407E-A947-70E740481C1C}">
                <a14:useLocalDpi xmlns:a14="http://schemas.microsoft.com/office/drawing/2010/main"/>
              </a:ext>
            </a:extLst>
          </a:blip>
          <a:stretch>
            <a:fillRect/>
          </a:stretch>
        </p:blipFill>
        <p:spPr>
          <a:xfrm>
            <a:off x="3067796" y="1893405"/>
            <a:ext cx="1476000" cy="1476000"/>
          </a:xfrm>
          <a:prstGeom prst="rect">
            <a:avLst/>
          </a:prstGeom>
        </p:spPr>
      </p:pic>
      <p:pic>
        <p:nvPicPr>
          <p:cNvPr id="22" name="Image 21">
            <a:extLst>
              <a:ext uri="{FF2B5EF4-FFF2-40B4-BE49-F238E27FC236}">
                <a16:creationId xmlns:a16="http://schemas.microsoft.com/office/drawing/2014/main" id="{6D3234C2-2DD5-47DB-9795-5B80E19FB115}"/>
              </a:ext>
            </a:extLst>
          </p:cNvPr>
          <p:cNvPicPr preferRelativeResize="0">
            <a:picLocks/>
          </p:cNvPicPr>
          <p:nvPr/>
        </p:nvPicPr>
        <p:blipFill>
          <a:blip r:embed="rId18" cstate="email">
            <a:extLst>
              <a:ext uri="{28A0092B-C50C-407E-A947-70E740481C1C}">
                <a14:useLocalDpi xmlns:a14="http://schemas.microsoft.com/office/drawing/2010/main"/>
              </a:ext>
            </a:extLst>
          </a:blip>
          <a:stretch>
            <a:fillRect/>
          </a:stretch>
        </p:blipFill>
        <p:spPr>
          <a:xfrm>
            <a:off x="7668000" y="3430967"/>
            <a:ext cx="1476000" cy="1476000"/>
          </a:xfrm>
          <a:prstGeom prst="rect">
            <a:avLst/>
          </a:prstGeom>
        </p:spPr>
      </p:pic>
      <p:pic>
        <p:nvPicPr>
          <p:cNvPr id="23" name="Image 22">
            <a:extLst>
              <a:ext uri="{FF2B5EF4-FFF2-40B4-BE49-F238E27FC236}">
                <a16:creationId xmlns:a16="http://schemas.microsoft.com/office/drawing/2014/main" id="{08CC04E4-B0BC-4FAE-8A4F-55C4DD062EC4}"/>
              </a:ext>
            </a:extLst>
          </p:cNvPr>
          <p:cNvPicPr preferRelativeResize="0">
            <a:picLocks/>
          </p:cNvPicPr>
          <p:nvPr/>
        </p:nvPicPr>
        <p:blipFill>
          <a:blip r:embed="rId19" cstate="email">
            <a:extLst>
              <a:ext uri="{28A0092B-C50C-407E-A947-70E740481C1C}">
                <a14:useLocalDpi xmlns:a14="http://schemas.microsoft.com/office/drawing/2010/main"/>
              </a:ext>
            </a:extLst>
          </a:blip>
          <a:stretch>
            <a:fillRect/>
          </a:stretch>
        </p:blipFill>
        <p:spPr>
          <a:xfrm>
            <a:off x="4600792" y="1904062"/>
            <a:ext cx="1476000" cy="1476000"/>
          </a:xfrm>
          <a:prstGeom prst="rect">
            <a:avLst/>
          </a:prstGeom>
        </p:spPr>
      </p:pic>
      <p:pic>
        <p:nvPicPr>
          <p:cNvPr id="24" name="Image 23">
            <a:extLst>
              <a:ext uri="{FF2B5EF4-FFF2-40B4-BE49-F238E27FC236}">
                <a16:creationId xmlns:a16="http://schemas.microsoft.com/office/drawing/2014/main" id="{19EEB000-8587-462A-BFD7-AF1E8312D0EF}"/>
              </a:ext>
            </a:extLst>
          </p:cNvPr>
          <p:cNvPicPr preferRelativeResize="0">
            <a:picLocks/>
          </p:cNvPicPr>
          <p:nvPr/>
        </p:nvPicPr>
        <p:blipFill>
          <a:blip r:embed="rId20" cstate="email">
            <a:extLst>
              <a:ext uri="{28A0092B-C50C-407E-A947-70E740481C1C}">
                <a14:useLocalDpi xmlns:a14="http://schemas.microsoft.com/office/drawing/2010/main"/>
              </a:ext>
            </a:extLst>
          </a:blip>
          <a:stretch>
            <a:fillRect/>
          </a:stretch>
        </p:blipFill>
        <p:spPr>
          <a:xfrm>
            <a:off x="1538681" y="1890842"/>
            <a:ext cx="1476000" cy="1476000"/>
          </a:xfrm>
          <a:prstGeom prst="rect">
            <a:avLst/>
          </a:prstGeom>
        </p:spPr>
      </p:pic>
      <p:pic>
        <p:nvPicPr>
          <p:cNvPr id="25" name="Image 24">
            <a:extLst>
              <a:ext uri="{FF2B5EF4-FFF2-40B4-BE49-F238E27FC236}">
                <a16:creationId xmlns:a16="http://schemas.microsoft.com/office/drawing/2014/main" id="{32B246D8-8F14-473D-A9F8-61B9423D0CCF}"/>
              </a:ext>
            </a:extLst>
          </p:cNvPr>
          <p:cNvPicPr preferRelativeResize="0">
            <a:picLocks/>
          </p:cNvPicPr>
          <p:nvPr/>
        </p:nvPicPr>
        <p:blipFill>
          <a:blip r:embed="rId21" cstate="email">
            <a:extLst>
              <a:ext uri="{28A0092B-C50C-407E-A947-70E740481C1C}">
                <a14:useLocalDpi xmlns:a14="http://schemas.microsoft.com/office/drawing/2010/main"/>
              </a:ext>
            </a:extLst>
          </a:blip>
          <a:stretch>
            <a:fillRect/>
          </a:stretch>
        </p:blipFill>
        <p:spPr>
          <a:xfrm>
            <a:off x="6120887" y="1893733"/>
            <a:ext cx="1476000" cy="1476000"/>
          </a:xfrm>
          <a:prstGeom prst="rect">
            <a:avLst/>
          </a:prstGeom>
        </p:spPr>
      </p:pic>
      <p:pic>
        <p:nvPicPr>
          <p:cNvPr id="26" name="Image 25">
            <a:extLst>
              <a:ext uri="{FF2B5EF4-FFF2-40B4-BE49-F238E27FC236}">
                <a16:creationId xmlns:a16="http://schemas.microsoft.com/office/drawing/2014/main" id="{C194B3BD-1D54-4105-BB6B-49797DE27333}"/>
              </a:ext>
            </a:extLst>
          </p:cNvPr>
          <p:cNvPicPr preferRelativeResize="0">
            <a:picLocks/>
          </p:cNvPicPr>
          <p:nvPr/>
        </p:nvPicPr>
        <p:blipFill>
          <a:blip r:embed="rId22" cstate="email">
            <a:extLst>
              <a:ext uri="{28A0092B-C50C-407E-A947-70E740481C1C}">
                <a14:useLocalDpi xmlns:a14="http://schemas.microsoft.com/office/drawing/2010/main"/>
              </a:ext>
            </a:extLst>
          </a:blip>
          <a:stretch>
            <a:fillRect/>
          </a:stretch>
        </p:blipFill>
        <p:spPr>
          <a:xfrm>
            <a:off x="4614946" y="4939312"/>
            <a:ext cx="1476000" cy="1476000"/>
          </a:xfrm>
          <a:prstGeom prst="rect">
            <a:avLst/>
          </a:prstGeom>
        </p:spPr>
      </p:pic>
      <p:pic>
        <p:nvPicPr>
          <p:cNvPr id="27" name="Image 26">
            <a:extLst>
              <a:ext uri="{FF2B5EF4-FFF2-40B4-BE49-F238E27FC236}">
                <a16:creationId xmlns:a16="http://schemas.microsoft.com/office/drawing/2014/main" id="{BD827FB2-A3C5-4D11-AC68-A361C805A899}"/>
              </a:ext>
            </a:extLst>
          </p:cNvPr>
          <p:cNvPicPr preferRelativeResize="0">
            <a:picLocks/>
          </p:cNvPicPr>
          <p:nvPr/>
        </p:nvPicPr>
        <p:blipFill>
          <a:blip r:embed="rId23" cstate="email">
            <a:extLst>
              <a:ext uri="{28A0092B-C50C-407E-A947-70E740481C1C}">
                <a14:useLocalDpi xmlns:a14="http://schemas.microsoft.com/office/drawing/2010/main"/>
              </a:ext>
            </a:extLst>
          </a:blip>
          <a:stretch>
            <a:fillRect/>
          </a:stretch>
        </p:blipFill>
        <p:spPr>
          <a:xfrm>
            <a:off x="4605764" y="363086"/>
            <a:ext cx="1476000" cy="1476000"/>
          </a:xfrm>
          <a:prstGeom prst="rect">
            <a:avLst/>
          </a:prstGeom>
        </p:spPr>
      </p:pic>
      <p:pic>
        <p:nvPicPr>
          <p:cNvPr id="28" name="Image 27">
            <a:extLst>
              <a:ext uri="{FF2B5EF4-FFF2-40B4-BE49-F238E27FC236}">
                <a16:creationId xmlns:a16="http://schemas.microsoft.com/office/drawing/2014/main" id="{70FB6C62-39CD-468D-8C8D-7309C814CD5F}"/>
              </a:ext>
            </a:extLst>
          </p:cNvPr>
          <p:cNvPicPr preferRelativeResize="0">
            <a:picLocks/>
          </p:cNvPicPr>
          <p:nvPr/>
        </p:nvPicPr>
        <p:blipFill>
          <a:blip r:embed="rId24" cstate="email">
            <a:extLst>
              <a:ext uri="{28A0092B-C50C-407E-A947-70E740481C1C}">
                <a14:useLocalDpi xmlns:a14="http://schemas.microsoft.com/office/drawing/2010/main"/>
              </a:ext>
            </a:extLst>
          </a:blip>
          <a:stretch>
            <a:fillRect/>
          </a:stretch>
        </p:blipFill>
        <p:spPr>
          <a:xfrm>
            <a:off x="7668000" y="1893733"/>
            <a:ext cx="1476000" cy="1476000"/>
          </a:xfrm>
          <a:prstGeom prst="rect">
            <a:avLst/>
          </a:prstGeom>
        </p:spPr>
      </p:pic>
      <p:sp>
        <p:nvSpPr>
          <p:cNvPr id="46" name="Rectangle 45">
            <a:extLst>
              <a:ext uri="{FF2B5EF4-FFF2-40B4-BE49-F238E27FC236}">
                <a16:creationId xmlns:a16="http://schemas.microsoft.com/office/drawing/2014/main" id="{1FF6F54F-60AA-45BB-B6C7-956FD68A8400}"/>
              </a:ext>
            </a:extLst>
          </p:cNvPr>
          <p:cNvSpPr/>
          <p:nvPr/>
        </p:nvSpPr>
        <p:spPr>
          <a:xfrm>
            <a:off x="1495536" y="56572"/>
            <a:ext cx="57600" cy="6619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788621E-8F3B-4AA3-88C2-AAF353503A0C}"/>
              </a:ext>
            </a:extLst>
          </p:cNvPr>
          <p:cNvSpPr/>
          <p:nvPr/>
        </p:nvSpPr>
        <p:spPr>
          <a:xfrm>
            <a:off x="3010717" y="25666"/>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5D396B6-2D9B-4F48-BE86-E2DA50B1F162}"/>
              </a:ext>
            </a:extLst>
          </p:cNvPr>
          <p:cNvSpPr/>
          <p:nvPr/>
        </p:nvSpPr>
        <p:spPr>
          <a:xfrm>
            <a:off x="4549028" y="64572"/>
            <a:ext cx="57600" cy="6611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8B7AF16-3B78-474E-8F73-4361F490EC65}"/>
              </a:ext>
            </a:extLst>
          </p:cNvPr>
          <p:cNvSpPr/>
          <p:nvPr/>
        </p:nvSpPr>
        <p:spPr>
          <a:xfrm>
            <a:off x="6083389" y="56573"/>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5133B92-E0EB-4FB8-BA83-4F70316F9166}"/>
              </a:ext>
            </a:extLst>
          </p:cNvPr>
          <p:cNvSpPr/>
          <p:nvPr/>
        </p:nvSpPr>
        <p:spPr>
          <a:xfrm>
            <a:off x="7605317" y="170873"/>
            <a:ext cx="57600" cy="65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0145433-CEC0-4621-ADE5-30957079557F}"/>
              </a:ext>
            </a:extLst>
          </p:cNvPr>
          <p:cNvSpPr/>
          <p:nvPr/>
        </p:nvSpPr>
        <p:spPr>
          <a:xfrm>
            <a:off x="2831042" y="3600059"/>
            <a:ext cx="3481919"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What Midjourney thinks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professors look like,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based on their department</a:t>
            </a:r>
            <a:b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br>
            <a:r>
              <a:rPr kumimoji="0" lang="en-US" sz="4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rPr>
              <a:t>;</a:t>
            </a:r>
            <a:endParaRPr kumimoji="0" lang="en-US" sz="18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hlinkClick r:id="rId25"/>
              </a:rPr>
              <a:t>source</a:t>
            </a:r>
            <a:endParaRPr kumimoji="0" lang="fr-FR"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7B50DB1E-2AC2-4BE1-B01D-44A2C6DDFFEA}"/>
              </a:ext>
            </a:extLst>
          </p:cNvPr>
          <p:cNvSpPr/>
          <p:nvPr/>
        </p:nvSpPr>
        <p:spPr>
          <a:xfrm>
            <a:off x="45030" y="1838368"/>
            <a:ext cx="9098971"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C48E7166-B43C-4358-B50A-BEF9DDBF2EA5}"/>
              </a:ext>
            </a:extLst>
          </p:cNvPr>
          <p:cNvSpPr/>
          <p:nvPr/>
        </p:nvSpPr>
        <p:spPr>
          <a:xfrm>
            <a:off x="-7124" y="3377829"/>
            <a:ext cx="918895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C6AC726-18F6-4FC4-8C65-A7A1EEB7881C}"/>
              </a:ext>
            </a:extLst>
          </p:cNvPr>
          <p:cNvSpPr/>
          <p:nvPr/>
        </p:nvSpPr>
        <p:spPr>
          <a:xfrm>
            <a:off x="5577" y="4915916"/>
            <a:ext cx="9176257"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40982EF-A252-4D27-8B9F-EBB06795CA4A}"/>
              </a:ext>
            </a:extLst>
          </p:cNvPr>
          <p:cNvSpPr/>
          <p:nvPr/>
        </p:nvSpPr>
        <p:spPr>
          <a:xfrm>
            <a:off x="4190720" y="6473938"/>
            <a:ext cx="728084" cy="369332"/>
          </a:xfrm>
          <a:prstGeom prst="rect">
            <a:avLst/>
          </a:prstGeom>
        </p:spPr>
        <p:txBody>
          <a:bodyPr wrap="none">
            <a:spAutoFit/>
          </a:bodyPr>
          <a:lstStyle/>
          <a:p>
            <a:r>
              <a:rPr lang="fr-FR" dirty="0"/>
              <a:t>#biais</a:t>
            </a:r>
          </a:p>
        </p:txBody>
      </p:sp>
    </p:spTree>
    <p:extLst>
      <p:ext uri="{BB962C8B-B14F-4D97-AF65-F5344CB8AC3E}">
        <p14:creationId xmlns:p14="http://schemas.microsoft.com/office/powerpoint/2010/main" val="3471558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4">
            <a:extLst>
              <a:ext uri="{FF2B5EF4-FFF2-40B4-BE49-F238E27FC236}">
                <a16:creationId xmlns:a16="http://schemas.microsoft.com/office/drawing/2014/main" id="{483E17DD-9937-A6DA-54B8-002655683696}"/>
              </a:ext>
            </a:extLst>
          </p:cNvPr>
          <p:cNvSpPr txBox="1">
            <a:spLocks/>
          </p:cNvSpPr>
          <p:nvPr/>
        </p:nvSpPr>
        <p:spPr>
          <a:xfrm>
            <a:off x="457200" y="609603"/>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32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sp>
        <p:nvSpPr>
          <p:cNvPr id="8" name="Espace réservé du contenu 5">
            <a:extLst>
              <a:ext uri="{FF2B5EF4-FFF2-40B4-BE49-F238E27FC236}">
                <a16:creationId xmlns:a16="http://schemas.microsoft.com/office/drawing/2014/main" id="{34D89003-3B44-6A16-5B03-F79AD688AEF6}"/>
              </a:ext>
            </a:extLst>
          </p:cNvPr>
          <p:cNvSpPr txBox="1">
            <a:spLocks/>
          </p:cNvSpPr>
          <p:nvPr/>
        </p:nvSpPr>
        <p:spPr>
          <a:xfrm>
            <a:off x="1079500" y="2065871"/>
            <a:ext cx="7340600"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a:t>
            </a:r>
            <a:r>
              <a:rPr lang="fr-FR" sz="2000" dirty="0">
                <a:solidFill>
                  <a:prstClr val="white"/>
                </a:solidFill>
                <a:latin typeface="Calibri" panose="020F0502020204030204"/>
              </a:rPr>
              <a:t>(</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réponses aléatoires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000" dirty="0">
                <a:solidFill>
                  <a:prstClr val="white"/>
                </a:solidFill>
                <a:latin typeface="Calibri" panose="020F0502020204030204"/>
              </a:rPr>
              <a:t>récupération des données utilisateurs (! confidentialité)</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52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348E3A-3C1A-0F08-B506-37CD12856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5875" y="1716218"/>
            <a:ext cx="6637507" cy="3858306"/>
          </a:xfrm>
          <a:prstGeom prst="rect">
            <a:avLst/>
          </a:prstGeom>
        </p:spPr>
      </p:pic>
      <p:sp>
        <p:nvSpPr>
          <p:cNvPr id="7" name="ZoneTexte 6">
            <a:extLst>
              <a:ext uri="{FF2B5EF4-FFF2-40B4-BE49-F238E27FC236}">
                <a16:creationId xmlns:a16="http://schemas.microsoft.com/office/drawing/2014/main" id="{632D702A-7599-6408-1ACA-D647773A349C}"/>
              </a:ext>
            </a:extLst>
          </p:cNvPr>
          <p:cNvSpPr txBox="1"/>
          <p:nvPr/>
        </p:nvSpPr>
        <p:spPr>
          <a:xfrm>
            <a:off x="4008807" y="5645681"/>
            <a:ext cx="1126386" cy="207749"/>
          </a:xfrm>
          <a:prstGeom prst="rect">
            <a:avLst/>
          </a:prstGeom>
          <a:noFill/>
        </p:spPr>
        <p:txBody>
          <a:bodyPr wrap="square">
            <a:spAutoFit/>
          </a:bodyPr>
          <a:lstStyle/>
          <a:p>
            <a:pPr algn="ctr" defTabSz="342900"/>
            <a:r>
              <a:rPr lang="fr-FR" sz="750" dirty="0">
                <a:solidFill>
                  <a:prstClr val="white"/>
                </a:solidFill>
                <a:latin typeface="Calibri" panose="020F0502020204030204"/>
                <a:hlinkClick r:id="rId4"/>
              </a:rPr>
              <a:t>F. </a:t>
            </a:r>
            <a:r>
              <a:rPr lang="fr-FR" sz="750" dirty="0" err="1">
                <a:solidFill>
                  <a:prstClr val="white"/>
                </a:solidFill>
                <a:latin typeface="Calibri" panose="020F0502020204030204"/>
                <a:hlinkClick r:id="rId4"/>
              </a:rPr>
              <a:t>Docq</a:t>
            </a:r>
            <a:r>
              <a:rPr lang="fr-FR" sz="750" dirty="0">
                <a:solidFill>
                  <a:prstClr val="white"/>
                </a:solidFill>
                <a:latin typeface="Calibri" panose="020F0502020204030204"/>
                <a:hlinkClick r:id="rId4"/>
              </a:rPr>
              <a:t> et al., 2023</a:t>
            </a:r>
            <a:endParaRPr lang="fr-FR" sz="750" dirty="0">
              <a:solidFill>
                <a:prstClr val="white"/>
              </a:solidFill>
              <a:latin typeface="Calibri" panose="020F0502020204030204"/>
            </a:endParaRPr>
          </a:p>
        </p:txBody>
      </p:sp>
    </p:spTree>
    <p:extLst>
      <p:ext uri="{BB962C8B-B14F-4D97-AF65-F5344CB8AC3E}">
        <p14:creationId xmlns:p14="http://schemas.microsoft.com/office/powerpoint/2010/main" val="384554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B8F213B-D708-91A7-E322-247D9B897A0A}"/>
              </a:ext>
            </a:extLst>
          </p:cNvPr>
          <p:cNvPicPr>
            <a:picLocks noChangeAspect="1"/>
          </p:cNvPicPr>
          <p:nvPr/>
        </p:nvPicPr>
        <p:blipFill>
          <a:blip r:embed="rId2"/>
          <a:stretch>
            <a:fillRect/>
          </a:stretch>
        </p:blipFill>
        <p:spPr>
          <a:xfrm>
            <a:off x="442489" y="1779952"/>
            <a:ext cx="8440328" cy="3877216"/>
          </a:xfrm>
          <a:prstGeom prst="rect">
            <a:avLst/>
          </a:prstGeom>
        </p:spPr>
      </p:pic>
      <p:sp>
        <p:nvSpPr>
          <p:cNvPr id="7" name="Rectangle 6">
            <a:extLst>
              <a:ext uri="{FF2B5EF4-FFF2-40B4-BE49-F238E27FC236}">
                <a16:creationId xmlns:a16="http://schemas.microsoft.com/office/drawing/2014/main" id="{B49CA924-E087-BFB3-901D-9331F1B74CEF}"/>
              </a:ext>
            </a:extLst>
          </p:cNvPr>
          <p:cNvSpPr/>
          <p:nvPr/>
        </p:nvSpPr>
        <p:spPr>
          <a:xfrm>
            <a:off x="2691384" y="4333307"/>
            <a:ext cx="1712976" cy="360613"/>
          </a:xfrm>
          <a:prstGeom prst="rect">
            <a:avLst/>
          </a:prstGeom>
          <a:noFill/>
          <a:ln w="571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082997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33400" y="2141538"/>
            <a:ext cx="7239000" cy="3649662"/>
          </a:xfrm>
          <a:noFill/>
        </p:spPr>
        <p:txBody>
          <a:bodyPr/>
          <a:lstStyle/>
          <a:p>
            <a:pPr marL="0" indent="0">
              <a:buNone/>
            </a:pPr>
            <a:r>
              <a:rPr lang="fr-FR" dirty="0"/>
              <a:t>Moteurs de recherche et IA génératives (exemples)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3659653" y="4064362"/>
            <a:ext cx="2370974" cy="415498"/>
          </a:xfrm>
          <a:prstGeom prst="rect">
            <a:avLst/>
          </a:prstGeom>
          <a:noFill/>
        </p:spPr>
        <p:txBody>
          <a:bodyPr wrap="square">
            <a:spAutoFit/>
          </a:bodyPr>
          <a:lstStyle/>
          <a:p>
            <a:r>
              <a:rPr lang="fr-FR" sz="1050" dirty="0">
                <a:hlinkClick r:id="rId3"/>
              </a:rPr>
              <a:t>https://search.brave.com/</a:t>
            </a:r>
            <a:endParaRPr lang="fr-FR" sz="1050" dirty="0"/>
          </a:p>
          <a:p>
            <a:r>
              <a:rPr lang="fr-FR" sz="105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895468" y="4094456"/>
            <a:ext cx="2217907" cy="577081"/>
          </a:xfrm>
          <a:prstGeom prst="rect">
            <a:avLst/>
          </a:prstGeom>
          <a:noFill/>
        </p:spPr>
        <p:txBody>
          <a:bodyPr wrap="square">
            <a:spAutoFit/>
          </a:bodyPr>
          <a:lstStyle/>
          <a:p>
            <a:r>
              <a:rPr lang="fr-FR" sz="1050" dirty="0">
                <a:hlinkClick r:id="rId4"/>
              </a:rPr>
              <a:t>https://www.bing.com/</a:t>
            </a:r>
            <a:r>
              <a:rPr lang="fr-FR" sz="1050" dirty="0"/>
              <a:t> </a:t>
            </a:r>
          </a:p>
          <a:p>
            <a:r>
              <a:rPr lang="fr-FR" sz="1050" dirty="0"/>
              <a:t>(Microsoft, sur </a:t>
            </a:r>
            <a:r>
              <a:rPr lang="fr-FR" sz="1050" dirty="0" err="1"/>
              <a:t>GPT</a:t>
            </a:r>
            <a:r>
              <a:rPr lang="fr-FR" sz="1050" dirty="0"/>
              <a:t>)</a:t>
            </a:r>
          </a:p>
          <a:p>
            <a:endParaRPr lang="fr-FR" sz="105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2823" y="2870714"/>
            <a:ext cx="1193648" cy="1193648"/>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6537667" y="4002781"/>
            <a:ext cx="2162352" cy="415498"/>
          </a:xfrm>
          <a:prstGeom prst="rect">
            <a:avLst/>
          </a:prstGeom>
          <a:noFill/>
        </p:spPr>
        <p:txBody>
          <a:bodyPr wrap="square">
            <a:spAutoFit/>
          </a:bodyPr>
          <a:lstStyle/>
          <a:p>
            <a:r>
              <a:rPr lang="fr-FR" sz="1050" dirty="0">
                <a:hlinkClick r:id="rId6"/>
              </a:rPr>
              <a:t>https://www.perplexity.ai/</a:t>
            </a:r>
            <a:endParaRPr lang="fr-FR" sz="1050" dirty="0"/>
          </a:p>
          <a:p>
            <a:r>
              <a:rPr lang="fr-FR" sz="1050" dirty="0"/>
              <a:t>(Perplexity)</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7" cstate="screen">
            <a:extLst>
              <a:ext uri="{28A0092B-C50C-407E-A947-70E740481C1C}">
                <a14:useLocalDpi xmlns:a14="http://schemas.microsoft.com/office/drawing/2010/main"/>
              </a:ext>
            </a:extLst>
          </a:blip>
          <a:srcRect t="-11256" b="-13850"/>
          <a:stretch/>
        </p:blipFill>
        <p:spPr>
          <a:xfrm>
            <a:off x="3938643" y="2845832"/>
            <a:ext cx="938244" cy="1261077"/>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66573" y="2770805"/>
            <a:ext cx="1316391" cy="1316391"/>
          </a:xfrm>
          <a:prstGeom prst="rect">
            <a:avLst/>
          </a:prstGeom>
        </p:spPr>
      </p:pic>
    </p:spTree>
    <p:extLst>
      <p:ext uri="{BB962C8B-B14F-4D97-AF65-F5344CB8AC3E}">
        <p14:creationId xmlns:p14="http://schemas.microsoft.com/office/powerpoint/2010/main" val="91714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C05BC8-0E02-6D3B-90F8-FCB3EC651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275" y="427946"/>
            <a:ext cx="3729431" cy="2235287"/>
          </a:xfrm>
          <a:prstGeom prst="rect">
            <a:avLst/>
          </a:prstGeom>
        </p:spPr>
      </p:pic>
      <p:pic>
        <p:nvPicPr>
          <p:cNvPr id="3" name="Image 2">
            <a:extLst>
              <a:ext uri="{FF2B5EF4-FFF2-40B4-BE49-F238E27FC236}">
                <a16:creationId xmlns:a16="http://schemas.microsoft.com/office/drawing/2014/main" id="{EC4B5AAE-4A4B-7FFF-E027-C927861414A8}"/>
              </a:ext>
            </a:extLst>
          </p:cNvPr>
          <p:cNvPicPr>
            <a:picLocks noChangeAspect="1"/>
          </p:cNvPicPr>
          <p:nvPr/>
        </p:nvPicPr>
        <p:blipFill>
          <a:blip r:embed="rId3"/>
          <a:stretch>
            <a:fillRect/>
          </a:stretch>
        </p:blipFill>
        <p:spPr>
          <a:xfrm>
            <a:off x="4262386" y="427946"/>
            <a:ext cx="4601059" cy="4518897"/>
          </a:xfrm>
          <a:prstGeom prst="rect">
            <a:avLst/>
          </a:prstGeom>
        </p:spPr>
      </p:pic>
      <p:sp>
        <p:nvSpPr>
          <p:cNvPr id="4" name="Rectangle 3">
            <a:extLst>
              <a:ext uri="{FF2B5EF4-FFF2-40B4-BE49-F238E27FC236}">
                <a16:creationId xmlns:a16="http://schemas.microsoft.com/office/drawing/2014/main" id="{A65CC6F6-0D15-F76C-0CD1-464F968A3677}"/>
              </a:ext>
            </a:extLst>
          </p:cNvPr>
          <p:cNvSpPr/>
          <p:nvPr/>
        </p:nvSpPr>
        <p:spPr>
          <a:xfrm>
            <a:off x="3908150" y="6485306"/>
            <a:ext cx="1024639" cy="215444"/>
          </a:xfrm>
          <a:prstGeom prst="rect">
            <a:avLst/>
          </a:prstGeom>
        </p:spPr>
        <p:txBody>
          <a:bodyPr wrap="none">
            <a:spAutoFit/>
          </a:bodyPr>
          <a:lstStyle/>
          <a:p>
            <a:r>
              <a:rPr lang="fr-FR" sz="800" dirty="0"/>
              <a:t>exemples Perplexity</a:t>
            </a:r>
          </a:p>
        </p:txBody>
      </p:sp>
      <p:pic>
        <p:nvPicPr>
          <p:cNvPr id="6" name="Image 5">
            <a:extLst>
              <a:ext uri="{FF2B5EF4-FFF2-40B4-BE49-F238E27FC236}">
                <a16:creationId xmlns:a16="http://schemas.microsoft.com/office/drawing/2014/main" id="{F6DB9636-8A8C-1BD5-0047-940193028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6880" y="3045275"/>
            <a:ext cx="3462820" cy="3277057"/>
          </a:xfrm>
          <a:prstGeom prst="rect">
            <a:avLst/>
          </a:prstGeom>
        </p:spPr>
      </p:pic>
      <p:sp>
        <p:nvSpPr>
          <p:cNvPr id="9" name="Rectangle 8">
            <a:extLst>
              <a:ext uri="{FF2B5EF4-FFF2-40B4-BE49-F238E27FC236}">
                <a16:creationId xmlns:a16="http://schemas.microsoft.com/office/drawing/2014/main" id="{90B72AA7-83E5-79B5-96B8-44F0AAC38A03}"/>
              </a:ext>
            </a:extLst>
          </p:cNvPr>
          <p:cNvSpPr/>
          <p:nvPr/>
        </p:nvSpPr>
        <p:spPr>
          <a:xfrm>
            <a:off x="1957959" y="2009208"/>
            <a:ext cx="1566291" cy="229168"/>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EDA85688-FFB1-347A-5846-E78D11E78B52}"/>
              </a:ext>
            </a:extLst>
          </p:cNvPr>
          <p:cNvSpPr/>
          <p:nvPr/>
        </p:nvSpPr>
        <p:spPr>
          <a:xfrm>
            <a:off x="4420470" y="809058"/>
            <a:ext cx="2161305" cy="191067"/>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4" name="Image 13">
            <a:extLst>
              <a:ext uri="{FF2B5EF4-FFF2-40B4-BE49-F238E27FC236}">
                <a16:creationId xmlns:a16="http://schemas.microsoft.com/office/drawing/2014/main" id="{E824CCC2-0ED4-BAEF-9DC9-743E8117A0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371" y="2826207"/>
            <a:ext cx="3733326" cy="3496125"/>
          </a:xfrm>
          <a:prstGeom prst="rect">
            <a:avLst/>
          </a:prstGeom>
        </p:spPr>
      </p:pic>
    </p:spTree>
    <p:extLst>
      <p:ext uri="{BB962C8B-B14F-4D97-AF65-F5344CB8AC3E}">
        <p14:creationId xmlns:p14="http://schemas.microsoft.com/office/powerpoint/2010/main" val="3737979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553BEB6-18DA-3CF5-2558-30AA7A912A62}"/>
              </a:ext>
            </a:extLst>
          </p:cNvPr>
          <p:cNvPicPr>
            <a:picLocks noChangeAspect="1"/>
          </p:cNvPicPr>
          <p:nvPr/>
        </p:nvPicPr>
        <p:blipFill>
          <a:blip r:embed="rId3"/>
          <a:stretch>
            <a:fillRect/>
          </a:stretch>
        </p:blipFill>
        <p:spPr>
          <a:xfrm>
            <a:off x="679835" y="1489102"/>
            <a:ext cx="8322776" cy="4673559"/>
          </a:xfrm>
          <a:prstGeom prst="rect">
            <a:avLst/>
          </a:prstGeom>
        </p:spPr>
      </p:pic>
      <p:sp>
        <p:nvSpPr>
          <p:cNvPr id="2" name="Rectangle 1">
            <a:extLst>
              <a:ext uri="{FF2B5EF4-FFF2-40B4-BE49-F238E27FC236}">
                <a16:creationId xmlns:a16="http://schemas.microsoft.com/office/drawing/2014/main" id="{8EE33A74-F31E-D66A-62DE-26B546B8FC9B}"/>
              </a:ext>
            </a:extLst>
          </p:cNvPr>
          <p:cNvSpPr/>
          <p:nvPr/>
        </p:nvSpPr>
        <p:spPr>
          <a:xfrm>
            <a:off x="6573066" y="2450149"/>
            <a:ext cx="2135505" cy="3573280"/>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solidFill>
                <a:srgbClr val="FED402"/>
              </a:solidFill>
            </a:endParaRPr>
          </a:p>
        </p:txBody>
      </p:sp>
      <p:sp>
        <p:nvSpPr>
          <p:cNvPr id="6" name="ZoneTexte 5">
            <a:extLst>
              <a:ext uri="{FF2B5EF4-FFF2-40B4-BE49-F238E27FC236}">
                <a16:creationId xmlns:a16="http://schemas.microsoft.com/office/drawing/2014/main" id="{B7F71E62-43B0-202D-C281-30FA532BB2D3}"/>
              </a:ext>
            </a:extLst>
          </p:cNvPr>
          <p:cNvSpPr txBox="1"/>
          <p:nvPr/>
        </p:nvSpPr>
        <p:spPr>
          <a:xfrm>
            <a:off x="4448631" y="6259877"/>
            <a:ext cx="1328057" cy="230832"/>
          </a:xfrm>
          <a:prstGeom prst="rect">
            <a:avLst/>
          </a:prstGeom>
          <a:noFill/>
        </p:spPr>
        <p:txBody>
          <a:bodyPr wrap="square">
            <a:spAutoFit/>
          </a:bodyPr>
          <a:lstStyle/>
          <a:p>
            <a:r>
              <a:rPr lang="fr-FR" sz="900" dirty="0">
                <a:hlinkClick r:id="rId4"/>
              </a:rPr>
              <a:t>A. Zhao, 04/2025</a:t>
            </a:r>
            <a:endParaRPr lang="fr-FR" sz="900" dirty="0"/>
          </a:p>
        </p:txBody>
      </p:sp>
    </p:spTree>
    <p:extLst>
      <p:ext uri="{BB962C8B-B14F-4D97-AF65-F5344CB8AC3E}">
        <p14:creationId xmlns:p14="http://schemas.microsoft.com/office/powerpoint/2010/main" val="227646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6">
            <a:extLst>
              <a:ext uri="{FF2B5EF4-FFF2-40B4-BE49-F238E27FC236}">
                <a16:creationId xmlns:a16="http://schemas.microsoft.com/office/drawing/2014/main" id="{7E9D07C3-85A3-4AA0-8972-C2101C383398}"/>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recherche « augmentés »</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grpSp>
        <p:nvGrpSpPr>
          <p:cNvPr id="3" name="Groupe 2">
            <a:extLst>
              <a:ext uri="{FF2B5EF4-FFF2-40B4-BE49-F238E27FC236}">
                <a16:creationId xmlns:a16="http://schemas.microsoft.com/office/drawing/2014/main" id="{0295245B-3947-84F9-25D8-EC8892AE70F5}"/>
              </a:ext>
            </a:extLst>
          </p:cNvPr>
          <p:cNvGrpSpPr/>
          <p:nvPr/>
        </p:nvGrpSpPr>
        <p:grpSpPr>
          <a:xfrm>
            <a:off x="912225" y="1741168"/>
            <a:ext cx="7319550" cy="4613911"/>
            <a:chOff x="368528" y="1911406"/>
            <a:chExt cx="8406943" cy="4336993"/>
          </a:xfrm>
        </p:grpSpPr>
        <p:pic>
          <p:nvPicPr>
            <p:cNvPr id="4" name="image_1">
              <a:extLst>
                <a:ext uri="{FF2B5EF4-FFF2-40B4-BE49-F238E27FC236}">
                  <a16:creationId xmlns:a16="http://schemas.microsoft.com/office/drawing/2014/main" id="{8E87E274-F056-B473-8AF7-86480AFADCF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68528" y="1911406"/>
              <a:ext cx="8406943" cy="3567323"/>
            </a:xfrm>
            <a:prstGeom prst="rect">
              <a:avLst/>
            </a:prstGeom>
            <a:noFill/>
            <a:ln>
              <a:noFill/>
            </a:ln>
          </p:spPr>
        </p:pic>
        <p:pic>
          <p:nvPicPr>
            <p:cNvPr id="10" name="Image 9">
              <a:extLst>
                <a:ext uri="{FF2B5EF4-FFF2-40B4-BE49-F238E27FC236}">
                  <a16:creationId xmlns:a16="http://schemas.microsoft.com/office/drawing/2014/main" id="{264527D1-3B29-1BEF-BE25-9C8A71BC42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bwMode="auto">
            <a:xfrm>
              <a:off x="368528" y="4085456"/>
              <a:ext cx="8406943" cy="2162943"/>
            </a:xfrm>
            <a:prstGeom prst="rect">
              <a:avLst/>
            </a:prstGeom>
            <a:noFill/>
            <a:ln>
              <a:noFill/>
            </a:ln>
          </p:spPr>
        </p:pic>
      </p:grpSp>
    </p:spTree>
    <p:extLst>
      <p:ext uri="{BB962C8B-B14F-4D97-AF65-F5344CB8AC3E}">
        <p14:creationId xmlns:p14="http://schemas.microsoft.com/office/powerpoint/2010/main" val="220986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6C5F74A-983E-4659-913F-0483E77C28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20" y="1049459"/>
            <a:ext cx="4174781" cy="2379541"/>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033663EE-2FF2-4B44-8E28-1985D4EE62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3195" y="3034639"/>
            <a:ext cx="4581066" cy="2457846"/>
          </a:xfrm>
          <a:prstGeom prst="rect">
            <a:avLst/>
          </a:prstGeom>
          <a:effectLst>
            <a:outerShdw blurRad="50800" dist="38100" dir="10800000" algn="r" rotWithShape="0">
              <a:prstClr val="black">
                <a:alpha val="40000"/>
              </a:prstClr>
            </a:outerShdw>
          </a:effectLst>
        </p:spPr>
      </p:pic>
      <p:pic>
        <p:nvPicPr>
          <p:cNvPr id="8" name="Image 7">
            <a:extLst>
              <a:ext uri="{FF2B5EF4-FFF2-40B4-BE49-F238E27FC236}">
                <a16:creationId xmlns:a16="http://schemas.microsoft.com/office/drawing/2014/main" id="{6ABE7555-9770-42DD-9C40-DEFB10A9C5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8315" y="705096"/>
            <a:ext cx="3889154" cy="3419865"/>
          </a:xfrm>
          <a:prstGeom prst="rect">
            <a:avLst/>
          </a:prstGeom>
          <a:effectLst>
            <a:outerShdw blurRad="50800" dist="38100" dir="10800000" algn="r" rotWithShape="0">
              <a:prstClr val="black">
                <a:alpha val="40000"/>
              </a:prstClr>
            </a:outerShdw>
          </a:effectLst>
        </p:spPr>
      </p:pic>
      <p:pic>
        <p:nvPicPr>
          <p:cNvPr id="11" name="Image 10">
            <a:extLst>
              <a:ext uri="{FF2B5EF4-FFF2-40B4-BE49-F238E27FC236}">
                <a16:creationId xmlns:a16="http://schemas.microsoft.com/office/drawing/2014/main" id="{C3B7F17C-A717-4DA3-BD95-93AC69777A2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83904" y="3429000"/>
            <a:ext cx="3743742" cy="313171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5594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E183-FAD2-A5F1-321E-A2FDD768A90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576ECD-9898-375F-BE03-1BE23E06ABDB}"/>
              </a:ext>
            </a:extLst>
          </p:cNvPr>
          <p:cNvSpPr/>
          <p:nvPr/>
        </p:nvSpPr>
        <p:spPr>
          <a:xfrm>
            <a:off x="3551334" y="5486327"/>
            <a:ext cx="3102260" cy="492443"/>
          </a:xfrm>
          <a:prstGeom prst="rect">
            <a:avLst/>
          </a:prstGeom>
        </p:spPr>
        <p:txBody>
          <a:bodyPr wrap="none">
            <a:spAutoFit/>
          </a:bodyPr>
          <a:lstStyle/>
          <a:p>
            <a:r>
              <a:rPr lang="fr-FR" dirty="0"/>
              <a:t>« </a:t>
            </a:r>
            <a:r>
              <a:rPr lang="fr-FR" i="1" dirty="0"/>
              <a:t>AI academic search engines</a:t>
            </a:r>
            <a:r>
              <a:rPr lang="fr-FR" dirty="0"/>
              <a:t> »</a:t>
            </a:r>
          </a:p>
          <a:p>
            <a:pPr algn="ctr"/>
            <a:r>
              <a:rPr lang="fr-FR" sz="800" dirty="0"/>
              <a:t>(</a:t>
            </a:r>
            <a:r>
              <a:rPr lang="fr-FR" sz="800" dirty="0">
                <a:hlinkClick r:id="rId3"/>
              </a:rPr>
              <a:t>30/03/2025</a:t>
            </a:r>
            <a:r>
              <a:rPr lang="fr-FR" sz="800" dirty="0"/>
              <a:t>)</a:t>
            </a:r>
          </a:p>
        </p:txBody>
      </p:sp>
      <p:sp>
        <p:nvSpPr>
          <p:cNvPr id="6" name="Rectangle 5">
            <a:extLst>
              <a:ext uri="{FF2B5EF4-FFF2-40B4-BE49-F238E27FC236}">
                <a16:creationId xmlns:a16="http://schemas.microsoft.com/office/drawing/2014/main" id="{C4A76CF2-EFFD-5A3E-74B2-0EF5E084CCC5}"/>
              </a:ext>
            </a:extLst>
          </p:cNvPr>
          <p:cNvSpPr/>
          <p:nvPr/>
        </p:nvSpPr>
        <p:spPr>
          <a:xfrm>
            <a:off x="2230844" y="3429000"/>
            <a:ext cx="2756396" cy="492443"/>
          </a:xfrm>
          <a:prstGeom prst="rect">
            <a:avLst/>
          </a:prstGeom>
        </p:spPr>
        <p:txBody>
          <a:bodyPr wrap="none">
            <a:spAutoFit/>
          </a:bodyPr>
          <a:lstStyle/>
          <a:p>
            <a:r>
              <a:rPr lang="fr-FR" dirty="0"/>
              <a:t>« </a:t>
            </a:r>
            <a:r>
              <a:rPr lang="fr-FR" i="1" dirty="0"/>
              <a:t>Q &amp;A academic systems »</a:t>
            </a:r>
          </a:p>
          <a:p>
            <a:pPr algn="ctr"/>
            <a:r>
              <a:rPr lang="fr-FR" sz="800" dirty="0"/>
              <a:t>(</a:t>
            </a:r>
            <a:r>
              <a:rPr lang="fr-FR" sz="800" dirty="0">
                <a:hlinkClick r:id="rId4"/>
              </a:rPr>
              <a:t>27/11/2022</a:t>
            </a:r>
            <a:r>
              <a:rPr lang="fr-FR" sz="800" dirty="0"/>
              <a:t>)</a:t>
            </a:r>
          </a:p>
        </p:txBody>
      </p:sp>
      <p:sp>
        <p:nvSpPr>
          <p:cNvPr id="7" name="Rectangle 6">
            <a:extLst>
              <a:ext uri="{FF2B5EF4-FFF2-40B4-BE49-F238E27FC236}">
                <a16:creationId xmlns:a16="http://schemas.microsoft.com/office/drawing/2014/main" id="{E30CCB83-9D80-3349-DD71-B0E8023D61A5}"/>
              </a:ext>
            </a:extLst>
          </p:cNvPr>
          <p:cNvSpPr/>
          <p:nvPr/>
        </p:nvSpPr>
        <p:spPr>
          <a:xfrm>
            <a:off x="5174516" y="4384242"/>
            <a:ext cx="3464988" cy="492443"/>
          </a:xfrm>
          <a:prstGeom prst="rect">
            <a:avLst/>
          </a:prstGeom>
        </p:spPr>
        <p:txBody>
          <a:bodyPr wrap="none">
            <a:spAutoFit/>
          </a:bodyPr>
          <a:lstStyle/>
          <a:p>
            <a:pPr algn="ctr"/>
            <a:r>
              <a:rPr lang="fr-FR" dirty="0"/>
              <a:t>« </a:t>
            </a:r>
            <a:r>
              <a:rPr lang="en-US" dirty="0"/>
              <a:t>"</a:t>
            </a:r>
            <a:r>
              <a:rPr lang="fr-FR" i="1" dirty="0"/>
              <a:t>retriever augmented</a:t>
            </a:r>
            <a:r>
              <a:rPr lang="en-US" dirty="0"/>
              <a:t>"</a:t>
            </a:r>
            <a:r>
              <a:rPr lang="fr-FR" i="1" dirty="0"/>
              <a:t> models »  </a:t>
            </a:r>
            <a:br>
              <a:rPr lang="fr-FR" i="1" dirty="0"/>
            </a:br>
            <a:r>
              <a:rPr lang="fr-FR" sz="800" dirty="0"/>
              <a:t>(</a:t>
            </a:r>
            <a:r>
              <a:rPr lang="fr-FR" sz="800" dirty="0">
                <a:hlinkClick r:id="rId5"/>
              </a:rPr>
              <a:t>10/05/2023</a:t>
            </a:r>
            <a:r>
              <a:rPr lang="fr-FR" sz="800" dirty="0"/>
              <a:t>)</a:t>
            </a:r>
          </a:p>
        </p:txBody>
      </p:sp>
      <p:sp>
        <p:nvSpPr>
          <p:cNvPr id="8" name="Rectangle 7">
            <a:extLst>
              <a:ext uri="{FF2B5EF4-FFF2-40B4-BE49-F238E27FC236}">
                <a16:creationId xmlns:a16="http://schemas.microsoft.com/office/drawing/2014/main" id="{A2BE1DF8-1C79-7668-6FDF-D697AE5C339C}"/>
              </a:ext>
            </a:extLst>
          </p:cNvPr>
          <p:cNvSpPr/>
          <p:nvPr/>
        </p:nvSpPr>
        <p:spPr>
          <a:xfrm>
            <a:off x="602516" y="2092560"/>
            <a:ext cx="4572000" cy="369332"/>
          </a:xfrm>
          <a:prstGeom prst="rect">
            <a:avLst/>
          </a:prstGeom>
        </p:spPr>
        <p:txBody>
          <a:bodyPr>
            <a:spAutoFit/>
          </a:bodyPr>
          <a:lstStyle/>
          <a:p>
            <a:r>
              <a:rPr lang="fr-FR" dirty="0">
                <a:hlinkClick r:id="rId6"/>
              </a:rPr>
              <a:t>Aaron Tay</a:t>
            </a:r>
            <a:endParaRPr lang="fr-FR" dirty="0"/>
          </a:p>
        </p:txBody>
      </p:sp>
    </p:spTree>
    <p:extLst>
      <p:ext uri="{BB962C8B-B14F-4D97-AF65-F5344CB8AC3E}">
        <p14:creationId xmlns:p14="http://schemas.microsoft.com/office/powerpoint/2010/main" val="26601002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F27199-8761-4FF3-B830-4E6CC5C374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278" y="1125202"/>
            <a:ext cx="8554644" cy="4810796"/>
          </a:xfrm>
          <a:prstGeom prst="rect">
            <a:avLst/>
          </a:prstGeom>
        </p:spPr>
      </p:pic>
      <p:sp>
        <p:nvSpPr>
          <p:cNvPr id="3" name="Rectangle 2">
            <a:extLst>
              <a:ext uri="{FF2B5EF4-FFF2-40B4-BE49-F238E27FC236}">
                <a16:creationId xmlns:a16="http://schemas.microsoft.com/office/drawing/2014/main" id="{E383D74F-15DA-4AF8-885F-626C53FF254C}"/>
              </a:ext>
            </a:extLst>
          </p:cNvPr>
          <p:cNvSpPr/>
          <p:nvPr/>
        </p:nvSpPr>
        <p:spPr>
          <a:xfrm>
            <a:off x="4005942" y="5935998"/>
            <a:ext cx="1132115" cy="246221"/>
          </a:xfrm>
          <a:prstGeom prst="rect">
            <a:avLst/>
          </a:prstGeom>
          <a:solidFill>
            <a:schemeClr val="bg1"/>
          </a:solidFill>
        </p:spPr>
        <p:txBody>
          <a:bodyPr wrap="square">
            <a:spAutoFit/>
          </a:bodyPr>
          <a:lstStyle/>
          <a:p>
            <a:r>
              <a:rPr lang="en-US" sz="1000" dirty="0">
                <a:hlinkClick r:id="rId4"/>
              </a:rPr>
              <a:t>A. Tay, 11/2023</a:t>
            </a:r>
            <a:endParaRPr lang="en-US" sz="1000" dirty="0"/>
          </a:p>
        </p:txBody>
      </p:sp>
    </p:spTree>
    <p:extLst>
      <p:ext uri="{BB962C8B-B14F-4D97-AF65-F5344CB8AC3E}">
        <p14:creationId xmlns:p14="http://schemas.microsoft.com/office/powerpoint/2010/main" val="30665690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D34DC91-BFCB-439A-85E5-721DA4CB965B}"/>
              </a:ext>
            </a:extLst>
          </p:cNvPr>
          <p:cNvSpPr>
            <a:spLocks noGrp="1"/>
          </p:cNvSpPr>
          <p:nvPr>
            <p:ph idx="4294967295"/>
          </p:nvPr>
        </p:nvSpPr>
        <p:spPr>
          <a:xfrm>
            <a:off x="0" y="641350"/>
            <a:ext cx="7772400" cy="1312863"/>
          </a:xfrm>
        </p:spPr>
        <p:txBody>
          <a:bodyPr>
            <a:normAutofit/>
          </a:bodyPr>
          <a:lstStyle/>
          <a:p>
            <a:pPr marL="0" indent="0">
              <a:buNone/>
            </a:pPr>
            <a:r>
              <a:rPr lang="fr-FR" dirty="0"/>
              <a:t>Potentiels des moteurs de recherche scientifiques « </a:t>
            </a:r>
            <a:r>
              <a:rPr lang="fr-FR" i="1" dirty="0"/>
              <a:t>AI-</a:t>
            </a:r>
            <a:r>
              <a:rPr lang="fr-FR" i="1" dirty="0" err="1"/>
              <a:t>driven</a:t>
            </a:r>
            <a:r>
              <a:rPr lang="fr-FR" dirty="0"/>
              <a:t> »</a:t>
            </a:r>
          </a:p>
          <a:p>
            <a:pPr lvl="1"/>
            <a:endParaRPr lang="fr-FR" dirty="0"/>
          </a:p>
          <a:p>
            <a:pPr marL="457200" lvl="1" indent="0">
              <a:buNone/>
            </a:pPr>
            <a:endParaRPr lang="fr-FR" dirty="0"/>
          </a:p>
        </p:txBody>
      </p:sp>
      <p:sp>
        <p:nvSpPr>
          <p:cNvPr id="6" name="Rectangle 5">
            <a:extLst>
              <a:ext uri="{FF2B5EF4-FFF2-40B4-BE49-F238E27FC236}">
                <a16:creationId xmlns:a16="http://schemas.microsoft.com/office/drawing/2014/main" id="{7666D716-D716-4B71-B7BC-EB783A236683}"/>
              </a:ext>
            </a:extLst>
          </p:cNvPr>
          <p:cNvSpPr/>
          <p:nvPr/>
        </p:nvSpPr>
        <p:spPr>
          <a:xfrm>
            <a:off x="2882406" y="6642012"/>
            <a:ext cx="4572000" cy="246221"/>
          </a:xfrm>
          <a:prstGeom prst="rect">
            <a:avLst/>
          </a:prstGeom>
        </p:spPr>
        <p:txBody>
          <a:bodyPr>
            <a:spAutoFit/>
          </a:bodyPr>
          <a:lstStyle/>
          <a:p>
            <a:pPr marL="180975" indent="-180975">
              <a:spcAft>
                <a:spcPts val="300"/>
              </a:spcAft>
              <a:buNone/>
            </a:pPr>
            <a:r>
              <a:rPr lang="fr-FR" sz="1000" dirty="0"/>
              <a:t>adapté de </a:t>
            </a:r>
            <a:r>
              <a:rPr lang="fr-FR" sz="1000" dirty="0">
                <a:hlinkClick r:id="rId3"/>
              </a:rPr>
              <a:t>S. Eapen, 2023</a:t>
            </a:r>
            <a:r>
              <a:rPr lang="fr-FR" sz="1000" dirty="0"/>
              <a:t> et </a:t>
            </a:r>
            <a:r>
              <a:rPr lang="fr-FR" sz="1000" dirty="0">
                <a:hlinkClick r:id="rId4"/>
              </a:rPr>
              <a:t>A. Tay, 2023</a:t>
            </a:r>
            <a:endParaRPr lang="fr-FR" sz="1000" dirty="0"/>
          </a:p>
        </p:txBody>
      </p:sp>
      <p:graphicFrame>
        <p:nvGraphicFramePr>
          <p:cNvPr id="7" name="Tableau 6">
            <a:extLst>
              <a:ext uri="{FF2B5EF4-FFF2-40B4-BE49-F238E27FC236}">
                <a16:creationId xmlns:a16="http://schemas.microsoft.com/office/drawing/2014/main" id="{BCC2450A-B6E6-463B-AFEC-D60B3AF3CC5B}"/>
              </a:ext>
            </a:extLst>
          </p:cNvPr>
          <p:cNvGraphicFramePr>
            <a:graphicFrameLocks noGrp="1"/>
          </p:cNvGraphicFramePr>
          <p:nvPr>
            <p:extLst>
              <p:ext uri="{D42A27DB-BD31-4B8C-83A1-F6EECF244321}">
                <p14:modId xmlns:p14="http://schemas.microsoft.com/office/powerpoint/2010/main" val="4244386654"/>
              </p:ext>
            </p:extLst>
          </p:nvPr>
        </p:nvGraphicFramePr>
        <p:xfrm>
          <a:off x="402772" y="1297781"/>
          <a:ext cx="8338456" cy="5223399"/>
        </p:xfrm>
        <a:graphic>
          <a:graphicData uri="http://schemas.openxmlformats.org/drawingml/2006/table">
            <a:tbl>
              <a:tblPr firstRow="1" bandRow="1">
                <a:tableStyleId>{5C22544A-7EE6-4342-B048-85BDC9FD1C3A}</a:tableStyleId>
              </a:tblPr>
              <a:tblGrid>
                <a:gridCol w="2253264">
                  <a:extLst>
                    <a:ext uri="{9D8B030D-6E8A-4147-A177-3AD203B41FA5}">
                      <a16:colId xmlns:a16="http://schemas.microsoft.com/office/drawing/2014/main" val="3955025495"/>
                    </a:ext>
                  </a:extLst>
                </a:gridCol>
                <a:gridCol w="3042596">
                  <a:extLst>
                    <a:ext uri="{9D8B030D-6E8A-4147-A177-3AD203B41FA5}">
                      <a16:colId xmlns:a16="http://schemas.microsoft.com/office/drawing/2014/main" val="3608393623"/>
                    </a:ext>
                  </a:extLst>
                </a:gridCol>
                <a:gridCol w="3042596">
                  <a:extLst>
                    <a:ext uri="{9D8B030D-6E8A-4147-A177-3AD203B41FA5}">
                      <a16:colId xmlns:a16="http://schemas.microsoft.com/office/drawing/2014/main" val="4024433564"/>
                    </a:ext>
                  </a:extLst>
                </a:gridCol>
              </a:tblGrid>
              <a:tr h="442119">
                <a:tc>
                  <a:txBody>
                    <a:bodyPr/>
                    <a:lstStyle/>
                    <a:p>
                      <a:pPr algn="ctr"/>
                      <a:r>
                        <a:rPr lang="fr-FR" sz="1400" b="0" dirty="0">
                          <a:solidFill>
                            <a:schemeClr val="tx1"/>
                          </a:solidFill>
                        </a:rPr>
                        <a:t>domaine</a:t>
                      </a:r>
                    </a:p>
                  </a:txBody>
                  <a:tcPr anchor="ctr">
                    <a:lnL w="12700" cmpd="sng">
                      <a:noFill/>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exemples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intérêts</a:t>
                      </a:r>
                    </a:p>
                  </a:txBody>
                  <a:tcPr anchor="ctr">
                    <a:lnL w="12700" cap="flat" cmpd="sng" algn="ctr">
                      <a:solidFill>
                        <a:srgbClr val="FED40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83272"/>
                  </a:ext>
                </a:extLst>
              </a:tr>
              <a:tr h="589208">
                <a:tc>
                  <a:txBody>
                    <a:bodyPr/>
                    <a:lstStyle/>
                    <a:p>
                      <a:r>
                        <a:rPr lang="fr-FR" sz="1200" b="0" cap="small" baseline="0" dirty="0">
                          <a:solidFill>
                            <a:schemeClr val="tx1"/>
                          </a:solidFill>
                        </a:rPr>
                        <a:t>amélioration des capacités de recherche </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et de la requête</a:t>
                      </a:r>
                    </a:p>
                    <a:p>
                      <a:r>
                        <a:rPr lang="fr-FR" sz="1100" b="0" dirty="0">
                          <a:solidFill>
                            <a:schemeClr val="tx1"/>
                          </a:solidFill>
                        </a:rPr>
                        <a:t>recherche conversationnelle</a:t>
                      </a:r>
                    </a:p>
                    <a:p>
                      <a:r>
                        <a:rPr lang="fr-FR" sz="1100" b="0" dirty="0">
                          <a:solidFill>
                            <a:schemeClr val="tx1"/>
                          </a:solidFill>
                        </a:rPr>
                        <a:t>données massives</a:t>
                      </a:r>
                    </a:p>
                    <a:p>
                      <a:r>
                        <a:rPr lang="fr-FR" sz="1100" b="0" dirty="0">
                          <a:solidFill>
                            <a:schemeClr val="tx1"/>
                          </a:solidFill>
                        </a:rPr>
                        <a:t>multilinguisme</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résultats plus précis et pertinents</a:t>
                      </a:r>
                    </a:p>
                    <a:p>
                      <a:r>
                        <a:rPr lang="fr-FR" sz="1100" b="0" dirty="0">
                          <a:solidFill>
                            <a:schemeClr val="tx1"/>
                          </a:solidFill>
                        </a:rPr>
                        <a:t>interactions plus intuitives et naturelles</a:t>
                      </a:r>
                    </a:p>
                    <a:p>
                      <a:r>
                        <a:rPr lang="fr-FR" sz="1100" b="0" dirty="0">
                          <a:solidFill>
                            <a:schemeClr val="tx1"/>
                          </a:solidFill>
                        </a:rPr>
                        <a:t>accessibilité</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379"/>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recommandations personnalisées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historique</a:t>
                      </a:r>
                    </a:p>
                    <a:p>
                      <a:r>
                        <a:rPr lang="fr-FR" sz="1100" b="0" dirty="0">
                          <a:solidFill>
                            <a:schemeClr val="tx1"/>
                          </a:solidFill>
                        </a:rPr>
                        <a:t>préférences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découverte de contenus mieux ciblés ou de nouveaux contenus (recherche d’information et veille)</a:t>
                      </a:r>
                    </a:p>
                    <a:p>
                      <a:r>
                        <a:rPr lang="fr-FR" sz="1100" b="0" dirty="0">
                          <a:solidFill>
                            <a:schemeClr val="tx1"/>
                          </a:solidFill>
                        </a:rPr>
                        <a:t>mise à jour automatique</a:t>
                      </a:r>
                    </a:p>
                    <a:p>
                      <a:r>
                        <a:rPr lang="fr-FR" sz="1100" b="0" dirty="0">
                          <a:solidFill>
                            <a:schemeClr val="tx1"/>
                          </a:solidFill>
                        </a:rPr>
                        <a:t>gain de temps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546614"/>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suivi et analyse des citations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de la citation</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meilleure compréhension de la validité et la fiabilité d’une étude donnée</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066898"/>
                  </a:ext>
                </a:extLst>
              </a:tr>
              <a:tr h="720000">
                <a:tc>
                  <a:txBody>
                    <a:bodyPr/>
                    <a:lstStyle/>
                    <a:p>
                      <a:r>
                        <a:rPr lang="fr-FR" sz="1200" b="0" cap="small" baseline="0" dirty="0">
                          <a:solidFill>
                            <a:schemeClr val="tx1"/>
                          </a:solidFill>
                        </a:rPr>
                        <a:t>visualisation et cartographie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relations entre des </a:t>
                      </a:r>
                      <a:r>
                        <a:rPr lang="fr-FR" sz="1100" b="0" i="1" dirty="0">
                          <a:solidFill>
                            <a:schemeClr val="tx1"/>
                          </a:solidFill>
                        </a:rPr>
                        <a:t>papers</a:t>
                      </a:r>
                      <a:r>
                        <a:rPr lang="fr-FR" sz="1100" b="0" i="0" dirty="0">
                          <a:solidFill>
                            <a:schemeClr val="tx1"/>
                          </a:solidFill>
                        </a:rPr>
                        <a:t>, des auteurs ou des sujets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identification de tendances, de lacunes ou de domaines à développer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652480"/>
                  </a:ext>
                </a:extLst>
              </a:tr>
              <a:tr h="720000">
                <a:tc>
                  <a:txBody>
                    <a:bodyPr/>
                    <a:lstStyle/>
                    <a:p>
                      <a:r>
                        <a:rPr lang="fr-FR" sz="1200" b="0" cap="small" baseline="0" dirty="0">
                          <a:solidFill>
                            <a:schemeClr val="tx1"/>
                          </a:solidFill>
                        </a:rPr>
                        <a:t>collaboration et réseautage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connexion de chercheurs partageant des centres d’intérêts communs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pistes de collaboration et de partage de savoir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089503"/>
                  </a:ext>
                </a:extLst>
              </a:tr>
              <a:tr h="720000">
                <a:tc>
                  <a:txBody>
                    <a:bodyPr/>
                    <a:lstStyle/>
                    <a:p>
                      <a:r>
                        <a:rPr lang="fr-FR" sz="1200" b="0" cap="small" baseline="0" dirty="0">
                          <a:solidFill>
                            <a:schemeClr val="tx1"/>
                          </a:solidFill>
                        </a:rPr>
                        <a:t>résumés et extraction</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mise en valeur des résultats et des implications clés</a:t>
                      </a:r>
                    </a:p>
                    <a:p>
                      <a:r>
                        <a:rPr lang="fr-FR" sz="1100" b="0" dirty="0">
                          <a:solidFill>
                            <a:schemeClr val="tx1"/>
                          </a:solidFill>
                        </a:rPr>
                        <a:t>compréhension du contenu (simplification</a:t>
                      </a:r>
                      <a:r>
                        <a:rPr lang="fr-FR" sz="1100" b="0" baseline="0" dirty="0">
                          <a:solidFill>
                            <a:schemeClr val="tx1"/>
                          </a:solidFill>
                        </a:rPr>
                        <a:t> et explicitation)</a:t>
                      </a:r>
                    </a:p>
                    <a:p>
                      <a:r>
                        <a:rPr lang="fr-FR" sz="1100" b="0" baseline="0" dirty="0">
                          <a:solidFill>
                            <a:schemeClr val="tx1"/>
                          </a:solidFill>
                        </a:rPr>
                        <a:t>génération d’hypothèses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gain de temps</a:t>
                      </a:r>
                    </a:p>
                    <a:p>
                      <a:r>
                        <a:rPr lang="fr-FR" sz="1100" b="0" dirty="0">
                          <a:solidFill>
                            <a:schemeClr val="tx1"/>
                          </a:solidFill>
                        </a:rPr>
                        <a:t>identification de nouvelles pistes ou de lacunes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9191770"/>
                  </a:ext>
                </a:extLst>
              </a:tr>
            </a:tbl>
          </a:graphicData>
        </a:graphic>
      </p:graphicFrame>
    </p:spTree>
    <p:extLst>
      <p:ext uri="{BB962C8B-B14F-4D97-AF65-F5344CB8AC3E}">
        <p14:creationId xmlns:p14="http://schemas.microsoft.com/office/powerpoint/2010/main" val="3611937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outilsfroids.net/wp-content/uploads/2023/12/Nuage-de-tags-1024x557.png">
            <a:extLst>
              <a:ext uri="{FF2B5EF4-FFF2-40B4-BE49-F238E27FC236}">
                <a16:creationId xmlns:a16="http://schemas.microsoft.com/office/drawing/2014/main" id="{315010CB-34AD-4CC2-9F05-B7E6166CFE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2651" y="1532585"/>
            <a:ext cx="7938698" cy="4318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E049A6-53C2-44E3-98ED-438719A75D17}"/>
              </a:ext>
            </a:extLst>
          </p:cNvPr>
          <p:cNvSpPr/>
          <p:nvPr/>
        </p:nvSpPr>
        <p:spPr>
          <a:xfrm>
            <a:off x="3857222" y="5980991"/>
            <a:ext cx="1860998" cy="276999"/>
          </a:xfrm>
          <a:prstGeom prst="rect">
            <a:avLst/>
          </a:prstGeom>
        </p:spPr>
        <p:txBody>
          <a:bodyPr wrap="square">
            <a:spAutoFit/>
          </a:bodyPr>
          <a:lstStyle/>
          <a:p>
            <a:r>
              <a:rPr lang="fr-FR" sz="1200" dirty="0">
                <a:hlinkClick r:id="rId3"/>
              </a:rPr>
              <a:t>C. Deschamps, 12/2023</a:t>
            </a:r>
            <a:endParaRPr lang="fr-FR" sz="1200" dirty="0"/>
          </a:p>
        </p:txBody>
      </p:sp>
    </p:spTree>
    <p:extLst>
      <p:ext uri="{BB962C8B-B14F-4D97-AF65-F5344CB8AC3E}">
        <p14:creationId xmlns:p14="http://schemas.microsoft.com/office/powerpoint/2010/main" val="2525431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AF1474-684F-496A-BE2D-2A591F1966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6198" y="1263263"/>
            <a:ext cx="7556938" cy="505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F5C394D-A725-430D-8B81-EB6B5F9E04CB}"/>
              </a:ext>
            </a:extLst>
          </p:cNvPr>
          <p:cNvSpPr/>
          <p:nvPr/>
        </p:nvSpPr>
        <p:spPr>
          <a:xfrm>
            <a:off x="7641690" y="6314984"/>
            <a:ext cx="97654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https://elicit.com/</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88811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B71776-05BD-4020-AB58-99925C072F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065" y="646556"/>
            <a:ext cx="8030817" cy="3013346"/>
          </a:xfrm>
          <a:prstGeom prst="rect">
            <a:avLst/>
          </a:prstGeom>
        </p:spPr>
      </p:pic>
      <p:sp>
        <p:nvSpPr>
          <p:cNvPr id="5" name="Rectangle 4">
            <a:extLst>
              <a:ext uri="{FF2B5EF4-FFF2-40B4-BE49-F238E27FC236}">
                <a16:creationId xmlns:a16="http://schemas.microsoft.com/office/drawing/2014/main" id="{9484AB03-E24A-4303-9703-E52EA524AC29}"/>
              </a:ext>
            </a:extLst>
          </p:cNvPr>
          <p:cNvSpPr/>
          <p:nvPr/>
        </p:nvSpPr>
        <p:spPr>
          <a:xfrm>
            <a:off x="240091" y="3629704"/>
            <a:ext cx="2004075" cy="246221"/>
          </a:xfrm>
          <a:prstGeom prst="rect">
            <a:avLst/>
          </a:prstGeom>
        </p:spPr>
        <p:txBody>
          <a:bodyPr wrap="none">
            <a:spAutoFit/>
          </a:bodyPr>
          <a:lstStyle/>
          <a:p>
            <a:r>
              <a:rPr lang="fr-FR" sz="1000" dirty="0"/>
              <a:t>ex. </a:t>
            </a:r>
            <a:r>
              <a:rPr lang="fr-FR" sz="1000" dirty="0">
                <a:hlinkClick r:id="rId4"/>
              </a:rPr>
              <a:t>https://consensus.app/search/</a:t>
            </a:r>
            <a:r>
              <a:rPr lang="fr-FR" sz="1000" dirty="0"/>
              <a:t> </a:t>
            </a:r>
          </a:p>
        </p:txBody>
      </p:sp>
      <p:pic>
        <p:nvPicPr>
          <p:cNvPr id="2" name="Image 1">
            <a:extLst>
              <a:ext uri="{FF2B5EF4-FFF2-40B4-BE49-F238E27FC236}">
                <a16:creationId xmlns:a16="http://schemas.microsoft.com/office/drawing/2014/main" id="{822C4CA0-2E91-4E7C-971E-6F1806F5355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424701" y="4094250"/>
            <a:ext cx="6501260" cy="2455525"/>
          </a:xfrm>
          <a:prstGeom prst="rect">
            <a:avLst/>
          </a:prstGeom>
        </p:spPr>
      </p:pic>
      <p:sp>
        <p:nvSpPr>
          <p:cNvPr id="3" name="Rectangle 2">
            <a:extLst>
              <a:ext uri="{FF2B5EF4-FFF2-40B4-BE49-F238E27FC236}">
                <a16:creationId xmlns:a16="http://schemas.microsoft.com/office/drawing/2014/main" id="{C7695769-9ADA-4B46-B03C-538B0F4FF834}"/>
              </a:ext>
            </a:extLst>
          </p:cNvPr>
          <p:cNvSpPr/>
          <p:nvPr/>
        </p:nvSpPr>
        <p:spPr>
          <a:xfrm>
            <a:off x="7804484" y="6539724"/>
            <a:ext cx="1181734" cy="246221"/>
          </a:xfrm>
          <a:prstGeom prst="rect">
            <a:avLst/>
          </a:prstGeom>
        </p:spPr>
        <p:txBody>
          <a:bodyPr wrap="none">
            <a:spAutoFit/>
          </a:bodyPr>
          <a:lstStyle/>
          <a:p>
            <a:r>
              <a:rPr lang="fr-FR" sz="1000" dirty="0"/>
              <a:t>ex. </a:t>
            </a:r>
            <a:r>
              <a:rPr lang="fr-FR" sz="1000" dirty="0">
                <a:hlinkClick r:id="rId6"/>
              </a:rPr>
              <a:t>https://scite.ai/</a:t>
            </a:r>
            <a:endParaRPr lang="fr-FR" sz="1000" dirty="0"/>
          </a:p>
        </p:txBody>
      </p:sp>
    </p:spTree>
    <p:extLst>
      <p:ext uri="{BB962C8B-B14F-4D97-AF65-F5344CB8AC3E}">
        <p14:creationId xmlns:p14="http://schemas.microsoft.com/office/powerpoint/2010/main" val="3518621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3D74F-15DA-4AF8-885F-626C53FF254C}"/>
              </a:ext>
            </a:extLst>
          </p:cNvPr>
          <p:cNvSpPr/>
          <p:nvPr/>
        </p:nvSpPr>
        <p:spPr>
          <a:xfrm>
            <a:off x="3658411" y="6530486"/>
            <a:ext cx="1132115" cy="246221"/>
          </a:xfrm>
          <a:prstGeom prst="rect">
            <a:avLst/>
          </a:prstGeom>
          <a:noFill/>
        </p:spPr>
        <p:txBody>
          <a:bodyPr wrap="square">
            <a:spAutoFit/>
          </a:bodyPr>
          <a:lstStyle/>
          <a:p>
            <a:r>
              <a:rPr lang="en-US" sz="1000" dirty="0" err="1">
                <a:hlinkClick r:id="rId3"/>
              </a:rPr>
              <a:t>Keenious</a:t>
            </a:r>
            <a:endParaRPr lang="en-US" sz="1000" dirty="0"/>
          </a:p>
        </p:txBody>
      </p:sp>
      <p:pic>
        <p:nvPicPr>
          <p:cNvPr id="4" name="Image 3">
            <a:extLst>
              <a:ext uri="{FF2B5EF4-FFF2-40B4-BE49-F238E27FC236}">
                <a16:creationId xmlns:a16="http://schemas.microsoft.com/office/drawing/2014/main" id="{0AE74BB0-1064-46DE-8C8E-B34CF119E8E5}"/>
              </a:ext>
            </a:extLst>
          </p:cNvPr>
          <p:cNvPicPr>
            <a:picLocks noChangeAspect="1"/>
          </p:cNvPicPr>
          <p:nvPr/>
        </p:nvPicPr>
        <p:blipFill>
          <a:blip r:embed="rId4"/>
          <a:stretch>
            <a:fillRect/>
          </a:stretch>
        </p:blipFill>
        <p:spPr>
          <a:xfrm>
            <a:off x="338981" y="78996"/>
            <a:ext cx="5287120" cy="2694463"/>
          </a:xfrm>
          <a:prstGeom prst="rect">
            <a:avLst/>
          </a:prstGeom>
        </p:spPr>
      </p:pic>
      <p:pic>
        <p:nvPicPr>
          <p:cNvPr id="5" name="Image 4">
            <a:extLst>
              <a:ext uri="{FF2B5EF4-FFF2-40B4-BE49-F238E27FC236}">
                <a16:creationId xmlns:a16="http://schemas.microsoft.com/office/drawing/2014/main" id="{608BC25D-9886-427E-A747-5E9B503485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2589" y="2773459"/>
            <a:ext cx="4841411" cy="4003249"/>
          </a:xfrm>
          <a:prstGeom prst="rect">
            <a:avLst/>
          </a:prstGeom>
        </p:spPr>
      </p:pic>
      <p:sp>
        <p:nvSpPr>
          <p:cNvPr id="8" name="Rectangle 7">
            <a:extLst>
              <a:ext uri="{FF2B5EF4-FFF2-40B4-BE49-F238E27FC236}">
                <a16:creationId xmlns:a16="http://schemas.microsoft.com/office/drawing/2014/main" id="{B5AF57C6-9AEF-40CB-BED3-4CF3E4DC53B6}"/>
              </a:ext>
            </a:extLst>
          </p:cNvPr>
          <p:cNvSpPr/>
          <p:nvPr/>
        </p:nvSpPr>
        <p:spPr>
          <a:xfrm>
            <a:off x="3327400" y="1064278"/>
            <a:ext cx="2073333" cy="19302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9090DB8-E7C1-4196-AE7B-4F76EC84F74B}"/>
              </a:ext>
            </a:extLst>
          </p:cNvPr>
          <p:cNvSpPr/>
          <p:nvPr/>
        </p:nvSpPr>
        <p:spPr>
          <a:xfrm>
            <a:off x="5257800" y="3875563"/>
            <a:ext cx="32893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DBAB4BA-5250-46BE-AE93-82546963EC6C}"/>
              </a:ext>
            </a:extLst>
          </p:cNvPr>
          <p:cNvSpPr/>
          <p:nvPr/>
        </p:nvSpPr>
        <p:spPr>
          <a:xfrm>
            <a:off x="7683500" y="5630959"/>
            <a:ext cx="7620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2107691-E0C7-4BAB-BC5C-1D422CF7BBC2}"/>
              </a:ext>
            </a:extLst>
          </p:cNvPr>
          <p:cNvSpPr/>
          <p:nvPr/>
        </p:nvSpPr>
        <p:spPr>
          <a:xfrm>
            <a:off x="4396826" y="5819396"/>
            <a:ext cx="594274"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1500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11354" y="2159000"/>
            <a:ext cx="7088009" cy="3471863"/>
          </a:xfrm>
        </p:spPr>
        <p:txBody>
          <a:bodyPr/>
          <a:lstStyle/>
          <a:p>
            <a:pPr marL="0" indent="0">
              <a:buNone/>
            </a:pPr>
            <a:r>
              <a:rPr lang="fr-FR" dirty="0"/>
              <a:t>ex. : principaux outils documentaires </a:t>
            </a:r>
            <a:r>
              <a:rPr lang="fr-FR" i="1" dirty="0"/>
              <a:t>freemium</a:t>
            </a:r>
            <a:r>
              <a:rPr lang="fr-FR" dirty="0"/>
              <a:t> (05/2025)</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3074927" y="3661891"/>
            <a:ext cx="1522596" cy="415498"/>
          </a:xfrm>
          <a:prstGeom prst="rect">
            <a:avLst/>
          </a:prstGeom>
          <a:noFill/>
        </p:spPr>
        <p:txBody>
          <a:bodyPr wrap="square">
            <a:spAutoFit/>
          </a:bodyPr>
          <a:lstStyle/>
          <a:p>
            <a:r>
              <a:rPr lang="fr-FR" sz="1050" dirty="0">
                <a:hlinkClick r:id="rId3"/>
              </a:rPr>
              <a:t>https://elicit.com/</a:t>
            </a:r>
            <a:endParaRPr lang="fr-FR" sz="1050" dirty="0"/>
          </a:p>
          <a:p>
            <a:r>
              <a:rPr lang="fr-FR" sz="1050" dirty="0"/>
              <a:t>(Elicit Research)</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442505" y="3661892"/>
            <a:ext cx="1428750" cy="577081"/>
          </a:xfrm>
          <a:prstGeom prst="rect">
            <a:avLst/>
          </a:prstGeom>
          <a:noFill/>
        </p:spPr>
        <p:txBody>
          <a:bodyPr wrap="square">
            <a:spAutoFit/>
          </a:bodyPr>
          <a:lstStyle/>
          <a:p>
            <a:r>
              <a:rPr lang="fr-FR" sz="1050" dirty="0">
                <a:hlinkClick r:id="rId4"/>
              </a:rPr>
              <a:t>https://consensus.app</a:t>
            </a:r>
            <a:endParaRPr lang="fr-FR" sz="1050" dirty="0"/>
          </a:p>
          <a:p>
            <a:r>
              <a:rPr lang="fr-FR" sz="1050" dirty="0"/>
              <a:t>(Consensus)</a:t>
            </a:r>
          </a:p>
          <a:p>
            <a:endParaRPr lang="fr-FR" sz="105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7229944" y="3661892"/>
            <a:ext cx="1765952" cy="577081"/>
          </a:xfrm>
          <a:prstGeom prst="rect">
            <a:avLst/>
          </a:prstGeom>
          <a:noFill/>
        </p:spPr>
        <p:txBody>
          <a:bodyPr wrap="square">
            <a:spAutoFit/>
          </a:bodyPr>
          <a:lstStyle/>
          <a:p>
            <a:r>
              <a:rPr lang="fr-FR" sz="1050" dirty="0">
                <a:hlinkClick r:id="rId5"/>
              </a:rPr>
              <a:t>https://scite.ai/assistant</a:t>
            </a:r>
            <a:endParaRPr lang="fr-FR" sz="1050" dirty="0"/>
          </a:p>
          <a:p>
            <a:r>
              <a:rPr lang="fr-FR" sz="1050" dirty="0"/>
              <a:t>(Research Solutions)</a:t>
            </a:r>
          </a:p>
          <a:p>
            <a:endParaRPr lang="fr-FR" sz="1050" dirty="0"/>
          </a:p>
        </p:txBody>
      </p:sp>
      <p:sp>
        <p:nvSpPr>
          <p:cNvPr id="29" name="ZoneTexte 28">
            <a:extLst>
              <a:ext uri="{FF2B5EF4-FFF2-40B4-BE49-F238E27FC236}">
                <a16:creationId xmlns:a16="http://schemas.microsoft.com/office/drawing/2014/main" id="{5A546744-1CE0-D046-72EF-F5E4C9EC79F8}"/>
              </a:ext>
            </a:extLst>
          </p:cNvPr>
          <p:cNvSpPr txBox="1"/>
          <p:nvPr/>
        </p:nvSpPr>
        <p:spPr>
          <a:xfrm>
            <a:off x="4910624" y="3655239"/>
            <a:ext cx="1765952" cy="415498"/>
          </a:xfrm>
          <a:prstGeom prst="rect">
            <a:avLst/>
          </a:prstGeom>
          <a:noFill/>
        </p:spPr>
        <p:txBody>
          <a:bodyPr wrap="square">
            <a:spAutoFit/>
          </a:bodyPr>
          <a:lstStyle/>
          <a:p>
            <a:r>
              <a:rPr lang="fr-FR" sz="1050" dirty="0">
                <a:hlinkClick r:id="rId6"/>
              </a:rPr>
              <a:t>https://scispace.com/</a:t>
            </a:r>
            <a:endParaRPr lang="fr-FR" sz="1050" dirty="0"/>
          </a:p>
          <a:p>
            <a:r>
              <a:rPr lang="fr-FR" sz="1050" dirty="0"/>
              <a:t>(</a:t>
            </a:r>
            <a:r>
              <a:rPr lang="fr-FR" sz="1050" dirty="0" err="1"/>
              <a:t>PubGenius</a:t>
            </a:r>
            <a:r>
              <a:rPr lang="fr-FR" sz="1050" dirty="0"/>
              <a:t>)</a:t>
            </a:r>
          </a:p>
        </p:txBody>
      </p:sp>
      <p:pic>
        <p:nvPicPr>
          <p:cNvPr id="3" name="Image 2">
            <a:extLst>
              <a:ext uri="{FF2B5EF4-FFF2-40B4-BE49-F238E27FC236}">
                <a16:creationId xmlns:a16="http://schemas.microsoft.com/office/drawing/2014/main" id="{72D8D7A1-A59C-5327-8972-88D19B7AB8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50375" y="3226500"/>
            <a:ext cx="1231093" cy="405000"/>
          </a:xfrm>
          <a:prstGeom prst="rect">
            <a:avLst/>
          </a:prstGeom>
          <a:solidFill>
            <a:schemeClr val="tx1"/>
          </a:solidFill>
        </p:spPr>
      </p:pic>
      <p:pic>
        <p:nvPicPr>
          <p:cNvPr id="6" name="Image 5">
            <a:extLst>
              <a:ext uri="{FF2B5EF4-FFF2-40B4-BE49-F238E27FC236}">
                <a16:creationId xmlns:a16="http://schemas.microsoft.com/office/drawing/2014/main" id="{C2D44078-A692-6CB1-54B3-D79A07DF065F}"/>
              </a:ext>
            </a:extLst>
          </p:cNvPr>
          <p:cNvPicPr>
            <a:picLocks noChangeAspect="1"/>
          </p:cNvPicPr>
          <p:nvPr/>
        </p:nvPicPr>
        <p:blipFill>
          <a:blip r:embed="rId8"/>
          <a:stretch>
            <a:fillRect/>
          </a:stretch>
        </p:blipFill>
        <p:spPr>
          <a:xfrm>
            <a:off x="511354" y="3226500"/>
            <a:ext cx="2058749" cy="405000"/>
          </a:xfrm>
          <a:prstGeom prst="rect">
            <a:avLst/>
          </a:prstGeom>
        </p:spPr>
      </p:pic>
      <p:pic>
        <p:nvPicPr>
          <p:cNvPr id="10" name="Image 9">
            <a:extLst>
              <a:ext uri="{FF2B5EF4-FFF2-40B4-BE49-F238E27FC236}">
                <a16:creationId xmlns:a16="http://schemas.microsoft.com/office/drawing/2014/main" id="{57EB92AB-2227-39EE-1215-DBF1B1B130A6}"/>
              </a:ext>
            </a:extLst>
          </p:cNvPr>
          <p:cNvPicPr>
            <a:picLocks noChangeAspect="1"/>
          </p:cNvPicPr>
          <p:nvPr/>
        </p:nvPicPr>
        <p:blipFill>
          <a:blip r:embed="rId9"/>
          <a:stretch>
            <a:fillRect/>
          </a:stretch>
        </p:blipFill>
        <p:spPr>
          <a:xfrm>
            <a:off x="4959186" y="3226500"/>
            <a:ext cx="1862999" cy="405000"/>
          </a:xfrm>
          <a:prstGeom prst="rect">
            <a:avLst/>
          </a:prstGeom>
        </p:spPr>
      </p:pic>
      <p:pic>
        <p:nvPicPr>
          <p:cNvPr id="13" name="Graphique 12">
            <a:extLst>
              <a:ext uri="{FF2B5EF4-FFF2-40B4-BE49-F238E27FC236}">
                <a16:creationId xmlns:a16="http://schemas.microsoft.com/office/drawing/2014/main" id="{00350029-7CF6-8AA6-EC1C-1D56B2CD84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99902" y="3249360"/>
            <a:ext cx="1282500" cy="405000"/>
          </a:xfrm>
          <a:prstGeom prst="rect">
            <a:avLst/>
          </a:prstGeom>
        </p:spPr>
      </p:pic>
      <p:sp>
        <p:nvSpPr>
          <p:cNvPr id="2" name="ZoneTexte 1">
            <a:extLst>
              <a:ext uri="{FF2B5EF4-FFF2-40B4-BE49-F238E27FC236}">
                <a16:creationId xmlns:a16="http://schemas.microsoft.com/office/drawing/2014/main" id="{EDFE803B-0DE9-09F1-5355-547F44900EA8}"/>
              </a:ext>
            </a:extLst>
          </p:cNvPr>
          <p:cNvSpPr txBox="1"/>
          <p:nvPr/>
        </p:nvSpPr>
        <p:spPr>
          <a:xfrm>
            <a:off x="323012" y="6268225"/>
            <a:ext cx="8549022" cy="307777"/>
          </a:xfrm>
          <a:prstGeom prst="rect">
            <a:avLst/>
          </a:prstGeom>
          <a:noFill/>
        </p:spPr>
        <p:txBody>
          <a:bodyPr wrap="square">
            <a:spAutoFit/>
          </a:bodyPr>
          <a:lstStyle/>
          <a:p>
            <a:r>
              <a:rPr lang="fr-FR" sz="1400" dirty="0"/>
              <a:t>voir aussi </a:t>
            </a:r>
            <a:r>
              <a:rPr lang="fr-FR" sz="1400" dirty="0" err="1"/>
              <a:t>Ithaka</a:t>
            </a:r>
            <a:r>
              <a:rPr lang="fr-FR" sz="1400" dirty="0"/>
              <a:t> </a:t>
            </a:r>
            <a:r>
              <a:rPr lang="fr-FR" sz="1400" dirty="0" err="1"/>
              <a:t>S+R</a:t>
            </a:r>
            <a:r>
              <a:rPr lang="fr-FR" sz="1400" dirty="0"/>
              <a:t>. </a:t>
            </a:r>
            <a:r>
              <a:rPr lang="fr-FR" sz="1400" i="1" dirty="0"/>
              <a:t>Generative AI Product Tracker</a:t>
            </a:r>
            <a:r>
              <a:rPr lang="fr-FR" sz="1400" dirty="0"/>
              <a:t>. </a:t>
            </a:r>
            <a:r>
              <a:rPr lang="fr-FR" sz="1400" dirty="0">
                <a:hlinkClick r:id="rId12"/>
              </a:rPr>
              <a:t>https://sr.ithaka.org/our-work/generative-ai-product-tracker/</a:t>
            </a:r>
            <a:r>
              <a:rPr lang="fr-FR" sz="1400" dirty="0"/>
              <a:t> </a:t>
            </a:r>
          </a:p>
        </p:txBody>
      </p:sp>
    </p:spTree>
    <p:extLst>
      <p:ext uri="{BB962C8B-B14F-4D97-AF65-F5344CB8AC3E}">
        <p14:creationId xmlns:p14="http://schemas.microsoft.com/office/powerpoint/2010/main" val="4144304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8459C2-CD66-44E8-A82D-AC74DD38DA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071" y="0"/>
            <a:ext cx="8948929" cy="6858000"/>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2902858"/>
            <a:ext cx="7799731" cy="3955142"/>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8" name="Tableau 17">
            <a:extLst>
              <a:ext uri="{FF2B5EF4-FFF2-40B4-BE49-F238E27FC236}">
                <a16:creationId xmlns:a16="http://schemas.microsoft.com/office/drawing/2014/main" id="{30107C54-0BEF-456D-B0B6-BF6064FC8E8C}"/>
              </a:ext>
            </a:extLst>
          </p:cNvPr>
          <p:cNvGraphicFramePr>
            <a:graphicFrameLocks noGrp="1"/>
          </p:cNvGraphicFramePr>
          <p:nvPr>
            <p:extLst>
              <p:ext uri="{D42A27DB-BD31-4B8C-83A1-F6EECF244321}">
                <p14:modId xmlns:p14="http://schemas.microsoft.com/office/powerpoint/2010/main" val="618966905"/>
              </p:ext>
            </p:extLst>
          </p:nvPr>
        </p:nvGraphicFramePr>
        <p:xfrm>
          <a:off x="769669" y="2820674"/>
          <a:ext cx="7799731" cy="4061460"/>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Présentation</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182364">
                <a:tc gridSpan="2">
                  <a:txBody>
                    <a:bodyPr/>
                    <a:lstStyle/>
                    <a:p>
                      <a:r>
                        <a:rPr kumimoji="0" lang="en-US" sz="900" b="0" i="1" u="none" strike="noStrike" kern="1200" cap="none" spc="0" normalizeH="0" baseline="0" dirty="0">
                          <a:ln>
                            <a:noFill/>
                          </a:ln>
                          <a:solidFill>
                            <a:schemeClr val="tx1"/>
                          </a:solidFill>
                          <a:effectLst/>
                          <a:uLnTx/>
                          <a:uFillTx/>
                          <a:latin typeface="+mn-lt"/>
                          <a:ea typeface="+mn-ea"/>
                          <a:cs typeface="+mn-cs"/>
                        </a:rPr>
                        <a:t>Analyze research papers at superhuman speed. Automate time-consuming research tasks like summarizing papers, extracting data, and synthesizing your findings.</a:t>
                      </a:r>
                    </a:p>
                  </a:txBody>
                  <a:tcPr>
                    <a:lnL w="12700" cmpd="sng">
                      <a:noFill/>
                    </a:lnL>
                    <a:lnR w="12700" cmpd="sng">
                      <a:noFill/>
                    </a:lnR>
                    <a:lnT w="12700" cap="flat" cmpd="sng" algn="ctr">
                      <a:solidFill>
                        <a:srgbClr val="FED402"/>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267467">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91782">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Semantic Scholar – mais plus adapté avec la </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hlinkClick r:id="rId4"/>
                        </a:rPr>
                        <a:t>recherche empirique</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(biomédecine, </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machine learning</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a:t>
                      </a:r>
                      <a:b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b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couche technique : </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hlinkClick r:id="rId5"/>
                        </a:rPr>
                        <a:t>principalement GPT-3</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(notamment pour l’extraction et le résumé)</a:t>
                      </a:r>
                      <a:endParaRPr kumimoji="0" lang="fr-FR" sz="9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1003002">
                <a:tc gridSpan="2">
                  <a:txBody>
                    <a:bodyPr/>
                    <a:lstStyle/>
                    <a:p>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recherche par mots-clés ou en langage naturel (</a:t>
                      </a:r>
                      <a:r>
                        <a:rPr kumimoji="0" lang="fr-FR" sz="850" b="0" i="1" u="none" strike="noStrike" kern="1200" cap="none" spc="0" normalizeH="0" baseline="0" dirty="0" err="1">
                          <a:ln>
                            <a:noFill/>
                          </a:ln>
                          <a:solidFill>
                            <a:schemeClr val="tx1"/>
                          </a:solidFill>
                          <a:effectLst/>
                          <a:uLnTx/>
                          <a:uFillTx/>
                          <a:latin typeface="Calibri" panose="020F0502020204030204"/>
                          <a:ea typeface="+mn-ea"/>
                          <a:cs typeface="+mn-cs"/>
                        </a:rPr>
                        <a:t>papers</a:t>
                      </a:r>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 et liste de concepts, recherche sémantique)</a:t>
                      </a:r>
                    </a:p>
                    <a:p>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tableau comparatif des documents (</a:t>
                      </a:r>
                      <a:r>
                        <a:rPr kumimoji="0" lang="fr-FR" sz="850" b="0" i="1" u="none" strike="noStrike" kern="1200" cap="none" spc="0" normalizeH="0" baseline="0" dirty="0">
                          <a:ln>
                            <a:noFill/>
                          </a:ln>
                          <a:solidFill>
                            <a:schemeClr val="tx1"/>
                          </a:solidFill>
                          <a:effectLst/>
                          <a:uLnTx/>
                          <a:uFillTx/>
                          <a:latin typeface="Calibri" panose="020F0502020204030204"/>
                          <a:ea typeface="+mn-ea"/>
                          <a:cs typeface="+mn-cs"/>
                        </a:rPr>
                        <a:t>l</a:t>
                      </a:r>
                      <a:r>
                        <a:rPr kumimoji="0" lang="en-US" sz="850" b="0" i="1" u="none" strike="noStrike" kern="1200" cap="none" spc="0" normalizeH="0" baseline="0" dirty="0" err="1">
                          <a:ln>
                            <a:noFill/>
                          </a:ln>
                          <a:solidFill>
                            <a:schemeClr val="tx1"/>
                          </a:solidFill>
                          <a:effectLst/>
                          <a:uLnTx/>
                          <a:uFillTx/>
                          <a:latin typeface="+mn-lt"/>
                          <a:ea typeface="+mn-ea"/>
                          <a:cs typeface="+mn-cs"/>
                        </a:rPr>
                        <a:t>iterature</a:t>
                      </a:r>
                      <a:r>
                        <a:rPr kumimoji="0" lang="en-US" sz="850" b="0" i="1" u="none" strike="noStrike" kern="1200" cap="none" spc="0" normalizeH="0" baseline="0" dirty="0">
                          <a:ln>
                            <a:noFill/>
                          </a:ln>
                          <a:solidFill>
                            <a:schemeClr val="tx1"/>
                          </a:solidFill>
                          <a:effectLst/>
                          <a:uLnTx/>
                          <a:uFillTx/>
                          <a:latin typeface="+mn-lt"/>
                          <a:ea typeface="+mn-ea"/>
                          <a:cs typeface="+mn-cs"/>
                        </a:rPr>
                        <a:t> review research matrix of papers</a:t>
                      </a:r>
                      <a:r>
                        <a:rPr kumimoji="0" lang="en-US" sz="850" b="0" i="0" u="none" strike="noStrike" kern="1200" cap="none" spc="0" normalizeH="0" baseline="0" dirty="0">
                          <a:ln>
                            <a:noFill/>
                          </a:ln>
                          <a:solidFill>
                            <a:schemeClr val="tx1"/>
                          </a:solidFill>
                          <a:effectLst/>
                          <a:uLnTx/>
                          <a:uFillTx/>
                          <a:latin typeface="+mn-lt"/>
                          <a:ea typeface="+mn-ea"/>
                          <a:cs typeface="+mn-cs"/>
                        </a:rPr>
                        <a:t>), </a:t>
                      </a:r>
                      <a:r>
                        <a:rPr kumimoji="0" lang="en-US" sz="850" b="0" i="0" u="none" strike="noStrike" kern="1200" cap="none" spc="0" normalizeH="0" baseline="0" dirty="0" err="1">
                          <a:ln>
                            <a:noFill/>
                          </a:ln>
                          <a:solidFill>
                            <a:schemeClr val="tx1"/>
                          </a:solidFill>
                          <a:effectLst/>
                          <a:uLnTx/>
                          <a:uFillTx/>
                          <a:latin typeface="+mn-lt"/>
                          <a:ea typeface="+mn-ea"/>
                          <a:cs typeface="+mn-cs"/>
                        </a:rPr>
                        <a:t>personnalisable</a:t>
                      </a:r>
                      <a:r>
                        <a:rPr kumimoji="0" lang="en-US" sz="850" b="0" i="0" u="none" strike="noStrike" kern="1200" cap="none" spc="0" normalizeH="0" baseline="0" dirty="0">
                          <a:ln>
                            <a:noFill/>
                          </a:ln>
                          <a:solidFill>
                            <a:schemeClr val="tx1"/>
                          </a:solidFill>
                          <a:effectLst/>
                          <a:uLnTx/>
                          <a:uFillTx/>
                          <a:latin typeface="+mn-lt"/>
                          <a:ea typeface="+mn-ea"/>
                          <a:cs typeface="+mn-cs"/>
                        </a:rPr>
                        <a:t> avec </a:t>
                      </a:r>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filtres (dont par type d’étude : </a:t>
                      </a:r>
                      <a:r>
                        <a:rPr kumimoji="0" lang="fr-FR" sz="850" b="0" i="1" u="none" strike="noStrike" kern="1200" cap="none" spc="0" normalizeH="0" baseline="0" dirty="0" err="1">
                          <a:ln>
                            <a:noFill/>
                          </a:ln>
                          <a:solidFill>
                            <a:schemeClr val="tx1"/>
                          </a:solidFill>
                          <a:effectLst/>
                          <a:uLnTx/>
                          <a:uFillTx/>
                          <a:latin typeface="Calibri" panose="020F0502020204030204"/>
                          <a:ea typeface="+mn-ea"/>
                          <a:cs typeface="+mn-cs"/>
                        </a:rPr>
                        <a:t>review</a:t>
                      </a:r>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 méta-analyse…), voire possibilité de créer de nouvelles colonnes</a:t>
                      </a:r>
                    </a:p>
                    <a:p>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résumé de l’</a:t>
                      </a:r>
                      <a:r>
                        <a:rPr kumimoji="0" lang="fr-FR" sz="850" b="0" i="1" u="none" strike="noStrike" kern="1200" cap="none" spc="0" normalizeH="0" baseline="0" dirty="0">
                          <a:ln>
                            <a:noFill/>
                          </a:ln>
                          <a:solidFill>
                            <a:schemeClr val="tx1"/>
                          </a:solidFill>
                          <a:effectLst/>
                          <a:uLnTx/>
                          <a:uFillTx/>
                          <a:latin typeface="Calibri" panose="020F0502020204030204"/>
                          <a:ea typeface="+mn-ea"/>
                          <a:cs typeface="+mn-cs"/>
                        </a:rPr>
                        <a:t>abstract</a:t>
                      </a:r>
                    </a:p>
                    <a:p>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résumé de 4 </a:t>
                      </a:r>
                      <a:r>
                        <a:rPr kumimoji="0" lang="fr-FR" sz="850" b="0" i="1" u="none" strike="noStrike" kern="1200" cap="none" spc="0" normalizeH="0" baseline="0" dirty="0">
                          <a:ln>
                            <a:noFill/>
                          </a:ln>
                          <a:solidFill>
                            <a:schemeClr val="tx1"/>
                          </a:solidFill>
                          <a:effectLst/>
                          <a:uLnTx/>
                          <a:uFillTx/>
                          <a:latin typeface="Calibri" panose="020F0502020204030204"/>
                          <a:ea typeface="+mn-ea"/>
                          <a:cs typeface="+mn-cs"/>
                        </a:rPr>
                        <a:t>top </a:t>
                      </a:r>
                      <a:r>
                        <a:rPr kumimoji="0" lang="fr-FR" sz="850" b="0" i="1" u="none" strike="noStrike" kern="1200" cap="none" spc="0" normalizeH="0" baseline="0" dirty="0" err="1">
                          <a:ln>
                            <a:noFill/>
                          </a:ln>
                          <a:solidFill>
                            <a:schemeClr val="tx1"/>
                          </a:solidFill>
                          <a:effectLst/>
                          <a:uLnTx/>
                          <a:uFillTx/>
                          <a:latin typeface="Calibri" panose="020F0502020204030204"/>
                          <a:ea typeface="+mn-ea"/>
                          <a:cs typeface="+mn-cs"/>
                        </a:rPr>
                        <a:t>papers</a:t>
                      </a:r>
                      <a:endParaRPr kumimoji="0" lang="fr-FR" sz="850" b="0" i="1"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recommandations</a:t>
                      </a:r>
                    </a:p>
                    <a:p>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possibilité de télécharger des PDF pour les interroger (intégration Zotero)</a:t>
                      </a:r>
                    </a:p>
                    <a:p>
                      <a:r>
                        <a:rPr kumimoji="0" lang="fr-FR" sz="850" b="0" i="0" u="none" strike="noStrike" kern="1200" cap="none" spc="0" normalizeH="0" baseline="0" dirty="0">
                          <a:ln>
                            <a:noFill/>
                          </a:ln>
                          <a:solidFill>
                            <a:schemeClr val="tx1"/>
                          </a:solidFill>
                          <a:effectLst/>
                          <a:uLnTx/>
                          <a:uFillTx/>
                          <a:latin typeface="+mn-lt"/>
                          <a:ea typeface="+mn-ea"/>
                          <a:cs typeface="+mn-cs"/>
                        </a:rPr>
                        <a:t>export bibliographique et citations </a:t>
                      </a:r>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(version payante)</a:t>
                      </a:r>
                    </a:p>
                    <a:p>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fonction </a:t>
                      </a:r>
                      <a:r>
                        <a:rPr kumimoji="0" lang="fr-FR" sz="850" b="0" i="1" u="none" strike="noStrike" kern="1200" cap="none" spc="0" normalizeH="0" baseline="0" dirty="0">
                          <a:ln>
                            <a:noFill/>
                          </a:ln>
                          <a:solidFill>
                            <a:schemeClr val="tx1"/>
                          </a:solidFill>
                          <a:effectLst/>
                          <a:uLnTx/>
                          <a:uFillTx/>
                          <a:latin typeface="Calibri" panose="020F0502020204030204"/>
                          <a:ea typeface="+mn-ea"/>
                          <a:cs typeface="+mn-cs"/>
                        </a:rPr>
                        <a:t>notebook et </a:t>
                      </a:r>
                      <a:r>
                        <a:rPr kumimoji="0" lang="fr-FR" sz="850" b="0" i="0" u="none" strike="noStrike" kern="1200" cap="none" spc="0" normalizeH="0" baseline="0" dirty="0">
                          <a:ln>
                            <a:noFill/>
                          </a:ln>
                          <a:solidFill>
                            <a:schemeClr val="tx1"/>
                          </a:solidFill>
                          <a:effectLst/>
                          <a:uLnTx/>
                          <a:uFillTx/>
                          <a:latin typeface="Calibri" panose="020F0502020204030204"/>
                          <a:ea typeface="+mn-ea"/>
                          <a:cs typeface="+mn-cs"/>
                        </a:rPr>
                        <a:t>historique</a:t>
                      </a: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267467">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692983">
                <a:tc gridSpan="2">
                  <a:txBody>
                    <a:bodyPr/>
                    <a:lstStyle/>
                    <a:p>
                      <a:r>
                        <a:rPr kumimoji="0" lang="fr-FR" sz="850" b="0" i="0" u="none" strike="noStrike" kern="1200" cap="none" spc="0" normalizeH="0" baseline="0" dirty="0">
                          <a:ln>
                            <a:noFill/>
                          </a:ln>
                          <a:solidFill>
                            <a:schemeClr val="tx1"/>
                          </a:solidFill>
                          <a:effectLst/>
                          <a:uLnTx/>
                          <a:uFillTx/>
                          <a:latin typeface="+mn-lt"/>
                          <a:ea typeface="+mn-ea"/>
                          <a:cs typeface="+mn-cs"/>
                          <a:hlinkClick r:id="rId4"/>
                        </a:rPr>
                        <a:t>à l’origine </a:t>
                      </a:r>
                      <a:r>
                        <a:rPr kumimoji="0" lang="fr-FR" sz="850" b="0" i="0" u="none" strike="noStrike" kern="1200" cap="none" spc="0" normalizeH="0" baseline="0" dirty="0">
                          <a:ln>
                            <a:noFill/>
                          </a:ln>
                          <a:solidFill>
                            <a:schemeClr val="tx1"/>
                          </a:solidFill>
                          <a:effectLst/>
                          <a:uLnTx/>
                          <a:uFillTx/>
                          <a:latin typeface="+mn-lt"/>
                          <a:ea typeface="+mn-ea"/>
                          <a:cs typeface="+mn-cs"/>
                        </a:rPr>
                        <a:t>: une organisation à but non lucratif (</a:t>
                      </a:r>
                      <a:r>
                        <a:rPr kumimoji="0" lang="fr-FR" sz="850" b="0" i="0" u="none" strike="noStrike" kern="1200" cap="none" spc="0" normalizeH="0" baseline="0" dirty="0" err="1">
                          <a:ln>
                            <a:noFill/>
                          </a:ln>
                          <a:solidFill>
                            <a:schemeClr val="tx1"/>
                          </a:solidFill>
                          <a:effectLst/>
                          <a:uLnTx/>
                          <a:uFillTx/>
                          <a:latin typeface="+mn-lt"/>
                          <a:ea typeface="+mn-ea"/>
                          <a:cs typeface="+mn-cs"/>
                        </a:rPr>
                        <a:t>Ought</a:t>
                      </a:r>
                      <a:r>
                        <a:rPr kumimoji="0" lang="fr-FR" sz="850" b="0" i="0" u="none" strike="noStrike" kern="1200" cap="none" spc="0" normalizeH="0" baseline="0" dirty="0">
                          <a:ln>
                            <a:noFill/>
                          </a:ln>
                          <a:solidFill>
                            <a:schemeClr val="tx1"/>
                          </a:solidFill>
                          <a:effectLst/>
                          <a:uLnTx/>
                          <a:uFillTx/>
                          <a:latin typeface="+mn-lt"/>
                          <a:ea typeface="+mn-ea"/>
                          <a:cs typeface="+mn-cs"/>
                        </a:rPr>
                        <a:t>, elicit.org), soutenue par des bourses et autres financements, devenue ensuite une </a:t>
                      </a:r>
                      <a:r>
                        <a:rPr kumimoji="0" lang="fr-FR" sz="850" b="0" i="0" u="none" strike="noStrike" kern="1200" cap="none" spc="0" normalizeH="0" baseline="0" dirty="0">
                          <a:ln>
                            <a:noFill/>
                          </a:ln>
                          <a:solidFill>
                            <a:schemeClr val="tx1"/>
                          </a:solidFill>
                          <a:effectLst/>
                          <a:uLnTx/>
                          <a:uFillTx/>
                          <a:latin typeface="+mn-lt"/>
                          <a:ea typeface="+mn-ea"/>
                          <a:cs typeface="+mn-cs"/>
                          <a:hlinkClick r:id="rId6"/>
                        </a:rPr>
                        <a:t>société</a:t>
                      </a:r>
                      <a:endParaRPr kumimoji="0" lang="fr-FR" sz="850" b="0" i="0" u="none" strike="noStrike" kern="1200" cap="none" spc="0" normalizeH="0" baseline="0" dirty="0">
                        <a:ln>
                          <a:noFill/>
                        </a:ln>
                        <a:solidFill>
                          <a:schemeClr val="tx1"/>
                        </a:solidFill>
                        <a:effectLst/>
                        <a:uLnTx/>
                        <a:uFillTx/>
                        <a:latin typeface="+mn-lt"/>
                        <a:ea typeface="+mn-ea"/>
                        <a:cs typeface="+mn-cs"/>
                      </a:endParaRPr>
                    </a:p>
                    <a:p>
                      <a:r>
                        <a:rPr kumimoji="0" lang="fr-FR" sz="850" b="0" i="0" u="none" strike="noStrike" kern="1200" cap="none" spc="0" normalizeH="0" baseline="0" dirty="0">
                          <a:ln>
                            <a:noFill/>
                          </a:ln>
                          <a:solidFill>
                            <a:schemeClr val="tx1"/>
                          </a:solidFill>
                          <a:effectLst/>
                          <a:uLnTx/>
                          <a:uFillTx/>
                          <a:latin typeface="+mn-lt"/>
                          <a:ea typeface="+mn-ea"/>
                          <a:cs typeface="+mn-cs"/>
                        </a:rPr>
                        <a:t>interface personnalisable (choix des filtres, etc.)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dirty="0">
                          <a:ln>
                            <a:noFill/>
                          </a:ln>
                          <a:solidFill>
                            <a:schemeClr val="tx1"/>
                          </a:solidFill>
                          <a:effectLst/>
                          <a:uLnTx/>
                          <a:uFillTx/>
                          <a:latin typeface="+mn-lt"/>
                          <a:ea typeface="+mn-ea"/>
                          <a:cs typeface="+mn-cs"/>
                        </a:rPr>
                        <a:t>pas de représentation visuelle</a:t>
                      </a:r>
                    </a:p>
                    <a:p>
                      <a:r>
                        <a:rPr kumimoji="0" lang="fr-FR" sz="850" b="0" i="0" u="none" strike="noStrike" kern="1200" cap="none" spc="0" normalizeH="0" baseline="0" dirty="0">
                          <a:ln>
                            <a:noFill/>
                          </a:ln>
                          <a:solidFill>
                            <a:schemeClr val="tx1"/>
                          </a:solidFill>
                          <a:effectLst/>
                          <a:uLnTx/>
                          <a:uFillTx/>
                          <a:latin typeface="+mn-lt"/>
                          <a:ea typeface="+mn-ea"/>
                          <a:cs typeface="+mn-cs"/>
                        </a:rPr>
                        <a:t>possibilité de sélectionner certaines références ou d’en exclure d’autres pour obtenir de nouvelles recommandations («  </a:t>
                      </a:r>
                      <a:r>
                        <a:rPr kumimoji="0" lang="fr-FR" sz="850" b="0" i="1" u="none" strike="noStrike" kern="1200" cap="none" spc="0" normalizeH="0" baseline="0" dirty="0">
                          <a:ln>
                            <a:noFill/>
                          </a:ln>
                          <a:solidFill>
                            <a:schemeClr val="tx1"/>
                          </a:solidFill>
                          <a:effectLst/>
                          <a:uLnTx/>
                          <a:uFillTx/>
                          <a:latin typeface="+mn-lt"/>
                          <a:ea typeface="+mn-ea"/>
                          <a:cs typeface="+mn-cs"/>
                        </a:rPr>
                        <a:t>Show more like </a:t>
                      </a:r>
                      <a:r>
                        <a:rPr kumimoji="0" lang="fr-FR" sz="850" b="0" i="1" u="none" strike="noStrike" kern="1200" cap="none" spc="0" normalizeH="0" baseline="0" dirty="0" err="1">
                          <a:ln>
                            <a:noFill/>
                          </a:ln>
                          <a:solidFill>
                            <a:schemeClr val="tx1"/>
                          </a:solidFill>
                          <a:effectLst/>
                          <a:uLnTx/>
                          <a:uFillTx/>
                          <a:latin typeface="+mn-lt"/>
                          <a:ea typeface="+mn-ea"/>
                          <a:cs typeface="+mn-cs"/>
                        </a:rPr>
                        <a:t>these</a:t>
                      </a:r>
                      <a:r>
                        <a:rPr kumimoji="0" lang="fr-FR" sz="850" b="0" i="1" u="none" strike="noStrike" kern="1200" cap="none" spc="0" normalizeH="0" baseline="0" dirty="0">
                          <a:ln>
                            <a:noFill/>
                          </a:ln>
                          <a:solidFill>
                            <a:schemeClr val="tx1"/>
                          </a:solidFill>
                          <a:effectLst/>
                          <a:uLnTx/>
                          <a:uFillTx/>
                          <a:latin typeface="+mn-lt"/>
                          <a:ea typeface="+mn-ea"/>
                          <a:cs typeface="+mn-cs"/>
                        </a:rPr>
                        <a:t> </a:t>
                      </a:r>
                      <a:r>
                        <a:rPr kumimoji="0" lang="fr-FR" sz="850" b="0" i="0" u="none" strike="noStrike" kern="1200" cap="none" spc="0" normalizeH="0" baseline="0" dirty="0">
                          <a:ln>
                            <a:noFill/>
                          </a:ln>
                          <a:solidFill>
                            <a:schemeClr val="tx1"/>
                          </a:solidFill>
                          <a:effectLst/>
                          <a:uLnTx/>
                          <a:uFillTx/>
                          <a:latin typeface="+mn-lt"/>
                          <a:ea typeface="+mn-ea"/>
                          <a:cs typeface="+mn-cs"/>
                        </a:rPr>
                        <a:t>»)</a:t>
                      </a:r>
                    </a:p>
                    <a:p>
                      <a:r>
                        <a:rPr kumimoji="0" lang="fr-FR" sz="850" b="0" i="0" u="none" strike="noStrike" kern="1200" cap="none" spc="0" normalizeH="0" baseline="0" dirty="0">
                          <a:ln>
                            <a:noFill/>
                          </a:ln>
                          <a:solidFill>
                            <a:schemeClr val="tx1"/>
                          </a:solidFill>
                          <a:effectLst/>
                          <a:uLnTx/>
                          <a:uFillTx/>
                          <a:latin typeface="+mn-lt"/>
                          <a:ea typeface="+mn-ea"/>
                          <a:cs typeface="+mn-cs"/>
                        </a:rPr>
                        <a:t>pas de collection, mais conservation de l’historique des recherches (</a:t>
                      </a:r>
                      <a:r>
                        <a:rPr kumimoji="0" lang="fr-FR" sz="850" b="0" i="1" u="none" strike="noStrike" kern="1200" cap="none" spc="0" normalizeH="0" baseline="0" dirty="0">
                          <a:ln>
                            <a:noFill/>
                          </a:ln>
                          <a:solidFill>
                            <a:schemeClr val="tx1"/>
                          </a:solidFill>
                          <a:effectLst/>
                          <a:uLnTx/>
                          <a:uFillTx/>
                          <a:latin typeface="+mn-lt"/>
                          <a:ea typeface="+mn-ea"/>
                          <a:cs typeface="+mn-cs"/>
                        </a:rPr>
                        <a:t>workflow </a:t>
                      </a:r>
                      <a:r>
                        <a:rPr kumimoji="0" lang="fr-FR" sz="850" b="0" i="1" u="none" strike="noStrike" kern="1200" cap="none" spc="0" normalizeH="0" baseline="0" dirty="0" err="1">
                          <a:ln>
                            <a:noFill/>
                          </a:ln>
                          <a:solidFill>
                            <a:schemeClr val="tx1"/>
                          </a:solidFill>
                          <a:effectLst/>
                          <a:uLnTx/>
                          <a:uFillTx/>
                          <a:latin typeface="+mn-lt"/>
                          <a:ea typeface="+mn-ea"/>
                          <a:cs typeface="+mn-cs"/>
                        </a:rPr>
                        <a:t>history</a:t>
                      </a:r>
                      <a:r>
                        <a:rPr kumimoji="0" lang="fr-FR" sz="850" b="0" i="0" u="none" strike="noStrike" kern="1200" cap="none" spc="0" normalizeH="0" baseline="0" dirty="0">
                          <a:ln>
                            <a:noFill/>
                          </a:ln>
                          <a:solidFill>
                            <a:schemeClr val="tx1"/>
                          </a:solidFill>
                          <a:effectLst/>
                          <a:uLnTx/>
                          <a:uFillTx/>
                          <a:latin typeface="+mn-lt"/>
                          <a:ea typeface="+mn-ea"/>
                          <a:cs typeface="+mn-cs"/>
                        </a:rPr>
                        <a:t>)</a:t>
                      </a:r>
                    </a:p>
                    <a:p>
                      <a:r>
                        <a:rPr kumimoji="0" lang="fr-FR" sz="850" b="0" i="0" u="none" strike="noStrike" kern="1200" cap="none" spc="0" normalizeH="0" baseline="0" dirty="0">
                          <a:ln>
                            <a:noFill/>
                          </a:ln>
                          <a:solidFill>
                            <a:schemeClr val="tx1"/>
                          </a:solidFill>
                          <a:effectLst/>
                          <a:uLnTx/>
                          <a:uFillTx/>
                          <a:latin typeface="+mn-lt"/>
                          <a:ea typeface="+mn-ea"/>
                          <a:cs typeface="+mn-cs"/>
                        </a:rPr>
                        <a:t>pas de récupération possible des PDF trouvés (aller sur Semantic Scholar), pas d’alertes</a:t>
                      </a: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a:t>Elicit</a:t>
            </a:r>
            <a:endParaRPr lang="fr-FR" sz="1000" dirty="0">
              <a:highlight>
                <a:srgbClr val="FF0000"/>
              </a:highlight>
            </a:endParaRPr>
          </a:p>
          <a:p>
            <a:pPr algn="r"/>
            <a:r>
              <a:rPr lang="fr-FR" sz="1000" dirty="0"/>
              <a:t>2021</a:t>
            </a:r>
          </a:p>
          <a:p>
            <a:pPr algn="r"/>
            <a:r>
              <a:rPr lang="fr-FR" sz="1000" dirty="0"/>
              <a:t>freemium, sur inscription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https://elicit.com/</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190774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0C06102-DA93-487C-8515-DAA48A7AF0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442112"/>
            <a:ext cx="8189580" cy="6161888"/>
          </a:xfrm>
          <a:prstGeom prst="rect">
            <a:avLst/>
          </a:prstGeom>
        </p:spPr>
      </p:pic>
      <p:sp>
        <p:nvSpPr>
          <p:cNvPr id="7" name="Rectangle 6">
            <a:extLst>
              <a:ext uri="{FF2B5EF4-FFF2-40B4-BE49-F238E27FC236}">
                <a16:creationId xmlns:a16="http://schemas.microsoft.com/office/drawing/2014/main" id="{0C210038-2440-44F3-A487-065868ADFA54}"/>
              </a:ext>
            </a:extLst>
          </p:cNvPr>
          <p:cNvSpPr/>
          <p:nvPr/>
        </p:nvSpPr>
        <p:spPr>
          <a:xfrm>
            <a:off x="2908300" y="1968500"/>
            <a:ext cx="1003300"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0163F9-22D3-4B82-9ABE-D5578851522A}"/>
              </a:ext>
            </a:extLst>
          </p:cNvPr>
          <p:cNvSpPr/>
          <p:nvPr/>
        </p:nvSpPr>
        <p:spPr>
          <a:xfrm>
            <a:off x="5133975" y="3504006"/>
            <a:ext cx="838200" cy="1905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97B5596-5FA0-43F4-AD8E-256F30B07E97}"/>
              </a:ext>
            </a:extLst>
          </p:cNvPr>
          <p:cNvSpPr/>
          <p:nvPr/>
        </p:nvSpPr>
        <p:spPr>
          <a:xfrm>
            <a:off x="2908300" y="698500"/>
            <a:ext cx="698500"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986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135C9D-2A5A-4747-B240-7267D334D1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205" y="1195941"/>
            <a:ext cx="7087589" cy="4963218"/>
          </a:xfrm>
          <a:prstGeom prst="rect">
            <a:avLst/>
          </a:prstGeom>
        </p:spPr>
      </p:pic>
      <p:sp>
        <p:nvSpPr>
          <p:cNvPr id="5" name="Rectangle 4">
            <a:extLst>
              <a:ext uri="{FF2B5EF4-FFF2-40B4-BE49-F238E27FC236}">
                <a16:creationId xmlns:a16="http://schemas.microsoft.com/office/drawing/2014/main" id="{864645EB-FB55-428A-9533-C1156C1FE929}"/>
              </a:ext>
            </a:extLst>
          </p:cNvPr>
          <p:cNvSpPr/>
          <p:nvPr/>
        </p:nvSpPr>
        <p:spPr>
          <a:xfrm>
            <a:off x="3847174" y="6173996"/>
            <a:ext cx="1180131" cy="246221"/>
          </a:xfrm>
          <a:prstGeom prst="rect">
            <a:avLst/>
          </a:prstGeom>
        </p:spPr>
        <p:txBody>
          <a:bodyPr wrap="none">
            <a:spAutoFit/>
          </a:bodyPr>
          <a:lstStyle/>
          <a:p>
            <a:r>
              <a:rPr lang="fr-FR" sz="1000" i="1" dirty="0"/>
              <a:t>in</a:t>
            </a:r>
            <a:r>
              <a:rPr lang="fr-FR" sz="1000" dirty="0"/>
              <a:t> </a:t>
            </a:r>
            <a:r>
              <a:rPr lang="fr-FR" sz="1000" dirty="0">
                <a:hlinkClick r:id="rId4"/>
              </a:rPr>
              <a:t>B. Barraud, 2019</a:t>
            </a:r>
            <a:endParaRPr lang="fr-FR" sz="1000" dirty="0"/>
          </a:p>
        </p:txBody>
      </p:sp>
    </p:spTree>
    <p:extLst>
      <p:ext uri="{BB962C8B-B14F-4D97-AF65-F5344CB8AC3E}">
        <p14:creationId xmlns:p14="http://schemas.microsoft.com/office/powerpoint/2010/main" val="43120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F6E9CA6-325C-4B0D-9D38-70507C3323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1948" y="1323008"/>
            <a:ext cx="6477904" cy="4782217"/>
          </a:xfrm>
          <a:prstGeom prst="rect">
            <a:avLst/>
          </a:prstGeom>
        </p:spPr>
      </p:pic>
      <p:sp>
        <p:nvSpPr>
          <p:cNvPr id="6" name="Rectangle 5">
            <a:extLst>
              <a:ext uri="{FF2B5EF4-FFF2-40B4-BE49-F238E27FC236}">
                <a16:creationId xmlns:a16="http://schemas.microsoft.com/office/drawing/2014/main" id="{3EE6CC07-6ADC-452B-9211-8338C9AD18C5}"/>
              </a:ext>
            </a:extLst>
          </p:cNvPr>
          <p:cNvSpPr/>
          <p:nvPr/>
        </p:nvSpPr>
        <p:spPr>
          <a:xfrm>
            <a:off x="2324100" y="1590269"/>
            <a:ext cx="1104900" cy="22344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02F280D-C056-465F-8D24-0E02AD665BFA}"/>
              </a:ext>
            </a:extLst>
          </p:cNvPr>
          <p:cNvSpPr/>
          <p:nvPr/>
        </p:nvSpPr>
        <p:spPr>
          <a:xfrm>
            <a:off x="5404076" y="1608125"/>
            <a:ext cx="488724" cy="20558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24ACAB4-0298-407B-A0DC-27DAD31D92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3038" y="1813713"/>
            <a:ext cx="1766956" cy="363345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0989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DD8DC7F-C7FE-4211-BAB1-9E60BFABF7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822" y="1425468"/>
            <a:ext cx="8014355" cy="4642118"/>
          </a:xfrm>
          <a:prstGeom prst="rect">
            <a:avLst/>
          </a:prstGeom>
        </p:spPr>
      </p:pic>
      <p:sp>
        <p:nvSpPr>
          <p:cNvPr id="3" name="Rectangle 2">
            <a:extLst>
              <a:ext uri="{FF2B5EF4-FFF2-40B4-BE49-F238E27FC236}">
                <a16:creationId xmlns:a16="http://schemas.microsoft.com/office/drawing/2014/main" id="{D1B13B6C-E370-4D8D-BFCC-1334ABFA5B40}"/>
              </a:ext>
            </a:extLst>
          </p:cNvPr>
          <p:cNvSpPr/>
          <p:nvPr/>
        </p:nvSpPr>
        <p:spPr>
          <a:xfrm>
            <a:off x="2384425" y="1521953"/>
            <a:ext cx="787400" cy="17503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EFB32FC-3A1F-4679-A888-E5D30ABD589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97100" y="1755369"/>
            <a:ext cx="2505425" cy="3677163"/>
          </a:xfrm>
          <a:prstGeom prst="rect">
            <a:avLst/>
          </a:prstGeom>
          <a:effectLst>
            <a:outerShdw blurRad="50800" dist="38100" dir="10800000" algn="r" rotWithShape="0">
              <a:prstClr val="black">
                <a:alpha val="40000"/>
              </a:prstClr>
            </a:outerShdw>
          </a:effectLst>
        </p:spPr>
      </p:pic>
      <p:sp>
        <p:nvSpPr>
          <p:cNvPr id="5" name="Rectangle 4">
            <a:extLst>
              <a:ext uri="{FF2B5EF4-FFF2-40B4-BE49-F238E27FC236}">
                <a16:creationId xmlns:a16="http://schemas.microsoft.com/office/drawing/2014/main" id="{98D95CE9-6C1C-4E9B-BF0F-7D45A82AE260}"/>
              </a:ext>
            </a:extLst>
          </p:cNvPr>
          <p:cNvSpPr/>
          <p:nvPr/>
        </p:nvSpPr>
        <p:spPr>
          <a:xfrm>
            <a:off x="2235200" y="1829954"/>
            <a:ext cx="1308100" cy="18740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1940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D3E672-3B3E-466F-BBEC-41B32D08F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675" y="1219200"/>
            <a:ext cx="8202649" cy="4791704"/>
          </a:xfrm>
          <a:prstGeom prst="rect">
            <a:avLst/>
          </a:prstGeom>
        </p:spPr>
      </p:pic>
      <p:sp>
        <p:nvSpPr>
          <p:cNvPr id="3" name="Rectangle 2">
            <a:extLst>
              <a:ext uri="{FF2B5EF4-FFF2-40B4-BE49-F238E27FC236}">
                <a16:creationId xmlns:a16="http://schemas.microsoft.com/office/drawing/2014/main" id="{51A71958-253A-4D8E-B9BC-A39A8C54E9ED}"/>
              </a:ext>
            </a:extLst>
          </p:cNvPr>
          <p:cNvSpPr/>
          <p:nvPr/>
        </p:nvSpPr>
        <p:spPr>
          <a:xfrm>
            <a:off x="692149" y="3241594"/>
            <a:ext cx="3470275" cy="211145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8356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C593E0-E957-4633-A97F-F3689C7E99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2406" y="1485900"/>
            <a:ext cx="7261699" cy="4392846"/>
          </a:xfrm>
          <a:prstGeom prst="rect">
            <a:avLst/>
          </a:prstGeom>
        </p:spPr>
      </p:pic>
      <p:sp>
        <p:nvSpPr>
          <p:cNvPr id="5" name="Rectangle 4">
            <a:extLst>
              <a:ext uri="{FF2B5EF4-FFF2-40B4-BE49-F238E27FC236}">
                <a16:creationId xmlns:a16="http://schemas.microsoft.com/office/drawing/2014/main" id="{E0139D01-E3C9-4488-8176-8AC8D4628FC7}"/>
              </a:ext>
            </a:extLst>
          </p:cNvPr>
          <p:cNvSpPr/>
          <p:nvPr/>
        </p:nvSpPr>
        <p:spPr>
          <a:xfrm>
            <a:off x="2751627" y="1663700"/>
            <a:ext cx="977900" cy="2540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AAD99E1-1D70-4841-8786-E0C63AD22048}"/>
              </a:ext>
            </a:extLst>
          </p:cNvPr>
          <p:cNvSpPr/>
          <p:nvPr/>
        </p:nvSpPr>
        <p:spPr>
          <a:xfrm>
            <a:off x="3958127" y="2908300"/>
            <a:ext cx="1727200" cy="1524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8511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6ED6269-93DF-403F-8E77-61F582479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472" y="101134"/>
            <a:ext cx="6422328" cy="4634780"/>
          </a:xfrm>
          <a:prstGeom prst="rect">
            <a:avLst/>
          </a:prstGeom>
        </p:spPr>
      </p:pic>
      <p:pic>
        <p:nvPicPr>
          <p:cNvPr id="4" name="Image 3">
            <a:extLst>
              <a:ext uri="{FF2B5EF4-FFF2-40B4-BE49-F238E27FC236}">
                <a16:creationId xmlns:a16="http://schemas.microsoft.com/office/drawing/2014/main" id="{DA840372-C0C4-4AE6-ADDA-F02305947E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1100" y="3810824"/>
            <a:ext cx="4047428" cy="2946041"/>
          </a:xfrm>
          <a:prstGeom prst="rect">
            <a:avLst/>
          </a:prstGeom>
          <a:effectLst>
            <a:outerShdw blurRad="50800" dist="38100" dir="10800000" algn="r" rotWithShape="0">
              <a:prstClr val="black">
                <a:alpha val="40000"/>
              </a:prstClr>
            </a:outerShdw>
          </a:effectLst>
        </p:spPr>
      </p:pic>
      <p:sp>
        <p:nvSpPr>
          <p:cNvPr id="5" name="Rectangle 4">
            <a:extLst>
              <a:ext uri="{FF2B5EF4-FFF2-40B4-BE49-F238E27FC236}">
                <a16:creationId xmlns:a16="http://schemas.microsoft.com/office/drawing/2014/main" id="{FD52E199-FDCC-49DA-BE67-F96C99617AE8}"/>
              </a:ext>
            </a:extLst>
          </p:cNvPr>
          <p:cNvSpPr/>
          <p:nvPr/>
        </p:nvSpPr>
        <p:spPr>
          <a:xfrm>
            <a:off x="1803400" y="317500"/>
            <a:ext cx="698500"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E268BE03-40B5-4041-91C0-0D09BFA23F5E}"/>
              </a:ext>
            </a:extLst>
          </p:cNvPr>
          <p:cNvCxnSpPr>
            <a:cxnSpLocks/>
          </p:cNvCxnSpPr>
          <p:nvPr/>
        </p:nvCxnSpPr>
        <p:spPr>
          <a:xfrm>
            <a:off x="5953125" y="3714750"/>
            <a:ext cx="1466850" cy="144780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084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707346-A99A-4390-B761-F2876AF9DB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338" y="0"/>
            <a:ext cx="8969661" cy="6858000"/>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white"/>
                </a:solidFill>
                <a:effectLst/>
                <a:uLnTx/>
                <a:uFillTx/>
                <a:latin typeface="Calibri" panose="020F0502020204030204"/>
                <a:ea typeface="+mn-ea"/>
                <a:cs typeface="+mn-cs"/>
              </a:rPr>
              <a:t>PubGenius</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c. 2020</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freemium, inscription possible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https://scispace.com/</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8" name="Tableau 7">
            <a:extLst>
              <a:ext uri="{FF2B5EF4-FFF2-40B4-BE49-F238E27FC236}">
                <a16:creationId xmlns:a16="http://schemas.microsoft.com/office/drawing/2014/main" id="{A11AFBE5-770C-43E6-9EC3-3447860D7E89}"/>
              </a:ext>
            </a:extLst>
          </p:cNvPr>
          <p:cNvGraphicFramePr>
            <a:graphicFrameLocks noGrp="1"/>
          </p:cNvGraphicFramePr>
          <p:nvPr>
            <p:extLst>
              <p:ext uri="{D42A27DB-BD31-4B8C-83A1-F6EECF244321}">
                <p14:modId xmlns:p14="http://schemas.microsoft.com/office/powerpoint/2010/main" val="2999024090"/>
              </p:ext>
            </p:extLst>
          </p:nvPr>
        </p:nvGraphicFramePr>
        <p:xfrm>
          <a:off x="784317" y="3005748"/>
          <a:ext cx="7799731" cy="3764280"/>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50" b="0" i="0" u="none" strike="noStrike" kern="1200" cap="none" spc="0" normalizeH="0" baseline="0" dirty="0">
                          <a:ln>
                            <a:noFill/>
                          </a:ln>
                          <a:solidFill>
                            <a:srgbClr val="FED402"/>
                          </a:solidFill>
                          <a:effectLst/>
                          <a:uLnTx/>
                          <a:uFillTx/>
                          <a:latin typeface="Calibri" panose="020F0502020204030204"/>
                          <a:ea typeface="+mn-ea"/>
                          <a:cs typeface="+mn-cs"/>
                        </a:rPr>
                        <a:t>Présentation</a:t>
                      </a:r>
                      <a:endParaRPr kumimoji="0" lang="fr-FR" sz="1100" b="0"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900" b="0" i="1" u="none" strike="noStrike" kern="1200" cap="none" spc="0" normalizeH="0" baseline="0" dirty="0" err="1">
                          <a:ln>
                            <a:noFill/>
                          </a:ln>
                          <a:solidFill>
                            <a:schemeClr val="tx1"/>
                          </a:solidFill>
                          <a:effectLst/>
                          <a:uLnTx/>
                          <a:uFillTx/>
                          <a:latin typeface="+mn-lt"/>
                          <a:ea typeface="+mn-ea"/>
                          <a:cs typeface="+mn-cs"/>
                        </a:rPr>
                        <a:t>SciSpace</a:t>
                      </a:r>
                      <a:r>
                        <a:rPr kumimoji="0" lang="en-US" sz="900" b="0" i="1" u="none" strike="noStrike" kern="1200" cap="none" spc="0" normalizeH="0" baseline="0" dirty="0">
                          <a:ln>
                            <a:noFill/>
                          </a:ln>
                          <a:solidFill>
                            <a:schemeClr val="tx1"/>
                          </a:solidFill>
                          <a:effectLst/>
                          <a:uLnTx/>
                          <a:uFillTx/>
                          <a:latin typeface="+mn-lt"/>
                          <a:ea typeface="+mn-ea"/>
                          <a:cs typeface="+mn-cs"/>
                        </a:rPr>
                        <a:t> is the easiest way to find, understand, and learn any research paper. For every paper you read, get simple explanations and answers from AI and discover a network of connected and relevant papers — all in one place.</a:t>
                      </a:r>
                    </a:p>
                  </a:txBody>
                  <a:tcPr>
                    <a:lnL w="12700" cmpd="sng">
                      <a:noFill/>
                    </a:lnL>
                    <a:lnR w="12700" cmpd="sng">
                      <a:noFill/>
                    </a:lnR>
                    <a:lnT w="12700" cap="flat" cmpd="sng" algn="ctr">
                      <a:solidFill>
                        <a:srgbClr val="FED402"/>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propre corpus, tiré de sources ouvertes (+ 270 M. de références et + 50 M. de textes intégraux)</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couche technique : </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hlinkClick r:id="rId5"/>
                        </a:rPr>
                        <a:t>GPT-3</a:t>
                      </a:r>
                      <a:endParaRPr kumimoji="0" lang="fr-FR" sz="9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workspace</a:t>
                      </a:r>
                      <a:endParaRPr kumimoji="0" lang="fr-FR" sz="900" b="0" i="1" u="none" strike="noStrike" kern="1200" cap="none" spc="0" normalizeH="0" baseline="0" dirty="0">
                        <a:ln>
                          <a:noFill/>
                        </a:ln>
                        <a:solidFill>
                          <a:schemeClr val="tx1"/>
                        </a:solidFill>
                        <a:effectLst/>
                        <a:uLnTx/>
                        <a:uFillTx/>
                        <a:latin typeface="Calibri" panose="020F0502020204030204"/>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recherche de littérature : moteur de recherche</a:t>
                      </a:r>
                      <a:r>
                        <a:rPr kumimoji="0" lang="fr-FR" sz="900" b="0" i="0" u="none" strike="noStrike" kern="1200" cap="none" spc="0" normalizeH="0" baseline="0" dirty="0">
                          <a:ln>
                            <a:noFill/>
                          </a:ln>
                          <a:solidFill>
                            <a:schemeClr val="tx1"/>
                          </a:solidFill>
                          <a:effectLst/>
                          <a:uLnTx/>
                          <a:uFillTx/>
                          <a:latin typeface="+mn-lt"/>
                          <a:ea typeface="+mn-ea"/>
                          <a:cs typeface="+mn-cs"/>
                        </a:rPr>
                        <a:t>, tableau comparatif des documents, fonction Copilot, t</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chat </a:t>
                      </a:r>
                      <a:r>
                        <a:rPr kumimoji="0" lang="fr-FR" sz="900" b="0" i="0" u="none" strike="noStrike" kern="1200" cap="none" spc="0" normalizeH="0" baseline="0" dirty="0">
                          <a:ln>
                            <a:noFill/>
                          </a:ln>
                          <a:solidFill>
                            <a:schemeClr val="tx1"/>
                          </a:solidFill>
                          <a:effectLst/>
                          <a:uLnTx/>
                          <a:uFillTx/>
                          <a:latin typeface="+mn-lt"/>
                          <a:ea typeface="+mn-ea"/>
                          <a:cs typeface="+mn-cs"/>
                        </a:rPr>
                        <a:t>avec PDF, détecteur de contenus IA</a:t>
                      </a:r>
                      <a:endParaRPr kumimoji="0" lang="fr-FR" sz="900" b="0" i="1" u="none" strike="noStrike" kern="1200" cap="none" spc="0" normalizeH="0" baseline="0" dirty="0">
                        <a:ln>
                          <a:noFill/>
                        </a:ln>
                        <a:solidFill>
                          <a:schemeClr val="tx1"/>
                        </a:solidFill>
                        <a:effectLst/>
                        <a:uLnTx/>
                        <a:uFillTx/>
                        <a:latin typeface="+mn-lt"/>
                        <a:ea typeface="+mn-ea"/>
                        <a:cs typeface="+mn-cs"/>
                      </a:endParaRPr>
                    </a:p>
                    <a:p>
                      <a:pPr marL="171450" indent="-171450">
                        <a:buFontTx/>
                        <a:buChar char="-"/>
                      </a:pP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écriture </a:t>
                      </a:r>
                      <a:r>
                        <a:rPr kumimoji="0" lang="fr-FR" sz="900" b="0" i="0" u="none" strike="noStrike" kern="1200" cap="none" spc="0" normalizeH="0" baseline="0" dirty="0">
                          <a:ln>
                            <a:noFill/>
                          </a:ln>
                          <a:solidFill>
                            <a:schemeClr val="tx1"/>
                          </a:solidFill>
                          <a:effectLst/>
                          <a:uLnTx/>
                          <a:uFillTx/>
                          <a:latin typeface="+mn-lt"/>
                          <a:ea typeface="+mn-ea"/>
                          <a:cs typeface="+mn-cs"/>
                        </a:rPr>
                        <a:t>: générateur de citations (export </a:t>
                      </a:r>
                      <a:r>
                        <a:rPr kumimoji="0" lang="fr-FR" sz="900" b="0" i="0" u="none" strike="noStrike" kern="1200" cap="none" spc="0" normalizeH="0" baseline="0" dirty="0" err="1">
                          <a:ln>
                            <a:noFill/>
                          </a:ln>
                          <a:solidFill>
                            <a:schemeClr val="tx1"/>
                          </a:solidFill>
                          <a:effectLst/>
                          <a:uLnTx/>
                          <a:uFillTx/>
                          <a:latin typeface="+mn-lt"/>
                          <a:ea typeface="+mn-ea"/>
                          <a:cs typeface="+mn-cs"/>
                        </a:rPr>
                        <a:t>BibTeX</a:t>
                      </a:r>
                      <a:r>
                        <a:rPr kumimoji="0" lang="fr-FR" sz="900" b="0" i="0" u="none" strike="noStrike" kern="1200" cap="none" spc="0" normalizeH="0" baseline="0" dirty="0">
                          <a:ln>
                            <a:noFill/>
                          </a:ln>
                          <a:solidFill>
                            <a:schemeClr val="tx1"/>
                          </a:solidFill>
                          <a:effectLst/>
                          <a:uLnTx/>
                          <a:uFillTx/>
                          <a:latin typeface="+mn-lt"/>
                          <a:ea typeface="+mn-ea"/>
                          <a:cs typeface="+mn-cs"/>
                        </a:rPr>
                        <a:t>), outil de paraphrase</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extension de navigateur Chrome</a:t>
                      </a: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r>
                        <a:rPr kumimoji="0" lang="fr-FR" sz="900" b="0" i="0" u="none" strike="noStrike" kern="1200" cap="none" spc="0" normalizeH="0" baseline="0" dirty="0">
                          <a:ln>
                            <a:noFill/>
                          </a:ln>
                          <a:solidFill>
                            <a:schemeClr val="tx1"/>
                          </a:solidFill>
                          <a:effectLst/>
                          <a:uLnTx/>
                          <a:uFillTx/>
                          <a:latin typeface="+mn-lt"/>
                          <a:ea typeface="+mn-ea"/>
                          <a:cs typeface="+mn-cs"/>
                        </a:rPr>
                        <a:t>possibilité de sélectionner certaines références ou d’en exclure d’autres pour obtenir de nouvelles recommandations </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Show more like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selected</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possibilité de choisir une autre langue que l’anglais par défaut</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possibilité de ne chercher que sur sa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library</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et non sur les données SciSpace</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favoris</a:t>
                      </a:r>
                    </a:p>
                    <a:p>
                      <a:r>
                        <a:rPr kumimoji="0" lang="fr-FR" sz="900" b="0" i="0" u="none" strike="noStrike" kern="1200" cap="none" spc="0" normalizeH="0" baseline="0" dirty="0">
                          <a:ln>
                            <a:noFill/>
                          </a:ln>
                          <a:solidFill>
                            <a:schemeClr val="tx1"/>
                          </a:solidFill>
                          <a:effectLst/>
                          <a:uLnTx/>
                          <a:uFillTx/>
                          <a:latin typeface="+mn-lt"/>
                          <a:ea typeface="+mn-ea"/>
                          <a:cs typeface="+mn-cs"/>
                        </a:rPr>
                        <a:t>export bibliographique et citations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enregistrement des recherches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avec un compte : bibliothèque, import Zotero, Copilot sur sa bibliothèque </a:t>
                      </a:r>
                      <a:r>
                        <a:rPr kumimoji="0" lang="fr-FR" sz="900" b="0" i="0" u="none" strike="noStrike" kern="1200" cap="none" spc="0" normalizeH="0" baseline="0" dirty="0">
                          <a:ln>
                            <a:noFill/>
                          </a:ln>
                          <a:solidFill>
                            <a:schemeClr val="tx1"/>
                          </a:solidFill>
                          <a:effectLst/>
                          <a:uLnTx/>
                          <a:uFillTx/>
                          <a:latin typeface="+mn-lt"/>
                          <a:ea typeface="+mn-ea"/>
                          <a:cs typeface="+mn-cs"/>
                        </a:rPr>
                        <a:t>uniquement, possibilité de télécharger des PDF pour les interroger (intégration Zotero)</a:t>
                      </a: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Tree>
    <p:extLst>
      <p:ext uri="{BB962C8B-B14F-4D97-AF65-F5344CB8AC3E}">
        <p14:creationId xmlns:p14="http://schemas.microsoft.com/office/powerpoint/2010/main" val="1075983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468" y="1257300"/>
            <a:ext cx="8042104" cy="467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D52E199-FDCC-49DA-BE67-F96C99617AE8}"/>
              </a:ext>
            </a:extLst>
          </p:cNvPr>
          <p:cNvSpPr/>
          <p:nvPr/>
        </p:nvSpPr>
        <p:spPr>
          <a:xfrm>
            <a:off x="1019628" y="1607563"/>
            <a:ext cx="1407886"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FD52E199-FDCC-49DA-BE67-F96C99617AE8}"/>
              </a:ext>
            </a:extLst>
          </p:cNvPr>
          <p:cNvSpPr/>
          <p:nvPr/>
        </p:nvSpPr>
        <p:spPr>
          <a:xfrm>
            <a:off x="1077684" y="3077587"/>
            <a:ext cx="972459"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7569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412341" y="76900"/>
            <a:ext cx="4367059"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D52E199-FDCC-49DA-BE67-F96C99617AE8}"/>
              </a:ext>
            </a:extLst>
          </p:cNvPr>
          <p:cNvSpPr/>
          <p:nvPr/>
        </p:nvSpPr>
        <p:spPr>
          <a:xfrm>
            <a:off x="5220929" y="508000"/>
            <a:ext cx="558471" cy="22874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D52E199-FDCC-49DA-BE67-F96C99617AE8}"/>
              </a:ext>
            </a:extLst>
          </p:cNvPr>
          <p:cNvSpPr/>
          <p:nvPr/>
        </p:nvSpPr>
        <p:spPr>
          <a:xfrm>
            <a:off x="1403567" y="1855407"/>
            <a:ext cx="480858" cy="18999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3"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77439" y="2891443"/>
            <a:ext cx="2780261" cy="3712102"/>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35511" y="402931"/>
            <a:ext cx="2450785" cy="290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26942" y="3645141"/>
            <a:ext cx="2459354" cy="190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onnecteur droit avec flèche 7">
            <a:extLst>
              <a:ext uri="{FF2B5EF4-FFF2-40B4-BE49-F238E27FC236}">
                <a16:creationId xmlns:a16="http://schemas.microsoft.com/office/drawing/2014/main" id="{31F8E773-01DA-4A89-891C-38A49D6258A9}"/>
              </a:ext>
            </a:extLst>
          </p:cNvPr>
          <p:cNvCxnSpPr>
            <a:cxnSpLocks/>
          </p:cNvCxnSpPr>
          <p:nvPr/>
        </p:nvCxnSpPr>
        <p:spPr>
          <a:xfrm>
            <a:off x="5693013" y="1612273"/>
            <a:ext cx="642498" cy="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3DBECA4A-1B58-423D-B92D-3C172F336905}"/>
              </a:ext>
            </a:extLst>
          </p:cNvPr>
          <p:cNvCxnSpPr>
            <a:cxnSpLocks/>
          </p:cNvCxnSpPr>
          <p:nvPr/>
        </p:nvCxnSpPr>
        <p:spPr>
          <a:xfrm>
            <a:off x="5684444" y="2652948"/>
            <a:ext cx="651067" cy="1135281"/>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3930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30721" y="545522"/>
            <a:ext cx="4367059" cy="5559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D52E199-FDCC-49DA-BE67-F96C99617AE8}"/>
              </a:ext>
            </a:extLst>
          </p:cNvPr>
          <p:cNvSpPr/>
          <p:nvPr/>
        </p:nvSpPr>
        <p:spPr>
          <a:xfrm>
            <a:off x="4538749" y="559025"/>
            <a:ext cx="559031" cy="40524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D52E199-FDCC-49DA-BE67-F96C99617AE8}"/>
              </a:ext>
            </a:extLst>
          </p:cNvPr>
          <p:cNvSpPr/>
          <p:nvPr/>
        </p:nvSpPr>
        <p:spPr>
          <a:xfrm>
            <a:off x="730721" y="3993426"/>
            <a:ext cx="2183529" cy="18999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713730" y="232489"/>
            <a:ext cx="2615623" cy="70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D52E199-FDCC-49DA-BE67-F96C99617AE8}"/>
              </a:ext>
            </a:extLst>
          </p:cNvPr>
          <p:cNvSpPr/>
          <p:nvPr/>
        </p:nvSpPr>
        <p:spPr>
          <a:xfrm>
            <a:off x="7517478" y="232488"/>
            <a:ext cx="762000" cy="28290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9837" y="1216398"/>
            <a:ext cx="2602289" cy="525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884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9769" y="891225"/>
            <a:ext cx="8347075" cy="506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D52E199-FDCC-49DA-BE67-F96C99617AE8}"/>
              </a:ext>
            </a:extLst>
          </p:cNvPr>
          <p:cNvSpPr/>
          <p:nvPr/>
        </p:nvSpPr>
        <p:spPr>
          <a:xfrm>
            <a:off x="7514177" y="1241198"/>
            <a:ext cx="787994" cy="40524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4547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6AD358-082C-4689-B440-DAA7BC0CD3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4306" y="737290"/>
            <a:ext cx="7674221" cy="5601544"/>
          </a:xfrm>
          <a:prstGeom prst="rect">
            <a:avLst/>
          </a:prstGeom>
        </p:spPr>
      </p:pic>
      <p:sp>
        <p:nvSpPr>
          <p:cNvPr id="5" name="Rectangle 4">
            <a:extLst>
              <a:ext uri="{FF2B5EF4-FFF2-40B4-BE49-F238E27FC236}">
                <a16:creationId xmlns:a16="http://schemas.microsoft.com/office/drawing/2014/main" id="{C925BCB0-9F8C-46A3-BBE7-970023A3D6D8}"/>
              </a:ext>
            </a:extLst>
          </p:cNvPr>
          <p:cNvSpPr/>
          <p:nvPr/>
        </p:nvSpPr>
        <p:spPr>
          <a:xfrm>
            <a:off x="4171875" y="6338834"/>
            <a:ext cx="1099082" cy="246221"/>
          </a:xfrm>
          <a:prstGeom prst="rect">
            <a:avLst/>
          </a:prstGeom>
        </p:spPr>
        <p:txBody>
          <a:bodyPr wrap="square">
            <a:spAutoFit/>
          </a:bodyPr>
          <a:lstStyle/>
          <a:p>
            <a:pPr algn="ctr"/>
            <a:r>
              <a:rPr lang="fr-FR" sz="1000" dirty="0">
                <a:hlinkClick r:id="rId4"/>
              </a:rPr>
              <a:t>G. Poupeau, 2019</a:t>
            </a:r>
            <a:endParaRPr lang="fr-FR" sz="1000" dirty="0"/>
          </a:p>
        </p:txBody>
      </p:sp>
    </p:spTree>
    <p:extLst>
      <p:ext uri="{BB962C8B-B14F-4D97-AF65-F5344CB8AC3E}">
        <p14:creationId xmlns:p14="http://schemas.microsoft.com/office/powerpoint/2010/main" val="3115195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D409EE-CB5A-4A94-888A-0A1B326542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948" y="180442"/>
            <a:ext cx="6851839" cy="4904050"/>
          </a:xfrm>
          <a:prstGeom prst="rect">
            <a:avLst/>
          </a:prstGeom>
        </p:spPr>
      </p:pic>
      <p:sp>
        <p:nvSpPr>
          <p:cNvPr id="5" name="Rectangle 4">
            <a:extLst>
              <a:ext uri="{FF2B5EF4-FFF2-40B4-BE49-F238E27FC236}">
                <a16:creationId xmlns:a16="http://schemas.microsoft.com/office/drawing/2014/main" id="{E5440786-92EB-4365-81CA-1F816088564A}"/>
              </a:ext>
            </a:extLst>
          </p:cNvPr>
          <p:cNvSpPr/>
          <p:nvPr/>
        </p:nvSpPr>
        <p:spPr>
          <a:xfrm>
            <a:off x="4636027" y="567530"/>
            <a:ext cx="613867" cy="37024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2F66F59-1016-45AB-B4CA-61A29904B44E}"/>
              </a:ext>
            </a:extLst>
          </p:cNvPr>
          <p:cNvSpPr/>
          <p:nvPr/>
        </p:nvSpPr>
        <p:spPr>
          <a:xfrm>
            <a:off x="4917664" y="2994803"/>
            <a:ext cx="1215850" cy="29824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998B56DD-A91B-498A-BA60-525BB644B2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7259" y="1268729"/>
            <a:ext cx="1582320" cy="531129"/>
          </a:xfrm>
          <a:prstGeom prst="rect">
            <a:avLst/>
          </a:prstGeom>
          <a:effectLst>
            <a:outerShdw blurRad="50800" dist="38100" dir="10800000" algn="r" rotWithShape="0">
              <a:prstClr val="black">
                <a:alpha val="40000"/>
              </a:prstClr>
            </a:outerShdw>
          </a:effectLst>
        </p:spPr>
      </p:pic>
      <p:pic>
        <p:nvPicPr>
          <p:cNvPr id="8" name="Image 7">
            <a:extLst>
              <a:ext uri="{FF2B5EF4-FFF2-40B4-BE49-F238E27FC236}">
                <a16:creationId xmlns:a16="http://schemas.microsoft.com/office/drawing/2014/main" id="{8130E7F8-BE3C-4064-991F-617F8CE202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8649" y="3893492"/>
            <a:ext cx="2308610" cy="2396978"/>
          </a:xfrm>
          <a:prstGeom prst="rect">
            <a:avLst/>
          </a:prstGeom>
          <a:effectLst>
            <a:outerShdw blurRad="50800" dist="38100" dir="10800000" algn="r" rotWithShape="0">
              <a:prstClr val="black">
                <a:alpha val="40000"/>
              </a:prstClr>
            </a:outerShdw>
          </a:effectLst>
        </p:spPr>
      </p:pic>
      <p:sp>
        <p:nvSpPr>
          <p:cNvPr id="11" name="Rectangle 10">
            <a:extLst>
              <a:ext uri="{FF2B5EF4-FFF2-40B4-BE49-F238E27FC236}">
                <a16:creationId xmlns:a16="http://schemas.microsoft.com/office/drawing/2014/main" id="{6F3B009A-D157-4750-89A7-D2124002AC1E}"/>
              </a:ext>
            </a:extLst>
          </p:cNvPr>
          <p:cNvSpPr/>
          <p:nvPr/>
        </p:nvSpPr>
        <p:spPr>
          <a:xfrm>
            <a:off x="4130745" y="2994803"/>
            <a:ext cx="247439" cy="29824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F3A35873-8975-489D-8881-D0964D4984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0861" y="200313"/>
            <a:ext cx="1960134" cy="2667960"/>
          </a:xfrm>
          <a:prstGeom prst="rect">
            <a:avLst/>
          </a:prstGeom>
          <a:effectLst>
            <a:outerShdw blurRad="50800" dist="38100" dir="10800000" algn="r" rotWithShape="0">
              <a:prstClr val="black">
                <a:alpha val="40000"/>
              </a:prstClr>
            </a:outerShdw>
          </a:effectLst>
        </p:spPr>
      </p:pic>
      <p:sp>
        <p:nvSpPr>
          <p:cNvPr id="9" name="Rectangle 8">
            <a:extLst>
              <a:ext uri="{FF2B5EF4-FFF2-40B4-BE49-F238E27FC236}">
                <a16:creationId xmlns:a16="http://schemas.microsoft.com/office/drawing/2014/main" id="{89D67737-82DF-495C-B771-1818E95A6984}"/>
              </a:ext>
            </a:extLst>
          </p:cNvPr>
          <p:cNvSpPr/>
          <p:nvPr/>
        </p:nvSpPr>
        <p:spPr>
          <a:xfrm>
            <a:off x="6224126" y="950842"/>
            <a:ext cx="232365" cy="13337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AB26F058-3B2C-412E-9F9A-3259501577DA}"/>
              </a:ext>
            </a:extLst>
          </p:cNvPr>
          <p:cNvCxnSpPr>
            <a:cxnSpLocks/>
          </p:cNvCxnSpPr>
          <p:nvPr/>
        </p:nvCxnSpPr>
        <p:spPr>
          <a:xfrm>
            <a:off x="6456491" y="1024444"/>
            <a:ext cx="724296" cy="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D9B60897-DD87-4292-B68A-299677FA5FD7}"/>
              </a:ext>
            </a:extLst>
          </p:cNvPr>
          <p:cNvCxnSpPr>
            <a:cxnSpLocks/>
          </p:cNvCxnSpPr>
          <p:nvPr/>
        </p:nvCxnSpPr>
        <p:spPr>
          <a:xfrm flipV="1">
            <a:off x="5220653" y="2868274"/>
            <a:ext cx="304936" cy="217826"/>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6D008AF4-EE4A-4B93-9A9D-85D7E1908CBA}"/>
              </a:ext>
            </a:extLst>
          </p:cNvPr>
          <p:cNvCxnSpPr>
            <a:cxnSpLocks/>
          </p:cNvCxnSpPr>
          <p:nvPr/>
        </p:nvCxnSpPr>
        <p:spPr>
          <a:xfrm>
            <a:off x="5772954" y="3238500"/>
            <a:ext cx="146625" cy="1194519"/>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00774E1A-2593-4D66-BFF7-D039C03BAB72}"/>
              </a:ext>
            </a:extLst>
          </p:cNvPr>
          <p:cNvCxnSpPr>
            <a:cxnSpLocks/>
          </p:cNvCxnSpPr>
          <p:nvPr/>
        </p:nvCxnSpPr>
        <p:spPr>
          <a:xfrm flipH="1">
            <a:off x="3975100" y="3086100"/>
            <a:ext cx="228600" cy="15240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33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667B02-EB1B-4778-ADFD-A01D72F0AA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259" y="0"/>
            <a:ext cx="8950741" cy="6858000"/>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Consensus</a:t>
            </a: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dirty="0">
                <a:solidFill>
                  <a:prstClr val="white"/>
                </a:solidFill>
                <a:latin typeface="Calibri" panose="020F0502020204030204"/>
              </a:rPr>
              <a:t>2022, version bêta</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freemium, sur inscription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https://consensus.app/</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8" name="Tableau 7">
            <a:extLst>
              <a:ext uri="{FF2B5EF4-FFF2-40B4-BE49-F238E27FC236}">
                <a16:creationId xmlns:a16="http://schemas.microsoft.com/office/drawing/2014/main" id="{7FC2E388-8D61-487E-9921-C236F159C82F}"/>
              </a:ext>
            </a:extLst>
          </p:cNvPr>
          <p:cNvGraphicFramePr>
            <a:graphicFrameLocks noGrp="1"/>
          </p:cNvGraphicFramePr>
          <p:nvPr>
            <p:extLst>
              <p:ext uri="{D42A27DB-BD31-4B8C-83A1-F6EECF244321}">
                <p14:modId xmlns:p14="http://schemas.microsoft.com/office/powerpoint/2010/main" val="3351435693"/>
              </p:ext>
            </p:extLst>
          </p:nvPr>
        </p:nvGraphicFramePr>
        <p:xfrm>
          <a:off x="737476" y="3005749"/>
          <a:ext cx="7799731" cy="3886200"/>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00" b="0" i="0" u="none" strike="noStrike" kern="1200" cap="none" spc="0" normalizeH="0" baseline="0" dirty="0">
                          <a:ln>
                            <a:noFill/>
                          </a:ln>
                          <a:solidFill>
                            <a:srgbClr val="FED402"/>
                          </a:solidFill>
                          <a:effectLst/>
                          <a:uLnTx/>
                          <a:uFillTx/>
                          <a:latin typeface="Calibri" panose="020F0502020204030204"/>
                          <a:ea typeface="+mn-ea"/>
                          <a:cs typeface="+mn-cs"/>
                        </a:rPr>
                        <a:t>Présentation</a:t>
                      </a:r>
                      <a:endParaRPr kumimoji="0" lang="fr-FR" sz="1050" b="0"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800" b="0" i="1" u="none" strike="noStrike" kern="1200" cap="none" spc="0" normalizeH="0" baseline="0" dirty="0">
                          <a:ln>
                            <a:noFill/>
                          </a:ln>
                          <a:solidFill>
                            <a:schemeClr val="tx1"/>
                          </a:solidFill>
                          <a:effectLst/>
                          <a:uLnTx/>
                          <a:uFillTx/>
                          <a:latin typeface="+mn-lt"/>
                          <a:ea typeface="+mn-ea"/>
                          <a:cs typeface="+mn-cs"/>
                        </a:rPr>
                        <a:t>Consensus is a search engine that uses language models to surface papers and synthesize insights from academic research papers.</a:t>
                      </a:r>
                    </a:p>
                    <a:p>
                      <a:r>
                        <a:rPr kumimoji="0" lang="en-US" sz="800" b="0" i="0" u="none" strike="noStrike" kern="1200" cap="none" spc="0" normalizeH="0" baseline="0" dirty="0">
                          <a:ln>
                            <a:noFill/>
                          </a:ln>
                          <a:solidFill>
                            <a:schemeClr val="tx1"/>
                          </a:solidFill>
                          <a:effectLst/>
                          <a:uLnTx/>
                          <a:uFillTx/>
                          <a:latin typeface="+mn-lt"/>
                          <a:ea typeface="+mn-ea"/>
                          <a:cs typeface="+mn-cs"/>
                        </a:rPr>
                        <a:t>Consensus is not a </a:t>
                      </a:r>
                      <a:r>
                        <a:rPr kumimoji="0" lang="en-US" sz="800" b="0" i="0" u="none" strike="noStrike" kern="1200" cap="none" spc="0" normalizeH="0" baseline="0" dirty="0" err="1">
                          <a:ln>
                            <a:noFill/>
                          </a:ln>
                          <a:solidFill>
                            <a:schemeClr val="tx1"/>
                          </a:solidFill>
                          <a:effectLst/>
                          <a:uLnTx/>
                          <a:uFillTx/>
                          <a:latin typeface="+mn-lt"/>
                          <a:ea typeface="+mn-ea"/>
                          <a:cs typeface="+mn-cs"/>
                        </a:rPr>
                        <a:t>chatbot</a:t>
                      </a:r>
                      <a:r>
                        <a:rPr kumimoji="0" lang="en-US" sz="800" b="0" i="1" u="none" strike="noStrike" kern="1200" cap="none" spc="0" normalizeH="0" baseline="0" dirty="0">
                          <a:ln>
                            <a:noFill/>
                          </a:ln>
                          <a:solidFill>
                            <a:schemeClr val="tx1"/>
                          </a:solidFill>
                          <a:effectLst/>
                          <a:uLnTx/>
                          <a:uFillTx/>
                          <a:latin typeface="+mn-lt"/>
                          <a:ea typeface="+mn-ea"/>
                          <a:cs typeface="+mn-cs"/>
                        </a:rPr>
                        <a:t>, but we use the same technology throughout the product to help make the research process more efficient.</a:t>
                      </a:r>
                    </a:p>
                  </a:txBody>
                  <a:tcPr>
                    <a:lnL w="12700" cmpd="sng">
                      <a:noFill/>
                    </a:lnL>
                    <a:lnR w="12700" cmpd="sng">
                      <a:noFill/>
                    </a:lnR>
                    <a:lnT w="12700" cap="flat" cmpd="sng" algn="ctr">
                      <a:solidFill>
                        <a:srgbClr val="FED402"/>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Couverture</a:t>
                      </a:r>
                      <a:endParaRPr kumimoji="0" lang="fr-FR" sz="105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800" b="0" i="0" u="none" strike="noStrike" kern="1200" cap="none" spc="0" normalizeH="0" baseline="0" dirty="0" err="1">
                          <a:ln>
                            <a:noFill/>
                          </a:ln>
                          <a:solidFill>
                            <a:schemeClr val="tx1"/>
                          </a:solidFill>
                          <a:effectLst/>
                          <a:uLnTx/>
                          <a:uFillTx/>
                          <a:latin typeface="+mn-lt"/>
                          <a:ea typeface="+mn-ea"/>
                          <a:cs typeface="+mn-cs"/>
                        </a:rPr>
                        <a:t>Semantic</a:t>
                      </a:r>
                      <a:r>
                        <a:rPr kumimoji="0" lang="fr-FR" sz="800" b="0" i="0" u="none" strike="noStrike" kern="1200" cap="none" spc="0" normalizeH="0" baseline="0" dirty="0">
                          <a:ln>
                            <a:noFill/>
                          </a:ln>
                          <a:solidFill>
                            <a:schemeClr val="tx1"/>
                          </a:solidFill>
                          <a:effectLst/>
                          <a:uLnTx/>
                          <a:uFillTx/>
                          <a:latin typeface="+mn-lt"/>
                          <a:ea typeface="+mn-ea"/>
                          <a:cs typeface="+mn-cs"/>
                        </a:rPr>
                        <a:t> Scholar pour les données bibliographiques (mise à jour mensuelle), </a:t>
                      </a:r>
                      <a:r>
                        <a:rPr kumimoji="0" lang="fr-FR" sz="800" b="0" i="0" u="none" strike="noStrike" kern="1200" cap="none" spc="0" normalizeH="0" baseline="0" dirty="0" err="1">
                          <a:ln>
                            <a:noFill/>
                          </a:ln>
                          <a:solidFill>
                            <a:schemeClr val="tx1"/>
                          </a:solidFill>
                          <a:effectLst/>
                          <a:uLnTx/>
                          <a:uFillTx/>
                          <a:latin typeface="+mn-lt"/>
                          <a:ea typeface="+mn-ea"/>
                          <a:cs typeface="+mn-cs"/>
                        </a:rPr>
                        <a:t>SciScore</a:t>
                      </a:r>
                      <a:r>
                        <a:rPr kumimoji="0" lang="fr-FR" sz="800" b="0" i="0" u="none" strike="noStrike" kern="1200" cap="none" spc="0" normalizeH="0" baseline="0" dirty="0">
                          <a:ln>
                            <a:noFill/>
                          </a:ln>
                          <a:solidFill>
                            <a:schemeClr val="tx1"/>
                          </a:solidFill>
                          <a:effectLst/>
                          <a:uLnTx/>
                          <a:uFillTx/>
                          <a:latin typeface="+mn-lt"/>
                          <a:ea typeface="+mn-ea"/>
                          <a:cs typeface="+mn-cs"/>
                        </a:rPr>
                        <a:t> pour le classement des revues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couche technique :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5"/>
                        </a:rPr>
                        <a:t>GPT-4</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mn-lt"/>
                          <a:ea typeface="+mn-ea"/>
                          <a:cs typeface="+mn-cs"/>
                        </a:rPr>
                        <a:t>pour construire une base de données de + 100 M. de </a:t>
                      </a:r>
                      <a:r>
                        <a:rPr kumimoji="0" lang="fr-FR" sz="800" b="0" i="1" u="none" strike="noStrike" kern="1200" cap="none" spc="0" normalizeH="0" baseline="0" dirty="0">
                          <a:ln>
                            <a:noFill/>
                          </a:ln>
                          <a:solidFill>
                            <a:schemeClr val="tx1"/>
                          </a:solidFill>
                          <a:effectLst/>
                          <a:uLnTx/>
                          <a:uFillTx/>
                          <a:latin typeface="+mn-lt"/>
                          <a:ea typeface="+mn-ea"/>
                          <a:cs typeface="+mn-cs"/>
                        </a:rPr>
                        <a:t>claims</a:t>
                      </a:r>
                      <a:endParaRPr kumimoji="0" lang="fr-FR" sz="8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Services</a:t>
                      </a:r>
                      <a:endParaRPr kumimoji="0" lang="fr-FR" sz="105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 </a:t>
                      </a:r>
                      <a:r>
                        <a:rPr kumimoji="0" lang="fr-FR" sz="800" b="0" i="1" u="none" strike="noStrike" kern="1200" cap="none" spc="0" normalizeH="0" baseline="0" dirty="0" err="1">
                          <a:ln>
                            <a:noFill/>
                          </a:ln>
                          <a:solidFill>
                            <a:schemeClr val="tx1"/>
                          </a:solidFill>
                          <a:effectLst/>
                          <a:uLnTx/>
                          <a:uFillTx/>
                          <a:latin typeface="+mn-lt"/>
                          <a:ea typeface="+mn-ea"/>
                          <a:cs typeface="+mn-cs"/>
                        </a:rPr>
                        <a:t>study</a:t>
                      </a:r>
                      <a:r>
                        <a:rPr kumimoji="0" lang="fr-FR" sz="800" b="0" i="1" u="none" strike="noStrike" kern="1200" cap="none" spc="0" normalizeH="0" baseline="0" dirty="0">
                          <a:ln>
                            <a:noFill/>
                          </a:ln>
                          <a:solidFill>
                            <a:schemeClr val="tx1"/>
                          </a:solidFill>
                          <a:effectLst/>
                          <a:uLnTx/>
                          <a:uFillTx/>
                          <a:latin typeface="+mn-lt"/>
                          <a:ea typeface="+mn-ea"/>
                          <a:cs typeface="+mn-cs"/>
                        </a:rPr>
                        <a:t> </a:t>
                      </a:r>
                      <a:r>
                        <a:rPr kumimoji="0" lang="fr-FR" sz="800" b="0" i="1" u="none" strike="noStrike" kern="1200" cap="none" spc="0" normalizeH="0" baseline="0" dirty="0" err="1">
                          <a:ln>
                            <a:noFill/>
                          </a:ln>
                          <a:solidFill>
                            <a:schemeClr val="tx1"/>
                          </a:solidFill>
                          <a:effectLst/>
                          <a:uLnTx/>
                          <a:uFillTx/>
                          <a:latin typeface="+mn-lt"/>
                          <a:ea typeface="+mn-ea"/>
                          <a:cs typeface="+mn-cs"/>
                        </a:rPr>
                        <a:t>snapshots</a:t>
                      </a:r>
                      <a:r>
                        <a:rPr kumimoji="0" lang="fr-FR" sz="800" b="0" i="0" u="none" strike="noStrike" kern="1200" cap="none" spc="0" normalizeH="0" baseline="0" dirty="0">
                          <a:ln>
                            <a:noFill/>
                          </a:ln>
                          <a:solidFill>
                            <a:schemeClr val="tx1"/>
                          </a:solidFill>
                          <a:effectLst/>
                          <a:uLnTx/>
                          <a:uFillTx/>
                          <a:latin typeface="+mn-lt"/>
                          <a:ea typeface="+mn-ea"/>
                          <a:cs typeface="+mn-cs"/>
                        </a:rPr>
                        <a:t> » (extraction de données)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6"/>
                        </a:rPr>
                        <a:t>consensus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6"/>
                        </a:rPr>
                        <a:t>meter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(synthèse des 10 articles les plus pertinents pour identifier leur adéquation à la question) –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6"/>
                        </a:rPr>
                        <a:t>points d’attention</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résumés des articles  « </a:t>
                      </a:r>
                      <a:r>
                        <a:rPr kumimoji="0" lang="fr-FR" sz="800" b="0" i="1" u="none" strike="noStrike" kern="1200" cap="none" spc="0" normalizeH="0" baseline="0" dirty="0" err="1">
                          <a:ln>
                            <a:noFill/>
                          </a:ln>
                          <a:solidFill>
                            <a:schemeClr val="tx1"/>
                          </a:solidFill>
                          <a:effectLst/>
                          <a:uLnTx/>
                          <a:uFillTx/>
                          <a:latin typeface="+mn-lt"/>
                          <a:ea typeface="+mn-ea"/>
                          <a:cs typeface="+mn-cs"/>
                        </a:rPr>
                        <a:t>synthesize</a:t>
                      </a:r>
                      <a:r>
                        <a:rPr kumimoji="0" lang="fr-FR" sz="800" b="0" i="0" u="none" strike="noStrike" kern="1200" cap="none" spc="0" normalizeH="0" baseline="0" dirty="0">
                          <a:ln>
                            <a:noFill/>
                          </a:ln>
                          <a:solidFill>
                            <a:schemeClr val="tx1"/>
                          </a:solidFill>
                          <a:effectLst/>
                          <a:uLnTx/>
                          <a:uFillTx/>
                          <a:latin typeface="+mn-lt"/>
                          <a:ea typeface="+mn-ea"/>
                          <a:cs typeface="+mn-cs"/>
                        </a:rPr>
                        <a:t> » des premiers résultats par </a:t>
                      </a:r>
                      <a:r>
                        <a:rPr kumimoji="0" lang="fr-FR" sz="800" b="0" i="0" u="none" strike="noStrike" kern="1200" cap="none" spc="0" normalizeH="0" baseline="0" dirty="0" err="1">
                          <a:ln>
                            <a:noFill/>
                          </a:ln>
                          <a:solidFill>
                            <a:schemeClr val="tx1"/>
                          </a:solidFill>
                          <a:effectLst/>
                          <a:uLnTx/>
                          <a:uFillTx/>
                          <a:latin typeface="+mn-lt"/>
                          <a:ea typeface="+mn-ea"/>
                          <a:cs typeface="+mn-cs"/>
                          <a:hlinkClick r:id="rId7"/>
                        </a:rPr>
                        <a:t>GPT-4</a:t>
                      </a:r>
                      <a:r>
                        <a:rPr kumimoji="0" lang="fr-FR" sz="800" b="0" i="0" u="none" strike="noStrike" kern="1200" cap="none" spc="0" normalizeH="0" baseline="0" dirty="0">
                          <a:ln>
                            <a:noFill/>
                          </a:ln>
                          <a:solidFill>
                            <a:schemeClr val="tx1"/>
                          </a:solidFill>
                          <a:effectLst/>
                          <a:uLnTx/>
                          <a:uFillTx/>
                          <a:latin typeface="+mn-lt"/>
                          <a:ea typeface="+mn-ea"/>
                          <a:cs typeface="+mn-cs"/>
                        </a:rPr>
                        <a:t> – </a:t>
                      </a:r>
                      <a:r>
                        <a:rPr kumimoji="0" lang="fr-FR" sz="800" b="0" i="0" u="none" strike="noStrike" kern="1200" cap="none" spc="0" normalizeH="0" baseline="0" dirty="0">
                          <a:ln>
                            <a:noFill/>
                          </a:ln>
                          <a:solidFill>
                            <a:schemeClr val="tx1"/>
                          </a:solidFill>
                          <a:effectLst/>
                          <a:uLnTx/>
                          <a:uFillTx/>
                          <a:latin typeface="+mn-lt"/>
                          <a:ea typeface="+mn-ea"/>
                          <a:cs typeface="+mn-cs"/>
                          <a:hlinkClick r:id="rId7"/>
                        </a:rPr>
                        <a:t>points d’attention</a:t>
                      </a:r>
                      <a:endParaRPr kumimoji="0" lang="fr-FR" sz="800" b="0" i="0" u="none" strike="noStrike" kern="1200" cap="none" spc="0" normalizeH="0" baseline="0" dirty="0">
                        <a:ln>
                          <a:noFill/>
                        </a:ln>
                        <a:solidFill>
                          <a:schemeClr val="tx1"/>
                        </a:solidFill>
                        <a:effectLst/>
                        <a:uLnTx/>
                        <a:uFillTx/>
                        <a:latin typeface="+mn-lt"/>
                        <a:ea typeface="+mn-ea"/>
                        <a:cs typeface="+mn-cs"/>
                      </a:endParaRP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favoris (dossiers et références bibliographiques)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fonction Copilot</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pensé à l’origine pour des non-spécialistes d’un domaine – cf. </a:t>
                      </a:r>
                      <a:r>
                        <a:rPr kumimoji="0" lang="fr-FR" sz="700" b="0" i="0" u="none" strike="noStrike" kern="1200" cap="none" spc="0" normalizeH="0" baseline="0" dirty="0">
                          <a:ln>
                            <a:noFill/>
                          </a:ln>
                          <a:solidFill>
                            <a:schemeClr val="tx1"/>
                          </a:solidFill>
                          <a:effectLst/>
                          <a:uLnTx/>
                          <a:uFillTx/>
                          <a:latin typeface="+mn-lt"/>
                          <a:ea typeface="+mn-ea"/>
                          <a:cs typeface="+mn-cs"/>
                          <a:hlinkClick r:id="rId7"/>
                        </a:rPr>
                        <a:t>cas d’usages proposés </a:t>
                      </a:r>
                      <a:r>
                        <a:rPr kumimoji="0" lang="fr-FR" sz="700" b="0" i="0" u="none" strike="noStrike" kern="1200" cap="none" spc="0" normalizeH="0" baseline="0" dirty="0">
                          <a:ln>
                            <a:noFill/>
                          </a:ln>
                          <a:solidFill>
                            <a:schemeClr val="tx1"/>
                          </a:solidFill>
                          <a:effectLst/>
                          <a:uLnTx/>
                          <a:uFillTx/>
                          <a:latin typeface="+mn-lt"/>
                          <a:ea typeface="+mn-ea"/>
                          <a:cs typeface="+mn-cs"/>
                        </a:rPr>
                        <a:t>: trouver des références soutenant une thèse particulière, établir des hypothèses sur des sujets de recherche, faire une revue de littérature, déterminer sa thèse ou identifier des lacunes de la littérature, avoir un aperçu rapide de la littérature sur la question et du consensus entre chercheurs </a:t>
                      </a:r>
                    </a:p>
                    <a:p>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recherche en anglais</a:t>
                      </a:r>
                    </a:p>
                    <a:p>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centré sur les résultats des publications (mais </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hlinkClick r:id="rId8"/>
                        </a:rPr>
                        <a:t>uniquement </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le titre et l’</a:t>
                      </a:r>
                      <a:r>
                        <a:rPr kumimoji="0" lang="fr-FR" sz="700" b="0" i="1" u="none" strike="noStrike" kern="1200" cap="none" spc="0" normalizeH="0" baseline="0" dirty="0">
                          <a:ln>
                            <a:noFill/>
                          </a:ln>
                          <a:solidFill>
                            <a:schemeClr val="tx1"/>
                          </a:solidFill>
                          <a:effectLst/>
                          <a:uLnTx/>
                          <a:uFillTx/>
                          <a:latin typeface="Calibri" panose="020F0502020204030204"/>
                          <a:ea typeface="+mn-ea"/>
                          <a:cs typeface="+mn-cs"/>
                        </a:rPr>
                        <a:t>abstract</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a:t>
                      </a:r>
                    </a:p>
                    <a:p>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ne présente au maximum que les 20 résultats estimés comme les plus pertinents</a:t>
                      </a:r>
                    </a:p>
                    <a:p>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contrairement à d’autres outils génératifs comme ChatGPT, le </a:t>
                      </a:r>
                      <a:r>
                        <a:rPr kumimoji="0" lang="fr-FR" sz="700" b="0" i="1" u="none" strike="noStrike" kern="1200" cap="none" spc="0" normalizeH="0" baseline="0" dirty="0">
                          <a:ln>
                            <a:noFill/>
                          </a:ln>
                          <a:solidFill>
                            <a:schemeClr val="tx1"/>
                          </a:solidFill>
                          <a:effectLst/>
                          <a:uLnTx/>
                          <a:uFillTx/>
                          <a:latin typeface="Calibri" panose="020F0502020204030204"/>
                          <a:ea typeface="+mn-ea"/>
                          <a:cs typeface="+mn-cs"/>
                        </a:rPr>
                        <a:t>Consensus </a:t>
                      </a:r>
                      <a:r>
                        <a:rPr kumimoji="0" lang="fr-FR" sz="700" b="0" i="1" u="none" strike="noStrike" kern="1200" cap="none" spc="0" normalizeH="0" baseline="0" dirty="0" err="1">
                          <a:ln>
                            <a:noFill/>
                          </a:ln>
                          <a:solidFill>
                            <a:schemeClr val="tx1"/>
                          </a:solidFill>
                          <a:effectLst/>
                          <a:uLnTx/>
                          <a:uFillTx/>
                          <a:latin typeface="Calibri" panose="020F0502020204030204"/>
                          <a:ea typeface="+mn-ea"/>
                          <a:cs typeface="+mn-cs"/>
                        </a:rPr>
                        <a:t>meter</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 est de type « </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extractif</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 », c’est-à-dire qu’il reprend les éléments du texte original, sans les modifier, au risque de les déformer – mais exclut </a:t>
                      </a:r>
                      <a:r>
                        <a:rPr kumimoji="0" lang="fr-FR" sz="700" b="0" i="1" u="none" strike="noStrike" kern="1200" cap="none" spc="0" normalizeH="0" baseline="0" dirty="0">
                          <a:ln>
                            <a:noFill/>
                          </a:ln>
                          <a:solidFill>
                            <a:schemeClr val="tx1"/>
                          </a:solidFill>
                          <a:effectLst/>
                          <a:uLnTx/>
                          <a:uFillTx/>
                          <a:latin typeface="Calibri" panose="020F0502020204030204"/>
                          <a:ea typeface="+mn-ea"/>
                          <a:cs typeface="+mn-cs"/>
                        </a:rPr>
                        <a:t>de facto</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 les publications pour lesquels il ne peut être sûr de la classification des extraits</a:t>
                      </a:r>
                    </a:p>
                    <a:p>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indicateurs de qualité (ex. : </a:t>
                      </a:r>
                      <a:r>
                        <a:rPr kumimoji="0" lang="fr-FR" sz="700" b="0" i="0" u="none" strike="noStrike" kern="1200" cap="none" spc="0" normalizeH="0" baseline="0" dirty="0" err="1">
                          <a:ln>
                            <a:noFill/>
                          </a:ln>
                          <a:solidFill>
                            <a:schemeClr val="tx1"/>
                          </a:solidFill>
                          <a:effectLst/>
                          <a:uLnTx/>
                          <a:uFillTx/>
                          <a:latin typeface="Calibri" panose="020F0502020204030204"/>
                          <a:ea typeface="+mn-ea"/>
                          <a:cs typeface="+mn-cs"/>
                        </a:rPr>
                        <a:t>SciScore</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 pour la rigueur des  revues, </a:t>
                      </a:r>
                      <a:r>
                        <a:rPr kumimoji="0" lang="fr-FR" sz="700" b="0" i="0" u="none" strike="noStrike" kern="1200" cap="none" spc="0" normalizeH="0" baseline="0" dirty="0" err="1">
                          <a:ln>
                            <a:noFill/>
                          </a:ln>
                          <a:solidFill>
                            <a:schemeClr val="tx1"/>
                          </a:solidFill>
                          <a:effectLst/>
                          <a:uLnTx/>
                          <a:uFillTx/>
                          <a:latin typeface="Calibri" panose="020F0502020204030204"/>
                          <a:ea typeface="+mn-ea"/>
                          <a:cs typeface="+mn-cs"/>
                          <a:hlinkClick r:id="rId9"/>
                        </a:rPr>
                        <a:t>Scimago</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hlinkClick r:id="rId9"/>
                        </a:rPr>
                        <a:t> Journal Rank</a:t>
                      </a:r>
                      <a:r>
                        <a:rPr kumimoji="0" lang="fr-FR" sz="700" b="0" i="0" u="none" strike="noStrike" kern="1200" cap="none" spc="0" normalizeH="0" baseline="0" dirty="0">
                          <a:ln>
                            <a:noFill/>
                          </a:ln>
                          <a:solidFill>
                            <a:schemeClr val="tx1"/>
                          </a:solidFill>
                          <a:effectLst/>
                          <a:uLnTx/>
                          <a:uFillTx/>
                          <a:latin typeface="Calibri" panose="020F0502020204030204"/>
                          <a:ea typeface="+mn-ea"/>
                          <a:cs typeface="+mn-cs"/>
                        </a:rPr>
                        <a:t>), notamment pour limiter les revues prédatrices</a:t>
                      </a:r>
                    </a:p>
                    <a:p>
                      <a:r>
                        <a:rPr kumimoji="0" lang="fr-FR" sz="700" b="0" i="0" u="none" strike="noStrike" kern="1200" cap="none" spc="0" normalizeH="0" baseline="0" dirty="0">
                          <a:ln>
                            <a:noFill/>
                          </a:ln>
                          <a:solidFill>
                            <a:schemeClr val="tx1"/>
                          </a:solidFill>
                          <a:effectLst/>
                          <a:uLnTx/>
                          <a:uFillTx/>
                          <a:latin typeface="+mn-lt"/>
                          <a:ea typeface="+mn-ea"/>
                          <a:cs typeface="+mn-cs"/>
                        </a:rPr>
                        <a:t>export bibliographique et citations</a:t>
                      </a: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Tree>
    <p:extLst>
      <p:ext uri="{BB962C8B-B14F-4D97-AF65-F5344CB8AC3E}">
        <p14:creationId xmlns:p14="http://schemas.microsoft.com/office/powerpoint/2010/main" val="2995969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D6D6DF-AB8B-44EE-891B-25A37957B4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522825"/>
            <a:ext cx="7106068" cy="5812350"/>
          </a:xfrm>
          <a:prstGeom prst="rect">
            <a:avLst/>
          </a:prstGeom>
        </p:spPr>
      </p:pic>
      <p:pic>
        <p:nvPicPr>
          <p:cNvPr id="3" name="Image 2">
            <a:extLst>
              <a:ext uri="{FF2B5EF4-FFF2-40B4-BE49-F238E27FC236}">
                <a16:creationId xmlns:a16="http://schemas.microsoft.com/office/drawing/2014/main" id="{7BC1ED78-1C79-423A-97EF-458F0148BD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4304" y="638989"/>
            <a:ext cx="1734589" cy="1764393"/>
          </a:xfrm>
          <a:prstGeom prst="rect">
            <a:avLst/>
          </a:prstGeom>
          <a:effectLst>
            <a:outerShdw blurRad="50800" dist="38100" dir="10800000" algn="r" rotWithShape="0">
              <a:prstClr val="black">
                <a:alpha val="40000"/>
              </a:prstClr>
            </a:outerShdw>
          </a:effectLst>
        </p:spPr>
      </p:pic>
      <p:pic>
        <p:nvPicPr>
          <p:cNvPr id="4" name="Image 3">
            <a:extLst>
              <a:ext uri="{FF2B5EF4-FFF2-40B4-BE49-F238E27FC236}">
                <a16:creationId xmlns:a16="http://schemas.microsoft.com/office/drawing/2014/main" id="{A2AFC7D6-6311-4E95-ACB5-77A547BA21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4304" y="2519546"/>
            <a:ext cx="1734589" cy="909454"/>
          </a:xfrm>
          <a:prstGeom prst="rect">
            <a:avLst/>
          </a:prstGeom>
          <a:effectLst>
            <a:outerShdw blurRad="50800" dist="38100" dir="10800000" algn="r" rotWithShape="0">
              <a:prstClr val="black">
                <a:alpha val="40000"/>
              </a:prstClr>
            </a:outerShdw>
          </a:effectLst>
        </p:spPr>
      </p:pic>
      <p:pic>
        <p:nvPicPr>
          <p:cNvPr id="5" name="Image 4">
            <a:extLst>
              <a:ext uri="{FF2B5EF4-FFF2-40B4-BE49-F238E27FC236}">
                <a16:creationId xmlns:a16="http://schemas.microsoft.com/office/drawing/2014/main" id="{BEF44089-3002-4D3E-894A-2AD65A4E42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34304" y="3483796"/>
            <a:ext cx="1734589" cy="1398291"/>
          </a:xfrm>
          <a:prstGeom prst="rect">
            <a:avLst/>
          </a:prstGeom>
          <a:effectLst>
            <a:outerShdw blurRad="50800" dist="38100" dir="10800000" algn="r" rotWithShape="0">
              <a:prstClr val="black">
                <a:alpha val="40000"/>
              </a:prstClr>
            </a:outerShdw>
          </a:effectLst>
        </p:spPr>
      </p:pic>
      <p:pic>
        <p:nvPicPr>
          <p:cNvPr id="7" name="Image 6">
            <a:extLst>
              <a:ext uri="{FF2B5EF4-FFF2-40B4-BE49-F238E27FC236}">
                <a16:creationId xmlns:a16="http://schemas.microsoft.com/office/drawing/2014/main" id="{CA770F27-D7DF-4712-B8E0-0CAD550022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2301" y="5710059"/>
            <a:ext cx="1272378" cy="934403"/>
          </a:xfrm>
          <a:prstGeom prst="rect">
            <a:avLst/>
          </a:prstGeom>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BB5EBC07-1A80-493D-8DBD-B9150FFF9E30}"/>
              </a:ext>
            </a:extLst>
          </p:cNvPr>
          <p:cNvSpPr/>
          <p:nvPr/>
        </p:nvSpPr>
        <p:spPr>
          <a:xfrm>
            <a:off x="3785429" y="1032565"/>
            <a:ext cx="521528" cy="25289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18842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CC137C-0DE9-4EA4-89A9-2D0DB81CF9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0734" y="622852"/>
            <a:ext cx="7212003" cy="5903843"/>
          </a:xfrm>
          <a:prstGeom prst="rect">
            <a:avLst/>
          </a:prstGeom>
        </p:spPr>
      </p:pic>
      <p:sp>
        <p:nvSpPr>
          <p:cNvPr id="3" name="Rectangle 2">
            <a:extLst>
              <a:ext uri="{FF2B5EF4-FFF2-40B4-BE49-F238E27FC236}">
                <a16:creationId xmlns:a16="http://schemas.microsoft.com/office/drawing/2014/main" id="{2AF47DA9-869B-4841-A1D2-D65A17383E6F}"/>
              </a:ext>
            </a:extLst>
          </p:cNvPr>
          <p:cNvSpPr/>
          <p:nvPr/>
        </p:nvSpPr>
        <p:spPr>
          <a:xfrm>
            <a:off x="4332739" y="1655417"/>
            <a:ext cx="795852" cy="26614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00FB1D68-541C-4645-89D0-DDACB871CD1C}"/>
              </a:ext>
            </a:extLst>
          </p:cNvPr>
          <p:cNvSpPr/>
          <p:nvPr/>
        </p:nvSpPr>
        <p:spPr>
          <a:xfrm>
            <a:off x="2298529" y="3343274"/>
            <a:ext cx="988009" cy="19505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9783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6C164-8206-AE4A-B1B2-492178F5629E}"/>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90BFEE01-23A6-9B18-72B5-1F6E9564DD61}"/>
              </a:ext>
            </a:extLst>
          </p:cNvPr>
          <p:cNvPicPr>
            <a:picLocks noChangeAspect="1"/>
          </p:cNvPicPr>
          <p:nvPr/>
        </p:nvPicPr>
        <p:blipFill>
          <a:blip r:embed="rId3"/>
          <a:stretch>
            <a:fillRect/>
          </a:stretch>
        </p:blipFill>
        <p:spPr>
          <a:xfrm>
            <a:off x="1911643" y="656492"/>
            <a:ext cx="4671237" cy="5791200"/>
          </a:xfrm>
          <a:prstGeom prst="rect">
            <a:avLst/>
          </a:prstGeom>
        </p:spPr>
      </p:pic>
      <p:sp>
        <p:nvSpPr>
          <p:cNvPr id="4" name="Rectangle 3">
            <a:extLst>
              <a:ext uri="{FF2B5EF4-FFF2-40B4-BE49-F238E27FC236}">
                <a16:creationId xmlns:a16="http://schemas.microsoft.com/office/drawing/2014/main" id="{DA04ACE6-3E72-DFCB-1BEB-BF28A7D11D5B}"/>
              </a:ext>
            </a:extLst>
          </p:cNvPr>
          <p:cNvSpPr/>
          <p:nvPr/>
        </p:nvSpPr>
        <p:spPr>
          <a:xfrm>
            <a:off x="2073965" y="1421489"/>
            <a:ext cx="1267114" cy="41846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8391983-DD31-BCAC-1755-47DEDDC0BA3A}"/>
              </a:ext>
            </a:extLst>
          </p:cNvPr>
          <p:cNvSpPr/>
          <p:nvPr/>
        </p:nvSpPr>
        <p:spPr>
          <a:xfrm>
            <a:off x="7406155" y="2709740"/>
            <a:ext cx="1204176" cy="230832"/>
          </a:xfrm>
          <a:prstGeom prst="rect">
            <a:avLst/>
          </a:prstGeom>
        </p:spPr>
        <p:txBody>
          <a:bodyPr wrap="none">
            <a:spAutoFit/>
          </a:bodyPr>
          <a:lstStyle/>
          <a:p>
            <a:r>
              <a:rPr lang="fr-FR" sz="900" dirty="0">
                <a:solidFill>
                  <a:prstClr val="white"/>
                </a:solidFill>
              </a:rPr>
              <a:t>de type « </a:t>
            </a:r>
            <a:r>
              <a:rPr lang="fr-FR" sz="900" dirty="0">
                <a:solidFill>
                  <a:prstClr val="white"/>
                </a:solidFill>
                <a:hlinkClick r:id="rId4"/>
              </a:rPr>
              <a:t>extractif</a:t>
            </a:r>
            <a:r>
              <a:rPr lang="fr-FR" sz="900" dirty="0">
                <a:solidFill>
                  <a:prstClr val="white"/>
                </a:solidFill>
              </a:rPr>
              <a:t>  » </a:t>
            </a:r>
            <a:endParaRPr lang="fr-FR" dirty="0"/>
          </a:p>
        </p:txBody>
      </p:sp>
      <p:sp>
        <p:nvSpPr>
          <p:cNvPr id="7" name="Rectangle 6">
            <a:extLst>
              <a:ext uri="{FF2B5EF4-FFF2-40B4-BE49-F238E27FC236}">
                <a16:creationId xmlns:a16="http://schemas.microsoft.com/office/drawing/2014/main" id="{8BF19922-E7ED-9099-F492-E26016A7FE48}"/>
              </a:ext>
            </a:extLst>
          </p:cNvPr>
          <p:cNvSpPr/>
          <p:nvPr/>
        </p:nvSpPr>
        <p:spPr>
          <a:xfrm>
            <a:off x="2073966" y="2235822"/>
            <a:ext cx="528558" cy="36912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DFEF9F5-A926-A783-A849-CE7B15619DD1}"/>
              </a:ext>
            </a:extLst>
          </p:cNvPr>
          <p:cNvSpPr/>
          <p:nvPr/>
        </p:nvSpPr>
        <p:spPr>
          <a:xfrm>
            <a:off x="2050520" y="2957557"/>
            <a:ext cx="528558" cy="36912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778B109C-038E-B700-4E61-8798BDE41FFB}"/>
              </a:ext>
            </a:extLst>
          </p:cNvPr>
          <p:cNvPicPr>
            <a:picLocks noChangeAspect="1"/>
          </p:cNvPicPr>
          <p:nvPr/>
        </p:nvPicPr>
        <p:blipFill>
          <a:blip r:embed="rId5"/>
          <a:stretch>
            <a:fillRect/>
          </a:stretch>
        </p:blipFill>
        <p:spPr>
          <a:xfrm>
            <a:off x="6374401" y="949569"/>
            <a:ext cx="2063508" cy="1697926"/>
          </a:xfrm>
          <a:prstGeom prst="rect">
            <a:avLst/>
          </a:prstGeom>
        </p:spPr>
      </p:pic>
    </p:spTree>
    <p:extLst>
      <p:ext uri="{BB962C8B-B14F-4D97-AF65-F5344CB8AC3E}">
        <p14:creationId xmlns:p14="http://schemas.microsoft.com/office/powerpoint/2010/main" val="3275531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3C5890-4CE6-4F51-874C-78C43EF4DB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828" y="-1"/>
            <a:ext cx="8937171" cy="6858001"/>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Research Solutions</a:t>
            </a: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dirty="0">
                <a:solidFill>
                  <a:prstClr val="white"/>
                </a:solidFill>
                <a:latin typeface="Calibri" panose="020F0502020204030204"/>
              </a:rPr>
              <a:t>2014</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freemium, inscription possible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https://scite.ai/</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aphicFrame>
        <p:nvGraphicFramePr>
          <p:cNvPr id="12" name="Tableau 11">
            <a:extLst>
              <a:ext uri="{FF2B5EF4-FFF2-40B4-BE49-F238E27FC236}">
                <a16:creationId xmlns:a16="http://schemas.microsoft.com/office/drawing/2014/main" id="{40ED5978-3396-4FBD-8865-421C54D482B4}"/>
              </a:ext>
            </a:extLst>
          </p:cNvPr>
          <p:cNvGraphicFramePr>
            <a:graphicFrameLocks noGrp="1"/>
          </p:cNvGraphicFramePr>
          <p:nvPr>
            <p:extLst>
              <p:ext uri="{D42A27DB-BD31-4B8C-83A1-F6EECF244321}">
                <p14:modId xmlns:p14="http://schemas.microsoft.com/office/powerpoint/2010/main" val="501881595"/>
              </p:ext>
            </p:extLst>
          </p:nvPr>
        </p:nvGraphicFramePr>
        <p:xfrm>
          <a:off x="789401" y="2892857"/>
          <a:ext cx="7799731" cy="4058299"/>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324964">
                <a:tc>
                  <a:txBody>
                    <a:bodyPr/>
                    <a:lstStyle/>
                    <a:p>
                      <a:r>
                        <a:rPr kumimoji="0" lang="fr-FR" sz="1000" b="0" i="0" u="none" strike="noStrike" kern="1200" cap="none" spc="0" normalizeH="0" baseline="0" dirty="0">
                          <a:ln>
                            <a:noFill/>
                          </a:ln>
                          <a:solidFill>
                            <a:srgbClr val="FED402"/>
                          </a:solidFill>
                          <a:effectLst/>
                          <a:uLnTx/>
                          <a:uFillTx/>
                          <a:latin typeface="Calibri" panose="020F0502020204030204"/>
                          <a:ea typeface="+mn-ea"/>
                          <a:cs typeface="+mn-cs"/>
                        </a:rPr>
                        <a:t>Présentation</a:t>
                      </a:r>
                      <a:endParaRPr kumimoji="0" lang="fr-FR" sz="1050" b="0"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21567">
                <a:tc gridSpan="2">
                  <a:txBody>
                    <a:bodyPr/>
                    <a:lstStyle/>
                    <a:p>
                      <a:r>
                        <a:rPr kumimoji="0" lang="en-US" sz="800" b="0" i="1" u="none" strike="noStrike" kern="1200" cap="none" spc="0" normalizeH="0" baseline="0" dirty="0">
                          <a:ln>
                            <a:noFill/>
                          </a:ln>
                          <a:solidFill>
                            <a:schemeClr val="tx1"/>
                          </a:solidFill>
                          <a:effectLst/>
                          <a:uLnTx/>
                          <a:uFillTx/>
                          <a:latin typeface="+mn-lt"/>
                          <a:ea typeface="+mn-ea"/>
                          <a:cs typeface="+mn-cs"/>
                        </a:rPr>
                        <a:t>Find expert analyses and opinions on any topic</a:t>
                      </a:r>
                    </a:p>
                  </a:txBody>
                  <a:tcPr>
                    <a:lnL w="12700" cmpd="sng">
                      <a:noFill/>
                    </a:lnL>
                    <a:lnR w="12700" cmpd="sng">
                      <a:noFill/>
                    </a:lnR>
                    <a:lnT w="12700" cap="flat" cmpd="sng" algn="ctr">
                      <a:solidFill>
                        <a:srgbClr val="FED402"/>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324964">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Couverture</a:t>
                      </a:r>
                      <a:endParaRPr kumimoji="0" lang="fr-FR" sz="105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354507">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5"/>
                        </a:rPr>
                        <a:t>partenariat avec des éditeurs, sources ouvertes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(ex. : </a:t>
                      </a:r>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rPr>
                        <a:t>Wiley</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ACS, </a:t>
                      </a:r>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rPr>
                        <a:t>Unpaywall</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rPr>
                        <a:t>Pubmed</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archives ouvertes) pour indexer leurs contenus, 190 M. de références – ne présente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6"/>
                        </a:rPr>
                        <a:t>que des références avec DOI</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mn-lt"/>
                          <a:ea typeface="+mn-ea"/>
                          <a:cs typeface="+mn-cs"/>
                        </a:rPr>
                        <a:t>couche technique : </a:t>
                      </a:r>
                      <a:r>
                        <a:rPr kumimoji="0" lang="fr-FR" sz="800" b="0" i="0" u="none" strike="noStrike" kern="1200" cap="none" spc="0" normalizeH="0" baseline="0" dirty="0">
                          <a:ln>
                            <a:noFill/>
                          </a:ln>
                          <a:solidFill>
                            <a:schemeClr val="tx1"/>
                          </a:solidFill>
                          <a:effectLst/>
                          <a:uLnTx/>
                          <a:uFillTx/>
                          <a:latin typeface="+mn-lt"/>
                          <a:ea typeface="+mn-ea"/>
                          <a:cs typeface="+mn-cs"/>
                          <a:hlinkClick r:id="rId7"/>
                        </a:rPr>
                        <a:t>différents LLM</a:t>
                      </a:r>
                      <a:r>
                        <a:rPr kumimoji="0" lang="fr-FR" sz="800" b="0" i="0" u="none" strike="noStrike" kern="1200" cap="none" spc="0" normalizeH="0" baseline="0" dirty="0">
                          <a:ln>
                            <a:noFill/>
                          </a:ln>
                          <a:solidFill>
                            <a:schemeClr val="tx1"/>
                          </a:solidFill>
                          <a:effectLst/>
                          <a:uLnTx/>
                          <a:uFillTx/>
                          <a:latin typeface="+mn-lt"/>
                          <a:ea typeface="+mn-ea"/>
                          <a:cs typeface="+mn-cs"/>
                        </a:rPr>
                        <a:t> dont GPT-3, GPT-4, Claude pour Scite assistant</a:t>
                      </a:r>
                      <a:endParaRPr kumimoji="0" lang="fr-FR" sz="8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324964">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Services</a:t>
                      </a:r>
                      <a:endParaRPr kumimoji="0" lang="fr-FR" sz="105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1418026">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recherche bibliographique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8"/>
                        </a:rPr>
                        <a:t>opérateurs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smart citations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 citations indiquant le contexte de la citation et si elle mentionne, soutient ou infirme </a:t>
                      </a:r>
                      <a:r>
                        <a:rPr kumimoji="0" lang="en-US" sz="800" b="0" i="0" u="none" strike="noStrike" kern="1200" cap="none" spc="0" normalizeH="0" baseline="0" dirty="0">
                          <a:ln>
                            <a:noFill/>
                          </a:ln>
                          <a:solidFill>
                            <a:schemeClr val="tx1"/>
                          </a:solidFill>
                          <a:effectLst/>
                          <a:uLnTx/>
                          <a:uFillTx/>
                          <a:latin typeface="+mn-lt"/>
                          <a:ea typeface="+mn-ea"/>
                          <a:cs typeface="+mn-cs"/>
                        </a:rPr>
                        <a:t>les conclusions – de type </a:t>
                      </a:r>
                      <a:r>
                        <a:rPr kumimoji="0" lang="fr-FR" sz="800" b="0" i="0" u="none" strike="noStrike" kern="1200" cap="none" spc="0" normalizeH="0" baseline="0" noProof="0" dirty="0">
                          <a:ln>
                            <a:noFill/>
                          </a:ln>
                          <a:solidFill>
                            <a:schemeClr val="tx1"/>
                          </a:solidFill>
                          <a:effectLst/>
                          <a:uLnTx/>
                          <a:uFillTx/>
                          <a:latin typeface="+mn-lt"/>
                          <a:ea typeface="+mn-ea"/>
                          <a:cs typeface="+mn-cs"/>
                        </a:rPr>
                        <a:t>« extractif » (fournit le texte à l’appui, visible uniquement en version payante) ; plus de 1,2 MM. de citations</a:t>
                      </a:r>
                    </a:p>
                    <a:p>
                      <a:r>
                        <a:rPr kumimoji="0" lang="fr-FR" sz="800" b="0" i="1" u="none" strike="noStrike" kern="1200" cap="none" spc="0" normalizeH="0" baseline="0" noProof="0" dirty="0" err="1">
                          <a:ln>
                            <a:noFill/>
                          </a:ln>
                          <a:solidFill>
                            <a:schemeClr val="tx1"/>
                          </a:solidFill>
                          <a:effectLst/>
                          <a:uLnTx/>
                          <a:uFillTx/>
                          <a:latin typeface="+mn-lt"/>
                          <a:ea typeface="+mn-ea"/>
                          <a:cs typeface="+mn-cs"/>
                          <a:hlinkClick r:id="rId9"/>
                        </a:rPr>
                        <a:t>reference</a:t>
                      </a:r>
                      <a:r>
                        <a:rPr kumimoji="0" lang="fr-FR" sz="800" b="0" i="1" u="none" strike="noStrike" kern="1200" cap="none" spc="0" normalizeH="0" baseline="0" noProof="0" dirty="0">
                          <a:ln>
                            <a:noFill/>
                          </a:ln>
                          <a:solidFill>
                            <a:schemeClr val="tx1"/>
                          </a:solidFill>
                          <a:effectLst/>
                          <a:uLnTx/>
                          <a:uFillTx/>
                          <a:latin typeface="+mn-lt"/>
                          <a:ea typeface="+mn-ea"/>
                          <a:cs typeface="+mn-cs"/>
                          <a:hlinkClick r:id="rId9"/>
                        </a:rPr>
                        <a:t> check</a:t>
                      </a:r>
                      <a:r>
                        <a:rPr kumimoji="0" lang="fr-FR" sz="800" b="0" i="0" u="none" strike="noStrike" kern="1200" cap="none" spc="0" normalizeH="0" baseline="0" noProof="0" dirty="0">
                          <a:ln>
                            <a:noFill/>
                          </a:ln>
                          <a:solidFill>
                            <a:schemeClr val="tx1"/>
                          </a:solidFill>
                          <a:effectLst/>
                          <a:uLnTx/>
                          <a:uFillTx/>
                          <a:latin typeface="+mn-lt"/>
                          <a:ea typeface="+mn-ea"/>
                          <a:cs typeface="+mn-cs"/>
                        </a:rPr>
                        <a:t>, permettant notamment de repérer des publications rétractées (données </a:t>
                      </a:r>
                      <a:r>
                        <a:rPr kumimoji="0" lang="fr-FR" sz="800" b="0" i="0" u="none" strike="noStrike" kern="1200" cap="none" spc="0" normalizeH="0" baseline="0" noProof="0" dirty="0" err="1">
                          <a:ln>
                            <a:noFill/>
                          </a:ln>
                          <a:solidFill>
                            <a:schemeClr val="tx1"/>
                          </a:solidFill>
                          <a:effectLst/>
                          <a:uLnTx/>
                          <a:uFillTx/>
                          <a:latin typeface="+mn-lt"/>
                          <a:ea typeface="+mn-ea"/>
                          <a:cs typeface="+mn-cs"/>
                        </a:rPr>
                        <a:t>CrossRef</a:t>
                      </a:r>
                      <a:r>
                        <a:rPr kumimoji="0" lang="fr-FR"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a:ln>
                            <a:noFill/>
                          </a:ln>
                          <a:solidFill>
                            <a:schemeClr val="tx1"/>
                          </a:solidFill>
                          <a:effectLst/>
                          <a:uLnTx/>
                          <a:uFillTx/>
                          <a:latin typeface="+mn-lt"/>
                          <a:ea typeface="+mn-ea"/>
                          <a:cs typeface="+mn-cs"/>
                        </a:rPr>
                        <a:t>PubMed, and Retraction Watch Database) </a:t>
                      </a:r>
                      <a:r>
                        <a:rPr kumimoji="0" lang="fr-FR" sz="800" b="0" i="0" u="none" strike="noStrike" kern="1200" cap="none" spc="0" normalizeH="0" baseline="0" noProof="0" dirty="0">
                          <a:ln>
                            <a:noFill/>
                          </a:ln>
                          <a:solidFill>
                            <a:schemeClr val="tx1"/>
                          </a:solidFill>
                          <a:effectLst/>
                          <a:uLnTx/>
                          <a:uFillTx/>
                          <a:latin typeface="+mn-lt"/>
                          <a:ea typeface="+mn-ea"/>
                          <a:cs typeface="+mn-cs"/>
                        </a:rPr>
                        <a:t>- ne conserve pas les documents téléchargés à cette fin – </a:t>
                      </a:r>
                      <a:r>
                        <a:rPr kumimoji="0" lang="fr-FR" sz="800" b="0" i="0" u="none" strike="noStrike" kern="1200" cap="none" spc="0" normalizeH="0" baseline="0" noProof="0" dirty="0">
                          <a:ln>
                            <a:noFill/>
                          </a:ln>
                          <a:solidFill>
                            <a:schemeClr val="tx1"/>
                          </a:solidFill>
                          <a:effectLst/>
                          <a:uLnTx/>
                          <a:uFillTx/>
                          <a:latin typeface="+mn-lt"/>
                          <a:ea typeface="+mn-ea"/>
                          <a:cs typeface="+mn-cs"/>
                          <a:hlinkClick r:id="rId10"/>
                        </a:rPr>
                        <a:t>points d’attention</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assistant (Q &amp; </a:t>
                      </a:r>
                      <a:r>
                        <a:rPr kumimoji="0" lang="fr-FR" sz="800" b="0" i="0" u="none" strike="noStrike" kern="1200" cap="none" spc="0" normalizeH="0" baseline="0" dirty="0">
                          <a:ln>
                            <a:noFill/>
                          </a:ln>
                          <a:solidFill>
                            <a:schemeClr val="tx1"/>
                          </a:solidFill>
                          <a:effectLst/>
                          <a:uLnTx/>
                          <a:uFillTx/>
                          <a:latin typeface="+mn-lt"/>
                          <a:ea typeface="+mn-ea"/>
                          <a:cs typeface="+mn-cs"/>
                        </a:rPr>
                        <a:t>A) : </a:t>
                      </a:r>
                      <a:r>
                        <a:rPr kumimoji="0" lang="fr-FR" sz="800" b="0" i="0" u="none" strike="noStrike" kern="1200" cap="none" spc="0" normalizeH="0" baseline="0" dirty="0">
                          <a:ln>
                            <a:noFill/>
                          </a:ln>
                          <a:solidFill>
                            <a:schemeClr val="tx1"/>
                          </a:solidFill>
                          <a:effectLst/>
                          <a:uLnTx/>
                          <a:uFillTx/>
                          <a:latin typeface="+mn-lt"/>
                          <a:ea typeface="+mn-ea"/>
                          <a:cs typeface="+mn-cs"/>
                          <a:hlinkClick r:id="rId11"/>
                        </a:rPr>
                        <a:t>https://scite.ai/assistant</a:t>
                      </a:r>
                      <a:endParaRPr kumimoji="0" lang="fr-FR" sz="800" b="0" i="0" u="none" strike="noStrike" kern="1200" cap="none" spc="0" normalizeH="0" baseline="0" dirty="0">
                        <a:ln>
                          <a:noFill/>
                        </a:ln>
                        <a:solidFill>
                          <a:schemeClr val="tx1"/>
                        </a:solidFill>
                        <a:effectLst/>
                        <a:uLnTx/>
                        <a:uFillTx/>
                        <a:latin typeface="+mn-lt"/>
                        <a:ea typeface="+mn-ea"/>
                        <a:cs typeface="+mn-cs"/>
                      </a:endParaRPr>
                    </a:p>
                    <a:p>
                      <a:r>
                        <a:rPr kumimoji="0" lang="fr-FR" sz="800" b="0" i="0" u="none" strike="noStrike" kern="1200" cap="none" spc="0" normalizeH="0" baseline="0" dirty="0">
                          <a:ln>
                            <a:noFill/>
                          </a:ln>
                          <a:solidFill>
                            <a:schemeClr val="tx1"/>
                          </a:solidFill>
                          <a:effectLst/>
                          <a:uLnTx/>
                          <a:uFillTx/>
                          <a:latin typeface="+mn-lt"/>
                          <a:ea typeface="+mn-ea"/>
                          <a:cs typeface="+mn-cs"/>
                          <a:hlinkClick r:id="rId12"/>
                        </a:rPr>
                        <a:t>visualisations</a:t>
                      </a:r>
                      <a:endParaRPr kumimoji="0" lang="fr-FR" sz="800" b="0" i="0" u="none" strike="noStrike" kern="1200" cap="none" spc="0" normalizeH="0" baseline="0" dirty="0">
                        <a:ln>
                          <a:noFill/>
                        </a:ln>
                        <a:solidFill>
                          <a:schemeClr val="tx1"/>
                        </a:solidFill>
                        <a:effectLst/>
                        <a:uLnTx/>
                        <a:uFillTx/>
                        <a:latin typeface="+mn-lt"/>
                        <a:ea typeface="+mn-ea"/>
                        <a:cs typeface="+mn-cs"/>
                      </a:endParaRPr>
                    </a:p>
                    <a:p>
                      <a:r>
                        <a:rPr kumimoji="0" lang="fr-FR" sz="800" b="0" i="0" u="none" strike="noStrike" kern="1200" cap="none" spc="0" normalizeH="0" baseline="0" dirty="0">
                          <a:ln>
                            <a:noFill/>
                          </a:ln>
                          <a:solidFill>
                            <a:schemeClr val="tx1"/>
                          </a:solidFill>
                          <a:effectLst/>
                          <a:uLnTx/>
                          <a:uFillTx/>
                          <a:latin typeface="+mn-lt"/>
                          <a:ea typeface="+mn-ea"/>
                          <a:cs typeface="+mn-cs"/>
                        </a:rPr>
                        <a:t>tableaux de bord personnalisés pour créer des collections et surveiller des domaines, son propre impact, etc.</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extension de navigateur Chrome</a:t>
                      </a:r>
                    </a:p>
                    <a:p>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hlinkClick r:id="rId13"/>
                        </a:rPr>
                        <a:t>Scite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13"/>
                        </a:rPr>
                        <a:t> index</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revues</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324964">
                <a:tc>
                  <a:txBody>
                    <a:bodyPr/>
                    <a:lstStyle/>
                    <a:p>
                      <a:r>
                        <a:rPr kumimoji="0" lang="fr-FR" sz="1000" b="1" i="0" u="none" strike="noStrike" kern="1200" cap="none" spc="0" normalizeH="0" baseline="0" dirty="0">
                          <a:ln>
                            <a:noFill/>
                          </a:ln>
                          <a:solidFill>
                            <a:srgbClr val="FED402"/>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620386">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données enrichies des affiliations, de sujets (dont MeSH)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alertes sur les nouvelles citations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export bibliographique et citations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intégration dans Zotero</a:t>
                      </a: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Tree>
    <p:extLst>
      <p:ext uri="{BB962C8B-B14F-4D97-AF65-F5344CB8AC3E}">
        <p14:creationId xmlns:p14="http://schemas.microsoft.com/office/powerpoint/2010/main" val="980679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B11231F-ED7A-45F3-BDDB-825689BEF6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8549" y="606674"/>
            <a:ext cx="6171284" cy="5736091"/>
          </a:xfrm>
          <a:prstGeom prst="rect">
            <a:avLst/>
          </a:prstGeom>
        </p:spPr>
      </p:pic>
      <p:pic>
        <p:nvPicPr>
          <p:cNvPr id="8" name="Image 7">
            <a:extLst>
              <a:ext uri="{FF2B5EF4-FFF2-40B4-BE49-F238E27FC236}">
                <a16:creationId xmlns:a16="http://schemas.microsoft.com/office/drawing/2014/main" id="{CF16FA03-62B3-4A3D-B90E-AB2FF8DB1E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455"/>
          <a:stretch/>
        </p:blipFill>
        <p:spPr>
          <a:xfrm>
            <a:off x="2794203" y="5785135"/>
            <a:ext cx="5124502" cy="786384"/>
          </a:xfrm>
          <a:prstGeom prst="rect">
            <a:avLst/>
          </a:prstGeom>
          <a:effectLst>
            <a:outerShdw blurRad="50800" dist="38100" dir="10800000" algn="r" rotWithShape="0">
              <a:prstClr val="black">
                <a:alpha val="40000"/>
              </a:prstClr>
            </a:outerShdw>
          </a:effectLst>
        </p:spPr>
      </p:pic>
      <p:pic>
        <p:nvPicPr>
          <p:cNvPr id="6" name="Image 5">
            <a:extLst>
              <a:ext uri="{FF2B5EF4-FFF2-40B4-BE49-F238E27FC236}">
                <a16:creationId xmlns:a16="http://schemas.microsoft.com/office/drawing/2014/main" id="{FBCA1942-B676-4DBF-BFED-07398995B6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678"/>
          <a:stretch/>
        </p:blipFill>
        <p:spPr>
          <a:xfrm>
            <a:off x="3739895" y="1569517"/>
            <a:ext cx="1004131" cy="905257"/>
          </a:xfrm>
          <a:prstGeom prst="rect">
            <a:avLst/>
          </a:prstGeom>
          <a:effectLst>
            <a:outerShdw blurRad="50800" dist="38100" dir="10800000" algn="r" rotWithShape="0">
              <a:prstClr val="black">
                <a:alpha val="40000"/>
              </a:prstClr>
            </a:outerShdw>
          </a:effectLst>
        </p:spPr>
      </p:pic>
      <p:pic>
        <p:nvPicPr>
          <p:cNvPr id="7" name="Image 6">
            <a:extLst>
              <a:ext uri="{FF2B5EF4-FFF2-40B4-BE49-F238E27FC236}">
                <a16:creationId xmlns:a16="http://schemas.microsoft.com/office/drawing/2014/main" id="{426DC425-D1BD-4A02-9806-EC2E24C9F3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7262" y="1569517"/>
            <a:ext cx="1190406" cy="1139750"/>
          </a:xfrm>
          <a:prstGeom prst="rect">
            <a:avLst/>
          </a:prstGeom>
        </p:spPr>
      </p:pic>
      <p:sp>
        <p:nvSpPr>
          <p:cNvPr id="10" name="Rectangle 9">
            <a:extLst>
              <a:ext uri="{FF2B5EF4-FFF2-40B4-BE49-F238E27FC236}">
                <a16:creationId xmlns:a16="http://schemas.microsoft.com/office/drawing/2014/main" id="{D366A98E-8FA0-48B9-8CAE-E2726CD71CDF}"/>
              </a:ext>
            </a:extLst>
          </p:cNvPr>
          <p:cNvSpPr/>
          <p:nvPr/>
        </p:nvSpPr>
        <p:spPr>
          <a:xfrm>
            <a:off x="2760065" y="1021522"/>
            <a:ext cx="4618635" cy="54799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892C4DA-0436-4E8B-9CC7-14B996CB89FB}"/>
              </a:ext>
            </a:extLst>
          </p:cNvPr>
          <p:cNvSpPr/>
          <p:nvPr/>
        </p:nvSpPr>
        <p:spPr>
          <a:xfrm>
            <a:off x="5869665" y="5928053"/>
            <a:ext cx="774700" cy="18315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738C3CD-CC5E-44BD-B06E-AAA3412E46E2}"/>
              </a:ext>
            </a:extLst>
          </p:cNvPr>
          <p:cNvSpPr/>
          <p:nvPr/>
        </p:nvSpPr>
        <p:spPr>
          <a:xfrm>
            <a:off x="2209289" y="606674"/>
            <a:ext cx="2663157" cy="29466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1273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2DC629A-6667-413E-9614-96A85B0E10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8542" y="311983"/>
            <a:ext cx="6746916" cy="6234034"/>
          </a:xfrm>
          <a:prstGeom prst="rect">
            <a:avLst/>
          </a:prstGeom>
        </p:spPr>
      </p:pic>
    </p:spTree>
    <p:extLst>
      <p:ext uri="{BB962C8B-B14F-4D97-AF65-F5344CB8AC3E}">
        <p14:creationId xmlns:p14="http://schemas.microsoft.com/office/powerpoint/2010/main" val="9698301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ED4038A-5C6E-46D3-B448-D69965955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601" y="1092708"/>
            <a:ext cx="7468798" cy="5315472"/>
          </a:xfrm>
          <a:prstGeom prst="rect">
            <a:avLst/>
          </a:prstGeom>
        </p:spPr>
      </p:pic>
      <p:sp>
        <p:nvSpPr>
          <p:cNvPr id="3" name="Rectangle 2">
            <a:extLst>
              <a:ext uri="{FF2B5EF4-FFF2-40B4-BE49-F238E27FC236}">
                <a16:creationId xmlns:a16="http://schemas.microsoft.com/office/drawing/2014/main" id="{C6B59474-D9AB-459C-A847-7245C2B1F834}"/>
              </a:ext>
            </a:extLst>
          </p:cNvPr>
          <p:cNvSpPr/>
          <p:nvPr/>
        </p:nvSpPr>
        <p:spPr>
          <a:xfrm>
            <a:off x="7797383" y="3483864"/>
            <a:ext cx="509016" cy="93096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EFE656B-FAFF-4299-BCA1-D6CAC9A005A7}"/>
              </a:ext>
            </a:extLst>
          </p:cNvPr>
          <p:cNvSpPr/>
          <p:nvPr/>
        </p:nvSpPr>
        <p:spPr>
          <a:xfrm>
            <a:off x="8306399" y="4022301"/>
            <a:ext cx="1033272" cy="246221"/>
          </a:xfrm>
          <a:prstGeom prst="rect">
            <a:avLst/>
          </a:prstGeom>
        </p:spPr>
        <p:txBody>
          <a:bodyPr wrap="square">
            <a:spAutoFit/>
          </a:bodyPr>
          <a:lstStyle/>
          <a:p>
            <a:r>
              <a:rPr lang="fr-FR" sz="1000" dirty="0"/>
              <a:t>extension</a:t>
            </a:r>
          </a:p>
        </p:txBody>
      </p:sp>
    </p:spTree>
    <p:extLst>
      <p:ext uri="{BB962C8B-B14F-4D97-AF65-F5344CB8AC3E}">
        <p14:creationId xmlns:p14="http://schemas.microsoft.com/office/powerpoint/2010/main" val="3040136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B537298-7C5E-0EE0-A6CA-5F81DCE2D828}"/>
              </a:ext>
            </a:extLst>
          </p:cNvPr>
          <p:cNvPicPr>
            <a:picLocks noChangeAspect="1"/>
          </p:cNvPicPr>
          <p:nvPr/>
        </p:nvPicPr>
        <p:blipFill>
          <a:blip r:embed="rId3"/>
          <a:stretch>
            <a:fillRect/>
          </a:stretch>
        </p:blipFill>
        <p:spPr>
          <a:xfrm>
            <a:off x="461734" y="1441450"/>
            <a:ext cx="7193229" cy="5089041"/>
          </a:xfrm>
          <a:prstGeom prst="rect">
            <a:avLst/>
          </a:prstGeom>
        </p:spPr>
      </p:pic>
      <p:sp>
        <p:nvSpPr>
          <p:cNvPr id="4" name="Rectangle 3">
            <a:extLst>
              <a:ext uri="{FF2B5EF4-FFF2-40B4-BE49-F238E27FC236}">
                <a16:creationId xmlns:a16="http://schemas.microsoft.com/office/drawing/2014/main" id="{A413D675-ED0E-49AC-A78D-CB9A54A0CD60}"/>
              </a:ext>
            </a:extLst>
          </p:cNvPr>
          <p:cNvSpPr/>
          <p:nvPr/>
        </p:nvSpPr>
        <p:spPr>
          <a:xfrm>
            <a:off x="6654702" y="1739900"/>
            <a:ext cx="863600" cy="2921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E9342B81-D1B8-4370-89B9-F0E75E9A00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2590" y="142403"/>
            <a:ext cx="2205537" cy="1978497"/>
          </a:xfrm>
          <a:prstGeom prst="rect">
            <a:avLst/>
          </a:prstGeom>
          <a:effectLst>
            <a:outerShdw blurRad="50800" dist="38100" dir="10800000" algn="r" rotWithShape="0">
              <a:prstClr val="black">
                <a:alpha val="40000"/>
              </a:prstClr>
            </a:outerShdw>
          </a:effectLst>
        </p:spPr>
      </p:pic>
      <p:cxnSp>
        <p:nvCxnSpPr>
          <p:cNvPr id="6" name="Connecteur droit avec flèche 5">
            <a:extLst>
              <a:ext uri="{FF2B5EF4-FFF2-40B4-BE49-F238E27FC236}">
                <a16:creationId xmlns:a16="http://schemas.microsoft.com/office/drawing/2014/main" id="{3CE27CFE-3FB6-41AB-9D59-68DC2262A654}"/>
              </a:ext>
            </a:extLst>
          </p:cNvPr>
          <p:cNvCxnSpPr>
            <a:cxnSpLocks/>
          </p:cNvCxnSpPr>
          <p:nvPr/>
        </p:nvCxnSpPr>
        <p:spPr>
          <a:xfrm flipH="1" flipV="1">
            <a:off x="4058348" y="1739900"/>
            <a:ext cx="653352" cy="14605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7A3884-0E7B-57BE-3F6C-677CD29DB280}"/>
              </a:ext>
            </a:extLst>
          </p:cNvPr>
          <p:cNvSpPr/>
          <p:nvPr/>
        </p:nvSpPr>
        <p:spPr>
          <a:xfrm>
            <a:off x="4699000" y="1838324"/>
            <a:ext cx="406400" cy="34607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836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0C0EB2-C4C2-4BE7-A872-CE46A0584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3172" y="808225"/>
            <a:ext cx="7617655" cy="5267527"/>
          </a:xfrm>
          <a:prstGeom prst="rect">
            <a:avLst/>
          </a:prstGeom>
        </p:spPr>
      </p:pic>
      <p:sp>
        <p:nvSpPr>
          <p:cNvPr id="4" name="Rectangle 3">
            <a:extLst>
              <a:ext uri="{FF2B5EF4-FFF2-40B4-BE49-F238E27FC236}">
                <a16:creationId xmlns:a16="http://schemas.microsoft.com/office/drawing/2014/main" id="{AF307DBA-852F-4ACF-BCB7-047C51E0250A}"/>
              </a:ext>
            </a:extLst>
          </p:cNvPr>
          <p:cNvSpPr/>
          <p:nvPr/>
        </p:nvSpPr>
        <p:spPr>
          <a:xfrm>
            <a:off x="4129314" y="6075752"/>
            <a:ext cx="4572000" cy="246221"/>
          </a:xfrm>
          <a:prstGeom prst="rect">
            <a:avLst/>
          </a:prstGeom>
        </p:spPr>
        <p:txBody>
          <a:bodyPr>
            <a:spAutoFit/>
          </a:bodyPr>
          <a:lstStyle/>
          <a:p>
            <a:r>
              <a:rPr lang="fr-FR" sz="1000" dirty="0">
                <a:hlinkClick r:id="rId4"/>
              </a:rPr>
              <a:t>A. Ghosh, 2023</a:t>
            </a:r>
            <a:endParaRPr lang="fr-FR" sz="1000" dirty="0"/>
          </a:p>
        </p:txBody>
      </p:sp>
    </p:spTree>
    <p:extLst>
      <p:ext uri="{BB962C8B-B14F-4D97-AF65-F5344CB8AC3E}">
        <p14:creationId xmlns:p14="http://schemas.microsoft.com/office/powerpoint/2010/main" val="3503550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8FC4812-1966-4C2D-BB66-D343118FD2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4090" y="609600"/>
            <a:ext cx="7752039" cy="5932311"/>
          </a:xfrm>
          <a:prstGeom prst="rect">
            <a:avLst/>
          </a:prstGeom>
        </p:spPr>
      </p:pic>
      <p:sp>
        <p:nvSpPr>
          <p:cNvPr id="3" name="Rectangle 2">
            <a:extLst>
              <a:ext uri="{FF2B5EF4-FFF2-40B4-BE49-F238E27FC236}">
                <a16:creationId xmlns:a16="http://schemas.microsoft.com/office/drawing/2014/main" id="{EBC22A57-31F4-4F6F-9E3C-C212BF96BBEE}"/>
              </a:ext>
            </a:extLst>
          </p:cNvPr>
          <p:cNvSpPr/>
          <p:nvPr/>
        </p:nvSpPr>
        <p:spPr>
          <a:xfrm>
            <a:off x="1388533" y="1220188"/>
            <a:ext cx="1275645" cy="25312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9D2A9F1-D264-4F3F-984A-CE9584E177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00835" y="4189739"/>
            <a:ext cx="6528865" cy="1095165"/>
          </a:xfrm>
          <a:prstGeom prst="rect">
            <a:avLst/>
          </a:prstGeom>
          <a:effectLst>
            <a:outerShdw blurRad="50800" dist="38100" dir="10800000" algn="r" rotWithShape="0">
              <a:prstClr val="black">
                <a:alpha val="40000"/>
              </a:prstClr>
            </a:outerShdw>
          </a:effectLst>
        </p:spPr>
      </p:pic>
      <p:sp>
        <p:nvSpPr>
          <p:cNvPr id="6" name="Rectangle 5">
            <a:extLst>
              <a:ext uri="{FF2B5EF4-FFF2-40B4-BE49-F238E27FC236}">
                <a16:creationId xmlns:a16="http://schemas.microsoft.com/office/drawing/2014/main" id="{8457F4F2-5DB4-4771-B399-F7EE2BA4BFE2}"/>
              </a:ext>
            </a:extLst>
          </p:cNvPr>
          <p:cNvSpPr/>
          <p:nvPr/>
        </p:nvSpPr>
        <p:spPr>
          <a:xfrm>
            <a:off x="3743794" y="6597265"/>
            <a:ext cx="1872629" cy="246221"/>
          </a:xfrm>
          <a:prstGeom prst="rect">
            <a:avLst/>
          </a:prstGeom>
        </p:spPr>
        <p:txBody>
          <a:bodyPr wrap="none">
            <a:spAutoFit/>
          </a:bodyPr>
          <a:lstStyle/>
          <a:p>
            <a:r>
              <a:rPr lang="fr-FR" sz="1000" dirty="0">
                <a:hlinkClick r:id="rId5"/>
              </a:rPr>
              <a:t>https://scite.ai/reference-check</a:t>
            </a:r>
            <a:r>
              <a:rPr lang="fr-FR" sz="1000" dirty="0"/>
              <a:t> </a:t>
            </a:r>
          </a:p>
        </p:txBody>
      </p:sp>
    </p:spTree>
    <p:extLst>
      <p:ext uri="{BB962C8B-B14F-4D97-AF65-F5344CB8AC3E}">
        <p14:creationId xmlns:p14="http://schemas.microsoft.com/office/powerpoint/2010/main" val="20264751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0A34195-1E8C-471C-B496-DC1995CCB3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3259" y="1180822"/>
            <a:ext cx="7077482" cy="5111515"/>
          </a:xfrm>
          <a:prstGeom prst="rect">
            <a:avLst/>
          </a:prstGeom>
        </p:spPr>
      </p:pic>
      <p:sp>
        <p:nvSpPr>
          <p:cNvPr id="3" name="Rectangle 2">
            <a:extLst>
              <a:ext uri="{FF2B5EF4-FFF2-40B4-BE49-F238E27FC236}">
                <a16:creationId xmlns:a16="http://schemas.microsoft.com/office/drawing/2014/main" id="{64A99515-8F61-456A-AA29-1D3AEF030B42}"/>
              </a:ext>
            </a:extLst>
          </p:cNvPr>
          <p:cNvSpPr/>
          <p:nvPr/>
        </p:nvSpPr>
        <p:spPr>
          <a:xfrm>
            <a:off x="4155281" y="6298174"/>
            <a:ext cx="833438" cy="246221"/>
          </a:xfrm>
          <a:prstGeom prst="rect">
            <a:avLst/>
          </a:prstGeom>
          <a:noFill/>
        </p:spPr>
        <p:txBody>
          <a:bodyPr wrap="square">
            <a:spAutoFit/>
          </a:bodyPr>
          <a:lstStyle/>
          <a:p>
            <a:pPr algn="ctr"/>
            <a:r>
              <a:rPr lang="fr-FR" sz="1000" dirty="0">
                <a:hlinkClick r:id="rId4"/>
              </a:rPr>
              <a:t>source</a:t>
            </a:r>
            <a:endParaRPr lang="fr-FR" sz="1000" dirty="0"/>
          </a:p>
        </p:txBody>
      </p:sp>
    </p:spTree>
    <p:extLst>
      <p:ext uri="{BB962C8B-B14F-4D97-AF65-F5344CB8AC3E}">
        <p14:creationId xmlns:p14="http://schemas.microsoft.com/office/powerpoint/2010/main" val="2159904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B617817-4295-43CC-8CC4-E1130A3531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025" y="480717"/>
            <a:ext cx="2033700" cy="5318907"/>
          </a:xfrm>
          <a:prstGeom prst="rect">
            <a:avLst/>
          </a:prstGeom>
        </p:spPr>
      </p:pic>
      <p:sp>
        <p:nvSpPr>
          <p:cNvPr id="3" name="Rectangle 2">
            <a:extLst>
              <a:ext uri="{FF2B5EF4-FFF2-40B4-BE49-F238E27FC236}">
                <a16:creationId xmlns:a16="http://schemas.microsoft.com/office/drawing/2014/main" id="{49175E4F-70C6-4B23-9349-7F1D443FDFC4}"/>
              </a:ext>
            </a:extLst>
          </p:cNvPr>
          <p:cNvSpPr/>
          <p:nvPr/>
        </p:nvSpPr>
        <p:spPr>
          <a:xfrm>
            <a:off x="545571" y="3934813"/>
            <a:ext cx="1626129" cy="169446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32E16E2-4E17-49AA-983A-9780F84D72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71798" y="262441"/>
            <a:ext cx="5415487" cy="3315184"/>
          </a:xfrm>
          <a:prstGeom prst="rect">
            <a:avLst/>
          </a:prstGeom>
        </p:spPr>
      </p:pic>
      <p:pic>
        <p:nvPicPr>
          <p:cNvPr id="5" name="Image 4">
            <a:extLst>
              <a:ext uri="{FF2B5EF4-FFF2-40B4-BE49-F238E27FC236}">
                <a16:creationId xmlns:a16="http://schemas.microsoft.com/office/drawing/2014/main" id="{6012CF38-0184-4BB3-946B-3C8E4123BA9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798" y="3673369"/>
            <a:ext cx="5415487" cy="2958580"/>
          </a:xfrm>
          <a:prstGeom prst="rect">
            <a:avLst/>
          </a:prstGeom>
        </p:spPr>
      </p:pic>
      <p:sp>
        <p:nvSpPr>
          <p:cNvPr id="6" name="Rectangle 5">
            <a:extLst>
              <a:ext uri="{FF2B5EF4-FFF2-40B4-BE49-F238E27FC236}">
                <a16:creationId xmlns:a16="http://schemas.microsoft.com/office/drawing/2014/main" id="{E4CD020C-0F77-45AC-BDEA-94B2C5FFC4DB}"/>
              </a:ext>
            </a:extLst>
          </p:cNvPr>
          <p:cNvSpPr/>
          <p:nvPr/>
        </p:nvSpPr>
        <p:spPr>
          <a:xfrm>
            <a:off x="5272088" y="6043612"/>
            <a:ext cx="942976" cy="4000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45932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561F7E49-EB0B-46F6-BB00-982016C7C941}"/>
              </a:ext>
            </a:extLst>
          </p:cNvPr>
          <p:cNvGraphicFramePr>
            <a:graphicFrameLocks noGrp="1"/>
          </p:cNvGraphicFramePr>
          <p:nvPr>
            <p:extLst>
              <p:ext uri="{D42A27DB-BD31-4B8C-83A1-F6EECF244321}">
                <p14:modId xmlns:p14="http://schemas.microsoft.com/office/powerpoint/2010/main" val="3026728324"/>
              </p:ext>
            </p:extLst>
          </p:nvPr>
        </p:nvGraphicFramePr>
        <p:xfrm>
          <a:off x="566969" y="213515"/>
          <a:ext cx="8277970" cy="6307322"/>
        </p:xfrm>
        <a:graphic>
          <a:graphicData uri="http://schemas.openxmlformats.org/drawingml/2006/table">
            <a:tbl>
              <a:tblPr firstRow="1" bandRow="1">
                <a:tableStyleId>{5C22544A-7EE6-4342-B048-85BDC9FD1C3A}</a:tableStyleId>
              </a:tblPr>
              <a:tblGrid>
                <a:gridCol w="1655594">
                  <a:extLst>
                    <a:ext uri="{9D8B030D-6E8A-4147-A177-3AD203B41FA5}">
                      <a16:colId xmlns:a16="http://schemas.microsoft.com/office/drawing/2014/main" val="2322963779"/>
                    </a:ext>
                  </a:extLst>
                </a:gridCol>
                <a:gridCol w="1655594">
                  <a:extLst>
                    <a:ext uri="{9D8B030D-6E8A-4147-A177-3AD203B41FA5}">
                      <a16:colId xmlns:a16="http://schemas.microsoft.com/office/drawing/2014/main" val="4237353192"/>
                    </a:ext>
                  </a:extLst>
                </a:gridCol>
                <a:gridCol w="1655594">
                  <a:extLst>
                    <a:ext uri="{9D8B030D-6E8A-4147-A177-3AD203B41FA5}">
                      <a16:colId xmlns:a16="http://schemas.microsoft.com/office/drawing/2014/main" val="2105258228"/>
                    </a:ext>
                  </a:extLst>
                </a:gridCol>
                <a:gridCol w="1655594">
                  <a:extLst>
                    <a:ext uri="{9D8B030D-6E8A-4147-A177-3AD203B41FA5}">
                      <a16:colId xmlns:a16="http://schemas.microsoft.com/office/drawing/2014/main" val="2568588580"/>
                    </a:ext>
                  </a:extLst>
                </a:gridCol>
                <a:gridCol w="1655594">
                  <a:extLst>
                    <a:ext uri="{9D8B030D-6E8A-4147-A177-3AD203B41FA5}">
                      <a16:colId xmlns:a16="http://schemas.microsoft.com/office/drawing/2014/main" val="830850732"/>
                    </a:ext>
                  </a:extLst>
                </a:gridCol>
              </a:tblGrid>
              <a:tr h="699478">
                <a:tc>
                  <a:txBody>
                    <a:bodyPr/>
                    <a:lstStyle/>
                    <a:p>
                      <a:endParaRPr lang="fr-FR" sz="1200" dirty="0"/>
                    </a:p>
                  </a:txBody>
                  <a:tcPr>
                    <a:lnL w="12700" cmpd="sng">
                      <a:noFill/>
                    </a:lnL>
                    <a:lnR w="12700" cap="flat" cmpd="sng" algn="ctr">
                      <a:solidFill>
                        <a:srgbClr val="FED402"/>
                      </a:solidFill>
                      <a:prstDash val="solid"/>
                      <a:round/>
                      <a:headEnd type="none" w="med" len="med"/>
                      <a:tailEnd type="none" w="med" len="med"/>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lang="fr-FR" sz="1200" dirty="0"/>
                        <a:t>Elicit</a:t>
                      </a:r>
                    </a:p>
                    <a:p>
                      <a:pPr algn="ctr">
                        <a:spcAft>
                          <a:spcPts val="300"/>
                        </a:spcAft>
                      </a:pPr>
                      <a:r>
                        <a:rPr lang="fr-FR" sz="1200" dirty="0">
                          <a:hlinkClick r:id="rId3"/>
                        </a:rPr>
                        <a:t>https://elicit.com</a:t>
                      </a:r>
                      <a:r>
                        <a:rPr lang="fr-FR" sz="1200" dirty="0"/>
                        <a:t> </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lang="fr-FR" sz="1200" dirty="0"/>
                        <a:t>SciSpace</a:t>
                      </a:r>
                    </a:p>
                    <a:p>
                      <a:pPr algn="ctr">
                        <a:spcAft>
                          <a:spcPts val="300"/>
                        </a:spcAft>
                      </a:pPr>
                      <a:r>
                        <a:rPr lang="fr-FR" sz="1200" dirty="0">
                          <a:hlinkClick r:id="rId4"/>
                        </a:rPr>
                        <a:t>https://scispace.com/t/about/</a:t>
                      </a:r>
                      <a:r>
                        <a:rPr lang="fr-FR" sz="1200" dirty="0"/>
                        <a:t> </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lang="fr-FR" sz="1200" dirty="0"/>
                        <a:t>Consensus</a:t>
                      </a:r>
                    </a:p>
                    <a:p>
                      <a:pPr algn="ctr">
                        <a:spcAft>
                          <a:spcPts val="300"/>
                        </a:spcAft>
                      </a:pPr>
                      <a:r>
                        <a:rPr lang="fr-FR" sz="1200" dirty="0">
                          <a:hlinkClick r:id="rId5"/>
                        </a:rPr>
                        <a:t>https://consensus.app</a:t>
                      </a:r>
                      <a:r>
                        <a:rPr lang="fr-FR" sz="1200" dirty="0"/>
                        <a:t> </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lang="fr-FR" sz="1200" dirty="0"/>
                        <a:t>Scite</a:t>
                      </a:r>
                    </a:p>
                    <a:p>
                      <a:pPr algn="ctr">
                        <a:spcAft>
                          <a:spcPts val="300"/>
                        </a:spcAft>
                      </a:pPr>
                      <a:r>
                        <a:rPr lang="fr-FR" sz="1200" dirty="0">
                          <a:hlinkClick r:id="rId6"/>
                        </a:rPr>
                        <a:t>https://scite.ai/</a:t>
                      </a:r>
                      <a:r>
                        <a:rPr lang="fr-FR" sz="1200" dirty="0"/>
                        <a:t> </a:t>
                      </a:r>
                    </a:p>
                  </a:txBody>
                  <a:tcPr>
                    <a:lnL w="12700" cap="flat" cmpd="sng" algn="ctr">
                      <a:solidFill>
                        <a:srgbClr val="FED402"/>
                      </a:solidFill>
                      <a:prstDash val="solid"/>
                      <a:round/>
                      <a:headEnd type="none" w="med" len="med"/>
                      <a:tailEnd type="none" w="med" len="med"/>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605473"/>
                  </a:ext>
                </a:extLst>
              </a:tr>
              <a:tr h="374274">
                <a:tc>
                  <a:txBody>
                    <a:bodyPr/>
                    <a:lstStyle/>
                    <a:p>
                      <a:r>
                        <a:rPr lang="fr-FR" sz="1100" b="1" dirty="0">
                          <a:solidFill>
                            <a:schemeClr val="tx1"/>
                          </a:solidFill>
                        </a:rPr>
                        <a:t>accès</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compte nécessaire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hlinkClick r:id="rId7"/>
                        </a:rPr>
                        <a:t>plans</a:t>
                      </a:r>
                      <a:r>
                        <a:rPr lang="fr-FR" sz="1100" dirty="0"/>
                        <a:t> </a:t>
                      </a:r>
                      <a:r>
                        <a:rPr lang="fr-FR" sz="1100" dirty="0">
                          <a:solidFill>
                            <a:schemeClr val="tx1"/>
                          </a:solidFill>
                        </a:rPr>
                        <a:t>(crédits)</a:t>
                      </a:r>
                    </a:p>
                    <a:p>
                      <a:endParaRPr lang="fr-FR" sz="1100" dirty="0"/>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compte non obligatoire pour fonctionnalités de base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hlinkClick r:id="rId8"/>
                        </a:rPr>
                        <a:t>plans</a:t>
                      </a:r>
                      <a:endParaRPr lang="fr-FR" sz="1100" dirty="0"/>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compte non obligatoire pour fonctionnalités de base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hlinkClick r:id="rId9"/>
                        </a:rPr>
                        <a:t>plans</a:t>
                      </a:r>
                      <a:endParaRPr lang="fr-FR" sz="1100" dirty="0"/>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compte nécessaire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hlinkClick r:id="rId10"/>
                        </a:rPr>
                        <a:t>plans</a:t>
                      </a:r>
                      <a:endParaRPr lang="fr-FR" sz="11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p>
                    <a:p>
                      <a:endParaRPr lang="fr-FR" sz="1100" dirty="0"/>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687875"/>
                  </a:ext>
                </a:extLst>
              </a:tr>
              <a:tr h="623112">
                <a:tc>
                  <a:txBody>
                    <a:bodyPr/>
                    <a:lstStyle/>
                    <a:p>
                      <a:r>
                        <a:rPr lang="fr-FR" sz="1100" b="1" dirty="0">
                          <a:solidFill>
                            <a:schemeClr val="tx1"/>
                          </a:solidFill>
                        </a:rPr>
                        <a:t>données</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Semantic scholar</a:t>
                      </a:r>
                    </a:p>
                    <a:p>
                      <a:r>
                        <a:rPr lang="fr-FR" sz="1100" dirty="0">
                          <a:solidFill>
                            <a:schemeClr val="tx1"/>
                          </a:solidFill>
                        </a:rPr>
                        <a:t>GPT-3…</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propre corpus</a:t>
                      </a:r>
                    </a:p>
                    <a:p>
                      <a:r>
                        <a:rPr lang="fr-FR" sz="1100" dirty="0">
                          <a:solidFill>
                            <a:schemeClr val="tx1"/>
                          </a:solidFill>
                        </a:rPr>
                        <a:t>GPT-3</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Semantic scholar</a:t>
                      </a:r>
                    </a:p>
                    <a:p>
                      <a:r>
                        <a:rPr lang="fr-FR" sz="1100" dirty="0">
                          <a:solidFill>
                            <a:schemeClr val="tx1"/>
                          </a:solidFill>
                        </a:rPr>
                        <a:t>GPT-4</a:t>
                      </a:r>
                    </a:p>
                    <a:p>
                      <a:endParaRPr lang="fr-FR" sz="1100" dirty="0">
                        <a:solidFill>
                          <a:schemeClr val="tx1"/>
                        </a:solidFill>
                      </a:endParaRP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propre corpus (partenariats)</a:t>
                      </a:r>
                    </a:p>
                    <a:p>
                      <a:r>
                        <a:rPr lang="fr-FR" sz="1100" dirty="0">
                          <a:solidFill>
                            <a:schemeClr val="tx1"/>
                          </a:solidFill>
                        </a:rPr>
                        <a:t>GPT-3…</a:t>
                      </a:r>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7002156"/>
                  </a:ext>
                </a:extLst>
              </a:tr>
              <a:tr h="478882">
                <a:tc>
                  <a:txBody>
                    <a:bodyPr/>
                    <a:lstStyle/>
                    <a:p>
                      <a:r>
                        <a:rPr lang="fr-FR" sz="1100" b="1" dirty="0">
                          <a:solidFill>
                            <a:schemeClr val="tx1"/>
                          </a:solidFill>
                        </a:rPr>
                        <a:t>recherche de publications</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moteur</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assistant IA</a:t>
                      </a:r>
                    </a:p>
                    <a:p>
                      <a:endParaRPr lang="fr-FR" sz="1100" dirty="0">
                        <a:solidFill>
                          <a:schemeClr val="tx1"/>
                        </a:solidFill>
                      </a:endParaRP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moteur</a:t>
                      </a:r>
                    </a:p>
                    <a:p>
                      <a:r>
                        <a:rPr lang="fr-FR" sz="1100" dirty="0">
                          <a:solidFill>
                            <a:schemeClr val="tx1"/>
                          </a:solidFill>
                        </a:rPr>
                        <a:t>assistant IA</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moteur</a:t>
                      </a:r>
                    </a:p>
                    <a:p>
                      <a:r>
                        <a:rPr lang="fr-FR" sz="1100" dirty="0">
                          <a:solidFill>
                            <a:schemeClr val="tx1"/>
                          </a:solidFill>
                        </a:rPr>
                        <a:t>assistant IA</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moteur</a:t>
                      </a:r>
                    </a:p>
                    <a:p>
                      <a:r>
                        <a:rPr lang="fr-FR" sz="1100" dirty="0">
                          <a:solidFill>
                            <a:schemeClr val="tx1"/>
                          </a:solidFill>
                        </a:rPr>
                        <a:t>assistant IA</a:t>
                      </a:r>
                    </a:p>
                    <a:p>
                      <a:endParaRPr lang="fr-FR" sz="1100" dirty="0">
                        <a:solidFill>
                          <a:schemeClr val="tx1"/>
                        </a:solidFill>
                      </a:endParaRPr>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0579602"/>
                  </a:ext>
                </a:extLst>
              </a:tr>
              <a:tr h="470398">
                <a:tc>
                  <a:txBody>
                    <a:bodyPr/>
                    <a:lstStyle/>
                    <a:p>
                      <a:r>
                        <a:rPr lang="fr-FR" sz="1100" b="1" dirty="0">
                          <a:solidFill>
                            <a:schemeClr val="tx1"/>
                          </a:solidFill>
                        </a:rPr>
                        <a:t>liste de résultats</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tableau personnalisable</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tableau personnalisable</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liste</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liste</a:t>
                      </a:r>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8185413"/>
                  </a:ext>
                </a:extLst>
              </a:tr>
              <a:tr h="369054">
                <a:tc>
                  <a:txBody>
                    <a:bodyPr/>
                    <a:lstStyle/>
                    <a:p>
                      <a:r>
                        <a:rPr lang="fr-FR" sz="1100" b="1" dirty="0">
                          <a:solidFill>
                            <a:schemeClr val="tx1"/>
                          </a:solidFill>
                        </a:rPr>
                        <a:t>extraction de données de PDF</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X</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X</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100" dirty="0">
                        <a:solidFill>
                          <a:schemeClr val="tx1"/>
                        </a:solidFill>
                      </a:endParaRP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100" dirty="0">
                        <a:solidFill>
                          <a:schemeClr val="tx1"/>
                        </a:solidFill>
                      </a:endParaRPr>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330934"/>
                  </a:ext>
                </a:extLst>
              </a:tr>
              <a:tr h="0">
                <a:tc>
                  <a:txBody>
                    <a:bodyPr/>
                    <a:lstStyle/>
                    <a:p>
                      <a:r>
                        <a:rPr lang="fr-FR" sz="1100" b="1" dirty="0">
                          <a:solidFill>
                            <a:schemeClr val="tx1"/>
                          </a:solidFill>
                        </a:rPr>
                        <a:t>fonctionnalités « IA » [version gratuite]</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TDL;DR</a:t>
                      </a:r>
                    </a:p>
                    <a:p>
                      <a:r>
                        <a:rPr lang="fr-FR" sz="1100" dirty="0">
                          <a:solidFill>
                            <a:schemeClr val="tx1"/>
                          </a:solidFill>
                        </a:rPr>
                        <a:t>résumé des 4 « </a:t>
                      </a:r>
                      <a:r>
                        <a:rPr lang="fr-FR" sz="1100" i="1" dirty="0">
                          <a:solidFill>
                            <a:schemeClr val="tx1"/>
                          </a:solidFill>
                        </a:rPr>
                        <a:t>first abstracts</a:t>
                      </a:r>
                      <a:r>
                        <a:rPr lang="fr-FR" sz="1100" dirty="0">
                          <a:solidFill>
                            <a:schemeClr val="tx1"/>
                          </a:solidFill>
                        </a:rPr>
                        <a:t> »</a:t>
                      </a:r>
                    </a:p>
                    <a:p>
                      <a:r>
                        <a:rPr lang="fr-FR" sz="1100" dirty="0">
                          <a:solidFill>
                            <a:schemeClr val="tx1"/>
                          </a:solidFill>
                        </a:rPr>
                        <a:t>extraction de données (colonnes)</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résumé des 5 « </a:t>
                      </a:r>
                      <a:r>
                        <a:rPr lang="fr-FR" sz="1100" i="1" dirty="0">
                          <a:solidFill>
                            <a:schemeClr val="tx1"/>
                          </a:solidFill>
                        </a:rPr>
                        <a:t>top papers</a:t>
                      </a:r>
                      <a:r>
                        <a:rPr lang="fr-FR" sz="1100" dirty="0">
                          <a:solidFill>
                            <a:schemeClr val="tx1"/>
                          </a:solidFill>
                        </a:rPr>
                        <a:t> »</a:t>
                      </a:r>
                    </a:p>
                    <a:p>
                      <a:r>
                        <a:rPr lang="fr-FR" sz="1100" dirty="0">
                          <a:solidFill>
                            <a:schemeClr val="tx1"/>
                          </a:solidFill>
                        </a:rPr>
                        <a:t>extraction de données (colonnes)</a:t>
                      </a:r>
                    </a:p>
                    <a:p>
                      <a:r>
                        <a:rPr lang="fr-FR" sz="1100" i="1" dirty="0" err="1">
                          <a:solidFill>
                            <a:schemeClr val="tx1"/>
                          </a:solidFill>
                        </a:rPr>
                        <a:t>read</a:t>
                      </a:r>
                      <a:r>
                        <a:rPr lang="fr-FR" sz="1100" i="1" dirty="0">
                          <a:solidFill>
                            <a:schemeClr val="tx1"/>
                          </a:solidFill>
                        </a:rPr>
                        <a:t> </a:t>
                      </a:r>
                      <a:r>
                        <a:rPr lang="fr-FR" sz="1100" i="1" dirty="0" err="1">
                          <a:solidFill>
                            <a:schemeClr val="tx1"/>
                          </a:solidFill>
                        </a:rPr>
                        <a:t>with</a:t>
                      </a:r>
                      <a:r>
                        <a:rPr lang="fr-FR" sz="1100" i="1" dirty="0">
                          <a:solidFill>
                            <a:schemeClr val="tx1"/>
                          </a:solidFill>
                        </a:rPr>
                        <a:t> AI </a:t>
                      </a:r>
                      <a:r>
                        <a:rPr lang="fr-FR" sz="1100" i="1" dirty="0" err="1">
                          <a:solidFill>
                            <a:schemeClr val="tx1"/>
                          </a:solidFill>
                        </a:rPr>
                        <a:t>copilot</a:t>
                      </a:r>
                      <a:endParaRPr lang="fr-FR" sz="1100" i="1" dirty="0">
                        <a:solidFill>
                          <a:schemeClr val="tx1"/>
                        </a:solidFill>
                      </a:endParaRPr>
                    </a:p>
                    <a:p>
                      <a:r>
                        <a:rPr lang="fr-FR" sz="1100" i="1" dirty="0">
                          <a:solidFill>
                            <a:schemeClr val="tx1"/>
                          </a:solidFill>
                        </a:rPr>
                        <a:t>deep </a:t>
                      </a:r>
                      <a:r>
                        <a:rPr lang="fr-FR" sz="1100" i="1" dirty="0" err="1">
                          <a:solidFill>
                            <a:schemeClr val="tx1"/>
                          </a:solidFill>
                        </a:rPr>
                        <a:t>review</a:t>
                      </a:r>
                      <a:endParaRPr lang="fr-FR" sz="1100" i="1" dirty="0">
                        <a:solidFill>
                          <a:schemeClr val="tx1"/>
                        </a:solidFill>
                      </a:endParaRP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TDL;DR</a:t>
                      </a:r>
                    </a:p>
                    <a:p>
                      <a:r>
                        <a:rPr lang="fr-FR" sz="1100" dirty="0">
                          <a:solidFill>
                            <a:schemeClr val="tx1"/>
                          </a:solidFill>
                        </a:rPr>
                        <a:t>résumé des 10 « </a:t>
                      </a:r>
                      <a:r>
                        <a:rPr lang="fr-FR" sz="1100" i="1" dirty="0">
                          <a:solidFill>
                            <a:schemeClr val="tx1"/>
                          </a:solidFill>
                        </a:rPr>
                        <a:t>top papers</a:t>
                      </a:r>
                      <a:r>
                        <a:rPr lang="fr-FR" sz="1100" dirty="0">
                          <a:solidFill>
                            <a:schemeClr val="tx1"/>
                          </a:solidFill>
                        </a:rPr>
                        <a:t> »</a:t>
                      </a:r>
                    </a:p>
                    <a:p>
                      <a:r>
                        <a:rPr lang="fr-FR" sz="1100" dirty="0">
                          <a:solidFill>
                            <a:schemeClr val="tx1"/>
                          </a:solidFill>
                        </a:rPr>
                        <a:t>extraction de données (filtres)</a:t>
                      </a:r>
                    </a:p>
                    <a:p>
                      <a:r>
                        <a:rPr lang="fr-FR" sz="1100" i="1" dirty="0">
                          <a:solidFill>
                            <a:schemeClr val="tx1"/>
                          </a:solidFill>
                        </a:rPr>
                        <a:t>Consensus </a:t>
                      </a:r>
                      <a:r>
                        <a:rPr lang="fr-FR" sz="1100" i="1" dirty="0" err="1">
                          <a:solidFill>
                            <a:schemeClr val="tx1"/>
                          </a:solidFill>
                        </a:rPr>
                        <a:t>meter</a:t>
                      </a:r>
                      <a:endParaRPr lang="fr-FR" sz="1100" i="1" dirty="0">
                        <a:solidFill>
                          <a:schemeClr val="tx1"/>
                        </a:solidFill>
                      </a:endParaRPr>
                    </a:p>
                    <a:p>
                      <a:r>
                        <a:rPr lang="fr-FR" sz="1100" i="0" dirty="0">
                          <a:solidFill>
                            <a:schemeClr val="tx1"/>
                          </a:solidFill>
                        </a:rPr>
                        <a:t>mode « pro »</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assistant IA (résumé…)</a:t>
                      </a:r>
                    </a:p>
                    <a:p>
                      <a:r>
                        <a:rPr lang="fr-FR" sz="1100" i="1" dirty="0">
                          <a:solidFill>
                            <a:schemeClr val="tx1"/>
                          </a:solidFill>
                        </a:rPr>
                        <a:t>citations </a:t>
                      </a:r>
                      <a:r>
                        <a:rPr lang="fr-FR" sz="1100" i="1" dirty="0" err="1">
                          <a:solidFill>
                            <a:schemeClr val="tx1"/>
                          </a:solidFill>
                        </a:rPr>
                        <a:t>statements</a:t>
                      </a:r>
                      <a:endParaRPr lang="fr-FR" sz="1100" i="1" dirty="0">
                        <a:solidFill>
                          <a:schemeClr val="tx1"/>
                        </a:solidFill>
                      </a:endParaRPr>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194591"/>
                  </a:ext>
                </a:extLst>
              </a:tr>
              <a:tr h="369054">
                <a:tc>
                  <a:txBody>
                    <a:bodyPr/>
                    <a:lstStyle/>
                    <a:p>
                      <a:r>
                        <a:rPr lang="fr-FR" sz="1100" b="1" dirty="0">
                          <a:solidFill>
                            <a:schemeClr val="tx1"/>
                          </a:solidFill>
                        </a:rPr>
                        <a:t>autres fonctionnalités</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dirty="0">
                          <a:solidFill>
                            <a:schemeClr val="tx1"/>
                          </a:solidFill>
                        </a:rPr>
                        <a:t>liste de concepts</a:t>
                      </a: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outils de rédaction (paraphraseur, formatage références bibliographiques, détection de AI)</a:t>
                      </a:r>
                      <a:r>
                        <a:rPr lang="fr-FR" sz="1100" i="0" dirty="0">
                          <a:solidFill>
                            <a:schemeClr val="tx1"/>
                          </a:solidFill>
                        </a:rPr>
                        <a:t> extension</a:t>
                      </a:r>
                      <a:endParaRPr lang="fr-FR" sz="1100" dirty="0">
                        <a:solidFill>
                          <a:schemeClr val="tx1"/>
                        </a:solidFill>
                      </a:endParaRP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100" dirty="0">
                        <a:solidFill>
                          <a:schemeClr val="tx1"/>
                        </a:solidFill>
                      </a:endParaRPr>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i="1" dirty="0" err="1">
                          <a:solidFill>
                            <a:schemeClr val="tx1"/>
                          </a:solidFill>
                        </a:rPr>
                        <a:t>reference</a:t>
                      </a:r>
                      <a:r>
                        <a:rPr lang="fr-FR" sz="1100" i="1" dirty="0">
                          <a:solidFill>
                            <a:schemeClr val="tx1"/>
                          </a:solidFill>
                        </a:rPr>
                        <a:t> check</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extension</a:t>
                      </a:r>
                    </a:p>
                    <a:p>
                      <a:endParaRPr lang="fr-FR" sz="1100" i="1" dirty="0">
                        <a:solidFill>
                          <a:schemeClr val="tx1"/>
                        </a:solidFill>
                      </a:endParaRPr>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0242587"/>
                  </a:ext>
                </a:extLst>
              </a:tr>
              <a:tr h="369054">
                <a:tc>
                  <a:txBody>
                    <a:bodyPr/>
                    <a:lstStyle/>
                    <a:p>
                      <a:r>
                        <a:rPr lang="fr-FR" sz="1100" b="1" dirty="0">
                          <a:solidFill>
                            <a:schemeClr val="tx1"/>
                          </a:solidFill>
                        </a:rPr>
                        <a:t>aides et FAQ</a:t>
                      </a:r>
                    </a:p>
                  </a:txBody>
                  <a:tcP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r>
                        <a:rPr lang="fr-FR" sz="1100" i="1" dirty="0">
                          <a:hlinkClick r:id="rId11"/>
                        </a:rPr>
                        <a:t>help center</a:t>
                      </a:r>
                      <a:endParaRPr lang="fr-FR" sz="1100" i="1" dirty="0"/>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i="1" dirty="0">
                          <a:hlinkClick r:id="rId12"/>
                        </a:rPr>
                        <a:t>help</a:t>
                      </a:r>
                      <a:endParaRPr lang="fr-FR" sz="1100" i="1" dirty="0"/>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i="1" dirty="0">
                          <a:hlinkClick r:id="rId13"/>
                        </a:rPr>
                        <a:t>help center</a:t>
                      </a:r>
                      <a:endParaRPr lang="fr-FR" sz="1100" i="1" dirty="0"/>
                    </a:p>
                  </a:txBody>
                  <a:tcP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i="1" dirty="0">
                          <a:hlinkClick r:id="rId14"/>
                        </a:rPr>
                        <a:t>help center</a:t>
                      </a:r>
                      <a:endParaRPr lang="fr-FR" sz="1100" i="1" dirty="0"/>
                    </a:p>
                  </a:txBody>
                  <a:tcP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7559157"/>
                  </a:ext>
                </a:extLst>
              </a:tr>
            </a:tbl>
          </a:graphicData>
        </a:graphic>
      </p:graphicFrame>
      <p:sp>
        <p:nvSpPr>
          <p:cNvPr id="3" name="Rectangle 2">
            <a:extLst>
              <a:ext uri="{FF2B5EF4-FFF2-40B4-BE49-F238E27FC236}">
                <a16:creationId xmlns:a16="http://schemas.microsoft.com/office/drawing/2014/main" id="{A1F8FBF8-F598-488D-A072-D43DAE6DEF5A}"/>
              </a:ext>
            </a:extLst>
          </p:cNvPr>
          <p:cNvSpPr/>
          <p:nvPr/>
        </p:nvSpPr>
        <p:spPr>
          <a:xfrm>
            <a:off x="6265572" y="6505985"/>
            <a:ext cx="2762518" cy="276999"/>
          </a:xfrm>
          <a:prstGeom prst="rect">
            <a:avLst/>
          </a:prstGeom>
        </p:spPr>
        <p:txBody>
          <a:bodyPr wrap="square">
            <a:spAutoFit/>
          </a:bodyPr>
          <a:lstStyle/>
          <a:p>
            <a:r>
              <a:rPr lang="fr-FR" sz="1200" dirty="0"/>
              <a:t>pour aller plus loin, </a:t>
            </a:r>
            <a:r>
              <a:rPr lang="fr-FR" sz="1200" dirty="0">
                <a:hlinkClick r:id="rId15"/>
              </a:rPr>
              <a:t>liste de C. Deschamps</a:t>
            </a:r>
            <a:endParaRPr lang="fr-FR" sz="1200" dirty="0"/>
          </a:p>
        </p:txBody>
      </p:sp>
    </p:spTree>
    <p:extLst>
      <p:ext uri="{BB962C8B-B14F-4D97-AF65-F5344CB8AC3E}">
        <p14:creationId xmlns:p14="http://schemas.microsoft.com/office/powerpoint/2010/main" val="31067610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27DC-7894-59F3-A54C-AFE4BB814B5D}"/>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90F116C3-E1DA-11C0-3F1B-B20950918E65}"/>
              </a:ext>
            </a:extLst>
          </p:cNvPr>
          <p:cNvSpPr>
            <a:spLocks noGrp="1"/>
          </p:cNvSpPr>
          <p:nvPr>
            <p:ph idx="4294967295"/>
          </p:nvPr>
        </p:nvSpPr>
        <p:spPr>
          <a:xfrm>
            <a:off x="459466" y="1851471"/>
            <a:ext cx="7599363" cy="3471863"/>
          </a:xfrm>
        </p:spPr>
        <p:txBody>
          <a:bodyPr/>
          <a:lstStyle/>
          <a:p>
            <a:pPr marL="0" indent="0">
              <a:buNone/>
            </a:pPr>
            <a:r>
              <a:rPr lang="fr-FR" dirty="0"/>
              <a:t>ex. : bases de données commerciales « augmentées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8" name="Image 7">
            <a:extLst>
              <a:ext uri="{FF2B5EF4-FFF2-40B4-BE49-F238E27FC236}">
                <a16:creationId xmlns:a16="http://schemas.microsoft.com/office/drawing/2014/main" id="{164EB76F-5ABC-B900-1BD8-F447281F57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9466" y="2240360"/>
            <a:ext cx="5474609" cy="2325701"/>
          </a:xfrm>
          <a:prstGeom prst="rect">
            <a:avLst/>
          </a:prstGeom>
        </p:spPr>
      </p:pic>
      <p:grpSp>
        <p:nvGrpSpPr>
          <p:cNvPr id="2" name="Groupe 1">
            <a:extLst>
              <a:ext uri="{FF2B5EF4-FFF2-40B4-BE49-F238E27FC236}">
                <a16:creationId xmlns:a16="http://schemas.microsoft.com/office/drawing/2014/main" id="{499480DD-9A91-49F4-8D23-75528F3343BB}"/>
              </a:ext>
            </a:extLst>
          </p:cNvPr>
          <p:cNvGrpSpPr/>
          <p:nvPr/>
        </p:nvGrpSpPr>
        <p:grpSpPr>
          <a:xfrm>
            <a:off x="3794759" y="3959157"/>
            <a:ext cx="5198999" cy="2778639"/>
            <a:chOff x="368528" y="1988497"/>
            <a:chExt cx="8406943" cy="4259902"/>
          </a:xfrm>
          <a:effectLst>
            <a:outerShdw blurRad="292100" dist="139700" dir="2700000" algn="ctr" rotWithShape="0">
              <a:srgbClr val="000000">
                <a:alpha val="65000"/>
              </a:srgbClr>
            </a:outerShdw>
          </a:effectLst>
        </p:grpSpPr>
        <p:pic>
          <p:nvPicPr>
            <p:cNvPr id="5" name="image_1">
              <a:extLst>
                <a:ext uri="{FF2B5EF4-FFF2-40B4-BE49-F238E27FC236}">
                  <a16:creationId xmlns:a16="http://schemas.microsoft.com/office/drawing/2014/main" id="{2FACE1C8-AC3F-2A31-B464-E242F4A9C7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368528" y="1988497"/>
              <a:ext cx="8406943" cy="3490231"/>
            </a:xfrm>
            <a:prstGeom prst="rect">
              <a:avLst/>
            </a:prstGeom>
            <a:noFill/>
            <a:ln>
              <a:noFill/>
            </a:ln>
          </p:spPr>
        </p:pic>
        <p:pic>
          <p:nvPicPr>
            <p:cNvPr id="7" name="Image 6">
              <a:extLst>
                <a:ext uri="{FF2B5EF4-FFF2-40B4-BE49-F238E27FC236}">
                  <a16:creationId xmlns:a16="http://schemas.microsoft.com/office/drawing/2014/main" id="{50D123DC-FBC3-E817-4EC9-A8729277AE4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368528" y="4085456"/>
              <a:ext cx="8406943" cy="2162943"/>
            </a:xfrm>
            <a:prstGeom prst="rect">
              <a:avLst/>
            </a:prstGeom>
            <a:noFill/>
            <a:ln>
              <a:noFill/>
            </a:ln>
          </p:spPr>
        </p:pic>
      </p:grpSp>
    </p:spTree>
    <p:extLst>
      <p:ext uri="{BB962C8B-B14F-4D97-AF65-F5344CB8AC3E}">
        <p14:creationId xmlns:p14="http://schemas.microsoft.com/office/powerpoint/2010/main" val="3176484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1437-D24E-A543-2908-9CF66F4D535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DD47F9C-EEAA-A750-E4F4-69F8267903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384" y="2348317"/>
            <a:ext cx="7550150" cy="3960035"/>
          </a:xfrm>
          <a:prstGeom prst="rect">
            <a:avLst/>
          </a:prstGeom>
        </p:spPr>
      </p:pic>
      <p:sp>
        <p:nvSpPr>
          <p:cNvPr id="4" name="Rectangle 3">
            <a:extLst>
              <a:ext uri="{FF2B5EF4-FFF2-40B4-BE49-F238E27FC236}">
                <a16:creationId xmlns:a16="http://schemas.microsoft.com/office/drawing/2014/main" id="{1B915DAA-BEFA-0EC4-BDCB-5F3DD5EA4143}"/>
              </a:ext>
            </a:extLst>
          </p:cNvPr>
          <p:cNvSpPr/>
          <p:nvPr/>
        </p:nvSpPr>
        <p:spPr>
          <a:xfrm>
            <a:off x="7109734" y="3548380"/>
            <a:ext cx="1681285" cy="1066800"/>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ZoneTexte 9">
            <a:extLst>
              <a:ext uri="{FF2B5EF4-FFF2-40B4-BE49-F238E27FC236}">
                <a16:creationId xmlns:a16="http://schemas.microsoft.com/office/drawing/2014/main" id="{1E036A4E-5563-3029-ABB5-30E9A01E5236}"/>
              </a:ext>
            </a:extLst>
          </p:cNvPr>
          <p:cNvSpPr txBox="1"/>
          <p:nvPr/>
        </p:nvSpPr>
        <p:spPr>
          <a:xfrm>
            <a:off x="4582434" y="6360288"/>
            <a:ext cx="656296" cy="248166"/>
          </a:xfrm>
          <a:prstGeom prst="rect">
            <a:avLst/>
          </a:prstGeom>
          <a:noFill/>
        </p:spPr>
        <p:txBody>
          <a:bodyPr wrap="square">
            <a:spAutoFit/>
          </a:bodyPr>
          <a:lstStyle/>
          <a:p>
            <a:r>
              <a:rPr lang="fr-FR" sz="1000" dirty="0" err="1">
                <a:hlinkClick r:id="rId4"/>
              </a:rPr>
              <a:t>ESSEC</a:t>
            </a:r>
            <a:endParaRPr lang="fr-FR" sz="1000" dirty="0"/>
          </a:p>
        </p:txBody>
      </p:sp>
      <p:sp>
        <p:nvSpPr>
          <p:cNvPr id="2" name="Espace réservé du contenu 2">
            <a:extLst>
              <a:ext uri="{FF2B5EF4-FFF2-40B4-BE49-F238E27FC236}">
                <a16:creationId xmlns:a16="http://schemas.microsoft.com/office/drawing/2014/main" id="{34965E83-2B32-5DE8-AEA1-152DB276A2CB}"/>
              </a:ext>
            </a:extLst>
          </p:cNvPr>
          <p:cNvSpPr txBox="1">
            <a:spLocks/>
          </p:cNvSpPr>
          <p:nvPr/>
        </p:nvSpPr>
        <p:spPr>
          <a:xfrm>
            <a:off x="459466" y="185147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SIGB et catalogues de bibliothèque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33400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F47C9-CEA1-4244-9B3E-B6957FFA06A6}"/>
              </a:ext>
            </a:extLst>
          </p:cNvPr>
          <p:cNvSpPr/>
          <p:nvPr/>
        </p:nvSpPr>
        <p:spPr>
          <a:xfrm>
            <a:off x="2470210" y="6509212"/>
            <a:ext cx="2098651" cy="184666"/>
          </a:xfrm>
          <a:prstGeom prst="rect">
            <a:avLst/>
          </a:prstGeom>
        </p:spPr>
        <p:txBody>
          <a:bodyPr wrap="none">
            <a:spAutoFit/>
          </a:bodyPr>
          <a:lstStyle/>
          <a:p>
            <a:r>
              <a:rPr lang="fr-FR" sz="600" dirty="0">
                <a:hlinkClick r:id="rId3"/>
              </a:rPr>
              <a:t>https://chat.openai.com/g/g-NgAcklHd8-researchgpt-official</a:t>
            </a:r>
            <a:r>
              <a:rPr lang="fr-FR" sz="600" dirty="0"/>
              <a:t> </a:t>
            </a:r>
          </a:p>
        </p:txBody>
      </p:sp>
      <p:sp>
        <p:nvSpPr>
          <p:cNvPr id="6" name="Rectangle 5">
            <a:extLst>
              <a:ext uri="{FF2B5EF4-FFF2-40B4-BE49-F238E27FC236}">
                <a16:creationId xmlns:a16="http://schemas.microsoft.com/office/drawing/2014/main" id="{A0937E67-8EFD-420C-8618-B0425047D017}"/>
              </a:ext>
            </a:extLst>
          </p:cNvPr>
          <p:cNvSpPr/>
          <p:nvPr/>
        </p:nvSpPr>
        <p:spPr>
          <a:xfrm>
            <a:off x="5463465" y="4176290"/>
            <a:ext cx="2188402" cy="184666"/>
          </a:xfrm>
          <a:prstGeom prst="rect">
            <a:avLst/>
          </a:prstGeom>
        </p:spPr>
        <p:txBody>
          <a:bodyPr wrap="square">
            <a:spAutoFit/>
          </a:bodyPr>
          <a:lstStyle/>
          <a:p>
            <a:r>
              <a:rPr lang="fr-FR" sz="600" dirty="0">
                <a:hlinkClick r:id="rId4"/>
              </a:rPr>
              <a:t>https://chatgpt.com/g/g-STAmDxyVG-dimensions-research-gpt</a:t>
            </a:r>
            <a:r>
              <a:rPr lang="fr-FR" sz="600" dirty="0"/>
              <a:t> </a:t>
            </a:r>
          </a:p>
        </p:txBody>
      </p:sp>
      <p:sp>
        <p:nvSpPr>
          <p:cNvPr id="8" name="Rectangle 7">
            <a:extLst>
              <a:ext uri="{FF2B5EF4-FFF2-40B4-BE49-F238E27FC236}">
                <a16:creationId xmlns:a16="http://schemas.microsoft.com/office/drawing/2014/main" id="{F9BCD637-296D-43FE-861E-17AA7A28E888}"/>
              </a:ext>
            </a:extLst>
          </p:cNvPr>
          <p:cNvSpPr/>
          <p:nvPr/>
        </p:nvSpPr>
        <p:spPr>
          <a:xfrm>
            <a:off x="2501722" y="4176290"/>
            <a:ext cx="2007749" cy="184666"/>
          </a:xfrm>
          <a:prstGeom prst="rect">
            <a:avLst/>
          </a:prstGeom>
        </p:spPr>
        <p:txBody>
          <a:bodyPr wrap="square">
            <a:spAutoFit/>
          </a:bodyPr>
          <a:lstStyle/>
          <a:p>
            <a:r>
              <a:rPr lang="fr-FR" sz="600" dirty="0">
                <a:hlinkClick r:id="rId5"/>
              </a:rPr>
              <a:t>https://chat.openai.com/g/g-L2HknCZTC-scholarai</a:t>
            </a:r>
            <a:r>
              <a:rPr lang="fr-FR" sz="600" dirty="0"/>
              <a:t> </a:t>
            </a:r>
          </a:p>
        </p:txBody>
      </p:sp>
      <p:sp>
        <p:nvSpPr>
          <p:cNvPr id="9" name="Rectangle 8">
            <a:extLst>
              <a:ext uri="{FF2B5EF4-FFF2-40B4-BE49-F238E27FC236}">
                <a16:creationId xmlns:a16="http://schemas.microsoft.com/office/drawing/2014/main" id="{4182EA0B-2F87-4AD9-A238-C95A7EDFBAAB}"/>
              </a:ext>
            </a:extLst>
          </p:cNvPr>
          <p:cNvSpPr/>
          <p:nvPr/>
        </p:nvSpPr>
        <p:spPr>
          <a:xfrm>
            <a:off x="5808160" y="6509212"/>
            <a:ext cx="2188402" cy="184666"/>
          </a:xfrm>
          <a:prstGeom prst="rect">
            <a:avLst/>
          </a:prstGeom>
        </p:spPr>
        <p:txBody>
          <a:bodyPr wrap="square">
            <a:spAutoFit/>
          </a:bodyPr>
          <a:lstStyle/>
          <a:p>
            <a:r>
              <a:rPr lang="fr-FR" sz="600" dirty="0">
                <a:hlinkClick r:id="rId6"/>
              </a:rPr>
              <a:t>https://chat.openai.com/g/g-bo0FiWLY7-consensus</a:t>
            </a:r>
            <a:r>
              <a:rPr lang="fr-FR" sz="600" dirty="0"/>
              <a:t> </a:t>
            </a:r>
          </a:p>
        </p:txBody>
      </p:sp>
      <p:pic>
        <p:nvPicPr>
          <p:cNvPr id="19" name="Image 18">
            <a:extLst>
              <a:ext uri="{FF2B5EF4-FFF2-40B4-BE49-F238E27FC236}">
                <a16:creationId xmlns:a16="http://schemas.microsoft.com/office/drawing/2014/main" id="{724C704F-A44F-9952-57AF-3BE34916F25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71585" y="2159000"/>
            <a:ext cx="2758230" cy="1965952"/>
          </a:xfrm>
          <a:prstGeom prst="rect">
            <a:avLst/>
          </a:prstGeom>
        </p:spPr>
      </p:pic>
      <p:pic>
        <p:nvPicPr>
          <p:cNvPr id="23" name="Image 22">
            <a:extLst>
              <a:ext uri="{FF2B5EF4-FFF2-40B4-BE49-F238E27FC236}">
                <a16:creationId xmlns:a16="http://schemas.microsoft.com/office/drawing/2014/main" id="{BB5360D9-6AB0-7489-E185-6F9968B2C98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008906" y="2159000"/>
            <a:ext cx="2893622" cy="2019655"/>
          </a:xfrm>
          <a:prstGeom prst="rect">
            <a:avLst/>
          </a:prstGeom>
        </p:spPr>
      </p:pic>
      <p:pic>
        <p:nvPicPr>
          <p:cNvPr id="27" name="Image 26">
            <a:extLst>
              <a:ext uri="{FF2B5EF4-FFF2-40B4-BE49-F238E27FC236}">
                <a16:creationId xmlns:a16="http://schemas.microsoft.com/office/drawing/2014/main" id="{1EAB549F-ED9B-ADBC-E41B-C9FD3B1780A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008906" y="4497713"/>
            <a:ext cx="2807885" cy="1965952"/>
          </a:xfrm>
          <a:prstGeom prst="rect">
            <a:avLst/>
          </a:prstGeom>
        </p:spPr>
      </p:pic>
      <p:pic>
        <p:nvPicPr>
          <p:cNvPr id="29" name="Image 28">
            <a:extLst>
              <a:ext uri="{FF2B5EF4-FFF2-40B4-BE49-F238E27FC236}">
                <a16:creationId xmlns:a16="http://schemas.microsoft.com/office/drawing/2014/main" id="{BFD238AF-28A0-D165-B159-621B6DEC879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224400" y="4497713"/>
            <a:ext cx="2772162" cy="1965952"/>
          </a:xfrm>
          <a:prstGeom prst="rect">
            <a:avLst/>
          </a:prstGeom>
        </p:spPr>
      </p:pic>
      <p:sp>
        <p:nvSpPr>
          <p:cNvPr id="11" name="Espace réservé du contenu 2">
            <a:extLst>
              <a:ext uri="{FF2B5EF4-FFF2-40B4-BE49-F238E27FC236}">
                <a16:creationId xmlns:a16="http://schemas.microsoft.com/office/drawing/2014/main" id="{A0942F59-CAAE-8124-83FE-938B49886566}"/>
              </a:ext>
            </a:extLst>
          </p:cNvPr>
          <p:cNvSpPr txBox="1">
            <a:spLocks/>
          </p:cNvSpPr>
          <p:nvPr/>
        </p:nvSpPr>
        <p:spPr>
          <a:xfrm>
            <a:off x="511354" y="2159000"/>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extensions GPT</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40494860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1BD57B-8E8D-4B25-B319-6F4115AC4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5410" y="3891362"/>
            <a:ext cx="3405457" cy="2829013"/>
          </a:xfrm>
          <a:prstGeom prst="rect">
            <a:avLst/>
          </a:prstGeom>
        </p:spPr>
      </p:pic>
      <p:sp>
        <p:nvSpPr>
          <p:cNvPr id="4" name="Rectangle 3">
            <a:extLst>
              <a:ext uri="{FF2B5EF4-FFF2-40B4-BE49-F238E27FC236}">
                <a16:creationId xmlns:a16="http://schemas.microsoft.com/office/drawing/2014/main" id="{13EB3899-33EE-4EB0-BA48-031389546494}"/>
              </a:ext>
            </a:extLst>
          </p:cNvPr>
          <p:cNvSpPr/>
          <p:nvPr/>
        </p:nvSpPr>
        <p:spPr>
          <a:xfrm>
            <a:off x="8366900" y="6485234"/>
            <a:ext cx="673582" cy="246221"/>
          </a:xfrm>
          <a:prstGeom prst="rect">
            <a:avLst/>
          </a:prstGeom>
        </p:spPr>
        <p:txBody>
          <a:bodyPr wrap="none">
            <a:spAutoFit/>
          </a:bodyPr>
          <a:lstStyle/>
          <a:p>
            <a:r>
              <a:rPr lang="fr-FR" sz="1000" dirty="0" err="1">
                <a:hlinkClick r:id="rId4"/>
              </a:rPr>
              <a:t>ScholarAI</a:t>
            </a:r>
            <a:endParaRPr lang="fr-FR" sz="1000" dirty="0"/>
          </a:p>
        </p:txBody>
      </p:sp>
      <p:pic>
        <p:nvPicPr>
          <p:cNvPr id="5" name="Image 4">
            <a:extLst>
              <a:ext uri="{FF2B5EF4-FFF2-40B4-BE49-F238E27FC236}">
                <a16:creationId xmlns:a16="http://schemas.microsoft.com/office/drawing/2014/main" id="{A85FC847-1036-4795-BBB6-69C5D93335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1539" y="137625"/>
            <a:ext cx="6538823" cy="3742657"/>
          </a:xfrm>
          <a:prstGeom prst="rect">
            <a:avLst/>
          </a:prstGeom>
        </p:spPr>
      </p:pic>
      <p:sp>
        <p:nvSpPr>
          <p:cNvPr id="6" name="Rectangle 5">
            <a:extLst>
              <a:ext uri="{FF2B5EF4-FFF2-40B4-BE49-F238E27FC236}">
                <a16:creationId xmlns:a16="http://schemas.microsoft.com/office/drawing/2014/main" id="{06A96809-AF81-4B56-87F3-648236D529BB}"/>
              </a:ext>
            </a:extLst>
          </p:cNvPr>
          <p:cNvSpPr/>
          <p:nvPr/>
        </p:nvSpPr>
        <p:spPr>
          <a:xfrm>
            <a:off x="183133" y="3891362"/>
            <a:ext cx="1941557" cy="215444"/>
          </a:xfrm>
          <a:prstGeom prst="rect">
            <a:avLst/>
          </a:prstGeom>
        </p:spPr>
        <p:txBody>
          <a:bodyPr wrap="none">
            <a:spAutoFit/>
          </a:bodyPr>
          <a:lstStyle/>
          <a:p>
            <a:r>
              <a:rPr lang="fr-FR" sz="800" dirty="0">
                <a:hlinkClick r:id="rId6"/>
              </a:rPr>
              <a:t>https://scholarai.io/science-and-research</a:t>
            </a:r>
            <a:r>
              <a:rPr lang="fr-FR" sz="800" dirty="0"/>
              <a:t> </a:t>
            </a:r>
          </a:p>
        </p:txBody>
      </p:sp>
    </p:spTree>
    <p:extLst>
      <p:ext uri="{BB962C8B-B14F-4D97-AF65-F5344CB8AC3E}">
        <p14:creationId xmlns:p14="http://schemas.microsoft.com/office/powerpoint/2010/main" val="2729282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0791-7395-C110-8610-2E3BA8B205EE}"/>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127C5201-76D7-1F35-8691-1E76DBAC7BD5}"/>
              </a:ext>
            </a:extLst>
          </p:cNvPr>
          <p:cNvSpPr txBox="1">
            <a:spLocks/>
          </p:cNvSpPr>
          <p:nvPr/>
        </p:nvSpPr>
        <p:spPr>
          <a:xfrm>
            <a:off x="1485900" y="1314454"/>
            <a:ext cx="5829300" cy="1092200"/>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sz="2400"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47C6F6C3-17A2-6C67-9684-EC4865C62834}"/>
              </a:ext>
            </a:extLst>
          </p:cNvPr>
          <p:cNvSpPr txBox="1">
            <a:spLocks/>
          </p:cNvSpPr>
          <p:nvPr/>
        </p:nvSpPr>
        <p:spPr>
          <a:xfrm>
            <a:off x="1952626" y="2406653"/>
            <a:ext cx="6635320" cy="348752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dirty="0">
                <a:solidFill>
                  <a:prstClr val="white"/>
                </a:solidFill>
                <a:latin typeface="Calibri" panose="020F0502020204030204"/>
              </a:rPr>
              <a:t>Limites des IA génératives dans les bases bibliographiques</a:t>
            </a:r>
          </a:p>
          <a:p>
            <a:pPr lvl="1">
              <a:buClr>
                <a:prstClr val="white"/>
              </a:buClr>
              <a:defRPr/>
            </a:pPr>
            <a:r>
              <a:rPr lang="fr-FR" sz="1800" dirty="0">
                <a:solidFill>
                  <a:prstClr val="white"/>
                </a:solidFill>
                <a:latin typeface="Calibri" panose="020F0502020204030204"/>
              </a:rPr>
              <a:t>des données mal connues (! ères géographiques)</a:t>
            </a:r>
          </a:p>
          <a:p>
            <a:pPr lvl="1">
              <a:buClr>
                <a:prstClr val="white"/>
              </a:buClr>
              <a:defRPr/>
            </a:pPr>
            <a:r>
              <a:rPr lang="fr-FR" sz="1800" dirty="0">
                <a:solidFill>
                  <a:prstClr val="white"/>
                </a:solidFill>
                <a:latin typeface="Calibri" panose="020F0502020204030204"/>
              </a:rPr>
              <a:t>une interrogation sur les critères de sélection et</a:t>
            </a:r>
            <a:br>
              <a:rPr lang="fr-FR" sz="1800" dirty="0">
                <a:solidFill>
                  <a:prstClr val="white"/>
                </a:solidFill>
                <a:latin typeface="Calibri" panose="020F0502020204030204"/>
              </a:rPr>
            </a:br>
            <a:r>
              <a:rPr lang="fr-FR" sz="1800" dirty="0">
                <a:solidFill>
                  <a:prstClr val="white"/>
                </a:solidFill>
                <a:latin typeface="Calibri" panose="020F0502020204030204"/>
              </a:rPr>
              <a:t>la représentativité</a:t>
            </a:r>
          </a:p>
          <a:p>
            <a:pPr lvl="1">
              <a:buClr>
                <a:prstClr val="white"/>
              </a:buClr>
              <a:defRPr/>
            </a:pPr>
            <a:r>
              <a:rPr lang="fr-FR" sz="1800" dirty="0">
                <a:solidFill>
                  <a:prstClr val="white"/>
                </a:solidFill>
                <a:latin typeface="Calibri" panose="020F0502020204030204"/>
              </a:rPr>
              <a:t>un nombre de réponses parfois limités</a:t>
            </a:r>
          </a:p>
          <a:p>
            <a:pPr lvl="1">
              <a:buClr>
                <a:prstClr val="white"/>
              </a:buClr>
              <a:defRPr/>
            </a:pPr>
            <a:r>
              <a:rPr lang="fr-FR" sz="1800" dirty="0">
                <a:solidFill>
                  <a:prstClr val="white"/>
                </a:solidFill>
                <a:latin typeface="Calibri" panose="020F0502020204030204"/>
              </a:rPr>
              <a:t>des erreurs (résumés, incompréhension des concepts)</a:t>
            </a:r>
          </a:p>
          <a:p>
            <a:pPr lvl="1">
              <a:buClr>
                <a:prstClr val="white"/>
              </a:buClr>
              <a:defRPr/>
            </a:pPr>
            <a:r>
              <a:rPr lang="fr-FR" sz="1800" dirty="0">
                <a:solidFill>
                  <a:prstClr val="white"/>
                </a:solidFill>
                <a:latin typeface="Calibri" panose="020F0502020204030204"/>
              </a:rPr>
              <a:t>des biais cognitifs possibles</a:t>
            </a:r>
          </a:p>
          <a:p>
            <a:pPr lvl="1">
              <a:buClr>
                <a:prstClr val="white"/>
              </a:buClr>
              <a:defRPr/>
            </a:pPr>
            <a:r>
              <a:rPr lang="fr-FR" sz="1800" dirty="0">
                <a:solidFill>
                  <a:prstClr val="white"/>
                </a:solidFill>
                <a:latin typeface="Calibri" panose="020F0502020204030204"/>
              </a:rPr>
              <a:t>recherche prioritairement par hypothèse / requête en langage naturel</a:t>
            </a:r>
          </a:p>
          <a:p>
            <a:pPr lvl="1">
              <a:buClr>
                <a:prstClr val="white"/>
              </a:buClr>
              <a:defRPr/>
            </a:pPr>
            <a:r>
              <a:rPr lang="fr-FR" sz="1800" dirty="0">
                <a:solidFill>
                  <a:prstClr val="white"/>
                </a:solidFill>
                <a:latin typeface="Calibri" panose="020F0502020204030204"/>
              </a:rPr>
              <a:t>récupération des données utilisateurs (! confidentialité)</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65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880BE7CC-1D24-4B3B-AA07-6CD3448F348E}"/>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a:t>
            </a:r>
            <a:r>
              <a:rPr lang="fr-FR" sz="2000" dirty="0">
                <a:solidFill>
                  <a:srgbClr val="FED402"/>
                </a:solidFill>
                <a:latin typeface="Calibri Light" panose="020F0302020204030204"/>
              </a:rPr>
              <a:t>cartographie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pic>
        <p:nvPicPr>
          <p:cNvPr id="2" name="Image 1">
            <a:extLst>
              <a:ext uri="{FF2B5EF4-FFF2-40B4-BE49-F238E27FC236}">
                <a16:creationId xmlns:a16="http://schemas.microsoft.com/office/drawing/2014/main" id="{FD9D931A-5B06-554B-F126-FF5B7C0F0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31" y="1744929"/>
            <a:ext cx="7816275" cy="4375845"/>
          </a:xfrm>
          <a:prstGeom prst="rect">
            <a:avLst/>
          </a:prstGeom>
        </p:spPr>
      </p:pic>
    </p:spTree>
    <p:extLst>
      <p:ext uri="{BB962C8B-B14F-4D97-AF65-F5344CB8AC3E}">
        <p14:creationId xmlns:p14="http://schemas.microsoft.com/office/powerpoint/2010/main" val="2319081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23603</TotalTime>
  <Words>33984</Words>
  <Application>Microsoft Office PowerPoint</Application>
  <PresentationFormat>Affichage à l'écran (4:3)</PresentationFormat>
  <Paragraphs>2425</Paragraphs>
  <Slides>194</Slides>
  <Notes>168</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194</vt:i4>
      </vt:variant>
    </vt:vector>
  </HeadingPairs>
  <TitlesOfParts>
    <vt:vector size="207" baseType="lpstr">
      <vt:lpstr>Arial</vt:lpstr>
      <vt:lpstr>Calibri</vt:lpstr>
      <vt:lpstr>Calibri Light</vt:lpstr>
      <vt:lpstr>Clarivate Regular</vt:lpstr>
      <vt:lpstr>Clarivate Semibold</vt:lpstr>
      <vt:lpstr>Merriweather Sans</vt:lpstr>
      <vt:lpstr>Open Sans</vt:lpstr>
      <vt:lpstr>Roboto</vt:lpstr>
      <vt:lpstr>Source Sans Pro</vt:lpstr>
      <vt:lpstr>Stag Sans Light</vt:lpstr>
      <vt:lpstr>Wingdings</vt:lpstr>
      <vt:lpstr>Céleste</vt:lpstr>
      <vt:lpstr>1_Céleste</vt:lpstr>
      <vt:lpstr>Au-delà de ChatGPT recherche d’informations académiques et intelligence artificielle</vt:lpstr>
      <vt:lpstr>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Critique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Méthodologie documentaire et IA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Recherche d’informations académiques IA  dans le contexte de la publication scientifique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Présentation PowerPoint</vt:lpstr>
      <vt:lpstr>CONCLUSION</vt:lpstr>
      <vt:lpstr>CONCLUSION</vt:lpstr>
      <vt:lpstr>Bibliographie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2298</cp:revision>
  <cp:lastPrinted>2024-01-15T13:20:51Z</cp:lastPrinted>
  <dcterms:created xsi:type="dcterms:W3CDTF">2023-07-20T07:19:51Z</dcterms:created>
  <dcterms:modified xsi:type="dcterms:W3CDTF">2025-05-06T10:47:20Z</dcterms:modified>
</cp:coreProperties>
</file>