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4"/>
  </p:notesMasterIdLst>
  <p:handoutMasterIdLst>
    <p:handoutMasterId r:id="rId25"/>
  </p:handoutMasterIdLst>
  <p:sldIdLst>
    <p:sldId id="262" r:id="rId2"/>
    <p:sldId id="266" r:id="rId3"/>
    <p:sldId id="260" r:id="rId4"/>
    <p:sldId id="271" r:id="rId5"/>
    <p:sldId id="264" r:id="rId6"/>
    <p:sldId id="261" r:id="rId7"/>
    <p:sldId id="280" r:id="rId8"/>
    <p:sldId id="267" r:id="rId9"/>
    <p:sldId id="272" r:id="rId10"/>
    <p:sldId id="273" r:id="rId11"/>
    <p:sldId id="268" r:id="rId12"/>
    <p:sldId id="265" r:id="rId13"/>
    <p:sldId id="274" r:id="rId14"/>
    <p:sldId id="263" r:id="rId15"/>
    <p:sldId id="281" r:id="rId16"/>
    <p:sldId id="259" r:id="rId17"/>
    <p:sldId id="275" r:id="rId18"/>
    <p:sldId id="276" r:id="rId19"/>
    <p:sldId id="278" r:id="rId20"/>
    <p:sldId id="269" r:id="rId21"/>
    <p:sldId id="282" r:id="rId22"/>
    <p:sldId id="283" r:id="rId23"/>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D7B"/>
    <a:srgbClr val="BC451B"/>
    <a:srgbClr val="EF4123"/>
    <a:srgbClr val="7F4339"/>
    <a:srgbClr val="E83516"/>
    <a:srgbClr val="FF3A19"/>
    <a:srgbClr val="FF4525"/>
    <a:srgbClr val="E53E22"/>
    <a:srgbClr val="FF8772"/>
    <a:srgbClr val="401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291" autoAdjust="0"/>
    <p:restoredTop sz="92029" autoAdjust="0"/>
  </p:normalViewPr>
  <p:slideViewPr>
    <p:cSldViewPr snapToGrid="0" showGuides="1">
      <p:cViewPr varScale="1">
        <p:scale>
          <a:sx n="65" d="100"/>
          <a:sy n="65" d="100"/>
        </p:scale>
        <p:origin x="1140" y="40"/>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47" d="100"/>
          <a:sy n="47" d="100"/>
        </p:scale>
        <p:origin x="2724" y="-12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B555E-FE6D-4A4A-9531-351C91DE13E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BE8E777F-5A87-4370-8458-B5F0F57A587F}">
      <dgm:prSet phldrT="[Texte]"/>
      <dgm:spPr>
        <a:noFill/>
        <a:ln>
          <a:solidFill>
            <a:srgbClr val="E83516"/>
          </a:solidFill>
        </a:ln>
      </dgm:spPr>
      <dgm:t>
        <a:bodyPr/>
        <a:lstStyle/>
        <a:p>
          <a:endParaRPr lang="fr-FR"/>
        </a:p>
      </dgm:t>
    </dgm:pt>
    <dgm:pt modelId="{B37E58D4-2B8B-4DE0-BFC0-EC6A4FFB410A}" type="parTrans" cxnId="{DC39145F-00FB-40F4-B5FE-30CCB046BC55}">
      <dgm:prSet/>
      <dgm:spPr/>
      <dgm:t>
        <a:bodyPr/>
        <a:lstStyle/>
        <a:p>
          <a:endParaRPr lang="fr-FR"/>
        </a:p>
      </dgm:t>
    </dgm:pt>
    <dgm:pt modelId="{6FC76425-88EF-4CC9-95B5-124D7593F39C}" type="sibTrans" cxnId="{DC39145F-00FB-40F4-B5FE-30CCB046BC55}">
      <dgm:prSet/>
      <dgm:spPr/>
      <dgm:t>
        <a:bodyPr/>
        <a:lstStyle/>
        <a:p>
          <a:endParaRPr lang="fr-FR"/>
        </a:p>
      </dgm:t>
    </dgm:pt>
    <dgm:pt modelId="{6E1C32C6-D0E1-43E6-878A-5697F16504A9}">
      <dgm:prSet phldrT="[Texte]" custT="1"/>
      <dgm:spPr>
        <a:solidFill>
          <a:srgbClr val="F58D7B"/>
        </a:solidFill>
        <a:ln>
          <a:noFill/>
        </a:ln>
      </dgm:spPr>
      <dgm:t>
        <a:bodyPr/>
        <a:lstStyle/>
        <a:p>
          <a:pPr>
            <a:lnSpc>
              <a:spcPct val="100000"/>
            </a:lnSpc>
            <a:spcAft>
              <a:spcPts val="0"/>
            </a:spcAft>
          </a:pPr>
          <a:r>
            <a:rPr lang="fr-FR" sz="2100" b="1" smtClean="0"/>
            <a:t>Outils académiques</a:t>
          </a:r>
          <a:br>
            <a:rPr lang="fr-FR" sz="2100" b="1" smtClean="0"/>
          </a:br>
          <a:r>
            <a:rPr lang="fr-FR" sz="1400" smtClean="0"/>
            <a:t>bases de données biblio.</a:t>
          </a:r>
        </a:p>
        <a:p>
          <a:pPr>
            <a:lnSpc>
              <a:spcPct val="100000"/>
            </a:lnSpc>
            <a:spcAft>
              <a:spcPts val="0"/>
            </a:spcAft>
          </a:pPr>
          <a:r>
            <a:rPr lang="fr-FR" sz="1400" smtClean="0"/>
            <a:t>gestionnaires de réf. biblio.</a:t>
          </a:r>
        </a:p>
        <a:p>
          <a:pPr>
            <a:lnSpc>
              <a:spcPct val="100000"/>
            </a:lnSpc>
            <a:spcAft>
              <a:spcPts val="0"/>
            </a:spcAft>
          </a:pPr>
          <a:r>
            <a:rPr lang="fr-FR" sz="1400" smtClean="0"/>
            <a:t>signets</a:t>
          </a:r>
          <a:endParaRPr lang="fr-FR" sz="1400"/>
        </a:p>
      </dgm:t>
    </dgm:pt>
    <dgm:pt modelId="{6A2855EA-88EB-4811-82A3-169B6D0BFFB0}" type="parTrans" cxnId="{9097722E-B738-4832-9B26-046596AB7147}">
      <dgm:prSet/>
      <dgm:spPr/>
      <dgm:t>
        <a:bodyPr/>
        <a:lstStyle/>
        <a:p>
          <a:endParaRPr lang="fr-FR"/>
        </a:p>
      </dgm:t>
    </dgm:pt>
    <dgm:pt modelId="{BCB6A374-058E-466D-ADEB-220EEEB637D8}" type="sibTrans" cxnId="{9097722E-B738-4832-9B26-046596AB7147}">
      <dgm:prSet/>
      <dgm:spPr/>
      <dgm:t>
        <a:bodyPr/>
        <a:lstStyle/>
        <a:p>
          <a:endParaRPr lang="fr-FR"/>
        </a:p>
      </dgm:t>
    </dgm:pt>
    <dgm:pt modelId="{8D7B08FB-01C0-46AA-94DF-51E6DAB6735C}">
      <dgm:prSet phldrT="[Texte]" custT="1"/>
      <dgm:spPr>
        <a:solidFill>
          <a:srgbClr val="F58D7B"/>
        </a:solidFill>
        <a:ln>
          <a:noFill/>
        </a:ln>
      </dgm:spPr>
      <dgm:t>
        <a:bodyPr/>
        <a:lstStyle/>
        <a:p>
          <a:pPr>
            <a:lnSpc>
              <a:spcPct val="100000"/>
            </a:lnSpc>
            <a:spcAft>
              <a:spcPts val="0"/>
            </a:spcAft>
          </a:pPr>
          <a:r>
            <a:rPr lang="fr-FR" sz="2100" b="1" smtClean="0"/>
            <a:t>Echanges académiques</a:t>
          </a:r>
          <a:r>
            <a:rPr lang="fr-FR" sz="1400" smtClean="0"/>
            <a:t/>
          </a:r>
          <a:br>
            <a:rPr lang="fr-FR" sz="1400" smtClean="0"/>
          </a:br>
          <a:r>
            <a:rPr lang="fr-FR" sz="1400" smtClean="0"/>
            <a:t>blogs scientifiques</a:t>
          </a:r>
        </a:p>
        <a:p>
          <a:pPr>
            <a:lnSpc>
              <a:spcPct val="100000"/>
            </a:lnSpc>
            <a:spcAft>
              <a:spcPts val="0"/>
            </a:spcAft>
          </a:pPr>
          <a:r>
            <a:rPr lang="fr-FR" sz="1400" smtClean="0"/>
            <a:t>plateformes de </a:t>
          </a:r>
          <a:r>
            <a:rPr lang="fr-FR" sz="1400" i="1" smtClean="0"/>
            <a:t>peer-review</a:t>
          </a:r>
        </a:p>
      </dgm:t>
    </dgm:pt>
    <dgm:pt modelId="{0E6E3D5F-13CE-4110-8575-D821CF88DCEB}" type="parTrans" cxnId="{00B14293-8139-445D-B9F9-8ABE4BF6C90F}">
      <dgm:prSet/>
      <dgm:spPr/>
      <dgm:t>
        <a:bodyPr/>
        <a:lstStyle/>
        <a:p>
          <a:endParaRPr lang="fr-FR"/>
        </a:p>
      </dgm:t>
    </dgm:pt>
    <dgm:pt modelId="{0F1A9562-8F1C-47E0-824D-ECFEA4712C93}" type="sibTrans" cxnId="{00B14293-8139-445D-B9F9-8ABE4BF6C90F}">
      <dgm:prSet/>
      <dgm:spPr/>
      <dgm:t>
        <a:bodyPr/>
        <a:lstStyle/>
        <a:p>
          <a:endParaRPr lang="fr-FR"/>
        </a:p>
      </dgm:t>
    </dgm:pt>
    <dgm:pt modelId="{D867D670-88C9-43F7-9CD0-BBB4FB894B6A}">
      <dgm:prSet phldrT="[Texte]" custT="1"/>
      <dgm:spPr>
        <a:solidFill>
          <a:srgbClr val="7F4339"/>
        </a:solidFill>
        <a:ln>
          <a:noFill/>
        </a:ln>
      </dgm:spPr>
      <dgm:t>
        <a:bodyPr/>
        <a:lstStyle/>
        <a:p>
          <a:pPr>
            <a:lnSpc>
              <a:spcPct val="100000"/>
            </a:lnSpc>
            <a:spcAft>
              <a:spcPts val="0"/>
            </a:spcAft>
          </a:pPr>
          <a:r>
            <a:rPr lang="fr-FR" sz="2100" b="1" smtClean="0"/>
            <a:t>Médias sociaux</a:t>
          </a:r>
          <a:br>
            <a:rPr lang="fr-FR" sz="2100" b="1" smtClean="0"/>
          </a:br>
          <a:r>
            <a:rPr lang="fr-FR" sz="1400" smtClean="0"/>
            <a:t>réseaux sociaux</a:t>
          </a:r>
        </a:p>
        <a:p>
          <a:pPr>
            <a:lnSpc>
              <a:spcPct val="100000"/>
            </a:lnSpc>
            <a:spcAft>
              <a:spcPts val="0"/>
            </a:spcAft>
          </a:pPr>
          <a:r>
            <a:rPr lang="fr-FR" sz="1400" smtClean="0"/>
            <a:t>Wikipédia</a:t>
          </a:r>
        </a:p>
        <a:p>
          <a:pPr>
            <a:lnSpc>
              <a:spcPct val="100000"/>
            </a:lnSpc>
            <a:spcAft>
              <a:spcPts val="0"/>
            </a:spcAft>
          </a:pPr>
          <a:r>
            <a:rPr lang="fr-FR" sz="1400" smtClean="0"/>
            <a:t>plateformes de contenu</a:t>
          </a:r>
          <a:endParaRPr lang="fr-FR" sz="1400"/>
        </a:p>
      </dgm:t>
    </dgm:pt>
    <dgm:pt modelId="{ADFCC438-786F-4B16-A8A2-D4E146DBB35C}" type="parTrans" cxnId="{6ADB1489-C243-4A60-A14E-2F33197B0C18}">
      <dgm:prSet/>
      <dgm:spPr/>
      <dgm:t>
        <a:bodyPr/>
        <a:lstStyle/>
        <a:p>
          <a:endParaRPr lang="fr-FR"/>
        </a:p>
      </dgm:t>
    </dgm:pt>
    <dgm:pt modelId="{636B00C3-9AB3-47F2-8543-68B4988BEFEF}" type="sibTrans" cxnId="{6ADB1489-C243-4A60-A14E-2F33197B0C18}">
      <dgm:prSet/>
      <dgm:spPr/>
      <dgm:t>
        <a:bodyPr/>
        <a:lstStyle/>
        <a:p>
          <a:endParaRPr lang="fr-FR"/>
        </a:p>
      </dgm:t>
    </dgm:pt>
    <dgm:pt modelId="{FA03D3B0-AFAC-48A2-ABF6-12A724FA883D}">
      <dgm:prSet custT="1"/>
      <dgm:spPr>
        <a:solidFill>
          <a:srgbClr val="7F4339"/>
        </a:solidFill>
        <a:ln>
          <a:noFill/>
        </a:ln>
      </dgm:spPr>
      <dgm:t>
        <a:bodyPr/>
        <a:lstStyle/>
        <a:p>
          <a:pPr>
            <a:lnSpc>
              <a:spcPct val="100000"/>
            </a:lnSpc>
            <a:spcAft>
              <a:spcPts val="0"/>
            </a:spcAft>
          </a:pPr>
          <a:r>
            <a:rPr lang="fr-FR" sz="2100" b="1" smtClean="0"/>
            <a:t>Médias traditionnels</a:t>
          </a:r>
        </a:p>
        <a:p>
          <a:pPr>
            <a:lnSpc>
              <a:spcPct val="100000"/>
            </a:lnSpc>
            <a:spcAft>
              <a:spcPts val="0"/>
            </a:spcAft>
          </a:pPr>
          <a:r>
            <a:rPr lang="fr-FR" sz="1400" smtClean="0"/>
            <a:t>sites internet</a:t>
          </a:r>
        </a:p>
        <a:p>
          <a:pPr>
            <a:lnSpc>
              <a:spcPct val="100000"/>
            </a:lnSpc>
            <a:spcAft>
              <a:spcPts val="0"/>
            </a:spcAft>
          </a:pPr>
          <a:r>
            <a:rPr lang="fr-FR" sz="1400" smtClean="0"/>
            <a:t>journaux</a:t>
          </a:r>
          <a:endParaRPr lang="fr-FR" sz="1400"/>
        </a:p>
      </dgm:t>
    </dgm:pt>
    <dgm:pt modelId="{44BDE83C-8B67-4CE8-BAE5-16C6F20F2DEB}" type="parTrans" cxnId="{CD9F3E7A-D7AC-46A1-AEED-504CA82C82C4}">
      <dgm:prSet/>
      <dgm:spPr/>
      <dgm:t>
        <a:bodyPr/>
        <a:lstStyle/>
        <a:p>
          <a:endParaRPr lang="fr-FR"/>
        </a:p>
      </dgm:t>
    </dgm:pt>
    <dgm:pt modelId="{DAD75EFF-2AD4-42F5-B9F9-EA547E782184}" type="sibTrans" cxnId="{CD9F3E7A-D7AC-46A1-AEED-504CA82C82C4}">
      <dgm:prSet/>
      <dgm:spPr/>
      <dgm:t>
        <a:bodyPr/>
        <a:lstStyle/>
        <a:p>
          <a:endParaRPr lang="fr-FR"/>
        </a:p>
      </dgm:t>
    </dgm:pt>
    <dgm:pt modelId="{9DCD679A-0C55-4AFF-8BE0-8581BBD4CE4F}">
      <dgm:prSet phldrT="[Texte]" custT="1"/>
      <dgm:spPr>
        <a:noFill/>
        <a:ln>
          <a:noFill/>
        </a:ln>
      </dgm:spPr>
      <dgm:t>
        <a:bodyPr/>
        <a:lstStyle/>
        <a:p>
          <a:pPr>
            <a:lnSpc>
              <a:spcPct val="90000"/>
            </a:lnSpc>
            <a:spcAft>
              <a:spcPct val="35000"/>
            </a:spcAft>
          </a:pPr>
          <a:endParaRPr lang="fr-FR" sz="1400"/>
        </a:p>
      </dgm:t>
    </dgm:pt>
    <dgm:pt modelId="{9D5628C6-D80B-4BD9-8B21-A9AF15186938}" type="sibTrans" cxnId="{5386CE4A-DCEA-44EE-AA56-2F3609C4ABDB}">
      <dgm:prSet/>
      <dgm:spPr/>
      <dgm:t>
        <a:bodyPr/>
        <a:lstStyle/>
        <a:p>
          <a:endParaRPr lang="fr-FR"/>
        </a:p>
      </dgm:t>
    </dgm:pt>
    <dgm:pt modelId="{36054E0F-DEB9-4E2E-BDAC-FDC4FF7DDBDE}" type="parTrans" cxnId="{5386CE4A-DCEA-44EE-AA56-2F3609C4ABDB}">
      <dgm:prSet/>
      <dgm:spPr/>
      <dgm:t>
        <a:bodyPr/>
        <a:lstStyle/>
        <a:p>
          <a:endParaRPr lang="fr-FR"/>
        </a:p>
      </dgm:t>
    </dgm:pt>
    <dgm:pt modelId="{25431314-0192-4F9E-A2E5-CE1C9B3ACEE4}" type="pres">
      <dgm:prSet presAssocID="{119B555E-FE6D-4A4A-9531-351C91DE13E1}" presName="composite" presStyleCnt="0">
        <dgm:presLayoutVars>
          <dgm:chMax val="1"/>
          <dgm:dir/>
          <dgm:resizeHandles val="exact"/>
        </dgm:presLayoutVars>
      </dgm:prSet>
      <dgm:spPr/>
      <dgm:t>
        <a:bodyPr/>
        <a:lstStyle/>
        <a:p>
          <a:endParaRPr lang="fr-FR"/>
        </a:p>
      </dgm:t>
    </dgm:pt>
    <dgm:pt modelId="{79FAD168-E224-436E-A5D0-4BF1F0157057}" type="pres">
      <dgm:prSet presAssocID="{119B555E-FE6D-4A4A-9531-351C91DE13E1}" presName="radial" presStyleCnt="0">
        <dgm:presLayoutVars>
          <dgm:animLvl val="ctr"/>
        </dgm:presLayoutVars>
      </dgm:prSet>
      <dgm:spPr/>
    </dgm:pt>
    <dgm:pt modelId="{D3AA3ACC-71BC-40CE-87BB-C395C550A14E}" type="pres">
      <dgm:prSet presAssocID="{BE8E777F-5A87-4370-8458-B5F0F57A587F}" presName="centerShape" presStyleLbl="vennNode1" presStyleIdx="0" presStyleCnt="6" custScaleX="166049" custScaleY="167686" custLinFactNeighborY="-2805"/>
      <dgm:spPr/>
      <dgm:t>
        <a:bodyPr/>
        <a:lstStyle/>
        <a:p>
          <a:endParaRPr lang="fr-FR"/>
        </a:p>
      </dgm:t>
    </dgm:pt>
    <dgm:pt modelId="{B7C72A7D-9B1E-47A1-972C-7AB9F00AB2C3}" type="pres">
      <dgm:prSet presAssocID="{9DCD679A-0C55-4AFF-8BE0-8581BBD4CE4F}" presName="node" presStyleLbl="vennNode1" presStyleIdx="1" presStyleCnt="6" custScaleX="184163" custScaleY="98434" custRadScaleRad="6217" custRadScaleInc="-9814">
        <dgm:presLayoutVars>
          <dgm:bulletEnabled val="1"/>
        </dgm:presLayoutVars>
      </dgm:prSet>
      <dgm:spPr>
        <a:prstGeom prst="roundRect">
          <a:avLst/>
        </a:prstGeom>
      </dgm:spPr>
      <dgm:t>
        <a:bodyPr/>
        <a:lstStyle/>
        <a:p>
          <a:endParaRPr lang="fr-FR"/>
        </a:p>
      </dgm:t>
    </dgm:pt>
    <dgm:pt modelId="{CFCBF838-E862-4616-B62B-A67226F182F7}" type="pres">
      <dgm:prSet presAssocID="{6E1C32C6-D0E1-43E6-878A-5697F16504A9}" presName="node" presStyleLbl="vennNode1" presStyleIdx="2" presStyleCnt="6" custScaleX="147254" custScaleY="71210" custRadScaleRad="125530" custRadScaleInc="-30560">
        <dgm:presLayoutVars>
          <dgm:bulletEnabled val="1"/>
        </dgm:presLayoutVars>
      </dgm:prSet>
      <dgm:spPr>
        <a:prstGeom prst="roundRect">
          <a:avLst/>
        </a:prstGeom>
      </dgm:spPr>
      <dgm:t>
        <a:bodyPr/>
        <a:lstStyle/>
        <a:p>
          <a:endParaRPr lang="fr-FR"/>
        </a:p>
      </dgm:t>
    </dgm:pt>
    <dgm:pt modelId="{ACF1ED7E-8F5D-442B-96C3-AC22F2F4CFE3}" type="pres">
      <dgm:prSet presAssocID="{8D7B08FB-01C0-46AA-94DF-51E6DAB6735C}" presName="node" presStyleLbl="vennNode1" presStyleIdx="3" presStyleCnt="6" custScaleX="147254" custScaleY="71210" custRadScaleRad="100395" custRadScaleInc="-14921">
        <dgm:presLayoutVars>
          <dgm:bulletEnabled val="1"/>
        </dgm:presLayoutVars>
      </dgm:prSet>
      <dgm:spPr>
        <a:prstGeom prst="roundRect">
          <a:avLst/>
        </a:prstGeom>
      </dgm:spPr>
      <dgm:t>
        <a:bodyPr/>
        <a:lstStyle/>
        <a:p>
          <a:endParaRPr lang="fr-FR"/>
        </a:p>
      </dgm:t>
    </dgm:pt>
    <dgm:pt modelId="{F0135A81-162A-4DA5-8F0F-6F51C7F47CD7}" type="pres">
      <dgm:prSet presAssocID="{D867D670-88C9-43F7-9CD0-BBB4FB894B6A}" presName="node" presStyleLbl="vennNode1" presStyleIdx="4" presStyleCnt="6" custScaleX="147254" custScaleY="71210" custRadScaleRad="101040" custRadScaleInc="14387">
        <dgm:presLayoutVars>
          <dgm:bulletEnabled val="1"/>
        </dgm:presLayoutVars>
      </dgm:prSet>
      <dgm:spPr>
        <a:prstGeom prst="roundRect">
          <a:avLst/>
        </a:prstGeom>
      </dgm:spPr>
      <dgm:t>
        <a:bodyPr/>
        <a:lstStyle/>
        <a:p>
          <a:endParaRPr lang="fr-FR"/>
        </a:p>
      </dgm:t>
    </dgm:pt>
    <dgm:pt modelId="{A9EA08C1-B7CC-4B05-A132-E836680DEB11}" type="pres">
      <dgm:prSet presAssocID="{FA03D3B0-AFAC-48A2-ABF6-12A724FA883D}" presName="node" presStyleLbl="vennNode1" presStyleIdx="5" presStyleCnt="6" custScaleX="147254" custScaleY="71210" custRadScaleRad="123926" custRadScaleInc="31432">
        <dgm:presLayoutVars>
          <dgm:bulletEnabled val="1"/>
        </dgm:presLayoutVars>
      </dgm:prSet>
      <dgm:spPr>
        <a:prstGeom prst="roundRect">
          <a:avLst/>
        </a:prstGeom>
      </dgm:spPr>
      <dgm:t>
        <a:bodyPr/>
        <a:lstStyle/>
        <a:p>
          <a:endParaRPr lang="fr-FR"/>
        </a:p>
      </dgm:t>
    </dgm:pt>
  </dgm:ptLst>
  <dgm:cxnLst>
    <dgm:cxn modelId="{9097722E-B738-4832-9B26-046596AB7147}" srcId="{BE8E777F-5A87-4370-8458-B5F0F57A587F}" destId="{6E1C32C6-D0E1-43E6-878A-5697F16504A9}" srcOrd="1" destOrd="0" parTransId="{6A2855EA-88EB-4811-82A3-169B6D0BFFB0}" sibTransId="{BCB6A374-058E-466D-ADEB-220EEEB637D8}"/>
    <dgm:cxn modelId="{5386CE4A-DCEA-44EE-AA56-2F3609C4ABDB}" srcId="{BE8E777F-5A87-4370-8458-B5F0F57A587F}" destId="{9DCD679A-0C55-4AFF-8BE0-8581BBD4CE4F}" srcOrd="0" destOrd="0" parTransId="{36054E0F-DEB9-4E2E-BDAC-FDC4FF7DDBDE}" sibTransId="{9D5628C6-D80B-4BD9-8B21-A9AF15186938}"/>
    <dgm:cxn modelId="{62D03DE1-C1BE-449C-9A36-5B7EFE98345E}" type="presOf" srcId="{D867D670-88C9-43F7-9CD0-BBB4FB894B6A}" destId="{F0135A81-162A-4DA5-8F0F-6F51C7F47CD7}" srcOrd="0" destOrd="0" presId="urn:microsoft.com/office/officeart/2005/8/layout/radial3"/>
    <dgm:cxn modelId="{CD9F3E7A-D7AC-46A1-AEED-504CA82C82C4}" srcId="{BE8E777F-5A87-4370-8458-B5F0F57A587F}" destId="{FA03D3B0-AFAC-48A2-ABF6-12A724FA883D}" srcOrd="4" destOrd="0" parTransId="{44BDE83C-8B67-4CE8-BAE5-16C6F20F2DEB}" sibTransId="{DAD75EFF-2AD4-42F5-B9F9-EA547E782184}"/>
    <dgm:cxn modelId="{DC39145F-00FB-40F4-B5FE-30CCB046BC55}" srcId="{119B555E-FE6D-4A4A-9531-351C91DE13E1}" destId="{BE8E777F-5A87-4370-8458-B5F0F57A587F}" srcOrd="0" destOrd="0" parTransId="{B37E58D4-2B8B-4DE0-BFC0-EC6A4FFB410A}" sibTransId="{6FC76425-88EF-4CC9-95B5-124D7593F39C}"/>
    <dgm:cxn modelId="{18C8B37B-6CE6-4985-AF6C-04E0AF422988}" type="presOf" srcId="{9DCD679A-0C55-4AFF-8BE0-8581BBD4CE4F}" destId="{B7C72A7D-9B1E-47A1-972C-7AB9F00AB2C3}" srcOrd="0" destOrd="0" presId="urn:microsoft.com/office/officeart/2005/8/layout/radial3"/>
    <dgm:cxn modelId="{F387459B-40CB-4E3B-865E-FFCFD884A1E4}" type="presOf" srcId="{6E1C32C6-D0E1-43E6-878A-5697F16504A9}" destId="{CFCBF838-E862-4616-B62B-A67226F182F7}" srcOrd="0" destOrd="0" presId="urn:microsoft.com/office/officeart/2005/8/layout/radial3"/>
    <dgm:cxn modelId="{81BE1355-D1B8-4189-8778-A6D00B24CDCD}" type="presOf" srcId="{8D7B08FB-01C0-46AA-94DF-51E6DAB6735C}" destId="{ACF1ED7E-8F5D-442B-96C3-AC22F2F4CFE3}" srcOrd="0" destOrd="0" presId="urn:microsoft.com/office/officeart/2005/8/layout/radial3"/>
    <dgm:cxn modelId="{FC54A08E-AA01-4874-932C-4DA1193679C8}" type="presOf" srcId="{FA03D3B0-AFAC-48A2-ABF6-12A724FA883D}" destId="{A9EA08C1-B7CC-4B05-A132-E836680DEB11}" srcOrd="0" destOrd="0" presId="urn:microsoft.com/office/officeart/2005/8/layout/radial3"/>
    <dgm:cxn modelId="{00B14293-8139-445D-B9F9-8ABE4BF6C90F}" srcId="{BE8E777F-5A87-4370-8458-B5F0F57A587F}" destId="{8D7B08FB-01C0-46AA-94DF-51E6DAB6735C}" srcOrd="2" destOrd="0" parTransId="{0E6E3D5F-13CE-4110-8575-D821CF88DCEB}" sibTransId="{0F1A9562-8F1C-47E0-824D-ECFEA4712C93}"/>
    <dgm:cxn modelId="{6ADB1489-C243-4A60-A14E-2F33197B0C18}" srcId="{BE8E777F-5A87-4370-8458-B5F0F57A587F}" destId="{D867D670-88C9-43F7-9CD0-BBB4FB894B6A}" srcOrd="3" destOrd="0" parTransId="{ADFCC438-786F-4B16-A8A2-D4E146DBB35C}" sibTransId="{636B00C3-9AB3-47F2-8543-68B4988BEFEF}"/>
    <dgm:cxn modelId="{4BFF0AF3-ABAE-42EA-9547-1B67CFE1159D}" type="presOf" srcId="{119B555E-FE6D-4A4A-9531-351C91DE13E1}" destId="{25431314-0192-4F9E-A2E5-CE1C9B3ACEE4}" srcOrd="0" destOrd="0" presId="urn:microsoft.com/office/officeart/2005/8/layout/radial3"/>
    <dgm:cxn modelId="{B7697CD8-E688-497A-A1CF-C03AFE53F5F9}" type="presOf" srcId="{BE8E777F-5A87-4370-8458-B5F0F57A587F}" destId="{D3AA3ACC-71BC-40CE-87BB-C395C550A14E}" srcOrd="0" destOrd="0" presId="urn:microsoft.com/office/officeart/2005/8/layout/radial3"/>
    <dgm:cxn modelId="{2B6CB298-C5A7-44DD-9904-E3E23940B753}" type="presParOf" srcId="{25431314-0192-4F9E-A2E5-CE1C9B3ACEE4}" destId="{79FAD168-E224-436E-A5D0-4BF1F0157057}" srcOrd="0" destOrd="0" presId="urn:microsoft.com/office/officeart/2005/8/layout/radial3"/>
    <dgm:cxn modelId="{BACF2DA2-7B67-4278-A57D-2B5AB90535AA}" type="presParOf" srcId="{79FAD168-E224-436E-A5D0-4BF1F0157057}" destId="{D3AA3ACC-71BC-40CE-87BB-C395C550A14E}" srcOrd="0" destOrd="0" presId="urn:microsoft.com/office/officeart/2005/8/layout/radial3"/>
    <dgm:cxn modelId="{09F61849-524C-4AAB-8425-4086B4D4A40A}" type="presParOf" srcId="{79FAD168-E224-436E-A5D0-4BF1F0157057}" destId="{B7C72A7D-9B1E-47A1-972C-7AB9F00AB2C3}" srcOrd="1" destOrd="0" presId="urn:microsoft.com/office/officeart/2005/8/layout/radial3"/>
    <dgm:cxn modelId="{9E7F2999-0D29-4D5E-AC62-A25837AE382D}" type="presParOf" srcId="{79FAD168-E224-436E-A5D0-4BF1F0157057}" destId="{CFCBF838-E862-4616-B62B-A67226F182F7}" srcOrd="2" destOrd="0" presId="urn:microsoft.com/office/officeart/2005/8/layout/radial3"/>
    <dgm:cxn modelId="{C15AEA9B-8236-45EB-B6E4-E5510081229D}" type="presParOf" srcId="{79FAD168-E224-436E-A5D0-4BF1F0157057}" destId="{ACF1ED7E-8F5D-442B-96C3-AC22F2F4CFE3}" srcOrd="3" destOrd="0" presId="urn:microsoft.com/office/officeart/2005/8/layout/radial3"/>
    <dgm:cxn modelId="{E20B7BD2-288A-48B2-B4A8-4F6FE9D05D2C}" type="presParOf" srcId="{79FAD168-E224-436E-A5D0-4BF1F0157057}" destId="{F0135A81-162A-4DA5-8F0F-6F51C7F47CD7}" srcOrd="4" destOrd="0" presId="urn:microsoft.com/office/officeart/2005/8/layout/radial3"/>
    <dgm:cxn modelId="{B65FEF84-6E43-4354-8A9B-8E45DD1CC35A}" type="presParOf" srcId="{79FAD168-E224-436E-A5D0-4BF1F0157057}" destId="{A9EA08C1-B7CC-4B05-A132-E836680DEB11}"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A3ACC-71BC-40CE-87BB-C395C550A14E}">
      <dsp:nvSpPr>
        <dsp:cNvPr id="0" name=""/>
        <dsp:cNvSpPr/>
      </dsp:nvSpPr>
      <dsp:spPr>
        <a:xfrm>
          <a:off x="1361434" y="80805"/>
          <a:ext cx="5723901" cy="5780331"/>
        </a:xfrm>
        <a:prstGeom prst="ellipse">
          <a:avLst/>
        </a:prstGeom>
        <a:noFill/>
        <a:ln w="15875" cap="rnd" cmpd="sng" algn="ctr">
          <a:solidFill>
            <a:srgbClr val="E83516"/>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fr-FR" sz="6500" kern="1200"/>
        </a:p>
      </dsp:txBody>
      <dsp:txXfrm>
        <a:off x="2199680" y="927315"/>
        <a:ext cx="4047409" cy="4087311"/>
      </dsp:txXfrm>
    </dsp:sp>
    <dsp:sp modelId="{B7C72A7D-9B1E-47A1-972C-7AB9F00AB2C3}">
      <dsp:nvSpPr>
        <dsp:cNvPr id="0" name=""/>
        <dsp:cNvSpPr/>
      </dsp:nvSpPr>
      <dsp:spPr>
        <a:xfrm>
          <a:off x="2619156" y="2110134"/>
          <a:ext cx="3174156" cy="1696567"/>
        </a:xfrm>
        <a:prstGeom prst="round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fr-FR" sz="1400" kern="1200"/>
        </a:p>
      </dsp:txBody>
      <dsp:txXfrm>
        <a:off x="2701976" y="2192954"/>
        <a:ext cx="3008516" cy="1530927"/>
      </dsp:txXfrm>
    </dsp:sp>
    <dsp:sp modelId="{CFCBF838-E862-4616-B62B-A67226F182F7}">
      <dsp:nvSpPr>
        <dsp:cNvPr id="0" name=""/>
        <dsp:cNvSpPr/>
      </dsp:nvSpPr>
      <dsp:spPr>
        <a:xfrm>
          <a:off x="5110685" y="673542"/>
          <a:ext cx="2538008" cy="1227345"/>
        </a:xfrm>
        <a:prstGeom prst="roundRect">
          <a:avLst/>
        </a:prstGeom>
        <a:solidFill>
          <a:srgbClr val="F58D7B"/>
        </a:solidFill>
        <a:ln w="1587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100000"/>
            </a:lnSpc>
            <a:spcBef>
              <a:spcPct val="0"/>
            </a:spcBef>
            <a:spcAft>
              <a:spcPts val="0"/>
            </a:spcAft>
          </a:pPr>
          <a:r>
            <a:rPr lang="fr-FR" sz="2100" b="1" kern="1200" smtClean="0"/>
            <a:t>Outils académiques</a:t>
          </a:r>
          <a:br>
            <a:rPr lang="fr-FR" sz="2100" b="1" kern="1200" smtClean="0"/>
          </a:br>
          <a:r>
            <a:rPr lang="fr-FR" sz="1400" kern="1200" smtClean="0"/>
            <a:t>bases de données biblio.</a:t>
          </a:r>
        </a:p>
        <a:p>
          <a:pPr lvl="0" algn="ctr" defTabSz="933450">
            <a:lnSpc>
              <a:spcPct val="100000"/>
            </a:lnSpc>
            <a:spcBef>
              <a:spcPct val="0"/>
            </a:spcBef>
            <a:spcAft>
              <a:spcPts val="0"/>
            </a:spcAft>
          </a:pPr>
          <a:r>
            <a:rPr lang="fr-FR" sz="1400" kern="1200" smtClean="0"/>
            <a:t>gestionnaires de réf. biblio.</a:t>
          </a:r>
        </a:p>
        <a:p>
          <a:pPr lvl="0" algn="ctr" defTabSz="933450">
            <a:lnSpc>
              <a:spcPct val="100000"/>
            </a:lnSpc>
            <a:spcBef>
              <a:spcPct val="0"/>
            </a:spcBef>
            <a:spcAft>
              <a:spcPts val="0"/>
            </a:spcAft>
          </a:pPr>
          <a:r>
            <a:rPr lang="fr-FR" sz="1400" kern="1200" smtClean="0"/>
            <a:t>signets</a:t>
          </a:r>
          <a:endParaRPr lang="fr-FR" sz="1400" kern="1200"/>
        </a:p>
      </dsp:txBody>
      <dsp:txXfrm>
        <a:off x="5170599" y="733456"/>
        <a:ext cx="2418180" cy="1107517"/>
      </dsp:txXfrm>
    </dsp:sp>
    <dsp:sp modelId="{ACF1ED7E-8F5D-442B-96C3-AC22F2F4CFE3}">
      <dsp:nvSpPr>
        <dsp:cNvPr id="0" name=""/>
        <dsp:cNvSpPr/>
      </dsp:nvSpPr>
      <dsp:spPr>
        <a:xfrm>
          <a:off x="4594005" y="4025877"/>
          <a:ext cx="2538008" cy="1227345"/>
        </a:xfrm>
        <a:prstGeom prst="roundRect">
          <a:avLst/>
        </a:prstGeom>
        <a:solidFill>
          <a:srgbClr val="F58D7B"/>
        </a:solidFill>
        <a:ln w="1587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100000"/>
            </a:lnSpc>
            <a:spcBef>
              <a:spcPct val="0"/>
            </a:spcBef>
            <a:spcAft>
              <a:spcPts val="0"/>
            </a:spcAft>
          </a:pPr>
          <a:r>
            <a:rPr lang="fr-FR" sz="2100" b="1" kern="1200" smtClean="0"/>
            <a:t>Echanges académiques</a:t>
          </a:r>
          <a:r>
            <a:rPr lang="fr-FR" sz="1400" kern="1200" smtClean="0"/>
            <a:t/>
          </a:r>
          <a:br>
            <a:rPr lang="fr-FR" sz="1400" kern="1200" smtClean="0"/>
          </a:br>
          <a:r>
            <a:rPr lang="fr-FR" sz="1400" kern="1200" smtClean="0"/>
            <a:t>blogs scientifiques</a:t>
          </a:r>
        </a:p>
        <a:p>
          <a:pPr lvl="0" algn="ctr" defTabSz="933450">
            <a:lnSpc>
              <a:spcPct val="100000"/>
            </a:lnSpc>
            <a:spcBef>
              <a:spcPct val="0"/>
            </a:spcBef>
            <a:spcAft>
              <a:spcPts val="0"/>
            </a:spcAft>
          </a:pPr>
          <a:r>
            <a:rPr lang="fr-FR" sz="1400" kern="1200" smtClean="0"/>
            <a:t>plateformes de </a:t>
          </a:r>
          <a:r>
            <a:rPr lang="fr-FR" sz="1400" i="1" kern="1200" smtClean="0"/>
            <a:t>peer-review</a:t>
          </a:r>
        </a:p>
      </dsp:txBody>
      <dsp:txXfrm>
        <a:off x="4653919" y="4085791"/>
        <a:ext cx="2418180" cy="1107517"/>
      </dsp:txXfrm>
    </dsp:sp>
    <dsp:sp modelId="{F0135A81-162A-4DA5-8F0F-6F51C7F47CD7}">
      <dsp:nvSpPr>
        <dsp:cNvPr id="0" name=""/>
        <dsp:cNvSpPr/>
      </dsp:nvSpPr>
      <dsp:spPr>
        <a:xfrm>
          <a:off x="1314678" y="4046827"/>
          <a:ext cx="2538008" cy="1227345"/>
        </a:xfrm>
        <a:prstGeom prst="roundRect">
          <a:avLst/>
        </a:prstGeom>
        <a:solidFill>
          <a:srgbClr val="7F4339"/>
        </a:solidFill>
        <a:ln w="1587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100000"/>
            </a:lnSpc>
            <a:spcBef>
              <a:spcPct val="0"/>
            </a:spcBef>
            <a:spcAft>
              <a:spcPts val="0"/>
            </a:spcAft>
          </a:pPr>
          <a:r>
            <a:rPr lang="fr-FR" sz="2100" b="1" kern="1200" smtClean="0"/>
            <a:t>Médias sociaux</a:t>
          </a:r>
          <a:br>
            <a:rPr lang="fr-FR" sz="2100" b="1" kern="1200" smtClean="0"/>
          </a:br>
          <a:r>
            <a:rPr lang="fr-FR" sz="1400" kern="1200" smtClean="0"/>
            <a:t>réseaux sociaux</a:t>
          </a:r>
        </a:p>
        <a:p>
          <a:pPr lvl="0" algn="ctr" defTabSz="933450">
            <a:lnSpc>
              <a:spcPct val="100000"/>
            </a:lnSpc>
            <a:spcBef>
              <a:spcPct val="0"/>
            </a:spcBef>
            <a:spcAft>
              <a:spcPts val="0"/>
            </a:spcAft>
          </a:pPr>
          <a:r>
            <a:rPr lang="fr-FR" sz="1400" kern="1200" smtClean="0"/>
            <a:t>Wikipédia</a:t>
          </a:r>
        </a:p>
        <a:p>
          <a:pPr lvl="0" algn="ctr" defTabSz="933450">
            <a:lnSpc>
              <a:spcPct val="100000"/>
            </a:lnSpc>
            <a:spcBef>
              <a:spcPct val="0"/>
            </a:spcBef>
            <a:spcAft>
              <a:spcPts val="0"/>
            </a:spcAft>
          </a:pPr>
          <a:r>
            <a:rPr lang="fr-FR" sz="1400" kern="1200" smtClean="0"/>
            <a:t>plateformes de contenu</a:t>
          </a:r>
          <a:endParaRPr lang="fr-FR" sz="1400" kern="1200"/>
        </a:p>
      </dsp:txBody>
      <dsp:txXfrm>
        <a:off x="1374592" y="4106741"/>
        <a:ext cx="2418180" cy="1107517"/>
      </dsp:txXfrm>
    </dsp:sp>
    <dsp:sp modelId="{A9EA08C1-B7CC-4B05-A132-E836680DEB11}">
      <dsp:nvSpPr>
        <dsp:cNvPr id="0" name=""/>
        <dsp:cNvSpPr/>
      </dsp:nvSpPr>
      <dsp:spPr>
        <a:xfrm>
          <a:off x="845332" y="673445"/>
          <a:ext cx="2538008" cy="1227345"/>
        </a:xfrm>
        <a:prstGeom prst="roundRect">
          <a:avLst/>
        </a:prstGeom>
        <a:solidFill>
          <a:srgbClr val="7F4339"/>
        </a:solidFill>
        <a:ln w="15875" cap="rnd"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100000"/>
            </a:lnSpc>
            <a:spcBef>
              <a:spcPct val="0"/>
            </a:spcBef>
            <a:spcAft>
              <a:spcPts val="0"/>
            </a:spcAft>
          </a:pPr>
          <a:r>
            <a:rPr lang="fr-FR" sz="2100" b="1" kern="1200" smtClean="0"/>
            <a:t>Médias traditionnels</a:t>
          </a:r>
        </a:p>
        <a:p>
          <a:pPr lvl="0" algn="ctr" defTabSz="933450">
            <a:lnSpc>
              <a:spcPct val="100000"/>
            </a:lnSpc>
            <a:spcBef>
              <a:spcPct val="0"/>
            </a:spcBef>
            <a:spcAft>
              <a:spcPts val="0"/>
            </a:spcAft>
          </a:pPr>
          <a:r>
            <a:rPr lang="fr-FR" sz="1400" kern="1200" smtClean="0"/>
            <a:t>sites internet</a:t>
          </a:r>
        </a:p>
        <a:p>
          <a:pPr lvl="0" algn="ctr" defTabSz="933450">
            <a:lnSpc>
              <a:spcPct val="100000"/>
            </a:lnSpc>
            <a:spcBef>
              <a:spcPct val="0"/>
            </a:spcBef>
            <a:spcAft>
              <a:spcPts val="0"/>
            </a:spcAft>
          </a:pPr>
          <a:r>
            <a:rPr lang="fr-FR" sz="1400" kern="1200" smtClean="0"/>
            <a:t>journaux</a:t>
          </a:r>
          <a:endParaRPr lang="fr-FR" sz="1400" kern="1200"/>
        </a:p>
      </dsp:txBody>
      <dsp:txXfrm>
        <a:off x="905246" y="733359"/>
        <a:ext cx="2418180" cy="1107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D227332-C82E-4910-920B-ACFB4CA891F4}" type="datetimeFigureOut">
              <a:rPr lang="fr-FR" smtClean="0"/>
              <a:t>16/03/2016</a:t>
            </a:fld>
            <a:endParaRPr lang="fr-FR"/>
          </a:p>
        </p:txBody>
      </p:sp>
      <p:sp>
        <p:nvSpPr>
          <p:cNvPr id="4" name="Espace réservé du pied de page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3A114A05-799A-42AC-BD35-60E54CD9596F}" type="slidenum">
              <a:rPr lang="fr-FR" smtClean="0"/>
              <a:t>‹N°›</a:t>
            </a:fld>
            <a:endParaRPr lang="fr-FR"/>
          </a:p>
        </p:txBody>
      </p:sp>
    </p:spTree>
    <p:extLst>
      <p:ext uri="{BB962C8B-B14F-4D97-AF65-F5344CB8AC3E}">
        <p14:creationId xmlns:p14="http://schemas.microsoft.com/office/powerpoint/2010/main" val="1501157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800">
                <a:latin typeface="Times New Roman" panose="02020603050405020304" pitchFamily="18" charset="0"/>
                <a:cs typeface="Times New Roman" panose="02020603050405020304" pitchFamily="18" charset="0"/>
              </a:defRPr>
            </a:lvl1pPr>
          </a:lstStyle>
          <a:p>
            <a:endParaRPr lang="fr-FR"/>
          </a:p>
        </p:txBody>
      </p:sp>
    </p:spTree>
    <p:extLst>
      <p:ext uri="{BB962C8B-B14F-4D97-AF65-F5344CB8AC3E}">
        <p14:creationId xmlns:p14="http://schemas.microsoft.com/office/powerpoint/2010/main" val="16543269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kern="1200">
        <a:solidFill>
          <a:schemeClr val="tx1"/>
        </a:solidFill>
        <a:latin typeface="Times New Roman" panose="02020603050405020304" pitchFamily="18" charset="0"/>
        <a:ea typeface="+mn-ea"/>
        <a:cs typeface="Times New Roman" panose="02020603050405020304" pitchFamily="18" charset="0"/>
      </a:defRPr>
    </a:lvl1pPr>
    <a:lvl2pPr marL="192088" indent="-100013" algn="l" defTabSz="914400" rtl="0" eaLnBrk="1" latinLnBrk="0" hangingPunct="1">
      <a:tabLst>
        <a:tab pos="173038" algn="l"/>
      </a:tabLst>
      <a:defRPr sz="1100" kern="1200">
        <a:solidFill>
          <a:schemeClr val="tx1"/>
        </a:solidFill>
        <a:latin typeface="Times New Roman" panose="02020603050405020304" pitchFamily="18" charset="0"/>
        <a:ea typeface="+mn-ea"/>
        <a:cs typeface="Times New Roman" panose="02020603050405020304" pitchFamily="18" charset="0"/>
      </a:defRPr>
    </a:lvl2pPr>
    <a:lvl3pPr marL="358775" indent="-185738" algn="l" defTabSz="914400" rtl="0" eaLnBrk="1" latinLnBrk="0" hangingPunct="1">
      <a:defRPr sz="1100" kern="1200">
        <a:solidFill>
          <a:schemeClr val="tx1"/>
        </a:solidFill>
        <a:latin typeface="Times New Roman" panose="02020603050405020304" pitchFamily="18" charset="0"/>
        <a:ea typeface="+mn-ea"/>
        <a:cs typeface="Times New Roman" panose="02020603050405020304" pitchFamily="18" charset="0"/>
      </a:defRPr>
    </a:lvl3pPr>
    <a:lvl4pPr marL="531813" indent="-173038" algn="l" defTabSz="914400" rtl="0" eaLnBrk="1" latinLnBrk="0" hangingPunct="1">
      <a:defRPr sz="1100" kern="1200">
        <a:solidFill>
          <a:schemeClr val="tx1"/>
        </a:solidFill>
        <a:latin typeface="Times New Roman" panose="02020603050405020304" pitchFamily="18" charset="0"/>
        <a:ea typeface="+mn-ea"/>
        <a:cs typeface="Times New Roman" panose="02020603050405020304" pitchFamily="18" charset="0"/>
      </a:defRPr>
    </a:lvl4pPr>
    <a:lvl5pPr marL="531813" indent="-173038" algn="l" defTabSz="914400" rtl="0" eaLnBrk="1" latinLnBrk="0" hangingPunct="1">
      <a:defRPr sz="8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a:t>
            </a:r>
            <a:r>
              <a:rPr lang="fr-FR" dirty="0" smtClean="0"/>
              <a:t>sur le site de l’INHA</a:t>
            </a:r>
            <a:r>
              <a:rPr lang="fr-FR" baseline="0" dirty="0" smtClean="0"/>
              <a:t> </a:t>
            </a:r>
            <a:r>
              <a:rPr lang="fr-FR" dirty="0" smtClean="0"/>
              <a:t>(http</a:t>
            </a:r>
            <a:r>
              <a:rPr lang="fr-FR" dirty="0"/>
              <a:t>://</a:t>
            </a:r>
            <a:r>
              <a:rPr lang="fr-FR" dirty="0" smtClean="0"/>
              <a:t>www.inha.fr/fr/agenda/parcourir-par-annee/en-2016/mars-2016/lundis-du-numerique-de-l-inha-reseaux-sociaux-academiques-et-nouvelles-metriques-de-la-recherche.html)</a:t>
            </a:r>
            <a:endParaRPr lang="fr-FR" dirty="0"/>
          </a:p>
          <a:p>
            <a:endParaRPr lang="fr-FR" dirty="0" smtClean="0"/>
          </a:p>
          <a:p>
            <a:r>
              <a:rPr lang="fr-FR" b="0" dirty="0" smtClean="0"/>
              <a:t>«</a:t>
            </a:r>
            <a:r>
              <a:rPr lang="fr-FR" b="1" dirty="0" smtClean="0"/>
              <a:t> L’impact </a:t>
            </a:r>
            <a:r>
              <a:rPr lang="fr-FR" b="1" dirty="0"/>
              <a:t>de la recherche scientifique sur la société est progressivement devenu, ces dernières années, un critère important d'évaluation de la carrière des chercheurs, formalisé par exemple dans le </a:t>
            </a:r>
            <a:r>
              <a:rPr lang="fr-FR" b="1" i="1" dirty="0" err="1"/>
              <a:t>Research</a:t>
            </a:r>
            <a:r>
              <a:rPr lang="fr-FR" b="1" i="1" dirty="0"/>
              <a:t> Excellence Framework </a:t>
            </a:r>
            <a:r>
              <a:rPr lang="fr-FR" b="1" dirty="0"/>
              <a:t>mis en place au Royaume-Uni</a:t>
            </a:r>
            <a:r>
              <a:rPr lang="fr-FR" dirty="0"/>
              <a:t>.</a:t>
            </a:r>
          </a:p>
          <a:p>
            <a:r>
              <a:rPr lang="fr-FR" dirty="0"/>
              <a:t>Dans un contexte de concurrence accrue entre individus et institutions, les chercheurs ont par ailleurs activement investi les réseaux sociaux, spécialisés ou à destination du grand public. De nouvelles métriques de la recherche, conçues pour compléter les indicateurs bibliométriques traditionnels, se mettent en place pour quantifier les résultats de ces nouveaux supports de la communication et de la publication scientifiques. </a:t>
            </a:r>
            <a:r>
              <a:rPr lang="fr-FR" dirty="0" smtClean="0"/>
              <a:t>L’intervention </a:t>
            </a:r>
            <a:r>
              <a:rPr lang="fr-FR" dirty="0"/>
              <a:t>se donne pour objectif de faire le point de l'évolution actuelle en ces domaines, en insistant particulièrement sur les enjeux et les limites de ce type de services pour les institutions scientifiques</a:t>
            </a:r>
            <a:r>
              <a:rPr lang="fr-FR" dirty="0" smtClean="0"/>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r>
              <a:rPr lang="fr-FR" dirty="0" smtClean="0"/>
              <a:t>1</a:t>
            </a:r>
            <a:endParaRPr lang="fr-FR" dirty="0"/>
          </a:p>
        </p:txBody>
      </p:sp>
    </p:spTree>
    <p:extLst>
      <p:ext uri="{BB962C8B-B14F-4D97-AF65-F5344CB8AC3E}">
        <p14:creationId xmlns:p14="http://schemas.microsoft.com/office/powerpoint/2010/main" val="168849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i="1" u="sng" cap="small" dirty="0"/>
              <a:t>3. Les métriques des réseaux sociaux académiques</a:t>
            </a:r>
          </a:p>
          <a:p>
            <a:pPr lvl="1"/>
            <a:r>
              <a:rPr lang="fr-FR" u="sng" dirty="0" smtClean="0"/>
              <a:t>3.1. des </a:t>
            </a:r>
            <a:r>
              <a:rPr lang="fr-FR" b="1" u="sng" dirty="0"/>
              <a:t>points communs</a:t>
            </a:r>
          </a:p>
          <a:p>
            <a:pPr lvl="2"/>
            <a:r>
              <a:rPr lang="fr-FR" dirty="0" smtClean="0"/>
              <a:t>- statistiques </a:t>
            </a:r>
            <a:r>
              <a:rPr lang="fr-FR" dirty="0"/>
              <a:t>de </a:t>
            </a:r>
            <a:r>
              <a:rPr lang="fr-FR" b="1" dirty="0"/>
              <a:t>consultations</a:t>
            </a:r>
            <a:r>
              <a:rPr lang="fr-FR" dirty="0"/>
              <a:t> : nombre de vues, de </a:t>
            </a:r>
            <a:r>
              <a:rPr lang="fr-FR" dirty="0" smtClean="0"/>
              <a:t>téléchargements, pays d’origine de l’action…</a:t>
            </a:r>
            <a:r>
              <a:rPr lang="fr-FR" i="1" dirty="0" smtClean="0"/>
              <a:t> </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visualisation par </a:t>
            </a:r>
            <a:r>
              <a:rPr lang="fr-FR" b="1" i="1" dirty="0" err="1" smtClean="0"/>
              <a:t>dashboards</a:t>
            </a:r>
            <a:r>
              <a:rPr lang="fr-FR" i="1" baseline="0" dirty="0" smtClean="0"/>
              <a:t> </a:t>
            </a:r>
            <a:r>
              <a:rPr lang="fr-FR" i="0" baseline="0" dirty="0" smtClean="0"/>
              <a:t>(public ou non)</a:t>
            </a:r>
            <a:endParaRPr lang="fr-FR" i="0" dirty="0" smtClean="0"/>
          </a:p>
          <a:p>
            <a:pPr lvl="2"/>
            <a:endParaRPr lang="fr-FR" dirty="0"/>
          </a:p>
          <a:p>
            <a:pPr lvl="1"/>
            <a:r>
              <a:rPr lang="fr-FR" u="sng" dirty="0" smtClean="0"/>
              <a:t>3.2. quelques </a:t>
            </a:r>
            <a:r>
              <a:rPr lang="fr-FR" b="1" u="sng" dirty="0" smtClean="0"/>
              <a:t>différences</a:t>
            </a:r>
            <a:endParaRPr lang="fr-FR" u="sng" dirty="0" smtClean="0"/>
          </a:p>
          <a:p>
            <a:pPr marL="173037" lvl="2" indent="0"/>
            <a:r>
              <a:rPr lang="fr-FR" dirty="0" smtClean="0"/>
              <a:t>- propres indicateurs : </a:t>
            </a:r>
            <a:r>
              <a:rPr lang="fr-FR" b="1" dirty="0" smtClean="0"/>
              <a:t>métriques maison </a:t>
            </a:r>
          </a:p>
          <a:p>
            <a:pPr marL="358775" lvl="3" indent="0"/>
            <a:r>
              <a:rPr lang="fr-FR" dirty="0" smtClean="0"/>
              <a:t>- ResearchGate</a:t>
            </a:r>
            <a:endParaRPr lang="fr-FR" baseline="0" dirty="0" smtClean="0"/>
          </a:p>
          <a:p>
            <a:pPr marL="358775" lvl="4" indent="0">
              <a:buFontTx/>
              <a:buNone/>
            </a:pPr>
            <a:r>
              <a:rPr lang="fr-FR" sz="1100" baseline="0" dirty="0" smtClean="0"/>
              <a:t>     - </a:t>
            </a:r>
            <a:r>
              <a:rPr lang="fr-FR" sz="1100" b="1" i="1" baseline="0" dirty="0" smtClean="0"/>
              <a:t>impact points </a:t>
            </a:r>
            <a:r>
              <a:rPr lang="fr-FR" sz="1100" baseline="0" dirty="0" smtClean="0"/>
              <a:t>qui sont un cumul des facteurs d’impact des revues où les articles sont publiés (https://www.quora.com/What-are-impact-points-on-ResearchGate/answer/Ijad-Madisch?srid=f5t&amp;share=1)</a:t>
            </a:r>
            <a:endParaRPr lang="fr-FR" sz="1100" dirty="0" smtClean="0"/>
          </a:p>
          <a:p>
            <a:pPr marL="358775" lvl="4" indent="0">
              <a:buFontTx/>
              <a:buNone/>
            </a:pPr>
            <a:r>
              <a:rPr lang="fr-FR" sz="1100" dirty="0" smtClean="0"/>
              <a:t>     - </a:t>
            </a:r>
            <a:r>
              <a:rPr lang="fr-FR" sz="1100" b="1" i="1" dirty="0" smtClean="0"/>
              <a:t>RG score</a:t>
            </a:r>
            <a:r>
              <a:rPr lang="fr-FR" sz="1100" b="1" dirty="0" smtClean="0"/>
              <a:t> </a:t>
            </a:r>
            <a:r>
              <a:rPr lang="fr-FR" sz="1100" dirty="0" smtClean="0"/>
              <a:t>qui calcule</a:t>
            </a:r>
            <a:r>
              <a:rPr lang="fr-FR" sz="1100" baseline="0" dirty="0" smtClean="0"/>
              <a:t> l’activité sur le réseau (</a:t>
            </a:r>
            <a:r>
              <a:rPr lang="fr-FR" sz="1100" dirty="0" smtClean="0"/>
              <a:t>https://www.researchgate.net/publicprofile.RGScoreFAQ.html), permettant ainsi de ne</a:t>
            </a:r>
            <a:r>
              <a:rPr lang="fr-FR" sz="1100" baseline="0" dirty="0" smtClean="0"/>
              <a:t> pas prendre en compte que les publications mais des contributions plus larges (biais en faveur</a:t>
            </a:r>
            <a:r>
              <a:rPr lang="fr-FR" sz="1100" dirty="0" smtClean="0"/>
              <a:t> des jeunes chercheurs)</a:t>
            </a:r>
            <a:endParaRPr lang="fr-FR" sz="1100" baseline="0" dirty="0" smtClean="0"/>
          </a:p>
          <a:p>
            <a:pPr marL="358775" lvl="4" indent="0">
              <a:buFontTx/>
              <a:buNone/>
            </a:pPr>
            <a:r>
              <a:rPr lang="fr-FR" sz="1100" dirty="0" smtClean="0"/>
              <a:t>- Academia</a:t>
            </a:r>
            <a:r>
              <a:rPr lang="fr-FR" sz="1100" baseline="0" dirty="0" smtClean="0"/>
              <a:t> </a:t>
            </a:r>
          </a:p>
          <a:p>
            <a:pPr marL="358775" lvl="4" indent="0">
              <a:buFontTx/>
              <a:buNone/>
            </a:pPr>
            <a:r>
              <a:rPr lang="fr-FR" sz="1100" baseline="0" dirty="0" smtClean="0"/>
              <a:t>     - </a:t>
            </a:r>
            <a:r>
              <a:rPr lang="fr-FR" sz="1100" b="1" dirty="0" smtClean="0"/>
              <a:t>Top</a:t>
            </a:r>
            <a:r>
              <a:rPr lang="fr-FR" sz="1100" dirty="0" smtClean="0"/>
              <a:t> (centiles, http://support.academia.edu/customer/en/portal/articles/1676389-percentiles)</a:t>
            </a:r>
          </a:p>
          <a:p>
            <a:pPr lvl="2"/>
            <a:r>
              <a:rPr lang="fr-FR" dirty="0" smtClean="0">
                <a:sym typeface="Wingdings" panose="05000000000000000000" pitchFamily="2" charset="2"/>
              </a:rPr>
              <a:t> peuvent être des fournisseurs de métries</a:t>
            </a:r>
            <a:endParaRPr lang="fr-FR" dirty="0" smtClean="0"/>
          </a:p>
          <a:p>
            <a:pPr lvl="2"/>
            <a:endParaRPr lang="fr-FR" dirty="0"/>
          </a:p>
          <a:p>
            <a:pPr lvl="1"/>
            <a:r>
              <a:rPr lang="fr-FR" u="sng" dirty="0" smtClean="0"/>
              <a:t>3.3. mais </a:t>
            </a:r>
            <a:r>
              <a:rPr lang="fr-FR" b="1" u="sng" dirty="0" smtClean="0"/>
              <a:t>pour quels buts</a:t>
            </a:r>
            <a:r>
              <a:rPr lang="fr-FR" u="sng" dirty="0" smtClean="0"/>
              <a:t> ?</a:t>
            </a:r>
            <a:endParaRPr lang="fr-FR" b="1" u="sng" dirty="0"/>
          </a:p>
          <a:p>
            <a:pPr marL="266700" lvl="2" indent="-88900"/>
            <a:r>
              <a:rPr lang="fr-FR" dirty="0" smtClean="0"/>
              <a:t>- idée initiale : plutôt </a:t>
            </a:r>
            <a:r>
              <a:rPr lang="fr-FR" dirty="0"/>
              <a:t>un but </a:t>
            </a:r>
            <a:r>
              <a:rPr lang="fr-FR" dirty="0" smtClean="0"/>
              <a:t>d’</a:t>
            </a:r>
            <a:r>
              <a:rPr lang="fr-FR" b="1" dirty="0" smtClean="0"/>
              <a:t>autoévaluation</a:t>
            </a:r>
            <a:r>
              <a:rPr lang="fr-FR" b="0" i="0" dirty="0" smtClean="0"/>
              <a:t>, voire d’</a:t>
            </a:r>
            <a:r>
              <a:rPr lang="fr-FR" b="1" i="0" dirty="0" smtClean="0"/>
              <a:t>analyse</a:t>
            </a:r>
            <a:r>
              <a:rPr lang="fr-FR" b="0" i="0" dirty="0" smtClean="0"/>
              <a:t> (mise</a:t>
            </a:r>
            <a:r>
              <a:rPr lang="fr-FR" b="0" i="0" baseline="0" dirty="0" smtClean="0"/>
              <a:t> en place d’une offre premium chez Academia en 03/2016, http://support.academia.edu/customer/en/portal/articles/2293025-premium) et d</a:t>
            </a:r>
            <a:r>
              <a:rPr lang="fr-FR" b="0" i="0" dirty="0" smtClean="0"/>
              <a:t>e </a:t>
            </a:r>
            <a:r>
              <a:rPr lang="fr-FR" b="1" i="0" dirty="0" smtClean="0"/>
              <a:t>mise en relation</a:t>
            </a:r>
            <a:r>
              <a:rPr lang="fr-FR" b="0" i="0" dirty="0" smtClean="0"/>
              <a:t> (sur ResearchGate,</a:t>
            </a:r>
            <a:r>
              <a:rPr lang="fr-FR" b="0" i="0" baseline="0" dirty="0" smtClean="0"/>
              <a:t> il est possible de savoir quel chercheur vous télécharge)</a:t>
            </a:r>
          </a:p>
          <a:p>
            <a:pPr marL="173037" lvl="2" indent="0"/>
            <a:r>
              <a:rPr lang="fr-FR" b="0" i="0" baseline="0" dirty="0" smtClean="0"/>
              <a:t>- mais </a:t>
            </a:r>
            <a:r>
              <a:rPr lang="fr-FR" b="1" i="0" baseline="0" dirty="0" smtClean="0"/>
              <a:t>but commercial également</a:t>
            </a:r>
          </a:p>
          <a:p>
            <a:pPr marL="361950" lvl="2" indent="0"/>
            <a:r>
              <a:rPr lang="fr-FR" b="0" i="0" baseline="0" dirty="0" smtClean="0"/>
              <a:t>- outil </a:t>
            </a:r>
            <a:r>
              <a:rPr lang="fr-FR" b="1" i="0" baseline="0" dirty="0" smtClean="0"/>
              <a:t>marketing</a:t>
            </a:r>
            <a:r>
              <a:rPr lang="fr-FR" b="0" i="0" baseline="0" dirty="0" smtClean="0"/>
              <a:t> : moyen de pousser les chercheurs à se créer un compte (</a:t>
            </a:r>
            <a:r>
              <a:rPr lang="fr-FR" baseline="0" dirty="0" smtClean="0"/>
              <a:t>P. </a:t>
            </a:r>
            <a:r>
              <a:rPr lang="fr-FR" baseline="0" dirty="0" err="1" smtClean="0"/>
              <a:t>Kraker</a:t>
            </a:r>
            <a:r>
              <a:rPr lang="fr-FR" baseline="0" dirty="0" smtClean="0"/>
              <a:t>, K. Jordan et E. </a:t>
            </a:r>
            <a:r>
              <a:rPr lang="fr-FR" baseline="0" dirty="0" err="1" smtClean="0"/>
              <a:t>Lex</a:t>
            </a:r>
            <a:r>
              <a:rPr lang="fr-FR" baseline="0" dirty="0" smtClean="0"/>
              <a:t>, 2015, http://blogs.lse.ac.uk/impactofsocialsciences/2015/12/09/the-researchgate-score-a-good-example-of-a-bad-metric/) – </a:t>
            </a:r>
            <a:r>
              <a:rPr lang="fr-FR" b="1" i="1" baseline="0" dirty="0" err="1" smtClean="0"/>
              <a:t>gamification</a:t>
            </a:r>
            <a:r>
              <a:rPr lang="fr-FR" baseline="0" dirty="0" smtClean="0"/>
              <a:t> de la visibilité du chercheur et de la concurrence entre les chercheurs</a:t>
            </a:r>
          </a:p>
          <a:p>
            <a:pPr marL="361950" lvl="2" indent="0"/>
            <a:r>
              <a:rPr lang="fr-FR" b="0" i="0" baseline="0" dirty="0" smtClean="0"/>
              <a:t>- </a:t>
            </a:r>
            <a:r>
              <a:rPr lang="fr-FR" b="1" i="0" baseline="0" dirty="0" smtClean="0"/>
              <a:t>produit commercial </a:t>
            </a:r>
            <a:r>
              <a:rPr lang="fr-FR" b="0" i="0" baseline="0" dirty="0" smtClean="0"/>
              <a:t>: fournir des informations à des compagnies de R&amp;D sur les articles qui ont le plus d’impact (cf. R. Price, fondateur d’Academia, in </a:t>
            </a:r>
            <a:r>
              <a:rPr lang="en-US" b="0" i="0" baseline="0" dirty="0" smtClean="0"/>
              <a:t>H. Peters, 2013, http://hybridpublishing.org/2013/01/a-quick-glance-at-business-models-of-academic-social-networking-services/)</a:t>
            </a:r>
            <a:endParaRPr lang="fr-FR" b="0" i="0" dirty="0" smtClean="0"/>
          </a:p>
          <a:p>
            <a:pPr lvl="2"/>
            <a:r>
              <a:rPr lang="fr-FR" i="0" u="none" baseline="0" dirty="0" smtClean="0"/>
              <a:t>	</a:t>
            </a:r>
            <a:r>
              <a:rPr lang="fr-FR" i="0" u="none" baseline="0" dirty="0" smtClean="0">
                <a:sym typeface="Wingdings" panose="05000000000000000000" pitchFamily="2" charset="2"/>
              </a:rPr>
              <a:t> </a:t>
            </a:r>
            <a:r>
              <a:rPr lang="fr-FR" i="0" u="none" baseline="0" dirty="0" smtClean="0"/>
              <a:t>fin 2015, </a:t>
            </a:r>
            <a:r>
              <a:rPr lang="fr-FR" dirty="0" smtClean="0"/>
              <a:t>mise en place d’un</a:t>
            </a:r>
            <a:r>
              <a:rPr lang="fr-FR" i="1" dirty="0" smtClean="0"/>
              <a:t> </a:t>
            </a:r>
            <a:r>
              <a:rPr lang="fr-FR" b="1" i="1" dirty="0" err="1" smtClean="0"/>
              <a:t>AuthorRank</a:t>
            </a:r>
            <a:r>
              <a:rPr lang="fr-FR" b="1" i="1" dirty="0" smtClean="0"/>
              <a:t> </a:t>
            </a:r>
            <a:r>
              <a:rPr lang="fr-FR" b="1" i="0" dirty="0" smtClean="0"/>
              <a:t>et d’un</a:t>
            </a:r>
            <a:r>
              <a:rPr lang="fr-FR" b="1" i="0" baseline="0" dirty="0" smtClean="0"/>
              <a:t> </a:t>
            </a:r>
            <a:r>
              <a:rPr lang="fr-FR" b="1" i="1" baseline="0" dirty="0" err="1" smtClean="0"/>
              <a:t>PaperRank</a:t>
            </a:r>
            <a:r>
              <a:rPr lang="fr-FR" b="1" i="1" baseline="0" dirty="0" smtClean="0"/>
              <a:t> </a:t>
            </a:r>
            <a:r>
              <a:rPr lang="fr-FR" i="0" u="none" baseline="0" dirty="0" smtClean="0"/>
              <a:t>sur Academia basés sur les recommandations par les autres chercheurs, un peu sur le principe du peer-review (http://support.academia.edu/customer/portal/articles/2201342 et M. </a:t>
            </a:r>
            <a:r>
              <a:rPr lang="fr-FR" i="0" u="none" baseline="0" dirty="0" err="1" smtClean="0"/>
              <a:t>Lynley</a:t>
            </a:r>
            <a:r>
              <a:rPr lang="fr-FR" i="0" u="none" baseline="0" dirty="0" smtClean="0"/>
              <a:t>, 2015, http://techcrunch.com/2015/11/04/academia-a-startup-that-hosts-scientific-papers-looks-to-score-the-best-studies/)</a:t>
            </a:r>
            <a:endParaRPr lang="fr-FR" i="1" dirty="0" smtClean="0"/>
          </a:p>
          <a:p>
            <a:r>
              <a:rPr lang="fr-FR" dirty="0"/>
              <a:t> </a:t>
            </a:r>
          </a:p>
          <a:p>
            <a:r>
              <a:rPr lang="fr-FR" dirty="0" smtClean="0"/>
              <a:t>pour aller plus loin :</a:t>
            </a:r>
          </a:p>
          <a:p>
            <a:r>
              <a:rPr lang="fr-FR" dirty="0" smtClean="0"/>
              <a:t>- Academia : http://support.academia.edu/customer/en/portal/topics/575525-analytics/articles</a:t>
            </a:r>
          </a:p>
          <a:p>
            <a:r>
              <a:rPr lang="fr-FR" dirty="0" smtClean="0"/>
              <a:t>- ResearchGate</a:t>
            </a:r>
            <a:r>
              <a:rPr lang="fr-FR" baseline="0" dirty="0" smtClean="0"/>
              <a:t> : </a:t>
            </a:r>
            <a:r>
              <a:rPr lang="fr-FR" dirty="0" smtClean="0"/>
              <a:t>https://explore.researchgate.net/display/support/Stats+page</a:t>
            </a:r>
            <a:endParaRPr lang="fr-FR" dirty="0"/>
          </a:p>
        </p:txBody>
      </p:sp>
      <p:sp>
        <p:nvSpPr>
          <p:cNvPr id="4" name="Espace réservé du numéro de diapositive 3"/>
          <p:cNvSpPr>
            <a:spLocks noGrp="1"/>
          </p:cNvSpPr>
          <p:nvPr>
            <p:ph type="sldNum" sz="quarter" idx="10"/>
          </p:nvPr>
        </p:nvSpPr>
        <p:spPr/>
        <p:txBody>
          <a:bodyPr/>
          <a:lstStyle/>
          <a:p>
            <a:r>
              <a:rPr lang="fr-FR" dirty="0" smtClean="0"/>
              <a:t>10</a:t>
            </a:r>
            <a:endParaRPr lang="fr-FR" dirty="0"/>
          </a:p>
        </p:txBody>
      </p:sp>
    </p:spTree>
    <p:extLst>
      <p:ext uri="{BB962C8B-B14F-4D97-AF65-F5344CB8AC3E}">
        <p14:creationId xmlns:p14="http://schemas.microsoft.com/office/powerpoint/2010/main" val="73521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Le nouveau marché de la visibilité</a:t>
            </a:r>
          </a:p>
          <a:p>
            <a:r>
              <a:rPr lang="fr-FR" dirty="0" smtClean="0"/>
              <a:t>2. Des métriques</a:t>
            </a:r>
            <a:r>
              <a:rPr lang="fr-FR" baseline="0" dirty="0" smtClean="0"/>
              <a:t> de réseaux sociaux en question</a:t>
            </a:r>
          </a:p>
          <a:p>
            <a:r>
              <a:rPr lang="fr-FR" baseline="0" dirty="0" smtClean="0"/>
              <a:t>3. De nouvelles métriques en question</a:t>
            </a:r>
            <a:endParaRPr lang="fr-FR" dirty="0"/>
          </a:p>
        </p:txBody>
      </p:sp>
      <p:sp>
        <p:nvSpPr>
          <p:cNvPr id="4" name="Espace réservé du numéro de diapositive 3"/>
          <p:cNvSpPr>
            <a:spLocks noGrp="1"/>
          </p:cNvSpPr>
          <p:nvPr>
            <p:ph type="sldNum" sz="quarter" idx="10"/>
          </p:nvPr>
        </p:nvSpPr>
        <p:spPr/>
        <p:txBody>
          <a:bodyPr/>
          <a:lstStyle/>
          <a:p>
            <a:r>
              <a:rPr lang="fr-FR" dirty="0" smtClean="0"/>
              <a:t>11</a:t>
            </a:r>
            <a:endParaRPr lang="fr-FR" dirty="0"/>
          </a:p>
        </p:txBody>
      </p:sp>
    </p:spTree>
    <p:extLst>
      <p:ext uri="{BB962C8B-B14F-4D97-AF65-F5344CB8AC3E}">
        <p14:creationId xmlns:p14="http://schemas.microsoft.com/office/powerpoint/2010/main" val="278612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 : http://journals.plos.org/plosone/article?id=10.1371%2Fjournal.pone.0041437</a:t>
            </a:r>
          </a:p>
          <a:p>
            <a:endParaRPr lang="fr-FR" dirty="0" smtClean="0"/>
          </a:p>
          <a:p>
            <a:pPr indent="-9525">
              <a:tabLst>
                <a:tab pos="0" algn="l"/>
              </a:tabLst>
            </a:pPr>
            <a:r>
              <a:rPr lang="fr-FR" b="1" i="1" u="sng" cap="small" dirty="0"/>
              <a:t>1. le nouveau marché de la visibilité</a:t>
            </a:r>
          </a:p>
          <a:p>
            <a:pPr lvl="1"/>
            <a:r>
              <a:rPr lang="fr-FR" u="sng" dirty="0" smtClean="0"/>
              <a:t>1.1. </a:t>
            </a:r>
            <a:r>
              <a:rPr lang="fr-FR" b="1" u="sng" dirty="0" smtClean="0"/>
              <a:t>développement de la production </a:t>
            </a:r>
            <a:r>
              <a:rPr lang="fr-FR" u="sng" dirty="0" smtClean="0"/>
              <a:t>scientifique</a:t>
            </a:r>
          </a:p>
          <a:p>
            <a:pPr lvl="1"/>
            <a:r>
              <a:rPr lang="fr-FR" dirty="0" smtClean="0"/>
              <a:t>	- besoin d’outils de </a:t>
            </a:r>
            <a:r>
              <a:rPr lang="fr-FR" b="1" dirty="0" smtClean="0"/>
              <a:t>filtrage</a:t>
            </a:r>
            <a:r>
              <a:rPr lang="fr-FR" dirty="0" smtClean="0"/>
              <a:t> et de navigation</a:t>
            </a:r>
          </a:p>
          <a:p>
            <a:pPr lvl="1"/>
            <a:r>
              <a:rPr lang="fr-FR" dirty="0" smtClean="0"/>
              <a:t>	- besoin d’outils</a:t>
            </a:r>
            <a:r>
              <a:rPr lang="fr-FR" baseline="0" dirty="0" smtClean="0"/>
              <a:t> de mesure de </a:t>
            </a:r>
            <a:r>
              <a:rPr lang="fr-FR" b="1" baseline="0" dirty="0" smtClean="0"/>
              <a:t>l’attention</a:t>
            </a:r>
          </a:p>
          <a:p>
            <a:pPr lvl="1"/>
            <a:r>
              <a:rPr lang="fr-FR" baseline="0" dirty="0" smtClean="0"/>
              <a:t>	- besoin d’instruments de </a:t>
            </a:r>
            <a:r>
              <a:rPr lang="fr-FR" b="1" baseline="0" dirty="0" smtClean="0"/>
              <a:t>veille stratégique et d’aide à la décision </a:t>
            </a:r>
            <a:r>
              <a:rPr lang="fr-FR" baseline="0" dirty="0" smtClean="0"/>
              <a:t>pour les institutions et les financeurs</a:t>
            </a:r>
            <a:endParaRPr lang="fr-FR" dirty="0" smtClean="0"/>
          </a:p>
          <a:p>
            <a:pPr lvl="1"/>
            <a:endParaRPr lang="fr-FR" dirty="0" smtClean="0"/>
          </a:p>
          <a:p>
            <a:pPr lvl="1"/>
            <a:r>
              <a:rPr lang="fr-FR" u="sng" dirty="0" smtClean="0"/>
              <a:t>1.2. de </a:t>
            </a:r>
            <a:r>
              <a:rPr lang="fr-FR" b="1" u="sng" dirty="0"/>
              <a:t>nouveaux services et de nouveaux acteurs </a:t>
            </a:r>
            <a:r>
              <a:rPr lang="fr-FR" dirty="0" smtClean="0"/>
              <a:t>	</a:t>
            </a:r>
          </a:p>
          <a:p>
            <a:pPr lvl="1"/>
            <a:r>
              <a:rPr lang="fr-FR" dirty="0" smtClean="0"/>
              <a:t>	- qui</a:t>
            </a:r>
            <a:r>
              <a:rPr lang="fr-FR" baseline="0" dirty="0" smtClean="0"/>
              <a:t> dit nouveaux besoins, dit nouveaux marchés, et donc (nouveaux) services</a:t>
            </a:r>
            <a:endParaRPr lang="fr-FR" dirty="0" smtClean="0"/>
          </a:p>
          <a:p>
            <a:pPr lvl="1"/>
            <a:r>
              <a:rPr lang="fr-FR" dirty="0" smtClean="0"/>
              <a:t>	-</a:t>
            </a:r>
            <a:r>
              <a:rPr lang="fr-FR" baseline="0" dirty="0" smtClean="0"/>
              <a:t> </a:t>
            </a:r>
            <a:r>
              <a:rPr lang="fr-FR" b="1" baseline="0" dirty="0" smtClean="0"/>
              <a:t>secteur concurrentiel </a:t>
            </a:r>
            <a:r>
              <a:rPr lang="fr-FR" baseline="0" dirty="0" smtClean="0"/>
              <a:t>: services </a:t>
            </a:r>
            <a:r>
              <a:rPr lang="fr-FR" dirty="0" smtClean="0"/>
              <a:t>(partiellement au moins) commerciaux avec des politiques différenciées (modèle économique, services et publics) ; plusieurs projets avortés</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b="1" dirty="0" smtClean="0"/>
              <a:t>outils et lieux</a:t>
            </a:r>
            <a:r>
              <a:rPr lang="fr-FR" b="1" baseline="0" dirty="0" smtClean="0"/>
              <a:t> </a:t>
            </a:r>
            <a:r>
              <a:rPr lang="fr-FR" b="1" dirty="0" smtClean="0"/>
              <a:t>différents </a:t>
            </a:r>
            <a:r>
              <a:rPr lang="fr-FR" dirty="0" smtClean="0"/>
              <a:t>:</a:t>
            </a:r>
            <a:r>
              <a:rPr lang="fr-FR" baseline="0" dirty="0" smtClean="0"/>
              <a:t> incorporation sur une plateforme (ex. : PLOS), services spécifiques (ex. : </a:t>
            </a:r>
            <a:r>
              <a:rPr lang="fr-FR" baseline="0" dirty="0" err="1" smtClean="0"/>
              <a:t>ImpactStory</a:t>
            </a:r>
            <a:r>
              <a:rPr lang="fr-FR" baseline="0" dirty="0" smtClean="0"/>
              <a:t>), </a:t>
            </a:r>
            <a:r>
              <a:rPr lang="fr-FR" baseline="0" dirty="0" err="1" smtClean="0"/>
              <a:t>bookmarklets</a:t>
            </a:r>
            <a:r>
              <a:rPr lang="fr-FR" baseline="0" dirty="0" smtClean="0"/>
              <a:t> (ex. : Altmetric)</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aucun système ne domine</a:t>
            </a:r>
            <a:r>
              <a:rPr lang="fr-FR" baseline="0" dirty="0" smtClean="0"/>
              <a:t> pour l’instant</a:t>
            </a:r>
            <a:endParaRPr lang="fr-FR" dirty="0" smtClean="0"/>
          </a:p>
          <a:p>
            <a:pPr lvl="2"/>
            <a:r>
              <a:rPr lang="fr-FR" dirty="0" smtClean="0"/>
              <a:t>- services plus axés</a:t>
            </a:r>
            <a:r>
              <a:rPr lang="fr-FR" baseline="0" dirty="0" smtClean="0"/>
              <a:t> </a:t>
            </a:r>
            <a:r>
              <a:rPr lang="fr-FR" dirty="0" smtClean="0"/>
              <a:t>au </a:t>
            </a:r>
            <a:r>
              <a:rPr lang="fr-FR" dirty="0"/>
              <a:t>niveau de l’</a:t>
            </a:r>
            <a:r>
              <a:rPr lang="fr-FR" b="1" dirty="0"/>
              <a:t>article</a:t>
            </a:r>
            <a:r>
              <a:rPr lang="fr-FR" dirty="0"/>
              <a:t> </a:t>
            </a:r>
            <a:r>
              <a:rPr lang="fr-FR" dirty="0" smtClean="0"/>
              <a:t>directement sur la plateforme de l’éditeur de la revue (ex</a:t>
            </a:r>
            <a:r>
              <a:rPr lang="fr-FR" dirty="0"/>
              <a:t>. : </a:t>
            </a:r>
            <a:r>
              <a:rPr lang="fr-FR" dirty="0" smtClean="0"/>
              <a:t>PLOS, Elsevier, Springer, </a:t>
            </a:r>
            <a:r>
              <a:rPr lang="fr-FR" dirty="0" err="1" smtClean="0"/>
              <a:t>Wiley</a:t>
            </a:r>
            <a:r>
              <a:rPr lang="fr-FR" dirty="0" smtClean="0"/>
              <a:t>) ou via des tierces parties,</a:t>
            </a:r>
            <a:r>
              <a:rPr lang="fr-FR" baseline="0" dirty="0" smtClean="0"/>
              <a:t> fournisseurs de services</a:t>
            </a:r>
            <a:r>
              <a:rPr lang="fr-FR" dirty="0" smtClean="0"/>
              <a:t> (ex. : Altmetric) ; plus</a:t>
            </a:r>
            <a:r>
              <a:rPr lang="fr-FR" baseline="0" dirty="0" smtClean="0"/>
              <a:t> axés sur le </a:t>
            </a:r>
            <a:r>
              <a:rPr lang="fr-FR" b="1" baseline="0" dirty="0" smtClean="0"/>
              <a:t>chercheur</a:t>
            </a:r>
            <a:r>
              <a:rPr lang="fr-FR" baseline="0" dirty="0" smtClean="0"/>
              <a:t> (ex. : </a:t>
            </a:r>
            <a:r>
              <a:rPr lang="fr-FR" baseline="0" dirty="0" err="1" smtClean="0"/>
              <a:t>ImpactStory</a:t>
            </a:r>
            <a:r>
              <a:rPr lang="fr-FR" baseline="0" dirty="0" smtClean="0"/>
              <a:t>) ou l’</a:t>
            </a:r>
            <a:r>
              <a:rPr lang="fr-FR" b="1" baseline="0" dirty="0" smtClean="0"/>
              <a:t>institution</a:t>
            </a:r>
            <a:r>
              <a:rPr lang="fr-FR" baseline="0" dirty="0" smtClean="0"/>
              <a:t> (ex. : </a:t>
            </a:r>
            <a:r>
              <a:rPr lang="fr-FR" baseline="0" dirty="0" err="1" smtClean="0"/>
              <a:t>Plum</a:t>
            </a:r>
            <a:r>
              <a:rPr lang="fr-FR" baseline="0" dirty="0" smtClean="0"/>
              <a:t> </a:t>
            </a:r>
            <a:r>
              <a:rPr lang="fr-FR" baseline="0" dirty="0" err="1" smtClean="0"/>
              <a:t>Analytics</a:t>
            </a:r>
            <a:r>
              <a:rPr lang="fr-FR" baseline="0" dirty="0" smtClean="0"/>
              <a:t>)</a:t>
            </a:r>
            <a:r>
              <a:rPr lang="fr-FR" dirty="0" smtClean="0"/>
              <a:t> – cf. exemples suivants</a:t>
            </a:r>
            <a:endParaRPr lang="fr-FR" dirty="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r>
              <a:rPr lang="fr-FR" dirty="0" smtClean="0"/>
              <a:t>12</a:t>
            </a:r>
            <a:endParaRPr lang="fr-FR" dirty="0"/>
          </a:p>
        </p:txBody>
      </p:sp>
    </p:spTree>
    <p:extLst>
      <p:ext uri="{BB962C8B-B14F-4D97-AF65-F5344CB8AC3E}">
        <p14:creationId xmlns:p14="http://schemas.microsoft.com/office/powerpoint/2010/main" val="329117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 pour l’article de la diapo 12 : http://journals.plos.org/plosone/article/metrics?id=10.1371%2Fjournal.pone.0041437? et https://www.altmetric.com/details/855441</a:t>
            </a:r>
          </a:p>
        </p:txBody>
      </p:sp>
      <p:sp>
        <p:nvSpPr>
          <p:cNvPr id="4" name="Espace réservé du numéro de diapositive 3"/>
          <p:cNvSpPr>
            <a:spLocks noGrp="1"/>
          </p:cNvSpPr>
          <p:nvPr>
            <p:ph type="sldNum" sz="quarter" idx="10"/>
          </p:nvPr>
        </p:nvSpPr>
        <p:spPr/>
        <p:txBody>
          <a:bodyPr/>
          <a:lstStyle/>
          <a:p>
            <a:r>
              <a:rPr lang="fr-FR" dirty="0" smtClean="0"/>
              <a:t>13</a:t>
            </a:r>
            <a:endParaRPr lang="fr-FR" dirty="0"/>
          </a:p>
        </p:txBody>
      </p:sp>
    </p:spTree>
    <p:extLst>
      <p:ext uri="{BB962C8B-B14F-4D97-AF65-F5344CB8AC3E}">
        <p14:creationId xmlns:p14="http://schemas.microsoft.com/office/powerpoint/2010/main" val="25485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a:t>
            </a:r>
            <a:r>
              <a:rPr lang="fr-FR" baseline="0" dirty="0" smtClean="0"/>
              <a:t> : https://impactstory.org/HollyBik</a:t>
            </a:r>
          </a:p>
          <a:p>
            <a:endParaRPr lang="fr-FR" baseline="0" dirty="0" smtClean="0"/>
          </a:p>
          <a:p>
            <a:pPr lvl="2"/>
            <a:r>
              <a:rPr lang="fr-FR" dirty="0" smtClean="0"/>
              <a:t>Autres</a:t>
            </a:r>
            <a:r>
              <a:rPr lang="fr-FR" baseline="0" dirty="0" smtClean="0"/>
              <a:t> exemples pour des chercheurs :</a:t>
            </a:r>
          </a:p>
          <a:p>
            <a:pPr lvl="2"/>
            <a:r>
              <a:rPr lang="fr-FR" baseline="0" dirty="0" smtClean="0"/>
              <a:t>- </a:t>
            </a:r>
            <a:r>
              <a:rPr lang="fr-FR" dirty="0" smtClean="0"/>
              <a:t>Fernando T. </a:t>
            </a:r>
            <a:r>
              <a:rPr lang="fr-FR" dirty="0" err="1" smtClean="0"/>
              <a:t>Maestre</a:t>
            </a:r>
            <a:r>
              <a:rPr lang="fr-FR" dirty="0" smtClean="0"/>
              <a:t> Gil, http://maestrelab.blogspot.fr/2014/11/how-i-use-altmetrics-data-in-my.html</a:t>
            </a:r>
          </a:p>
          <a:p>
            <a:pPr lvl="2"/>
            <a:r>
              <a:rPr lang="fr-FR" dirty="0" smtClean="0"/>
              <a:t>-</a:t>
            </a:r>
            <a:r>
              <a:rPr lang="fr-FR" baseline="0" dirty="0" smtClean="0"/>
              <a:t> voir également les exemples cités : http://guides.mclibrary.duke.edu/c.php?g=217135&amp;p=1434259</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r>
              <a:rPr lang="fr-FR" dirty="0" smtClean="0"/>
              <a:t>14</a:t>
            </a:r>
            <a:endParaRPr lang="fr-FR" dirty="0"/>
          </a:p>
        </p:txBody>
      </p:sp>
    </p:spTree>
    <p:extLst>
      <p:ext uri="{BB962C8B-B14F-4D97-AF65-F5344CB8AC3E}">
        <p14:creationId xmlns:p14="http://schemas.microsoft.com/office/powerpoint/2010/main" val="3970335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 : https://www.plu.mx/g/ptu/ et https://hal.archives-ouvertes.fr/hal-01090611</a:t>
            </a:r>
          </a:p>
          <a:p>
            <a:endParaRPr lang="fr-FR" dirty="0" smtClean="0"/>
          </a:p>
          <a:p>
            <a:pPr lvl="2"/>
            <a:r>
              <a:rPr lang="fr-FR" dirty="0" smtClean="0"/>
              <a:t>Autres</a:t>
            </a:r>
            <a:r>
              <a:rPr lang="fr-FR" baseline="0" dirty="0" smtClean="0"/>
              <a:t> exemples pour des chercheurs :</a:t>
            </a:r>
          </a:p>
          <a:p>
            <a:pPr lvl="2"/>
            <a:r>
              <a:rPr lang="fr-FR" baseline="0" dirty="0" smtClean="0"/>
              <a:t>- </a:t>
            </a:r>
            <a:r>
              <a:rPr lang="en-US" dirty="0" smtClean="0"/>
              <a:t>School of Aquatic and Fishery Sciences - University of Washington</a:t>
            </a:r>
            <a:r>
              <a:rPr lang="fr-FR" dirty="0" smtClean="0"/>
              <a:t>, http://faculty.washington.edu/sr320/?page_id=246</a:t>
            </a:r>
          </a:p>
          <a:p>
            <a:endParaRPr lang="fr-FR" dirty="0" smtClean="0"/>
          </a:p>
          <a:p>
            <a:endParaRPr lang="fr-FR" dirty="0" smtClean="0"/>
          </a:p>
          <a:p>
            <a:endParaRPr lang="fr-FR" dirty="0" smtClean="0"/>
          </a:p>
          <a:p>
            <a:pPr lvl="1"/>
            <a:r>
              <a:rPr lang="fr-FR" u="sng" dirty="0" smtClean="0"/>
              <a:t>1.3. et donc potentiellement </a:t>
            </a:r>
            <a:r>
              <a:rPr lang="fr-FR" b="1" u="sng" dirty="0" smtClean="0"/>
              <a:t>concurrents</a:t>
            </a:r>
          </a:p>
          <a:p>
            <a:pPr lvl="2"/>
            <a:r>
              <a:rPr lang="fr-FR" dirty="0" smtClean="0"/>
              <a:t>cf. modèle de Thomson Reuters pour la bibliométrie classique</a:t>
            </a:r>
          </a:p>
          <a:p>
            <a:pPr lvl="2"/>
            <a:r>
              <a:rPr lang="fr-FR" dirty="0" smtClean="0"/>
              <a:t>cf. </a:t>
            </a:r>
            <a:r>
              <a:rPr lang="fr-FR" dirty="0" err="1" smtClean="0"/>
              <a:t>Plum</a:t>
            </a:r>
            <a:r>
              <a:rPr lang="fr-FR" dirty="0" smtClean="0"/>
              <a:t> </a:t>
            </a:r>
            <a:r>
              <a:rPr lang="fr-FR" dirty="0" err="1" smtClean="0"/>
              <a:t>Analytics</a:t>
            </a:r>
            <a:r>
              <a:rPr lang="fr-FR" dirty="0" smtClean="0"/>
              <a:t> racheté par </a:t>
            </a:r>
            <a:r>
              <a:rPr lang="fr-FR" dirty="0" err="1" smtClean="0"/>
              <a:t>Ebsco</a:t>
            </a:r>
            <a:r>
              <a:rPr lang="fr-FR" dirty="0" smtClean="0"/>
              <a:t> ; rapprochement Altmetric.com et Elsevier</a:t>
            </a:r>
          </a:p>
          <a:p>
            <a:endParaRPr lang="fr-FR" dirty="0"/>
          </a:p>
        </p:txBody>
      </p:sp>
      <p:sp>
        <p:nvSpPr>
          <p:cNvPr id="4" name="Espace réservé du numéro de diapositive 3"/>
          <p:cNvSpPr>
            <a:spLocks noGrp="1"/>
          </p:cNvSpPr>
          <p:nvPr>
            <p:ph type="sldNum" sz="quarter" idx="10"/>
          </p:nvPr>
        </p:nvSpPr>
        <p:spPr/>
        <p:txBody>
          <a:bodyPr/>
          <a:lstStyle/>
          <a:p>
            <a:endParaRPr lang="fr-FR"/>
          </a:p>
        </p:txBody>
      </p:sp>
    </p:spTree>
    <p:extLst>
      <p:ext uri="{BB962C8B-B14F-4D97-AF65-F5344CB8AC3E}">
        <p14:creationId xmlns:p14="http://schemas.microsoft.com/office/powerpoint/2010/main" val="16529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 : </a:t>
            </a:r>
            <a:r>
              <a:rPr lang="en-US" dirty="0" smtClean="0"/>
              <a:t>Phil Davis. « Citation boost or bad data ? Academia.edu research under scrutiny ». </a:t>
            </a:r>
            <a:r>
              <a:rPr lang="en-US" i="1" dirty="0" smtClean="0"/>
              <a:t>The scholarly kitchen</a:t>
            </a:r>
            <a:r>
              <a:rPr lang="en-US" dirty="0" smtClean="0"/>
              <a:t>. 18/05/2015. [</a:t>
            </a:r>
            <a:r>
              <a:rPr lang="en-US" dirty="0" err="1" smtClean="0"/>
              <a:t>en</a:t>
            </a:r>
            <a:r>
              <a:rPr lang="en-US" dirty="0" smtClean="0"/>
              <a:t> </a:t>
            </a:r>
            <a:r>
              <a:rPr lang="en-US" dirty="0" err="1" smtClean="0"/>
              <a:t>ligne</a:t>
            </a:r>
            <a:r>
              <a:rPr lang="en-US" dirty="0" smtClean="0"/>
              <a:t>]. </a:t>
            </a:r>
            <a:r>
              <a:rPr lang="en-US" dirty="0" err="1" smtClean="0"/>
              <a:t>Disponible</a:t>
            </a:r>
            <a:r>
              <a:rPr lang="en-US" dirty="0" smtClean="0"/>
              <a:t> sur : http://scholarlykitchen.sspnet.org/2015/05/18/citation-boost-or-bad-data-academia-edu-research-under-scrutiny.</a:t>
            </a:r>
          </a:p>
          <a:p>
            <a:endParaRPr lang="en-US" dirty="0"/>
          </a:p>
          <a:p>
            <a:endParaRPr lang="en-US" dirty="0" smtClean="0"/>
          </a:p>
          <a:p>
            <a:pPr lvl="1"/>
            <a:r>
              <a:rPr lang="fr-FR" u="sng" dirty="0" smtClean="0"/>
              <a:t>1.4. les </a:t>
            </a:r>
            <a:r>
              <a:rPr lang="fr-FR" b="1" u="sng" dirty="0" smtClean="0"/>
              <a:t>réseaux sociaux</a:t>
            </a:r>
            <a:r>
              <a:rPr lang="fr-FR" u="sng" dirty="0" smtClean="0"/>
              <a:t> font partie de</a:t>
            </a:r>
            <a:r>
              <a:rPr lang="fr-FR" u="sng" baseline="0" dirty="0" smtClean="0"/>
              <a:t> ce nouveau marché de la visibilité du chercheur et de ses publications</a:t>
            </a:r>
          </a:p>
          <a:p>
            <a:pPr lvl="1"/>
            <a:r>
              <a:rPr lang="fr-FR" b="0" baseline="0" dirty="0" smtClean="0"/>
              <a:t>cf. l’idée par le fondateur d’Academia, R. Price, que les réseaux sociaux académiques tout comme les services spécifiquement orientés vers les altmetrics sont des </a:t>
            </a:r>
            <a:r>
              <a:rPr lang="fr-FR" b="1" u="none" baseline="0" dirty="0" smtClean="0"/>
              <a:t>« </a:t>
            </a:r>
            <a:r>
              <a:rPr lang="fr-FR" b="1" i="1" u="none" baseline="0" dirty="0" err="1" smtClean="0"/>
              <a:t>reputation</a:t>
            </a:r>
            <a:r>
              <a:rPr lang="fr-FR" b="1" i="1" u="none" baseline="0" dirty="0" smtClean="0"/>
              <a:t> </a:t>
            </a:r>
            <a:r>
              <a:rPr lang="fr-FR" b="1" i="1" u="none" baseline="0" dirty="0" err="1" smtClean="0"/>
              <a:t>metrics</a:t>
            </a:r>
            <a:r>
              <a:rPr lang="fr-FR" b="1" i="1" u="none" baseline="0" dirty="0" smtClean="0"/>
              <a:t> startups</a:t>
            </a:r>
            <a:r>
              <a:rPr lang="fr-FR" b="1" u="none" baseline="0" dirty="0" smtClean="0"/>
              <a:t> »</a:t>
            </a:r>
            <a:r>
              <a:rPr lang="fr-FR" b="0" u="none" baseline="0" dirty="0" smtClean="0"/>
              <a:t>,</a:t>
            </a:r>
            <a:r>
              <a:rPr lang="fr-FR" b="1" u="none" baseline="0" dirty="0" smtClean="0"/>
              <a:t> </a:t>
            </a:r>
            <a:r>
              <a:rPr lang="fr-FR" b="0" baseline="0" dirty="0" smtClean="0"/>
              <a:t>(R. Price, 2013, http://techcrunch.com/2013/02/03/the-future-of-the-scientific-journal-industry/)</a:t>
            </a:r>
          </a:p>
          <a:p>
            <a:pPr lvl="1"/>
            <a:endParaRPr lang="fr-FR" b="1" dirty="0" smtClean="0"/>
          </a:p>
        </p:txBody>
      </p:sp>
      <p:sp>
        <p:nvSpPr>
          <p:cNvPr id="4" name="Espace réservé du numéro de diapositive 3"/>
          <p:cNvSpPr>
            <a:spLocks noGrp="1"/>
          </p:cNvSpPr>
          <p:nvPr>
            <p:ph type="sldNum" sz="quarter" idx="10"/>
          </p:nvPr>
        </p:nvSpPr>
        <p:spPr/>
        <p:txBody>
          <a:bodyPr/>
          <a:lstStyle/>
          <a:p>
            <a:r>
              <a:rPr lang="fr-FR" dirty="0" smtClean="0"/>
              <a:t>15</a:t>
            </a:r>
            <a:endParaRPr lang="fr-FR" dirty="0"/>
          </a:p>
        </p:txBody>
      </p:sp>
    </p:spTree>
    <p:extLst>
      <p:ext uri="{BB962C8B-B14F-4D97-AF65-F5344CB8AC3E}">
        <p14:creationId xmlns:p14="http://schemas.microsoft.com/office/powerpoint/2010/main" val="1728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a:t>
            </a:r>
            <a:r>
              <a:rPr lang="fr-FR" baseline="0" dirty="0" smtClean="0"/>
              <a:t> : Peter </a:t>
            </a:r>
            <a:r>
              <a:rPr lang="fr-FR" baseline="0" dirty="0" err="1" smtClean="0"/>
              <a:t>Kraker</a:t>
            </a:r>
            <a:r>
              <a:rPr lang="fr-FR" baseline="0" dirty="0" smtClean="0"/>
              <a:t>, Katy Jordan et Elisabeth </a:t>
            </a:r>
            <a:r>
              <a:rPr lang="fr-FR" baseline="0" dirty="0" err="1" smtClean="0"/>
              <a:t>Lex</a:t>
            </a:r>
            <a:r>
              <a:rPr lang="fr-FR" baseline="0" dirty="0" smtClean="0"/>
              <a:t>. « The ResearchGate Score : </a:t>
            </a:r>
            <a:r>
              <a:rPr lang="fr-FR" baseline="0" dirty="0" err="1" smtClean="0"/>
              <a:t>a</a:t>
            </a:r>
            <a:r>
              <a:rPr lang="fr-FR" baseline="0" dirty="0" smtClean="0"/>
              <a:t> good </a:t>
            </a:r>
            <a:r>
              <a:rPr lang="fr-FR" baseline="0" dirty="0" err="1" smtClean="0"/>
              <a:t>example</a:t>
            </a:r>
            <a:r>
              <a:rPr lang="fr-FR" baseline="0" dirty="0" smtClean="0"/>
              <a:t> of a </a:t>
            </a:r>
            <a:r>
              <a:rPr lang="fr-FR" baseline="0" dirty="0" err="1" smtClean="0"/>
              <a:t>bad</a:t>
            </a:r>
            <a:r>
              <a:rPr lang="fr-FR" baseline="0" dirty="0" smtClean="0"/>
              <a:t> </a:t>
            </a:r>
            <a:r>
              <a:rPr lang="fr-FR" baseline="0" dirty="0" err="1" smtClean="0"/>
              <a:t>metric</a:t>
            </a:r>
            <a:r>
              <a:rPr lang="fr-FR" baseline="0" dirty="0" smtClean="0"/>
              <a:t> ». </a:t>
            </a:r>
            <a:r>
              <a:rPr lang="fr-FR" i="1" baseline="0" dirty="0" smtClean="0"/>
              <a:t>LSE blog</a:t>
            </a:r>
            <a:r>
              <a:rPr lang="fr-FR" baseline="0" dirty="0" smtClean="0"/>
              <a:t>. 09/12/2015. [en ligne]. Disponible sur : http://blogs.lse.ac.uk/impactofsocialsciences/2015/12/09/the-researchgate-score-a-good-example-of-a-bad-metric/.</a:t>
            </a:r>
          </a:p>
          <a:p>
            <a:endParaRPr lang="fr-FR" baseline="0" dirty="0" smtClean="0"/>
          </a:p>
          <a:p>
            <a:r>
              <a:rPr lang="fr-FR" b="1" i="1" u="sng" cap="small" dirty="0"/>
              <a:t>2. Des métriques de réseaux sociaux en question</a:t>
            </a:r>
          </a:p>
          <a:p>
            <a:pPr lvl="1"/>
            <a:r>
              <a:rPr lang="fr-FR" u="sng" dirty="0" smtClean="0"/>
              <a:t>2.1. des </a:t>
            </a:r>
            <a:r>
              <a:rPr lang="fr-FR" b="1" u="sng" dirty="0"/>
              <a:t>métriques peu scientifiques</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b="1" dirty="0" smtClean="0"/>
              <a:t>opacité</a:t>
            </a:r>
            <a:r>
              <a:rPr lang="fr-FR" dirty="0" smtClean="0"/>
              <a:t> </a:t>
            </a:r>
            <a:r>
              <a:rPr lang="fr-FR" dirty="0"/>
              <a:t>du mode de </a:t>
            </a:r>
            <a:r>
              <a:rPr lang="fr-FR" dirty="0" smtClean="0"/>
              <a:t>calcul (boîte noire) :</a:t>
            </a:r>
            <a:r>
              <a:rPr lang="fr-FR" baseline="0" dirty="0" smtClean="0"/>
              <a:t> </a:t>
            </a:r>
            <a:r>
              <a:rPr lang="fr-FR" dirty="0" smtClean="0"/>
              <a:t>peu d’indication sur l’origine des données</a:t>
            </a:r>
            <a:r>
              <a:rPr lang="fr-FR" baseline="0" dirty="0" smtClean="0"/>
              <a:t>, </a:t>
            </a:r>
            <a:r>
              <a:rPr lang="fr-FR" dirty="0" smtClean="0"/>
              <a:t>manque de transparence</a:t>
            </a:r>
            <a:r>
              <a:rPr lang="fr-FR" baseline="0" dirty="0" smtClean="0"/>
              <a:t> sur le mode de </a:t>
            </a:r>
            <a:r>
              <a:rPr lang="fr-FR" dirty="0" smtClean="0"/>
              <a:t>calcul,</a:t>
            </a:r>
            <a:r>
              <a:rPr lang="fr-FR" baseline="0" dirty="0" smtClean="0"/>
              <a:t> changements non explicités,</a:t>
            </a:r>
            <a:r>
              <a:rPr lang="fr-FR" dirty="0" smtClean="0"/>
              <a:t> </a:t>
            </a:r>
            <a:r>
              <a:rPr lang="fr-FR" baseline="0" dirty="0" smtClean="0"/>
              <a:t>etc. </a:t>
            </a:r>
            <a:r>
              <a:rPr lang="fr-FR" baseline="0" dirty="0" smtClean="0">
                <a:sym typeface="Wingdings" panose="05000000000000000000" pitchFamily="2" charset="2"/>
              </a:rPr>
              <a:t> </a:t>
            </a:r>
            <a:r>
              <a:rPr lang="fr-FR" baseline="0" dirty="0" smtClean="0"/>
              <a:t>ResearchGate considéré comme un </a:t>
            </a:r>
            <a:r>
              <a:rPr lang="fr-FR" b="1" baseline="0" dirty="0" smtClean="0"/>
              <a:t>« alchimiste » </a:t>
            </a:r>
            <a:r>
              <a:rPr lang="fr-FR" baseline="0" dirty="0" smtClean="0"/>
              <a:t>moderne « dans le sens qu’il produit ces propres mélanges, mais sans révéler à personne ses ingrédients et méthodes de préparation » (A. Mart</a:t>
            </a:r>
            <a:r>
              <a:rPr lang="fr-FR" dirty="0" smtClean="0"/>
              <a:t>í</a:t>
            </a:r>
            <a:r>
              <a:rPr lang="fr-FR" baseline="0" dirty="0" smtClean="0"/>
              <a:t>n-Mart</a:t>
            </a:r>
            <a:r>
              <a:rPr lang="fr-FR" dirty="0" smtClean="0"/>
              <a:t>í</a:t>
            </a:r>
            <a:r>
              <a:rPr lang="fr-FR" baseline="0" dirty="0" smtClean="0"/>
              <a:t>n et al., 2015, http://arxiv.org/ftp/arxiv/papers/1602/1602.02412.pdf)</a:t>
            </a:r>
            <a:endParaRPr lang="fr-FR" dirty="0"/>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b="1" dirty="0" smtClean="0"/>
              <a:t>biais des calculs</a:t>
            </a:r>
            <a:r>
              <a:rPr lang="fr-FR" baseline="0" dirty="0" smtClean="0"/>
              <a:t> </a:t>
            </a:r>
            <a:r>
              <a:rPr lang="fr-FR" dirty="0" smtClean="0">
                <a:sym typeface="Wingdings" panose="05000000000000000000" pitchFamily="2" charset="2"/>
              </a:rPr>
              <a:t> quelle </a:t>
            </a:r>
            <a:r>
              <a:rPr lang="fr-FR" b="1" dirty="0" smtClean="0"/>
              <a:t>valeur scientifique</a:t>
            </a:r>
            <a:r>
              <a:rPr lang="fr-FR" b="0" baseline="0" dirty="0" smtClean="0"/>
              <a:t> ?</a:t>
            </a:r>
            <a:endParaRPr lang="fr-FR" dirty="0" smtClean="0"/>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 ex</a:t>
            </a:r>
            <a:r>
              <a:rPr lang="fr-FR" dirty="0"/>
              <a:t>. </a:t>
            </a:r>
            <a:r>
              <a:rPr lang="fr-FR" dirty="0" smtClean="0"/>
              <a:t>: RG </a:t>
            </a:r>
            <a:r>
              <a:rPr lang="fr-FR" dirty="0"/>
              <a:t>score : </a:t>
            </a:r>
            <a:r>
              <a:rPr lang="fr-FR" dirty="0" smtClean="0"/>
              <a:t>calcule l’implication </a:t>
            </a:r>
            <a:r>
              <a:rPr lang="fr-FR" dirty="0"/>
              <a:t>sur le réseau et non </a:t>
            </a:r>
            <a:r>
              <a:rPr lang="fr-FR" dirty="0" smtClean="0"/>
              <a:t>la qualité </a:t>
            </a:r>
            <a:r>
              <a:rPr lang="fr-FR" dirty="0"/>
              <a:t>de la </a:t>
            </a:r>
            <a:r>
              <a:rPr lang="fr-FR" dirty="0" smtClean="0"/>
              <a:t>recherche, à </a:t>
            </a:r>
            <a:r>
              <a:rPr lang="fr-FR" dirty="0"/>
              <a:t>partir des </a:t>
            </a:r>
            <a:r>
              <a:rPr lang="fr-FR" dirty="0" smtClean="0"/>
              <a:t>interactions </a:t>
            </a:r>
            <a:r>
              <a:rPr lang="fr-FR" dirty="0"/>
              <a:t>des autres chercheurs avec un profil </a:t>
            </a:r>
            <a:r>
              <a:rPr lang="fr-FR" dirty="0" smtClean="0"/>
              <a:t>donné, en ignorant des recommandations bibliométriques</a:t>
            </a:r>
            <a:r>
              <a:rPr lang="fr-FR" baseline="0" dirty="0" smtClean="0"/>
              <a:t> fondamentales et en faisant des erreurs basiques (P. </a:t>
            </a:r>
            <a:r>
              <a:rPr lang="fr-FR" baseline="0" dirty="0" err="1" smtClean="0"/>
              <a:t>Kraker</a:t>
            </a:r>
            <a:r>
              <a:rPr lang="fr-FR" baseline="0" dirty="0" smtClean="0"/>
              <a:t>, K. Jordan et E. </a:t>
            </a:r>
            <a:r>
              <a:rPr lang="fr-FR" baseline="0" dirty="0" err="1" smtClean="0"/>
              <a:t>Lex</a:t>
            </a:r>
            <a:r>
              <a:rPr lang="fr-FR" baseline="0" dirty="0" smtClean="0"/>
              <a:t>, 2015, http://blogs.lse.ac.uk/impactofsocialsciences/2015/12/09/the-researchgate-score-a-good-example-of-a-bad-metric/)</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i="1" baseline="0" dirty="0" smtClean="0"/>
              <a:t>	- </a:t>
            </a:r>
            <a:r>
              <a:rPr lang="fr-FR" i="0" baseline="0" dirty="0" smtClean="0"/>
              <a:t>ex. : </a:t>
            </a:r>
            <a:r>
              <a:rPr lang="fr-FR" i="1" dirty="0" err="1" smtClean="0"/>
              <a:t>PaperRank</a:t>
            </a:r>
            <a:r>
              <a:rPr lang="fr-FR" i="0" baseline="0" dirty="0" smtClean="0"/>
              <a:t> d’Academia : système récursif, s’autoalimentant, d’autant qu’associé à </a:t>
            </a:r>
            <a:r>
              <a:rPr lang="fr-FR" i="0" baseline="0" dirty="0" err="1" smtClean="0"/>
              <a:t>AuthorRank</a:t>
            </a:r>
            <a:r>
              <a:rPr lang="fr-FR" i="0" baseline="0" dirty="0" smtClean="0"/>
              <a:t> </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i="0" baseline="0" dirty="0" smtClean="0"/>
              <a:t>-</a:t>
            </a:r>
            <a:r>
              <a:rPr lang="fr-FR" dirty="0" smtClean="0"/>
              <a:t> </a:t>
            </a:r>
            <a:r>
              <a:rPr lang="fr-FR" b="1" dirty="0" smtClean="0"/>
              <a:t>profils</a:t>
            </a:r>
            <a:r>
              <a:rPr lang="fr-FR" b="1" baseline="0" dirty="0" smtClean="0"/>
              <a:t> rattachés à des institutions</a:t>
            </a:r>
            <a:r>
              <a:rPr lang="fr-FR" baseline="0" dirty="0" smtClean="0"/>
              <a:t> </a:t>
            </a:r>
            <a:r>
              <a:rPr lang="fr-FR" baseline="0" dirty="0" smtClean="0">
                <a:sym typeface="Wingdings" panose="05000000000000000000" pitchFamily="2" charset="2"/>
              </a:rPr>
              <a:t> les publications faites dans un organisme X passent ensuite à un organisme Y si le chercheur change d’établissement de rattachement</a:t>
            </a:r>
            <a:endParaRPr lang="fr-FR" dirty="0"/>
          </a:p>
          <a:p>
            <a:r>
              <a:rPr lang="fr-FR" dirty="0">
                <a:sym typeface="Wingdings" panose="05000000000000000000" pitchFamily="2" charset="2"/>
              </a:rPr>
              <a:t></a:t>
            </a:r>
            <a:r>
              <a:rPr lang="fr-FR" dirty="0"/>
              <a:t> ne proposent rien de novateur dans le système actuel</a:t>
            </a:r>
          </a:p>
          <a:p>
            <a:r>
              <a:rPr lang="fr-FR" dirty="0"/>
              <a:t> </a:t>
            </a:r>
          </a:p>
          <a:p>
            <a:pPr lvl="1"/>
            <a:r>
              <a:rPr lang="fr-FR" u="sng" dirty="0" smtClean="0"/>
              <a:t>2.2. des </a:t>
            </a:r>
            <a:r>
              <a:rPr lang="fr-FR" b="1" u="sng" dirty="0"/>
              <a:t>métriques peu/pas prises en compte dans les </a:t>
            </a:r>
            <a:r>
              <a:rPr lang="fr-FR" b="1" i="1" u="sng" dirty="0"/>
              <a:t>altmetrics</a:t>
            </a:r>
            <a:endParaRPr lang="fr-FR" b="1" u="sng" dirty="0"/>
          </a:p>
          <a:p>
            <a:pPr lvl="2"/>
            <a:r>
              <a:rPr lang="fr-FR" dirty="0" smtClean="0"/>
              <a:t>- médias </a:t>
            </a:r>
            <a:r>
              <a:rPr lang="fr-FR" dirty="0"/>
              <a:t>sociaux (Facebook, Twitter) : OK</a:t>
            </a:r>
          </a:p>
          <a:p>
            <a:pPr lvl="2"/>
            <a:r>
              <a:rPr lang="fr-FR" dirty="0" smtClean="0"/>
              <a:t>- outils </a:t>
            </a:r>
            <a:r>
              <a:rPr lang="fr-FR" dirty="0"/>
              <a:t>académiques comme </a:t>
            </a:r>
            <a:r>
              <a:rPr lang="fr-FR" dirty="0" err="1"/>
              <a:t>ArXiv</a:t>
            </a:r>
            <a:r>
              <a:rPr lang="fr-FR" dirty="0"/>
              <a:t> ou </a:t>
            </a:r>
            <a:r>
              <a:rPr lang="fr-FR" dirty="0" err="1"/>
              <a:t>Mendeley</a:t>
            </a:r>
            <a:r>
              <a:rPr lang="fr-FR" dirty="0"/>
              <a:t> : OK</a:t>
            </a:r>
          </a:p>
          <a:p>
            <a:pPr lvl="2"/>
            <a:r>
              <a:rPr lang="fr-FR" dirty="0" smtClean="0"/>
              <a:t>- réseaux </a:t>
            </a:r>
            <a:r>
              <a:rPr lang="fr-FR" dirty="0"/>
              <a:t>sociaux académiques : non ou rare ; à noter cependant : l’apparition d’une nouvelle catégorie « Altmetrics » dans le </a:t>
            </a:r>
            <a:r>
              <a:rPr lang="fr-FR" i="1" dirty="0" err="1"/>
              <a:t>Ranking</a:t>
            </a:r>
            <a:r>
              <a:rPr lang="fr-FR" i="1" dirty="0"/>
              <a:t> web of </a:t>
            </a:r>
            <a:r>
              <a:rPr lang="fr-FR" i="1" dirty="0" err="1"/>
              <a:t>repositories</a:t>
            </a:r>
            <a:r>
              <a:rPr lang="fr-FR" dirty="0"/>
              <a:t> de janvier 2015 avec un indicateur de visibilité prenant en compte notamment Academia et </a:t>
            </a:r>
            <a:r>
              <a:rPr lang="fr-FR" dirty="0" smtClean="0"/>
              <a:t>ResearchGate</a:t>
            </a:r>
          </a:p>
          <a:p>
            <a:pPr lvl="2"/>
            <a:r>
              <a:rPr lang="fr-FR" dirty="0" smtClean="0"/>
              <a:t>	</a:t>
            </a:r>
            <a:r>
              <a:rPr lang="fr-FR" dirty="0" smtClean="0">
                <a:sym typeface="Wingdings" panose="05000000000000000000" pitchFamily="2" charset="2"/>
              </a:rPr>
              <a:t> </a:t>
            </a:r>
            <a:r>
              <a:rPr lang="fr-FR" b="1" dirty="0" smtClean="0">
                <a:sym typeface="Wingdings" panose="05000000000000000000" pitchFamily="2" charset="2"/>
              </a:rPr>
              <a:t>ne disposent pas d’API leur permettant d’être interrogés</a:t>
            </a:r>
            <a:r>
              <a:rPr lang="fr-FR" b="1" baseline="0" dirty="0" smtClean="0">
                <a:sym typeface="Wingdings" panose="05000000000000000000" pitchFamily="2" charset="2"/>
              </a:rPr>
              <a:t> par les principaux systèmes de métriques alternatives</a:t>
            </a:r>
            <a:endParaRPr lang="fr-FR" b="1" dirty="0"/>
          </a:p>
          <a:p>
            <a:r>
              <a:rPr lang="fr-FR" dirty="0"/>
              <a:t> </a:t>
            </a:r>
          </a:p>
          <a:p>
            <a:pPr lvl="4"/>
            <a:r>
              <a:rPr lang="fr-FR" sz="1100" dirty="0" smtClean="0">
                <a:sym typeface="Wingdings" panose="05000000000000000000" pitchFamily="2" charset="2"/>
              </a:rPr>
              <a:t> </a:t>
            </a:r>
            <a:r>
              <a:rPr lang="fr-FR" sz="1100" b="1" dirty="0" smtClean="0"/>
              <a:t>«</a:t>
            </a:r>
            <a:r>
              <a:rPr lang="fr-FR" sz="1100" b="1" dirty="0"/>
              <a:t> </a:t>
            </a:r>
            <a:r>
              <a:rPr lang="fr-FR" sz="1100" b="1" i="1" dirty="0" err="1"/>
              <a:t>vanity</a:t>
            </a:r>
            <a:r>
              <a:rPr lang="fr-FR" sz="1100" b="1" i="1" dirty="0"/>
              <a:t> </a:t>
            </a:r>
            <a:r>
              <a:rPr lang="fr-FR" sz="1100" b="1" i="1" dirty="0" err="1"/>
              <a:t>metrics</a:t>
            </a:r>
            <a:r>
              <a:rPr lang="fr-FR" sz="1100" b="1" dirty="0"/>
              <a:t> » </a:t>
            </a:r>
            <a:r>
              <a:rPr lang="fr-FR" sz="1100" b="0" dirty="0" smtClean="0"/>
              <a:t>? cf. A. </a:t>
            </a:r>
            <a:r>
              <a:rPr lang="fr-FR" sz="1100" b="0" dirty="0" err="1" smtClean="0"/>
              <a:t>Rushforth</a:t>
            </a:r>
            <a:r>
              <a:rPr lang="fr-FR" sz="1100" b="0" dirty="0" smtClean="0"/>
              <a:t>, 2015, https://citationculture.wordpress.com/2015/10/28/the-facebook-ization-of-academic-reputation/</a:t>
            </a:r>
            <a:endParaRPr lang="fr-FR" dirty="0"/>
          </a:p>
        </p:txBody>
      </p:sp>
      <p:sp>
        <p:nvSpPr>
          <p:cNvPr id="4" name="Espace réservé du numéro de diapositive 3"/>
          <p:cNvSpPr>
            <a:spLocks noGrp="1"/>
          </p:cNvSpPr>
          <p:nvPr>
            <p:ph type="sldNum" sz="quarter" idx="10"/>
          </p:nvPr>
        </p:nvSpPr>
        <p:spPr/>
        <p:txBody>
          <a:bodyPr/>
          <a:lstStyle/>
          <a:p>
            <a:r>
              <a:rPr lang="fr-FR" dirty="0" smtClean="0"/>
              <a:t>16</a:t>
            </a:r>
            <a:endParaRPr lang="fr-FR" dirty="0"/>
          </a:p>
        </p:txBody>
      </p:sp>
    </p:spTree>
    <p:extLst>
      <p:ext uri="{BB962C8B-B14F-4D97-AF65-F5344CB8AC3E}">
        <p14:creationId xmlns:p14="http://schemas.microsoft.com/office/powerpoint/2010/main" val="277187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51983"/>
            <a:ext cx="5438140" cy="4340556"/>
          </a:xfrm>
        </p:spPr>
        <p:txBody>
          <a:bodyPr/>
          <a:lstStyle/>
          <a:p>
            <a:r>
              <a:rPr lang="fr-FR" dirty="0"/>
              <a:t>Référence : https://</a:t>
            </a:r>
            <a:r>
              <a:rPr lang="fr-FR" dirty="0" smtClean="0"/>
              <a:t>www.altmetric.com/top100/2015</a:t>
            </a:r>
            <a:endParaRPr lang="fr-FR" dirty="0"/>
          </a:p>
          <a:p>
            <a:endParaRPr lang="fr-FR" b="1" i="1" cap="small" dirty="0"/>
          </a:p>
          <a:p>
            <a:r>
              <a:rPr lang="fr-FR" b="1" i="1" u="sng" cap="small" dirty="0" smtClean="0"/>
              <a:t>3. </a:t>
            </a:r>
            <a:r>
              <a:rPr lang="fr-FR" b="1" i="1" u="sng" cap="small" dirty="0"/>
              <a:t>D</a:t>
            </a:r>
            <a:r>
              <a:rPr lang="fr-FR" b="1" i="1" u="sng" cap="small" dirty="0" smtClean="0"/>
              <a:t>e </a:t>
            </a:r>
            <a:r>
              <a:rPr lang="fr-FR" b="1" i="1" u="sng" cap="small" dirty="0"/>
              <a:t>nouvelles métriques en question</a:t>
            </a:r>
          </a:p>
          <a:p>
            <a:pPr lvl="1"/>
            <a:r>
              <a:rPr lang="fr-FR" u="sng" dirty="0" smtClean="0"/>
              <a:t>3.1.</a:t>
            </a:r>
            <a:r>
              <a:rPr lang="fr-FR" u="sng" kern="1200" dirty="0" smtClean="0">
                <a:solidFill>
                  <a:schemeClr val="tx1"/>
                </a:solidFill>
                <a:effectLst/>
              </a:rPr>
              <a:t> les </a:t>
            </a:r>
            <a:r>
              <a:rPr lang="fr-FR" b="1" u="sng" kern="1200" dirty="0" smtClean="0">
                <a:solidFill>
                  <a:schemeClr val="tx1"/>
                </a:solidFill>
                <a:effectLst/>
              </a:rPr>
              <a:t>limites générales des indicateurs quantitatifs</a:t>
            </a:r>
          </a:p>
          <a:p>
            <a:pPr lvl="2"/>
            <a:r>
              <a:rPr lang="fr-FR" kern="1200" dirty="0" smtClean="0">
                <a:solidFill>
                  <a:schemeClr val="tx1"/>
                </a:solidFill>
                <a:effectLst/>
              </a:rPr>
              <a:t>- comme pour les métriques bibliométriques classiques, importance de connaître les </a:t>
            </a:r>
            <a:r>
              <a:rPr lang="fr-FR" b="1" kern="1200" dirty="0" smtClean="0">
                <a:solidFill>
                  <a:schemeClr val="tx1"/>
                </a:solidFill>
                <a:effectLst/>
              </a:rPr>
              <a:t>buts</a:t>
            </a:r>
            <a:r>
              <a:rPr lang="fr-FR" kern="1200" dirty="0" smtClean="0">
                <a:solidFill>
                  <a:schemeClr val="tx1"/>
                </a:solidFill>
                <a:effectLst/>
              </a:rPr>
              <a:t> politiques voire éthiques derrière les métriques : </a:t>
            </a:r>
            <a:r>
              <a:rPr lang="fr-FR" b="1" kern="1200" dirty="0" smtClean="0">
                <a:solidFill>
                  <a:schemeClr val="tx1"/>
                </a:solidFill>
                <a:effectLst/>
              </a:rPr>
              <a:t>signification réelle et biais</a:t>
            </a:r>
          </a:p>
          <a:p>
            <a:pPr lvl="2"/>
            <a:r>
              <a:rPr lang="fr-FR" kern="1200" dirty="0" smtClean="0">
                <a:solidFill>
                  <a:schemeClr val="tx1"/>
                </a:solidFill>
                <a:effectLst/>
              </a:rPr>
              <a:t>- différence entre nombre de citations et </a:t>
            </a:r>
            <a:r>
              <a:rPr lang="fr-FR" b="1" kern="1200" dirty="0" smtClean="0">
                <a:solidFill>
                  <a:schemeClr val="tx1"/>
                </a:solidFill>
                <a:effectLst/>
              </a:rPr>
              <a:t>intérêt réel pour la science </a:t>
            </a:r>
            <a:r>
              <a:rPr lang="fr-FR" kern="1200" dirty="0" smtClean="0">
                <a:solidFill>
                  <a:schemeClr val="tx1"/>
                </a:solidFill>
                <a:effectLst/>
              </a:rPr>
              <a:t>; entre nombre de partages et nombre de citations : quantité versus qualité</a:t>
            </a:r>
          </a:p>
          <a:p>
            <a:pPr lvl="2"/>
            <a:r>
              <a:rPr lang="fr-FR" kern="1200" dirty="0" smtClean="0">
                <a:solidFill>
                  <a:schemeClr val="tx1"/>
                </a:solidFill>
                <a:effectLst/>
              </a:rPr>
              <a:t>- métriques ne permettant pas de distinguer entre une attention positive et une </a:t>
            </a:r>
            <a:r>
              <a:rPr lang="fr-FR" b="1" kern="1200" dirty="0" smtClean="0">
                <a:solidFill>
                  <a:schemeClr val="tx1"/>
                </a:solidFill>
                <a:effectLst/>
              </a:rPr>
              <a:t>attention négative </a:t>
            </a:r>
            <a:r>
              <a:rPr lang="fr-FR" b="0" kern="1200" dirty="0" smtClean="0">
                <a:solidFill>
                  <a:schemeClr val="tx1"/>
                </a:solidFill>
                <a:effectLst/>
              </a:rPr>
              <a:t>(pour un exemple</a:t>
            </a:r>
            <a:r>
              <a:rPr lang="fr-FR" b="0" kern="1200" baseline="0" dirty="0" smtClean="0">
                <a:solidFill>
                  <a:schemeClr val="tx1"/>
                </a:solidFill>
                <a:effectLst/>
              </a:rPr>
              <a:t> : l’affaire #</a:t>
            </a:r>
            <a:r>
              <a:rPr lang="fr-FR" b="0" kern="1200" baseline="0" dirty="0" err="1" smtClean="0">
                <a:solidFill>
                  <a:schemeClr val="tx1"/>
                </a:solidFill>
                <a:effectLst/>
              </a:rPr>
              <a:t>arseniclife</a:t>
            </a:r>
            <a:r>
              <a:rPr lang="fr-FR" b="0" kern="1200" baseline="0" dirty="0" smtClean="0">
                <a:solidFill>
                  <a:schemeClr val="tx1"/>
                </a:solidFill>
                <a:effectLst/>
              </a:rPr>
              <a:t>, </a:t>
            </a:r>
            <a:r>
              <a:rPr lang="fr-FR" dirty="0" smtClean="0"/>
              <a:t>http://www.slate.fr/story/39111/twitter-science-arsenic-nasa-extraterrestre</a:t>
            </a:r>
            <a:r>
              <a:rPr lang="fr-FR" b="0" kern="1200" baseline="0" dirty="0" smtClean="0">
                <a:solidFill>
                  <a:schemeClr val="tx1"/>
                </a:solidFill>
                <a:effectLst/>
              </a:rPr>
              <a:t>)</a:t>
            </a:r>
            <a:endParaRPr lang="fr-FR" b="0" kern="1200" dirty="0" smtClean="0">
              <a:solidFill>
                <a:schemeClr val="tx1"/>
              </a:solidFill>
              <a:effectLst/>
            </a:endParaRPr>
          </a:p>
          <a:p>
            <a:pPr lvl="2"/>
            <a:r>
              <a:rPr lang="fr-FR" kern="1200" dirty="0" smtClean="0">
                <a:solidFill>
                  <a:schemeClr val="tx1"/>
                </a:solidFill>
                <a:effectLst/>
              </a:rPr>
              <a:t>- variable selon les </a:t>
            </a:r>
            <a:r>
              <a:rPr lang="fr-FR" b="1" kern="1200" dirty="0" smtClean="0">
                <a:solidFill>
                  <a:schemeClr val="tx1"/>
                </a:solidFill>
                <a:effectLst/>
              </a:rPr>
              <a:t>disciplines, et potentiellement liés</a:t>
            </a:r>
            <a:r>
              <a:rPr lang="fr-FR" b="1" kern="1200" baseline="0" dirty="0" smtClean="0">
                <a:solidFill>
                  <a:schemeClr val="tx1"/>
                </a:solidFill>
                <a:effectLst/>
              </a:rPr>
              <a:t> à l’actualité</a:t>
            </a:r>
            <a:r>
              <a:rPr lang="fr-FR" b="1" kern="1200" dirty="0" smtClean="0">
                <a:solidFill>
                  <a:schemeClr val="tx1"/>
                </a:solidFill>
                <a:effectLst/>
              </a:rPr>
              <a:t> </a:t>
            </a:r>
            <a:r>
              <a:rPr lang="fr-FR" kern="1200" dirty="0" smtClean="0">
                <a:solidFill>
                  <a:schemeClr val="tx1"/>
                </a:solidFill>
                <a:effectLst/>
              </a:rPr>
              <a:t>(cf. classement </a:t>
            </a:r>
            <a:r>
              <a:rPr lang="fr-FR" dirty="0" smtClean="0"/>
              <a:t>Altmetric 2015, https://www.altmetric.com/top100/2015 : 4 articles de médecine, 3 articles liés</a:t>
            </a:r>
            <a:r>
              <a:rPr lang="fr-FR" baseline="0" dirty="0" smtClean="0"/>
              <a:t> aux thématiques de la COP21</a:t>
            </a:r>
            <a:r>
              <a:rPr lang="fr-FR" dirty="0" smtClean="0"/>
              <a:t>)</a:t>
            </a:r>
          </a:p>
          <a:p>
            <a:pPr lvl="2"/>
            <a:r>
              <a:rPr lang="fr-FR" kern="1200" dirty="0" smtClean="0">
                <a:solidFill>
                  <a:schemeClr val="tx1"/>
                </a:solidFill>
                <a:effectLst/>
              </a:rPr>
              <a:t>- </a:t>
            </a:r>
            <a:r>
              <a:rPr lang="fr-FR" b="1" kern="1200" dirty="0" smtClean="0">
                <a:solidFill>
                  <a:schemeClr val="tx1"/>
                </a:solidFill>
                <a:effectLst/>
              </a:rPr>
              <a:t>dérives</a:t>
            </a:r>
            <a:r>
              <a:rPr lang="fr-FR" kern="1200" dirty="0" smtClean="0">
                <a:solidFill>
                  <a:schemeClr val="tx1"/>
                </a:solidFill>
                <a:effectLst/>
              </a:rPr>
              <a:t> potentielles (manipulations par les acteurs, autopromotion par le chercheur…)</a:t>
            </a:r>
          </a:p>
          <a:p>
            <a:pPr lvl="2"/>
            <a:r>
              <a:rPr lang="fr-FR" kern="1200" dirty="0" smtClean="0">
                <a:solidFill>
                  <a:schemeClr val="tx1"/>
                </a:solidFill>
                <a:effectLst/>
              </a:rPr>
              <a:t>- et bien sûr, axé sur la </a:t>
            </a:r>
            <a:r>
              <a:rPr lang="fr-FR" b="1" kern="1200" dirty="0" smtClean="0">
                <a:solidFill>
                  <a:schemeClr val="tx1"/>
                </a:solidFill>
                <a:effectLst/>
              </a:rPr>
              <a:t>publication scientifique</a:t>
            </a:r>
            <a:r>
              <a:rPr lang="fr-FR" kern="1200" dirty="0" smtClean="0">
                <a:solidFill>
                  <a:schemeClr val="tx1"/>
                </a:solidFill>
                <a:effectLst/>
              </a:rPr>
              <a:t>, sans prendre en compte les autres activités du chercheur (vulgarisation, participation à des comités, expositions…)</a:t>
            </a:r>
          </a:p>
          <a:p>
            <a:r>
              <a:rPr lang="fr-FR" kern="1200" dirty="0" smtClean="0">
                <a:solidFill>
                  <a:schemeClr val="tx1"/>
                </a:solidFill>
                <a:effectLst/>
              </a:rPr>
              <a:t> </a:t>
            </a:r>
          </a:p>
          <a:p>
            <a:pPr lvl="1"/>
            <a:r>
              <a:rPr lang="fr-FR" u="sng" kern="1200" dirty="0" smtClean="0">
                <a:solidFill>
                  <a:schemeClr val="tx1"/>
                </a:solidFill>
                <a:effectLst/>
              </a:rPr>
              <a:t>3.2. les </a:t>
            </a:r>
            <a:r>
              <a:rPr lang="fr-FR" b="1" u="sng" kern="1200" dirty="0" smtClean="0">
                <a:solidFill>
                  <a:schemeClr val="tx1"/>
                </a:solidFill>
                <a:effectLst/>
              </a:rPr>
              <a:t>limites des nouvelles métriques en elles-mêmes</a:t>
            </a:r>
          </a:p>
          <a:p>
            <a:pPr lvl="2"/>
            <a:r>
              <a:rPr lang="fr-FR" kern="1200" dirty="0" smtClean="0">
                <a:solidFill>
                  <a:schemeClr val="tx1"/>
                </a:solidFill>
                <a:effectLst/>
              </a:rPr>
              <a:t>- métriques </a:t>
            </a:r>
            <a:r>
              <a:rPr lang="fr-FR" b="1" dirty="0" smtClean="0"/>
              <a:t>encore </a:t>
            </a:r>
            <a:r>
              <a:rPr lang="fr-FR" b="1" dirty="0"/>
              <a:t>trop récentes</a:t>
            </a:r>
            <a:r>
              <a:rPr lang="fr-FR" dirty="0"/>
              <a:t> pour être stabilisées </a:t>
            </a:r>
            <a:endParaRPr lang="fr-FR" dirty="0" smtClean="0"/>
          </a:p>
          <a:p>
            <a:pPr lvl="2"/>
            <a:r>
              <a:rPr lang="fr-FR" kern="1200" dirty="0" smtClean="0">
                <a:solidFill>
                  <a:schemeClr val="tx1"/>
                </a:solidFill>
                <a:effectLst/>
              </a:rPr>
              <a:t>- </a:t>
            </a:r>
            <a:r>
              <a:rPr lang="fr-FR" b="1" kern="1200" dirty="0" smtClean="0">
                <a:solidFill>
                  <a:schemeClr val="tx1"/>
                </a:solidFill>
                <a:effectLst/>
              </a:rPr>
              <a:t>sources biaisées </a:t>
            </a:r>
            <a:r>
              <a:rPr lang="fr-FR" b="0" kern="1200" dirty="0" smtClean="0">
                <a:solidFill>
                  <a:schemeClr val="tx1"/>
                </a:solidFill>
                <a:effectLst/>
              </a:rPr>
              <a:t>(cf. B. </a:t>
            </a:r>
            <a:r>
              <a:rPr lang="fr-FR" b="0" kern="1200" dirty="0" err="1" smtClean="0">
                <a:solidFill>
                  <a:schemeClr val="tx1"/>
                </a:solidFill>
                <a:effectLst/>
              </a:rPr>
              <a:t>Hammarfelt</a:t>
            </a:r>
            <a:r>
              <a:rPr lang="fr-FR" b="0" kern="1200" dirty="0" smtClean="0">
                <a:solidFill>
                  <a:schemeClr val="tx1"/>
                </a:solidFill>
                <a:effectLst/>
              </a:rPr>
              <a:t>,</a:t>
            </a:r>
            <a:r>
              <a:rPr lang="fr-FR" b="0" kern="1200" baseline="0" dirty="0" smtClean="0">
                <a:solidFill>
                  <a:schemeClr val="tx1"/>
                </a:solidFill>
                <a:effectLst/>
              </a:rPr>
              <a:t> 2014, http://www.diva-portal.org/smash/get/diva2:703046/FULLTEXT01.pdf)</a:t>
            </a:r>
            <a:endParaRPr lang="fr-FR" b="0" kern="1200" dirty="0" smtClean="0">
              <a:solidFill>
                <a:schemeClr val="tx1"/>
              </a:solidFill>
              <a:effectLst/>
            </a:endParaRP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	- très axées sur le</a:t>
            </a:r>
            <a:r>
              <a:rPr lang="fr-FR" kern="1200" baseline="0" dirty="0" smtClean="0">
                <a:solidFill>
                  <a:schemeClr val="tx1"/>
                </a:solidFill>
                <a:effectLst/>
              </a:rPr>
              <a:t> </a:t>
            </a:r>
            <a:r>
              <a:rPr lang="fr-FR" b="1" kern="1200" baseline="0" dirty="0" smtClean="0">
                <a:solidFill>
                  <a:schemeClr val="tx1"/>
                </a:solidFill>
                <a:effectLst/>
              </a:rPr>
              <a:t>monde anglo-saxon </a:t>
            </a:r>
            <a:r>
              <a:rPr lang="fr-FR" b="0" kern="1200" baseline="0" dirty="0" smtClean="0">
                <a:solidFill>
                  <a:schemeClr val="tx1"/>
                </a:solidFill>
                <a:effectLst/>
              </a:rPr>
              <a:t>(cf. journaux grand public choisis)</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b="0" kern="1200" baseline="0" dirty="0" smtClean="0">
                <a:solidFill>
                  <a:schemeClr val="tx1"/>
                </a:solidFill>
                <a:effectLst/>
              </a:rPr>
              <a:t>	- plutôt tournées vers les outils utilisés dans le </a:t>
            </a:r>
            <a:r>
              <a:rPr lang="fr-FR" b="1" kern="1200" baseline="0" dirty="0" smtClean="0">
                <a:solidFill>
                  <a:schemeClr val="tx1"/>
                </a:solidFill>
                <a:effectLst/>
              </a:rPr>
              <a:t>domaine des sciences, technique ou médecine </a:t>
            </a:r>
            <a:r>
              <a:rPr lang="fr-FR" b="0" kern="1200" baseline="0" dirty="0" smtClean="0">
                <a:solidFill>
                  <a:schemeClr val="tx1"/>
                </a:solidFill>
                <a:effectLst/>
              </a:rPr>
              <a:t>(cf. utilisation du numéro DOI), en partie dû au profil lui-même des créateurs des services de métriques alternatives ?</a:t>
            </a:r>
          </a:p>
          <a:p>
            <a:pPr lvl="2"/>
            <a:r>
              <a:rPr lang="fr-FR" dirty="0"/>
              <a:t>	</a:t>
            </a:r>
            <a:r>
              <a:rPr lang="fr-FR" dirty="0" smtClean="0"/>
              <a:t>- problème de l’</a:t>
            </a:r>
            <a:r>
              <a:rPr lang="fr-FR" b="1" dirty="0" smtClean="0"/>
              <a:t>usage disciplinaire</a:t>
            </a:r>
            <a:r>
              <a:rPr lang="fr-FR" dirty="0" smtClean="0"/>
              <a:t> de chacune des sources retenues : cf. la communauté des sciences humaines et sociales utilise plus les réseaux sociaux que celle des arts, lettres et langues (cf. S</a:t>
            </a:r>
            <a:r>
              <a:rPr lang="fr-FR" dirty="0"/>
              <a:t>. </a:t>
            </a:r>
            <a:r>
              <a:rPr lang="fr-FR" dirty="0" err="1"/>
              <a:t>Vignier</a:t>
            </a:r>
            <a:r>
              <a:rPr lang="fr-FR" dirty="0"/>
              <a:t>, M. Joly et C. </a:t>
            </a:r>
            <a:r>
              <a:rPr lang="fr-FR" dirty="0" err="1"/>
              <a:t>Okret-Manville</a:t>
            </a:r>
            <a:r>
              <a:rPr lang="fr-FR" dirty="0"/>
              <a:t>, 2014, http://</a:t>
            </a:r>
            <a:r>
              <a:rPr lang="fr-FR" dirty="0" smtClean="0"/>
              <a:t>couperin.org/images/stories/openaire/Couperin_RSDR%20et%20OA_Etude%20exploratoire_2014.pdf) ; des métriques considérées comme élevées dans une discipline</a:t>
            </a:r>
            <a:r>
              <a:rPr lang="fr-FR" baseline="0" dirty="0" smtClean="0"/>
              <a:t> peuvent être considérées comme faibles pour d’autres disciplines</a:t>
            </a:r>
            <a:endParaRPr lang="fr-FR" dirty="0" smtClean="0"/>
          </a:p>
          <a:p>
            <a:pPr marL="173037" lvl="2" indent="0">
              <a:buFontTx/>
              <a:buNone/>
            </a:pPr>
            <a:r>
              <a:rPr lang="fr-FR" b="0" kern="1200" dirty="0" smtClean="0">
                <a:solidFill>
                  <a:schemeClr val="tx1"/>
                </a:solidFill>
                <a:effectLst/>
              </a:rPr>
              <a:t>- </a:t>
            </a:r>
            <a:r>
              <a:rPr lang="fr-FR" b="1" kern="1200" dirty="0" smtClean="0">
                <a:solidFill>
                  <a:schemeClr val="tx1"/>
                </a:solidFill>
                <a:effectLst/>
              </a:rPr>
              <a:t>sources de données</a:t>
            </a:r>
            <a:r>
              <a:rPr lang="fr-FR" b="1" kern="1200" baseline="0" dirty="0" smtClean="0">
                <a:solidFill>
                  <a:schemeClr val="tx1"/>
                </a:solidFill>
                <a:effectLst/>
              </a:rPr>
              <a:t> peu fiables </a:t>
            </a:r>
            <a:r>
              <a:rPr lang="fr-FR" kern="1200" baseline="0" dirty="0" smtClean="0">
                <a:solidFill>
                  <a:schemeClr val="tx1"/>
                </a:solidFill>
                <a:effectLst/>
              </a:rPr>
              <a:t>(exemples sur Z. </a:t>
            </a:r>
            <a:r>
              <a:rPr lang="fr-FR" kern="1200" baseline="0" dirty="0" err="1" smtClean="0">
                <a:solidFill>
                  <a:schemeClr val="tx1"/>
                </a:solidFill>
                <a:effectLst/>
              </a:rPr>
              <a:t>Zahedi</a:t>
            </a:r>
            <a:r>
              <a:rPr lang="fr-FR" kern="1200" baseline="0" dirty="0" smtClean="0">
                <a:solidFill>
                  <a:schemeClr val="tx1"/>
                </a:solidFill>
                <a:effectLst/>
              </a:rPr>
              <a:t>, 2015, http://adbu.fr/competplug/uploads/2015/04/Altmetrics_Zohreh_Zahedi_ADBU_Paris2015.pdf)</a:t>
            </a:r>
          </a:p>
          <a:p>
            <a:pPr marL="358775" lvl="3" indent="0">
              <a:buFontTx/>
              <a:buNone/>
            </a:pPr>
            <a:r>
              <a:rPr lang="fr-FR" kern="1200" dirty="0" smtClean="0">
                <a:solidFill>
                  <a:schemeClr val="tx1"/>
                </a:solidFill>
                <a:effectLst/>
              </a:rPr>
              <a:t>- qualité</a:t>
            </a:r>
            <a:r>
              <a:rPr lang="fr-FR" kern="1200" baseline="0" dirty="0" smtClean="0">
                <a:solidFill>
                  <a:schemeClr val="tx1"/>
                </a:solidFill>
                <a:effectLst/>
              </a:rPr>
              <a:t> variable des </a:t>
            </a:r>
            <a:r>
              <a:rPr lang="fr-FR" b="1" kern="1200" baseline="0" dirty="0" smtClean="0">
                <a:solidFill>
                  <a:schemeClr val="tx1"/>
                </a:solidFill>
                <a:effectLst/>
              </a:rPr>
              <a:t>données fournies </a:t>
            </a:r>
            <a:r>
              <a:rPr lang="fr-FR" kern="1200" baseline="0" dirty="0" smtClean="0">
                <a:solidFill>
                  <a:schemeClr val="tx1"/>
                </a:solidFill>
                <a:effectLst/>
              </a:rPr>
              <a:t>: </a:t>
            </a:r>
            <a:r>
              <a:rPr lang="fr-FR" kern="1200" dirty="0" smtClean="0">
                <a:solidFill>
                  <a:schemeClr val="tx1"/>
                </a:solidFill>
                <a:effectLst/>
              </a:rPr>
              <a:t>besoin d’un lien</a:t>
            </a:r>
            <a:r>
              <a:rPr lang="fr-FR" kern="1200" baseline="0" dirty="0" smtClean="0">
                <a:solidFill>
                  <a:schemeClr val="tx1"/>
                </a:solidFill>
                <a:effectLst/>
              </a:rPr>
              <a:t> direct vers l’article, comme le DOI, sinon besoin de rechercher au niveau du titre </a:t>
            </a:r>
          </a:p>
          <a:p>
            <a:pPr marL="358775" lvl="3" indent="0">
              <a:buFontTx/>
              <a:buNone/>
            </a:pPr>
            <a:r>
              <a:rPr lang="fr-FR" kern="1200" baseline="0" dirty="0" smtClean="0">
                <a:solidFill>
                  <a:schemeClr val="tx1"/>
                </a:solidFill>
                <a:effectLst/>
              </a:rPr>
              <a:t>- plusieurs versions possible d’un même article sur le web</a:t>
            </a:r>
          </a:p>
          <a:p>
            <a:pPr marL="358775" lvl="3" indent="0">
              <a:buFontTx/>
              <a:buNone/>
            </a:pPr>
            <a:r>
              <a:rPr lang="fr-FR" kern="1200" baseline="0" dirty="0" smtClean="0">
                <a:solidFill>
                  <a:schemeClr val="tx1"/>
                </a:solidFill>
                <a:effectLst/>
              </a:rPr>
              <a:t>- développement de la présence des chercheurs sur le web, donc développement attendu de ces métriques</a:t>
            </a:r>
          </a:p>
          <a:p>
            <a:pPr marL="358775" lvl="3" indent="0">
              <a:buFontTx/>
              <a:buNone/>
            </a:pPr>
            <a:r>
              <a:rPr lang="fr-FR" kern="1200" baseline="0" dirty="0" smtClean="0">
                <a:solidFill>
                  <a:schemeClr val="tx1"/>
                </a:solidFill>
                <a:effectLst/>
              </a:rPr>
              <a:t>- trafic potentiellement dû à des robots et des moteurs de recherche</a:t>
            </a:r>
          </a:p>
          <a:p>
            <a:pPr marL="358775" lvl="3" indent="0">
              <a:buFontTx/>
              <a:buNone/>
            </a:pPr>
            <a:r>
              <a:rPr lang="fr-FR" kern="1200" baseline="0" dirty="0" smtClean="0">
                <a:solidFill>
                  <a:schemeClr val="tx1"/>
                </a:solidFill>
                <a:effectLst/>
              </a:rPr>
              <a:t>- </a:t>
            </a:r>
            <a:r>
              <a:rPr lang="fr-FR" b="1" kern="1200" dirty="0" smtClean="0">
                <a:solidFill>
                  <a:schemeClr val="tx1"/>
                </a:solidFill>
                <a:effectLst/>
              </a:rPr>
              <a:t>pérennité</a:t>
            </a:r>
            <a:r>
              <a:rPr lang="fr-FR" kern="1200" dirty="0" smtClean="0">
                <a:solidFill>
                  <a:schemeClr val="tx1"/>
                </a:solidFill>
                <a:effectLst/>
              </a:rPr>
              <a:t> de métriques s’appuyant sur des services évolutifs (contenus,</a:t>
            </a:r>
            <a:r>
              <a:rPr lang="fr-FR" kern="1200" baseline="0" dirty="0" smtClean="0">
                <a:solidFill>
                  <a:schemeClr val="tx1"/>
                </a:solidFill>
                <a:effectLst/>
              </a:rPr>
              <a:t> modes de calcul, </a:t>
            </a:r>
            <a:r>
              <a:rPr lang="fr-FR" kern="1200" dirty="0" smtClean="0">
                <a:solidFill>
                  <a:schemeClr val="tx1"/>
                </a:solidFill>
                <a:effectLst/>
              </a:rPr>
              <a:t>popularité)</a:t>
            </a:r>
            <a:r>
              <a:rPr lang="fr-FR" kern="1200" baseline="0" dirty="0" smtClean="0">
                <a:solidFill>
                  <a:schemeClr val="tx1"/>
                </a:solidFill>
                <a:effectLst/>
              </a:rPr>
              <a:t> et </a:t>
            </a:r>
            <a:r>
              <a:rPr lang="fr-FR" kern="1200" dirty="0" smtClean="0">
                <a:solidFill>
                  <a:schemeClr val="tx1"/>
                </a:solidFill>
                <a:effectLst/>
              </a:rPr>
              <a:t>non pérennes, cf. réseaux sociaux ?</a:t>
            </a:r>
          </a:p>
          <a:p>
            <a:pPr marL="358775" lvl="3" indent="0">
              <a:buFontTx/>
              <a:buNone/>
            </a:pPr>
            <a:r>
              <a:rPr lang="fr-FR" kern="1200" dirty="0" smtClean="0">
                <a:solidFill>
                  <a:schemeClr val="tx1"/>
                </a:solidFill>
                <a:effectLst/>
                <a:sym typeface="Wingdings" panose="05000000000000000000" pitchFamily="2" charset="2"/>
              </a:rPr>
              <a:t> </a:t>
            </a:r>
            <a:r>
              <a:rPr lang="fr-FR" b="1" kern="1200" dirty="0" smtClean="0">
                <a:solidFill>
                  <a:schemeClr val="tx1"/>
                </a:solidFill>
                <a:effectLst/>
                <a:sym typeface="Wingdings" panose="05000000000000000000" pitchFamily="2" charset="2"/>
              </a:rPr>
              <a:t>quelle reproductibilité des résultats ?</a:t>
            </a:r>
            <a:endParaRPr lang="fr-FR" b="1" kern="1200" dirty="0" smtClean="0">
              <a:solidFill>
                <a:schemeClr val="tx1"/>
              </a:solidFill>
              <a:effectLst/>
            </a:endParaRPr>
          </a:p>
          <a:p>
            <a:pPr lvl="2"/>
            <a:r>
              <a:rPr lang="fr-FR" kern="1200" dirty="0" smtClean="0">
                <a:solidFill>
                  <a:schemeClr val="tx1"/>
                </a:solidFill>
                <a:effectLst/>
              </a:rPr>
              <a:t>- </a:t>
            </a:r>
            <a:r>
              <a:rPr lang="fr-FR" b="1" kern="1200" dirty="0" smtClean="0">
                <a:solidFill>
                  <a:schemeClr val="tx1"/>
                </a:solidFill>
                <a:effectLst/>
              </a:rPr>
              <a:t>outils</a:t>
            </a:r>
            <a:r>
              <a:rPr lang="fr-FR" b="1" kern="1200" baseline="0" dirty="0" smtClean="0">
                <a:solidFill>
                  <a:schemeClr val="tx1"/>
                </a:solidFill>
                <a:effectLst/>
              </a:rPr>
              <a:t> hétérogènes</a:t>
            </a:r>
            <a:r>
              <a:rPr lang="fr-FR" b="1" kern="1200" dirty="0" smtClean="0">
                <a:solidFill>
                  <a:schemeClr val="tx1"/>
                </a:solidFill>
                <a:effectLst/>
              </a:rPr>
              <a:t> non stabilisés et non standardisés</a:t>
            </a:r>
          </a:p>
          <a:p>
            <a:pPr lvl="3"/>
            <a:r>
              <a:rPr lang="fr-FR" kern="1200" dirty="0" smtClean="0">
                <a:solidFill>
                  <a:schemeClr val="tx1"/>
                </a:solidFill>
                <a:effectLst/>
              </a:rPr>
              <a:t>- </a:t>
            </a:r>
            <a:r>
              <a:rPr lang="fr-FR" b="1" kern="1200" dirty="0" smtClean="0">
                <a:solidFill>
                  <a:schemeClr val="tx1"/>
                </a:solidFill>
                <a:effectLst/>
              </a:rPr>
              <a:t>individuellement</a:t>
            </a:r>
            <a:r>
              <a:rPr lang="fr-FR" kern="1200" dirty="0" smtClean="0">
                <a:solidFill>
                  <a:schemeClr val="tx1"/>
                </a:solidFill>
                <a:effectLst/>
              </a:rPr>
              <a:t> (ex. : sources retenues évolutives, collecte et réutilisation des données, contextualisation…) ; exemple de mise en garde par le </a:t>
            </a:r>
            <a:r>
              <a:rPr lang="fr-FR" dirty="0"/>
              <a:t>service Altmetric : https://</a:t>
            </a:r>
            <a:r>
              <a:rPr lang="fr-FR" dirty="0" smtClean="0"/>
              <a:t>help.altmetric.com/support/solutions/articles/6000060969-how-is-the-altmetric-score-calculated-, § « </a:t>
            </a:r>
            <a:r>
              <a:rPr lang="fr-FR" dirty="0" err="1" smtClean="0"/>
              <a:t>Remember</a:t>
            </a:r>
            <a:r>
              <a:rPr lang="fr-FR" dirty="0" smtClean="0"/>
              <a:t> »</a:t>
            </a:r>
            <a:endParaRPr lang="fr-FR" kern="1200" dirty="0" smtClean="0">
              <a:solidFill>
                <a:schemeClr val="tx1"/>
              </a:solidFill>
              <a:effectLst/>
            </a:endParaRPr>
          </a:p>
          <a:p>
            <a:pPr lvl="3"/>
            <a:r>
              <a:rPr lang="fr-FR" kern="1200" dirty="0" smtClean="0">
                <a:solidFill>
                  <a:schemeClr val="tx1"/>
                </a:solidFill>
                <a:effectLst/>
              </a:rPr>
              <a:t>- </a:t>
            </a:r>
            <a:r>
              <a:rPr lang="fr-FR" b="1" kern="1200" dirty="0" smtClean="0">
                <a:solidFill>
                  <a:schemeClr val="tx1"/>
                </a:solidFill>
                <a:effectLst/>
              </a:rPr>
              <a:t>entre eux </a:t>
            </a:r>
            <a:r>
              <a:rPr lang="fr-FR" kern="1200" dirty="0" smtClean="0">
                <a:solidFill>
                  <a:schemeClr val="tx1"/>
                </a:solidFill>
                <a:effectLst/>
              </a:rPr>
              <a:t>(récupération des données, standards, comparaisons, pondérations, interopérabilité et infrastructures communes…) : </a:t>
            </a:r>
            <a:r>
              <a:rPr lang="fr-FR" b="1" kern="1200" dirty="0" smtClean="0">
                <a:solidFill>
                  <a:schemeClr val="tx1"/>
                </a:solidFill>
                <a:effectLst/>
              </a:rPr>
              <a:t>impossibilité de comparer les services</a:t>
            </a:r>
            <a:r>
              <a:rPr lang="fr-FR" b="0" kern="1200" dirty="0" smtClean="0">
                <a:solidFill>
                  <a:schemeClr val="tx1"/>
                </a:solidFill>
                <a:effectLst/>
              </a:rPr>
              <a:t>, cf. diapo 13 avec</a:t>
            </a:r>
            <a:r>
              <a:rPr lang="fr-FR" b="0" kern="1200" baseline="0" dirty="0" smtClean="0">
                <a:solidFill>
                  <a:schemeClr val="tx1"/>
                </a:solidFill>
                <a:effectLst/>
              </a:rPr>
              <a:t> deux captures d’écran pour le même article, au même moment, mais présentant des métries différentes pour les mêmes sources…</a:t>
            </a:r>
            <a:endParaRPr lang="fr-FR" b="0" kern="1200" dirty="0" smtClean="0">
              <a:solidFill>
                <a:schemeClr val="tx1"/>
              </a:solidFill>
              <a:effectLst/>
            </a:endParaRPr>
          </a:p>
          <a:p>
            <a:pPr lvl="3"/>
            <a:r>
              <a:rPr lang="fr-FR" kern="1200" dirty="0" smtClean="0">
                <a:solidFill>
                  <a:schemeClr val="tx1"/>
                </a:solidFill>
                <a:effectLst/>
              </a:rPr>
              <a:t>- </a:t>
            </a:r>
            <a:r>
              <a:rPr lang="fr-FR" b="1" kern="1200" dirty="0" smtClean="0">
                <a:solidFill>
                  <a:schemeClr val="tx1"/>
                </a:solidFill>
                <a:effectLst/>
              </a:rPr>
              <a:t>avec les métriques traditionnelles </a:t>
            </a:r>
            <a:r>
              <a:rPr lang="fr-FR" kern="1200" dirty="0" smtClean="0">
                <a:solidFill>
                  <a:schemeClr val="tx1"/>
                </a:solidFill>
                <a:effectLst/>
              </a:rPr>
              <a:t>(immédiateté</a:t>
            </a:r>
            <a:r>
              <a:rPr lang="fr-FR" kern="1200" baseline="0" dirty="0" smtClean="0">
                <a:solidFill>
                  <a:schemeClr val="tx1"/>
                </a:solidFill>
                <a:effectLst/>
              </a:rPr>
              <a:t> vs. temps long de la recherche ; </a:t>
            </a:r>
            <a:r>
              <a:rPr lang="fr-FR" kern="1200" dirty="0" smtClean="0">
                <a:solidFill>
                  <a:schemeClr val="tx1"/>
                </a:solidFill>
                <a:effectLst/>
              </a:rPr>
              <a:t>passerelles et points de comparaison : corrélation positive faible entre altmetrics</a:t>
            </a:r>
            <a:r>
              <a:rPr lang="fr-FR" kern="1200" baseline="0" dirty="0" smtClean="0">
                <a:solidFill>
                  <a:schemeClr val="tx1"/>
                </a:solidFill>
                <a:effectLst/>
              </a:rPr>
              <a:t> et futures citations ? cf. le débat autour du « </a:t>
            </a:r>
            <a:r>
              <a:rPr lang="fr-FR" kern="1200" baseline="0" dirty="0" err="1" smtClean="0">
                <a:solidFill>
                  <a:schemeClr val="tx1"/>
                </a:solidFill>
                <a:effectLst/>
              </a:rPr>
              <a:t>twimpact</a:t>
            </a:r>
            <a:r>
              <a:rPr lang="fr-FR" kern="1200" baseline="0" dirty="0" smtClean="0">
                <a:solidFill>
                  <a:schemeClr val="tx1"/>
                </a:solidFill>
                <a:effectLst/>
              </a:rPr>
              <a:t> factor », </a:t>
            </a:r>
            <a:r>
              <a:rPr lang="en-US" kern="1200" baseline="0" dirty="0" smtClean="0">
                <a:solidFill>
                  <a:schemeClr val="tx1"/>
                </a:solidFill>
                <a:effectLst/>
              </a:rPr>
              <a:t>P. Davis, 2012, http://scholarlykitchen.sspnet.org/2012/01/04/tweets-and-our-obsession-with-alt-metrics/ ; </a:t>
            </a:r>
            <a:r>
              <a:rPr lang="fr-FR" kern="1200" baseline="0" dirty="0" smtClean="0">
                <a:solidFill>
                  <a:schemeClr val="tx1"/>
                </a:solidFill>
                <a:effectLst/>
              </a:rPr>
              <a:t>comparaison avec le </a:t>
            </a:r>
            <a:r>
              <a:rPr lang="fr-FR" i="1" kern="1200" baseline="0" dirty="0" err="1" smtClean="0">
                <a:solidFill>
                  <a:schemeClr val="tx1"/>
                </a:solidFill>
                <a:effectLst/>
              </a:rPr>
              <a:t>peer</a:t>
            </a:r>
            <a:r>
              <a:rPr lang="fr-FR" i="1" kern="1200" baseline="0" dirty="0" smtClean="0">
                <a:solidFill>
                  <a:schemeClr val="tx1"/>
                </a:solidFill>
                <a:effectLst/>
              </a:rPr>
              <a:t> </a:t>
            </a:r>
            <a:r>
              <a:rPr lang="fr-FR" i="1" kern="1200" baseline="0" dirty="0" err="1" smtClean="0">
                <a:solidFill>
                  <a:schemeClr val="tx1"/>
                </a:solidFill>
                <a:effectLst/>
              </a:rPr>
              <a:t>review</a:t>
            </a:r>
            <a:r>
              <a:rPr lang="fr-FR" kern="1200" baseline="0" dirty="0" smtClean="0">
                <a:solidFill>
                  <a:schemeClr val="tx1"/>
                </a:solidFill>
                <a:effectLst/>
              </a:rPr>
              <a:t>…</a:t>
            </a:r>
            <a:r>
              <a:rPr lang="fr-FR" kern="1200" dirty="0" smtClean="0">
                <a:solidFill>
                  <a:schemeClr val="tx1"/>
                </a:solidFill>
                <a:effectLst/>
              </a:rPr>
              <a:t>) ; cf.</a:t>
            </a:r>
            <a:r>
              <a:rPr lang="fr-FR" kern="1200" baseline="0" dirty="0" smtClean="0">
                <a:solidFill>
                  <a:schemeClr val="tx1"/>
                </a:solidFill>
                <a:effectLst/>
              </a:rPr>
              <a:t> S. </a:t>
            </a:r>
            <a:r>
              <a:rPr lang="fr-FR" kern="1200" baseline="0" dirty="0" err="1" smtClean="0">
                <a:solidFill>
                  <a:schemeClr val="tx1"/>
                </a:solidFill>
                <a:effectLst/>
              </a:rPr>
              <a:t>Haustein</a:t>
            </a:r>
            <a:r>
              <a:rPr lang="fr-FR" kern="1200" baseline="0" dirty="0" smtClean="0">
                <a:solidFill>
                  <a:schemeClr val="tx1"/>
                </a:solidFill>
                <a:effectLst/>
              </a:rPr>
              <a:t>, R. Costas et V. </a:t>
            </a:r>
            <a:r>
              <a:rPr lang="fr-FR" kern="1200" baseline="0" dirty="0" err="1" smtClean="0">
                <a:solidFill>
                  <a:schemeClr val="tx1"/>
                </a:solidFill>
                <a:effectLst/>
              </a:rPr>
              <a:t>Larivière</a:t>
            </a:r>
            <a:r>
              <a:rPr lang="fr-FR" kern="1200" baseline="0" dirty="0" smtClean="0">
                <a:solidFill>
                  <a:schemeClr val="tx1"/>
                </a:solidFill>
                <a:effectLst/>
              </a:rPr>
              <a:t>, 2015, http://journals.plos.org/plosone/article?id=10.1371%2Fjournal.pone.0120495</a:t>
            </a:r>
            <a:endParaRPr lang="fr-FR" kern="1200" dirty="0" smtClean="0">
              <a:solidFill>
                <a:schemeClr val="tx1"/>
              </a:solidFill>
              <a:effectLst/>
            </a:endParaRPr>
          </a:p>
          <a:p>
            <a:pPr lvl="3"/>
            <a:r>
              <a:rPr lang="fr-FR" kern="1200" dirty="0" smtClean="0">
                <a:solidFill>
                  <a:schemeClr val="tx1"/>
                </a:solidFill>
                <a:effectLst/>
                <a:sym typeface="Wingdings" panose="05000000000000000000" pitchFamily="2" charset="2"/>
              </a:rPr>
              <a:t> projet de la </a:t>
            </a:r>
            <a:r>
              <a:rPr lang="fr-FR" i="1" kern="1200" dirty="0" smtClean="0">
                <a:solidFill>
                  <a:schemeClr val="tx1"/>
                </a:solidFill>
                <a:effectLst/>
                <a:sym typeface="Wingdings" panose="05000000000000000000" pitchFamily="2" charset="2"/>
              </a:rPr>
              <a:t>National Information Standards </a:t>
            </a:r>
            <a:r>
              <a:rPr lang="fr-FR" i="1" kern="1200" dirty="0" err="1" smtClean="0">
                <a:solidFill>
                  <a:schemeClr val="tx1"/>
                </a:solidFill>
                <a:effectLst/>
                <a:sym typeface="Wingdings" panose="05000000000000000000" pitchFamily="2" charset="2"/>
              </a:rPr>
              <a:t>Organization</a:t>
            </a:r>
            <a:r>
              <a:rPr lang="fr-FR" kern="1200" dirty="0" smtClean="0">
                <a:solidFill>
                  <a:schemeClr val="tx1"/>
                </a:solidFill>
                <a:effectLst/>
                <a:sym typeface="Wingdings" panose="05000000000000000000" pitchFamily="2" charset="2"/>
              </a:rPr>
              <a:t> (</a:t>
            </a:r>
            <a:r>
              <a:rPr lang="fr-FR" b="1" kern="1200" dirty="0" smtClean="0">
                <a:solidFill>
                  <a:schemeClr val="tx1"/>
                </a:solidFill>
                <a:effectLst/>
                <a:sym typeface="Wingdings" panose="05000000000000000000" pitchFamily="2" charset="2"/>
              </a:rPr>
              <a:t>NISO</a:t>
            </a:r>
            <a:r>
              <a:rPr lang="fr-FR" b="0" kern="1200" dirty="0" smtClean="0">
                <a:solidFill>
                  <a:schemeClr val="tx1"/>
                </a:solidFill>
                <a:effectLst/>
                <a:sym typeface="Wingdings" panose="05000000000000000000" pitchFamily="2" charset="2"/>
              </a:rPr>
              <a:t>, organisme à but non lucratif dédié aux normes dans le domaine de l'édition, des bibliothèques et de l'accès à l'information ; déjà</a:t>
            </a:r>
            <a:r>
              <a:rPr lang="fr-FR" b="0" kern="1200" baseline="0" dirty="0" smtClean="0">
                <a:solidFill>
                  <a:schemeClr val="tx1"/>
                </a:solidFill>
                <a:effectLst/>
                <a:sym typeface="Wingdings" panose="05000000000000000000" pitchFamily="2" charset="2"/>
              </a:rPr>
              <a:t> lié à ISSN, DOI, Dublin </a:t>
            </a:r>
            <a:r>
              <a:rPr lang="fr-FR" b="0" kern="1200" baseline="0" dirty="0" err="1" smtClean="0">
                <a:solidFill>
                  <a:schemeClr val="tx1"/>
                </a:solidFill>
                <a:effectLst/>
                <a:sym typeface="Wingdings" panose="05000000000000000000" pitchFamily="2" charset="2"/>
              </a:rPr>
              <a:t>Core</a:t>
            </a:r>
            <a:r>
              <a:rPr lang="fr-FR" b="0" kern="1200" baseline="0" dirty="0" smtClean="0">
                <a:solidFill>
                  <a:schemeClr val="tx1"/>
                </a:solidFill>
                <a:effectLst/>
                <a:sym typeface="Wingdings" panose="05000000000000000000" pitchFamily="2" charset="2"/>
              </a:rPr>
              <a:t>…</a:t>
            </a:r>
            <a:r>
              <a:rPr lang="fr-FR" b="0" kern="1200" dirty="0" smtClean="0">
                <a:solidFill>
                  <a:schemeClr val="tx1"/>
                </a:solidFill>
                <a:effectLst/>
                <a:sym typeface="Wingdings" panose="05000000000000000000" pitchFamily="2" charset="2"/>
              </a:rPr>
              <a:t>)</a:t>
            </a:r>
            <a:r>
              <a:rPr lang="fr-FR" kern="1200" dirty="0" smtClean="0">
                <a:solidFill>
                  <a:schemeClr val="tx1"/>
                </a:solidFill>
                <a:effectLst/>
                <a:sym typeface="Wingdings" panose="05000000000000000000" pitchFamily="2" charset="2"/>
              </a:rPr>
              <a:t> pour développer des </a:t>
            </a:r>
            <a:r>
              <a:rPr lang="fr-FR" b="1" kern="1200" dirty="0" smtClean="0">
                <a:solidFill>
                  <a:schemeClr val="tx1"/>
                </a:solidFill>
                <a:effectLst/>
                <a:sym typeface="Wingdings" panose="05000000000000000000" pitchFamily="2" charset="2"/>
              </a:rPr>
              <a:t>normes</a:t>
            </a:r>
            <a:r>
              <a:rPr lang="fr-FR" kern="1200" dirty="0" smtClean="0">
                <a:solidFill>
                  <a:schemeClr val="tx1"/>
                </a:solidFill>
                <a:effectLst/>
                <a:sym typeface="Wingdings" panose="05000000000000000000" pitchFamily="2" charset="2"/>
              </a:rPr>
              <a:t> et mieux encadrer ces</a:t>
            </a:r>
            <a:r>
              <a:rPr lang="fr-FR" kern="1200" baseline="0" dirty="0" smtClean="0">
                <a:solidFill>
                  <a:schemeClr val="tx1"/>
                </a:solidFill>
                <a:effectLst/>
                <a:sym typeface="Wingdings" panose="05000000000000000000" pitchFamily="2" charset="2"/>
              </a:rPr>
              <a:t> métriques alternatives (http://www.niso.org/topics/tl/altmetrics_initiative/) ; 8 thèmes : définitions, évaluation, découverte, qualité des données, manipulations, granularité, contexte, usage et adoption et 2 grandes priorités : les définitions et les identifiants pérennes</a:t>
            </a:r>
            <a:endParaRPr lang="fr-FR" kern="1200" dirty="0" smtClean="0">
              <a:solidFill>
                <a:schemeClr val="tx1"/>
              </a:solidFill>
              <a:effectLst/>
            </a:endParaRP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 </a:t>
            </a:r>
            <a:r>
              <a:rPr lang="fr-FR" b="1" kern="1200" dirty="0" smtClean="0">
                <a:solidFill>
                  <a:schemeClr val="tx1"/>
                </a:solidFill>
                <a:effectLst/>
              </a:rPr>
              <a:t>sans rétrospectif : </a:t>
            </a:r>
            <a:r>
              <a:rPr lang="fr-FR" b="0" kern="1200" dirty="0" smtClean="0">
                <a:solidFill>
                  <a:schemeClr val="tx1"/>
                </a:solidFill>
                <a:effectLst/>
              </a:rPr>
              <a:t>s</a:t>
            </a:r>
            <a:r>
              <a:rPr lang="fr-FR" kern="1200" dirty="0" smtClean="0">
                <a:solidFill>
                  <a:schemeClr val="tx1"/>
                </a:solidFill>
                <a:effectLst/>
              </a:rPr>
              <a:t>urtout pour production récente, et numérique</a:t>
            </a:r>
          </a:p>
          <a:p>
            <a:pPr lvl="2"/>
            <a:r>
              <a:rPr lang="fr-FR" kern="1200" dirty="0" smtClean="0">
                <a:solidFill>
                  <a:schemeClr val="tx1"/>
                </a:solidFill>
                <a:effectLst/>
                <a:sym typeface="Wingdings" panose="05000000000000000000" pitchFamily="2" charset="2"/>
              </a:rPr>
              <a:t> </a:t>
            </a:r>
            <a:r>
              <a:rPr lang="fr-FR" kern="1200" dirty="0" smtClean="0">
                <a:solidFill>
                  <a:schemeClr val="tx1"/>
                </a:solidFill>
                <a:effectLst/>
              </a:rPr>
              <a:t>métriques remises en cause : </a:t>
            </a:r>
            <a:r>
              <a:rPr lang="fr-FR" b="1" kern="1200" dirty="0" smtClean="0">
                <a:solidFill>
                  <a:schemeClr val="tx1"/>
                </a:solidFill>
                <a:effectLst/>
              </a:rPr>
              <a:t>que mesurent-elles</a:t>
            </a:r>
            <a:r>
              <a:rPr lang="fr-FR" kern="1200" dirty="0" smtClean="0">
                <a:solidFill>
                  <a:schemeClr val="tx1"/>
                </a:solidFill>
                <a:effectLst/>
              </a:rPr>
              <a:t> ? : impact scientifique, impact social, buzz (cf. D. </a:t>
            </a:r>
            <a:r>
              <a:rPr lang="fr-FR" kern="1200" dirty="0" err="1" smtClean="0">
                <a:solidFill>
                  <a:schemeClr val="tx1"/>
                </a:solidFill>
                <a:effectLst/>
              </a:rPr>
              <a:t>Crotty</a:t>
            </a:r>
            <a:r>
              <a:rPr lang="fr-FR" kern="1200" dirty="0" smtClean="0">
                <a:solidFill>
                  <a:schemeClr val="tx1"/>
                </a:solidFill>
                <a:effectLst/>
              </a:rPr>
              <a:t>, </a:t>
            </a:r>
            <a:r>
              <a:rPr lang="fr-FR" dirty="0"/>
              <a:t>2014, http://scholarlykitchen.sspnet.org/2014/12/17/altmetrics-top-100-what-does-it-all-mean</a:t>
            </a:r>
            <a:r>
              <a:rPr lang="fr-FR" dirty="0" smtClean="0"/>
              <a:t>/ et C. </a:t>
            </a:r>
            <a:r>
              <a:rPr lang="fr-FR" dirty="0" err="1" smtClean="0"/>
              <a:t>Woolston</a:t>
            </a:r>
            <a:r>
              <a:rPr lang="fr-FR" dirty="0" smtClean="0"/>
              <a:t>, 2014, http://www.nature.com/news/funders-drawn-to-alternative-metrics-1.16524)</a:t>
            </a:r>
            <a:r>
              <a:rPr lang="fr-FR" kern="1200" dirty="0" smtClean="0">
                <a:solidFill>
                  <a:schemeClr val="tx1"/>
                </a:solidFill>
                <a:effectLst/>
              </a:rPr>
              <a:t> ? : de l’avis même des personnes derrière les</a:t>
            </a:r>
            <a:r>
              <a:rPr lang="fr-FR" kern="1200" baseline="0" dirty="0" smtClean="0">
                <a:solidFill>
                  <a:schemeClr val="tx1"/>
                </a:solidFill>
                <a:effectLst/>
              </a:rPr>
              <a:t> altmetrics, </a:t>
            </a:r>
            <a:r>
              <a:rPr lang="fr-FR" b="1" kern="1200" dirty="0" smtClean="0">
                <a:solidFill>
                  <a:schemeClr val="tx1"/>
                </a:solidFill>
                <a:effectLst/>
              </a:rPr>
              <a:t>il ne suffit pas d’avoir des métriques pour savoir ce qu’elles signifient </a:t>
            </a:r>
            <a:r>
              <a:rPr lang="fr-FR" kern="1200" dirty="0" smtClean="0">
                <a:solidFill>
                  <a:schemeClr val="tx1"/>
                </a:solidFill>
                <a:effectLst/>
              </a:rPr>
              <a:t>; à l’occasion des 5 ans des Altmetrics, « </a:t>
            </a:r>
            <a:r>
              <a:rPr lang="en-US" i="1" dirty="0"/>
              <a:t>It was argued that we equally struggle to understand the intent behind citations</a:t>
            </a:r>
            <a:r>
              <a:rPr lang="fr-FR" kern="1200" dirty="0" smtClean="0">
                <a:solidFill>
                  <a:schemeClr val="tx1"/>
                </a:solidFill>
                <a:effectLst/>
              </a:rPr>
              <a:t> », C. </a:t>
            </a:r>
            <a:r>
              <a:rPr lang="fr-FR" kern="1200" dirty="0" err="1" smtClean="0">
                <a:solidFill>
                  <a:schemeClr val="tx1"/>
                </a:solidFill>
                <a:effectLst/>
              </a:rPr>
              <a:t>Rapple</a:t>
            </a:r>
            <a:r>
              <a:rPr lang="fr-FR" dirty="0"/>
              <a:t>, 2015, http://scholarlykitchen.sspnet.org/2015/10/20/celebrating-five-years-of-altmetrics</a:t>
            </a:r>
            <a:r>
              <a:rPr lang="fr-FR" dirty="0" smtClean="0"/>
              <a:t>/)</a:t>
            </a:r>
            <a:endParaRPr lang="fr-FR" kern="1200" dirty="0" smtClean="0">
              <a:solidFill>
                <a:schemeClr val="tx1"/>
              </a:solidFill>
              <a:effectLst/>
            </a:endParaRPr>
          </a:p>
          <a:p>
            <a:r>
              <a:rPr lang="fr-FR" kern="1200" dirty="0" smtClean="0">
                <a:solidFill>
                  <a:schemeClr val="tx1"/>
                </a:solidFill>
                <a:effectLst/>
              </a:rPr>
              <a:t> </a:t>
            </a:r>
          </a:p>
          <a:p>
            <a:pPr lvl="1"/>
            <a:r>
              <a:rPr lang="fr-FR" u="sng" kern="1200" dirty="0" smtClean="0">
                <a:solidFill>
                  <a:schemeClr val="tx1"/>
                </a:solidFill>
                <a:effectLst/>
              </a:rPr>
              <a:t>3.3. des métriques encore…</a:t>
            </a:r>
          </a:p>
          <a:p>
            <a:pPr lvl="1"/>
            <a:r>
              <a:rPr lang="fr-FR" dirty="0"/>
              <a:t>	</a:t>
            </a:r>
            <a:r>
              <a:rPr lang="fr-FR" dirty="0" smtClean="0"/>
              <a:t>- encore </a:t>
            </a:r>
            <a:r>
              <a:rPr lang="fr-FR" b="1" dirty="0" smtClean="0"/>
              <a:t>peu/pas </a:t>
            </a:r>
            <a:r>
              <a:rPr lang="fr-FR" b="1" dirty="0"/>
              <a:t>reconnues </a:t>
            </a:r>
            <a:r>
              <a:rPr lang="fr-FR" b="1" kern="1200" dirty="0" smtClean="0">
                <a:solidFill>
                  <a:schemeClr val="tx1"/>
                </a:solidFill>
                <a:effectLst/>
              </a:rPr>
              <a:t>par les institutions</a:t>
            </a:r>
            <a:r>
              <a:rPr lang="fr-FR" kern="1200" dirty="0" smtClean="0">
                <a:solidFill>
                  <a:schemeClr val="tx1"/>
                </a:solidFill>
                <a:effectLst/>
              </a:rPr>
              <a:t>, malgré une poussée pour proposer des offres institutionnelles (outils métriques ou tableaux de bord)</a:t>
            </a:r>
          </a:p>
          <a:p>
            <a:pPr lvl="1"/>
            <a:r>
              <a:rPr lang="fr-FR" kern="1200" dirty="0" smtClean="0">
                <a:solidFill>
                  <a:schemeClr val="tx1"/>
                </a:solidFill>
                <a:effectLst/>
              </a:rPr>
              <a:t>	- </a:t>
            </a:r>
            <a:r>
              <a:rPr lang="fr-FR" b="1" kern="1200" dirty="0" smtClean="0">
                <a:solidFill>
                  <a:schemeClr val="tx1"/>
                </a:solidFill>
                <a:effectLst/>
              </a:rPr>
              <a:t>questionnées même par les chercheurs </a:t>
            </a:r>
            <a:r>
              <a:rPr lang="fr-FR" kern="1200" dirty="0" smtClean="0">
                <a:solidFill>
                  <a:schemeClr val="tx1"/>
                </a:solidFill>
                <a:effectLst/>
              </a:rPr>
              <a:t>(cf. S. </a:t>
            </a:r>
            <a:r>
              <a:rPr lang="fr-FR" kern="1200" dirty="0" err="1" smtClean="0">
                <a:solidFill>
                  <a:schemeClr val="tx1"/>
                </a:solidFill>
                <a:effectLst/>
              </a:rPr>
              <a:t>Haustein</a:t>
            </a:r>
            <a:r>
              <a:rPr lang="fr-FR" kern="1200" dirty="0" smtClean="0">
                <a:solidFill>
                  <a:schemeClr val="tx1"/>
                </a:solidFill>
                <a:effectLst/>
              </a:rPr>
              <a:t> et al, </a:t>
            </a:r>
            <a:r>
              <a:rPr lang="fr-FR" dirty="0"/>
              <a:t>2013, http://arxiv.org/abs/1304.7300) </a:t>
            </a:r>
            <a:endParaRPr lang="fr-FR" kern="1200" dirty="0" smtClean="0">
              <a:solidFill>
                <a:schemeClr val="tx1"/>
              </a:solidFill>
              <a:effectLst/>
            </a:endParaRPr>
          </a:p>
          <a:p>
            <a:endParaRPr lang="fr-FR" dirty="0"/>
          </a:p>
        </p:txBody>
      </p:sp>
      <p:sp>
        <p:nvSpPr>
          <p:cNvPr id="4" name="Espace réservé du numéro de diapositive 3"/>
          <p:cNvSpPr>
            <a:spLocks noGrp="1"/>
          </p:cNvSpPr>
          <p:nvPr>
            <p:ph type="sldNum" sz="quarter" idx="10"/>
          </p:nvPr>
        </p:nvSpPr>
        <p:spPr/>
        <p:txBody>
          <a:bodyPr/>
          <a:lstStyle/>
          <a:p>
            <a:r>
              <a:rPr lang="fr-FR" dirty="0" smtClean="0"/>
              <a:t>17</a:t>
            </a:r>
            <a:endParaRPr lang="fr-FR" dirty="0"/>
          </a:p>
        </p:txBody>
      </p:sp>
    </p:spTree>
    <p:extLst>
      <p:ext uri="{BB962C8B-B14F-4D97-AF65-F5344CB8AC3E}">
        <p14:creationId xmlns:p14="http://schemas.microsoft.com/office/powerpoint/2010/main" val="67704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51982"/>
            <a:ext cx="5438140" cy="4772294"/>
          </a:xfrm>
        </p:spPr>
        <p:txBody>
          <a:bodyPr/>
          <a:lstStyle/>
          <a:p>
            <a:pPr indent="-9525">
              <a:tabLst>
                <a:tab pos="0" algn="l"/>
              </a:tabLst>
            </a:pPr>
            <a:r>
              <a:rPr lang="fr-FR" b="1" u="sng" dirty="0" smtClean="0"/>
              <a:t>Vigilance nécessaire des institutions, des centres de documentation, des organismes d’évaluation</a:t>
            </a:r>
          </a:p>
          <a:p>
            <a:pPr indent="-9525">
              <a:tabLst>
                <a:tab pos="0" algn="l"/>
              </a:tabLst>
            </a:pPr>
            <a:endParaRPr lang="fr-FR" b="1" i="1" cap="small" dirty="0"/>
          </a:p>
          <a:p>
            <a:pPr indent="-9525">
              <a:tabLst>
                <a:tab pos="0" algn="l"/>
              </a:tabLst>
            </a:pPr>
            <a:r>
              <a:rPr lang="fr-FR" b="1" i="1" u="sng" cap="small" dirty="0" smtClean="0"/>
              <a:t>Constats</a:t>
            </a:r>
          </a:p>
          <a:p>
            <a:pPr marL="182563" lvl="0" indent="-90488"/>
            <a:r>
              <a:rPr lang="fr-FR" kern="1200" dirty="0" smtClean="0">
                <a:solidFill>
                  <a:schemeClr val="tx1"/>
                </a:solidFill>
                <a:effectLst/>
              </a:rPr>
              <a:t>- </a:t>
            </a:r>
            <a:r>
              <a:rPr lang="fr-FR" b="1" kern="1200" dirty="0" smtClean="0">
                <a:solidFill>
                  <a:schemeClr val="tx1"/>
                </a:solidFill>
                <a:effectLst/>
              </a:rPr>
              <a:t>rôle des réseaux sociaux dans accroissement de la visibilité</a:t>
            </a:r>
            <a:r>
              <a:rPr lang="fr-FR" kern="1200" dirty="0" smtClean="0">
                <a:solidFill>
                  <a:schemeClr val="tx1"/>
                </a:solidFill>
                <a:effectLst/>
              </a:rPr>
              <a:t> du chercheur et de ses productions,</a:t>
            </a:r>
            <a:r>
              <a:rPr lang="fr-FR" dirty="0" smtClean="0"/>
              <a:t> et réflexion critique autour des métries afférentes</a:t>
            </a:r>
          </a:p>
          <a:p>
            <a:pPr marL="182563" lvl="0" indent="-90488"/>
            <a:r>
              <a:rPr lang="fr-FR" kern="1200" dirty="0" smtClean="0">
                <a:solidFill>
                  <a:schemeClr val="tx1"/>
                </a:solidFill>
                <a:effectLst/>
              </a:rPr>
              <a:t>- développement de </a:t>
            </a:r>
            <a:r>
              <a:rPr lang="fr-FR" b="1" kern="1200" dirty="0" smtClean="0">
                <a:solidFill>
                  <a:schemeClr val="tx1"/>
                </a:solidFill>
                <a:effectLst/>
              </a:rPr>
              <a:t>nouvelles métriques </a:t>
            </a:r>
            <a:r>
              <a:rPr lang="fr-FR" kern="1200" dirty="0" smtClean="0">
                <a:solidFill>
                  <a:schemeClr val="tx1"/>
                </a:solidFill>
                <a:effectLst/>
              </a:rPr>
              <a:t>avec de nouveaux objets scientifiques</a:t>
            </a:r>
            <a:r>
              <a:rPr lang="fr-FR" kern="1200" baseline="0" dirty="0" smtClean="0">
                <a:solidFill>
                  <a:schemeClr val="tx1"/>
                </a:solidFill>
                <a:effectLst/>
              </a:rPr>
              <a:t> et de nouvelles sources de données permettant de prendre en compte des domaines où les métriques classiques</a:t>
            </a:r>
            <a:r>
              <a:rPr lang="fr-FR" kern="1200" dirty="0" smtClean="0">
                <a:solidFill>
                  <a:schemeClr val="tx1"/>
                </a:solidFill>
                <a:effectLst/>
              </a:rPr>
              <a:t> centrées sur la citation ne sont pas satisfaisantes</a:t>
            </a:r>
          </a:p>
          <a:p>
            <a:pPr marL="182563" lvl="0" indent="-90488"/>
            <a:r>
              <a:rPr lang="fr-FR" kern="1200" dirty="0" smtClean="0">
                <a:solidFill>
                  <a:schemeClr val="tx1"/>
                </a:solidFill>
                <a:effectLst/>
              </a:rPr>
              <a:t>- problème traditionnel des mesures d’impact : </a:t>
            </a:r>
            <a:r>
              <a:rPr lang="fr-FR" b="1" kern="1200" dirty="0" smtClean="0">
                <a:solidFill>
                  <a:schemeClr val="tx1"/>
                </a:solidFill>
                <a:effectLst/>
              </a:rPr>
              <a:t>problème de la qualité de la recherche vis-à-vis de l’audience</a:t>
            </a:r>
            <a:r>
              <a:rPr lang="fr-FR" b="1" kern="1200" baseline="0" dirty="0" smtClean="0">
                <a:solidFill>
                  <a:schemeClr val="tx1"/>
                </a:solidFill>
                <a:effectLst/>
              </a:rPr>
              <a:t> </a:t>
            </a:r>
            <a:r>
              <a:rPr lang="fr-FR" b="1" kern="1200" dirty="0" smtClean="0">
                <a:solidFill>
                  <a:schemeClr val="tx1"/>
                </a:solidFill>
                <a:effectLst/>
              </a:rPr>
              <a:t>et de la quantité</a:t>
            </a:r>
            <a:r>
              <a:rPr lang="fr-FR" kern="1200" dirty="0" smtClean="0">
                <a:solidFill>
                  <a:schemeClr val="tx1"/>
                </a:solidFill>
                <a:effectLst/>
              </a:rPr>
              <a:t> ? (exprimée, de façon humoristique, par l’« </a:t>
            </a:r>
            <a:r>
              <a:rPr lang="fr-FR" b="1" kern="1200" dirty="0" smtClean="0">
                <a:solidFill>
                  <a:schemeClr val="tx1"/>
                </a:solidFill>
                <a:effectLst/>
              </a:rPr>
              <a:t>indice K</a:t>
            </a:r>
            <a:r>
              <a:rPr lang="fr-FR" kern="1200" dirty="0" smtClean="0">
                <a:solidFill>
                  <a:schemeClr val="tx1"/>
                </a:solidFill>
                <a:effectLst/>
              </a:rPr>
              <a:t> », N. Hall, 2014</a:t>
            </a:r>
            <a:r>
              <a:rPr lang="fr-FR" dirty="0"/>
              <a:t>, http://genomebiology.com/2014/15/7/424: </a:t>
            </a:r>
            <a:r>
              <a:rPr lang="fr-FR" kern="1200" dirty="0" smtClean="0">
                <a:solidFill>
                  <a:schemeClr val="tx1"/>
                </a:solidFill>
                <a:effectLst/>
              </a:rPr>
              <a:t>fait d’être célèbre parce qu’on est célèbre : les chercheurs les plus visibles sur les réseaux seront plus invités, sollicités, et seront encore plus visibles, sollicités, indépendamment de la qualité réelle de leurs recherches et de leurs publications) : quel apport réel pour la science et l’innovation ? : </a:t>
            </a:r>
            <a:r>
              <a:rPr lang="fr-FR" b="1" kern="1200" dirty="0" smtClean="0">
                <a:solidFill>
                  <a:schemeClr val="tx1"/>
                </a:solidFill>
                <a:effectLst/>
              </a:rPr>
              <a:t>l’attention</a:t>
            </a:r>
            <a:r>
              <a:rPr lang="fr-FR" b="1" kern="1200" baseline="0" dirty="0" smtClean="0">
                <a:solidFill>
                  <a:schemeClr val="tx1"/>
                </a:solidFill>
                <a:effectLst/>
              </a:rPr>
              <a:t> n’est pas l’impact </a:t>
            </a:r>
            <a:r>
              <a:rPr lang="fr-FR" kern="1200" baseline="0" dirty="0" smtClean="0">
                <a:solidFill>
                  <a:schemeClr val="tx1"/>
                </a:solidFill>
                <a:effectLst/>
              </a:rPr>
              <a:t>(S. </a:t>
            </a:r>
            <a:r>
              <a:rPr lang="fr-FR" kern="1200" baseline="0" dirty="0" err="1" smtClean="0">
                <a:solidFill>
                  <a:schemeClr val="tx1"/>
                </a:solidFill>
                <a:effectLst/>
              </a:rPr>
              <a:t>Konkiel</a:t>
            </a:r>
            <a:r>
              <a:rPr lang="fr-FR" kern="1200" baseline="0" dirty="0" smtClean="0">
                <a:solidFill>
                  <a:schemeClr val="tx1"/>
                </a:solidFill>
                <a:effectLst/>
              </a:rPr>
              <a:t>, C. R. </a:t>
            </a:r>
            <a:r>
              <a:rPr lang="fr-FR" kern="1200" baseline="0" dirty="0" err="1" smtClean="0">
                <a:solidFill>
                  <a:schemeClr val="tx1"/>
                </a:solidFill>
                <a:effectLst/>
              </a:rPr>
              <a:t>Sugimoto</a:t>
            </a:r>
            <a:r>
              <a:rPr lang="fr-FR" kern="1200" baseline="0" dirty="0" smtClean="0">
                <a:solidFill>
                  <a:schemeClr val="tx1"/>
                </a:solidFill>
                <a:effectLst/>
              </a:rPr>
              <a:t> et S. Williams, 2016, http://er.educause.edu/articles/2016/3/the-use-of-altmetrics-in-promotion-and-tenure) ; cf. également la mise en</a:t>
            </a:r>
            <a:r>
              <a:rPr lang="fr-FR" kern="1200" dirty="0" smtClean="0">
                <a:solidFill>
                  <a:schemeClr val="tx1"/>
                </a:solidFill>
                <a:effectLst/>
              </a:rPr>
              <a:t> garde d’Altmetric : « </a:t>
            </a:r>
            <a:r>
              <a:rPr lang="en-US" i="1" dirty="0"/>
              <a:t>The Altmetric score is useful to rank research outputs based on attention - </a:t>
            </a:r>
            <a:r>
              <a:rPr lang="en-US" b="1" i="1" dirty="0"/>
              <a:t>it can't tell you anything about the quality of the article </a:t>
            </a:r>
            <a:r>
              <a:rPr lang="en-US" b="1" i="1" dirty="0" smtClean="0"/>
              <a:t>itself</a:t>
            </a:r>
            <a:r>
              <a:rPr lang="fr-FR" dirty="0"/>
              <a:t> » (https://help.altmetric.com/support/solutions/articles/6000060969-how-is-the-altmetric-score-calculated- et https://www.altmetric.com/about-altmetrics/the-donut-and-score/)</a:t>
            </a:r>
            <a:endParaRPr lang="fr-FR" kern="1200" dirty="0" smtClean="0">
              <a:solidFill>
                <a:schemeClr val="tx1"/>
              </a:solidFill>
              <a:effectLst/>
            </a:endParaRPr>
          </a:p>
          <a:p>
            <a:pPr marL="263525" indent="-171450">
              <a:buFont typeface="Wingdings" panose="05000000000000000000" pitchFamily="2" charset="2"/>
              <a:buChar char="à"/>
            </a:pPr>
            <a:r>
              <a:rPr lang="fr-FR" b="1" kern="1200" dirty="0" smtClean="0">
                <a:solidFill>
                  <a:schemeClr val="tx1"/>
                </a:solidFill>
                <a:effectLst/>
              </a:rPr>
              <a:t>les métriques ne peuvent suffire ; rôle toujours central de l’évaluation de la qualité</a:t>
            </a:r>
            <a:r>
              <a:rPr lang="fr-FR" b="1" kern="1200" baseline="0" dirty="0" smtClean="0">
                <a:solidFill>
                  <a:schemeClr val="tx1"/>
                </a:solidFill>
                <a:effectLst/>
              </a:rPr>
              <a:t> </a:t>
            </a:r>
            <a:r>
              <a:rPr lang="fr-FR" b="1" kern="1200" dirty="0" smtClean="0">
                <a:solidFill>
                  <a:schemeClr val="tx1"/>
                </a:solidFill>
                <a:effectLst/>
              </a:rPr>
              <a:t>par les pairs, notamment dans l’évaluation du chercheur</a:t>
            </a:r>
            <a:endParaRPr lang="fr-FR" kern="1200" dirty="0" smtClean="0">
              <a:solidFill>
                <a:schemeClr val="tx1"/>
              </a:solidFill>
              <a:effectLst/>
            </a:endParaRPr>
          </a:p>
          <a:p>
            <a:pPr marL="263525" indent="-171450">
              <a:buFont typeface="Wingdings" panose="05000000000000000000" pitchFamily="2" charset="2"/>
              <a:buChar char="à"/>
            </a:pPr>
            <a:endParaRPr lang="fr-FR" b="1" i="1" kern="1200" cap="small" dirty="0" smtClean="0">
              <a:solidFill>
                <a:schemeClr val="tx1"/>
              </a:solidFill>
              <a:effectLst/>
            </a:endParaRPr>
          </a:p>
          <a:p>
            <a:pPr>
              <a:buFont typeface="Wingdings" panose="05000000000000000000" pitchFamily="2" charset="2"/>
              <a:buNone/>
            </a:pPr>
            <a:r>
              <a:rPr lang="fr-FR" b="1" i="1" u="sng" kern="1200" cap="small" baseline="0" dirty="0" smtClean="0">
                <a:solidFill>
                  <a:schemeClr val="tx1"/>
                </a:solidFill>
                <a:effectLst/>
              </a:rPr>
              <a:t>Et</a:t>
            </a:r>
            <a:r>
              <a:rPr lang="fr-FR" b="1" i="1" u="sng" kern="1200" cap="small" dirty="0" smtClean="0">
                <a:solidFill>
                  <a:schemeClr val="tx1"/>
                </a:solidFill>
                <a:effectLst/>
              </a:rPr>
              <a:t> les i</a:t>
            </a:r>
            <a:r>
              <a:rPr lang="fr-FR" b="1" i="1" u="sng" kern="1200" cap="small" baseline="0" dirty="0" smtClean="0">
                <a:solidFill>
                  <a:schemeClr val="tx1"/>
                </a:solidFill>
                <a:effectLst/>
              </a:rPr>
              <a:t>nstitutions ? </a:t>
            </a:r>
          </a:p>
          <a:p>
            <a:pPr marL="88900"/>
            <a:r>
              <a:rPr lang="fr-FR" dirty="0" smtClean="0"/>
              <a:t>- </a:t>
            </a:r>
            <a:r>
              <a:rPr lang="fr-FR" b="1" dirty="0" smtClean="0"/>
              <a:t>réflexion en cours notamment en Angleterre </a:t>
            </a:r>
            <a:r>
              <a:rPr lang="fr-FR" dirty="0" smtClean="0"/>
              <a:t>sur l’intérêt de prendre en compte de nouvelles métries dans l’évaluation, cf. avis </a:t>
            </a:r>
            <a:r>
              <a:rPr lang="fr-FR" dirty="0"/>
              <a:t>de J. </a:t>
            </a:r>
            <a:r>
              <a:rPr lang="fr-FR" dirty="0" err="1"/>
              <a:t>Wildon</a:t>
            </a:r>
            <a:r>
              <a:rPr lang="fr-FR" dirty="0"/>
              <a:t> commissionné par le HEFCE </a:t>
            </a:r>
            <a:r>
              <a:rPr lang="fr-FR" dirty="0" smtClean="0"/>
              <a:t>(</a:t>
            </a:r>
            <a:r>
              <a:rPr lang="en-US" i="1" dirty="0" smtClean="0"/>
              <a:t>Higher </a:t>
            </a:r>
            <a:r>
              <a:rPr lang="en-US" i="1" dirty="0"/>
              <a:t>Education Funding Council in </a:t>
            </a:r>
            <a:r>
              <a:rPr lang="en-US" i="1" dirty="0" smtClean="0"/>
              <a:t>England</a:t>
            </a:r>
            <a:r>
              <a:rPr lang="en-US" i="0" dirty="0" smtClean="0"/>
              <a:t>)</a:t>
            </a:r>
            <a:r>
              <a:rPr lang="en-US" i="1" dirty="0" smtClean="0"/>
              <a:t> </a:t>
            </a:r>
            <a:r>
              <a:rPr lang="en-US" dirty="0" err="1"/>
              <a:t>dans</a:t>
            </a:r>
            <a:r>
              <a:rPr lang="en-US" dirty="0"/>
              <a:t> le cadre de la </a:t>
            </a:r>
            <a:r>
              <a:rPr lang="en-US" dirty="0" err="1"/>
              <a:t>réflexion</a:t>
            </a:r>
            <a:r>
              <a:rPr lang="en-US" dirty="0"/>
              <a:t> sur le </a:t>
            </a:r>
            <a:r>
              <a:rPr lang="en-US" dirty="0" smtClean="0"/>
              <a:t>REF (</a:t>
            </a:r>
            <a:r>
              <a:rPr lang="en-US" i="1" dirty="0" smtClean="0"/>
              <a:t>Research </a:t>
            </a:r>
            <a:r>
              <a:rPr lang="en-US" i="1" dirty="0"/>
              <a:t>Excellence </a:t>
            </a:r>
            <a:r>
              <a:rPr lang="en-US" i="1" dirty="0" smtClean="0"/>
              <a:t>Framework</a:t>
            </a:r>
            <a:r>
              <a:rPr lang="en-US" i="0" dirty="0" smtClean="0"/>
              <a:t>)</a:t>
            </a:r>
            <a:r>
              <a:rPr lang="en-US" dirty="0" smtClean="0"/>
              <a:t>, </a:t>
            </a:r>
            <a:r>
              <a:rPr lang="en-US" dirty="0"/>
              <a:t>http://</a:t>
            </a:r>
            <a:r>
              <a:rPr lang="en-US" dirty="0" smtClean="0"/>
              <a:t>insights.uksg.org/articles/10.1629/uksg.248/, </a:t>
            </a:r>
            <a:r>
              <a:rPr lang="en-US" dirty="0" err="1" smtClean="0"/>
              <a:t>formalisé</a:t>
            </a:r>
            <a:r>
              <a:rPr lang="en-US" dirty="0" smtClean="0"/>
              <a:t> </a:t>
            </a:r>
            <a:r>
              <a:rPr lang="en-US" dirty="0" err="1" smtClean="0"/>
              <a:t>dans</a:t>
            </a:r>
            <a:r>
              <a:rPr lang="en-US" dirty="0" smtClean="0"/>
              <a:t> le rapport </a:t>
            </a:r>
            <a:r>
              <a:rPr lang="en-US" i="1" dirty="0" smtClean="0"/>
              <a:t>The </a:t>
            </a:r>
            <a:r>
              <a:rPr lang="en-US" i="1" dirty="0"/>
              <a:t>Metric tide </a:t>
            </a:r>
            <a:r>
              <a:rPr lang="en-US" dirty="0"/>
              <a:t>(2015, http://</a:t>
            </a:r>
            <a:r>
              <a:rPr lang="en-US" dirty="0" smtClean="0"/>
              <a:t>www.hefce.ac.uk/pubs/rereports/Year/2015/metrictide/Title,104463,en.html)</a:t>
            </a:r>
            <a:endParaRPr lang="fr-FR" dirty="0"/>
          </a:p>
          <a:p>
            <a:pPr marL="355600" indent="-82550"/>
            <a:r>
              <a:rPr lang="fr-FR" dirty="0" smtClean="0"/>
              <a:t>- intérêt des </a:t>
            </a:r>
            <a:r>
              <a:rPr lang="fr-FR" b="1" dirty="0" smtClean="0"/>
              <a:t>altmetrics</a:t>
            </a:r>
            <a:r>
              <a:rPr lang="fr-FR" dirty="0" smtClean="0"/>
              <a:t> pour avoir une vue globale et plus ouverte</a:t>
            </a:r>
          </a:p>
          <a:p>
            <a:pPr marL="355600" indent="-82550">
              <a:buFontTx/>
              <a:buChar char="-"/>
            </a:pPr>
            <a:r>
              <a:rPr lang="fr-FR" dirty="0"/>
              <a:t>l</a:t>
            </a:r>
            <a:r>
              <a:rPr lang="fr-FR" dirty="0" smtClean="0"/>
              <a:t>es </a:t>
            </a:r>
            <a:r>
              <a:rPr lang="fr-FR" dirty="0" smtClean="0"/>
              <a:t>métriques ne doivent pas être le seul outil d’évaluation et ne doivent être qu’un </a:t>
            </a:r>
            <a:r>
              <a:rPr lang="fr-FR" b="1" dirty="0" smtClean="0"/>
              <a:t>complément</a:t>
            </a:r>
          </a:p>
          <a:p>
            <a:pPr marL="355600" indent="-82550">
              <a:buFontTx/>
              <a:buChar char="-"/>
            </a:pPr>
            <a:r>
              <a:rPr lang="fr-FR" smtClean="0"/>
              <a:t>besoin </a:t>
            </a:r>
            <a:r>
              <a:rPr lang="fr-FR" dirty="0" smtClean="0"/>
              <a:t>de métriques « </a:t>
            </a:r>
            <a:r>
              <a:rPr lang="fr-FR" b="1" dirty="0" smtClean="0"/>
              <a:t>responsables</a:t>
            </a:r>
            <a:r>
              <a:rPr lang="fr-FR" dirty="0" smtClean="0"/>
              <a:t> » (robustes, humbles, transparentes, diverses et réfléchies)</a:t>
            </a:r>
          </a:p>
          <a:p>
            <a:pPr>
              <a:buFont typeface="Wingdings" panose="05000000000000000000" pitchFamily="2" charset="2"/>
              <a:buNone/>
              <a:tabLst>
                <a:tab pos="88900" algn="l"/>
              </a:tabLst>
            </a:pPr>
            <a:r>
              <a:rPr lang="fr-FR" dirty="0" smtClean="0"/>
              <a:t>	- </a:t>
            </a:r>
            <a:r>
              <a:rPr lang="fr-FR" b="1" dirty="0"/>
              <a:t>quelle place pour les </a:t>
            </a:r>
            <a:r>
              <a:rPr lang="fr-FR" b="1" dirty="0" smtClean="0"/>
              <a:t>institutions, et notamment les bibliothèques </a:t>
            </a:r>
            <a:r>
              <a:rPr lang="fr-FR" dirty="0" smtClean="0"/>
              <a:t>? – liste suivante reprise de </a:t>
            </a:r>
            <a:r>
              <a:rPr lang="fr-FR" dirty="0"/>
              <a:t>Thierry Fournier, </a:t>
            </a:r>
            <a:r>
              <a:rPr lang="fr-FR" dirty="0" smtClean="0"/>
              <a:t>pilote de la commission recherche de l’ADBU (Association</a:t>
            </a:r>
            <a:r>
              <a:rPr lang="fr-FR" baseline="0" dirty="0" smtClean="0"/>
              <a:t> des directeurs et personnels de direction des bibliothèques universitaires et de la documentation), </a:t>
            </a:r>
            <a:r>
              <a:rPr lang="fr-FR" dirty="0"/>
              <a:t>2015, http://adbu.fr/competplug/uploads/2015/04/2015-04-01_Fournier.pdf, </a:t>
            </a:r>
            <a:r>
              <a:rPr lang="fr-FR" dirty="0" smtClean="0"/>
              <a:t>p. 10</a:t>
            </a:r>
            <a:endParaRPr lang="fr-FR" cap="small" dirty="0" smtClean="0"/>
          </a:p>
          <a:p>
            <a:pPr marL="355600" lvl="1" indent="-82550">
              <a:buFont typeface="Wingdings" panose="05000000000000000000" pitchFamily="2" charset="2"/>
              <a:buNone/>
            </a:pPr>
            <a:r>
              <a:rPr lang="fr-FR" kern="1200" dirty="0" smtClean="0">
                <a:solidFill>
                  <a:schemeClr val="tx1"/>
                </a:solidFill>
                <a:effectLst/>
              </a:rPr>
              <a:t>- évaluation des chercheurs : « </a:t>
            </a:r>
            <a:r>
              <a:rPr lang="fr-FR" b="1" kern="1200" dirty="0" smtClean="0">
                <a:solidFill>
                  <a:schemeClr val="tx1"/>
                </a:solidFill>
                <a:effectLst/>
              </a:rPr>
              <a:t>n</a:t>
            </a:r>
            <a:r>
              <a:rPr lang="fr-FR" b="1" dirty="0" smtClean="0"/>
              <a:t>e </a:t>
            </a:r>
            <a:r>
              <a:rPr lang="fr-FR" b="1" dirty="0"/>
              <a:t>pas utiliser comme un outil </a:t>
            </a:r>
            <a:r>
              <a:rPr lang="fr-FR" b="1" dirty="0" smtClean="0"/>
              <a:t>d’évaluation</a:t>
            </a:r>
            <a:r>
              <a:rPr lang="fr-FR" dirty="0" smtClean="0"/>
              <a:t> » </a:t>
            </a:r>
          </a:p>
          <a:p>
            <a:pPr marL="355600" lvl="1" indent="-82550"/>
            <a:r>
              <a:rPr lang="fr-FR" dirty="0" smtClean="0"/>
              <a:t>- accompagnement</a:t>
            </a:r>
            <a:r>
              <a:rPr lang="fr-FR" baseline="0" dirty="0" smtClean="0"/>
              <a:t> </a:t>
            </a:r>
            <a:r>
              <a:rPr lang="fr-FR" baseline="0" dirty="0" smtClean="0"/>
              <a:t>et (auto)formations : </a:t>
            </a:r>
            <a:r>
              <a:rPr lang="fr-FR" dirty="0" smtClean="0"/>
              <a:t>« connaître </a:t>
            </a:r>
            <a:r>
              <a:rPr lang="fr-FR" dirty="0"/>
              <a:t>pour </a:t>
            </a:r>
            <a:r>
              <a:rPr lang="fr-FR" b="1" dirty="0"/>
              <a:t>accompagner</a:t>
            </a:r>
            <a:r>
              <a:rPr lang="fr-FR" dirty="0"/>
              <a:t>, expliquer pour éviter les (sur</a:t>
            </a:r>
            <a:r>
              <a:rPr lang="fr-FR" dirty="0" smtClean="0"/>
              <a:t>)-interprétations</a:t>
            </a:r>
            <a:r>
              <a:rPr lang="fr-FR" dirty="0"/>
              <a:t>, aider les chercheurs à comprendre leur </a:t>
            </a:r>
            <a:r>
              <a:rPr lang="fr-FR" dirty="0" smtClean="0"/>
              <a:t>impact », « faire </a:t>
            </a:r>
            <a:r>
              <a:rPr lang="fr-FR" dirty="0"/>
              <a:t>des </a:t>
            </a:r>
            <a:r>
              <a:rPr lang="fr-FR" b="1" dirty="0"/>
              <a:t>comparaisons approfondies </a:t>
            </a:r>
            <a:r>
              <a:rPr lang="fr-FR" dirty="0"/>
              <a:t>des différents </a:t>
            </a:r>
            <a:r>
              <a:rPr lang="fr-FR" dirty="0" smtClean="0"/>
              <a:t>outils » - ex.</a:t>
            </a:r>
            <a:r>
              <a:rPr lang="fr-FR" baseline="0" dirty="0" smtClean="0"/>
              <a:t> : réalisation de tutoriels de type </a:t>
            </a:r>
            <a:r>
              <a:rPr lang="fr-FR" baseline="0" dirty="0" err="1" smtClean="0"/>
              <a:t>Libguides</a:t>
            </a:r>
            <a:r>
              <a:rPr lang="fr-FR" baseline="0" dirty="0" smtClean="0"/>
              <a:t> (ex. : Ecole polytechnique de Montréal : http://guides.biblio.polymtl.ca/content.php?pid=544345&amp;sid=4478829 ; Duke </a:t>
            </a:r>
            <a:r>
              <a:rPr lang="fr-FR" baseline="0" dirty="0" err="1" smtClean="0"/>
              <a:t>University-Medical</a:t>
            </a:r>
            <a:r>
              <a:rPr lang="fr-FR" baseline="0" dirty="0" smtClean="0"/>
              <a:t> center </a:t>
            </a:r>
            <a:r>
              <a:rPr lang="fr-FR" baseline="0" dirty="0" err="1" smtClean="0"/>
              <a:t>library</a:t>
            </a:r>
            <a:r>
              <a:rPr lang="fr-FR" baseline="0" dirty="0" smtClean="0"/>
              <a:t> &amp; archives : http://guides.mclibrary.duke.edu/c.php?g=217135&amp;p=1434257 à partir de la boîte à outils de S. </a:t>
            </a:r>
            <a:r>
              <a:rPr lang="fr-FR" baseline="0" dirty="0" err="1" smtClean="0"/>
              <a:t>Konkiel</a:t>
            </a:r>
            <a:r>
              <a:rPr lang="fr-FR" baseline="0" dirty="0" smtClean="0"/>
              <a:t>, 2015, https://figshare.com/articles/The_Ultimate_Guide_to_Altmetrics_for_researchers_/</a:t>
            </a:r>
            <a:r>
              <a:rPr lang="fr-FR" baseline="0" dirty="0" smtClean="0"/>
              <a:t>1342800), </a:t>
            </a:r>
            <a:r>
              <a:rPr lang="fr-FR" baseline="0" dirty="0" smtClean="0"/>
              <a:t>formations sur la visibilité du chercheur, sur la publication scientifique, ou, éventuellement sur les altmetrics spécifiquement (ex. de retour d’expérience : C. </a:t>
            </a:r>
            <a:r>
              <a:rPr lang="fr-FR" baseline="0" dirty="0" err="1" smtClean="0"/>
              <a:t>Chimes</a:t>
            </a:r>
            <a:r>
              <a:rPr lang="fr-FR" baseline="0" dirty="0" smtClean="0"/>
              <a:t>, 2015, https://www.altmetric.com/blog/advice-from-a-librarian/)</a:t>
            </a:r>
            <a:endParaRPr lang="fr-FR" dirty="0"/>
          </a:p>
          <a:p>
            <a:pPr marL="355600" lvl="1" indent="-82550"/>
            <a:r>
              <a:rPr lang="fr-FR" dirty="0" smtClean="0"/>
              <a:t>- offre à mettre en place : « </a:t>
            </a:r>
            <a:r>
              <a:rPr lang="fr-FR" b="1" dirty="0" smtClean="0"/>
              <a:t>ne </a:t>
            </a:r>
            <a:r>
              <a:rPr lang="fr-FR" b="1" dirty="0"/>
              <a:t>pas laisser le monopole </a:t>
            </a:r>
            <a:r>
              <a:rPr lang="fr-FR" dirty="0"/>
              <a:t>de l’implémentation de ces métriques aux </a:t>
            </a:r>
            <a:r>
              <a:rPr lang="fr-FR" dirty="0" smtClean="0"/>
              <a:t>éditeurs </a:t>
            </a:r>
            <a:r>
              <a:rPr lang="fr-FR" dirty="0"/>
              <a:t>/ Implémenter ces métriques dans nos archives ouvertes / les pages </a:t>
            </a:r>
            <a:r>
              <a:rPr lang="fr-FR" dirty="0" smtClean="0"/>
              <a:t>personnelles/institutionnelles » - ex. : implémentation sur HAL ; « s’intéresser </a:t>
            </a:r>
            <a:r>
              <a:rPr lang="fr-FR" dirty="0"/>
              <a:t>aux questions de </a:t>
            </a:r>
            <a:r>
              <a:rPr lang="fr-FR" b="1" dirty="0" smtClean="0"/>
              <a:t>normalisation</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r>
              <a:rPr lang="fr-FR" dirty="0" smtClean="0"/>
              <a:t>18</a:t>
            </a:r>
            <a:endParaRPr lang="fr-FR" dirty="0"/>
          </a:p>
        </p:txBody>
      </p:sp>
    </p:spTree>
    <p:extLst>
      <p:ext uri="{BB962C8B-B14F-4D97-AF65-F5344CB8AC3E}">
        <p14:creationId xmlns:p14="http://schemas.microsoft.com/office/powerpoint/2010/main" val="143319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Indicateurs métriques traditionnels</a:t>
            </a:r>
          </a:p>
          <a:p>
            <a:r>
              <a:rPr lang="fr-FR" dirty="0" smtClean="0"/>
              <a:t>2. De nouvelles métriques : les </a:t>
            </a:r>
            <a:r>
              <a:rPr lang="fr-FR" i="1" dirty="0" smtClean="0"/>
              <a:t>altmetrics</a:t>
            </a:r>
            <a:endParaRPr lang="fr-FR" i="1" dirty="0"/>
          </a:p>
        </p:txBody>
      </p:sp>
      <p:sp>
        <p:nvSpPr>
          <p:cNvPr id="4" name="Espace réservé du numéro de diapositive 3"/>
          <p:cNvSpPr>
            <a:spLocks noGrp="1"/>
          </p:cNvSpPr>
          <p:nvPr>
            <p:ph type="sldNum" sz="quarter" idx="10"/>
          </p:nvPr>
        </p:nvSpPr>
        <p:spPr/>
        <p:txBody>
          <a:bodyPr/>
          <a:lstStyle/>
          <a:p>
            <a:r>
              <a:rPr lang="fr-FR" dirty="0" smtClean="0"/>
              <a:t>2</a:t>
            </a:r>
            <a:endParaRPr lang="fr-FR" dirty="0"/>
          </a:p>
        </p:txBody>
      </p:sp>
    </p:spTree>
    <p:extLst>
      <p:ext uri="{BB962C8B-B14F-4D97-AF65-F5344CB8AC3E}">
        <p14:creationId xmlns:p14="http://schemas.microsoft.com/office/powerpoint/2010/main" val="183733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r>
              <a:rPr lang="fr-FR" dirty="0" smtClean="0"/>
              <a:t>19</a:t>
            </a:r>
            <a:endParaRPr lang="fr-FR" dirty="0"/>
          </a:p>
        </p:txBody>
      </p:sp>
    </p:spTree>
    <p:extLst>
      <p:ext uri="{BB962C8B-B14F-4D97-AF65-F5344CB8AC3E}">
        <p14:creationId xmlns:p14="http://schemas.microsoft.com/office/powerpoint/2010/main" val="407893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r>
              <a:rPr lang="fr-FR" dirty="0" smtClean="0"/>
              <a:t>19</a:t>
            </a:r>
            <a:endParaRPr lang="fr-FR" dirty="0"/>
          </a:p>
        </p:txBody>
      </p:sp>
    </p:spTree>
    <p:extLst>
      <p:ext uri="{BB962C8B-B14F-4D97-AF65-F5344CB8AC3E}">
        <p14:creationId xmlns:p14="http://schemas.microsoft.com/office/powerpoint/2010/main" val="73938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r>
              <a:rPr lang="fr-FR" dirty="0" smtClean="0"/>
              <a:t>19</a:t>
            </a:r>
            <a:endParaRPr lang="fr-FR" dirty="0"/>
          </a:p>
        </p:txBody>
      </p:sp>
    </p:spTree>
    <p:extLst>
      <p:ext uri="{BB962C8B-B14F-4D97-AF65-F5344CB8AC3E}">
        <p14:creationId xmlns:p14="http://schemas.microsoft.com/office/powerpoint/2010/main" val="35583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665583"/>
            <a:ext cx="5438140" cy="4278842"/>
          </a:xfrm>
        </p:spPr>
        <p:txBody>
          <a:bodyPr/>
          <a:lstStyle/>
          <a:p>
            <a:r>
              <a:rPr lang="fr-FR" dirty="0" smtClean="0"/>
              <a:t>D’après Jason </a:t>
            </a:r>
            <a:r>
              <a:rPr lang="fr-FR" dirty="0" err="1" smtClean="0"/>
              <a:t>Priem</a:t>
            </a:r>
            <a:r>
              <a:rPr lang="fr-FR" dirty="0" smtClean="0"/>
              <a:t> et al. « Altmetrics: a </a:t>
            </a:r>
            <a:r>
              <a:rPr lang="fr-FR" dirty="0" err="1" smtClean="0"/>
              <a:t>manifesto</a:t>
            </a:r>
            <a:r>
              <a:rPr lang="fr-FR" dirty="0" smtClean="0"/>
              <a:t> ». </a:t>
            </a:r>
            <a:r>
              <a:rPr lang="fr-FR" i="1" dirty="0" smtClean="0"/>
              <a:t>Altmetrics</a:t>
            </a:r>
            <a:r>
              <a:rPr lang="fr-FR" dirty="0" smtClean="0"/>
              <a:t>. 26/10/2010-28/09/2011. [en ligne]. Disponible sur : http://altmetrics.org/manifesto/.</a:t>
            </a:r>
          </a:p>
          <a:p>
            <a:endParaRPr lang="fr-FR" dirty="0" smtClean="0"/>
          </a:p>
          <a:p>
            <a:pPr lvl="0"/>
            <a:r>
              <a:rPr lang="fr-FR" b="1" i="1" u="sng" cap="small" dirty="0" smtClean="0"/>
              <a:t>1. I</a:t>
            </a:r>
            <a:r>
              <a:rPr lang="fr-FR" b="1" i="1" u="sng" kern="1200" cap="small" dirty="0" smtClean="0">
                <a:solidFill>
                  <a:schemeClr val="tx1"/>
                </a:solidFill>
                <a:effectLst/>
              </a:rPr>
              <a:t>ndicateurs métriques traditionnels</a:t>
            </a:r>
            <a:endParaRPr lang="fr-FR" b="1" u="sng" cap="small" dirty="0"/>
          </a:p>
          <a:p>
            <a:pPr marL="92075" lvl="0"/>
            <a:r>
              <a:rPr lang="fr-FR" u="sng" kern="1200" dirty="0" smtClean="0">
                <a:solidFill>
                  <a:schemeClr val="tx1"/>
                </a:solidFill>
                <a:effectLst/>
              </a:rPr>
              <a:t>1.1. indicateur de production : nombre de </a:t>
            </a:r>
            <a:r>
              <a:rPr lang="fr-FR" b="1" u="sng" kern="1200" dirty="0" smtClean="0">
                <a:solidFill>
                  <a:schemeClr val="tx1"/>
                </a:solidFill>
                <a:effectLst/>
              </a:rPr>
              <a:t>publications</a:t>
            </a:r>
            <a:r>
              <a:rPr lang="fr-FR" u="sng" kern="1200" dirty="0" smtClean="0">
                <a:solidFill>
                  <a:schemeClr val="tx1"/>
                </a:solidFill>
                <a:effectLst/>
              </a:rPr>
              <a:t> (quantitatif)</a:t>
            </a:r>
          </a:p>
          <a:p>
            <a:pPr lvl="0"/>
            <a:endParaRPr lang="fr-FR" kern="1200" dirty="0" smtClean="0">
              <a:solidFill>
                <a:schemeClr val="tx1"/>
              </a:solidFill>
              <a:effectLst/>
            </a:endParaRPr>
          </a:p>
          <a:p>
            <a:pPr marL="92075" lvl="0"/>
            <a:r>
              <a:rPr lang="fr-FR" u="sng" dirty="0" smtClean="0"/>
              <a:t>1.2. indicateur complémentaire : </a:t>
            </a:r>
            <a:r>
              <a:rPr lang="fr-FR" b="1" u="sng" dirty="0" smtClean="0"/>
              <a:t>revue par les pairs </a:t>
            </a:r>
            <a:r>
              <a:rPr lang="fr-FR" u="sng" dirty="0" smtClean="0"/>
              <a:t>(qualitatif)</a:t>
            </a:r>
          </a:p>
          <a:p>
            <a:pPr lvl="0"/>
            <a:endParaRPr lang="fr-FR" kern="1200" dirty="0" smtClean="0">
              <a:solidFill>
                <a:schemeClr val="tx1"/>
              </a:solidFill>
              <a:effectLst/>
            </a:endParaRPr>
          </a:p>
          <a:p>
            <a:pPr marL="92075"/>
            <a:r>
              <a:rPr lang="fr-FR" u="sng" kern="1200" dirty="0" smtClean="0">
                <a:solidFill>
                  <a:schemeClr val="tx1"/>
                </a:solidFill>
                <a:effectLst/>
              </a:rPr>
              <a:t>1.3. la </a:t>
            </a:r>
            <a:r>
              <a:rPr lang="fr-FR" b="1" u="sng" kern="1200" dirty="0" smtClean="0">
                <a:solidFill>
                  <a:schemeClr val="tx1"/>
                </a:solidFill>
                <a:effectLst/>
              </a:rPr>
              <a:t>bibliométrie </a:t>
            </a:r>
          </a:p>
          <a:p>
            <a:pPr marL="182563"/>
            <a:r>
              <a:rPr lang="fr-FR" kern="1200" dirty="0" smtClean="0">
                <a:solidFill>
                  <a:schemeClr val="tx1"/>
                </a:solidFill>
                <a:effectLst/>
              </a:rPr>
              <a:t>- notion déjà ancienne (+/- 40 ans)</a:t>
            </a:r>
          </a:p>
          <a:p>
            <a:pPr lvl="2"/>
            <a:r>
              <a:rPr lang="fr-FR" kern="1200" dirty="0" smtClean="0">
                <a:solidFill>
                  <a:schemeClr val="tx1"/>
                </a:solidFill>
                <a:effectLst/>
              </a:rPr>
              <a:t>- mesurer l’usage, et par extension la potentielle qualité,</a:t>
            </a:r>
            <a:r>
              <a:rPr lang="fr-FR" kern="1200" baseline="0" dirty="0" smtClean="0">
                <a:solidFill>
                  <a:schemeClr val="tx1"/>
                </a:solidFill>
                <a:effectLst/>
              </a:rPr>
              <a:t> </a:t>
            </a:r>
            <a:r>
              <a:rPr lang="fr-FR" kern="1200" dirty="0" smtClean="0">
                <a:solidFill>
                  <a:schemeClr val="tx1"/>
                </a:solidFill>
                <a:effectLst/>
              </a:rPr>
              <a:t>d’une publication scientifique</a:t>
            </a:r>
          </a:p>
          <a:p>
            <a:pPr lvl="3"/>
            <a:r>
              <a:rPr lang="fr-FR" kern="1200" dirty="0" smtClean="0">
                <a:solidFill>
                  <a:schemeClr val="tx1"/>
                </a:solidFill>
                <a:effectLst/>
              </a:rPr>
              <a:t>à côté de la réputation de l’éditeur, centré sur le </a:t>
            </a:r>
            <a:r>
              <a:rPr lang="fr-FR" b="1" kern="1200" dirty="0" smtClean="0">
                <a:solidFill>
                  <a:schemeClr val="tx1"/>
                </a:solidFill>
                <a:effectLst/>
              </a:rPr>
              <a:t>nombre de citations</a:t>
            </a:r>
            <a:r>
              <a:rPr lang="fr-FR" kern="1200" dirty="0" smtClean="0">
                <a:solidFill>
                  <a:schemeClr val="tx1"/>
                </a:solidFill>
                <a:effectLst/>
              </a:rPr>
              <a:t> (cf. Web of Science de Thomson Reuters, </a:t>
            </a:r>
            <a:r>
              <a:rPr lang="fr-FR" kern="1200" dirty="0" err="1" smtClean="0">
                <a:solidFill>
                  <a:schemeClr val="tx1"/>
                </a:solidFill>
                <a:effectLst/>
              </a:rPr>
              <a:t>Scopus</a:t>
            </a:r>
            <a:r>
              <a:rPr lang="fr-FR" kern="1200" dirty="0" smtClean="0">
                <a:solidFill>
                  <a:schemeClr val="tx1"/>
                </a:solidFill>
                <a:effectLst/>
              </a:rPr>
              <a:t> d’Elsevier, Google </a:t>
            </a:r>
            <a:r>
              <a:rPr lang="fr-FR" kern="1200" dirty="0" err="1" smtClean="0">
                <a:solidFill>
                  <a:schemeClr val="tx1"/>
                </a:solidFill>
                <a:effectLst/>
              </a:rPr>
              <a:t>Scholar</a:t>
            </a:r>
            <a:r>
              <a:rPr lang="fr-FR" kern="1200" dirty="0" smtClean="0">
                <a:solidFill>
                  <a:schemeClr val="tx1"/>
                </a:solidFill>
                <a:effectLst/>
              </a:rPr>
              <a:t>) </a:t>
            </a:r>
            <a:r>
              <a:rPr lang="fr-FR" kern="1200" dirty="0" smtClean="0">
                <a:solidFill>
                  <a:schemeClr val="tx1"/>
                </a:solidFill>
                <a:effectLst/>
                <a:sym typeface="Wingdings" panose="05000000000000000000" pitchFamily="2" charset="2"/>
              </a:rPr>
              <a:t></a:t>
            </a:r>
            <a:r>
              <a:rPr lang="fr-FR" kern="1200" dirty="0" smtClean="0">
                <a:solidFill>
                  <a:schemeClr val="tx1"/>
                </a:solidFill>
                <a:effectLst/>
              </a:rPr>
              <a:t> indices bibliométriques</a:t>
            </a:r>
          </a:p>
          <a:p>
            <a:pPr lvl="2"/>
            <a:r>
              <a:rPr lang="fr-FR" kern="1200" dirty="0" smtClean="0">
                <a:solidFill>
                  <a:schemeClr val="tx1"/>
                </a:solidFill>
                <a:effectLst/>
              </a:rPr>
              <a:t>- devenue un point cardinal de l’</a:t>
            </a:r>
            <a:r>
              <a:rPr lang="fr-FR" b="1" kern="1200" dirty="0" smtClean="0">
                <a:solidFill>
                  <a:schemeClr val="tx1"/>
                </a:solidFill>
                <a:effectLst/>
              </a:rPr>
              <a:t>évaluation</a:t>
            </a:r>
            <a:r>
              <a:rPr lang="fr-FR" kern="1200" dirty="0" smtClean="0">
                <a:solidFill>
                  <a:schemeClr val="tx1"/>
                </a:solidFill>
                <a:effectLst/>
              </a:rPr>
              <a:t> scientifique actuelle, pour le chercheur (</a:t>
            </a:r>
            <a:r>
              <a:rPr lang="fr-FR" i="1" kern="1200" dirty="0" err="1" smtClean="0">
                <a:solidFill>
                  <a:schemeClr val="tx1"/>
                </a:solidFill>
                <a:effectLst/>
              </a:rPr>
              <a:t>Publish</a:t>
            </a:r>
            <a:r>
              <a:rPr lang="fr-FR" i="1" kern="1200" dirty="0" smtClean="0">
                <a:solidFill>
                  <a:schemeClr val="tx1"/>
                </a:solidFill>
                <a:effectLst/>
              </a:rPr>
              <a:t> or </a:t>
            </a:r>
            <a:r>
              <a:rPr lang="fr-FR" i="1" kern="1200" dirty="0" err="1" smtClean="0">
                <a:solidFill>
                  <a:schemeClr val="tx1"/>
                </a:solidFill>
                <a:effectLst/>
              </a:rPr>
              <a:t>Perish</a:t>
            </a:r>
            <a:r>
              <a:rPr lang="fr-FR" kern="1200" dirty="0" smtClean="0">
                <a:solidFill>
                  <a:schemeClr val="tx1"/>
                </a:solidFill>
                <a:effectLst/>
              </a:rPr>
              <a:t>) comme outil d’évaluation et pour l’institution (classement de Shanghai) comme outil d’aide à la décision et de politiques de recherche</a:t>
            </a:r>
          </a:p>
          <a:p>
            <a:pPr marL="182563"/>
            <a:r>
              <a:rPr lang="fr-FR" kern="1200" dirty="0" smtClean="0">
                <a:solidFill>
                  <a:schemeClr val="tx1"/>
                </a:solidFill>
                <a:effectLst/>
              </a:rPr>
              <a:t>- </a:t>
            </a:r>
            <a:r>
              <a:rPr lang="fr-FR" b="1" kern="1200" dirty="0" smtClean="0">
                <a:solidFill>
                  <a:schemeClr val="tx1"/>
                </a:solidFill>
                <a:effectLst/>
              </a:rPr>
              <a:t>limites</a:t>
            </a:r>
            <a:r>
              <a:rPr lang="fr-FR" kern="1200" dirty="0" smtClean="0">
                <a:solidFill>
                  <a:schemeClr val="tx1"/>
                </a:solidFill>
                <a:effectLst/>
              </a:rPr>
              <a:t> des métriques traditionnelles</a:t>
            </a:r>
          </a:p>
          <a:p>
            <a:pPr marL="541338" lvl="2" indent="-182563"/>
            <a:r>
              <a:rPr lang="fr-FR" kern="1200" dirty="0" smtClean="0">
                <a:solidFill>
                  <a:schemeClr val="tx1"/>
                </a:solidFill>
                <a:effectLst/>
              </a:rPr>
              <a:t>- cœur du système : la </a:t>
            </a:r>
            <a:r>
              <a:rPr lang="fr-FR" b="1" kern="1200" dirty="0" smtClean="0">
                <a:solidFill>
                  <a:schemeClr val="tx1"/>
                </a:solidFill>
                <a:effectLst/>
              </a:rPr>
              <a:t>revue</a:t>
            </a:r>
            <a:r>
              <a:rPr lang="fr-FR" kern="1200" dirty="0" smtClean="0">
                <a:solidFill>
                  <a:schemeClr val="tx1"/>
                </a:solidFill>
                <a:effectLst/>
              </a:rPr>
              <a:t> de publication (cf. </a:t>
            </a:r>
            <a:r>
              <a:rPr lang="fr-FR" i="1" kern="1200" dirty="0" smtClean="0">
                <a:solidFill>
                  <a:schemeClr val="tx1"/>
                </a:solidFill>
                <a:effectLst/>
              </a:rPr>
              <a:t>journal</a:t>
            </a:r>
            <a:r>
              <a:rPr lang="fr-FR" kern="1200" dirty="0" smtClean="0">
                <a:solidFill>
                  <a:schemeClr val="tx1"/>
                </a:solidFill>
                <a:effectLst/>
              </a:rPr>
              <a:t> </a:t>
            </a:r>
            <a:r>
              <a:rPr lang="fr-FR" i="1" kern="1200" dirty="0" smtClean="0">
                <a:solidFill>
                  <a:schemeClr val="tx1"/>
                </a:solidFill>
                <a:effectLst/>
              </a:rPr>
              <a:t>impact factor</a:t>
            </a:r>
            <a:r>
              <a:rPr lang="fr-FR" kern="1200" dirty="0" smtClean="0">
                <a:solidFill>
                  <a:schemeClr val="tx1"/>
                </a:solidFill>
                <a:effectLst/>
              </a:rPr>
              <a:t>), et non l’article lui-même ou le chercheur. 2 problèmes : 1° un article publié dans une revue de second rang peut être plus intéressant qu’un article publié dans une revue avec un haut facteur d’impact ; 2° : utiliser le facteur d’impact pour l’évaluation d’un chercheur ne rend pas forcément compte de l’impact réel des travaux du chercheur</a:t>
            </a:r>
          </a:p>
          <a:p>
            <a:pPr lvl="2" indent="0"/>
            <a:r>
              <a:rPr lang="fr-FR" kern="1200" dirty="0" smtClean="0">
                <a:solidFill>
                  <a:schemeClr val="tx1"/>
                </a:solidFill>
                <a:effectLst/>
              </a:rPr>
              <a:t>- plutôt appliqué à la </a:t>
            </a:r>
            <a:r>
              <a:rPr lang="fr-FR" b="1" kern="1200" dirty="0" smtClean="0">
                <a:solidFill>
                  <a:schemeClr val="tx1"/>
                </a:solidFill>
                <a:effectLst/>
              </a:rPr>
              <a:t>publication papier</a:t>
            </a:r>
          </a:p>
          <a:p>
            <a:pPr lvl="2" indent="0"/>
            <a:r>
              <a:rPr lang="fr-FR" kern="1200" dirty="0" smtClean="0">
                <a:solidFill>
                  <a:schemeClr val="tx1"/>
                </a:solidFill>
                <a:effectLst/>
              </a:rPr>
              <a:t>- prend du </a:t>
            </a:r>
            <a:r>
              <a:rPr lang="fr-FR" b="1" kern="1200" dirty="0" smtClean="0">
                <a:solidFill>
                  <a:schemeClr val="tx1"/>
                </a:solidFill>
                <a:effectLst/>
              </a:rPr>
              <a:t>temps</a:t>
            </a:r>
          </a:p>
          <a:p>
            <a:pPr marL="358775" marR="0" lvl="2" indent="0"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a:t>
            </a:r>
            <a:r>
              <a:rPr lang="fr-FR" kern="1200" baseline="0" dirty="0" smtClean="0">
                <a:solidFill>
                  <a:schemeClr val="tx1"/>
                </a:solidFill>
                <a:effectLst/>
              </a:rPr>
              <a:t> </a:t>
            </a:r>
            <a:r>
              <a:rPr lang="fr-FR" kern="1200" dirty="0" smtClean="0">
                <a:solidFill>
                  <a:schemeClr val="tx1"/>
                </a:solidFill>
                <a:effectLst/>
              </a:rPr>
              <a:t>difficulté des publications </a:t>
            </a:r>
            <a:r>
              <a:rPr lang="fr-FR" b="1" kern="1200" dirty="0" smtClean="0">
                <a:solidFill>
                  <a:schemeClr val="tx1"/>
                </a:solidFill>
                <a:effectLst/>
              </a:rPr>
              <a:t>co-signées</a:t>
            </a:r>
            <a:r>
              <a:rPr lang="fr-FR" kern="1200" dirty="0" smtClean="0">
                <a:solidFill>
                  <a:schemeClr val="tx1"/>
                </a:solidFill>
                <a:effectLst/>
              </a:rPr>
              <a:t>, des multi-affiliations </a:t>
            </a:r>
          </a:p>
          <a:p>
            <a:pPr marL="182563"/>
            <a:r>
              <a:rPr lang="fr-FR" kern="1200" dirty="0" smtClean="0">
                <a:solidFill>
                  <a:schemeClr val="tx1"/>
                </a:solidFill>
                <a:effectLst/>
              </a:rPr>
              <a:t>- le </a:t>
            </a:r>
            <a:r>
              <a:rPr lang="fr-FR" b="1" kern="1200" dirty="0" smtClean="0">
                <a:solidFill>
                  <a:schemeClr val="tx1"/>
                </a:solidFill>
                <a:effectLst/>
              </a:rPr>
              <a:t>cas des SHS en général et de l’histoire de l’art en particulier</a:t>
            </a:r>
            <a:r>
              <a:rPr lang="fr-FR" kern="1200" dirty="0" smtClean="0">
                <a:solidFill>
                  <a:schemeClr val="tx1"/>
                </a:solidFill>
                <a:effectLst/>
              </a:rPr>
              <a:t> </a:t>
            </a:r>
          </a:p>
          <a:p>
            <a:pPr marL="541338" marR="0" lvl="2" indent="-185738"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 des </a:t>
            </a:r>
            <a:r>
              <a:rPr lang="fr-FR" b="1" kern="1200" dirty="0" smtClean="0">
                <a:solidFill>
                  <a:schemeClr val="tx1"/>
                </a:solidFill>
                <a:effectLst/>
              </a:rPr>
              <a:t>métriques déjà biaisées</a:t>
            </a:r>
            <a:r>
              <a:rPr lang="fr-FR" kern="1200" dirty="0" smtClean="0">
                <a:solidFill>
                  <a:schemeClr val="tx1"/>
                </a:solidFill>
                <a:effectLst/>
              </a:rPr>
              <a:t>…: diversification des publications (pas seulement l’article) : quid des monographies comme les livres, les catalogues d’exposition ou les rapports</a:t>
            </a:r>
            <a:r>
              <a:rPr lang="fr-FR" kern="1200" baseline="0" dirty="0" smtClean="0">
                <a:solidFill>
                  <a:schemeClr val="tx1"/>
                </a:solidFill>
                <a:effectLst/>
              </a:rPr>
              <a:t> de fouilles</a:t>
            </a:r>
            <a:r>
              <a:rPr lang="fr-FR" kern="1200" dirty="0" smtClean="0">
                <a:solidFill>
                  <a:schemeClr val="tx1"/>
                </a:solidFill>
                <a:effectLst/>
              </a:rPr>
              <a:t>,</a:t>
            </a:r>
            <a:r>
              <a:rPr lang="fr-FR" kern="1200" baseline="0" dirty="0" smtClean="0">
                <a:solidFill>
                  <a:schemeClr val="tx1"/>
                </a:solidFill>
                <a:effectLst/>
              </a:rPr>
              <a:t> </a:t>
            </a:r>
            <a:r>
              <a:rPr lang="fr-FR" kern="1200" dirty="0" smtClean="0">
                <a:solidFill>
                  <a:schemeClr val="tx1"/>
                </a:solidFill>
                <a:effectLst/>
              </a:rPr>
              <a:t>des bases de données… ? ; biais en faveur de l’anglais</a:t>
            </a:r>
          </a:p>
          <a:p>
            <a:pPr marL="541338" marR="0" lvl="2" indent="-185738"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 … et </a:t>
            </a:r>
            <a:r>
              <a:rPr lang="fr-FR" b="1" kern="1200" dirty="0" smtClean="0">
                <a:solidFill>
                  <a:schemeClr val="tx1"/>
                </a:solidFill>
                <a:effectLst/>
              </a:rPr>
              <a:t>peu adaptées aux SHS </a:t>
            </a:r>
            <a:r>
              <a:rPr lang="fr-FR" kern="1200" dirty="0" smtClean="0">
                <a:solidFill>
                  <a:schemeClr val="tx1"/>
                </a:solidFill>
                <a:effectLst/>
              </a:rPr>
              <a:t>: l’</a:t>
            </a:r>
            <a:r>
              <a:rPr lang="fr-FR" i="1" kern="1200" dirty="0" smtClean="0">
                <a:solidFill>
                  <a:schemeClr val="tx1"/>
                </a:solidFill>
                <a:effectLst/>
              </a:rPr>
              <a:t>Arts and </a:t>
            </a:r>
            <a:r>
              <a:rPr lang="fr-FR" i="1" kern="1200" dirty="0" err="1" smtClean="0">
                <a:solidFill>
                  <a:schemeClr val="tx1"/>
                </a:solidFill>
                <a:effectLst/>
              </a:rPr>
              <a:t>Humanities</a:t>
            </a:r>
            <a:r>
              <a:rPr lang="fr-FR" i="1" kern="1200" dirty="0" smtClean="0">
                <a:solidFill>
                  <a:schemeClr val="tx1"/>
                </a:solidFill>
                <a:effectLst/>
              </a:rPr>
              <a:t> Citation Index</a:t>
            </a:r>
            <a:r>
              <a:rPr lang="fr-FR" kern="1200" dirty="0" smtClean="0">
                <a:solidFill>
                  <a:schemeClr val="tx1"/>
                </a:solidFill>
                <a:effectLst/>
              </a:rPr>
              <a:t> de Thomson Reuters a une couverture discutable, d’autant qu’il est centré au niveau de l’article ; recherche d’outils alternatifs à la bibliométrie classique (cf. Fondation européenne de la science ; AERES/HCERES) et critique de l’usage de la bibliométrie dans l’évaluation du chercheur</a:t>
            </a:r>
            <a:r>
              <a:rPr lang="fr-FR" kern="1200" baseline="0" dirty="0" smtClean="0">
                <a:solidFill>
                  <a:schemeClr val="tx1"/>
                </a:solidFill>
                <a:effectLst/>
              </a:rPr>
              <a:t> (cf. référentiel RIBAC du CNRS 2009 avec une caractérisation des productions ; référentiel AERES 2014, prenant en compte les « faits observables », i. e. les autres productions scientifiques que l’article)</a:t>
            </a:r>
            <a:endParaRPr lang="fr-FR" kern="1200" dirty="0" smtClean="0">
              <a:solidFill>
                <a:schemeClr val="tx1"/>
              </a:solidFill>
              <a:effectLst/>
            </a:endParaRPr>
          </a:p>
          <a:p>
            <a:pPr marL="541338" marR="0" lvl="2" indent="-185738" algn="l" defTabSz="914400" rtl="0" eaLnBrk="1" fontAlgn="auto" latinLnBrk="0" hangingPunct="1">
              <a:lnSpc>
                <a:spcPct val="100000"/>
              </a:lnSpc>
              <a:spcBef>
                <a:spcPts val="0"/>
              </a:spcBef>
              <a:spcAft>
                <a:spcPts val="0"/>
              </a:spcAft>
              <a:buClrTx/>
              <a:buSzTx/>
              <a:buFontTx/>
              <a:buNone/>
              <a:tabLst/>
              <a:defRPr/>
            </a:pPr>
            <a:endParaRPr lang="fr-FR" kern="1200" dirty="0" smtClean="0">
              <a:solidFill>
                <a:schemeClr val="tx1"/>
              </a:solidFill>
              <a:effectLs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fr-FR" kern="1200" dirty="0" smtClean="0">
                <a:solidFill>
                  <a:schemeClr val="tx1"/>
                </a:solidFill>
                <a:effectLst/>
              </a:rPr>
              <a:t>Pour aller plus</a:t>
            </a:r>
            <a:r>
              <a:rPr lang="fr-FR" kern="1200" baseline="0" dirty="0" smtClean="0">
                <a:solidFill>
                  <a:schemeClr val="tx1"/>
                </a:solidFill>
                <a:effectLst/>
              </a:rPr>
              <a:t> loin : </a:t>
            </a:r>
            <a:r>
              <a:rPr lang="fr-FR" kern="1200" dirty="0" smtClean="0">
                <a:solidFill>
                  <a:schemeClr val="tx1"/>
                </a:solidFill>
                <a:effectLst/>
              </a:rPr>
              <a:t>http://urfist.enc.sorbonne.fr/ressources/evaluation-scientifique/bibliometrie-en-sciences-humaines-et-sociales</a:t>
            </a:r>
          </a:p>
          <a:p>
            <a:endParaRPr lang="fr-FR" dirty="0"/>
          </a:p>
        </p:txBody>
      </p:sp>
      <p:sp>
        <p:nvSpPr>
          <p:cNvPr id="4" name="Espace réservé du numéro de diapositive 3"/>
          <p:cNvSpPr>
            <a:spLocks noGrp="1"/>
          </p:cNvSpPr>
          <p:nvPr>
            <p:ph type="sldNum" sz="quarter" idx="10"/>
          </p:nvPr>
        </p:nvSpPr>
        <p:spPr/>
        <p:txBody>
          <a:bodyPr/>
          <a:lstStyle/>
          <a:p>
            <a:fld id="{9B2AA6D3-6A98-4678-A692-28A7BE968451}" type="slidenum">
              <a:rPr lang="fr-FR" smtClean="0"/>
              <a:t>3</a:t>
            </a:fld>
            <a:endParaRPr lang="fr-FR"/>
          </a:p>
        </p:txBody>
      </p:sp>
    </p:spTree>
    <p:extLst>
      <p:ext uri="{BB962C8B-B14F-4D97-AF65-F5344CB8AC3E}">
        <p14:creationId xmlns:p14="http://schemas.microsoft.com/office/powerpoint/2010/main" val="67346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665583"/>
            <a:ext cx="5438140" cy="4278842"/>
          </a:xfrm>
        </p:spPr>
        <p:txBody>
          <a:bodyPr/>
          <a:lstStyle/>
          <a:p>
            <a:r>
              <a:rPr lang="fr-FR" dirty="0" smtClean="0"/>
              <a:t>D’après Jason </a:t>
            </a:r>
            <a:r>
              <a:rPr lang="fr-FR" dirty="0" err="1" smtClean="0"/>
              <a:t>Priem</a:t>
            </a:r>
            <a:r>
              <a:rPr lang="fr-FR" dirty="0" smtClean="0"/>
              <a:t> et al. « Altmetrics: a </a:t>
            </a:r>
            <a:r>
              <a:rPr lang="fr-FR" dirty="0" err="1" smtClean="0"/>
              <a:t>manifesto</a:t>
            </a:r>
            <a:r>
              <a:rPr lang="fr-FR" dirty="0" smtClean="0"/>
              <a:t> ». </a:t>
            </a:r>
            <a:r>
              <a:rPr lang="fr-FR" i="1" dirty="0" smtClean="0"/>
              <a:t>Altmetrics</a:t>
            </a:r>
            <a:r>
              <a:rPr lang="fr-FR" dirty="0" smtClean="0"/>
              <a:t>. 26/10/2010-28/09/2011. [en ligne]. Disponible sur : http://altmetrics.org/manifesto/.</a:t>
            </a:r>
          </a:p>
          <a:p>
            <a:endParaRPr lang="fr-FR" dirty="0" smtClean="0"/>
          </a:p>
          <a:p>
            <a:r>
              <a:rPr lang="fr-FR" b="1" i="1" u="sng" cap="small" dirty="0" smtClean="0"/>
              <a:t>2. De nouvelles métriques : les </a:t>
            </a:r>
            <a:r>
              <a:rPr lang="fr-FR" b="1" u="sng" cap="small" dirty="0" smtClean="0"/>
              <a:t>altmetrics</a:t>
            </a:r>
          </a:p>
          <a:p>
            <a:pPr marL="92075"/>
            <a:r>
              <a:rPr lang="fr-FR" u="sng" dirty="0" smtClean="0"/>
              <a:t>2.1. contexte</a:t>
            </a:r>
          </a:p>
          <a:p>
            <a:pPr marL="182563"/>
            <a:r>
              <a:rPr lang="fr-FR" dirty="0" smtClean="0"/>
              <a:t>- développement de </a:t>
            </a:r>
            <a:r>
              <a:rPr lang="fr-FR" b="1" dirty="0" smtClean="0"/>
              <a:t>métriques plus adaptées à l’article ou au chercheur </a:t>
            </a:r>
            <a:r>
              <a:rPr lang="fr-FR" dirty="0" smtClean="0"/>
              <a:t>(h-index, </a:t>
            </a:r>
            <a:r>
              <a:rPr lang="fr-FR" dirty="0" err="1" smtClean="0"/>
              <a:t>eigenfactor</a:t>
            </a:r>
            <a:r>
              <a:rPr lang="fr-FR" dirty="0" smtClean="0"/>
              <a:t>, mi-2000’s), mais toujours liées aux citations</a:t>
            </a:r>
          </a:p>
          <a:p>
            <a:pPr marL="182563"/>
            <a:r>
              <a:rPr lang="fr-FR" dirty="0" smtClean="0"/>
              <a:t>-</a:t>
            </a:r>
            <a:r>
              <a:rPr lang="fr-FR" baseline="0" dirty="0" smtClean="0"/>
              <a:t> développement de l’informatique favorise le développement de </a:t>
            </a:r>
            <a:r>
              <a:rPr lang="fr-FR" b="1" baseline="0" dirty="0" smtClean="0"/>
              <a:t>métriques d’usages</a:t>
            </a:r>
            <a:r>
              <a:rPr lang="fr-FR" baseline="0" dirty="0" smtClean="0"/>
              <a:t> autour des vues et téléchargement (projet COUNTER, 2000’s) : métriques non liées aux citations</a:t>
            </a:r>
            <a:endParaRPr lang="fr-FR" dirty="0" smtClean="0"/>
          </a:p>
          <a:p>
            <a:pPr marL="182563"/>
            <a:r>
              <a:rPr lang="fr-FR" dirty="0" smtClean="0"/>
              <a:t>- développement de la </a:t>
            </a:r>
            <a:r>
              <a:rPr lang="fr-FR" b="1" dirty="0" smtClean="0"/>
              <a:t>communication scientifique numérique </a:t>
            </a:r>
            <a:r>
              <a:rPr lang="fr-FR" dirty="0" smtClean="0"/>
              <a:t>(science 2.0 issue du web 2.0 dit web social) </a:t>
            </a:r>
            <a:r>
              <a:rPr lang="fr-FR" b="1" dirty="0" smtClean="0"/>
              <a:t>et ouverte </a:t>
            </a:r>
            <a:r>
              <a:rPr lang="fr-FR" dirty="0" smtClean="0"/>
              <a:t>(</a:t>
            </a:r>
            <a:r>
              <a:rPr lang="fr-FR" i="1" dirty="0" smtClean="0"/>
              <a:t>open science</a:t>
            </a:r>
            <a:r>
              <a:rPr lang="fr-FR" dirty="0" smtClean="0"/>
              <a:t>, </a:t>
            </a:r>
            <a:r>
              <a:rPr lang="fr-FR" i="1" dirty="0" smtClean="0"/>
              <a:t>open access</a:t>
            </a:r>
            <a:r>
              <a:rPr lang="fr-FR" dirty="0" smtClean="0"/>
              <a:t>)</a:t>
            </a:r>
          </a:p>
          <a:p>
            <a:pPr marL="541338" indent="-182563"/>
            <a:r>
              <a:rPr lang="fr-FR" dirty="0" smtClean="0"/>
              <a:t>- lieux de publication : archives ouvertes, médias sociaux…</a:t>
            </a:r>
          </a:p>
          <a:p>
            <a:pPr marL="541338" indent="-182563"/>
            <a:r>
              <a:rPr lang="fr-FR" dirty="0" smtClean="0"/>
              <a:t>- formes de publication : articles, supports d’interventions, posters, </a:t>
            </a:r>
            <a:r>
              <a:rPr lang="fr-FR" baseline="0" dirty="0" smtClean="0"/>
              <a:t>logiciels, </a:t>
            </a:r>
            <a:r>
              <a:rPr lang="fr-FR" dirty="0" smtClean="0"/>
              <a:t>fichiers multimédia…</a:t>
            </a:r>
          </a:p>
          <a:p>
            <a:pPr marL="541338" indent="-182563"/>
            <a:r>
              <a:rPr lang="fr-FR" dirty="0" smtClean="0"/>
              <a:t>- formes d’échanges : </a:t>
            </a:r>
            <a:r>
              <a:rPr lang="fr-FR" baseline="0" dirty="0" smtClean="0"/>
              <a:t>évaluation par les pairs post-publication, commentaires…</a:t>
            </a:r>
            <a:endParaRPr lang="fr-FR" dirty="0" smtClean="0"/>
          </a:p>
          <a:p>
            <a:pPr marL="541338" indent="-182563"/>
            <a:r>
              <a:rPr lang="fr-FR" dirty="0" smtClean="0"/>
              <a:t>- publics : chercheurs, journalistes, grand public…</a:t>
            </a:r>
          </a:p>
          <a:p>
            <a:pPr marL="182563"/>
            <a:r>
              <a:rPr lang="fr-FR" dirty="0" smtClean="0"/>
              <a:t>- recherche de </a:t>
            </a:r>
            <a:r>
              <a:rPr lang="fr-FR" b="1" dirty="0" smtClean="0"/>
              <a:t>l’impact sociétal de la recherche</a:t>
            </a:r>
            <a:r>
              <a:rPr lang="fr-FR" dirty="0" smtClean="0"/>
              <a:t>, d’autant plus qu’un même article peut ne pas obtenir le même impact dans les communautés scientifiques et dans le grand public (S. </a:t>
            </a:r>
            <a:r>
              <a:rPr lang="fr-FR" dirty="0" err="1" smtClean="0"/>
              <a:t>Haustein</a:t>
            </a:r>
            <a:r>
              <a:rPr lang="fr-FR" dirty="0" smtClean="0"/>
              <a:t> et al., 2013, http://onlinelibrary.wiley.com/doi/10.1002/asi.23101/pdf)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a:t>
            </a:r>
            <a:r>
              <a:rPr lang="en-US" b="1" dirty="0" err="1" smtClean="0"/>
              <a:t>mesures</a:t>
            </a:r>
            <a:r>
              <a:rPr lang="en-US" b="1" dirty="0" smtClean="0"/>
              <a:t> alternatives </a:t>
            </a:r>
            <a:r>
              <a:rPr lang="en-US" b="1" dirty="0" err="1" smtClean="0"/>
              <a:t>d’impact</a:t>
            </a:r>
            <a:endParaRPr lang="fr-FR" b="1" dirty="0" smtClean="0"/>
          </a:p>
          <a:p>
            <a:endParaRPr lang="fr-FR" dirty="0" smtClean="0"/>
          </a:p>
        </p:txBody>
      </p:sp>
      <p:sp>
        <p:nvSpPr>
          <p:cNvPr id="4" name="Espace réservé du numéro de diapositive 3"/>
          <p:cNvSpPr>
            <a:spLocks noGrp="1"/>
          </p:cNvSpPr>
          <p:nvPr>
            <p:ph type="sldNum" sz="quarter" idx="10"/>
          </p:nvPr>
        </p:nvSpPr>
        <p:spPr/>
        <p:txBody>
          <a:bodyPr/>
          <a:lstStyle/>
          <a:p>
            <a:fld id="{9B2AA6D3-6A98-4678-A692-28A7BE968451}" type="slidenum">
              <a:rPr lang="fr-FR" smtClean="0"/>
              <a:t>4</a:t>
            </a:fld>
            <a:endParaRPr lang="fr-FR"/>
          </a:p>
        </p:txBody>
      </p:sp>
    </p:spTree>
    <p:extLst>
      <p:ext uri="{BB962C8B-B14F-4D97-AF65-F5344CB8AC3E}">
        <p14:creationId xmlns:p14="http://schemas.microsoft.com/office/powerpoint/2010/main" val="166830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tabLst/>
            </a:pPr>
            <a:r>
              <a:rPr lang="fr-FR" u="sng" kern="1200" dirty="0" smtClean="0">
                <a:solidFill>
                  <a:schemeClr val="tx1"/>
                </a:solidFill>
                <a:effectLst/>
              </a:rPr>
              <a:t>2.2. les </a:t>
            </a:r>
            <a:r>
              <a:rPr lang="fr-FR" i="1" u="sng" kern="1200" dirty="0" smtClean="0">
                <a:solidFill>
                  <a:schemeClr val="tx1"/>
                </a:solidFill>
                <a:effectLst/>
              </a:rPr>
              <a:t>alternative </a:t>
            </a:r>
            <a:r>
              <a:rPr lang="fr-FR" i="1" u="sng" kern="1200" dirty="0" err="1" smtClean="0">
                <a:solidFill>
                  <a:schemeClr val="tx1"/>
                </a:solidFill>
                <a:effectLst/>
              </a:rPr>
              <a:t>metrics</a:t>
            </a:r>
            <a:r>
              <a:rPr lang="fr-FR" u="sng" kern="1200" dirty="0" smtClean="0">
                <a:solidFill>
                  <a:schemeClr val="tx1"/>
                </a:solidFill>
                <a:effectLst/>
              </a:rPr>
              <a:t> (</a:t>
            </a:r>
            <a:r>
              <a:rPr lang="fr-FR" i="1" u="sng" kern="1200" dirty="0" smtClean="0">
                <a:solidFill>
                  <a:schemeClr val="tx1"/>
                </a:solidFill>
                <a:effectLst/>
              </a:rPr>
              <a:t>altmetrics</a:t>
            </a:r>
            <a:r>
              <a:rPr lang="fr-FR" u="sng" kern="1200" dirty="0" smtClean="0">
                <a:solidFill>
                  <a:schemeClr val="tx1"/>
                </a:solidFill>
                <a:effectLst/>
              </a:rPr>
              <a:t>)</a:t>
            </a:r>
          </a:p>
          <a:p>
            <a:pPr marL="358775" indent="-176213"/>
            <a:r>
              <a:rPr lang="en-US" kern="1200" dirty="0" smtClean="0">
                <a:solidFill>
                  <a:schemeClr val="tx1"/>
                </a:solidFill>
                <a:effectLst/>
              </a:rPr>
              <a:t>	- le </a:t>
            </a:r>
            <a:r>
              <a:rPr lang="en-US" i="1" kern="1200" dirty="0" smtClean="0">
                <a:solidFill>
                  <a:schemeClr val="tx1"/>
                </a:solidFill>
                <a:effectLst/>
              </a:rPr>
              <a:t>Manifesto</a:t>
            </a:r>
            <a:r>
              <a:rPr lang="en-US" kern="1200" dirty="0" smtClean="0">
                <a:solidFill>
                  <a:schemeClr val="tx1"/>
                </a:solidFill>
                <a:effectLst/>
              </a:rPr>
              <a:t> de 2010 (J. </a:t>
            </a:r>
            <a:r>
              <a:rPr lang="en-US" kern="1200" dirty="0" err="1" smtClean="0">
                <a:solidFill>
                  <a:schemeClr val="tx1"/>
                </a:solidFill>
                <a:effectLst/>
              </a:rPr>
              <a:t>Priem</a:t>
            </a:r>
            <a:r>
              <a:rPr lang="en-US" kern="1200" dirty="0" smtClean="0">
                <a:solidFill>
                  <a:schemeClr val="tx1"/>
                </a:solidFill>
                <a:effectLst/>
              </a:rPr>
              <a:t> et al., 2010-2011</a:t>
            </a:r>
            <a:r>
              <a:rPr lang="en-US" dirty="0"/>
              <a:t>, http://altmetrics.org/manifesto</a:t>
            </a:r>
            <a:r>
              <a:rPr lang="en-US" dirty="0" smtClean="0"/>
              <a:t>/)</a:t>
            </a:r>
          </a:p>
        </p:txBody>
      </p:sp>
      <p:sp>
        <p:nvSpPr>
          <p:cNvPr id="4" name="Espace réservé du numéro de diapositive 3"/>
          <p:cNvSpPr>
            <a:spLocks noGrp="1"/>
          </p:cNvSpPr>
          <p:nvPr>
            <p:ph type="sldNum" sz="quarter" idx="10"/>
          </p:nvPr>
        </p:nvSpPr>
        <p:spPr/>
        <p:txBody>
          <a:bodyPr/>
          <a:lstStyle/>
          <a:p>
            <a:fld id="{9B2AA6D3-6A98-4678-A692-28A7BE968451}" type="slidenum">
              <a:rPr lang="fr-FR" smtClean="0"/>
              <a:t>5</a:t>
            </a:fld>
            <a:endParaRPr lang="fr-FR"/>
          </a:p>
        </p:txBody>
      </p:sp>
    </p:spTree>
    <p:extLst>
      <p:ext uri="{BB962C8B-B14F-4D97-AF65-F5344CB8AC3E}">
        <p14:creationId xmlns:p14="http://schemas.microsoft.com/office/powerpoint/2010/main" val="18497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D’après </a:t>
            </a:r>
            <a:r>
              <a:rPr lang="en-US" dirty="0" smtClean="0"/>
              <a:t>Sarah Huggett and Mike Taylor. </a:t>
            </a:r>
            <a:r>
              <a:rPr lang="fr-FR" dirty="0" smtClean="0"/>
              <a:t>« </a:t>
            </a:r>
            <a:r>
              <a:rPr lang="en-US" dirty="0" smtClean="0"/>
              <a:t>Elsevier expands metrics perspectives with launch of new altmetrics pilots</a:t>
            </a:r>
            <a:r>
              <a:rPr lang="fr-FR" dirty="0" smtClean="0"/>
              <a:t> »</a:t>
            </a:r>
            <a:r>
              <a:rPr lang="en-US" dirty="0" smtClean="0"/>
              <a:t>. </a:t>
            </a:r>
            <a:r>
              <a:rPr lang="en-US" i="1" dirty="0" smtClean="0"/>
              <a:t>Elsevier</a:t>
            </a:r>
            <a:r>
              <a:rPr lang="en-US" dirty="0" smtClean="0"/>
              <a:t>, 1er/03/2014. </a:t>
            </a:r>
            <a:r>
              <a:rPr lang="fr-FR" dirty="0" smtClean="0"/>
              <a:t>[en ligne]. Disponible sur :</a:t>
            </a:r>
          </a:p>
          <a:p>
            <a:r>
              <a:rPr lang="en-US" dirty="0" smtClean="0"/>
              <a:t>https://www.elsevier.com/authors-update/story/publishing-trends/elsevier-expands-metrics-perspectives-with-launch-of-new-altmetrics-pilots.</a:t>
            </a:r>
            <a:r>
              <a:rPr lang="fr-FR" dirty="0" smtClean="0"/>
              <a:t> </a:t>
            </a:r>
          </a:p>
          <a:p>
            <a:endParaRPr lang="fr-FR" dirty="0"/>
          </a:p>
          <a:p>
            <a:endParaRPr lang="fr-FR" dirty="0" smtClean="0"/>
          </a:p>
          <a:p>
            <a:pPr lvl="2"/>
            <a:r>
              <a:rPr lang="fr-FR" dirty="0" smtClean="0"/>
              <a:t>- non </a:t>
            </a:r>
            <a:r>
              <a:rPr lang="fr-FR" dirty="0"/>
              <a:t>plus mesures de citations, mais </a:t>
            </a:r>
            <a:r>
              <a:rPr lang="fr-FR" b="1" dirty="0"/>
              <a:t>mesures d’attention, d’audience, d’usages </a:t>
            </a:r>
            <a:r>
              <a:rPr lang="fr-FR" dirty="0"/>
              <a:t>(D. </a:t>
            </a:r>
            <a:r>
              <a:rPr lang="fr-FR" dirty="0" err="1"/>
              <a:t>Pontille</a:t>
            </a:r>
            <a:r>
              <a:rPr lang="fr-FR" dirty="0"/>
              <a:t>, 2015</a:t>
            </a:r>
            <a:r>
              <a:rPr lang="fr-FR" dirty="0" smtClean="0"/>
              <a:t>, https://www.youtube.com/watch?v=5Fpfb-jWPPU)</a:t>
            </a:r>
            <a:endParaRPr lang="fr-FR" dirty="0"/>
          </a:p>
          <a:p>
            <a:pPr lvl="2"/>
            <a:r>
              <a:rPr lang="fr-FR" dirty="0" smtClean="0"/>
              <a:t>- principes</a:t>
            </a:r>
            <a:endParaRPr lang="fr-FR" dirty="0"/>
          </a:p>
          <a:p>
            <a:pPr lvl="2"/>
            <a:r>
              <a:rPr lang="fr-FR" dirty="0" smtClean="0"/>
              <a:t>	- comptage </a:t>
            </a:r>
            <a:r>
              <a:rPr lang="fr-FR" dirty="0"/>
              <a:t>d’</a:t>
            </a:r>
            <a:r>
              <a:rPr lang="fr-FR" b="1" dirty="0"/>
              <a:t>actions en ligne </a:t>
            </a:r>
            <a:r>
              <a:rPr lang="fr-FR" dirty="0"/>
              <a:t>(vues, </a:t>
            </a:r>
            <a:r>
              <a:rPr lang="fr-FR" i="1" dirty="0" err="1"/>
              <a:t>likes</a:t>
            </a:r>
            <a:r>
              <a:rPr lang="fr-FR" dirty="0"/>
              <a:t>, tweets, références bibliographiques, mentions dans les blogs, commentaires, </a:t>
            </a:r>
            <a:r>
              <a:rPr lang="fr-FR" dirty="0" smtClean="0"/>
              <a:t>recommandations, notes</a:t>
            </a:r>
            <a:r>
              <a:rPr lang="fr-FR" dirty="0"/>
              <a:t>, téléchargements</a:t>
            </a:r>
            <a:r>
              <a:rPr lang="fr-FR" dirty="0" smtClean="0"/>
              <a:t>…)</a:t>
            </a:r>
          </a:p>
          <a:p>
            <a:pPr lvl="2"/>
            <a:r>
              <a:rPr lang="fr-FR" dirty="0"/>
              <a:t>	</a:t>
            </a:r>
            <a:r>
              <a:rPr lang="fr-FR" dirty="0" smtClean="0"/>
              <a:t>- sur </a:t>
            </a:r>
            <a:r>
              <a:rPr lang="fr-FR" b="1" dirty="0"/>
              <a:t>différents services </a:t>
            </a:r>
            <a:r>
              <a:rPr lang="fr-FR" dirty="0" smtClean="0"/>
              <a:t>(catalogues de bibliothèques</a:t>
            </a:r>
            <a:r>
              <a:rPr lang="fr-FR" baseline="0" dirty="0" smtClean="0"/>
              <a:t> </a:t>
            </a:r>
            <a:r>
              <a:rPr lang="fr-FR" dirty="0" smtClean="0"/>
              <a:t>et bases de données en ligne : Amazon, Web of science, </a:t>
            </a:r>
            <a:r>
              <a:rPr lang="fr-FR" dirty="0" err="1" smtClean="0"/>
              <a:t>Worldcat</a:t>
            </a:r>
            <a:r>
              <a:rPr lang="fr-FR" dirty="0" smtClean="0"/>
              <a:t>... ; sites institutionnels : </a:t>
            </a:r>
            <a:r>
              <a:rPr lang="fr-FR" dirty="0" err="1" smtClean="0"/>
              <a:t>gov.urk</a:t>
            </a:r>
            <a:r>
              <a:rPr lang="fr-FR" dirty="0" smtClean="0"/>
              <a:t>… ; éditeurs : PLOS, </a:t>
            </a:r>
            <a:r>
              <a:rPr lang="fr-FR" dirty="0" err="1" smtClean="0"/>
              <a:t>Wiley</a:t>
            </a:r>
            <a:r>
              <a:rPr lang="fr-FR" dirty="0" smtClean="0"/>
              <a:t>… ; journaux : BBC, </a:t>
            </a:r>
            <a:r>
              <a:rPr lang="fr-FR" i="1" dirty="0" smtClean="0"/>
              <a:t>The Washington Post</a:t>
            </a:r>
            <a:r>
              <a:rPr lang="fr-FR" dirty="0" smtClean="0"/>
              <a:t>… ; logiciels</a:t>
            </a:r>
            <a:r>
              <a:rPr lang="fr-FR" baseline="0" dirty="0" smtClean="0"/>
              <a:t> de gestion de références bibliographiques : </a:t>
            </a:r>
            <a:r>
              <a:rPr lang="fr-FR" baseline="0" dirty="0" err="1" smtClean="0"/>
              <a:t>Mendeley</a:t>
            </a:r>
            <a:r>
              <a:rPr lang="fr-FR" baseline="0" dirty="0" smtClean="0"/>
              <a:t>… ; signets : </a:t>
            </a:r>
            <a:r>
              <a:rPr lang="fr-FR" baseline="0" dirty="0" err="1" smtClean="0"/>
              <a:t>CiteUlike</a:t>
            </a:r>
            <a:r>
              <a:rPr lang="fr-FR" baseline="0" dirty="0" smtClean="0"/>
              <a:t>, Pinterest… ; </a:t>
            </a:r>
            <a:r>
              <a:rPr lang="fr-FR" dirty="0" smtClean="0"/>
              <a:t>réseaux sociaux : Facebook, Twitter… ; archives ouvertes ; plateformes de dépôts de données : </a:t>
            </a:r>
            <a:r>
              <a:rPr lang="fr-FR" dirty="0" err="1" smtClean="0"/>
              <a:t>Figshare</a:t>
            </a:r>
            <a:r>
              <a:rPr lang="fr-FR" dirty="0" smtClean="0"/>
              <a:t>… ; </a:t>
            </a:r>
            <a:r>
              <a:rPr lang="fr-FR" i="1" dirty="0" smtClean="0"/>
              <a:t>peer-revie</a:t>
            </a:r>
            <a:r>
              <a:rPr lang="fr-FR" dirty="0" smtClean="0"/>
              <a:t>w post publication : F1000… ; plateformes</a:t>
            </a:r>
            <a:r>
              <a:rPr lang="fr-FR" baseline="0" dirty="0" smtClean="0"/>
              <a:t> de contenus : YouTube, </a:t>
            </a:r>
            <a:r>
              <a:rPr lang="fr-FR" baseline="0" dirty="0" err="1" smtClean="0"/>
              <a:t>Slideshare</a:t>
            </a:r>
            <a:r>
              <a:rPr lang="fr-FR" baseline="0" dirty="0" smtClean="0"/>
              <a:t>… ; blogs : </a:t>
            </a:r>
            <a:r>
              <a:rPr lang="fr-FR" baseline="0" dirty="0" err="1" smtClean="0"/>
              <a:t>Wordpress</a:t>
            </a:r>
            <a:r>
              <a:rPr lang="fr-FR" baseline="0" dirty="0" smtClean="0"/>
              <a:t>… ; wikis : Wikipédia</a:t>
            </a:r>
            <a:r>
              <a:rPr lang="fr-FR" dirty="0" smtClean="0"/>
              <a:t>…)</a:t>
            </a:r>
          </a:p>
          <a:p>
            <a:r>
              <a:rPr lang="fr-FR" dirty="0"/>
              <a:t> </a:t>
            </a:r>
          </a:p>
          <a:p>
            <a:endParaRPr lang="fr-FR" dirty="0"/>
          </a:p>
        </p:txBody>
      </p:sp>
      <p:sp>
        <p:nvSpPr>
          <p:cNvPr id="4" name="Espace réservé du numéro de diapositive 3"/>
          <p:cNvSpPr>
            <a:spLocks noGrp="1"/>
          </p:cNvSpPr>
          <p:nvPr>
            <p:ph type="sldNum" sz="quarter" idx="10"/>
          </p:nvPr>
        </p:nvSpPr>
        <p:spPr/>
        <p:txBody>
          <a:bodyPr/>
          <a:lstStyle/>
          <a:p>
            <a:r>
              <a:rPr lang="fr-FR" dirty="0"/>
              <a:t>6</a:t>
            </a:r>
          </a:p>
        </p:txBody>
      </p:sp>
    </p:spTree>
    <p:extLst>
      <p:ext uri="{BB962C8B-B14F-4D97-AF65-F5344CB8AC3E}">
        <p14:creationId xmlns:p14="http://schemas.microsoft.com/office/powerpoint/2010/main" val="69224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D’après Altmetric.</a:t>
            </a:r>
            <a:r>
              <a:rPr lang="fr-FR" baseline="0" dirty="0" smtClean="0"/>
              <a:t> </a:t>
            </a:r>
            <a:r>
              <a:rPr lang="fr-FR" i="1" baseline="0" dirty="0" smtClean="0"/>
              <a:t>How </a:t>
            </a:r>
            <a:r>
              <a:rPr lang="fr-FR" i="1" baseline="0" dirty="0" err="1" smtClean="0"/>
              <a:t>it</a:t>
            </a:r>
            <a:r>
              <a:rPr lang="fr-FR" i="1" baseline="0" dirty="0" smtClean="0"/>
              <a:t> </a:t>
            </a:r>
            <a:r>
              <a:rPr lang="fr-FR" i="1" baseline="0" dirty="0" err="1" smtClean="0"/>
              <a:t>works</a:t>
            </a:r>
            <a:r>
              <a:rPr lang="fr-FR" i="1" baseline="0" dirty="0" smtClean="0"/>
              <a:t>. </a:t>
            </a:r>
            <a:r>
              <a:rPr lang="fr-FR" baseline="0" dirty="0" smtClean="0"/>
              <a:t>[en ligne]. Disponible sur : https://www.altmetric.com/about-altmetrics/how-it-works/.</a:t>
            </a:r>
          </a:p>
          <a:p>
            <a:endParaRPr lang="fr-FR" baseline="0" dirty="0" smtClean="0"/>
          </a:p>
          <a:p>
            <a:pPr marL="173037" lvl="2" indent="0"/>
            <a:r>
              <a:rPr lang="fr-FR" dirty="0" smtClean="0"/>
              <a:t>- comment ça marche ? : </a:t>
            </a:r>
          </a:p>
          <a:p>
            <a:pPr marL="358775" lvl="3" indent="0">
              <a:buFontTx/>
              <a:buNone/>
            </a:pPr>
            <a:r>
              <a:rPr lang="fr-FR" dirty="0" smtClean="0"/>
              <a:t>- réflexions</a:t>
            </a:r>
            <a:r>
              <a:rPr lang="fr-FR" baseline="0" dirty="0" smtClean="0"/>
              <a:t> </a:t>
            </a:r>
            <a:r>
              <a:rPr lang="fr-FR" dirty="0" smtClean="0"/>
              <a:t>encore assez récentes et objet</a:t>
            </a:r>
            <a:r>
              <a:rPr lang="fr-FR" baseline="0" dirty="0" smtClean="0"/>
              <a:t> d’</a:t>
            </a:r>
            <a:r>
              <a:rPr lang="fr-FR" b="1" baseline="0" dirty="0" smtClean="0"/>
              <a:t>expérimentations</a:t>
            </a:r>
          </a:p>
          <a:p>
            <a:pPr marL="358775" lvl="3" indent="0">
              <a:buFontTx/>
              <a:buNone/>
            </a:pPr>
            <a:r>
              <a:rPr lang="fr-FR" b="0" baseline="0" dirty="0" smtClean="0"/>
              <a:t>- rôle central du </a:t>
            </a:r>
            <a:r>
              <a:rPr lang="fr-FR" b="1" baseline="0" dirty="0" smtClean="0"/>
              <a:t>web</a:t>
            </a:r>
            <a:r>
              <a:rPr lang="fr-FR" b="0" baseline="0" dirty="0" smtClean="0"/>
              <a:t> : sources multiples et diverses, outils normalisés (identifiants), outils d’interrogation (API…)</a:t>
            </a:r>
          </a:p>
          <a:p>
            <a:pPr marL="358775" lvl="3" indent="0">
              <a:buFontTx/>
              <a:buNone/>
            </a:pPr>
            <a:r>
              <a:rPr lang="fr-FR" b="0" baseline="0" dirty="0" smtClean="0"/>
              <a:t>- rôle des </a:t>
            </a:r>
            <a:r>
              <a:rPr lang="fr-FR" b="1" baseline="0" dirty="0" smtClean="0"/>
              <a:t>API</a:t>
            </a:r>
            <a:r>
              <a:rPr lang="fr-FR" b="0" baseline="0" dirty="0" smtClean="0"/>
              <a:t> (interfaces de programme d’application) en accès libre sur les sources suivies et interrogeables par les services de métriques alternatives</a:t>
            </a:r>
          </a:p>
          <a:p>
            <a:pPr marL="358775" lvl="3" indent="0">
              <a:buFontTx/>
              <a:buNone/>
            </a:pPr>
            <a:r>
              <a:rPr lang="fr-FR" b="0" baseline="0" dirty="0" smtClean="0">
                <a:sym typeface="Wingdings" panose="05000000000000000000" pitchFamily="2" charset="2"/>
              </a:rPr>
              <a:t></a:t>
            </a:r>
            <a:r>
              <a:rPr lang="fr-FR" b="0" baseline="0" dirty="0" smtClean="0"/>
              <a:t> les services de métriques alternatives, des agrégateurs, lancent une </a:t>
            </a:r>
            <a:r>
              <a:rPr lang="fr-FR" b="1" baseline="0" dirty="0" smtClean="0"/>
              <a:t>requête en temps réel </a:t>
            </a:r>
            <a:r>
              <a:rPr lang="fr-FR" b="0" baseline="0" dirty="0" smtClean="0"/>
              <a:t>sur les </a:t>
            </a:r>
            <a:r>
              <a:rPr lang="fr-FR" b="1" baseline="0" dirty="0" smtClean="0"/>
              <a:t>sources externes sélectionnées </a:t>
            </a:r>
            <a:r>
              <a:rPr lang="fr-FR" b="0" baseline="0" dirty="0" smtClean="0"/>
              <a:t>pour y repérer les </a:t>
            </a:r>
            <a:r>
              <a:rPr lang="fr-FR" b="1" baseline="0" dirty="0" smtClean="0"/>
              <a:t>occurrences des identifiants </a:t>
            </a:r>
            <a:r>
              <a:rPr lang="fr-FR" b="0" baseline="0" dirty="0" smtClean="0"/>
              <a:t>concernés et ensuite présenter les </a:t>
            </a:r>
            <a:r>
              <a:rPr lang="fr-FR" b="1" baseline="0" dirty="0" smtClean="0"/>
              <a:t>résultats de manière agrégée </a:t>
            </a:r>
            <a:r>
              <a:rPr lang="fr-FR" b="0" baseline="0" dirty="0" smtClean="0"/>
              <a:t>(article, revue, auteur, institution…) selon des </a:t>
            </a:r>
            <a:r>
              <a:rPr lang="fr-FR" b="1" baseline="0" dirty="0" smtClean="0"/>
              <a:t>pondérations</a:t>
            </a:r>
            <a:r>
              <a:rPr lang="fr-FR" b="0" baseline="0" dirty="0" smtClean="0"/>
              <a:t> variables selon les mentions et les sources interrogées (ex. du service Altmetric : https://help.altmetric.com/support/solutions/articles/6000060969-how-is-the-altmetric-score-calculated- et https://help.altmetric.com/support/solutions/articles/6000060968-what-data-sources-does-altmetric-track-)</a:t>
            </a:r>
            <a:endParaRPr lang="fr-FR" b="0" dirty="0" smtClean="0"/>
          </a:p>
          <a:p>
            <a:pPr lvl="2"/>
            <a:endParaRPr lang="fr-FR" dirty="0" smtClean="0"/>
          </a:p>
          <a:p>
            <a:pPr marL="92075" lvl="2" indent="0"/>
            <a:r>
              <a:rPr lang="fr-FR" u="sng" dirty="0" smtClean="0"/>
              <a:t>2.3. des </a:t>
            </a:r>
            <a:r>
              <a:rPr lang="fr-FR" b="1" u="sng" dirty="0" smtClean="0"/>
              <a:t>métriques alternatives en quoi</a:t>
            </a:r>
            <a:r>
              <a:rPr lang="fr-FR" u="sng" dirty="0" smtClean="0"/>
              <a:t> ?</a:t>
            </a:r>
          </a:p>
          <a:p>
            <a:pPr lvl="2"/>
            <a:r>
              <a:rPr lang="fr-FR" dirty="0" smtClean="0"/>
              <a:t>- il s’agit toujours de mesurer un impact</a:t>
            </a:r>
          </a:p>
          <a:p>
            <a:pPr lvl="2"/>
            <a:r>
              <a:rPr lang="fr-FR" dirty="0" smtClean="0"/>
              <a:t>- ne viennent pas remplacer mais </a:t>
            </a:r>
            <a:r>
              <a:rPr lang="fr-FR" b="1" dirty="0" smtClean="0"/>
              <a:t>compléter</a:t>
            </a:r>
            <a:r>
              <a:rPr lang="fr-FR" dirty="0" smtClean="0"/>
              <a:t> les métriques traditionnelles, pour une vision plus complète</a:t>
            </a:r>
          </a:p>
          <a:p>
            <a:pPr lvl="3"/>
            <a:r>
              <a:rPr lang="fr-FR" dirty="0" smtClean="0"/>
              <a:t>- </a:t>
            </a:r>
            <a:r>
              <a:rPr lang="fr-FR" b="1" dirty="0" smtClean="0"/>
              <a:t>plus centrées sur l’article </a:t>
            </a:r>
            <a:r>
              <a:rPr lang="fr-FR" dirty="0" smtClean="0"/>
              <a:t>en tant que tel que sur la revue ou le chercheur (</a:t>
            </a:r>
            <a:r>
              <a:rPr lang="fr-FR" i="1" dirty="0" smtClean="0"/>
              <a:t>article </a:t>
            </a:r>
            <a:r>
              <a:rPr lang="fr-FR" i="1" dirty="0" err="1" smtClean="0"/>
              <a:t>level</a:t>
            </a:r>
            <a:r>
              <a:rPr lang="fr-FR" i="1" dirty="0" smtClean="0"/>
              <a:t> </a:t>
            </a:r>
            <a:r>
              <a:rPr lang="fr-FR" i="1" dirty="0" err="1" smtClean="0"/>
              <a:t>metrics</a:t>
            </a:r>
            <a:r>
              <a:rPr lang="fr-FR" i="1" dirty="0" smtClean="0"/>
              <a:t> </a:t>
            </a:r>
            <a:r>
              <a:rPr lang="fr-FR" i="0" dirty="0" smtClean="0"/>
              <a:t>ou </a:t>
            </a:r>
            <a:r>
              <a:rPr lang="fr-FR" b="1" i="0" dirty="0" err="1" smtClean="0"/>
              <a:t>ALMetrics</a:t>
            </a:r>
            <a:r>
              <a:rPr lang="fr-FR" dirty="0" smtClean="0"/>
              <a:t>)</a:t>
            </a:r>
          </a:p>
          <a:p>
            <a:pPr marL="346075" lvl="3" indent="0">
              <a:buFontTx/>
              <a:buNone/>
            </a:pPr>
            <a:r>
              <a:rPr lang="fr-FR" dirty="0" smtClean="0"/>
              <a:t>- moins centrées sur la publication papier, mais plus sur l’</a:t>
            </a:r>
            <a:r>
              <a:rPr lang="fr-FR" b="1" dirty="0" smtClean="0"/>
              <a:t>ensemble de la communication scientifique en général</a:t>
            </a:r>
            <a:r>
              <a:rPr lang="fr-FR" dirty="0" smtClean="0"/>
              <a:t> : </a:t>
            </a:r>
            <a:r>
              <a:rPr lang="fr-FR" i="1" dirty="0" smtClean="0"/>
              <a:t>post publication </a:t>
            </a:r>
            <a:r>
              <a:rPr lang="fr-FR" i="1" dirty="0" err="1" smtClean="0"/>
              <a:t>peer</a:t>
            </a:r>
            <a:r>
              <a:rPr lang="fr-FR" i="1" dirty="0" smtClean="0"/>
              <a:t> </a:t>
            </a:r>
            <a:r>
              <a:rPr lang="fr-FR" i="1" dirty="0" err="1" smtClean="0"/>
              <a:t>review</a:t>
            </a:r>
            <a:endParaRPr lang="fr-FR" i="1" dirty="0" smtClean="0"/>
          </a:p>
          <a:p>
            <a:pPr marL="346075" lvl="3" indent="0">
              <a:buFontTx/>
              <a:buNone/>
            </a:pPr>
            <a:r>
              <a:rPr lang="fr-FR" dirty="0" smtClean="0"/>
              <a:t>- pas limitées à la citation</a:t>
            </a:r>
          </a:p>
          <a:p>
            <a:pPr marL="346075" lvl="3" indent="0">
              <a:buFontTx/>
              <a:buNone/>
            </a:pPr>
            <a:r>
              <a:rPr lang="fr-FR" b="0" dirty="0" smtClean="0"/>
              <a:t>- adaptées à</a:t>
            </a:r>
            <a:r>
              <a:rPr lang="fr-FR" b="0" baseline="0" dirty="0" smtClean="0"/>
              <a:t> </a:t>
            </a:r>
            <a:r>
              <a:rPr lang="fr-FR" b="1" baseline="0" dirty="0" smtClean="0"/>
              <a:t>toutes les disciplines</a:t>
            </a:r>
            <a:r>
              <a:rPr lang="fr-FR" b="0" baseline="0" dirty="0" smtClean="0"/>
              <a:t>, toutes les langues</a:t>
            </a:r>
            <a:endParaRPr lang="fr-FR" b="0" dirty="0" smtClean="0"/>
          </a:p>
          <a:p>
            <a:pPr lvl="3"/>
            <a:r>
              <a:rPr lang="fr-FR" dirty="0" smtClean="0"/>
              <a:t>- plus </a:t>
            </a:r>
            <a:r>
              <a:rPr lang="fr-FR" b="1" dirty="0" smtClean="0"/>
              <a:t>rapides</a:t>
            </a:r>
            <a:r>
              <a:rPr lang="fr-FR" b="1" baseline="0" dirty="0" smtClean="0"/>
              <a:t> </a:t>
            </a:r>
            <a:r>
              <a:rPr lang="fr-FR" b="0" baseline="0" dirty="0" smtClean="0"/>
              <a:t>que les métriques traditionnelles et immédiatement à jour</a:t>
            </a:r>
            <a:endParaRPr lang="fr-FR" b="0" dirty="0" smtClean="0"/>
          </a:p>
          <a:p>
            <a:pPr marL="346075" lvl="3" indent="0">
              <a:buFontTx/>
              <a:buNone/>
            </a:pPr>
            <a:r>
              <a:rPr lang="fr-FR" dirty="0" smtClean="0"/>
              <a:t>- élargies </a:t>
            </a:r>
            <a:r>
              <a:rPr lang="fr-FR" b="1" dirty="0" smtClean="0"/>
              <a:t>au-delà du cercle des pairs </a:t>
            </a:r>
            <a:r>
              <a:rPr lang="fr-FR" dirty="0" smtClean="0"/>
              <a:t>(chercheurs)</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b="0" dirty="0" smtClean="0"/>
              <a:t>- pourraient favoriser le développement de la </a:t>
            </a:r>
            <a:r>
              <a:rPr lang="fr-FR" b="1" dirty="0" smtClean="0"/>
              <a:t>science ouverte</a:t>
            </a:r>
          </a:p>
          <a:p>
            <a:pPr marL="358775" marR="0" lvl="2" indent="-185738" algn="l" defTabSz="914400" rtl="0" eaLnBrk="1" fontAlgn="auto" latinLnBrk="0" hangingPunct="1">
              <a:lnSpc>
                <a:spcPct val="100000"/>
              </a:lnSpc>
              <a:spcBef>
                <a:spcPts val="0"/>
              </a:spcBef>
              <a:spcAft>
                <a:spcPts val="0"/>
              </a:spcAft>
              <a:buClrTx/>
              <a:buSzTx/>
              <a:buFontTx/>
              <a:buNone/>
              <a:tabLst/>
              <a:defRPr/>
            </a:pPr>
            <a:r>
              <a:rPr lang="fr-FR" dirty="0" smtClean="0"/>
              <a:t>- pourraient permettre</a:t>
            </a:r>
            <a:r>
              <a:rPr lang="fr-FR" baseline="0" dirty="0" smtClean="0"/>
              <a:t> de </a:t>
            </a:r>
            <a:r>
              <a:rPr lang="fr-FR" b="1" baseline="0" dirty="0" smtClean="0"/>
              <a:t>mieux </a:t>
            </a:r>
            <a:r>
              <a:rPr lang="fr-FR" b="1" dirty="0" smtClean="0"/>
              <a:t>connaître</a:t>
            </a:r>
            <a:r>
              <a:rPr lang="fr-FR" b="1" baseline="0" dirty="0" smtClean="0"/>
              <a:t> les</a:t>
            </a:r>
            <a:r>
              <a:rPr lang="fr-FR" b="1" dirty="0" smtClean="0"/>
              <a:t> canaux </a:t>
            </a:r>
            <a:r>
              <a:rPr lang="fr-FR" dirty="0" smtClean="0"/>
              <a:t>et lieux de diffusion de la science</a:t>
            </a:r>
            <a:endParaRPr lang="fr-FR" dirty="0"/>
          </a:p>
        </p:txBody>
      </p:sp>
      <p:sp>
        <p:nvSpPr>
          <p:cNvPr id="4" name="Espace réservé du numéro de diapositive 3"/>
          <p:cNvSpPr>
            <a:spLocks noGrp="1"/>
          </p:cNvSpPr>
          <p:nvPr>
            <p:ph type="sldNum" sz="quarter" idx="10"/>
          </p:nvPr>
        </p:nvSpPr>
        <p:spPr/>
        <p:txBody>
          <a:bodyPr/>
          <a:lstStyle/>
          <a:p>
            <a:r>
              <a:rPr lang="fr-FR" dirty="0" smtClean="0"/>
              <a:t>7</a:t>
            </a:r>
            <a:endParaRPr lang="fr-FR" dirty="0"/>
          </a:p>
        </p:txBody>
      </p:sp>
    </p:spTree>
    <p:extLst>
      <p:ext uri="{BB962C8B-B14F-4D97-AF65-F5344CB8AC3E}">
        <p14:creationId xmlns:p14="http://schemas.microsoft.com/office/powerpoint/2010/main" val="243788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 Réseaux sociaux académiques ?</a:t>
            </a:r>
          </a:p>
          <a:p>
            <a:r>
              <a:rPr lang="fr-FR" dirty="0" smtClean="0"/>
              <a:t>2. Academia et ResearchGate</a:t>
            </a:r>
          </a:p>
          <a:p>
            <a:r>
              <a:rPr lang="fr-FR" dirty="0" smtClean="0"/>
              <a:t>3. Les métriques des réseaux sociaux académiques </a:t>
            </a:r>
            <a:endParaRPr lang="fr-FR" dirty="0"/>
          </a:p>
        </p:txBody>
      </p:sp>
      <p:sp>
        <p:nvSpPr>
          <p:cNvPr id="4" name="Espace réservé du numéro de diapositive 3"/>
          <p:cNvSpPr>
            <a:spLocks noGrp="1"/>
          </p:cNvSpPr>
          <p:nvPr>
            <p:ph type="sldNum" sz="quarter" idx="10"/>
          </p:nvPr>
        </p:nvSpPr>
        <p:spPr/>
        <p:txBody>
          <a:bodyPr/>
          <a:lstStyle/>
          <a:p>
            <a:r>
              <a:rPr lang="fr-FR" dirty="0" smtClean="0"/>
              <a:t>8</a:t>
            </a:r>
            <a:endParaRPr lang="fr-FR" dirty="0"/>
          </a:p>
        </p:txBody>
      </p:sp>
    </p:spTree>
    <p:extLst>
      <p:ext uri="{BB962C8B-B14F-4D97-AF65-F5344CB8AC3E}">
        <p14:creationId xmlns:p14="http://schemas.microsoft.com/office/powerpoint/2010/main" val="52615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 : http://cambridge.academia.edu/PrestonMiracle et https://www.researchgate.net/profile/Preston_Miracle</a:t>
            </a:r>
            <a:endParaRPr lang="fr-FR" dirty="0"/>
          </a:p>
          <a:p>
            <a:endParaRPr lang="fr-FR" dirty="0" smtClean="0"/>
          </a:p>
          <a:p>
            <a:r>
              <a:rPr lang="fr-FR" b="1" i="1" u="sng" cap="small" dirty="0" smtClean="0"/>
              <a:t>1. Réseaux </a:t>
            </a:r>
            <a:r>
              <a:rPr lang="fr-FR" b="1" i="1" u="sng" cap="small" dirty="0"/>
              <a:t>sociaux académiques </a:t>
            </a:r>
            <a:r>
              <a:rPr lang="fr-FR" b="1" i="1" u="sng" cap="small" dirty="0" smtClean="0"/>
              <a:t>?</a:t>
            </a:r>
          </a:p>
          <a:p>
            <a:pPr lvl="1"/>
            <a:r>
              <a:rPr lang="fr-FR" u="sng" dirty="0" smtClean="0"/>
              <a:t>1.1. des services</a:t>
            </a:r>
          </a:p>
          <a:p>
            <a:pPr lvl="2"/>
            <a:r>
              <a:rPr lang="fr-FR" dirty="0" smtClean="0"/>
              <a:t>- entre 20 et 50 réseaux sociaux</a:t>
            </a:r>
            <a:r>
              <a:rPr lang="fr-FR" baseline="0" dirty="0" smtClean="0"/>
              <a:t> pour les chercheurs ?</a:t>
            </a:r>
            <a:endParaRPr lang="fr-FR" dirty="0" smtClean="0"/>
          </a:p>
          <a:p>
            <a:pPr lvl="2"/>
            <a:r>
              <a:rPr lang="fr-FR" dirty="0" smtClean="0"/>
              <a:t>- </a:t>
            </a:r>
            <a:r>
              <a:rPr lang="fr-FR" b="1" dirty="0" smtClean="0"/>
              <a:t>récents</a:t>
            </a:r>
            <a:r>
              <a:rPr lang="fr-FR" dirty="0" smtClean="0"/>
              <a:t> </a:t>
            </a:r>
            <a:r>
              <a:rPr lang="fr-FR" dirty="0"/>
              <a:t>(- 10 ans</a:t>
            </a:r>
            <a:r>
              <a:rPr lang="fr-FR" dirty="0" smtClean="0"/>
              <a:t>) ; utilisés par 42 % des chercheurs français,</a:t>
            </a:r>
            <a:r>
              <a:rPr lang="fr-FR" baseline="0" dirty="0" smtClean="0"/>
              <a:t> 48 % en sciences humaines et sociales, mais seulement </a:t>
            </a:r>
            <a:r>
              <a:rPr lang="fr-FR" b="1" baseline="0" dirty="0" smtClean="0"/>
              <a:t>33 % pour les arts, lettres et langues</a:t>
            </a:r>
            <a:r>
              <a:rPr lang="fr-FR" baseline="0" dirty="0" smtClean="0"/>
              <a:t> (</a:t>
            </a:r>
            <a:r>
              <a:rPr lang="fr-FR" dirty="0" smtClean="0"/>
              <a:t>S. </a:t>
            </a:r>
            <a:r>
              <a:rPr lang="fr-FR" dirty="0" err="1" smtClean="0"/>
              <a:t>Vignier</a:t>
            </a:r>
            <a:r>
              <a:rPr lang="fr-FR" dirty="0" smtClean="0"/>
              <a:t>, M. Joly et C. </a:t>
            </a:r>
            <a:r>
              <a:rPr lang="fr-FR" dirty="0" err="1" smtClean="0"/>
              <a:t>Okret-Manville</a:t>
            </a:r>
            <a:r>
              <a:rPr lang="fr-FR" dirty="0" smtClean="0"/>
              <a:t>, 2014, http://couperin.org/images/stories/openaire/Couperin_RSDR%20et%20OA_Etude%20exploratoire_2014.pdf)</a:t>
            </a:r>
            <a:endParaRPr lang="fr-FR" dirty="0"/>
          </a:p>
          <a:p>
            <a:pPr lvl="2"/>
            <a:r>
              <a:rPr lang="fr-FR" dirty="0" smtClean="0"/>
              <a:t>- généralement </a:t>
            </a:r>
            <a:r>
              <a:rPr lang="fr-FR" dirty="0"/>
              <a:t>créés par d</a:t>
            </a:r>
            <a:r>
              <a:rPr lang="fr-FR" b="1" dirty="0"/>
              <a:t>’(anciens) chercheurs</a:t>
            </a:r>
            <a:r>
              <a:rPr lang="fr-FR" dirty="0"/>
              <a:t>, ou des maisons d’édition</a:t>
            </a:r>
          </a:p>
          <a:p>
            <a:pPr lvl="2"/>
            <a:r>
              <a:rPr lang="fr-FR" dirty="0" smtClean="0"/>
              <a:t>- généralement </a:t>
            </a:r>
            <a:r>
              <a:rPr lang="fr-FR" dirty="0"/>
              <a:t>des </a:t>
            </a:r>
            <a:r>
              <a:rPr lang="fr-FR" b="1" dirty="0"/>
              <a:t>sociétés commerciales </a:t>
            </a:r>
            <a:r>
              <a:rPr lang="fr-FR" i="1" dirty="0"/>
              <a:t>for </a:t>
            </a:r>
            <a:r>
              <a:rPr lang="fr-FR" i="1" dirty="0" smtClean="0"/>
              <a:t>profit</a:t>
            </a:r>
          </a:p>
          <a:p>
            <a:pPr lvl="2"/>
            <a:r>
              <a:rPr lang="fr-FR" i="1" dirty="0" smtClean="0"/>
              <a:t>- </a:t>
            </a:r>
            <a:r>
              <a:rPr lang="fr-FR" b="1" i="0" dirty="0" smtClean="0"/>
              <a:t>centrés</a:t>
            </a:r>
            <a:r>
              <a:rPr lang="fr-FR" b="1" i="0" baseline="0" dirty="0" smtClean="0"/>
              <a:t> sur le chercheur </a:t>
            </a:r>
            <a:r>
              <a:rPr lang="fr-FR" i="0" baseline="0" dirty="0" smtClean="0"/>
              <a:t>en tant qu’individu (pas de place pour les institutions)</a:t>
            </a:r>
            <a:endParaRPr lang="fr-FR" i="1" dirty="0" smtClean="0"/>
          </a:p>
          <a:p>
            <a:pPr lvl="2"/>
            <a:endParaRPr lang="fr-FR" dirty="0"/>
          </a:p>
          <a:p>
            <a:pPr lvl="1"/>
            <a:r>
              <a:rPr lang="fr-FR" u="sng" dirty="0" smtClean="0"/>
              <a:t>1.2. avant </a:t>
            </a:r>
            <a:r>
              <a:rPr lang="fr-FR" u="sng" dirty="0"/>
              <a:t>tout utilisés par les chercheurs pour</a:t>
            </a:r>
          </a:p>
          <a:p>
            <a:pPr lvl="2"/>
            <a:r>
              <a:rPr lang="fr-FR" dirty="0" smtClean="0"/>
              <a:t>- </a:t>
            </a:r>
            <a:r>
              <a:rPr lang="fr-FR" b="1" dirty="0" smtClean="0"/>
              <a:t>visibilité</a:t>
            </a:r>
            <a:r>
              <a:rPr lang="fr-FR" dirty="0" smtClean="0"/>
              <a:t> </a:t>
            </a:r>
            <a:r>
              <a:rPr lang="fr-FR" dirty="0"/>
              <a:t>(profil et publications)</a:t>
            </a:r>
          </a:p>
          <a:p>
            <a:pPr lvl="2"/>
            <a:r>
              <a:rPr lang="fr-FR" dirty="0" smtClean="0"/>
              <a:t>- </a:t>
            </a:r>
            <a:r>
              <a:rPr lang="fr-FR" b="1" dirty="0" smtClean="0"/>
              <a:t>recherche d’information</a:t>
            </a:r>
          </a:p>
          <a:p>
            <a:pPr lvl="2"/>
            <a:endParaRPr lang="fr-FR" b="1" dirty="0"/>
          </a:p>
          <a:p>
            <a:pPr lvl="1"/>
            <a:r>
              <a:rPr lang="fr-FR" u="sng" dirty="0" smtClean="0"/>
              <a:t>1.3. axé </a:t>
            </a:r>
            <a:r>
              <a:rPr lang="fr-FR" u="sng" dirty="0"/>
              <a:t>sur les </a:t>
            </a:r>
            <a:r>
              <a:rPr lang="fr-FR" b="1" u="sng" dirty="0"/>
              <a:t>pratiques de publication scientifique</a:t>
            </a:r>
          </a:p>
          <a:p>
            <a:pPr lvl="2"/>
            <a:r>
              <a:rPr lang="fr-FR" dirty="0" smtClean="0"/>
              <a:t>- possibilité </a:t>
            </a:r>
            <a:r>
              <a:rPr lang="fr-FR" dirty="0"/>
              <a:t>de déposer des </a:t>
            </a:r>
            <a:r>
              <a:rPr lang="fr-FR" b="1" dirty="0"/>
              <a:t>PDF</a:t>
            </a:r>
          </a:p>
          <a:p>
            <a:pPr lvl="2"/>
            <a:r>
              <a:rPr lang="fr-FR" dirty="0" smtClean="0"/>
              <a:t>- insertion </a:t>
            </a:r>
            <a:r>
              <a:rPr lang="fr-FR" dirty="0"/>
              <a:t>progressive dans toutes les phases du </a:t>
            </a:r>
            <a:r>
              <a:rPr lang="fr-FR" b="1" i="1" dirty="0"/>
              <a:t>workflow</a:t>
            </a:r>
            <a:r>
              <a:rPr lang="fr-FR" dirty="0"/>
              <a:t> du chercheur</a:t>
            </a:r>
          </a:p>
          <a:p>
            <a:r>
              <a:rPr lang="fr-FR" dirty="0"/>
              <a:t> </a:t>
            </a:r>
            <a:endParaRPr lang="fr-FR" dirty="0" smtClean="0"/>
          </a:p>
          <a:p>
            <a:endParaRPr lang="fr-FR" dirty="0"/>
          </a:p>
          <a:p>
            <a:pPr lvl="0"/>
            <a:r>
              <a:rPr lang="fr-FR" b="1" i="1" u="sng" cap="small" dirty="0" smtClean="0"/>
              <a:t>2. Academia </a:t>
            </a:r>
            <a:r>
              <a:rPr lang="fr-FR" b="1" i="1" u="sng" cap="small" dirty="0"/>
              <a:t>et ResearchGate</a:t>
            </a:r>
          </a:p>
          <a:p>
            <a:pPr lvl="1"/>
            <a:r>
              <a:rPr lang="fr-FR" u="sng" dirty="0" smtClean="0"/>
              <a:t>2.1. Academia</a:t>
            </a:r>
            <a:endParaRPr lang="fr-FR" u="sng" dirty="0"/>
          </a:p>
          <a:p>
            <a:pPr lvl="2"/>
            <a:r>
              <a:rPr lang="fr-FR" dirty="0" smtClean="0"/>
              <a:t>- création en 2008, hébergé aux Etats-Unis</a:t>
            </a:r>
          </a:p>
          <a:p>
            <a:pPr lvl="2"/>
            <a:r>
              <a:rPr lang="fr-FR" dirty="0" smtClean="0"/>
              <a:t>- 34 M. de comptes</a:t>
            </a:r>
          </a:p>
          <a:p>
            <a:pPr lvl="2"/>
            <a:r>
              <a:rPr lang="fr-FR" dirty="0" smtClean="0"/>
              <a:t>- plutôt </a:t>
            </a:r>
            <a:r>
              <a:rPr lang="fr-FR" b="1" dirty="0" smtClean="0"/>
              <a:t>sciences humaines et sociales</a:t>
            </a:r>
          </a:p>
          <a:p>
            <a:pPr lvl="2"/>
            <a:endParaRPr lang="fr-FR" dirty="0"/>
          </a:p>
          <a:p>
            <a:pPr marL="266700" lvl="2"/>
            <a:r>
              <a:rPr lang="fr-FR" u="sng" dirty="0" smtClean="0"/>
              <a:t>2.2. ResearchGate</a:t>
            </a:r>
            <a:endParaRPr lang="fr-FR" u="sng" dirty="0"/>
          </a:p>
          <a:p>
            <a:pPr lvl="2"/>
            <a:r>
              <a:rPr lang="fr-FR" dirty="0" smtClean="0"/>
              <a:t>- création en 2008, hébergé en Allemagne</a:t>
            </a:r>
          </a:p>
          <a:p>
            <a:pPr lvl="2"/>
            <a:r>
              <a:rPr lang="fr-FR" dirty="0" smtClean="0"/>
              <a:t>- 9 M. de comptes (nécessité d’une adresse institutionnelle pour se créer un compte)</a:t>
            </a:r>
          </a:p>
          <a:p>
            <a:pPr lvl="2"/>
            <a:r>
              <a:rPr lang="fr-FR" dirty="0" smtClean="0"/>
              <a:t>- plutôt </a:t>
            </a:r>
            <a:r>
              <a:rPr lang="fr-FR" b="1" dirty="0" smtClean="0"/>
              <a:t>sciences, techniques, médecine</a:t>
            </a:r>
            <a:endParaRPr lang="fr-FR" b="1" dirty="0"/>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r>
              <a:rPr lang="fr-FR" dirty="0" smtClean="0"/>
              <a:t>9</a:t>
            </a:r>
            <a:endParaRPr lang="fr-FR" dirty="0"/>
          </a:p>
        </p:txBody>
      </p:sp>
    </p:spTree>
    <p:extLst>
      <p:ext uri="{BB962C8B-B14F-4D97-AF65-F5344CB8AC3E}">
        <p14:creationId xmlns:p14="http://schemas.microsoft.com/office/powerpoint/2010/main" val="283273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AC4A647-91E0-4F71-A667-B6BEC228C4AA}" type="datetimeFigureOut">
              <a:rPr lang="fr-FR" smtClean="0"/>
              <a:t>16/03/2016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89236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55949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192440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48565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182964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AC4A647-91E0-4F71-A667-B6BEC228C4AA}" type="datetimeFigureOut">
              <a:rPr lang="fr-FR" smtClean="0"/>
              <a:t>16/03/2016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25936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AC4A647-91E0-4F71-A667-B6BEC228C4AA}" type="datetimeFigureOut">
              <a:rPr lang="fr-FR" smtClean="0"/>
              <a:t>16/03/2016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63111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C4A647-91E0-4F71-A667-B6BEC228C4AA}" type="datetimeFigureOut">
              <a:rPr lang="fr-FR" smtClean="0"/>
              <a:t>16/03/2016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24006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C4A647-91E0-4F71-A667-B6BEC228C4AA}" type="datetimeFigureOut">
              <a:rPr lang="fr-FR" smtClean="0"/>
              <a:t>16/03/2016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79650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AC4A647-91E0-4F71-A667-B6BEC228C4AA}" type="datetimeFigureOut">
              <a:rPr lang="fr-FR" smtClean="0"/>
              <a:t>16/03/2016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140663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AC4A647-91E0-4F71-A667-B6BEC228C4AA}" type="datetimeFigureOut">
              <a:rPr lang="fr-FR" smtClean="0"/>
              <a:t>16/03/2016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61006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47094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AC4A647-91E0-4F71-A667-B6BEC228C4AA}" type="datetimeFigureOut">
              <a:rPr lang="fr-FR" smtClean="0"/>
              <a:t>16/03/2016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2322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AC4A647-91E0-4F71-A667-B6BEC228C4AA}" type="datetimeFigureOut">
              <a:rPr lang="fr-FR" smtClean="0"/>
              <a:t>16/03/2016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27889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A647-91E0-4F71-A667-B6BEC228C4AA}" type="datetimeFigureOut">
              <a:rPr lang="fr-FR" smtClean="0"/>
              <a:t>16/03/2016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15516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175130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AC4A647-91E0-4F71-A667-B6BEC228C4AA}" type="datetimeFigureOut">
              <a:rPr lang="fr-FR" smtClean="0"/>
              <a:t>16/03/2016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36CF42-817F-4A29-8B9B-A320CFCD2ED9}" type="slidenum">
              <a:rPr lang="fr-FR" smtClean="0"/>
              <a:t>‹N°›</a:t>
            </a:fld>
            <a:endParaRPr lang="fr-FR"/>
          </a:p>
        </p:txBody>
      </p:sp>
    </p:spTree>
    <p:extLst>
      <p:ext uri="{BB962C8B-B14F-4D97-AF65-F5344CB8AC3E}">
        <p14:creationId xmlns:p14="http://schemas.microsoft.com/office/powerpoint/2010/main" val="37660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2A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AC4A647-91E0-4F71-A667-B6BEC228C4AA}" type="datetimeFigureOut">
              <a:rPr lang="fr-FR" smtClean="0"/>
              <a:t>16/03/2016</a:t>
            </a:fld>
            <a:endParaRPr lang="fr-F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A36CF42-817F-4A29-8B9B-A320CFCD2ED9}" type="slidenum">
              <a:rPr lang="fr-FR" smtClean="0"/>
              <a:t>‹N°›</a:t>
            </a:fld>
            <a:endParaRPr lang="fr-FR"/>
          </a:p>
        </p:txBody>
      </p:sp>
    </p:spTree>
    <p:extLst>
      <p:ext uri="{BB962C8B-B14F-4D97-AF65-F5344CB8AC3E}">
        <p14:creationId xmlns:p14="http://schemas.microsoft.com/office/powerpoint/2010/main" val="10946356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journals.plos.org/plosone/article?id=10.1371/journal.pone.004143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www.altmetric.com/details/85544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journals.plos.org/plosone/article/metrics?id=10.1371/journal.pone.004143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impactstory.org/HollyBik"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s://hal.archives-ouvertes.fr/hal-01090611" TargetMode="Externa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plu.mx/g/ptu/"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cholarlykitchen.sspnet.org/2015/05/18/citation-boost-or-bad-data-academia-edu-research-under-scrutin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logs.lse.ac.uk/impactofsocialsciences/2015/12/09/the-researchgate-score-a-good-example-of-a-bad-metri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ltmetric.com/top100/201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fr.slideshare.net/goldenphizzwizards/documenting-excellence-metric-comparison20150515" TargetMode="External"/><Relationship Id="rId13" Type="http://schemas.openxmlformats.org/officeDocument/2006/relationships/hyperlink" Target="http://scholarlykitchen.sspnet.org/2012/01/04/tweets-and-our-obsession-with-alt-metrics/" TargetMode="External"/><Relationship Id="rId3" Type="http://schemas.openxmlformats.org/officeDocument/2006/relationships/hyperlink" Target="http://adbu.fr/retour-en-images-sur-bibliometrie-scientometrie-et-metriques-alternatives-quels-outils-pour-quelles-strategies/" TargetMode="External"/><Relationship Id="rId7" Type="http://schemas.openxmlformats.org/officeDocument/2006/relationships/hyperlink" Target="http://www.nature.com/news/bibliometrics-the-leiden-manifesto-for-research-metrics-1.17351" TargetMode="External"/><Relationship Id="rId12" Type="http://schemas.openxmlformats.org/officeDocument/2006/relationships/hyperlink" Target="http://scholarlykitchen.sspnet.org/2014/05/01/altmetrics-mistaking-the-means-for-the-end/" TargetMode="External"/><Relationship Id="rId2" Type="http://schemas.openxmlformats.org/officeDocument/2006/relationships/notesSlide" Target="../notesSlides/notesSlide20.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guides.biblio.polymtl.ca/content.php?pid=544345&amp;sid=4478829" TargetMode="External"/><Relationship Id="rId11" Type="http://schemas.openxmlformats.org/officeDocument/2006/relationships/hyperlink" Target="http://scholarlykitchen.sspnet.org/2014/12/17/altmetrics-top-100-what-does-it-all-mean/" TargetMode="External"/><Relationship Id="rId5" Type="http://schemas.openxmlformats.org/officeDocument/2006/relationships/hyperlink" Target="http://evaluation.hypotheses.org/" TargetMode="External"/><Relationship Id="rId15" Type="http://schemas.openxmlformats.org/officeDocument/2006/relationships/hyperlink" Target="http://genomebiology.com/2014/15/7/424" TargetMode="External"/><Relationship Id="rId10" Type="http://schemas.openxmlformats.org/officeDocument/2006/relationships/hyperlink" Target="http://urfist.enc.sorbonne.fr/sites/default/files/mdb/Altmetrics20140923_Nice_.pdf" TargetMode="External"/><Relationship Id="rId4" Type="http://schemas.openxmlformats.org/officeDocument/2006/relationships/hyperlink" Target="http://urfist.enc.sorbonne.fr/ressources/evaluation-scientifique/bibliometrie-en-sciences-humaines-et-sociales" TargetMode="External"/><Relationship Id="rId9" Type="http://schemas.openxmlformats.org/officeDocument/2006/relationships/hyperlink" Target="http://insights.uksg.org/articles/10.1629/uksg.248/" TargetMode="External"/><Relationship Id="rId14" Type="http://schemas.openxmlformats.org/officeDocument/2006/relationships/hyperlink" Target="http://adbu.fr/competplug/uploads/2015/04/2015-04-01_Fournier.pd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techcrunch.com/2013/02/03/the-future-of-the-scientific-journal-industry/" TargetMode="External"/><Relationship Id="rId13" Type="http://schemas.openxmlformats.org/officeDocument/2006/relationships/hyperlink" Target="http://adbu.fr/competplug/uploads/2015/04/Altmetrics_Zohreh_Zahedi_ADBU_Paris2015.pdf" TargetMode="External"/><Relationship Id="rId18" Type="http://schemas.openxmlformats.org/officeDocument/2006/relationships/hyperlink" Target="http://www.diva-portal.org/smash/get/diva2:703046/FULLTEXT01.pdf" TargetMode="External"/><Relationship Id="rId3" Type="http://schemas.openxmlformats.org/officeDocument/2006/relationships/hyperlink" Target="http://arxiv.org/abs/1304.7300" TargetMode="External"/><Relationship Id="rId7" Type="http://schemas.openxmlformats.org/officeDocument/2006/relationships/hyperlink" Target="http://www.niso.org/topics/tl/altmetrics_initiative/" TargetMode="External"/><Relationship Id="rId12" Type="http://schemas.openxmlformats.org/officeDocument/2006/relationships/hyperlink" Target="http://www.nature.com/news/funders-drawn-to-alternative-metrics-1.16524" TargetMode="External"/><Relationship Id="rId17" Type="http://schemas.openxmlformats.org/officeDocument/2006/relationships/hyperlink" Target="http://techcrunch.com/2015/11/04/academia-a-startup-that-hosts-scientific-papers-looks-to-score-the-best-studies/" TargetMode="External"/><Relationship Id="rId2" Type="http://schemas.openxmlformats.org/officeDocument/2006/relationships/notesSlide" Target="../notesSlides/notesSlide21.xml"/><Relationship Id="rId16" Type="http://schemas.openxmlformats.org/officeDocument/2006/relationships/hyperlink" Target="http://blogs.lse.ac.uk/impactofsocialsciences/2015/12/09/the-researchgate-score-a-good-example-of-a-bad-metric/" TargetMode="External"/><Relationship Id="rId1" Type="http://schemas.openxmlformats.org/officeDocument/2006/relationships/slideLayout" Target="../slideLayouts/slideLayout2.xml"/><Relationship Id="rId6" Type="http://schemas.openxmlformats.org/officeDocument/2006/relationships/hyperlink" Target="http://www.techniques-ingenieur.fr/base-documentaire/technologies-de-l-information-th9/documents-numeriques-diffusion-et-recherche-d-information-42482210/altmetrics-h7730/des-metriques-traditionnelles-de-la-science-aux-altmetrics-h7730niv10001.html" TargetMode="External"/><Relationship Id="rId11" Type="http://schemas.openxmlformats.org/officeDocument/2006/relationships/hyperlink" Target="http://scholarlykitchen.sspnet.org/2015/10/20/celebrating-five-years-of-altmetrics/" TargetMode="External"/><Relationship Id="rId5" Type="http://schemas.openxmlformats.org/officeDocument/2006/relationships/hyperlink" Target="http://journals.plos.org/plosone/article?id=10.1371/journal.pone.0120495#sec015" TargetMode="External"/><Relationship Id="rId15" Type="http://schemas.openxmlformats.org/officeDocument/2006/relationships/hyperlink" Target="http://scholarlykitchen.sspnet.org/2015/05/18/citation-boost-or-bad-data-academia-edu-research-under-scrutiny" TargetMode="External"/><Relationship Id="rId10" Type="http://schemas.openxmlformats.org/officeDocument/2006/relationships/hyperlink" Target="http://altmetrics.org/manifesto/" TargetMode="External"/><Relationship Id="rId19" Type="http://schemas.openxmlformats.org/officeDocument/2006/relationships/hyperlink" Target="http://arxiv.org/ftp/arxiv/papers/1602/1602.02412.pdf" TargetMode="External"/><Relationship Id="rId4" Type="http://schemas.openxmlformats.org/officeDocument/2006/relationships/hyperlink" Target="http://onlinelibrary.wiley.com/doi/10.1002/asi.23101/pdf" TargetMode="External"/><Relationship Id="rId9" Type="http://schemas.openxmlformats.org/officeDocument/2006/relationships/hyperlink" Target="https://www.youtube.com/watch?v=5Fpfb-jWPPU" TargetMode="External"/><Relationship Id="rId14" Type="http://schemas.openxmlformats.org/officeDocument/2006/relationships/hyperlink" Target="http://urfist.enc.sorbonne.fr/ressources/edition-scientifique/academia-researchgate%E2%80%A6-atouts-et-enjeux-des-reseaux-sociaux-academiq"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asis.org/Bulletin/Apr-13/AprMay13_Piwowar_Priem.html" TargetMode="External"/><Relationship Id="rId13" Type="http://schemas.openxmlformats.org/officeDocument/2006/relationships/hyperlink" Target="http://guides.mclibrary.duke.edu/c.php?g=217135&amp;p=1434257" TargetMode="External"/><Relationship Id="rId3" Type="http://schemas.openxmlformats.org/officeDocument/2006/relationships/hyperlink" Target="http://hybridpublishing.org/2013/01/a-quick-glance-at-business-models-of-academic-social-networking-services/" TargetMode="External"/><Relationship Id="rId7" Type="http://schemas.openxmlformats.org/officeDocument/2006/relationships/hyperlink" Target="http://er.educause.edu/articles/2016/3/the-use-of-altmetrics-in-promotion-and-tenure" TargetMode="External"/><Relationship Id="rId12" Type="http://schemas.openxmlformats.org/officeDocument/2006/relationships/hyperlink" Target="https://figshare.com/articles/The_Ultimate_Guide_to_Altmetrics_for_researchers_/1342800" TargetMode="External"/><Relationship Id="rId2" Type="http://schemas.openxmlformats.org/officeDocument/2006/relationships/notesSlide" Target="../notesSlides/notesSlide22.xml"/><Relationship Id="rId16" Type="http://schemas.openxmlformats.org/officeDocument/2006/relationships/hyperlink" Target="http://www.alastore.ala.org/detail.aspx?ID=11441" TargetMode="External"/><Relationship Id="rId1" Type="http://schemas.openxmlformats.org/officeDocument/2006/relationships/slideLayout" Target="../slideLayouts/slideLayout2.xml"/><Relationship Id="rId6" Type="http://schemas.openxmlformats.org/officeDocument/2006/relationships/hyperlink" Target="http://www.slate.fr/story/39111/twitter-science-arsenic-nasa-extraterrestre" TargetMode="External"/><Relationship Id="rId11" Type="http://schemas.openxmlformats.org/officeDocument/2006/relationships/hyperlink" Target="http://blog.impactstory.org/4-things-librarians-altmetrics/" TargetMode="External"/><Relationship Id="rId5" Type="http://schemas.openxmlformats.org/officeDocument/2006/relationships/hyperlink" Target="http://couperin.org/images/stories/openaire/Couperin_RSDR%20et%20OA_Etude%20exploratoire_2014.pdf" TargetMode="External"/><Relationship Id="rId15" Type="http://schemas.openxmlformats.org/officeDocument/2006/relationships/hyperlink" Target="https://www.altmetric.com/blog/ten-ways-librarians-can-support-altmetrics/" TargetMode="External"/><Relationship Id="rId10" Type="http://schemas.openxmlformats.org/officeDocument/2006/relationships/hyperlink" Target="https://www.altmetric.com/blog/advice-from-a-librarian/" TargetMode="External"/><Relationship Id="rId4" Type="http://schemas.openxmlformats.org/officeDocument/2006/relationships/hyperlink" Target="https://citationculture.wordpress.com/2015/10/28/the-facebook-ization-of-academic-reputation/" TargetMode="External"/><Relationship Id="rId9" Type="http://schemas.openxmlformats.org/officeDocument/2006/relationships/hyperlink" Target="http://www.hefce.ac.uk/pubs/rereports/Year/2015/metrictide/Title,104463,en.html" TargetMode="External"/><Relationship Id="rId14" Type="http://schemas.openxmlformats.org/officeDocument/2006/relationships/hyperlink" Target="https://figshare.com/articles/Altmetrics_and_analytics_for_digital_special_collections_and_institutional_repositories/13921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ltmetrics.org/manifest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cambridge.academia.edu/PrestonMiracl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researchgate.net/profile/Preston_Mira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
            <a:ext cx="9144001" cy="6858001"/>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955062237"/>
              </p:ext>
            </p:extLst>
          </p:nvPr>
        </p:nvGraphicFramePr>
        <p:xfrm>
          <a:off x="1223554" y="4171406"/>
          <a:ext cx="6696891" cy="1273399"/>
        </p:xfrm>
        <a:graphic>
          <a:graphicData uri="http://schemas.openxmlformats.org/drawingml/2006/table">
            <a:tbl>
              <a:tblPr firstRow="1" bandRow="1">
                <a:tableStyleId>{5C22544A-7EE6-4342-B048-85BDC9FD1C3A}</a:tableStyleId>
              </a:tblPr>
              <a:tblGrid>
                <a:gridCol w="6696891"/>
              </a:tblGrid>
              <a:tr h="450439">
                <a:tc>
                  <a:txBody>
                    <a:bodyPr/>
                    <a:lstStyle/>
                    <a:p>
                      <a:pPr algn="ctr"/>
                      <a:r>
                        <a:rPr lang="fr-FR" b="0" smtClean="0">
                          <a:latin typeface="+mj-lt"/>
                        </a:rPr>
                        <a:t>Les lundis numériques de l’INHA</a:t>
                      </a:r>
                      <a:endParaRPr lang="fr-FR" b="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123"/>
                    </a:solidFill>
                  </a:tcPr>
                </a:tc>
              </a:tr>
              <a:tr h="777469">
                <a:tc>
                  <a:txBody>
                    <a:bodyPr/>
                    <a:lstStyle/>
                    <a:p>
                      <a:pPr marL="0" algn="ctr" defTabSz="457200" rtl="0" eaLnBrk="1" latinLnBrk="0" hangingPunct="1"/>
                      <a:r>
                        <a:rPr lang="fr-FR" sz="2400" b="0" kern="1200" smtClean="0">
                          <a:solidFill>
                            <a:schemeClr val="lt1"/>
                          </a:solidFill>
                          <a:latin typeface="+mn-lt"/>
                          <a:ea typeface="+mn-ea"/>
                          <a:cs typeface="Times New Roman" panose="02020603050405020304" pitchFamily="18" charset="0"/>
                        </a:rPr>
                        <a:t>Réseaux sociaux académiques </a:t>
                      </a:r>
                      <a:br>
                        <a:rPr lang="fr-FR" sz="2400" b="0" kern="1200" smtClean="0">
                          <a:solidFill>
                            <a:schemeClr val="lt1"/>
                          </a:solidFill>
                          <a:latin typeface="+mn-lt"/>
                          <a:ea typeface="+mn-ea"/>
                          <a:cs typeface="Times New Roman" panose="02020603050405020304" pitchFamily="18" charset="0"/>
                        </a:rPr>
                      </a:br>
                      <a:r>
                        <a:rPr lang="fr-FR" sz="2400" b="0" kern="1200" smtClean="0">
                          <a:solidFill>
                            <a:schemeClr val="lt1"/>
                          </a:solidFill>
                          <a:latin typeface="+mn-lt"/>
                          <a:ea typeface="+mn-ea"/>
                          <a:cs typeface="Times New Roman" panose="02020603050405020304" pitchFamily="18" charset="0"/>
                        </a:rPr>
                        <a:t>et nouvelles métriques de la recherche</a:t>
                      </a:r>
                      <a:endParaRPr lang="fr-FR" sz="2400" b="0" kern="1200">
                        <a:solidFill>
                          <a:schemeClr val="lt1"/>
                        </a:solidFill>
                        <a:latin typeface="+mn-lt"/>
                        <a:ea typeface="+mn-ea"/>
                        <a:cs typeface="Times New Roman" panose="020206030504050203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32A2C"/>
                    </a:solidFill>
                  </a:tcPr>
                </a:tc>
              </a:tr>
            </a:tbl>
          </a:graphicData>
        </a:graphic>
      </p:graphicFrame>
      <p:sp>
        <p:nvSpPr>
          <p:cNvPr id="7" name="ZoneTexte 6"/>
          <p:cNvSpPr txBox="1"/>
          <p:nvPr/>
        </p:nvSpPr>
        <p:spPr>
          <a:xfrm>
            <a:off x="3124200" y="6704492"/>
            <a:ext cx="2895599" cy="200055"/>
          </a:xfrm>
          <a:prstGeom prst="rect">
            <a:avLst/>
          </a:prstGeom>
          <a:noFill/>
        </p:spPr>
        <p:txBody>
          <a:bodyPr wrap="square" rtlCol="0">
            <a:spAutoFit/>
          </a:bodyPr>
          <a:lstStyle/>
          <a:p>
            <a:pPr algn="ctr"/>
            <a:r>
              <a:rPr lang="fr-FR" sz="700" smtClean="0">
                <a:cs typeface="Times New Roman" panose="02020603050405020304" pitchFamily="18" charset="0"/>
              </a:rPr>
              <a:t>14/03/2016 - A. Bouchard (URFIST de Paris)</a:t>
            </a:r>
            <a:endParaRPr lang="fr-FR" sz="700">
              <a:cs typeface="Times New Roman" panose="02020603050405020304" pitchFamily="18" charset="0"/>
            </a:endParaRPr>
          </a:p>
        </p:txBody>
      </p:sp>
      <p:pic>
        <p:nvPicPr>
          <p:cNvPr id="8" name="Image 7"/>
          <p:cNvPicPr>
            <a:picLocks noChangeAspect="1"/>
          </p:cNvPicPr>
          <p:nvPr/>
        </p:nvPicPr>
        <p:blipFill>
          <a:blip r:embed="rId4"/>
          <a:stretch>
            <a:fillRect/>
          </a:stretch>
        </p:blipFill>
        <p:spPr>
          <a:xfrm>
            <a:off x="4762" y="6491246"/>
            <a:ext cx="1582642" cy="360000"/>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8763" y="6489656"/>
            <a:ext cx="719999" cy="360000"/>
          </a:xfrm>
          <a:prstGeom prst="rect">
            <a:avLst/>
          </a:prstGeom>
        </p:spPr>
      </p:pic>
    </p:spTree>
    <p:extLst>
      <p:ext uri="{BB962C8B-B14F-4D97-AF65-F5344CB8AC3E}">
        <p14:creationId xmlns:p14="http://schemas.microsoft.com/office/powerpoint/2010/main" val="2815397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228601" y="263525"/>
            <a:ext cx="7124700" cy="2900985"/>
          </a:xfrm>
          <a:prstGeom prst="rect">
            <a:avLst/>
          </a:prstGeom>
        </p:spPr>
      </p:pic>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2019301"/>
            <a:ext cx="4367914" cy="4686299"/>
          </a:xfrm>
          <a:prstGeom prst="rect">
            <a:avLst/>
          </a:prstGeom>
          <a:effectLst>
            <a:outerShdw blurRad="292100" dist="139700" dir="10800000" algn="r" rotWithShape="0">
              <a:prstClr val="black">
                <a:alpha val="65000"/>
              </a:prstClr>
            </a:outerShdw>
          </a:effectLst>
        </p:spPr>
      </p:pic>
      <p:sp>
        <p:nvSpPr>
          <p:cNvPr id="2" name="Ellipse 1"/>
          <p:cNvSpPr/>
          <p:nvPr/>
        </p:nvSpPr>
        <p:spPr>
          <a:xfrm>
            <a:off x="2387601" y="1689100"/>
            <a:ext cx="2832100" cy="304801"/>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219701" y="1714017"/>
            <a:ext cx="507999" cy="228600"/>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2387601" y="1536216"/>
            <a:ext cx="482599" cy="177801"/>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981701" y="3069018"/>
            <a:ext cx="406399" cy="190984"/>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207001" y="2730500"/>
            <a:ext cx="317499" cy="173902"/>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398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551" y="2370668"/>
            <a:ext cx="7192913" cy="1828813"/>
          </a:xfrm>
        </p:spPr>
        <p:txBody>
          <a:bodyPr/>
          <a:lstStyle/>
          <a:p>
            <a:r>
              <a:rPr lang="fr-FR" smtClean="0">
                <a:solidFill>
                  <a:srgbClr val="EF4123"/>
                </a:solidFill>
                <a:effectLst/>
              </a:rPr>
              <a:t>enjeux et limites </a:t>
            </a:r>
            <a:br>
              <a:rPr lang="fr-FR" smtClean="0">
                <a:solidFill>
                  <a:srgbClr val="EF4123"/>
                </a:solidFill>
                <a:effectLst/>
              </a:rPr>
            </a:br>
            <a:r>
              <a:rPr lang="fr-FR" smtClean="0">
                <a:solidFill>
                  <a:srgbClr val="EF4123"/>
                </a:solidFill>
                <a:effectLst/>
              </a:rPr>
              <a:t>des nouvelles métriques</a:t>
            </a:r>
            <a:endParaRPr lang="fr-FR">
              <a:solidFill>
                <a:srgbClr val="EF4123"/>
              </a:solidFill>
              <a:effectLst/>
            </a:endParaRPr>
          </a:p>
        </p:txBody>
      </p:sp>
    </p:spTree>
    <p:extLst>
      <p:ext uri="{BB962C8B-B14F-4D97-AF65-F5344CB8AC3E}">
        <p14:creationId xmlns:p14="http://schemas.microsoft.com/office/powerpoint/2010/main" val="192376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6867" y="6416656"/>
            <a:ext cx="753884" cy="215444"/>
          </a:xfrm>
          <a:prstGeom prst="rect">
            <a:avLst/>
          </a:prstGeom>
        </p:spPr>
        <p:txBody>
          <a:bodyPr wrap="square">
            <a:spAutoFit/>
          </a:bodyPr>
          <a:lstStyle/>
          <a:p>
            <a:pPr algn="just"/>
            <a:r>
              <a:rPr lang="fr-FR" sz="800" smtClean="0">
                <a:hlinkClick r:id="rId3"/>
              </a:rPr>
              <a:t>Référence</a:t>
            </a:r>
            <a:endParaRPr lang="fr-FR" sz="800"/>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83067" y="441343"/>
            <a:ext cx="6177866" cy="5975313"/>
          </a:xfrm>
          <a:prstGeom prst="rect">
            <a:avLst/>
          </a:prstGeom>
        </p:spPr>
      </p:pic>
      <p:sp>
        <p:nvSpPr>
          <p:cNvPr id="4" name="Ellipse 3"/>
          <p:cNvSpPr/>
          <p:nvPr/>
        </p:nvSpPr>
        <p:spPr>
          <a:xfrm>
            <a:off x="3505200" y="2603500"/>
            <a:ext cx="368300" cy="203200"/>
          </a:xfrm>
          <a:prstGeom prst="ellipse">
            <a:avLst/>
          </a:prstGeom>
          <a:noFill/>
          <a:ln w="25400">
            <a:solidFill>
              <a:srgbClr val="EF4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8869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47930" y="1812751"/>
            <a:ext cx="2150631" cy="4770000"/>
          </a:xfrm>
          <a:prstGeom prst="rect">
            <a:avLst/>
          </a:prstGeom>
        </p:spPr>
      </p:pic>
      <p:sp>
        <p:nvSpPr>
          <p:cNvPr id="10" name="Rectangle 9"/>
          <p:cNvSpPr/>
          <p:nvPr/>
        </p:nvSpPr>
        <p:spPr>
          <a:xfrm>
            <a:off x="2079535" y="6553255"/>
            <a:ext cx="746420" cy="215444"/>
          </a:xfrm>
          <a:prstGeom prst="rect">
            <a:avLst/>
          </a:prstGeom>
        </p:spPr>
        <p:txBody>
          <a:bodyPr wrap="square">
            <a:spAutoFit/>
          </a:bodyPr>
          <a:lstStyle/>
          <a:p>
            <a:r>
              <a:rPr lang="fr-FR" sz="800" smtClean="0">
                <a:hlinkClick r:id="rId4"/>
              </a:rPr>
              <a:t>Référence</a:t>
            </a:r>
            <a:endParaRPr lang="fr-FR" sz="800"/>
          </a:p>
        </p:txBody>
      </p:sp>
      <p:pic>
        <p:nvPicPr>
          <p:cNvPr id="6" name="Imag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4507" y="762884"/>
            <a:ext cx="2227927" cy="720000"/>
          </a:xfrm>
          <a:prstGeom prst="rect">
            <a:avLst/>
          </a:prstGeom>
        </p:spPr>
      </p:pic>
      <p:pic>
        <p:nvPicPr>
          <p:cNvPr id="2" name="Imag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72263" y="1759405"/>
            <a:ext cx="2171190" cy="4817700"/>
          </a:xfrm>
          <a:prstGeom prst="rect">
            <a:avLst/>
          </a:prstGeom>
        </p:spPr>
      </p:pic>
      <p:sp>
        <p:nvSpPr>
          <p:cNvPr id="5" name="Rectangle 4"/>
          <p:cNvSpPr/>
          <p:nvPr/>
        </p:nvSpPr>
        <p:spPr>
          <a:xfrm>
            <a:off x="6440759" y="6582751"/>
            <a:ext cx="667366" cy="215444"/>
          </a:xfrm>
          <a:prstGeom prst="rect">
            <a:avLst/>
          </a:prstGeom>
        </p:spPr>
        <p:txBody>
          <a:bodyPr wrap="none">
            <a:spAutoFit/>
          </a:bodyPr>
          <a:lstStyle/>
          <a:p>
            <a:r>
              <a:rPr lang="fr-FR" sz="800" smtClean="0">
                <a:hlinkClick r:id="rId7"/>
              </a:rPr>
              <a:t>Référence</a:t>
            </a:r>
            <a:endParaRPr lang="fr-FR" sz="800"/>
          </a:p>
        </p:txBody>
      </p:sp>
      <p:pic>
        <p:nvPicPr>
          <p:cNvPr id="16" name="Imag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4894" y="759284"/>
            <a:ext cx="2045929" cy="727200"/>
          </a:xfrm>
          <a:prstGeom prst="rect">
            <a:avLst/>
          </a:prstGeom>
        </p:spPr>
      </p:pic>
    </p:spTree>
    <p:extLst>
      <p:ext uri="{BB962C8B-B14F-4D97-AF65-F5344CB8AC3E}">
        <p14:creationId xmlns:p14="http://schemas.microsoft.com/office/powerpoint/2010/main" val="171078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0593" y="1689582"/>
            <a:ext cx="5462813" cy="4598504"/>
          </a:xfrm>
          <a:prstGeom prst="rect">
            <a:avLst/>
          </a:prstGeom>
        </p:spPr>
      </p:pic>
      <p:pic>
        <p:nvPicPr>
          <p:cNvPr id="2050" name="Picture 2" descr="https://impactstory.org/static/img/impactstory-logo-sideway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4021" y="627289"/>
            <a:ext cx="3235955" cy="720000"/>
          </a:xfrm>
          <a:prstGeom prst="rect">
            <a:avLst/>
          </a:prstGeom>
          <a:solidFill>
            <a:schemeClr val="tx1"/>
          </a:solidFill>
        </p:spPr>
      </p:pic>
      <p:sp>
        <p:nvSpPr>
          <p:cNvPr id="6" name="Rectangle 5"/>
          <p:cNvSpPr/>
          <p:nvPr/>
        </p:nvSpPr>
        <p:spPr>
          <a:xfrm>
            <a:off x="4241621" y="6288086"/>
            <a:ext cx="660758" cy="215444"/>
          </a:xfrm>
          <a:prstGeom prst="rect">
            <a:avLst/>
          </a:prstGeom>
        </p:spPr>
        <p:txBody>
          <a:bodyPr wrap="none">
            <a:spAutoFit/>
          </a:bodyPr>
          <a:lstStyle/>
          <a:p>
            <a:r>
              <a:rPr lang="fr-FR" sz="800" smtClean="0">
                <a:hlinkClick r:id="rId5"/>
              </a:rPr>
              <a:t>Référence</a:t>
            </a:r>
            <a:endParaRPr lang="fr-FR" sz="800"/>
          </a:p>
        </p:txBody>
      </p:sp>
    </p:spTree>
    <p:extLst>
      <p:ext uri="{BB962C8B-B14F-4D97-AF65-F5344CB8AC3E}">
        <p14:creationId xmlns:p14="http://schemas.microsoft.com/office/powerpoint/2010/main" val="142206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29677" t="12903" r="30000" b="5628"/>
          <a:stretch/>
        </p:blipFill>
        <p:spPr>
          <a:xfrm>
            <a:off x="342900" y="1645816"/>
            <a:ext cx="4076700" cy="4633168"/>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5800" y="729612"/>
            <a:ext cx="1608000" cy="720000"/>
          </a:xfrm>
          <a:prstGeom prst="rect">
            <a:avLst/>
          </a:prstGeom>
        </p:spPr>
      </p:pic>
      <p:sp>
        <p:nvSpPr>
          <p:cNvPr id="9" name="Rectangle 8"/>
          <p:cNvSpPr/>
          <p:nvPr/>
        </p:nvSpPr>
        <p:spPr>
          <a:xfrm>
            <a:off x="2050871" y="6316666"/>
            <a:ext cx="660758" cy="215444"/>
          </a:xfrm>
          <a:prstGeom prst="rect">
            <a:avLst/>
          </a:prstGeom>
        </p:spPr>
        <p:txBody>
          <a:bodyPr wrap="none">
            <a:spAutoFit/>
          </a:bodyPr>
          <a:lstStyle/>
          <a:p>
            <a:r>
              <a:rPr lang="fr-FR" sz="800" dirty="0" smtClean="0">
                <a:hlinkClick r:id="rId5"/>
              </a:rPr>
              <a:t>Référence</a:t>
            </a:r>
            <a:endParaRPr lang="fr-FR" sz="800" dirty="0"/>
          </a:p>
        </p:txBody>
      </p:sp>
      <p:pic>
        <p:nvPicPr>
          <p:cNvPr id="10" name="Image 9"/>
          <p:cNvPicPr>
            <a:picLocks noChangeAspect="1"/>
          </p:cNvPicPr>
          <p:nvPr/>
        </p:nvPicPr>
        <p:blipFill>
          <a:blip r:embed="rId6"/>
          <a:stretch>
            <a:fillRect/>
          </a:stretch>
        </p:blipFill>
        <p:spPr>
          <a:xfrm>
            <a:off x="4686300" y="1760116"/>
            <a:ext cx="4165719" cy="4158573"/>
          </a:xfrm>
          <a:prstGeom prst="rect">
            <a:avLst/>
          </a:prstGeom>
        </p:spPr>
      </p:pic>
      <p:pic>
        <p:nvPicPr>
          <p:cNvPr id="1026" name="Picture 2" descr="h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3904" y="729612"/>
            <a:ext cx="1283476" cy="72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05259" y="5944578"/>
            <a:ext cx="727800" cy="215444"/>
          </a:xfrm>
          <a:prstGeom prst="rect">
            <a:avLst/>
          </a:prstGeom>
        </p:spPr>
        <p:txBody>
          <a:bodyPr wrap="square">
            <a:spAutoFit/>
          </a:bodyPr>
          <a:lstStyle/>
          <a:p>
            <a:r>
              <a:rPr lang="fr-FR" sz="800" dirty="0" smtClean="0">
                <a:hlinkClick r:id="rId8"/>
              </a:rPr>
              <a:t>Référence</a:t>
            </a:r>
            <a:endParaRPr lang="fr-FR" sz="800" dirty="0"/>
          </a:p>
        </p:txBody>
      </p:sp>
    </p:spTree>
    <p:extLst>
      <p:ext uri="{BB962C8B-B14F-4D97-AF65-F5344CB8AC3E}">
        <p14:creationId xmlns:p14="http://schemas.microsoft.com/office/powerpoint/2010/main" val="2242020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0150" y="2177014"/>
            <a:ext cx="6743700" cy="2554545"/>
          </a:xfrm>
          <a:prstGeom prst="rect">
            <a:avLst/>
          </a:prstGeom>
        </p:spPr>
        <p:txBody>
          <a:bodyPr wrap="square">
            <a:spAutoFit/>
          </a:bodyPr>
          <a:lstStyle/>
          <a:p>
            <a:r>
              <a:rPr lang="en-US" sz="3200" smtClean="0"/>
              <a:t>“</a:t>
            </a:r>
            <a:r>
              <a:rPr lang="en-US" sz="3200" i="1" smtClean="0"/>
              <a:t>Academia.edu </a:t>
            </a:r>
            <a:r>
              <a:rPr lang="en-US" sz="3200" i="1"/>
              <a:t>is not a publisher but </a:t>
            </a:r>
            <a:r>
              <a:rPr lang="en-US" sz="3200" i="1">
                <a:solidFill>
                  <a:srgbClr val="EF4123"/>
                </a:solidFill>
              </a:rPr>
              <a:t>a metrics and analytics company</a:t>
            </a:r>
            <a:r>
              <a:rPr lang="en-US" sz="3200" i="1"/>
              <a:t>, whose value proposition is to generate valid statistics around the </a:t>
            </a:r>
            <a:r>
              <a:rPr lang="en-US" sz="3200" i="1">
                <a:solidFill>
                  <a:srgbClr val="EF4123"/>
                </a:solidFill>
              </a:rPr>
              <a:t>impact </a:t>
            </a:r>
            <a:r>
              <a:rPr lang="en-US" sz="3200" i="1"/>
              <a:t>of scientific research</a:t>
            </a:r>
            <a:r>
              <a:rPr lang="en-US" sz="3200" smtClean="0"/>
              <a:t>.” </a:t>
            </a:r>
            <a:endParaRPr lang="fr-FR" sz="3200"/>
          </a:p>
        </p:txBody>
      </p:sp>
      <p:sp>
        <p:nvSpPr>
          <p:cNvPr id="5" name="Rectangle 4"/>
          <p:cNvSpPr/>
          <p:nvPr/>
        </p:nvSpPr>
        <p:spPr>
          <a:xfrm>
            <a:off x="7124700" y="4837405"/>
            <a:ext cx="990600" cy="307777"/>
          </a:xfrm>
          <a:prstGeom prst="rect">
            <a:avLst/>
          </a:prstGeom>
        </p:spPr>
        <p:txBody>
          <a:bodyPr wrap="square">
            <a:spAutoFit/>
          </a:bodyPr>
          <a:lstStyle/>
          <a:p>
            <a:r>
              <a:rPr lang="fr-FR" sz="1400" smtClean="0">
                <a:hlinkClick r:id="rId3"/>
              </a:rPr>
              <a:t>P. Davis</a:t>
            </a:r>
            <a:endParaRPr lang="fr-FR" sz="1400"/>
          </a:p>
        </p:txBody>
      </p:sp>
    </p:spTree>
    <p:extLst>
      <p:ext uri="{BB962C8B-B14F-4D97-AF65-F5344CB8AC3E}">
        <p14:creationId xmlns:p14="http://schemas.microsoft.com/office/powerpoint/2010/main" val="3118006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154315" y="753313"/>
            <a:ext cx="6827383" cy="5351374"/>
          </a:xfrm>
          <a:prstGeom prst="rect">
            <a:avLst/>
          </a:prstGeom>
        </p:spPr>
      </p:pic>
      <p:sp>
        <p:nvSpPr>
          <p:cNvPr id="5" name="Rectangle 4"/>
          <p:cNvSpPr/>
          <p:nvPr/>
        </p:nvSpPr>
        <p:spPr>
          <a:xfrm>
            <a:off x="7439669" y="6098860"/>
            <a:ext cx="776514" cy="215444"/>
          </a:xfrm>
          <a:prstGeom prst="rect">
            <a:avLst/>
          </a:prstGeom>
        </p:spPr>
        <p:txBody>
          <a:bodyPr wrap="square">
            <a:spAutoFit/>
          </a:bodyPr>
          <a:lstStyle/>
          <a:p>
            <a:r>
              <a:rPr lang="fr-FR" sz="800" smtClean="0">
                <a:hlinkClick r:id="rId4"/>
              </a:rPr>
              <a:t>Référence</a:t>
            </a:r>
            <a:endParaRPr lang="fr-FR" sz="800"/>
          </a:p>
        </p:txBody>
      </p:sp>
    </p:spTree>
    <p:extLst>
      <p:ext uri="{BB962C8B-B14F-4D97-AF65-F5344CB8AC3E}">
        <p14:creationId xmlns:p14="http://schemas.microsoft.com/office/powerpoint/2010/main" val="1186408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41298" y="6038103"/>
            <a:ext cx="660758" cy="215444"/>
          </a:xfrm>
          <a:prstGeom prst="rect">
            <a:avLst/>
          </a:prstGeom>
        </p:spPr>
        <p:txBody>
          <a:bodyPr wrap="none">
            <a:spAutoFit/>
          </a:bodyPr>
          <a:lstStyle/>
          <a:p>
            <a:r>
              <a:rPr lang="fr-FR" sz="800" smtClean="0">
                <a:hlinkClick r:id="rId3"/>
              </a:rPr>
              <a:t>Référence</a:t>
            </a:r>
            <a:endParaRPr lang="fr-FR" sz="800"/>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928336"/>
            <a:ext cx="3156155" cy="3001325"/>
          </a:xfrm>
          <a:prstGeom prst="rect">
            <a:avLst/>
          </a:prstGeom>
        </p:spPr>
      </p:pic>
      <p:pic>
        <p:nvPicPr>
          <p:cNvPr id="8" name="Image 7"/>
          <p:cNvPicPr>
            <a:picLocks noChangeAspect="1"/>
          </p:cNvPicPr>
          <p:nvPr/>
        </p:nvPicPr>
        <p:blipFill rotWithShape="1">
          <a:blip r:embed="rId5" cstate="screen">
            <a:extLst>
              <a:ext uri="{28A0092B-C50C-407E-A947-70E740481C1C}">
                <a14:useLocalDpi xmlns:a14="http://schemas.microsoft.com/office/drawing/2010/main"/>
              </a:ext>
            </a:extLst>
          </a:blip>
          <a:srcRect r="1697" b="1098"/>
          <a:stretch/>
        </p:blipFill>
        <p:spPr>
          <a:xfrm>
            <a:off x="3257755" y="805462"/>
            <a:ext cx="5886245" cy="5247075"/>
          </a:xfrm>
          <a:prstGeom prst="rect">
            <a:avLst/>
          </a:prstGeom>
        </p:spPr>
      </p:pic>
    </p:spTree>
    <p:extLst>
      <p:ext uri="{BB962C8B-B14F-4D97-AF65-F5344CB8AC3E}">
        <p14:creationId xmlns:p14="http://schemas.microsoft.com/office/powerpoint/2010/main" val="1064596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47675" y="2514593"/>
            <a:ext cx="8248650" cy="1828813"/>
          </a:xfrm>
        </p:spPr>
        <p:txBody>
          <a:bodyPr>
            <a:noAutofit/>
          </a:bodyPr>
          <a:lstStyle/>
          <a:p>
            <a:r>
              <a:rPr lang="fr-FR" dirty="0">
                <a:solidFill>
                  <a:srgbClr val="EF4123"/>
                </a:solidFill>
                <a:effectLst/>
              </a:rPr>
              <a:t>réseaux sociaux </a:t>
            </a:r>
            <a:r>
              <a:rPr lang="fr-FR" dirty="0" smtClean="0">
                <a:solidFill>
                  <a:srgbClr val="EF4123"/>
                </a:solidFill>
                <a:effectLst/>
              </a:rPr>
              <a:t>académiques, nouvelles </a:t>
            </a:r>
            <a:r>
              <a:rPr lang="fr-FR" dirty="0">
                <a:solidFill>
                  <a:srgbClr val="EF4123"/>
                </a:solidFill>
                <a:effectLst/>
              </a:rPr>
              <a:t>métriques de la </a:t>
            </a:r>
            <a:r>
              <a:rPr lang="fr-FR" dirty="0" smtClean="0">
                <a:solidFill>
                  <a:srgbClr val="EF4123"/>
                </a:solidFill>
                <a:effectLst/>
              </a:rPr>
              <a:t>recherche…</a:t>
            </a:r>
            <a:br>
              <a:rPr lang="fr-FR" dirty="0" smtClean="0">
                <a:solidFill>
                  <a:srgbClr val="EF4123"/>
                </a:solidFill>
                <a:effectLst/>
              </a:rPr>
            </a:br>
            <a:endParaRPr lang="fr-FR" dirty="0">
              <a:solidFill>
                <a:srgbClr val="EF4123"/>
              </a:solidFill>
              <a:effectLst/>
            </a:endParaRPr>
          </a:p>
        </p:txBody>
      </p:sp>
      <p:sp>
        <p:nvSpPr>
          <p:cNvPr id="5" name="Rectangle 4"/>
          <p:cNvSpPr/>
          <p:nvPr/>
        </p:nvSpPr>
        <p:spPr>
          <a:xfrm>
            <a:off x="3108111" y="3635520"/>
            <a:ext cx="2965877" cy="707886"/>
          </a:xfrm>
          <a:prstGeom prst="rect">
            <a:avLst/>
          </a:prstGeom>
        </p:spPr>
        <p:txBody>
          <a:bodyPr wrap="none">
            <a:spAutoFit/>
          </a:bodyPr>
          <a:lstStyle/>
          <a:p>
            <a:r>
              <a:rPr lang="fr-FR" sz="4000" dirty="0">
                <a:ln>
                  <a:solidFill>
                    <a:prstClr val="black">
                      <a:lumMod val="75000"/>
                      <a:lumOff val="25000"/>
                      <a:alpha val="10000"/>
                    </a:prstClr>
                  </a:solidFill>
                </a:ln>
                <a:solidFill>
                  <a:srgbClr val="EF4123"/>
                </a:solidFill>
                <a:latin typeface="Times New Roman" panose="02020603050405020304"/>
                <a:ea typeface="+mj-ea"/>
              </a:rPr>
              <a:t>et institutions</a:t>
            </a:r>
            <a:endParaRPr lang="fr-FR" dirty="0"/>
          </a:p>
        </p:txBody>
      </p:sp>
    </p:spTree>
    <p:extLst>
      <p:ext uri="{BB962C8B-B14F-4D97-AF65-F5344CB8AC3E}">
        <p14:creationId xmlns:p14="http://schemas.microsoft.com/office/powerpoint/2010/main" val="343750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solidFill>
                  <a:srgbClr val="EF4123"/>
                </a:solidFill>
                <a:effectLst/>
              </a:rPr>
              <a:t>les métriques de la recherche</a:t>
            </a:r>
            <a:endParaRPr lang="fr-FR">
              <a:solidFill>
                <a:srgbClr val="EF4123"/>
              </a:solidFill>
              <a:effectLst/>
            </a:endParaRPr>
          </a:p>
        </p:txBody>
      </p:sp>
    </p:spTree>
    <p:extLst>
      <p:ext uri="{BB962C8B-B14F-4D97-AF65-F5344CB8AC3E}">
        <p14:creationId xmlns:p14="http://schemas.microsoft.com/office/powerpoint/2010/main" val="445816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2100" y="254000"/>
            <a:ext cx="8572500" cy="6459220"/>
          </a:xfrm>
        </p:spPr>
        <p:txBody>
          <a:bodyPr>
            <a:noAutofit/>
          </a:bodyPr>
          <a:lstStyle/>
          <a:p>
            <a:pPr marL="36900" indent="0">
              <a:buNone/>
            </a:pPr>
            <a:r>
              <a:rPr lang="fr-FR" sz="1050" dirty="0">
                <a:effectLst/>
              </a:rPr>
              <a:t>Hors illustrations dont les références sont dûment indiquées dans les commentaires, support sous licence CC BY</a:t>
            </a:r>
          </a:p>
          <a:p>
            <a:pPr marL="36900" indent="0">
              <a:buNone/>
            </a:pPr>
            <a:endParaRPr lang="fr-FR" sz="800" b="1" dirty="0" smtClean="0">
              <a:effectLst/>
            </a:endParaRPr>
          </a:p>
          <a:p>
            <a:pPr marL="36900" indent="0">
              <a:buNone/>
            </a:pPr>
            <a:endParaRPr lang="fr-FR" sz="1050" b="1" dirty="0" smtClean="0">
              <a:effectLst/>
            </a:endParaRPr>
          </a:p>
          <a:p>
            <a:pPr marL="36900" indent="0">
              <a:spcAft>
                <a:spcPts val="1200"/>
              </a:spcAft>
              <a:buNone/>
            </a:pPr>
            <a:r>
              <a:rPr lang="fr-FR" sz="1200" b="1" dirty="0" smtClean="0">
                <a:effectLst/>
              </a:rPr>
              <a:t>Pistes bibliographiques</a:t>
            </a:r>
            <a:endParaRPr lang="fr-FR" sz="1200" b="1" dirty="0">
              <a:effectLst/>
            </a:endParaRPr>
          </a:p>
          <a:p>
            <a:pPr marL="0" indent="0">
              <a:lnSpc>
                <a:spcPct val="90000"/>
              </a:lnSpc>
              <a:buNone/>
            </a:pPr>
            <a:r>
              <a:rPr lang="fr-FR" sz="900" b="1" i="1" dirty="0">
                <a:effectLst/>
              </a:rPr>
              <a:t>sur les métriques traditionnelles</a:t>
            </a:r>
          </a:p>
          <a:p>
            <a:pPr marL="182563" indent="-146050">
              <a:lnSpc>
                <a:spcPct val="120000"/>
              </a:lnSpc>
              <a:spcBef>
                <a:spcPts val="0"/>
              </a:spcBef>
              <a:spcAft>
                <a:spcPts val="0"/>
              </a:spcAft>
              <a:buNone/>
            </a:pPr>
            <a:r>
              <a:rPr lang="fr-FR" sz="900" i="1" dirty="0" smtClean="0">
                <a:effectLst/>
              </a:rPr>
              <a:t>Bibliométrie, </a:t>
            </a:r>
            <a:r>
              <a:rPr lang="fr-FR" sz="900" i="1" dirty="0" err="1" smtClean="0">
                <a:effectLst/>
              </a:rPr>
              <a:t>scientométrie</a:t>
            </a:r>
            <a:r>
              <a:rPr lang="fr-FR" sz="900" i="1" dirty="0" smtClean="0">
                <a:effectLst/>
              </a:rPr>
              <a:t> et métriques alternatives : quels outils pour quelles stratégies ? </a:t>
            </a:r>
            <a:r>
              <a:rPr lang="fr-FR" sz="900" dirty="0" smtClean="0">
                <a:effectLst/>
              </a:rPr>
              <a:t>Journée d’étude ADBU, 1</a:t>
            </a:r>
            <a:r>
              <a:rPr lang="fr-FR" sz="900" baseline="30000" dirty="0" smtClean="0">
                <a:effectLst/>
              </a:rPr>
              <a:t>er</a:t>
            </a:r>
            <a:r>
              <a:rPr lang="fr-FR" sz="900" dirty="0" smtClean="0">
                <a:effectLst/>
              </a:rPr>
              <a:t>/04/2015. Supports d’intervention et vidéos. [en ligne]. </a:t>
            </a:r>
            <a:r>
              <a:rPr lang="fr-FR" sz="900" dirty="0">
                <a:effectLst/>
              </a:rPr>
              <a:t>Disponible sur :  </a:t>
            </a:r>
            <a:r>
              <a:rPr lang="fr-FR" sz="900" dirty="0">
                <a:effectLst/>
                <a:hlinkClick r:id="rId3"/>
              </a:rPr>
              <a:t>http://adbu.fr/retour-en-images-sur-bibliometrie-scientometrie-et-metriques-alternatives-quels-outils-pour-quelles-strategies</a:t>
            </a:r>
            <a:r>
              <a:rPr lang="fr-FR" sz="900" dirty="0" smtClean="0">
                <a:effectLst/>
                <a:hlinkClick r:id="rId3"/>
              </a:rPr>
              <a:t>/</a:t>
            </a:r>
            <a:r>
              <a:rPr lang="fr-FR" sz="900" dirty="0" smtClean="0">
                <a:effectLst/>
              </a:rPr>
              <a:t>. </a:t>
            </a:r>
          </a:p>
          <a:p>
            <a:pPr marL="182563" indent="-146050">
              <a:lnSpc>
                <a:spcPct val="120000"/>
              </a:lnSpc>
              <a:spcBef>
                <a:spcPts val="0"/>
              </a:spcBef>
              <a:spcAft>
                <a:spcPts val="0"/>
              </a:spcAft>
              <a:buNone/>
            </a:pPr>
            <a:r>
              <a:rPr lang="fr-FR" sz="900" dirty="0" smtClean="0">
                <a:effectLst/>
              </a:rPr>
              <a:t>Manuel </a:t>
            </a:r>
            <a:r>
              <a:rPr lang="fr-FR" sz="900" dirty="0">
                <a:effectLst/>
              </a:rPr>
              <a:t>Durand-Barthez. </a:t>
            </a:r>
            <a:r>
              <a:rPr lang="fr-FR" sz="900" i="1" dirty="0">
                <a:effectLst/>
              </a:rPr>
              <a:t>Bibliométrie en Sciences humaines et </a:t>
            </a:r>
            <a:r>
              <a:rPr lang="fr-FR" sz="900" i="1" dirty="0" smtClean="0">
                <a:effectLst/>
              </a:rPr>
              <a:t>sociales. </a:t>
            </a:r>
            <a:r>
              <a:rPr lang="fr-FR" sz="900" dirty="0" smtClean="0">
                <a:effectLst/>
              </a:rPr>
              <a:t>Documents. 2015. [en ligne]. </a:t>
            </a:r>
            <a:r>
              <a:rPr lang="fr-FR" sz="900" dirty="0">
                <a:effectLst/>
              </a:rPr>
              <a:t>Disponible sur :  </a:t>
            </a:r>
            <a:r>
              <a:rPr lang="fr-FR" sz="900" dirty="0" smtClean="0">
                <a:effectLst/>
                <a:hlinkClick r:id="rId4"/>
              </a:rPr>
              <a:t>http</a:t>
            </a:r>
            <a:r>
              <a:rPr lang="fr-FR" sz="900" dirty="0">
                <a:effectLst/>
                <a:hlinkClick r:id="rId4"/>
              </a:rPr>
              <a:t>://</a:t>
            </a:r>
            <a:r>
              <a:rPr lang="fr-FR" sz="900" dirty="0" smtClean="0">
                <a:effectLst/>
                <a:hlinkClick r:id="rId4"/>
              </a:rPr>
              <a:t>urfist.enc.sorbonne.fr/ressources/evaluation-scientifique/bibliometrie-en-sciences-humaines-et-sociales</a:t>
            </a:r>
            <a:r>
              <a:rPr lang="fr-FR" sz="900" dirty="0" smtClean="0">
                <a:effectLst/>
              </a:rPr>
              <a:t>. </a:t>
            </a:r>
            <a:endParaRPr lang="fr-FR" sz="900" dirty="0">
              <a:effectLst/>
            </a:endParaRPr>
          </a:p>
          <a:p>
            <a:pPr marL="182563" indent="-146050">
              <a:lnSpc>
                <a:spcPct val="120000"/>
              </a:lnSpc>
              <a:spcBef>
                <a:spcPts val="0"/>
              </a:spcBef>
              <a:spcAft>
                <a:spcPts val="0"/>
              </a:spcAft>
              <a:buNone/>
            </a:pPr>
            <a:r>
              <a:rPr lang="fr-FR" sz="900" i="1" dirty="0" smtClean="0">
                <a:effectLst/>
              </a:rPr>
              <a:t>Evaluation </a:t>
            </a:r>
            <a:r>
              <a:rPr lang="fr-FR" sz="900" i="1" dirty="0">
                <a:effectLst/>
              </a:rPr>
              <a:t>de la recherche en SHS</a:t>
            </a:r>
            <a:r>
              <a:rPr lang="fr-FR" sz="900" dirty="0">
                <a:effectLst/>
              </a:rPr>
              <a:t>. Blog. [en ligne]. Disponible sur : </a:t>
            </a:r>
            <a:r>
              <a:rPr lang="fr-FR" sz="900" u="sng" dirty="0">
                <a:effectLst/>
                <a:hlinkClick r:id="rId5"/>
              </a:rPr>
              <a:t>http://evaluation.hypotheses.org/</a:t>
            </a:r>
            <a:r>
              <a:rPr lang="fr-FR" sz="900" dirty="0">
                <a:effectLst/>
              </a:rPr>
              <a:t>. </a:t>
            </a:r>
            <a:endParaRPr lang="fr-FR" sz="900" dirty="0" smtClean="0">
              <a:effectLst/>
            </a:endParaRPr>
          </a:p>
          <a:p>
            <a:pPr marL="182563" indent="-146050">
              <a:lnSpc>
                <a:spcPct val="120000"/>
              </a:lnSpc>
              <a:spcBef>
                <a:spcPts val="0"/>
              </a:spcBef>
              <a:spcAft>
                <a:spcPts val="0"/>
              </a:spcAft>
              <a:buNone/>
            </a:pPr>
            <a:r>
              <a:rPr lang="fr-FR" sz="900" dirty="0" smtClean="0">
                <a:effectLst/>
              </a:rPr>
              <a:t>Ecole polytechnique de Montréal. </a:t>
            </a:r>
            <a:r>
              <a:rPr lang="fr-FR" sz="900" i="1" dirty="0" smtClean="0">
                <a:effectLst/>
              </a:rPr>
              <a:t>Mise en valeur de la recherche</a:t>
            </a:r>
            <a:r>
              <a:rPr lang="fr-FR" sz="900" dirty="0" smtClean="0">
                <a:effectLst/>
              </a:rPr>
              <a:t>. </a:t>
            </a:r>
            <a:r>
              <a:rPr lang="fr-FR" sz="900" dirty="0" err="1" smtClean="0">
                <a:effectLst/>
              </a:rPr>
              <a:t>Libguides</a:t>
            </a:r>
            <a:r>
              <a:rPr lang="fr-FR" sz="900" dirty="0" smtClean="0">
                <a:effectLst/>
              </a:rPr>
              <a:t>. 21/01/2016. [en ligne]. </a:t>
            </a:r>
            <a:r>
              <a:rPr lang="fr-FR" sz="900" dirty="0">
                <a:effectLst/>
              </a:rPr>
              <a:t>Disponible sur :  </a:t>
            </a:r>
            <a:r>
              <a:rPr lang="fr-FR" sz="900" dirty="0">
                <a:effectLst/>
                <a:hlinkClick r:id="rId6"/>
              </a:rPr>
              <a:t>http://</a:t>
            </a:r>
            <a:r>
              <a:rPr lang="fr-FR" sz="900" dirty="0" smtClean="0">
                <a:effectLst/>
                <a:hlinkClick r:id="rId6"/>
              </a:rPr>
              <a:t>guides.biblio.polymtl.ca/content.php?pid=544345&amp;sid=4478829</a:t>
            </a:r>
            <a:r>
              <a:rPr lang="fr-FR" sz="900" dirty="0" smtClean="0">
                <a:effectLst/>
              </a:rPr>
              <a:t>.</a:t>
            </a:r>
          </a:p>
          <a:p>
            <a:pPr marL="182563" indent="-146050">
              <a:lnSpc>
                <a:spcPct val="120000"/>
              </a:lnSpc>
              <a:spcBef>
                <a:spcPts val="0"/>
              </a:spcBef>
              <a:spcAft>
                <a:spcPts val="0"/>
              </a:spcAft>
              <a:buNone/>
            </a:pPr>
            <a:r>
              <a:rPr lang="fr-FR" sz="900" dirty="0">
                <a:effectLst/>
              </a:rPr>
              <a:t>Diana Hicks. « </a:t>
            </a:r>
            <a:r>
              <a:rPr lang="fr-FR" sz="900" dirty="0" err="1">
                <a:effectLst/>
              </a:rPr>
              <a:t>Bibliometrics</a:t>
            </a:r>
            <a:r>
              <a:rPr lang="fr-FR" sz="900" dirty="0">
                <a:effectLst/>
              </a:rPr>
              <a:t>: The </a:t>
            </a:r>
            <a:r>
              <a:rPr lang="fr-FR" sz="900" dirty="0" err="1">
                <a:effectLst/>
              </a:rPr>
              <a:t>Leiden</a:t>
            </a:r>
            <a:r>
              <a:rPr lang="fr-FR" sz="900" dirty="0">
                <a:effectLst/>
              </a:rPr>
              <a:t> </a:t>
            </a:r>
            <a:r>
              <a:rPr lang="fr-FR" sz="900" dirty="0" err="1" smtClean="0">
                <a:effectLst/>
              </a:rPr>
              <a:t>manifesto</a:t>
            </a:r>
            <a:r>
              <a:rPr lang="fr-FR" sz="900" dirty="0" smtClean="0">
                <a:effectLst/>
              </a:rPr>
              <a:t> </a:t>
            </a:r>
            <a:r>
              <a:rPr lang="fr-FR" sz="900" dirty="0">
                <a:effectLst/>
              </a:rPr>
              <a:t>for </a:t>
            </a:r>
            <a:r>
              <a:rPr lang="fr-FR" sz="900" dirty="0" err="1">
                <a:effectLst/>
              </a:rPr>
              <a:t>research</a:t>
            </a:r>
            <a:r>
              <a:rPr lang="fr-FR" sz="900" dirty="0">
                <a:effectLst/>
              </a:rPr>
              <a:t> </a:t>
            </a:r>
            <a:r>
              <a:rPr lang="fr-FR" sz="900" dirty="0" err="1" smtClean="0">
                <a:effectLst/>
              </a:rPr>
              <a:t>metrics</a:t>
            </a:r>
            <a:r>
              <a:rPr lang="fr-FR" sz="900" dirty="0" smtClean="0">
                <a:effectLst/>
              </a:rPr>
              <a:t> ». </a:t>
            </a:r>
            <a:r>
              <a:rPr lang="fr-FR" sz="900" i="1" dirty="0" smtClean="0">
                <a:effectLst/>
              </a:rPr>
              <a:t>Nature</a:t>
            </a:r>
            <a:r>
              <a:rPr lang="fr-FR" sz="900" dirty="0" smtClean="0">
                <a:effectLst/>
              </a:rPr>
              <a:t>. n°520, 23/04/2015. p. 429-431. [en ligne]. Disponible sur </a:t>
            </a:r>
            <a:r>
              <a:rPr lang="fr-FR" sz="900" dirty="0">
                <a:effectLst/>
              </a:rPr>
              <a:t>:  </a:t>
            </a:r>
            <a:r>
              <a:rPr lang="fr-FR" sz="900" dirty="0">
                <a:effectLst/>
                <a:hlinkClick r:id="rId7"/>
              </a:rPr>
              <a:t>http://</a:t>
            </a:r>
            <a:r>
              <a:rPr lang="fr-FR" sz="900" dirty="0" smtClean="0">
                <a:effectLst/>
                <a:hlinkClick r:id="rId7"/>
              </a:rPr>
              <a:t>www.nature.com/news/bibliometrics-the-leiden-manifesto-for-research-metrics-1.17351</a:t>
            </a:r>
            <a:r>
              <a:rPr lang="fr-FR" sz="900" dirty="0" smtClean="0">
                <a:effectLst/>
              </a:rPr>
              <a:t>.</a:t>
            </a:r>
          </a:p>
          <a:p>
            <a:pPr marL="182563" indent="-146050">
              <a:lnSpc>
                <a:spcPct val="120000"/>
              </a:lnSpc>
              <a:spcBef>
                <a:spcPts val="0"/>
              </a:spcBef>
              <a:spcAft>
                <a:spcPts val="0"/>
              </a:spcAft>
              <a:buNone/>
            </a:pPr>
            <a:r>
              <a:rPr lang="en-US" sz="900" dirty="0">
                <a:effectLst/>
              </a:rPr>
              <a:t>Kellie Kaneshiro et Heather Coates. </a:t>
            </a:r>
            <a:r>
              <a:rPr lang="fr-FR" sz="900" i="1" dirty="0" err="1">
                <a:effectLst/>
              </a:rPr>
              <a:t>Metrics</a:t>
            </a:r>
            <a:r>
              <a:rPr lang="fr-FR" sz="900" i="1" dirty="0">
                <a:effectLst/>
              </a:rPr>
              <a:t> for digital </a:t>
            </a:r>
            <a:r>
              <a:rPr lang="fr-FR" sz="900" i="1" dirty="0" err="1">
                <a:effectLst/>
              </a:rPr>
              <a:t>products</a:t>
            </a:r>
            <a:r>
              <a:rPr lang="fr-FR" sz="900" dirty="0">
                <a:effectLst/>
              </a:rPr>
              <a:t>. 2013-2015. 4 p. [en ligne]. Disponible sur :  </a:t>
            </a:r>
            <a:r>
              <a:rPr lang="fr-FR" sz="900" u="sng" dirty="0">
                <a:effectLst/>
                <a:hlinkClick r:id="rId8"/>
              </a:rPr>
              <a:t>http://fr.slideshare.net/goldenphizzwizards/documenting-excellence-metric-comparison20150515</a:t>
            </a:r>
            <a:r>
              <a:rPr lang="fr-FR" sz="900" dirty="0">
                <a:effectLst/>
              </a:rPr>
              <a:t>. </a:t>
            </a:r>
          </a:p>
          <a:p>
            <a:pPr marL="182563" indent="-146050">
              <a:lnSpc>
                <a:spcPct val="120000"/>
              </a:lnSpc>
              <a:spcBef>
                <a:spcPts val="0"/>
              </a:spcBef>
              <a:spcAft>
                <a:spcPts val="0"/>
              </a:spcAft>
              <a:buNone/>
            </a:pPr>
            <a:r>
              <a:rPr lang="fr-FR" sz="900" dirty="0" smtClean="0">
                <a:effectLst/>
              </a:rPr>
              <a:t>Alain </a:t>
            </a:r>
            <a:r>
              <a:rPr lang="fr-FR" sz="900" dirty="0" err="1">
                <a:effectLst/>
              </a:rPr>
              <a:t>Supiot</a:t>
            </a:r>
            <a:r>
              <a:rPr lang="fr-FR" sz="900" dirty="0">
                <a:effectLst/>
              </a:rPr>
              <a:t>. </a:t>
            </a:r>
            <a:r>
              <a:rPr lang="fr-FR" sz="900" i="1" dirty="0">
                <a:effectLst/>
              </a:rPr>
              <a:t>La gouvernance par les nombres. Cours au Collège de France (</a:t>
            </a:r>
            <a:r>
              <a:rPr lang="fr-FR" sz="900" i="1" dirty="0" smtClean="0">
                <a:effectLst/>
              </a:rPr>
              <a:t>2012-2014)</a:t>
            </a:r>
            <a:r>
              <a:rPr lang="fr-FR" sz="900" dirty="0" smtClean="0">
                <a:effectLst/>
              </a:rPr>
              <a:t>. </a:t>
            </a:r>
            <a:r>
              <a:rPr lang="fr-FR" sz="900" dirty="0">
                <a:effectLst/>
              </a:rPr>
              <a:t>Fayard : 2015. 512 p. (Collection « Poids et mesures du monde »).</a:t>
            </a:r>
          </a:p>
          <a:p>
            <a:pPr marL="36900" indent="0">
              <a:lnSpc>
                <a:spcPct val="120000"/>
              </a:lnSpc>
              <a:spcBef>
                <a:spcPts val="0"/>
              </a:spcBef>
              <a:spcAft>
                <a:spcPts val="0"/>
              </a:spcAft>
              <a:buNone/>
            </a:pPr>
            <a:endParaRPr lang="en-US" sz="900" dirty="0" smtClean="0">
              <a:effectLst/>
            </a:endParaRPr>
          </a:p>
          <a:p>
            <a:pPr marL="0" indent="0">
              <a:lnSpc>
                <a:spcPct val="90000"/>
              </a:lnSpc>
              <a:buNone/>
            </a:pPr>
            <a:r>
              <a:rPr lang="fr-FR" sz="900" b="1" i="1" dirty="0">
                <a:effectLst/>
              </a:rPr>
              <a:t>sur les métriques alternatives</a:t>
            </a:r>
          </a:p>
          <a:p>
            <a:pPr marL="177800" indent="-177800">
              <a:lnSpc>
                <a:spcPct val="120000"/>
              </a:lnSpc>
              <a:spcBef>
                <a:spcPts val="0"/>
              </a:spcBef>
              <a:spcAft>
                <a:spcPts val="0"/>
              </a:spcAft>
              <a:buNone/>
              <a:tabLst>
                <a:tab pos="88900" algn="l"/>
              </a:tabLst>
            </a:pPr>
            <a:r>
              <a:rPr lang="en-US" sz="900" dirty="0" smtClean="0"/>
              <a:t>Tom Carpenter et James </a:t>
            </a:r>
            <a:r>
              <a:rPr lang="en-US" sz="900" dirty="0" err="1" smtClean="0"/>
              <a:t>Wilsdon</a:t>
            </a:r>
            <a:r>
              <a:rPr lang="en-US" sz="900" dirty="0" smtClean="0"/>
              <a:t>. </a:t>
            </a:r>
            <a:r>
              <a:rPr lang="fr-FR" sz="900" dirty="0">
                <a:effectLst/>
              </a:rPr>
              <a:t>« </a:t>
            </a:r>
            <a:r>
              <a:rPr lang="en-US" sz="900" dirty="0" smtClean="0"/>
              <a:t>Metrics </a:t>
            </a:r>
            <a:r>
              <a:rPr lang="en-US" sz="900" dirty="0"/>
              <a:t>and </a:t>
            </a:r>
            <a:r>
              <a:rPr lang="en-US" sz="900" dirty="0" smtClean="0"/>
              <a:t>assessment</a:t>
            </a:r>
            <a:r>
              <a:rPr lang="fr-FR" sz="900" dirty="0">
                <a:effectLst/>
              </a:rPr>
              <a:t> ». </a:t>
            </a:r>
            <a:r>
              <a:rPr lang="en-US" sz="900" i="1" dirty="0" smtClean="0"/>
              <a:t>Insights</a:t>
            </a:r>
            <a:r>
              <a:rPr lang="en-US" sz="900" dirty="0"/>
              <a:t>. </a:t>
            </a:r>
            <a:r>
              <a:rPr lang="en-US" sz="900" dirty="0" smtClean="0"/>
              <a:t>vol. 28, n°2, 2015. p.33–38. </a:t>
            </a:r>
            <a:r>
              <a:rPr lang="fr-FR" sz="900" dirty="0">
                <a:effectLst/>
              </a:rPr>
              <a:t>[en ligne]. Disponible sur </a:t>
            </a:r>
            <a:r>
              <a:rPr lang="fr-FR" sz="900" dirty="0" smtClean="0">
                <a:effectLst/>
              </a:rPr>
              <a:t>: </a:t>
            </a:r>
            <a:r>
              <a:rPr lang="en-US" sz="900" dirty="0" smtClean="0"/>
              <a:t> </a:t>
            </a:r>
            <a:r>
              <a:rPr lang="en-US" sz="900" dirty="0">
                <a:hlinkClick r:id="rId9"/>
              </a:rPr>
              <a:t>http://insights.uksg.org/articles/10.1629/uksg.248</a:t>
            </a:r>
            <a:r>
              <a:rPr lang="en-US" sz="900" dirty="0" smtClean="0">
                <a:hlinkClick r:id="rId9"/>
              </a:rPr>
              <a:t>/</a:t>
            </a:r>
            <a:r>
              <a:rPr lang="en-US" sz="900" dirty="0" smtClean="0"/>
              <a:t>.</a:t>
            </a:r>
          </a:p>
          <a:p>
            <a:pPr marL="177800" indent="-177800">
              <a:lnSpc>
                <a:spcPct val="120000"/>
              </a:lnSpc>
              <a:spcBef>
                <a:spcPts val="0"/>
              </a:spcBef>
              <a:spcAft>
                <a:spcPts val="0"/>
              </a:spcAft>
              <a:buNone/>
              <a:tabLst>
                <a:tab pos="88900" algn="l"/>
              </a:tabLst>
            </a:pPr>
            <a:r>
              <a:rPr lang="fr-FR" sz="900" dirty="0" smtClean="0">
                <a:effectLst/>
              </a:rPr>
              <a:t>Rodrigo </a:t>
            </a:r>
            <a:r>
              <a:rPr lang="fr-FR" sz="900" dirty="0">
                <a:effectLst/>
              </a:rPr>
              <a:t>Costas </a:t>
            </a:r>
            <a:r>
              <a:rPr lang="fr-FR" sz="900" dirty="0" err="1">
                <a:effectLst/>
              </a:rPr>
              <a:t>Comesaña</a:t>
            </a:r>
            <a:r>
              <a:rPr lang="fr-FR" sz="900" dirty="0">
                <a:effectLst/>
              </a:rPr>
              <a:t>. </a:t>
            </a:r>
            <a:r>
              <a:rPr lang="fr-FR" sz="900" i="1" dirty="0" err="1">
                <a:effectLst/>
              </a:rPr>
              <a:t>Almetrics</a:t>
            </a:r>
            <a:r>
              <a:rPr lang="fr-FR" sz="900" i="1" dirty="0">
                <a:effectLst/>
              </a:rPr>
              <a:t> : </a:t>
            </a:r>
            <a:r>
              <a:rPr lang="fr-FR" sz="900" i="1" dirty="0" err="1">
                <a:effectLst/>
              </a:rPr>
              <a:t>opportunity</a:t>
            </a:r>
            <a:r>
              <a:rPr lang="fr-FR" sz="900" i="1" dirty="0">
                <a:effectLst/>
              </a:rPr>
              <a:t> or </a:t>
            </a:r>
            <a:r>
              <a:rPr lang="fr-FR" sz="900" i="1" dirty="0" err="1">
                <a:effectLst/>
              </a:rPr>
              <a:t>risk</a:t>
            </a:r>
            <a:r>
              <a:rPr lang="fr-FR" sz="900" i="1" dirty="0">
                <a:effectLst/>
              </a:rPr>
              <a:t> ? </a:t>
            </a:r>
            <a:r>
              <a:rPr lang="fr-FR" sz="900" i="1" dirty="0" smtClean="0">
                <a:effectLst/>
              </a:rPr>
              <a:t>5</a:t>
            </a:r>
            <a:r>
              <a:rPr lang="fr-FR" sz="900" i="1" baseline="30000" dirty="0" smtClean="0">
                <a:effectLst/>
              </a:rPr>
              <a:t>e</a:t>
            </a:r>
            <a:r>
              <a:rPr lang="fr-FR" sz="900" i="1" dirty="0" smtClean="0">
                <a:effectLst/>
              </a:rPr>
              <a:t> journée </a:t>
            </a:r>
            <a:r>
              <a:rPr lang="fr-FR" sz="900" i="1" dirty="0">
                <a:effectLst/>
              </a:rPr>
              <a:t>d’étude du réseau des URFIST 25 septembre 2014. </a:t>
            </a:r>
            <a:r>
              <a:rPr lang="fr-FR" sz="900" dirty="0">
                <a:effectLst/>
              </a:rPr>
              <a:t>Présentation. 21 p. [en ligne]. Disponible sur : </a:t>
            </a:r>
            <a:r>
              <a:rPr lang="fr-FR" sz="900" u="sng" dirty="0">
                <a:effectLst/>
                <a:hlinkClick r:id="rId10"/>
              </a:rPr>
              <a:t>http://urfist.enc.sorbonne.fr/sites/default/files/mdb/Altmetrics20140923_Nice_.pdf</a:t>
            </a:r>
            <a:r>
              <a:rPr lang="fr-FR" sz="900" dirty="0">
                <a:effectLst/>
              </a:rPr>
              <a:t>. </a:t>
            </a:r>
          </a:p>
          <a:p>
            <a:pPr marL="177800" indent="-177800">
              <a:lnSpc>
                <a:spcPct val="120000"/>
              </a:lnSpc>
              <a:spcBef>
                <a:spcPts val="0"/>
              </a:spcBef>
              <a:spcAft>
                <a:spcPts val="0"/>
              </a:spcAft>
              <a:buNone/>
              <a:tabLst>
                <a:tab pos="88900" algn="l"/>
              </a:tabLst>
            </a:pPr>
            <a:r>
              <a:rPr lang="en-US" sz="900" dirty="0">
                <a:effectLst/>
              </a:rPr>
              <a:t>David Crotty. « </a:t>
            </a:r>
            <a:r>
              <a:rPr lang="en-US" sz="900" dirty="0" err="1">
                <a:effectLst/>
              </a:rPr>
              <a:t>Altmetric’s</a:t>
            </a:r>
            <a:r>
              <a:rPr lang="en-US" sz="900" dirty="0">
                <a:effectLst/>
              </a:rPr>
              <a:t> Top 100 : what does it all mean ? ». </a:t>
            </a:r>
            <a:r>
              <a:rPr lang="en-US" sz="900" i="1" dirty="0">
                <a:effectLst/>
              </a:rPr>
              <a:t>The scholarly kitchen</a:t>
            </a:r>
            <a:r>
              <a:rPr lang="en-US" sz="900" dirty="0">
                <a:effectLst/>
              </a:rPr>
              <a:t>. 17/12/2014. [</a:t>
            </a:r>
            <a:r>
              <a:rPr lang="en-US" sz="900" dirty="0" err="1">
                <a:effectLst/>
              </a:rPr>
              <a:t>en</a:t>
            </a:r>
            <a:r>
              <a:rPr lang="en-US" sz="900" dirty="0">
                <a:effectLst/>
              </a:rPr>
              <a:t> </a:t>
            </a:r>
            <a:r>
              <a:rPr lang="en-US" sz="900" dirty="0" err="1">
                <a:effectLst/>
              </a:rPr>
              <a:t>ligne</a:t>
            </a:r>
            <a:r>
              <a:rPr lang="en-US" sz="900" dirty="0">
                <a:effectLst/>
              </a:rPr>
              <a:t>]. </a:t>
            </a:r>
            <a:r>
              <a:rPr lang="en-US" sz="900" dirty="0" err="1">
                <a:effectLst/>
              </a:rPr>
              <a:t>Disponible</a:t>
            </a:r>
            <a:r>
              <a:rPr lang="en-US" sz="900" dirty="0">
                <a:effectLst/>
              </a:rPr>
              <a:t> sur : </a:t>
            </a:r>
            <a:r>
              <a:rPr lang="en-US" sz="900" u="sng" dirty="0">
                <a:effectLst/>
                <a:hlinkClick r:id="rId11"/>
              </a:rPr>
              <a:t>http://scholarlykitchen.sspnet.org/2014/12/17/altmetrics-top-100-what-does-it-all-mean</a:t>
            </a:r>
            <a:r>
              <a:rPr lang="en-US" sz="900" u="sng" dirty="0" smtClean="0">
                <a:effectLst/>
                <a:hlinkClick r:id="rId11"/>
              </a:rPr>
              <a:t>/</a:t>
            </a:r>
            <a:endParaRPr lang="en-US" sz="900" u="sng" dirty="0" smtClean="0">
              <a:effectLst/>
            </a:endParaRPr>
          </a:p>
          <a:p>
            <a:pPr marL="177800" indent="-177800">
              <a:lnSpc>
                <a:spcPct val="120000"/>
              </a:lnSpc>
              <a:spcBef>
                <a:spcPts val="0"/>
              </a:spcBef>
              <a:spcAft>
                <a:spcPts val="0"/>
              </a:spcAft>
              <a:buNone/>
              <a:tabLst>
                <a:tab pos="88900" algn="l"/>
              </a:tabLst>
            </a:pPr>
            <a:r>
              <a:rPr lang="en-US" sz="900" dirty="0" smtClean="0">
                <a:effectLst/>
              </a:rPr>
              <a:t>--. </a:t>
            </a:r>
            <a:r>
              <a:rPr lang="fr-FR" sz="900" dirty="0"/>
              <a:t>« </a:t>
            </a:r>
            <a:r>
              <a:rPr lang="fr-FR" sz="900" dirty="0" smtClean="0"/>
              <a:t>Altmetrics : </a:t>
            </a:r>
            <a:r>
              <a:rPr lang="fr-FR" sz="900" dirty="0" err="1" smtClean="0"/>
              <a:t>mistaking</a:t>
            </a:r>
            <a:r>
              <a:rPr lang="fr-FR" sz="900" dirty="0" smtClean="0"/>
              <a:t> the </a:t>
            </a:r>
            <a:r>
              <a:rPr lang="fr-FR" sz="900" dirty="0" err="1" smtClean="0"/>
              <a:t>means</a:t>
            </a:r>
            <a:r>
              <a:rPr lang="fr-FR" sz="900" dirty="0" smtClean="0"/>
              <a:t> for the end ».</a:t>
            </a:r>
            <a:r>
              <a:rPr lang="en-US" sz="900" i="1" dirty="0">
                <a:effectLst/>
              </a:rPr>
              <a:t> The scholarly kitchen</a:t>
            </a:r>
            <a:r>
              <a:rPr lang="en-US" sz="900" dirty="0">
                <a:effectLst/>
              </a:rPr>
              <a:t>. </a:t>
            </a:r>
            <a:r>
              <a:rPr lang="en-US" sz="900" dirty="0" smtClean="0">
                <a:effectLst/>
              </a:rPr>
              <a:t>11/05/2014</a:t>
            </a:r>
            <a:r>
              <a:rPr lang="en-US" sz="900" dirty="0">
                <a:effectLst/>
              </a:rPr>
              <a:t>. [</a:t>
            </a:r>
            <a:r>
              <a:rPr lang="en-US" sz="900" dirty="0" err="1">
                <a:effectLst/>
              </a:rPr>
              <a:t>en</a:t>
            </a:r>
            <a:r>
              <a:rPr lang="en-US" sz="900" dirty="0">
                <a:effectLst/>
              </a:rPr>
              <a:t> </a:t>
            </a:r>
            <a:r>
              <a:rPr lang="en-US" sz="900" dirty="0" err="1">
                <a:effectLst/>
              </a:rPr>
              <a:t>ligne</a:t>
            </a:r>
            <a:r>
              <a:rPr lang="en-US" sz="900" dirty="0">
                <a:effectLst/>
              </a:rPr>
              <a:t>]. </a:t>
            </a:r>
            <a:r>
              <a:rPr lang="en-US" sz="900" dirty="0" err="1">
                <a:effectLst/>
              </a:rPr>
              <a:t>Disponible</a:t>
            </a:r>
            <a:r>
              <a:rPr lang="en-US" sz="900" dirty="0">
                <a:effectLst/>
              </a:rPr>
              <a:t> sur : </a:t>
            </a:r>
            <a:r>
              <a:rPr lang="en-US" sz="900" dirty="0">
                <a:effectLst/>
                <a:hlinkClick r:id="rId12"/>
              </a:rPr>
              <a:t>http://scholarlykitchen.sspnet.org/2014/05/01/altmetrics-mistaking-the-means-for-the-end</a:t>
            </a:r>
            <a:r>
              <a:rPr lang="en-US" sz="900" dirty="0" smtClean="0">
                <a:effectLst/>
                <a:hlinkClick r:id="rId12"/>
              </a:rPr>
              <a:t>/</a:t>
            </a:r>
            <a:r>
              <a:rPr lang="en-US" sz="900" dirty="0" smtClean="0">
                <a:effectLst/>
              </a:rPr>
              <a:t>. </a:t>
            </a:r>
            <a:endParaRPr lang="fr-FR" sz="900" dirty="0">
              <a:effectLst/>
            </a:endParaRPr>
          </a:p>
          <a:p>
            <a:pPr marL="177800" indent="-177800">
              <a:lnSpc>
                <a:spcPct val="120000"/>
              </a:lnSpc>
              <a:spcBef>
                <a:spcPts val="0"/>
              </a:spcBef>
              <a:spcAft>
                <a:spcPts val="0"/>
              </a:spcAft>
              <a:buNone/>
              <a:tabLst>
                <a:tab pos="88900" algn="l"/>
              </a:tabLst>
            </a:pPr>
            <a:r>
              <a:rPr lang="fr-FR" sz="900" dirty="0"/>
              <a:t>Phil Davis. « </a:t>
            </a:r>
            <a:r>
              <a:rPr lang="en-US" sz="900" dirty="0" smtClean="0"/>
              <a:t>Tweets, </a:t>
            </a:r>
            <a:r>
              <a:rPr lang="en-US" sz="900" dirty="0"/>
              <a:t>and our obsession with Alt Metrics </a:t>
            </a:r>
            <a:r>
              <a:rPr lang="fr-FR" sz="900" dirty="0"/>
              <a:t>». </a:t>
            </a:r>
            <a:r>
              <a:rPr lang="fr-FR" sz="900" i="1" dirty="0"/>
              <a:t>The </a:t>
            </a:r>
            <a:r>
              <a:rPr lang="fr-FR" sz="900" i="1" dirty="0" err="1"/>
              <a:t>scholarly</a:t>
            </a:r>
            <a:r>
              <a:rPr lang="fr-FR" sz="900" i="1" dirty="0"/>
              <a:t> </a:t>
            </a:r>
            <a:r>
              <a:rPr lang="fr-FR" sz="900" i="1" dirty="0" err="1"/>
              <a:t>kitchen</a:t>
            </a:r>
            <a:r>
              <a:rPr lang="fr-FR" sz="900" dirty="0"/>
              <a:t>. 04/01/2012. </a:t>
            </a:r>
            <a:r>
              <a:rPr lang="en-US" sz="900" dirty="0"/>
              <a:t> </a:t>
            </a:r>
            <a:r>
              <a:rPr lang="fr-FR" sz="900" dirty="0"/>
              <a:t>[en ligne]. Disponible sur : </a:t>
            </a:r>
            <a:r>
              <a:rPr lang="fr-FR" sz="900" dirty="0">
                <a:hlinkClick r:id="rId13"/>
              </a:rPr>
              <a:t>http://scholarlykitchen.sspnet.org/2012/01/04/tweets-and-our-obsession-with-alt-metrics/</a:t>
            </a:r>
            <a:r>
              <a:rPr lang="fr-FR" sz="900" dirty="0"/>
              <a:t>. </a:t>
            </a:r>
            <a:endParaRPr lang="fr-FR" sz="900" dirty="0" smtClean="0"/>
          </a:p>
          <a:p>
            <a:pPr marL="177800" indent="-177800">
              <a:lnSpc>
                <a:spcPct val="120000"/>
              </a:lnSpc>
              <a:spcBef>
                <a:spcPts val="0"/>
              </a:spcBef>
              <a:spcAft>
                <a:spcPts val="0"/>
              </a:spcAft>
              <a:buNone/>
              <a:tabLst>
                <a:tab pos="88900" algn="l"/>
              </a:tabLst>
            </a:pPr>
            <a:r>
              <a:rPr lang="en-US" sz="900" dirty="0" smtClean="0">
                <a:effectLst/>
              </a:rPr>
              <a:t>Thierry </a:t>
            </a:r>
            <a:r>
              <a:rPr lang="en-US" sz="900" dirty="0">
                <a:effectLst/>
              </a:rPr>
              <a:t>Fournier. </a:t>
            </a:r>
            <a:r>
              <a:rPr lang="fr-FR" sz="900" i="1" dirty="0">
                <a:effectLst/>
              </a:rPr>
              <a:t>Métriques alternatives : enjeux et tour d’horizon. </a:t>
            </a:r>
            <a:r>
              <a:rPr lang="en-US" sz="900" dirty="0" err="1">
                <a:effectLst/>
              </a:rPr>
              <a:t>Journée</a:t>
            </a:r>
            <a:r>
              <a:rPr lang="en-US" sz="900" dirty="0">
                <a:effectLst/>
              </a:rPr>
              <a:t> </a:t>
            </a:r>
            <a:r>
              <a:rPr lang="en-US" sz="900" dirty="0" err="1">
                <a:effectLst/>
              </a:rPr>
              <a:t>d’étude</a:t>
            </a:r>
            <a:r>
              <a:rPr lang="en-US" sz="900" dirty="0">
                <a:effectLst/>
              </a:rPr>
              <a:t> ADBU, </a:t>
            </a:r>
            <a:r>
              <a:rPr lang="en-US" sz="900" dirty="0" smtClean="0">
                <a:effectLst/>
              </a:rPr>
              <a:t>1</a:t>
            </a:r>
            <a:r>
              <a:rPr lang="fr-FR" sz="900" baseline="30000" dirty="0" smtClean="0">
                <a:effectLst/>
              </a:rPr>
              <a:t>er</a:t>
            </a:r>
            <a:r>
              <a:rPr lang="en-US" sz="900" dirty="0" smtClean="0">
                <a:effectLst/>
              </a:rPr>
              <a:t>04/2015 </a:t>
            </a:r>
            <a:r>
              <a:rPr lang="en-US" sz="900" dirty="0" err="1">
                <a:effectLst/>
              </a:rPr>
              <a:t>citée</a:t>
            </a:r>
            <a:r>
              <a:rPr lang="en-US" sz="900" dirty="0">
                <a:effectLst/>
              </a:rPr>
              <a:t> </a:t>
            </a:r>
            <a:r>
              <a:rPr lang="en-US" sz="900" i="1" dirty="0">
                <a:effectLst/>
              </a:rPr>
              <a:t>supra. </a:t>
            </a:r>
            <a:r>
              <a:rPr lang="en-US" sz="900" dirty="0" err="1">
                <a:effectLst/>
              </a:rPr>
              <a:t>Présentation</a:t>
            </a:r>
            <a:r>
              <a:rPr lang="en-US" sz="900" dirty="0">
                <a:effectLst/>
              </a:rPr>
              <a:t>. 13 p. </a:t>
            </a:r>
            <a:r>
              <a:rPr lang="fr-FR" sz="900" dirty="0">
                <a:effectLst/>
              </a:rPr>
              <a:t>[en ligne]. Disponible sur : </a:t>
            </a:r>
            <a:r>
              <a:rPr lang="en-US" sz="900" dirty="0">
                <a:effectLst/>
                <a:hlinkClick r:id="rId14"/>
              </a:rPr>
              <a:t>http://adbu.fr/competplug/uploads/2015/04/2015-04-01_Fournier.pdf</a:t>
            </a:r>
            <a:r>
              <a:rPr lang="en-US" sz="900" dirty="0">
                <a:effectLst/>
              </a:rPr>
              <a:t>. </a:t>
            </a:r>
            <a:endParaRPr lang="en-US" sz="900" dirty="0" smtClean="0">
              <a:effectLst/>
            </a:endParaRPr>
          </a:p>
          <a:p>
            <a:pPr marL="177800" indent="-177800">
              <a:lnSpc>
                <a:spcPct val="120000"/>
              </a:lnSpc>
              <a:spcBef>
                <a:spcPts val="0"/>
              </a:spcBef>
              <a:spcAft>
                <a:spcPts val="0"/>
              </a:spcAft>
              <a:buNone/>
              <a:tabLst>
                <a:tab pos="88900" algn="l"/>
              </a:tabLst>
            </a:pPr>
            <a:r>
              <a:rPr lang="en-US" sz="900" dirty="0">
                <a:effectLst/>
              </a:rPr>
              <a:t>Neil Hall. « The Kardashian index : a measure of discrepant social media profile for scientists ». </a:t>
            </a:r>
            <a:r>
              <a:rPr lang="fr-FR" sz="900" i="1" dirty="0" err="1">
                <a:effectLst/>
              </a:rPr>
              <a:t>Genome</a:t>
            </a:r>
            <a:r>
              <a:rPr lang="fr-FR" sz="900" i="1" dirty="0">
                <a:effectLst/>
              </a:rPr>
              <a:t> </a:t>
            </a:r>
            <a:r>
              <a:rPr lang="fr-FR" sz="900" i="1" dirty="0" err="1">
                <a:effectLst/>
              </a:rPr>
              <a:t>Biology</a:t>
            </a:r>
            <a:r>
              <a:rPr lang="fr-FR" sz="900" dirty="0">
                <a:effectLst/>
              </a:rPr>
              <a:t>. 2014, vol. 15, n°7. p. 424. [en ligne]. Disponible sur : </a:t>
            </a:r>
            <a:r>
              <a:rPr lang="fr-FR" sz="900" u="sng" dirty="0">
                <a:effectLst/>
                <a:hlinkClick r:id="rId15"/>
              </a:rPr>
              <a:t>http://genomebiology.com/2014/15/7/424#</a:t>
            </a:r>
            <a:r>
              <a:rPr lang="fr-FR" sz="900" dirty="0">
                <a:effectLst/>
              </a:rPr>
              <a:t>. </a:t>
            </a:r>
            <a:endParaRPr lang="fr-FR" sz="900" dirty="0"/>
          </a:p>
          <a:p>
            <a:pPr marL="177800" indent="-177800">
              <a:lnSpc>
                <a:spcPct val="120000"/>
              </a:lnSpc>
              <a:spcBef>
                <a:spcPts val="0"/>
              </a:spcBef>
              <a:spcAft>
                <a:spcPts val="0"/>
              </a:spcAft>
              <a:buNone/>
              <a:tabLst>
                <a:tab pos="88900" algn="l"/>
              </a:tabLst>
            </a:pPr>
            <a:endParaRPr lang="en-US" sz="900" dirty="0" smtClean="0">
              <a:effectLst/>
            </a:endParaRPr>
          </a:p>
        </p:txBody>
      </p:sp>
      <p:pic>
        <p:nvPicPr>
          <p:cNvPr id="5" name="Picture 2"/>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306945" y="158750"/>
            <a:ext cx="1136650" cy="400411"/>
          </a:xfrm>
          <a:prstGeom prst="rect">
            <a:avLst/>
          </a:prstGeom>
          <a:noFill/>
          <a:ln w="9525">
            <a:noFill/>
            <a:miter lim="800000"/>
            <a:headEnd/>
            <a:tailEnd/>
          </a:ln>
        </p:spPr>
      </p:pic>
    </p:spTree>
    <p:extLst>
      <p:ext uri="{BB962C8B-B14F-4D97-AF65-F5344CB8AC3E}">
        <p14:creationId xmlns:p14="http://schemas.microsoft.com/office/powerpoint/2010/main" val="3588038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2100" y="254000"/>
            <a:ext cx="8572500" cy="6459220"/>
          </a:xfrm>
        </p:spPr>
        <p:txBody>
          <a:bodyPr>
            <a:noAutofit/>
          </a:bodyPr>
          <a:lstStyle/>
          <a:p>
            <a:pPr marL="177800" indent="-177800">
              <a:lnSpc>
                <a:spcPct val="120000"/>
              </a:lnSpc>
              <a:spcBef>
                <a:spcPts val="0"/>
              </a:spcBef>
              <a:spcAft>
                <a:spcPts val="0"/>
              </a:spcAft>
              <a:buNone/>
              <a:tabLst>
                <a:tab pos="88900" algn="l"/>
              </a:tabLst>
            </a:pPr>
            <a:r>
              <a:rPr lang="en-US" sz="900" dirty="0">
                <a:effectLst/>
              </a:rPr>
              <a:t>Stefanie </a:t>
            </a:r>
            <a:r>
              <a:rPr lang="en-US" sz="900" dirty="0" err="1">
                <a:effectLst/>
              </a:rPr>
              <a:t>Haustein</a:t>
            </a:r>
            <a:r>
              <a:rPr lang="en-US" sz="900" dirty="0">
                <a:effectLst/>
              </a:rPr>
              <a:t> et al. « Coverage and adoption of altmetrics sources in the bibliometric community ». </a:t>
            </a:r>
            <a:r>
              <a:rPr lang="en-US" sz="900" i="1" dirty="0">
                <a:effectLst/>
              </a:rPr>
              <a:t>4th International Society of </a:t>
            </a:r>
            <a:r>
              <a:rPr lang="en-US" sz="900" i="1" dirty="0" err="1">
                <a:effectLst/>
              </a:rPr>
              <a:t>scientometrics</a:t>
            </a:r>
            <a:r>
              <a:rPr lang="en-US" sz="900" i="1" dirty="0">
                <a:effectLst/>
              </a:rPr>
              <a:t> and informatics conference, Vienna Austria 15-19th July 2013</a:t>
            </a:r>
            <a:r>
              <a:rPr lang="en-US" sz="900" dirty="0">
                <a:effectLst/>
              </a:rPr>
              <a:t>. </a:t>
            </a:r>
            <a:r>
              <a:rPr lang="fr-FR" sz="900" dirty="0">
                <a:effectLst/>
              </a:rPr>
              <a:t>12 p. [Version </a:t>
            </a:r>
            <a:r>
              <a:rPr lang="fr-FR" sz="900" dirty="0" err="1">
                <a:effectLst/>
              </a:rPr>
              <a:t>preprint</a:t>
            </a:r>
            <a:r>
              <a:rPr lang="fr-FR" sz="900" dirty="0">
                <a:effectLst/>
              </a:rPr>
              <a:t> en ligne]. Disponible sur : </a:t>
            </a:r>
            <a:r>
              <a:rPr lang="fr-FR" sz="900" u="sng" dirty="0">
                <a:effectLst/>
                <a:hlinkClick r:id="rId3"/>
              </a:rPr>
              <a:t>http://arxiv.org/abs/1304.7300</a:t>
            </a:r>
            <a:r>
              <a:rPr lang="fr-FR" sz="900" dirty="0">
                <a:effectLst/>
              </a:rPr>
              <a:t>. </a:t>
            </a:r>
            <a:endParaRPr lang="fr-FR" sz="900" dirty="0"/>
          </a:p>
          <a:p>
            <a:pPr marL="177800" indent="-177800">
              <a:lnSpc>
                <a:spcPct val="120000"/>
              </a:lnSpc>
              <a:spcBef>
                <a:spcPts val="0"/>
              </a:spcBef>
              <a:spcAft>
                <a:spcPts val="0"/>
              </a:spcAft>
              <a:buNone/>
              <a:tabLst>
                <a:tab pos="88900" algn="l"/>
              </a:tabLst>
            </a:pPr>
            <a:r>
              <a:rPr lang="en-US" sz="900" dirty="0" smtClean="0">
                <a:effectLst/>
              </a:rPr>
              <a:t>-- </a:t>
            </a:r>
            <a:r>
              <a:rPr lang="en-US" sz="900" dirty="0">
                <a:effectLst/>
              </a:rPr>
              <a:t>et al. « Tweeting biomedicine : an analysis of tweets and citations in the biomedical literature ». </a:t>
            </a:r>
            <a:r>
              <a:rPr lang="en-US" sz="900" i="1" dirty="0">
                <a:effectLst/>
              </a:rPr>
              <a:t>Journal of the association for information science and technology</a:t>
            </a:r>
            <a:r>
              <a:rPr lang="en-US" sz="900" dirty="0">
                <a:effectLst/>
              </a:rPr>
              <a:t>. vol. 65, issue 4, 04/2014. p. 656-669. </a:t>
            </a:r>
            <a:r>
              <a:rPr lang="fr-FR" sz="900" dirty="0">
                <a:effectLst/>
              </a:rPr>
              <a:t>[en ligne]. Disponible sur : </a:t>
            </a:r>
            <a:r>
              <a:rPr lang="fr-FR" sz="900" u="sng" dirty="0">
                <a:effectLst/>
                <a:hlinkClick r:id="rId4"/>
              </a:rPr>
              <a:t>http://onlinelibrary.wiley.com/doi/10.1002/asi.23101/pdf</a:t>
            </a:r>
            <a:r>
              <a:rPr lang="fr-FR" sz="900" dirty="0">
                <a:effectLst/>
              </a:rPr>
              <a:t>. </a:t>
            </a:r>
          </a:p>
          <a:p>
            <a:pPr marL="177800" indent="-177800">
              <a:lnSpc>
                <a:spcPct val="120000"/>
              </a:lnSpc>
              <a:spcBef>
                <a:spcPts val="0"/>
              </a:spcBef>
              <a:spcAft>
                <a:spcPts val="0"/>
              </a:spcAft>
              <a:buNone/>
              <a:tabLst>
                <a:tab pos="88900" algn="l"/>
              </a:tabLst>
            </a:pPr>
            <a:r>
              <a:rPr lang="fr-FR" sz="900" dirty="0" smtClean="0">
                <a:effectLst/>
              </a:rPr>
              <a:t>--, Rodrigo </a:t>
            </a:r>
            <a:r>
              <a:rPr lang="fr-FR" sz="900" dirty="0">
                <a:effectLst/>
              </a:rPr>
              <a:t>Costas et Vincent </a:t>
            </a:r>
            <a:r>
              <a:rPr lang="fr-FR" sz="900" dirty="0" err="1">
                <a:effectLst/>
              </a:rPr>
              <a:t>Larivière</a:t>
            </a:r>
            <a:r>
              <a:rPr lang="fr-FR" sz="900" dirty="0">
                <a:effectLst/>
              </a:rPr>
              <a:t>. </a:t>
            </a:r>
            <a:r>
              <a:rPr lang="en-US" sz="900" dirty="0">
                <a:effectLst/>
              </a:rPr>
              <a:t>« Characterizing social media metrics of scholarly papers : the effect of document properties and collaboration patterns ». </a:t>
            </a:r>
            <a:r>
              <a:rPr lang="en-US" sz="900" i="1" dirty="0">
                <a:effectLst/>
              </a:rPr>
              <a:t>PLOS ONE</a:t>
            </a:r>
            <a:r>
              <a:rPr lang="en-US" sz="900" dirty="0">
                <a:effectLst/>
              </a:rPr>
              <a:t>. </a:t>
            </a:r>
            <a:r>
              <a:rPr lang="fr-FR" sz="900" dirty="0"/>
              <a:t>10(5</a:t>
            </a:r>
            <a:r>
              <a:rPr lang="fr-FR" sz="900" dirty="0" smtClean="0"/>
              <a:t>). </a:t>
            </a:r>
            <a:r>
              <a:rPr lang="en-US" sz="900" dirty="0" smtClean="0">
                <a:effectLst/>
              </a:rPr>
              <a:t>17/03/2015</a:t>
            </a:r>
            <a:r>
              <a:rPr lang="en-US" sz="900" dirty="0">
                <a:effectLst/>
              </a:rPr>
              <a:t>. [</a:t>
            </a:r>
            <a:r>
              <a:rPr lang="en-US" sz="900" dirty="0" err="1">
                <a:effectLst/>
              </a:rPr>
              <a:t>en</a:t>
            </a:r>
            <a:r>
              <a:rPr lang="en-US" sz="900" dirty="0">
                <a:effectLst/>
              </a:rPr>
              <a:t> </a:t>
            </a:r>
            <a:r>
              <a:rPr lang="en-US" sz="900" dirty="0" err="1">
                <a:effectLst/>
              </a:rPr>
              <a:t>ligne</a:t>
            </a:r>
            <a:r>
              <a:rPr lang="en-US" sz="900" dirty="0">
                <a:effectLst/>
              </a:rPr>
              <a:t>]. </a:t>
            </a:r>
            <a:r>
              <a:rPr lang="fr-FR" sz="900" dirty="0">
                <a:effectLst/>
              </a:rPr>
              <a:t>Disponible sur : </a:t>
            </a:r>
            <a:r>
              <a:rPr lang="fr-FR" sz="900" u="sng" dirty="0">
                <a:effectLst/>
                <a:hlinkClick r:id="rId5"/>
              </a:rPr>
              <a:t>http://journals.plos.org/plosone/article?id=10.1371%2Fjournal.pone.0120495#sec015</a:t>
            </a:r>
            <a:r>
              <a:rPr lang="fr-FR" sz="900" dirty="0">
                <a:effectLst/>
              </a:rPr>
              <a:t>. </a:t>
            </a:r>
          </a:p>
          <a:p>
            <a:pPr marL="177800" indent="-177800">
              <a:lnSpc>
                <a:spcPct val="120000"/>
              </a:lnSpc>
              <a:spcBef>
                <a:spcPts val="0"/>
              </a:spcBef>
              <a:spcAft>
                <a:spcPts val="0"/>
              </a:spcAft>
              <a:buNone/>
              <a:tabLst>
                <a:tab pos="88900" algn="l"/>
              </a:tabLst>
            </a:pPr>
            <a:r>
              <a:rPr lang="fr-FR" sz="900" dirty="0" err="1" smtClean="0">
                <a:effectLst/>
              </a:rPr>
              <a:t>Annaïg</a:t>
            </a:r>
            <a:r>
              <a:rPr lang="fr-FR" sz="900" dirty="0" smtClean="0">
                <a:effectLst/>
              </a:rPr>
              <a:t> </a:t>
            </a:r>
            <a:r>
              <a:rPr lang="fr-FR" sz="900" dirty="0">
                <a:effectLst/>
              </a:rPr>
              <a:t>Mahé et Camille Prime-Claverie. « Altmetrics : nouvelles mesures de la visibilité des résultats de la recherche ». </a:t>
            </a:r>
            <a:r>
              <a:rPr lang="fr-FR" sz="900" i="1" dirty="0">
                <a:effectLst/>
              </a:rPr>
              <a:t>Techniques de l’ingénieur</a:t>
            </a:r>
            <a:r>
              <a:rPr lang="fr-FR" sz="900" dirty="0">
                <a:effectLst/>
              </a:rPr>
              <a:t>. 10/2015. [en ligne]. Disponible sur :  </a:t>
            </a:r>
            <a:r>
              <a:rPr lang="fr-FR" sz="900" u="sng" dirty="0">
                <a:effectLst/>
                <a:hlinkClick r:id="rId6"/>
              </a:rPr>
              <a:t>http://www.techniques-ingenieur.fr/base-documentaire/technologies-de-l-information-th9/documents-numeriques-diffusion-et-recherche-d-information-42482210/altmetrics-h7730/des-metriques-traditionnelles-de-la-science-aux-altmetrics-h7730niv10001.html</a:t>
            </a:r>
            <a:r>
              <a:rPr lang="fr-FR" sz="900" dirty="0">
                <a:effectLst/>
              </a:rPr>
              <a:t>.</a:t>
            </a:r>
          </a:p>
          <a:p>
            <a:pPr marL="177800" indent="-177800">
              <a:lnSpc>
                <a:spcPct val="120000"/>
              </a:lnSpc>
              <a:spcBef>
                <a:spcPts val="0"/>
              </a:spcBef>
              <a:spcAft>
                <a:spcPts val="0"/>
              </a:spcAft>
              <a:buNone/>
              <a:tabLst>
                <a:tab pos="88900" algn="l"/>
              </a:tabLst>
            </a:pPr>
            <a:r>
              <a:rPr lang="fr-FR" sz="900" dirty="0" err="1">
                <a:effectLst/>
              </a:rPr>
              <a:t>Niso</a:t>
            </a:r>
            <a:r>
              <a:rPr lang="fr-FR" sz="900" dirty="0">
                <a:effectLst/>
              </a:rPr>
              <a:t>. </a:t>
            </a:r>
            <a:r>
              <a:rPr lang="fr-FR" sz="900" i="1" dirty="0">
                <a:effectLst/>
              </a:rPr>
              <a:t>NISO Alternative </a:t>
            </a:r>
            <a:r>
              <a:rPr lang="fr-FR" sz="900" i="1" dirty="0" err="1">
                <a:effectLst/>
              </a:rPr>
              <a:t>Assessment</a:t>
            </a:r>
            <a:r>
              <a:rPr lang="fr-FR" sz="900" i="1" dirty="0">
                <a:effectLst/>
              </a:rPr>
              <a:t> </a:t>
            </a:r>
            <a:r>
              <a:rPr lang="fr-FR" sz="900" i="1" dirty="0" err="1">
                <a:effectLst/>
              </a:rPr>
              <a:t>Metrics</a:t>
            </a:r>
            <a:r>
              <a:rPr lang="fr-FR" sz="900" i="1" dirty="0">
                <a:effectLst/>
              </a:rPr>
              <a:t> (Altmetrics) </a:t>
            </a:r>
            <a:r>
              <a:rPr lang="fr-FR" sz="900" i="1" dirty="0" smtClean="0">
                <a:effectLst/>
              </a:rPr>
              <a:t>Initiative</a:t>
            </a:r>
            <a:r>
              <a:rPr lang="fr-FR" sz="900" dirty="0" smtClean="0">
                <a:effectLst/>
              </a:rPr>
              <a:t>. 2013-. [en ligne]. </a:t>
            </a:r>
            <a:r>
              <a:rPr lang="fr-FR" sz="900" dirty="0">
                <a:effectLst/>
              </a:rPr>
              <a:t>Disponible sur :  </a:t>
            </a:r>
            <a:r>
              <a:rPr lang="fr-FR" sz="900" dirty="0">
                <a:effectLst/>
                <a:hlinkClick r:id="rId7"/>
              </a:rPr>
              <a:t>http://www.niso.org/topics/tl/altmetrics_initiative</a:t>
            </a:r>
            <a:r>
              <a:rPr lang="fr-FR" sz="900" dirty="0" smtClean="0">
                <a:effectLst/>
                <a:hlinkClick r:id="rId7"/>
              </a:rPr>
              <a:t>/</a:t>
            </a:r>
            <a:r>
              <a:rPr lang="fr-FR" sz="900" dirty="0" smtClean="0">
                <a:effectLst/>
              </a:rPr>
              <a:t>. </a:t>
            </a:r>
            <a:endParaRPr lang="fr-FR" sz="900" dirty="0">
              <a:effectLst/>
            </a:endParaRPr>
          </a:p>
          <a:p>
            <a:pPr marL="177800" indent="-177800">
              <a:lnSpc>
                <a:spcPct val="120000"/>
              </a:lnSpc>
              <a:spcBef>
                <a:spcPts val="0"/>
              </a:spcBef>
              <a:spcAft>
                <a:spcPts val="0"/>
              </a:spcAft>
              <a:buNone/>
              <a:tabLst>
                <a:tab pos="88900" algn="l"/>
              </a:tabLst>
            </a:pPr>
            <a:r>
              <a:rPr lang="fr-FR" sz="900" dirty="0" smtClean="0">
                <a:effectLst/>
              </a:rPr>
              <a:t>Richard </a:t>
            </a:r>
            <a:r>
              <a:rPr lang="fr-FR" sz="900" dirty="0">
                <a:effectLst/>
              </a:rPr>
              <a:t>Price. «</a:t>
            </a:r>
            <a:r>
              <a:rPr lang="en-US" sz="900" dirty="0">
                <a:effectLst/>
              </a:rPr>
              <a:t>After Aaron, reputation metrics startups aim to disrupt the scientific journal industry</a:t>
            </a:r>
            <a:r>
              <a:rPr lang="fr-FR" sz="900" dirty="0">
                <a:effectLst/>
              </a:rPr>
              <a:t>  ». </a:t>
            </a:r>
            <a:r>
              <a:rPr lang="fr-FR" sz="900" i="1" dirty="0" err="1">
                <a:effectLst/>
              </a:rPr>
              <a:t>Techcrunch</a:t>
            </a:r>
            <a:r>
              <a:rPr lang="fr-FR" sz="900" i="1" dirty="0">
                <a:effectLst/>
              </a:rPr>
              <a:t>. </a:t>
            </a:r>
            <a:r>
              <a:rPr lang="fr-FR" sz="900" dirty="0">
                <a:effectLst/>
              </a:rPr>
              <a:t>03/02/2013. [en ligne]. Disponible sur :  </a:t>
            </a:r>
            <a:r>
              <a:rPr lang="fr-FR" sz="900" dirty="0">
                <a:effectLst/>
                <a:hlinkClick r:id="rId8"/>
              </a:rPr>
              <a:t>http://techcrunch.com/2013/02/03/the-future-of-the-scientific-journal-industry/</a:t>
            </a:r>
            <a:r>
              <a:rPr lang="fr-FR" sz="900" dirty="0">
                <a:effectLst/>
              </a:rPr>
              <a:t>.  </a:t>
            </a:r>
          </a:p>
          <a:p>
            <a:pPr marL="177800" indent="-177800">
              <a:lnSpc>
                <a:spcPct val="120000"/>
              </a:lnSpc>
              <a:spcBef>
                <a:spcPts val="0"/>
              </a:spcBef>
              <a:spcAft>
                <a:spcPts val="0"/>
              </a:spcAft>
              <a:buNone/>
              <a:tabLst>
                <a:tab pos="88900" algn="l"/>
              </a:tabLst>
            </a:pPr>
            <a:r>
              <a:rPr lang="fr-FR" sz="900" dirty="0">
                <a:effectLst/>
              </a:rPr>
              <a:t>David </a:t>
            </a:r>
            <a:r>
              <a:rPr lang="fr-FR" sz="900" dirty="0" err="1">
                <a:effectLst/>
              </a:rPr>
              <a:t>Pontille</a:t>
            </a:r>
            <a:r>
              <a:rPr lang="fr-FR" sz="900" dirty="0">
                <a:effectLst/>
              </a:rPr>
              <a:t>. </a:t>
            </a:r>
            <a:r>
              <a:rPr lang="fr-FR" sz="900" i="1" dirty="0">
                <a:effectLst/>
              </a:rPr>
              <a:t>Panorama de l'évaluation scientifique et de ses évolutions ? Partie 2 : le développement des altmetrics. </a:t>
            </a:r>
            <a:r>
              <a:rPr lang="fr-FR" sz="900" dirty="0" err="1">
                <a:effectLst/>
              </a:rPr>
              <a:t>MOOCSciNum</a:t>
            </a:r>
            <a:r>
              <a:rPr lang="fr-FR" sz="900" dirty="0">
                <a:effectLst/>
              </a:rPr>
              <a:t> - Séance 6 - Interview de David </a:t>
            </a:r>
            <a:r>
              <a:rPr lang="fr-FR" sz="900" dirty="0" err="1">
                <a:effectLst/>
              </a:rPr>
              <a:t>Pontille</a:t>
            </a:r>
            <a:r>
              <a:rPr lang="fr-FR" sz="900" dirty="0">
                <a:effectLst/>
              </a:rPr>
              <a:t> (partie 2). 2015. 9 min 28 s [en ligne]. Disponible sur : </a:t>
            </a:r>
            <a:r>
              <a:rPr lang="fr-FR" sz="900" u="sng" dirty="0">
                <a:effectLst/>
                <a:hlinkClick r:id="rId9"/>
              </a:rPr>
              <a:t>https://www.youtube.com/watch?v=5Fpfb-jWPPU</a:t>
            </a:r>
            <a:r>
              <a:rPr lang="fr-FR" sz="900" dirty="0">
                <a:effectLst/>
              </a:rPr>
              <a:t>. </a:t>
            </a:r>
          </a:p>
          <a:p>
            <a:pPr marL="177800" indent="-177800">
              <a:lnSpc>
                <a:spcPct val="120000"/>
              </a:lnSpc>
              <a:spcBef>
                <a:spcPts val="0"/>
              </a:spcBef>
              <a:spcAft>
                <a:spcPts val="0"/>
              </a:spcAft>
              <a:buNone/>
              <a:tabLst>
                <a:tab pos="88900" algn="l"/>
              </a:tabLst>
            </a:pPr>
            <a:r>
              <a:rPr lang="fr-FR" sz="900" dirty="0">
                <a:effectLst/>
              </a:rPr>
              <a:t>Jason </a:t>
            </a:r>
            <a:r>
              <a:rPr lang="fr-FR" sz="900" dirty="0" err="1">
                <a:effectLst/>
              </a:rPr>
              <a:t>Priem</a:t>
            </a:r>
            <a:r>
              <a:rPr lang="fr-FR" sz="900" dirty="0">
                <a:effectLst/>
              </a:rPr>
              <a:t> et al. « Altmetrics : a </a:t>
            </a:r>
            <a:r>
              <a:rPr lang="fr-FR" sz="900" dirty="0" err="1">
                <a:effectLst/>
              </a:rPr>
              <a:t>manifesto</a:t>
            </a:r>
            <a:r>
              <a:rPr lang="fr-FR" sz="900" dirty="0">
                <a:effectLst/>
              </a:rPr>
              <a:t> ». </a:t>
            </a:r>
            <a:r>
              <a:rPr lang="fr-FR" sz="900" i="1" dirty="0">
                <a:effectLst/>
              </a:rPr>
              <a:t>Altmetrics</a:t>
            </a:r>
            <a:r>
              <a:rPr lang="fr-FR" sz="900" dirty="0">
                <a:effectLst/>
              </a:rPr>
              <a:t>. 26/10/2010-28/09/2011. [en ligne]. Disponible sur : </a:t>
            </a:r>
            <a:r>
              <a:rPr lang="fr-FR" sz="900" u="sng" dirty="0">
                <a:effectLst/>
                <a:hlinkClick r:id="rId10"/>
              </a:rPr>
              <a:t>http://altmetrics.org/manifesto/</a:t>
            </a:r>
            <a:r>
              <a:rPr lang="fr-FR" sz="900" dirty="0">
                <a:effectLst/>
              </a:rPr>
              <a:t>.</a:t>
            </a:r>
          </a:p>
          <a:p>
            <a:pPr marL="177800" indent="-177800">
              <a:lnSpc>
                <a:spcPct val="120000"/>
              </a:lnSpc>
              <a:spcBef>
                <a:spcPts val="0"/>
              </a:spcBef>
              <a:spcAft>
                <a:spcPts val="0"/>
              </a:spcAft>
              <a:buNone/>
              <a:tabLst>
                <a:tab pos="88900" algn="l"/>
              </a:tabLst>
            </a:pPr>
            <a:r>
              <a:rPr lang="fr-FR" sz="900" dirty="0" smtClean="0">
                <a:effectLst/>
              </a:rPr>
              <a:t>Charlie </a:t>
            </a:r>
            <a:r>
              <a:rPr lang="fr-FR" sz="900" dirty="0" err="1" smtClean="0">
                <a:effectLst/>
              </a:rPr>
              <a:t>Rapple</a:t>
            </a:r>
            <a:r>
              <a:rPr lang="fr-FR" sz="900" dirty="0" smtClean="0">
                <a:effectLst/>
              </a:rPr>
              <a:t>. « </a:t>
            </a:r>
            <a:r>
              <a:rPr lang="fr-FR" sz="900" dirty="0" err="1" smtClean="0">
                <a:effectLst/>
              </a:rPr>
              <a:t>Celebrating</a:t>
            </a:r>
            <a:r>
              <a:rPr lang="fr-FR" sz="900" dirty="0" smtClean="0">
                <a:effectLst/>
              </a:rPr>
              <a:t> five </a:t>
            </a:r>
            <a:r>
              <a:rPr lang="fr-FR" sz="900" dirty="0" err="1" smtClean="0">
                <a:effectLst/>
              </a:rPr>
              <a:t>years</a:t>
            </a:r>
            <a:r>
              <a:rPr lang="fr-FR" sz="900" dirty="0" smtClean="0">
                <a:effectLst/>
              </a:rPr>
              <a:t> of altmetrics ». </a:t>
            </a:r>
            <a:r>
              <a:rPr lang="fr-FR" sz="900" i="1" dirty="0" smtClean="0">
                <a:effectLst/>
              </a:rPr>
              <a:t>The </a:t>
            </a:r>
            <a:r>
              <a:rPr lang="fr-FR" sz="900" i="1" dirty="0" err="1" smtClean="0">
                <a:effectLst/>
              </a:rPr>
              <a:t>scholarly</a:t>
            </a:r>
            <a:r>
              <a:rPr lang="fr-FR" sz="900" i="1" dirty="0" smtClean="0">
                <a:effectLst/>
              </a:rPr>
              <a:t> </a:t>
            </a:r>
            <a:r>
              <a:rPr lang="fr-FR" sz="900" i="1" dirty="0" err="1" smtClean="0">
                <a:effectLst/>
              </a:rPr>
              <a:t>kitchen</a:t>
            </a:r>
            <a:r>
              <a:rPr lang="fr-FR" sz="900" i="1" dirty="0" smtClean="0">
                <a:effectLst/>
              </a:rPr>
              <a:t>. </a:t>
            </a:r>
            <a:r>
              <a:rPr lang="fr-FR" sz="900" dirty="0" smtClean="0">
                <a:effectLst/>
              </a:rPr>
              <a:t>20/10/2015. [en ligne]. Disponible sur </a:t>
            </a:r>
            <a:r>
              <a:rPr lang="fr-FR" sz="900" dirty="0">
                <a:effectLst/>
              </a:rPr>
              <a:t>:  </a:t>
            </a:r>
            <a:r>
              <a:rPr lang="fr-FR" sz="900" dirty="0">
                <a:effectLst/>
                <a:hlinkClick r:id="rId11"/>
              </a:rPr>
              <a:t>http://scholarlykitchen.sspnet.org/2015/10/20/celebrating-five-years-of-altmetrics</a:t>
            </a:r>
            <a:r>
              <a:rPr lang="fr-FR" sz="900" dirty="0" smtClean="0">
                <a:effectLst/>
                <a:hlinkClick r:id="rId11"/>
              </a:rPr>
              <a:t>/</a:t>
            </a:r>
            <a:r>
              <a:rPr lang="fr-FR" sz="900" dirty="0" smtClean="0">
                <a:effectLst/>
              </a:rPr>
              <a:t>. </a:t>
            </a:r>
          </a:p>
          <a:p>
            <a:pPr marL="177800" indent="-177800">
              <a:lnSpc>
                <a:spcPct val="120000"/>
              </a:lnSpc>
              <a:spcBef>
                <a:spcPts val="0"/>
              </a:spcBef>
              <a:spcAft>
                <a:spcPts val="0"/>
              </a:spcAft>
              <a:buNone/>
              <a:tabLst>
                <a:tab pos="88900" algn="l"/>
              </a:tabLst>
            </a:pPr>
            <a:r>
              <a:rPr lang="fr-FR" sz="900" dirty="0" smtClean="0">
                <a:effectLst/>
              </a:rPr>
              <a:t>Chris </a:t>
            </a:r>
            <a:r>
              <a:rPr lang="fr-FR" sz="900" dirty="0" err="1">
                <a:effectLst/>
              </a:rPr>
              <a:t>Woolston</a:t>
            </a:r>
            <a:r>
              <a:rPr lang="fr-FR" sz="900" dirty="0">
                <a:effectLst/>
              </a:rPr>
              <a:t>. « </a:t>
            </a:r>
            <a:r>
              <a:rPr lang="fr-FR" sz="900" dirty="0" err="1">
                <a:effectLst/>
              </a:rPr>
              <a:t>Funders</a:t>
            </a:r>
            <a:r>
              <a:rPr lang="fr-FR" sz="900" dirty="0">
                <a:effectLst/>
              </a:rPr>
              <a:t> </a:t>
            </a:r>
            <a:r>
              <a:rPr lang="fr-FR" sz="900" dirty="0" err="1">
                <a:effectLst/>
              </a:rPr>
              <a:t>drawn</a:t>
            </a:r>
            <a:r>
              <a:rPr lang="fr-FR" sz="900" dirty="0">
                <a:effectLst/>
              </a:rPr>
              <a:t> to alternative </a:t>
            </a:r>
            <a:r>
              <a:rPr lang="fr-FR" sz="900" dirty="0" err="1">
                <a:effectLst/>
              </a:rPr>
              <a:t>metrics</a:t>
            </a:r>
            <a:r>
              <a:rPr lang="fr-FR" sz="900" dirty="0">
                <a:effectLst/>
              </a:rPr>
              <a:t> » . </a:t>
            </a:r>
            <a:r>
              <a:rPr lang="fr-FR" sz="900" i="1" dirty="0">
                <a:effectLst/>
              </a:rPr>
              <a:t>Nature</a:t>
            </a:r>
            <a:r>
              <a:rPr lang="fr-FR" sz="900" dirty="0">
                <a:effectLst/>
              </a:rPr>
              <a:t>. 10/12/2014. [en ligne]. Disponible sur :  </a:t>
            </a:r>
            <a:r>
              <a:rPr lang="fr-FR" sz="900" dirty="0">
                <a:effectLst/>
                <a:hlinkClick r:id="rId12"/>
              </a:rPr>
              <a:t>http://www.nature.com/news/funders-drawn-to-alternative-metrics-1.16524</a:t>
            </a:r>
            <a:r>
              <a:rPr lang="fr-FR" sz="900" dirty="0" smtClean="0">
                <a:effectLst/>
              </a:rPr>
              <a:t>.</a:t>
            </a:r>
          </a:p>
          <a:p>
            <a:pPr marL="177800" indent="-177800">
              <a:lnSpc>
                <a:spcPct val="120000"/>
              </a:lnSpc>
              <a:spcBef>
                <a:spcPts val="0"/>
              </a:spcBef>
              <a:spcAft>
                <a:spcPts val="0"/>
              </a:spcAft>
              <a:buNone/>
              <a:tabLst>
                <a:tab pos="88900" algn="l"/>
              </a:tabLst>
            </a:pPr>
            <a:r>
              <a:rPr lang="fr-FR" sz="900" dirty="0">
                <a:effectLst/>
              </a:rPr>
              <a:t>Zohreh </a:t>
            </a:r>
            <a:r>
              <a:rPr lang="fr-FR" sz="900" dirty="0" err="1">
                <a:effectLst/>
              </a:rPr>
              <a:t>Zahedi</a:t>
            </a:r>
            <a:r>
              <a:rPr lang="fr-FR" sz="900" dirty="0">
                <a:effectLst/>
              </a:rPr>
              <a:t>. </a:t>
            </a:r>
            <a:r>
              <a:rPr lang="fr-FR" sz="900" i="1" dirty="0" err="1">
                <a:effectLst/>
              </a:rPr>
              <a:t>Why</a:t>
            </a:r>
            <a:r>
              <a:rPr lang="fr-FR" sz="900" i="1" dirty="0">
                <a:effectLst/>
              </a:rPr>
              <a:t> Altmetrics ?.</a:t>
            </a:r>
            <a:r>
              <a:rPr lang="fr-FR" sz="900" dirty="0">
                <a:effectLst/>
              </a:rPr>
              <a:t> Journée d’étude ADBU, </a:t>
            </a:r>
            <a:r>
              <a:rPr lang="fr-FR" sz="900" dirty="0" smtClean="0">
                <a:effectLst/>
              </a:rPr>
              <a:t>1</a:t>
            </a:r>
            <a:r>
              <a:rPr lang="fr-FR" sz="900" baseline="30000" dirty="0" smtClean="0">
                <a:effectLst/>
              </a:rPr>
              <a:t>er</a:t>
            </a:r>
            <a:r>
              <a:rPr lang="fr-FR" sz="900" dirty="0" smtClean="0">
                <a:effectLst/>
              </a:rPr>
              <a:t>/04/2015 </a:t>
            </a:r>
            <a:r>
              <a:rPr lang="fr-FR" sz="900" dirty="0">
                <a:effectLst/>
              </a:rPr>
              <a:t>citée </a:t>
            </a:r>
            <a:r>
              <a:rPr lang="fr-FR" sz="900" i="1" dirty="0">
                <a:effectLst/>
              </a:rPr>
              <a:t>supra. </a:t>
            </a:r>
            <a:r>
              <a:rPr lang="fr-FR" sz="900" dirty="0">
                <a:effectLst/>
              </a:rPr>
              <a:t>Présentation. 28 p. [en ligne]. Disponible sur : </a:t>
            </a:r>
            <a:r>
              <a:rPr lang="fr-FR" sz="900" u="sng" dirty="0">
                <a:effectLst/>
                <a:hlinkClick r:id="rId13"/>
              </a:rPr>
              <a:t>http://adbu.fr/competplug/uploads/2015/04/Altmetrics_Zohreh_Zahedi_ADBU_Paris2015.pdf</a:t>
            </a:r>
            <a:r>
              <a:rPr lang="fr-FR" sz="900" dirty="0" smtClean="0">
                <a:effectLst/>
              </a:rPr>
              <a:t>.</a:t>
            </a:r>
            <a:endParaRPr lang="fr-FR" sz="900" dirty="0">
              <a:effectLst/>
            </a:endParaRPr>
          </a:p>
          <a:p>
            <a:pPr marL="36900" indent="0">
              <a:buNone/>
            </a:pPr>
            <a:r>
              <a:rPr lang="fr-FR" sz="900" dirty="0">
                <a:effectLst/>
              </a:rPr>
              <a:t> </a:t>
            </a:r>
            <a:endParaRPr lang="fr-FR" sz="900" dirty="0"/>
          </a:p>
          <a:p>
            <a:pPr marL="0" indent="0">
              <a:buNone/>
            </a:pPr>
            <a:r>
              <a:rPr lang="fr-FR" sz="900" dirty="0">
                <a:effectLst/>
              </a:rPr>
              <a:t> </a:t>
            </a:r>
            <a:r>
              <a:rPr lang="fr-FR" sz="900" b="1" i="1" dirty="0" smtClean="0">
                <a:effectLst/>
              </a:rPr>
              <a:t>sur </a:t>
            </a:r>
            <a:r>
              <a:rPr lang="fr-FR" sz="900" b="1" i="1" dirty="0">
                <a:effectLst/>
              </a:rPr>
              <a:t>les réseaux sociaux</a:t>
            </a:r>
            <a:endParaRPr lang="fr-FR" sz="900" dirty="0">
              <a:effectLst/>
            </a:endParaRPr>
          </a:p>
          <a:p>
            <a:pPr marL="177800" indent="-177800">
              <a:lnSpc>
                <a:spcPct val="120000"/>
              </a:lnSpc>
              <a:spcBef>
                <a:spcPts val="0"/>
              </a:spcBef>
              <a:spcAft>
                <a:spcPts val="0"/>
              </a:spcAft>
              <a:buNone/>
            </a:pPr>
            <a:r>
              <a:rPr lang="fr-FR" sz="900" dirty="0">
                <a:effectLst/>
              </a:rPr>
              <a:t>Aline Bouchard. </a:t>
            </a:r>
            <a:r>
              <a:rPr lang="fr-FR" sz="900" i="1" dirty="0">
                <a:effectLst/>
              </a:rPr>
              <a:t>Academia, ResearchGate… : atouts et enjeux des réseaux sociaux académiques</a:t>
            </a:r>
            <a:r>
              <a:rPr lang="fr-FR" sz="900" dirty="0">
                <a:effectLst/>
              </a:rPr>
              <a:t>. Présentation. 70 p. 16/11/2015. [en ligne]. Disponible sur : </a:t>
            </a:r>
            <a:r>
              <a:rPr lang="fr-FR" sz="900" u="sng" dirty="0">
                <a:effectLst/>
                <a:hlinkClick r:id="rId14"/>
              </a:rPr>
              <a:t>http://urfist.enc.sorbonne.fr/ressources/edition-scientifique/academia-researchgate%E2%80%A6-atouts-et-enjeux-des-reseaux-sociaux-academiq</a:t>
            </a:r>
            <a:r>
              <a:rPr lang="fr-FR" sz="900" dirty="0">
                <a:effectLst/>
              </a:rPr>
              <a:t>. </a:t>
            </a:r>
          </a:p>
          <a:p>
            <a:pPr marL="177800" indent="-177800">
              <a:lnSpc>
                <a:spcPct val="120000"/>
              </a:lnSpc>
              <a:spcBef>
                <a:spcPts val="0"/>
              </a:spcBef>
              <a:spcAft>
                <a:spcPts val="0"/>
              </a:spcAft>
              <a:buNone/>
            </a:pPr>
            <a:r>
              <a:rPr lang="en-US" sz="900" dirty="0">
                <a:effectLst/>
              </a:rPr>
              <a:t>Phil Davis. « Citation boost or bad data ? Academia.edu research under scrutiny ». </a:t>
            </a:r>
            <a:r>
              <a:rPr lang="en-US" sz="900" i="1" dirty="0">
                <a:effectLst/>
              </a:rPr>
              <a:t>The scholarly kitchen. 18/05/2015.</a:t>
            </a:r>
            <a:r>
              <a:rPr lang="en-US" sz="900" dirty="0">
                <a:effectLst/>
              </a:rPr>
              <a:t> [</a:t>
            </a:r>
            <a:r>
              <a:rPr lang="en-US" sz="900" dirty="0" err="1">
                <a:effectLst/>
              </a:rPr>
              <a:t>en</a:t>
            </a:r>
            <a:r>
              <a:rPr lang="en-US" sz="900" dirty="0">
                <a:effectLst/>
              </a:rPr>
              <a:t> </a:t>
            </a:r>
            <a:r>
              <a:rPr lang="en-US" sz="900" dirty="0" err="1">
                <a:effectLst/>
              </a:rPr>
              <a:t>ligne</a:t>
            </a:r>
            <a:r>
              <a:rPr lang="en-US" sz="900" dirty="0">
                <a:effectLst/>
              </a:rPr>
              <a:t>]. </a:t>
            </a:r>
            <a:r>
              <a:rPr lang="en-US" sz="900" dirty="0" err="1">
                <a:effectLst/>
              </a:rPr>
              <a:t>Disponible</a:t>
            </a:r>
            <a:r>
              <a:rPr lang="en-US" sz="900" dirty="0">
                <a:effectLst/>
              </a:rPr>
              <a:t> sur : </a:t>
            </a:r>
            <a:r>
              <a:rPr lang="en-US" sz="900" u="sng" dirty="0">
                <a:effectLst/>
                <a:hlinkClick r:id="rId15"/>
              </a:rPr>
              <a:t>http://scholarlykitchen.sspnet.org/2015/05/18/citation-boost-or-bad-data-academia-edu-research-under-scrutiny</a:t>
            </a:r>
            <a:r>
              <a:rPr lang="en-US" sz="900" dirty="0">
                <a:effectLst/>
              </a:rPr>
              <a:t>.</a:t>
            </a:r>
            <a:endParaRPr lang="fr-FR" sz="900" dirty="0">
              <a:effectLst/>
            </a:endParaRPr>
          </a:p>
          <a:p>
            <a:pPr marL="177800" indent="-177800">
              <a:lnSpc>
                <a:spcPct val="120000"/>
              </a:lnSpc>
              <a:spcBef>
                <a:spcPts val="0"/>
              </a:spcBef>
              <a:spcAft>
                <a:spcPts val="0"/>
              </a:spcAft>
              <a:buNone/>
            </a:pPr>
            <a:r>
              <a:rPr lang="en-US" sz="900" dirty="0">
                <a:effectLst/>
              </a:rPr>
              <a:t>Peter </a:t>
            </a:r>
            <a:r>
              <a:rPr lang="en-US" sz="900" dirty="0" err="1">
                <a:effectLst/>
              </a:rPr>
              <a:t>Kraker</a:t>
            </a:r>
            <a:r>
              <a:rPr lang="en-US" sz="900" dirty="0">
                <a:effectLst/>
              </a:rPr>
              <a:t>, Katy Jordan et Elisabeth Lex. « The ResearchGate </a:t>
            </a:r>
            <a:r>
              <a:rPr lang="en-US" sz="900" dirty="0" smtClean="0">
                <a:effectLst/>
              </a:rPr>
              <a:t>Score : </a:t>
            </a:r>
            <a:r>
              <a:rPr lang="en-US" sz="900" dirty="0">
                <a:effectLst/>
              </a:rPr>
              <a:t>a good example of a bad metric ». </a:t>
            </a:r>
            <a:r>
              <a:rPr lang="fr-FR" sz="900" i="1" dirty="0">
                <a:effectLst/>
              </a:rPr>
              <a:t>LSE blog.</a:t>
            </a:r>
            <a:r>
              <a:rPr lang="fr-FR" sz="900" dirty="0">
                <a:effectLst/>
              </a:rPr>
              <a:t> 09/12/2015. [en ligne]. Disponible sur : </a:t>
            </a:r>
            <a:r>
              <a:rPr lang="fr-FR" sz="900" u="sng" dirty="0">
                <a:effectLst/>
                <a:hlinkClick r:id="rId16"/>
              </a:rPr>
              <a:t>http://</a:t>
            </a:r>
            <a:r>
              <a:rPr lang="fr-FR" sz="900" u="sng" dirty="0" smtClean="0">
                <a:effectLst/>
                <a:hlinkClick r:id="rId16"/>
              </a:rPr>
              <a:t>blogs.lse.ac.uk/impactofsocialsciences/2015/12/09/the-researchgate-score-a-good-example-of-a-bad-metric/</a:t>
            </a:r>
            <a:r>
              <a:rPr lang="fr-FR" sz="900" dirty="0" smtClean="0">
                <a:effectLst/>
              </a:rPr>
              <a:t>.</a:t>
            </a:r>
          </a:p>
          <a:p>
            <a:pPr marL="177800" indent="-177800">
              <a:lnSpc>
                <a:spcPct val="120000"/>
              </a:lnSpc>
              <a:spcBef>
                <a:spcPts val="0"/>
              </a:spcBef>
              <a:spcAft>
                <a:spcPts val="0"/>
              </a:spcAft>
              <a:buNone/>
            </a:pPr>
            <a:r>
              <a:rPr lang="fr-FR" sz="900" dirty="0">
                <a:effectLst/>
              </a:rPr>
              <a:t>Matthew </a:t>
            </a:r>
            <a:r>
              <a:rPr lang="fr-FR" sz="900" dirty="0" err="1">
                <a:effectLst/>
              </a:rPr>
              <a:t>Lynley</a:t>
            </a:r>
            <a:r>
              <a:rPr lang="fr-FR" sz="900" dirty="0">
                <a:effectLst/>
              </a:rPr>
              <a:t>.  « </a:t>
            </a:r>
            <a:r>
              <a:rPr lang="en-US" sz="900" dirty="0">
                <a:effectLst/>
              </a:rPr>
              <a:t>Academia, a social network for scientific studies, looks to score the best papers</a:t>
            </a:r>
            <a:r>
              <a:rPr lang="fr-FR" sz="900" dirty="0">
                <a:effectLst/>
              </a:rPr>
              <a:t> ». </a:t>
            </a:r>
            <a:r>
              <a:rPr lang="fr-FR" sz="900" i="1" dirty="0" err="1">
                <a:effectLst/>
              </a:rPr>
              <a:t>Techcrunch</a:t>
            </a:r>
            <a:r>
              <a:rPr lang="fr-FR" sz="900" i="1" dirty="0">
                <a:effectLst/>
              </a:rPr>
              <a:t>.</a:t>
            </a:r>
            <a:r>
              <a:rPr lang="fr-FR" sz="900" dirty="0">
                <a:effectLst/>
              </a:rPr>
              <a:t> 4/11/2015. [en ligne]. Disponible sur :  </a:t>
            </a:r>
            <a:r>
              <a:rPr lang="fr-FR" sz="900" dirty="0">
                <a:effectLst/>
                <a:hlinkClick r:id="rId17"/>
              </a:rPr>
              <a:t>http://techcrunch.com/2015/11/04/academia-a-startup-that-hosts-scientific-papers-looks-to-score-the-best-studies</a:t>
            </a:r>
            <a:r>
              <a:rPr lang="fr-FR" sz="900" dirty="0" smtClean="0">
                <a:effectLst/>
                <a:hlinkClick r:id="rId17"/>
              </a:rPr>
              <a:t>/</a:t>
            </a:r>
            <a:r>
              <a:rPr lang="fr-FR" sz="900" dirty="0" smtClean="0">
                <a:effectLst/>
              </a:rPr>
              <a:t>.</a:t>
            </a:r>
          </a:p>
          <a:p>
            <a:pPr marL="177800" indent="-177800">
              <a:lnSpc>
                <a:spcPct val="120000"/>
              </a:lnSpc>
              <a:spcBef>
                <a:spcPts val="0"/>
              </a:spcBef>
              <a:spcAft>
                <a:spcPts val="0"/>
              </a:spcAft>
              <a:buNone/>
            </a:pPr>
            <a:r>
              <a:rPr lang="en-US" sz="900" dirty="0" err="1">
                <a:effectLst/>
              </a:rPr>
              <a:t>Björn</a:t>
            </a:r>
            <a:r>
              <a:rPr lang="en-US" sz="900" dirty="0">
                <a:effectLst/>
              </a:rPr>
              <a:t> </a:t>
            </a:r>
            <a:r>
              <a:rPr lang="en-US" sz="900" dirty="0" err="1">
                <a:effectLst/>
              </a:rPr>
              <a:t>Hammarfelt</a:t>
            </a:r>
            <a:r>
              <a:rPr lang="en-US" sz="900" dirty="0">
                <a:effectLst/>
              </a:rPr>
              <a:t>. « Using altmetrics for assessing research impact in the humanities ». </a:t>
            </a:r>
            <a:r>
              <a:rPr lang="fr-FR" sz="900" i="1" dirty="0" err="1">
                <a:effectLst/>
              </a:rPr>
              <a:t>Scientometrics</a:t>
            </a:r>
            <a:r>
              <a:rPr lang="fr-FR" sz="900" dirty="0">
                <a:effectLst/>
              </a:rPr>
              <a:t>. 101(2), mars 2014. p. 1419-1430. [Version </a:t>
            </a:r>
            <a:r>
              <a:rPr lang="fr-FR" sz="900" i="1" dirty="0" err="1">
                <a:effectLst/>
              </a:rPr>
              <a:t>peer-reviewed</a:t>
            </a:r>
            <a:r>
              <a:rPr lang="fr-FR" sz="900" dirty="0">
                <a:effectLst/>
              </a:rPr>
              <a:t>]. Disponible sur : </a:t>
            </a:r>
            <a:r>
              <a:rPr lang="fr-FR" sz="900" u="sng" dirty="0">
                <a:effectLst/>
                <a:hlinkClick r:id="rId18"/>
              </a:rPr>
              <a:t>http://www.diva-portal.org/smash/get/diva2:703046/FULLTEXT01.pdf</a:t>
            </a:r>
            <a:r>
              <a:rPr lang="fr-FR" sz="900" dirty="0" smtClean="0">
                <a:effectLst/>
              </a:rPr>
              <a:t>.</a:t>
            </a:r>
          </a:p>
          <a:p>
            <a:pPr marL="177800" indent="-177800">
              <a:lnSpc>
                <a:spcPct val="120000"/>
              </a:lnSpc>
              <a:spcBef>
                <a:spcPts val="0"/>
              </a:spcBef>
              <a:spcAft>
                <a:spcPts val="0"/>
              </a:spcAft>
              <a:buNone/>
            </a:pPr>
            <a:r>
              <a:rPr lang="en-US" sz="900" dirty="0">
                <a:latin typeface="Arial" panose="020B0604020202020204" pitchFamily="34" charset="0"/>
                <a:cs typeface="Arial" panose="020B0604020202020204" pitchFamily="34" charset="0"/>
              </a:rPr>
              <a:t>Alberto Martín-Martín et al. </a:t>
            </a:r>
            <a:r>
              <a:rPr lang="fr-FR" sz="900" dirty="0">
                <a:effectLst/>
              </a:rPr>
              <a:t>« </a:t>
            </a:r>
            <a:r>
              <a:rPr lang="en-US" sz="900" dirty="0">
                <a:latin typeface="Arial" panose="020B0604020202020204" pitchFamily="34" charset="0"/>
                <a:cs typeface="Arial" panose="020B0604020202020204" pitchFamily="34" charset="0"/>
              </a:rPr>
              <a:t>The counting house, measuring those who count : Presence of </a:t>
            </a:r>
            <a:r>
              <a:rPr lang="en-US" sz="900" dirty="0" err="1">
                <a:latin typeface="Arial" panose="020B0604020202020204" pitchFamily="34" charset="0"/>
                <a:cs typeface="Arial" panose="020B0604020202020204" pitchFamily="34" charset="0"/>
              </a:rPr>
              <a:t>bbibliometrics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scientometrics</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informetrics</a:t>
            </a:r>
            <a:r>
              <a:rPr lang="en-US" sz="900" dirty="0">
                <a:latin typeface="Arial" panose="020B0604020202020204" pitchFamily="34" charset="0"/>
                <a:cs typeface="Arial" panose="020B0604020202020204" pitchFamily="34" charset="0"/>
              </a:rPr>
              <a:t>, webometrics and altmetrics in Google Scholar Citations, </a:t>
            </a:r>
            <a:r>
              <a:rPr lang="en-US" sz="900" dirty="0" err="1">
                <a:latin typeface="Arial" panose="020B0604020202020204" pitchFamily="34" charset="0"/>
                <a:cs typeface="Arial" panose="020B0604020202020204" pitchFamily="34" charset="0"/>
              </a:rPr>
              <a:t>ResearcherID</a:t>
            </a:r>
            <a:r>
              <a:rPr lang="en-US" sz="900" dirty="0">
                <a:latin typeface="Arial" panose="020B0604020202020204" pitchFamily="34" charset="0"/>
                <a:cs typeface="Arial" panose="020B0604020202020204" pitchFamily="34" charset="0"/>
              </a:rPr>
              <a:t>, ResearchGate, </a:t>
            </a:r>
            <a:r>
              <a:rPr lang="en-US" sz="900" dirty="0" err="1">
                <a:latin typeface="Arial" panose="020B0604020202020204" pitchFamily="34" charset="0"/>
                <a:cs typeface="Arial" panose="020B0604020202020204" pitchFamily="34" charset="0"/>
              </a:rPr>
              <a:t>Mendeley</a:t>
            </a:r>
            <a:r>
              <a:rPr lang="en-US" sz="900" dirty="0">
                <a:latin typeface="Arial" panose="020B0604020202020204" pitchFamily="34" charset="0"/>
                <a:cs typeface="Arial" panose="020B0604020202020204" pitchFamily="34" charset="0"/>
              </a:rPr>
              <a:t>,&amp; Twitter</a:t>
            </a:r>
            <a:r>
              <a:rPr lang="fr-FR" sz="900" dirty="0"/>
              <a:t> ».</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EC3  Working  Papers,21.19/01/2015</a:t>
            </a:r>
            <a:r>
              <a:rPr lang="en-US" sz="900" dirty="0">
                <a:latin typeface="Arial" panose="020B0604020202020204" pitchFamily="34" charset="0"/>
                <a:cs typeface="Arial" panose="020B0604020202020204" pitchFamily="34" charset="0"/>
              </a:rPr>
              <a:t>. 60 p. </a:t>
            </a:r>
            <a:r>
              <a:rPr lang="fr-FR" sz="900" dirty="0">
                <a:effectLst/>
              </a:rPr>
              <a:t>[en ligne]. Disponible sur : </a:t>
            </a:r>
            <a:r>
              <a:rPr lang="fr-FR" sz="900" dirty="0">
                <a:hlinkClick r:id="rId19"/>
              </a:rPr>
              <a:t>http://arxiv.org/ftp/arxiv/papers/1602/1602.02412.pdf</a:t>
            </a:r>
            <a:r>
              <a:rPr lang="fr-FR" sz="900" dirty="0"/>
              <a:t>.  </a:t>
            </a:r>
            <a:endParaRPr lang="en-US" sz="900" dirty="0">
              <a:latin typeface="Arial" panose="020B0604020202020204" pitchFamily="34" charset="0"/>
              <a:cs typeface="Arial" panose="020B0604020202020204" pitchFamily="34" charset="0"/>
            </a:endParaRPr>
          </a:p>
          <a:p>
            <a:pPr marL="177800" indent="-177800">
              <a:lnSpc>
                <a:spcPct val="120000"/>
              </a:lnSpc>
              <a:spcBef>
                <a:spcPts val="0"/>
              </a:spcBef>
              <a:spcAft>
                <a:spcPts val="0"/>
              </a:spcAft>
              <a:buNone/>
            </a:pPr>
            <a:endParaRPr lang="en-US" sz="900" dirty="0">
              <a:latin typeface="Arial" panose="020B0604020202020204" pitchFamily="34" charset="0"/>
              <a:cs typeface="Arial" panose="020B0604020202020204" pitchFamily="34" charset="0"/>
            </a:endParaRPr>
          </a:p>
          <a:p>
            <a:pPr marL="177800" indent="-177800">
              <a:lnSpc>
                <a:spcPct val="120000"/>
              </a:lnSpc>
              <a:spcBef>
                <a:spcPts val="0"/>
              </a:spcBef>
              <a:spcAft>
                <a:spcPts val="0"/>
              </a:spcAft>
              <a:buNone/>
            </a:pPr>
            <a:endParaRPr lang="fr-FR" sz="1000" dirty="0">
              <a:effectLst/>
            </a:endParaRPr>
          </a:p>
          <a:p>
            <a:pPr marL="177800" indent="-177800">
              <a:lnSpc>
                <a:spcPct val="120000"/>
              </a:lnSpc>
              <a:spcBef>
                <a:spcPts val="0"/>
              </a:spcBef>
              <a:spcAft>
                <a:spcPts val="0"/>
              </a:spcAft>
              <a:buNone/>
            </a:pPr>
            <a:endParaRPr lang="fr-FR" sz="1000" dirty="0" smtClean="0">
              <a:effectLst/>
            </a:endParaRPr>
          </a:p>
        </p:txBody>
      </p:sp>
    </p:spTree>
    <p:extLst>
      <p:ext uri="{BB962C8B-B14F-4D97-AF65-F5344CB8AC3E}">
        <p14:creationId xmlns:p14="http://schemas.microsoft.com/office/powerpoint/2010/main" val="1146407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2100" y="254000"/>
            <a:ext cx="8572500" cy="6459220"/>
          </a:xfrm>
        </p:spPr>
        <p:txBody>
          <a:bodyPr>
            <a:noAutofit/>
          </a:bodyPr>
          <a:lstStyle/>
          <a:p>
            <a:pPr marL="177800" indent="-177800">
              <a:lnSpc>
                <a:spcPct val="120000"/>
              </a:lnSpc>
              <a:spcBef>
                <a:spcPts val="0"/>
              </a:spcBef>
              <a:spcAft>
                <a:spcPts val="0"/>
              </a:spcAft>
              <a:buNone/>
            </a:pPr>
            <a:r>
              <a:rPr lang="fr-FR" sz="900" dirty="0" err="1"/>
              <a:t>Helge</a:t>
            </a:r>
            <a:r>
              <a:rPr lang="fr-FR" sz="900" dirty="0"/>
              <a:t> Peters. « </a:t>
            </a:r>
            <a:r>
              <a:rPr lang="en-US" sz="900" dirty="0"/>
              <a:t>A quick glance at business models of academic social networking services</a:t>
            </a:r>
            <a:r>
              <a:rPr lang="fr-FR" sz="900" dirty="0"/>
              <a:t> ». </a:t>
            </a:r>
            <a:r>
              <a:rPr lang="fr-FR" sz="900" i="1" dirty="0" err="1"/>
              <a:t>Hybrid</a:t>
            </a:r>
            <a:r>
              <a:rPr lang="fr-FR" sz="900" i="1" dirty="0"/>
              <a:t> </a:t>
            </a:r>
            <a:r>
              <a:rPr lang="fr-FR" sz="900" i="1" dirty="0" err="1"/>
              <a:t>publishing</a:t>
            </a:r>
            <a:r>
              <a:rPr lang="fr-FR" sz="900" i="1" dirty="0"/>
              <a:t> lab</a:t>
            </a:r>
            <a:r>
              <a:rPr lang="fr-FR" sz="900" dirty="0"/>
              <a:t>. 21/01/2013. [en ligne]. </a:t>
            </a:r>
            <a:r>
              <a:rPr lang="fr-FR" sz="900"/>
              <a:t>Disponible sur : </a:t>
            </a:r>
            <a:r>
              <a:rPr lang="fr-FR" sz="900">
                <a:hlinkClick r:id="rId3"/>
              </a:rPr>
              <a:t>http://hybridpublishing.org/2013/01/a-quick-glance-at-business-models-of-academic-social-networking-services/</a:t>
            </a:r>
            <a:r>
              <a:rPr lang="fr-FR" sz="900"/>
              <a:t>. </a:t>
            </a:r>
          </a:p>
          <a:p>
            <a:pPr marL="177800" indent="-177800">
              <a:lnSpc>
                <a:spcPct val="120000"/>
              </a:lnSpc>
              <a:spcBef>
                <a:spcPts val="0"/>
              </a:spcBef>
              <a:spcAft>
                <a:spcPts val="0"/>
              </a:spcAft>
              <a:buNone/>
            </a:pPr>
            <a:r>
              <a:rPr lang="en-US" sz="900" smtClean="0">
                <a:latin typeface="Arial" panose="020B0604020202020204" pitchFamily="34" charset="0"/>
                <a:cs typeface="Arial" panose="020B0604020202020204" pitchFamily="34" charset="0"/>
              </a:rPr>
              <a:t>Alex </a:t>
            </a:r>
            <a:r>
              <a:rPr lang="en-US" sz="900" dirty="0" err="1">
                <a:latin typeface="Arial" panose="020B0604020202020204" pitchFamily="34" charset="0"/>
                <a:cs typeface="Arial" panose="020B0604020202020204" pitchFamily="34" charset="0"/>
              </a:rPr>
              <a:t>Rushforth</a:t>
            </a:r>
            <a:r>
              <a:rPr lang="en-US" sz="900" dirty="0">
                <a:latin typeface="Arial" panose="020B0604020202020204" pitchFamily="34" charset="0"/>
                <a:cs typeface="Arial" panose="020B0604020202020204" pitchFamily="34" charset="0"/>
              </a:rPr>
              <a:t>. </a:t>
            </a:r>
            <a:r>
              <a:rPr lang="fr-FR" sz="900" dirty="0">
                <a:effectLst/>
              </a:rPr>
              <a:t>« </a:t>
            </a:r>
            <a:r>
              <a:rPr lang="en-US" sz="900" dirty="0">
                <a:latin typeface="Arial" panose="020B0604020202020204" pitchFamily="34" charset="0"/>
                <a:cs typeface="Arial" panose="020B0604020202020204" pitchFamily="34" charset="0"/>
              </a:rPr>
              <a:t>The Facebook-</a:t>
            </a:r>
            <a:r>
              <a:rPr lang="en-US" sz="900" dirty="0" err="1">
                <a:latin typeface="Arial" panose="020B0604020202020204" pitchFamily="34" charset="0"/>
                <a:cs typeface="Arial" panose="020B0604020202020204" pitchFamily="34" charset="0"/>
              </a:rPr>
              <a:t>ization</a:t>
            </a:r>
            <a:r>
              <a:rPr lang="en-US" sz="900" dirty="0">
                <a:latin typeface="Arial" panose="020B0604020202020204" pitchFamily="34" charset="0"/>
                <a:cs typeface="Arial" panose="020B0604020202020204" pitchFamily="34" charset="0"/>
              </a:rPr>
              <a:t> of academic reputation. ? </a:t>
            </a:r>
            <a:r>
              <a:rPr lang="fr-FR" sz="900" dirty="0"/>
              <a:t>»</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The citation culture. </a:t>
            </a:r>
            <a:r>
              <a:rPr lang="en-US" sz="900" dirty="0">
                <a:latin typeface="Arial" panose="020B0604020202020204" pitchFamily="34" charset="0"/>
                <a:cs typeface="Arial" panose="020B0604020202020204" pitchFamily="34" charset="0"/>
              </a:rPr>
              <a:t>28/10/2015. </a:t>
            </a:r>
            <a:r>
              <a:rPr lang="en-US" sz="900" dirty="0">
                <a:effectLst/>
              </a:rPr>
              <a:t>[</a:t>
            </a:r>
            <a:r>
              <a:rPr lang="en-US" sz="900" dirty="0" err="1">
                <a:effectLst/>
              </a:rPr>
              <a:t>en</a:t>
            </a:r>
            <a:r>
              <a:rPr lang="en-US" sz="900" dirty="0">
                <a:effectLst/>
              </a:rPr>
              <a:t> </a:t>
            </a:r>
            <a:r>
              <a:rPr lang="en-US" sz="900" dirty="0" err="1">
                <a:effectLst/>
              </a:rPr>
              <a:t>ligne</a:t>
            </a:r>
            <a:r>
              <a:rPr lang="en-US" sz="900" dirty="0">
                <a:effectLst/>
              </a:rPr>
              <a:t>]. </a:t>
            </a:r>
            <a:r>
              <a:rPr lang="en-US" sz="900" dirty="0" err="1">
                <a:effectLst/>
              </a:rPr>
              <a:t>Disponible</a:t>
            </a:r>
            <a:r>
              <a:rPr lang="en-US" sz="900" dirty="0">
                <a:effectLst/>
              </a:rPr>
              <a:t> sur : </a:t>
            </a:r>
            <a:r>
              <a:rPr lang="en-US" sz="900" dirty="0">
                <a:latin typeface="Arial" panose="020B0604020202020204" pitchFamily="34" charset="0"/>
                <a:cs typeface="Arial" panose="020B0604020202020204" pitchFamily="34" charset="0"/>
                <a:hlinkClick r:id="rId4"/>
              </a:rPr>
              <a:t>https://citationculture.wordpress.com/2015/10/28/the-facebook-ization-of-academic-reputation/</a:t>
            </a:r>
            <a:r>
              <a:rPr lang="en-US" sz="900" dirty="0">
                <a:latin typeface="Arial" panose="020B0604020202020204" pitchFamily="34" charset="0"/>
                <a:cs typeface="Arial" panose="020B0604020202020204" pitchFamily="34" charset="0"/>
              </a:rPr>
              <a:t>.  </a:t>
            </a:r>
            <a:endParaRPr lang="fr-FR" sz="900" dirty="0">
              <a:latin typeface="Arial" panose="020B0604020202020204" pitchFamily="34" charset="0"/>
              <a:cs typeface="Arial" panose="020B0604020202020204" pitchFamily="34" charset="0"/>
            </a:endParaRPr>
          </a:p>
          <a:p>
            <a:pPr marL="177800" indent="-177800">
              <a:lnSpc>
                <a:spcPct val="120000"/>
              </a:lnSpc>
              <a:spcBef>
                <a:spcPts val="0"/>
              </a:spcBef>
              <a:spcAft>
                <a:spcPts val="0"/>
              </a:spcAft>
              <a:buNone/>
            </a:pPr>
            <a:r>
              <a:rPr lang="fr-FR" sz="900" dirty="0" smtClean="0">
                <a:latin typeface="Arial" panose="020B0604020202020204" pitchFamily="34" charset="0"/>
                <a:cs typeface="Arial" panose="020B0604020202020204" pitchFamily="34" charset="0"/>
              </a:rPr>
              <a:t>Stéphanie </a:t>
            </a:r>
            <a:r>
              <a:rPr lang="fr-FR" sz="900" dirty="0" err="1">
                <a:latin typeface="Arial" panose="020B0604020202020204" pitchFamily="34" charset="0"/>
                <a:cs typeface="Arial" panose="020B0604020202020204" pitchFamily="34" charset="0"/>
              </a:rPr>
              <a:t>Vignier</a:t>
            </a:r>
            <a:r>
              <a:rPr lang="fr-FR" sz="900" dirty="0">
                <a:latin typeface="Arial" panose="020B0604020202020204" pitchFamily="34" charset="0"/>
                <a:cs typeface="Arial" panose="020B0604020202020204" pitchFamily="34" charset="0"/>
              </a:rPr>
              <a:t>, Monique Joly et Christine </a:t>
            </a:r>
            <a:r>
              <a:rPr lang="fr-FR" sz="900" dirty="0" err="1">
                <a:latin typeface="Arial" panose="020B0604020202020204" pitchFamily="34" charset="0"/>
                <a:cs typeface="Arial" panose="020B0604020202020204" pitchFamily="34" charset="0"/>
              </a:rPr>
              <a:t>Okret-Manville</a:t>
            </a:r>
            <a:r>
              <a:rPr lang="fr-FR" sz="900" dirty="0">
                <a:latin typeface="Arial" panose="020B0604020202020204" pitchFamily="34" charset="0"/>
                <a:cs typeface="Arial" panose="020B0604020202020204" pitchFamily="34" charset="0"/>
              </a:rPr>
              <a:t>.  </a:t>
            </a:r>
            <a:r>
              <a:rPr lang="fr-FR" sz="900" i="1" dirty="0">
                <a:latin typeface="Arial" panose="020B0604020202020204" pitchFamily="34" charset="0"/>
                <a:cs typeface="Arial" panose="020B0604020202020204" pitchFamily="34" charset="0"/>
              </a:rPr>
              <a:t>Réseaux sociaux de la recherche et Open Access. Perception des chercheurs. Etude exploratoire</a:t>
            </a:r>
            <a:r>
              <a:rPr lang="fr-FR" sz="900" dirty="0">
                <a:latin typeface="Arial" panose="020B0604020202020204" pitchFamily="34" charset="0"/>
                <a:cs typeface="Arial" panose="020B0604020202020204" pitchFamily="34" charset="0"/>
              </a:rPr>
              <a:t>. Etude Couperin. 11/2014. 61 p. [en ligne]. Disponible sur : </a:t>
            </a:r>
            <a:r>
              <a:rPr lang="fr-FR" sz="900" dirty="0">
                <a:latin typeface="Arial" panose="020B0604020202020204" pitchFamily="34" charset="0"/>
                <a:cs typeface="Arial" panose="020B0604020202020204" pitchFamily="34" charset="0"/>
                <a:hlinkClick r:id="rId5"/>
              </a:rPr>
              <a:t>http://</a:t>
            </a:r>
            <a:r>
              <a:rPr lang="fr-FR" sz="900" dirty="0" smtClean="0">
                <a:latin typeface="Arial" panose="020B0604020202020204" pitchFamily="34" charset="0"/>
                <a:cs typeface="Arial" panose="020B0604020202020204" pitchFamily="34" charset="0"/>
                <a:hlinkClick r:id="rId5"/>
              </a:rPr>
              <a:t>couperin.org/images/stories/openaire/Couperin_RSDR%20et%20OA_Etude%20exploratoire_2014.pdf</a:t>
            </a:r>
            <a:endParaRPr lang="fr-FR" sz="900" dirty="0" smtClean="0">
              <a:latin typeface="Arial" panose="020B0604020202020204" pitchFamily="34" charset="0"/>
              <a:cs typeface="Arial" panose="020B0604020202020204" pitchFamily="34" charset="0"/>
            </a:endParaRPr>
          </a:p>
          <a:p>
            <a:pPr marL="177800" indent="-177800">
              <a:lnSpc>
                <a:spcPct val="120000"/>
              </a:lnSpc>
              <a:spcBef>
                <a:spcPts val="0"/>
              </a:spcBef>
              <a:spcAft>
                <a:spcPts val="0"/>
              </a:spcAft>
              <a:buNone/>
            </a:pPr>
            <a:r>
              <a:rPr lang="fr-FR" sz="900" dirty="0"/>
              <a:t>Carl Zimmer, traduit par Yann Champion. « Comment Twitter a changé la science ». </a:t>
            </a:r>
            <a:r>
              <a:rPr lang="fr-FR" sz="900" i="1" dirty="0"/>
              <a:t>Slate</a:t>
            </a:r>
            <a:r>
              <a:rPr lang="fr-FR" sz="900" dirty="0"/>
              <a:t>. 10/06/2011. [en ligne]. Disponible sur : </a:t>
            </a:r>
            <a:r>
              <a:rPr lang="fr-FR" sz="900" dirty="0">
                <a:hlinkClick r:id="rId6"/>
              </a:rPr>
              <a:t>http://www.slate.fr/story/39111/twitter-science-arsenic-nasa-extraterrestre</a:t>
            </a:r>
            <a:r>
              <a:rPr lang="fr-FR" sz="900" dirty="0"/>
              <a:t>. </a:t>
            </a:r>
            <a:endParaRPr lang="fr-FR" sz="900" dirty="0" smtClean="0"/>
          </a:p>
          <a:p>
            <a:pPr marL="177800" indent="-177800">
              <a:lnSpc>
                <a:spcPct val="120000"/>
              </a:lnSpc>
              <a:spcBef>
                <a:spcPts val="0"/>
              </a:spcBef>
              <a:spcAft>
                <a:spcPts val="0"/>
              </a:spcAft>
              <a:buNone/>
            </a:pPr>
            <a:endParaRPr lang="fr-FR" sz="900" dirty="0"/>
          </a:p>
          <a:p>
            <a:pPr marL="0" indent="0">
              <a:lnSpc>
                <a:spcPct val="120000"/>
              </a:lnSpc>
              <a:buNone/>
            </a:pPr>
            <a:r>
              <a:rPr lang="fr-FR" sz="900" b="1" i="1" dirty="0">
                <a:effectLst/>
              </a:rPr>
              <a:t>sur les institutions</a:t>
            </a:r>
          </a:p>
          <a:p>
            <a:pPr marL="177800" indent="-177800">
              <a:lnSpc>
                <a:spcPct val="120000"/>
              </a:lnSpc>
              <a:spcBef>
                <a:spcPts val="0"/>
              </a:spcBef>
              <a:spcAft>
                <a:spcPts val="0"/>
              </a:spcAft>
              <a:buNone/>
            </a:pPr>
            <a:r>
              <a:rPr lang="en-US" sz="900" dirty="0" smtClean="0">
                <a:effectLst/>
              </a:rPr>
              <a:t>Stacy </a:t>
            </a:r>
            <a:r>
              <a:rPr lang="en-US" sz="900" dirty="0" err="1">
                <a:effectLst/>
              </a:rPr>
              <a:t>Konkiel</a:t>
            </a:r>
            <a:r>
              <a:rPr lang="en-US" sz="900" dirty="0">
                <a:effectLst/>
              </a:rPr>
              <a:t>, Cassidy R. Sugimoto, and Sierra Williams. « The use of altmetrics in promotion and tenure ». </a:t>
            </a:r>
            <a:r>
              <a:rPr lang="fr-FR" sz="900" i="1" dirty="0">
                <a:effectLst/>
              </a:rPr>
              <a:t>EDUCAUSE </a:t>
            </a:r>
            <a:r>
              <a:rPr lang="fr-FR" sz="900" i="1" dirty="0" err="1">
                <a:effectLst/>
              </a:rPr>
              <a:t>review</a:t>
            </a:r>
            <a:r>
              <a:rPr lang="fr-FR" sz="900" i="1" dirty="0">
                <a:effectLst/>
              </a:rPr>
              <a:t>. </a:t>
            </a:r>
            <a:r>
              <a:rPr lang="fr-FR" sz="900" dirty="0">
                <a:effectLst/>
              </a:rPr>
              <a:t>vol. 51, n°2 (</a:t>
            </a:r>
            <a:r>
              <a:rPr lang="fr-FR" sz="900" dirty="0" err="1">
                <a:effectLst/>
              </a:rPr>
              <a:t>march</a:t>
            </a:r>
            <a:r>
              <a:rPr lang="fr-FR" sz="900" dirty="0">
                <a:effectLst/>
              </a:rPr>
              <a:t>/	</a:t>
            </a:r>
            <a:r>
              <a:rPr lang="fr-FR" sz="900" dirty="0" err="1">
                <a:effectLst/>
              </a:rPr>
              <a:t>april</a:t>
            </a:r>
            <a:r>
              <a:rPr lang="fr-FR" sz="900" dirty="0">
                <a:effectLst/>
              </a:rPr>
              <a:t> 2016). [en ligne]. Disponible sur : </a:t>
            </a:r>
            <a:r>
              <a:rPr lang="fr-FR" sz="900" dirty="0">
                <a:effectLst/>
                <a:hlinkClick r:id="rId7"/>
              </a:rPr>
              <a:t>http://er.educause.edu/articles/2016/3/the-use-of-altmetrics-in-promotion-and-tenure</a:t>
            </a:r>
            <a:r>
              <a:rPr lang="fr-FR" sz="900" dirty="0">
                <a:effectLst/>
              </a:rPr>
              <a:t>. </a:t>
            </a:r>
            <a:endParaRPr lang="fr-FR" sz="900" dirty="0" smtClean="0">
              <a:effectLst/>
            </a:endParaRPr>
          </a:p>
          <a:p>
            <a:pPr marL="182563" indent="-146050">
              <a:lnSpc>
                <a:spcPct val="120000"/>
              </a:lnSpc>
              <a:spcBef>
                <a:spcPts val="0"/>
              </a:spcBef>
              <a:spcAft>
                <a:spcPts val="0"/>
              </a:spcAft>
              <a:buNone/>
            </a:pPr>
            <a:r>
              <a:rPr lang="en-US" sz="900" dirty="0">
                <a:effectLst/>
              </a:rPr>
              <a:t>Heather </a:t>
            </a:r>
            <a:r>
              <a:rPr lang="en-US" sz="900" dirty="0" err="1">
                <a:effectLst/>
              </a:rPr>
              <a:t>Piwowar</a:t>
            </a:r>
            <a:r>
              <a:rPr lang="en-US" sz="900" dirty="0">
                <a:effectLst/>
              </a:rPr>
              <a:t> and Jason </a:t>
            </a:r>
            <a:r>
              <a:rPr lang="en-US" sz="900" dirty="0" err="1">
                <a:effectLst/>
              </a:rPr>
              <a:t>Priem</a:t>
            </a:r>
            <a:r>
              <a:rPr lang="en-US" sz="900" dirty="0">
                <a:effectLst/>
              </a:rPr>
              <a:t>. « The Power of Altmetrics on a CV ». </a:t>
            </a:r>
            <a:r>
              <a:rPr lang="en-US" sz="900" i="1" dirty="0">
                <a:effectLst/>
              </a:rPr>
              <a:t>ASIS&amp;T</a:t>
            </a:r>
            <a:r>
              <a:rPr lang="en-US" sz="900" dirty="0">
                <a:effectLst/>
              </a:rPr>
              <a:t>. </a:t>
            </a:r>
            <a:r>
              <a:rPr lang="en-US" sz="900" dirty="0" err="1">
                <a:effectLst/>
              </a:rPr>
              <a:t>avril-mai</a:t>
            </a:r>
            <a:r>
              <a:rPr lang="en-US" sz="900" dirty="0">
                <a:effectLst/>
              </a:rPr>
              <a:t> 2013. [</a:t>
            </a:r>
            <a:r>
              <a:rPr lang="en-US" sz="900" dirty="0" err="1">
                <a:effectLst/>
              </a:rPr>
              <a:t>en</a:t>
            </a:r>
            <a:r>
              <a:rPr lang="en-US" sz="900" dirty="0">
                <a:effectLst/>
              </a:rPr>
              <a:t> </a:t>
            </a:r>
            <a:r>
              <a:rPr lang="en-US" sz="900" dirty="0" err="1">
                <a:effectLst/>
              </a:rPr>
              <a:t>ligne</a:t>
            </a:r>
            <a:r>
              <a:rPr lang="en-US" sz="900" dirty="0">
                <a:effectLst/>
              </a:rPr>
              <a:t>]. </a:t>
            </a:r>
            <a:r>
              <a:rPr lang="fr-FR" sz="900" dirty="0">
                <a:effectLst/>
              </a:rPr>
              <a:t>Disponible sur : </a:t>
            </a:r>
            <a:r>
              <a:rPr lang="fr-FR" sz="900" u="sng" dirty="0">
                <a:effectLst/>
                <a:hlinkClick r:id="rId8"/>
              </a:rPr>
              <a:t>http://www.asis.org/Bulletin/Apr-13/AprMay13_Piwowar_Priem.html</a:t>
            </a:r>
            <a:r>
              <a:rPr lang="fr-FR" sz="900" dirty="0">
                <a:effectLst/>
              </a:rPr>
              <a:t>.</a:t>
            </a:r>
            <a:endParaRPr lang="fr-FR" sz="900" dirty="0" smtClean="0">
              <a:effectLst/>
            </a:endParaRPr>
          </a:p>
          <a:p>
            <a:pPr marL="182563" indent="-146050">
              <a:lnSpc>
                <a:spcPct val="120000"/>
              </a:lnSpc>
              <a:spcBef>
                <a:spcPts val="0"/>
              </a:spcBef>
              <a:spcAft>
                <a:spcPts val="0"/>
              </a:spcAft>
              <a:buNone/>
            </a:pPr>
            <a:r>
              <a:rPr lang="fr-FR" sz="900" dirty="0" smtClean="0">
                <a:effectLst/>
              </a:rPr>
              <a:t>James </a:t>
            </a:r>
            <a:r>
              <a:rPr lang="fr-FR" sz="900" dirty="0" err="1">
                <a:effectLst/>
              </a:rPr>
              <a:t>Wildson</a:t>
            </a:r>
            <a:r>
              <a:rPr lang="fr-FR" sz="900" dirty="0">
                <a:effectLst/>
              </a:rPr>
              <a:t> et al. </a:t>
            </a:r>
            <a:r>
              <a:rPr lang="en-US" sz="900" i="1" dirty="0">
                <a:effectLst/>
              </a:rPr>
              <a:t>The metric tide. Report of the Independent review of the role of metrics in research assessment and management. </a:t>
            </a:r>
            <a:r>
              <a:rPr lang="en-US" sz="900" dirty="0">
                <a:effectLst/>
              </a:rPr>
              <a:t>Rapport. 2015. 178 p. </a:t>
            </a:r>
            <a:r>
              <a:rPr lang="fr-FR" sz="900" dirty="0">
                <a:effectLst/>
              </a:rPr>
              <a:t>[en ligne]. Disponible sur : </a:t>
            </a:r>
            <a:r>
              <a:rPr lang="en-US" sz="900" dirty="0">
                <a:effectLst/>
                <a:hlinkClick r:id="rId9"/>
              </a:rPr>
              <a:t>http://www.hefce.ac.uk/pubs/rereports/Year/2015/metrictide/Title,104463,en.html</a:t>
            </a:r>
            <a:r>
              <a:rPr lang="en-US" sz="900" dirty="0">
                <a:effectLst/>
              </a:rPr>
              <a:t> </a:t>
            </a:r>
            <a:endParaRPr lang="en-US" sz="900" dirty="0" smtClean="0">
              <a:effectLst/>
            </a:endParaRPr>
          </a:p>
          <a:p>
            <a:pPr marL="182563" indent="-146050">
              <a:lnSpc>
                <a:spcPct val="120000"/>
              </a:lnSpc>
              <a:spcBef>
                <a:spcPts val="0"/>
              </a:spcBef>
              <a:spcAft>
                <a:spcPts val="0"/>
              </a:spcAft>
              <a:buNone/>
            </a:pPr>
            <a:endParaRPr lang="en-US" sz="900" dirty="0">
              <a:effectLst/>
            </a:endParaRPr>
          </a:p>
          <a:p>
            <a:pPr marL="0" indent="0">
              <a:lnSpc>
                <a:spcPct val="120000"/>
              </a:lnSpc>
              <a:buNone/>
            </a:pPr>
            <a:r>
              <a:rPr lang="fr-FR" sz="900" b="1" i="1" dirty="0">
                <a:effectLst/>
              </a:rPr>
              <a:t>sur les bibliothèques et centres de documentation</a:t>
            </a:r>
          </a:p>
          <a:p>
            <a:pPr marL="177800" indent="-177800">
              <a:lnSpc>
                <a:spcPct val="120000"/>
              </a:lnSpc>
              <a:spcBef>
                <a:spcPts val="0"/>
              </a:spcBef>
              <a:spcAft>
                <a:spcPts val="0"/>
              </a:spcAft>
              <a:buNone/>
            </a:pPr>
            <a:r>
              <a:rPr lang="fr-FR" sz="900" dirty="0">
                <a:effectLst/>
              </a:rPr>
              <a:t>Cat </a:t>
            </a:r>
            <a:r>
              <a:rPr lang="fr-FR" sz="900" dirty="0" err="1" smtClean="0">
                <a:effectLst/>
              </a:rPr>
              <a:t>Chimes</a:t>
            </a:r>
            <a:r>
              <a:rPr lang="fr-FR" sz="900" dirty="0">
                <a:effectLst/>
              </a:rPr>
              <a:t>. </a:t>
            </a:r>
            <a:r>
              <a:rPr lang="en-US" sz="900" dirty="0">
                <a:effectLst/>
              </a:rPr>
              <a:t>« Advice from a librarian : how to do successful altmetrics outreach ». </a:t>
            </a:r>
            <a:r>
              <a:rPr lang="en-US" sz="900" i="1" dirty="0">
                <a:effectLst/>
              </a:rPr>
              <a:t>Altmetric blog. </a:t>
            </a:r>
            <a:r>
              <a:rPr lang="en-US" sz="900" dirty="0">
                <a:effectLst/>
              </a:rPr>
              <a:t>9/06/2015. </a:t>
            </a:r>
            <a:r>
              <a:rPr lang="fr-FR" sz="900" dirty="0">
                <a:effectLst/>
              </a:rPr>
              <a:t>[en ligne]. Disponible sur : </a:t>
            </a:r>
            <a:r>
              <a:rPr lang="fr-FR" sz="900" u="sng" dirty="0">
                <a:effectLst/>
                <a:hlinkClick r:id="rId10"/>
              </a:rPr>
              <a:t>https://www.altmetric.com/blog/advice-from-a-librarian</a:t>
            </a:r>
            <a:r>
              <a:rPr lang="fr-FR" sz="900" u="sng" dirty="0" smtClean="0">
                <a:effectLst/>
                <a:hlinkClick r:id="rId10"/>
              </a:rPr>
              <a:t>/</a:t>
            </a:r>
            <a:r>
              <a:rPr lang="fr-FR" sz="900" dirty="0" smtClean="0">
                <a:effectLst/>
              </a:rPr>
              <a:t>.</a:t>
            </a:r>
          </a:p>
          <a:p>
            <a:pPr marL="177800" indent="-177800">
              <a:lnSpc>
                <a:spcPct val="120000"/>
              </a:lnSpc>
              <a:spcBef>
                <a:spcPts val="0"/>
              </a:spcBef>
              <a:spcAft>
                <a:spcPts val="0"/>
              </a:spcAft>
              <a:buNone/>
            </a:pPr>
            <a:r>
              <a:rPr lang="en-US" sz="900" dirty="0" err="1">
                <a:effectLst/>
              </a:rPr>
              <a:t>Impactstory</a:t>
            </a:r>
            <a:r>
              <a:rPr lang="en-US" sz="900" dirty="0">
                <a:effectLst/>
              </a:rPr>
              <a:t> team. « 4 things every librarian should do with altmetrics ». </a:t>
            </a:r>
            <a:r>
              <a:rPr lang="en-US" sz="900" i="1" dirty="0" err="1">
                <a:effectLst/>
              </a:rPr>
              <a:t>Impactstory</a:t>
            </a:r>
            <a:r>
              <a:rPr lang="en-US" sz="900" i="1" dirty="0">
                <a:effectLst/>
              </a:rPr>
              <a:t> blog</a:t>
            </a:r>
            <a:r>
              <a:rPr lang="en-US" sz="900" dirty="0">
                <a:effectLst/>
              </a:rPr>
              <a:t>. 25/06/2014. </a:t>
            </a:r>
            <a:r>
              <a:rPr lang="fr-FR" sz="900" dirty="0">
                <a:effectLst/>
              </a:rPr>
              <a:t>[en ligne]. Disponible sur : </a:t>
            </a:r>
            <a:r>
              <a:rPr lang="fr-FR" sz="900" u="sng" dirty="0">
                <a:effectLst/>
                <a:hlinkClick r:id="rId11"/>
              </a:rPr>
              <a:t>http://blog.impactstory.org/4-things-librarians-altmetrics/</a:t>
            </a:r>
            <a:r>
              <a:rPr lang="fr-FR" sz="900" dirty="0">
                <a:effectLst/>
              </a:rPr>
              <a:t>.</a:t>
            </a:r>
            <a:endParaRPr lang="fr-FR" sz="900" dirty="0" smtClean="0">
              <a:effectLst/>
            </a:endParaRPr>
          </a:p>
          <a:p>
            <a:pPr marL="177800" indent="-177800">
              <a:lnSpc>
                <a:spcPct val="120000"/>
              </a:lnSpc>
              <a:spcBef>
                <a:spcPts val="0"/>
              </a:spcBef>
              <a:spcAft>
                <a:spcPts val="0"/>
              </a:spcAft>
              <a:buNone/>
            </a:pPr>
            <a:r>
              <a:rPr lang="fr-FR" sz="900" dirty="0" smtClean="0">
                <a:effectLst/>
              </a:rPr>
              <a:t>Stacy </a:t>
            </a:r>
            <a:r>
              <a:rPr lang="fr-FR" sz="900" dirty="0" err="1" smtClean="0">
                <a:effectLst/>
              </a:rPr>
              <a:t>Konkiel</a:t>
            </a:r>
            <a:r>
              <a:rPr lang="fr-FR" sz="900" dirty="0" smtClean="0">
                <a:effectLst/>
              </a:rPr>
              <a:t>. </a:t>
            </a:r>
            <a:r>
              <a:rPr lang="fr-FR" sz="900" i="1" dirty="0" smtClean="0">
                <a:effectLst/>
              </a:rPr>
              <a:t>The </a:t>
            </a:r>
            <a:r>
              <a:rPr lang="fr-FR" sz="900" i="1" dirty="0" err="1" smtClean="0">
                <a:effectLst/>
              </a:rPr>
              <a:t>ultimate</a:t>
            </a:r>
            <a:r>
              <a:rPr lang="fr-FR" sz="900" i="1" dirty="0" smtClean="0">
                <a:effectLst/>
              </a:rPr>
              <a:t> guide to altmetrics (</a:t>
            </a:r>
            <a:r>
              <a:rPr lang="fr-FR" sz="900" i="1" dirty="0" err="1" smtClean="0">
                <a:effectLst/>
              </a:rPr>
              <a:t>researcher</a:t>
            </a:r>
            <a:r>
              <a:rPr lang="fr-FR" sz="900" i="1" dirty="0" smtClean="0">
                <a:effectLst/>
              </a:rPr>
              <a:t> </a:t>
            </a:r>
            <a:r>
              <a:rPr lang="fr-FR" sz="900" i="1" dirty="0" err="1" smtClean="0">
                <a:effectLst/>
              </a:rPr>
              <a:t>edition</a:t>
            </a:r>
            <a:r>
              <a:rPr lang="fr-FR" sz="900" i="1" dirty="0" smtClean="0">
                <a:effectLst/>
              </a:rPr>
              <a:t>). </a:t>
            </a:r>
            <a:r>
              <a:rPr lang="fr-FR" sz="900" dirty="0" smtClean="0">
                <a:effectLst/>
              </a:rPr>
              <a:t>Ensemble de fichiers pour </a:t>
            </a:r>
            <a:r>
              <a:rPr lang="fr-FR" sz="900" dirty="0" err="1" smtClean="0">
                <a:effectLst/>
              </a:rPr>
              <a:t>Libguides</a:t>
            </a:r>
            <a:r>
              <a:rPr lang="fr-FR" sz="900" dirty="0" smtClean="0">
                <a:effectLst/>
              </a:rPr>
              <a:t>, 2015. [en ligne]. </a:t>
            </a:r>
            <a:r>
              <a:rPr lang="fr-FR" sz="900" dirty="0">
                <a:effectLst/>
              </a:rPr>
              <a:t>Disponible sur : </a:t>
            </a:r>
            <a:r>
              <a:rPr lang="fr-FR" sz="900" dirty="0">
                <a:effectLst/>
                <a:hlinkClick r:id="rId12"/>
              </a:rPr>
              <a:t>https://figshare.com/articles/The_Ultimate_Guide_to_Altmetrics_for_researchers_/</a:t>
            </a:r>
            <a:r>
              <a:rPr lang="fr-FR" sz="900" dirty="0" smtClean="0">
                <a:effectLst/>
                <a:hlinkClick r:id="rId12"/>
              </a:rPr>
              <a:t>1342800</a:t>
            </a:r>
            <a:r>
              <a:rPr lang="fr-FR" sz="900" dirty="0" smtClean="0">
                <a:effectLst/>
              </a:rPr>
              <a:t>. Exemple de réalisation : </a:t>
            </a:r>
            <a:r>
              <a:rPr lang="fr-FR" sz="900" dirty="0"/>
              <a:t>Duke </a:t>
            </a:r>
            <a:r>
              <a:rPr lang="fr-FR" sz="900" dirty="0" err="1"/>
              <a:t>University-Medical</a:t>
            </a:r>
            <a:r>
              <a:rPr lang="fr-FR" sz="900" dirty="0"/>
              <a:t> center </a:t>
            </a:r>
            <a:r>
              <a:rPr lang="fr-FR" sz="900" dirty="0" err="1"/>
              <a:t>library</a:t>
            </a:r>
            <a:r>
              <a:rPr lang="fr-FR" sz="900" dirty="0"/>
              <a:t> &amp; archives : </a:t>
            </a:r>
            <a:r>
              <a:rPr lang="fr-FR" sz="900" dirty="0">
                <a:hlinkClick r:id="rId13"/>
              </a:rPr>
              <a:t>http://</a:t>
            </a:r>
            <a:r>
              <a:rPr lang="fr-FR" sz="900" dirty="0" smtClean="0">
                <a:hlinkClick r:id="rId13"/>
              </a:rPr>
              <a:t>guides.mclibrary.duke.edu/c.php?g=217135&amp;p=1434257</a:t>
            </a:r>
            <a:r>
              <a:rPr lang="fr-FR" sz="900" dirty="0" smtClean="0"/>
              <a:t>. </a:t>
            </a:r>
            <a:endParaRPr lang="fr-FR" sz="900" dirty="0">
              <a:effectLst/>
            </a:endParaRPr>
          </a:p>
          <a:p>
            <a:pPr marL="177800" indent="-177800">
              <a:lnSpc>
                <a:spcPct val="120000"/>
              </a:lnSpc>
              <a:spcBef>
                <a:spcPts val="0"/>
              </a:spcBef>
              <a:spcAft>
                <a:spcPts val="0"/>
              </a:spcAft>
              <a:buNone/>
            </a:pPr>
            <a:r>
              <a:rPr lang="fr-FR" sz="900" dirty="0" smtClean="0">
                <a:effectLst/>
              </a:rPr>
              <a:t>--, </a:t>
            </a:r>
            <a:r>
              <a:rPr lang="fr-FR" sz="900" dirty="0">
                <a:effectLst/>
              </a:rPr>
              <a:t>Michelle </a:t>
            </a:r>
            <a:r>
              <a:rPr lang="fr-FR" sz="900" dirty="0" err="1">
                <a:effectLst/>
              </a:rPr>
              <a:t>Dalma</a:t>
            </a:r>
            <a:r>
              <a:rPr lang="fr-FR" sz="900" dirty="0">
                <a:effectLst/>
              </a:rPr>
              <a:t> et David Scherer. </a:t>
            </a:r>
            <a:r>
              <a:rPr lang="en-US" sz="900" i="1" dirty="0">
                <a:effectLst/>
              </a:rPr>
              <a:t>Altmetrics and analytics for digital special collections and institutional repositories</a:t>
            </a:r>
            <a:r>
              <a:rPr lang="en-US" sz="900" dirty="0">
                <a:effectLst/>
              </a:rPr>
              <a:t>. </a:t>
            </a:r>
            <a:r>
              <a:rPr lang="fr-FR" sz="900" dirty="0">
                <a:effectLst/>
              </a:rPr>
              <a:t>White </a:t>
            </a:r>
            <a:r>
              <a:rPr lang="fr-FR" sz="900" dirty="0" err="1">
                <a:effectLst/>
              </a:rPr>
              <a:t>paper</a:t>
            </a:r>
            <a:r>
              <a:rPr lang="fr-FR" sz="900" dirty="0">
                <a:effectLst/>
              </a:rPr>
              <a:t>. 24 p. 2015. [en ligne]. Disponible sur : </a:t>
            </a:r>
            <a:r>
              <a:rPr lang="fr-FR" sz="900" u="sng" dirty="0">
                <a:effectLst/>
                <a:hlinkClick r:id="rId14"/>
              </a:rPr>
              <a:t>https://figshare.com/articles/Altmetrics_and_analytics_for_digital_special_collections_and_institutional_repositories/1392140</a:t>
            </a:r>
            <a:r>
              <a:rPr lang="fr-FR" sz="900" dirty="0">
                <a:effectLst/>
              </a:rPr>
              <a:t>. </a:t>
            </a:r>
            <a:endParaRPr lang="fr-FR" sz="900" dirty="0" smtClean="0">
              <a:effectLst/>
            </a:endParaRPr>
          </a:p>
          <a:p>
            <a:pPr marL="177800" indent="-177800">
              <a:lnSpc>
                <a:spcPct val="120000"/>
              </a:lnSpc>
              <a:spcBef>
                <a:spcPts val="0"/>
              </a:spcBef>
              <a:spcAft>
                <a:spcPts val="0"/>
              </a:spcAft>
              <a:buNone/>
            </a:pPr>
            <a:r>
              <a:rPr lang="en-US" sz="900" dirty="0">
                <a:effectLst/>
              </a:rPr>
              <a:t>Natalia </a:t>
            </a:r>
            <a:r>
              <a:rPr lang="en-US" sz="900" dirty="0" err="1">
                <a:effectLst/>
              </a:rPr>
              <a:t>Madjarevic</a:t>
            </a:r>
            <a:r>
              <a:rPr lang="en-US" sz="900" dirty="0">
                <a:effectLst/>
              </a:rPr>
              <a:t>. « Ten ways librarians can support altmetrics ». </a:t>
            </a:r>
            <a:r>
              <a:rPr lang="en-US" sz="900" i="1" dirty="0">
                <a:effectLst/>
              </a:rPr>
              <a:t>Altmetric blog</a:t>
            </a:r>
            <a:r>
              <a:rPr lang="en-US" sz="900" dirty="0">
                <a:effectLst/>
              </a:rPr>
              <a:t>. 11/12/2014. [</a:t>
            </a:r>
            <a:r>
              <a:rPr lang="en-US" sz="900" dirty="0" err="1">
                <a:effectLst/>
              </a:rPr>
              <a:t>en</a:t>
            </a:r>
            <a:r>
              <a:rPr lang="en-US" sz="900" dirty="0">
                <a:effectLst/>
              </a:rPr>
              <a:t> </a:t>
            </a:r>
            <a:r>
              <a:rPr lang="en-US" sz="900" dirty="0" err="1">
                <a:effectLst/>
              </a:rPr>
              <a:t>ligne</a:t>
            </a:r>
            <a:r>
              <a:rPr lang="en-US" sz="900" dirty="0">
                <a:effectLst/>
              </a:rPr>
              <a:t>]. </a:t>
            </a:r>
            <a:r>
              <a:rPr lang="en-US" sz="900" dirty="0" err="1">
                <a:effectLst/>
              </a:rPr>
              <a:t>Disponible</a:t>
            </a:r>
            <a:r>
              <a:rPr lang="en-US" sz="900" dirty="0">
                <a:effectLst/>
              </a:rPr>
              <a:t> sur : </a:t>
            </a:r>
            <a:r>
              <a:rPr lang="en-US" sz="900" u="sng" dirty="0">
                <a:effectLst/>
                <a:hlinkClick r:id="rId15"/>
              </a:rPr>
              <a:t>https://www.altmetric.com/blog/ten-ways-librarians-can-support-altmetrics/</a:t>
            </a:r>
            <a:r>
              <a:rPr lang="en-US" sz="900" dirty="0">
                <a:effectLst/>
              </a:rPr>
              <a:t>.</a:t>
            </a:r>
            <a:endParaRPr lang="fr-FR" sz="900" dirty="0">
              <a:effectLst/>
            </a:endParaRPr>
          </a:p>
          <a:p>
            <a:pPr marL="177800" indent="-177800">
              <a:lnSpc>
                <a:spcPct val="120000"/>
              </a:lnSpc>
              <a:spcBef>
                <a:spcPts val="0"/>
              </a:spcBef>
              <a:spcAft>
                <a:spcPts val="0"/>
              </a:spcAft>
              <a:buNone/>
            </a:pPr>
            <a:r>
              <a:rPr lang="fr-FR" sz="900" dirty="0" smtClean="0">
                <a:effectLst/>
              </a:rPr>
              <a:t>Robin </a:t>
            </a:r>
            <a:r>
              <a:rPr lang="fr-FR" sz="900" dirty="0">
                <a:effectLst/>
              </a:rPr>
              <a:t>Chin </a:t>
            </a:r>
            <a:r>
              <a:rPr lang="fr-FR" sz="900" dirty="0" err="1">
                <a:effectLst/>
              </a:rPr>
              <a:t>Roemer</a:t>
            </a:r>
            <a:r>
              <a:rPr lang="fr-FR" sz="900" dirty="0">
                <a:effectLst/>
              </a:rPr>
              <a:t> et Rachel Borchardt. </a:t>
            </a:r>
            <a:r>
              <a:rPr lang="fr-FR" sz="900" i="1" dirty="0" err="1">
                <a:effectLst/>
              </a:rPr>
              <a:t>Meaningful</a:t>
            </a:r>
            <a:r>
              <a:rPr lang="fr-FR" sz="900" i="1" dirty="0">
                <a:effectLst/>
              </a:rPr>
              <a:t> </a:t>
            </a:r>
            <a:r>
              <a:rPr lang="fr-FR" sz="900" i="1" dirty="0" err="1">
                <a:effectLst/>
              </a:rPr>
              <a:t>metrics</a:t>
            </a:r>
            <a:r>
              <a:rPr lang="fr-FR" sz="900" i="1" dirty="0">
                <a:effectLst/>
              </a:rPr>
              <a:t> : </a:t>
            </a:r>
            <a:r>
              <a:rPr lang="fr-FR" sz="900" i="1" dirty="0" err="1">
                <a:effectLst/>
              </a:rPr>
              <a:t>a</a:t>
            </a:r>
            <a:r>
              <a:rPr lang="fr-FR" sz="900" i="1" dirty="0">
                <a:effectLst/>
              </a:rPr>
              <a:t> 21st </a:t>
            </a:r>
            <a:r>
              <a:rPr lang="fr-FR" sz="900" i="1" dirty="0" err="1">
                <a:effectLst/>
              </a:rPr>
              <a:t>century</a:t>
            </a:r>
            <a:r>
              <a:rPr lang="fr-FR" sz="900" i="1" dirty="0">
                <a:effectLst/>
              </a:rPr>
              <a:t> </a:t>
            </a:r>
            <a:r>
              <a:rPr lang="fr-FR" sz="900" i="1" dirty="0" err="1">
                <a:effectLst/>
              </a:rPr>
              <a:t>librarian’s</a:t>
            </a:r>
            <a:r>
              <a:rPr lang="fr-FR" sz="900" i="1" dirty="0">
                <a:effectLst/>
              </a:rPr>
              <a:t> guide to </a:t>
            </a:r>
            <a:r>
              <a:rPr lang="fr-FR" sz="900" i="1" dirty="0" err="1">
                <a:effectLst/>
              </a:rPr>
              <a:t>bibliometrics</a:t>
            </a:r>
            <a:r>
              <a:rPr lang="fr-FR" sz="900" i="1" dirty="0">
                <a:effectLst/>
              </a:rPr>
              <a:t>, altmetrics and </a:t>
            </a:r>
            <a:r>
              <a:rPr lang="fr-FR" sz="900" i="1" dirty="0" err="1">
                <a:effectLst/>
              </a:rPr>
              <a:t>research</a:t>
            </a:r>
            <a:r>
              <a:rPr lang="fr-FR" sz="900" i="1" dirty="0">
                <a:effectLst/>
              </a:rPr>
              <a:t> impact</a:t>
            </a:r>
            <a:r>
              <a:rPr lang="fr-FR" sz="900" dirty="0">
                <a:effectLst/>
              </a:rPr>
              <a:t>. E-book, 2015. 215 p. [en ligne]. Disponible sur : </a:t>
            </a:r>
            <a:r>
              <a:rPr lang="fr-FR" sz="900" dirty="0">
                <a:effectLst/>
                <a:hlinkClick r:id="rId16"/>
              </a:rPr>
              <a:t>http://www.alastore.ala.org/detail.aspx?ID=11441</a:t>
            </a:r>
            <a:r>
              <a:rPr lang="fr-FR" sz="900" dirty="0">
                <a:effectLst/>
              </a:rPr>
              <a:t>. </a:t>
            </a:r>
          </a:p>
          <a:p>
            <a:pPr marL="177800" indent="-177800">
              <a:lnSpc>
                <a:spcPct val="120000"/>
              </a:lnSpc>
              <a:spcBef>
                <a:spcPts val="0"/>
              </a:spcBef>
              <a:spcAft>
                <a:spcPts val="0"/>
              </a:spcAft>
              <a:buNone/>
            </a:pPr>
            <a:endParaRPr lang="fr-FR" sz="1000" dirty="0">
              <a:effectLst/>
            </a:endParaRPr>
          </a:p>
          <a:p>
            <a:pPr marL="177800" indent="-177800">
              <a:lnSpc>
                <a:spcPct val="120000"/>
              </a:lnSpc>
              <a:spcBef>
                <a:spcPts val="0"/>
              </a:spcBef>
              <a:spcAft>
                <a:spcPts val="0"/>
              </a:spcAft>
              <a:buNone/>
            </a:pPr>
            <a:endParaRPr lang="fr-FR" sz="1000" dirty="0"/>
          </a:p>
          <a:p>
            <a:pPr marL="177800" indent="-177800">
              <a:lnSpc>
                <a:spcPct val="120000"/>
              </a:lnSpc>
              <a:spcBef>
                <a:spcPts val="0"/>
              </a:spcBef>
              <a:spcAft>
                <a:spcPts val="0"/>
              </a:spcAft>
              <a:buNone/>
            </a:pPr>
            <a:endParaRPr lang="fr-FR" sz="1000" dirty="0"/>
          </a:p>
        </p:txBody>
      </p:sp>
    </p:spTree>
    <p:extLst>
      <p:ext uri="{BB962C8B-B14F-4D97-AF65-F5344CB8AC3E}">
        <p14:creationId xmlns:p14="http://schemas.microsoft.com/office/powerpoint/2010/main" val="2420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3038807078"/>
              </p:ext>
            </p:extLst>
          </p:nvPr>
        </p:nvGraphicFramePr>
        <p:xfrm>
          <a:off x="685347" y="1920646"/>
          <a:ext cx="7765320" cy="2990058"/>
        </p:xfrm>
        <a:graphic>
          <a:graphicData uri="http://schemas.openxmlformats.org/drawingml/2006/table">
            <a:tbl>
              <a:tblPr firstRow="1" bandRow="1">
                <a:tableStyleId>{5C22544A-7EE6-4342-B048-85BDC9FD1C3A}</a:tableStyleId>
              </a:tblPr>
              <a:tblGrid>
                <a:gridCol w="2588440"/>
                <a:gridCol w="2588440"/>
                <a:gridCol w="2588440"/>
              </a:tblGrid>
              <a:tr h="1252539">
                <a:tc gridSpan="3">
                  <a:txBody>
                    <a:bodyPr/>
                    <a:lstStyle/>
                    <a:p>
                      <a:pPr algn="ctr"/>
                      <a:r>
                        <a:rPr lang="fr-FR" sz="6000" smtClean="0"/>
                        <a:t>IMPACT</a:t>
                      </a:r>
                      <a:endParaRPr lang="fr-F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123"/>
                    </a:solidFill>
                  </a:tcPr>
                </a:tc>
                <a:tc hMerge="1">
                  <a:txBody>
                    <a:bodyPr/>
                    <a:lstStyle/>
                    <a:p>
                      <a:endParaRPr lang="fr-FR" dirty="0"/>
                    </a:p>
                  </a:txBody>
                  <a:tcPr/>
                </a:tc>
                <a:tc hMerge="1">
                  <a:txBody>
                    <a:bodyPr/>
                    <a:lstStyle/>
                    <a:p>
                      <a:endParaRPr lang="fr-FR" dirty="0"/>
                    </a:p>
                  </a:txBody>
                  <a:tcPr/>
                </a:tc>
              </a:tr>
              <a:tr h="1737519">
                <a:tc>
                  <a:txBody>
                    <a:bodyPr/>
                    <a:lstStyle/>
                    <a:p>
                      <a:pPr algn="ctr"/>
                      <a:endParaRPr lang="fr-FR" sz="3200" b="1" smtClean="0"/>
                    </a:p>
                    <a:p>
                      <a:pPr algn="ctr"/>
                      <a:endParaRPr lang="fr-FR" sz="3200" b="1">
                        <a:solidFill>
                          <a:srgbClr val="7F4339"/>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3200" b="1" smtClean="0"/>
                    </a:p>
                    <a:p>
                      <a:pPr algn="ctr"/>
                      <a:endParaRPr lang="fr-FR" sz="3200" b="1">
                        <a:solidFill>
                          <a:srgbClr val="FF8772"/>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fr-FR" sz="3200" b="1" smtClean="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3" name="Flèche vers le bas 2"/>
          <p:cNvSpPr/>
          <p:nvPr/>
        </p:nvSpPr>
        <p:spPr>
          <a:xfrm rot="10800000">
            <a:off x="1555849" y="3270883"/>
            <a:ext cx="771182" cy="713686"/>
          </a:xfrm>
          <a:prstGeom prst="downArrow">
            <a:avLst/>
          </a:prstGeom>
          <a:solidFill>
            <a:srgbClr val="7F4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0800000">
            <a:off x="4186625" y="3270884"/>
            <a:ext cx="771182" cy="713686"/>
          </a:xfrm>
          <a:prstGeom prst="downArrow">
            <a:avLst/>
          </a:prstGeom>
          <a:solidFill>
            <a:srgbClr val="FF8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6750554" y="3261358"/>
            <a:ext cx="771182" cy="713686"/>
          </a:xfrm>
          <a:prstGeom prst="downArrow">
            <a:avLst/>
          </a:prstGeom>
          <a:solidFill>
            <a:srgbClr val="BC4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19664" y="4155249"/>
            <a:ext cx="2323072" cy="584775"/>
          </a:xfrm>
          <a:prstGeom prst="rect">
            <a:avLst/>
          </a:prstGeom>
        </p:spPr>
        <p:txBody>
          <a:bodyPr wrap="none">
            <a:spAutoFit/>
          </a:bodyPr>
          <a:lstStyle/>
          <a:p>
            <a:pPr lvl="0" algn="ctr" defTabSz="457200"/>
            <a:r>
              <a:rPr lang="fr-FR" sz="3200" b="1">
                <a:solidFill>
                  <a:srgbClr val="7F4339"/>
                </a:solidFill>
              </a:rPr>
              <a:t>production</a:t>
            </a:r>
          </a:p>
        </p:txBody>
      </p:sp>
      <p:sp>
        <p:nvSpPr>
          <p:cNvPr id="19" name="Rectangle 18"/>
          <p:cNvSpPr/>
          <p:nvPr/>
        </p:nvSpPr>
        <p:spPr>
          <a:xfrm>
            <a:off x="3340733" y="4146353"/>
            <a:ext cx="2462533" cy="584775"/>
          </a:xfrm>
          <a:prstGeom prst="rect">
            <a:avLst/>
          </a:prstGeom>
        </p:spPr>
        <p:txBody>
          <a:bodyPr wrap="none">
            <a:spAutoFit/>
          </a:bodyPr>
          <a:lstStyle/>
          <a:p>
            <a:pPr lvl="0" algn="ctr" defTabSz="457200"/>
            <a:r>
              <a:rPr lang="fr-FR" sz="3200" b="1">
                <a:solidFill>
                  <a:srgbClr val="FF8772"/>
                </a:solidFill>
              </a:rPr>
              <a:t>peer-review</a:t>
            </a:r>
          </a:p>
        </p:txBody>
      </p:sp>
      <p:sp>
        <p:nvSpPr>
          <p:cNvPr id="21" name="Rectangle 20"/>
          <p:cNvSpPr/>
          <p:nvPr/>
        </p:nvSpPr>
        <p:spPr>
          <a:xfrm>
            <a:off x="6227003" y="4153973"/>
            <a:ext cx="1867819" cy="584775"/>
          </a:xfrm>
          <a:prstGeom prst="rect">
            <a:avLst/>
          </a:prstGeom>
        </p:spPr>
        <p:txBody>
          <a:bodyPr wrap="none">
            <a:spAutoFit/>
          </a:bodyPr>
          <a:lstStyle/>
          <a:p>
            <a:pPr lvl="0" algn="ctr" defTabSz="457200"/>
            <a:r>
              <a:rPr lang="fr-FR" sz="3200" b="1">
                <a:solidFill>
                  <a:srgbClr val="BC451B"/>
                </a:solidFill>
              </a:rPr>
              <a:t>citations</a:t>
            </a:r>
          </a:p>
        </p:txBody>
      </p:sp>
    </p:spTree>
    <p:extLst>
      <p:ext uri="{BB962C8B-B14F-4D97-AF65-F5344CB8AC3E}">
        <p14:creationId xmlns:p14="http://schemas.microsoft.com/office/powerpoint/2010/main" val="16097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5"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841424073"/>
              </p:ext>
            </p:extLst>
          </p:nvPr>
        </p:nvGraphicFramePr>
        <p:xfrm>
          <a:off x="685347" y="1935163"/>
          <a:ext cx="7765320" cy="2990058"/>
        </p:xfrm>
        <a:graphic>
          <a:graphicData uri="http://schemas.openxmlformats.org/drawingml/2006/table">
            <a:tbl>
              <a:tblPr firstRow="1" bandRow="1">
                <a:tableStyleId>{5C22544A-7EE6-4342-B048-85BDC9FD1C3A}</a:tableStyleId>
              </a:tblPr>
              <a:tblGrid>
                <a:gridCol w="1941330"/>
                <a:gridCol w="1941330"/>
                <a:gridCol w="1941330"/>
                <a:gridCol w="1941330"/>
              </a:tblGrid>
              <a:tr h="1252539">
                <a:tc gridSpan="4">
                  <a:txBody>
                    <a:bodyPr/>
                    <a:lstStyle/>
                    <a:p>
                      <a:pPr algn="ctr"/>
                      <a:r>
                        <a:rPr lang="fr-FR" sz="6000" smtClean="0"/>
                        <a:t>IMPACT</a:t>
                      </a:r>
                      <a:endParaRPr lang="fr-F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4123"/>
                    </a:solidFill>
                  </a:tcPr>
                </a:tc>
                <a:tc hMerge="1">
                  <a:txBody>
                    <a:bodyPr/>
                    <a:lstStyle/>
                    <a:p>
                      <a:endParaRPr lang="fr-FR"/>
                    </a:p>
                  </a:txBody>
                  <a:tcPr/>
                </a:tc>
                <a:tc hMerge="1">
                  <a:txBody>
                    <a:bodyPr/>
                    <a:lstStyle/>
                    <a:p>
                      <a:endParaRPr lang="fr-FR" dirty="0"/>
                    </a:p>
                  </a:txBody>
                  <a:tcPr/>
                </a:tc>
                <a:tc hMerge="1">
                  <a:txBody>
                    <a:bodyPr/>
                    <a:lstStyle/>
                    <a:p>
                      <a:endParaRPr lang="fr-FR" dirty="0"/>
                    </a:p>
                  </a:txBody>
                  <a:tcPr/>
                </a:tc>
              </a:tr>
              <a:tr h="1737519">
                <a:tc>
                  <a:txBody>
                    <a:bodyPr/>
                    <a:lstStyle/>
                    <a:p>
                      <a:pPr algn="ctr"/>
                      <a:endParaRPr lang="fr-FR" sz="3200" b="1" smtClean="0"/>
                    </a:p>
                    <a:p>
                      <a:pPr algn="ctr"/>
                      <a:endParaRPr lang="fr-FR" sz="3200" b="1">
                        <a:solidFill>
                          <a:srgbClr val="7F433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200" b="1">
                        <a:solidFill>
                          <a:srgbClr val="7F433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200" b="1" smtClean="0"/>
                    </a:p>
                    <a:p>
                      <a:pPr algn="ctr"/>
                      <a:endParaRPr lang="fr-FR" sz="3200" b="1">
                        <a:solidFill>
                          <a:srgbClr val="FF877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3200" b="1"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Flèche vers le bas 2"/>
          <p:cNvSpPr/>
          <p:nvPr/>
        </p:nvSpPr>
        <p:spPr>
          <a:xfrm rot="10800000">
            <a:off x="1272830" y="3285400"/>
            <a:ext cx="771182" cy="713686"/>
          </a:xfrm>
          <a:prstGeom prst="downArrow">
            <a:avLst/>
          </a:prstGeom>
          <a:solidFill>
            <a:srgbClr val="7F4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0800000">
            <a:off x="3217806" y="3285401"/>
            <a:ext cx="771182" cy="713686"/>
          </a:xfrm>
          <a:prstGeom prst="downArrow">
            <a:avLst/>
          </a:prstGeom>
          <a:solidFill>
            <a:srgbClr val="FF8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5156895" y="3275875"/>
            <a:ext cx="771182" cy="713686"/>
          </a:xfrm>
          <a:prstGeom prst="downArrow">
            <a:avLst/>
          </a:prstGeom>
          <a:solidFill>
            <a:srgbClr val="BC4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76312" y="4169766"/>
            <a:ext cx="1789272" cy="461665"/>
          </a:xfrm>
          <a:prstGeom prst="rect">
            <a:avLst/>
          </a:prstGeom>
        </p:spPr>
        <p:txBody>
          <a:bodyPr wrap="none">
            <a:spAutoFit/>
          </a:bodyPr>
          <a:lstStyle/>
          <a:p>
            <a:pPr lvl="0" algn="ctr" defTabSz="457200"/>
            <a:r>
              <a:rPr lang="fr-FR" sz="2400" b="1">
                <a:solidFill>
                  <a:srgbClr val="7F4339"/>
                </a:solidFill>
              </a:rPr>
              <a:t>production</a:t>
            </a:r>
          </a:p>
        </p:txBody>
      </p:sp>
      <p:sp>
        <p:nvSpPr>
          <p:cNvPr id="19" name="Rectangle 18"/>
          <p:cNvSpPr/>
          <p:nvPr/>
        </p:nvSpPr>
        <p:spPr>
          <a:xfrm>
            <a:off x="2643935" y="4168490"/>
            <a:ext cx="1896674" cy="461665"/>
          </a:xfrm>
          <a:prstGeom prst="rect">
            <a:avLst/>
          </a:prstGeom>
        </p:spPr>
        <p:txBody>
          <a:bodyPr wrap="none">
            <a:spAutoFit/>
          </a:bodyPr>
          <a:lstStyle/>
          <a:p>
            <a:pPr lvl="0" algn="ctr" defTabSz="457200"/>
            <a:r>
              <a:rPr lang="fr-FR" sz="2400" b="1">
                <a:solidFill>
                  <a:srgbClr val="FF8772"/>
                </a:solidFill>
              </a:rPr>
              <a:t>peer-review</a:t>
            </a:r>
          </a:p>
        </p:txBody>
      </p:sp>
      <p:sp>
        <p:nvSpPr>
          <p:cNvPr id="21" name="Rectangle 20"/>
          <p:cNvSpPr/>
          <p:nvPr/>
        </p:nvSpPr>
        <p:spPr>
          <a:xfrm>
            <a:off x="4803330" y="4168490"/>
            <a:ext cx="1449436" cy="461665"/>
          </a:xfrm>
          <a:prstGeom prst="rect">
            <a:avLst/>
          </a:prstGeom>
        </p:spPr>
        <p:txBody>
          <a:bodyPr wrap="none">
            <a:spAutoFit/>
          </a:bodyPr>
          <a:lstStyle/>
          <a:p>
            <a:pPr lvl="0" algn="ctr" defTabSz="457200"/>
            <a:r>
              <a:rPr lang="fr-FR" sz="2400" b="1">
                <a:solidFill>
                  <a:srgbClr val="BC451B"/>
                </a:solidFill>
              </a:rPr>
              <a:t>citations</a:t>
            </a:r>
          </a:p>
        </p:txBody>
      </p:sp>
      <p:sp>
        <p:nvSpPr>
          <p:cNvPr id="9" name="Flèche vers le bas 8"/>
          <p:cNvSpPr/>
          <p:nvPr/>
        </p:nvSpPr>
        <p:spPr>
          <a:xfrm rot="10800000">
            <a:off x="7089568" y="3275875"/>
            <a:ext cx="771182" cy="713686"/>
          </a:xfrm>
          <a:prstGeom prst="downArrow">
            <a:avLst/>
          </a:prstGeom>
          <a:solidFill>
            <a:srgbClr val="EF4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655866" y="4168490"/>
            <a:ext cx="1640194" cy="461665"/>
          </a:xfrm>
          <a:prstGeom prst="rect">
            <a:avLst/>
          </a:prstGeom>
        </p:spPr>
        <p:txBody>
          <a:bodyPr wrap="none">
            <a:spAutoFit/>
          </a:bodyPr>
          <a:lstStyle/>
          <a:p>
            <a:pPr lvl="0" algn="ctr" defTabSz="457200"/>
            <a:r>
              <a:rPr lang="fr-FR" sz="2400" b="1" smtClean="0">
                <a:solidFill>
                  <a:srgbClr val="EF4123"/>
                </a:solidFill>
              </a:rPr>
              <a:t>altmetrics</a:t>
            </a:r>
            <a:endParaRPr lang="fr-FR" sz="2400" b="1">
              <a:solidFill>
                <a:srgbClr val="EF4123"/>
              </a:solidFill>
            </a:endParaRPr>
          </a:p>
        </p:txBody>
      </p:sp>
    </p:spTree>
    <p:extLst>
      <p:ext uri="{BB962C8B-B14F-4D97-AF65-F5344CB8AC3E}">
        <p14:creationId xmlns:p14="http://schemas.microsoft.com/office/powerpoint/2010/main" val="294181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5633" y="1893283"/>
            <a:ext cx="7412734" cy="3108543"/>
          </a:xfrm>
          <a:prstGeom prst="rect">
            <a:avLst/>
          </a:prstGeom>
        </p:spPr>
        <p:txBody>
          <a:bodyPr wrap="square">
            <a:spAutoFit/>
          </a:bodyPr>
          <a:lstStyle/>
          <a:p>
            <a:r>
              <a:rPr lang="en-US" sz="3200" i="1" smtClean="0">
                <a:hlinkClick r:id="rId3"/>
              </a:rPr>
              <a:t>Altmetrics : a manifesto</a:t>
            </a:r>
            <a:r>
              <a:rPr lang="en-US" sz="3200" i="1" smtClean="0"/>
              <a:t> </a:t>
            </a:r>
            <a:r>
              <a:rPr lang="en-US" smtClean="0"/>
              <a:t>(2010)</a:t>
            </a:r>
          </a:p>
          <a:p>
            <a:endParaRPr lang="en-US" b="1" smtClean="0"/>
          </a:p>
          <a:p>
            <a:endParaRPr lang="en-US" b="1"/>
          </a:p>
          <a:p>
            <a:pPr marL="174625" indent="6350">
              <a:tabLst>
                <a:tab pos="530225" algn="l"/>
              </a:tabLst>
            </a:pPr>
            <a:r>
              <a:rPr lang="en-US" sz="3200" b="1" smtClean="0"/>
              <a:t>“</a:t>
            </a:r>
            <a:r>
              <a:rPr lang="en-US" sz="3200" b="1" i="1" smtClean="0"/>
              <a:t>Altmetrics</a:t>
            </a:r>
            <a:r>
              <a:rPr lang="en-US" sz="3200" i="1" smtClean="0"/>
              <a:t> </a:t>
            </a:r>
            <a:r>
              <a:rPr lang="en-US" sz="3200" i="1"/>
              <a:t>is the creation and study of </a:t>
            </a:r>
            <a:r>
              <a:rPr lang="en-US" sz="3200" i="1">
                <a:solidFill>
                  <a:srgbClr val="EF4123"/>
                </a:solidFill>
              </a:rPr>
              <a:t>new metrics </a:t>
            </a:r>
            <a:r>
              <a:rPr lang="en-US" sz="3200" i="1"/>
              <a:t>based on the </a:t>
            </a:r>
            <a:r>
              <a:rPr lang="en-US" sz="3200" i="1" smtClean="0"/>
              <a:t/>
            </a:r>
            <a:br>
              <a:rPr lang="en-US" sz="3200" i="1" smtClean="0"/>
            </a:br>
            <a:r>
              <a:rPr lang="en-US" sz="3200" i="1" smtClean="0">
                <a:solidFill>
                  <a:srgbClr val="EF4123"/>
                </a:solidFill>
              </a:rPr>
              <a:t>Social </a:t>
            </a:r>
            <a:r>
              <a:rPr lang="en-US" sz="3200" i="1">
                <a:solidFill>
                  <a:srgbClr val="EF4123"/>
                </a:solidFill>
              </a:rPr>
              <a:t>Web </a:t>
            </a:r>
            <a:r>
              <a:rPr lang="en-US" sz="3200" i="1" smtClean="0"/>
              <a:t>for </a:t>
            </a:r>
            <a:r>
              <a:rPr lang="en-US" sz="3200" i="1"/>
              <a:t>analyzing, </a:t>
            </a:r>
            <a:r>
              <a:rPr lang="en-US" sz="3200" i="1" smtClean="0"/>
              <a:t/>
            </a:r>
            <a:br>
              <a:rPr lang="en-US" sz="3200" i="1" smtClean="0"/>
            </a:br>
            <a:r>
              <a:rPr lang="en-US" sz="3200" i="1" smtClean="0"/>
              <a:t>and </a:t>
            </a:r>
            <a:r>
              <a:rPr lang="en-US" sz="3200" i="1"/>
              <a:t>informing scholarship</a:t>
            </a:r>
            <a:r>
              <a:rPr lang="en-US" sz="3200" smtClean="0"/>
              <a:t>.”</a:t>
            </a:r>
            <a:endParaRPr lang="fr-FR" sz="3200"/>
          </a:p>
        </p:txBody>
      </p:sp>
    </p:spTree>
    <p:extLst>
      <p:ext uri="{BB962C8B-B14F-4D97-AF65-F5344CB8AC3E}">
        <p14:creationId xmlns:p14="http://schemas.microsoft.com/office/powerpoint/2010/main" val="163984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297691319"/>
              </p:ext>
            </p:extLst>
          </p:nvPr>
        </p:nvGraphicFramePr>
        <p:xfrm>
          <a:off x="365760" y="453571"/>
          <a:ext cx="8446770" cy="5992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2"/>
          <p:cNvGrpSpPr/>
          <p:nvPr/>
        </p:nvGrpSpPr>
        <p:grpSpPr>
          <a:xfrm>
            <a:off x="2984922" y="2580716"/>
            <a:ext cx="3174156" cy="1696567"/>
            <a:chOff x="2619156" y="2110134"/>
            <a:chExt cx="3174156" cy="1696567"/>
          </a:xfrm>
        </p:grpSpPr>
        <p:sp>
          <p:nvSpPr>
            <p:cNvPr id="4" name="Rectangle à coins arrondis 3"/>
            <p:cNvSpPr/>
            <p:nvPr/>
          </p:nvSpPr>
          <p:spPr>
            <a:xfrm>
              <a:off x="2619156" y="2110134"/>
              <a:ext cx="3174156" cy="1696567"/>
            </a:xfrm>
            <a:prstGeom prst="roundRect">
              <a:avLst/>
            </a:prstGeom>
            <a:solidFill>
              <a:srgbClr val="EF4123"/>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 name="Rectangle 4"/>
            <p:cNvSpPr/>
            <p:nvPr/>
          </p:nvSpPr>
          <p:spPr>
            <a:xfrm>
              <a:off x="2701976" y="2192954"/>
              <a:ext cx="3008516" cy="153092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spcBef>
                  <a:spcPct val="0"/>
                </a:spcBef>
              </a:pPr>
              <a:r>
                <a:rPr lang="fr-FR" sz="3200" b="1" kern="1200" dirty="0" smtClean="0"/>
                <a:t>ATTENTIONS et USAGES</a:t>
              </a:r>
              <a:endParaRPr lang="fr-FR" sz="2100" b="1" kern="1200" dirty="0" smtClean="0"/>
            </a:p>
            <a:p>
              <a:pPr lvl="0" algn="ctr" defTabSz="1422400">
                <a:lnSpc>
                  <a:spcPct val="100000"/>
                </a:lnSpc>
                <a:spcBef>
                  <a:spcPct val="0"/>
                </a:spcBef>
                <a:spcAft>
                  <a:spcPts val="0"/>
                </a:spcAft>
              </a:pPr>
              <a:r>
                <a:rPr lang="fr-FR" sz="1400" kern="1200" dirty="0" smtClean="0"/>
                <a:t>vues, téléchargements, mentions, commentaires, recommandations, </a:t>
              </a:r>
              <a:br>
                <a:rPr lang="fr-FR" sz="1400" kern="1200" dirty="0" smtClean="0"/>
              </a:br>
              <a:r>
                <a:rPr lang="fr-FR" sz="1400" kern="1200" dirty="0" smtClean="0"/>
                <a:t>notes et classements…</a:t>
              </a:r>
              <a:endParaRPr lang="fr-FR" sz="1400" kern="1200" dirty="0"/>
            </a:p>
          </p:txBody>
        </p:sp>
      </p:grpSp>
    </p:spTree>
    <p:extLst>
      <p:ext uri="{BB962C8B-B14F-4D97-AF65-F5344CB8AC3E}">
        <p14:creationId xmlns:p14="http://schemas.microsoft.com/office/powerpoint/2010/main" val="29991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èze 3"/>
          <p:cNvSpPr/>
          <p:nvPr/>
        </p:nvSpPr>
        <p:spPr>
          <a:xfrm rot="5400000">
            <a:off x="-534593" y="2343307"/>
            <a:ext cx="3517900" cy="2008824"/>
          </a:xfrm>
          <a:prstGeom prst="trapezoid">
            <a:avLst>
              <a:gd name="adj" fmla="val 32653"/>
            </a:avLst>
          </a:prstGeom>
          <a:solidFill>
            <a:srgbClr val="7F4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apèze 5"/>
          <p:cNvSpPr/>
          <p:nvPr/>
        </p:nvSpPr>
        <p:spPr>
          <a:xfrm rot="5400000">
            <a:off x="1702746" y="2343307"/>
            <a:ext cx="3517900" cy="2008824"/>
          </a:xfrm>
          <a:prstGeom prst="trapezoid">
            <a:avLst>
              <a:gd name="adj" fmla="val 32653"/>
            </a:avLst>
          </a:prstGeom>
          <a:solidFill>
            <a:srgbClr val="F58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apèze 6"/>
          <p:cNvSpPr/>
          <p:nvPr/>
        </p:nvSpPr>
        <p:spPr>
          <a:xfrm rot="5400000">
            <a:off x="3922237" y="2338275"/>
            <a:ext cx="3517900" cy="2008824"/>
          </a:xfrm>
          <a:prstGeom prst="trapezoid">
            <a:avLst>
              <a:gd name="adj" fmla="val 32653"/>
            </a:avLst>
          </a:prstGeom>
          <a:solidFill>
            <a:srgbClr val="BC4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66065" y="2577723"/>
            <a:ext cx="1916583" cy="1723549"/>
          </a:xfrm>
          <a:prstGeom prst="rect">
            <a:avLst/>
          </a:prstGeom>
          <a:noFill/>
        </p:spPr>
        <p:txBody>
          <a:bodyPr wrap="square" rtlCol="0">
            <a:spAutoFit/>
          </a:bodyPr>
          <a:lstStyle/>
          <a:p>
            <a:pPr algn="ctr"/>
            <a:r>
              <a:rPr lang="fr-FR" sz="2000" b="1" dirty="0" smtClean="0"/>
              <a:t>Une </a:t>
            </a:r>
            <a:r>
              <a:rPr lang="fr-FR" sz="2600" b="1" dirty="0" smtClean="0"/>
              <a:t>production</a:t>
            </a:r>
          </a:p>
          <a:p>
            <a:pPr algn="ctr"/>
            <a:r>
              <a:rPr lang="fr-FR" sz="2400" b="1" dirty="0" smtClean="0"/>
              <a:t>scientifique</a:t>
            </a:r>
          </a:p>
          <a:p>
            <a:pPr algn="ctr"/>
            <a:r>
              <a:rPr lang="fr-FR" dirty="0"/>
              <a:t>(article, jeu de données, etc.)</a:t>
            </a:r>
          </a:p>
        </p:txBody>
      </p:sp>
      <p:sp>
        <p:nvSpPr>
          <p:cNvPr id="9" name="ZoneTexte 8"/>
          <p:cNvSpPr txBox="1"/>
          <p:nvPr/>
        </p:nvSpPr>
        <p:spPr>
          <a:xfrm>
            <a:off x="2499193" y="2424349"/>
            <a:ext cx="1916583" cy="2000548"/>
          </a:xfrm>
          <a:prstGeom prst="rect">
            <a:avLst/>
          </a:prstGeom>
          <a:noFill/>
        </p:spPr>
        <p:txBody>
          <a:bodyPr wrap="square" rtlCol="0">
            <a:spAutoFit/>
          </a:bodyPr>
          <a:lstStyle/>
          <a:p>
            <a:pPr algn="ctr"/>
            <a:r>
              <a:rPr lang="fr-FR" sz="2000" smtClean="0"/>
              <a:t>Un</a:t>
            </a:r>
            <a:r>
              <a:rPr lang="fr-FR" sz="2000" b="1" smtClean="0"/>
              <a:t> </a:t>
            </a:r>
            <a:r>
              <a:rPr lang="fr-FR" sz="2600" b="1"/>
              <a:t>identifiant</a:t>
            </a:r>
            <a:r>
              <a:rPr lang="fr-FR" sz="2800" b="1" smtClean="0"/>
              <a:t> </a:t>
            </a:r>
            <a:r>
              <a:rPr lang="fr-FR" sz="2000" smtClean="0"/>
              <a:t>associé à la production</a:t>
            </a:r>
          </a:p>
          <a:p>
            <a:pPr algn="ctr"/>
            <a:r>
              <a:rPr lang="fr-FR" smtClean="0"/>
              <a:t>(DOI, URL, ORCID, etc.)</a:t>
            </a:r>
            <a:endParaRPr lang="fr-FR"/>
          </a:p>
        </p:txBody>
      </p:sp>
      <p:sp>
        <p:nvSpPr>
          <p:cNvPr id="10" name="ZoneTexte 9"/>
          <p:cNvSpPr txBox="1"/>
          <p:nvPr/>
        </p:nvSpPr>
        <p:spPr>
          <a:xfrm>
            <a:off x="4713673" y="2524750"/>
            <a:ext cx="1916583" cy="1815882"/>
          </a:xfrm>
          <a:prstGeom prst="rect">
            <a:avLst/>
          </a:prstGeom>
          <a:noFill/>
        </p:spPr>
        <p:txBody>
          <a:bodyPr wrap="square" rtlCol="0">
            <a:spAutoFit/>
          </a:bodyPr>
          <a:lstStyle/>
          <a:p>
            <a:pPr algn="ctr"/>
            <a:r>
              <a:rPr lang="fr-FR" sz="2000" dirty="0"/>
              <a:t>Des</a:t>
            </a:r>
            <a:r>
              <a:rPr lang="fr-FR" sz="2600" b="1" dirty="0" smtClean="0"/>
              <a:t> mentions</a:t>
            </a:r>
            <a:r>
              <a:rPr lang="fr-FR" sz="2000" b="1" dirty="0" smtClean="0"/>
              <a:t> </a:t>
            </a:r>
            <a:r>
              <a:rPr lang="fr-FR" sz="2000" dirty="0" smtClean="0"/>
              <a:t>dans les sources suivies</a:t>
            </a:r>
            <a:endParaRPr lang="fr-FR" dirty="0"/>
          </a:p>
        </p:txBody>
      </p:sp>
      <p:sp>
        <p:nvSpPr>
          <p:cNvPr id="8" name="Trapèze 7"/>
          <p:cNvSpPr/>
          <p:nvPr/>
        </p:nvSpPr>
        <p:spPr>
          <a:xfrm rot="5400000">
            <a:off x="6159576" y="2343307"/>
            <a:ext cx="3517900" cy="2008824"/>
          </a:xfrm>
          <a:prstGeom prst="trapezoid">
            <a:avLst>
              <a:gd name="adj" fmla="val 32653"/>
            </a:avLst>
          </a:prstGeom>
          <a:solidFill>
            <a:srgbClr val="EF4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952214" y="2549914"/>
            <a:ext cx="1916583" cy="1723549"/>
          </a:xfrm>
          <a:prstGeom prst="rect">
            <a:avLst/>
          </a:prstGeom>
          <a:noFill/>
        </p:spPr>
        <p:txBody>
          <a:bodyPr wrap="square" rtlCol="0">
            <a:spAutoFit/>
          </a:bodyPr>
          <a:lstStyle/>
          <a:p>
            <a:pPr algn="ctr"/>
            <a:r>
              <a:rPr lang="fr-FR" sz="2000" dirty="0"/>
              <a:t>Une</a:t>
            </a:r>
          </a:p>
          <a:p>
            <a:pPr algn="ctr"/>
            <a:r>
              <a:rPr lang="fr-FR" sz="2600" b="1" dirty="0" smtClean="0"/>
              <a:t>API</a:t>
            </a:r>
          </a:p>
          <a:p>
            <a:pPr lvl="0" algn="ctr"/>
            <a:r>
              <a:rPr lang="fr-FR" sz="2000" dirty="0" smtClean="0">
                <a:solidFill>
                  <a:prstClr val="white"/>
                </a:solidFill>
              </a:rPr>
              <a:t>sur les </a:t>
            </a:r>
            <a:br>
              <a:rPr lang="fr-FR" sz="2000" dirty="0" smtClean="0">
                <a:solidFill>
                  <a:prstClr val="white"/>
                </a:solidFill>
              </a:rPr>
            </a:br>
            <a:r>
              <a:rPr lang="fr-FR" sz="2000" dirty="0" smtClean="0">
                <a:solidFill>
                  <a:prstClr val="white"/>
                </a:solidFill>
              </a:rPr>
              <a:t>sources suivies</a:t>
            </a:r>
            <a:endParaRPr lang="fr-FR" sz="2600" b="1" dirty="0"/>
          </a:p>
        </p:txBody>
      </p:sp>
    </p:spTree>
    <p:extLst>
      <p:ext uri="{BB962C8B-B14F-4D97-AF65-F5344CB8AC3E}">
        <p14:creationId xmlns:p14="http://schemas.microsoft.com/office/powerpoint/2010/main" val="356496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solidFill>
                  <a:srgbClr val="EF4123"/>
                </a:solidFill>
                <a:effectLst/>
              </a:rPr>
              <a:t>réseaux sociaux académiques ?</a:t>
            </a:r>
            <a:endParaRPr lang="fr-FR">
              <a:solidFill>
                <a:srgbClr val="EF4123"/>
              </a:solidFill>
              <a:effectLst/>
            </a:endParaRPr>
          </a:p>
        </p:txBody>
      </p:sp>
    </p:spTree>
    <p:extLst>
      <p:ext uri="{BB962C8B-B14F-4D97-AF65-F5344CB8AC3E}">
        <p14:creationId xmlns:p14="http://schemas.microsoft.com/office/powerpoint/2010/main" val="250518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552" y="5627262"/>
            <a:ext cx="660758" cy="215444"/>
          </a:xfrm>
          <a:prstGeom prst="rect">
            <a:avLst/>
          </a:prstGeom>
        </p:spPr>
        <p:txBody>
          <a:bodyPr wrap="none">
            <a:spAutoFit/>
          </a:bodyPr>
          <a:lstStyle/>
          <a:p>
            <a:r>
              <a:rPr lang="fr-FR" sz="800" smtClean="0">
                <a:hlinkClick r:id="rId3"/>
              </a:rPr>
              <a:t>Référence</a:t>
            </a:r>
            <a:endParaRPr lang="fr-FR" sz="800"/>
          </a:p>
        </p:txBody>
      </p:sp>
      <p:sp>
        <p:nvSpPr>
          <p:cNvPr id="7" name="Rectangle 6"/>
          <p:cNvSpPr/>
          <p:nvPr/>
        </p:nvSpPr>
        <p:spPr>
          <a:xfrm>
            <a:off x="8137072" y="5627262"/>
            <a:ext cx="1270000" cy="215444"/>
          </a:xfrm>
          <a:prstGeom prst="rect">
            <a:avLst/>
          </a:prstGeom>
        </p:spPr>
        <p:txBody>
          <a:bodyPr wrap="square">
            <a:spAutoFit/>
          </a:bodyPr>
          <a:lstStyle/>
          <a:p>
            <a:r>
              <a:rPr lang="fr-FR" sz="800" dirty="0" smtClean="0">
                <a:hlinkClick r:id="rId4"/>
              </a:rPr>
              <a:t>Référence</a:t>
            </a:r>
            <a:endParaRPr lang="fr-FR" sz="800" dirty="0"/>
          </a:p>
        </p:txBody>
      </p:sp>
      <p:pic>
        <p:nvPicPr>
          <p:cNvPr id="8" name="Imag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2452" y="1000341"/>
            <a:ext cx="3896799" cy="4633543"/>
          </a:xfrm>
          <a:prstGeom prst="rect">
            <a:avLst/>
          </a:prstGeom>
        </p:spPr>
      </p:pic>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9087" y="1000342"/>
            <a:ext cx="3873761" cy="4633542"/>
          </a:xfrm>
          <a:prstGeom prst="rect">
            <a:avLst/>
          </a:prstGeom>
        </p:spPr>
      </p:pic>
    </p:spTree>
    <p:extLst>
      <p:ext uri="{BB962C8B-B14F-4D97-AF65-F5344CB8AC3E}">
        <p14:creationId xmlns:p14="http://schemas.microsoft.com/office/powerpoint/2010/main" val="2506310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Personnalisé 1">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F4123"/>
      </a:hlink>
      <a:folHlink>
        <a:srgbClr val="F4B69B"/>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TM04033929[[fn=Ardoise]]</Template>
  <TotalTime>3046</TotalTime>
  <Words>1254</Words>
  <Application>Microsoft Office PowerPoint</Application>
  <PresentationFormat>Affichage à l'écran (4:3)</PresentationFormat>
  <Paragraphs>373</Paragraphs>
  <Slides>22</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Times New Roman</vt:lpstr>
      <vt:lpstr>Trebuchet MS</vt:lpstr>
      <vt:lpstr>Wingdings</vt:lpstr>
      <vt:lpstr>Wingdings 2</vt:lpstr>
      <vt:lpstr>Ardoise</vt:lpstr>
      <vt:lpstr>Présentation PowerPoint</vt:lpstr>
      <vt:lpstr>les métriques de la recherche</vt:lpstr>
      <vt:lpstr>Présentation PowerPoint</vt:lpstr>
      <vt:lpstr>Présentation PowerPoint</vt:lpstr>
      <vt:lpstr>Présentation PowerPoint</vt:lpstr>
      <vt:lpstr>Présentation PowerPoint</vt:lpstr>
      <vt:lpstr>Présentation PowerPoint</vt:lpstr>
      <vt:lpstr>réseaux sociaux académiques ?</vt:lpstr>
      <vt:lpstr>Présentation PowerPoint</vt:lpstr>
      <vt:lpstr>Présentation PowerPoint</vt:lpstr>
      <vt:lpstr>enjeux et limites  des nouvelles métriques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réseaux sociaux académiques, nouvelles métriques de la recherche… </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gobelin</dc:creator>
  <cp:lastModifiedBy>chabarou</cp:lastModifiedBy>
  <cp:revision>503</cp:revision>
  <cp:lastPrinted>2016-03-11T15:11:47Z</cp:lastPrinted>
  <dcterms:created xsi:type="dcterms:W3CDTF">2016-01-25T16:21:19Z</dcterms:created>
  <dcterms:modified xsi:type="dcterms:W3CDTF">2016-03-16T15:33:43Z</dcterms:modified>
</cp:coreProperties>
</file>