
<file path=[Content_Types].xml><?xml version="1.0" encoding="utf-8"?>
<Types xmlns="http://schemas.openxmlformats.org/package/2006/content-types">
  <Default Extension="154A53A0" ContentType="image/png"/>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75"/>
  </p:notesMasterIdLst>
  <p:handoutMasterIdLst>
    <p:handoutMasterId r:id="rId176"/>
  </p:handoutMasterIdLst>
  <p:sldIdLst>
    <p:sldId id="1018" r:id="rId2"/>
    <p:sldId id="1127" r:id="rId3"/>
    <p:sldId id="1017" r:id="rId4"/>
    <p:sldId id="1222" r:id="rId5"/>
    <p:sldId id="1481" r:id="rId6"/>
    <p:sldId id="1529" r:id="rId7"/>
    <p:sldId id="1482" r:id="rId8"/>
    <p:sldId id="1643" r:id="rId9"/>
    <p:sldId id="1639" r:id="rId10"/>
    <p:sldId id="1679" r:id="rId11"/>
    <p:sldId id="1405" r:id="rId12"/>
    <p:sldId id="1510" r:id="rId13"/>
    <p:sldId id="1509" r:id="rId14"/>
    <p:sldId id="1680" r:id="rId15"/>
    <p:sldId id="1630" r:id="rId16"/>
    <p:sldId id="1512" r:id="rId17"/>
    <p:sldId id="1458" r:id="rId18"/>
    <p:sldId id="1479" r:id="rId19"/>
    <p:sldId id="1261" r:id="rId20"/>
    <p:sldId id="1719" r:id="rId21"/>
    <p:sldId id="1676" r:id="rId22"/>
    <p:sldId id="1721" r:id="rId23"/>
    <p:sldId id="1274" r:id="rId24"/>
    <p:sldId id="1580" r:id="rId25"/>
    <p:sldId id="1045" r:id="rId26"/>
    <p:sldId id="1439" r:id="rId27"/>
    <p:sldId id="1440" r:id="rId28"/>
    <p:sldId id="1406" r:id="rId29"/>
    <p:sldId id="1577" r:id="rId30"/>
    <p:sldId id="1576" r:id="rId31"/>
    <p:sldId id="1413" r:id="rId32"/>
    <p:sldId id="1038" r:id="rId33"/>
    <p:sldId id="1575" r:id="rId34"/>
    <p:sldId id="1072" r:id="rId35"/>
    <p:sldId id="1523" r:id="rId36"/>
    <p:sldId id="1524" r:id="rId37"/>
    <p:sldId id="1525" r:id="rId38"/>
    <p:sldId id="1477" r:id="rId39"/>
    <p:sldId id="1526" r:id="rId40"/>
    <p:sldId id="1528" r:id="rId41"/>
    <p:sldId id="1530" r:id="rId42"/>
    <p:sldId id="1681" r:id="rId43"/>
    <p:sldId id="1513" r:id="rId44"/>
    <p:sldId id="1487" r:id="rId45"/>
    <p:sldId id="1682" r:id="rId46"/>
    <p:sldId id="1683" r:id="rId47"/>
    <p:sldId id="1239" r:id="rId48"/>
    <p:sldId id="1515" r:id="rId49"/>
    <p:sldId id="1645" r:id="rId50"/>
    <p:sldId id="1527" r:id="rId51"/>
    <p:sldId id="1532" r:id="rId52"/>
    <p:sldId id="1543" r:id="rId53"/>
    <p:sldId id="1550" r:id="rId54"/>
    <p:sldId id="1555" r:id="rId55"/>
    <p:sldId id="1544" r:id="rId56"/>
    <p:sldId id="1545" r:id="rId57"/>
    <p:sldId id="1546" r:id="rId58"/>
    <p:sldId id="1583" r:id="rId59"/>
    <p:sldId id="1636" r:id="rId60"/>
    <p:sldId id="1552" r:id="rId61"/>
    <p:sldId id="1566" r:id="rId62"/>
    <p:sldId id="1560" r:id="rId63"/>
    <p:sldId id="1559" r:id="rId64"/>
    <p:sldId id="1557" r:id="rId65"/>
    <p:sldId id="1548" r:id="rId66"/>
    <p:sldId id="1547" r:id="rId67"/>
    <p:sldId id="1567" r:id="rId68"/>
    <p:sldId id="1569" r:id="rId69"/>
    <p:sldId id="1647" r:id="rId70"/>
    <p:sldId id="1568" r:id="rId71"/>
    <p:sldId id="1554" r:id="rId72"/>
    <p:sldId id="1686" r:id="rId73"/>
    <p:sldId id="1666" r:id="rId74"/>
    <p:sldId id="1687" r:id="rId75"/>
    <p:sldId id="1650" r:id="rId76"/>
    <p:sldId id="1688" r:id="rId77"/>
    <p:sldId id="1689" r:id="rId78"/>
    <p:sldId id="1667" r:id="rId79"/>
    <p:sldId id="1627" r:id="rId80"/>
    <p:sldId id="1611" r:id="rId81"/>
    <p:sldId id="1665" r:id="rId82"/>
    <p:sldId id="1118" r:id="rId83"/>
    <p:sldId id="1655" r:id="rId84"/>
    <p:sldId id="1684" r:id="rId85"/>
    <p:sldId id="1685" r:id="rId86"/>
    <p:sldId id="1724" r:id="rId87"/>
    <p:sldId id="1661" r:id="rId88"/>
    <p:sldId id="1702" r:id="rId89"/>
    <p:sldId id="1599" r:id="rId90"/>
    <p:sldId id="1654" r:id="rId91"/>
    <p:sldId id="1690" r:id="rId92"/>
    <p:sldId id="1697" r:id="rId93"/>
    <p:sldId id="1698" r:id="rId94"/>
    <p:sldId id="1674" r:id="rId95"/>
    <p:sldId id="1427" r:id="rId96"/>
    <p:sldId id="1618" r:id="rId97"/>
    <p:sldId id="1670" r:id="rId98"/>
    <p:sldId id="1600" r:id="rId99"/>
    <p:sldId id="1658" r:id="rId100"/>
    <p:sldId id="1659" r:id="rId101"/>
    <p:sldId id="1660" r:id="rId102"/>
    <p:sldId id="1516" r:id="rId103"/>
    <p:sldId id="1590" r:id="rId104"/>
    <p:sldId id="1495" r:id="rId105"/>
    <p:sldId id="1585" r:id="rId106"/>
    <p:sldId id="1586" r:id="rId107"/>
    <p:sldId id="1587" r:id="rId108"/>
    <p:sldId id="1641" r:id="rId109"/>
    <p:sldId id="1735" r:id="rId110"/>
    <p:sldId id="1662" r:id="rId111"/>
    <p:sldId id="1677" r:id="rId112"/>
    <p:sldId id="1692" r:id="rId113"/>
    <p:sldId id="1592" r:id="rId114"/>
    <p:sldId id="1152" r:id="rId115"/>
    <p:sldId id="1605" r:id="rId116"/>
    <p:sldId id="1499" r:id="rId117"/>
    <p:sldId id="1110" r:id="rId118"/>
    <p:sldId id="1593" r:id="rId119"/>
    <p:sldId id="1635" r:id="rId120"/>
    <p:sldId id="1629" r:id="rId121"/>
    <p:sldId id="1693" r:id="rId122"/>
    <p:sldId id="1243" r:id="rId123"/>
    <p:sldId id="1263" r:id="rId124"/>
    <p:sldId id="1733" r:id="rId125"/>
    <p:sldId id="1112" r:id="rId126"/>
    <p:sldId id="1652" r:id="rId127"/>
    <p:sldId id="1657" r:id="rId128"/>
    <p:sldId id="292" r:id="rId129"/>
    <p:sldId id="1732" r:id="rId130"/>
    <p:sldId id="1634" r:id="rId131"/>
    <p:sldId id="1237" r:id="rId132"/>
    <p:sldId id="1736" r:id="rId133"/>
    <p:sldId id="1694" r:id="rId134"/>
    <p:sldId id="1565" r:id="rId135"/>
    <p:sldId id="1595" r:id="rId136"/>
    <p:sldId id="1252" r:id="rId137"/>
    <p:sldId id="1283" r:id="rId138"/>
    <p:sldId id="1240" r:id="rId139"/>
    <p:sldId id="1649" r:id="rId140"/>
    <p:sldId id="1584" r:id="rId141"/>
    <p:sldId id="1691" r:id="rId142"/>
    <p:sldId id="1720" r:id="rId143"/>
    <p:sldId id="1272" r:id="rId144"/>
    <p:sldId id="1616" r:id="rId145"/>
    <p:sldId id="1672" r:id="rId146"/>
    <p:sldId id="1619" r:id="rId147"/>
    <p:sldId id="1621" r:id="rId148"/>
    <p:sldId id="1606" r:id="rId149"/>
    <p:sldId id="1622" r:id="rId150"/>
    <p:sldId id="1613" r:id="rId151"/>
    <p:sldId id="1520" r:id="rId152"/>
    <p:sldId id="1646" r:id="rId153"/>
    <p:sldId id="1251" r:id="rId154"/>
    <p:sldId id="1725" r:id="rId155"/>
    <p:sldId id="1612" r:id="rId156"/>
    <p:sldId id="1623" r:id="rId157"/>
    <p:sldId id="1614" r:id="rId158"/>
    <p:sldId id="1208" r:id="rId159"/>
    <p:sldId id="1628" r:id="rId160"/>
    <p:sldId id="1731" r:id="rId161"/>
    <p:sldId id="1633" r:id="rId162"/>
    <p:sldId id="1651" r:id="rId163"/>
    <p:sldId id="1615" r:id="rId164"/>
    <p:sldId id="1468" r:id="rId165"/>
    <p:sldId id="1571" r:id="rId166"/>
    <p:sldId id="1589" r:id="rId167"/>
    <p:sldId id="1656" r:id="rId168"/>
    <p:sldId id="1572" r:id="rId169"/>
    <p:sldId id="1625" r:id="rId170"/>
    <p:sldId id="1626" r:id="rId171"/>
    <p:sldId id="1734" r:id="rId172"/>
    <p:sldId id="1624" r:id="rId173"/>
    <p:sldId id="1403" r:id="rId17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37FA6"/>
    <a:srgbClr val="D9AD77"/>
    <a:srgbClr val="AEC3D6"/>
    <a:srgbClr val="00ADD0"/>
    <a:srgbClr val="735032"/>
    <a:srgbClr val="FF0000"/>
    <a:srgbClr val="0D0D0D"/>
    <a:srgbClr val="D8EBF2"/>
    <a:srgbClr val="6E94B6"/>
    <a:srgbClr val="454D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0055" autoAdjust="0"/>
    <p:restoredTop sz="70779" autoAdjust="0"/>
  </p:normalViewPr>
  <p:slideViewPr>
    <p:cSldViewPr snapToGrid="0">
      <p:cViewPr varScale="1">
        <p:scale>
          <a:sx n="84" d="100"/>
          <a:sy n="84" d="100"/>
        </p:scale>
        <p:origin x="1260" y="84"/>
      </p:cViewPr>
      <p:guideLst>
        <p:guide orient="horz" pos="2160"/>
        <p:guide pos="3840"/>
      </p:guideLst>
    </p:cSldViewPr>
  </p:slideViewPr>
  <p:outlineViewPr>
    <p:cViewPr>
      <p:scale>
        <a:sx n="33" d="100"/>
        <a:sy n="33" d="100"/>
      </p:scale>
      <p:origin x="0" y="-10170"/>
    </p:cViewPr>
  </p:outlineViewPr>
  <p:notesTextViewPr>
    <p:cViewPr>
      <p:scale>
        <a:sx n="75" d="100"/>
        <a:sy n="75" d="100"/>
      </p:scale>
      <p:origin x="0" y="0"/>
    </p:cViewPr>
  </p:notesTextViewPr>
  <p:notesViewPr>
    <p:cSldViewPr snapToGrid="0">
      <p:cViewPr>
        <p:scale>
          <a:sx n="125" d="100"/>
          <a:sy n="125" d="100"/>
        </p:scale>
        <p:origin x="2928" y="-5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presProps" Target="presProps.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tableStyles" Target="tableStyle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notesMaster" Target="notesMasters/notes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handoutMaster" Target="handoutMasters/handoutMaster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6B7E13-0F48-43B4-BB51-44D8719FA781}" type="doc">
      <dgm:prSet loTypeId="urn:microsoft.com/office/officeart/2005/8/layout/venn1" loCatId="relationship" qsTypeId="urn:microsoft.com/office/officeart/2005/8/quickstyle/simple1" qsCatId="simple" csTypeId="urn:microsoft.com/office/officeart/2005/8/colors/accent1_2" csCatId="accent1" phldr="1"/>
      <dgm:spPr/>
    </dgm:pt>
    <dgm:pt modelId="{5262C7AC-6AB1-4D2A-AB5C-95E5924CA099}">
      <dgm:prSet phldrT="[Texte]"/>
      <dgm:spPr>
        <a:ln>
          <a:noFill/>
        </a:ln>
      </dgm:spPr>
      <dgm:t>
        <a:bodyPr/>
        <a:lstStyle/>
        <a:p>
          <a:r>
            <a:rPr lang="fr-FR" dirty="0"/>
            <a:t>compétences informationnelles</a:t>
          </a:r>
        </a:p>
      </dgm:t>
    </dgm:pt>
    <dgm:pt modelId="{2CDF4757-EDB8-4375-8C12-DE4D1FF7FBD8}" type="parTrans" cxnId="{9172B620-A2B0-4FB0-9DE8-1A27797EC721}">
      <dgm:prSet/>
      <dgm:spPr/>
      <dgm:t>
        <a:bodyPr/>
        <a:lstStyle/>
        <a:p>
          <a:endParaRPr lang="fr-FR"/>
        </a:p>
      </dgm:t>
    </dgm:pt>
    <dgm:pt modelId="{B080226D-D735-4D9E-9FD3-BA55FCA7827E}" type="sibTrans" cxnId="{9172B620-A2B0-4FB0-9DE8-1A27797EC721}">
      <dgm:prSet/>
      <dgm:spPr/>
      <dgm:t>
        <a:bodyPr/>
        <a:lstStyle/>
        <a:p>
          <a:endParaRPr lang="fr-FR"/>
        </a:p>
      </dgm:t>
    </dgm:pt>
    <dgm:pt modelId="{9D40B099-8FAB-4DFE-82B8-9BCF8B3CCA2E}">
      <dgm:prSet phldrT="[Texte]" custT="1"/>
      <dgm:spPr>
        <a:ln>
          <a:noFill/>
        </a:ln>
      </dgm:spPr>
      <dgm:t>
        <a:bodyPr/>
        <a:lstStyle/>
        <a:p>
          <a:r>
            <a:rPr lang="fr-FR" sz="2800" dirty="0"/>
            <a:t>EMI </a:t>
          </a:r>
          <a:br>
            <a:rPr lang="fr-FR" sz="2800" dirty="0"/>
          </a:br>
          <a:r>
            <a:rPr lang="fr-FR" sz="2000" dirty="0"/>
            <a:t>(éducation</a:t>
          </a:r>
          <a:br>
            <a:rPr lang="fr-FR" sz="2000" dirty="0"/>
          </a:br>
          <a:r>
            <a:rPr lang="fr-FR" sz="2000" dirty="0"/>
            <a:t>aux médias)</a:t>
          </a:r>
          <a:endParaRPr lang="fr-FR" sz="2800" dirty="0"/>
        </a:p>
      </dgm:t>
    </dgm:pt>
    <dgm:pt modelId="{0DD237D4-57A5-438C-9C22-30152815DF19}" type="parTrans" cxnId="{4872F875-EAE5-422D-92AD-D1E601121D9E}">
      <dgm:prSet/>
      <dgm:spPr/>
      <dgm:t>
        <a:bodyPr/>
        <a:lstStyle/>
        <a:p>
          <a:endParaRPr lang="fr-FR"/>
        </a:p>
      </dgm:t>
    </dgm:pt>
    <dgm:pt modelId="{710E1CB9-ED4B-4ADB-A5EF-8F9D67C74545}" type="sibTrans" cxnId="{4872F875-EAE5-422D-92AD-D1E601121D9E}">
      <dgm:prSet/>
      <dgm:spPr/>
      <dgm:t>
        <a:bodyPr/>
        <a:lstStyle/>
        <a:p>
          <a:endParaRPr lang="fr-FR"/>
        </a:p>
      </dgm:t>
    </dgm:pt>
    <dgm:pt modelId="{B1BC9E38-3C17-4450-8F90-F479830F61BC}">
      <dgm:prSet phldrT="[Texte]"/>
      <dgm:spPr>
        <a:ln>
          <a:noFill/>
        </a:ln>
      </dgm:spPr>
      <dgm:t>
        <a:bodyPr/>
        <a:lstStyle/>
        <a:p>
          <a:r>
            <a:rPr lang="fr-FR" i="1" dirty="0"/>
            <a:t>AI literacy</a:t>
          </a:r>
        </a:p>
      </dgm:t>
    </dgm:pt>
    <dgm:pt modelId="{5D9DFBC6-57C8-4D58-9DD3-5A4D4739FE03}" type="parTrans" cxnId="{1A888FEA-0D4D-4862-AB23-4F20F1C6BEA6}">
      <dgm:prSet/>
      <dgm:spPr/>
      <dgm:t>
        <a:bodyPr/>
        <a:lstStyle/>
        <a:p>
          <a:endParaRPr lang="fr-FR"/>
        </a:p>
      </dgm:t>
    </dgm:pt>
    <dgm:pt modelId="{DD37E8FB-D250-4D62-AF82-CEEFA2BCB543}" type="sibTrans" cxnId="{1A888FEA-0D4D-4862-AB23-4F20F1C6BEA6}">
      <dgm:prSet/>
      <dgm:spPr/>
      <dgm:t>
        <a:bodyPr/>
        <a:lstStyle/>
        <a:p>
          <a:endParaRPr lang="fr-FR"/>
        </a:p>
      </dgm:t>
    </dgm:pt>
    <dgm:pt modelId="{480FD3D4-D885-44B9-9CC4-61CE33169A24}" type="pres">
      <dgm:prSet presAssocID="{F66B7E13-0F48-43B4-BB51-44D8719FA781}" presName="compositeShape" presStyleCnt="0">
        <dgm:presLayoutVars>
          <dgm:chMax val="7"/>
          <dgm:dir/>
          <dgm:resizeHandles val="exact"/>
        </dgm:presLayoutVars>
      </dgm:prSet>
      <dgm:spPr/>
    </dgm:pt>
    <dgm:pt modelId="{F8095790-AE65-4B7F-A7CD-B80C3FBDECEA}" type="pres">
      <dgm:prSet presAssocID="{5262C7AC-6AB1-4D2A-AB5C-95E5924CA099}" presName="circ1" presStyleLbl="vennNode1" presStyleIdx="0" presStyleCnt="3"/>
      <dgm:spPr/>
    </dgm:pt>
    <dgm:pt modelId="{548EF0EE-B696-4ADA-8FCB-BB02F3E31520}" type="pres">
      <dgm:prSet presAssocID="{5262C7AC-6AB1-4D2A-AB5C-95E5924CA099}" presName="circ1Tx" presStyleLbl="revTx" presStyleIdx="0" presStyleCnt="0">
        <dgm:presLayoutVars>
          <dgm:chMax val="0"/>
          <dgm:chPref val="0"/>
          <dgm:bulletEnabled val="1"/>
        </dgm:presLayoutVars>
      </dgm:prSet>
      <dgm:spPr/>
    </dgm:pt>
    <dgm:pt modelId="{4394FA06-DAE2-475C-A26F-9A9316A1A236}" type="pres">
      <dgm:prSet presAssocID="{9D40B099-8FAB-4DFE-82B8-9BCF8B3CCA2E}" presName="circ2" presStyleLbl="vennNode1" presStyleIdx="1" presStyleCnt="3"/>
      <dgm:spPr/>
    </dgm:pt>
    <dgm:pt modelId="{EEFE96DA-99CE-48D9-B67B-0676C70DF97C}" type="pres">
      <dgm:prSet presAssocID="{9D40B099-8FAB-4DFE-82B8-9BCF8B3CCA2E}" presName="circ2Tx" presStyleLbl="revTx" presStyleIdx="0" presStyleCnt="0">
        <dgm:presLayoutVars>
          <dgm:chMax val="0"/>
          <dgm:chPref val="0"/>
          <dgm:bulletEnabled val="1"/>
        </dgm:presLayoutVars>
      </dgm:prSet>
      <dgm:spPr/>
    </dgm:pt>
    <dgm:pt modelId="{247C4F8D-0BC2-4FF5-BDBA-07FAC9C29211}" type="pres">
      <dgm:prSet presAssocID="{B1BC9E38-3C17-4450-8F90-F479830F61BC}" presName="circ3" presStyleLbl="vennNode1" presStyleIdx="2" presStyleCnt="3"/>
      <dgm:spPr/>
    </dgm:pt>
    <dgm:pt modelId="{022962F5-E2A3-47AC-88DC-0E497D5F8C6E}" type="pres">
      <dgm:prSet presAssocID="{B1BC9E38-3C17-4450-8F90-F479830F61BC}" presName="circ3Tx" presStyleLbl="revTx" presStyleIdx="0" presStyleCnt="0">
        <dgm:presLayoutVars>
          <dgm:chMax val="0"/>
          <dgm:chPref val="0"/>
          <dgm:bulletEnabled val="1"/>
        </dgm:presLayoutVars>
      </dgm:prSet>
      <dgm:spPr/>
    </dgm:pt>
  </dgm:ptLst>
  <dgm:cxnLst>
    <dgm:cxn modelId="{1333CD00-6538-4435-846B-0601412625A8}" type="presOf" srcId="{5262C7AC-6AB1-4D2A-AB5C-95E5924CA099}" destId="{548EF0EE-B696-4ADA-8FCB-BB02F3E31520}" srcOrd="1" destOrd="0" presId="urn:microsoft.com/office/officeart/2005/8/layout/venn1"/>
    <dgm:cxn modelId="{BF842A18-4C42-4933-A27E-A6C259625048}" type="presOf" srcId="{B1BC9E38-3C17-4450-8F90-F479830F61BC}" destId="{247C4F8D-0BC2-4FF5-BDBA-07FAC9C29211}" srcOrd="0" destOrd="0" presId="urn:microsoft.com/office/officeart/2005/8/layout/venn1"/>
    <dgm:cxn modelId="{9172B620-A2B0-4FB0-9DE8-1A27797EC721}" srcId="{F66B7E13-0F48-43B4-BB51-44D8719FA781}" destId="{5262C7AC-6AB1-4D2A-AB5C-95E5924CA099}" srcOrd="0" destOrd="0" parTransId="{2CDF4757-EDB8-4375-8C12-DE4D1FF7FBD8}" sibTransId="{B080226D-D735-4D9E-9FD3-BA55FCA7827E}"/>
    <dgm:cxn modelId="{0B3CD42C-67B9-4124-8BBF-1BFE01CE26D5}" type="presOf" srcId="{9D40B099-8FAB-4DFE-82B8-9BCF8B3CCA2E}" destId="{4394FA06-DAE2-475C-A26F-9A9316A1A236}" srcOrd="0" destOrd="0" presId="urn:microsoft.com/office/officeart/2005/8/layout/venn1"/>
    <dgm:cxn modelId="{57626E3A-5969-47BA-A674-D03D3935A7FA}" type="presOf" srcId="{5262C7AC-6AB1-4D2A-AB5C-95E5924CA099}" destId="{F8095790-AE65-4B7F-A7CD-B80C3FBDECEA}" srcOrd="0" destOrd="0" presId="urn:microsoft.com/office/officeart/2005/8/layout/venn1"/>
    <dgm:cxn modelId="{09C7AD53-5D8B-4F9E-9762-1CA0994A1A8E}" type="presOf" srcId="{9D40B099-8FAB-4DFE-82B8-9BCF8B3CCA2E}" destId="{EEFE96DA-99CE-48D9-B67B-0676C70DF97C}" srcOrd="1" destOrd="0" presId="urn:microsoft.com/office/officeart/2005/8/layout/venn1"/>
    <dgm:cxn modelId="{4872F875-EAE5-422D-92AD-D1E601121D9E}" srcId="{F66B7E13-0F48-43B4-BB51-44D8719FA781}" destId="{9D40B099-8FAB-4DFE-82B8-9BCF8B3CCA2E}" srcOrd="1" destOrd="0" parTransId="{0DD237D4-57A5-438C-9C22-30152815DF19}" sibTransId="{710E1CB9-ED4B-4ADB-A5EF-8F9D67C74545}"/>
    <dgm:cxn modelId="{759D3BDF-C860-44BD-89A9-2ABDB0389C2A}" type="presOf" srcId="{B1BC9E38-3C17-4450-8F90-F479830F61BC}" destId="{022962F5-E2A3-47AC-88DC-0E497D5F8C6E}" srcOrd="1" destOrd="0" presId="urn:microsoft.com/office/officeart/2005/8/layout/venn1"/>
    <dgm:cxn modelId="{A44FFFE7-E537-4C21-94A8-1A69469A4AFE}" type="presOf" srcId="{F66B7E13-0F48-43B4-BB51-44D8719FA781}" destId="{480FD3D4-D885-44B9-9CC4-61CE33169A24}" srcOrd="0" destOrd="0" presId="urn:microsoft.com/office/officeart/2005/8/layout/venn1"/>
    <dgm:cxn modelId="{1A888FEA-0D4D-4862-AB23-4F20F1C6BEA6}" srcId="{F66B7E13-0F48-43B4-BB51-44D8719FA781}" destId="{B1BC9E38-3C17-4450-8F90-F479830F61BC}" srcOrd="2" destOrd="0" parTransId="{5D9DFBC6-57C8-4D58-9DD3-5A4D4739FE03}" sibTransId="{DD37E8FB-D250-4D62-AF82-CEEFA2BCB543}"/>
    <dgm:cxn modelId="{32910649-8EAC-4C8D-ACF9-467CCA95BA4A}" type="presParOf" srcId="{480FD3D4-D885-44B9-9CC4-61CE33169A24}" destId="{F8095790-AE65-4B7F-A7CD-B80C3FBDECEA}" srcOrd="0" destOrd="0" presId="urn:microsoft.com/office/officeart/2005/8/layout/venn1"/>
    <dgm:cxn modelId="{5E6983AB-8BCC-4398-A105-2FB026B41B2B}" type="presParOf" srcId="{480FD3D4-D885-44B9-9CC4-61CE33169A24}" destId="{548EF0EE-B696-4ADA-8FCB-BB02F3E31520}" srcOrd="1" destOrd="0" presId="urn:microsoft.com/office/officeart/2005/8/layout/venn1"/>
    <dgm:cxn modelId="{D9FB8697-5E2D-4B2F-A824-95205B18F930}" type="presParOf" srcId="{480FD3D4-D885-44B9-9CC4-61CE33169A24}" destId="{4394FA06-DAE2-475C-A26F-9A9316A1A236}" srcOrd="2" destOrd="0" presId="urn:microsoft.com/office/officeart/2005/8/layout/venn1"/>
    <dgm:cxn modelId="{3BB5284E-253C-4C66-B8A1-FAD8C541C2C2}" type="presParOf" srcId="{480FD3D4-D885-44B9-9CC4-61CE33169A24}" destId="{EEFE96DA-99CE-48D9-B67B-0676C70DF97C}" srcOrd="3" destOrd="0" presId="urn:microsoft.com/office/officeart/2005/8/layout/venn1"/>
    <dgm:cxn modelId="{FE472B22-DBF0-4DF0-AB02-082BFAF32A28}" type="presParOf" srcId="{480FD3D4-D885-44B9-9CC4-61CE33169A24}" destId="{247C4F8D-0BC2-4FF5-BDBA-07FAC9C29211}" srcOrd="4" destOrd="0" presId="urn:microsoft.com/office/officeart/2005/8/layout/venn1"/>
    <dgm:cxn modelId="{97F48E0D-8332-4FEA-8856-556A85C0D014}" type="presParOf" srcId="{480FD3D4-D885-44B9-9CC4-61CE33169A24}" destId="{022962F5-E2A3-47AC-88DC-0E497D5F8C6E}"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095790-AE65-4B7F-A7CD-B80C3FBDECEA}">
      <dsp:nvSpPr>
        <dsp:cNvPr id="0" name=""/>
        <dsp:cNvSpPr/>
      </dsp:nvSpPr>
      <dsp:spPr>
        <a:xfrm>
          <a:off x="3611966" y="73338"/>
          <a:ext cx="3520266" cy="3520266"/>
        </a:xfrm>
        <a:prstGeom prst="ellipse">
          <a:avLst/>
        </a:prstGeom>
        <a:solidFill>
          <a:schemeClr val="accent1">
            <a:alpha val="5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fr-FR" sz="2800" kern="1200" dirty="0"/>
            <a:t>compétences informationnelles</a:t>
          </a:r>
        </a:p>
      </dsp:txBody>
      <dsp:txXfrm>
        <a:off x="4081335" y="689385"/>
        <a:ext cx="2581528" cy="1584119"/>
      </dsp:txXfrm>
    </dsp:sp>
    <dsp:sp modelId="{4394FA06-DAE2-475C-A26F-9A9316A1A236}">
      <dsp:nvSpPr>
        <dsp:cNvPr id="0" name=""/>
        <dsp:cNvSpPr/>
      </dsp:nvSpPr>
      <dsp:spPr>
        <a:xfrm>
          <a:off x="4882196" y="2273505"/>
          <a:ext cx="3520266" cy="3520266"/>
        </a:xfrm>
        <a:prstGeom prst="ellipse">
          <a:avLst/>
        </a:prstGeom>
        <a:solidFill>
          <a:schemeClr val="accent1">
            <a:alpha val="5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fr-FR" sz="2800" kern="1200" dirty="0"/>
            <a:t>EMI </a:t>
          </a:r>
          <a:br>
            <a:rPr lang="fr-FR" sz="2800" kern="1200" dirty="0"/>
          </a:br>
          <a:r>
            <a:rPr lang="fr-FR" sz="2000" kern="1200" dirty="0"/>
            <a:t>(éducation</a:t>
          </a:r>
          <a:br>
            <a:rPr lang="fr-FR" sz="2000" kern="1200" dirty="0"/>
          </a:br>
          <a:r>
            <a:rPr lang="fr-FR" sz="2000" kern="1200" dirty="0"/>
            <a:t>aux médias)</a:t>
          </a:r>
          <a:endParaRPr lang="fr-FR" sz="2800" kern="1200" dirty="0"/>
        </a:p>
      </dsp:txBody>
      <dsp:txXfrm>
        <a:off x="5958811" y="3182907"/>
        <a:ext cx="2112159" cy="1936146"/>
      </dsp:txXfrm>
    </dsp:sp>
    <dsp:sp modelId="{247C4F8D-0BC2-4FF5-BDBA-07FAC9C29211}">
      <dsp:nvSpPr>
        <dsp:cNvPr id="0" name=""/>
        <dsp:cNvSpPr/>
      </dsp:nvSpPr>
      <dsp:spPr>
        <a:xfrm>
          <a:off x="2341737" y="2273505"/>
          <a:ext cx="3520266" cy="3520266"/>
        </a:xfrm>
        <a:prstGeom prst="ellipse">
          <a:avLst/>
        </a:prstGeom>
        <a:solidFill>
          <a:schemeClr val="accent1">
            <a:alpha val="5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fr-FR" sz="2800" i="1" kern="1200" dirty="0"/>
            <a:t>AI literacy</a:t>
          </a:r>
        </a:p>
      </dsp:txBody>
      <dsp:txXfrm>
        <a:off x="2673228" y="3182907"/>
        <a:ext cx="2112159" cy="193614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C10B390C-3CD4-41FD-B6AC-F955EBB2B7F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2D2E16E8-4522-4D6A-B3BB-D5A97E7663B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E8C168-6315-451C-82AC-B30EFA32416F}" type="datetimeFigureOut">
              <a:rPr lang="fr-FR" smtClean="0"/>
              <a:t>16/10/2024</a:t>
            </a:fld>
            <a:endParaRPr lang="fr-FR"/>
          </a:p>
        </p:txBody>
      </p:sp>
      <p:sp>
        <p:nvSpPr>
          <p:cNvPr id="4" name="Espace réservé du pied de page 3">
            <a:extLst>
              <a:ext uri="{FF2B5EF4-FFF2-40B4-BE49-F238E27FC236}">
                <a16:creationId xmlns:a16="http://schemas.microsoft.com/office/drawing/2014/main" id="{CAD7D2B4-FDDD-4493-AECC-39AE758AD6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9451EF77-2AD7-46BE-8CEB-3478D35836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892A2E-E164-4FA4-A448-C3B45A119FB8}" type="slidenum">
              <a:rPr lang="fr-FR" smtClean="0"/>
              <a:t>‹N°›</a:t>
            </a:fld>
            <a:endParaRPr lang="fr-FR"/>
          </a:p>
        </p:txBody>
      </p:sp>
    </p:spTree>
    <p:extLst>
      <p:ext uri="{BB962C8B-B14F-4D97-AF65-F5344CB8AC3E}">
        <p14:creationId xmlns:p14="http://schemas.microsoft.com/office/powerpoint/2010/main" val="3356524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781CC7-D4E3-4399-8A00-990E9D47FF13}" type="datetimeFigureOut">
              <a:rPr lang="fr-FR" smtClean="0"/>
              <a:t>16/10/2024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dirty="0"/>
              <a:t>Modifier les styles du texte du masque</a:t>
            </a:r>
          </a:p>
          <a:p>
            <a:pPr lvl="1"/>
            <a:r>
              <a:rPr lang="fr-FR" dirty="0"/>
              <a:t>Deuxième niveau</a:t>
            </a:r>
          </a:p>
          <a:p>
            <a:pPr lvl="2"/>
            <a:r>
              <a:rPr lang="fr-FR" dirty="0"/>
              <a:t>Troisième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1FE077-B2FA-45DD-91CF-0EAF3D27A068}" type="slidenum">
              <a:rPr lang="fr-FR" smtClean="0"/>
              <a:t>‹N°›</a:t>
            </a:fld>
            <a:endParaRPr lang="fr-FR"/>
          </a:p>
        </p:txBody>
      </p:sp>
    </p:spTree>
    <p:extLst>
      <p:ext uri="{BB962C8B-B14F-4D97-AF65-F5344CB8AC3E}">
        <p14:creationId xmlns:p14="http://schemas.microsoft.com/office/powerpoint/2010/main" val="2285989985"/>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mn-lt"/>
        <a:ea typeface="+mn-ea"/>
        <a:cs typeface="+mn-cs"/>
      </a:defRPr>
    </a:lvl1pPr>
    <a:lvl2pPr marL="271463" indent="-90488" algn="l" defTabSz="914400" rtl="0" eaLnBrk="1" latinLnBrk="0" hangingPunct="1">
      <a:defRPr sz="1000" kern="1200">
        <a:solidFill>
          <a:schemeClr val="tx1"/>
        </a:solidFill>
        <a:latin typeface="+mn-lt"/>
        <a:ea typeface="+mn-ea"/>
        <a:cs typeface="+mn-cs"/>
      </a:defRPr>
    </a:lvl2pPr>
    <a:lvl3pPr marL="541338" indent="-179388" algn="l" defTabSz="914400" rtl="0" eaLnBrk="1" latinLnBrk="0" hangingPunct="1">
      <a:defRPr sz="1000" kern="1200">
        <a:solidFill>
          <a:schemeClr val="tx1"/>
        </a:solidFill>
        <a:latin typeface="+mn-lt"/>
        <a:ea typeface="+mn-ea"/>
        <a:cs typeface="+mn-cs"/>
      </a:defRPr>
    </a:lvl3pPr>
    <a:lvl4pPr marL="1371600" algn="l" defTabSz="914400" rtl="0" eaLnBrk="1" latinLnBrk="0" hangingPunct="1">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talan.com/pl/actualites/detail-actualites/news/barometre-2024-ifop-pour-talan-les-francais-et-les-ia-generative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talan.com/pl/actualites/detail-actualites/news/barometre-2024-ifop-pour-talan-les-francais-et-les-ia-generative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3" Type="http://schemas.openxmlformats.org/officeDocument/2006/relationships/hyperlink" Target="https://publicationethics.org/cope-position-statements/ai-author" TargetMode="External"/><Relationship Id="rId2" Type="http://schemas.openxmlformats.org/officeDocument/2006/relationships/slide" Target="../slides/slide128.xml"/><Relationship Id="rId1" Type="http://schemas.openxmlformats.org/officeDocument/2006/relationships/notesMaster" Target="../notesMasters/notesMaster1.xml"/><Relationship Id="rId4" Type="http://schemas.openxmlformats.org/officeDocument/2006/relationships/hyperlink" Target="https://allea.org/wp-content/uploads/2023/06/European-Code-of-Conduct-Revised-Edition-2023.pdf" TargetMode="Externa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3" Type="http://schemas.openxmlformats.org/officeDocument/2006/relationships/hyperlink" Target="https://libguides.hkust.edu.hk/AI-tools-literature-review/overview" TargetMode="External"/><Relationship Id="rId2" Type="http://schemas.openxmlformats.org/officeDocument/2006/relationships/slide" Target="../slides/slide140.xml"/><Relationship Id="rId1" Type="http://schemas.openxmlformats.org/officeDocument/2006/relationships/notesMaster" Target="../notesMasters/notesMaster1.xml"/><Relationship Id="rId4" Type="http://schemas.openxmlformats.org/officeDocument/2006/relationships/hyperlink" Target="https://libguides.hkust.edu.hk/AI-tools-literature-review/workshop" TargetMode="Externa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3" Type="http://schemas.openxmlformats.org/officeDocument/2006/relationships/hyperlink" Target="https://www.cadre21.org/wp-content/uploads/2023/09/Taxonomie-de-Bloom-IA.pdf" TargetMode="External"/><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3" Type="http://schemas.openxmlformats.org/officeDocument/2006/relationships/hyperlink" Target="https://ecolebranchee.com/dossier-demystifier-intelligence-artificielle-education/" TargetMode="External"/><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devinci.fr/pdf/etude-impact-des-IA-generatives-sur-les-etudiants.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compilatio.net/blog/enquete-ia-enseignement-2023#chiffres-cles"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ecolebranchee.com/dossier-demystifier-intelligence-artificielle-education/"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start.me/p/PwabRd/lia-pour-lenseignement"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guides.biblio.polymtl.ca/ia/outils"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app.leonardo.ai/"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oi.org/10.1186/s41239-023-00436-z"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a:t>
            </a:fld>
            <a:endParaRPr lang="fr-FR" dirty="0"/>
          </a:p>
        </p:txBody>
      </p:sp>
    </p:spTree>
    <p:extLst>
      <p:ext uri="{BB962C8B-B14F-4D97-AF65-F5344CB8AC3E}">
        <p14:creationId xmlns:p14="http://schemas.microsoft.com/office/powerpoint/2010/main" val="1819078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IFOP-TALAN. </a:t>
            </a:r>
            <a:r>
              <a:rPr lang="fr-FR" sz="1000" i="1" dirty="0"/>
              <a:t>Les Français et les IA génératives. </a:t>
            </a:r>
            <a:r>
              <a:rPr lang="fr-FR" sz="1000" dirty="0"/>
              <a:t>11/04/2024.   </a:t>
            </a:r>
            <a:r>
              <a:rPr lang="fr-FR" sz="1000" dirty="0">
                <a:hlinkClick r:id="rId3"/>
              </a:rPr>
              <a:t>https://talan.com/pl/actualites/detail-actualites/news/barometre-2024-ifop-pour-talan-les-francais-et-les-ia-generatives/</a:t>
            </a:r>
            <a:r>
              <a:rPr lang="fr-FR" sz="1000" dirty="0"/>
              <a:t>. </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a:t>
            </a:fld>
            <a:endParaRPr lang="fr-FR"/>
          </a:p>
        </p:txBody>
      </p:sp>
    </p:spTree>
    <p:extLst>
      <p:ext uri="{BB962C8B-B14F-4D97-AF65-F5344CB8AC3E}">
        <p14:creationId xmlns:p14="http://schemas.microsoft.com/office/powerpoint/2010/main" val="142972424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100</a:t>
            </a:fld>
            <a:endParaRPr lang="fr-FR"/>
          </a:p>
        </p:txBody>
      </p:sp>
    </p:spTree>
    <p:extLst>
      <p:ext uri="{BB962C8B-B14F-4D97-AF65-F5344CB8AC3E}">
        <p14:creationId xmlns:p14="http://schemas.microsoft.com/office/powerpoint/2010/main" val="104830870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101</a:t>
            </a:fld>
            <a:endParaRPr lang="fr-FR"/>
          </a:p>
        </p:txBody>
      </p:sp>
    </p:spTree>
    <p:extLst>
      <p:ext uri="{BB962C8B-B14F-4D97-AF65-F5344CB8AC3E}">
        <p14:creationId xmlns:p14="http://schemas.microsoft.com/office/powerpoint/2010/main" val="83665701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102</a:t>
            </a:fld>
            <a:endParaRPr lang="fr-FR"/>
          </a:p>
        </p:txBody>
      </p:sp>
    </p:spTree>
    <p:extLst>
      <p:ext uri="{BB962C8B-B14F-4D97-AF65-F5344CB8AC3E}">
        <p14:creationId xmlns:p14="http://schemas.microsoft.com/office/powerpoint/2010/main" val="25389839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103</a:t>
            </a:fld>
            <a:endParaRPr lang="fr-FR"/>
          </a:p>
        </p:txBody>
      </p:sp>
    </p:spTree>
    <p:extLst>
      <p:ext uri="{BB962C8B-B14F-4D97-AF65-F5344CB8AC3E}">
        <p14:creationId xmlns:p14="http://schemas.microsoft.com/office/powerpoint/2010/main" val="205187396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104</a:t>
            </a:fld>
            <a:endParaRPr lang="fr-FR"/>
          </a:p>
        </p:txBody>
      </p:sp>
    </p:spTree>
    <p:extLst>
      <p:ext uri="{BB962C8B-B14F-4D97-AF65-F5344CB8AC3E}">
        <p14:creationId xmlns:p14="http://schemas.microsoft.com/office/powerpoint/2010/main" val="113260231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Prompt GPT-4o, 19/04/2024</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105</a:t>
            </a:fld>
            <a:endParaRPr lang="fr-FR"/>
          </a:p>
        </p:txBody>
      </p:sp>
    </p:spTree>
    <p:extLst>
      <p:ext uri="{BB962C8B-B14F-4D97-AF65-F5344CB8AC3E}">
        <p14:creationId xmlns:p14="http://schemas.microsoft.com/office/powerpoint/2010/main" val="232402374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Prompt GPT-4o, 19/04/2024</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106</a:t>
            </a:fld>
            <a:endParaRPr lang="fr-FR"/>
          </a:p>
        </p:txBody>
      </p:sp>
    </p:spTree>
    <p:extLst>
      <p:ext uri="{BB962C8B-B14F-4D97-AF65-F5344CB8AC3E}">
        <p14:creationId xmlns:p14="http://schemas.microsoft.com/office/powerpoint/2010/main" val="90918693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Prompt GPT-4o, 19/04/2024</a:t>
            </a:r>
          </a:p>
          <a:p>
            <a:endParaRPr lang="fr-FR" dirty="0"/>
          </a:p>
          <a:p>
            <a:r>
              <a:rPr lang="fr-FR" dirty="0"/>
              <a:t>voir aussi enquête </a:t>
            </a:r>
            <a:r>
              <a:rPr lang="fr-FR" i="1" dirty="0"/>
              <a:t>Digital Education Council Global AI </a:t>
            </a:r>
            <a:r>
              <a:rPr lang="fr-FR" i="1" dirty="0" err="1"/>
              <a:t>Student</a:t>
            </a:r>
            <a:r>
              <a:rPr lang="fr-FR" i="1" dirty="0"/>
              <a:t> Survey 2024. AI or Not AI: </a:t>
            </a:r>
            <a:r>
              <a:rPr lang="fr-FR" i="1" dirty="0" err="1"/>
              <a:t>What</a:t>
            </a:r>
            <a:r>
              <a:rPr lang="fr-FR" i="1" dirty="0"/>
              <a:t> </a:t>
            </a:r>
            <a:r>
              <a:rPr lang="fr-FR" i="1" dirty="0" err="1"/>
              <a:t>Students</a:t>
            </a:r>
            <a:r>
              <a:rPr lang="fr-FR" i="1" dirty="0"/>
              <a:t> </a:t>
            </a:r>
            <a:r>
              <a:rPr lang="fr-FR" i="1" dirty="0" err="1"/>
              <a:t>Want</a:t>
            </a:r>
            <a:r>
              <a:rPr lang="fr-FR" i="1" dirty="0"/>
              <a:t>. </a:t>
            </a:r>
            <a:r>
              <a:rPr lang="fr-FR" i="0" dirty="0"/>
              <a:t>08/2024. https://www.digitaleducationcouncil.com/post/digital-education-council-global-ai-student-survey-2024</a:t>
            </a:r>
            <a:r>
              <a:rPr lang="fr-FR" dirty="0"/>
              <a:t> </a:t>
            </a:r>
          </a:p>
          <a:p>
            <a:pPr marL="171450" indent="-171450">
              <a:buFontTx/>
              <a:buChar char="-"/>
            </a:pPr>
            <a:r>
              <a:rPr lang="fr-FR" dirty="0"/>
              <a:t>58 % des sondés ont le sentiment de ne pas avoir suffisamment de connaissances et de compétences en IA</a:t>
            </a:r>
          </a:p>
          <a:p>
            <a:pPr marL="171450" indent="-171450">
              <a:buFontTx/>
              <a:buChar char="-"/>
            </a:pPr>
            <a:r>
              <a:rPr lang="fr-FR" dirty="0"/>
              <a:t>48 % ne se sentent pas suffisamment préparés pour leur avenir professionnel sur ces questions</a:t>
            </a:r>
          </a:p>
          <a:p>
            <a:pPr marL="0" indent="0">
              <a:buFontTx/>
              <a:buNone/>
            </a:pPr>
            <a:r>
              <a:rPr lang="fr-FR" dirty="0">
                <a:sym typeface="Wingdings" panose="05000000000000000000" pitchFamily="2" charset="2"/>
              </a:rPr>
              <a:t> attente de consignes et de formations sur le sujet (théoriques et pratiques)</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107</a:t>
            </a:fld>
            <a:endParaRPr lang="fr-FR"/>
          </a:p>
        </p:txBody>
      </p:sp>
    </p:spTree>
    <p:extLst>
      <p:ext uri="{BB962C8B-B14F-4D97-AF65-F5344CB8AC3E}">
        <p14:creationId xmlns:p14="http://schemas.microsoft.com/office/powerpoint/2010/main" val="398957752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108</a:t>
            </a:fld>
            <a:endParaRPr lang="fr-FR"/>
          </a:p>
        </p:txBody>
      </p:sp>
    </p:spTree>
    <p:extLst>
      <p:ext uri="{BB962C8B-B14F-4D97-AF65-F5344CB8AC3E}">
        <p14:creationId xmlns:p14="http://schemas.microsoft.com/office/powerpoint/2010/main" val="330854041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109</a:t>
            </a:fld>
            <a:endParaRPr lang="fr-FR"/>
          </a:p>
        </p:txBody>
      </p:sp>
    </p:spTree>
    <p:extLst>
      <p:ext uri="{BB962C8B-B14F-4D97-AF65-F5344CB8AC3E}">
        <p14:creationId xmlns:p14="http://schemas.microsoft.com/office/powerpoint/2010/main" val="2850650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IFOP-TALAN. </a:t>
            </a:r>
            <a:r>
              <a:rPr lang="fr-FR" sz="1000" i="1" dirty="0"/>
              <a:t>Les Français et les IA génératives. </a:t>
            </a:r>
            <a:r>
              <a:rPr lang="fr-FR" sz="1000" dirty="0"/>
              <a:t>11/04/2024.   </a:t>
            </a:r>
            <a:r>
              <a:rPr lang="fr-FR" sz="1000" dirty="0">
                <a:hlinkClick r:id="rId3"/>
              </a:rPr>
              <a:t>https://talan.com/pl/actualites/detail-actualites/news/barometre-2024-ifop-pour-talan-les-francais-et-les-ia-generatives/</a:t>
            </a:r>
            <a:r>
              <a:rPr lang="fr-FR" sz="1000" dirty="0"/>
              <a:t>. </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a:t>
            </a:fld>
            <a:endParaRPr lang="fr-FR"/>
          </a:p>
        </p:txBody>
      </p:sp>
    </p:spTree>
    <p:extLst>
      <p:ext uri="{BB962C8B-B14F-4D97-AF65-F5344CB8AC3E}">
        <p14:creationId xmlns:p14="http://schemas.microsoft.com/office/powerpoint/2010/main" val="142972424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110</a:t>
            </a:fld>
            <a:endParaRPr lang="fr-FR"/>
          </a:p>
        </p:txBody>
      </p:sp>
    </p:spTree>
    <p:extLst>
      <p:ext uri="{BB962C8B-B14F-4D97-AF65-F5344CB8AC3E}">
        <p14:creationId xmlns:p14="http://schemas.microsoft.com/office/powerpoint/2010/main" val="81528467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111</a:t>
            </a:fld>
            <a:endParaRPr lang="fr-FR"/>
          </a:p>
        </p:txBody>
      </p:sp>
    </p:spTree>
    <p:extLst>
      <p:ext uri="{BB962C8B-B14F-4D97-AF65-F5344CB8AC3E}">
        <p14:creationId xmlns:p14="http://schemas.microsoft.com/office/powerpoint/2010/main" val="349711416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112</a:t>
            </a:fld>
            <a:endParaRPr lang="fr-FR"/>
          </a:p>
        </p:txBody>
      </p:sp>
    </p:spTree>
    <p:extLst>
      <p:ext uri="{BB962C8B-B14F-4D97-AF65-F5344CB8AC3E}">
        <p14:creationId xmlns:p14="http://schemas.microsoft.com/office/powerpoint/2010/main" val="244376962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113</a:t>
            </a:fld>
            <a:endParaRPr lang="fr-FR"/>
          </a:p>
        </p:txBody>
      </p:sp>
    </p:spTree>
    <p:extLst>
      <p:ext uri="{BB962C8B-B14F-4D97-AF65-F5344CB8AC3E}">
        <p14:creationId xmlns:p14="http://schemas.microsoft.com/office/powerpoint/2010/main" val="43539388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endParaRPr lang="fr-FR" b="1"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114</a:t>
            </a:fld>
            <a:endParaRPr lang="fr-FR"/>
          </a:p>
        </p:txBody>
      </p:sp>
    </p:spTree>
    <p:extLst>
      <p:ext uri="{BB962C8B-B14F-4D97-AF65-F5344CB8AC3E}">
        <p14:creationId xmlns:p14="http://schemas.microsoft.com/office/powerpoint/2010/main" val="306802948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115</a:t>
            </a:fld>
            <a:endParaRPr lang="fr-FR"/>
          </a:p>
        </p:txBody>
      </p:sp>
    </p:spTree>
    <p:extLst>
      <p:ext uri="{BB962C8B-B14F-4D97-AF65-F5344CB8AC3E}">
        <p14:creationId xmlns:p14="http://schemas.microsoft.com/office/powerpoint/2010/main" val="252193171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116</a:t>
            </a:fld>
            <a:endParaRPr lang="fr-FR"/>
          </a:p>
        </p:txBody>
      </p:sp>
    </p:spTree>
    <p:extLst>
      <p:ext uri="{BB962C8B-B14F-4D97-AF65-F5344CB8AC3E}">
        <p14:creationId xmlns:p14="http://schemas.microsoft.com/office/powerpoint/2010/main" val="215250263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117</a:t>
            </a:fld>
            <a:endParaRPr lang="fr-FR"/>
          </a:p>
        </p:txBody>
      </p:sp>
    </p:spTree>
    <p:extLst>
      <p:ext uri="{BB962C8B-B14F-4D97-AF65-F5344CB8AC3E}">
        <p14:creationId xmlns:p14="http://schemas.microsoft.com/office/powerpoint/2010/main" val="151901112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118</a:t>
            </a:fld>
            <a:endParaRPr lang="fr-FR"/>
          </a:p>
        </p:txBody>
      </p:sp>
    </p:spTree>
    <p:extLst>
      <p:ext uri="{BB962C8B-B14F-4D97-AF65-F5344CB8AC3E}">
        <p14:creationId xmlns:p14="http://schemas.microsoft.com/office/powerpoint/2010/main" val="86406712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119</a:t>
            </a:fld>
            <a:endParaRPr lang="fr-FR"/>
          </a:p>
        </p:txBody>
      </p:sp>
    </p:spTree>
    <p:extLst>
      <p:ext uri="{BB962C8B-B14F-4D97-AF65-F5344CB8AC3E}">
        <p14:creationId xmlns:p14="http://schemas.microsoft.com/office/powerpoint/2010/main" val="946730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a:t>
            </a:fld>
            <a:endParaRPr lang="fr-FR"/>
          </a:p>
        </p:txBody>
      </p:sp>
    </p:spTree>
    <p:extLst>
      <p:ext uri="{BB962C8B-B14F-4D97-AF65-F5344CB8AC3E}">
        <p14:creationId xmlns:p14="http://schemas.microsoft.com/office/powerpoint/2010/main" val="409566255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120</a:t>
            </a:fld>
            <a:endParaRPr lang="fr-FR"/>
          </a:p>
        </p:txBody>
      </p:sp>
    </p:spTree>
    <p:extLst>
      <p:ext uri="{BB962C8B-B14F-4D97-AF65-F5344CB8AC3E}">
        <p14:creationId xmlns:p14="http://schemas.microsoft.com/office/powerpoint/2010/main" val="41384163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121</a:t>
            </a:fld>
            <a:endParaRPr lang="fr-FR"/>
          </a:p>
        </p:txBody>
      </p:sp>
    </p:spTree>
    <p:extLst>
      <p:ext uri="{BB962C8B-B14F-4D97-AF65-F5344CB8AC3E}">
        <p14:creationId xmlns:p14="http://schemas.microsoft.com/office/powerpoint/2010/main" val="116225859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61950" lvl="2" indent="0">
              <a:buFontTx/>
              <a:buNone/>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122</a:t>
            </a:fld>
            <a:endParaRPr lang="fr-FR"/>
          </a:p>
        </p:txBody>
      </p:sp>
    </p:spTree>
    <p:extLst>
      <p:ext uri="{BB962C8B-B14F-4D97-AF65-F5344CB8AC3E}">
        <p14:creationId xmlns:p14="http://schemas.microsoft.com/office/powerpoint/2010/main" val="411895690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pas du plagiat (IA = outil et non une </a:t>
            </a:r>
            <a:r>
              <a:rPr lang="fr-FR" dirty="0" err="1"/>
              <a:t>oeuvre</a:t>
            </a:r>
            <a:r>
              <a:rPr lang="fr-FR" dirty="0"/>
              <a:t> de l’esprit)</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123</a:t>
            </a:fld>
            <a:endParaRPr lang="fr-FR"/>
          </a:p>
        </p:txBody>
      </p:sp>
    </p:spTree>
    <p:extLst>
      <p:ext uri="{BB962C8B-B14F-4D97-AF65-F5344CB8AC3E}">
        <p14:creationId xmlns:p14="http://schemas.microsoft.com/office/powerpoint/2010/main" val="177753579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124</a:t>
            </a:fld>
            <a:endParaRPr lang="fr-FR"/>
          </a:p>
        </p:txBody>
      </p:sp>
    </p:spTree>
    <p:extLst>
      <p:ext uri="{BB962C8B-B14F-4D97-AF65-F5344CB8AC3E}">
        <p14:creationId xmlns:p14="http://schemas.microsoft.com/office/powerpoint/2010/main" val="388509432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FR" sz="1000" b="0" i="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76867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126</a:t>
            </a:fld>
            <a:endParaRPr lang="fr-FR"/>
          </a:p>
        </p:txBody>
      </p:sp>
    </p:spTree>
    <p:extLst>
      <p:ext uri="{BB962C8B-B14F-4D97-AF65-F5344CB8AC3E}">
        <p14:creationId xmlns:p14="http://schemas.microsoft.com/office/powerpoint/2010/main" val="61097939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127</a:t>
            </a:fld>
            <a:endParaRPr lang="fr-FR"/>
          </a:p>
        </p:txBody>
      </p:sp>
    </p:spTree>
    <p:extLst>
      <p:ext uri="{BB962C8B-B14F-4D97-AF65-F5344CB8AC3E}">
        <p14:creationId xmlns:p14="http://schemas.microsoft.com/office/powerpoint/2010/main" val="155791921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46088" lvl="1" indent="-171450">
              <a:buFontTx/>
              <a:buChar char="-"/>
            </a:pPr>
            <a:r>
              <a:rPr lang="fr-FR" dirty="0"/>
              <a:t>ex. Elsevier : portée des consignes : </a:t>
            </a:r>
          </a:p>
          <a:p>
            <a:pPr marL="701675" lvl="2" indent="-171450">
              <a:buFontTx/>
              <a:buChar char="-"/>
            </a:pPr>
            <a:r>
              <a:rPr lang="fr-FR" dirty="0"/>
              <a:t>manière de signaler l’usage :</a:t>
            </a:r>
          </a:p>
          <a:p>
            <a:pPr marL="701675" lvl="2" indent="-171450">
              <a:buFontTx/>
              <a:buChar char="-"/>
            </a:pPr>
            <a:r>
              <a:rPr lang="fr-FR" dirty="0"/>
              <a:t>« </a:t>
            </a:r>
            <a:r>
              <a:rPr lang="en-US" i="1" dirty="0"/>
              <a:t>During the preparation of this work the author(s) used [NAME TOOL / SERVICE] in order to [REASON]. After using this tool/service, the author(s) reviewed and edited the content as needed and take(s) full responsibility for the content of the publication.</a:t>
            </a:r>
            <a:r>
              <a:rPr lang="fr-FR" i="1" dirty="0"/>
              <a:t> </a:t>
            </a:r>
          </a:p>
          <a:p>
            <a:pPr marL="530225" lvl="2" indent="0">
              <a:buFontTx/>
              <a:buNone/>
            </a:pPr>
            <a:r>
              <a:rPr lang="fr-FR" i="0" dirty="0"/>
              <a:t>ex. :</a:t>
            </a:r>
            <a:r>
              <a:rPr lang="fr-FR" i="1" dirty="0"/>
              <a:t> Science </a:t>
            </a:r>
            <a:r>
              <a:rPr lang="fr-FR" i="0" dirty="0"/>
              <a:t>: https://www.science.org/content/page/science-journals-editorial-policies ;</a:t>
            </a:r>
            <a:r>
              <a:rPr lang="fr-FR" i="1" dirty="0"/>
              <a:t> Nature</a:t>
            </a:r>
            <a:r>
              <a:rPr lang="fr-FR" i="0" dirty="0"/>
              <a:t> : https://www.nature.com/nature-portfolio/editorial-policies/ai ; Cambridge </a:t>
            </a:r>
            <a:r>
              <a:rPr lang="fr-FR" i="0" dirty="0" err="1"/>
              <a:t>University</a:t>
            </a:r>
            <a:r>
              <a:rPr lang="fr-FR" i="0" dirty="0"/>
              <a:t> </a:t>
            </a:r>
            <a:r>
              <a:rPr lang="fr-FR" i="0" dirty="0" err="1"/>
              <a:t>Press</a:t>
            </a:r>
            <a:r>
              <a:rPr lang="fr-FR" i="0" dirty="0"/>
              <a:t> : https://www.cambridge.org/core/services/authors/publishing-ethics/research-publishing-ethics-guidelines-for-journals/authorship-and-contributorship#ai-contributions-to-research-content ; </a:t>
            </a:r>
            <a:r>
              <a:rPr lang="fr-FR" i="0" dirty="0" err="1"/>
              <a:t>Wiley</a:t>
            </a:r>
            <a:r>
              <a:rPr lang="fr-FR" i="0" dirty="0"/>
              <a:t> : https://authorservices.wiley.com/ethics-guidelines/index.html#5</a:t>
            </a:r>
            <a:endParaRPr lang="fr-FR" i="1" dirty="0"/>
          </a:p>
          <a:p>
            <a:pPr marL="0" lvl="0" indent="0">
              <a:buFontTx/>
              <a:buNone/>
            </a:pPr>
            <a:endParaRPr lang="fr-FR" i="1" dirty="0"/>
          </a:p>
          <a:p>
            <a:pPr marL="171450" lvl="0" indent="-171450">
              <a:buFontTx/>
              <a:buChar char="-"/>
            </a:pPr>
            <a:r>
              <a:rPr lang="fr-FR" i="0" dirty="0"/>
              <a:t>voir aussi la prise de position de COPE (</a:t>
            </a:r>
            <a:r>
              <a:rPr lang="en-US" i="1" dirty="0"/>
              <a:t>Committee on Publication Ethics</a:t>
            </a:r>
            <a:r>
              <a:rPr lang="en-US" dirty="0"/>
              <a:t>) </a:t>
            </a:r>
            <a:r>
              <a:rPr lang="fr-FR" i="0" dirty="0"/>
              <a:t>: </a:t>
            </a:r>
            <a:r>
              <a:rPr lang="fr-FR" i="0" dirty="0">
                <a:hlinkClick r:id="rId3"/>
              </a:rPr>
              <a:t>https://publicationethics.org/cope-position-statements/ai-author</a:t>
            </a:r>
            <a:r>
              <a:rPr lang="fr-FR" i="0" dirty="0"/>
              <a:t> </a:t>
            </a:r>
          </a:p>
          <a:p>
            <a:pPr marL="171450" lvl="0" indent="-171450">
              <a:buFontTx/>
              <a:buChar char="-"/>
            </a:pPr>
            <a:r>
              <a:rPr lang="fr-FR" i="0" dirty="0"/>
              <a:t>voir aussi la nouvelle version du Code de conduite européen pour l’intégrité scientifique : </a:t>
            </a:r>
            <a:r>
              <a:rPr lang="fr-FR" i="0" dirty="0">
                <a:hlinkClick r:id="rId4"/>
              </a:rPr>
              <a:t>https://allea.org/wp-content/uploads/2023/06/European-Code-of-Conduct-Revised-Edition-2023.pdf</a:t>
            </a:r>
            <a:r>
              <a:rPr lang="fr-FR" i="0" dirty="0"/>
              <a:t> </a:t>
            </a:r>
          </a:p>
          <a:p>
            <a:pPr marL="0" lvl="0" indent="0">
              <a:buFontTx/>
              <a:buNone/>
            </a:pPr>
            <a:endParaRPr lang="fr-FR" dirty="0"/>
          </a:p>
          <a:p>
            <a:pPr marL="171450" lvl="0" indent="-171450">
              <a:buFontTx/>
              <a:buChar char="-"/>
            </a:pPr>
            <a:r>
              <a:rPr lang="fr-FR" dirty="0"/>
              <a:t>une réflexion qui débute seulement</a:t>
            </a:r>
          </a:p>
          <a:p>
            <a:pPr marL="446088" lvl="1" indent="-171450">
              <a:buFontTx/>
              <a:buChar char="-"/>
            </a:pPr>
            <a:r>
              <a:rPr lang="fr-FR" dirty="0"/>
              <a:t>évolution des consignes pour </a:t>
            </a:r>
            <a:r>
              <a:rPr lang="fr-FR" i="1" dirty="0"/>
              <a:t>Science </a:t>
            </a:r>
            <a:r>
              <a:rPr lang="fr-FR" i="0" dirty="0"/>
              <a:t>(J. Grove, « </a:t>
            </a:r>
            <a:r>
              <a:rPr lang="en-US" i="0" dirty="0"/>
              <a:t>Science journals overturn ban on </a:t>
            </a:r>
            <a:r>
              <a:rPr lang="en-US" i="0" dirty="0" err="1"/>
              <a:t>ChatGPT</a:t>
            </a:r>
            <a:r>
              <a:rPr lang="en-US" i="0" dirty="0"/>
              <a:t>-authored papers</a:t>
            </a:r>
            <a:r>
              <a:rPr lang="fr-FR" i="0" dirty="0"/>
              <a:t> »…, 16/11/2023, https://www.timeshighereducation.com/news/science-journals-overturn-ban-chatgpt-authored-papers)</a:t>
            </a:r>
            <a:endParaRPr lang="fr-FR" i="1" dirty="0"/>
          </a:p>
          <a:p>
            <a:pPr marL="446088" lvl="1" indent="-171450">
              <a:buFontTx/>
              <a:buChar char="-"/>
            </a:pPr>
            <a:r>
              <a:rPr lang="fr-FR" dirty="0"/>
              <a:t>une réflexion nécessaire autour des notions d’auteurs / contributeurs / outils avec le développement de tels outils (cf. A. </a:t>
            </a:r>
            <a:r>
              <a:rPr lang="fr-FR" dirty="0" err="1"/>
              <a:t>Staiman</a:t>
            </a:r>
            <a:r>
              <a:rPr lang="fr-FR" dirty="0"/>
              <a:t>, « </a:t>
            </a:r>
            <a:r>
              <a:rPr lang="en-US" dirty="0"/>
              <a:t>Guest Post — Academic Publishers Are Missing the Point on </a:t>
            </a:r>
            <a:r>
              <a:rPr lang="en-US" dirty="0" err="1"/>
              <a:t>ChatGPT</a:t>
            </a:r>
            <a:r>
              <a:rPr lang="fr-FR" dirty="0"/>
              <a:t> »…, 31/03/2023, https://scholarlykitchen.sspnet.org/2023/03/31/guest-post-academic-publishers-are-missing-the-point-on-chatgpt/, M. </a:t>
            </a:r>
            <a:r>
              <a:rPr lang="fr-FR" dirty="0" err="1"/>
              <a:t>Carrigan</a:t>
            </a:r>
            <a:r>
              <a:rPr lang="fr-FR" dirty="0"/>
              <a:t>, « </a:t>
            </a:r>
            <a:r>
              <a:rPr lang="en-US" dirty="0"/>
              <a:t>The coming wave of document forensics about to hit the university….</a:t>
            </a:r>
            <a:r>
              <a:rPr lang="fr-FR" dirty="0"/>
              <a:t> », 08/10/2023, </a:t>
            </a:r>
            <a:r>
              <a:rPr lang="en-US" dirty="0"/>
              <a:t>https://markcarrigan.net/2023/10/08/the-coming-wave-of-document-forensics-about-to-hit-the-university-the-weak-signals-of-generative-ai/)</a:t>
            </a:r>
          </a:p>
          <a:p>
            <a:pPr marL="0" lvl="0" indent="0">
              <a:buFontTx/>
              <a:buNone/>
            </a:pPr>
            <a:endParaRPr lang="fr-FR" dirty="0"/>
          </a:p>
          <a:p>
            <a:pPr marL="446088" lvl="1"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128</a:t>
            </a:fld>
            <a:endParaRPr lang="fr-FR"/>
          </a:p>
        </p:txBody>
      </p:sp>
    </p:spTree>
    <p:extLst>
      <p:ext uri="{BB962C8B-B14F-4D97-AF65-F5344CB8AC3E}">
        <p14:creationId xmlns:p14="http://schemas.microsoft.com/office/powerpoint/2010/main" val="218072741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129</a:t>
            </a:fld>
            <a:endParaRPr lang="fr-FR"/>
          </a:p>
        </p:txBody>
      </p:sp>
    </p:spTree>
    <p:extLst>
      <p:ext uri="{BB962C8B-B14F-4D97-AF65-F5344CB8AC3E}">
        <p14:creationId xmlns:p14="http://schemas.microsoft.com/office/powerpoint/2010/main" val="1952262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a:t>
            </a:fld>
            <a:endParaRPr lang="fr-FR"/>
          </a:p>
        </p:txBody>
      </p:sp>
    </p:spTree>
    <p:extLst>
      <p:ext uri="{BB962C8B-B14F-4D97-AF65-F5344CB8AC3E}">
        <p14:creationId xmlns:p14="http://schemas.microsoft.com/office/powerpoint/2010/main" val="100068223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130</a:t>
            </a:fld>
            <a:endParaRPr lang="fr-FR"/>
          </a:p>
        </p:txBody>
      </p:sp>
    </p:spTree>
    <p:extLst>
      <p:ext uri="{BB962C8B-B14F-4D97-AF65-F5344CB8AC3E}">
        <p14:creationId xmlns:p14="http://schemas.microsoft.com/office/powerpoint/2010/main" val="340170811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l’IA comme auteur ou simple outil  ?</a:t>
            </a:r>
          </a:p>
          <a:p>
            <a:r>
              <a:rPr lang="fr-FR" dirty="0"/>
              <a:t>manière de citer l’IA ? (ex. : entreprise, date, version utilisée)</a:t>
            </a:r>
          </a:p>
          <a:p>
            <a:r>
              <a:rPr lang="fr-FR" dirty="0"/>
              <a:t>documentation de la recherche ? (ex. : prompt utilisé)</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131</a:t>
            </a:fld>
            <a:endParaRPr lang="fr-FR"/>
          </a:p>
        </p:txBody>
      </p:sp>
    </p:spTree>
    <p:extLst>
      <p:ext uri="{BB962C8B-B14F-4D97-AF65-F5344CB8AC3E}">
        <p14:creationId xmlns:p14="http://schemas.microsoft.com/office/powerpoint/2010/main" val="73371355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132</a:t>
            </a:fld>
            <a:endParaRPr lang="fr-FR"/>
          </a:p>
        </p:txBody>
      </p:sp>
    </p:spTree>
    <p:extLst>
      <p:ext uri="{BB962C8B-B14F-4D97-AF65-F5344CB8AC3E}">
        <p14:creationId xmlns:p14="http://schemas.microsoft.com/office/powerpoint/2010/main" val="49555734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133</a:t>
            </a:fld>
            <a:endParaRPr lang="fr-FR"/>
          </a:p>
        </p:txBody>
      </p:sp>
    </p:spTree>
    <p:extLst>
      <p:ext uri="{BB962C8B-B14F-4D97-AF65-F5344CB8AC3E}">
        <p14:creationId xmlns:p14="http://schemas.microsoft.com/office/powerpoint/2010/main" val="131261805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134</a:t>
            </a:fld>
            <a:endParaRPr lang="fr-FR"/>
          </a:p>
        </p:txBody>
      </p:sp>
    </p:spTree>
    <p:extLst>
      <p:ext uri="{BB962C8B-B14F-4D97-AF65-F5344CB8AC3E}">
        <p14:creationId xmlns:p14="http://schemas.microsoft.com/office/powerpoint/2010/main" val="236993300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135</a:t>
            </a:fld>
            <a:endParaRPr lang="fr-FR"/>
          </a:p>
        </p:txBody>
      </p:sp>
    </p:spTree>
    <p:extLst>
      <p:ext uri="{BB962C8B-B14F-4D97-AF65-F5344CB8AC3E}">
        <p14:creationId xmlns:p14="http://schemas.microsoft.com/office/powerpoint/2010/main" val="388113569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136</a:t>
            </a:fld>
            <a:endParaRPr lang="fr-FR"/>
          </a:p>
        </p:txBody>
      </p:sp>
    </p:spTree>
    <p:extLst>
      <p:ext uri="{BB962C8B-B14F-4D97-AF65-F5344CB8AC3E}">
        <p14:creationId xmlns:p14="http://schemas.microsoft.com/office/powerpoint/2010/main" val="81116758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137</a:t>
            </a:fld>
            <a:endParaRPr lang="fr-FR"/>
          </a:p>
        </p:txBody>
      </p:sp>
    </p:spTree>
    <p:extLst>
      <p:ext uri="{BB962C8B-B14F-4D97-AF65-F5344CB8AC3E}">
        <p14:creationId xmlns:p14="http://schemas.microsoft.com/office/powerpoint/2010/main" val="356738423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138</a:t>
            </a:fld>
            <a:endParaRPr lang="fr-FR"/>
          </a:p>
        </p:txBody>
      </p:sp>
    </p:spTree>
    <p:extLst>
      <p:ext uri="{BB962C8B-B14F-4D97-AF65-F5344CB8AC3E}">
        <p14:creationId xmlns:p14="http://schemas.microsoft.com/office/powerpoint/2010/main" val="360345147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aussi UNESCO. </a:t>
            </a:r>
            <a:r>
              <a:rPr lang="fr-FR" i="1" dirty="0"/>
              <a:t>Transformation numérique &amp; Référentiel de compétences sur l’intelligence artificielle pour les fonctionnaires</a:t>
            </a:r>
            <a:r>
              <a:rPr lang="fr-FR" dirty="0"/>
              <a:t>. 2022 : https://www.unesco.org/fr/digital-competency-framework et https://www.broadbandcommission.org/working-groups/ai-capacity-building/</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139</a:t>
            </a:fld>
            <a:endParaRPr lang="fr-FR"/>
          </a:p>
        </p:txBody>
      </p:sp>
    </p:spTree>
    <p:extLst>
      <p:ext uri="{BB962C8B-B14F-4D97-AF65-F5344CB8AC3E}">
        <p14:creationId xmlns:p14="http://schemas.microsoft.com/office/powerpoint/2010/main" val="1931227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effectLst/>
                <a:uLnTx/>
                <a:uFillTx/>
                <a:latin typeface="Calibri" panose="020F0502020204030204"/>
                <a:ea typeface="+mn-ea"/>
                <a:cs typeface="+mn-cs"/>
              </a:rPr>
              <a:t>64 % des </a:t>
            </a:r>
            <a:r>
              <a:rPr kumimoji="0" lang="fr-FR" sz="1000" b="0" i="1" u="none" strike="noStrike" kern="1200" cap="none" spc="0" normalizeH="0" baseline="0" noProof="0" dirty="0" err="1">
                <a:ln>
                  <a:noFill/>
                </a:ln>
                <a:effectLst/>
                <a:uLnTx/>
                <a:uFillTx/>
                <a:latin typeface="Calibri" panose="020F0502020204030204"/>
                <a:ea typeface="+mn-ea"/>
                <a:cs typeface="+mn-cs"/>
              </a:rPr>
              <a:t>undergraduate</a:t>
            </a:r>
            <a:r>
              <a:rPr kumimoji="0" lang="fr-FR" sz="1000" b="0" i="0" u="none" strike="noStrike" kern="1200" cap="none" spc="0" normalizeH="0" baseline="0" noProof="0" dirty="0">
                <a:ln>
                  <a:noFill/>
                </a:ln>
                <a:effectLst/>
                <a:uLnTx/>
                <a:uFillTx/>
                <a:latin typeface="Calibri" panose="020F0502020204030204"/>
                <a:ea typeface="+mn-ea"/>
                <a:cs typeface="+mn-cs"/>
              </a:rPr>
              <a:t> et </a:t>
            </a:r>
            <a:r>
              <a:rPr kumimoji="0" lang="fr-FR" sz="1000" b="0" i="1" u="none" strike="noStrike" kern="1200" cap="none" spc="0" normalizeH="0" baseline="0" noProof="0" dirty="0" err="1">
                <a:ln>
                  <a:noFill/>
                </a:ln>
                <a:effectLst/>
                <a:uLnTx/>
                <a:uFillTx/>
                <a:latin typeface="Calibri" panose="020F0502020204030204"/>
                <a:ea typeface="+mn-ea"/>
                <a:cs typeface="+mn-cs"/>
              </a:rPr>
              <a:t>graduate</a:t>
            </a:r>
            <a:r>
              <a:rPr kumimoji="0" lang="fr-FR" sz="1000" b="0" i="0" u="none" strike="noStrike" kern="1200" cap="none" spc="0" normalizeH="0" baseline="0" noProof="0" dirty="0">
                <a:ln>
                  <a:noFill/>
                </a:ln>
                <a:effectLst/>
                <a:uLnTx/>
                <a:uFillTx/>
                <a:latin typeface="Calibri" panose="020F0502020204030204"/>
                <a:ea typeface="+mn-ea"/>
                <a:cs typeface="+mn-cs"/>
              </a:rPr>
              <a:t> sondés [Harvard </a:t>
            </a:r>
            <a:r>
              <a:rPr kumimoji="0" lang="fr-FR" sz="1000" b="0" i="0" u="none" strike="noStrike" kern="1200" cap="none" spc="0" normalizeH="0" baseline="0" noProof="0" dirty="0" err="1">
                <a:ln>
                  <a:noFill/>
                </a:ln>
                <a:effectLst/>
                <a:uLnTx/>
                <a:uFillTx/>
                <a:latin typeface="Calibri" panose="020F0502020204030204"/>
                <a:ea typeface="+mn-ea"/>
                <a:cs typeface="+mn-cs"/>
              </a:rPr>
              <a:t>university</a:t>
            </a:r>
            <a:r>
              <a:rPr kumimoji="0" lang="fr-FR" sz="1000" b="0" i="0" u="none" strike="noStrike" kern="1200" cap="none" spc="0" normalizeH="0" baseline="0" noProof="0" dirty="0">
                <a:ln>
                  <a:noFill/>
                </a:ln>
                <a:effectLst/>
                <a:uLnTx/>
                <a:uFillTx/>
                <a:latin typeface="Calibri" panose="020F0502020204030204"/>
                <a:ea typeface="+mn-ea"/>
                <a:cs typeface="+mn-cs"/>
              </a:rPr>
              <a:t>] ont utilisé ou prévoient de l’utiliser dans le cadre académique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effectLst/>
                <a:uLnTx/>
                <a:uFillTx/>
                <a:latin typeface="Calibri" panose="020F0502020204030204"/>
                <a:ea typeface="+mn-ea"/>
                <a:cs typeface="+mn-cs"/>
              </a:rPr>
              <a:t>y compris offre payante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effectLst/>
              <a:uLnTx/>
              <a:uFillTx/>
              <a:latin typeface="Calibri" panose="020F0502020204030204"/>
              <a:ea typeface="+mn-ea"/>
              <a:cs typeface="+mn-cs"/>
            </a:endParaRPr>
          </a:p>
          <a:p>
            <a:pPr marL="622300" lvl="2" indent="-171450">
              <a:buFontTx/>
              <a:buChar char="-"/>
              <a:defRPr/>
            </a:pPr>
            <a:r>
              <a:rPr lang="fr-FR" sz="1000" dirty="0"/>
              <a:t>les étudiants de M les utilisent davantage que les L ou les D</a:t>
            </a:r>
          </a:p>
          <a:p>
            <a:pPr marL="622300" lvl="2" indent="-171450">
              <a:buFontTx/>
              <a:buChar char="-"/>
              <a:defRPr/>
            </a:pPr>
            <a:r>
              <a:rPr lang="fr-FR" sz="1000" dirty="0"/>
              <a:t>les disciplines les utilisant le plus fréquemment sont les sciences de l’ingénieur, les mathématiques et les sciences naturelles ; les disciplines les utilisant le moins sont l’agronomie, les sciences vétérinaires et la médecine</a:t>
            </a:r>
            <a:endParaRPr kumimoji="0" lang="fr-FR" sz="1000" b="0" i="0" u="none" strike="noStrike" kern="1200" cap="none" spc="0" normalizeH="0" baseline="0" noProof="0" dirty="0">
              <a:ln>
                <a:noFill/>
              </a:ln>
              <a:effectLst/>
              <a:uLnTx/>
              <a:uFillTx/>
              <a:latin typeface="Calibri" panose="020F0502020204030204"/>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49033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Aster Zhao. </a:t>
            </a:r>
            <a:r>
              <a:rPr lang="en-US" sz="1000" i="1" dirty="0"/>
              <a:t>Emerging AI Tools for Literature Review</a:t>
            </a:r>
            <a:r>
              <a:rPr lang="en-US" sz="1000" dirty="0"/>
              <a:t>. 04/2024. </a:t>
            </a:r>
            <a:r>
              <a:rPr lang="en-US" sz="1000" dirty="0">
                <a:hlinkClick r:id="rId3"/>
              </a:rPr>
              <a:t>https://libguides.hkust.edu.hk/AI-tools-literature-review/overview</a:t>
            </a:r>
            <a:r>
              <a:rPr lang="en-US" sz="1000" dirty="0"/>
              <a:t>. </a:t>
            </a:r>
            <a:r>
              <a:rPr lang="en-US" sz="1000" dirty="0" err="1"/>
              <a:t>dont</a:t>
            </a:r>
            <a:r>
              <a:rPr lang="en-US" sz="1000" dirty="0"/>
              <a:t> support de presentation : </a:t>
            </a:r>
            <a:r>
              <a:rPr lang="en-US" sz="1000" dirty="0">
                <a:hlinkClick r:id="rId4"/>
              </a:rPr>
              <a:t>https://libguides.hkust.edu.hk/AI-tools-literature-review/workshop</a:t>
            </a:r>
            <a:r>
              <a:rPr lang="en-US" sz="1000" dirty="0"/>
              <a:t>. </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140</a:t>
            </a:fld>
            <a:endParaRPr lang="fr-FR"/>
          </a:p>
        </p:txBody>
      </p:sp>
    </p:spTree>
    <p:extLst>
      <p:ext uri="{BB962C8B-B14F-4D97-AF65-F5344CB8AC3E}">
        <p14:creationId xmlns:p14="http://schemas.microsoft.com/office/powerpoint/2010/main" val="263971768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141</a:t>
            </a:fld>
            <a:endParaRPr lang="fr-FR"/>
          </a:p>
        </p:txBody>
      </p:sp>
    </p:spTree>
    <p:extLst>
      <p:ext uri="{BB962C8B-B14F-4D97-AF65-F5344CB8AC3E}">
        <p14:creationId xmlns:p14="http://schemas.microsoft.com/office/powerpoint/2010/main" val="290068832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142</a:t>
            </a:fld>
            <a:endParaRPr lang="fr-FR"/>
          </a:p>
        </p:txBody>
      </p:sp>
    </p:spTree>
    <p:extLst>
      <p:ext uri="{BB962C8B-B14F-4D97-AF65-F5344CB8AC3E}">
        <p14:creationId xmlns:p14="http://schemas.microsoft.com/office/powerpoint/2010/main" val="320816340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143</a:t>
            </a:fld>
            <a:endParaRPr lang="fr-FR"/>
          </a:p>
        </p:txBody>
      </p:sp>
    </p:spTree>
    <p:extLst>
      <p:ext uri="{BB962C8B-B14F-4D97-AF65-F5344CB8AC3E}">
        <p14:creationId xmlns:p14="http://schemas.microsoft.com/office/powerpoint/2010/main" val="202967982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144</a:t>
            </a:fld>
            <a:endParaRPr lang="fr-FR"/>
          </a:p>
        </p:txBody>
      </p:sp>
    </p:spTree>
    <p:extLst>
      <p:ext uri="{BB962C8B-B14F-4D97-AF65-F5344CB8AC3E}">
        <p14:creationId xmlns:p14="http://schemas.microsoft.com/office/powerpoint/2010/main" val="193350005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https://consensus.app/home/blog/maximize-your-consensus-experience-with-these-best-practices/</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145</a:t>
            </a:fld>
            <a:endParaRPr lang="fr-FR"/>
          </a:p>
        </p:txBody>
      </p:sp>
    </p:spTree>
    <p:extLst>
      <p:ext uri="{BB962C8B-B14F-4D97-AF65-F5344CB8AC3E}">
        <p14:creationId xmlns:p14="http://schemas.microsoft.com/office/powerpoint/2010/main" val="131945657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146</a:t>
            </a:fld>
            <a:endParaRPr lang="fr-FR"/>
          </a:p>
        </p:txBody>
      </p:sp>
    </p:spTree>
    <p:extLst>
      <p:ext uri="{BB962C8B-B14F-4D97-AF65-F5344CB8AC3E}">
        <p14:creationId xmlns:p14="http://schemas.microsoft.com/office/powerpoint/2010/main" val="77699095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147</a:t>
            </a:fld>
            <a:endParaRPr lang="fr-FR"/>
          </a:p>
        </p:txBody>
      </p:sp>
    </p:spTree>
    <p:extLst>
      <p:ext uri="{BB962C8B-B14F-4D97-AF65-F5344CB8AC3E}">
        <p14:creationId xmlns:p14="http://schemas.microsoft.com/office/powerpoint/2010/main" val="336585791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148</a:t>
            </a:fld>
            <a:endParaRPr lang="fr-FR"/>
          </a:p>
        </p:txBody>
      </p:sp>
    </p:spTree>
    <p:extLst>
      <p:ext uri="{BB962C8B-B14F-4D97-AF65-F5344CB8AC3E}">
        <p14:creationId xmlns:p14="http://schemas.microsoft.com/office/powerpoint/2010/main" val="388874573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Aaron Tay. </a:t>
            </a:r>
            <a:r>
              <a:rPr lang="en-US" i="1" dirty="0"/>
              <a:t>Academic libraries in an Open Access and AI first world – An attempt to peer into the future</a:t>
            </a:r>
            <a:r>
              <a:rPr lang="en-US" dirty="0"/>
              <a:t>. 03/2023. https://ink.library.smu.edu.sg/library_research/205/ </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149</a:t>
            </a:fld>
            <a:endParaRPr lang="fr-FR"/>
          </a:p>
        </p:txBody>
      </p:sp>
    </p:spTree>
    <p:extLst>
      <p:ext uri="{BB962C8B-B14F-4D97-AF65-F5344CB8AC3E}">
        <p14:creationId xmlns:p14="http://schemas.microsoft.com/office/powerpoint/2010/main" val="2743724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09654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150</a:t>
            </a:fld>
            <a:endParaRPr lang="fr-FR"/>
          </a:p>
        </p:txBody>
      </p:sp>
    </p:spTree>
    <p:extLst>
      <p:ext uri="{BB962C8B-B14F-4D97-AF65-F5344CB8AC3E}">
        <p14:creationId xmlns:p14="http://schemas.microsoft.com/office/powerpoint/2010/main" val="12549498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151</a:t>
            </a:fld>
            <a:endParaRPr lang="fr-FR"/>
          </a:p>
        </p:txBody>
      </p:sp>
    </p:spTree>
    <p:extLst>
      <p:ext uri="{BB962C8B-B14F-4D97-AF65-F5344CB8AC3E}">
        <p14:creationId xmlns:p14="http://schemas.microsoft.com/office/powerpoint/2010/main" val="159622085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152</a:t>
            </a:fld>
            <a:endParaRPr lang="fr-FR"/>
          </a:p>
        </p:txBody>
      </p:sp>
    </p:spTree>
    <p:extLst>
      <p:ext uri="{BB962C8B-B14F-4D97-AF65-F5344CB8AC3E}">
        <p14:creationId xmlns:p14="http://schemas.microsoft.com/office/powerpoint/2010/main" val="234602997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448736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cf. aussi « </a:t>
            </a:r>
            <a:r>
              <a:rPr lang="fr-FR" b="0" i="0" dirty="0">
                <a:effectLst/>
              </a:rPr>
              <a:t>Comment ChatGPT sape la motivation à écrire et penser par soi-même »</a:t>
            </a:r>
            <a:r>
              <a:rPr lang="fr-FR" b="1" i="0" dirty="0">
                <a:effectLst/>
              </a:rPr>
              <a:t> </a:t>
            </a:r>
            <a:r>
              <a:rPr lang="fr-FR" b="0" i="0" dirty="0">
                <a:effectLst/>
              </a:rPr>
              <a:t>(N. S. Baron, 07/10/2024, https://theconversation.com/comment-chatgpt-sape-la-motivation-a-ecrire-et-penser-par-soi-meme-240096)</a:t>
            </a:r>
            <a:endParaRPr lang="fr-FR" b="0" dirty="0"/>
          </a:p>
          <a:p>
            <a:pPr marL="171450" indent="-171450">
              <a:buFontTx/>
              <a:buChar char="-"/>
            </a:pPr>
            <a:r>
              <a:rPr lang="fr-FR" dirty="0"/>
              <a:t>H. </a:t>
            </a:r>
            <a:r>
              <a:rPr lang="fr-FR" dirty="0" err="1"/>
              <a:t>Bastani</a:t>
            </a:r>
            <a:r>
              <a:rPr lang="fr-FR" dirty="0"/>
              <a:t> et al. : ChatGPT permet d’améliorer la performance, mais en cas d’absence de l’outil, les élèves réussissent moins bien</a:t>
            </a:r>
          </a:p>
          <a:p>
            <a:pPr marL="171450" indent="-171450">
              <a:buFontTx/>
              <a:buChar char="-"/>
            </a:pPr>
            <a:r>
              <a:rPr lang="fr-FR" dirty="0"/>
              <a:t>M. Abbas et al. : « </a:t>
            </a:r>
            <a:r>
              <a:rPr lang="en-US" i="1" dirty="0"/>
              <a:t>The less use of ChatGPT, in turn, helped the students experience lower levels of procrastination and memory loss.</a:t>
            </a:r>
            <a:r>
              <a:rPr lang="fr-FR" dirty="0"/>
              <a:t> » : pb de l’équilibre entre assistance technologique et efforts personnels</a:t>
            </a:r>
          </a:p>
          <a:p>
            <a:pPr marL="442913" lvl="1" indent="-171450">
              <a:buFontTx/>
              <a:buChar char="-"/>
            </a:pPr>
            <a:r>
              <a:rPr lang="fr-FR" dirty="0"/>
              <a:t>«</a:t>
            </a:r>
            <a:r>
              <a:rPr lang="fr-FR" i="1" dirty="0"/>
              <a:t> </a:t>
            </a:r>
            <a:r>
              <a:rPr lang="en-US" b="0" i="1" dirty="0">
                <a:effectLst/>
              </a:rPr>
              <a:t>Therefore, higher education institutions should emphasize the importance of efficient time management and workload distribution while assigning academic tasks and deadlines</a:t>
            </a:r>
            <a:r>
              <a:rPr lang="en-US" b="0" i="0" dirty="0">
                <a:effectLst/>
              </a:rPr>
              <a:t>.” </a:t>
            </a:r>
          </a:p>
          <a:p>
            <a:pPr marL="442913" lvl="1" indent="-171450">
              <a:buFontTx/>
              <a:buChar char="-"/>
            </a:pPr>
            <a:r>
              <a:rPr lang="en-US" b="0" i="0" dirty="0">
                <a:effectLst/>
              </a:rPr>
              <a:t>“ </a:t>
            </a:r>
            <a:r>
              <a:rPr lang="en-US" b="0" i="1" dirty="0">
                <a:effectLst/>
              </a:rPr>
              <a:t>Educators should encourage students to actively engage in critical thinking and problem-solving by assigning activities, assignments, or projects that cannot be completed by ChatGPT</a:t>
            </a:r>
            <a:r>
              <a:rPr lang="en-US" b="0" i="0" dirty="0">
                <a:effectLst/>
              </a:rPr>
              <a:t>. ”</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154</a:t>
            </a:fld>
            <a:endParaRPr lang="fr-FR"/>
          </a:p>
        </p:txBody>
      </p:sp>
    </p:spTree>
    <p:extLst>
      <p:ext uri="{BB962C8B-B14F-4D97-AF65-F5344CB8AC3E}">
        <p14:creationId xmlns:p14="http://schemas.microsoft.com/office/powerpoint/2010/main" val="368070059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155</a:t>
            </a:fld>
            <a:endParaRPr lang="fr-FR"/>
          </a:p>
        </p:txBody>
      </p:sp>
    </p:spTree>
    <p:extLst>
      <p:ext uri="{BB962C8B-B14F-4D97-AF65-F5344CB8AC3E}">
        <p14:creationId xmlns:p14="http://schemas.microsoft.com/office/powerpoint/2010/main" val="241540581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156</a:t>
            </a:fld>
            <a:endParaRPr lang="fr-FR"/>
          </a:p>
        </p:txBody>
      </p:sp>
    </p:spTree>
    <p:extLst>
      <p:ext uri="{BB962C8B-B14F-4D97-AF65-F5344CB8AC3E}">
        <p14:creationId xmlns:p14="http://schemas.microsoft.com/office/powerpoint/2010/main" val="173287338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61950" marR="0" lvl="1" indent="-90488" algn="l" defTabSz="914400" rtl="0" eaLnBrk="1" fontAlgn="auto" latinLnBrk="0" hangingPunct="1">
              <a:lnSpc>
                <a:spcPct val="100000"/>
              </a:lnSpc>
              <a:spcBef>
                <a:spcPts val="0"/>
              </a:spcBef>
              <a:spcAft>
                <a:spcPts val="0"/>
              </a:spcAft>
              <a:buClrTx/>
              <a:buSzTx/>
              <a:buFontTx/>
              <a:buNone/>
              <a:tabLst/>
              <a:defRPr/>
            </a:pPr>
            <a:r>
              <a:rPr lang="fr-FR" sz="1000" dirty="0" err="1"/>
              <a:t>Cadre21</a:t>
            </a:r>
            <a:r>
              <a:rPr lang="fr-FR" sz="1000" dirty="0"/>
              <a:t>. </a:t>
            </a:r>
            <a:r>
              <a:rPr lang="fr-FR" sz="1000" i="1" dirty="0"/>
              <a:t>La taxonomie de Bloom à l’ère de l’intelligence artificielle</a:t>
            </a:r>
            <a:r>
              <a:rPr lang="fr-FR" sz="1000" dirty="0"/>
              <a:t>. 09/2023.   </a:t>
            </a:r>
            <a:r>
              <a:rPr lang="fr-FR" sz="1000" dirty="0">
                <a:hlinkClick r:id="rId3"/>
              </a:rPr>
              <a:t>https://www.cadre21.org/wp-content/uploads/2023/09/Taxonomie-de-Bloom-IA.pdf</a:t>
            </a:r>
            <a:r>
              <a:rPr lang="fr-FR" sz="1000" dirty="0"/>
              <a:t>. </a:t>
            </a:r>
          </a:p>
          <a:p>
            <a:pPr marL="361950" lvl="1"/>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910315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0975" indent="-180975">
              <a:spcAft>
                <a:spcPts val="300"/>
              </a:spcAft>
              <a:buNone/>
            </a:pPr>
            <a:r>
              <a:rPr lang="fr-FR" sz="1000" dirty="0"/>
              <a:t>Martine Rioux. « Démystifier l’intelligence artificielle en éducation ». </a:t>
            </a:r>
            <a:r>
              <a:rPr lang="fr-FR" sz="1000" i="1" dirty="0"/>
              <a:t>Ecole branchée. </a:t>
            </a:r>
            <a:r>
              <a:rPr lang="fr-FR" sz="1000" dirty="0"/>
              <a:t>22/05-17/08/2023.   </a:t>
            </a:r>
            <a:r>
              <a:rPr lang="fr-FR" sz="1000" dirty="0">
                <a:hlinkClick r:id="rId3"/>
              </a:rPr>
              <a:t>https://ecolebranchee.com/dossier-demystifier-intelligence-artificielle-education/</a:t>
            </a:r>
            <a:r>
              <a:rPr lang="fr-FR" sz="1000" dirty="0"/>
              <a:t>. </a:t>
            </a:r>
          </a:p>
          <a:p>
            <a:pPr marL="361950" lvl="1"/>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961642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159</a:t>
            </a:fld>
            <a:endParaRPr lang="fr-FR"/>
          </a:p>
        </p:txBody>
      </p:sp>
    </p:spTree>
    <p:extLst>
      <p:ext uri="{BB962C8B-B14F-4D97-AF65-F5344CB8AC3E}">
        <p14:creationId xmlns:p14="http://schemas.microsoft.com/office/powerpoint/2010/main" val="1863862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a:t>
            </a:fld>
            <a:endParaRPr lang="fr-FR"/>
          </a:p>
        </p:txBody>
      </p:sp>
    </p:spTree>
    <p:extLst>
      <p:ext uri="{BB962C8B-B14F-4D97-AF65-F5344CB8AC3E}">
        <p14:creationId xmlns:p14="http://schemas.microsoft.com/office/powerpoint/2010/main" val="92782996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https://www.mindomo.com/fr/mindmap/ia-generatives-dans-lenseignement-afe76157fc7d4d3e99d300cbe75596a1</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160</a:t>
            </a:fld>
            <a:endParaRPr lang="fr-FR"/>
          </a:p>
        </p:txBody>
      </p:sp>
    </p:spTree>
    <p:extLst>
      <p:ext uri="{BB962C8B-B14F-4D97-AF65-F5344CB8AC3E}">
        <p14:creationId xmlns:p14="http://schemas.microsoft.com/office/powerpoint/2010/main" val="156080049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161</a:t>
            </a:fld>
            <a:endParaRPr lang="fr-FR"/>
          </a:p>
        </p:txBody>
      </p:sp>
    </p:spTree>
    <p:extLst>
      <p:ext uri="{BB962C8B-B14F-4D97-AF65-F5344CB8AC3E}">
        <p14:creationId xmlns:p14="http://schemas.microsoft.com/office/powerpoint/2010/main" val="194519070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162</a:t>
            </a:fld>
            <a:endParaRPr lang="fr-FR"/>
          </a:p>
        </p:txBody>
      </p:sp>
    </p:spTree>
    <p:extLst>
      <p:ext uri="{BB962C8B-B14F-4D97-AF65-F5344CB8AC3E}">
        <p14:creationId xmlns:p14="http://schemas.microsoft.com/office/powerpoint/2010/main" val="295225572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 </a:t>
            </a:r>
            <a:r>
              <a:rPr lang="en-US" sz="1000" dirty="0" err="1"/>
              <a:t>Enfin</a:t>
            </a:r>
            <a:r>
              <a:rPr lang="en-US" sz="1000" dirty="0"/>
              <a:t>, les </a:t>
            </a:r>
            <a:r>
              <a:rPr lang="en-US" sz="1000" dirty="0" err="1"/>
              <a:t>bibliothécaires</a:t>
            </a:r>
            <a:r>
              <a:rPr lang="en-US" sz="1000" dirty="0"/>
              <a:t> </a:t>
            </a:r>
            <a:r>
              <a:rPr lang="en-US" sz="1000" dirty="0" err="1"/>
              <a:t>ont</a:t>
            </a:r>
            <a:r>
              <a:rPr lang="en-US" sz="1000" dirty="0"/>
              <a:t> la </a:t>
            </a:r>
            <a:r>
              <a:rPr lang="en-US" sz="1000" dirty="0" err="1"/>
              <a:t>capacité</a:t>
            </a:r>
            <a:r>
              <a:rPr lang="en-US" sz="1000" dirty="0"/>
              <a:t> unique </a:t>
            </a:r>
            <a:r>
              <a:rPr lang="en-US" sz="1000" dirty="0" err="1"/>
              <a:t>d’évaluer</a:t>
            </a:r>
            <a:r>
              <a:rPr lang="en-US" sz="1000" dirty="0"/>
              <a:t> les production des IA </a:t>
            </a:r>
            <a:r>
              <a:rPr lang="en-US" sz="1000" dirty="0" err="1"/>
              <a:t>génératives</a:t>
            </a:r>
            <a:r>
              <a:rPr lang="en-US" sz="1000" dirty="0"/>
              <a:t> avec les </a:t>
            </a:r>
            <a:r>
              <a:rPr lang="en-US" sz="1000" dirty="0" err="1"/>
              <a:t>mêmes</a:t>
            </a:r>
            <a:r>
              <a:rPr lang="en-US" sz="1000" dirty="0"/>
              <a:t> </a:t>
            </a:r>
            <a:r>
              <a:rPr lang="en-US" sz="1000" dirty="0" err="1"/>
              <a:t>compétences</a:t>
            </a:r>
            <a:r>
              <a:rPr lang="en-US" sz="1000" dirty="0"/>
              <a:t> critiques </a:t>
            </a:r>
            <a:r>
              <a:rPr lang="en-US" sz="1000" dirty="0" err="1"/>
              <a:t>qu’ils</a:t>
            </a:r>
            <a:r>
              <a:rPr lang="en-US" sz="1000" dirty="0"/>
              <a:t> </a:t>
            </a:r>
            <a:r>
              <a:rPr lang="en-US" sz="1000" dirty="0" err="1"/>
              <a:t>utiliseraient</a:t>
            </a:r>
            <a:r>
              <a:rPr lang="en-US" sz="1000" dirty="0"/>
              <a:t> pour </a:t>
            </a:r>
            <a:r>
              <a:rPr lang="en-US" sz="1000" dirty="0" err="1"/>
              <a:t>évaluer</a:t>
            </a:r>
            <a:r>
              <a:rPr lang="en-US" sz="1000" dirty="0"/>
              <a:t> des articles de </a:t>
            </a:r>
            <a:r>
              <a:rPr lang="en-US" sz="1000" dirty="0" err="1"/>
              <a:t>presse</a:t>
            </a:r>
            <a:r>
              <a:rPr lang="en-US" sz="1000" dirty="0"/>
              <a:t> </a:t>
            </a:r>
            <a:r>
              <a:rPr lang="en-US" sz="1000" dirty="0" err="1"/>
              <a:t>en</a:t>
            </a:r>
            <a:r>
              <a:rPr lang="en-US" sz="1000" dirty="0"/>
              <a:t> </a:t>
            </a:r>
            <a:r>
              <a:rPr lang="en-US" sz="1000" dirty="0" err="1"/>
              <a:t>ligne</a:t>
            </a:r>
            <a:r>
              <a:rPr lang="en-US" sz="1000" dirty="0"/>
              <a:t> </a:t>
            </a:r>
            <a:r>
              <a:rPr lang="en-US" sz="1000" dirty="0" err="1"/>
              <a:t>ou</a:t>
            </a:r>
            <a:r>
              <a:rPr lang="en-US" sz="1000" dirty="0"/>
              <a:t> </a:t>
            </a:r>
            <a:r>
              <a:rPr lang="en-US" sz="1000" dirty="0" err="1"/>
              <a:t>d’autres</a:t>
            </a:r>
            <a:r>
              <a:rPr lang="en-US" sz="1000" dirty="0"/>
              <a:t> sources </a:t>
            </a:r>
            <a:r>
              <a:rPr lang="en-US" sz="1000" dirty="0" err="1"/>
              <a:t>d’information</a:t>
            </a:r>
            <a:r>
              <a:rPr lang="en-US" sz="1000" dirty="0"/>
              <a:t> – et plus important, pour </a:t>
            </a:r>
            <a:r>
              <a:rPr lang="en-US" sz="1000" dirty="0" err="1"/>
              <a:t>enseigner</a:t>
            </a:r>
            <a:r>
              <a:rPr lang="en-US" sz="1000" dirty="0"/>
              <a:t> </a:t>
            </a:r>
            <a:r>
              <a:rPr lang="en-US" sz="1000" dirty="0" err="1"/>
              <a:t>ces</a:t>
            </a:r>
            <a:r>
              <a:rPr lang="en-US" sz="1000" dirty="0"/>
              <a:t> </a:t>
            </a:r>
            <a:r>
              <a:rPr lang="en-US" sz="1000" dirty="0" err="1"/>
              <a:t>compétences</a:t>
            </a:r>
            <a:r>
              <a:rPr lang="en-US" sz="1000" dirty="0"/>
              <a:t> </a:t>
            </a:r>
            <a:r>
              <a:rPr lang="en-US" sz="1000" dirty="0" err="1"/>
              <a:t>d’évaluation</a:t>
            </a:r>
            <a:r>
              <a:rPr lang="en-US" sz="1000" dirty="0"/>
              <a:t> à </a:t>
            </a:r>
            <a:r>
              <a:rPr lang="en-US" sz="1000" dirty="0" err="1"/>
              <a:t>leurs</a:t>
            </a:r>
            <a:r>
              <a:rPr lang="en-US" sz="1000" dirty="0"/>
              <a:t> </a:t>
            </a:r>
            <a:r>
              <a:rPr lang="en-US" sz="1000" dirty="0" err="1"/>
              <a:t>étudiants</a:t>
            </a:r>
            <a:r>
              <a:rPr lang="en-US" sz="1000" dirty="0"/>
              <a:t>.</a:t>
            </a:r>
            <a:r>
              <a:rPr lang="fr-FR" sz="1000" dirty="0"/>
              <a:t> » (traduit de A. Deschenes et M. McMahon, 2024)</a:t>
            </a:r>
            <a:endParaRPr lang="en-US" sz="1000"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163</a:t>
            </a:fld>
            <a:endParaRPr lang="fr-FR"/>
          </a:p>
        </p:txBody>
      </p:sp>
    </p:spTree>
    <p:extLst>
      <p:ext uri="{BB962C8B-B14F-4D97-AF65-F5344CB8AC3E}">
        <p14:creationId xmlns:p14="http://schemas.microsoft.com/office/powerpoint/2010/main" val="25467649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assistant « copilote » et risque de pilote automatique (cf. H. </a:t>
            </a:r>
            <a:r>
              <a:rPr lang="fr-FR" dirty="0" err="1"/>
              <a:t>Bastani</a:t>
            </a:r>
            <a:r>
              <a:rPr lang="fr-FR" dirty="0"/>
              <a:t> et al., « </a:t>
            </a:r>
            <a:r>
              <a:rPr lang="en-US" dirty="0"/>
              <a:t>Generative AI Can Harm Learning</a:t>
            </a:r>
            <a:r>
              <a:rPr lang="fr-FR" dirty="0"/>
              <a:t> », 07/2024, https://papers.ssrn.com/sol3/papers.cfm?abstract_id=4895486)</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164</a:t>
            </a:fld>
            <a:endParaRPr lang="fr-FR"/>
          </a:p>
        </p:txBody>
      </p:sp>
    </p:spTree>
    <p:extLst>
      <p:ext uri="{BB962C8B-B14F-4D97-AF65-F5344CB8AC3E}">
        <p14:creationId xmlns:p14="http://schemas.microsoft.com/office/powerpoint/2010/main" val="188476454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165</a:t>
            </a:fld>
            <a:endParaRPr lang="fr-FR"/>
          </a:p>
        </p:txBody>
      </p:sp>
    </p:spTree>
    <p:extLst>
      <p:ext uri="{BB962C8B-B14F-4D97-AF65-F5344CB8AC3E}">
        <p14:creationId xmlns:p14="http://schemas.microsoft.com/office/powerpoint/2010/main" val="212482739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166</a:t>
            </a:fld>
            <a:endParaRPr lang="fr-FR"/>
          </a:p>
        </p:txBody>
      </p:sp>
    </p:spTree>
    <p:extLst>
      <p:ext uri="{BB962C8B-B14F-4D97-AF65-F5344CB8AC3E}">
        <p14:creationId xmlns:p14="http://schemas.microsoft.com/office/powerpoint/2010/main" val="133391116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167</a:t>
            </a:fld>
            <a:endParaRPr lang="fr-FR"/>
          </a:p>
        </p:txBody>
      </p:sp>
    </p:spTree>
    <p:extLst>
      <p:ext uri="{BB962C8B-B14F-4D97-AF65-F5344CB8AC3E}">
        <p14:creationId xmlns:p14="http://schemas.microsoft.com/office/powerpoint/2010/main" val="109074963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168</a:t>
            </a:fld>
            <a:endParaRPr lang="fr-FR"/>
          </a:p>
        </p:txBody>
      </p:sp>
    </p:spTree>
    <p:extLst>
      <p:ext uri="{BB962C8B-B14F-4D97-AF65-F5344CB8AC3E}">
        <p14:creationId xmlns:p14="http://schemas.microsoft.com/office/powerpoint/2010/main" val="186318093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169</a:t>
            </a:fld>
            <a:endParaRPr lang="fr-FR"/>
          </a:p>
        </p:txBody>
      </p:sp>
    </p:spTree>
    <p:extLst>
      <p:ext uri="{BB962C8B-B14F-4D97-AF65-F5344CB8AC3E}">
        <p14:creationId xmlns:p14="http://schemas.microsoft.com/office/powerpoint/2010/main" val="3650729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Pôle Léonard de Vinci, RM conseil et TALAN. </a:t>
            </a:r>
            <a:r>
              <a:rPr lang="fr-FR" sz="1000" i="1" dirty="0"/>
              <a:t>L’impact des IA génératives sur les étudiants.</a:t>
            </a:r>
            <a:r>
              <a:rPr lang="fr-FR" sz="1000" dirty="0"/>
              <a:t> 04/2024. </a:t>
            </a:r>
            <a:r>
              <a:rPr lang="fr-FR" sz="1000" dirty="0">
                <a:hlinkClick r:id="rId3"/>
              </a:rPr>
              <a:t>https://www.devinci.fr/pdf/etude-impact-des-IA-generatives-sur-les-etudiants.pdf</a:t>
            </a:r>
            <a:r>
              <a:rPr lang="fr-FR" sz="10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+ 1 100 répondants de 4</a:t>
            </a:r>
            <a:r>
              <a:rPr lang="fr-FR" baseline="30000" dirty="0"/>
              <a:t>e</a:t>
            </a:r>
            <a:r>
              <a:rPr lang="fr-FR" dirty="0"/>
              <a:t> année (</a:t>
            </a:r>
            <a:r>
              <a:rPr lang="fr-FR" b="0" i="0" dirty="0">
                <a:solidFill>
                  <a:srgbClr val="000000"/>
                </a:solidFill>
                <a:effectLst/>
              </a:rPr>
              <a:t>management, ingénierie généraliste, numérique, création et design) au Pôle universitaire (privé) Léonard de Vinci</a:t>
            </a:r>
            <a:endParaRPr lang="fr-FR"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17</a:t>
            </a:fld>
            <a:endParaRPr lang="fr-FR"/>
          </a:p>
        </p:txBody>
      </p:sp>
    </p:spTree>
    <p:extLst>
      <p:ext uri="{BB962C8B-B14F-4D97-AF65-F5344CB8AC3E}">
        <p14:creationId xmlns:p14="http://schemas.microsoft.com/office/powerpoint/2010/main" val="300660694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170</a:t>
            </a:fld>
            <a:endParaRPr lang="fr-FR"/>
          </a:p>
        </p:txBody>
      </p:sp>
    </p:spTree>
    <p:extLst>
      <p:ext uri="{BB962C8B-B14F-4D97-AF65-F5344CB8AC3E}">
        <p14:creationId xmlns:p14="http://schemas.microsoft.com/office/powerpoint/2010/main" val="171483984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171</a:t>
            </a:fld>
            <a:endParaRPr lang="fr-FR"/>
          </a:p>
        </p:txBody>
      </p:sp>
    </p:spTree>
    <p:extLst>
      <p:ext uri="{BB962C8B-B14F-4D97-AF65-F5344CB8AC3E}">
        <p14:creationId xmlns:p14="http://schemas.microsoft.com/office/powerpoint/2010/main" val="366584003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172</a:t>
            </a:fld>
            <a:endParaRPr lang="fr-FR"/>
          </a:p>
        </p:txBody>
      </p:sp>
    </p:spTree>
    <p:extLst>
      <p:ext uri="{BB962C8B-B14F-4D97-AF65-F5344CB8AC3E}">
        <p14:creationId xmlns:p14="http://schemas.microsoft.com/office/powerpoint/2010/main" val="1317380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173</a:t>
            </a:fld>
            <a:endParaRPr lang="fr-FR"/>
          </a:p>
        </p:txBody>
      </p:sp>
    </p:spTree>
    <p:extLst>
      <p:ext uri="{BB962C8B-B14F-4D97-AF65-F5344CB8AC3E}">
        <p14:creationId xmlns:p14="http://schemas.microsoft.com/office/powerpoint/2010/main" val="1376626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err="1"/>
              <a:t>Jörg</a:t>
            </a:r>
            <a:r>
              <a:rPr lang="en-US" dirty="0"/>
              <a:t> von </a:t>
            </a:r>
            <a:r>
              <a:rPr lang="en-US" dirty="0" err="1"/>
              <a:t>Garrel</a:t>
            </a:r>
            <a:r>
              <a:rPr lang="en-US" dirty="0"/>
              <a:t> et Jana Mayer. </a:t>
            </a:r>
            <a:r>
              <a:rPr lang="fr-FR" sz="1000" dirty="0"/>
              <a:t>« </a:t>
            </a:r>
            <a:r>
              <a:rPr lang="en-US" dirty="0"/>
              <a:t>Artificial Intelligence in studies—use of ChatGPT and AI-based tools among students in Germany</a:t>
            </a:r>
            <a:r>
              <a:rPr lang="fr-FR" sz="1000" dirty="0"/>
              <a:t> »</a:t>
            </a:r>
            <a:r>
              <a:rPr lang="en-US" dirty="0"/>
              <a:t>. </a:t>
            </a:r>
            <a:r>
              <a:rPr lang="en-US" i="1" dirty="0"/>
              <a:t>Humanities and Social Sciences Communications volume, </a:t>
            </a:r>
            <a:r>
              <a:rPr lang="en-US" dirty="0"/>
              <a:t>10, 799 (2023). https://doi.org/10.1057/s41599-023-02304-7</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a:t>
            </a:fld>
            <a:endParaRPr lang="fr-FR"/>
          </a:p>
        </p:txBody>
      </p:sp>
    </p:spTree>
    <p:extLst>
      <p:ext uri="{BB962C8B-B14F-4D97-AF65-F5344CB8AC3E}">
        <p14:creationId xmlns:p14="http://schemas.microsoft.com/office/powerpoint/2010/main" val="3138829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étude Harvard :</a:t>
            </a:r>
          </a:p>
          <a:p>
            <a:r>
              <a:rPr lang="fr-FR" dirty="0"/>
              <a:t>« </a:t>
            </a:r>
            <a:r>
              <a:rPr lang="en-US" i="1" dirty="0"/>
              <a:t>Students were most likely to use generative AI tools for summarizing the text of readings. They were also likely to use the tools to get feedback on their writing or to make edits to it. They were less likely to use generative AI for other parts of the research process, such as choosing a topic, finding sources, or narrowing down a topic.</a:t>
            </a:r>
          </a:p>
          <a:p>
            <a:r>
              <a:rPr lang="en-US" i="1" dirty="0"/>
              <a:t>When asked about the importance of generative AI for different steps in the research process, students indicated they thought generative AI would be most important for doing preliminary research on a topic and writing or editing a paper draft. They explained that they felt generative AI was less important for research tasks such as identifying a topic, locating and evaluating sources, and citing sources</a:t>
            </a:r>
            <a:r>
              <a:rPr lang="en-US" dirty="0"/>
              <a:t>.</a:t>
            </a:r>
            <a:r>
              <a:rPr lang="fr-FR" dirty="0"/>
              <a:t> »</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19</a:t>
            </a:fld>
            <a:endParaRPr lang="fr-FR"/>
          </a:p>
        </p:txBody>
      </p:sp>
    </p:spTree>
    <p:extLst>
      <p:ext uri="{BB962C8B-B14F-4D97-AF65-F5344CB8AC3E}">
        <p14:creationId xmlns:p14="http://schemas.microsoft.com/office/powerpoint/2010/main" val="2471628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a:t>
            </a:fld>
            <a:endParaRPr lang="fr-FR" dirty="0"/>
          </a:p>
        </p:txBody>
      </p:sp>
    </p:spTree>
    <p:extLst>
      <p:ext uri="{BB962C8B-B14F-4D97-AF65-F5344CB8AC3E}">
        <p14:creationId xmlns:p14="http://schemas.microsoft.com/office/powerpoint/2010/main" val="1681250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usages pour apprentissage disciplinaire</a:t>
            </a:r>
          </a:p>
          <a:p>
            <a:r>
              <a:rPr lang="fr-FR" dirty="0"/>
              <a:t>	- tuteur / moniteur</a:t>
            </a:r>
          </a:p>
          <a:p>
            <a:r>
              <a:rPr lang="fr-FR" dirty="0"/>
              <a:t>usages pour travail universitaire</a:t>
            </a:r>
          </a:p>
          <a:p>
            <a:r>
              <a:rPr lang="fr-FR" dirty="0"/>
              <a:t>	- lutte contre syndrome de la page blanche</a:t>
            </a:r>
          </a:p>
          <a:p>
            <a:r>
              <a:rPr lang="fr-FR" dirty="0"/>
              <a:t>	- mémoires</a:t>
            </a:r>
          </a:p>
          <a:p>
            <a:r>
              <a:rPr lang="fr-FR" dirty="0"/>
              <a:t>	- rédaction (cf. DYS)</a:t>
            </a:r>
          </a:p>
          <a:p>
            <a:r>
              <a:rPr lang="fr-FR" dirty="0"/>
              <a:t>	- compétences rédactionnelles</a:t>
            </a:r>
          </a:p>
          <a:p>
            <a:r>
              <a:rPr lang="fr-FR" dirty="0"/>
              <a:t>usages pour monde professionnel</a:t>
            </a:r>
          </a:p>
          <a:p>
            <a:r>
              <a:rPr lang="fr-FR" dirty="0"/>
              <a:t>	- orientation, lettre de motivation, etc.</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20</a:t>
            </a:fld>
            <a:endParaRPr lang="fr-FR"/>
          </a:p>
        </p:txBody>
      </p:sp>
    </p:spTree>
    <p:extLst>
      <p:ext uri="{BB962C8B-B14F-4D97-AF65-F5344CB8AC3E}">
        <p14:creationId xmlns:p14="http://schemas.microsoft.com/office/powerpoint/2010/main" val="1955553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21</a:t>
            </a:fld>
            <a:endParaRPr lang="fr-FR"/>
          </a:p>
        </p:txBody>
      </p:sp>
    </p:spTree>
    <p:extLst>
      <p:ext uri="{BB962C8B-B14F-4D97-AF65-F5344CB8AC3E}">
        <p14:creationId xmlns:p14="http://schemas.microsoft.com/office/powerpoint/2010/main" val="34876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22</a:t>
            </a:fld>
            <a:endParaRPr lang="fr-FR"/>
          </a:p>
        </p:txBody>
      </p:sp>
    </p:spTree>
    <p:extLst>
      <p:ext uri="{BB962C8B-B14F-4D97-AF65-F5344CB8AC3E}">
        <p14:creationId xmlns:p14="http://schemas.microsoft.com/office/powerpoint/2010/main" val="20605500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un regard critique, cf. par exemple :</a:t>
            </a:r>
          </a:p>
          <a:p>
            <a:r>
              <a:rPr lang="fr-FR" dirty="0"/>
              <a:t>	- https://www.radiofrance.fr/franceculture/podcasts/un-monde-connecte/la-france-pionniere-du-numerique-les-25-commandements-de-la-commission-ia-6453850</a:t>
            </a:r>
          </a:p>
          <a:p>
            <a:r>
              <a:rPr lang="fr-FR" dirty="0"/>
              <a:t>	- https://twitter.com/AntonioCasilli/status/1767976036254220518</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23</a:t>
            </a:fld>
            <a:endParaRPr lang="fr-FR"/>
          </a:p>
        </p:txBody>
      </p:sp>
    </p:spTree>
    <p:extLst>
      <p:ext uri="{BB962C8B-B14F-4D97-AF65-F5344CB8AC3E}">
        <p14:creationId xmlns:p14="http://schemas.microsoft.com/office/powerpoint/2010/main" val="34952493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490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49"/>
            <a:ext cx="5486400" cy="5443362"/>
          </a:xfrm>
        </p:spPr>
        <p:txBody>
          <a:bodyPr/>
          <a:lstStyle/>
          <a:p>
            <a:pPr marL="0" indent="0">
              <a:buFontTx/>
              <a:buNone/>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25</a:t>
            </a:fld>
            <a:endParaRPr lang="fr-FR"/>
          </a:p>
        </p:txBody>
      </p:sp>
    </p:spTree>
    <p:extLst>
      <p:ext uri="{BB962C8B-B14F-4D97-AF65-F5344CB8AC3E}">
        <p14:creationId xmlns:p14="http://schemas.microsoft.com/office/powerpoint/2010/main" val="7943276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Prompt Gemini, 14/06/2024 : « Je dois vérifier les connaissances de collègues travaillant en bibliothèque universitaire sur l'intelligence artificielle générative et ses enjeux. Fournis-moi un quiz de 5 questions, avec 3 choix possibles par question. »</a:t>
            </a:r>
          </a:p>
          <a:p>
            <a:r>
              <a:rPr lang="fr-FR" dirty="0"/>
              <a:t>réponse : c</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26</a:t>
            </a:fld>
            <a:endParaRPr lang="fr-FR"/>
          </a:p>
        </p:txBody>
      </p:sp>
    </p:spTree>
    <p:extLst>
      <p:ext uri="{BB962C8B-B14F-4D97-AF65-F5344CB8AC3E}">
        <p14:creationId xmlns:p14="http://schemas.microsoft.com/office/powerpoint/2010/main" val="24031189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Prompt Gemini, 14/06/2024 : « Je dois vérifier les connaissances de collègues travaillant en bibliothèque universitaire sur l'intelligence artificielle générative et ses enjeux. Fournis-moi un quiz de 5 questions, avec 3 choix possibles par question. »</a:t>
            </a:r>
          </a:p>
          <a:p>
            <a:r>
              <a:rPr lang="fr-FR" dirty="0"/>
              <a:t>réponse : b</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27</a:t>
            </a:fld>
            <a:endParaRPr lang="fr-FR"/>
          </a:p>
        </p:txBody>
      </p:sp>
    </p:spTree>
    <p:extLst>
      <p:ext uri="{BB962C8B-B14F-4D97-AF65-F5344CB8AC3E}">
        <p14:creationId xmlns:p14="http://schemas.microsoft.com/office/powerpoint/2010/main" val="42937821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28</a:t>
            </a:fld>
            <a:endParaRPr lang="fr-FR"/>
          </a:p>
        </p:txBody>
      </p:sp>
    </p:spTree>
    <p:extLst>
      <p:ext uri="{BB962C8B-B14F-4D97-AF65-F5344CB8AC3E}">
        <p14:creationId xmlns:p14="http://schemas.microsoft.com/office/powerpoint/2010/main" val="27646416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29</a:t>
            </a:fld>
            <a:endParaRPr lang="fr-FR"/>
          </a:p>
        </p:txBody>
      </p:sp>
    </p:spTree>
    <p:extLst>
      <p:ext uri="{BB962C8B-B14F-4D97-AF65-F5344CB8AC3E}">
        <p14:creationId xmlns:p14="http://schemas.microsoft.com/office/powerpoint/2010/main" val="2376144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1"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3</a:t>
            </a:fld>
            <a:endParaRPr lang="fr-FR" dirty="0"/>
          </a:p>
        </p:txBody>
      </p:sp>
    </p:spTree>
    <p:extLst>
      <p:ext uri="{BB962C8B-B14F-4D97-AF65-F5344CB8AC3E}">
        <p14:creationId xmlns:p14="http://schemas.microsoft.com/office/powerpoint/2010/main" val="3720392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30</a:t>
            </a:fld>
            <a:endParaRPr lang="fr-FR"/>
          </a:p>
        </p:txBody>
      </p:sp>
    </p:spTree>
    <p:extLst>
      <p:ext uri="{BB962C8B-B14F-4D97-AF65-F5344CB8AC3E}">
        <p14:creationId xmlns:p14="http://schemas.microsoft.com/office/powerpoint/2010/main" val="38678811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des exemples de fonctionnement, notamment pour le principe des </a:t>
            </a:r>
            <a:r>
              <a:rPr lang="fr-FR" i="1" dirty="0" err="1"/>
              <a:t>tokens</a:t>
            </a:r>
            <a:r>
              <a:rPr lang="fr-FR" i="0" dirty="0"/>
              <a:t> (jetons) cf</a:t>
            </a:r>
            <a:r>
              <a:rPr lang="fr-FR" dirty="0"/>
              <a:t>. https://fr.vittascience.com/ia/</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31</a:t>
            </a:fld>
            <a:endParaRPr lang="fr-FR"/>
          </a:p>
        </p:txBody>
      </p:sp>
    </p:spTree>
    <p:extLst>
      <p:ext uri="{BB962C8B-B14F-4D97-AF65-F5344CB8AC3E}">
        <p14:creationId xmlns:p14="http://schemas.microsoft.com/office/powerpoint/2010/main" val="9233673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32</a:t>
            </a:fld>
            <a:endParaRPr lang="fr-FR"/>
          </a:p>
        </p:txBody>
      </p:sp>
    </p:spTree>
    <p:extLst>
      <p:ext uri="{BB962C8B-B14F-4D97-AF65-F5344CB8AC3E}">
        <p14:creationId xmlns:p14="http://schemas.microsoft.com/office/powerpoint/2010/main" val="17556445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fontAlgn="base"/>
            <a:r>
              <a:rPr lang="fr-FR" dirty="0"/>
              <a:t>« </a:t>
            </a:r>
            <a:r>
              <a:rPr lang="fr-FR" sz="1000" b="0" i="0" kern="1200" dirty="0">
                <a:solidFill>
                  <a:schemeClr val="tx1"/>
                </a:solidFill>
                <a:effectLst/>
                <a:latin typeface="+mn-lt"/>
                <a:ea typeface="+mn-ea"/>
                <a:cs typeface="+mn-cs"/>
              </a:rPr>
              <a:t>[les réponses] ne semblent </a:t>
            </a:r>
            <a:r>
              <a:rPr lang="fr-FR" sz="1000" b="1" i="0" kern="1200" dirty="0">
                <a:solidFill>
                  <a:schemeClr val="tx1"/>
                </a:solidFill>
                <a:effectLst/>
                <a:latin typeface="+mn-lt"/>
                <a:ea typeface="+mn-ea"/>
                <a:cs typeface="+mn-cs"/>
              </a:rPr>
              <a:t>pas reproductibles</a:t>
            </a:r>
            <a:r>
              <a:rPr lang="fr-FR" sz="1000" b="0" i="0" kern="1200" dirty="0">
                <a:solidFill>
                  <a:schemeClr val="tx1"/>
                </a:solidFill>
                <a:effectLst/>
                <a:latin typeface="+mn-lt"/>
                <a:ea typeface="+mn-ea"/>
                <a:cs typeface="+mn-cs"/>
              </a:rPr>
              <a:t>, même si elles sont posées par un même interlocuteur, et peuvent varier sensiblement (au moins dans leur forme) d’un moment à l’autre ;</a:t>
            </a:r>
          </a:p>
          <a:p>
            <a:pPr rtl="0" fontAlgn="base"/>
            <a:r>
              <a:rPr lang="fr-FR" sz="1000" b="0" i="0" kern="1200" dirty="0">
                <a:solidFill>
                  <a:schemeClr val="tx1"/>
                </a:solidFill>
                <a:effectLst/>
                <a:latin typeface="+mn-lt"/>
                <a:ea typeface="+mn-ea"/>
                <a:cs typeface="+mn-cs"/>
              </a:rPr>
              <a:t>─ce caractère non reproductible à l’identique, et parfois erroné, empêche de voir dans cette technologie un véritable outil de « référence » (au sens où l’on peut s’y référer, pour fonder ou étayer une information) […] » (</a:t>
            </a:r>
            <a:r>
              <a:rPr lang="fr-FR" sz="1000" b="0" i="0" kern="1200" dirty="0" err="1">
                <a:solidFill>
                  <a:schemeClr val="tx1"/>
                </a:solidFill>
                <a:effectLst/>
                <a:latin typeface="+mn-lt"/>
                <a:ea typeface="+mn-ea"/>
                <a:cs typeface="+mn-cs"/>
              </a:rPr>
              <a:t>GTNum</a:t>
            </a:r>
            <a:r>
              <a:rPr lang="fr-FR" sz="1000" b="0" i="0" kern="1200" dirty="0">
                <a:solidFill>
                  <a:schemeClr val="tx1"/>
                </a:solidFill>
                <a:effectLst/>
                <a:latin typeface="+mn-lt"/>
                <a:ea typeface="+mn-ea"/>
                <a:cs typeface="+mn-cs"/>
              </a:rPr>
              <a:t>, https://edunumrech.hypotheses.org/7635)</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33</a:t>
            </a:fld>
            <a:endParaRPr lang="fr-FR"/>
          </a:p>
        </p:txBody>
      </p:sp>
    </p:spTree>
    <p:extLst>
      <p:ext uri="{BB962C8B-B14F-4D97-AF65-F5344CB8AC3E}">
        <p14:creationId xmlns:p14="http://schemas.microsoft.com/office/powerpoint/2010/main" val="37079810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34</a:t>
            </a:fld>
            <a:endParaRPr lang="fr-FR"/>
          </a:p>
        </p:txBody>
      </p:sp>
    </p:spTree>
    <p:extLst>
      <p:ext uri="{BB962C8B-B14F-4D97-AF65-F5344CB8AC3E}">
        <p14:creationId xmlns:p14="http://schemas.microsoft.com/office/powerpoint/2010/main" val="41945195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Prompt Gemini, 14/06/2024 : « Je dois vérifier les connaissances de collègues travaillant en bibliothèque universitaire sur l'intelligence artificielle générative et ses enjeux. Fournis-moi un quiz de 5 questions, avec 3 choix possibles par question. »</a:t>
            </a:r>
          </a:p>
          <a:p>
            <a:r>
              <a:rPr lang="fr-FR" dirty="0"/>
              <a:t>réponse : b</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207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Prompt Gemini, 14/06/2024 : « Je dois vérifier les connaissances de collègues travaillant en bibliothèque universitaire sur l'intelligence artificielle générative et ses enjeux. Fournis-moi un quiz de 5 questions, avec 3 choix possibles par question.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réponse : c</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2795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Prompt Gemini, 14/06/2024 : «Je dois vérifier les connaissances de collègues formant des étudiants en licence et des enseignants-chercheurs sur l'intelligence artificielle générative et ses enjeux. Fournis-moi un quiz de 5 questions, avec 3 choix possibles par question..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réponse : b</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1699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38</a:t>
            </a:fld>
            <a:endParaRPr lang="fr-FR"/>
          </a:p>
        </p:txBody>
      </p:sp>
    </p:spTree>
    <p:extLst>
      <p:ext uri="{BB962C8B-B14F-4D97-AF65-F5344CB8AC3E}">
        <p14:creationId xmlns:p14="http://schemas.microsoft.com/office/powerpoint/2010/main" val="23025823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39</a:t>
            </a:fld>
            <a:endParaRPr lang="fr-FR"/>
          </a:p>
        </p:txBody>
      </p:sp>
    </p:spTree>
    <p:extLst>
      <p:ext uri="{BB962C8B-B14F-4D97-AF65-F5344CB8AC3E}">
        <p14:creationId xmlns:p14="http://schemas.microsoft.com/office/powerpoint/2010/main" val="3953669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4</a:t>
            </a:fld>
            <a:endParaRPr lang="fr-FR" dirty="0"/>
          </a:p>
        </p:txBody>
      </p:sp>
    </p:spTree>
    <p:extLst>
      <p:ext uri="{BB962C8B-B14F-4D97-AF65-F5344CB8AC3E}">
        <p14:creationId xmlns:p14="http://schemas.microsoft.com/office/powerpoint/2010/main" val="9370482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Colin de la </a:t>
            </a:r>
            <a:r>
              <a:rPr lang="fr-FR" dirty="0" err="1"/>
              <a:t>Higuera</a:t>
            </a:r>
            <a:r>
              <a:rPr lang="fr-FR" dirty="0"/>
              <a:t> et François Bocquet. « L’éducation, la formation des enseignants et l’apprentissage de l’intelligence artificielle : Un aperçu des questions clés ». </a:t>
            </a:r>
            <a:r>
              <a:rPr lang="fr-FR" i="1" dirty="0"/>
              <a:t>Éducation, numérique et recherche</a:t>
            </a:r>
            <a:r>
              <a:rPr lang="fr-FR" dirty="0"/>
              <a:t>. 09/07/2020. https://edunumrech.hypotheses.org/1973. </a:t>
            </a:r>
          </a:p>
          <a:p>
            <a:endParaRPr lang="fr-FR" dirty="0"/>
          </a:p>
          <a:p>
            <a:pPr algn="l"/>
            <a:r>
              <a:rPr lang="fr-FR" dirty="0"/>
              <a:t>« </a:t>
            </a:r>
            <a:r>
              <a:rPr lang="fr-FR" b="1" i="0" dirty="0">
                <a:solidFill>
                  <a:srgbClr val="1A1A1A"/>
                </a:solidFill>
                <a:effectLst/>
                <a:highlight>
                  <a:srgbClr val="FFFFFF"/>
                </a:highlight>
              </a:rPr>
              <a:t>Nous recommandons une éducation à cinq piliers ou questions fondamentales</a:t>
            </a:r>
            <a:r>
              <a:rPr lang="fr-FR" b="0" i="0" dirty="0">
                <a:solidFill>
                  <a:srgbClr val="1A1A1A"/>
                </a:solidFill>
                <a:effectLst/>
                <a:highlight>
                  <a:srgbClr val="FFFFFF"/>
                </a:highlight>
              </a:rPr>
              <a:t> qui devraient être d’une grande utilité à l’avenir : la </a:t>
            </a:r>
            <a:r>
              <a:rPr lang="fr-FR" b="1" i="0" dirty="0">
                <a:solidFill>
                  <a:srgbClr val="1A1A1A"/>
                </a:solidFill>
                <a:effectLst/>
                <a:highlight>
                  <a:srgbClr val="FFFFFF"/>
                </a:highlight>
              </a:rPr>
              <a:t>sensibilisation aux données</a:t>
            </a:r>
            <a:r>
              <a:rPr lang="fr-FR" b="0" i="0" dirty="0">
                <a:solidFill>
                  <a:srgbClr val="1A1A1A"/>
                </a:solidFill>
                <a:effectLst/>
                <a:highlight>
                  <a:srgbClr val="FFFFFF"/>
                </a:highlight>
              </a:rPr>
              <a:t> ou la capacité à construire, manipuler, visualiser de grandes quantités de données ; la </a:t>
            </a:r>
            <a:r>
              <a:rPr lang="fr-FR" b="1" i="0" dirty="0">
                <a:solidFill>
                  <a:srgbClr val="1A1A1A"/>
                </a:solidFill>
                <a:effectLst/>
                <a:highlight>
                  <a:srgbClr val="FFFFFF"/>
                </a:highlight>
              </a:rPr>
              <a:t>compréhension du caractère aléatoire et l’acceptation de l’incertitude</a:t>
            </a:r>
            <a:r>
              <a:rPr lang="fr-FR" b="0" i="0" dirty="0">
                <a:solidFill>
                  <a:srgbClr val="1A1A1A"/>
                </a:solidFill>
                <a:effectLst/>
                <a:highlight>
                  <a:srgbClr val="FFFFFF"/>
                </a:highlight>
              </a:rPr>
              <a:t> ou la capacité à vivre dans un monde où les modèles cessent d’être déterministes ; </a:t>
            </a:r>
            <a:r>
              <a:rPr lang="fr-FR" b="1" i="0" dirty="0">
                <a:solidFill>
                  <a:srgbClr val="1A1A1A"/>
                </a:solidFill>
                <a:effectLst/>
                <a:highlight>
                  <a:srgbClr val="FFFFFF"/>
                </a:highlight>
              </a:rPr>
              <a:t>le codage et la pensée informatique</a:t>
            </a:r>
            <a:r>
              <a:rPr lang="fr-FR" b="0" i="0" dirty="0">
                <a:solidFill>
                  <a:srgbClr val="1A1A1A"/>
                </a:solidFill>
                <a:effectLst/>
                <a:highlight>
                  <a:srgbClr val="FFFFFF"/>
                </a:highlight>
              </a:rPr>
              <a:t> ou les compétences permettant à chacun de créer avec du code et de résoudre des problèmes par des algorithmes ; </a:t>
            </a:r>
            <a:r>
              <a:rPr lang="fr-FR" b="1" i="0" dirty="0">
                <a:solidFill>
                  <a:srgbClr val="1A1A1A"/>
                </a:solidFill>
                <a:effectLst/>
                <a:highlight>
                  <a:srgbClr val="FFFFFF"/>
                </a:highlight>
              </a:rPr>
              <a:t>la pensée critique adaptée à la société numérique</a:t>
            </a:r>
            <a:r>
              <a:rPr lang="fr-FR" b="0" i="0" dirty="0">
                <a:solidFill>
                  <a:srgbClr val="1A1A1A"/>
                </a:solidFill>
                <a:effectLst/>
                <a:highlight>
                  <a:srgbClr val="FFFFFF"/>
                </a:highlight>
              </a:rPr>
              <a:t> et enfin une série de questions permettant de </a:t>
            </a:r>
            <a:r>
              <a:rPr lang="fr-FR" b="1" i="0" dirty="0">
                <a:solidFill>
                  <a:srgbClr val="1A1A1A"/>
                </a:solidFill>
                <a:effectLst/>
                <a:highlight>
                  <a:srgbClr val="FFFFFF"/>
                </a:highlight>
              </a:rPr>
              <a:t>comprendre notre propre humanité face aux changements induits par l’IA</a:t>
            </a:r>
            <a:r>
              <a:rPr lang="fr-FR" b="0" i="0" dirty="0">
                <a:solidFill>
                  <a:srgbClr val="1A1A1A"/>
                </a:solidFill>
                <a:effectLst/>
                <a:highlight>
                  <a:srgbClr val="FFFFFF"/>
                </a:highlight>
              </a:rPr>
              <a:t>. </a:t>
            </a:r>
            <a:r>
              <a:rPr lang="fr-FR" dirty="0"/>
              <a:t> »</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40</a:t>
            </a:fld>
            <a:endParaRPr lang="fr-FR"/>
          </a:p>
        </p:txBody>
      </p:sp>
    </p:spTree>
    <p:extLst>
      <p:ext uri="{BB962C8B-B14F-4D97-AF65-F5344CB8AC3E}">
        <p14:creationId xmlns:p14="http://schemas.microsoft.com/office/powerpoint/2010/main" val="15198628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sur les valeurs : tous aspects « nécessairement inhérents à la technologie »</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41</a:t>
            </a:fld>
            <a:endParaRPr lang="fr-FR"/>
          </a:p>
        </p:txBody>
      </p:sp>
    </p:spTree>
    <p:extLst>
      <p:ext uri="{BB962C8B-B14F-4D97-AF65-F5344CB8AC3E}">
        <p14:creationId xmlns:p14="http://schemas.microsoft.com/office/powerpoint/2010/main" val="7322487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VALEURS ET COMPÉTENCES, dans continuité des réflexions autour de :</a:t>
            </a:r>
          </a:p>
          <a:p>
            <a:pPr marL="171450" indent="-171450">
              <a:buFontTx/>
              <a:buChar char="-"/>
            </a:pPr>
            <a:r>
              <a:rPr lang="fr-FR" dirty="0"/>
              <a:t>appropriation technique</a:t>
            </a:r>
          </a:p>
          <a:p>
            <a:pPr marL="171450" indent="-171450">
              <a:buFontTx/>
              <a:buChar char="-"/>
            </a:pPr>
            <a:r>
              <a:rPr lang="fr-FR" dirty="0"/>
              <a:t>usage responsable</a:t>
            </a:r>
          </a:p>
          <a:p>
            <a:pPr marL="442913" lvl="1" indent="-171450">
              <a:buFontTx/>
              <a:buChar char="-"/>
            </a:pPr>
            <a:r>
              <a:rPr lang="fr-FR" dirty="0"/>
              <a:t>écologie</a:t>
            </a:r>
          </a:p>
          <a:p>
            <a:pPr marL="442913" lvl="1" indent="-171450">
              <a:buFontTx/>
              <a:buChar char="-"/>
            </a:pPr>
            <a:r>
              <a:rPr lang="fr-FR" dirty="0"/>
              <a:t>données d’entraînement : questions légales et de biais</a:t>
            </a:r>
          </a:p>
          <a:p>
            <a:pPr marL="442913" lvl="1" indent="-171450">
              <a:buFontTx/>
              <a:buChar char="-"/>
            </a:pPr>
            <a:r>
              <a:rPr lang="fr-FR" dirty="0"/>
              <a:t>récupération des données personnelles</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42</a:t>
            </a:fld>
            <a:endParaRPr lang="fr-FR"/>
          </a:p>
        </p:txBody>
      </p:sp>
    </p:spTree>
    <p:extLst>
      <p:ext uri="{BB962C8B-B14F-4D97-AF65-F5344CB8AC3E}">
        <p14:creationId xmlns:p14="http://schemas.microsoft.com/office/powerpoint/2010/main" val="28590702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43</a:t>
            </a:fld>
            <a:endParaRPr lang="fr-FR"/>
          </a:p>
        </p:txBody>
      </p:sp>
    </p:spTree>
    <p:extLst>
      <p:ext uri="{BB962C8B-B14F-4D97-AF65-F5344CB8AC3E}">
        <p14:creationId xmlns:p14="http://schemas.microsoft.com/office/powerpoint/2010/main" val="36930207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Compilatio. « L’IA dans l’enseignement : résultats détaillés d’une enquête où étudiants et enseignants confrontent leurs regards ». </a:t>
            </a:r>
            <a:r>
              <a:rPr lang="fr-FR" sz="1000" i="1" dirty="0"/>
              <a:t>Compilatio. </a:t>
            </a:r>
            <a:r>
              <a:rPr lang="fr-FR" sz="1000" dirty="0"/>
              <a:t>07/11/2023.   </a:t>
            </a:r>
            <a:r>
              <a:rPr lang="fr-FR" sz="1000" dirty="0">
                <a:hlinkClick r:id="rId3"/>
              </a:rPr>
              <a:t>https://www.compilatio.net/blog/enquete-ia-enseignement-2023#chiffres-cles</a:t>
            </a:r>
            <a:r>
              <a:rPr lang="fr-FR" sz="1000" dirty="0"/>
              <a:t>. </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44</a:t>
            </a:fld>
            <a:endParaRPr lang="fr-FR"/>
          </a:p>
        </p:txBody>
      </p:sp>
    </p:spTree>
    <p:extLst>
      <p:ext uri="{BB962C8B-B14F-4D97-AF65-F5344CB8AC3E}">
        <p14:creationId xmlns:p14="http://schemas.microsoft.com/office/powerpoint/2010/main" val="3871379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45</a:t>
            </a:fld>
            <a:endParaRPr lang="fr-FR"/>
          </a:p>
        </p:txBody>
      </p:sp>
    </p:spTree>
    <p:extLst>
      <p:ext uri="{BB962C8B-B14F-4D97-AF65-F5344CB8AC3E}">
        <p14:creationId xmlns:p14="http://schemas.microsoft.com/office/powerpoint/2010/main" val="15926202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46</a:t>
            </a:fld>
            <a:endParaRPr lang="fr-FR"/>
          </a:p>
        </p:txBody>
      </p:sp>
    </p:spTree>
    <p:extLst>
      <p:ext uri="{BB962C8B-B14F-4D97-AF65-F5344CB8AC3E}">
        <p14:creationId xmlns:p14="http://schemas.microsoft.com/office/powerpoint/2010/main" val="40301155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Martine Rioux. « Démystifier l’intelligence artificielle en éducation ». </a:t>
            </a:r>
            <a:r>
              <a:rPr lang="fr-FR" sz="1000" i="1" dirty="0"/>
              <a:t>Ecole branchée. </a:t>
            </a:r>
            <a:r>
              <a:rPr lang="fr-FR" sz="1000" dirty="0"/>
              <a:t>22/05-17/08/2023.   </a:t>
            </a:r>
            <a:r>
              <a:rPr lang="fr-FR" sz="1000" dirty="0">
                <a:hlinkClick r:id="rId3"/>
              </a:rPr>
              <a:t>https://ecolebranchee.com/dossier-demystifier-intelligence-artificielle-education/</a:t>
            </a:r>
            <a:r>
              <a:rPr lang="fr-FR" sz="1000" dirty="0"/>
              <a:t>. </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48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5943600"/>
          </a:xfrm>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48</a:t>
            </a:fld>
            <a:endParaRPr lang="fr-FR"/>
          </a:p>
        </p:txBody>
      </p:sp>
    </p:spTree>
    <p:extLst>
      <p:ext uri="{BB962C8B-B14F-4D97-AF65-F5344CB8AC3E}">
        <p14:creationId xmlns:p14="http://schemas.microsoft.com/office/powerpoint/2010/main" val="28593184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710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Consensus de Beijing : </a:t>
            </a:r>
          </a:p>
          <a:p>
            <a:r>
              <a:rPr lang="fr-FR" dirty="0"/>
              <a:t>Document final de la Conférence internationale sur l ’intelligence artificielle et l’éducation « Planifier l’éducation à l’ère de l’IA : un bond en avant » (05/2019, Beijing)</a:t>
            </a:r>
          </a:p>
          <a:p>
            <a:r>
              <a:rPr lang="fr-FR" dirty="0"/>
              <a:t>dans le cadre du Programme de développement durable à l’horizon 2030 (Programme 2030), et en particulier l’Objectif de développement durable 4 (</a:t>
            </a:r>
            <a:r>
              <a:rPr lang="fr-FR" dirty="0" err="1"/>
              <a:t>ODD</a:t>
            </a:r>
            <a:r>
              <a:rPr lang="fr-FR" dirty="0"/>
              <a:t>  4) : apporter des « réponses politiques » pour :</a:t>
            </a:r>
          </a:p>
          <a:p>
            <a:pPr marL="171450" indent="-171450">
              <a:buFontTx/>
              <a:buChar char="-"/>
            </a:pPr>
            <a:r>
              <a:rPr lang="fr-FR" dirty="0"/>
              <a:t>faire innover l’éducation, l’enseignement et l’apprentissage</a:t>
            </a:r>
          </a:p>
          <a:p>
            <a:pPr marL="171450" indent="-171450">
              <a:buFontTx/>
              <a:buChar char="-"/>
            </a:pPr>
            <a:r>
              <a:rPr lang="fr-FR" dirty="0"/>
              <a:t>favoriser le développement  de systèmes éducatifs « ouverts et flexibles, offrant à tous des possibilités d’apprentissage tout au long de la vie équitables, pertinentes et de qualité et contribuant ainsi à la réalisation des </a:t>
            </a:r>
            <a:r>
              <a:rPr lang="fr-FR" dirty="0" err="1"/>
              <a:t>ODD</a:t>
            </a:r>
            <a:r>
              <a:rPr lang="fr-FR" dirty="0"/>
              <a:t> et au futur collectif de l’humanité »</a:t>
            </a:r>
          </a:p>
          <a:p>
            <a:pPr marL="0" indent="0">
              <a:buFontTx/>
              <a:buNone/>
            </a:pPr>
            <a:r>
              <a:rPr lang="fr-FR" dirty="0"/>
              <a:t>Recommandations : </a:t>
            </a:r>
          </a:p>
          <a:p>
            <a:pPr marL="171450" indent="-171450">
              <a:buFontTx/>
              <a:buChar char="-"/>
            </a:pPr>
            <a:r>
              <a:rPr lang="fr-FR" b="0" i="0" dirty="0">
                <a:effectLst/>
                <a:highlight>
                  <a:srgbClr val="FFFFFF"/>
                </a:highlight>
                <a:latin typeface="Arial" panose="020B0604020202020204" pitchFamily="34" charset="0"/>
              </a:rPr>
              <a:t>Planifier l’IA dans les politiques de l’éducation</a:t>
            </a:r>
          </a:p>
          <a:p>
            <a:pPr marL="171450" indent="-171450">
              <a:buFontTx/>
              <a:buChar char="-"/>
            </a:pPr>
            <a:r>
              <a:rPr lang="fr-FR" b="0" i="0" dirty="0">
                <a:effectLst/>
                <a:highlight>
                  <a:srgbClr val="FFFFFF"/>
                </a:highlight>
                <a:latin typeface="Arial" panose="020B0604020202020204" pitchFamily="34" charset="0"/>
              </a:rPr>
              <a:t>L’IA au service de la gestion et de la mise en œuvre de l’éducation</a:t>
            </a:r>
          </a:p>
          <a:p>
            <a:pPr marL="171450" indent="-171450">
              <a:buFontTx/>
              <a:buChar char="-"/>
            </a:pPr>
            <a:r>
              <a:rPr lang="fr-FR" b="0" i="0" dirty="0">
                <a:effectLst/>
                <a:highlight>
                  <a:srgbClr val="FFFFFF"/>
                </a:highlight>
                <a:latin typeface="Arial" panose="020B0604020202020204" pitchFamily="34" charset="0"/>
              </a:rPr>
              <a:t>L’IA au service de l’autonomisation des enseignants et de leur enseignement</a:t>
            </a:r>
          </a:p>
          <a:p>
            <a:pPr marL="171450" indent="-171450">
              <a:buFontTx/>
              <a:buChar char="-"/>
            </a:pPr>
            <a:r>
              <a:rPr lang="fr-FR" b="0" i="0" dirty="0">
                <a:effectLst/>
                <a:highlight>
                  <a:srgbClr val="FFFFFF"/>
                </a:highlight>
                <a:latin typeface="Arial" panose="020B0604020202020204" pitchFamily="34" charset="0"/>
              </a:rPr>
              <a:t>L’IA au service de l’apprentissage et de l’évaluation des acquis</a:t>
            </a:r>
          </a:p>
          <a:p>
            <a:pPr marL="171450" indent="-171450">
              <a:buFontTx/>
              <a:buChar char="-"/>
            </a:pPr>
            <a:r>
              <a:rPr lang="fr-FR" b="0" i="0" dirty="0">
                <a:effectLst/>
                <a:highlight>
                  <a:srgbClr val="FFFFFF"/>
                </a:highlight>
                <a:latin typeface="Arial" panose="020B0604020202020204" pitchFamily="34" charset="0"/>
              </a:rPr>
              <a:t>Développer les valeurs et compétences nécessaires dans la vie et au travail à l’ère de l’IA</a:t>
            </a:r>
          </a:p>
          <a:p>
            <a:pPr marL="171450" indent="-171450">
              <a:buFontTx/>
              <a:buChar char="-"/>
            </a:pPr>
            <a:r>
              <a:rPr lang="fr-FR" b="0" i="0" dirty="0">
                <a:effectLst/>
                <a:highlight>
                  <a:srgbClr val="FFFFFF"/>
                </a:highlight>
                <a:latin typeface="Arial" panose="020B0604020202020204" pitchFamily="34" charset="0"/>
              </a:rPr>
              <a:t>L’IA comme moyen d’offrir à tous des possibilités d’apprentissage tout au long de la vie</a:t>
            </a:r>
          </a:p>
          <a:p>
            <a:pPr marL="171450" indent="-171450">
              <a:buFontTx/>
              <a:buChar char="-"/>
            </a:pPr>
            <a:r>
              <a:rPr lang="fr-FR" b="0" i="0" dirty="0">
                <a:effectLst/>
                <a:highlight>
                  <a:srgbClr val="FFFFFF"/>
                </a:highlight>
                <a:latin typeface="Arial" panose="020B0604020202020204" pitchFamily="34" charset="0"/>
              </a:rPr>
              <a:t>Promouvoir une utilisation équitable et inclusive de l’IA dans l’éducation</a:t>
            </a:r>
          </a:p>
          <a:p>
            <a:pPr marL="171450" indent="-171450">
              <a:buFontTx/>
              <a:buChar char="-"/>
            </a:pPr>
            <a:r>
              <a:rPr lang="fr-FR" b="0" i="0" dirty="0">
                <a:effectLst/>
                <a:highlight>
                  <a:srgbClr val="FFFFFF"/>
                </a:highlight>
                <a:latin typeface="Arial" panose="020B0604020202020204" pitchFamily="34" charset="0"/>
              </a:rPr>
              <a:t>Une IA respectueuse de l’équité entre les genres et propice à l’égalité des genres</a:t>
            </a:r>
          </a:p>
          <a:p>
            <a:pPr marL="171450" indent="-171450">
              <a:buFontTx/>
              <a:buChar char="-"/>
            </a:pPr>
            <a:r>
              <a:rPr lang="fr-FR" b="0" i="0" dirty="0">
                <a:effectLst/>
                <a:highlight>
                  <a:srgbClr val="FFFFFF"/>
                </a:highlight>
                <a:latin typeface="Arial" panose="020B0604020202020204" pitchFamily="34" charset="0"/>
              </a:rPr>
              <a:t>Veiller à une utilisation éthique, transparente et vérifiable des données et des algorithmes de l’éducation</a:t>
            </a:r>
          </a:p>
          <a:p>
            <a:pPr marL="171450" indent="-171450">
              <a:buFontTx/>
              <a:buChar char="-"/>
            </a:pPr>
            <a:r>
              <a:rPr lang="fr-FR" b="0" i="0" dirty="0">
                <a:effectLst/>
                <a:highlight>
                  <a:srgbClr val="FFFFFF"/>
                </a:highlight>
                <a:latin typeface="Arial" panose="020B0604020202020204" pitchFamily="34" charset="0"/>
              </a:rPr>
              <a:t>Suivi, évaluation et recherche</a:t>
            </a:r>
          </a:p>
          <a:p>
            <a:pPr marL="171450" indent="-171450">
              <a:buFontTx/>
              <a:buChar char="-"/>
            </a:pPr>
            <a:r>
              <a:rPr lang="fr-FR" b="0" i="0" dirty="0">
                <a:effectLst/>
                <a:highlight>
                  <a:srgbClr val="FFFFFF"/>
                </a:highlight>
                <a:latin typeface="Arial" panose="020B0604020202020204" pitchFamily="34" charset="0"/>
              </a:rPr>
              <a:t>Financement, partenariats et coopération internationale</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a:t>
            </a:fld>
            <a:endParaRPr lang="fr-FR"/>
          </a:p>
        </p:txBody>
      </p:sp>
    </p:spTree>
    <p:extLst>
      <p:ext uri="{BB962C8B-B14F-4D97-AF65-F5344CB8AC3E}">
        <p14:creationId xmlns:p14="http://schemas.microsoft.com/office/powerpoint/2010/main" val="7179491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SUP </a:t>
            </a:r>
            <a:r>
              <a:rPr lang="fr-FR" b="0" dirty="0" err="1"/>
              <a:t>UBS</a:t>
            </a:r>
            <a:r>
              <a:rPr lang="fr-FR" b="0" dirty="0"/>
              <a:t> (</a:t>
            </a:r>
            <a:r>
              <a:rPr lang="fr-FR" b="0" i="0" dirty="0">
                <a:solidFill>
                  <a:srgbClr val="333333"/>
                </a:solidFill>
                <a:effectLst/>
              </a:rPr>
              <a:t>Service Universitaire de Pédagogie de l'Université Bretagne Sud). </a:t>
            </a:r>
            <a:r>
              <a:rPr lang="fr-FR" b="0" i="1" dirty="0">
                <a:solidFill>
                  <a:srgbClr val="333333"/>
                </a:solidFill>
                <a:effectLst/>
              </a:rPr>
              <a:t>Portail sur l’IA générative</a:t>
            </a:r>
            <a:r>
              <a:rPr lang="fr-FR" b="0" i="0" dirty="0">
                <a:solidFill>
                  <a:srgbClr val="333333"/>
                </a:solidFill>
                <a:effectLst/>
              </a:rPr>
              <a:t>. </a:t>
            </a:r>
            <a:r>
              <a:rPr lang="fr-FR" b="0" i="0" dirty="0">
                <a:solidFill>
                  <a:srgbClr val="333333"/>
                </a:solidFill>
                <a:effectLst/>
                <a:hlinkClick r:id="rId3"/>
              </a:rPr>
              <a:t>https://start.me/p/PwabRd/lia-pour-lenseignement</a:t>
            </a:r>
            <a:endParaRPr lang="fr-FR" b="0" i="0" dirty="0">
              <a:solidFill>
                <a:srgbClr val="333333"/>
              </a:solidFill>
              <a:effectLst/>
            </a:endParaRPr>
          </a:p>
          <a:p>
            <a:r>
              <a:rPr lang="fr-FR" b="0" i="0" dirty="0">
                <a:solidFill>
                  <a:srgbClr val="333333"/>
                </a:solidFill>
                <a:effectLst/>
              </a:rPr>
              <a:t>voir aussi Polytechnique Montréal, </a:t>
            </a:r>
            <a:r>
              <a:rPr lang="fr-FR" b="0" i="0" dirty="0">
                <a:solidFill>
                  <a:srgbClr val="333333"/>
                </a:solidFill>
                <a:effectLst/>
                <a:hlinkClick r:id="rId4"/>
              </a:rPr>
              <a:t>https://guides.biblio.polymtl.ca/ia/outils</a:t>
            </a:r>
            <a:r>
              <a:rPr lang="fr-FR" b="0" i="0" dirty="0">
                <a:solidFill>
                  <a:srgbClr val="333333"/>
                </a:solidFill>
                <a:effectLst/>
              </a:rPr>
              <a:t> </a:t>
            </a:r>
            <a:endParaRPr lang="fr-FR" b="0" dirty="0"/>
          </a:p>
          <a:p>
            <a:endParaRPr lang="fr-FR" b="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50</a:t>
            </a:fld>
            <a:endParaRPr lang="fr-FR"/>
          </a:p>
        </p:txBody>
      </p:sp>
    </p:spTree>
    <p:extLst>
      <p:ext uri="{BB962C8B-B14F-4D97-AF65-F5344CB8AC3E}">
        <p14:creationId xmlns:p14="http://schemas.microsoft.com/office/powerpoint/2010/main" val="13707408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Prompt GPT-4o, 14/06/2024</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51</a:t>
            </a:fld>
            <a:endParaRPr lang="fr-FR"/>
          </a:p>
        </p:txBody>
      </p:sp>
    </p:spTree>
    <p:extLst>
      <p:ext uri="{BB962C8B-B14F-4D97-AF65-F5344CB8AC3E}">
        <p14:creationId xmlns:p14="http://schemas.microsoft.com/office/powerpoint/2010/main" val="32720086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Prompt GPT-4o, 14/06/2024</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52</a:t>
            </a:fld>
            <a:endParaRPr lang="fr-FR"/>
          </a:p>
        </p:txBody>
      </p:sp>
    </p:spTree>
    <p:extLst>
      <p:ext uri="{BB962C8B-B14F-4D97-AF65-F5344CB8AC3E}">
        <p14:creationId xmlns:p14="http://schemas.microsoft.com/office/powerpoint/2010/main" val="30769140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Prompt GPT-4o, 14/06/2024</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53</a:t>
            </a:fld>
            <a:endParaRPr lang="fr-FR"/>
          </a:p>
        </p:txBody>
      </p:sp>
    </p:spTree>
    <p:extLst>
      <p:ext uri="{BB962C8B-B14F-4D97-AF65-F5344CB8AC3E}">
        <p14:creationId xmlns:p14="http://schemas.microsoft.com/office/powerpoint/2010/main" val="17963581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54</a:t>
            </a:fld>
            <a:endParaRPr lang="fr-FR"/>
          </a:p>
        </p:txBody>
      </p:sp>
    </p:spTree>
    <p:extLst>
      <p:ext uri="{BB962C8B-B14F-4D97-AF65-F5344CB8AC3E}">
        <p14:creationId xmlns:p14="http://schemas.microsoft.com/office/powerpoint/2010/main" val="33249994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Prompt GPT-4o, 14/06/2024</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55</a:t>
            </a:fld>
            <a:endParaRPr lang="fr-FR"/>
          </a:p>
        </p:txBody>
      </p:sp>
    </p:spTree>
    <p:extLst>
      <p:ext uri="{BB962C8B-B14F-4D97-AF65-F5344CB8AC3E}">
        <p14:creationId xmlns:p14="http://schemas.microsoft.com/office/powerpoint/2010/main" val="20942715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Prompt GPT-4o, 14/06/2024</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56</a:t>
            </a:fld>
            <a:endParaRPr lang="fr-FR"/>
          </a:p>
        </p:txBody>
      </p:sp>
    </p:spTree>
    <p:extLst>
      <p:ext uri="{BB962C8B-B14F-4D97-AF65-F5344CB8AC3E}">
        <p14:creationId xmlns:p14="http://schemas.microsoft.com/office/powerpoint/2010/main" val="33209350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Prompt GPT-4o, 14/06/2024</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57</a:t>
            </a:fld>
            <a:endParaRPr lang="fr-FR"/>
          </a:p>
        </p:txBody>
      </p:sp>
    </p:spTree>
    <p:extLst>
      <p:ext uri="{BB962C8B-B14F-4D97-AF65-F5344CB8AC3E}">
        <p14:creationId xmlns:p14="http://schemas.microsoft.com/office/powerpoint/2010/main" val="10320238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Prompt GPT-4o, 19/06/2024</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58</a:t>
            </a:fld>
            <a:endParaRPr lang="fr-FR"/>
          </a:p>
        </p:txBody>
      </p:sp>
    </p:spTree>
    <p:extLst>
      <p:ext uri="{BB962C8B-B14F-4D97-AF65-F5344CB8AC3E}">
        <p14:creationId xmlns:p14="http://schemas.microsoft.com/office/powerpoint/2010/main" val="81553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Prompt GPT-4o, 19/06/2024</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59</a:t>
            </a:fld>
            <a:endParaRPr lang="fr-FR"/>
          </a:p>
        </p:txBody>
      </p:sp>
    </p:spTree>
    <p:extLst>
      <p:ext uri="{BB962C8B-B14F-4D97-AF65-F5344CB8AC3E}">
        <p14:creationId xmlns:p14="http://schemas.microsoft.com/office/powerpoint/2010/main" val="4129892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a:t>
            </a:fld>
            <a:endParaRPr lang="fr-FR"/>
          </a:p>
        </p:txBody>
      </p:sp>
    </p:spTree>
    <p:extLst>
      <p:ext uri="{BB962C8B-B14F-4D97-AF65-F5344CB8AC3E}">
        <p14:creationId xmlns:p14="http://schemas.microsoft.com/office/powerpoint/2010/main" val="13855034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60</a:t>
            </a:fld>
            <a:endParaRPr lang="fr-FR"/>
          </a:p>
        </p:txBody>
      </p:sp>
    </p:spTree>
    <p:extLst>
      <p:ext uri="{BB962C8B-B14F-4D97-AF65-F5344CB8AC3E}">
        <p14:creationId xmlns:p14="http://schemas.microsoft.com/office/powerpoint/2010/main" val="33066805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Prompt Slidesai.io, 18/06/2024</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61</a:t>
            </a:fld>
            <a:endParaRPr lang="fr-FR"/>
          </a:p>
        </p:txBody>
      </p:sp>
    </p:spTree>
    <p:extLst>
      <p:ext uri="{BB962C8B-B14F-4D97-AF65-F5344CB8AC3E}">
        <p14:creationId xmlns:p14="http://schemas.microsoft.com/office/powerpoint/2010/main" val="22116835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Prompt Beautiful.ai, 18/06/2024</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62</a:t>
            </a:fld>
            <a:endParaRPr lang="fr-FR"/>
          </a:p>
        </p:txBody>
      </p:sp>
    </p:spTree>
    <p:extLst>
      <p:ext uri="{BB962C8B-B14F-4D97-AF65-F5344CB8AC3E}">
        <p14:creationId xmlns:p14="http://schemas.microsoft.com/office/powerpoint/2010/main" val="9612402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Prompt Leonardo, </a:t>
            </a:r>
            <a:r>
              <a:rPr lang="fr-FR" dirty="0">
                <a:hlinkClick r:id="rId3"/>
              </a:rPr>
              <a:t>https://app.leonardo.ai/</a:t>
            </a:r>
            <a:r>
              <a:rPr lang="fr-FR" dirty="0"/>
              <a:t>, </a:t>
            </a:r>
            <a:r>
              <a:rPr lang="en-US" dirty="0"/>
              <a:t>16/02/2024, </a:t>
            </a:r>
            <a:r>
              <a:rPr lang="en-US" dirty="0" err="1"/>
              <a:t>modèle</a:t>
            </a:r>
            <a:r>
              <a:rPr lang="en-US" dirty="0"/>
              <a:t> Leonardo Diffusion XL </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63</a:t>
            </a:fld>
            <a:endParaRPr lang="fr-FR"/>
          </a:p>
        </p:txBody>
      </p:sp>
    </p:spTree>
    <p:extLst>
      <p:ext uri="{BB962C8B-B14F-4D97-AF65-F5344CB8AC3E}">
        <p14:creationId xmlns:p14="http://schemas.microsoft.com/office/powerpoint/2010/main" val="38582613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64</a:t>
            </a:fld>
            <a:endParaRPr lang="fr-FR"/>
          </a:p>
        </p:txBody>
      </p:sp>
    </p:spTree>
    <p:extLst>
      <p:ext uri="{BB962C8B-B14F-4D97-AF65-F5344CB8AC3E}">
        <p14:creationId xmlns:p14="http://schemas.microsoft.com/office/powerpoint/2010/main" val="1489088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65</a:t>
            </a:fld>
            <a:endParaRPr lang="fr-FR"/>
          </a:p>
        </p:txBody>
      </p:sp>
    </p:spTree>
    <p:extLst>
      <p:ext uri="{BB962C8B-B14F-4D97-AF65-F5344CB8AC3E}">
        <p14:creationId xmlns:p14="http://schemas.microsoft.com/office/powerpoint/2010/main" val="29042494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66</a:t>
            </a:fld>
            <a:endParaRPr lang="fr-FR"/>
          </a:p>
        </p:txBody>
      </p:sp>
    </p:spTree>
    <p:extLst>
      <p:ext uri="{BB962C8B-B14F-4D97-AF65-F5344CB8AC3E}">
        <p14:creationId xmlns:p14="http://schemas.microsoft.com/office/powerpoint/2010/main" val="11448940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67</a:t>
            </a:fld>
            <a:endParaRPr lang="fr-FR"/>
          </a:p>
        </p:txBody>
      </p:sp>
    </p:spTree>
    <p:extLst>
      <p:ext uri="{BB962C8B-B14F-4D97-AF65-F5344CB8AC3E}">
        <p14:creationId xmlns:p14="http://schemas.microsoft.com/office/powerpoint/2010/main" val="4573771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Prompt ChatGPT-</a:t>
            </a:r>
            <a:r>
              <a:rPr lang="fr-FR" dirty="0" err="1"/>
              <a:t>4o</a:t>
            </a:r>
            <a:r>
              <a:rPr lang="fr-FR" dirty="0"/>
              <a:t>, 19/06/2024</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68</a:t>
            </a:fld>
            <a:endParaRPr lang="fr-FR"/>
          </a:p>
        </p:txBody>
      </p:sp>
    </p:spTree>
    <p:extLst>
      <p:ext uri="{BB962C8B-B14F-4D97-AF65-F5344CB8AC3E}">
        <p14:creationId xmlns:p14="http://schemas.microsoft.com/office/powerpoint/2010/main" val="1739371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69</a:t>
            </a:fld>
            <a:endParaRPr lang="fr-FR"/>
          </a:p>
        </p:txBody>
      </p:sp>
    </p:spTree>
    <p:extLst>
      <p:ext uri="{BB962C8B-B14F-4D97-AF65-F5344CB8AC3E}">
        <p14:creationId xmlns:p14="http://schemas.microsoft.com/office/powerpoint/2010/main" val="3035789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a:t>
            </a:fld>
            <a:endParaRPr lang="fr-FR"/>
          </a:p>
        </p:txBody>
      </p:sp>
    </p:spTree>
    <p:extLst>
      <p:ext uri="{BB962C8B-B14F-4D97-AF65-F5344CB8AC3E}">
        <p14:creationId xmlns:p14="http://schemas.microsoft.com/office/powerpoint/2010/main" val="40139584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Prompt GPT-4o, 19/06/2024</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70</a:t>
            </a:fld>
            <a:endParaRPr lang="fr-FR"/>
          </a:p>
        </p:txBody>
      </p:sp>
    </p:spTree>
    <p:extLst>
      <p:ext uri="{BB962C8B-B14F-4D97-AF65-F5344CB8AC3E}">
        <p14:creationId xmlns:p14="http://schemas.microsoft.com/office/powerpoint/2010/main" val="26258608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Prompt GPT-4o, 14/06/2024</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71</a:t>
            </a:fld>
            <a:endParaRPr lang="fr-FR"/>
          </a:p>
        </p:txBody>
      </p:sp>
    </p:spTree>
    <p:extLst>
      <p:ext uri="{BB962C8B-B14F-4D97-AF65-F5344CB8AC3E}">
        <p14:creationId xmlns:p14="http://schemas.microsoft.com/office/powerpoint/2010/main" val="7676719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72</a:t>
            </a:fld>
            <a:endParaRPr lang="fr-FR"/>
          </a:p>
        </p:txBody>
      </p:sp>
    </p:spTree>
    <p:extLst>
      <p:ext uri="{BB962C8B-B14F-4D97-AF65-F5344CB8AC3E}">
        <p14:creationId xmlns:p14="http://schemas.microsoft.com/office/powerpoint/2010/main" val="27471230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73</a:t>
            </a:fld>
            <a:endParaRPr lang="fr-FR"/>
          </a:p>
        </p:txBody>
      </p:sp>
    </p:spTree>
    <p:extLst>
      <p:ext uri="{BB962C8B-B14F-4D97-AF65-F5344CB8AC3E}">
        <p14:creationId xmlns:p14="http://schemas.microsoft.com/office/powerpoint/2010/main" val="29746449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74</a:t>
            </a:fld>
            <a:endParaRPr lang="fr-FR"/>
          </a:p>
        </p:txBody>
      </p:sp>
    </p:spTree>
    <p:extLst>
      <p:ext uri="{BB962C8B-B14F-4D97-AF65-F5344CB8AC3E}">
        <p14:creationId xmlns:p14="http://schemas.microsoft.com/office/powerpoint/2010/main" val="16580791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75</a:t>
            </a:fld>
            <a:endParaRPr lang="fr-FR"/>
          </a:p>
        </p:txBody>
      </p:sp>
    </p:spTree>
    <p:extLst>
      <p:ext uri="{BB962C8B-B14F-4D97-AF65-F5344CB8AC3E}">
        <p14:creationId xmlns:p14="http://schemas.microsoft.com/office/powerpoint/2010/main" val="30377287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instructions et contraintes</a:t>
            </a:r>
          </a:p>
          <a:p>
            <a:r>
              <a:rPr lang="fr-FR" dirty="0"/>
              <a:t>+ exemples</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76</a:t>
            </a:fld>
            <a:endParaRPr lang="fr-FR"/>
          </a:p>
        </p:txBody>
      </p:sp>
    </p:spTree>
    <p:extLst>
      <p:ext uri="{BB962C8B-B14F-4D97-AF65-F5344CB8AC3E}">
        <p14:creationId xmlns:p14="http://schemas.microsoft.com/office/powerpoint/2010/main" val="23226697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Prompt ChatGPT-</a:t>
            </a:r>
            <a:r>
              <a:rPr lang="fr-FR" dirty="0" err="1"/>
              <a:t>4o</a:t>
            </a:r>
            <a:r>
              <a:rPr lang="fr-FR" dirty="0"/>
              <a:t>, 21/06/2024</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77</a:t>
            </a:fld>
            <a:endParaRPr lang="fr-FR"/>
          </a:p>
        </p:txBody>
      </p:sp>
    </p:spTree>
    <p:extLst>
      <p:ext uri="{BB962C8B-B14F-4D97-AF65-F5344CB8AC3E}">
        <p14:creationId xmlns:p14="http://schemas.microsoft.com/office/powerpoint/2010/main" val="18467264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instructions et contraintes</a:t>
            </a:r>
          </a:p>
          <a:p>
            <a:r>
              <a:rPr lang="fr-FR" dirty="0"/>
              <a:t>+ exemples</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78</a:t>
            </a:fld>
            <a:endParaRPr lang="fr-FR"/>
          </a:p>
        </p:txBody>
      </p:sp>
    </p:spTree>
    <p:extLst>
      <p:ext uri="{BB962C8B-B14F-4D97-AF65-F5344CB8AC3E}">
        <p14:creationId xmlns:p14="http://schemas.microsoft.com/office/powerpoint/2010/main" val="33350321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Prompt ChatGPT-</a:t>
            </a:r>
            <a:r>
              <a:rPr lang="fr-FR" dirty="0" err="1"/>
              <a:t>4o</a:t>
            </a:r>
            <a:r>
              <a:rPr lang="fr-FR" dirty="0"/>
              <a:t>, 21/06/2024</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79</a:t>
            </a:fld>
            <a:endParaRPr lang="fr-FR"/>
          </a:p>
        </p:txBody>
      </p:sp>
    </p:spTree>
    <p:extLst>
      <p:ext uri="{BB962C8B-B14F-4D97-AF65-F5344CB8AC3E}">
        <p14:creationId xmlns:p14="http://schemas.microsoft.com/office/powerpoint/2010/main" val="3776384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voir aussi </a:t>
            </a:r>
            <a:r>
              <a:rPr lang="en-US" sz="1000" dirty="0"/>
              <a:t>Melissa Bond et al. </a:t>
            </a:r>
            <a:r>
              <a:rPr lang="fr-FR" sz="1000" dirty="0"/>
              <a:t>« </a:t>
            </a:r>
            <a:r>
              <a:rPr lang="en-US" sz="1000" dirty="0"/>
              <a:t>A meta systematic review of artificial intelligence in higher education: a call for increased ethics, collaboration, and </a:t>
            </a:r>
            <a:r>
              <a:rPr lang="en-US" sz="1000" dirty="0" err="1"/>
              <a:t>rigour</a:t>
            </a:r>
            <a:r>
              <a:rPr lang="fr-FR" sz="1000" dirty="0"/>
              <a:t> »</a:t>
            </a:r>
            <a:r>
              <a:rPr lang="en-US" sz="1000" dirty="0"/>
              <a:t>. </a:t>
            </a:r>
            <a:r>
              <a:rPr lang="en-US" sz="1000" i="1" dirty="0"/>
              <a:t>International Journal of Educational Technology in Higher Education. </a:t>
            </a:r>
            <a:r>
              <a:rPr lang="en-US" sz="1000" dirty="0"/>
              <a:t>21, 4 (2024). </a:t>
            </a:r>
            <a:r>
              <a:rPr lang="en-US" sz="1000" dirty="0">
                <a:hlinkClick r:id="rId3"/>
              </a:rPr>
              <a:t>https://doi.org/10.1186/s41239-023-00436-z</a:t>
            </a:r>
            <a:r>
              <a:rPr lang="en-US" sz="1000" dirty="0"/>
              <a:t> </a:t>
            </a:r>
            <a:endParaRPr lang="fr-FR" sz="1000"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a:t>
            </a:fld>
            <a:endParaRPr lang="fr-FR"/>
          </a:p>
        </p:txBody>
      </p:sp>
    </p:spTree>
    <p:extLst>
      <p:ext uri="{BB962C8B-B14F-4D97-AF65-F5344CB8AC3E}">
        <p14:creationId xmlns:p14="http://schemas.microsoft.com/office/powerpoint/2010/main" val="10660496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80</a:t>
            </a:fld>
            <a:endParaRPr lang="fr-FR"/>
          </a:p>
        </p:txBody>
      </p:sp>
    </p:spTree>
    <p:extLst>
      <p:ext uri="{BB962C8B-B14F-4D97-AF65-F5344CB8AC3E}">
        <p14:creationId xmlns:p14="http://schemas.microsoft.com/office/powerpoint/2010/main" val="18484828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principe du « ballon sonde » en profitant de l’aspect conversationnel :</a:t>
            </a:r>
          </a:p>
          <a:p>
            <a:pPr marL="171450" indent="-171450">
              <a:buFontTx/>
              <a:buChar char="-"/>
            </a:pPr>
            <a:r>
              <a:rPr lang="fr-FR" dirty="0"/>
              <a:t>vérifier que l’outil a bien compris les consignes et que les réponses correspondent à nos objectifs</a:t>
            </a:r>
          </a:p>
          <a:p>
            <a:pPr marL="171450" indent="-171450">
              <a:buFontTx/>
              <a:buChar char="-"/>
            </a:pPr>
            <a:r>
              <a:rPr lang="fr-FR" dirty="0"/>
              <a:t>permet de ne pas surcharger la mémoire de l’outil</a:t>
            </a:r>
          </a:p>
          <a:p>
            <a:pPr marL="0" indent="0">
              <a:buFontTx/>
              <a:buNone/>
            </a:pPr>
            <a:r>
              <a:rPr lang="fr-FR" dirty="0">
                <a:sym typeface="Wingdings" panose="05000000000000000000" pitchFamily="2" charset="2"/>
              </a:rPr>
              <a:t> décomposition en étapes successives</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81</a:t>
            </a:fld>
            <a:endParaRPr lang="fr-FR"/>
          </a:p>
        </p:txBody>
      </p:sp>
    </p:spTree>
    <p:extLst>
      <p:ext uri="{BB962C8B-B14F-4D97-AF65-F5344CB8AC3E}">
        <p14:creationId xmlns:p14="http://schemas.microsoft.com/office/powerpoint/2010/main" val="40430021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82</a:t>
            </a:fld>
            <a:endParaRPr lang="fr-FR"/>
          </a:p>
        </p:txBody>
      </p:sp>
    </p:spTree>
    <p:extLst>
      <p:ext uri="{BB962C8B-B14F-4D97-AF65-F5344CB8AC3E}">
        <p14:creationId xmlns:p14="http://schemas.microsoft.com/office/powerpoint/2010/main" val="28273288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83</a:t>
            </a:fld>
            <a:endParaRPr lang="fr-FR"/>
          </a:p>
        </p:txBody>
      </p:sp>
    </p:spTree>
    <p:extLst>
      <p:ext uri="{BB962C8B-B14F-4D97-AF65-F5344CB8AC3E}">
        <p14:creationId xmlns:p14="http://schemas.microsoft.com/office/powerpoint/2010/main" val="13590580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outil pour comparer : https://lmarena.ai/</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84</a:t>
            </a:fld>
            <a:endParaRPr lang="fr-FR"/>
          </a:p>
        </p:txBody>
      </p:sp>
    </p:spTree>
    <p:extLst>
      <p:ext uri="{BB962C8B-B14F-4D97-AF65-F5344CB8AC3E}">
        <p14:creationId xmlns:p14="http://schemas.microsoft.com/office/powerpoint/2010/main" val="46974562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85</a:t>
            </a:fld>
            <a:endParaRPr lang="fr-FR"/>
          </a:p>
        </p:txBody>
      </p:sp>
    </p:spTree>
    <p:extLst>
      <p:ext uri="{BB962C8B-B14F-4D97-AF65-F5344CB8AC3E}">
        <p14:creationId xmlns:p14="http://schemas.microsoft.com/office/powerpoint/2010/main" val="27024800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https://comparia.beta.gouv.fr/</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86</a:t>
            </a:fld>
            <a:endParaRPr lang="fr-FR"/>
          </a:p>
        </p:txBody>
      </p:sp>
    </p:spTree>
    <p:extLst>
      <p:ext uri="{BB962C8B-B14F-4D97-AF65-F5344CB8AC3E}">
        <p14:creationId xmlns:p14="http://schemas.microsoft.com/office/powerpoint/2010/main" val="150401793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possibilité de l’utiliser en étant non-connecté (</a:t>
            </a:r>
            <a:r>
              <a:rPr lang="fr-FR" i="1" dirty="0" err="1"/>
              <a:t>logged</a:t>
            </a:r>
            <a:r>
              <a:rPr lang="fr-FR" i="1" dirty="0"/>
              <a:t> out</a:t>
            </a:r>
            <a:r>
              <a:rPr lang="fr-FR" i="0" u="none" dirty="0"/>
              <a:t>)</a:t>
            </a:r>
            <a:endParaRPr lang="fr-FR" dirty="0"/>
          </a:p>
          <a:p>
            <a:pPr marL="171450" indent="-171450">
              <a:buFontTx/>
              <a:buChar char="-"/>
            </a:pPr>
            <a:r>
              <a:rPr lang="fr-FR" dirty="0"/>
              <a:t>fin </a:t>
            </a:r>
            <a:r>
              <a:rPr lang="fr-FR" dirty="0" err="1"/>
              <a:t>GPT3.5</a:t>
            </a:r>
            <a:r>
              <a:rPr lang="fr-FR" dirty="0"/>
              <a:t> </a:t>
            </a:r>
            <a:r>
              <a:rPr lang="fr-FR" dirty="0">
                <a:sym typeface="Wingdings" panose="05000000000000000000" pitchFamily="2" charset="2"/>
              </a:rPr>
              <a:t> </a:t>
            </a:r>
            <a:r>
              <a:rPr lang="fr-FR" dirty="0" err="1">
                <a:sym typeface="Wingdings" panose="05000000000000000000" pitchFamily="2" charset="2"/>
              </a:rPr>
              <a:t>GPT-4</a:t>
            </a:r>
            <a:r>
              <a:rPr lang="fr-FR" dirty="0">
                <a:sym typeface="Wingdings" panose="05000000000000000000" pitchFamily="2" charset="2"/>
              </a:rPr>
              <a:t> pour tous ; permet notamment d’accéder aux </a:t>
            </a:r>
            <a:r>
              <a:rPr lang="fr-FR" dirty="0" err="1">
                <a:sym typeface="Wingdings" panose="05000000000000000000" pitchFamily="2" charset="2"/>
              </a:rPr>
              <a:t>GPTs</a:t>
            </a:r>
            <a:r>
              <a:rPr lang="fr-FR" dirty="0">
                <a:sym typeface="Wingdings" panose="05000000000000000000" pitchFamily="2" charset="2"/>
              </a:rPr>
              <a:t> même dans la version gratuite</a:t>
            </a:r>
          </a:p>
          <a:p>
            <a:pPr marL="171450" indent="-171450">
              <a:buFontTx/>
              <a:buChar char="-"/>
            </a:pPr>
            <a:r>
              <a:rPr lang="fr-FR" dirty="0">
                <a:sym typeface="Wingdings" panose="05000000000000000000" pitchFamily="2" charset="2"/>
              </a:rPr>
              <a:t>GPT-4o : coupure des données d’entraînement en 10/2023 (et non plus 04/2023) : https://help.openai.com/en/articles/7102672-how-can-i-access-gpt-4-gpt-4-turbo-gpt-4o-and-gpt-4o-mini ; pour des réflexions plus complexes : https://help.openai.com/en/articles/9824965-using-openai-o1-models-and-gpt-4o-models-on-chatgpt</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87</a:t>
            </a:fld>
            <a:endParaRPr lang="fr-FR"/>
          </a:p>
        </p:txBody>
      </p:sp>
    </p:spTree>
    <p:extLst>
      <p:ext uri="{BB962C8B-B14F-4D97-AF65-F5344CB8AC3E}">
        <p14:creationId xmlns:p14="http://schemas.microsoft.com/office/powerpoint/2010/main" val="10650332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88</a:t>
            </a:fld>
            <a:endParaRPr lang="fr-FR"/>
          </a:p>
        </p:txBody>
      </p:sp>
    </p:spTree>
    <p:extLst>
      <p:ext uri="{BB962C8B-B14F-4D97-AF65-F5344CB8AC3E}">
        <p14:creationId xmlns:p14="http://schemas.microsoft.com/office/powerpoint/2010/main" val="1881599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89</a:t>
            </a:fld>
            <a:endParaRPr lang="fr-FR"/>
          </a:p>
        </p:txBody>
      </p:sp>
    </p:spTree>
    <p:extLst>
      <p:ext uri="{BB962C8B-B14F-4D97-AF65-F5344CB8AC3E}">
        <p14:creationId xmlns:p14="http://schemas.microsoft.com/office/powerpoint/2010/main" val="1850418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a:t>
            </a:fld>
            <a:endParaRPr lang="fr-FR"/>
          </a:p>
        </p:txBody>
      </p:sp>
    </p:spTree>
    <p:extLst>
      <p:ext uri="{BB962C8B-B14F-4D97-AF65-F5344CB8AC3E}">
        <p14:creationId xmlns:p14="http://schemas.microsoft.com/office/powerpoint/2010/main" val="92280841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90</a:t>
            </a:fld>
            <a:endParaRPr lang="fr-FR"/>
          </a:p>
        </p:txBody>
      </p:sp>
    </p:spTree>
    <p:extLst>
      <p:ext uri="{BB962C8B-B14F-4D97-AF65-F5344CB8AC3E}">
        <p14:creationId xmlns:p14="http://schemas.microsoft.com/office/powerpoint/2010/main" val="321702268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91</a:t>
            </a:fld>
            <a:endParaRPr lang="fr-FR"/>
          </a:p>
        </p:txBody>
      </p:sp>
    </p:spTree>
    <p:extLst>
      <p:ext uri="{BB962C8B-B14F-4D97-AF65-F5344CB8AC3E}">
        <p14:creationId xmlns:p14="http://schemas.microsoft.com/office/powerpoint/2010/main" val="10223477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dirty="0">
                <a:solidFill>
                  <a:srgbClr val="000000"/>
                </a:solidFill>
                <a:effectLst/>
              </a:rPr>
              <a:t>2ème années de l'école d'ingénieur interne de l'</a:t>
            </a:r>
            <a:r>
              <a:rPr lang="fr-FR" b="0" i="0" dirty="0" err="1">
                <a:solidFill>
                  <a:srgbClr val="000000"/>
                </a:solidFill>
                <a:effectLst/>
              </a:rPr>
              <a:t>UT3</a:t>
            </a:r>
            <a:r>
              <a:rPr lang="fr-FR" b="0" i="0" dirty="0">
                <a:solidFill>
                  <a:srgbClr val="000000"/>
                </a:solidFill>
                <a:effectLst/>
              </a:rPr>
              <a:t> en 2023 : objectif : faire un état de l’art en robotique avec l’IA</a:t>
            </a:r>
          </a:p>
          <a:p>
            <a:r>
              <a:rPr lang="fr-FR" b="0" i="0" dirty="0">
                <a:solidFill>
                  <a:srgbClr val="000000"/>
                </a:solidFill>
                <a:effectLst/>
              </a:rPr>
              <a:t>consignes (https://zenodo.org/records/10723202/files/2024_JNF_Etat_de_lArt_infographie.pdf?download=1) : </a:t>
            </a:r>
          </a:p>
          <a:p>
            <a:pPr marL="171450" indent="-171450">
              <a:buFontTx/>
              <a:buChar char="-"/>
            </a:pPr>
            <a:r>
              <a:rPr lang="fr-FR" dirty="0"/>
              <a:t>Faire un état de l’art, en utilisant une IA</a:t>
            </a:r>
          </a:p>
          <a:p>
            <a:pPr marL="171450" indent="-171450">
              <a:buFontTx/>
              <a:buChar char="-"/>
            </a:pPr>
            <a:r>
              <a:rPr lang="fr-FR" dirty="0"/>
              <a:t>Expliquer la démarche</a:t>
            </a:r>
          </a:p>
          <a:p>
            <a:pPr marL="171450" indent="-171450">
              <a:buFontTx/>
              <a:buChar char="-"/>
            </a:pPr>
            <a:r>
              <a:rPr lang="fr-FR" dirty="0"/>
              <a:t>Préciser les corrections apportées</a:t>
            </a:r>
          </a:p>
          <a:p>
            <a:pPr marL="171450" indent="-171450">
              <a:buFontTx/>
              <a:buChar char="-"/>
            </a:pPr>
            <a:r>
              <a:rPr lang="fr-FR" dirty="0"/>
              <a:t>10 références bibliographiques</a:t>
            </a:r>
          </a:p>
          <a:p>
            <a:pPr marL="171450" indent="-171450">
              <a:buFontTx/>
              <a:buChar char="-"/>
            </a:pPr>
            <a:r>
              <a:rPr lang="fr-FR" dirty="0"/>
              <a:t>Format : 3 pages max</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92</a:t>
            </a:fld>
            <a:endParaRPr lang="fr-FR"/>
          </a:p>
        </p:txBody>
      </p:sp>
    </p:spTree>
    <p:extLst>
      <p:ext uri="{BB962C8B-B14F-4D97-AF65-F5344CB8AC3E}">
        <p14:creationId xmlns:p14="http://schemas.microsoft.com/office/powerpoint/2010/main" val="424362611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93</a:t>
            </a:fld>
            <a:endParaRPr lang="fr-FR"/>
          </a:p>
        </p:txBody>
      </p:sp>
    </p:spTree>
    <p:extLst>
      <p:ext uri="{BB962C8B-B14F-4D97-AF65-F5344CB8AC3E}">
        <p14:creationId xmlns:p14="http://schemas.microsoft.com/office/powerpoint/2010/main" val="183525159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94</a:t>
            </a:fld>
            <a:endParaRPr lang="fr-FR"/>
          </a:p>
        </p:txBody>
      </p:sp>
    </p:spTree>
    <p:extLst>
      <p:ext uri="{BB962C8B-B14F-4D97-AF65-F5344CB8AC3E}">
        <p14:creationId xmlns:p14="http://schemas.microsoft.com/office/powerpoint/2010/main" val="352500705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927" y="4778722"/>
            <a:ext cx="5439410" cy="5151092"/>
          </a:xfrm>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95</a:t>
            </a:fld>
            <a:endParaRPr lang="fr-FR"/>
          </a:p>
        </p:txBody>
      </p:sp>
    </p:spTree>
    <p:extLst>
      <p:ext uri="{BB962C8B-B14F-4D97-AF65-F5344CB8AC3E}">
        <p14:creationId xmlns:p14="http://schemas.microsoft.com/office/powerpoint/2010/main" val="239774771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96</a:t>
            </a:fld>
            <a:endParaRPr lang="fr-FR"/>
          </a:p>
        </p:txBody>
      </p:sp>
    </p:spTree>
    <p:extLst>
      <p:ext uri="{BB962C8B-B14F-4D97-AF65-F5344CB8AC3E}">
        <p14:creationId xmlns:p14="http://schemas.microsoft.com/office/powerpoint/2010/main" val="372897902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97</a:t>
            </a:fld>
            <a:endParaRPr lang="fr-FR"/>
          </a:p>
        </p:txBody>
      </p:sp>
    </p:spTree>
    <p:extLst>
      <p:ext uri="{BB962C8B-B14F-4D97-AF65-F5344CB8AC3E}">
        <p14:creationId xmlns:p14="http://schemas.microsoft.com/office/powerpoint/2010/main" val="79971154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Prompt Gemini, 19/06/2024 : « Je voudrais sensibiliser des collègues aux conséquences que pose l'intelligence artificielle générative comme ChatGPT pour les compétences informationnelles. Fournis-moi des idées d'activités pour rendre cette formation interactive » (voir les 3 drafts proposés)</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98</a:t>
            </a:fld>
            <a:endParaRPr lang="fr-FR"/>
          </a:p>
        </p:txBody>
      </p:sp>
    </p:spTree>
    <p:extLst>
      <p:ext uri="{BB962C8B-B14F-4D97-AF65-F5344CB8AC3E}">
        <p14:creationId xmlns:p14="http://schemas.microsoft.com/office/powerpoint/2010/main" val="121591777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99</a:t>
            </a:fld>
            <a:endParaRPr lang="fr-FR"/>
          </a:p>
        </p:txBody>
      </p:sp>
    </p:spTree>
    <p:extLst>
      <p:ext uri="{BB962C8B-B14F-4D97-AF65-F5344CB8AC3E}">
        <p14:creationId xmlns:p14="http://schemas.microsoft.com/office/powerpoint/2010/main" val="609440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rgbClr val="0D0D0D"/>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fr-FR"/>
              <a:t>Modifiez le style du titre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smtClean="0"/>
              <a:pPr/>
              <a:t>10/16/2024</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602555780"/>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1- Titre et contenu">
    <p:bg>
      <p:bgPr>
        <a:solidFill>
          <a:srgbClr val="0D0D0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1"/>
            <a:ext cx="10131425" cy="867508"/>
          </a:xfrm>
        </p:spPr>
        <p:txBody>
          <a:bodyPr/>
          <a:lstStyle>
            <a:lvl1pPr>
              <a:defRPr lang="fr-FR" sz="2400" b="1" kern="1200" cap="none" dirty="0">
                <a:ln w="3175" cmpd="sng">
                  <a:noFill/>
                </a:ln>
                <a:solidFill>
                  <a:srgbClr val="537FA6"/>
                </a:solidFill>
                <a:effectLst/>
                <a:latin typeface="+mn-lt"/>
                <a:ea typeface="+mj-ea"/>
                <a:cs typeface="+mj-cs"/>
              </a:defRPr>
            </a:lvl1pPr>
          </a:lstStyle>
          <a:p>
            <a:r>
              <a:rPr lang="fr-FR" dirty="0"/>
              <a:t>Modifiez le style du titre</a:t>
            </a:r>
            <a:endParaRPr lang="en-US" dirty="0"/>
          </a:p>
        </p:txBody>
      </p:sp>
      <p:sp>
        <p:nvSpPr>
          <p:cNvPr id="3" name="Content Placeholder 2"/>
          <p:cNvSpPr>
            <a:spLocks noGrp="1"/>
          </p:cNvSpPr>
          <p:nvPr>
            <p:ph idx="1"/>
          </p:nvPr>
        </p:nvSpPr>
        <p:spPr>
          <a:xfrm>
            <a:off x="685801" y="1735015"/>
            <a:ext cx="10131425" cy="4630616"/>
          </a:xfrm>
        </p:spPr>
        <p:txBody>
          <a:bodyPr anchor="ctr"/>
          <a:lstStyle>
            <a:lvl1pPr marL="285750" indent="-285750">
              <a:buFont typeface="Calibri" panose="020F0502020204030204" pitchFamily="34" charset="0"/>
              <a:buChar char="─"/>
              <a:defRPr/>
            </a:lvl1pPr>
            <a:lvl2pPr marL="742950" indent="-285750">
              <a:buFont typeface="Calibri" panose="020F0502020204030204" pitchFamily="34" charset="0"/>
              <a:buChar char="─"/>
              <a:defRPr/>
            </a:lvl2pPr>
            <a:lvl3pPr marL="1200150" indent="-285750">
              <a:buFont typeface="Calibri" panose="020F0502020204030204" pitchFamily="34" charset="0"/>
              <a:buChar char="─"/>
              <a:defRPr/>
            </a:lvl3pPr>
            <a:lvl4pPr marL="1543050" indent="-171450">
              <a:buFont typeface="Calibri" panose="020F0502020204030204" pitchFamily="34" charset="0"/>
              <a:buChar char="─"/>
              <a:defRPr/>
            </a:lvl4pPr>
            <a:lvl5pPr marL="2000250" indent="-171450">
              <a:buFont typeface="Calibri" panose="020F0502020204030204" pitchFamily="34" charset="0"/>
              <a:buChar char="─"/>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404373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3_JAUNE - Titre et contenu">
    <p:bg>
      <p:bgPr>
        <a:solidFill>
          <a:srgbClr val="0D0D0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1"/>
            <a:ext cx="10131425" cy="635000"/>
          </a:xfrm>
        </p:spPr>
        <p:txBody>
          <a:bodyPr/>
          <a:lstStyle>
            <a:lvl1pPr>
              <a:defRPr lang="fr-FR" sz="2400" b="1" kern="1200" cap="none">
                <a:ln w="3175" cmpd="sng">
                  <a:noFill/>
                </a:ln>
                <a:solidFill>
                  <a:srgbClr val="537FA6"/>
                </a:solidFill>
                <a:effectLst/>
                <a:latin typeface="+mj-lt"/>
                <a:ea typeface="+mj-ea"/>
                <a:cs typeface="+mj-cs"/>
              </a:defRPr>
            </a:lvl1pPr>
          </a:lstStyle>
          <a:p>
            <a:r>
              <a:rPr lang="fr-FR" dirty="0"/>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551543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ROUGE-Titre et contenu">
    <p:bg>
      <p:bgPr>
        <a:solidFill>
          <a:srgbClr val="0D0D0D"/>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
        <p:nvSpPr>
          <p:cNvPr id="8" name="Title 1">
            <a:extLst>
              <a:ext uri="{FF2B5EF4-FFF2-40B4-BE49-F238E27FC236}">
                <a16:creationId xmlns:a16="http://schemas.microsoft.com/office/drawing/2014/main" id="{2729311A-3D5D-44B7-8273-D0F9F49D0A38}"/>
              </a:ext>
            </a:extLst>
          </p:cNvPr>
          <p:cNvSpPr>
            <a:spLocks noGrp="1"/>
          </p:cNvSpPr>
          <p:nvPr>
            <p:ph type="title"/>
          </p:nvPr>
        </p:nvSpPr>
        <p:spPr>
          <a:xfrm>
            <a:off x="685801" y="609601"/>
            <a:ext cx="10131425" cy="635000"/>
          </a:xfrm>
        </p:spPr>
        <p:txBody>
          <a:bodyPr/>
          <a:lstStyle>
            <a:lvl1pPr>
              <a:defRPr lang="fr-FR" sz="2400" b="1" kern="1200" cap="none">
                <a:ln w="3175" cmpd="sng">
                  <a:noFill/>
                </a:ln>
                <a:solidFill>
                  <a:srgbClr val="D8EBF2"/>
                </a:solidFill>
                <a:effectLst/>
                <a:latin typeface="+mj-lt"/>
                <a:ea typeface="+mj-ea"/>
                <a:cs typeface="+mj-cs"/>
              </a:defRPr>
            </a:lvl1pPr>
          </a:lstStyle>
          <a:p>
            <a:r>
              <a:rPr lang="fr-FR" dirty="0"/>
              <a:t>Modifiez le style du titre</a:t>
            </a:r>
            <a:endParaRPr lang="en-US" dirty="0"/>
          </a:p>
        </p:txBody>
      </p:sp>
    </p:spTree>
    <p:extLst>
      <p:ext uri="{BB962C8B-B14F-4D97-AF65-F5344CB8AC3E}">
        <p14:creationId xmlns:p14="http://schemas.microsoft.com/office/powerpoint/2010/main" val="3723970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5_TURQUOISE - Titre et contenu">
    <p:bg>
      <p:bgPr>
        <a:solidFill>
          <a:srgbClr val="0D0D0D"/>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
        <p:nvSpPr>
          <p:cNvPr id="8" name="Title 1">
            <a:extLst>
              <a:ext uri="{FF2B5EF4-FFF2-40B4-BE49-F238E27FC236}">
                <a16:creationId xmlns:a16="http://schemas.microsoft.com/office/drawing/2014/main" id="{0AB71543-359B-4C00-A617-7BAAD7A0E869}"/>
              </a:ext>
            </a:extLst>
          </p:cNvPr>
          <p:cNvSpPr>
            <a:spLocks noGrp="1"/>
          </p:cNvSpPr>
          <p:nvPr>
            <p:ph type="title"/>
          </p:nvPr>
        </p:nvSpPr>
        <p:spPr>
          <a:xfrm>
            <a:off x="685801" y="609601"/>
            <a:ext cx="10131425" cy="635000"/>
          </a:xfrm>
        </p:spPr>
        <p:txBody>
          <a:bodyPr/>
          <a:lstStyle>
            <a:lvl1pPr>
              <a:defRPr lang="fr-FR" sz="2400" b="1" kern="1200" cap="none">
                <a:ln w="3175" cmpd="sng">
                  <a:noFill/>
                </a:ln>
                <a:solidFill>
                  <a:srgbClr val="D9AD77"/>
                </a:solidFill>
                <a:effectLst/>
                <a:latin typeface="+mj-lt"/>
                <a:ea typeface="+mj-ea"/>
                <a:cs typeface="+mj-cs"/>
              </a:defRPr>
            </a:lvl1pPr>
          </a:lstStyle>
          <a:p>
            <a:r>
              <a:rPr lang="fr-FR" dirty="0"/>
              <a:t>Modifiez le style du titre</a:t>
            </a:r>
            <a:endParaRPr lang="en-US" dirty="0"/>
          </a:p>
        </p:txBody>
      </p:sp>
    </p:spTree>
    <p:extLst>
      <p:ext uri="{BB962C8B-B14F-4D97-AF65-F5344CB8AC3E}">
        <p14:creationId xmlns:p14="http://schemas.microsoft.com/office/powerpoint/2010/main" val="1498579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rgbClr val="0D0D0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fr-FR"/>
              <a:t>Modifiez le style du titre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78105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bg>
      <p:bgPr>
        <a:solidFill>
          <a:srgbClr val="0D0D0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009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Pr>
        <a:solidFill>
          <a:srgbClr val="0D0D0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10/16/2024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08107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3_Turquoise">
    <p:bg>
      <p:bgPr>
        <a:solidFill>
          <a:srgbClr val="0D0D0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01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10/16/2024</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59603926"/>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716" r:id="rId3"/>
    <p:sldLayoutId id="2147483717" r:id="rId4"/>
    <p:sldLayoutId id="2147483715" r:id="rId5"/>
    <p:sldLayoutId id="2147483699" r:id="rId6"/>
    <p:sldLayoutId id="2147483703" r:id="rId7"/>
    <p:sldLayoutId id="2147483704" r:id="rId8"/>
    <p:sldLayoutId id="2147483720" r:id="rId9"/>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hyperlink" Target="http://creativecommons.org/licenses/by/4.0/deed.fr"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0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hyperlink" Target="https://view.genial.ly/64776d6d00a28c0019b8211f/interactive-content-chat-gpt"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hyperlink" Target="https://www.ac-paris.fr/l-intelligence-artificielle-dans-l-education-130992" TargetMode="External"/><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10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hyperlink" Target="https://journals.library.ualberta.ca/eblip/index.php/EBLIP/article/view/30512/22794"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s://journals.library.ualberta.ca/eblip/index.php/EBLIP/article/view/30512/22794" TargetMode="External"/><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107.xml.rels><?xml version="1.0" encoding="UTF-8" standalone="yes"?>
<Relationships xmlns="http://schemas.openxmlformats.org/package/2006/relationships"><Relationship Id="rId3" Type="http://schemas.openxmlformats.org/officeDocument/2006/relationships/hyperlink" Target="https://journals.library.ualberta.ca/eblip/index.php/EBLIP/article/view/30512/22794" TargetMode="External"/><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108.xml.rels><?xml version="1.0" encoding="UTF-8" standalone="yes"?>
<Relationships xmlns="http://schemas.openxmlformats.org/package/2006/relationships"><Relationship Id="rId3" Type="http://schemas.openxmlformats.org/officeDocument/2006/relationships/hyperlink" Target="https://enseigner.u-bordeaux.fr/application/files/5617/0773/6906/Activites-pedagogie-active-IA.pdf" TargetMode="External"/><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s://enseigner.u-bordeaux.fr/application/files/5617/0773/6906/Activites-pedagogie-active-IA.pdf" TargetMode="External"/><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talan.com/pl/actualites/detail-actualites/news/barometre-2024-ifop-pour-talan-les-francais-et-les-ia-generative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s://dl.acm.org/doi/10.1145/3685680" TargetMode="External"/><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1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hyperlink" Target="https://unesdoc.unesco.org/ark:/48223/pf0000388547_fre" TargetMode="Externa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14.xml"/><Relationship Id="rId1" Type="http://schemas.openxmlformats.org/officeDocument/2006/relationships/slideLayout" Target="../slideLayouts/slideLayout5.xml"/><Relationship Id="rId5" Type="http://schemas.openxmlformats.org/officeDocument/2006/relationships/hyperlink" Target="https://gemini.google.com/faq" TargetMode="External"/><Relationship Id="rId4" Type="http://schemas.openxmlformats.org/officeDocument/2006/relationships/image" Target="../media/image141.png"/></Relationships>
</file>

<file path=ppt/slides/_rels/slide115.xml.rels><?xml version="1.0" encoding="UTF-8" standalone="yes"?>
<Relationships xmlns="http://schemas.openxmlformats.org/package/2006/relationships"><Relationship Id="rId3" Type="http://schemas.openxmlformats.org/officeDocument/2006/relationships/hyperlink" Target="https://urfist.chartes.psl.eu/ressources/au-dela-de-chatgpt-recherche-d-informations-academiques-et-intelligence-artificielle" TargetMode="External"/><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11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hyperlink" Target="https://edunumrech.hypotheses.org/files/2023/05/MEN_DNE_brochure_IA_WEB.pdf"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17.xml"/><Relationship Id="rId1" Type="http://schemas.openxmlformats.org/officeDocument/2006/relationships/slideLayout" Target="../slideLayouts/slideLayout5.xml"/><Relationship Id="rId4" Type="http://schemas.openxmlformats.org/officeDocument/2006/relationships/hyperlink" Target="https://unesdoc.unesco.org/ark:/48223/pf0000385146?posInSet=5&amp;queryId=75934b80-6e63-4606-ae79-77aeeb6cef5f"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https://help.openai.com/en/articles/8313351-how-can-educators-respond-to-students-presenting-ai-generated-content-as-their-own" TargetMode="External"/><Relationship Id="rId2" Type="http://schemas.openxmlformats.org/officeDocument/2006/relationships/notesSlide" Target="../notesSlides/notesSlide11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talan.com/pl/actualites/detail-actualites/news/barometre-2024-ifop-pour-talan-les-francais-et-les-ia-generative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20.png"/></Relationships>
</file>

<file path=ppt/slides/_rels/slide12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hyperlink" Target="https://www.hepi.ac.uk/wp-content/uploads/2024/01/HEPI-Policy-Note-51.pdf"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21.xml"/><Relationship Id="rId1" Type="http://schemas.openxmlformats.org/officeDocument/2006/relationships/slideLayout" Target="../slideLayouts/slideLayout5.xml"/><Relationship Id="rId4" Type="http://schemas.openxmlformats.org/officeDocument/2006/relationships/hyperlink" Target="https://zenodo.org/records/13747398/preview/genially_normes.pdf?include_deleted=0"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22.xml"/><Relationship Id="rId1" Type="http://schemas.openxmlformats.org/officeDocument/2006/relationships/slideLayout" Target="../slideLayouts/slideLayout5.xml"/><Relationship Id="rId4" Type="http://schemas.openxmlformats.org/officeDocument/2006/relationships/hyperlink" Target="https://openai.com/policies/terms-of-use"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3.xml"/><Relationship Id="rId1" Type="http://schemas.openxmlformats.org/officeDocument/2006/relationships/slideLayout" Target="../slideLayouts/slideLayout5.xml"/><Relationship Id="rId4" Type="http://schemas.openxmlformats.org/officeDocument/2006/relationships/hyperlink" Target="https://help.openai.com/en/articles/8313351-how-can-educators-respond-to-students-presenting-ai-generated-content-as-their-own"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24.xml"/><Relationship Id="rId1" Type="http://schemas.openxmlformats.org/officeDocument/2006/relationships/slideLayout" Target="../slideLayouts/slideLayout5.xml"/><Relationship Id="rId4" Type="http://schemas.openxmlformats.org/officeDocument/2006/relationships/hyperlink" Target="https://view.genially.com/6566300b235be20015550265/guide-huit-strategies-pour-prevenir-le-plagiat-a-lere-de-lia"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25.xml"/><Relationship Id="rId1" Type="http://schemas.openxmlformats.org/officeDocument/2006/relationships/slideLayout" Target="../slideLayouts/slideLayout5.xml"/><Relationship Id="rId5" Type="http://schemas.openxmlformats.org/officeDocument/2006/relationships/hyperlink" Target="https://www.sciences.universite-paris-saclay.fr/sites/default/files/2023-08/reglement_des_etudes_mcc_charte_des_examens_-_master.pdf" TargetMode="External"/><Relationship Id="rId4" Type="http://schemas.openxmlformats.org/officeDocument/2006/relationships/image" Target="../media/image152.png"/></Relationships>
</file>

<file path=ppt/slides/_rels/slide12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26.xml"/><Relationship Id="rId1" Type="http://schemas.openxmlformats.org/officeDocument/2006/relationships/slideLayout" Target="../slideLayouts/slideLayout5.xml"/><Relationship Id="rId5" Type="http://schemas.openxmlformats.org/officeDocument/2006/relationships/hyperlink" Target="https://droit.univ-lille.fr/filedroit/user_upload/2023_Reglement-etudes_FSJPS-1.pdf" TargetMode="External"/><Relationship Id="rId4" Type="http://schemas.openxmlformats.org/officeDocument/2006/relationships/image" Target="../media/image154.png"/></Relationships>
</file>

<file path=ppt/slides/_rels/slide12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27.xml"/><Relationship Id="rId1" Type="http://schemas.openxmlformats.org/officeDocument/2006/relationships/slideLayout" Target="../slideLayouts/slideLayout5.xml"/><Relationship Id="rId4" Type="http://schemas.openxmlformats.org/officeDocument/2006/relationships/hyperlink" Target="https://guides.biblio.polymtl.ca/c.php?g=735190&amp;p=5292019" TargetMode="External"/></Relationships>
</file>

<file path=ppt/slides/_rels/slide128.xml.rels><?xml version="1.0" encoding="UTF-8" standalone="yes"?>
<Relationships xmlns="http://schemas.openxmlformats.org/package/2006/relationships"><Relationship Id="rId3" Type="http://schemas.openxmlformats.org/officeDocument/2006/relationships/hyperlink" Target="https://www.elsevier.com/about/policies-and-standards/the-use-of-generative-ai-and-ai-assisted-technologies-in-writing-for-elsevier" TargetMode="External"/><Relationship Id="rId2" Type="http://schemas.openxmlformats.org/officeDocument/2006/relationships/notesSlide" Target="../notesSlides/notesSlide128.xml"/><Relationship Id="rId1" Type="http://schemas.openxmlformats.org/officeDocument/2006/relationships/slideLayout" Target="../slideLayouts/slideLayout9.xml"/><Relationship Id="rId4" Type="http://schemas.openxmlformats.org/officeDocument/2006/relationships/image" Target="../media/image156.png"/></Relationships>
</file>

<file path=ppt/slides/_rels/slide12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29.xml"/><Relationship Id="rId1" Type="http://schemas.openxmlformats.org/officeDocument/2006/relationships/slideLayout" Target="../slideLayouts/slideLayout9.xml"/><Relationship Id="rId5" Type="http://schemas.openxmlformats.org/officeDocument/2006/relationships/hyperlink" Target="https://www.polymtl.ca/siag/ressources" TargetMode="External"/><Relationship Id="rId4" Type="http://schemas.openxmlformats.org/officeDocument/2006/relationships/image" Target="../media/image158.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talan.com/pl/actualites/detail-actualites/news/barometre-2024-ifop-pour-talan-les-francais-et-les-ia-generatives/" TargetMode="External"/><Relationship Id="rId4" Type="http://schemas.openxmlformats.org/officeDocument/2006/relationships/image" Target="../media/image19.svg"/></Relationships>
</file>

<file path=ppt/slides/_rels/slide13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30.xml"/><Relationship Id="rId1" Type="http://schemas.openxmlformats.org/officeDocument/2006/relationships/slideLayout" Target="../slideLayouts/slideLayout5.xml"/><Relationship Id="rId5" Type="http://schemas.openxmlformats.org/officeDocument/2006/relationships/hyperlink" Target="https://uqam-ca.libguides.com/ChatGPT_et_IA/Integrite_academique" TargetMode="External"/><Relationship Id="rId4" Type="http://schemas.openxmlformats.org/officeDocument/2006/relationships/image" Target="../media/image160.png"/></Relationships>
</file>

<file path=ppt/slides/_rels/slide13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31.xml"/><Relationship Id="rId1" Type="http://schemas.openxmlformats.org/officeDocument/2006/relationships/slideLayout" Target="../slideLayouts/slideLayout5.xml"/><Relationship Id="rId6" Type="http://schemas.openxmlformats.org/officeDocument/2006/relationships/hyperlink" Target="https://www.compilatio.net/blog/triche-avec-chatgpt" TargetMode="External"/><Relationship Id="rId5" Type="http://schemas.openxmlformats.org/officeDocument/2006/relationships/image" Target="../media/image162.png"/><Relationship Id="rId4" Type="http://schemas.openxmlformats.org/officeDocument/2006/relationships/hyperlink" Target="https://zotero.hypotheses.org/4464#zotero-chatgpt" TargetMode="External"/></Relationships>
</file>

<file path=ppt/slides/_rels/slide132.xml.rels><?xml version="1.0" encoding="UTF-8" standalone="yes"?>
<Relationships xmlns="http://schemas.openxmlformats.org/package/2006/relationships"><Relationship Id="rId3" Type="http://schemas.openxmlformats.org/officeDocument/2006/relationships/hyperlink" Target="https://ai-cards.org/" TargetMode="External"/><Relationship Id="rId2" Type="http://schemas.openxmlformats.org/officeDocument/2006/relationships/notesSlide" Target="../notesSlides/notesSlide132.xml"/><Relationship Id="rId1" Type="http://schemas.openxmlformats.org/officeDocument/2006/relationships/slideLayout" Target="../slideLayouts/slideLayout5.xml"/><Relationship Id="rId5" Type="http://schemas.openxmlformats.org/officeDocument/2006/relationships/image" Target="../media/image164.png"/><Relationship Id="rId4" Type="http://schemas.openxmlformats.org/officeDocument/2006/relationships/image" Target="../media/image163.png"/></Relationships>
</file>

<file path=ppt/slides/_rels/slide13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33.xml"/><Relationship Id="rId1" Type="http://schemas.openxmlformats.org/officeDocument/2006/relationships/slideLayout" Target="../slideLayouts/slideLayout5.xml"/><Relationship Id="rId6" Type="http://schemas.openxmlformats.org/officeDocument/2006/relationships/hyperlink" Target="https://www.livreshebdo.fr/article/ia-un-collectif-de-personnalites-sengage-pour-le-label-fabrication-humaine" TargetMode="External"/><Relationship Id="rId5" Type="http://schemas.openxmlformats.org/officeDocument/2006/relationships/image" Target="../media/image166.png"/><Relationship Id="rId4" Type="http://schemas.openxmlformats.org/officeDocument/2006/relationships/hyperlink" Target="https://mpeters.uqo.ca/utilisation-transparente-de-lintelligence-artificielle/"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167.154A53A0"/><Relationship Id="rId2" Type="http://schemas.openxmlformats.org/officeDocument/2006/relationships/notesSlide" Target="../notesSlides/notesSlide134.xml"/><Relationship Id="rId1" Type="http://schemas.openxmlformats.org/officeDocument/2006/relationships/slideLayout" Target="../slideLayouts/slideLayout2.xml"/><Relationship Id="rId4" Type="http://schemas.openxmlformats.org/officeDocument/2006/relationships/hyperlink" Target="https://thisimagedoesnotexist.com/" TargetMode="External"/></Relationships>
</file>

<file path=ppt/slides/_rels/slide13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36.xml"/><Relationship Id="rId1" Type="http://schemas.openxmlformats.org/officeDocument/2006/relationships/slideLayout" Target="../slideLayouts/slideLayout5.xml"/><Relationship Id="rId4" Type="http://schemas.openxmlformats.org/officeDocument/2006/relationships/hyperlink" Target="https://libguides.scu.edu.au/genAI/evaluation" TargetMode="External"/></Relationships>
</file>

<file path=ppt/slides/_rels/slide13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37.xml"/><Relationship Id="rId1" Type="http://schemas.openxmlformats.org/officeDocument/2006/relationships/slideLayout" Target="../slideLayouts/slideLayout5.xml"/><Relationship Id="rId4" Type="http://schemas.openxmlformats.org/officeDocument/2006/relationships/hyperlink" Target="https://www.devinci.fr/pdf/etude-impact-des-IA-generatives-sur-les-etudiants.pdf" TargetMode="External"/></Relationships>
</file>

<file path=ppt/slides/_rels/slide138.xml.rels><?xml version="1.0" encoding="UTF-8" standalone="yes"?>
<Relationships xmlns="http://schemas.openxmlformats.org/package/2006/relationships"><Relationship Id="rId3" Type="http://schemas.openxmlformats.org/officeDocument/2006/relationships/hyperlink" Target="https://opus.uni-hohenheim.de/volltexte/2023/2146/pdf/dp_2023_02_online.pdf" TargetMode="External"/><Relationship Id="rId2" Type="http://schemas.openxmlformats.org/officeDocument/2006/relationships/notesSlide" Target="../notesSlides/notesSlide138.xml"/><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39.xml"/><Relationship Id="rId1" Type="http://schemas.openxmlformats.org/officeDocument/2006/relationships/slideLayout" Target="../slideLayouts/slideLayout5.xml"/><Relationship Id="rId4" Type="http://schemas.openxmlformats.org/officeDocument/2006/relationships/hyperlink" Target="https://www.unesco.org/fr/digital-education/ai-future-learning/competency-frameworks"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journals.library.ualberta.ca/eblip/index.php/EBLIP/article/view/30512/22794"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_rels/slide140.xml.rels><?xml version="1.0" encoding="UTF-8" standalone="yes"?>
<Relationships xmlns="http://schemas.openxmlformats.org/package/2006/relationships"><Relationship Id="rId3" Type="http://schemas.openxmlformats.org/officeDocument/2006/relationships/hyperlink" Target="https://library.hkust.edu.hk/sc/highlights-of-emerging-ai-tools-for-literature-review-workshop/" TargetMode="External"/><Relationship Id="rId2" Type="http://schemas.openxmlformats.org/officeDocument/2006/relationships/notesSlide" Target="../notesSlides/notesSlide140.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43.xml"/><Relationship Id="rId1" Type="http://schemas.openxmlformats.org/officeDocument/2006/relationships/slideLayout" Target="../slideLayouts/slideLayout4.xml"/><Relationship Id="rId4" Type="http://schemas.openxmlformats.org/officeDocument/2006/relationships/image" Target="../media/image175.svg"/></Relationships>
</file>

<file path=ppt/slides/_rels/slide144.xml.rels><?xml version="1.0" encoding="UTF-8" standalone="yes"?>
<Relationships xmlns="http://schemas.openxmlformats.org/package/2006/relationships"><Relationship Id="rId3" Type="http://schemas.openxmlformats.org/officeDocument/2006/relationships/hyperlink" Target="https://www.elsevier.com/products/scopus/scopus-ai" TargetMode="External"/><Relationship Id="rId2" Type="http://schemas.openxmlformats.org/officeDocument/2006/relationships/notesSlide" Target="../notesSlides/notesSlide144.xml"/><Relationship Id="rId1" Type="http://schemas.openxmlformats.org/officeDocument/2006/relationships/slideLayout" Target="../slideLayouts/slideLayout4.xml"/><Relationship Id="rId4" Type="http://schemas.openxmlformats.org/officeDocument/2006/relationships/image" Target="../media/image176.png"/></Relationships>
</file>

<file path=ppt/slides/_rels/slide14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45.xml"/><Relationship Id="rId1" Type="http://schemas.openxmlformats.org/officeDocument/2006/relationships/slideLayout" Target="../slideLayouts/slideLayout9.xml"/><Relationship Id="rId4" Type="http://schemas.openxmlformats.org/officeDocument/2006/relationships/hyperlink" Target="https://consensus.app/home/blog/maximize-your-consensus-experience-with-these-best-practices/"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46.xml"/><Relationship Id="rId1" Type="http://schemas.openxmlformats.org/officeDocument/2006/relationships/slideLayout" Target="../slideLayouts/slideLayout4.xml"/><Relationship Id="rId4" Type="http://schemas.openxmlformats.org/officeDocument/2006/relationships/hyperlink" Target="https://scite.ai/assistant" TargetMode="External"/></Relationships>
</file>

<file path=ppt/slides/_rels/slide14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47.xml"/><Relationship Id="rId1" Type="http://schemas.openxmlformats.org/officeDocument/2006/relationships/slideLayout" Target="../slideLayouts/slideLayout9.xml"/><Relationship Id="rId4" Type="http://schemas.openxmlformats.org/officeDocument/2006/relationships/image" Target="../media/image175.svg"/></Relationships>
</file>

<file path=ppt/slides/_rels/slide148.xml.rels><?xml version="1.0" encoding="UTF-8" standalone="yes"?>
<Relationships xmlns="http://schemas.openxmlformats.org/package/2006/relationships"><Relationship Id="rId3" Type="http://schemas.openxmlformats.org/officeDocument/2006/relationships/hyperlink" Target="https://urfist.chartes.psl.eu/ressources/au-dela-de-chatgpt-recherche-d-informations-academiques-et-intelligence-artificielle" TargetMode="External"/><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image" Target="../media/image179.png"/></Relationships>
</file>

<file path=ppt/slides/_rels/slide149.xml.rels><?xml version="1.0" encoding="UTF-8" standalone="yes"?>
<Relationships xmlns="http://schemas.openxmlformats.org/package/2006/relationships"><Relationship Id="rId3" Type="http://schemas.openxmlformats.org/officeDocument/2006/relationships/hyperlink" Target="https://ink.library.smu.edu.sg/library_research/205/" TargetMode="External"/><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15.xml.rels><?xml version="1.0" encoding="UTF-8" standalone="yes"?>
<Relationships xmlns="http://schemas.openxmlformats.org/package/2006/relationships"><Relationship Id="rId3" Type="http://schemas.openxmlformats.org/officeDocument/2006/relationships/hyperlink" Target="https://journals.library.ualberta.ca/eblip/index.php/EBLIP/article/view/30512/22794"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_rels/slide150.xml.rels><?xml version="1.0" encoding="UTF-8" standalone="yes"?>
<Relationships xmlns="http://schemas.openxmlformats.org/package/2006/relationships"><Relationship Id="rId3" Type="http://schemas.openxmlformats.org/officeDocument/2006/relationships/hyperlink" Target="http://philtyprod.com/testUP/connaissances-et-usages-de-lia-generative-chez-les-etudiants-et-les-bib/" TargetMode="External"/><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hyperlink" Target="https://www.hepi.ac.uk/wp-content/uploads/2024/01/HEPI-Policy-Note-51.pdf"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51.xml"/><Relationship Id="rId1" Type="http://schemas.openxmlformats.org/officeDocument/2006/relationships/slideLayout" Target="../slideLayouts/slideLayout2.xml"/><Relationship Id="rId5" Type="http://schemas.openxmlformats.org/officeDocument/2006/relationships/hyperlink" Target="https://blogs.lse.ac.uk/impactofsocialsciences/2024/06/05/universities-need-more-than-off-the-shelf-ai-solutions/" TargetMode="External"/><Relationship Id="rId4" Type="http://schemas.openxmlformats.org/officeDocument/2006/relationships/hyperlink" Target="https://x.com/NDocist/status/1798588366986022926" TargetMode="External"/></Relationships>
</file>

<file path=ppt/slides/_rels/slide152.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52.xml"/><Relationship Id="rId1" Type="http://schemas.openxmlformats.org/officeDocument/2006/relationships/slideLayout" Target="../slideLayouts/slideLayout2.xml"/><Relationship Id="rId5" Type="http://schemas.openxmlformats.org/officeDocument/2006/relationships/image" Target="../media/image183.png"/><Relationship Id="rId4" Type="http://schemas.openxmlformats.org/officeDocument/2006/relationships/hyperlink" Target="https://observatoire-ia.pantheonsorbonne.fr/actualite/archeobot-compagnon-intelligent-et-verifie-explorer-larcheologie-et-ses-methodes" TargetMode="External"/></Relationships>
</file>

<file path=ppt/slides/_rels/slide15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53.xml"/><Relationship Id="rId1" Type="http://schemas.openxmlformats.org/officeDocument/2006/relationships/slideLayout" Target="../slideLayouts/slideLayout5.xml"/><Relationship Id="rId4" Type="http://schemas.openxmlformats.org/officeDocument/2006/relationships/hyperlink" Target="https://view.genial.ly/64776d6d00a28c0019b8211f/interactive-content-chat-gpt" TargetMode="External"/></Relationships>
</file>

<file path=ppt/slides/_rels/slide154.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image" Target="../media/image187.png"/><Relationship Id="rId2" Type="http://schemas.openxmlformats.org/officeDocument/2006/relationships/notesSlide" Target="../notesSlides/notesSlide154.xml"/><Relationship Id="rId1" Type="http://schemas.openxmlformats.org/officeDocument/2006/relationships/slideLayout" Target="../slideLayouts/slideLayout2.xml"/><Relationship Id="rId6" Type="http://schemas.openxmlformats.org/officeDocument/2006/relationships/hyperlink" Target="https://educationaltechnologyjournal.springeropen.com/articles/10.1186/s41239-024-00444-7" TargetMode="External"/><Relationship Id="rId5" Type="http://schemas.openxmlformats.org/officeDocument/2006/relationships/image" Target="../media/image186.png"/><Relationship Id="rId4" Type="http://schemas.openxmlformats.org/officeDocument/2006/relationships/hyperlink" Target="https://papers.ssrn.com/sol3/papers.cfm?abstract_id=4895486" TargetMode="External"/></Relationships>
</file>

<file path=ppt/slides/_rels/slide155.xml.rels><?xml version="1.0" encoding="UTF-8" standalone="yes"?>
<Relationships xmlns="http://schemas.openxmlformats.org/package/2006/relationships"><Relationship Id="rId3" Type="http://schemas.openxmlformats.org/officeDocument/2006/relationships/hyperlink" Target="https://unesdoc.unesco.org/ark:/48223/pf0000389901" TargetMode="External"/><Relationship Id="rId2" Type="http://schemas.openxmlformats.org/officeDocument/2006/relationships/notesSlide" Target="../notesSlides/notesSlide155.xml"/><Relationship Id="rId1" Type="http://schemas.openxmlformats.org/officeDocument/2006/relationships/slideLayout" Target="../slideLayouts/slideLayout2.xml"/><Relationship Id="rId4" Type="http://schemas.openxmlformats.org/officeDocument/2006/relationships/hyperlink" Target="https://www.penguinrandomhouse.com/books/741805/co-intelligence-by-ethan-mollick/?ref=PRH410E2C567AF" TargetMode="External"/></Relationships>
</file>

<file path=ppt/slides/_rels/slide15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56.xml"/><Relationship Id="rId1" Type="http://schemas.openxmlformats.org/officeDocument/2006/relationships/slideLayout" Target="../slideLayouts/slideLayout2.xml"/><Relationship Id="rId4" Type="http://schemas.openxmlformats.org/officeDocument/2006/relationships/hyperlink" Target="https://edunumrech.hypotheses.org/files/2023/05/MEN_DNE_brochure_IA_WEB.pdf" TargetMode="External"/></Relationships>
</file>

<file path=ppt/slides/_rels/slide157.xml.rels><?xml version="1.0" encoding="UTF-8" standalone="yes"?>
<Relationships xmlns="http://schemas.openxmlformats.org/package/2006/relationships"><Relationship Id="rId3" Type="http://schemas.openxmlformats.org/officeDocument/2006/relationships/hyperlink" Target="https://www.cadre21.org/wp-content/uploads/2023/09/Taxonomie-de-Bloom-IA.pdf" TargetMode="External"/><Relationship Id="rId2" Type="http://schemas.openxmlformats.org/officeDocument/2006/relationships/notesSlide" Target="../notesSlides/notesSlide157.xml"/><Relationship Id="rId1" Type="http://schemas.openxmlformats.org/officeDocument/2006/relationships/slideLayout" Target="../slideLayouts/slideLayout5.xml"/><Relationship Id="rId4" Type="http://schemas.openxmlformats.org/officeDocument/2006/relationships/image" Target="../media/image189.png"/></Relationships>
</file>

<file path=ppt/slides/_rels/slide158.xml.rels><?xml version="1.0" encoding="UTF-8" standalone="yes"?>
<Relationships xmlns="http://schemas.openxmlformats.org/package/2006/relationships"><Relationship Id="rId3" Type="http://schemas.openxmlformats.org/officeDocument/2006/relationships/hyperlink" Target="https://ecolebranchee.com/dossier-demystifier-intelligence-artificielle-education/" TargetMode="External"/><Relationship Id="rId2" Type="http://schemas.openxmlformats.org/officeDocument/2006/relationships/notesSlide" Target="../notesSlides/notesSlide158.xml"/><Relationship Id="rId1" Type="http://schemas.openxmlformats.org/officeDocument/2006/relationships/slideLayout" Target="../slideLayouts/slideLayout5.xml"/><Relationship Id="rId4" Type="http://schemas.openxmlformats.org/officeDocument/2006/relationships/image" Target="../media/image190.png"/></Relationships>
</file>

<file path=ppt/slides/_rels/slide15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59.xml"/><Relationship Id="rId1" Type="http://schemas.openxmlformats.org/officeDocument/2006/relationships/slideLayout" Target="../slideLayouts/slideLayout2.xml"/><Relationship Id="rId4" Type="http://schemas.openxmlformats.org/officeDocument/2006/relationships/hyperlink" Target="https://enseigner.uqam.ca/"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talan.com/actualites/detail-actualites/news/talan-et-le-pole-leonard-de-vinci-publient-une-etude-edifiante-autour-de-limpact-des-ia-generativ/" TargetMode="External"/></Relationships>
</file>

<file path=ppt/slides/_rels/slide16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60.xml"/><Relationship Id="rId1" Type="http://schemas.openxmlformats.org/officeDocument/2006/relationships/slideLayout" Target="../slideLayouts/slideLayout5.xml"/><Relationship Id="rId4" Type="http://schemas.openxmlformats.org/officeDocument/2006/relationships/hyperlink" Target="https://www.mindomo.com/fr/mindmap/ia-generatives-dans-lenseignement-afe76157fc7d4d3e99d300cbe75596a1" TargetMode="External"/></Relationships>
</file>

<file path=ppt/slides/_rels/slide161.xml.rels><?xml version="1.0" encoding="UTF-8" standalone="yes"?>
<Relationships xmlns="http://schemas.openxmlformats.org/package/2006/relationships"><Relationship Id="rId3" Type="http://schemas.openxmlformats.org/officeDocument/2006/relationships/hyperlink" Target="https://enseigner.u-bordeaux.fr/application/files/1917/0773/6907/Strategies_adaptees_a_lere_de_lIA.pdf" TargetMode="External"/><Relationship Id="rId2" Type="http://schemas.openxmlformats.org/officeDocument/2006/relationships/notesSlide" Target="../notesSlides/notesSlide161.xml"/><Relationship Id="rId1" Type="http://schemas.openxmlformats.org/officeDocument/2006/relationships/slideLayout" Target="../slideLayouts/slideLayout8.xml"/><Relationship Id="rId5" Type="http://schemas.openxmlformats.org/officeDocument/2006/relationships/image" Target="../media/image194.png"/><Relationship Id="rId4" Type="http://schemas.openxmlformats.org/officeDocument/2006/relationships/image" Target="../media/image193.png"/></Relationships>
</file>

<file path=ppt/slides/_rels/slide162.xml.rels><?xml version="1.0" encoding="UTF-8" standalone="yes"?>
<Relationships xmlns="http://schemas.openxmlformats.org/package/2006/relationships"><Relationship Id="rId3" Type="http://schemas.openxmlformats.org/officeDocument/2006/relationships/hyperlink" Target="https://enseigner.uqam.ca/" TargetMode="External"/><Relationship Id="rId2" Type="http://schemas.openxmlformats.org/officeDocument/2006/relationships/notesSlide" Target="../notesSlides/notesSlide162.xml"/><Relationship Id="rId1" Type="http://schemas.openxmlformats.org/officeDocument/2006/relationships/slideLayout" Target="../slideLayouts/slideLayout7.xml"/><Relationship Id="rId4" Type="http://schemas.openxmlformats.org/officeDocument/2006/relationships/image" Target="../media/image195.png"/></Relationships>
</file>

<file path=ppt/slides/_rels/slide163.xml.rels><?xml version="1.0" encoding="UTF-8" standalone="yes"?>
<Relationships xmlns="http://schemas.openxmlformats.org/package/2006/relationships"><Relationship Id="rId3" Type="http://schemas.openxmlformats.org/officeDocument/2006/relationships/hyperlink" Target="http://philtyprod.com/testUP/connaissances-et-usages-de-lia-generative-chez-les-etudiants-et-les-bib/" TargetMode="External"/><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64.xml"/><Relationship Id="rId1" Type="http://schemas.openxmlformats.org/officeDocument/2006/relationships/slideLayout" Target="../slideLayouts/slideLayout9.xml"/></Relationships>
</file>

<file path=ppt/slides/_rels/slide165.xml.rels><?xml version="1.0" encoding="UTF-8" standalone="yes"?>
<Relationships xmlns="http://schemas.openxmlformats.org/package/2006/relationships"><Relationship Id="rId8" Type="http://schemas.openxmlformats.org/officeDocument/2006/relationships/hyperlink" Target="https://edunumrech.hypotheses.org/8726" TargetMode="External"/><Relationship Id="rId13" Type="http://schemas.openxmlformats.org/officeDocument/2006/relationships/hyperlink" Target="https://unesdoc.unesco.org/ark:/48223/pf0000385146?posInSet=5&amp;queryId=75934b80-6e63-4606-ae79-77aeeb6cef5f" TargetMode="External"/><Relationship Id="rId3" Type="http://schemas.openxmlformats.org/officeDocument/2006/relationships/hyperlink" Target="https://www.ac-paris.fr/l-intelligence-artificielle-dans-l-education-130992" TargetMode="External"/><Relationship Id="rId7" Type="http://schemas.openxmlformats.org/officeDocument/2006/relationships/hyperlink" Target="https://talan.com/pl/actualites/detail-actualites/news/barometre-2024-ifop-pour-talan-les-francais-et-les-ia-generatives/" TargetMode="External"/><Relationship Id="rId12" Type="http://schemas.openxmlformats.org/officeDocument/2006/relationships/hyperlink" Target="https://unesdoc.unesco.org/ark:/48223/pf0000380006" TargetMode="External"/><Relationship Id="rId2" Type="http://schemas.openxmlformats.org/officeDocument/2006/relationships/notesSlide" Target="../notesSlides/notesSlide165.xml"/><Relationship Id="rId16" Type="http://schemas.openxmlformats.org/officeDocument/2006/relationships/hyperlink" Target="https://unesdoc.unesco.org/ark:/48223/pf0000388547_fre" TargetMode="External"/><Relationship Id="rId1" Type="http://schemas.openxmlformats.org/officeDocument/2006/relationships/slideLayout" Target="../slideLayouts/slideLayout2.xml"/><Relationship Id="rId6" Type="http://schemas.openxmlformats.org/officeDocument/2006/relationships/hyperlink" Target="https://data.europa.eu/doi/10.2759/74304" TargetMode="External"/><Relationship Id="rId11" Type="http://schemas.openxmlformats.org/officeDocument/2006/relationships/hyperlink" Target="https://unesdoc.unesco.org/ark:/48223/pf0000378935" TargetMode="External"/><Relationship Id="rId5" Type="http://schemas.openxmlformats.org/officeDocument/2006/relationships/hyperlink" Target="https://www.gouvernement.fr/actualite/25-recommandations-pour-lia-en-france" TargetMode="External"/><Relationship Id="rId15" Type="http://schemas.openxmlformats.org/officeDocument/2006/relationships/hyperlink" Target="https://unesdoc.unesco.org/ark:/48223/pf0000389901" TargetMode="External"/><Relationship Id="rId10" Type="http://schemas.openxmlformats.org/officeDocument/2006/relationships/hyperlink" Target="https://unesdoc.unesco.org/ark:/48223/pf0000368303" TargetMode="External"/><Relationship Id="rId4" Type="http://schemas.openxmlformats.org/officeDocument/2006/relationships/hyperlink" Target="https://doi.org/10.1186/s41239-023-00436-z" TargetMode="External"/><Relationship Id="rId9" Type="http://schemas.openxmlformats.org/officeDocument/2006/relationships/hyperlink" Target="https://edunumrech.hypotheses.org/10113" TargetMode="External"/><Relationship Id="rId14" Type="http://schemas.openxmlformats.org/officeDocument/2006/relationships/hyperlink" Target="https://unesdoc.unesco.org/ark:/48223/pf0000386693?posInSet=48&amp;queryId=75934b80-6e63-4606-ae79-77aeeb6cef5f" TargetMode="External"/></Relationships>
</file>

<file path=ppt/slides/_rels/slide166.xml.rels><?xml version="1.0" encoding="UTF-8" standalone="yes"?>
<Relationships xmlns="http://schemas.openxmlformats.org/package/2006/relationships"><Relationship Id="rId8" Type="http://schemas.openxmlformats.org/officeDocument/2006/relationships/hyperlink" Target="https://chaireunescorelia.univ-nantes.fr/2024/02/26/chatgpt-et-les-etudiant%c2%b7es-de-nantes-universite/" TargetMode="External"/><Relationship Id="rId13" Type="http://schemas.openxmlformats.org/officeDocument/2006/relationships/hyperlink" Target="https://oer.uclouvain.be/jspui/bitstream/20.500.12279/901/1/Formation_IA_memoires_2023-03-17.pdf" TargetMode="External"/><Relationship Id="rId3" Type="http://schemas.openxmlformats.org/officeDocument/2006/relationships/hyperlink" Target="https://doi.org/10.1186/s41239-024-00444-7" TargetMode="External"/><Relationship Id="rId7" Type="http://schemas.openxmlformats.org/officeDocument/2006/relationships/hyperlink" Target="https://bu.univ-nantes.fr/les-formations/journee-detudes-ce-que-lintelligence-artificielle-change-a-luniversite-5" TargetMode="External"/><Relationship Id="rId12" Type="http://schemas.openxmlformats.org/officeDocument/2006/relationships/hyperlink" Target="https://transformons-la-pedagogie.univ-lr.fr/2023/07/11/chatgpt-et-les-etudiant%C2%B7es/" TargetMode="External"/><Relationship Id="rId2" Type="http://schemas.openxmlformats.org/officeDocument/2006/relationships/notesSlide" Target="../notesSlides/notesSlide166.xml"/><Relationship Id="rId16" Type="http://schemas.openxmlformats.org/officeDocument/2006/relationships/hyperlink" Target="https://doi.org/10.1057/s41599-023-02304-7" TargetMode="External"/><Relationship Id="rId1" Type="http://schemas.openxmlformats.org/officeDocument/2006/relationships/slideLayout" Target="../slideLayouts/slideLayout2.xml"/><Relationship Id="rId6" Type="http://schemas.openxmlformats.org/officeDocument/2006/relationships/hyperlink" Target="https://papers.ssrn.com/sol3/papers.cfm?abstract_id=4895486" TargetMode="External"/><Relationship Id="rId11" Type="http://schemas.openxmlformats.org/officeDocument/2006/relationships/hyperlink" Target="https://www.digitaleducationcouncil.com/post/digital-education-council-global-ai-student-survey-2024" TargetMode="External"/><Relationship Id="rId5" Type="http://schemas.openxmlformats.org/officeDocument/2006/relationships/hyperlink" Target="https://theconversation.com/comment-chatgpt-sape-la-motivation-a-ecrire-et-penser-par-soi-meme-240096/" TargetMode="External"/><Relationship Id="rId15" Type="http://schemas.openxmlformats.org/officeDocument/2006/relationships/hyperlink" Target="https://www.hepi.ac.uk/wp-content/uploads/2024/01/HEPI-Policy-Note-51.pdf" TargetMode="External"/><Relationship Id="rId10" Type="http://schemas.openxmlformats.org/officeDocument/2006/relationships/hyperlink" Target="https://doi.org/10.18438/eblip30512" TargetMode="External"/><Relationship Id="rId4" Type="http://schemas.openxmlformats.org/officeDocument/2006/relationships/hyperlink" Target="https://intelligence-artificielle.developpez.com/actu/355731/L-utilisation-de-ChatGPT-ruine-la-memoire-et-les-performances-scolaires-et-rend-les-etudiants-moins-intelligents-selon-une-etude-realisee-par-des-chercheurs/" TargetMode="External"/><Relationship Id="rId9" Type="http://schemas.openxmlformats.org/officeDocument/2006/relationships/hyperlink" Target="https://www.compilatio.net/blog/enquete-ia-enseignement-2023#chiffres-cles" TargetMode="External"/><Relationship Id="rId14" Type="http://schemas.openxmlformats.org/officeDocument/2006/relationships/hyperlink" Target="https://www.youtube.com/watch?v=975eLK6bNgc" TargetMode="External"/></Relationships>
</file>

<file path=ppt/slides/_rels/slide167.xml.rels><?xml version="1.0" encoding="UTF-8" standalone="yes"?>
<Relationships xmlns="http://schemas.openxmlformats.org/package/2006/relationships"><Relationship Id="rId8" Type="http://schemas.openxmlformats.org/officeDocument/2006/relationships/hyperlink" Target="https://intelligence-artificielle.developpez.com/actu/356191/Le-pourcentage-d-etudiants-utilisant-ChatGPT-pour-rediger-leurs-devoirs-et-d-enseignants-pour-les-corriger-a-augmente-selon-un-rapport-une-situation-qui-provoque-plusieurs-interrogations/" TargetMode="External"/><Relationship Id="rId3" Type="http://schemas.openxmlformats.org/officeDocument/2006/relationships/hyperlink" Target="https://www.universite-paris-saclay.fr/formation/initiatives-et-innovations-pedagogiques#home205281" TargetMode="External"/><Relationship Id="rId7" Type="http://schemas.openxmlformats.org/officeDocument/2006/relationships/hyperlink" Target="https://tytonpartners.com/app/uploads/2023/10/GenAI-IN-HIGHER-EDUCATION-FALL-2023-UPDATE-TIME-FOR-CLASS-STUDY.pdf" TargetMode="External"/><Relationship Id="rId2" Type="http://schemas.openxmlformats.org/officeDocument/2006/relationships/notesSlide" Target="../notesSlides/notesSlide167.xml"/><Relationship Id="rId1" Type="http://schemas.openxmlformats.org/officeDocument/2006/relationships/slideLayout" Target="../slideLayouts/slideLayout2.xml"/><Relationship Id="rId6" Type="http://schemas.openxmlformats.org/officeDocument/2006/relationships/hyperlink" Target="https://www.c2dh.uni.lu/thinkering/usages-pedagogiques-de-chatgpt-enregistrement-de-la-table-ronde" TargetMode="External"/><Relationship Id="rId5" Type="http://schemas.openxmlformats.org/officeDocument/2006/relationships/hyperlink" Target="https://www.devinci.fr/pdf/etude-impact-des-IA-generatives-sur-les-etudiants.pdf" TargetMode="External"/><Relationship Id="rId4" Type="http://schemas.openxmlformats.org/officeDocument/2006/relationships/hyperlink" Target="https://bib.ulb.be/fr/bibliotheques/bst/perception-et-adoption-de-lia" TargetMode="External"/></Relationships>
</file>

<file path=ppt/slides/_rels/slide168.xml.rels><?xml version="1.0" encoding="UTF-8" standalone="yes"?>
<Relationships xmlns="http://schemas.openxmlformats.org/package/2006/relationships"><Relationship Id="rId8" Type="http://schemas.openxmlformats.org/officeDocument/2006/relationships/hyperlink" Target="https://ecolebranchee.com/dossier-demystifier-intelligence-artificielle-education/" TargetMode="External"/><Relationship Id="rId3" Type="http://schemas.openxmlformats.org/officeDocument/2006/relationships/hyperlink" Target="https://doi.org/10.1145/3685680" TargetMode="External"/><Relationship Id="rId7" Type="http://schemas.openxmlformats.org/officeDocument/2006/relationships/hyperlink" Target="https://crln.acrl.org/index.php/crlnews/article/view/26067/33983" TargetMode="External"/><Relationship Id="rId2" Type="http://schemas.openxmlformats.org/officeDocument/2006/relationships/notesSlide" Target="../notesSlides/notesSlide168.xml"/><Relationship Id="rId1" Type="http://schemas.openxmlformats.org/officeDocument/2006/relationships/slideLayout" Target="../slideLayouts/slideLayout2.xml"/><Relationship Id="rId6" Type="http://schemas.openxmlformats.org/officeDocument/2006/relationships/hyperlink" Target="https://referentiel.adbu.fr/referentiel" TargetMode="External"/><Relationship Id="rId5" Type="http://schemas.openxmlformats.org/officeDocument/2006/relationships/hyperlink" Target="https://edunumrech.hypotheses.org/1973" TargetMode="External"/><Relationship Id="rId10" Type="http://schemas.openxmlformats.org/officeDocument/2006/relationships/hyperlink" Target="https://pressbooks.bccampus.ca/algorithmicawarenesstoolkit/" TargetMode="External"/><Relationship Id="rId4" Type="http://schemas.openxmlformats.org/officeDocument/2006/relationships/hyperlink" Target="https://www.bci-qc.ca/wp-content/uploads/2017/08/normeacrl-web-03-05-v4-1.pdf" TargetMode="External"/><Relationship Id="rId9" Type="http://schemas.openxmlformats.org/officeDocument/2006/relationships/hyperlink" Target="https://infolit.org.uk/beneath-the-algorithm-examining-ais-grasp-of-information-literacy/" TargetMode="External"/></Relationships>
</file>

<file path=ppt/slides/_rels/slide169.xml.rels><?xml version="1.0" encoding="UTF-8" standalone="yes"?>
<Relationships xmlns="http://schemas.openxmlformats.org/package/2006/relationships"><Relationship Id="rId8" Type="http://schemas.openxmlformats.org/officeDocument/2006/relationships/hyperlink" Target="https://libguides.hkust.edu.hk/AI-tools-literature-review/workshop" TargetMode="External"/><Relationship Id="rId3" Type="http://schemas.openxmlformats.org/officeDocument/2006/relationships/hyperlink" Target="https://univ-orleans.hal.science/hal-04141528v1" TargetMode="External"/><Relationship Id="rId7" Type="http://schemas.openxmlformats.org/officeDocument/2006/relationships/hyperlink" Target="https://libguides.hkust.edu.hk/AI-tools-literature-review/overview" TargetMode="External"/><Relationship Id="rId2" Type="http://schemas.openxmlformats.org/officeDocument/2006/relationships/notesSlide" Target="../notesSlides/notesSlide169.xml"/><Relationship Id="rId1" Type="http://schemas.openxmlformats.org/officeDocument/2006/relationships/slideLayout" Target="../slideLayouts/slideLayout2.xml"/><Relationship Id="rId6" Type="http://schemas.openxmlformats.org/officeDocument/2006/relationships/hyperlink" Target="https://ink.library.smu.edu.sg/library_research/205/" TargetMode="External"/><Relationship Id="rId5" Type="http://schemas.openxmlformats.org/officeDocument/2006/relationships/hyperlink" Target="http://philtyprod.com/testUP/connaissances-et-usages-de-lia-generative-chez-les-etudiants-et-les-bib/" TargetMode="External"/><Relationship Id="rId4" Type="http://schemas.openxmlformats.org/officeDocument/2006/relationships/hyperlink" Target="https://www.choice360.org/libtech-insight/creating-an-academic-library-workshop-series-on-ai-literacy/"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devinci.fr/pdf/etude-impact-des-IA-generatives-sur-les-etudiants.pd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_rels/slide170.xml.rels><?xml version="1.0" encoding="UTF-8" standalone="yes"?>
<Relationships xmlns="http://schemas.openxmlformats.org/package/2006/relationships"><Relationship Id="rId8" Type="http://schemas.openxmlformats.org/officeDocument/2006/relationships/hyperlink" Target="https://ai-analytics.wharton.upenn.edu/generative-ai-lab/resources/" TargetMode="External"/><Relationship Id="rId13" Type="http://schemas.openxmlformats.org/officeDocument/2006/relationships/hyperlink" Target="https://start.me/p/PwabRd/lia-pour-lenseignement" TargetMode="External"/><Relationship Id="rId18" Type="http://schemas.openxmlformats.org/officeDocument/2006/relationships/hyperlink" Target="https://ragarenn.eskemm-numerique.fr/" TargetMode="External"/><Relationship Id="rId3" Type="http://schemas.openxmlformats.org/officeDocument/2006/relationships/hyperlink" Target="https://bu.univ-amu.libguides.com/chatGPT" TargetMode="External"/><Relationship Id="rId21" Type="http://schemas.openxmlformats.org/officeDocument/2006/relationships/hyperlink" Target="https://view.genially.com/6509a90f9cb93c001153dd57/interactive-content-chat-gpt-en" TargetMode="External"/><Relationship Id="rId7" Type="http://schemas.openxmlformats.org/officeDocument/2006/relationships/hyperlink" Target="https://ai-analytics.wharton.upenn.edu/generative-ai-lab/ai-and-education/" TargetMode="External"/><Relationship Id="rId12" Type="http://schemas.openxmlformats.org/officeDocument/2006/relationships/hyperlink" Target="https://www.unige.ch/universite/politique-generale/usage-des-intelligences-artificielles-generatives-lunige/" TargetMode="External"/><Relationship Id="rId17" Type="http://schemas.openxmlformats.org/officeDocument/2006/relationships/hyperlink" Target="https://zenodo.org/records/13747398" TargetMode="External"/><Relationship Id="rId2" Type="http://schemas.openxmlformats.org/officeDocument/2006/relationships/notesSlide" Target="../notesSlides/notesSlide170.xml"/><Relationship Id="rId16" Type="http://schemas.openxmlformats.org/officeDocument/2006/relationships/hyperlink" Target="https://www.starkerstart.uni-frankfurt.de/152160175.pdf" TargetMode="External"/><Relationship Id="rId20" Type="http://schemas.openxmlformats.org/officeDocument/2006/relationships/hyperlink" Target="https://view.genially.com/64776d6d00a28c0019b8211f/interactive-content-chat-gpt" TargetMode="External"/><Relationship Id="rId1" Type="http://schemas.openxmlformats.org/officeDocument/2006/relationships/slideLayout" Target="../slideLayouts/slideLayout2.xml"/><Relationship Id="rId6" Type="http://schemas.openxmlformats.org/officeDocument/2006/relationships/hyperlink" Target="https://www.kuleuven.be/english/education/student/educational-tools/generative-artificial-intelligence" TargetMode="External"/><Relationship Id="rId11" Type="http://schemas.openxmlformats.org/officeDocument/2006/relationships/hyperlink" Target="https://ciel.unige.ch/2023/10/les-ia-generatives-a-luniversite-de-geneve-prise-de-position-du-rectorat-et-ressources/" TargetMode="External"/><Relationship Id="rId5" Type="http://schemas.openxmlformats.org/officeDocument/2006/relationships/hyperlink" Target="https://forpro.insa-toulouse.fr/_resource/FCQ/Fiches%20FCQ/Big%20Data%20et%20Info/Un%20escape%20game%20pour%20d%C3%A9couvrir%20l'IA%20-%202024.pdf?download=true" TargetMode="External"/><Relationship Id="rId15" Type="http://schemas.openxmlformats.org/officeDocument/2006/relationships/hyperlink" Target="https://enseigner.u-bordeaux.fr/outils-et-ressources/IAG" TargetMode="External"/><Relationship Id="rId10" Type="http://schemas.openxmlformats.org/officeDocument/2006/relationships/hyperlink" Target="https://zenodo.org/records/10723202" TargetMode="External"/><Relationship Id="rId19" Type="http://schemas.openxmlformats.org/officeDocument/2006/relationships/hyperlink" Target="https://tutos.bu.univ-rennes2.fr/c.php?g=714278&amp;p=5175036" TargetMode="External"/><Relationship Id="rId4" Type="http://schemas.openxmlformats.org/officeDocument/2006/relationships/hyperlink" Target="https://enseigner.hec.ca/outils/intelligence-artificielle-generative/" TargetMode="External"/><Relationship Id="rId9" Type="http://schemas.openxmlformats.org/officeDocument/2006/relationships/hyperlink" Target="https://openai.com/index/teaching-with-ai/" TargetMode="External"/><Relationship Id="rId14" Type="http://schemas.openxmlformats.org/officeDocument/2006/relationships/hyperlink" Target="https://www.mindomo.com/fr/mindmap/ia-generatives-dans-lenseignement-afe76157fc7d4d3e99d300cbe75596a1" TargetMode="External"/><Relationship Id="rId22" Type="http://schemas.openxmlformats.org/officeDocument/2006/relationships/hyperlink" Target="https://uqam-ca.libguides.com/ChatGPT_et_IA/Accueil" TargetMode="External"/></Relationships>
</file>

<file path=ppt/slides/_rels/slide171.xml.rels><?xml version="1.0" encoding="UTF-8" standalone="yes"?>
<Relationships xmlns="http://schemas.openxmlformats.org/package/2006/relationships"><Relationship Id="rId8" Type="http://schemas.openxmlformats.org/officeDocument/2006/relationships/hyperlink" Target="https://www.aiforeducation.io/prompt-library" TargetMode="External"/><Relationship Id="rId3" Type="http://schemas.openxmlformats.org/officeDocument/2006/relationships/hyperlink" Target="https://platform.openai.com/docs/guides/prompt-engineering/six-strategies-for-getting-better-results" TargetMode="External"/><Relationship Id="rId7" Type="http://schemas.openxmlformats.org/officeDocument/2006/relationships/hyperlink" Target="https://wooclap.notion.site/ChatGPT-pour-les-enseignants-5-prompts-copier-coller-e9395f2875ce4b8fa9e4ed61f5e5bd93#4ee7fc1679044f22b1f16de1ca460130" TargetMode="External"/><Relationship Id="rId2" Type="http://schemas.openxmlformats.org/officeDocument/2006/relationships/notesSlide" Target="../notesSlides/notesSlide171.xml"/><Relationship Id="rId1" Type="http://schemas.openxmlformats.org/officeDocument/2006/relationships/slideLayout" Target="../slideLayouts/slideLayout2.xml"/><Relationship Id="rId6" Type="http://schemas.openxmlformats.org/officeDocument/2006/relationships/hyperlink" Target="https://www.unine.ch/blog/home/methodes/chatgpt-4.html" TargetMode="External"/><Relationship Id="rId11" Type="http://schemas.openxmlformats.org/officeDocument/2006/relationships/hyperlink" Target="https://hochschulforumdigitalisierung.de/wp-content/uploads/2024/02/HFD_Blickpunkt_KI-Leitlinien_final.pdf" TargetMode="External"/><Relationship Id="rId5" Type="http://schemas.openxmlformats.org/officeDocument/2006/relationships/hyperlink" Target="https://docs.anthropic.com/fr/prompt-library/library" TargetMode="External"/><Relationship Id="rId10" Type="http://schemas.openxmlformats.org/officeDocument/2006/relationships/hyperlink" Target="https://padlet.com/cetl6/university-policies-on-generative-ai-m9n7wf05r7rdc6pe" TargetMode="External"/><Relationship Id="rId4" Type="http://schemas.openxmlformats.org/officeDocument/2006/relationships/hyperlink" Target="https://copilot.cloud.microsoft/fr-fr/prompts" TargetMode="External"/><Relationship Id="rId9" Type="http://schemas.openxmlformats.org/officeDocument/2006/relationships/hyperlink" Target="http://www.pearltrees.com/idremeau/prompts-ia-en-education/id66807213" TargetMode="External"/></Relationships>
</file>

<file path=ppt/slides/_rels/slide172.xml.rels><?xml version="1.0" encoding="UTF-8" standalone="yes"?>
<Relationships xmlns="http://schemas.openxmlformats.org/package/2006/relationships"><Relationship Id="rId8" Type="http://schemas.openxmlformats.org/officeDocument/2006/relationships/hyperlink" Target="https://enssib.libguides.com/c.php?g=716767&amp;p=5193422&amp;preview=cc9ae12c6883b10040e1bd4f30ba56de" TargetMode="External"/><Relationship Id="rId3" Type="http://schemas.openxmlformats.org/officeDocument/2006/relationships/hyperlink" Target="https://latelierduformateur.fr/categorie/presentation-outils-2-0/intelligence-artificielle/" TargetMode="External"/><Relationship Id="rId7" Type="http://schemas.openxmlformats.org/officeDocument/2006/relationships/hyperlink" Target="https://edunumrech.hypotheses.org/" TargetMode="External"/><Relationship Id="rId12" Type="http://schemas.openxmlformats.org/officeDocument/2006/relationships/hyperlink" Target="https://marcwatkins.substack.com/" TargetMode="External"/><Relationship Id="rId2" Type="http://schemas.openxmlformats.org/officeDocument/2006/relationships/notesSlide" Target="../notesSlides/notesSlide172.xml"/><Relationship Id="rId1" Type="http://schemas.openxmlformats.org/officeDocument/2006/relationships/slideLayout" Target="../slideLayouts/slideLayout2.xml"/><Relationship Id="rId6" Type="http://schemas.openxmlformats.org/officeDocument/2006/relationships/hyperlink" Target="https://etudes.developpez.com/" TargetMode="External"/><Relationship Id="rId11" Type="http://schemas.openxmlformats.org/officeDocument/2006/relationships/hyperlink" Target="https://www.oneusefulthing.org/" TargetMode="External"/><Relationship Id="rId5" Type="http://schemas.openxmlformats.org/officeDocument/2006/relationships/hyperlink" Target="https://www.zotero.org/groups/4947154/chatgpt_bote__outils" TargetMode="External"/><Relationship Id="rId10" Type="http://schemas.openxmlformats.org/officeDocument/2006/relationships/hyperlink" Target="https://annamills.substack.com/" TargetMode="External"/><Relationship Id="rId4" Type="http://schemas.openxmlformats.org/officeDocument/2006/relationships/hyperlink" Target="https://chaireunescorelia.univ-nantes.fr/" TargetMode="External"/><Relationship Id="rId9" Type="http://schemas.openxmlformats.org/officeDocument/2006/relationships/hyperlink" Target="https://collimateur.uqam.ca/" TargetMode="External"/></Relationships>
</file>

<file path=ppt/slides/_rels/slide173.xml.rels><?xml version="1.0" encoding="UTF-8" standalone="yes"?>
<Relationships xmlns="http://schemas.openxmlformats.org/package/2006/relationships"><Relationship Id="rId8" Type="http://schemas.openxmlformats.org/officeDocument/2006/relationships/hyperlink" Target="https://www.flaticon.com/free-icons/evaluation" TargetMode="External"/><Relationship Id="rId3" Type="http://schemas.openxmlformats.org/officeDocument/2006/relationships/hyperlink" Target="https://app.leonardo.ai/" TargetMode="External"/><Relationship Id="rId7" Type="http://schemas.openxmlformats.org/officeDocument/2006/relationships/hyperlink" Target="https://www.flaticon.com/free-icons/influence" TargetMode="External"/><Relationship Id="rId2" Type="http://schemas.openxmlformats.org/officeDocument/2006/relationships/notesSlide" Target="../notesSlides/notesSlide173.xml"/><Relationship Id="rId1" Type="http://schemas.openxmlformats.org/officeDocument/2006/relationships/slideLayout" Target="../slideLayouts/slideLayout2.xml"/><Relationship Id="rId6" Type="http://schemas.openxmlformats.org/officeDocument/2006/relationships/hyperlink" Target="https://www.flaticon.com/free-icons/machine-learning" TargetMode="External"/><Relationship Id="rId11" Type="http://schemas.openxmlformats.org/officeDocument/2006/relationships/hyperlink" Target="https://www.flaticon.com/free-icon/stars_17780477" TargetMode="External"/><Relationship Id="rId5" Type="http://schemas.openxmlformats.org/officeDocument/2006/relationships/hyperlink" Target="https://www.flaticon.com/free-icons/text-generator" TargetMode="External"/><Relationship Id="rId10" Type="http://schemas.openxmlformats.org/officeDocument/2006/relationships/hyperlink" Target="https://www.flaticon.com/free-icons/memory-loss" TargetMode="External"/><Relationship Id="rId4" Type="http://schemas.openxmlformats.org/officeDocument/2006/relationships/hyperlink" Target="https://www.flaticon.com/free-icons/artificial-intelligence" TargetMode="External"/><Relationship Id="rId9" Type="http://schemas.openxmlformats.org/officeDocument/2006/relationships/hyperlink" Target="https://www.flaticon.com/free-icons/trust"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compilatio.net/blog/enquete-ia-enseignement-2023"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hyperlink" Target="https://www.nature.com/articles/s41599-023-02304-7/tables/11"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https://www.nature.com/articles/s41599-023-02304-7/tables/11"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urfist.chartes.psl.eu/ressources/chatgpt-et-les-autres-recherche-d-information-et-intelligence-artificielle" TargetMode="External"/><Relationship Id="rId3" Type="http://schemas.openxmlformats.org/officeDocument/2006/relationships/hyperlink" Target="https://unesdoc.unesco.org/ark:/48223/pf0000368303" TargetMode="External"/><Relationship Id="rId7" Type="http://schemas.openxmlformats.org/officeDocument/2006/relationships/hyperlink" Target="https://urfist.chartes.psl.eu/ressources/former-les-usagers-l-heure-de-chatgpt-ia-et-competences-informationnelles-formation-de"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www.gouvernement.fr/actualite/25-recommandations-pour-lia-en-france" TargetMode="External"/><Relationship Id="rId5" Type="http://schemas.openxmlformats.org/officeDocument/2006/relationships/hyperlink" Target="https://unesdoc.unesco.org/ark:/48223/pf0000385146" TargetMode="External"/><Relationship Id="rId4" Type="http://schemas.openxmlformats.org/officeDocument/2006/relationships/hyperlink" Target="https://op.europa.eu/en/publication-detail/-/publication/d81a0d54-5348-11ed-92ed-01aa75ed71a1/language-fr" TargetMode="External"/><Relationship Id="rId9" Type="http://schemas.openxmlformats.org/officeDocument/2006/relationships/hyperlink" Target="https://urfist.chartes.psl.eu/ressources/au-dela-de-chatgpt-recherche-d-informations-academiques-et-intelligence-artificielle"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digitaleducationcouncil.com/post/how-students-use-ai-the-evolving-relationship-between-ai-and-higher-education"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hyperlink" Target="https://bib.ulb.be/fr/actualites/les-resultats-de-lenquete-sur-chatgpt-sont-disponibles"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hyperlink" Target="https://www.digitaleducationcouncil.com/post/how-students-use-ai-the-evolving-relationship-between-ai-and-higher-education" TargetMode="External"/><Relationship Id="rId7"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gouvernement.fr/actualite/25-recommandations-pour-lia-en-france"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hyperlink" Target="https://journals.library.ualberta.ca/eblip/index.php/EBLIP/article/view/30512/22794" TargetMode="External"/><Relationship Id="rId7" Type="http://schemas.openxmlformats.org/officeDocument/2006/relationships/hyperlink" Target="https://tytonpartners.com/app/uploads/2023/10/GenAI-IN-HIGHER-EDUCATION-FALL-2023-UPDATE-TIME-FOR-CLASS-STUDY.pdf"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3.sv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hyperlink" Target="https://dictionnaire.lerobert.com/"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s://imperatif-francais.org/wp-content/uploads/2023/06/DOSSIER-DE-PRESSE-Les-mots-nouveaux-du-Petit-Robert-2024.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hyperlink" Target="https://leblob.fr/enquetes/intelligence-artificielle-nouvelle-er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hyperlink" Target="https://leblob.fr/enquetes/intelligence-artificielle-nouvelle-er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hyperlink" Target="https://www.hub-franceia.fr/wp-content/uploads/2023/04/ChatGPT_Note-synthese.pdf"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edunumrech.hypotheses.org/files/2023/05/MEN_DNE_brochure_IA_WEB.pdf"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hyperlink" Target="https://unesdoc.unesco.org/ark:/48223/pf0000385146?posInSet=5&amp;queryId=75934b80-6e63-4606-ae79-77aeeb6cef5f"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hyperlink" Target="https://edunumrech.hypotheses.org/8726"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edunumrech.hypotheses.org/1973"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unesdoc.unesco.org/ark:/48223/pf0000378935"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hyperlink" Target="https://journals.library.ualberta.ca/eblip/index.php/EBLIP/article/view/30512/22794"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www.digitaleducationcouncil.com/post/how-students-use-ai-the-evolving-relationship-between-ai-and-higher-education"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www.compilatio.net/blog/enquete-ia-enseignement-2023"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impact-ai.fr/en/2023/06/12/rapport-complet-barometre2023/"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s://talan.com/pl/actualites/detail-actualites/news/barometre-2024-ifop-pour-talan-les-francais-et-les-ia-generatives/" TargetMode="Externa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7.xml.rels><?xml version="1.0" encoding="UTF-8" standalone="yes"?>
<Relationships xmlns="http://schemas.openxmlformats.org/package/2006/relationships"><Relationship Id="rId3" Type="http://schemas.openxmlformats.org/officeDocument/2006/relationships/hyperlink" Target="https://ecolebranchee.com/dossier-demystifier-intelligence-artificielle-education/" TargetMode="External"/><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https://journals.library.ualberta.ca/eblip/index.php/EBLIP/article/view/30512/22794" TargetMode="External"/><Relationship Id="rId7" Type="http://schemas.openxmlformats.org/officeDocument/2006/relationships/image" Target="../media/image52.sv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s>
</file>

<file path=ppt/slides/_rels/slide5.xml.rels><?xml version="1.0" encoding="UTF-8" standalone="yes"?>
<Relationships xmlns="http://schemas.openxmlformats.org/package/2006/relationships"><Relationship Id="rId8" Type="http://schemas.openxmlformats.org/officeDocument/2006/relationships/hyperlink" Target="https://unesdoc.unesco.org/ark:/48223/pf0000368303" TargetMode="External"/><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data.europa.eu/doi/10.2759/74304" TargetMode="External"/><Relationship Id="rId10" Type="http://schemas.openxmlformats.org/officeDocument/2006/relationships/hyperlink" Target="https://unesdoc.unesco.org/ark:/48223/pf0000380006" TargetMode="External"/><Relationship Id="rId4" Type="http://schemas.openxmlformats.org/officeDocument/2006/relationships/image" Target="../media/image10.png"/><Relationship Id="rId9" Type="http://schemas.openxmlformats.org/officeDocument/2006/relationships/hyperlink" Target="https://unesdoc.unesco.org/ark:/48223/pf0000378935"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hyperlink" Target="https://start.me/p/gyYlMK/outils"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hyperlink" Target="https://markmap.js.or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hyperlink" Target="https://journals.library.ualberta.ca/eblip/index.php/EBLIP/article/view/30512/22794"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hyperlink" Target="https://lens.google.com/" TargetMode="External"/><Relationship Id="rId5" Type="http://schemas.openxmlformats.org/officeDocument/2006/relationships/hyperlink" Target="https://libguides.scu.edu.au/genAI/ethicalconsiderations" TargetMode="External"/><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hyperlink" Target="https://journals.library.ualberta.ca/eblip/index.php/EBLIP/article/view/30512/22794"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www.slidesai.io/"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62.xml.rels><?xml version="1.0" encoding="UTF-8" standalone="yes"?>
<Relationships xmlns="http://schemas.openxmlformats.org/package/2006/relationships"><Relationship Id="rId3" Type="http://schemas.openxmlformats.org/officeDocument/2006/relationships/hyperlink" Target="https://www.beautiful.ai/"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hyperlink" Target="https://app.leonardo.ai/"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hyperlink" Target="https://www.deepl.com/en/write"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hyperlink" Target="https://chaireunescorelia.univ-nantes.fr/"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hyperlink" Target="https://videohighlight.com/"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65.svg"/><Relationship Id="rId4" Type="http://schemas.openxmlformats.org/officeDocument/2006/relationships/image" Target="../media/image64.png"/></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6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hyperlink" Target="https://www.youtube.com/watch?v=4XVOEXaxB8I"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unesdoc.unesco.org/ark:/48223/pf0000385146" TargetMode="External"/><Relationship Id="rId7" Type="http://schemas.openxmlformats.org/officeDocument/2006/relationships/hyperlink" Target="https://www.gouvernement.fr/actualite/25-recommandations-pour-lia-en-franc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edunumrech.hypotheses.org/8726" TargetMode="External"/><Relationship Id="rId10" Type="http://schemas.openxmlformats.org/officeDocument/2006/relationships/image" Target="../media/image16.jpeg"/><Relationship Id="rId4" Type="http://schemas.openxmlformats.org/officeDocument/2006/relationships/hyperlink" Target="https://unesdoc.unesco.org/ark:/48223/pf0000386693" TargetMode="External"/><Relationship Id="rId9"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4.xml"/><Relationship Id="rId1" Type="http://schemas.openxmlformats.org/officeDocument/2006/relationships/slideLayout" Target="../slideLayouts/slideLayout8.xml"/><Relationship Id="rId4" Type="http://schemas.openxmlformats.org/officeDocument/2006/relationships/hyperlink" Target="https://enseigner.u-bordeaux.fr/application/files/7816/9987/5071/Kit_IAG_-_Lart_du_Prompt.pdf"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uqam-ca.libguides.com/ChatGPT_et_IA/Invites_efficaces" TargetMode="External"/><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hyperlink" Target="https://edunumrech.hypotheses.org/files/2023/05/MEN_DNE_brochure_IA_WEB.pdf" TargetMode="External"/><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www.choice360.org/libtech-insight/a-tech-librarian-explains-how-to-build-ai-literacy/" TargetMode="External"/><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s://unesdoc.unesco.org/ark:/48223/pf0000389901"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info.gouv.fr/actualite/25-recommandations-pour-lia-en-france"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0.xml"/><Relationship Id="rId1" Type="http://schemas.openxmlformats.org/officeDocument/2006/relationships/slideLayout" Target="../slideLayouts/slideLayout8.xml"/><Relationship Id="rId5" Type="http://schemas.openxmlformats.org/officeDocument/2006/relationships/hyperlink" Target="https://wooclap.notion.site/ChatGPT-pour-les-enseignants-5-prompts-copier-coller-e9395f2875ce4b8fa9e4ed61f5e5bd93#4ee7fc1679044f22b1f16de1ca460130" TargetMode="External"/><Relationship Id="rId4" Type="http://schemas.openxmlformats.org/officeDocument/2006/relationships/image" Target="../media/image90.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hyperlink" Target="https://interface.etsmtl.ca/chatgpt-et-intelligence-artificielle-generative-guide-de-survie/" TargetMode="External"/><Relationship Id="rId7" Type="http://schemas.openxmlformats.org/officeDocument/2006/relationships/hyperlink" Target="https://salles.bu.univ-rennes2.fr/event/4216014"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hyperlink" Target="https://bu.univ-lehavre.fr/services/s-inscrire-aux-ateliers-de-la-bu/article/chatgpt-pour-mes-etudes-usages-et-bonnes-pratiques" TargetMode="External"/><Relationship Id="rId5" Type="http://schemas.openxmlformats.org/officeDocument/2006/relationships/hyperlink" Target="https://bu.univ-reunion.fr/se-former/focus-sur" TargetMode="External"/><Relationship Id="rId4" Type="http://schemas.openxmlformats.org/officeDocument/2006/relationships/hyperlink" Target="Cette%20formation%20se%20veut%20une%20initiation%20&#224;%20ChatGPT:%20comment%20&#231;a%20fonctionne,%20les%20pi&#232;ges%20&#224;%20&#233;viter%20et%20comment%20bien%20l'utiliser%20en%20contexte%20universitaire." TargetMode="External"/></Relationships>
</file>

<file path=ppt/slides/_rels/slide84.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hyperlink" Target="https://gemini.google.com/" TargetMode="External"/><Relationship Id="rId3" Type="http://schemas.openxmlformats.org/officeDocument/2006/relationships/hyperlink" Target="https://claude.ai/" TargetMode="External"/><Relationship Id="rId7" Type="http://schemas.openxmlformats.org/officeDocument/2006/relationships/hyperlink" Target="https://chat.mistral.ai/" TargetMode="External"/><Relationship Id="rId12" Type="http://schemas.openxmlformats.org/officeDocument/2006/relationships/image" Target="../media/image96.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hyperlink" Target="https://chatgpt.com/" TargetMode="External"/><Relationship Id="rId11" Type="http://schemas.openxmlformats.org/officeDocument/2006/relationships/image" Target="../media/image95.jpeg"/><Relationship Id="rId5" Type="http://schemas.openxmlformats.org/officeDocument/2006/relationships/hyperlink" Target="https://copilot.microsoft.com/" TargetMode="External"/><Relationship Id="rId10" Type="http://schemas.openxmlformats.org/officeDocument/2006/relationships/image" Target="../media/image94.jpeg"/><Relationship Id="rId4" Type="http://schemas.openxmlformats.org/officeDocument/2006/relationships/hyperlink" Target="https://www.bing.com/" TargetMode="External"/><Relationship Id="rId9" Type="http://schemas.openxmlformats.org/officeDocument/2006/relationships/image" Target="../media/image93.jpeg"/></Relationships>
</file>

<file path=ppt/slides/_rels/slide85.xml.rels><?xml version="1.0" encoding="UTF-8" standalone="yes"?>
<Relationships xmlns="http://schemas.openxmlformats.org/package/2006/relationships"><Relationship Id="rId3" Type="http://schemas.openxmlformats.org/officeDocument/2006/relationships/hyperlink" Target="https://duckduckgo.com/?q=DuckDuckGo+AI+Chat&amp;ia=chat&amp;duckai=1" TargetMode="External"/><Relationship Id="rId7" Type="http://schemas.openxmlformats.org/officeDocument/2006/relationships/image" Target="../media/image99.sv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hyperlink" Target="https://poe.com/" TargetMode="External"/><Relationship Id="rId4" Type="http://schemas.openxmlformats.org/officeDocument/2006/relationships/image" Target="../media/image97.png"/></Relationships>
</file>

<file path=ppt/slides/_rels/slide8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6.xml"/><Relationship Id="rId1" Type="http://schemas.openxmlformats.org/officeDocument/2006/relationships/slideLayout" Target="../slideLayouts/slideLayout4.xml"/><Relationship Id="rId4" Type="http://schemas.openxmlformats.org/officeDocument/2006/relationships/hyperlink" Target="https://comparia.beta.gouv.fr/"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8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hyperlink" Target="https://search.brave.com/" TargetMode="External"/><Relationship Id="rId7" Type="http://schemas.openxmlformats.org/officeDocument/2006/relationships/hyperlink" Target="https://www.craiyon.com/" TargetMode="External"/><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hyperlink" Target="https://www.perplexity.ai/" TargetMode="External"/><Relationship Id="rId5" Type="http://schemas.openxmlformats.org/officeDocument/2006/relationships/image" Target="../media/image94.jpeg"/><Relationship Id="rId4" Type="http://schemas.openxmlformats.org/officeDocument/2006/relationships/hyperlink" Target="https://www.bing.com/" TargetMode="External"/><Relationship Id="rId9" Type="http://schemas.openxmlformats.org/officeDocument/2006/relationships/image" Target="../media/image105.png"/></Relationships>
</file>

<file path=ppt/slides/_rels/slide89.xml.rels><?xml version="1.0" encoding="UTF-8" standalone="yes"?>
<Relationships xmlns="http://schemas.openxmlformats.org/package/2006/relationships"><Relationship Id="rId3" Type="http://schemas.openxmlformats.org/officeDocument/2006/relationships/hyperlink" Target="https://enseigner.u-bordeaux.fr/application/files/5617/0773/6906/Activites-pedagogie-active-IA.pdf"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toptools4learning.co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hyperlink" Target="https://tutos.bu.univ-rennes2.fr/c.php?g=714278&amp;p=5175036"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hyperlink" Target="https://oer.uclouvain.be/jspui/bitstream/20.500.12279/901/1/Formation_IA_memoires_2023-03-17.pdf"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hyperlink" Target="https://zenodo.org/records/10723202/files/2024_Restit_atelier10_annexes.pdf?download=1" TargetMode="External"/><Relationship Id="rId5" Type="http://schemas.openxmlformats.org/officeDocument/2006/relationships/image" Target="../media/image110.png"/><Relationship Id="rId4" Type="http://schemas.openxmlformats.org/officeDocument/2006/relationships/hyperlink" Target="https://zenodo.org/records/10723202"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hyperlink" Target="https://zenodo.org/records/10723202" TargetMode="External"/><Relationship Id="rId5" Type="http://schemas.openxmlformats.org/officeDocument/2006/relationships/image" Target="../media/image113.png"/><Relationship Id="rId4" Type="http://schemas.openxmlformats.org/officeDocument/2006/relationships/image" Target="../media/image112.png"/></Relationships>
</file>

<file path=ppt/slides/_rels/slide94.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hyperlink" Target="https://elicit.com/" TargetMode="External"/><Relationship Id="rId7" Type="http://schemas.openxmlformats.org/officeDocument/2006/relationships/image" Target="../media/image114.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hyperlink" Target="https://typeset.io/" TargetMode="External"/><Relationship Id="rId11" Type="http://schemas.openxmlformats.org/officeDocument/2006/relationships/image" Target="../media/image118.svg"/><Relationship Id="rId5" Type="http://schemas.openxmlformats.org/officeDocument/2006/relationships/hyperlink" Target="https://scite.ai/assistant" TargetMode="External"/><Relationship Id="rId10" Type="http://schemas.openxmlformats.org/officeDocument/2006/relationships/image" Target="../media/image117.png"/><Relationship Id="rId4" Type="http://schemas.openxmlformats.org/officeDocument/2006/relationships/hyperlink" Target="https://consensus.app/" TargetMode="External"/><Relationship Id="rId9" Type="http://schemas.openxmlformats.org/officeDocument/2006/relationships/image" Target="../media/image116.png"/></Relationships>
</file>

<file path=ppt/slides/_rels/slide95.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hyperlink" Target="https://chat.openai.com/g/g-NgAcklHd8-researchgpt-official" TargetMode="External"/><Relationship Id="rId7" Type="http://schemas.openxmlformats.org/officeDocument/2006/relationships/image" Target="../media/image119.png"/><Relationship Id="rId2" Type="http://schemas.openxmlformats.org/officeDocument/2006/relationships/notesSlide" Target="../notesSlides/notesSlide95.xml"/><Relationship Id="rId1" Type="http://schemas.openxmlformats.org/officeDocument/2006/relationships/slideLayout" Target="../slideLayouts/slideLayout7.xml"/><Relationship Id="rId6" Type="http://schemas.openxmlformats.org/officeDocument/2006/relationships/hyperlink" Target="https://chat.openai.com/g/g-bo0FiWLY7-consensus" TargetMode="External"/><Relationship Id="rId5" Type="http://schemas.openxmlformats.org/officeDocument/2006/relationships/hyperlink" Target="https://chat.openai.com/g/g-L2HknCZTC-scholarai" TargetMode="External"/><Relationship Id="rId10" Type="http://schemas.openxmlformats.org/officeDocument/2006/relationships/image" Target="../media/image122.png"/><Relationship Id="rId4" Type="http://schemas.openxmlformats.org/officeDocument/2006/relationships/hyperlink" Target="https://chatgpt.com/g/g-STAmDxyVG-dimensions-research-gpt" TargetMode="External"/><Relationship Id="rId9" Type="http://schemas.openxmlformats.org/officeDocument/2006/relationships/image" Target="../media/image121.png"/></Relationships>
</file>

<file path=ppt/slides/_rels/slide96.xml.rels><?xml version="1.0" encoding="UTF-8" standalone="yes"?>
<Relationships xmlns="http://schemas.openxmlformats.org/package/2006/relationships"><Relationship Id="rId3" Type="http://schemas.openxmlformats.org/officeDocument/2006/relationships/hyperlink" Target="https://journals.library.ualberta.ca/eblip/index.php/EBLIP/article/view/30512/22794" TargetMode="External"/><Relationship Id="rId2" Type="http://schemas.openxmlformats.org/officeDocument/2006/relationships/notesSlide" Target="../notesSlides/notesSlide96.xml"/><Relationship Id="rId1" Type="http://schemas.openxmlformats.org/officeDocument/2006/relationships/slideLayout" Target="../slideLayouts/slideLayout4.xml"/><Relationship Id="rId5" Type="http://schemas.openxmlformats.org/officeDocument/2006/relationships/image" Target="../media/image124.png"/><Relationship Id="rId4" Type="http://schemas.openxmlformats.org/officeDocument/2006/relationships/image" Target="../media/image123.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s://enseigner.u-bordeaux.fr/application/files/5617/0773/6906/Activites-pedagogie-active-IA.pdf" TargetMode="External"/><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Espace réservé du texte 20">
            <a:extLst>
              <a:ext uri="{FF2B5EF4-FFF2-40B4-BE49-F238E27FC236}">
                <a16:creationId xmlns:a16="http://schemas.microsoft.com/office/drawing/2014/main" id="{13999B94-DBC1-42D9-A391-8C11DAA911BC}"/>
              </a:ext>
            </a:extLst>
          </p:cNvPr>
          <p:cNvSpPr>
            <a:spLocks noGrp="1"/>
          </p:cNvSpPr>
          <p:nvPr>
            <p:ph type="body" sz="half" idx="2"/>
          </p:nvPr>
        </p:nvSpPr>
        <p:spPr>
          <a:xfrm>
            <a:off x="281354" y="3801679"/>
            <a:ext cx="4735440" cy="1331913"/>
          </a:xfrm>
        </p:spPr>
        <p:txBody>
          <a:bodyPr>
            <a:normAutofit fontScale="92500" lnSpcReduction="10000"/>
          </a:bodyPr>
          <a:lstStyle/>
          <a:p>
            <a:pPr>
              <a:spcAft>
                <a:spcPts val="0"/>
              </a:spcAft>
            </a:pPr>
            <a:r>
              <a:rPr lang="fr-FR" sz="3000" b="1" dirty="0">
                <a:solidFill>
                  <a:srgbClr val="537FA6"/>
                </a:solidFill>
              </a:rPr>
              <a:t>Former les usagers à l'heure de ChatGPT </a:t>
            </a:r>
          </a:p>
          <a:p>
            <a:pPr>
              <a:spcAft>
                <a:spcPts val="0"/>
              </a:spcAft>
            </a:pPr>
            <a:r>
              <a:rPr lang="fr-FR" sz="2200" b="1" dirty="0">
                <a:solidFill>
                  <a:srgbClr val="537FA6"/>
                </a:solidFill>
              </a:rPr>
              <a:t>IA et compétences informationnelles </a:t>
            </a:r>
            <a:r>
              <a:rPr lang="fr-FR" sz="1300" dirty="0">
                <a:solidFill>
                  <a:srgbClr val="537FA6"/>
                </a:solidFill>
              </a:rPr>
              <a:t>(formation de formateurs)</a:t>
            </a:r>
            <a:endParaRPr lang="fr-FR" sz="2000" dirty="0">
              <a:solidFill>
                <a:srgbClr val="537FA6"/>
              </a:solidFill>
            </a:endParaRPr>
          </a:p>
        </p:txBody>
      </p:sp>
      <p:sp>
        <p:nvSpPr>
          <p:cNvPr id="7" name="Sous-titre 2">
            <a:extLst>
              <a:ext uri="{FF2B5EF4-FFF2-40B4-BE49-F238E27FC236}">
                <a16:creationId xmlns:a16="http://schemas.microsoft.com/office/drawing/2014/main" id="{F956953D-E463-49A2-99E0-A994CFA34B11}"/>
              </a:ext>
            </a:extLst>
          </p:cNvPr>
          <p:cNvSpPr txBox="1">
            <a:spLocks/>
          </p:cNvSpPr>
          <p:nvPr/>
        </p:nvSpPr>
        <p:spPr>
          <a:xfrm>
            <a:off x="814315" y="6596064"/>
            <a:ext cx="3149773" cy="261936"/>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a:buNone/>
            </a:pPr>
            <a:r>
              <a:rPr lang="fr-FR" sz="800" dirty="0"/>
              <a:t>Aline Bouchard (URFIST de Paris), 10/2024</a:t>
            </a:r>
          </a:p>
        </p:txBody>
      </p:sp>
      <p:pic>
        <p:nvPicPr>
          <p:cNvPr id="3" name="Image 2">
            <a:extLst>
              <a:ext uri="{FF2B5EF4-FFF2-40B4-BE49-F238E27FC236}">
                <a16:creationId xmlns:a16="http://schemas.microsoft.com/office/drawing/2014/main" id="{F92A4D4C-17E9-802C-6D23-8CDE5AD5E7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2" name="Image 1">
            <a:extLst>
              <a:ext uri="{FF2B5EF4-FFF2-40B4-BE49-F238E27FC236}">
                <a16:creationId xmlns:a16="http://schemas.microsoft.com/office/drawing/2014/main" id="{1763FEBB-097F-ED18-4B8A-18DBBCB705C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668" y="6600397"/>
            <a:ext cx="1076126" cy="257261"/>
          </a:xfrm>
          <a:prstGeom prst="rect">
            <a:avLst/>
          </a:prstGeom>
        </p:spPr>
      </p:pic>
      <p:pic>
        <p:nvPicPr>
          <p:cNvPr id="4" name="Picture 2">
            <a:hlinkClick r:id="rId5"/>
            <a:extLst>
              <a:ext uri="{FF2B5EF4-FFF2-40B4-BE49-F238E27FC236}">
                <a16:creationId xmlns:a16="http://schemas.microsoft.com/office/drawing/2014/main" id="{CBF70006-B874-E064-9597-97451626B0BA}"/>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95406" y="6596064"/>
            <a:ext cx="737363" cy="259200"/>
          </a:xfrm>
          <a:prstGeom prst="rect">
            <a:avLst/>
          </a:prstGeom>
          <a:noFill/>
          <a:ln w="9525">
            <a:noFill/>
            <a:miter lim="800000"/>
            <a:headEnd/>
            <a:tailEnd/>
          </a:ln>
        </p:spPr>
      </p:pic>
    </p:spTree>
    <p:extLst>
      <p:ext uri="{BB962C8B-B14F-4D97-AF65-F5344CB8AC3E}">
        <p14:creationId xmlns:p14="http://schemas.microsoft.com/office/powerpoint/2010/main" val="1092303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2F4F168-FD31-4203-A863-55CE34BF8AEA}"/>
              </a:ext>
            </a:extLst>
          </p:cNvPr>
          <p:cNvSpPr/>
          <p:nvPr/>
        </p:nvSpPr>
        <p:spPr>
          <a:xfrm>
            <a:off x="4155299" y="2643791"/>
            <a:ext cx="7487201" cy="2054409"/>
          </a:xfrm>
          <a:prstGeom prst="rect">
            <a:avLst/>
          </a:prstGeom>
        </p:spPr>
        <p:txBody>
          <a:bodyPr wrap="square">
            <a:spAutoFit/>
          </a:bodyPr>
          <a:lstStyle/>
          <a:p>
            <a:pPr marL="165100" lvl="1" indent="-171450">
              <a:spcAft>
                <a:spcPts val="300"/>
              </a:spcAft>
              <a:buFontTx/>
              <a:buChar char="-"/>
              <a:defRPr/>
            </a:pPr>
            <a:r>
              <a:rPr lang="fr-FR" sz="2000" dirty="0"/>
              <a:t>une démocratisation de l’usage des IA génératives</a:t>
            </a:r>
          </a:p>
          <a:p>
            <a:pPr marL="450850" lvl="2">
              <a:defRPr/>
            </a:pPr>
            <a:endParaRPr lang="fr-FR" sz="2000" dirty="0"/>
          </a:p>
          <a:p>
            <a:pPr marL="165100" lvl="1" indent="-171450">
              <a:spcAft>
                <a:spcPts val="300"/>
              </a:spcAft>
              <a:buFontTx/>
              <a:buChar char="-"/>
              <a:defRPr/>
            </a:pPr>
            <a:r>
              <a:rPr lang="fr-FR" sz="2000" dirty="0"/>
              <a:t>un usage de plus en plus assumé dans le monde de l’entreprise</a:t>
            </a:r>
          </a:p>
          <a:p>
            <a:pPr marL="165100" lvl="1" indent="-171450">
              <a:spcAft>
                <a:spcPts val="300"/>
              </a:spcAft>
              <a:buFontTx/>
              <a:buChar char="-"/>
              <a:defRPr/>
            </a:pPr>
            <a:endParaRPr lang="fr-FR" sz="2000" dirty="0"/>
          </a:p>
          <a:p>
            <a:pPr marL="165100" lvl="1" indent="-171450">
              <a:spcAft>
                <a:spcPts val="300"/>
              </a:spcAft>
              <a:buFontTx/>
              <a:buChar char="-"/>
              <a:defRPr/>
            </a:pPr>
            <a:r>
              <a:rPr lang="fr-FR" sz="2000" dirty="0"/>
              <a:t>entre satisfactions et inquiétudes</a:t>
            </a:r>
            <a:br>
              <a:rPr lang="fr-FR" sz="2000" dirty="0"/>
            </a:br>
            <a:endParaRPr lang="fr-FR" sz="2000" dirty="0"/>
          </a:p>
        </p:txBody>
      </p:sp>
      <p:pic>
        <p:nvPicPr>
          <p:cNvPr id="5" name="Graphique 4" descr="Groupe de personnes">
            <a:extLst>
              <a:ext uri="{FF2B5EF4-FFF2-40B4-BE49-F238E27FC236}">
                <a16:creationId xmlns:a16="http://schemas.microsoft.com/office/drawing/2014/main" id="{396B4591-73A9-4DDE-B878-D5A9A9DA1A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2113" y="2740113"/>
            <a:ext cx="1843900" cy="1843900"/>
          </a:xfrm>
          <a:prstGeom prst="rect">
            <a:avLst/>
          </a:prstGeom>
        </p:spPr>
      </p:pic>
      <p:sp>
        <p:nvSpPr>
          <p:cNvPr id="4" name="Titre 3">
            <a:extLst>
              <a:ext uri="{FF2B5EF4-FFF2-40B4-BE49-F238E27FC236}">
                <a16:creationId xmlns:a16="http://schemas.microsoft.com/office/drawing/2014/main" id="{92029A77-D57D-4866-BA99-C31390C4F06C}"/>
              </a:ext>
            </a:extLst>
          </p:cNvPr>
          <p:cNvSpPr>
            <a:spLocks noGrp="1"/>
          </p:cNvSpPr>
          <p:nvPr>
            <p:ph type="title"/>
          </p:nvPr>
        </p:nvSpPr>
        <p:spPr/>
        <p:txBody>
          <a:bodyPr>
            <a:normAutofit/>
          </a:bodyPr>
          <a:lstStyle/>
          <a:p>
            <a:r>
              <a:rPr lang="fr-FR" sz="2400" b="1" cap="none" dirty="0">
                <a:solidFill>
                  <a:srgbClr val="537FA6"/>
                </a:solidFill>
              </a:rPr>
              <a:t>État des lieux des usages</a:t>
            </a:r>
          </a:p>
        </p:txBody>
      </p:sp>
    </p:spTree>
    <p:extLst>
      <p:ext uri="{BB962C8B-B14F-4D97-AF65-F5344CB8AC3E}">
        <p14:creationId xmlns:p14="http://schemas.microsoft.com/office/powerpoint/2010/main" val="135493003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3196326-DCD1-A2A2-C5E5-566105050A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5564" y="0"/>
            <a:ext cx="9160871" cy="6858000"/>
          </a:xfrm>
          <a:prstGeom prst="rect">
            <a:avLst/>
          </a:prstGeom>
        </p:spPr>
      </p:pic>
      <p:sp>
        <p:nvSpPr>
          <p:cNvPr id="4" name="ZoneTexte 3">
            <a:extLst>
              <a:ext uri="{FF2B5EF4-FFF2-40B4-BE49-F238E27FC236}">
                <a16:creationId xmlns:a16="http://schemas.microsoft.com/office/drawing/2014/main" id="{6A31953F-145B-3CF5-D35D-B058AF4DF389}"/>
              </a:ext>
            </a:extLst>
          </p:cNvPr>
          <p:cNvSpPr txBox="1"/>
          <p:nvPr/>
        </p:nvSpPr>
        <p:spPr>
          <a:xfrm>
            <a:off x="7528957" y="4981098"/>
            <a:ext cx="2470067" cy="374671"/>
          </a:xfrm>
          <a:prstGeom prst="rect">
            <a:avLst/>
          </a:prstGeom>
          <a:noFill/>
        </p:spPr>
        <p:txBody>
          <a:bodyPr wrap="square">
            <a:spAutoFit/>
          </a:bodyPr>
          <a:lstStyle/>
          <a:p>
            <a:r>
              <a:rPr lang="fr-FR" sz="1800" dirty="0">
                <a:solidFill>
                  <a:srgbClr val="537FA6"/>
                </a:solidFill>
                <a:effectLst/>
                <a:ea typeface="Times New Roman" panose="02020603050405020304" pitchFamily="18" charset="0"/>
                <a:cs typeface="Times New Roman" panose="02020603050405020304" pitchFamily="18" charset="0"/>
              </a:rPr>
              <a:t>angle « </a:t>
            </a:r>
            <a:r>
              <a:rPr lang="fr-FR" sz="1800" i="1" dirty="0">
                <a:solidFill>
                  <a:srgbClr val="537FA6"/>
                </a:solidFill>
                <a:effectLst/>
                <a:ea typeface="Times New Roman" panose="02020603050405020304" pitchFamily="18" charset="0"/>
                <a:cs typeface="Times New Roman" panose="02020603050405020304" pitchFamily="18" charset="0"/>
              </a:rPr>
              <a:t>AI literacy </a:t>
            </a:r>
            <a:r>
              <a:rPr lang="fr-FR" sz="1800" dirty="0">
                <a:solidFill>
                  <a:srgbClr val="537FA6"/>
                </a:solidFill>
                <a:effectLst/>
                <a:ea typeface="Times New Roman" panose="02020603050405020304" pitchFamily="18" charset="0"/>
                <a:cs typeface="Times New Roman" panose="02020603050405020304" pitchFamily="18" charset="0"/>
              </a:rPr>
              <a:t>»</a:t>
            </a:r>
            <a:endParaRPr lang="fr-FR" dirty="0">
              <a:solidFill>
                <a:srgbClr val="537FA6"/>
              </a:solidFill>
            </a:endParaRPr>
          </a:p>
        </p:txBody>
      </p:sp>
      <p:sp>
        <p:nvSpPr>
          <p:cNvPr id="6" name="ZoneTexte 5">
            <a:extLst>
              <a:ext uri="{FF2B5EF4-FFF2-40B4-BE49-F238E27FC236}">
                <a16:creationId xmlns:a16="http://schemas.microsoft.com/office/drawing/2014/main" id="{C49747B7-9836-48E9-96DB-F52D322A8BB9}"/>
              </a:ext>
            </a:extLst>
          </p:cNvPr>
          <p:cNvSpPr txBox="1"/>
          <p:nvPr/>
        </p:nvSpPr>
        <p:spPr>
          <a:xfrm rot="16200000">
            <a:off x="8746618" y="3259723"/>
            <a:ext cx="6552210" cy="338554"/>
          </a:xfrm>
          <a:prstGeom prst="rect">
            <a:avLst/>
          </a:prstGeom>
          <a:noFill/>
        </p:spPr>
        <p:txBody>
          <a:bodyPr wrap="square">
            <a:spAutoFit/>
          </a:bodyPr>
          <a:lstStyle/>
          <a:p>
            <a:r>
              <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rPr>
              <a:t>Prompt Gemini, 19/06/2024 : « Je voudrais sensibiliser des collègues aux conséquences que pose l'intelligence artificielle générative comme ChatGPT pour les compétences informationnelles. Fournis-moi des idées d'activités pour rendre cette formation interactive » (voir les 3 drafts proposés)</a:t>
            </a:r>
            <a:endParaRPr lang="fr-FR" sz="800" dirty="0"/>
          </a:p>
        </p:txBody>
      </p:sp>
    </p:spTree>
    <p:extLst>
      <p:ext uri="{BB962C8B-B14F-4D97-AF65-F5344CB8AC3E}">
        <p14:creationId xmlns:p14="http://schemas.microsoft.com/office/powerpoint/2010/main" val="12772389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F102505-8A39-51AE-5E40-6A3ECAF410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04195" y="0"/>
            <a:ext cx="9183609" cy="6858000"/>
          </a:xfrm>
          <a:prstGeom prst="rect">
            <a:avLst/>
          </a:prstGeom>
        </p:spPr>
      </p:pic>
      <p:sp>
        <p:nvSpPr>
          <p:cNvPr id="4" name="ZoneTexte 3">
            <a:extLst>
              <a:ext uri="{FF2B5EF4-FFF2-40B4-BE49-F238E27FC236}">
                <a16:creationId xmlns:a16="http://schemas.microsoft.com/office/drawing/2014/main" id="{EC2A73B3-87BD-46F1-365E-DC6813216B25}"/>
              </a:ext>
            </a:extLst>
          </p:cNvPr>
          <p:cNvSpPr txBox="1"/>
          <p:nvPr/>
        </p:nvSpPr>
        <p:spPr>
          <a:xfrm>
            <a:off x="6673946" y="4981100"/>
            <a:ext cx="4013858" cy="369332"/>
          </a:xfrm>
          <a:prstGeom prst="rect">
            <a:avLst/>
          </a:prstGeom>
          <a:noFill/>
        </p:spPr>
        <p:txBody>
          <a:bodyPr wrap="square">
            <a:spAutoFit/>
          </a:bodyPr>
          <a:lstStyle/>
          <a:p>
            <a:r>
              <a:rPr lang="fr-FR" sz="1800" dirty="0">
                <a:solidFill>
                  <a:srgbClr val="735032"/>
                </a:solidFill>
                <a:effectLst/>
                <a:ea typeface="Times New Roman" panose="02020603050405020304" pitchFamily="18" charset="0"/>
                <a:cs typeface="Times New Roman" panose="02020603050405020304" pitchFamily="18" charset="0"/>
              </a:rPr>
              <a:t>angle « EMI (éducation aux médias) »</a:t>
            </a:r>
            <a:endParaRPr lang="fr-FR" dirty="0">
              <a:solidFill>
                <a:srgbClr val="735032"/>
              </a:solidFill>
            </a:endParaRPr>
          </a:p>
        </p:txBody>
      </p:sp>
      <p:sp>
        <p:nvSpPr>
          <p:cNvPr id="6" name="ZoneTexte 5">
            <a:extLst>
              <a:ext uri="{FF2B5EF4-FFF2-40B4-BE49-F238E27FC236}">
                <a16:creationId xmlns:a16="http://schemas.microsoft.com/office/drawing/2014/main" id="{756D59BC-CF21-0476-B93E-27177E5EFE8C}"/>
              </a:ext>
            </a:extLst>
          </p:cNvPr>
          <p:cNvSpPr txBox="1"/>
          <p:nvPr/>
        </p:nvSpPr>
        <p:spPr>
          <a:xfrm rot="16200000">
            <a:off x="8746618" y="3259723"/>
            <a:ext cx="6552210" cy="338554"/>
          </a:xfrm>
          <a:prstGeom prst="rect">
            <a:avLst/>
          </a:prstGeom>
          <a:noFill/>
        </p:spPr>
        <p:txBody>
          <a:bodyPr wrap="square">
            <a:spAutoFit/>
          </a:bodyPr>
          <a:lstStyle/>
          <a:p>
            <a:r>
              <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rPr>
              <a:t>Prompt Gemini, 19/06/2024 : « Je voudrais sensibiliser des collègues aux conséquences que pose l'intelligence artificielle générative comme ChatGPT pour les compétences informationnelles. Fournis-moi des idées d'activités pour rendre cette formation interactive » (voir les 3 drafts proposés)</a:t>
            </a:r>
            <a:endParaRPr lang="fr-FR" sz="800" dirty="0"/>
          </a:p>
        </p:txBody>
      </p:sp>
    </p:spTree>
    <p:extLst>
      <p:ext uri="{BB962C8B-B14F-4D97-AF65-F5344CB8AC3E}">
        <p14:creationId xmlns:p14="http://schemas.microsoft.com/office/powerpoint/2010/main" val="26451306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464BF1-6507-48D4-AB1E-6865A5572D1D}"/>
              </a:ext>
            </a:extLst>
          </p:cNvPr>
          <p:cNvSpPr/>
          <p:nvPr/>
        </p:nvSpPr>
        <p:spPr>
          <a:xfrm>
            <a:off x="94129" y="76912"/>
            <a:ext cx="11994776" cy="6716995"/>
          </a:xfrm>
          <a:prstGeom prst="rect">
            <a:avLst/>
          </a:prstGeom>
          <a:noFill/>
          <a:ln w="25400">
            <a:solidFill>
              <a:srgbClr val="D9A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re 1">
            <a:extLst>
              <a:ext uri="{FF2B5EF4-FFF2-40B4-BE49-F238E27FC236}">
                <a16:creationId xmlns:a16="http://schemas.microsoft.com/office/drawing/2014/main" id="{76580A8F-659D-4CF9-A2A5-99D02F4B3D40}"/>
              </a:ext>
            </a:extLst>
          </p:cNvPr>
          <p:cNvSpPr txBox="1">
            <a:spLocks/>
          </p:cNvSpPr>
          <p:nvPr/>
        </p:nvSpPr>
        <p:spPr>
          <a:xfrm>
            <a:off x="6983506" y="3035832"/>
            <a:ext cx="5105399" cy="2529139"/>
          </a:xfrm>
          <a:prstGeom prst="rect">
            <a:avLst/>
          </a:prstGeom>
          <a:effectLst/>
        </p:spPr>
        <p:txBody>
          <a:bodyPr vert="horz" lIns="91440" tIns="45720" rIns="91440" bIns="45720" rtlCol="0" anchor="b">
            <a:normAutofit fontScale="92500" lnSpcReduction="20000"/>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Aft>
                <a:spcPts val="600"/>
              </a:spcAft>
            </a:pPr>
            <a:r>
              <a:rPr lang="fr-FR" sz="2800" b="1" cap="none" dirty="0">
                <a:solidFill>
                  <a:srgbClr val="D9AD77"/>
                </a:solidFill>
              </a:rPr>
              <a:t>A nouveaux outils, nouvelles compétences ?</a:t>
            </a:r>
          </a:p>
          <a:p>
            <a:pPr algn="l">
              <a:spcBef>
                <a:spcPts val="300"/>
              </a:spcBef>
            </a:pPr>
            <a:r>
              <a:rPr lang="fr-FR" sz="2400" cap="none" dirty="0"/>
              <a:t>Besoins et préoccupations des usagers</a:t>
            </a:r>
          </a:p>
          <a:p>
            <a:pPr algn="l">
              <a:spcBef>
                <a:spcPts val="300"/>
              </a:spcBef>
            </a:pPr>
            <a:r>
              <a:rPr lang="fr-FR" sz="2400" cap="none" dirty="0"/>
              <a:t>Rechercher, évaluer, citer à l’heure de l’IA générative</a:t>
            </a:r>
          </a:p>
          <a:p>
            <a:pPr algn="l">
              <a:spcBef>
                <a:spcPts val="300"/>
              </a:spcBef>
            </a:pPr>
            <a:r>
              <a:rPr lang="fr-FR" sz="2400" cap="none" dirty="0"/>
              <a:t>Quelles IA pour quels usagers ?</a:t>
            </a:r>
          </a:p>
          <a:p>
            <a:pPr algn="l">
              <a:spcBef>
                <a:spcPts val="300"/>
              </a:spcBef>
            </a:pPr>
            <a:r>
              <a:rPr lang="fr-FR" sz="2400" cap="none" dirty="0"/>
              <a:t>Anticiper les évolutions en cours</a:t>
            </a:r>
          </a:p>
        </p:txBody>
      </p:sp>
      <p:pic>
        <p:nvPicPr>
          <p:cNvPr id="8" name="Image 7">
            <a:extLst>
              <a:ext uri="{FF2B5EF4-FFF2-40B4-BE49-F238E27FC236}">
                <a16:creationId xmlns:a16="http://schemas.microsoft.com/office/drawing/2014/main" id="{3B09DC77-AF70-4732-80D5-E384952BDD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89239" y="2243832"/>
            <a:ext cx="792000" cy="792000"/>
          </a:xfrm>
          <a:prstGeom prst="rect">
            <a:avLst/>
          </a:prstGeom>
        </p:spPr>
      </p:pic>
    </p:spTree>
    <p:extLst>
      <p:ext uri="{BB962C8B-B14F-4D97-AF65-F5344CB8AC3E}">
        <p14:creationId xmlns:p14="http://schemas.microsoft.com/office/powerpoint/2010/main" val="34977437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3FFF693-CF4D-C22F-6552-A299E3E1925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1550008"/>
            <a:ext cx="4575243" cy="4802850"/>
          </a:xfrm>
          <a:prstGeom prst="rect">
            <a:avLst/>
          </a:prstGeom>
        </p:spPr>
      </p:pic>
      <p:sp>
        <p:nvSpPr>
          <p:cNvPr id="5" name="Rectangle 4">
            <a:extLst>
              <a:ext uri="{FF2B5EF4-FFF2-40B4-BE49-F238E27FC236}">
                <a16:creationId xmlns:a16="http://schemas.microsoft.com/office/drawing/2014/main" id="{E819086A-226A-803A-67C1-D951692543B9}"/>
              </a:ext>
            </a:extLst>
          </p:cNvPr>
          <p:cNvSpPr/>
          <p:nvPr/>
        </p:nvSpPr>
        <p:spPr>
          <a:xfrm>
            <a:off x="5104128" y="6596816"/>
            <a:ext cx="2951449" cy="246221"/>
          </a:xfrm>
          <a:prstGeom prst="rect">
            <a:avLst/>
          </a:prstGeom>
        </p:spPr>
        <p:txBody>
          <a:bodyPr wrap="none">
            <a:spAutoFit/>
          </a:bodyPr>
          <a:lstStyle/>
          <a:p>
            <a:r>
              <a:rPr lang="fr-FR" sz="1000" dirty="0">
                <a:hlinkClick r:id="rId4"/>
              </a:rPr>
              <a:t>Bibliothèques de l’université Toulouse Capitole, 2023</a:t>
            </a:r>
            <a:endParaRPr lang="fr-FR" sz="1000" dirty="0"/>
          </a:p>
        </p:txBody>
      </p:sp>
      <p:pic>
        <p:nvPicPr>
          <p:cNvPr id="6" name="Image 5">
            <a:extLst>
              <a:ext uri="{FF2B5EF4-FFF2-40B4-BE49-F238E27FC236}">
                <a16:creationId xmlns:a16="http://schemas.microsoft.com/office/drawing/2014/main" id="{ABCA8182-972C-9B2F-B090-A2000EDE9ED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21559" y="219857"/>
            <a:ext cx="5124738" cy="6122460"/>
          </a:xfrm>
          <a:prstGeom prst="rect">
            <a:avLst/>
          </a:prstGeom>
        </p:spPr>
      </p:pic>
    </p:spTree>
    <p:extLst>
      <p:ext uri="{BB962C8B-B14F-4D97-AF65-F5344CB8AC3E}">
        <p14:creationId xmlns:p14="http://schemas.microsoft.com/office/powerpoint/2010/main" val="361488104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B3725A7-724D-490D-ABAE-2EB23924726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27487" y="114288"/>
            <a:ext cx="7191523" cy="1276084"/>
          </a:xfrm>
          <a:prstGeom prst="rect">
            <a:avLst/>
          </a:prstGeom>
        </p:spPr>
      </p:pic>
      <p:pic>
        <p:nvPicPr>
          <p:cNvPr id="6" name="Image 5">
            <a:extLst>
              <a:ext uri="{FF2B5EF4-FFF2-40B4-BE49-F238E27FC236}">
                <a16:creationId xmlns:a16="http://schemas.microsoft.com/office/drawing/2014/main" id="{9D557BDF-9DC1-41C9-8CA2-9BE1E69EEDA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427487" y="1466413"/>
            <a:ext cx="7191523" cy="1667051"/>
          </a:xfrm>
          <a:prstGeom prst="rect">
            <a:avLst/>
          </a:prstGeom>
        </p:spPr>
      </p:pic>
      <p:pic>
        <p:nvPicPr>
          <p:cNvPr id="7" name="Image 6">
            <a:extLst>
              <a:ext uri="{FF2B5EF4-FFF2-40B4-BE49-F238E27FC236}">
                <a16:creationId xmlns:a16="http://schemas.microsoft.com/office/drawing/2014/main" id="{B0440C61-052B-402C-BB52-195F9090EF1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196" t="12165" r="1949" b="5900"/>
          <a:stretch/>
        </p:blipFill>
        <p:spPr>
          <a:xfrm>
            <a:off x="2438401" y="3209505"/>
            <a:ext cx="7206037" cy="1699669"/>
          </a:xfrm>
          <a:prstGeom prst="rect">
            <a:avLst/>
          </a:prstGeom>
        </p:spPr>
      </p:pic>
      <p:pic>
        <p:nvPicPr>
          <p:cNvPr id="8" name="Image 7">
            <a:extLst>
              <a:ext uri="{FF2B5EF4-FFF2-40B4-BE49-F238E27FC236}">
                <a16:creationId xmlns:a16="http://schemas.microsoft.com/office/drawing/2014/main" id="{AB165591-1565-42E5-AF54-4EA74282F08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2174" t="10792" r="1806" b="13889"/>
          <a:stretch/>
        </p:blipFill>
        <p:spPr>
          <a:xfrm>
            <a:off x="2452915" y="4985215"/>
            <a:ext cx="7191523" cy="1580326"/>
          </a:xfrm>
          <a:prstGeom prst="rect">
            <a:avLst/>
          </a:prstGeom>
        </p:spPr>
      </p:pic>
      <p:sp>
        <p:nvSpPr>
          <p:cNvPr id="9" name="Rectangle 8">
            <a:extLst>
              <a:ext uri="{FF2B5EF4-FFF2-40B4-BE49-F238E27FC236}">
                <a16:creationId xmlns:a16="http://schemas.microsoft.com/office/drawing/2014/main" id="{502BDBD4-83AA-4CAC-9125-2474AC0369F2}"/>
              </a:ext>
            </a:extLst>
          </p:cNvPr>
          <p:cNvSpPr/>
          <p:nvPr/>
        </p:nvSpPr>
        <p:spPr>
          <a:xfrm>
            <a:off x="4119740" y="6549391"/>
            <a:ext cx="6096000" cy="246221"/>
          </a:xfrm>
          <a:prstGeom prst="rect">
            <a:avLst/>
          </a:prstGeom>
        </p:spPr>
        <p:txBody>
          <a:bodyPr>
            <a:spAutoFit/>
          </a:bodyPr>
          <a:lstStyle/>
          <a:p>
            <a:r>
              <a:rPr lang="fr-FR" sz="1000" dirty="0">
                <a:hlinkClick r:id="rId7"/>
              </a:rPr>
              <a:t>Académie de Paris, </a:t>
            </a:r>
            <a:r>
              <a:rPr lang="fr-FR" sz="1000" i="1" dirty="0">
                <a:hlinkClick r:id="rId7"/>
              </a:rPr>
              <a:t>L’intelligence artificielle en éducation, </a:t>
            </a:r>
            <a:r>
              <a:rPr lang="fr-FR" sz="1000" dirty="0">
                <a:hlinkClick r:id="rId7"/>
              </a:rPr>
              <a:t>2024</a:t>
            </a:r>
            <a:endParaRPr lang="fr-FR" sz="1000" i="1" dirty="0"/>
          </a:p>
        </p:txBody>
      </p:sp>
    </p:spTree>
    <p:extLst>
      <p:ext uri="{BB962C8B-B14F-4D97-AF65-F5344CB8AC3E}">
        <p14:creationId xmlns:p14="http://schemas.microsoft.com/office/powerpoint/2010/main" val="12864030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 28">
            <a:extLst>
              <a:ext uri="{FF2B5EF4-FFF2-40B4-BE49-F238E27FC236}">
                <a16:creationId xmlns:a16="http://schemas.microsoft.com/office/drawing/2014/main" id="{5618ABE0-4E53-B7F6-1523-D3DA6ECB1A0E}"/>
              </a:ext>
            </a:extLst>
          </p:cNvPr>
          <p:cNvPicPr>
            <a:picLocks noChangeAspect="1"/>
          </p:cNvPicPr>
          <p:nvPr/>
        </p:nvPicPr>
        <p:blipFill>
          <a:blip r:embed="rId3"/>
          <a:stretch>
            <a:fillRect/>
          </a:stretch>
        </p:blipFill>
        <p:spPr>
          <a:xfrm>
            <a:off x="398064" y="1715214"/>
            <a:ext cx="8745936" cy="4717163"/>
          </a:xfrm>
          <a:prstGeom prst="rect">
            <a:avLst/>
          </a:prstGeom>
        </p:spPr>
      </p:pic>
      <p:sp>
        <p:nvSpPr>
          <p:cNvPr id="5" name="ZoneTexte 4">
            <a:extLst>
              <a:ext uri="{FF2B5EF4-FFF2-40B4-BE49-F238E27FC236}">
                <a16:creationId xmlns:a16="http://schemas.microsoft.com/office/drawing/2014/main" id="{A68EDFA2-DF48-B504-5EC9-F0E845B0C179}"/>
              </a:ext>
            </a:extLst>
          </p:cNvPr>
          <p:cNvSpPr txBox="1"/>
          <p:nvPr/>
        </p:nvSpPr>
        <p:spPr>
          <a:xfrm>
            <a:off x="1748661" y="6547371"/>
            <a:ext cx="5001491" cy="246221"/>
          </a:xfrm>
          <a:prstGeom prst="rect">
            <a:avLst/>
          </a:prstGeom>
          <a:noFill/>
        </p:spPr>
        <p:txBody>
          <a:bodyPr wrap="square">
            <a:spAutoFit/>
          </a:bodyPr>
          <a:lstStyle/>
          <a:p>
            <a:pPr marL="908050" marR="0" lvl="3" indent="0" algn="ctr"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d’après </a:t>
            </a: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A. Deschenes et M. McMahon, 2024</a:t>
            </a: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  - traduction GPT-4o</a:t>
            </a:r>
          </a:p>
        </p:txBody>
      </p:sp>
      <p:sp>
        <p:nvSpPr>
          <p:cNvPr id="10" name="ZoneTexte 9">
            <a:extLst>
              <a:ext uri="{FF2B5EF4-FFF2-40B4-BE49-F238E27FC236}">
                <a16:creationId xmlns:a16="http://schemas.microsoft.com/office/drawing/2014/main" id="{723AA565-813D-0DB2-0E36-F86BF26D4F38}"/>
              </a:ext>
            </a:extLst>
          </p:cNvPr>
          <p:cNvSpPr txBox="1"/>
          <p:nvPr/>
        </p:nvSpPr>
        <p:spPr>
          <a:xfrm>
            <a:off x="3048000" y="3244334"/>
            <a:ext cx="6096000" cy="369332"/>
          </a:xfrm>
          <a:prstGeom prst="rect">
            <a:avLst/>
          </a:prstGeom>
          <a:noFill/>
        </p:spPr>
        <p:txBody>
          <a:bodyPr wrap="square">
            <a:spAutoFit/>
          </a:bodyPr>
          <a:lstStyle/>
          <a:p>
            <a:endParaRPr lang="fr-FR" dirty="0"/>
          </a:p>
        </p:txBody>
      </p:sp>
      <p:sp>
        <p:nvSpPr>
          <p:cNvPr id="15" name="Accolade fermante 14">
            <a:extLst>
              <a:ext uri="{FF2B5EF4-FFF2-40B4-BE49-F238E27FC236}">
                <a16:creationId xmlns:a16="http://schemas.microsoft.com/office/drawing/2014/main" id="{4DC6554F-8CC5-8534-AEA0-67DAA8CA92D9}"/>
              </a:ext>
            </a:extLst>
          </p:cNvPr>
          <p:cNvSpPr/>
          <p:nvPr/>
        </p:nvSpPr>
        <p:spPr>
          <a:xfrm>
            <a:off x="9288450" y="2653813"/>
            <a:ext cx="53403" cy="147958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6" name="Accolade fermante 15">
            <a:extLst>
              <a:ext uri="{FF2B5EF4-FFF2-40B4-BE49-F238E27FC236}">
                <a16:creationId xmlns:a16="http://schemas.microsoft.com/office/drawing/2014/main" id="{5EFD97A6-E8FA-6085-D35D-B0DDC0A3C19D}"/>
              </a:ext>
            </a:extLst>
          </p:cNvPr>
          <p:cNvSpPr/>
          <p:nvPr/>
        </p:nvSpPr>
        <p:spPr>
          <a:xfrm>
            <a:off x="9315151" y="4343217"/>
            <a:ext cx="53404" cy="191169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9" name="ZoneTexte 18">
            <a:extLst>
              <a:ext uri="{FF2B5EF4-FFF2-40B4-BE49-F238E27FC236}">
                <a16:creationId xmlns:a16="http://schemas.microsoft.com/office/drawing/2014/main" id="{BF06A491-C33C-BBFA-8E0A-87DAEB7EE1E5}"/>
              </a:ext>
            </a:extLst>
          </p:cNvPr>
          <p:cNvSpPr txBox="1"/>
          <p:nvPr/>
        </p:nvSpPr>
        <p:spPr>
          <a:xfrm>
            <a:off x="9630754" y="3066210"/>
            <a:ext cx="2304081" cy="646331"/>
          </a:xfrm>
          <a:prstGeom prst="rect">
            <a:avLst/>
          </a:prstGeom>
          <a:noFill/>
        </p:spPr>
        <p:txBody>
          <a:bodyPr wrap="square" rtlCol="0">
            <a:spAutoFit/>
          </a:bodyPr>
          <a:lstStyle/>
          <a:p>
            <a:r>
              <a:rPr lang="fr-FR" dirty="0"/>
              <a:t>préoccupations sur les résultats</a:t>
            </a:r>
          </a:p>
        </p:txBody>
      </p:sp>
      <p:sp>
        <p:nvSpPr>
          <p:cNvPr id="20" name="ZoneTexte 19">
            <a:extLst>
              <a:ext uri="{FF2B5EF4-FFF2-40B4-BE49-F238E27FC236}">
                <a16:creationId xmlns:a16="http://schemas.microsoft.com/office/drawing/2014/main" id="{05F6CECB-D83B-A767-B71A-6EFBFBC43AE3}"/>
              </a:ext>
            </a:extLst>
          </p:cNvPr>
          <p:cNvSpPr txBox="1"/>
          <p:nvPr/>
        </p:nvSpPr>
        <p:spPr>
          <a:xfrm>
            <a:off x="9630753" y="4834914"/>
            <a:ext cx="2304081" cy="646331"/>
          </a:xfrm>
          <a:prstGeom prst="rect">
            <a:avLst/>
          </a:prstGeom>
          <a:noFill/>
        </p:spPr>
        <p:txBody>
          <a:bodyPr wrap="square" rtlCol="0">
            <a:spAutoFit/>
          </a:bodyPr>
          <a:lstStyle/>
          <a:p>
            <a:r>
              <a:rPr lang="fr-FR" dirty="0"/>
              <a:t>préoccupations sur l’intégrité scientifique</a:t>
            </a:r>
          </a:p>
        </p:txBody>
      </p:sp>
      <p:sp>
        <p:nvSpPr>
          <p:cNvPr id="26" name="ZoneTexte 25">
            <a:extLst>
              <a:ext uri="{FF2B5EF4-FFF2-40B4-BE49-F238E27FC236}">
                <a16:creationId xmlns:a16="http://schemas.microsoft.com/office/drawing/2014/main" id="{B8BA7300-8D9F-9F6D-6651-6DDAAD6AD214}"/>
              </a:ext>
            </a:extLst>
          </p:cNvPr>
          <p:cNvSpPr txBox="1"/>
          <p:nvPr/>
        </p:nvSpPr>
        <p:spPr>
          <a:xfrm>
            <a:off x="7518637" y="5391863"/>
            <a:ext cx="1295400" cy="276999"/>
          </a:xfrm>
          <a:prstGeom prst="rect">
            <a:avLst/>
          </a:prstGeom>
          <a:noFill/>
        </p:spPr>
        <p:txBody>
          <a:bodyPr wrap="square">
            <a:spAutoFit/>
          </a:bodyPr>
          <a:lstStyle/>
          <a:p>
            <a:r>
              <a:rPr lang="fr-FR" sz="1200" dirty="0">
                <a:solidFill>
                  <a:schemeClr val="bg1"/>
                </a:solidFill>
              </a:rPr>
              <a:t>(60,4 % des L)</a:t>
            </a:r>
          </a:p>
        </p:txBody>
      </p:sp>
      <p:sp>
        <p:nvSpPr>
          <p:cNvPr id="27" name="ZoneTexte 26">
            <a:extLst>
              <a:ext uri="{FF2B5EF4-FFF2-40B4-BE49-F238E27FC236}">
                <a16:creationId xmlns:a16="http://schemas.microsoft.com/office/drawing/2014/main" id="{B9A780C3-63EA-05D0-8143-C8D2A334E872}"/>
              </a:ext>
            </a:extLst>
          </p:cNvPr>
          <p:cNvSpPr txBox="1"/>
          <p:nvPr/>
        </p:nvSpPr>
        <p:spPr>
          <a:xfrm>
            <a:off x="7518637" y="5926412"/>
            <a:ext cx="1295400" cy="276999"/>
          </a:xfrm>
          <a:prstGeom prst="rect">
            <a:avLst/>
          </a:prstGeom>
          <a:noFill/>
        </p:spPr>
        <p:txBody>
          <a:bodyPr wrap="square">
            <a:spAutoFit/>
          </a:bodyPr>
          <a:lstStyle/>
          <a:p>
            <a:r>
              <a:rPr lang="fr-FR" sz="1200" dirty="0">
                <a:solidFill>
                  <a:schemeClr val="bg1"/>
                </a:solidFill>
              </a:rPr>
              <a:t>(50,9 % des L)</a:t>
            </a:r>
          </a:p>
        </p:txBody>
      </p:sp>
      <p:sp>
        <p:nvSpPr>
          <p:cNvPr id="30" name="Titre 29">
            <a:extLst>
              <a:ext uri="{FF2B5EF4-FFF2-40B4-BE49-F238E27FC236}">
                <a16:creationId xmlns:a16="http://schemas.microsoft.com/office/drawing/2014/main" id="{68C41237-C287-D10E-43D7-38D54F4EDD79}"/>
              </a:ext>
            </a:extLst>
          </p:cNvPr>
          <p:cNvSpPr>
            <a:spLocks noGrp="1"/>
          </p:cNvSpPr>
          <p:nvPr>
            <p:ph type="title"/>
          </p:nvPr>
        </p:nvSpPr>
        <p:spPr/>
        <p:txBody>
          <a:bodyPr/>
          <a:lstStyle/>
          <a:p>
            <a:r>
              <a:rPr lang="fr-FR" dirty="0">
                <a:solidFill>
                  <a:srgbClr val="D9AD77"/>
                </a:solidFill>
              </a:rPr>
              <a:t>Besoins et préoccupations des usagers</a:t>
            </a:r>
          </a:p>
        </p:txBody>
      </p:sp>
    </p:spTree>
    <p:extLst>
      <p:ext uri="{BB962C8B-B14F-4D97-AF65-F5344CB8AC3E}">
        <p14:creationId xmlns:p14="http://schemas.microsoft.com/office/powerpoint/2010/main" val="8036031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68EDFA2-DF48-B504-5EC9-F0E845B0C179}"/>
              </a:ext>
            </a:extLst>
          </p:cNvPr>
          <p:cNvSpPr txBox="1"/>
          <p:nvPr/>
        </p:nvSpPr>
        <p:spPr>
          <a:xfrm>
            <a:off x="3220531" y="6481782"/>
            <a:ext cx="5001491" cy="246221"/>
          </a:xfrm>
          <a:prstGeom prst="rect">
            <a:avLst/>
          </a:prstGeom>
          <a:noFill/>
        </p:spPr>
        <p:txBody>
          <a:bodyPr wrap="square">
            <a:spAutoFit/>
          </a:bodyPr>
          <a:lstStyle/>
          <a:p>
            <a:pPr marL="908050" marR="0" lvl="3" indent="0" algn="ctr"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d’après </a:t>
            </a: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A. Deschenes et M. McMahon, 2024</a:t>
            </a: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  - traduction GPT-4o</a:t>
            </a:r>
          </a:p>
        </p:txBody>
      </p:sp>
      <p:sp>
        <p:nvSpPr>
          <p:cNvPr id="10" name="ZoneTexte 9">
            <a:extLst>
              <a:ext uri="{FF2B5EF4-FFF2-40B4-BE49-F238E27FC236}">
                <a16:creationId xmlns:a16="http://schemas.microsoft.com/office/drawing/2014/main" id="{723AA565-813D-0DB2-0E36-F86BF26D4F38}"/>
              </a:ext>
            </a:extLst>
          </p:cNvPr>
          <p:cNvSpPr txBox="1"/>
          <p:nvPr/>
        </p:nvSpPr>
        <p:spPr>
          <a:xfrm>
            <a:off x="3048000" y="3244334"/>
            <a:ext cx="6096000" cy="369332"/>
          </a:xfrm>
          <a:prstGeom prst="rect">
            <a:avLst/>
          </a:prstGeom>
          <a:noFill/>
        </p:spPr>
        <p:txBody>
          <a:bodyPr wrap="square">
            <a:spAutoFit/>
          </a:bodyPr>
          <a:lstStyle/>
          <a:p>
            <a:endParaRPr lang="fr-FR" dirty="0"/>
          </a:p>
        </p:txBody>
      </p:sp>
      <p:sp>
        <p:nvSpPr>
          <p:cNvPr id="26" name="ZoneTexte 25">
            <a:extLst>
              <a:ext uri="{FF2B5EF4-FFF2-40B4-BE49-F238E27FC236}">
                <a16:creationId xmlns:a16="http://schemas.microsoft.com/office/drawing/2014/main" id="{B8BA7300-8D9F-9F6D-6651-6DDAAD6AD214}"/>
              </a:ext>
            </a:extLst>
          </p:cNvPr>
          <p:cNvSpPr txBox="1"/>
          <p:nvPr/>
        </p:nvSpPr>
        <p:spPr>
          <a:xfrm>
            <a:off x="7574322" y="5138350"/>
            <a:ext cx="1295400" cy="276999"/>
          </a:xfrm>
          <a:prstGeom prst="rect">
            <a:avLst/>
          </a:prstGeom>
          <a:noFill/>
        </p:spPr>
        <p:txBody>
          <a:bodyPr wrap="square">
            <a:spAutoFit/>
          </a:bodyPr>
          <a:lstStyle/>
          <a:p>
            <a:r>
              <a:rPr lang="fr-FR" sz="1200" dirty="0">
                <a:solidFill>
                  <a:schemeClr val="bg1"/>
                </a:solidFill>
              </a:rPr>
              <a:t>(60,4 % des L)</a:t>
            </a:r>
          </a:p>
        </p:txBody>
      </p:sp>
      <p:sp>
        <p:nvSpPr>
          <p:cNvPr id="27" name="ZoneTexte 26">
            <a:extLst>
              <a:ext uri="{FF2B5EF4-FFF2-40B4-BE49-F238E27FC236}">
                <a16:creationId xmlns:a16="http://schemas.microsoft.com/office/drawing/2014/main" id="{B9A780C3-63EA-05D0-8143-C8D2A334E872}"/>
              </a:ext>
            </a:extLst>
          </p:cNvPr>
          <p:cNvSpPr txBox="1"/>
          <p:nvPr/>
        </p:nvSpPr>
        <p:spPr>
          <a:xfrm>
            <a:off x="7574322" y="5634799"/>
            <a:ext cx="1295400" cy="276999"/>
          </a:xfrm>
          <a:prstGeom prst="rect">
            <a:avLst/>
          </a:prstGeom>
          <a:noFill/>
        </p:spPr>
        <p:txBody>
          <a:bodyPr wrap="square">
            <a:spAutoFit/>
          </a:bodyPr>
          <a:lstStyle/>
          <a:p>
            <a:r>
              <a:rPr lang="fr-FR" sz="1200" dirty="0">
                <a:solidFill>
                  <a:schemeClr val="bg1"/>
                </a:solidFill>
              </a:rPr>
              <a:t>(50,9 % des L)</a:t>
            </a:r>
          </a:p>
        </p:txBody>
      </p:sp>
      <p:pic>
        <p:nvPicPr>
          <p:cNvPr id="13" name="Image 12">
            <a:extLst>
              <a:ext uri="{FF2B5EF4-FFF2-40B4-BE49-F238E27FC236}">
                <a16:creationId xmlns:a16="http://schemas.microsoft.com/office/drawing/2014/main" id="{76DFDF33-37FC-23D8-160B-ED9F67CD7A6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802752" y="970967"/>
            <a:ext cx="8281695" cy="5285398"/>
          </a:xfrm>
          <a:prstGeom prst="rect">
            <a:avLst/>
          </a:prstGeom>
        </p:spPr>
      </p:pic>
    </p:spTree>
    <p:extLst>
      <p:ext uri="{BB962C8B-B14F-4D97-AF65-F5344CB8AC3E}">
        <p14:creationId xmlns:p14="http://schemas.microsoft.com/office/powerpoint/2010/main" val="108523387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68EDFA2-DF48-B504-5EC9-F0E845B0C179}"/>
              </a:ext>
            </a:extLst>
          </p:cNvPr>
          <p:cNvSpPr txBox="1"/>
          <p:nvPr/>
        </p:nvSpPr>
        <p:spPr>
          <a:xfrm>
            <a:off x="3220531" y="6481782"/>
            <a:ext cx="5001491" cy="246221"/>
          </a:xfrm>
          <a:prstGeom prst="rect">
            <a:avLst/>
          </a:prstGeom>
          <a:noFill/>
        </p:spPr>
        <p:txBody>
          <a:bodyPr wrap="square">
            <a:spAutoFit/>
          </a:bodyPr>
          <a:lstStyle/>
          <a:p>
            <a:pPr marL="908050" marR="0" lvl="3" indent="0" algn="ctr"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d’après </a:t>
            </a: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A. Deschenes et M. McMahon, 2024</a:t>
            </a: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  - traduction GPT-4o</a:t>
            </a:r>
          </a:p>
        </p:txBody>
      </p:sp>
      <p:sp>
        <p:nvSpPr>
          <p:cNvPr id="10" name="ZoneTexte 9">
            <a:extLst>
              <a:ext uri="{FF2B5EF4-FFF2-40B4-BE49-F238E27FC236}">
                <a16:creationId xmlns:a16="http://schemas.microsoft.com/office/drawing/2014/main" id="{723AA565-813D-0DB2-0E36-F86BF26D4F38}"/>
              </a:ext>
            </a:extLst>
          </p:cNvPr>
          <p:cNvSpPr txBox="1"/>
          <p:nvPr/>
        </p:nvSpPr>
        <p:spPr>
          <a:xfrm>
            <a:off x="3048000" y="3244334"/>
            <a:ext cx="6096000" cy="369332"/>
          </a:xfrm>
          <a:prstGeom prst="rect">
            <a:avLst/>
          </a:prstGeom>
          <a:noFill/>
        </p:spPr>
        <p:txBody>
          <a:bodyPr wrap="square">
            <a:spAutoFit/>
          </a:bodyPr>
          <a:lstStyle/>
          <a:p>
            <a:endParaRPr lang="fr-FR" dirty="0"/>
          </a:p>
        </p:txBody>
      </p:sp>
      <p:sp>
        <p:nvSpPr>
          <p:cNvPr id="26" name="ZoneTexte 25">
            <a:extLst>
              <a:ext uri="{FF2B5EF4-FFF2-40B4-BE49-F238E27FC236}">
                <a16:creationId xmlns:a16="http://schemas.microsoft.com/office/drawing/2014/main" id="{B8BA7300-8D9F-9F6D-6651-6DDAAD6AD214}"/>
              </a:ext>
            </a:extLst>
          </p:cNvPr>
          <p:cNvSpPr txBox="1"/>
          <p:nvPr/>
        </p:nvSpPr>
        <p:spPr>
          <a:xfrm>
            <a:off x="7574322" y="5138350"/>
            <a:ext cx="1295400" cy="276999"/>
          </a:xfrm>
          <a:prstGeom prst="rect">
            <a:avLst/>
          </a:prstGeom>
          <a:noFill/>
        </p:spPr>
        <p:txBody>
          <a:bodyPr wrap="square">
            <a:spAutoFit/>
          </a:bodyPr>
          <a:lstStyle/>
          <a:p>
            <a:r>
              <a:rPr lang="fr-FR" sz="1200" dirty="0">
                <a:solidFill>
                  <a:schemeClr val="bg1"/>
                </a:solidFill>
              </a:rPr>
              <a:t>(60,4 % des L)</a:t>
            </a:r>
          </a:p>
        </p:txBody>
      </p:sp>
      <p:sp>
        <p:nvSpPr>
          <p:cNvPr id="27" name="ZoneTexte 26">
            <a:extLst>
              <a:ext uri="{FF2B5EF4-FFF2-40B4-BE49-F238E27FC236}">
                <a16:creationId xmlns:a16="http://schemas.microsoft.com/office/drawing/2014/main" id="{B9A780C3-63EA-05D0-8143-C8D2A334E872}"/>
              </a:ext>
            </a:extLst>
          </p:cNvPr>
          <p:cNvSpPr txBox="1"/>
          <p:nvPr/>
        </p:nvSpPr>
        <p:spPr>
          <a:xfrm>
            <a:off x="7574322" y="5634799"/>
            <a:ext cx="1295400" cy="276999"/>
          </a:xfrm>
          <a:prstGeom prst="rect">
            <a:avLst/>
          </a:prstGeom>
          <a:noFill/>
        </p:spPr>
        <p:txBody>
          <a:bodyPr wrap="square">
            <a:spAutoFit/>
          </a:bodyPr>
          <a:lstStyle/>
          <a:p>
            <a:r>
              <a:rPr lang="fr-FR" sz="1200" dirty="0">
                <a:solidFill>
                  <a:schemeClr val="bg1"/>
                </a:solidFill>
              </a:rPr>
              <a:t>(50,9 % des L)</a:t>
            </a:r>
          </a:p>
        </p:txBody>
      </p:sp>
      <p:pic>
        <p:nvPicPr>
          <p:cNvPr id="6" name="Image 5">
            <a:extLst>
              <a:ext uri="{FF2B5EF4-FFF2-40B4-BE49-F238E27FC236}">
                <a16:creationId xmlns:a16="http://schemas.microsoft.com/office/drawing/2014/main" id="{E2847EE7-4407-64EB-C7B8-7B5AC00ABB08}"/>
              </a:ext>
            </a:extLst>
          </p:cNvPr>
          <p:cNvPicPr>
            <a:picLocks noChangeAspect="1"/>
          </p:cNvPicPr>
          <p:nvPr/>
        </p:nvPicPr>
        <p:blipFill>
          <a:blip r:embed="rId4"/>
          <a:stretch>
            <a:fillRect/>
          </a:stretch>
        </p:blipFill>
        <p:spPr>
          <a:xfrm>
            <a:off x="324906" y="1854856"/>
            <a:ext cx="11542188" cy="3918442"/>
          </a:xfrm>
          <a:prstGeom prst="rect">
            <a:avLst/>
          </a:prstGeom>
        </p:spPr>
      </p:pic>
    </p:spTree>
    <p:extLst>
      <p:ext uri="{BB962C8B-B14F-4D97-AF65-F5344CB8AC3E}">
        <p14:creationId xmlns:p14="http://schemas.microsoft.com/office/powerpoint/2010/main" val="36967772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1676CE-B3FD-DF2E-1F67-D9170AD49D3C}"/>
              </a:ext>
            </a:extLst>
          </p:cNvPr>
          <p:cNvSpPr>
            <a:spLocks noGrp="1"/>
          </p:cNvSpPr>
          <p:nvPr>
            <p:ph type="title"/>
          </p:nvPr>
        </p:nvSpPr>
        <p:spPr/>
        <p:txBody>
          <a:bodyPr/>
          <a:lstStyle/>
          <a:p>
            <a:r>
              <a:rPr lang="fr-FR" dirty="0"/>
              <a:t>Activité Discussion</a:t>
            </a:r>
          </a:p>
        </p:txBody>
      </p:sp>
      <p:sp>
        <p:nvSpPr>
          <p:cNvPr id="4" name="Espace réservé du contenu 2">
            <a:extLst>
              <a:ext uri="{FF2B5EF4-FFF2-40B4-BE49-F238E27FC236}">
                <a16:creationId xmlns:a16="http://schemas.microsoft.com/office/drawing/2014/main" id="{269FF948-6C77-7465-85C9-BB7DB9DFD0EA}"/>
              </a:ext>
            </a:extLst>
          </p:cNvPr>
          <p:cNvSpPr>
            <a:spLocks noGrp="1"/>
          </p:cNvSpPr>
          <p:nvPr>
            <p:ph idx="1"/>
          </p:nvPr>
        </p:nvSpPr>
        <p:spPr>
          <a:xfrm>
            <a:off x="685801" y="1735015"/>
            <a:ext cx="10131425" cy="4630616"/>
          </a:xfrm>
        </p:spPr>
        <p:txBody>
          <a:bodyPr>
            <a:normAutofit lnSpcReduction="10000"/>
          </a:bodyPr>
          <a:lstStyle/>
          <a:p>
            <a:pPr>
              <a:spcBef>
                <a:spcPts val="400"/>
              </a:spcBef>
            </a:pPr>
            <a:r>
              <a:rPr lang="fr-FR" sz="1800" b="1" dirty="0">
                <a:solidFill>
                  <a:srgbClr val="537FA6"/>
                </a:solidFill>
                <a:effectLst/>
                <a:ea typeface="Times New Roman" panose="02020603050405020304" pitchFamily="18" charset="0"/>
                <a:cs typeface="Times New Roman" panose="02020603050405020304" pitchFamily="18" charset="0"/>
              </a:rPr>
              <a:t>Objectifs</a:t>
            </a:r>
          </a:p>
          <a:p>
            <a:pPr>
              <a:lnSpc>
                <a:spcPct val="115000"/>
              </a:lnSpc>
              <a:spcAft>
                <a:spcPts val="800"/>
              </a:spcAft>
            </a:pPr>
            <a:r>
              <a:rPr lang="fr-FR" sz="1800" dirty="0">
                <a:solidFill>
                  <a:schemeClr val="bg1"/>
                </a:solidFill>
                <a:effectLst/>
                <a:ea typeface="Times New Roman" panose="02020603050405020304" pitchFamily="18" charset="0"/>
                <a:cs typeface="Times New Roman" panose="02020603050405020304" pitchFamily="18" charset="0"/>
              </a:rPr>
              <a:t>(d’après </a:t>
            </a:r>
            <a:r>
              <a:rPr lang="fr-FR" sz="1800" u="sng" dirty="0">
                <a:solidFill>
                  <a:srgbClr val="735032"/>
                </a:solidFill>
                <a:effectLst/>
                <a:ea typeface="Times New Roman" panose="02020603050405020304" pitchFamily="18" charset="0"/>
                <a:cs typeface="Times New Roman" panose="02020603050405020304" pitchFamily="18" charset="0"/>
                <a:hlinkClick r:id="rId3"/>
              </a:rPr>
              <a:t>Université de Bordeaux</a:t>
            </a:r>
            <a:r>
              <a:rPr lang="fr-FR" sz="1800" dirty="0">
                <a:solidFill>
                  <a:schemeClr val="bg1"/>
                </a:solidFill>
                <a:effectLst/>
                <a:ea typeface="Times New Roman" panose="02020603050405020304" pitchFamily="18" charset="0"/>
                <a:cs typeface="Times New Roman" panose="02020603050405020304" pitchFamily="18" charset="0"/>
              </a:rPr>
              <a:t>, 2023)</a:t>
            </a:r>
          </a:p>
          <a:p>
            <a:pPr>
              <a:lnSpc>
                <a:spcPct val="115000"/>
              </a:lnSpc>
              <a:spcAft>
                <a:spcPts val="800"/>
              </a:spcAft>
            </a:pPr>
            <a:r>
              <a:rPr lang="fr-FR" sz="1800" dirty="0">
                <a:solidFill>
                  <a:schemeClr val="bg1"/>
                </a:solidFill>
                <a:effectLst/>
                <a:ea typeface="Times New Roman" panose="02020603050405020304" pitchFamily="18" charset="0"/>
                <a:cs typeface="Times New Roman" panose="02020603050405020304" pitchFamily="18" charset="0"/>
              </a:rPr>
              <a:t>o Analyser de manière critique des concepts</a:t>
            </a:r>
          </a:p>
          <a:p>
            <a:pPr>
              <a:lnSpc>
                <a:spcPct val="115000"/>
              </a:lnSpc>
              <a:spcAft>
                <a:spcPts val="800"/>
              </a:spcAft>
            </a:pPr>
            <a:r>
              <a:rPr lang="fr-FR" sz="1800" dirty="0">
                <a:solidFill>
                  <a:schemeClr val="bg1"/>
                </a:solidFill>
                <a:effectLst/>
                <a:ea typeface="Times New Roman" panose="02020603050405020304" pitchFamily="18" charset="0"/>
                <a:cs typeface="Times New Roman" panose="02020603050405020304" pitchFamily="18" charset="0"/>
              </a:rPr>
              <a:t>o Articuler des idées de façon claire</a:t>
            </a:r>
          </a:p>
          <a:p>
            <a:pPr>
              <a:lnSpc>
                <a:spcPct val="115000"/>
              </a:lnSpc>
              <a:spcAft>
                <a:spcPts val="800"/>
              </a:spcAft>
            </a:pPr>
            <a:r>
              <a:rPr lang="fr-FR" sz="1800" dirty="0">
                <a:solidFill>
                  <a:schemeClr val="bg1"/>
                </a:solidFill>
                <a:effectLst/>
                <a:ea typeface="Times New Roman" panose="02020603050405020304" pitchFamily="18" charset="0"/>
                <a:cs typeface="Times New Roman" panose="02020603050405020304" pitchFamily="18" charset="0"/>
              </a:rPr>
              <a:t>o Formuler des arguments cohérents</a:t>
            </a:r>
          </a:p>
          <a:p>
            <a:pPr>
              <a:lnSpc>
                <a:spcPct val="115000"/>
              </a:lnSpc>
              <a:spcAft>
                <a:spcPts val="800"/>
              </a:spcAft>
            </a:pPr>
            <a:r>
              <a:rPr lang="fr-FR" sz="1800" dirty="0">
                <a:solidFill>
                  <a:schemeClr val="bg1"/>
                </a:solidFill>
                <a:effectLst/>
                <a:ea typeface="Times New Roman" panose="02020603050405020304" pitchFamily="18" charset="0"/>
                <a:cs typeface="Times New Roman" panose="02020603050405020304" pitchFamily="18" charset="0"/>
              </a:rPr>
              <a:t>o Participer à des discussions de manière constructive</a:t>
            </a:r>
          </a:p>
          <a:p>
            <a:pPr>
              <a:lnSpc>
                <a:spcPct val="115000"/>
              </a:lnSpc>
              <a:spcAft>
                <a:spcPts val="800"/>
              </a:spcAft>
            </a:pPr>
            <a:r>
              <a:rPr lang="fr-FR" sz="1800" dirty="0">
                <a:solidFill>
                  <a:schemeClr val="bg1"/>
                </a:solidFill>
                <a:effectLst/>
                <a:ea typeface="Times New Roman" panose="02020603050405020304" pitchFamily="18" charset="0"/>
                <a:cs typeface="Times New Roman" panose="02020603050405020304" pitchFamily="18" charset="0"/>
              </a:rPr>
              <a:t> </a:t>
            </a:r>
          </a:p>
          <a:p>
            <a:pPr>
              <a:spcBef>
                <a:spcPts val="400"/>
              </a:spcBef>
            </a:pPr>
            <a:r>
              <a:rPr lang="fr-FR" sz="1800" b="1" dirty="0">
                <a:solidFill>
                  <a:srgbClr val="537FA6"/>
                </a:solidFill>
                <a:effectLst/>
                <a:ea typeface="Times New Roman" panose="02020603050405020304" pitchFamily="18" charset="0"/>
                <a:cs typeface="Times New Roman" panose="02020603050405020304" pitchFamily="18" charset="0"/>
              </a:rPr>
              <a:t>Descriptif de l’activité</a:t>
            </a:r>
            <a:endParaRPr lang="fr-FR" sz="1800" b="1" dirty="0">
              <a:solidFill>
                <a:schemeClr val="bg1"/>
              </a:solidFill>
              <a:effectLst/>
              <a:ea typeface="Times New Roman" panose="02020603050405020304" pitchFamily="18" charset="0"/>
              <a:cs typeface="Times New Roman" panose="02020603050405020304" pitchFamily="18" charset="0"/>
            </a:endParaRPr>
          </a:p>
          <a:p>
            <a:pPr>
              <a:lnSpc>
                <a:spcPct val="115000"/>
              </a:lnSpc>
              <a:spcAft>
                <a:spcPts val="800"/>
              </a:spcAft>
            </a:pPr>
            <a:r>
              <a:rPr lang="fr-FR" dirty="0">
                <a:solidFill>
                  <a:schemeClr val="bg1"/>
                </a:solidFill>
                <a:cs typeface="Times New Roman" panose="02020603050405020304" pitchFamily="18" charset="0"/>
              </a:rPr>
              <a:t>Vous devez réfléchir en groupes aux changements qu’apporte ou non l’intelligence artificielle et des outils comme ChatGPT aux compétences informationnelles dans l’enseignement supérieur.</a:t>
            </a:r>
          </a:p>
          <a:p>
            <a:pPr>
              <a:lnSpc>
                <a:spcPct val="115000"/>
              </a:lnSpc>
              <a:spcAft>
                <a:spcPts val="800"/>
              </a:spcAft>
            </a:pPr>
            <a:r>
              <a:rPr lang="fr-FR" dirty="0">
                <a:solidFill>
                  <a:schemeClr val="bg1"/>
                </a:solidFill>
                <a:cs typeface="Times New Roman" panose="02020603050405020304" pitchFamily="18" charset="0"/>
              </a:rPr>
              <a:t>Vous êtes répartis en deux groupes. L’un peut s’aider de l’IA pour répondre, l’autre utilise uniquement le dossier documentaire fourni.</a:t>
            </a:r>
            <a:endParaRPr lang="fr-FR" dirty="0"/>
          </a:p>
        </p:txBody>
      </p:sp>
    </p:spTree>
    <p:extLst>
      <p:ext uri="{BB962C8B-B14F-4D97-AF65-F5344CB8AC3E}">
        <p14:creationId xmlns:p14="http://schemas.microsoft.com/office/powerpoint/2010/main" val="320273328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1676CE-B3FD-DF2E-1F67-D9170AD49D3C}"/>
              </a:ext>
            </a:extLst>
          </p:cNvPr>
          <p:cNvSpPr>
            <a:spLocks noGrp="1"/>
          </p:cNvSpPr>
          <p:nvPr>
            <p:ph type="title"/>
          </p:nvPr>
        </p:nvSpPr>
        <p:spPr/>
        <p:txBody>
          <a:bodyPr/>
          <a:lstStyle/>
          <a:p>
            <a:r>
              <a:rPr lang="fr-FR" dirty="0"/>
              <a:t>Activité Discussion</a:t>
            </a:r>
          </a:p>
        </p:txBody>
      </p:sp>
      <p:sp>
        <p:nvSpPr>
          <p:cNvPr id="4" name="Espace réservé du contenu 2">
            <a:extLst>
              <a:ext uri="{FF2B5EF4-FFF2-40B4-BE49-F238E27FC236}">
                <a16:creationId xmlns:a16="http://schemas.microsoft.com/office/drawing/2014/main" id="{269FF948-6C77-7465-85C9-BB7DB9DFD0EA}"/>
              </a:ext>
            </a:extLst>
          </p:cNvPr>
          <p:cNvSpPr>
            <a:spLocks noGrp="1"/>
          </p:cNvSpPr>
          <p:nvPr>
            <p:ph idx="1"/>
          </p:nvPr>
        </p:nvSpPr>
        <p:spPr>
          <a:xfrm>
            <a:off x="685801" y="1735015"/>
            <a:ext cx="10131425" cy="4630616"/>
          </a:xfrm>
        </p:spPr>
        <p:txBody>
          <a:bodyPr>
            <a:normAutofit fontScale="62500" lnSpcReduction="20000"/>
          </a:bodyPr>
          <a:lstStyle/>
          <a:p>
            <a:pPr>
              <a:spcBef>
                <a:spcPts val="400"/>
              </a:spcBef>
            </a:pPr>
            <a:r>
              <a:rPr lang="fr-FR" sz="1800" b="1" dirty="0">
                <a:solidFill>
                  <a:srgbClr val="537FA6"/>
                </a:solidFill>
                <a:effectLst/>
                <a:ea typeface="Times New Roman" panose="02020603050405020304" pitchFamily="18" charset="0"/>
                <a:cs typeface="Times New Roman" panose="02020603050405020304" pitchFamily="18" charset="0"/>
              </a:rPr>
              <a:t>Objectifs</a:t>
            </a:r>
          </a:p>
          <a:p>
            <a:pPr>
              <a:lnSpc>
                <a:spcPct val="115000"/>
              </a:lnSpc>
              <a:spcAft>
                <a:spcPts val="800"/>
              </a:spcAft>
            </a:pPr>
            <a:r>
              <a:rPr lang="fr-FR" sz="1800" dirty="0">
                <a:solidFill>
                  <a:schemeClr val="bg1"/>
                </a:solidFill>
                <a:effectLst/>
                <a:ea typeface="Times New Roman" panose="02020603050405020304" pitchFamily="18" charset="0"/>
                <a:cs typeface="Times New Roman" panose="02020603050405020304" pitchFamily="18" charset="0"/>
              </a:rPr>
              <a:t>(d’après </a:t>
            </a:r>
            <a:r>
              <a:rPr lang="fr-FR" sz="1800" u="sng" dirty="0">
                <a:solidFill>
                  <a:srgbClr val="735032"/>
                </a:solidFill>
                <a:effectLst/>
                <a:ea typeface="Times New Roman" panose="02020603050405020304" pitchFamily="18" charset="0"/>
                <a:cs typeface="Times New Roman" panose="02020603050405020304" pitchFamily="18" charset="0"/>
                <a:hlinkClick r:id="rId3"/>
              </a:rPr>
              <a:t>Université de Bordeaux</a:t>
            </a:r>
            <a:r>
              <a:rPr lang="fr-FR" sz="1800" dirty="0">
                <a:solidFill>
                  <a:schemeClr val="bg1"/>
                </a:solidFill>
                <a:effectLst/>
                <a:ea typeface="Times New Roman" panose="02020603050405020304" pitchFamily="18" charset="0"/>
                <a:cs typeface="Times New Roman" panose="02020603050405020304" pitchFamily="18" charset="0"/>
              </a:rPr>
              <a:t>, 2023)</a:t>
            </a:r>
          </a:p>
          <a:p>
            <a:pPr>
              <a:lnSpc>
                <a:spcPct val="115000"/>
              </a:lnSpc>
              <a:spcAft>
                <a:spcPts val="800"/>
              </a:spcAft>
            </a:pPr>
            <a:r>
              <a:rPr lang="fr-FR" sz="1800" dirty="0">
                <a:solidFill>
                  <a:schemeClr val="bg1"/>
                </a:solidFill>
                <a:effectLst/>
                <a:ea typeface="Times New Roman" panose="02020603050405020304" pitchFamily="18" charset="0"/>
                <a:cs typeface="Times New Roman" panose="02020603050405020304" pitchFamily="18" charset="0"/>
              </a:rPr>
              <a:t>o Analyser de manière critique des concepts</a:t>
            </a:r>
          </a:p>
          <a:p>
            <a:pPr>
              <a:lnSpc>
                <a:spcPct val="115000"/>
              </a:lnSpc>
              <a:spcAft>
                <a:spcPts val="800"/>
              </a:spcAft>
            </a:pPr>
            <a:r>
              <a:rPr lang="fr-FR" sz="1800" dirty="0">
                <a:solidFill>
                  <a:schemeClr val="bg1"/>
                </a:solidFill>
                <a:effectLst/>
                <a:ea typeface="Times New Roman" panose="02020603050405020304" pitchFamily="18" charset="0"/>
                <a:cs typeface="Times New Roman" panose="02020603050405020304" pitchFamily="18" charset="0"/>
              </a:rPr>
              <a:t>o Articuler des idées de façon claire</a:t>
            </a:r>
          </a:p>
          <a:p>
            <a:pPr>
              <a:lnSpc>
                <a:spcPct val="115000"/>
              </a:lnSpc>
              <a:spcAft>
                <a:spcPts val="800"/>
              </a:spcAft>
            </a:pPr>
            <a:r>
              <a:rPr lang="fr-FR" sz="1800" dirty="0">
                <a:solidFill>
                  <a:schemeClr val="bg1"/>
                </a:solidFill>
                <a:effectLst/>
                <a:ea typeface="Times New Roman" panose="02020603050405020304" pitchFamily="18" charset="0"/>
                <a:cs typeface="Times New Roman" panose="02020603050405020304" pitchFamily="18" charset="0"/>
              </a:rPr>
              <a:t>o Formuler des arguments cohérents</a:t>
            </a:r>
          </a:p>
          <a:p>
            <a:pPr>
              <a:lnSpc>
                <a:spcPct val="115000"/>
              </a:lnSpc>
              <a:spcAft>
                <a:spcPts val="800"/>
              </a:spcAft>
            </a:pPr>
            <a:r>
              <a:rPr lang="fr-FR" sz="1800" dirty="0">
                <a:solidFill>
                  <a:schemeClr val="bg1"/>
                </a:solidFill>
                <a:effectLst/>
                <a:ea typeface="Times New Roman" panose="02020603050405020304" pitchFamily="18" charset="0"/>
                <a:cs typeface="Times New Roman" panose="02020603050405020304" pitchFamily="18" charset="0"/>
              </a:rPr>
              <a:t>o Participer à des discussions de manière constructive</a:t>
            </a:r>
          </a:p>
          <a:p>
            <a:pPr>
              <a:lnSpc>
                <a:spcPct val="115000"/>
              </a:lnSpc>
              <a:spcAft>
                <a:spcPts val="800"/>
              </a:spcAft>
            </a:pPr>
            <a:r>
              <a:rPr lang="fr-FR" sz="1800" dirty="0">
                <a:solidFill>
                  <a:schemeClr val="bg1"/>
                </a:solidFill>
                <a:effectLst/>
                <a:ea typeface="Times New Roman" panose="02020603050405020304" pitchFamily="18" charset="0"/>
                <a:cs typeface="Times New Roman" panose="02020603050405020304" pitchFamily="18" charset="0"/>
              </a:rPr>
              <a:t> </a:t>
            </a:r>
          </a:p>
          <a:p>
            <a:pPr>
              <a:spcBef>
                <a:spcPts val="400"/>
              </a:spcBef>
            </a:pPr>
            <a:r>
              <a:rPr lang="fr-FR" sz="1800" b="1" dirty="0">
                <a:solidFill>
                  <a:srgbClr val="537FA6"/>
                </a:solidFill>
                <a:effectLst/>
                <a:ea typeface="Times New Roman" panose="02020603050405020304" pitchFamily="18" charset="0"/>
                <a:cs typeface="Times New Roman" panose="02020603050405020304" pitchFamily="18" charset="0"/>
              </a:rPr>
              <a:t>Descriptif de l’activité</a:t>
            </a:r>
            <a:endParaRPr lang="fr-FR" sz="1800" b="1" dirty="0">
              <a:solidFill>
                <a:schemeClr val="bg1"/>
              </a:solidFill>
              <a:effectLst/>
              <a:ea typeface="Times New Roman" panose="02020603050405020304" pitchFamily="18" charset="0"/>
              <a:cs typeface="Times New Roman" panose="02020603050405020304" pitchFamily="18" charset="0"/>
            </a:endParaRPr>
          </a:p>
          <a:p>
            <a:pPr>
              <a:lnSpc>
                <a:spcPct val="115000"/>
              </a:lnSpc>
              <a:spcAft>
                <a:spcPts val="800"/>
              </a:spcAft>
            </a:pPr>
            <a:r>
              <a:rPr lang="fr-FR" dirty="0">
                <a:solidFill>
                  <a:schemeClr val="bg1"/>
                </a:solidFill>
                <a:cs typeface="Times New Roman" panose="02020603050405020304" pitchFamily="18" charset="0"/>
              </a:rPr>
              <a:t>On vous demande d’intégrer des outils avec de l’IA dans vos formations à la recherche documentaire. </a:t>
            </a:r>
          </a:p>
          <a:p>
            <a:pPr>
              <a:lnSpc>
                <a:spcPct val="115000"/>
              </a:lnSpc>
              <a:spcAft>
                <a:spcPts val="800"/>
              </a:spcAft>
            </a:pPr>
            <a:r>
              <a:rPr lang="fr-FR" dirty="0">
                <a:solidFill>
                  <a:schemeClr val="bg1"/>
                </a:solidFill>
                <a:cs typeface="Times New Roman" panose="02020603050405020304" pitchFamily="18" charset="0"/>
              </a:rPr>
              <a:t>Vous êtes répartis en deux groupes. L’un peut s’aider de l’IA pour mener à bien cette activité, l’autre non.</a:t>
            </a:r>
          </a:p>
          <a:p>
            <a:pPr>
              <a:lnSpc>
                <a:spcPct val="115000"/>
              </a:lnSpc>
              <a:spcAft>
                <a:spcPts val="800"/>
              </a:spcAft>
            </a:pPr>
            <a:endParaRPr lang="fr-FR" dirty="0">
              <a:solidFill>
                <a:schemeClr val="bg1"/>
              </a:solidFill>
              <a:cs typeface="Times New Roman" panose="02020603050405020304" pitchFamily="18" charset="0"/>
            </a:endParaRPr>
          </a:p>
          <a:p>
            <a:pPr>
              <a:lnSpc>
                <a:spcPct val="115000"/>
              </a:lnSpc>
              <a:spcAft>
                <a:spcPts val="800"/>
              </a:spcAft>
            </a:pPr>
            <a:r>
              <a:rPr lang="fr-FR" dirty="0">
                <a:solidFill>
                  <a:schemeClr val="bg1"/>
                </a:solidFill>
                <a:cs typeface="Times New Roman" panose="02020603050405020304" pitchFamily="18" charset="0"/>
              </a:rPr>
              <a:t>Identifiez :</a:t>
            </a:r>
          </a:p>
          <a:p>
            <a:pPr>
              <a:lnSpc>
                <a:spcPct val="115000"/>
              </a:lnSpc>
              <a:spcAft>
                <a:spcPts val="800"/>
              </a:spcAft>
            </a:pPr>
            <a:r>
              <a:rPr lang="fr-FR" dirty="0">
                <a:solidFill>
                  <a:schemeClr val="bg1"/>
                </a:solidFill>
                <a:cs typeface="Times New Roman" panose="02020603050405020304" pitchFamily="18" charset="0"/>
              </a:rPr>
              <a:t>-	Les notions, les outils et les méthodes que vous souhaitez présenter ;</a:t>
            </a:r>
          </a:p>
          <a:p>
            <a:pPr>
              <a:lnSpc>
                <a:spcPct val="115000"/>
              </a:lnSpc>
              <a:spcAft>
                <a:spcPts val="800"/>
              </a:spcAft>
            </a:pPr>
            <a:r>
              <a:rPr lang="fr-FR" dirty="0">
                <a:solidFill>
                  <a:schemeClr val="bg1"/>
                </a:solidFill>
                <a:cs typeface="Times New Roman" panose="02020603050405020304" pitchFamily="18" charset="0"/>
              </a:rPr>
              <a:t>-	Les activités proposées ;</a:t>
            </a:r>
          </a:p>
          <a:p>
            <a:pPr>
              <a:lnSpc>
                <a:spcPct val="115000"/>
              </a:lnSpc>
              <a:spcAft>
                <a:spcPts val="800"/>
              </a:spcAft>
            </a:pPr>
            <a:r>
              <a:rPr lang="fr-FR" dirty="0">
                <a:solidFill>
                  <a:schemeClr val="bg1"/>
                </a:solidFill>
                <a:cs typeface="Times New Roman" panose="02020603050405020304" pitchFamily="18" charset="0"/>
              </a:rPr>
              <a:t>-	Les messages essentiels à faire passer ;</a:t>
            </a:r>
          </a:p>
          <a:p>
            <a:pPr>
              <a:lnSpc>
                <a:spcPct val="115000"/>
              </a:lnSpc>
              <a:spcAft>
                <a:spcPts val="800"/>
              </a:spcAft>
            </a:pPr>
            <a:r>
              <a:rPr lang="fr-FR" dirty="0">
                <a:solidFill>
                  <a:schemeClr val="bg1"/>
                </a:solidFill>
                <a:cs typeface="Times New Roman" panose="02020603050405020304" pitchFamily="18" charset="0"/>
              </a:rPr>
              <a:t>-	Les difficultés anticipées et les points de vigilance.</a:t>
            </a:r>
          </a:p>
        </p:txBody>
      </p:sp>
    </p:spTree>
    <p:extLst>
      <p:ext uri="{BB962C8B-B14F-4D97-AF65-F5344CB8AC3E}">
        <p14:creationId xmlns:p14="http://schemas.microsoft.com/office/powerpoint/2010/main" val="2094397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2F4F168-FD31-4203-A863-55CE34BF8AEA}"/>
              </a:ext>
            </a:extLst>
          </p:cNvPr>
          <p:cNvSpPr/>
          <p:nvPr/>
        </p:nvSpPr>
        <p:spPr>
          <a:xfrm>
            <a:off x="4155300" y="2643791"/>
            <a:ext cx="6540500" cy="2485296"/>
          </a:xfrm>
          <a:prstGeom prst="rect">
            <a:avLst/>
          </a:prstGeom>
        </p:spPr>
        <p:txBody>
          <a:bodyPr wrap="square">
            <a:spAutoFit/>
          </a:bodyPr>
          <a:lstStyle/>
          <a:p>
            <a:pPr marL="165100" lvl="1" indent="-171450">
              <a:spcAft>
                <a:spcPts val="300"/>
              </a:spcAft>
              <a:buFontTx/>
              <a:buChar char="-"/>
              <a:defRPr/>
            </a:pPr>
            <a:r>
              <a:rPr lang="fr-FR" sz="2000" b="1" dirty="0">
                <a:solidFill>
                  <a:srgbClr val="537FA6"/>
                </a:solidFill>
              </a:rPr>
              <a:t>une démocratisation de l’usage des IA génératives</a:t>
            </a:r>
            <a:endParaRPr lang="fr-FR" sz="2000" dirty="0"/>
          </a:p>
          <a:p>
            <a:pPr marL="622300" lvl="2" indent="-171450">
              <a:buFontTx/>
              <a:buChar char="-"/>
              <a:defRPr/>
            </a:pPr>
            <a:r>
              <a:rPr lang="fr-FR" sz="2000" dirty="0"/>
              <a:t>70 % chez les 18-24 ans contre 22 % des 35 ans et +</a:t>
            </a:r>
          </a:p>
          <a:p>
            <a:pPr marL="622300" lvl="2" indent="-171450">
              <a:buFontTx/>
              <a:buChar char="-"/>
              <a:defRPr/>
            </a:pPr>
            <a:r>
              <a:rPr lang="fr-FR" sz="2000" dirty="0"/>
              <a:t>66 % : ChatGPT, 15 % : Gemini</a:t>
            </a:r>
          </a:p>
          <a:p>
            <a:pPr marL="450850" lvl="2">
              <a:defRPr/>
            </a:pPr>
            <a:endParaRPr lang="fr-FR" sz="2000" dirty="0"/>
          </a:p>
          <a:p>
            <a:pPr marL="165100" lvl="1" indent="-171450">
              <a:spcAft>
                <a:spcPts val="300"/>
              </a:spcAft>
              <a:buFontTx/>
              <a:buChar char="-"/>
              <a:defRPr/>
            </a:pPr>
            <a:r>
              <a:rPr lang="fr-FR" sz="2000" b="1" dirty="0">
                <a:solidFill>
                  <a:srgbClr val="537FA6"/>
                </a:solidFill>
              </a:rPr>
              <a:t>avis</a:t>
            </a:r>
          </a:p>
          <a:p>
            <a:pPr marL="622300" lvl="2" indent="-171450">
              <a:buFontTx/>
              <a:buChar char="-"/>
              <a:defRPr/>
            </a:pPr>
            <a:r>
              <a:rPr lang="fr-FR" sz="2000" dirty="0"/>
              <a:t> 38 % de gain perçu de productivité</a:t>
            </a:r>
            <a:br>
              <a:rPr lang="fr-FR" sz="2000" dirty="0"/>
            </a:br>
            <a:endParaRPr lang="fr-FR" sz="2000" dirty="0"/>
          </a:p>
          <a:p>
            <a:pPr marL="908050" lvl="3" algn="r">
              <a:defRPr/>
            </a:pPr>
            <a:r>
              <a:rPr lang="fr-FR" sz="1000" dirty="0">
                <a:hlinkClick r:id="rId3"/>
              </a:rPr>
              <a:t>sondage IFOP-TALAN, 04/2024</a:t>
            </a:r>
            <a:endParaRPr lang="fr-FR" sz="1000" dirty="0"/>
          </a:p>
        </p:txBody>
      </p:sp>
      <p:pic>
        <p:nvPicPr>
          <p:cNvPr id="5" name="Graphique 4" descr="Groupe de personnes">
            <a:extLst>
              <a:ext uri="{FF2B5EF4-FFF2-40B4-BE49-F238E27FC236}">
                <a16:creationId xmlns:a16="http://schemas.microsoft.com/office/drawing/2014/main" id="{396B4591-73A9-4DDE-B878-D5A9A9DA1A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2113" y="2740113"/>
            <a:ext cx="1843900" cy="1843900"/>
          </a:xfrm>
          <a:prstGeom prst="rect">
            <a:avLst/>
          </a:prstGeom>
        </p:spPr>
      </p:pic>
    </p:spTree>
    <p:extLst>
      <p:ext uri="{BB962C8B-B14F-4D97-AF65-F5344CB8AC3E}">
        <p14:creationId xmlns:p14="http://schemas.microsoft.com/office/powerpoint/2010/main" val="3735954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28E68269-4163-A49B-676A-881ABAC1601C}"/>
              </a:ext>
            </a:extLst>
          </p:cNvPr>
          <p:cNvSpPr>
            <a:spLocks noGrp="1"/>
          </p:cNvSpPr>
          <p:nvPr>
            <p:ph type="title"/>
          </p:nvPr>
        </p:nvSpPr>
        <p:spPr/>
        <p:txBody>
          <a:bodyPr>
            <a:normAutofit/>
          </a:bodyPr>
          <a:lstStyle/>
          <a:p>
            <a:r>
              <a:rPr lang="fr-FR" dirty="0">
                <a:solidFill>
                  <a:srgbClr val="D9AD77"/>
                </a:solidFill>
              </a:rPr>
              <a:t>Rechercher, évaluer, citer à l’heure de l’IA générative</a:t>
            </a:r>
          </a:p>
        </p:txBody>
      </p:sp>
      <p:sp>
        <p:nvSpPr>
          <p:cNvPr id="3" name="Espace réservé du contenu 2">
            <a:extLst>
              <a:ext uri="{FF2B5EF4-FFF2-40B4-BE49-F238E27FC236}">
                <a16:creationId xmlns:a16="http://schemas.microsoft.com/office/drawing/2014/main" id="{E24D53B6-B277-9529-B0F1-66C221CB755F}"/>
              </a:ext>
            </a:extLst>
          </p:cNvPr>
          <p:cNvSpPr>
            <a:spLocks noGrp="1"/>
          </p:cNvSpPr>
          <p:nvPr>
            <p:ph idx="1"/>
          </p:nvPr>
        </p:nvSpPr>
        <p:spPr>
          <a:xfrm>
            <a:off x="4451859" y="5316915"/>
            <a:ext cx="3909222" cy="1010299"/>
          </a:xfrm>
        </p:spPr>
        <p:txBody>
          <a:bodyPr>
            <a:normAutofit/>
          </a:bodyPr>
          <a:lstStyle/>
          <a:p>
            <a:pPr marL="0" indent="0" algn="ctr">
              <a:buNone/>
            </a:pPr>
            <a:r>
              <a:rPr lang="fr-FR" sz="2000" dirty="0"/>
              <a:t>compétences informationnelles</a:t>
            </a:r>
          </a:p>
        </p:txBody>
      </p:sp>
      <p:sp>
        <p:nvSpPr>
          <p:cNvPr id="4" name="ZoneTexte 3">
            <a:extLst>
              <a:ext uri="{FF2B5EF4-FFF2-40B4-BE49-F238E27FC236}">
                <a16:creationId xmlns:a16="http://schemas.microsoft.com/office/drawing/2014/main" id="{B6BE5BF3-F907-B43B-90AB-9A8CEDF584CB}"/>
              </a:ext>
            </a:extLst>
          </p:cNvPr>
          <p:cNvSpPr txBox="1"/>
          <p:nvPr/>
        </p:nvSpPr>
        <p:spPr>
          <a:xfrm>
            <a:off x="8929279" y="3406376"/>
            <a:ext cx="2875759" cy="646331"/>
          </a:xfrm>
          <a:prstGeom prst="rect">
            <a:avLst/>
          </a:prstGeom>
          <a:noFill/>
        </p:spPr>
        <p:txBody>
          <a:bodyPr wrap="square">
            <a:spAutoFit/>
          </a:bodyPr>
          <a:lstStyle/>
          <a:p>
            <a:pPr algn="ctr"/>
            <a:r>
              <a:rPr lang="fr-FR" dirty="0"/>
              <a:t>afin de prendre</a:t>
            </a:r>
            <a:br>
              <a:rPr lang="fr-FR" dirty="0"/>
            </a:br>
            <a:r>
              <a:rPr lang="fr-FR" dirty="0"/>
              <a:t> des décisions éclairées</a:t>
            </a:r>
          </a:p>
        </p:txBody>
      </p:sp>
      <p:sp>
        <p:nvSpPr>
          <p:cNvPr id="5" name="ZoneTexte 4">
            <a:extLst>
              <a:ext uri="{FF2B5EF4-FFF2-40B4-BE49-F238E27FC236}">
                <a16:creationId xmlns:a16="http://schemas.microsoft.com/office/drawing/2014/main" id="{51E24DB4-8714-2C2E-C16C-458B64AE591B}"/>
              </a:ext>
            </a:extLst>
          </p:cNvPr>
          <p:cNvSpPr txBox="1"/>
          <p:nvPr/>
        </p:nvSpPr>
        <p:spPr>
          <a:xfrm>
            <a:off x="5397417" y="2937016"/>
            <a:ext cx="2018107" cy="1585049"/>
          </a:xfrm>
          <a:prstGeom prst="rect">
            <a:avLst/>
          </a:prstGeom>
          <a:noFill/>
        </p:spPr>
        <p:txBody>
          <a:bodyPr wrap="square">
            <a:spAutoFit/>
          </a:bodyPr>
          <a:lstStyle/>
          <a:p>
            <a:pPr>
              <a:spcAft>
                <a:spcPts val="1000"/>
              </a:spcAft>
              <a:buClr>
                <a:schemeClr val="tx1"/>
              </a:buClr>
              <a:buSzPct val="100000"/>
            </a:pPr>
            <a:r>
              <a:rPr lang="fr-FR" dirty="0"/>
              <a:t>de manière</a:t>
            </a:r>
          </a:p>
          <a:p>
            <a:pPr indent="-285750">
              <a:spcAft>
                <a:spcPts val="1000"/>
              </a:spcAft>
              <a:buClr>
                <a:schemeClr val="tx1"/>
              </a:buClr>
              <a:buSzPct val="100000"/>
              <a:buFontTx/>
              <a:buChar char="-"/>
            </a:pPr>
            <a:r>
              <a:rPr lang="fr-FR" dirty="0"/>
              <a:t>efficace</a:t>
            </a:r>
          </a:p>
          <a:p>
            <a:pPr indent="-285750">
              <a:spcAft>
                <a:spcPts val="1000"/>
              </a:spcAft>
              <a:buClr>
                <a:schemeClr val="tx1"/>
              </a:buClr>
              <a:buSzPct val="100000"/>
              <a:buFontTx/>
              <a:buChar char="-"/>
            </a:pPr>
            <a:r>
              <a:rPr lang="fr-FR" dirty="0"/>
              <a:t>éthique</a:t>
            </a:r>
          </a:p>
          <a:p>
            <a:pPr indent="-285750">
              <a:spcAft>
                <a:spcPts val="1000"/>
              </a:spcAft>
              <a:buClr>
                <a:schemeClr val="tx1"/>
              </a:buClr>
              <a:buSzPct val="100000"/>
              <a:buFontTx/>
              <a:buChar char="-"/>
            </a:pPr>
            <a:r>
              <a:rPr lang="fr-FR" dirty="0"/>
              <a:t>responsable</a:t>
            </a:r>
          </a:p>
        </p:txBody>
      </p:sp>
      <p:sp>
        <p:nvSpPr>
          <p:cNvPr id="22" name="ZoneTexte 21">
            <a:extLst>
              <a:ext uri="{FF2B5EF4-FFF2-40B4-BE49-F238E27FC236}">
                <a16:creationId xmlns:a16="http://schemas.microsoft.com/office/drawing/2014/main" id="{1CC7071E-F481-D9FC-B632-6E8C3E3053F3}"/>
              </a:ext>
            </a:extLst>
          </p:cNvPr>
          <p:cNvSpPr txBox="1"/>
          <p:nvPr/>
        </p:nvSpPr>
        <p:spPr>
          <a:xfrm>
            <a:off x="906227" y="2342107"/>
            <a:ext cx="3467574" cy="2395528"/>
          </a:xfrm>
          <a:prstGeom prst="rect">
            <a:avLst/>
          </a:prstGeom>
          <a:noFill/>
        </p:spPr>
        <p:txBody>
          <a:bodyPr wrap="square">
            <a:spAutoFit/>
          </a:bodyPr>
          <a:lstStyle/>
          <a:p>
            <a:pPr lvl="0">
              <a:spcAft>
                <a:spcPts val="1000"/>
              </a:spcAft>
              <a:buClr>
                <a:schemeClr val="tx1"/>
              </a:buClr>
              <a:buSzPct val="100000"/>
            </a:pPr>
            <a:r>
              <a:rPr lang="fr-FR" dirty="0"/>
              <a:t>gérer l’information</a:t>
            </a:r>
          </a:p>
          <a:p>
            <a:pPr lvl="0" indent="-285750">
              <a:spcAft>
                <a:spcPts val="1000"/>
              </a:spcAft>
              <a:buClr>
                <a:schemeClr val="tx1"/>
              </a:buClr>
              <a:buSzPct val="100000"/>
              <a:buFontTx/>
              <a:buChar char="-"/>
            </a:pPr>
            <a:r>
              <a:rPr lang="fr-FR" dirty="0"/>
              <a:t> déterminer le besoin</a:t>
            </a:r>
          </a:p>
          <a:p>
            <a:pPr lvl="0" indent="-285750">
              <a:spcAft>
                <a:spcPts val="1000"/>
              </a:spcAft>
              <a:buClr>
                <a:schemeClr val="tx1"/>
              </a:buClr>
              <a:buSzPct val="100000"/>
              <a:buFontTx/>
              <a:buChar char="-"/>
            </a:pPr>
            <a:r>
              <a:rPr lang="fr-FR" dirty="0"/>
              <a:t> trouver</a:t>
            </a:r>
          </a:p>
          <a:p>
            <a:pPr lvl="0" indent="-285750">
              <a:spcAft>
                <a:spcPts val="1000"/>
              </a:spcAft>
              <a:buClr>
                <a:schemeClr val="tx1"/>
              </a:buClr>
              <a:buSzPct val="100000"/>
              <a:buFontTx/>
              <a:buChar char="-"/>
            </a:pPr>
            <a:r>
              <a:rPr lang="fr-FR" dirty="0"/>
              <a:t> évaluer</a:t>
            </a:r>
          </a:p>
          <a:p>
            <a:pPr lvl="0" indent="-285750">
              <a:spcAft>
                <a:spcPts val="1000"/>
              </a:spcAft>
              <a:buClr>
                <a:schemeClr val="tx1"/>
              </a:buClr>
              <a:buSzPct val="100000"/>
              <a:buFontTx/>
              <a:buChar char="-"/>
            </a:pPr>
            <a:r>
              <a:rPr lang="fr-FR" dirty="0"/>
              <a:t> utiliser</a:t>
            </a:r>
          </a:p>
          <a:p>
            <a:pPr lvl="0" indent="-285750">
              <a:spcAft>
                <a:spcPts val="1000"/>
              </a:spcAft>
              <a:buClr>
                <a:schemeClr val="tx1"/>
              </a:buClr>
              <a:buSzPct val="100000"/>
              <a:buFontTx/>
              <a:buChar char="-"/>
            </a:pPr>
            <a:r>
              <a:rPr lang="fr-FR" dirty="0"/>
              <a:t> communiquer</a:t>
            </a:r>
          </a:p>
        </p:txBody>
      </p:sp>
      <p:sp>
        <p:nvSpPr>
          <p:cNvPr id="2" name="Flèche : droite 1">
            <a:extLst>
              <a:ext uri="{FF2B5EF4-FFF2-40B4-BE49-F238E27FC236}">
                <a16:creationId xmlns:a16="http://schemas.microsoft.com/office/drawing/2014/main" id="{AEC95A20-CB72-414D-80EA-B4F6334EE411}"/>
              </a:ext>
            </a:extLst>
          </p:cNvPr>
          <p:cNvSpPr/>
          <p:nvPr/>
        </p:nvSpPr>
        <p:spPr>
          <a:xfrm>
            <a:off x="3669475" y="3539871"/>
            <a:ext cx="1009403" cy="379342"/>
          </a:xfrm>
          <a:prstGeom prst="rightArrow">
            <a:avLst/>
          </a:prstGeom>
          <a:solidFill>
            <a:srgbClr val="D9A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 droite 9">
            <a:extLst>
              <a:ext uri="{FF2B5EF4-FFF2-40B4-BE49-F238E27FC236}">
                <a16:creationId xmlns:a16="http://schemas.microsoft.com/office/drawing/2014/main" id="{CF753806-BABC-4600-8C9D-20C5623D40AC}"/>
              </a:ext>
            </a:extLst>
          </p:cNvPr>
          <p:cNvSpPr/>
          <p:nvPr/>
        </p:nvSpPr>
        <p:spPr>
          <a:xfrm>
            <a:off x="7919876" y="3459916"/>
            <a:ext cx="1009403" cy="379342"/>
          </a:xfrm>
          <a:prstGeom prst="rightArrow">
            <a:avLst/>
          </a:prstGeom>
          <a:solidFill>
            <a:srgbClr val="D9A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520470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72BF485-5F6C-7F08-4869-8AF73C064860}"/>
              </a:ext>
            </a:extLst>
          </p:cNvPr>
          <p:cNvSpPr txBox="1"/>
          <p:nvPr/>
        </p:nvSpPr>
        <p:spPr>
          <a:xfrm>
            <a:off x="5303533" y="6552404"/>
            <a:ext cx="2334357" cy="246221"/>
          </a:xfrm>
          <a:prstGeom prst="rect">
            <a:avLst/>
          </a:prstGeom>
          <a:noFill/>
        </p:spPr>
        <p:txBody>
          <a:bodyPr wrap="square">
            <a:spAutoFit/>
          </a:bodyPr>
          <a:lstStyle/>
          <a:p>
            <a:r>
              <a:rPr lang="fr-FR" sz="1000" b="0" i="0" dirty="0">
                <a:solidFill>
                  <a:srgbClr val="333333"/>
                </a:solidFill>
                <a:effectLst/>
                <a:latin typeface="AkzidenzGroteskBQ-Reg"/>
                <a:hlinkClick r:id="rId3"/>
              </a:rPr>
              <a:t>R. </a:t>
            </a:r>
            <a:r>
              <a:rPr lang="fr-FR" sz="1000" b="0" i="0" dirty="0" err="1">
                <a:solidFill>
                  <a:srgbClr val="333333"/>
                </a:solidFill>
                <a:effectLst/>
                <a:latin typeface="AkzidenzGroteskBQ-Reg"/>
                <a:hlinkClick r:id="rId3"/>
              </a:rPr>
              <a:t>Annapureddy</a:t>
            </a:r>
            <a:r>
              <a:rPr lang="fr-FR" sz="1000" b="0" i="0" dirty="0">
                <a:solidFill>
                  <a:srgbClr val="333333"/>
                </a:solidFill>
                <a:effectLst/>
                <a:latin typeface="AkzidenzGroteskBQ-Reg"/>
                <a:hlinkClick r:id="rId3"/>
              </a:rPr>
              <a:t> et al., 08/2024</a:t>
            </a:r>
            <a:endParaRPr lang="fr-FR" sz="1000" dirty="0"/>
          </a:p>
        </p:txBody>
      </p:sp>
      <p:pic>
        <p:nvPicPr>
          <p:cNvPr id="7" name="Image 6">
            <a:extLst>
              <a:ext uri="{FF2B5EF4-FFF2-40B4-BE49-F238E27FC236}">
                <a16:creationId xmlns:a16="http://schemas.microsoft.com/office/drawing/2014/main" id="{FCBDF404-506C-73CE-E63E-4D040797DC09}"/>
              </a:ext>
            </a:extLst>
          </p:cNvPr>
          <p:cNvPicPr>
            <a:picLocks noChangeAspect="1"/>
          </p:cNvPicPr>
          <p:nvPr/>
        </p:nvPicPr>
        <p:blipFill>
          <a:blip r:embed="rId4"/>
          <a:stretch>
            <a:fillRect/>
          </a:stretch>
        </p:blipFill>
        <p:spPr>
          <a:xfrm>
            <a:off x="3195232" y="351995"/>
            <a:ext cx="5801535" cy="6154009"/>
          </a:xfrm>
          <a:prstGeom prst="rect">
            <a:avLst/>
          </a:prstGeom>
        </p:spPr>
      </p:pic>
    </p:spTree>
    <p:extLst>
      <p:ext uri="{BB962C8B-B14F-4D97-AF65-F5344CB8AC3E}">
        <p14:creationId xmlns:p14="http://schemas.microsoft.com/office/powerpoint/2010/main" val="429487893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ECEEE8C-5EA6-01DD-E317-AF02634F4012}"/>
              </a:ext>
            </a:extLst>
          </p:cNvPr>
          <p:cNvPicPr>
            <a:picLocks noChangeAspect="1"/>
          </p:cNvPicPr>
          <p:nvPr/>
        </p:nvPicPr>
        <p:blipFill>
          <a:blip r:embed="rId3"/>
          <a:stretch>
            <a:fillRect/>
          </a:stretch>
        </p:blipFill>
        <p:spPr>
          <a:xfrm>
            <a:off x="1612732" y="1009035"/>
            <a:ext cx="9233236" cy="5277465"/>
          </a:xfrm>
          <a:prstGeom prst="rect">
            <a:avLst/>
          </a:prstGeom>
        </p:spPr>
      </p:pic>
      <p:sp>
        <p:nvSpPr>
          <p:cNvPr id="7" name="ZoneTexte 6">
            <a:extLst>
              <a:ext uri="{FF2B5EF4-FFF2-40B4-BE49-F238E27FC236}">
                <a16:creationId xmlns:a16="http://schemas.microsoft.com/office/drawing/2014/main" id="{A22C7D8A-95D4-F629-A315-A5603EEE824F}"/>
              </a:ext>
            </a:extLst>
          </p:cNvPr>
          <p:cNvSpPr txBox="1"/>
          <p:nvPr/>
        </p:nvSpPr>
        <p:spPr>
          <a:xfrm>
            <a:off x="5720444" y="6455517"/>
            <a:ext cx="1423306" cy="246221"/>
          </a:xfrm>
          <a:prstGeom prst="rect">
            <a:avLst/>
          </a:prstGeom>
          <a:noFill/>
        </p:spPr>
        <p:txBody>
          <a:bodyPr wrap="square">
            <a:spAutoFit/>
          </a:bodyPr>
          <a:lstStyle/>
          <a:p>
            <a:r>
              <a:rPr lang="fr-FR" sz="1000" dirty="0">
                <a:hlinkClick r:id="rId4"/>
              </a:rPr>
              <a:t>UNESCO, 2024</a:t>
            </a:r>
            <a:endParaRPr lang="fr-FR" sz="1000" dirty="0"/>
          </a:p>
        </p:txBody>
      </p:sp>
    </p:spTree>
    <p:extLst>
      <p:ext uri="{BB962C8B-B14F-4D97-AF65-F5344CB8AC3E}">
        <p14:creationId xmlns:p14="http://schemas.microsoft.com/office/powerpoint/2010/main" val="351354454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A9AAF1E-7B9A-9808-2355-EB8EE83FB785}"/>
              </a:ext>
            </a:extLst>
          </p:cNvPr>
          <p:cNvSpPr>
            <a:spLocks noGrp="1"/>
          </p:cNvSpPr>
          <p:nvPr>
            <p:ph idx="1"/>
          </p:nvPr>
        </p:nvSpPr>
        <p:spPr>
          <a:xfrm>
            <a:off x="903515" y="1575358"/>
            <a:ext cx="10131425" cy="4630616"/>
          </a:xfrm>
        </p:spPr>
        <p:txBody>
          <a:bodyPr>
            <a:normAutofit/>
          </a:bodyPr>
          <a:lstStyle/>
          <a:p>
            <a:pPr marL="0" indent="0">
              <a:buNone/>
            </a:pPr>
            <a:r>
              <a:rPr lang="fr-FR" sz="2400" dirty="0">
                <a:solidFill>
                  <a:srgbClr val="D9AD77"/>
                </a:solidFill>
              </a:rPr>
              <a:t>L’esprit critique</a:t>
            </a:r>
          </a:p>
          <a:p>
            <a:pPr marL="622300" lvl="2" indent="-171450">
              <a:buFontTx/>
              <a:buChar char="-"/>
              <a:defRPr/>
            </a:pPr>
            <a:r>
              <a:rPr lang="fr-FR" sz="2000" dirty="0"/>
              <a:t>évaluer les outils</a:t>
            </a:r>
          </a:p>
          <a:p>
            <a:pPr marL="622300" lvl="2" indent="-171450">
              <a:buFontTx/>
              <a:buChar char="-"/>
              <a:defRPr/>
            </a:pPr>
            <a:r>
              <a:rPr lang="fr-FR" sz="2000" dirty="0"/>
              <a:t>évaluer les résultats</a:t>
            </a:r>
          </a:p>
          <a:p>
            <a:pPr marL="622300" lvl="2" indent="-171450">
              <a:buFontTx/>
              <a:buChar char="-"/>
              <a:defRPr/>
            </a:pPr>
            <a:r>
              <a:rPr lang="fr-FR" sz="2000" dirty="0"/>
              <a:t>évaluer sa démarche</a:t>
            </a:r>
            <a:endParaRPr lang="fr-FR" sz="1800" dirty="0"/>
          </a:p>
        </p:txBody>
      </p:sp>
    </p:spTree>
    <p:extLst>
      <p:ext uri="{BB962C8B-B14F-4D97-AF65-F5344CB8AC3E}">
        <p14:creationId xmlns:p14="http://schemas.microsoft.com/office/powerpoint/2010/main" val="307453799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7215587-30DC-486D-9781-FD0944A90B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04989" y="4339272"/>
            <a:ext cx="9909639" cy="2139043"/>
          </a:xfrm>
          <a:prstGeom prst="rect">
            <a:avLst/>
          </a:prstGeom>
        </p:spPr>
      </p:pic>
      <p:pic>
        <p:nvPicPr>
          <p:cNvPr id="2" name="Image 1">
            <a:extLst>
              <a:ext uri="{FF2B5EF4-FFF2-40B4-BE49-F238E27FC236}">
                <a16:creationId xmlns:a16="http://schemas.microsoft.com/office/drawing/2014/main" id="{898CD1C8-295A-4B83-9D29-6CD0AF7E00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63552" y="80537"/>
            <a:ext cx="9826795" cy="4082765"/>
          </a:xfrm>
          <a:prstGeom prst="rect">
            <a:avLst/>
          </a:prstGeom>
        </p:spPr>
      </p:pic>
      <p:sp>
        <p:nvSpPr>
          <p:cNvPr id="5" name="Rectangle 4">
            <a:extLst>
              <a:ext uri="{FF2B5EF4-FFF2-40B4-BE49-F238E27FC236}">
                <a16:creationId xmlns:a16="http://schemas.microsoft.com/office/drawing/2014/main" id="{14E14314-B727-4EB2-89D9-D65C5EC5FC03}"/>
              </a:ext>
            </a:extLst>
          </p:cNvPr>
          <p:cNvSpPr/>
          <p:nvPr/>
        </p:nvSpPr>
        <p:spPr>
          <a:xfrm>
            <a:off x="5238233" y="6502680"/>
            <a:ext cx="1715534" cy="24622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5"/>
              </a:rPr>
              <a:t>Gemini, </a:t>
            </a:r>
            <a:r>
              <a:rPr kumimoji="0" lang="fr-FR" sz="1000" b="0" i="1" u="none" strike="noStrike" kern="1200" cap="none" spc="0" normalizeH="0" baseline="0" noProof="0" dirty="0">
                <a:ln>
                  <a:noFill/>
                </a:ln>
                <a:solidFill>
                  <a:prstClr val="white"/>
                </a:solidFill>
                <a:effectLst/>
                <a:uLnTx/>
                <a:uFillTx/>
                <a:latin typeface="Calibri" panose="020F0502020204030204"/>
                <a:ea typeface="+mn-ea"/>
                <a:cs typeface="+mn-cs"/>
                <a:hlinkClick r:id="rId5"/>
              </a:rPr>
              <a:t>Questions fréquentes</a:t>
            </a:r>
            <a:endParaRPr kumimoji="0" lang="fr-FR" sz="10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37522DD-6DD5-467F-9A3A-EF674A7ADDE2}"/>
              </a:ext>
            </a:extLst>
          </p:cNvPr>
          <p:cNvSpPr/>
          <p:nvPr/>
        </p:nvSpPr>
        <p:spPr>
          <a:xfrm>
            <a:off x="1573103" y="1823804"/>
            <a:ext cx="3341797" cy="366946"/>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C38424D5-9E85-4972-AE17-11DFF12ACBF4}"/>
              </a:ext>
            </a:extLst>
          </p:cNvPr>
          <p:cNvSpPr/>
          <p:nvPr/>
        </p:nvSpPr>
        <p:spPr>
          <a:xfrm>
            <a:off x="1651659" y="3701270"/>
            <a:ext cx="6273139" cy="366946"/>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657E1265-02B9-4CA1-8E0D-7776EAB796C7}"/>
              </a:ext>
            </a:extLst>
          </p:cNvPr>
          <p:cNvSpPr/>
          <p:nvPr/>
        </p:nvSpPr>
        <p:spPr>
          <a:xfrm>
            <a:off x="7924799" y="3456146"/>
            <a:ext cx="2609851" cy="315754"/>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A73A83AF-F78E-4AB3-BF96-88BF2C22ADBD}"/>
              </a:ext>
            </a:extLst>
          </p:cNvPr>
          <p:cNvSpPr/>
          <p:nvPr/>
        </p:nvSpPr>
        <p:spPr>
          <a:xfrm>
            <a:off x="5134163" y="5444700"/>
            <a:ext cx="5057587" cy="246221"/>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0236484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CFA63D94-3037-A1A5-AC28-7066B40ED1CE}"/>
              </a:ext>
            </a:extLst>
          </p:cNvPr>
          <p:cNvSpPr txBox="1"/>
          <p:nvPr/>
        </p:nvSpPr>
        <p:spPr>
          <a:xfrm>
            <a:off x="5950006" y="6489411"/>
            <a:ext cx="1091296" cy="215444"/>
          </a:xfrm>
          <a:prstGeom prst="rect">
            <a:avLst/>
          </a:prstGeom>
          <a:noFill/>
        </p:spPr>
        <p:txBody>
          <a:bodyPr wrap="square">
            <a:spAutoFit/>
          </a:bodyPr>
          <a:lstStyle/>
          <a:p>
            <a:r>
              <a:rPr lang="fr-FR" sz="800" dirty="0">
                <a:hlinkClick r:id="rId3"/>
              </a:rPr>
              <a:t>source</a:t>
            </a:r>
            <a:endParaRPr lang="fr-FR" sz="800" dirty="0"/>
          </a:p>
        </p:txBody>
      </p:sp>
      <p:pic>
        <p:nvPicPr>
          <p:cNvPr id="3" name="Image 2">
            <a:extLst>
              <a:ext uri="{FF2B5EF4-FFF2-40B4-BE49-F238E27FC236}">
                <a16:creationId xmlns:a16="http://schemas.microsoft.com/office/drawing/2014/main" id="{A3C98CB6-9165-4722-9661-9ED970F1FF1C}"/>
              </a:ext>
            </a:extLst>
          </p:cNvPr>
          <p:cNvPicPr>
            <a:picLocks noChangeAspect="1"/>
          </p:cNvPicPr>
          <p:nvPr/>
        </p:nvPicPr>
        <p:blipFill>
          <a:blip r:embed="rId4"/>
          <a:srcRect l="424"/>
          <a:stretch/>
        </p:blipFill>
        <p:spPr>
          <a:xfrm>
            <a:off x="754380" y="1314451"/>
            <a:ext cx="10728860" cy="4954564"/>
          </a:xfrm>
          <a:prstGeom prst="rect">
            <a:avLst/>
          </a:prstGeom>
        </p:spPr>
      </p:pic>
    </p:spTree>
    <p:extLst>
      <p:ext uri="{BB962C8B-B14F-4D97-AF65-F5344CB8AC3E}">
        <p14:creationId xmlns:p14="http://schemas.microsoft.com/office/powerpoint/2010/main" val="362806499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D277C7B-960F-40E8-9A77-AF6251C6600B}"/>
              </a:ext>
            </a:extLst>
          </p:cNvPr>
          <p:cNvPicPr>
            <a:picLocks noChangeAspect="1"/>
          </p:cNvPicPr>
          <p:nvPr/>
        </p:nvPicPr>
        <p:blipFill>
          <a:blip r:embed="rId3"/>
          <a:stretch>
            <a:fillRect/>
          </a:stretch>
        </p:blipFill>
        <p:spPr>
          <a:xfrm>
            <a:off x="2904770" y="485433"/>
            <a:ext cx="6066372" cy="5839167"/>
          </a:xfrm>
          <a:prstGeom prst="rect">
            <a:avLst/>
          </a:prstGeom>
        </p:spPr>
      </p:pic>
      <p:sp>
        <p:nvSpPr>
          <p:cNvPr id="5" name="Rectangle 4">
            <a:extLst>
              <a:ext uri="{FF2B5EF4-FFF2-40B4-BE49-F238E27FC236}">
                <a16:creationId xmlns:a16="http://schemas.microsoft.com/office/drawing/2014/main" id="{3E599812-4508-4403-9596-C29496B9D8E0}"/>
              </a:ext>
            </a:extLst>
          </p:cNvPr>
          <p:cNvSpPr/>
          <p:nvPr/>
        </p:nvSpPr>
        <p:spPr>
          <a:xfrm>
            <a:off x="5481814" y="6458090"/>
            <a:ext cx="912283" cy="246221"/>
          </a:xfrm>
          <a:prstGeom prst="rect">
            <a:avLst/>
          </a:prstGeom>
        </p:spPr>
        <p:txBody>
          <a:bodyPr wrap="square">
            <a:spAutoFit/>
          </a:bodyPr>
          <a:lstStyle/>
          <a:p>
            <a:r>
              <a:rPr lang="fr-FR" sz="1000" dirty="0" err="1">
                <a:hlinkClick r:id="rId4"/>
              </a:rPr>
              <a:t>GTnum</a:t>
            </a:r>
            <a:r>
              <a:rPr lang="fr-FR" sz="1000" dirty="0">
                <a:hlinkClick r:id="rId4"/>
              </a:rPr>
              <a:t>, 2023</a:t>
            </a:r>
            <a:endParaRPr lang="fr-FR" sz="1000" dirty="0"/>
          </a:p>
        </p:txBody>
      </p:sp>
    </p:spTree>
    <p:extLst>
      <p:ext uri="{BB962C8B-B14F-4D97-AF65-F5344CB8AC3E}">
        <p14:creationId xmlns:p14="http://schemas.microsoft.com/office/powerpoint/2010/main" val="412274363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https://libapps-au.s3-ap-southeast-2.amazonaws.com/accounts/209265/images/original_when_is_it_safe_to_use_chatgpt.jpg">
            <a:extLst>
              <a:ext uri="{FF2B5EF4-FFF2-40B4-BE49-F238E27FC236}">
                <a16:creationId xmlns:a16="http://schemas.microsoft.com/office/drawing/2014/main" id="{87307169-C192-48A9-A062-E1E9355D96ED}"/>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3693319" y="275908"/>
            <a:ext cx="4805362" cy="6319837"/>
          </a:xfrm>
          <a:prstGeom prst="rect">
            <a:avLst/>
          </a:prstGeom>
          <a:noFill/>
          <a:ln>
            <a:noFill/>
          </a:ln>
        </p:spPr>
      </p:pic>
      <p:sp>
        <p:nvSpPr>
          <p:cNvPr id="6" name="Rectangle 5">
            <a:extLst>
              <a:ext uri="{FF2B5EF4-FFF2-40B4-BE49-F238E27FC236}">
                <a16:creationId xmlns:a16="http://schemas.microsoft.com/office/drawing/2014/main" id="{E72497DE-3D95-4F5A-B48F-F0A384591A95}"/>
              </a:ext>
            </a:extLst>
          </p:cNvPr>
          <p:cNvSpPr/>
          <p:nvPr/>
        </p:nvSpPr>
        <p:spPr>
          <a:xfrm>
            <a:off x="5560631" y="6595745"/>
            <a:ext cx="1534886" cy="246221"/>
          </a:xfrm>
          <a:prstGeom prst="rect">
            <a:avLst/>
          </a:prstGeom>
        </p:spPr>
        <p:txBody>
          <a:bodyPr wrap="square">
            <a:spAutoFit/>
          </a:bodyPr>
          <a:lstStyle/>
          <a:p>
            <a:r>
              <a:rPr lang="fr-FR" sz="1000" dirty="0">
                <a:hlinkClick r:id="rId4"/>
              </a:rPr>
              <a:t>A. Tiulkanov, 2023</a:t>
            </a:r>
            <a:endParaRPr lang="fr-FR" sz="1000" dirty="0"/>
          </a:p>
        </p:txBody>
      </p:sp>
    </p:spTree>
    <p:extLst>
      <p:ext uri="{BB962C8B-B14F-4D97-AF65-F5344CB8AC3E}">
        <p14:creationId xmlns:p14="http://schemas.microsoft.com/office/powerpoint/2010/main" val="52034668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A9AAF1E-7B9A-9808-2355-EB8EE83FB785}"/>
              </a:ext>
            </a:extLst>
          </p:cNvPr>
          <p:cNvSpPr>
            <a:spLocks noGrp="1"/>
          </p:cNvSpPr>
          <p:nvPr>
            <p:ph idx="1"/>
          </p:nvPr>
        </p:nvSpPr>
        <p:spPr>
          <a:xfrm>
            <a:off x="903515" y="1575358"/>
            <a:ext cx="10335985" cy="4630616"/>
          </a:xfrm>
        </p:spPr>
        <p:txBody>
          <a:bodyPr>
            <a:normAutofit/>
          </a:bodyPr>
          <a:lstStyle/>
          <a:p>
            <a:pPr marL="0" indent="0">
              <a:buNone/>
            </a:pPr>
            <a:r>
              <a:rPr lang="fr-FR" sz="2400" dirty="0">
                <a:solidFill>
                  <a:srgbClr val="D9AD77"/>
                </a:solidFill>
              </a:rPr>
              <a:t>La culture informationnelle</a:t>
            </a:r>
          </a:p>
          <a:p>
            <a:pPr marL="622300" lvl="2" indent="-171450">
              <a:buFontTx/>
              <a:buChar char="-"/>
              <a:defRPr/>
            </a:pPr>
            <a:r>
              <a:rPr lang="fr-FR" sz="2000" dirty="0"/>
              <a:t>identifier ses propres biais cognitifs (surestimation de ses compétences, argument d’autorité)</a:t>
            </a:r>
          </a:p>
          <a:p>
            <a:pPr marL="622300" lvl="2" indent="-171450">
              <a:buFontTx/>
              <a:buChar char="-"/>
              <a:defRPr/>
            </a:pPr>
            <a:r>
              <a:rPr lang="fr-FR" sz="2000" dirty="0"/>
              <a:t>citer ses sources et éviter le plagiat</a:t>
            </a:r>
          </a:p>
          <a:p>
            <a:pPr marL="622300" lvl="2" indent="-171450">
              <a:buFontTx/>
              <a:buChar char="-"/>
              <a:defRPr/>
            </a:pPr>
            <a:r>
              <a:rPr lang="fr-FR" sz="2000" dirty="0"/>
              <a:t>documenter sa recherche</a:t>
            </a:r>
            <a:endParaRPr lang="fr-FR" sz="1800" dirty="0"/>
          </a:p>
          <a:p>
            <a:pPr marL="622300" lvl="2" indent="-171450">
              <a:buFontTx/>
              <a:buChar char="-"/>
              <a:defRPr/>
            </a:pPr>
            <a:r>
              <a:rPr lang="fr-FR" sz="2000" dirty="0"/>
              <a:t>repérer les productions d’une IA</a:t>
            </a:r>
          </a:p>
        </p:txBody>
      </p:sp>
      <p:pic>
        <p:nvPicPr>
          <p:cNvPr id="4" name="Image 3" descr="Une image contenant noir, obscurité&#10;&#10;Description générée automatiquement">
            <a:extLst>
              <a:ext uri="{FF2B5EF4-FFF2-40B4-BE49-F238E27FC236}">
                <a16:creationId xmlns:a16="http://schemas.microsoft.com/office/drawing/2014/main" id="{955D0FEF-2C70-7E20-6F72-9057853BC25B}"/>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33250" y="3109750"/>
            <a:ext cx="638499" cy="638499"/>
          </a:xfrm>
          <a:prstGeom prst="rect">
            <a:avLst/>
          </a:prstGeom>
        </p:spPr>
      </p:pic>
      <p:pic>
        <p:nvPicPr>
          <p:cNvPr id="5" name="Image 4" descr="Une image contenant noir, obscurité&#10;&#10;Description générée automatiquement">
            <a:extLst>
              <a:ext uri="{FF2B5EF4-FFF2-40B4-BE49-F238E27FC236}">
                <a16:creationId xmlns:a16="http://schemas.microsoft.com/office/drawing/2014/main" id="{B39D2093-5820-E468-403C-5991B81C0518}"/>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33250" y="4153104"/>
            <a:ext cx="638499" cy="638499"/>
          </a:xfrm>
          <a:prstGeom prst="rect">
            <a:avLst/>
          </a:prstGeom>
        </p:spPr>
      </p:pic>
      <p:pic>
        <p:nvPicPr>
          <p:cNvPr id="6" name="Image 5" descr="Une image contenant noir, obscurité&#10;&#10;Description générée automatiquement">
            <a:extLst>
              <a:ext uri="{FF2B5EF4-FFF2-40B4-BE49-F238E27FC236}">
                <a16:creationId xmlns:a16="http://schemas.microsoft.com/office/drawing/2014/main" id="{71EF09E0-94BB-B6C6-1431-D2DE9632FF87}"/>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33249" y="4644142"/>
            <a:ext cx="638499" cy="638499"/>
          </a:xfrm>
          <a:prstGeom prst="rect">
            <a:avLst/>
          </a:prstGeom>
        </p:spPr>
      </p:pic>
    </p:spTree>
    <p:extLst>
      <p:ext uri="{BB962C8B-B14F-4D97-AF65-F5344CB8AC3E}">
        <p14:creationId xmlns:p14="http://schemas.microsoft.com/office/powerpoint/2010/main" val="240005567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F585F3-9BDB-4242-8519-B3A35BE25C7A}"/>
              </a:ext>
            </a:extLst>
          </p:cNvPr>
          <p:cNvSpPr/>
          <p:nvPr/>
        </p:nvSpPr>
        <p:spPr>
          <a:xfrm>
            <a:off x="1822450" y="1289040"/>
            <a:ext cx="9664700" cy="5262979"/>
          </a:xfrm>
          <a:prstGeom prst="rect">
            <a:avLst/>
          </a:prstGeom>
        </p:spPr>
        <p:txBody>
          <a:bodyPr wrap="square">
            <a:spAutoFit/>
          </a:bodyPr>
          <a:lstStyle/>
          <a:p>
            <a:endParaRPr lang="fr-FR" sz="1400" dirty="0"/>
          </a:p>
          <a:p>
            <a:r>
              <a:rPr lang="fr-FR" sz="1400" dirty="0"/>
              <a:t>« Une technique que certains enseignants ont trouvée utile consiste à encourager les élèves à partager des conversations spécifiques de ChatGPT […]/ Cela peut avoir de nombreux avantages :</a:t>
            </a:r>
          </a:p>
          <a:p>
            <a:pPr marL="285750" indent="-285750">
              <a:buFont typeface="Arial" panose="020B0604020202020204" pitchFamily="34" charset="0"/>
              <a:buChar char="•"/>
            </a:pPr>
            <a:r>
              <a:rPr lang="fr-FR" sz="1400" b="1" dirty="0"/>
              <a:t>Montrer leur travail et procéder à une évaluation formative </a:t>
            </a:r>
            <a:r>
              <a:rPr lang="fr-FR" sz="1400" dirty="0"/>
              <a:t>: </a:t>
            </a:r>
          </a:p>
          <a:p>
            <a:pPr marL="742950" lvl="1" indent="-285750">
              <a:buFont typeface="Arial" panose="020B0604020202020204" pitchFamily="34" charset="0"/>
              <a:buChar char="•"/>
            </a:pPr>
            <a:r>
              <a:rPr lang="fr-FR" sz="1400" dirty="0"/>
              <a:t>Les enseignants peuvent analyser les interactions des élèves avec ChatGPT pour observer la pensée critique et les approches de résolution de problèmes.</a:t>
            </a:r>
          </a:p>
          <a:p>
            <a:pPr marL="742950" lvl="1" indent="-285750">
              <a:buFont typeface="Arial" panose="020B0604020202020204" pitchFamily="34" charset="0"/>
              <a:buChar char="•"/>
            </a:pPr>
            <a:r>
              <a:rPr lang="fr-FR" sz="1400" dirty="0"/>
              <a:t>Les liens partagés peuvent permettre aux élèves de revoir le travail des autres, ce qui favorise un environnement de collaboration. </a:t>
            </a:r>
          </a:p>
          <a:p>
            <a:pPr marL="742950" lvl="1" indent="-285750">
              <a:buFont typeface="Arial" panose="020B0604020202020204" pitchFamily="34" charset="0"/>
              <a:buChar char="•"/>
            </a:pPr>
            <a:r>
              <a:rPr lang="fr-FR" sz="1400" dirty="0"/>
              <a:t>En conservant une trace de leurs conversations avec l'IA, les élèves peuvent réfléchir à leurs progrès au fil du temps. Ils peuvent voir comment leurs compétences en matière de questions, d'analyse des réponses et d'intégration des informations se sont développées. Les enseignants peuvent également utiliser ces enregistrements pour fournir un retour d'information personnalisé et soutenir la croissance individuelle.</a:t>
            </a:r>
          </a:p>
          <a:p>
            <a:pPr marL="285750" indent="-285750">
              <a:buFont typeface="Arial" panose="020B0604020202020204" pitchFamily="34" charset="0"/>
              <a:buChar char="•"/>
            </a:pPr>
            <a:r>
              <a:rPr lang="fr-FR" sz="1400" b="1" dirty="0"/>
              <a:t>Maîtrise de l'information et de l'IA </a:t>
            </a:r>
            <a:r>
              <a:rPr lang="fr-FR" sz="1400" dirty="0"/>
              <a:t>:</a:t>
            </a:r>
          </a:p>
          <a:p>
            <a:pPr marL="742950" lvl="1" indent="-285750">
              <a:buFont typeface="Arial" panose="020B0604020202020204" pitchFamily="34" charset="0"/>
              <a:buChar char="•"/>
            </a:pPr>
            <a:r>
              <a:rPr lang="fr-FR" sz="1400" dirty="0"/>
              <a:t>Les élèves peuvent démontrer leur capacité à interagir avec l'IA et leur compréhension des lacunes des systèmes d'IA. Les éducateurs peuvent évaluer la qualité des questions posées, la pertinence des informations obtenues et la manière dont l'élève a compris la nécessité de remettre en question, de revérifier et de prendre en compte les biais potentiels de ces informations.</a:t>
            </a:r>
          </a:p>
          <a:p>
            <a:pPr marL="742950" lvl="1" indent="-285750">
              <a:buFont typeface="Arial" panose="020B0604020202020204" pitchFamily="34" charset="0"/>
              <a:buChar char="•"/>
            </a:pPr>
            <a:r>
              <a:rPr lang="fr-FR" sz="1400" dirty="0"/>
              <a:t>Nous prévoyons un avenir où l'utilisation d'outils d'IA tels que ChatGPT sera courante. Encourager une utilisation responsable aide les étudiants à se préparer à un avenir où ils seront amenés à utiliser l'IA dans différents contextes.</a:t>
            </a:r>
          </a:p>
          <a:p>
            <a:pPr marL="285750" indent="-285750">
              <a:buFont typeface="Arial" panose="020B0604020202020204" pitchFamily="34" charset="0"/>
              <a:buChar char="•"/>
            </a:pPr>
            <a:r>
              <a:rPr lang="fr-FR" sz="1400" b="1" dirty="0"/>
              <a:t>Responsabilisation</a:t>
            </a:r>
            <a:r>
              <a:rPr lang="fr-FR" sz="1400" dirty="0"/>
              <a:t> : Le partage des interactions avec le modèle permet de responsabiliser les élèves quant à la manière dont ils utilisent l'IA dans leur travail. Les enseignants peuvent vérifier que les élèves utilisent l'outil de manière responsable et pertinente, au lieu de se contenter de copier les réponses. »</a:t>
            </a:r>
          </a:p>
          <a:p>
            <a:pPr marL="285750" indent="-285750" algn="r">
              <a:buFont typeface="Arial" panose="020B0604020202020204" pitchFamily="34" charset="0"/>
              <a:buChar char="•"/>
            </a:pPr>
            <a:endParaRPr lang="fr-FR" sz="1400" dirty="0"/>
          </a:p>
          <a:p>
            <a:pPr algn="r"/>
            <a:r>
              <a:rPr lang="fr-FR" sz="1200" dirty="0">
                <a:hlinkClick r:id="rId3"/>
              </a:rPr>
              <a:t>OpenAI, 2023</a:t>
            </a:r>
            <a:r>
              <a:rPr lang="fr-FR" sz="1200" dirty="0"/>
              <a:t>, traduit avec DeepL</a:t>
            </a:r>
          </a:p>
        </p:txBody>
      </p:sp>
      <p:sp>
        <p:nvSpPr>
          <p:cNvPr id="5" name="Rectangle 4">
            <a:extLst>
              <a:ext uri="{FF2B5EF4-FFF2-40B4-BE49-F238E27FC236}">
                <a16:creationId xmlns:a16="http://schemas.microsoft.com/office/drawing/2014/main" id="{8015FBC1-B72D-44F9-B784-A782CE7EDD04}"/>
              </a:ext>
            </a:extLst>
          </p:cNvPr>
          <p:cNvSpPr/>
          <p:nvPr/>
        </p:nvSpPr>
        <p:spPr>
          <a:xfrm>
            <a:off x="558800" y="642709"/>
            <a:ext cx="6985000" cy="646331"/>
          </a:xfrm>
          <a:prstGeom prst="rect">
            <a:avLst/>
          </a:prstGeom>
        </p:spPr>
        <p:txBody>
          <a:bodyPr wrap="square">
            <a:spAutoFit/>
          </a:bodyPr>
          <a:lstStyle/>
          <a:p>
            <a:r>
              <a:rPr lang="en-US" b="1" i="1" dirty="0"/>
              <a:t>How can educators respond to students presenting AI-generated content as their own?</a:t>
            </a:r>
          </a:p>
        </p:txBody>
      </p:sp>
      <p:sp>
        <p:nvSpPr>
          <p:cNvPr id="2" name="Rectangle 1">
            <a:extLst>
              <a:ext uri="{FF2B5EF4-FFF2-40B4-BE49-F238E27FC236}">
                <a16:creationId xmlns:a16="http://schemas.microsoft.com/office/drawing/2014/main" id="{21A60718-9FF9-B250-BFD4-DEFD37F43E8D}"/>
              </a:ext>
            </a:extLst>
          </p:cNvPr>
          <p:cNvSpPr/>
          <p:nvPr/>
        </p:nvSpPr>
        <p:spPr>
          <a:xfrm>
            <a:off x="2641446" y="4894073"/>
            <a:ext cx="8483754" cy="470407"/>
          </a:xfrm>
          <a:prstGeom prst="rect">
            <a:avLst/>
          </a:prstGeom>
          <a:solidFill>
            <a:srgbClr val="AEC3D6">
              <a:alpha val="6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37D5563-306F-66FF-71BE-76F42AECA19E}"/>
              </a:ext>
            </a:extLst>
          </p:cNvPr>
          <p:cNvSpPr/>
          <p:nvPr/>
        </p:nvSpPr>
        <p:spPr>
          <a:xfrm>
            <a:off x="2138526" y="5394960"/>
            <a:ext cx="9123834" cy="646331"/>
          </a:xfrm>
          <a:prstGeom prst="rect">
            <a:avLst/>
          </a:prstGeom>
          <a:solidFill>
            <a:srgbClr val="AEC3D6">
              <a:alpha val="6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921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2F4F168-FD31-4203-A863-55CE34BF8AEA}"/>
              </a:ext>
            </a:extLst>
          </p:cNvPr>
          <p:cNvSpPr/>
          <p:nvPr/>
        </p:nvSpPr>
        <p:spPr>
          <a:xfrm>
            <a:off x="4155300" y="2971800"/>
            <a:ext cx="7141350" cy="1523494"/>
          </a:xfrm>
          <a:prstGeom prst="rect">
            <a:avLst/>
          </a:prstGeom>
        </p:spPr>
        <p:txBody>
          <a:bodyPr wrap="square">
            <a:spAutoFit/>
          </a:bodyPr>
          <a:lstStyle/>
          <a:p>
            <a:pPr marL="165100" lvl="1" indent="-171450">
              <a:spcAft>
                <a:spcPts val="300"/>
              </a:spcAft>
              <a:buFontTx/>
              <a:buChar char="-"/>
              <a:defRPr/>
            </a:pPr>
            <a:r>
              <a:rPr lang="fr-FR" sz="2000" b="1" dirty="0">
                <a:solidFill>
                  <a:srgbClr val="537FA6"/>
                </a:solidFill>
              </a:rPr>
              <a:t>un usage de plus en plus assumé dans le monde de l’entreprise</a:t>
            </a:r>
          </a:p>
          <a:p>
            <a:pPr marL="622300" lvl="2" indent="-171450">
              <a:buClr>
                <a:schemeClr val="tx1"/>
              </a:buClr>
              <a:buFontTx/>
              <a:buChar char="-"/>
              <a:defRPr/>
            </a:pPr>
            <a:r>
              <a:rPr lang="fr-FR" sz="2000" b="1" dirty="0">
                <a:solidFill>
                  <a:srgbClr val="537FA6"/>
                </a:solidFill>
              </a:rPr>
              <a:t> </a:t>
            </a:r>
            <a:r>
              <a:rPr lang="fr-FR" sz="2000" dirty="0"/>
              <a:t>1/3 qui utilisent les IA générale en informent leur N+1</a:t>
            </a:r>
          </a:p>
          <a:p>
            <a:pPr marL="622300" lvl="2" indent="-171450">
              <a:buClr>
                <a:schemeClr val="tx1"/>
              </a:buClr>
              <a:buFontTx/>
              <a:buChar char="-"/>
              <a:defRPr/>
            </a:pPr>
            <a:r>
              <a:rPr lang="fr-FR" sz="2000" dirty="0"/>
              <a:t>la ½ considère que leur entreprise les encourage dans cet usage</a:t>
            </a:r>
          </a:p>
          <a:p>
            <a:pPr marL="908050" lvl="3" algn="r">
              <a:defRPr/>
            </a:pPr>
            <a:r>
              <a:rPr lang="fr-FR" sz="1000" dirty="0">
                <a:hlinkClick r:id="rId3"/>
              </a:rPr>
              <a:t>sondage IFOP-TALAN, 04/2024</a:t>
            </a:r>
            <a:endParaRPr lang="fr-FR" sz="1000" dirty="0"/>
          </a:p>
        </p:txBody>
      </p:sp>
      <p:pic>
        <p:nvPicPr>
          <p:cNvPr id="7" name="Graphique 6" descr="Employé(e) de bureau">
            <a:extLst>
              <a:ext uri="{FF2B5EF4-FFF2-40B4-BE49-F238E27FC236}">
                <a16:creationId xmlns:a16="http://schemas.microsoft.com/office/drawing/2014/main" id="{F542BA20-9EDE-4D02-803B-6BCAD3F16F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71650" y="3257111"/>
            <a:ext cx="914400" cy="914400"/>
          </a:xfrm>
          <a:prstGeom prst="rect">
            <a:avLst/>
          </a:prstGeom>
        </p:spPr>
      </p:pic>
    </p:spTree>
    <p:extLst>
      <p:ext uri="{BB962C8B-B14F-4D97-AF65-F5344CB8AC3E}">
        <p14:creationId xmlns:p14="http://schemas.microsoft.com/office/powerpoint/2010/main" val="74139123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B5E9327-D90F-A0B2-93C2-B8249ECF1D01}"/>
              </a:ext>
            </a:extLst>
          </p:cNvPr>
          <p:cNvPicPr>
            <a:picLocks noChangeAspect="1"/>
          </p:cNvPicPr>
          <p:nvPr/>
        </p:nvPicPr>
        <p:blipFill>
          <a:blip r:embed="rId3"/>
          <a:stretch>
            <a:fillRect/>
          </a:stretch>
        </p:blipFill>
        <p:spPr>
          <a:xfrm>
            <a:off x="777742" y="1020116"/>
            <a:ext cx="10636515" cy="5419622"/>
          </a:xfrm>
          <a:prstGeom prst="rect">
            <a:avLst/>
          </a:prstGeom>
        </p:spPr>
      </p:pic>
      <p:sp>
        <p:nvSpPr>
          <p:cNvPr id="7" name="ZoneTexte 6">
            <a:extLst>
              <a:ext uri="{FF2B5EF4-FFF2-40B4-BE49-F238E27FC236}">
                <a16:creationId xmlns:a16="http://schemas.microsoft.com/office/drawing/2014/main" id="{EFF2BE49-947A-251E-38AC-570ECFE4B401}"/>
              </a:ext>
            </a:extLst>
          </p:cNvPr>
          <p:cNvSpPr txBox="1"/>
          <p:nvPr/>
        </p:nvSpPr>
        <p:spPr>
          <a:xfrm>
            <a:off x="5638800" y="6476052"/>
            <a:ext cx="6096000" cy="276999"/>
          </a:xfrm>
          <a:prstGeom prst="rect">
            <a:avLst/>
          </a:prstGeom>
          <a:noFill/>
        </p:spPr>
        <p:txBody>
          <a:bodyPr wrap="square">
            <a:spAutoFit/>
          </a:bodyPr>
          <a:lstStyle/>
          <a:p>
            <a:r>
              <a:rPr lang="fr-FR" sz="1200" dirty="0">
                <a:hlinkClick r:id="rId4"/>
              </a:rPr>
              <a:t>J. Freeman, 2024</a:t>
            </a:r>
            <a:endParaRPr lang="fr-FR" sz="1200" dirty="0"/>
          </a:p>
        </p:txBody>
      </p:sp>
    </p:spTree>
    <p:extLst>
      <p:ext uri="{BB962C8B-B14F-4D97-AF65-F5344CB8AC3E}">
        <p14:creationId xmlns:p14="http://schemas.microsoft.com/office/powerpoint/2010/main" val="363635524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07FE2CE-6A24-B5BA-3699-11F33F98FC45}"/>
              </a:ext>
            </a:extLst>
          </p:cNvPr>
          <p:cNvPicPr>
            <a:picLocks noChangeAspect="1"/>
          </p:cNvPicPr>
          <p:nvPr/>
        </p:nvPicPr>
        <p:blipFill>
          <a:blip r:embed="rId3"/>
          <a:stretch>
            <a:fillRect/>
          </a:stretch>
        </p:blipFill>
        <p:spPr>
          <a:xfrm>
            <a:off x="1211580" y="692941"/>
            <a:ext cx="9768840" cy="5472118"/>
          </a:xfrm>
          <a:prstGeom prst="rect">
            <a:avLst/>
          </a:prstGeom>
        </p:spPr>
      </p:pic>
      <p:sp>
        <p:nvSpPr>
          <p:cNvPr id="7" name="ZoneTexte 6">
            <a:extLst>
              <a:ext uri="{FF2B5EF4-FFF2-40B4-BE49-F238E27FC236}">
                <a16:creationId xmlns:a16="http://schemas.microsoft.com/office/drawing/2014/main" id="{B3EC3CE5-5381-D5C4-9529-0E91EE08AC06}"/>
              </a:ext>
            </a:extLst>
          </p:cNvPr>
          <p:cNvSpPr txBox="1"/>
          <p:nvPr/>
        </p:nvSpPr>
        <p:spPr>
          <a:xfrm>
            <a:off x="4692928" y="6318549"/>
            <a:ext cx="1931609" cy="246221"/>
          </a:xfrm>
          <a:prstGeom prst="rect">
            <a:avLst/>
          </a:prstGeom>
          <a:noFill/>
        </p:spPr>
        <p:txBody>
          <a:bodyPr wrap="square">
            <a:spAutoFit/>
          </a:bodyPr>
          <a:lstStyle/>
          <a:p>
            <a:r>
              <a:rPr lang="fr-FR" sz="1000" dirty="0">
                <a:hlinkClick r:id="rId4"/>
              </a:rPr>
              <a:t>Université de Lorraine et al., 2024</a:t>
            </a:r>
            <a:endParaRPr lang="fr-FR" sz="1000" dirty="0"/>
          </a:p>
        </p:txBody>
      </p:sp>
    </p:spTree>
    <p:extLst>
      <p:ext uri="{BB962C8B-B14F-4D97-AF65-F5344CB8AC3E}">
        <p14:creationId xmlns:p14="http://schemas.microsoft.com/office/powerpoint/2010/main" val="360423467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D613971-6B8D-442A-B7D4-724C43B90C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92839" y="1199867"/>
            <a:ext cx="8608461" cy="5020615"/>
          </a:xfrm>
          <a:prstGeom prst="rect">
            <a:avLst/>
          </a:prstGeom>
        </p:spPr>
      </p:pic>
      <p:sp>
        <p:nvSpPr>
          <p:cNvPr id="5" name="Rectangle 4">
            <a:extLst>
              <a:ext uri="{FF2B5EF4-FFF2-40B4-BE49-F238E27FC236}">
                <a16:creationId xmlns:a16="http://schemas.microsoft.com/office/drawing/2014/main" id="{87B23C38-3C5C-4FB2-9E37-E126B2E1C8E7}"/>
              </a:ext>
            </a:extLst>
          </p:cNvPr>
          <p:cNvSpPr/>
          <p:nvPr/>
        </p:nvSpPr>
        <p:spPr>
          <a:xfrm>
            <a:off x="9966311" y="6220482"/>
            <a:ext cx="532518" cy="246221"/>
          </a:xfrm>
          <a:prstGeom prst="rect">
            <a:avLst/>
          </a:prstGeom>
        </p:spPr>
        <p:txBody>
          <a:bodyPr wrap="none">
            <a:spAutoFit/>
          </a:bodyPr>
          <a:lstStyle/>
          <a:p>
            <a:r>
              <a:rPr lang="fr-FR" sz="1000" dirty="0">
                <a:hlinkClick r:id="rId4"/>
              </a:rPr>
              <a:t>source</a:t>
            </a:r>
            <a:endParaRPr lang="fr-FR" sz="1000" dirty="0"/>
          </a:p>
        </p:txBody>
      </p:sp>
      <p:sp>
        <p:nvSpPr>
          <p:cNvPr id="6" name="Rectangle 5">
            <a:extLst>
              <a:ext uri="{FF2B5EF4-FFF2-40B4-BE49-F238E27FC236}">
                <a16:creationId xmlns:a16="http://schemas.microsoft.com/office/drawing/2014/main" id="{01CB295F-76F1-4012-91AC-B7A21B788C00}"/>
              </a:ext>
            </a:extLst>
          </p:cNvPr>
          <p:cNvSpPr/>
          <p:nvPr/>
        </p:nvSpPr>
        <p:spPr>
          <a:xfrm>
            <a:off x="3942303" y="3593527"/>
            <a:ext cx="6290267" cy="717216"/>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5734249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B51AA81-DF79-4A68-A0D9-29E12B2AA6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44422" y="359650"/>
            <a:ext cx="5703156" cy="6138699"/>
          </a:xfrm>
          <a:prstGeom prst="rect">
            <a:avLst/>
          </a:prstGeom>
        </p:spPr>
      </p:pic>
      <p:sp>
        <p:nvSpPr>
          <p:cNvPr id="6" name="Rectangle 5">
            <a:extLst>
              <a:ext uri="{FF2B5EF4-FFF2-40B4-BE49-F238E27FC236}">
                <a16:creationId xmlns:a16="http://schemas.microsoft.com/office/drawing/2014/main" id="{3A77C686-CCB9-4375-A82A-F5B959BC1772}"/>
              </a:ext>
            </a:extLst>
          </p:cNvPr>
          <p:cNvSpPr/>
          <p:nvPr/>
        </p:nvSpPr>
        <p:spPr>
          <a:xfrm>
            <a:off x="5536293" y="6498348"/>
            <a:ext cx="1119414" cy="246221"/>
          </a:xfrm>
          <a:prstGeom prst="rect">
            <a:avLst/>
          </a:prstGeom>
        </p:spPr>
        <p:txBody>
          <a:bodyPr wrap="square">
            <a:spAutoFit/>
          </a:bodyPr>
          <a:lstStyle/>
          <a:p>
            <a:r>
              <a:rPr lang="fr-FR" sz="1000" dirty="0">
                <a:hlinkClick r:id="rId4"/>
              </a:rPr>
              <a:t>OpenAI, 2023</a:t>
            </a:r>
            <a:endParaRPr lang="fr-FR" sz="1000" dirty="0"/>
          </a:p>
        </p:txBody>
      </p:sp>
      <p:sp>
        <p:nvSpPr>
          <p:cNvPr id="7" name="Rectangle 6">
            <a:extLst>
              <a:ext uri="{FF2B5EF4-FFF2-40B4-BE49-F238E27FC236}">
                <a16:creationId xmlns:a16="http://schemas.microsoft.com/office/drawing/2014/main" id="{895106DA-63CF-4F45-ACC9-0FFC15C87B5C}"/>
              </a:ext>
            </a:extLst>
          </p:cNvPr>
          <p:cNvSpPr/>
          <p:nvPr/>
        </p:nvSpPr>
        <p:spPr>
          <a:xfrm>
            <a:off x="3244422" y="5528799"/>
            <a:ext cx="5703156" cy="969549"/>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1212797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10844CB-10DE-2C5F-731F-D818F2487AF7}"/>
              </a:ext>
            </a:extLst>
          </p:cNvPr>
          <p:cNvPicPr>
            <a:picLocks noChangeAspect="1"/>
          </p:cNvPicPr>
          <p:nvPr/>
        </p:nvPicPr>
        <p:blipFill>
          <a:blip r:embed="rId3"/>
          <a:srcRect l="1050" t="1513" r="-1"/>
          <a:stretch/>
        </p:blipFill>
        <p:spPr>
          <a:xfrm>
            <a:off x="1220840" y="931858"/>
            <a:ext cx="9750320" cy="5439468"/>
          </a:xfrm>
          <a:prstGeom prst="rect">
            <a:avLst/>
          </a:prstGeom>
        </p:spPr>
      </p:pic>
      <p:sp>
        <p:nvSpPr>
          <p:cNvPr id="7" name="ZoneTexte 6">
            <a:extLst>
              <a:ext uri="{FF2B5EF4-FFF2-40B4-BE49-F238E27FC236}">
                <a16:creationId xmlns:a16="http://schemas.microsoft.com/office/drawing/2014/main" id="{5D625DE7-65B1-32CD-4D20-E897EAC7F046}"/>
              </a:ext>
            </a:extLst>
          </p:cNvPr>
          <p:cNvSpPr txBox="1"/>
          <p:nvPr/>
        </p:nvSpPr>
        <p:spPr>
          <a:xfrm>
            <a:off x="5486398" y="6414423"/>
            <a:ext cx="1596572" cy="247188"/>
          </a:xfrm>
          <a:prstGeom prst="rect">
            <a:avLst/>
          </a:prstGeom>
          <a:noFill/>
        </p:spPr>
        <p:txBody>
          <a:bodyPr wrap="square">
            <a:spAutoFit/>
          </a:bodyPr>
          <a:lstStyle/>
          <a:p>
            <a:r>
              <a:rPr lang="fr-FR" sz="1000" dirty="0">
                <a:hlinkClick r:id="rId4"/>
              </a:rPr>
              <a:t>Collège Montmorency</a:t>
            </a:r>
            <a:endParaRPr lang="fr-FR" sz="1000" dirty="0"/>
          </a:p>
        </p:txBody>
      </p:sp>
    </p:spTree>
    <p:extLst>
      <p:ext uri="{BB962C8B-B14F-4D97-AF65-F5344CB8AC3E}">
        <p14:creationId xmlns:p14="http://schemas.microsoft.com/office/powerpoint/2010/main" val="59565189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2C42F4B-9494-4E25-9E37-A93BE9687D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4804" y="187162"/>
            <a:ext cx="4601074" cy="6483675"/>
          </a:xfrm>
          <a:prstGeom prst="rect">
            <a:avLst/>
          </a:prstGeom>
        </p:spPr>
      </p:pic>
      <p:pic>
        <p:nvPicPr>
          <p:cNvPr id="2" name="Image 1">
            <a:extLst>
              <a:ext uri="{FF2B5EF4-FFF2-40B4-BE49-F238E27FC236}">
                <a16:creationId xmlns:a16="http://schemas.microsoft.com/office/drawing/2014/main" id="{15100FE0-8515-46AC-AB36-9FAE93815CB8}"/>
              </a:ext>
            </a:extLst>
          </p:cNvPr>
          <p:cNvPicPr>
            <a:picLocks noChangeAspect="1"/>
          </p:cNvPicPr>
          <p:nvPr/>
        </p:nvPicPr>
        <p:blipFill>
          <a:blip r:embed="rId4"/>
          <a:stretch>
            <a:fillRect/>
          </a:stretch>
        </p:blipFill>
        <p:spPr>
          <a:xfrm>
            <a:off x="3784079" y="905266"/>
            <a:ext cx="8183117" cy="5401429"/>
          </a:xfrm>
          <a:prstGeom prst="rect">
            <a:avLst/>
          </a:prstGeom>
          <a:effectLst>
            <a:outerShdw blurRad="50800" dist="38100" dir="8100000" algn="tr" rotWithShape="0">
              <a:prstClr val="black">
                <a:alpha val="40000"/>
              </a:prstClr>
            </a:outerShdw>
          </a:effectLst>
        </p:spPr>
      </p:pic>
      <p:sp>
        <p:nvSpPr>
          <p:cNvPr id="8" name="Rectangle 7">
            <a:extLst>
              <a:ext uri="{FF2B5EF4-FFF2-40B4-BE49-F238E27FC236}">
                <a16:creationId xmlns:a16="http://schemas.microsoft.com/office/drawing/2014/main" id="{9C46F0AD-32F4-4ECA-8450-D2EC6F12BA1E}"/>
              </a:ext>
            </a:extLst>
          </p:cNvPr>
          <p:cNvSpPr/>
          <p:nvPr/>
        </p:nvSpPr>
        <p:spPr>
          <a:xfrm>
            <a:off x="7950200" y="6611779"/>
            <a:ext cx="558800" cy="2462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5"/>
              </a:rPr>
              <a:t>source</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CCBEBCD-CEED-477E-A67D-8481D852E914}"/>
              </a:ext>
            </a:extLst>
          </p:cNvPr>
          <p:cNvSpPr/>
          <p:nvPr/>
        </p:nvSpPr>
        <p:spPr>
          <a:xfrm>
            <a:off x="4119726" y="4241242"/>
            <a:ext cx="7472493" cy="674887"/>
          </a:xfrm>
          <a:prstGeom prst="rect">
            <a:avLst/>
          </a:prstGeom>
          <a:solidFill>
            <a:srgbClr val="AEC3D6">
              <a:alpha val="6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25166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43C1EF0-D4C6-D48F-EF3E-4ED27CF05D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9999" y="199046"/>
            <a:ext cx="4547435" cy="6459908"/>
          </a:xfrm>
          <a:prstGeom prst="rect">
            <a:avLst/>
          </a:prstGeom>
        </p:spPr>
      </p:pic>
      <p:pic>
        <p:nvPicPr>
          <p:cNvPr id="5" name="Image 4">
            <a:extLst>
              <a:ext uri="{FF2B5EF4-FFF2-40B4-BE49-F238E27FC236}">
                <a16:creationId xmlns:a16="http://schemas.microsoft.com/office/drawing/2014/main" id="{9ECEB65F-411A-F927-BE2E-84498B028D5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88053" y="1710047"/>
            <a:ext cx="6861565" cy="4063123"/>
          </a:xfrm>
          <a:prstGeom prst="rect">
            <a:avLst/>
          </a:prstGeom>
          <a:effectLst>
            <a:outerShdw blurRad="50800" dist="38100" dir="8100000" algn="tr" rotWithShape="0">
              <a:prstClr val="black">
                <a:alpha val="40000"/>
              </a:prstClr>
            </a:outerShdw>
          </a:effectLst>
        </p:spPr>
      </p:pic>
      <p:sp>
        <p:nvSpPr>
          <p:cNvPr id="9" name="ZoneTexte 8">
            <a:extLst>
              <a:ext uri="{FF2B5EF4-FFF2-40B4-BE49-F238E27FC236}">
                <a16:creationId xmlns:a16="http://schemas.microsoft.com/office/drawing/2014/main" id="{6712EB5E-C11D-D4E0-C59F-B9F66DB7C6E1}"/>
              </a:ext>
            </a:extLst>
          </p:cNvPr>
          <p:cNvSpPr txBox="1"/>
          <p:nvPr/>
        </p:nvSpPr>
        <p:spPr>
          <a:xfrm>
            <a:off x="8618835" y="6535843"/>
            <a:ext cx="730014" cy="246221"/>
          </a:xfrm>
          <a:prstGeom prst="rect">
            <a:avLst/>
          </a:prstGeom>
          <a:noFill/>
        </p:spPr>
        <p:txBody>
          <a:bodyPr wrap="square">
            <a:spAutoFit/>
          </a:bodyPr>
          <a:lstStyle/>
          <a:p>
            <a:r>
              <a:rPr lang="fr-FR" sz="1000" dirty="0">
                <a:hlinkClick r:id="rId5"/>
              </a:rPr>
              <a:t>source</a:t>
            </a:r>
            <a:endParaRPr lang="fr-FR" sz="1000" dirty="0"/>
          </a:p>
        </p:txBody>
      </p:sp>
    </p:spTree>
    <p:extLst>
      <p:ext uri="{BB962C8B-B14F-4D97-AF65-F5344CB8AC3E}">
        <p14:creationId xmlns:p14="http://schemas.microsoft.com/office/powerpoint/2010/main" val="364242784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0739692-F7E5-D643-8AFF-4C93CF4BAB42}"/>
              </a:ext>
            </a:extLst>
          </p:cNvPr>
          <p:cNvPicPr>
            <a:picLocks noChangeAspect="1"/>
          </p:cNvPicPr>
          <p:nvPr/>
        </p:nvPicPr>
        <p:blipFill>
          <a:blip r:embed="rId3"/>
          <a:stretch>
            <a:fillRect/>
          </a:stretch>
        </p:blipFill>
        <p:spPr>
          <a:xfrm>
            <a:off x="1680508" y="1418771"/>
            <a:ext cx="8830983" cy="4397829"/>
          </a:xfrm>
          <a:prstGeom prst="rect">
            <a:avLst/>
          </a:prstGeom>
        </p:spPr>
      </p:pic>
      <p:sp>
        <p:nvSpPr>
          <p:cNvPr id="9" name="ZoneTexte 8">
            <a:extLst>
              <a:ext uri="{FF2B5EF4-FFF2-40B4-BE49-F238E27FC236}">
                <a16:creationId xmlns:a16="http://schemas.microsoft.com/office/drawing/2014/main" id="{52F68385-EE3B-4C6B-BCCD-EA3E2F8A8A1C}"/>
              </a:ext>
            </a:extLst>
          </p:cNvPr>
          <p:cNvSpPr txBox="1"/>
          <p:nvPr/>
        </p:nvSpPr>
        <p:spPr>
          <a:xfrm>
            <a:off x="5297715" y="5962133"/>
            <a:ext cx="2148114" cy="276999"/>
          </a:xfrm>
          <a:prstGeom prst="rect">
            <a:avLst/>
          </a:prstGeom>
          <a:noFill/>
        </p:spPr>
        <p:txBody>
          <a:bodyPr wrap="square">
            <a:spAutoFit/>
          </a:bodyPr>
          <a:lstStyle/>
          <a:p>
            <a:r>
              <a:rPr lang="fr-FR" sz="1200" dirty="0">
                <a:hlinkClick r:id="rId4"/>
              </a:rPr>
              <a:t>Polytechnique Montréal</a:t>
            </a:r>
            <a:endParaRPr lang="fr-FR" sz="1200" dirty="0"/>
          </a:p>
        </p:txBody>
      </p:sp>
    </p:spTree>
    <p:extLst>
      <p:ext uri="{BB962C8B-B14F-4D97-AF65-F5344CB8AC3E}">
        <p14:creationId xmlns:p14="http://schemas.microsoft.com/office/powerpoint/2010/main" val="197789811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BDE8C2-4B20-4C6D-89B8-BC0079328AC6}"/>
              </a:ext>
            </a:extLst>
          </p:cNvPr>
          <p:cNvSpPr/>
          <p:nvPr/>
        </p:nvSpPr>
        <p:spPr>
          <a:xfrm>
            <a:off x="5922630" y="6540044"/>
            <a:ext cx="563526" cy="246221"/>
          </a:xfrm>
          <a:prstGeom prst="rect">
            <a:avLst/>
          </a:prstGeom>
        </p:spPr>
        <p:txBody>
          <a:bodyPr wrap="square">
            <a:spAutoFit/>
          </a:bodyPr>
          <a:lstStyle/>
          <a:p>
            <a:r>
              <a:rPr lang="fr-FR" sz="1000" dirty="0">
                <a:hlinkClick r:id="rId3"/>
              </a:rPr>
              <a:t>source</a:t>
            </a:r>
            <a:endParaRPr lang="fr-FR" sz="1000" dirty="0"/>
          </a:p>
        </p:txBody>
      </p:sp>
      <p:pic>
        <p:nvPicPr>
          <p:cNvPr id="7" name="Image 6">
            <a:extLst>
              <a:ext uri="{FF2B5EF4-FFF2-40B4-BE49-F238E27FC236}">
                <a16:creationId xmlns:a16="http://schemas.microsoft.com/office/drawing/2014/main" id="{377DFFA1-A58A-43D3-9C5C-551D132D00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59181" y="362545"/>
            <a:ext cx="6241475" cy="4653042"/>
          </a:xfrm>
          <a:prstGeom prst="rect">
            <a:avLst/>
          </a:prstGeom>
        </p:spPr>
      </p:pic>
      <p:sp>
        <p:nvSpPr>
          <p:cNvPr id="8" name="Rectangle 7">
            <a:extLst>
              <a:ext uri="{FF2B5EF4-FFF2-40B4-BE49-F238E27FC236}">
                <a16:creationId xmlns:a16="http://schemas.microsoft.com/office/drawing/2014/main" id="{8E82EEF5-2C32-466B-8A9B-ED5F5AF4047F}"/>
              </a:ext>
            </a:extLst>
          </p:cNvPr>
          <p:cNvSpPr/>
          <p:nvPr/>
        </p:nvSpPr>
        <p:spPr>
          <a:xfrm>
            <a:off x="6008538" y="4147217"/>
            <a:ext cx="4572000" cy="2308324"/>
          </a:xfrm>
          <a:prstGeom prst="rect">
            <a:avLst/>
          </a:prstGeom>
          <a:solidFill>
            <a:srgbClr val="000000"/>
          </a:solidFill>
        </p:spPr>
        <p:txBody>
          <a:bodyPr>
            <a:spAutoFit/>
          </a:bodyPr>
          <a:lstStyle/>
          <a:p>
            <a:r>
              <a:rPr lang="en-US" sz="1200" dirty="0"/>
              <a:t>« </a:t>
            </a:r>
            <a:r>
              <a:rPr lang="en-US" sz="1200" i="1" dirty="0"/>
              <a:t>Please note the policy only refers to the writing process, and not to the use of AI tools to analyze and draw insights from data as part of the research process. »</a:t>
            </a:r>
          </a:p>
          <a:p>
            <a:endParaRPr lang="en-US" sz="1200" i="1" dirty="0"/>
          </a:p>
          <a:p>
            <a:r>
              <a:rPr lang="en-US" sz="1200" i="1" dirty="0"/>
              <a:t>« This policy does not relate to tools such as spelling or grammar checkers. In addition, the policy does not cover reference managers that enable authors to collect, organize, annotate, and use references to scholarly articles – such as Mendeley, EndNote, Zotero and others. These tools can be used by authors without disclosure. This policy is specific to AI and AI-assisted tools, such as Large Language Models, which can generate output that may be used to create original content for publication</a:t>
            </a:r>
            <a:r>
              <a:rPr lang="en-US" sz="1200" dirty="0"/>
              <a:t>. »</a:t>
            </a:r>
          </a:p>
        </p:txBody>
      </p:sp>
    </p:spTree>
    <p:extLst>
      <p:ext uri="{BB962C8B-B14F-4D97-AF65-F5344CB8AC3E}">
        <p14:creationId xmlns:p14="http://schemas.microsoft.com/office/powerpoint/2010/main" val="354756680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FA4A6E3-B800-0839-93D4-9B135EF78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13" y="147984"/>
            <a:ext cx="6698033" cy="3281016"/>
          </a:xfrm>
          <a:prstGeom prst="rect">
            <a:avLst/>
          </a:prstGeom>
        </p:spPr>
      </p:pic>
      <p:pic>
        <p:nvPicPr>
          <p:cNvPr id="5" name="Image 4">
            <a:extLst>
              <a:ext uri="{FF2B5EF4-FFF2-40B4-BE49-F238E27FC236}">
                <a16:creationId xmlns:a16="http://schemas.microsoft.com/office/drawing/2014/main" id="{1A20D6F9-C0C2-B989-08E9-F9F5E02BC9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5956" y="1508640"/>
            <a:ext cx="6849431" cy="5201376"/>
          </a:xfrm>
          <a:prstGeom prst="rect">
            <a:avLst/>
          </a:prstGeom>
        </p:spPr>
      </p:pic>
      <p:sp>
        <p:nvSpPr>
          <p:cNvPr id="7" name="ZoneTexte 6">
            <a:extLst>
              <a:ext uri="{FF2B5EF4-FFF2-40B4-BE49-F238E27FC236}">
                <a16:creationId xmlns:a16="http://schemas.microsoft.com/office/drawing/2014/main" id="{A74B3C2E-FC04-7B95-9286-298AA42B518A}"/>
              </a:ext>
            </a:extLst>
          </p:cNvPr>
          <p:cNvSpPr txBox="1"/>
          <p:nvPr/>
        </p:nvSpPr>
        <p:spPr>
          <a:xfrm>
            <a:off x="186613" y="3429001"/>
            <a:ext cx="1616787" cy="246221"/>
          </a:xfrm>
          <a:prstGeom prst="rect">
            <a:avLst/>
          </a:prstGeom>
          <a:noFill/>
        </p:spPr>
        <p:txBody>
          <a:bodyPr wrap="square">
            <a:spAutoFit/>
          </a:bodyPr>
          <a:lstStyle/>
          <a:p>
            <a:r>
              <a:rPr lang="fr-FR" sz="1000" dirty="0">
                <a:hlinkClick r:id="rId5"/>
              </a:rPr>
              <a:t>Polytechnique Montréal</a:t>
            </a:r>
            <a:endParaRPr lang="fr-FR" sz="1000" dirty="0"/>
          </a:p>
        </p:txBody>
      </p:sp>
    </p:spTree>
    <p:extLst>
      <p:ext uri="{BB962C8B-B14F-4D97-AF65-F5344CB8AC3E}">
        <p14:creationId xmlns:p14="http://schemas.microsoft.com/office/powerpoint/2010/main" val="4032028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pic>
        <p:nvPicPr>
          <p:cNvPr id="5" name="Graphique 4" descr="Groupe de personnes">
            <a:extLst>
              <a:ext uri="{FF2B5EF4-FFF2-40B4-BE49-F238E27FC236}">
                <a16:creationId xmlns:a16="http://schemas.microsoft.com/office/drawing/2014/main" id="{396B4591-73A9-4DDE-B878-D5A9A9DA1A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66693" y="2832477"/>
            <a:ext cx="1843900" cy="1843900"/>
          </a:xfrm>
          <a:prstGeom prst="rect">
            <a:avLst/>
          </a:prstGeom>
        </p:spPr>
      </p:pic>
      <p:sp>
        <p:nvSpPr>
          <p:cNvPr id="6" name="Rectangle 5">
            <a:extLst>
              <a:ext uri="{FF2B5EF4-FFF2-40B4-BE49-F238E27FC236}">
                <a16:creationId xmlns:a16="http://schemas.microsoft.com/office/drawing/2014/main" id="{0E882EBD-8531-4776-A393-EA9F7DB10B4F}"/>
              </a:ext>
            </a:extLst>
          </p:cNvPr>
          <p:cNvSpPr/>
          <p:nvPr/>
        </p:nvSpPr>
        <p:spPr>
          <a:xfrm>
            <a:off x="4276726" y="2319941"/>
            <a:ext cx="7000874" cy="2793072"/>
          </a:xfrm>
          <a:prstGeom prst="rect">
            <a:avLst/>
          </a:prstGeom>
        </p:spPr>
        <p:txBody>
          <a:bodyPr wrap="square">
            <a:spAutoFit/>
          </a:bodyPr>
          <a:lstStyle/>
          <a:p>
            <a:pPr marL="165100" lvl="1" indent="-171450">
              <a:spcAft>
                <a:spcPts val="300"/>
              </a:spcAft>
              <a:buFontTx/>
              <a:buChar char="-"/>
              <a:defRPr/>
            </a:pPr>
            <a:r>
              <a:rPr lang="fr-FR" sz="2000" b="1" dirty="0">
                <a:solidFill>
                  <a:srgbClr val="537FA6"/>
                </a:solidFill>
              </a:rPr>
              <a:t>une hausse de l’inquiétude</a:t>
            </a:r>
            <a:endParaRPr lang="fr-FR" sz="2000" dirty="0"/>
          </a:p>
          <a:p>
            <a:pPr marL="622300" lvl="2" indent="-171450">
              <a:buFontTx/>
              <a:buChar char="-"/>
              <a:defRPr/>
            </a:pPr>
            <a:r>
              <a:rPr lang="fr-FR" sz="2000" dirty="0"/>
              <a:t>4/5 des sondés se déclarent inquiets (dont sécurité des données)</a:t>
            </a:r>
          </a:p>
          <a:p>
            <a:pPr marL="450850" lvl="2">
              <a:defRPr/>
            </a:pPr>
            <a:endParaRPr lang="fr-FR" sz="2000" dirty="0"/>
          </a:p>
          <a:p>
            <a:pPr marL="165100" lvl="1" indent="-171450">
              <a:spcAft>
                <a:spcPts val="300"/>
              </a:spcAft>
              <a:buFontTx/>
              <a:buChar char="-"/>
              <a:defRPr/>
            </a:pPr>
            <a:r>
              <a:rPr lang="fr-FR" sz="2000" b="1" dirty="0">
                <a:solidFill>
                  <a:srgbClr val="537FA6"/>
                </a:solidFill>
              </a:rPr>
              <a:t>des besoins en formation ressentis</a:t>
            </a:r>
          </a:p>
          <a:p>
            <a:pPr marL="622300" lvl="2" indent="-171450">
              <a:buFontTx/>
              <a:buChar char="-"/>
              <a:defRPr/>
            </a:pPr>
            <a:r>
              <a:rPr lang="fr-FR" sz="2000" dirty="0"/>
              <a:t> 73% des sondés estiment ne pas avoir les connaissances suffisantes (37 % des utilisateurs des IA)</a:t>
            </a:r>
          </a:p>
          <a:p>
            <a:pPr marL="450850" lvl="2">
              <a:defRPr/>
            </a:pPr>
            <a:endParaRPr lang="fr-FR" sz="2000" dirty="0"/>
          </a:p>
          <a:p>
            <a:pPr marL="908050" lvl="3" algn="r">
              <a:defRPr/>
            </a:pPr>
            <a:r>
              <a:rPr lang="fr-FR" sz="1000" dirty="0">
                <a:hlinkClick r:id="rId5"/>
              </a:rPr>
              <a:t>sondage IFOP-TALAN, 04/2024</a:t>
            </a:r>
            <a:endParaRPr lang="fr-FR" sz="1000" dirty="0"/>
          </a:p>
        </p:txBody>
      </p:sp>
    </p:spTree>
    <p:extLst>
      <p:ext uri="{BB962C8B-B14F-4D97-AF65-F5344CB8AC3E}">
        <p14:creationId xmlns:p14="http://schemas.microsoft.com/office/powerpoint/2010/main" val="64505795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92994C8-59A6-7F51-C3CA-5348466FE5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2910" y="217715"/>
            <a:ext cx="5606520" cy="2448196"/>
          </a:xfrm>
          <a:prstGeom prst="rect">
            <a:avLst/>
          </a:prstGeom>
        </p:spPr>
      </p:pic>
      <p:pic>
        <p:nvPicPr>
          <p:cNvPr id="7" name="Image 6">
            <a:extLst>
              <a:ext uri="{FF2B5EF4-FFF2-40B4-BE49-F238E27FC236}">
                <a16:creationId xmlns:a16="http://schemas.microsoft.com/office/drawing/2014/main" id="{0EFCCF5B-4106-1CEE-BA39-B445173667B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43492"/>
          <a:stretch/>
        </p:blipFill>
        <p:spPr>
          <a:xfrm>
            <a:off x="5225142" y="2478321"/>
            <a:ext cx="6803948" cy="4161964"/>
          </a:xfrm>
          <a:prstGeom prst="rect">
            <a:avLst/>
          </a:prstGeom>
        </p:spPr>
      </p:pic>
      <p:sp>
        <p:nvSpPr>
          <p:cNvPr id="9" name="ZoneTexte 8">
            <a:extLst>
              <a:ext uri="{FF2B5EF4-FFF2-40B4-BE49-F238E27FC236}">
                <a16:creationId xmlns:a16="http://schemas.microsoft.com/office/drawing/2014/main" id="{95F41908-5B4E-CC4F-25D3-B2CF9B848BCE}"/>
              </a:ext>
            </a:extLst>
          </p:cNvPr>
          <p:cNvSpPr txBox="1"/>
          <p:nvPr/>
        </p:nvSpPr>
        <p:spPr>
          <a:xfrm>
            <a:off x="4376057" y="6532563"/>
            <a:ext cx="6096000" cy="215444"/>
          </a:xfrm>
          <a:prstGeom prst="rect">
            <a:avLst/>
          </a:prstGeom>
          <a:noFill/>
        </p:spPr>
        <p:txBody>
          <a:bodyPr wrap="square">
            <a:spAutoFit/>
          </a:bodyPr>
          <a:lstStyle/>
          <a:p>
            <a:r>
              <a:rPr lang="fr-FR" sz="800" dirty="0">
                <a:hlinkClick r:id="rId5"/>
              </a:rPr>
              <a:t>UQAM, 2023</a:t>
            </a:r>
            <a:endParaRPr lang="fr-FR" sz="800" dirty="0"/>
          </a:p>
        </p:txBody>
      </p:sp>
    </p:spTree>
    <p:extLst>
      <p:ext uri="{BB962C8B-B14F-4D97-AF65-F5344CB8AC3E}">
        <p14:creationId xmlns:p14="http://schemas.microsoft.com/office/powerpoint/2010/main" val="278713136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pture d'écran : voir légende">
            <a:extLst>
              <a:ext uri="{FF2B5EF4-FFF2-40B4-BE49-F238E27FC236}">
                <a16:creationId xmlns:a16="http://schemas.microsoft.com/office/drawing/2014/main" id="{667480AA-067B-4645-BB85-2B466B43240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10255" y="2263148"/>
            <a:ext cx="5499235" cy="374244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1519954-6DA8-4880-83B5-DA0D74F87FCF}"/>
              </a:ext>
            </a:extLst>
          </p:cNvPr>
          <p:cNvSpPr/>
          <p:nvPr/>
        </p:nvSpPr>
        <p:spPr>
          <a:xfrm>
            <a:off x="11463465" y="5955486"/>
            <a:ext cx="532518" cy="246221"/>
          </a:xfrm>
          <a:prstGeom prst="rect">
            <a:avLst/>
          </a:prstGeom>
        </p:spPr>
        <p:txBody>
          <a:bodyPr wrap="none">
            <a:spAutoFit/>
          </a:bodyPr>
          <a:lstStyle/>
          <a:p>
            <a:r>
              <a:rPr lang="fr-FR" sz="1000" dirty="0">
                <a:hlinkClick r:id="rId4"/>
              </a:rPr>
              <a:t>source</a:t>
            </a:r>
            <a:endParaRPr lang="fr-FR" sz="1000" dirty="0"/>
          </a:p>
        </p:txBody>
      </p:sp>
      <p:pic>
        <p:nvPicPr>
          <p:cNvPr id="2" name="Image 1">
            <a:extLst>
              <a:ext uri="{FF2B5EF4-FFF2-40B4-BE49-F238E27FC236}">
                <a16:creationId xmlns:a16="http://schemas.microsoft.com/office/drawing/2014/main" id="{2F98D183-F7EB-4412-ABAE-49903380CC9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0247" y="3643471"/>
            <a:ext cx="6259208" cy="1477329"/>
          </a:xfrm>
          <a:prstGeom prst="rect">
            <a:avLst/>
          </a:prstGeom>
        </p:spPr>
      </p:pic>
      <p:sp>
        <p:nvSpPr>
          <p:cNvPr id="7" name="Rectangle 6">
            <a:extLst>
              <a:ext uri="{FF2B5EF4-FFF2-40B4-BE49-F238E27FC236}">
                <a16:creationId xmlns:a16="http://schemas.microsoft.com/office/drawing/2014/main" id="{96CFE06D-1A5F-47CB-858D-F341FCC01D68}"/>
              </a:ext>
            </a:extLst>
          </p:cNvPr>
          <p:cNvSpPr/>
          <p:nvPr/>
        </p:nvSpPr>
        <p:spPr>
          <a:xfrm>
            <a:off x="5915151" y="5120800"/>
            <a:ext cx="532518" cy="246221"/>
          </a:xfrm>
          <a:prstGeom prst="rect">
            <a:avLst/>
          </a:prstGeom>
        </p:spPr>
        <p:txBody>
          <a:bodyPr wrap="none">
            <a:spAutoFit/>
          </a:bodyPr>
          <a:lstStyle/>
          <a:p>
            <a:r>
              <a:rPr lang="fr-FR" sz="1000" dirty="0">
                <a:hlinkClick r:id="rId6"/>
              </a:rPr>
              <a:t>source</a:t>
            </a:r>
            <a:endParaRPr lang="fr-FR" sz="1000" dirty="0"/>
          </a:p>
        </p:txBody>
      </p:sp>
    </p:spTree>
    <p:extLst>
      <p:ext uri="{BB962C8B-B14F-4D97-AF65-F5344CB8AC3E}">
        <p14:creationId xmlns:p14="http://schemas.microsoft.com/office/powerpoint/2010/main" val="188850350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E4B5E8A-4CF7-9F3A-7B0C-F5A859DBBA77}"/>
              </a:ext>
            </a:extLst>
          </p:cNvPr>
          <p:cNvSpPr txBox="1"/>
          <p:nvPr/>
        </p:nvSpPr>
        <p:spPr>
          <a:xfrm>
            <a:off x="5918200" y="6461612"/>
            <a:ext cx="1917700" cy="261610"/>
          </a:xfrm>
          <a:prstGeom prst="rect">
            <a:avLst/>
          </a:prstGeom>
          <a:noFill/>
        </p:spPr>
        <p:txBody>
          <a:bodyPr wrap="square">
            <a:spAutoFit/>
          </a:bodyPr>
          <a:lstStyle/>
          <a:p>
            <a:r>
              <a:rPr lang="fr-FR" sz="1100" b="0" i="0" u="none" strike="noStrike" baseline="0" dirty="0">
                <a:latin typeface="Calibri Light" panose="020F0302020204030204" pitchFamily="34" charset="0"/>
                <a:hlinkClick r:id="rId3"/>
              </a:rPr>
              <a:t>https://ai-cards.org/</a:t>
            </a:r>
            <a:r>
              <a:rPr lang="fr-FR" sz="1100" b="0" i="0" u="none" strike="noStrike" baseline="0" dirty="0">
                <a:latin typeface="Calibri Light" panose="020F0302020204030204" pitchFamily="34" charset="0"/>
              </a:rPr>
              <a:t>  </a:t>
            </a:r>
            <a:endParaRPr lang="fr-FR" sz="1100" dirty="0"/>
          </a:p>
        </p:txBody>
      </p:sp>
      <p:sp>
        <p:nvSpPr>
          <p:cNvPr id="6" name="ZoneTexte 5">
            <a:extLst>
              <a:ext uri="{FF2B5EF4-FFF2-40B4-BE49-F238E27FC236}">
                <a16:creationId xmlns:a16="http://schemas.microsoft.com/office/drawing/2014/main" id="{D2B79BD9-7E51-EA25-859B-05FF51058E4B}"/>
              </a:ext>
            </a:extLst>
          </p:cNvPr>
          <p:cNvSpPr txBox="1"/>
          <p:nvPr/>
        </p:nvSpPr>
        <p:spPr>
          <a:xfrm>
            <a:off x="1143000" y="1046311"/>
            <a:ext cx="6096000" cy="307777"/>
          </a:xfrm>
          <a:prstGeom prst="rect">
            <a:avLst/>
          </a:prstGeom>
          <a:noFill/>
        </p:spPr>
        <p:txBody>
          <a:bodyPr wrap="square">
            <a:spAutoFit/>
          </a:bodyPr>
          <a:lstStyle/>
          <a:p>
            <a:r>
              <a:rPr lang="fr-FR" sz="1400" b="0" i="0" u="none" strike="noStrike" baseline="0" dirty="0">
                <a:latin typeface="Calibri Light" panose="020F0302020204030204" pitchFamily="34" charset="0"/>
              </a:rPr>
              <a:t>ex. de déclaration d’IA</a:t>
            </a:r>
            <a:endParaRPr lang="fr-FR" sz="1400" dirty="0"/>
          </a:p>
        </p:txBody>
      </p:sp>
      <p:pic>
        <p:nvPicPr>
          <p:cNvPr id="8" name="Image 7">
            <a:extLst>
              <a:ext uri="{FF2B5EF4-FFF2-40B4-BE49-F238E27FC236}">
                <a16:creationId xmlns:a16="http://schemas.microsoft.com/office/drawing/2014/main" id="{C010774B-2E20-C7A5-284A-903C9470B39D}"/>
              </a:ext>
            </a:extLst>
          </p:cNvPr>
          <p:cNvPicPr>
            <a:picLocks noChangeAspect="1"/>
          </p:cNvPicPr>
          <p:nvPr/>
        </p:nvPicPr>
        <p:blipFill>
          <a:blip r:embed="rId4"/>
          <a:stretch>
            <a:fillRect/>
          </a:stretch>
        </p:blipFill>
        <p:spPr>
          <a:xfrm>
            <a:off x="1079500" y="1540060"/>
            <a:ext cx="5016500" cy="4641674"/>
          </a:xfrm>
          <a:prstGeom prst="rect">
            <a:avLst/>
          </a:prstGeom>
        </p:spPr>
      </p:pic>
      <p:pic>
        <p:nvPicPr>
          <p:cNvPr id="10" name="Image 9">
            <a:extLst>
              <a:ext uri="{FF2B5EF4-FFF2-40B4-BE49-F238E27FC236}">
                <a16:creationId xmlns:a16="http://schemas.microsoft.com/office/drawing/2014/main" id="{90227F5C-2790-1CD0-497B-31599258CA1D}"/>
              </a:ext>
            </a:extLst>
          </p:cNvPr>
          <p:cNvPicPr>
            <a:picLocks noChangeAspect="1"/>
          </p:cNvPicPr>
          <p:nvPr/>
        </p:nvPicPr>
        <p:blipFill>
          <a:blip r:embed="rId5"/>
          <a:stretch>
            <a:fillRect/>
          </a:stretch>
        </p:blipFill>
        <p:spPr>
          <a:xfrm>
            <a:off x="6813550" y="2222368"/>
            <a:ext cx="4658375" cy="3277057"/>
          </a:xfrm>
          <a:prstGeom prst="rect">
            <a:avLst/>
          </a:prstGeom>
        </p:spPr>
      </p:pic>
    </p:spTree>
    <p:extLst>
      <p:ext uri="{BB962C8B-B14F-4D97-AF65-F5344CB8AC3E}">
        <p14:creationId xmlns:p14="http://schemas.microsoft.com/office/powerpoint/2010/main" val="114469753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9603D32-E4BB-797E-6F83-5310B7BF2B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934"/>
          <a:stretch/>
        </p:blipFill>
        <p:spPr bwMode="auto">
          <a:xfrm>
            <a:off x="6886273" y="3544752"/>
            <a:ext cx="3431292" cy="2390775"/>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ABA8BADB-952D-7078-95FE-69919A6A05EE}"/>
              </a:ext>
            </a:extLst>
          </p:cNvPr>
          <p:cNvSpPr txBox="1"/>
          <p:nvPr/>
        </p:nvSpPr>
        <p:spPr>
          <a:xfrm>
            <a:off x="8206499" y="5935527"/>
            <a:ext cx="2620387" cy="246221"/>
          </a:xfrm>
          <a:prstGeom prst="rect">
            <a:avLst/>
          </a:prstGeom>
          <a:noFill/>
        </p:spPr>
        <p:txBody>
          <a:bodyPr wrap="square">
            <a:spAutoFit/>
          </a:bodyPr>
          <a:lstStyle/>
          <a:p>
            <a:r>
              <a:rPr lang="fr-FR" sz="1000" dirty="0">
                <a:hlinkClick r:id="rId4"/>
              </a:rPr>
              <a:t>M. Peters, 2023</a:t>
            </a:r>
            <a:endParaRPr lang="fr-FR" sz="1000" dirty="0"/>
          </a:p>
        </p:txBody>
      </p:sp>
      <p:pic>
        <p:nvPicPr>
          <p:cNvPr id="6" name="Picture 2">
            <a:extLst>
              <a:ext uri="{FF2B5EF4-FFF2-40B4-BE49-F238E27FC236}">
                <a16:creationId xmlns:a16="http://schemas.microsoft.com/office/drawing/2014/main" id="{37834E44-3A5C-1A57-ECF2-11BB62FCF0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4897"/>
          <a:stretch/>
        </p:blipFill>
        <p:spPr bwMode="auto">
          <a:xfrm>
            <a:off x="6186525" y="1661864"/>
            <a:ext cx="4830789" cy="18129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D3275EA-8462-DB6B-7F3F-BE8AEBDCC29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741" r="31076"/>
          <a:stretch/>
        </p:blipFill>
        <p:spPr bwMode="auto">
          <a:xfrm>
            <a:off x="1502271" y="1661864"/>
            <a:ext cx="2587558" cy="394335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37E3FFF9-45FB-B9FC-8D64-6B7D85B50DC9}"/>
              </a:ext>
            </a:extLst>
          </p:cNvPr>
          <p:cNvSpPr txBox="1"/>
          <p:nvPr/>
        </p:nvSpPr>
        <p:spPr>
          <a:xfrm>
            <a:off x="1982824" y="5601174"/>
            <a:ext cx="2107005" cy="246221"/>
          </a:xfrm>
          <a:prstGeom prst="rect">
            <a:avLst/>
          </a:prstGeom>
          <a:noFill/>
        </p:spPr>
        <p:txBody>
          <a:bodyPr wrap="square">
            <a:spAutoFit/>
          </a:bodyPr>
          <a:lstStyle/>
          <a:p>
            <a:r>
              <a:rPr lang="fr-FR" sz="1000" dirty="0">
                <a:hlinkClick r:id="rId6"/>
              </a:rPr>
              <a:t>Label Fabrication humaine</a:t>
            </a:r>
            <a:endParaRPr lang="fr-FR" sz="1000" dirty="0"/>
          </a:p>
        </p:txBody>
      </p:sp>
      <p:sp>
        <p:nvSpPr>
          <p:cNvPr id="3" name="ZoneTexte 2">
            <a:extLst>
              <a:ext uri="{FF2B5EF4-FFF2-40B4-BE49-F238E27FC236}">
                <a16:creationId xmlns:a16="http://schemas.microsoft.com/office/drawing/2014/main" id="{97057345-CD5B-2E0A-7F10-43460A199CF2}"/>
              </a:ext>
            </a:extLst>
          </p:cNvPr>
          <p:cNvSpPr txBox="1"/>
          <p:nvPr/>
        </p:nvSpPr>
        <p:spPr>
          <a:xfrm>
            <a:off x="1143000" y="1046311"/>
            <a:ext cx="6096000" cy="307777"/>
          </a:xfrm>
          <a:prstGeom prst="rect">
            <a:avLst/>
          </a:prstGeom>
          <a:noFill/>
        </p:spPr>
        <p:txBody>
          <a:bodyPr wrap="square">
            <a:spAutoFit/>
          </a:bodyPr>
          <a:lstStyle/>
          <a:p>
            <a:r>
              <a:rPr lang="fr-FR" sz="1400" b="0" i="0" u="none" strike="noStrike" baseline="0" dirty="0">
                <a:latin typeface="Calibri Light" panose="020F0302020204030204" pitchFamily="34" charset="0"/>
              </a:rPr>
              <a:t>ex. de déclaration d’IA</a:t>
            </a:r>
            <a:endParaRPr lang="fr-FR" sz="1400" dirty="0"/>
          </a:p>
        </p:txBody>
      </p:sp>
    </p:spTree>
    <p:extLst>
      <p:ext uri="{BB962C8B-B14F-4D97-AF65-F5344CB8AC3E}">
        <p14:creationId xmlns:p14="http://schemas.microsoft.com/office/powerpoint/2010/main" val="122977504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AE97BEA-79F7-A04B-8580-525EAC42397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12456" y="472304"/>
            <a:ext cx="5375811" cy="5913392"/>
          </a:xfrm>
          <a:prstGeom prst="rect">
            <a:avLst/>
          </a:prstGeom>
          <a:noFill/>
          <a:ln>
            <a:noFill/>
          </a:ln>
        </p:spPr>
      </p:pic>
      <p:sp>
        <p:nvSpPr>
          <p:cNvPr id="6" name="ZoneTexte 5">
            <a:extLst>
              <a:ext uri="{FF2B5EF4-FFF2-40B4-BE49-F238E27FC236}">
                <a16:creationId xmlns:a16="http://schemas.microsoft.com/office/drawing/2014/main" id="{48C6603C-9F95-F80A-2911-90401EF3C345}"/>
              </a:ext>
            </a:extLst>
          </p:cNvPr>
          <p:cNvSpPr txBox="1"/>
          <p:nvPr/>
        </p:nvSpPr>
        <p:spPr>
          <a:xfrm>
            <a:off x="5123543" y="6400210"/>
            <a:ext cx="2757714" cy="276999"/>
          </a:xfrm>
          <a:prstGeom prst="rect">
            <a:avLst/>
          </a:prstGeom>
          <a:noFill/>
        </p:spPr>
        <p:txBody>
          <a:bodyPr wrap="square">
            <a:spAutoFit/>
          </a:bodyPr>
          <a:lstStyle/>
          <a:p>
            <a:r>
              <a:rPr lang="fr-FR" sz="1200" dirty="0">
                <a:hlinkClick r:id="rId4"/>
              </a:rPr>
              <a:t>https://thisimagedoesnotexist.com/</a:t>
            </a:r>
            <a:r>
              <a:rPr lang="fr-FR" sz="1200" dirty="0"/>
              <a:t>   </a:t>
            </a:r>
          </a:p>
        </p:txBody>
      </p:sp>
    </p:spTree>
    <p:extLst>
      <p:ext uri="{BB962C8B-B14F-4D97-AF65-F5344CB8AC3E}">
        <p14:creationId xmlns:p14="http://schemas.microsoft.com/office/powerpoint/2010/main" val="148427879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A9AAF1E-7B9A-9808-2355-EB8EE83FB785}"/>
              </a:ext>
            </a:extLst>
          </p:cNvPr>
          <p:cNvSpPr>
            <a:spLocks noGrp="1"/>
          </p:cNvSpPr>
          <p:nvPr>
            <p:ph idx="1"/>
          </p:nvPr>
        </p:nvSpPr>
        <p:spPr>
          <a:xfrm>
            <a:off x="903515" y="1575358"/>
            <a:ext cx="10131425" cy="4630616"/>
          </a:xfrm>
        </p:spPr>
        <p:txBody>
          <a:bodyPr>
            <a:normAutofit/>
          </a:bodyPr>
          <a:lstStyle/>
          <a:p>
            <a:pPr marL="0" indent="0">
              <a:buNone/>
            </a:pPr>
            <a:r>
              <a:rPr lang="fr-FR" sz="2400" dirty="0">
                <a:solidFill>
                  <a:srgbClr val="D9AD77"/>
                </a:solidFill>
              </a:rPr>
              <a:t>La compétence numérique</a:t>
            </a:r>
          </a:p>
          <a:p>
            <a:pPr marL="622300" lvl="2" indent="-171450">
              <a:buFontTx/>
              <a:buChar char="-"/>
              <a:defRPr/>
            </a:pPr>
            <a:r>
              <a:rPr lang="fr-FR" sz="2000" dirty="0"/>
              <a:t>comprendre le fonctionnement des outils</a:t>
            </a:r>
          </a:p>
          <a:p>
            <a:pPr marL="622300" lvl="2" indent="-171450">
              <a:buFontTx/>
              <a:buChar char="-"/>
              <a:defRPr/>
            </a:pPr>
            <a:r>
              <a:rPr lang="fr-FR" sz="2000" dirty="0"/>
              <a:t>comparer les outils</a:t>
            </a:r>
          </a:p>
          <a:p>
            <a:pPr marL="622300" lvl="2" indent="-171450">
              <a:buFontTx/>
              <a:buChar char="-"/>
              <a:defRPr/>
            </a:pPr>
            <a:r>
              <a:rPr lang="fr-FR" sz="2000" dirty="0"/>
              <a:t>s’interroger sur leurs enjeux éthiques et sociaux</a:t>
            </a:r>
          </a:p>
          <a:p>
            <a:pPr marL="622300" lvl="2" indent="-171450">
              <a:buFontTx/>
              <a:buChar char="-"/>
              <a:defRPr/>
            </a:pPr>
            <a:r>
              <a:rPr lang="fr-FR" sz="2000" dirty="0"/>
              <a:t>avoir conscience de leur impact environnemental</a:t>
            </a:r>
          </a:p>
          <a:p>
            <a:pPr marL="622300" lvl="2" indent="-171450">
              <a:buFontTx/>
              <a:buChar char="-"/>
              <a:defRPr/>
            </a:pPr>
            <a:r>
              <a:rPr lang="fr-FR" sz="2000" dirty="0"/>
              <a:t>faire attention à ses données personnelles et aux données confidentielles</a:t>
            </a:r>
          </a:p>
          <a:p>
            <a:pPr marL="622300" lvl="2" indent="-171450">
              <a:buFontTx/>
              <a:buChar char="-"/>
              <a:defRPr/>
            </a:pPr>
            <a:r>
              <a:rPr lang="fr-FR" sz="2000" dirty="0"/>
              <a:t>s’interroger sur sa dépendance à la technologie</a:t>
            </a:r>
            <a:endParaRPr lang="fr-FR" sz="1800" dirty="0"/>
          </a:p>
        </p:txBody>
      </p:sp>
      <p:pic>
        <p:nvPicPr>
          <p:cNvPr id="2" name="Image 1" descr="Une image contenant noir, obscurité&#10;&#10;Description générée automatiquement">
            <a:extLst>
              <a:ext uri="{FF2B5EF4-FFF2-40B4-BE49-F238E27FC236}">
                <a16:creationId xmlns:a16="http://schemas.microsoft.com/office/drawing/2014/main" id="{85FC7105-D204-E52C-CF0E-72A0F5BA7187}"/>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97098" y="3571416"/>
            <a:ext cx="638499" cy="638499"/>
          </a:xfrm>
          <a:prstGeom prst="rect">
            <a:avLst/>
          </a:prstGeom>
        </p:spPr>
      </p:pic>
      <p:pic>
        <p:nvPicPr>
          <p:cNvPr id="4" name="Image 3" descr="Une image contenant noir, obscurité&#10;&#10;Description générée automatiquement">
            <a:extLst>
              <a:ext uri="{FF2B5EF4-FFF2-40B4-BE49-F238E27FC236}">
                <a16:creationId xmlns:a16="http://schemas.microsoft.com/office/drawing/2014/main" id="{E5962D8A-E918-9637-A69C-B27287589E2C}"/>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01772" y="4005170"/>
            <a:ext cx="638499" cy="638499"/>
          </a:xfrm>
          <a:prstGeom prst="rect">
            <a:avLst/>
          </a:prstGeom>
        </p:spPr>
      </p:pic>
      <p:pic>
        <p:nvPicPr>
          <p:cNvPr id="5" name="Image 4" descr="Une image contenant noir, obscurité&#10;&#10;Description générée automatiquement">
            <a:extLst>
              <a:ext uri="{FF2B5EF4-FFF2-40B4-BE49-F238E27FC236}">
                <a16:creationId xmlns:a16="http://schemas.microsoft.com/office/drawing/2014/main" id="{C876CA2D-8ADB-BB95-0775-F9BA4EC0AE51}"/>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84265" y="4438924"/>
            <a:ext cx="638499" cy="638499"/>
          </a:xfrm>
          <a:prstGeom prst="rect">
            <a:avLst/>
          </a:prstGeom>
        </p:spPr>
      </p:pic>
      <p:pic>
        <p:nvPicPr>
          <p:cNvPr id="6" name="Image 5" descr="Une image contenant noir, obscurité&#10;&#10;Description générée automatiquement">
            <a:extLst>
              <a:ext uri="{FF2B5EF4-FFF2-40B4-BE49-F238E27FC236}">
                <a16:creationId xmlns:a16="http://schemas.microsoft.com/office/drawing/2014/main" id="{09AFD917-8773-A4E7-FC37-FC4DEF22F37A}"/>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84265" y="4872678"/>
            <a:ext cx="638499" cy="638499"/>
          </a:xfrm>
          <a:prstGeom prst="rect">
            <a:avLst/>
          </a:prstGeom>
        </p:spPr>
      </p:pic>
    </p:spTree>
    <p:extLst>
      <p:ext uri="{BB962C8B-B14F-4D97-AF65-F5344CB8AC3E}">
        <p14:creationId xmlns:p14="http://schemas.microsoft.com/office/powerpoint/2010/main" val="228752737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406400"/>
            <a:ext cx="8991600" cy="603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192873" y="6493443"/>
            <a:ext cx="4214615" cy="246221"/>
          </a:xfrm>
          <a:prstGeom prst="rect">
            <a:avLst/>
          </a:prstGeom>
        </p:spPr>
        <p:txBody>
          <a:bodyPr wrap="none">
            <a:spAutoFit/>
          </a:bodyPr>
          <a:lstStyle/>
          <a:p>
            <a:r>
              <a:rPr lang="fr-FR" sz="1000" dirty="0" err="1">
                <a:hlinkClick r:id="rId4"/>
              </a:rPr>
              <a:t>Southern</a:t>
            </a:r>
            <a:r>
              <a:rPr lang="fr-FR" sz="1000" dirty="0">
                <a:hlinkClick r:id="rId4"/>
              </a:rPr>
              <a:t> Cross </a:t>
            </a:r>
            <a:r>
              <a:rPr lang="fr-FR" sz="1000" dirty="0" err="1">
                <a:hlinkClick r:id="rId4"/>
              </a:rPr>
              <a:t>Univesity</a:t>
            </a:r>
            <a:r>
              <a:rPr lang="fr-FR" sz="1000" dirty="0">
                <a:hlinkClick r:id="rId4"/>
              </a:rPr>
              <a:t>, d’après Sandy </a:t>
            </a:r>
            <a:r>
              <a:rPr lang="fr-FR" sz="1000" dirty="0" err="1">
                <a:hlinkClick r:id="rId4"/>
              </a:rPr>
              <a:t>Hervieux</a:t>
            </a:r>
            <a:r>
              <a:rPr lang="fr-FR" sz="1000" dirty="0">
                <a:hlinkClick r:id="rId4"/>
              </a:rPr>
              <a:t> et Amanda </a:t>
            </a:r>
            <a:r>
              <a:rPr lang="fr-FR" sz="1000" dirty="0" err="1">
                <a:hlinkClick r:id="rId4"/>
              </a:rPr>
              <a:t>Wheatley</a:t>
            </a:r>
            <a:r>
              <a:rPr lang="fr-FR" sz="1000" dirty="0">
                <a:hlinkClick r:id="rId4"/>
              </a:rPr>
              <a:t>, 2023</a:t>
            </a:r>
            <a:endParaRPr lang="fr-FR" sz="1000" dirty="0"/>
          </a:p>
        </p:txBody>
      </p:sp>
    </p:spTree>
    <p:extLst>
      <p:ext uri="{BB962C8B-B14F-4D97-AF65-F5344CB8AC3E}">
        <p14:creationId xmlns:p14="http://schemas.microsoft.com/office/powerpoint/2010/main" val="228037485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8382FE1-383A-089C-E7CF-B7CEF4915793}"/>
              </a:ext>
            </a:extLst>
          </p:cNvPr>
          <p:cNvPicPr>
            <a:picLocks noChangeAspect="1"/>
          </p:cNvPicPr>
          <p:nvPr/>
        </p:nvPicPr>
        <p:blipFill>
          <a:blip r:embed="rId3"/>
          <a:stretch>
            <a:fillRect/>
          </a:stretch>
        </p:blipFill>
        <p:spPr>
          <a:xfrm>
            <a:off x="180149" y="1510066"/>
            <a:ext cx="11831701" cy="4686954"/>
          </a:xfrm>
          <a:prstGeom prst="rect">
            <a:avLst/>
          </a:prstGeom>
        </p:spPr>
      </p:pic>
      <p:sp>
        <p:nvSpPr>
          <p:cNvPr id="4" name="ZoneTexte 3">
            <a:extLst>
              <a:ext uri="{FF2B5EF4-FFF2-40B4-BE49-F238E27FC236}">
                <a16:creationId xmlns:a16="http://schemas.microsoft.com/office/drawing/2014/main" id="{C77B84EB-D68D-3008-1B18-98C9783A4BD3}"/>
              </a:ext>
            </a:extLst>
          </p:cNvPr>
          <p:cNvSpPr txBox="1"/>
          <p:nvPr/>
        </p:nvSpPr>
        <p:spPr>
          <a:xfrm>
            <a:off x="4281715" y="6383049"/>
            <a:ext cx="2946399" cy="215444"/>
          </a:xfrm>
          <a:prstGeom prst="rect">
            <a:avLst/>
          </a:prstGeom>
          <a:noFill/>
        </p:spPr>
        <p:txBody>
          <a:bodyPr wrap="square">
            <a:spAutoFit/>
          </a:bodyPr>
          <a:lstStyle/>
          <a:p>
            <a:pPr marL="908050" lvl="3" algn="r">
              <a:defRPr/>
            </a:pPr>
            <a:r>
              <a:rPr lang="fr-FR" sz="800" dirty="0">
                <a:hlinkClick r:id="rId4"/>
              </a:rPr>
              <a:t>TALAN – Pôle Léonard de Vinci, 04/2024</a:t>
            </a:r>
            <a:endParaRPr lang="fr-FR" sz="800" dirty="0"/>
          </a:p>
        </p:txBody>
      </p:sp>
    </p:spTree>
    <p:extLst>
      <p:ext uri="{BB962C8B-B14F-4D97-AF65-F5344CB8AC3E}">
        <p14:creationId xmlns:p14="http://schemas.microsoft.com/office/powerpoint/2010/main" val="291029104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4BDCC2-235F-4BB4-AD77-2D3B6B05F586}"/>
              </a:ext>
            </a:extLst>
          </p:cNvPr>
          <p:cNvSpPr/>
          <p:nvPr/>
        </p:nvSpPr>
        <p:spPr>
          <a:xfrm>
            <a:off x="3028949" y="1963341"/>
            <a:ext cx="6600825" cy="3847207"/>
          </a:xfrm>
          <a:prstGeom prst="rect">
            <a:avLst/>
          </a:prstGeom>
        </p:spPr>
        <p:txBody>
          <a:bodyPr wrap="square">
            <a:spAutoFit/>
          </a:bodyPr>
          <a:lstStyle/>
          <a:p>
            <a:r>
              <a:rPr lang="fr-FR" i="1" dirty="0"/>
              <a:t>Check-list</a:t>
            </a:r>
            <a:r>
              <a:rPr lang="fr-FR" dirty="0"/>
              <a:t> pour utiliser ChatGPT et les autres</a:t>
            </a:r>
          </a:p>
          <a:p>
            <a:endParaRPr lang="fr-FR" dirty="0"/>
          </a:p>
          <a:p>
            <a:pPr marL="285750" indent="-285750">
              <a:buFont typeface="Arial" panose="020B0604020202020204" pitchFamily="34" charset="0"/>
              <a:buChar char="•"/>
            </a:pPr>
            <a:r>
              <a:rPr lang="fr-FR" dirty="0"/>
              <a:t>Examiner les préconisations de l’institution concernant les IA génératives, ChatGPT… (politiques d'utilisation, remerciements, citations, annexes, etc.)</a:t>
            </a:r>
          </a:p>
          <a:p>
            <a:pPr marL="285750" indent="-285750">
              <a:buFont typeface="Arial" panose="020B0604020202020204" pitchFamily="34" charset="0"/>
              <a:buChar char="•"/>
            </a:pPr>
            <a:r>
              <a:rPr lang="fr-FR" dirty="0"/>
              <a:t>Comprendre les capacités et les limites des outils comme ChatGPT</a:t>
            </a:r>
          </a:p>
          <a:p>
            <a:pPr marL="285750" indent="-285750">
              <a:buFont typeface="Arial" panose="020B0604020202020204" pitchFamily="34" charset="0"/>
              <a:buChar char="•"/>
            </a:pPr>
            <a:r>
              <a:rPr lang="fr-FR" dirty="0"/>
              <a:t>Vérifier si l'utilisation d’une IA générative est la meilleure solution ou si la tâche ne nécessite pas au préalable l’apprentissage de connaissances de base</a:t>
            </a:r>
          </a:p>
          <a:p>
            <a:pPr marL="285750" indent="-285750">
              <a:buFont typeface="Arial" panose="020B0604020202020204" pitchFamily="34" charset="0"/>
              <a:buChar char="•"/>
            </a:pPr>
            <a:r>
              <a:rPr lang="fr-FR" dirty="0"/>
              <a:t>Vérifier que les résultats fournis d’une part correspondent au prompt, d’autre part sont fiables et exacts</a:t>
            </a:r>
          </a:p>
          <a:p>
            <a:pPr marL="742950" lvl="1" indent="-285750">
              <a:buFont typeface="Arial" panose="020B0604020202020204" pitchFamily="34" charset="0"/>
              <a:buChar char="•"/>
            </a:pPr>
            <a:endParaRPr lang="fr-FR" dirty="0"/>
          </a:p>
          <a:p>
            <a:pPr lvl="1" algn="r"/>
            <a:r>
              <a:rPr lang="fr-FR" sz="1000" dirty="0"/>
              <a:t>adapté de </a:t>
            </a:r>
            <a:r>
              <a:rPr lang="fr-FR" sz="1000" dirty="0">
                <a:hlinkClick r:id="rId3"/>
              </a:rPr>
              <a:t>H. </a:t>
            </a:r>
            <a:r>
              <a:rPr lang="fr-FR" sz="1000" dirty="0" err="1">
                <a:hlinkClick r:id="rId3"/>
              </a:rPr>
              <a:t>Gimpel</a:t>
            </a:r>
            <a:r>
              <a:rPr lang="fr-FR" sz="1000" dirty="0">
                <a:hlinkClick r:id="rId3"/>
              </a:rPr>
              <a:t> et al., 2023</a:t>
            </a:r>
            <a:endParaRPr lang="fr-FR" sz="1000" dirty="0"/>
          </a:p>
        </p:txBody>
      </p:sp>
    </p:spTree>
    <p:extLst>
      <p:ext uri="{BB962C8B-B14F-4D97-AF65-F5344CB8AC3E}">
        <p14:creationId xmlns:p14="http://schemas.microsoft.com/office/powerpoint/2010/main" val="185591418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0F8454B-8CB6-4CFF-8CBB-66C989066B84}"/>
              </a:ext>
            </a:extLst>
          </p:cNvPr>
          <p:cNvPicPr>
            <a:picLocks noChangeAspect="1"/>
          </p:cNvPicPr>
          <p:nvPr/>
        </p:nvPicPr>
        <p:blipFill>
          <a:blip r:embed="rId3"/>
          <a:stretch>
            <a:fillRect/>
          </a:stretch>
        </p:blipFill>
        <p:spPr>
          <a:xfrm>
            <a:off x="1666257" y="509180"/>
            <a:ext cx="8859486" cy="5839640"/>
          </a:xfrm>
          <a:prstGeom prst="rect">
            <a:avLst/>
          </a:prstGeom>
        </p:spPr>
      </p:pic>
      <p:sp>
        <p:nvSpPr>
          <p:cNvPr id="5" name="Rectangle 4">
            <a:extLst>
              <a:ext uri="{FF2B5EF4-FFF2-40B4-BE49-F238E27FC236}">
                <a16:creationId xmlns:a16="http://schemas.microsoft.com/office/drawing/2014/main" id="{60D9AF8F-7047-4574-9FEB-E4B6C420904E}"/>
              </a:ext>
            </a:extLst>
          </p:cNvPr>
          <p:cNvSpPr/>
          <p:nvPr/>
        </p:nvSpPr>
        <p:spPr>
          <a:xfrm>
            <a:off x="3048000" y="6348820"/>
            <a:ext cx="6096000" cy="276999"/>
          </a:xfrm>
          <a:prstGeom prst="rect">
            <a:avLst/>
          </a:prstGeom>
        </p:spPr>
        <p:txBody>
          <a:bodyPr>
            <a:spAutoFit/>
          </a:bodyPr>
          <a:lstStyle/>
          <a:p>
            <a:r>
              <a:rPr lang="fr-FR" sz="1200" dirty="0">
                <a:hlinkClick r:id="rId4"/>
              </a:rPr>
              <a:t>https://www.unesco.org/fr/digital-education/ai-future-learning/competency-frameworks</a:t>
            </a:r>
            <a:r>
              <a:rPr lang="fr-FR" sz="1200" dirty="0"/>
              <a:t> </a:t>
            </a:r>
          </a:p>
        </p:txBody>
      </p:sp>
    </p:spTree>
    <p:extLst>
      <p:ext uri="{BB962C8B-B14F-4D97-AF65-F5344CB8AC3E}">
        <p14:creationId xmlns:p14="http://schemas.microsoft.com/office/powerpoint/2010/main" val="161819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2F4F168-FD31-4203-A863-55CE34BF8AEA}"/>
              </a:ext>
            </a:extLst>
          </p:cNvPr>
          <p:cNvSpPr/>
          <p:nvPr/>
        </p:nvSpPr>
        <p:spPr>
          <a:xfrm>
            <a:off x="4038600" y="2852350"/>
            <a:ext cx="7486650" cy="2292935"/>
          </a:xfrm>
          <a:prstGeom prst="rect">
            <a:avLst/>
          </a:prstGeom>
        </p:spPr>
        <p:txBody>
          <a:bodyPr wrap="square">
            <a:spAutoFit/>
          </a:bodyPr>
          <a:lstStyle/>
          <a:p>
            <a:pPr marL="165100" marR="0" lvl="1" indent="-171450" algn="l" defTabSz="457200" rtl="0" eaLnBrk="1" fontAlgn="auto" latinLnBrk="0" hangingPunct="1">
              <a:lnSpc>
                <a:spcPct val="100000"/>
              </a:lnSpc>
              <a:spcBef>
                <a:spcPts val="0"/>
              </a:spcBef>
              <a:spcAft>
                <a:spcPts val="300"/>
              </a:spcAft>
              <a:buClrTx/>
              <a:buSzTx/>
              <a:buFontTx/>
              <a:buChar char="-"/>
              <a:tabLst/>
              <a:defRPr/>
            </a:pPr>
            <a:r>
              <a:rPr kumimoji="0" lang="fr-FR" sz="2000" i="0" u="none" strike="noStrike" kern="1200" cap="none" spc="0" normalizeH="0" baseline="0" noProof="0" dirty="0">
                <a:ln>
                  <a:noFill/>
                </a:ln>
                <a:effectLst/>
                <a:uLnTx/>
                <a:uFillTx/>
                <a:latin typeface="Calibri" panose="020F0502020204030204"/>
                <a:ea typeface="+mn-ea"/>
                <a:cs typeface="+mn-cs"/>
              </a:rPr>
              <a:t>un usage généralisé chez les étudiants</a:t>
            </a:r>
          </a:p>
          <a:p>
            <a:pPr marL="165100" marR="0" lvl="1" indent="-171450" algn="l" defTabSz="457200" rtl="0" eaLnBrk="1" fontAlgn="auto" latinLnBrk="0" hangingPunct="1">
              <a:lnSpc>
                <a:spcPct val="100000"/>
              </a:lnSpc>
              <a:spcBef>
                <a:spcPts val="0"/>
              </a:spcBef>
              <a:spcAft>
                <a:spcPts val="300"/>
              </a:spcAft>
              <a:buClrTx/>
              <a:buSzTx/>
              <a:buFontTx/>
              <a:buChar char="-"/>
              <a:tabLst/>
              <a:defRPr/>
            </a:pPr>
            <a:endParaRPr kumimoji="0" lang="fr-FR" sz="2000" i="0" u="none" strike="noStrike" kern="1200" cap="none" spc="0" normalizeH="0" baseline="0" noProof="0" dirty="0">
              <a:ln>
                <a:noFill/>
              </a:ln>
              <a:effectLst/>
              <a:uLnTx/>
              <a:uFillTx/>
              <a:latin typeface="Calibri" panose="020F0502020204030204"/>
              <a:ea typeface="+mn-ea"/>
              <a:cs typeface="+mn-cs"/>
            </a:endParaRPr>
          </a:p>
          <a:p>
            <a:pPr marL="165100" marR="0" lvl="1" indent="-171450" algn="l" defTabSz="457200" rtl="0" eaLnBrk="1" fontAlgn="auto" latinLnBrk="0" hangingPunct="1">
              <a:lnSpc>
                <a:spcPct val="100000"/>
              </a:lnSpc>
              <a:spcBef>
                <a:spcPts val="0"/>
              </a:spcBef>
              <a:spcAft>
                <a:spcPts val="300"/>
              </a:spcAft>
              <a:buClrTx/>
              <a:buSzTx/>
              <a:buFontTx/>
              <a:buChar char="-"/>
              <a:tabLst/>
              <a:defRPr/>
            </a:pPr>
            <a:r>
              <a:rPr kumimoji="0" lang="fr-FR" sz="2000" i="0" u="none" strike="noStrike" kern="1200" cap="none" spc="0" normalizeH="0" baseline="0" noProof="0" dirty="0">
                <a:ln>
                  <a:noFill/>
                </a:ln>
                <a:effectLst/>
                <a:uLnTx/>
                <a:uFillTx/>
                <a:latin typeface="Calibri" panose="020F0502020204030204"/>
                <a:ea typeface="+mn-ea"/>
                <a:cs typeface="+mn-cs"/>
              </a:rPr>
              <a:t>un usage marqué selon le niveau et la discipline ?</a:t>
            </a:r>
          </a:p>
          <a:p>
            <a:pPr marL="0" marR="0" lvl="1" algn="l" defTabSz="457200" rtl="0" eaLnBrk="1" fontAlgn="auto" latinLnBrk="0" hangingPunct="1">
              <a:lnSpc>
                <a:spcPct val="100000"/>
              </a:lnSpc>
              <a:spcBef>
                <a:spcPts val="0"/>
              </a:spcBef>
              <a:spcAft>
                <a:spcPts val="300"/>
              </a:spcAft>
              <a:buClrTx/>
              <a:buSzTx/>
              <a:tabLst/>
              <a:defRPr/>
            </a:pPr>
            <a:endParaRPr kumimoji="0" lang="fr-FR" sz="2000" i="0" u="none" strike="noStrike" kern="1200" cap="none" spc="0" normalizeH="0" baseline="0" noProof="0" dirty="0">
              <a:ln>
                <a:noFill/>
              </a:ln>
              <a:effectLst/>
              <a:uLnTx/>
              <a:uFillTx/>
              <a:latin typeface="Calibri" panose="020F0502020204030204"/>
              <a:ea typeface="+mn-ea"/>
              <a:cs typeface="+mn-cs"/>
            </a:endParaRPr>
          </a:p>
          <a:p>
            <a:pPr marL="165100" marR="0" lvl="1" indent="-171450" algn="l" defTabSz="457200" rtl="0" eaLnBrk="1" fontAlgn="auto" latinLnBrk="0" hangingPunct="1">
              <a:lnSpc>
                <a:spcPct val="100000"/>
              </a:lnSpc>
              <a:spcBef>
                <a:spcPts val="0"/>
              </a:spcBef>
              <a:spcAft>
                <a:spcPts val="300"/>
              </a:spcAft>
              <a:buClrTx/>
              <a:buSzTx/>
              <a:buFontTx/>
              <a:buChar char="-"/>
              <a:tabLst/>
              <a:defRPr/>
            </a:pPr>
            <a:r>
              <a:rPr kumimoji="0" lang="fr-FR" sz="2000" i="0" u="none" strike="noStrike" kern="1200" cap="none" spc="0" normalizeH="0" baseline="0" noProof="0" dirty="0">
                <a:ln>
                  <a:noFill/>
                </a:ln>
                <a:effectLst/>
                <a:uLnTx/>
                <a:uFillTx/>
                <a:latin typeface="Calibri" panose="020F0502020204030204"/>
                <a:ea typeface="+mn-ea"/>
                <a:cs typeface="+mn-cs"/>
              </a:rPr>
              <a:t>un usage inégal entre les étudiants et les enseignants</a:t>
            </a:r>
          </a:p>
          <a:p>
            <a:pPr marL="622300" marR="0" lvl="2" indent="-171450" algn="l" defTabSz="457200" rtl="0" eaLnBrk="1" fontAlgn="auto" latinLnBrk="0" hangingPunct="1">
              <a:lnSpc>
                <a:spcPct val="100000"/>
              </a:lnSpc>
              <a:spcBef>
                <a:spcPts val="0"/>
              </a:spcBef>
              <a:spcAft>
                <a:spcPts val="0"/>
              </a:spcAft>
              <a:buClrTx/>
              <a:buSzTx/>
              <a:buFontTx/>
              <a:buChar char="-"/>
              <a:tabLst/>
              <a:defRPr/>
            </a:pPr>
            <a:endPar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908050" marR="0" lvl="3" indent="0" algn="r" defTabSz="4572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dirty="0">
              <a:ln>
                <a:noFill/>
              </a:ln>
              <a:solidFill>
                <a:prstClr val="white"/>
              </a:solidFill>
              <a:effectLst/>
              <a:uLnTx/>
              <a:uFillTx/>
              <a:latin typeface="Calibri" panose="020F0502020204030204"/>
              <a:ea typeface="+mn-ea"/>
              <a:cs typeface="+mn-cs"/>
              <a:hlinkClick r:id="rId3"/>
            </a:endParaRPr>
          </a:p>
        </p:txBody>
      </p:sp>
      <p:pic>
        <p:nvPicPr>
          <p:cNvPr id="3" name="Graphique 2" descr="Toque d'étudiant">
            <a:extLst>
              <a:ext uri="{FF2B5EF4-FFF2-40B4-BE49-F238E27FC236}">
                <a16:creationId xmlns:a16="http://schemas.microsoft.com/office/drawing/2014/main" id="{BB0BC838-E6EA-49E0-BC62-8C873E853A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30101" y="2686050"/>
            <a:ext cx="1485900" cy="1485900"/>
          </a:xfrm>
          <a:prstGeom prst="rect">
            <a:avLst/>
          </a:prstGeom>
        </p:spPr>
      </p:pic>
    </p:spTree>
    <p:extLst>
      <p:ext uri="{BB962C8B-B14F-4D97-AF65-F5344CB8AC3E}">
        <p14:creationId xmlns:p14="http://schemas.microsoft.com/office/powerpoint/2010/main" val="402571349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1FB8CC-8D14-A2E2-ACD7-D30B24AB1932}"/>
              </a:ext>
            </a:extLst>
          </p:cNvPr>
          <p:cNvSpPr>
            <a:spLocks noGrp="1"/>
          </p:cNvSpPr>
          <p:nvPr>
            <p:ph type="title"/>
          </p:nvPr>
        </p:nvSpPr>
        <p:spPr/>
        <p:txBody>
          <a:bodyPr/>
          <a:lstStyle/>
          <a:p>
            <a:r>
              <a:rPr lang="fr-FR" dirty="0">
                <a:solidFill>
                  <a:srgbClr val="D9AD77"/>
                </a:solidFill>
              </a:rPr>
              <a:t>Quelles IA pour quels usagers ?</a:t>
            </a:r>
          </a:p>
        </p:txBody>
      </p:sp>
      <p:sp>
        <p:nvSpPr>
          <p:cNvPr id="4" name="ZoneTexte 3">
            <a:extLst>
              <a:ext uri="{FF2B5EF4-FFF2-40B4-BE49-F238E27FC236}">
                <a16:creationId xmlns:a16="http://schemas.microsoft.com/office/drawing/2014/main" id="{C741AEB0-42EF-505B-6A1F-708D9CF09ED0}"/>
              </a:ext>
            </a:extLst>
          </p:cNvPr>
          <p:cNvSpPr txBox="1"/>
          <p:nvPr/>
        </p:nvSpPr>
        <p:spPr>
          <a:xfrm>
            <a:off x="9216570" y="6578836"/>
            <a:ext cx="570216" cy="215444"/>
          </a:xfrm>
          <a:prstGeom prst="rect">
            <a:avLst/>
          </a:prstGeom>
          <a:noFill/>
        </p:spPr>
        <p:txBody>
          <a:bodyPr wrap="square">
            <a:spAutoFit/>
          </a:bodyPr>
          <a:lstStyle/>
          <a:p>
            <a:r>
              <a:rPr lang="fr-FR" sz="800" dirty="0">
                <a:hlinkClick r:id="rId3"/>
              </a:rPr>
              <a:t>source</a:t>
            </a:r>
            <a:endParaRPr lang="fr-FR" sz="800" dirty="0"/>
          </a:p>
        </p:txBody>
      </p:sp>
      <p:pic>
        <p:nvPicPr>
          <p:cNvPr id="12" name="Image 11">
            <a:extLst>
              <a:ext uri="{FF2B5EF4-FFF2-40B4-BE49-F238E27FC236}">
                <a16:creationId xmlns:a16="http://schemas.microsoft.com/office/drawing/2014/main" id="{393A851F-7D64-483C-18F2-D0765A45792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21344" y="1274822"/>
            <a:ext cx="5656941" cy="2647331"/>
          </a:xfrm>
          <a:prstGeom prst="rect">
            <a:avLst/>
          </a:prstGeom>
        </p:spPr>
      </p:pic>
      <p:pic>
        <p:nvPicPr>
          <p:cNvPr id="14" name="Image 13">
            <a:extLst>
              <a:ext uri="{FF2B5EF4-FFF2-40B4-BE49-F238E27FC236}">
                <a16:creationId xmlns:a16="http://schemas.microsoft.com/office/drawing/2014/main" id="{27E47689-7330-BC69-BC87-9B80CF99BBD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342742" y="1229838"/>
            <a:ext cx="5656941" cy="2676572"/>
          </a:xfrm>
          <a:prstGeom prst="rect">
            <a:avLst/>
          </a:prstGeom>
        </p:spPr>
      </p:pic>
      <p:pic>
        <p:nvPicPr>
          <p:cNvPr id="8" name="Image 7">
            <a:extLst>
              <a:ext uri="{FF2B5EF4-FFF2-40B4-BE49-F238E27FC236}">
                <a16:creationId xmlns:a16="http://schemas.microsoft.com/office/drawing/2014/main" id="{7BD6432B-F28C-E3D5-037D-C31BEACB318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559629" y="3971280"/>
            <a:ext cx="5656941" cy="2820358"/>
          </a:xfrm>
          <a:prstGeom prst="rect">
            <a:avLst/>
          </a:prstGeom>
        </p:spPr>
      </p:pic>
    </p:spTree>
    <p:extLst>
      <p:ext uri="{BB962C8B-B14F-4D97-AF65-F5344CB8AC3E}">
        <p14:creationId xmlns:p14="http://schemas.microsoft.com/office/powerpoint/2010/main" val="227847394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A5C65A-88A7-45D0-FD56-874441989B14}"/>
              </a:ext>
            </a:extLst>
          </p:cNvPr>
          <p:cNvSpPr>
            <a:spLocks noGrp="1"/>
          </p:cNvSpPr>
          <p:nvPr>
            <p:ph type="title"/>
          </p:nvPr>
        </p:nvSpPr>
        <p:spPr/>
        <p:txBody>
          <a:bodyPr/>
          <a:lstStyle/>
          <a:p>
            <a:r>
              <a:rPr lang="fr-FR" dirty="0">
                <a:solidFill>
                  <a:srgbClr val="D9AD77"/>
                </a:solidFill>
              </a:rPr>
              <a:t>Anticiper les évolutions en cours</a:t>
            </a:r>
          </a:p>
        </p:txBody>
      </p:sp>
      <p:sp>
        <p:nvSpPr>
          <p:cNvPr id="3" name="Espace réservé du contenu 2">
            <a:extLst>
              <a:ext uri="{FF2B5EF4-FFF2-40B4-BE49-F238E27FC236}">
                <a16:creationId xmlns:a16="http://schemas.microsoft.com/office/drawing/2014/main" id="{083980EE-633C-D1B5-9B5F-69F9CF64E390}"/>
              </a:ext>
            </a:extLst>
          </p:cNvPr>
          <p:cNvSpPr>
            <a:spLocks noGrp="1"/>
          </p:cNvSpPr>
          <p:nvPr>
            <p:ph idx="1"/>
          </p:nvPr>
        </p:nvSpPr>
        <p:spPr/>
        <p:txBody>
          <a:bodyPr/>
          <a:lstStyle/>
          <a:p>
            <a:pPr marL="0" indent="0">
              <a:buNone/>
            </a:pPr>
            <a:r>
              <a:rPr lang="fr-FR" sz="2400" dirty="0">
                <a:solidFill>
                  <a:srgbClr val="D9AD77"/>
                </a:solidFill>
              </a:rPr>
              <a:t>Situer l’IA générative du futur dans la recherche documentaire</a:t>
            </a:r>
          </a:p>
          <a:p>
            <a:pPr marL="622300" lvl="2" indent="-171450">
              <a:buFontTx/>
              <a:buChar char="-"/>
              <a:defRPr/>
            </a:pPr>
            <a:r>
              <a:rPr lang="fr-FR" sz="2000" dirty="0"/>
              <a:t>comme fonctionnalité standard des outils (moteurs, catalogue, bases de données, etc.)</a:t>
            </a:r>
          </a:p>
          <a:p>
            <a:pPr marL="622300" lvl="2" indent="-171450">
              <a:buFontTx/>
              <a:buChar char="-"/>
              <a:defRPr/>
            </a:pPr>
            <a:r>
              <a:rPr lang="fr-FR" sz="2000" dirty="0"/>
              <a:t>recherche par mots-clés / booléens vs recherche sémantique / générative ?</a:t>
            </a:r>
            <a:endParaRPr lang="fr-FR" sz="1800" dirty="0"/>
          </a:p>
        </p:txBody>
      </p:sp>
    </p:spTree>
    <p:extLst>
      <p:ext uri="{BB962C8B-B14F-4D97-AF65-F5344CB8AC3E}">
        <p14:creationId xmlns:p14="http://schemas.microsoft.com/office/powerpoint/2010/main" val="128959453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4BD2DBC5-D288-9BDB-4D17-563C91C31FA4}"/>
              </a:ext>
            </a:extLst>
          </p:cNvPr>
          <p:cNvGraphicFramePr>
            <a:graphicFrameLocks noGrp="1"/>
          </p:cNvGraphicFramePr>
          <p:nvPr>
            <p:extLst>
              <p:ext uri="{D42A27DB-BD31-4B8C-83A1-F6EECF244321}">
                <p14:modId xmlns:p14="http://schemas.microsoft.com/office/powerpoint/2010/main" val="1373940287"/>
              </p:ext>
            </p:extLst>
          </p:nvPr>
        </p:nvGraphicFramePr>
        <p:xfrm>
          <a:off x="299652" y="1306901"/>
          <a:ext cx="11592696" cy="5382704"/>
        </p:xfrm>
        <a:graphic>
          <a:graphicData uri="http://schemas.openxmlformats.org/drawingml/2006/table">
            <a:tbl>
              <a:tblPr bandRow="1">
                <a:tableStyleId>{5C22544A-7EE6-4342-B048-85BDC9FD1C3A}</a:tableStyleId>
              </a:tblPr>
              <a:tblGrid>
                <a:gridCol w="2438937">
                  <a:extLst>
                    <a:ext uri="{9D8B030D-6E8A-4147-A177-3AD203B41FA5}">
                      <a16:colId xmlns:a16="http://schemas.microsoft.com/office/drawing/2014/main" val="295640347"/>
                    </a:ext>
                  </a:extLst>
                </a:gridCol>
                <a:gridCol w="3051253">
                  <a:extLst>
                    <a:ext uri="{9D8B030D-6E8A-4147-A177-3AD203B41FA5}">
                      <a16:colId xmlns:a16="http://schemas.microsoft.com/office/drawing/2014/main" val="1841941923"/>
                    </a:ext>
                  </a:extLst>
                </a:gridCol>
                <a:gridCol w="3051253">
                  <a:extLst>
                    <a:ext uri="{9D8B030D-6E8A-4147-A177-3AD203B41FA5}">
                      <a16:colId xmlns:a16="http://schemas.microsoft.com/office/drawing/2014/main" val="4226336793"/>
                    </a:ext>
                  </a:extLst>
                </a:gridCol>
                <a:gridCol w="3051253">
                  <a:extLst>
                    <a:ext uri="{9D8B030D-6E8A-4147-A177-3AD203B41FA5}">
                      <a16:colId xmlns:a16="http://schemas.microsoft.com/office/drawing/2014/main" val="3687100919"/>
                    </a:ext>
                  </a:extLst>
                </a:gridCol>
              </a:tblGrid>
              <a:tr h="1176464">
                <a:tc>
                  <a:txBody>
                    <a:bodyPr/>
                    <a:lstStyle/>
                    <a:p>
                      <a:pPr marL="0" algn="ctr" defTabSz="457200" rtl="0" eaLnBrk="1" latinLnBrk="0" hangingPunct="1"/>
                      <a:r>
                        <a:rPr lang="fr-FR" sz="1800" kern="1200" dirty="0">
                          <a:solidFill>
                            <a:schemeClr val="dk1"/>
                          </a:solidFill>
                        </a:rPr>
                        <a:t>type</a:t>
                      </a:r>
                      <a:endParaRPr lang="fr-FR" sz="1800" kern="1200" dirty="0">
                        <a:solidFill>
                          <a:schemeClr val="dk1"/>
                        </a:solidFill>
                        <a:latin typeface="+mn-lt"/>
                        <a:ea typeface="+mn-ea"/>
                        <a:cs typeface="+mn-cs"/>
                      </a:endParaRPr>
                    </a:p>
                  </a:txBody>
                  <a:tcPr anchor="ctr">
                    <a:solidFill>
                      <a:schemeClr val="accent4">
                        <a:lumMod val="40000"/>
                        <a:lumOff val="60000"/>
                      </a:schemeClr>
                    </a:solidFill>
                  </a:tcPr>
                </a:tc>
                <a:tc>
                  <a:txBody>
                    <a:bodyPr/>
                    <a:lstStyle/>
                    <a:p>
                      <a:pPr marL="0" algn="ctr" defTabSz="457200" rtl="0" eaLnBrk="1" latinLnBrk="0" hangingPunct="1"/>
                      <a:r>
                        <a:rPr lang="fr-FR" sz="1800" b="1" kern="1200" dirty="0">
                          <a:solidFill>
                            <a:schemeClr val="dk1"/>
                          </a:solidFill>
                        </a:rPr>
                        <a:t>IA générative (chatbot)</a:t>
                      </a:r>
                      <a:endParaRPr lang="fr-FR" sz="1800" b="1" kern="1200" dirty="0">
                        <a:solidFill>
                          <a:schemeClr val="dk1"/>
                        </a:solidFill>
                        <a:latin typeface="+mn-lt"/>
                        <a:ea typeface="+mn-ea"/>
                        <a:cs typeface="+mn-cs"/>
                      </a:endParaRPr>
                    </a:p>
                  </a:txBody>
                  <a:tcPr anchor="ctr">
                    <a:lnR w="12700" cap="flat" cmpd="sng" algn="ctr">
                      <a:solidFill>
                        <a:schemeClr val="accent3"/>
                      </a:solidFill>
                      <a:prstDash val="solid"/>
                      <a:round/>
                      <a:headEnd type="none" w="med" len="med"/>
                      <a:tailEnd type="none" w="med" len="med"/>
                    </a:lnR>
                    <a:lnB w="12700" cap="flat" cmpd="sng" algn="ctr">
                      <a:solidFill>
                        <a:schemeClr val="accent3"/>
                      </a:solidFill>
                      <a:prstDash val="solid"/>
                      <a:round/>
                      <a:headEnd type="none" w="med" len="med"/>
                      <a:tailEnd type="none" w="med" len="med"/>
                    </a:lnB>
                    <a:solidFill>
                      <a:schemeClr val="accent3">
                        <a:lumMod val="20000"/>
                        <a:lumOff val="80000"/>
                      </a:schemeClr>
                    </a:solidFill>
                  </a:tcPr>
                </a:tc>
                <a:tc>
                  <a:txBody>
                    <a:bodyPr/>
                    <a:lstStyle/>
                    <a:p>
                      <a:pPr marL="0" algn="ctr" defTabSz="457200" rtl="0" eaLnBrk="1" latinLnBrk="0" hangingPunct="1"/>
                      <a:r>
                        <a:rPr lang="fr-FR" sz="1800" b="1" kern="1200" dirty="0">
                          <a:solidFill>
                            <a:schemeClr val="dk1"/>
                          </a:solidFill>
                        </a:rPr>
                        <a:t>Moteurs de recherche </a:t>
                      </a:r>
                      <a:br>
                        <a:rPr lang="fr-FR" sz="1800" b="1" kern="1200" dirty="0">
                          <a:solidFill>
                            <a:schemeClr val="dk1"/>
                          </a:solidFill>
                        </a:rPr>
                      </a:br>
                      <a:r>
                        <a:rPr lang="fr-FR" sz="1800" b="1" kern="1200" dirty="0">
                          <a:solidFill>
                            <a:schemeClr val="dk1"/>
                          </a:solidFill>
                        </a:rPr>
                        <a:t>+ IA générative</a:t>
                      </a:r>
                      <a:endParaRPr lang="fr-FR" sz="1800" b="1" kern="1200" dirty="0">
                        <a:solidFill>
                          <a:schemeClr val="dk1"/>
                        </a:solidFill>
                        <a:latin typeface="+mn-lt"/>
                        <a:ea typeface="+mn-ea"/>
                        <a:cs typeface="+mn-cs"/>
                      </a:endParaRP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B w="12700" cap="flat" cmpd="sng" algn="ctr">
                      <a:solidFill>
                        <a:schemeClr val="accent3"/>
                      </a:solidFill>
                      <a:prstDash val="solid"/>
                      <a:round/>
                      <a:headEnd type="none" w="med" len="med"/>
                      <a:tailEnd type="none" w="med" len="med"/>
                    </a:lnB>
                    <a:solidFill>
                      <a:schemeClr val="accent3">
                        <a:lumMod val="20000"/>
                        <a:lumOff val="80000"/>
                      </a:schemeClr>
                    </a:solidFill>
                  </a:tcPr>
                </a:tc>
                <a:tc>
                  <a:txBody>
                    <a:bodyPr/>
                    <a:lstStyle/>
                    <a:p>
                      <a:pPr marL="0" algn="ctr" defTabSz="457200" rtl="0" eaLnBrk="1" latinLnBrk="0" hangingPunct="1"/>
                      <a:r>
                        <a:rPr lang="fr-FR" sz="1800" b="1" kern="1200" dirty="0">
                          <a:solidFill>
                            <a:schemeClr val="dk1"/>
                          </a:solidFill>
                        </a:rPr>
                        <a:t>Bases de données bibliographiques </a:t>
                      </a:r>
                      <a:br>
                        <a:rPr lang="fr-FR" sz="1800" b="1" kern="1200" dirty="0">
                          <a:solidFill>
                            <a:schemeClr val="dk1"/>
                          </a:solidFill>
                        </a:rPr>
                      </a:br>
                      <a:r>
                        <a:rPr lang="fr-FR" sz="1800" b="1" kern="1200" dirty="0">
                          <a:solidFill>
                            <a:schemeClr val="dk1"/>
                          </a:solidFill>
                        </a:rPr>
                        <a:t>+ IA générative</a:t>
                      </a:r>
                      <a:endParaRPr lang="fr-FR" sz="1800" b="1" kern="1200" dirty="0">
                        <a:solidFill>
                          <a:schemeClr val="dk1"/>
                        </a:solidFill>
                        <a:latin typeface="+mn-lt"/>
                        <a:ea typeface="+mn-ea"/>
                        <a:cs typeface="+mn-cs"/>
                      </a:endParaRPr>
                    </a:p>
                  </a:txBody>
                  <a:tcPr anchor="ctr">
                    <a:lnL w="12700" cap="flat" cmpd="sng" algn="ctr">
                      <a:solidFill>
                        <a:schemeClr val="accent3"/>
                      </a:solidFill>
                      <a:prstDash val="solid"/>
                      <a:round/>
                      <a:headEnd type="none" w="med" len="med"/>
                      <a:tailEnd type="none" w="med" len="med"/>
                    </a:lnL>
                    <a:lnB w="12700" cap="flat" cmpd="sng" algn="ctr">
                      <a:solidFill>
                        <a:schemeClr val="accent3"/>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16287051"/>
                  </a:ext>
                </a:extLst>
              </a:tr>
              <a:tr h="550683">
                <a:tc>
                  <a:txBody>
                    <a:bodyPr/>
                    <a:lstStyle/>
                    <a:p>
                      <a:pPr algn="ctr"/>
                      <a:r>
                        <a:rPr lang="fr-FR" sz="1800" dirty="0"/>
                        <a:t>exemples</a:t>
                      </a:r>
                    </a:p>
                  </a:txBody>
                  <a:tcPr anchor="ctr">
                    <a:solidFill>
                      <a:schemeClr val="accent4">
                        <a:lumMod val="40000"/>
                        <a:lumOff val="60000"/>
                      </a:schemeClr>
                    </a:solidFill>
                  </a:tcPr>
                </a:tc>
                <a:tc>
                  <a:txBody>
                    <a:bodyPr/>
                    <a:lstStyle/>
                    <a:p>
                      <a:r>
                        <a:rPr lang="fr-FR" sz="1800" dirty="0"/>
                        <a:t>ChatGPT, Gemini, Claude...</a:t>
                      </a:r>
                    </a:p>
                  </a:txBody>
                  <a:tcPr>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tc>
                  <a:txBody>
                    <a:bodyPr/>
                    <a:lstStyle/>
                    <a:p>
                      <a:r>
                        <a:rPr lang="fr-FR" sz="1800" dirty="0"/>
                        <a:t>Bing recherche approfondie, Brave IA, Perplexity...</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tc>
                  <a:txBody>
                    <a:bodyPr/>
                    <a:lstStyle/>
                    <a:p>
                      <a:r>
                        <a:rPr lang="fr-FR" sz="1800" dirty="0"/>
                        <a:t>Elicit, Consensus, Scite Assistant, Scopus AI, Web of science Research Assistant..</a:t>
                      </a:r>
                    </a:p>
                  </a:txBody>
                  <a:tcPr>
                    <a:lnL w="12700" cap="flat" cmpd="sng" algn="ctr">
                      <a:solidFill>
                        <a:schemeClr val="accent3"/>
                      </a:solidFill>
                      <a:prstDash val="solid"/>
                      <a:round/>
                      <a:headEnd type="none" w="med" len="med"/>
                      <a:tailEnd type="none" w="med" len="med"/>
                    </a:lnL>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732449666"/>
                  </a:ext>
                </a:extLst>
              </a:tr>
              <a:tr h="733563">
                <a:tc>
                  <a:txBody>
                    <a:bodyPr/>
                    <a:lstStyle/>
                    <a:p>
                      <a:pPr algn="ctr"/>
                      <a:r>
                        <a:rPr lang="fr-FR" sz="1800" dirty="0"/>
                        <a:t>requête</a:t>
                      </a:r>
                    </a:p>
                  </a:txBody>
                  <a:tcPr anchor="ctr">
                    <a:solidFill>
                      <a:schemeClr val="accent4">
                        <a:lumMod val="40000"/>
                        <a:lumOff val="60000"/>
                      </a:schemeClr>
                    </a:solidFill>
                  </a:tcPr>
                </a:tc>
                <a:tc>
                  <a:txBody>
                    <a:bodyPr/>
                    <a:lstStyle/>
                    <a:p>
                      <a:r>
                        <a:rPr lang="fr-FR" sz="1800" b="1" u="sng" dirty="0">
                          <a:solidFill>
                            <a:srgbClr val="D9AD77"/>
                          </a:solidFill>
                        </a:rPr>
                        <a:t>prompt</a:t>
                      </a:r>
                      <a:r>
                        <a:rPr lang="fr-FR" sz="1800" dirty="0"/>
                        <a:t> en langage naturel</a:t>
                      </a:r>
                    </a:p>
                  </a:txBody>
                  <a:tcPr>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tc>
                  <a:txBody>
                    <a:bodyPr/>
                    <a:lstStyle/>
                    <a:p>
                      <a:r>
                        <a:rPr lang="fr-FR" sz="1800" b="1" u="sng" kern="1200" dirty="0">
                          <a:solidFill>
                            <a:srgbClr val="D9AD77"/>
                          </a:solidFill>
                          <a:latin typeface="+mn-lt"/>
                          <a:ea typeface="+mn-ea"/>
                          <a:cs typeface="+mn-cs"/>
                        </a:rPr>
                        <a:t>mots-clés</a:t>
                      </a:r>
                    </a:p>
                    <a:p>
                      <a:r>
                        <a:rPr lang="fr-FR" sz="1800" b="1" u="sng" kern="1200" dirty="0">
                          <a:solidFill>
                            <a:srgbClr val="D9AD77"/>
                          </a:solidFill>
                          <a:latin typeface="+mn-lt"/>
                          <a:ea typeface="+mn-ea"/>
                          <a:cs typeface="+mn-cs"/>
                        </a:rPr>
                        <a:t>questions en langage naturel</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tc>
                  <a:txBody>
                    <a:bodyPr/>
                    <a:lstStyle/>
                    <a:p>
                      <a:r>
                        <a:rPr lang="fr-FR" sz="1800" b="1" u="sng" kern="1200" dirty="0">
                          <a:solidFill>
                            <a:srgbClr val="D9AD77"/>
                          </a:solidFill>
                          <a:latin typeface="+mn-lt"/>
                          <a:ea typeface="+mn-ea"/>
                          <a:cs typeface="+mn-cs"/>
                        </a:rPr>
                        <a:t>mots-clés</a:t>
                      </a:r>
                    </a:p>
                    <a:p>
                      <a:r>
                        <a:rPr lang="fr-FR" sz="1800" b="1" u="sng" kern="1200" dirty="0">
                          <a:solidFill>
                            <a:srgbClr val="D9AD77"/>
                          </a:solidFill>
                          <a:latin typeface="+mn-lt"/>
                          <a:ea typeface="+mn-ea"/>
                          <a:cs typeface="+mn-cs"/>
                        </a:rPr>
                        <a:t>questions en langage naturel</a:t>
                      </a:r>
                    </a:p>
                    <a:p>
                      <a:r>
                        <a:rPr lang="fr-FR" sz="1800" b="1" u="sng" kern="1200" dirty="0">
                          <a:solidFill>
                            <a:srgbClr val="D9AD77"/>
                          </a:solidFill>
                          <a:latin typeface="+mn-lt"/>
                          <a:ea typeface="+mn-ea"/>
                          <a:cs typeface="+mn-cs"/>
                        </a:rPr>
                        <a:t>consignes en langage naturel</a:t>
                      </a:r>
                    </a:p>
                  </a:txBody>
                  <a:tcPr>
                    <a:lnL w="12700" cap="flat" cmpd="sng" algn="ctr">
                      <a:solidFill>
                        <a:schemeClr val="accent3"/>
                      </a:solidFill>
                      <a:prstDash val="solid"/>
                      <a:round/>
                      <a:headEnd type="none" w="med" len="med"/>
                      <a:tailEnd type="none" w="med" len="med"/>
                    </a:lnL>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66362069"/>
                  </a:ext>
                </a:extLst>
              </a:tr>
              <a:tr h="736600">
                <a:tc>
                  <a:txBody>
                    <a:bodyPr/>
                    <a:lstStyle/>
                    <a:p>
                      <a:pPr algn="ctr"/>
                      <a:r>
                        <a:rPr lang="fr-FR" sz="1800" dirty="0"/>
                        <a:t>données</a:t>
                      </a:r>
                    </a:p>
                  </a:txBody>
                  <a:tcPr anchor="ctr">
                    <a:solidFill>
                      <a:schemeClr val="accent4">
                        <a:lumMod val="40000"/>
                        <a:lumOff val="60000"/>
                      </a:schemeClr>
                    </a:solidFill>
                  </a:tcPr>
                </a:tc>
                <a:tc>
                  <a:txBody>
                    <a:bodyPr/>
                    <a:lstStyle/>
                    <a:p>
                      <a:r>
                        <a:rPr lang="fr-FR" sz="1800" b="1" u="sng" kern="1200" dirty="0">
                          <a:solidFill>
                            <a:srgbClr val="D9AD77"/>
                          </a:solidFill>
                          <a:latin typeface="+mn-lt"/>
                          <a:ea typeface="+mn-ea"/>
                          <a:cs typeface="+mn-cs"/>
                        </a:rPr>
                        <a:t>données d’entraînement</a:t>
                      </a:r>
                    </a:p>
                    <a:p>
                      <a:r>
                        <a:rPr lang="fr-FR" sz="1800" dirty="0">
                          <a:sym typeface="Wingdings" panose="05000000000000000000" pitchFamily="2" charset="2"/>
                        </a:rPr>
                        <a:t> pas de sources</a:t>
                      </a:r>
                      <a:endParaRPr lang="fr-FR" sz="1800" dirty="0"/>
                    </a:p>
                  </a:txBody>
                  <a:tcPr>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tc>
                  <a:txBody>
                    <a:bodyPr/>
                    <a:lstStyle/>
                    <a:p>
                      <a:r>
                        <a:rPr lang="fr-FR" sz="1800" b="1" u="sng" kern="1200" dirty="0">
                          <a:solidFill>
                            <a:srgbClr val="D9AD77"/>
                          </a:solidFill>
                          <a:latin typeface="+mn-lt"/>
                          <a:ea typeface="+mn-ea"/>
                          <a:cs typeface="+mn-cs"/>
                        </a:rPr>
                        <a:t>index</a:t>
                      </a:r>
                      <a:r>
                        <a:rPr lang="fr-FR" sz="1800" dirty="0"/>
                        <a:t> de moteurs de recherche</a:t>
                      </a:r>
                    </a:p>
                    <a:p>
                      <a:r>
                        <a:rPr lang="fr-FR" sz="1800" dirty="0">
                          <a:sym typeface="Wingdings" panose="05000000000000000000" pitchFamily="2" charset="2"/>
                        </a:rPr>
                        <a:t> sources</a:t>
                      </a:r>
                      <a:endParaRPr lang="fr-FR" sz="1800" dirty="0"/>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tc>
                  <a:txBody>
                    <a:bodyPr/>
                    <a:lstStyle/>
                    <a:p>
                      <a:r>
                        <a:rPr lang="fr-FR" sz="1800" b="1" u="sng" kern="1200" dirty="0">
                          <a:solidFill>
                            <a:srgbClr val="D9AD77"/>
                          </a:solidFill>
                          <a:latin typeface="+mn-lt"/>
                          <a:ea typeface="+mn-ea"/>
                          <a:cs typeface="+mn-cs"/>
                        </a:rPr>
                        <a:t>index</a:t>
                      </a:r>
                      <a:r>
                        <a:rPr lang="fr-FR" sz="1800" b="1" u="sng" kern="1200" dirty="0">
                          <a:solidFill>
                            <a:schemeClr val="accent1"/>
                          </a:solidFill>
                          <a:latin typeface="+mn-lt"/>
                          <a:ea typeface="+mn-ea"/>
                          <a:cs typeface="+mn-cs"/>
                        </a:rPr>
                        <a:t> </a:t>
                      </a:r>
                      <a:r>
                        <a:rPr lang="fr-FR" sz="1800" dirty="0"/>
                        <a:t>bibliographique</a:t>
                      </a:r>
                    </a:p>
                    <a:p>
                      <a:pPr marL="285750" indent="-285750">
                        <a:buFont typeface="Wingdings" panose="05000000000000000000" pitchFamily="2" charset="2"/>
                        <a:buChar char="à"/>
                      </a:pPr>
                      <a:r>
                        <a:rPr lang="fr-FR" sz="1800" dirty="0">
                          <a:sym typeface="Wingdings" panose="05000000000000000000" pitchFamily="2" charset="2"/>
                        </a:rPr>
                        <a:t>références</a:t>
                      </a:r>
                      <a:endParaRPr lang="fr-FR" sz="1800" dirty="0"/>
                    </a:p>
                  </a:txBody>
                  <a:tcPr>
                    <a:lnL w="12700" cap="flat" cmpd="sng" algn="ctr">
                      <a:solidFill>
                        <a:schemeClr val="accent3"/>
                      </a:solidFill>
                      <a:prstDash val="solid"/>
                      <a:round/>
                      <a:headEnd type="none" w="med" len="med"/>
                      <a:tailEnd type="none" w="med" len="med"/>
                    </a:lnL>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003675218"/>
                  </a:ext>
                </a:extLst>
              </a:tr>
              <a:tr h="1087805">
                <a:tc>
                  <a:txBody>
                    <a:bodyPr/>
                    <a:lstStyle/>
                    <a:p>
                      <a:pPr algn="ctr"/>
                      <a:r>
                        <a:rPr lang="fr-FR" sz="1800" dirty="0"/>
                        <a:t>place dans la recherche documentaire</a:t>
                      </a:r>
                    </a:p>
                  </a:txBody>
                  <a:tcPr anchor="ctr">
                    <a:solidFill>
                      <a:schemeClr val="accent4">
                        <a:lumMod val="40000"/>
                        <a:lumOff val="60000"/>
                      </a:schemeClr>
                    </a:solidFill>
                  </a:tcPr>
                </a:tc>
                <a:tc>
                  <a:txBody>
                    <a:bodyPr/>
                    <a:lstStyle/>
                    <a:p>
                      <a:r>
                        <a:rPr lang="fr-FR" sz="1800" b="1" u="sng" kern="1200" dirty="0">
                          <a:solidFill>
                            <a:srgbClr val="D9AD77"/>
                          </a:solidFill>
                          <a:latin typeface="+mn-lt"/>
                          <a:ea typeface="+mn-ea"/>
                          <a:cs typeface="+mn-cs"/>
                        </a:rPr>
                        <a:t>outil linguistique </a:t>
                      </a:r>
                      <a:br>
                        <a:rPr lang="fr-FR" sz="1800" dirty="0"/>
                      </a:br>
                      <a:r>
                        <a:rPr lang="fr-FR" sz="1800" dirty="0">
                          <a:sym typeface="Wingdings" panose="05000000000000000000" pitchFamily="2" charset="2"/>
                        </a:rPr>
                        <a:t> mots-clés, champs lexicaux, brainstorming</a:t>
                      </a:r>
                      <a:endParaRPr lang="fr-FR" sz="1800" dirty="0"/>
                    </a:p>
                  </a:txBody>
                  <a:tcPr>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solidFill>
                      <a:schemeClr val="accent3">
                        <a:lumMod val="20000"/>
                        <a:lumOff val="80000"/>
                      </a:schemeClr>
                    </a:solidFill>
                  </a:tcPr>
                </a:tc>
                <a:tc>
                  <a:txBody>
                    <a:bodyPr/>
                    <a:lstStyle/>
                    <a:p>
                      <a:r>
                        <a:rPr lang="fr-FR" sz="1800" b="1" u="sng" kern="1200" dirty="0">
                          <a:solidFill>
                            <a:srgbClr val="D9AD77"/>
                          </a:solidFill>
                          <a:latin typeface="+mn-lt"/>
                          <a:ea typeface="+mn-ea"/>
                          <a:cs typeface="+mn-cs"/>
                        </a:rPr>
                        <a:t>outil de recherche</a:t>
                      </a:r>
                    </a:p>
                    <a:p>
                      <a:pPr marL="285750" indent="-285750">
                        <a:buFont typeface="Wingdings" panose="05000000000000000000" pitchFamily="2" charset="2"/>
                        <a:buChar char="à"/>
                      </a:pPr>
                      <a:r>
                        <a:rPr lang="fr-FR" sz="1800" dirty="0"/>
                        <a:t>recherche d’informations, </a:t>
                      </a:r>
                    </a:p>
                    <a:p>
                      <a:pPr marL="0" indent="0">
                        <a:buFont typeface="Wingdings" panose="05000000000000000000" pitchFamily="2" charset="2"/>
                        <a:buNone/>
                      </a:pPr>
                      <a:r>
                        <a:rPr lang="fr-FR" sz="1800" dirty="0"/>
                        <a:t>recherche d’actualités</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solidFill>
                      <a:schemeClr val="accent3">
                        <a:lumMod val="20000"/>
                        <a:lumOff val="80000"/>
                      </a:schemeClr>
                    </a:solidFill>
                  </a:tcPr>
                </a:tc>
                <a:tc>
                  <a:txBody>
                    <a:bodyPr/>
                    <a:lstStyle/>
                    <a:p>
                      <a:r>
                        <a:rPr lang="fr-FR" sz="1800" b="1" u="sng" kern="1200" dirty="0">
                          <a:solidFill>
                            <a:srgbClr val="D9AD77"/>
                          </a:solidFill>
                          <a:latin typeface="+mn-lt"/>
                          <a:ea typeface="+mn-ea"/>
                          <a:cs typeface="+mn-cs"/>
                        </a:rPr>
                        <a:t>outil de recherche bibliographique</a:t>
                      </a:r>
                    </a:p>
                    <a:p>
                      <a:r>
                        <a:rPr lang="fr-FR" sz="1800" dirty="0">
                          <a:sym typeface="Wingdings" panose="05000000000000000000" pitchFamily="2" charset="2"/>
                        </a:rPr>
                        <a:t> </a:t>
                      </a:r>
                      <a:r>
                        <a:rPr lang="fr-FR" sz="1800" dirty="0"/>
                        <a:t>recherche de références bibliographiques, revues de littérature</a:t>
                      </a:r>
                    </a:p>
                  </a:txBody>
                  <a:tcPr>
                    <a:lnL w="12700" cap="flat" cmpd="sng" algn="ctr">
                      <a:solidFill>
                        <a:schemeClr val="accent3"/>
                      </a:solidFill>
                      <a:prstDash val="solid"/>
                      <a:round/>
                      <a:headEnd type="none" w="med" len="med"/>
                      <a:tailEnd type="none" w="med" len="med"/>
                    </a:lnL>
                    <a:lnT w="12700" cap="flat" cmpd="sng" algn="ctr">
                      <a:solidFill>
                        <a:schemeClr val="accent3"/>
                      </a:solidFill>
                      <a:prstDash val="solid"/>
                      <a:round/>
                      <a:headEnd type="none" w="med" len="med"/>
                      <a:tailEnd type="none" w="med" len="med"/>
                    </a:lnT>
                    <a:solidFill>
                      <a:schemeClr val="accent3">
                        <a:lumMod val="20000"/>
                        <a:lumOff val="80000"/>
                      </a:schemeClr>
                    </a:solidFill>
                  </a:tcPr>
                </a:tc>
                <a:extLst>
                  <a:ext uri="{0D108BD9-81ED-4DB2-BD59-A6C34878D82A}">
                    <a16:rowId xmlns:a16="http://schemas.microsoft.com/office/drawing/2014/main" val="2423180917"/>
                  </a:ext>
                </a:extLst>
              </a:tr>
            </a:tbl>
          </a:graphicData>
        </a:graphic>
      </p:graphicFrame>
      <p:sp>
        <p:nvSpPr>
          <p:cNvPr id="6" name="ZoneTexte 5">
            <a:extLst>
              <a:ext uri="{FF2B5EF4-FFF2-40B4-BE49-F238E27FC236}">
                <a16:creationId xmlns:a16="http://schemas.microsoft.com/office/drawing/2014/main" id="{E4A502DB-38A4-86D5-DED5-C77D2425C58C}"/>
              </a:ext>
            </a:extLst>
          </p:cNvPr>
          <p:cNvSpPr txBox="1"/>
          <p:nvPr/>
        </p:nvSpPr>
        <p:spPr>
          <a:xfrm>
            <a:off x="1981200" y="589012"/>
            <a:ext cx="8229600" cy="461665"/>
          </a:xfrm>
          <a:prstGeom prst="rect">
            <a:avLst/>
          </a:prstGeom>
          <a:noFill/>
        </p:spPr>
        <p:txBody>
          <a:bodyPr wrap="square">
            <a:spAutoFit/>
          </a:bodyPr>
          <a:lstStyle/>
          <a:p>
            <a:pPr algn="ctr"/>
            <a:r>
              <a:rPr lang="fr-FR" sz="2400" dirty="0"/>
              <a:t>le développement de la recherche sémantique générative</a:t>
            </a:r>
          </a:p>
        </p:txBody>
      </p:sp>
    </p:spTree>
    <p:extLst>
      <p:ext uri="{BB962C8B-B14F-4D97-AF65-F5344CB8AC3E}">
        <p14:creationId xmlns:p14="http://schemas.microsoft.com/office/powerpoint/2010/main" val="207183838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7">
            <a:extLst>
              <a:ext uri="{FF2B5EF4-FFF2-40B4-BE49-F238E27FC236}">
                <a16:creationId xmlns:a16="http://schemas.microsoft.com/office/drawing/2014/main" id="{48DB94AD-3B69-4CA7-8033-1B9BE14BFFD1}"/>
              </a:ext>
            </a:extLst>
          </p:cNvPr>
          <p:cNvSpPr txBox="1">
            <a:spLocks/>
          </p:cNvSpPr>
          <p:nvPr/>
        </p:nvSpPr>
        <p:spPr>
          <a:xfrm>
            <a:off x="3423154" y="4996706"/>
            <a:ext cx="7174820" cy="141441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300"/>
              </a:spcBef>
              <a:spcAft>
                <a:spcPts val="300"/>
              </a:spcAft>
              <a:buNone/>
            </a:pPr>
            <a:r>
              <a:rPr lang="fr-FR" sz="2000" dirty="0"/>
              <a:t>RAG (</a:t>
            </a:r>
            <a:r>
              <a:rPr lang="fr-FR" sz="2000" i="1" dirty="0" err="1"/>
              <a:t>retrieval</a:t>
            </a:r>
            <a:r>
              <a:rPr lang="fr-FR" sz="2000" i="1" dirty="0"/>
              <a:t> augmented generation</a:t>
            </a:r>
            <a:r>
              <a:rPr lang="fr-FR" sz="2000" dirty="0"/>
              <a:t>)</a:t>
            </a:r>
            <a:endParaRPr lang="fr-FR" sz="1600" dirty="0"/>
          </a:p>
        </p:txBody>
      </p:sp>
      <p:sp>
        <p:nvSpPr>
          <p:cNvPr id="6" name="Rectangle 5">
            <a:extLst>
              <a:ext uri="{FF2B5EF4-FFF2-40B4-BE49-F238E27FC236}">
                <a16:creationId xmlns:a16="http://schemas.microsoft.com/office/drawing/2014/main" id="{AE8F12AD-CA37-4E05-9C99-ACA8CACC3841}"/>
              </a:ext>
            </a:extLst>
          </p:cNvPr>
          <p:cNvSpPr/>
          <p:nvPr/>
        </p:nvSpPr>
        <p:spPr>
          <a:xfrm>
            <a:off x="4196103" y="2749699"/>
            <a:ext cx="5426868" cy="984885"/>
          </a:xfrm>
          <a:prstGeom prst="rect">
            <a:avLst/>
          </a:prstGeom>
          <a:solidFill>
            <a:schemeClr val="accent4">
              <a:lumMod val="40000"/>
              <a:lumOff val="6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000" b="1" dirty="0">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latin typeface="Calibri" panose="020F0502020204030204"/>
              </a:rPr>
              <a:t>LLM </a:t>
            </a:r>
            <a:br>
              <a:rPr lang="fr-FR" sz="2000" b="1" dirty="0">
                <a:latin typeface="Calibri" panose="020F0502020204030204"/>
              </a:rPr>
            </a:br>
            <a:r>
              <a:rPr lang="fr-FR" sz="1400" b="1" i="1" dirty="0">
                <a:latin typeface="Calibri" panose="020F0502020204030204"/>
              </a:rPr>
              <a:t>large language model</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000" b="1" i="1" dirty="0">
              <a:latin typeface="Calibri" panose="020F0502020204030204"/>
            </a:endParaRPr>
          </a:p>
        </p:txBody>
      </p:sp>
      <p:sp>
        <p:nvSpPr>
          <p:cNvPr id="8" name="Rectangle 7">
            <a:extLst>
              <a:ext uri="{FF2B5EF4-FFF2-40B4-BE49-F238E27FC236}">
                <a16:creationId xmlns:a16="http://schemas.microsoft.com/office/drawing/2014/main" id="{B628E0D1-DDD7-40FF-AC6C-5929A3EB505A}"/>
              </a:ext>
            </a:extLst>
          </p:cNvPr>
          <p:cNvSpPr/>
          <p:nvPr/>
        </p:nvSpPr>
        <p:spPr>
          <a:xfrm>
            <a:off x="10427834" y="3761757"/>
            <a:ext cx="1929922"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dirty="0">
                <a:latin typeface="Calibri" panose="020F0502020204030204"/>
              </a:rPr>
              <a:t>réponse</a:t>
            </a:r>
            <a:endParaRPr lang="fr-FR" sz="1600" dirty="0">
              <a:latin typeface="Calibri" panose="020F0502020204030204"/>
            </a:endParaRPr>
          </a:p>
        </p:txBody>
      </p:sp>
      <p:sp>
        <p:nvSpPr>
          <p:cNvPr id="9" name="Rectangle 8">
            <a:extLst>
              <a:ext uri="{FF2B5EF4-FFF2-40B4-BE49-F238E27FC236}">
                <a16:creationId xmlns:a16="http://schemas.microsoft.com/office/drawing/2014/main" id="{D79B594E-FA7F-4156-AF30-8D7F6F2DB13C}"/>
              </a:ext>
            </a:extLst>
          </p:cNvPr>
          <p:cNvSpPr/>
          <p:nvPr/>
        </p:nvSpPr>
        <p:spPr>
          <a:xfrm>
            <a:off x="166178" y="3624376"/>
            <a:ext cx="2152650" cy="64008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dirty="0">
                <a:solidFill>
                  <a:schemeClr val="bg1"/>
                </a:solidFill>
                <a:latin typeface="Calibri" panose="020F0502020204030204"/>
              </a:rPr>
              <a:t>mots-clés</a:t>
            </a:r>
          </a:p>
          <a:p>
            <a:pPr>
              <a:defRPr/>
            </a:pPr>
            <a:r>
              <a:rPr lang="fr-FR" b="1" dirty="0">
                <a:solidFill>
                  <a:srgbClr val="D9AD77"/>
                </a:solidFill>
                <a:latin typeface="Calibri" panose="020F0502020204030204"/>
              </a:rPr>
              <a:t>langage naturel</a:t>
            </a:r>
          </a:p>
        </p:txBody>
      </p:sp>
      <p:pic>
        <p:nvPicPr>
          <p:cNvPr id="11" name="Graphique 10" descr="Loupe">
            <a:extLst>
              <a:ext uri="{FF2B5EF4-FFF2-40B4-BE49-F238E27FC236}">
                <a16:creationId xmlns:a16="http://schemas.microsoft.com/office/drawing/2014/main" id="{B0942F14-8341-4B0B-B675-33AE70F0C4B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03837" y="3761757"/>
            <a:ext cx="365317" cy="365317"/>
          </a:xfrm>
          <a:prstGeom prst="rect">
            <a:avLst/>
          </a:prstGeom>
        </p:spPr>
      </p:pic>
      <p:sp>
        <p:nvSpPr>
          <p:cNvPr id="12" name="Flèche : droite 11">
            <a:extLst>
              <a:ext uri="{FF2B5EF4-FFF2-40B4-BE49-F238E27FC236}">
                <a16:creationId xmlns:a16="http://schemas.microsoft.com/office/drawing/2014/main" id="{B02A7A7E-7E4B-494C-92EA-3A9A940E96E5}"/>
              </a:ext>
            </a:extLst>
          </p:cNvPr>
          <p:cNvSpPr/>
          <p:nvPr/>
        </p:nvSpPr>
        <p:spPr>
          <a:xfrm rot="1682981">
            <a:off x="2380321" y="4427605"/>
            <a:ext cx="1438854" cy="108692"/>
          </a:xfrm>
          <a:prstGeom prst="rightArrow">
            <a:avLst/>
          </a:prstGeom>
          <a:solidFill>
            <a:srgbClr val="FA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lèche : droite 12">
            <a:extLst>
              <a:ext uri="{FF2B5EF4-FFF2-40B4-BE49-F238E27FC236}">
                <a16:creationId xmlns:a16="http://schemas.microsoft.com/office/drawing/2014/main" id="{B8232FEF-CC8E-4024-B2AA-288AD4976022}"/>
              </a:ext>
            </a:extLst>
          </p:cNvPr>
          <p:cNvSpPr/>
          <p:nvPr/>
        </p:nvSpPr>
        <p:spPr>
          <a:xfrm flipV="1">
            <a:off x="9951396" y="3949699"/>
            <a:ext cx="785106" cy="107887"/>
          </a:xfrm>
          <a:prstGeom prst="rightArrow">
            <a:avLst/>
          </a:prstGeom>
          <a:solidFill>
            <a:srgbClr val="FA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2442860-3D52-4420-A536-E4EDBE9B278C}"/>
              </a:ext>
            </a:extLst>
          </p:cNvPr>
          <p:cNvSpPr/>
          <p:nvPr/>
        </p:nvSpPr>
        <p:spPr>
          <a:xfrm>
            <a:off x="8575774" y="4264456"/>
            <a:ext cx="1047197" cy="1169551"/>
          </a:xfrm>
          <a:prstGeom prst="rect">
            <a:avLst/>
          </a:prstGeom>
          <a:solidFill>
            <a:schemeClr val="accent4">
              <a:lumMod val="40000"/>
              <a:lumOff val="6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600" b="1" dirty="0">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err="1">
                <a:latin typeface="Calibri" panose="020F0502020204030204"/>
              </a:rPr>
              <a:t>LLM</a:t>
            </a:r>
            <a:br>
              <a:rPr lang="fr-FR" sz="2400" b="1" dirty="0">
                <a:latin typeface="Calibri" panose="020F0502020204030204"/>
              </a:rPr>
            </a:br>
            <a:r>
              <a:rPr lang="fr-FR" sz="1400" b="1" i="1" dirty="0">
                <a:latin typeface="Calibri" panose="020F0502020204030204"/>
              </a:rPr>
              <a:t> </a:t>
            </a:r>
            <a:br>
              <a:rPr lang="fr-FR" sz="2000" b="1" dirty="0">
                <a:latin typeface="Calibri" panose="020F0502020204030204"/>
              </a:rPr>
            </a:br>
            <a:endParaRPr lang="fr-FR" sz="1600" b="1" i="1" dirty="0">
              <a:latin typeface="Calibri" panose="020F0502020204030204"/>
            </a:endParaRPr>
          </a:p>
        </p:txBody>
      </p:sp>
      <p:sp>
        <p:nvSpPr>
          <p:cNvPr id="15" name="Rectangle 14">
            <a:extLst>
              <a:ext uri="{FF2B5EF4-FFF2-40B4-BE49-F238E27FC236}">
                <a16:creationId xmlns:a16="http://schemas.microsoft.com/office/drawing/2014/main" id="{471D4AF3-32D7-4AD6-9CB8-BD8FE690C30F}"/>
              </a:ext>
            </a:extLst>
          </p:cNvPr>
          <p:cNvSpPr/>
          <p:nvPr/>
        </p:nvSpPr>
        <p:spPr>
          <a:xfrm>
            <a:off x="5791149" y="4264455"/>
            <a:ext cx="2288801" cy="1138773"/>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chemeClr val="bg1"/>
                </a:solidFill>
                <a:latin typeface="Calibri" panose="020F0502020204030204"/>
              </a:rPr>
              <a:t>base de connaissances </a:t>
            </a:r>
            <a:br>
              <a:rPr lang="fr-FR" sz="2400" b="1" dirty="0">
                <a:solidFill>
                  <a:schemeClr val="bg1"/>
                </a:solidFill>
                <a:latin typeface="Calibri" panose="020F0502020204030204"/>
              </a:rPr>
            </a:br>
            <a:r>
              <a:rPr lang="fr-FR" sz="1000" dirty="0">
                <a:solidFill>
                  <a:schemeClr val="bg1"/>
                </a:solidFill>
                <a:latin typeface="Calibri" panose="020F0502020204030204"/>
              </a:rPr>
              <a:t>(ex. : moteur de recherche, </a:t>
            </a:r>
            <a:br>
              <a:rPr lang="fr-FR" sz="1000" dirty="0">
                <a:solidFill>
                  <a:schemeClr val="bg1"/>
                </a:solidFill>
                <a:latin typeface="Calibri" panose="020F0502020204030204"/>
              </a:rPr>
            </a:br>
            <a:r>
              <a:rPr lang="fr-FR" sz="1000" dirty="0">
                <a:solidFill>
                  <a:schemeClr val="bg1"/>
                </a:solidFill>
                <a:latin typeface="Calibri" panose="020F0502020204030204"/>
              </a:rPr>
              <a:t>base bibliographique)</a:t>
            </a:r>
            <a:endParaRPr lang="fr-FR" sz="2000" i="1" dirty="0">
              <a:solidFill>
                <a:schemeClr val="bg1"/>
              </a:solidFill>
              <a:latin typeface="Calibri" panose="020F0502020204030204"/>
            </a:endParaRPr>
          </a:p>
        </p:txBody>
      </p:sp>
      <p:sp>
        <p:nvSpPr>
          <p:cNvPr id="16" name="Flèche : droite 15">
            <a:extLst>
              <a:ext uri="{FF2B5EF4-FFF2-40B4-BE49-F238E27FC236}">
                <a16:creationId xmlns:a16="http://schemas.microsoft.com/office/drawing/2014/main" id="{731A0F8C-956F-4502-B28D-9090668DE939}"/>
              </a:ext>
            </a:extLst>
          </p:cNvPr>
          <p:cNvSpPr/>
          <p:nvPr/>
        </p:nvSpPr>
        <p:spPr>
          <a:xfrm rot="20564412">
            <a:off x="2380321" y="3363787"/>
            <a:ext cx="1438854" cy="108692"/>
          </a:xfrm>
          <a:prstGeom prst="rightArrow">
            <a:avLst/>
          </a:prstGeom>
          <a:solidFill>
            <a:srgbClr val="FA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lèche : droite 16">
            <a:extLst>
              <a:ext uri="{FF2B5EF4-FFF2-40B4-BE49-F238E27FC236}">
                <a16:creationId xmlns:a16="http://schemas.microsoft.com/office/drawing/2014/main" id="{BCB69589-F766-4F6C-9B96-544C1B50A245}"/>
              </a:ext>
            </a:extLst>
          </p:cNvPr>
          <p:cNvSpPr/>
          <p:nvPr/>
        </p:nvSpPr>
        <p:spPr>
          <a:xfrm flipV="1">
            <a:off x="8125304" y="4886777"/>
            <a:ext cx="405115" cy="91368"/>
          </a:xfrm>
          <a:prstGeom prst="rightArrow">
            <a:avLst/>
          </a:prstGeom>
          <a:solidFill>
            <a:srgbClr val="FA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B93B418-C461-EE25-A4EF-93774BB6BED7}"/>
              </a:ext>
            </a:extLst>
          </p:cNvPr>
          <p:cNvSpPr/>
          <p:nvPr/>
        </p:nvSpPr>
        <p:spPr>
          <a:xfrm>
            <a:off x="4209255" y="4269181"/>
            <a:ext cx="1047197" cy="1169551"/>
          </a:xfrm>
          <a:prstGeom prst="rect">
            <a:avLst/>
          </a:prstGeom>
          <a:solidFill>
            <a:schemeClr val="accent4">
              <a:lumMod val="40000"/>
              <a:lumOff val="6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600" b="1" dirty="0">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err="1">
                <a:latin typeface="Calibri" panose="020F0502020204030204"/>
              </a:rPr>
              <a:t>LLM</a:t>
            </a:r>
            <a:endParaRPr lang="fr-FR" sz="2400" b="1" dirty="0">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i="1" dirty="0">
                <a:latin typeface="Calibri" panose="020F0502020204030204"/>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600" b="1" i="1" dirty="0">
              <a:latin typeface="Calibri" panose="020F0502020204030204"/>
            </a:endParaRPr>
          </a:p>
        </p:txBody>
      </p:sp>
      <p:sp>
        <p:nvSpPr>
          <p:cNvPr id="3" name="Flèche : droite 2">
            <a:extLst>
              <a:ext uri="{FF2B5EF4-FFF2-40B4-BE49-F238E27FC236}">
                <a16:creationId xmlns:a16="http://schemas.microsoft.com/office/drawing/2014/main" id="{99006DC5-F9D7-D6BC-7D6F-FF0A42D4F81F}"/>
              </a:ext>
            </a:extLst>
          </p:cNvPr>
          <p:cNvSpPr/>
          <p:nvPr/>
        </p:nvSpPr>
        <p:spPr>
          <a:xfrm flipV="1">
            <a:off x="5300365" y="4833842"/>
            <a:ext cx="405115" cy="91368"/>
          </a:xfrm>
          <a:prstGeom prst="rightArrow">
            <a:avLst/>
          </a:prstGeom>
          <a:solidFill>
            <a:srgbClr val="FA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2552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B1B4D6-FEE9-CE41-7563-ECE0421B9216}"/>
              </a:ext>
            </a:extLst>
          </p:cNvPr>
          <p:cNvSpPr/>
          <p:nvPr/>
        </p:nvSpPr>
        <p:spPr>
          <a:xfrm>
            <a:off x="5595099" y="6493961"/>
            <a:ext cx="1328216" cy="246221"/>
          </a:xfrm>
          <a:prstGeom prst="rect">
            <a:avLst/>
          </a:prstGeom>
        </p:spPr>
        <p:txBody>
          <a:bodyPr wrap="square">
            <a:spAutoFit/>
          </a:bodyPr>
          <a:lstStyle/>
          <a:p>
            <a:r>
              <a:rPr lang="fr-FR" sz="1000" dirty="0">
                <a:hlinkClick r:id="rId3"/>
              </a:rPr>
              <a:t>source, 01/2024</a:t>
            </a:r>
            <a:endParaRPr lang="fr-FR" sz="1000" dirty="0"/>
          </a:p>
        </p:txBody>
      </p:sp>
      <p:pic>
        <p:nvPicPr>
          <p:cNvPr id="5" name="Image 4">
            <a:extLst>
              <a:ext uri="{FF2B5EF4-FFF2-40B4-BE49-F238E27FC236}">
                <a16:creationId xmlns:a16="http://schemas.microsoft.com/office/drawing/2014/main" id="{9CF02273-002C-227B-AE16-22962394EEB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95222" y="500815"/>
            <a:ext cx="7801556" cy="5856370"/>
          </a:xfrm>
          <a:prstGeom prst="rect">
            <a:avLst/>
          </a:prstGeom>
        </p:spPr>
      </p:pic>
    </p:spTree>
    <p:extLst>
      <p:ext uri="{BB962C8B-B14F-4D97-AF65-F5344CB8AC3E}">
        <p14:creationId xmlns:p14="http://schemas.microsoft.com/office/powerpoint/2010/main" val="162876702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8D5DAEC-5704-DF0E-9217-F5210A5670E6}"/>
              </a:ext>
            </a:extLst>
          </p:cNvPr>
          <p:cNvPicPr>
            <a:picLocks noChangeAspect="1"/>
          </p:cNvPicPr>
          <p:nvPr/>
        </p:nvPicPr>
        <p:blipFill>
          <a:blip r:embed="rId3"/>
          <a:stretch>
            <a:fillRect/>
          </a:stretch>
        </p:blipFill>
        <p:spPr>
          <a:xfrm>
            <a:off x="2413416" y="782394"/>
            <a:ext cx="7647120" cy="5293212"/>
          </a:xfrm>
          <a:prstGeom prst="rect">
            <a:avLst/>
          </a:prstGeom>
        </p:spPr>
      </p:pic>
      <p:sp>
        <p:nvSpPr>
          <p:cNvPr id="5" name="ZoneTexte 4">
            <a:extLst>
              <a:ext uri="{FF2B5EF4-FFF2-40B4-BE49-F238E27FC236}">
                <a16:creationId xmlns:a16="http://schemas.microsoft.com/office/drawing/2014/main" id="{4F7EB282-3068-69BE-CA65-B35B8D858212}"/>
              </a:ext>
            </a:extLst>
          </p:cNvPr>
          <p:cNvSpPr txBox="1"/>
          <p:nvPr/>
        </p:nvSpPr>
        <p:spPr>
          <a:xfrm>
            <a:off x="1356360" y="6285840"/>
            <a:ext cx="10622280" cy="369332"/>
          </a:xfrm>
          <a:prstGeom prst="rect">
            <a:avLst/>
          </a:prstGeom>
          <a:noFill/>
        </p:spPr>
        <p:txBody>
          <a:bodyPr wrap="square">
            <a:spAutoFit/>
          </a:bodyPr>
          <a:lstStyle/>
          <a:p>
            <a:r>
              <a:rPr lang="fr-FR" dirty="0">
                <a:hlinkClick r:id="rId4"/>
              </a:rPr>
              <a:t>https://consensus.app/home/blog/maximize-your-consensus-experience-with-these-best-practices/</a:t>
            </a:r>
            <a:r>
              <a:rPr lang="fr-FR" dirty="0"/>
              <a:t> </a:t>
            </a:r>
          </a:p>
        </p:txBody>
      </p:sp>
    </p:spTree>
    <p:extLst>
      <p:ext uri="{BB962C8B-B14F-4D97-AF65-F5344CB8AC3E}">
        <p14:creationId xmlns:p14="http://schemas.microsoft.com/office/powerpoint/2010/main" val="301499770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76F91EC-AA50-8D16-5DC9-CEB06F8E576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016"/>
          <a:stretch/>
        </p:blipFill>
        <p:spPr>
          <a:xfrm>
            <a:off x="1163276" y="546747"/>
            <a:ext cx="10099809" cy="5802998"/>
          </a:xfrm>
          <a:prstGeom prst="rect">
            <a:avLst/>
          </a:prstGeom>
        </p:spPr>
      </p:pic>
      <p:sp>
        <p:nvSpPr>
          <p:cNvPr id="5" name="Rectangle 4">
            <a:extLst>
              <a:ext uri="{FF2B5EF4-FFF2-40B4-BE49-F238E27FC236}">
                <a16:creationId xmlns:a16="http://schemas.microsoft.com/office/drawing/2014/main" id="{69D47164-FEAE-B59A-AFB5-AE74992F5DC9}"/>
              </a:ext>
            </a:extLst>
          </p:cNvPr>
          <p:cNvSpPr/>
          <p:nvPr/>
        </p:nvSpPr>
        <p:spPr>
          <a:xfrm>
            <a:off x="5926668" y="6349745"/>
            <a:ext cx="57302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000" dirty="0" err="1">
                <a:solidFill>
                  <a:prstClr val="white"/>
                </a:solidFill>
                <a:latin typeface="Calibri" panose="020F0502020204030204"/>
                <a:hlinkClick r:id="rId4"/>
              </a:rPr>
              <a:t>Scite</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5105491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C043735-2A7B-4203-B825-361D716BF168}"/>
              </a:ext>
            </a:extLst>
          </p:cNvPr>
          <p:cNvSpPr/>
          <p:nvPr/>
        </p:nvSpPr>
        <p:spPr>
          <a:xfrm>
            <a:off x="762541" y="3373297"/>
            <a:ext cx="3240000" cy="68857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2000" dirty="0">
                <a:solidFill>
                  <a:prstClr val="black">
                    <a:lumMod val="85000"/>
                    <a:lumOff val="15000"/>
                  </a:prstClr>
                </a:solidFill>
                <a:latin typeface="Calibri" panose="020F0502020204030204"/>
              </a:rPr>
              <a:t>mots-clés, booléens</a:t>
            </a:r>
          </a:p>
        </p:txBody>
      </p:sp>
      <p:sp>
        <p:nvSpPr>
          <p:cNvPr id="3" name="Rectangle 2">
            <a:extLst>
              <a:ext uri="{FF2B5EF4-FFF2-40B4-BE49-F238E27FC236}">
                <a16:creationId xmlns:a16="http://schemas.microsoft.com/office/drawing/2014/main" id="{5595BB2A-B0FE-4EB2-8421-55695D497D9C}"/>
              </a:ext>
            </a:extLst>
          </p:cNvPr>
          <p:cNvSpPr/>
          <p:nvPr/>
        </p:nvSpPr>
        <p:spPr>
          <a:xfrm>
            <a:off x="812757" y="2841067"/>
            <a:ext cx="3189784" cy="461665"/>
          </a:xfrm>
          <a:prstGeom prst="rect">
            <a:avLst/>
          </a:prstGeom>
        </p:spPr>
        <p:txBody>
          <a:bodyPr wrap="none">
            <a:spAutoFit/>
          </a:bodyPr>
          <a:lstStyle/>
          <a:p>
            <a:r>
              <a:rPr lang="fr-FR" sz="2400" dirty="0"/>
              <a:t>recherche par mots-clés</a:t>
            </a:r>
          </a:p>
        </p:txBody>
      </p:sp>
      <p:sp>
        <p:nvSpPr>
          <p:cNvPr id="4" name="Rectangle 3">
            <a:extLst>
              <a:ext uri="{FF2B5EF4-FFF2-40B4-BE49-F238E27FC236}">
                <a16:creationId xmlns:a16="http://schemas.microsoft.com/office/drawing/2014/main" id="{10D19764-4040-4A2F-8F19-B41AB7870540}"/>
              </a:ext>
            </a:extLst>
          </p:cNvPr>
          <p:cNvSpPr/>
          <p:nvPr/>
        </p:nvSpPr>
        <p:spPr>
          <a:xfrm>
            <a:off x="4574514" y="2855506"/>
            <a:ext cx="3435428" cy="461665"/>
          </a:xfrm>
          <a:prstGeom prst="rect">
            <a:avLst/>
          </a:prstGeom>
        </p:spPr>
        <p:txBody>
          <a:bodyPr wrap="none">
            <a:spAutoFit/>
          </a:bodyPr>
          <a:lstStyle/>
          <a:p>
            <a:r>
              <a:rPr lang="fr-FR" sz="2400" dirty="0"/>
              <a:t>recherche par </a:t>
            </a:r>
            <a:r>
              <a:rPr lang="fr-FR" sz="2400" dirty="0" err="1"/>
              <a:t>co</a:t>
            </a:r>
            <a:r>
              <a:rPr lang="fr-FR" sz="2400" dirty="0"/>
              <a:t>-citations</a:t>
            </a:r>
          </a:p>
        </p:txBody>
      </p:sp>
      <p:sp>
        <p:nvSpPr>
          <p:cNvPr id="5" name="Rectangle 4">
            <a:extLst>
              <a:ext uri="{FF2B5EF4-FFF2-40B4-BE49-F238E27FC236}">
                <a16:creationId xmlns:a16="http://schemas.microsoft.com/office/drawing/2014/main" id="{3838764D-4605-4175-B644-5D96354BDC86}"/>
              </a:ext>
            </a:extLst>
          </p:cNvPr>
          <p:cNvSpPr/>
          <p:nvPr/>
        </p:nvSpPr>
        <p:spPr>
          <a:xfrm>
            <a:off x="8499854" y="2855505"/>
            <a:ext cx="2981714" cy="461665"/>
          </a:xfrm>
          <a:prstGeom prst="rect">
            <a:avLst/>
          </a:prstGeom>
        </p:spPr>
        <p:txBody>
          <a:bodyPr wrap="none">
            <a:spAutoFit/>
          </a:bodyPr>
          <a:lstStyle/>
          <a:p>
            <a:r>
              <a:rPr lang="fr-FR" sz="2400" dirty="0"/>
              <a:t>recherche sémantique</a:t>
            </a:r>
          </a:p>
        </p:txBody>
      </p:sp>
      <p:pic>
        <p:nvPicPr>
          <p:cNvPr id="7" name="Graphique 6" descr="Loupe">
            <a:extLst>
              <a:ext uri="{FF2B5EF4-FFF2-40B4-BE49-F238E27FC236}">
                <a16:creationId xmlns:a16="http://schemas.microsoft.com/office/drawing/2014/main" id="{3C455B1B-2808-43CF-8514-F3995A572D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1753" y="3514427"/>
            <a:ext cx="365317" cy="365317"/>
          </a:xfrm>
          <a:prstGeom prst="rect">
            <a:avLst/>
          </a:prstGeom>
        </p:spPr>
      </p:pic>
      <p:sp>
        <p:nvSpPr>
          <p:cNvPr id="9" name="Rectangle 8">
            <a:extLst>
              <a:ext uri="{FF2B5EF4-FFF2-40B4-BE49-F238E27FC236}">
                <a16:creationId xmlns:a16="http://schemas.microsoft.com/office/drawing/2014/main" id="{27293211-13F8-4FAF-A8E1-70E2EE30705A}"/>
              </a:ext>
            </a:extLst>
          </p:cNvPr>
          <p:cNvSpPr/>
          <p:nvPr/>
        </p:nvSpPr>
        <p:spPr>
          <a:xfrm>
            <a:off x="4600752" y="3361575"/>
            <a:ext cx="3409189" cy="68857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2000" dirty="0">
                <a:solidFill>
                  <a:prstClr val="black">
                    <a:lumMod val="85000"/>
                    <a:lumOff val="15000"/>
                  </a:prstClr>
                </a:solidFill>
                <a:latin typeface="Calibri" panose="020F0502020204030204"/>
              </a:rPr>
              <a:t>références et </a:t>
            </a:r>
          </a:p>
          <a:p>
            <a:pPr>
              <a:defRPr/>
            </a:pPr>
            <a:r>
              <a:rPr lang="fr-FR" sz="2000" dirty="0">
                <a:solidFill>
                  <a:prstClr val="black">
                    <a:lumMod val="85000"/>
                    <a:lumOff val="15000"/>
                  </a:prstClr>
                </a:solidFill>
                <a:latin typeface="Calibri" panose="020F0502020204030204"/>
              </a:rPr>
              <a:t>citations d’une publication</a:t>
            </a:r>
          </a:p>
        </p:txBody>
      </p:sp>
      <p:pic>
        <p:nvPicPr>
          <p:cNvPr id="10" name="Graphique 9" descr="Loupe">
            <a:extLst>
              <a:ext uri="{FF2B5EF4-FFF2-40B4-BE49-F238E27FC236}">
                <a16:creationId xmlns:a16="http://schemas.microsoft.com/office/drawing/2014/main" id="{33818AC0-B479-493B-BB6D-F48BDE51FA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21762" y="3514153"/>
            <a:ext cx="365317" cy="365317"/>
          </a:xfrm>
          <a:prstGeom prst="rect">
            <a:avLst/>
          </a:prstGeom>
        </p:spPr>
      </p:pic>
      <p:sp>
        <p:nvSpPr>
          <p:cNvPr id="11" name="Rectangle 10">
            <a:extLst>
              <a:ext uri="{FF2B5EF4-FFF2-40B4-BE49-F238E27FC236}">
                <a16:creationId xmlns:a16="http://schemas.microsoft.com/office/drawing/2014/main" id="{FA70AA53-CF81-4128-891D-3F44AE6F9352}"/>
              </a:ext>
            </a:extLst>
          </p:cNvPr>
          <p:cNvSpPr/>
          <p:nvPr/>
        </p:nvSpPr>
        <p:spPr>
          <a:xfrm>
            <a:off x="8323629" y="3373297"/>
            <a:ext cx="3240000" cy="68857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2000" dirty="0">
                <a:solidFill>
                  <a:prstClr val="black">
                    <a:lumMod val="85000"/>
                    <a:lumOff val="15000"/>
                  </a:prstClr>
                </a:solidFill>
                <a:latin typeface="Calibri" panose="020F0502020204030204"/>
              </a:rPr>
              <a:t>langage naturel</a:t>
            </a:r>
          </a:p>
        </p:txBody>
      </p:sp>
      <p:pic>
        <p:nvPicPr>
          <p:cNvPr id="12" name="Graphique 11" descr="Loupe">
            <a:extLst>
              <a:ext uri="{FF2B5EF4-FFF2-40B4-BE49-F238E27FC236}">
                <a16:creationId xmlns:a16="http://schemas.microsoft.com/office/drawing/2014/main" id="{EC2E8BE7-D171-49B9-BA7A-C79151A467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61762" y="3514154"/>
            <a:ext cx="365317" cy="365317"/>
          </a:xfrm>
          <a:prstGeom prst="rect">
            <a:avLst/>
          </a:prstGeom>
        </p:spPr>
      </p:pic>
    </p:spTree>
    <p:extLst>
      <p:ext uri="{BB962C8B-B14F-4D97-AF65-F5344CB8AC3E}">
        <p14:creationId xmlns:p14="http://schemas.microsoft.com/office/powerpoint/2010/main" val="54792572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CFA63D94-3037-A1A5-AC28-7066B40ED1CE}"/>
              </a:ext>
            </a:extLst>
          </p:cNvPr>
          <p:cNvSpPr txBox="1"/>
          <p:nvPr/>
        </p:nvSpPr>
        <p:spPr>
          <a:xfrm>
            <a:off x="5912608" y="6437416"/>
            <a:ext cx="1091296" cy="215444"/>
          </a:xfrm>
          <a:prstGeom prst="rect">
            <a:avLst/>
          </a:prstGeom>
          <a:noFill/>
        </p:spPr>
        <p:txBody>
          <a:bodyPr wrap="square">
            <a:spAutoFit/>
          </a:bodyPr>
          <a:lstStyle/>
          <a:p>
            <a:r>
              <a:rPr lang="fr-FR" sz="800" dirty="0">
                <a:hlinkClick r:id="rId3"/>
              </a:rPr>
              <a:t>source</a:t>
            </a:r>
            <a:endParaRPr lang="fr-FR" sz="800" dirty="0"/>
          </a:p>
        </p:txBody>
      </p:sp>
      <p:pic>
        <p:nvPicPr>
          <p:cNvPr id="9" name="Image 8">
            <a:extLst>
              <a:ext uri="{FF2B5EF4-FFF2-40B4-BE49-F238E27FC236}">
                <a16:creationId xmlns:a16="http://schemas.microsoft.com/office/drawing/2014/main" id="{3C4B6EAF-CF4D-CD09-32D7-406241CDA6C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74555" y="1170432"/>
            <a:ext cx="10042890" cy="5266964"/>
          </a:xfrm>
          <a:prstGeom prst="rect">
            <a:avLst/>
          </a:prstGeom>
        </p:spPr>
      </p:pic>
    </p:spTree>
    <p:extLst>
      <p:ext uri="{BB962C8B-B14F-4D97-AF65-F5344CB8AC3E}">
        <p14:creationId xmlns:p14="http://schemas.microsoft.com/office/powerpoint/2010/main" val="80962733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257443-0226-A486-E58B-A161AEB0A295}"/>
              </a:ext>
            </a:extLst>
          </p:cNvPr>
          <p:cNvSpPr/>
          <p:nvPr/>
        </p:nvSpPr>
        <p:spPr>
          <a:xfrm>
            <a:off x="5568863" y="6455857"/>
            <a:ext cx="838200" cy="246221"/>
          </a:xfrm>
          <a:prstGeom prst="rect">
            <a:avLst/>
          </a:prstGeom>
          <a:noFill/>
        </p:spPr>
        <p:txBody>
          <a:bodyPr wrap="square">
            <a:spAutoFit/>
          </a:bodyPr>
          <a:lstStyle/>
          <a:p>
            <a:r>
              <a:rPr lang="fr-FR" sz="1000" dirty="0">
                <a:hlinkClick r:id="rId3"/>
              </a:rPr>
              <a:t>A. Tay, 2023 </a:t>
            </a:r>
            <a:endParaRPr lang="fr-FR" sz="1000" dirty="0"/>
          </a:p>
        </p:txBody>
      </p:sp>
      <p:pic>
        <p:nvPicPr>
          <p:cNvPr id="5" name="Image 4">
            <a:extLst>
              <a:ext uri="{FF2B5EF4-FFF2-40B4-BE49-F238E27FC236}">
                <a16:creationId xmlns:a16="http://schemas.microsoft.com/office/drawing/2014/main" id="{68CC367F-D1C5-8CEC-E120-F67E2CE91D7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775179" y="830905"/>
            <a:ext cx="6641641" cy="5611190"/>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489738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2F4F168-FD31-4203-A863-55CE34BF8AEA}"/>
              </a:ext>
            </a:extLst>
          </p:cNvPr>
          <p:cNvSpPr/>
          <p:nvPr/>
        </p:nvSpPr>
        <p:spPr>
          <a:xfrm>
            <a:off x="4038600" y="2852350"/>
            <a:ext cx="7486650" cy="1685077"/>
          </a:xfrm>
          <a:prstGeom prst="rect">
            <a:avLst/>
          </a:prstGeom>
        </p:spPr>
        <p:txBody>
          <a:bodyPr wrap="square">
            <a:spAutoFit/>
          </a:bodyPr>
          <a:lstStyle/>
          <a:p>
            <a:pPr marL="165100" marR="0" lvl="1" indent="-171450" algn="l" defTabSz="457200" rtl="0" eaLnBrk="1" fontAlgn="auto" latinLnBrk="0" hangingPunct="1">
              <a:lnSpc>
                <a:spcPct val="100000"/>
              </a:lnSpc>
              <a:spcBef>
                <a:spcPts val="0"/>
              </a:spcBef>
              <a:spcAft>
                <a:spcPts val="300"/>
              </a:spcAft>
              <a:buClrTx/>
              <a:buSzTx/>
              <a:buFontTx/>
              <a:buChar char="-"/>
              <a:tabLst/>
              <a:defRPr/>
            </a:pPr>
            <a:r>
              <a:rPr kumimoji="0" lang="fr-FR" sz="2000" b="1" i="0" u="none" strike="noStrike" kern="1200" cap="none" spc="0" normalizeH="0" baseline="0" noProof="0" dirty="0">
                <a:ln>
                  <a:noFill/>
                </a:ln>
                <a:solidFill>
                  <a:srgbClr val="537FA6"/>
                </a:solidFill>
                <a:effectLst/>
                <a:uLnTx/>
                <a:uFillTx/>
                <a:latin typeface="Calibri" panose="020F0502020204030204"/>
                <a:ea typeface="+mn-ea"/>
                <a:cs typeface="+mn-cs"/>
              </a:rPr>
              <a:t>un usage général</a:t>
            </a:r>
            <a:endPar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622300" marR="0" lvl="2" indent="-171450" algn="l" defTabSz="457200" rtl="0" eaLnBrk="1" fontAlgn="auto" latinLnBrk="0" hangingPunct="1">
              <a:lnSpc>
                <a:spcPct val="100000"/>
              </a:lnSpc>
              <a:spcBef>
                <a:spcPts val="0"/>
              </a:spcBef>
              <a:spcAft>
                <a:spcPts val="0"/>
              </a:spcAft>
              <a:buClrTx/>
              <a:buSzTx/>
              <a:buFontTx/>
              <a:buChar char="-"/>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64 % des </a:t>
            </a:r>
            <a:r>
              <a:rPr kumimoji="0" lang="fr-FR" sz="2000" b="0" i="1" u="none" strike="noStrike" kern="1200" cap="none" spc="0" normalizeH="0" baseline="0" noProof="0" dirty="0" err="1">
                <a:ln>
                  <a:noFill/>
                </a:ln>
                <a:solidFill>
                  <a:prstClr val="white"/>
                </a:solidFill>
                <a:effectLst/>
                <a:uLnTx/>
                <a:uFillTx/>
                <a:latin typeface="Calibri" panose="020F0502020204030204"/>
                <a:ea typeface="+mn-ea"/>
                <a:cs typeface="+mn-cs"/>
              </a:rPr>
              <a:t>undergraduate</a:t>
            </a: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 et </a:t>
            </a:r>
            <a:r>
              <a:rPr kumimoji="0" lang="fr-FR" sz="2000" b="0" i="1" u="none" strike="noStrike" kern="1200" cap="none" spc="0" normalizeH="0" baseline="0" noProof="0" dirty="0" err="1">
                <a:ln>
                  <a:noFill/>
                </a:ln>
                <a:solidFill>
                  <a:prstClr val="white"/>
                </a:solidFill>
                <a:effectLst/>
                <a:uLnTx/>
                <a:uFillTx/>
                <a:latin typeface="Calibri" panose="020F0502020204030204"/>
                <a:ea typeface="+mn-ea"/>
                <a:cs typeface="+mn-cs"/>
              </a:rPr>
              <a:t>graduate</a:t>
            </a: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 sondés [Harvard </a:t>
            </a:r>
            <a:r>
              <a:rPr kumimoji="0" lang="fr-FR" sz="2000" b="0" i="0" u="none" strike="noStrike" kern="1200" cap="none" spc="0" normalizeH="0" baseline="0" noProof="0" dirty="0" err="1">
                <a:ln>
                  <a:noFill/>
                </a:ln>
                <a:solidFill>
                  <a:prstClr val="white"/>
                </a:solidFill>
                <a:effectLst/>
                <a:uLnTx/>
                <a:uFillTx/>
                <a:latin typeface="Calibri" panose="020F0502020204030204"/>
                <a:ea typeface="+mn-ea"/>
                <a:cs typeface="+mn-cs"/>
              </a:rPr>
              <a:t>university</a:t>
            </a: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 ont utilisé ou prévoient de l’utiliser dans le cadre académique</a:t>
            </a:r>
          </a:p>
          <a:p>
            <a:pPr marL="622300" marR="0" lvl="2" indent="-171450" algn="l" defTabSz="457200" rtl="0" eaLnBrk="1" fontAlgn="auto" latinLnBrk="0" hangingPunct="1">
              <a:lnSpc>
                <a:spcPct val="100000"/>
              </a:lnSpc>
              <a:spcBef>
                <a:spcPts val="0"/>
              </a:spcBef>
              <a:spcAft>
                <a:spcPts val="0"/>
              </a:spcAft>
              <a:buClrTx/>
              <a:buSzTx/>
              <a:buFontTx/>
              <a:buChar char="-"/>
              <a:tabLst/>
              <a:defRPr/>
            </a:pPr>
            <a:endPar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908050" marR="0" lvl="3" indent="0" algn="r" defTabSz="4572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dirty="0">
              <a:ln>
                <a:noFill/>
              </a:ln>
              <a:solidFill>
                <a:prstClr val="white"/>
              </a:solidFill>
              <a:effectLst/>
              <a:uLnTx/>
              <a:uFillTx/>
              <a:latin typeface="Calibri" panose="020F0502020204030204"/>
              <a:ea typeface="+mn-ea"/>
              <a:cs typeface="+mn-cs"/>
              <a:hlinkClick r:id="rId3"/>
            </a:endParaRPr>
          </a:p>
          <a:p>
            <a:pPr marL="908050" marR="0" lvl="3" indent="0" algn="r"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A. Deschenes et M. McMahon, 2024</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Graphique 2" descr="Toque d'étudiant">
            <a:extLst>
              <a:ext uri="{FF2B5EF4-FFF2-40B4-BE49-F238E27FC236}">
                <a16:creationId xmlns:a16="http://schemas.microsoft.com/office/drawing/2014/main" id="{BB0BC838-E6EA-49E0-BC62-8C873E853A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74800" y="2852350"/>
            <a:ext cx="1485900" cy="1485900"/>
          </a:xfrm>
          <a:prstGeom prst="rect">
            <a:avLst/>
          </a:prstGeom>
        </p:spPr>
      </p:pic>
    </p:spTree>
    <p:extLst>
      <p:ext uri="{BB962C8B-B14F-4D97-AF65-F5344CB8AC3E}">
        <p14:creationId xmlns:p14="http://schemas.microsoft.com/office/powerpoint/2010/main" val="314246218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83980EE-633C-D1B5-9B5F-69F9CF64E390}"/>
              </a:ext>
            </a:extLst>
          </p:cNvPr>
          <p:cNvSpPr>
            <a:spLocks noGrp="1"/>
          </p:cNvSpPr>
          <p:nvPr>
            <p:ph idx="1"/>
          </p:nvPr>
        </p:nvSpPr>
        <p:spPr/>
        <p:txBody>
          <a:bodyPr/>
          <a:lstStyle/>
          <a:p>
            <a:pPr marL="0" indent="0">
              <a:buNone/>
            </a:pPr>
            <a:r>
              <a:rPr lang="fr-FR" sz="2400" dirty="0">
                <a:solidFill>
                  <a:srgbClr val="D9AD77"/>
                </a:solidFill>
              </a:rPr>
              <a:t>Situer l’IA générative du futur et ses risques en pédagogie</a:t>
            </a:r>
          </a:p>
          <a:p>
            <a:pPr marL="622300" lvl="2" indent="-171450">
              <a:buFontTx/>
              <a:buChar char="-"/>
              <a:defRPr/>
            </a:pPr>
            <a:r>
              <a:rPr lang="fr-FR" sz="2000" dirty="0"/>
              <a:t>comme outil d’apprentissage et de soutien académique (</a:t>
            </a:r>
            <a:r>
              <a:rPr lang="fr-FR" sz="2000" dirty="0">
                <a:hlinkClick r:id="rId3"/>
              </a:rPr>
              <a:t>béquille cognitive</a:t>
            </a:r>
            <a:r>
              <a:rPr lang="fr-FR" sz="2000" dirty="0"/>
              <a:t>)</a:t>
            </a:r>
          </a:p>
          <a:p>
            <a:pPr marL="622300" lvl="2" indent="-171450">
              <a:buFontTx/>
              <a:buChar char="-"/>
              <a:defRPr/>
            </a:pPr>
            <a:r>
              <a:rPr lang="fr-FR" sz="2000" dirty="0"/>
              <a:t>comme risque d’appauvrissement des apprentissages</a:t>
            </a:r>
          </a:p>
          <a:p>
            <a:pPr marL="622300" lvl="2" indent="-171450">
              <a:buFontTx/>
              <a:buChar char="-"/>
              <a:defRPr/>
            </a:pPr>
            <a:r>
              <a:rPr lang="fr-FR" sz="2000" dirty="0"/>
              <a:t>comme créateur de nouvelles inégalités entre et avec les apprenants (</a:t>
            </a:r>
            <a:r>
              <a:rPr lang="fr-FR" sz="2000" dirty="0">
                <a:hlinkClick r:id="rId4"/>
              </a:rPr>
              <a:t>fracture numérique</a:t>
            </a:r>
            <a:r>
              <a:rPr lang="fr-FR" sz="2000" dirty="0"/>
              <a:t>)</a:t>
            </a:r>
            <a:endParaRPr lang="fr-FR" sz="1800" dirty="0"/>
          </a:p>
        </p:txBody>
      </p:sp>
    </p:spTree>
    <p:extLst>
      <p:ext uri="{BB962C8B-B14F-4D97-AF65-F5344CB8AC3E}">
        <p14:creationId xmlns:p14="http://schemas.microsoft.com/office/powerpoint/2010/main" val="370180443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BC82925-3D57-6BC7-CF4C-A27EA0F20357}"/>
              </a:ext>
            </a:extLst>
          </p:cNvPr>
          <p:cNvPicPr>
            <a:picLocks noChangeAspect="1"/>
          </p:cNvPicPr>
          <p:nvPr/>
        </p:nvPicPr>
        <p:blipFill>
          <a:blip r:embed="rId3"/>
          <a:stretch>
            <a:fillRect/>
          </a:stretch>
        </p:blipFill>
        <p:spPr>
          <a:xfrm>
            <a:off x="1682542" y="816233"/>
            <a:ext cx="8826915" cy="5225534"/>
          </a:xfrm>
          <a:prstGeom prst="rect">
            <a:avLst/>
          </a:prstGeom>
        </p:spPr>
      </p:pic>
      <p:sp>
        <p:nvSpPr>
          <p:cNvPr id="9" name="ZoneTexte 8">
            <a:extLst>
              <a:ext uri="{FF2B5EF4-FFF2-40B4-BE49-F238E27FC236}">
                <a16:creationId xmlns:a16="http://schemas.microsoft.com/office/drawing/2014/main" id="{9B947C82-00D2-AA68-2380-2C6574A481FF}"/>
              </a:ext>
            </a:extLst>
          </p:cNvPr>
          <p:cNvSpPr txBox="1"/>
          <p:nvPr/>
        </p:nvSpPr>
        <p:spPr>
          <a:xfrm>
            <a:off x="4897316" y="6249704"/>
            <a:ext cx="6096000"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source</a:t>
            </a: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 d’après </a:t>
            </a: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hlinkClick r:id="rId5"/>
              </a:rPr>
              <a:t>D. Duca, 2024</a:t>
            </a:r>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44586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EB57423-98E5-401A-AE2B-B9F42FE929D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7558" y="392353"/>
            <a:ext cx="8020050" cy="3733799"/>
          </a:xfrm>
          <a:prstGeom prst="rect">
            <a:avLst/>
          </a:prstGeom>
        </p:spPr>
      </p:pic>
      <p:sp>
        <p:nvSpPr>
          <p:cNvPr id="5" name="Rectangle 4">
            <a:extLst>
              <a:ext uri="{FF2B5EF4-FFF2-40B4-BE49-F238E27FC236}">
                <a16:creationId xmlns:a16="http://schemas.microsoft.com/office/drawing/2014/main" id="{CA29023D-C480-483A-BAD0-20B2D413AA4D}"/>
              </a:ext>
            </a:extLst>
          </p:cNvPr>
          <p:cNvSpPr/>
          <p:nvPr/>
        </p:nvSpPr>
        <p:spPr>
          <a:xfrm>
            <a:off x="4066558" y="6465647"/>
            <a:ext cx="4591050" cy="276999"/>
          </a:xfrm>
          <a:prstGeom prst="rect">
            <a:avLst/>
          </a:prstGeom>
        </p:spPr>
        <p:txBody>
          <a:bodyPr wrap="square">
            <a:spAutoFit/>
          </a:bodyPr>
          <a:lstStyle/>
          <a:p>
            <a:r>
              <a:rPr lang="fr-FR" sz="1200" dirty="0" err="1">
                <a:hlinkClick r:id="rId4"/>
              </a:rPr>
              <a:t>Archéobot</a:t>
            </a:r>
            <a:r>
              <a:rPr lang="fr-FR" sz="1200" dirty="0">
                <a:hlinkClick r:id="rId4"/>
              </a:rPr>
              <a:t>, université Paris 1- Panthéon-Sorbonne</a:t>
            </a:r>
            <a:endParaRPr lang="fr-FR" sz="1200" dirty="0"/>
          </a:p>
        </p:txBody>
      </p:sp>
      <p:pic>
        <p:nvPicPr>
          <p:cNvPr id="6" name="Image 5">
            <a:extLst>
              <a:ext uri="{FF2B5EF4-FFF2-40B4-BE49-F238E27FC236}">
                <a16:creationId xmlns:a16="http://schemas.microsoft.com/office/drawing/2014/main" id="{82725C5C-2105-4EE4-904F-2D00450B42D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47583" y="3849154"/>
            <a:ext cx="6782417" cy="2616493"/>
          </a:xfrm>
          <a:prstGeom prst="rect">
            <a:avLst/>
          </a:prstGeom>
        </p:spPr>
      </p:pic>
    </p:spTree>
    <p:extLst>
      <p:ext uri="{BB962C8B-B14F-4D97-AF65-F5344CB8AC3E}">
        <p14:creationId xmlns:p14="http://schemas.microsoft.com/office/powerpoint/2010/main" val="194284043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3E1624F-24BD-491F-B84B-7EA85853D1B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63643" y="2375680"/>
            <a:ext cx="8464713" cy="2650980"/>
          </a:xfrm>
          <a:prstGeom prst="rect">
            <a:avLst/>
          </a:prstGeom>
        </p:spPr>
      </p:pic>
      <p:sp>
        <p:nvSpPr>
          <p:cNvPr id="5" name="Rectangle 4">
            <a:extLst>
              <a:ext uri="{FF2B5EF4-FFF2-40B4-BE49-F238E27FC236}">
                <a16:creationId xmlns:a16="http://schemas.microsoft.com/office/drawing/2014/main" id="{E5B3E1B9-1D11-472C-AC74-5E858F124F13}"/>
              </a:ext>
            </a:extLst>
          </p:cNvPr>
          <p:cNvSpPr/>
          <p:nvPr/>
        </p:nvSpPr>
        <p:spPr>
          <a:xfrm>
            <a:off x="3431540" y="5353735"/>
            <a:ext cx="6096000" cy="246221"/>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Bibliothèques de l’Université Toulouse Capitole, 2023</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46214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C41F215-63A7-8229-20ED-D70859C085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69" y="986347"/>
            <a:ext cx="3341448" cy="4332158"/>
          </a:xfrm>
          <a:prstGeom prst="rect">
            <a:avLst/>
          </a:prstGeom>
          <a:effectLst>
            <a:outerShdw blurRad="2921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86CF1450-E4C8-0CC5-608C-6DACE69429A7}"/>
              </a:ext>
            </a:extLst>
          </p:cNvPr>
          <p:cNvSpPr txBox="1"/>
          <p:nvPr/>
        </p:nvSpPr>
        <p:spPr>
          <a:xfrm>
            <a:off x="0" y="5309054"/>
            <a:ext cx="3996126" cy="246221"/>
          </a:xfrm>
          <a:prstGeom prst="rect">
            <a:avLst/>
          </a:prstGeom>
          <a:noFill/>
        </p:spPr>
        <p:txBody>
          <a:bodyPr wrap="square">
            <a:spAutoFit/>
          </a:bodyPr>
          <a:lstStyle/>
          <a:p>
            <a:r>
              <a:rPr lang="fr-FR" sz="1000" dirty="0">
                <a:hlinkClick r:id="rId4"/>
              </a:rPr>
              <a:t>H. </a:t>
            </a:r>
            <a:r>
              <a:rPr lang="fr-FR" sz="1000" dirty="0" err="1">
                <a:hlinkClick r:id="rId4"/>
              </a:rPr>
              <a:t>Bastani</a:t>
            </a:r>
            <a:r>
              <a:rPr lang="fr-FR" sz="1000" dirty="0">
                <a:hlinkClick r:id="rId4"/>
              </a:rPr>
              <a:t> et al., 2024</a:t>
            </a:r>
            <a:endParaRPr lang="fr-FR" sz="1000" dirty="0"/>
          </a:p>
        </p:txBody>
      </p:sp>
      <p:pic>
        <p:nvPicPr>
          <p:cNvPr id="9" name="Image 8">
            <a:extLst>
              <a:ext uri="{FF2B5EF4-FFF2-40B4-BE49-F238E27FC236}">
                <a16:creationId xmlns:a16="http://schemas.microsoft.com/office/drawing/2014/main" id="{152A2C69-78FE-C581-EE30-AFC9E3149E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6656" y="1801550"/>
            <a:ext cx="3259377" cy="4332158"/>
          </a:xfrm>
          <a:prstGeom prst="rect">
            <a:avLst/>
          </a:prstGeom>
          <a:effectLst>
            <a:outerShdw blurRad="292100" dist="139700" dir="2700000" algn="ctr" rotWithShape="0">
              <a:srgbClr val="000000">
                <a:alpha val="65000"/>
              </a:srgbClr>
            </a:outerShdw>
          </a:effectLst>
        </p:spPr>
      </p:pic>
      <p:sp>
        <p:nvSpPr>
          <p:cNvPr id="11" name="ZoneTexte 10">
            <a:extLst>
              <a:ext uri="{FF2B5EF4-FFF2-40B4-BE49-F238E27FC236}">
                <a16:creationId xmlns:a16="http://schemas.microsoft.com/office/drawing/2014/main" id="{A389E1D4-3067-3039-ECCE-DAE8FB51CA7E}"/>
              </a:ext>
            </a:extLst>
          </p:cNvPr>
          <p:cNvSpPr txBox="1"/>
          <p:nvPr/>
        </p:nvSpPr>
        <p:spPr>
          <a:xfrm>
            <a:off x="4182748" y="6152379"/>
            <a:ext cx="3587391" cy="246221"/>
          </a:xfrm>
          <a:prstGeom prst="rect">
            <a:avLst/>
          </a:prstGeom>
          <a:noFill/>
        </p:spPr>
        <p:txBody>
          <a:bodyPr wrap="square">
            <a:spAutoFit/>
          </a:bodyPr>
          <a:lstStyle/>
          <a:p>
            <a:r>
              <a:rPr lang="fr-FR" sz="1000" dirty="0">
                <a:hlinkClick r:id="rId6"/>
              </a:rPr>
              <a:t>M. Abbas et al., 2024</a:t>
            </a:r>
            <a:endParaRPr lang="fr-FR" sz="1000" dirty="0"/>
          </a:p>
        </p:txBody>
      </p:sp>
      <p:pic>
        <p:nvPicPr>
          <p:cNvPr id="12" name="Picture 2" descr="https://www.developpez.net/forums/attachments/p652671d1/a/a/a">
            <a:extLst>
              <a:ext uri="{FF2B5EF4-FFF2-40B4-BE49-F238E27FC236}">
                <a16:creationId xmlns:a16="http://schemas.microsoft.com/office/drawing/2014/main" id="{7E6D2A72-2C01-3A6E-DAE1-2E6BB14354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4396" y="4152757"/>
            <a:ext cx="6476378" cy="2331496"/>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31943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83980EE-633C-D1B5-9B5F-69F9CF64E390}"/>
              </a:ext>
            </a:extLst>
          </p:cNvPr>
          <p:cNvSpPr>
            <a:spLocks noGrp="1"/>
          </p:cNvSpPr>
          <p:nvPr>
            <p:ph idx="1"/>
          </p:nvPr>
        </p:nvSpPr>
        <p:spPr/>
        <p:txBody>
          <a:bodyPr/>
          <a:lstStyle/>
          <a:p>
            <a:pPr marL="0" indent="0">
              <a:buNone/>
            </a:pPr>
            <a:r>
              <a:rPr lang="fr-FR" sz="2400" dirty="0">
                <a:solidFill>
                  <a:srgbClr val="D9AD77"/>
                </a:solidFill>
              </a:rPr>
              <a:t>Identifier les éléments incontournables </a:t>
            </a:r>
          </a:p>
          <a:p>
            <a:pPr marL="622300" lvl="2" indent="-171450">
              <a:buFontTx/>
              <a:buChar char="-"/>
              <a:defRPr/>
            </a:pPr>
            <a:r>
              <a:rPr lang="fr-FR" sz="2000" dirty="0"/>
              <a:t>l’humain au centre</a:t>
            </a:r>
          </a:p>
          <a:p>
            <a:pPr marL="622300" lvl="2" indent="-171450">
              <a:buFontTx/>
              <a:buChar char="-"/>
              <a:defRPr/>
            </a:pPr>
            <a:r>
              <a:rPr lang="fr-FR" sz="2000" dirty="0"/>
              <a:t>l’intégrité académique et la responsabilité humaine (</a:t>
            </a:r>
            <a:r>
              <a:rPr lang="fr-FR" sz="2000" i="1" dirty="0" err="1"/>
              <a:t>accountability</a:t>
            </a:r>
            <a:r>
              <a:rPr lang="fr-FR" sz="2000" dirty="0"/>
              <a:t>)</a:t>
            </a:r>
          </a:p>
          <a:p>
            <a:pPr marL="622300" lvl="2" indent="-171450">
              <a:buFontTx/>
              <a:buChar char="-"/>
              <a:defRPr/>
            </a:pPr>
            <a:r>
              <a:rPr lang="fr-FR" sz="2000" dirty="0"/>
              <a:t>la nécessité de se construire une expertise disciplinaire</a:t>
            </a:r>
          </a:p>
          <a:p>
            <a:pPr marL="622300" lvl="2" indent="-171450">
              <a:buFontTx/>
              <a:buChar char="-"/>
              <a:defRPr/>
            </a:pPr>
            <a:r>
              <a:rPr lang="fr-FR" sz="2000" dirty="0"/>
              <a:t>l’évaluation des apprentissages : les compétences plus que les connaissances</a:t>
            </a:r>
          </a:p>
          <a:p>
            <a:pPr marL="622300" lvl="2" indent="-171450">
              <a:buFontTx/>
              <a:buChar char="-"/>
              <a:defRPr/>
            </a:pPr>
            <a:endParaRPr lang="fr-FR" sz="2000" dirty="0"/>
          </a:p>
          <a:p>
            <a:pPr marL="1604963" lvl="2" indent="-342900">
              <a:buFont typeface="Wingdings" panose="05000000000000000000" pitchFamily="2" charset="2"/>
              <a:buChar char="à"/>
              <a:defRPr/>
            </a:pPr>
            <a:r>
              <a:rPr lang="fr-FR" sz="2000" dirty="0"/>
              <a:t>l’IA entre intelligence naturelle, </a:t>
            </a:r>
            <a:r>
              <a:rPr lang="fr-FR" sz="2000" dirty="0" err="1">
                <a:hlinkClick r:id="rId3"/>
              </a:rPr>
              <a:t>co-conception</a:t>
            </a:r>
            <a:r>
              <a:rPr lang="fr-FR" sz="2000" dirty="0"/>
              <a:t> (</a:t>
            </a:r>
            <a:r>
              <a:rPr lang="fr-FR" sz="2000" i="1" dirty="0" err="1"/>
              <a:t>co</a:t>
            </a:r>
            <a:r>
              <a:rPr lang="fr-FR" sz="2000" i="1" dirty="0"/>
              <a:t>-design</a:t>
            </a:r>
            <a:r>
              <a:rPr lang="fr-FR" sz="2000" dirty="0"/>
              <a:t>) et </a:t>
            </a:r>
            <a:r>
              <a:rPr lang="fr-FR" sz="2000" dirty="0" err="1">
                <a:hlinkClick r:id="rId4"/>
              </a:rPr>
              <a:t>co</a:t>
            </a:r>
            <a:r>
              <a:rPr lang="fr-FR" sz="2000" dirty="0">
                <a:hlinkClick r:id="rId4"/>
              </a:rPr>
              <a:t>-intelligence</a:t>
            </a:r>
            <a:r>
              <a:rPr lang="fr-FR" sz="2000" dirty="0"/>
              <a:t> : identifier les cas d’usages de l’IA selon leur contexte</a:t>
            </a:r>
          </a:p>
          <a:p>
            <a:pPr marL="1604963" lvl="2" indent="-342900">
              <a:buFont typeface="Wingdings" panose="05000000000000000000" pitchFamily="2" charset="2"/>
              <a:buChar char="à"/>
              <a:defRPr/>
            </a:pPr>
            <a:r>
              <a:rPr lang="fr-FR" sz="2000"/>
              <a:t>rester maître de l’outil</a:t>
            </a:r>
            <a:endParaRPr lang="fr-FR" sz="1800" dirty="0"/>
          </a:p>
        </p:txBody>
      </p:sp>
    </p:spTree>
    <p:extLst>
      <p:ext uri="{BB962C8B-B14F-4D97-AF65-F5344CB8AC3E}">
        <p14:creationId xmlns:p14="http://schemas.microsoft.com/office/powerpoint/2010/main" val="388435770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4C8C892-22FA-A0B5-AAF2-E3F67025423D}"/>
              </a:ext>
            </a:extLst>
          </p:cNvPr>
          <p:cNvPicPr>
            <a:picLocks noChangeAspect="1"/>
          </p:cNvPicPr>
          <p:nvPr/>
        </p:nvPicPr>
        <p:blipFill>
          <a:blip r:embed="rId3"/>
          <a:stretch>
            <a:fillRect/>
          </a:stretch>
        </p:blipFill>
        <p:spPr>
          <a:xfrm>
            <a:off x="2742671" y="229439"/>
            <a:ext cx="6706657" cy="6399121"/>
          </a:xfrm>
          <a:prstGeom prst="rect">
            <a:avLst/>
          </a:prstGeom>
        </p:spPr>
      </p:pic>
      <p:sp>
        <p:nvSpPr>
          <p:cNvPr id="5" name="Rectangle 4">
            <a:extLst>
              <a:ext uri="{FF2B5EF4-FFF2-40B4-BE49-F238E27FC236}">
                <a16:creationId xmlns:a16="http://schemas.microsoft.com/office/drawing/2014/main" id="{9857135F-B650-3E0C-15B6-FC1532D4932E}"/>
              </a:ext>
            </a:extLst>
          </p:cNvPr>
          <p:cNvSpPr/>
          <p:nvPr/>
        </p:nvSpPr>
        <p:spPr>
          <a:xfrm>
            <a:off x="5734050" y="6628560"/>
            <a:ext cx="1416050" cy="215444"/>
          </a:xfrm>
          <a:prstGeom prst="rect">
            <a:avLst/>
          </a:prstGeom>
        </p:spPr>
        <p:txBody>
          <a:bodyPr wrap="square">
            <a:spAutoFit/>
          </a:bodyPr>
          <a:lstStyle/>
          <a:p>
            <a:r>
              <a:rPr lang="fr-FR" sz="800" dirty="0" err="1">
                <a:hlinkClick r:id="rId4"/>
              </a:rPr>
              <a:t>GTnum</a:t>
            </a:r>
            <a:r>
              <a:rPr lang="fr-FR" sz="800" dirty="0">
                <a:hlinkClick r:id="rId4"/>
              </a:rPr>
              <a:t> </a:t>
            </a:r>
            <a:r>
              <a:rPr lang="fr-FR" sz="800" dirty="0" err="1">
                <a:hlinkClick r:id="rId4"/>
              </a:rPr>
              <a:t>MENJ</a:t>
            </a:r>
            <a:r>
              <a:rPr lang="fr-FR" sz="800" dirty="0">
                <a:hlinkClick r:id="rId4"/>
              </a:rPr>
              <a:t>, 2023</a:t>
            </a:r>
            <a:endParaRPr lang="fr-FR" sz="800" dirty="0"/>
          </a:p>
        </p:txBody>
      </p:sp>
    </p:spTree>
    <p:extLst>
      <p:ext uri="{BB962C8B-B14F-4D97-AF65-F5344CB8AC3E}">
        <p14:creationId xmlns:p14="http://schemas.microsoft.com/office/powerpoint/2010/main" val="208021465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1D6BC6-3B39-49B7-A2FD-D833A2ABBD63}"/>
              </a:ext>
            </a:extLst>
          </p:cNvPr>
          <p:cNvSpPr/>
          <p:nvPr/>
        </p:nvSpPr>
        <p:spPr>
          <a:xfrm>
            <a:off x="5588915" y="6611779"/>
            <a:ext cx="1246399" cy="2462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Cadre21, 2023</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71F9567E-3C06-4883-DC65-69EBDC621F5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06585" y="269703"/>
            <a:ext cx="8378827" cy="6318593"/>
          </a:xfrm>
          <a:prstGeom prst="rect">
            <a:avLst/>
          </a:prstGeom>
        </p:spPr>
      </p:pic>
    </p:spTree>
    <p:extLst>
      <p:ext uri="{BB962C8B-B14F-4D97-AF65-F5344CB8AC3E}">
        <p14:creationId xmlns:p14="http://schemas.microsoft.com/office/powerpoint/2010/main" val="119416382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810026" y="6611779"/>
            <a:ext cx="571948" cy="2462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source</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30236B0-540C-7E63-5D95-A6004402A67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28463" y="685800"/>
            <a:ext cx="10535074" cy="5925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04492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32CAB35-2620-43BE-46B2-DD0615F5C2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42043" y="134620"/>
            <a:ext cx="4507913" cy="6512560"/>
          </a:xfrm>
          <a:prstGeom prst="rect">
            <a:avLst/>
          </a:prstGeom>
        </p:spPr>
      </p:pic>
      <p:sp>
        <p:nvSpPr>
          <p:cNvPr id="3" name="ZoneTexte 2">
            <a:extLst>
              <a:ext uri="{FF2B5EF4-FFF2-40B4-BE49-F238E27FC236}">
                <a16:creationId xmlns:a16="http://schemas.microsoft.com/office/drawing/2014/main" id="{BEE3DAE3-81E6-52BA-34D9-3236603B30AB}"/>
              </a:ext>
            </a:extLst>
          </p:cNvPr>
          <p:cNvSpPr txBox="1"/>
          <p:nvPr/>
        </p:nvSpPr>
        <p:spPr>
          <a:xfrm>
            <a:off x="5400675" y="6611779"/>
            <a:ext cx="1819275" cy="246221"/>
          </a:xfrm>
          <a:prstGeom prst="rect">
            <a:avLst/>
          </a:prstGeom>
          <a:noFill/>
        </p:spPr>
        <p:txBody>
          <a:bodyPr wrap="square">
            <a:spAutoFit/>
          </a:bodyPr>
          <a:lstStyle/>
          <a:p>
            <a:r>
              <a:rPr lang="fr-FR" sz="1000" dirty="0">
                <a:hlinkClick r:id="rId4"/>
              </a:rPr>
              <a:t>https://enseigner.uqam.ca/</a:t>
            </a:r>
            <a:r>
              <a:rPr lang="fr-FR" sz="1000" dirty="0"/>
              <a:t> </a:t>
            </a:r>
          </a:p>
        </p:txBody>
      </p:sp>
    </p:spTree>
    <p:extLst>
      <p:ext uri="{BB962C8B-B14F-4D97-AF65-F5344CB8AC3E}">
        <p14:creationId xmlns:p14="http://schemas.microsoft.com/office/powerpoint/2010/main" val="3476102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1450FD3-C697-4658-A34D-2940CC6D05AA}"/>
              </a:ext>
            </a:extLst>
          </p:cNvPr>
          <p:cNvPicPr>
            <a:picLocks noChangeAspect="1"/>
          </p:cNvPicPr>
          <p:nvPr/>
        </p:nvPicPr>
        <p:blipFill>
          <a:blip r:embed="rId3"/>
          <a:stretch>
            <a:fillRect/>
          </a:stretch>
        </p:blipFill>
        <p:spPr>
          <a:xfrm>
            <a:off x="1809453" y="728283"/>
            <a:ext cx="8573093" cy="5401433"/>
          </a:xfrm>
          <a:prstGeom prst="rect">
            <a:avLst/>
          </a:prstGeom>
        </p:spPr>
      </p:pic>
      <p:sp>
        <p:nvSpPr>
          <p:cNvPr id="5" name="Rectangle 4">
            <a:extLst>
              <a:ext uri="{FF2B5EF4-FFF2-40B4-BE49-F238E27FC236}">
                <a16:creationId xmlns:a16="http://schemas.microsoft.com/office/drawing/2014/main" id="{A1049BC8-72CA-4C0B-9299-E7AB14014968}"/>
              </a:ext>
            </a:extLst>
          </p:cNvPr>
          <p:cNvSpPr/>
          <p:nvPr/>
        </p:nvSpPr>
        <p:spPr>
          <a:xfrm>
            <a:off x="1721999" y="6096376"/>
            <a:ext cx="2515193" cy="215444"/>
          </a:xfrm>
          <a:prstGeom prst="rect">
            <a:avLst/>
          </a:prstGeom>
        </p:spPr>
        <p:txBody>
          <a:bodyPr wrap="square">
            <a:spAutoFit/>
          </a:bodyPr>
          <a:lstStyle/>
          <a:p>
            <a:r>
              <a:rPr lang="fr-FR" sz="800" dirty="0">
                <a:hlinkClick r:id="rId4"/>
              </a:rPr>
              <a:t>source</a:t>
            </a:r>
            <a:endParaRPr lang="fr-FR" sz="800" dirty="0"/>
          </a:p>
        </p:txBody>
      </p:sp>
    </p:spTree>
    <p:extLst>
      <p:ext uri="{BB962C8B-B14F-4D97-AF65-F5344CB8AC3E}">
        <p14:creationId xmlns:p14="http://schemas.microsoft.com/office/powerpoint/2010/main" val="22016400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E2B6BDF-88E6-D88A-0B40-E47FBFD1D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568" y="244005"/>
            <a:ext cx="10334424" cy="6418392"/>
          </a:xfrm>
          <a:prstGeom prst="rect">
            <a:avLst/>
          </a:prstGeom>
        </p:spPr>
      </p:pic>
      <p:sp>
        <p:nvSpPr>
          <p:cNvPr id="7" name="ZoneTexte 6">
            <a:extLst>
              <a:ext uri="{FF2B5EF4-FFF2-40B4-BE49-F238E27FC236}">
                <a16:creationId xmlns:a16="http://schemas.microsoft.com/office/drawing/2014/main" id="{31456A16-D2B5-ADCC-D148-9ACFA0098BEF}"/>
              </a:ext>
            </a:extLst>
          </p:cNvPr>
          <p:cNvSpPr txBox="1"/>
          <p:nvPr/>
        </p:nvSpPr>
        <p:spPr>
          <a:xfrm>
            <a:off x="5939973" y="6632076"/>
            <a:ext cx="1045026" cy="246221"/>
          </a:xfrm>
          <a:prstGeom prst="rect">
            <a:avLst/>
          </a:prstGeom>
          <a:noFill/>
        </p:spPr>
        <p:txBody>
          <a:bodyPr wrap="square">
            <a:spAutoFit/>
          </a:bodyPr>
          <a:lstStyle/>
          <a:p>
            <a:r>
              <a:rPr lang="fr-FR" sz="1000" dirty="0" err="1">
                <a:hlinkClick r:id="rId4"/>
              </a:rPr>
              <a:t>UBS</a:t>
            </a:r>
            <a:r>
              <a:rPr lang="fr-FR" sz="1000" dirty="0">
                <a:hlinkClick r:id="rId4"/>
              </a:rPr>
              <a:t>, 2024</a:t>
            </a:r>
            <a:endParaRPr lang="fr-FR" sz="1000" dirty="0"/>
          </a:p>
        </p:txBody>
      </p:sp>
      <p:sp>
        <p:nvSpPr>
          <p:cNvPr id="8" name="Rectangle 7">
            <a:extLst>
              <a:ext uri="{FF2B5EF4-FFF2-40B4-BE49-F238E27FC236}">
                <a16:creationId xmlns:a16="http://schemas.microsoft.com/office/drawing/2014/main" id="{FA53164E-F541-A35F-51CB-916678809B3D}"/>
              </a:ext>
            </a:extLst>
          </p:cNvPr>
          <p:cNvSpPr/>
          <p:nvPr/>
        </p:nvSpPr>
        <p:spPr>
          <a:xfrm>
            <a:off x="9068382" y="727075"/>
            <a:ext cx="2338610" cy="187325"/>
          </a:xfrm>
          <a:prstGeom prst="rect">
            <a:avLst/>
          </a:prstGeom>
          <a:noFill/>
          <a:ln w="57150">
            <a:solidFill>
              <a:srgbClr val="D9AD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8B2D206F-6FCD-D1F5-C485-2F85FFA3684F}"/>
              </a:ext>
            </a:extLst>
          </p:cNvPr>
          <p:cNvSpPr/>
          <p:nvPr/>
        </p:nvSpPr>
        <p:spPr>
          <a:xfrm>
            <a:off x="3959224" y="1257300"/>
            <a:ext cx="3025775" cy="246220"/>
          </a:xfrm>
          <a:prstGeom prst="rect">
            <a:avLst/>
          </a:prstGeom>
          <a:noFill/>
          <a:ln w="57150">
            <a:solidFill>
              <a:srgbClr val="D9AD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8289770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ED08471A-498F-2493-1615-DC9BA8467FEB}"/>
              </a:ext>
            </a:extLst>
          </p:cNvPr>
          <p:cNvSpPr txBox="1"/>
          <p:nvPr/>
        </p:nvSpPr>
        <p:spPr>
          <a:xfrm>
            <a:off x="5370603" y="5852418"/>
            <a:ext cx="2573113"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Université de Bordeaux, 2023</a:t>
            </a:r>
            <a:endPar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Image 6">
            <a:extLst>
              <a:ext uri="{FF2B5EF4-FFF2-40B4-BE49-F238E27FC236}">
                <a16:creationId xmlns:a16="http://schemas.microsoft.com/office/drawing/2014/main" id="{4996922E-0FAD-5A3F-34CA-5DD43F51A9F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49035" y="1479239"/>
            <a:ext cx="8093927" cy="2527756"/>
          </a:xfrm>
          <a:prstGeom prst="rect">
            <a:avLst/>
          </a:prstGeom>
        </p:spPr>
      </p:pic>
      <p:pic>
        <p:nvPicPr>
          <p:cNvPr id="10" name="Image 9">
            <a:extLst>
              <a:ext uri="{FF2B5EF4-FFF2-40B4-BE49-F238E27FC236}">
                <a16:creationId xmlns:a16="http://schemas.microsoft.com/office/drawing/2014/main" id="{09D0C11F-B58C-3C8C-83DD-5736FA3874F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049036" y="4005943"/>
            <a:ext cx="8093927" cy="1846475"/>
          </a:xfrm>
          <a:prstGeom prst="rect">
            <a:avLst/>
          </a:prstGeom>
        </p:spPr>
      </p:pic>
    </p:spTree>
    <p:extLst>
      <p:ext uri="{BB962C8B-B14F-4D97-AF65-F5344CB8AC3E}">
        <p14:creationId xmlns:p14="http://schemas.microsoft.com/office/powerpoint/2010/main" val="18647777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5ECA2AD-1873-63BF-F59B-7246580CA1CA}"/>
              </a:ext>
            </a:extLst>
          </p:cNvPr>
          <p:cNvSpPr txBox="1"/>
          <p:nvPr/>
        </p:nvSpPr>
        <p:spPr>
          <a:xfrm>
            <a:off x="5457825" y="6556058"/>
            <a:ext cx="1819275" cy="246221"/>
          </a:xfrm>
          <a:prstGeom prst="rect">
            <a:avLst/>
          </a:prstGeom>
          <a:noFill/>
        </p:spPr>
        <p:txBody>
          <a:bodyPr wrap="square">
            <a:spAutoFit/>
          </a:bodyPr>
          <a:lstStyle/>
          <a:p>
            <a:r>
              <a:rPr lang="fr-FR" sz="1000" dirty="0">
                <a:hlinkClick r:id="rId3"/>
              </a:rPr>
              <a:t>https://enseigner.uqam.ca/</a:t>
            </a:r>
            <a:r>
              <a:rPr lang="fr-FR" sz="1000" dirty="0"/>
              <a:t> </a:t>
            </a:r>
          </a:p>
        </p:txBody>
      </p:sp>
      <p:pic>
        <p:nvPicPr>
          <p:cNvPr id="7" name="Image 6">
            <a:extLst>
              <a:ext uri="{FF2B5EF4-FFF2-40B4-BE49-F238E27FC236}">
                <a16:creationId xmlns:a16="http://schemas.microsoft.com/office/drawing/2014/main" id="{609BDA40-7DBF-C330-95A5-CF493569A3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96084" y="191500"/>
            <a:ext cx="4399832" cy="6363129"/>
          </a:xfrm>
          <a:prstGeom prst="rect">
            <a:avLst/>
          </a:prstGeom>
        </p:spPr>
      </p:pic>
    </p:spTree>
    <p:extLst>
      <p:ext uri="{BB962C8B-B14F-4D97-AF65-F5344CB8AC3E}">
        <p14:creationId xmlns:p14="http://schemas.microsoft.com/office/powerpoint/2010/main" val="21688885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83980EE-633C-D1B5-9B5F-69F9CF64E390}"/>
              </a:ext>
            </a:extLst>
          </p:cNvPr>
          <p:cNvSpPr>
            <a:spLocks noGrp="1"/>
          </p:cNvSpPr>
          <p:nvPr>
            <p:ph idx="1"/>
          </p:nvPr>
        </p:nvSpPr>
        <p:spPr/>
        <p:txBody>
          <a:bodyPr/>
          <a:lstStyle/>
          <a:p>
            <a:pPr marL="0" indent="0">
              <a:buNone/>
            </a:pPr>
            <a:r>
              <a:rPr lang="fr-FR" sz="2400" dirty="0">
                <a:solidFill>
                  <a:srgbClr val="D9AD77"/>
                </a:solidFill>
              </a:rPr>
              <a:t>S’acculturer comme professionnel pour comprendre</a:t>
            </a:r>
          </a:p>
          <a:p>
            <a:pPr marL="622300" lvl="2" indent="-171450">
              <a:buFontTx/>
              <a:buChar char="-"/>
              <a:defRPr/>
            </a:pPr>
            <a:r>
              <a:rPr lang="fr-FR" sz="2000" dirty="0"/>
              <a:t>prendre en compte les dimensions humaines et technologiques des outils</a:t>
            </a:r>
          </a:p>
          <a:p>
            <a:pPr marL="622300" lvl="2" indent="-171450">
              <a:buFontTx/>
              <a:buChar char="-"/>
              <a:defRPr/>
            </a:pPr>
            <a:r>
              <a:rPr lang="fr-FR" sz="2000" dirty="0">
                <a:hlinkClick r:id="rId3"/>
              </a:rPr>
              <a:t>improviser pour s’adapter</a:t>
            </a:r>
            <a:endParaRPr lang="fr-FR" sz="2000" dirty="0"/>
          </a:p>
          <a:p>
            <a:pPr marL="622300" lvl="2" indent="-171450">
              <a:buFontTx/>
              <a:buChar char="-"/>
              <a:defRPr/>
            </a:pPr>
            <a:r>
              <a:rPr lang="fr-FR" sz="2000" dirty="0"/>
              <a:t>identifier les positions institutionnelles, voire pousser à leur développement</a:t>
            </a:r>
          </a:p>
          <a:p>
            <a:pPr marL="622300" lvl="2" indent="-171450">
              <a:buFontTx/>
              <a:buChar char="-"/>
              <a:defRPr/>
            </a:pPr>
            <a:endParaRPr lang="fr-FR" sz="2000" dirty="0"/>
          </a:p>
        </p:txBody>
      </p:sp>
    </p:spTree>
    <p:extLst>
      <p:ext uri="{BB962C8B-B14F-4D97-AF65-F5344CB8AC3E}">
        <p14:creationId xmlns:p14="http://schemas.microsoft.com/office/powerpoint/2010/main" val="424940818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20">
            <a:extLst>
              <a:ext uri="{FF2B5EF4-FFF2-40B4-BE49-F238E27FC236}">
                <a16:creationId xmlns:a16="http://schemas.microsoft.com/office/drawing/2014/main" id="{8951FCBA-F8BF-4987-8E8C-848FB116CADB}"/>
              </a:ext>
            </a:extLst>
          </p:cNvPr>
          <p:cNvSpPr txBox="1">
            <a:spLocks/>
          </p:cNvSpPr>
          <p:nvPr/>
        </p:nvSpPr>
        <p:spPr>
          <a:xfrm>
            <a:off x="780095" y="3812967"/>
            <a:ext cx="4254500" cy="1331913"/>
          </a:xfrm>
          <a:prstGeom prst="rect">
            <a:avLst/>
          </a:prstGeom>
        </p:spPr>
        <p:txBody>
          <a:bodyP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spcAft>
                <a:spcPts val="0"/>
              </a:spcAft>
              <a:buNone/>
            </a:pPr>
            <a:r>
              <a:rPr lang="fr-FR" sz="2800" b="1" dirty="0">
                <a:solidFill>
                  <a:srgbClr val="537FA6"/>
                </a:solidFill>
              </a:rPr>
              <a:t>ChatGPT et les autres</a:t>
            </a:r>
          </a:p>
          <a:p>
            <a:pPr marL="0" indent="0">
              <a:spcAft>
                <a:spcPts val="0"/>
              </a:spcAft>
              <a:buNone/>
            </a:pPr>
            <a:r>
              <a:rPr lang="fr-FR" sz="2000" dirty="0"/>
              <a:t>IA et compétences informationnelles</a:t>
            </a:r>
            <a:br>
              <a:rPr lang="fr-FR" sz="2000" dirty="0"/>
            </a:br>
            <a:r>
              <a:rPr lang="fr-FR" sz="2000" dirty="0"/>
              <a:t>dans le monde universitaire</a:t>
            </a:r>
          </a:p>
        </p:txBody>
      </p:sp>
      <p:pic>
        <p:nvPicPr>
          <p:cNvPr id="3" name="Espace réservé pour une image  19">
            <a:extLst>
              <a:ext uri="{FF2B5EF4-FFF2-40B4-BE49-F238E27FC236}">
                <a16:creationId xmlns:a16="http://schemas.microsoft.com/office/drawing/2014/main" id="{92F7C8B7-F37D-49F3-9623-33DA838071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42755" y="1434203"/>
            <a:ext cx="4549422" cy="4528836"/>
          </a:xfrm>
          <a:prstGeom prst="ellipse">
            <a:avLst/>
          </a:prstGeom>
          <a:ln>
            <a:noFill/>
          </a:ln>
          <a:effectLst>
            <a:softEdge rad="112500"/>
          </a:effectLst>
        </p:spPr>
      </p:pic>
    </p:spTree>
    <p:extLst>
      <p:ext uri="{BB962C8B-B14F-4D97-AF65-F5344CB8AC3E}">
        <p14:creationId xmlns:p14="http://schemas.microsoft.com/office/powerpoint/2010/main" val="386581578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986156-4FD5-0B92-7EAB-3FEB2BAF1F11}"/>
              </a:ext>
            </a:extLst>
          </p:cNvPr>
          <p:cNvSpPr>
            <a:spLocks noGrp="1"/>
          </p:cNvSpPr>
          <p:nvPr>
            <p:ph type="title"/>
          </p:nvPr>
        </p:nvSpPr>
        <p:spPr/>
        <p:txBody>
          <a:bodyPr/>
          <a:lstStyle/>
          <a:p>
            <a:r>
              <a:rPr lang="fr-FR" dirty="0"/>
              <a:t>Bibliographie – éléments de repère</a:t>
            </a:r>
          </a:p>
        </p:txBody>
      </p:sp>
      <p:sp>
        <p:nvSpPr>
          <p:cNvPr id="3" name="Espace réservé du contenu 2">
            <a:extLst>
              <a:ext uri="{FF2B5EF4-FFF2-40B4-BE49-F238E27FC236}">
                <a16:creationId xmlns:a16="http://schemas.microsoft.com/office/drawing/2014/main" id="{C59214DA-F804-0EB0-A3E3-D95EA5C3BBA2}"/>
              </a:ext>
            </a:extLst>
          </p:cNvPr>
          <p:cNvSpPr>
            <a:spLocks noGrp="1"/>
          </p:cNvSpPr>
          <p:nvPr>
            <p:ph idx="1"/>
          </p:nvPr>
        </p:nvSpPr>
        <p:spPr/>
        <p:txBody>
          <a:bodyPr>
            <a:normAutofit fontScale="85000" lnSpcReduction="20000"/>
          </a:bodyPr>
          <a:lstStyle/>
          <a:p>
            <a:pPr marL="0" indent="0">
              <a:buNone/>
            </a:pPr>
            <a:r>
              <a:rPr lang="fr-FR" sz="1900" dirty="0"/>
              <a:t>Contexte général</a:t>
            </a:r>
          </a:p>
          <a:p>
            <a:pPr marL="0" lvl="0" indent="0" defTabSz="914400">
              <a:lnSpc>
                <a:spcPct val="120000"/>
              </a:lnSpc>
              <a:spcAft>
                <a:spcPts val="0"/>
              </a:spcAft>
              <a:buClrTx/>
              <a:buSzTx/>
              <a:buNone/>
              <a:defRPr/>
            </a:pPr>
            <a:endParaRPr lang="fr-FR" dirty="0"/>
          </a:p>
          <a:p>
            <a:pPr marL="174625" indent="-174625" defTabSz="914400">
              <a:spcAft>
                <a:spcPts val="300"/>
              </a:spcAft>
              <a:buClrTx/>
              <a:buSzTx/>
              <a:buNone/>
              <a:defRPr/>
            </a:pPr>
            <a:r>
              <a:rPr lang="fr-FR" sz="1500" dirty="0"/>
              <a:t>Académie de Paris. </a:t>
            </a:r>
            <a:r>
              <a:rPr lang="fr-FR" sz="1500" i="1" dirty="0"/>
              <a:t>L’intelligence artificielle en éducation</a:t>
            </a:r>
            <a:r>
              <a:rPr lang="fr-FR" sz="1500" dirty="0"/>
              <a:t>. 06/2024. </a:t>
            </a:r>
            <a:r>
              <a:rPr lang="fr-FR" sz="1500" dirty="0">
                <a:hlinkClick r:id="rId3"/>
              </a:rPr>
              <a:t>https://www.ac-paris.fr/l-intelligence-artificielle-dans-l-education-130992</a:t>
            </a:r>
            <a:r>
              <a:rPr lang="fr-FR" sz="1500" dirty="0"/>
              <a:t>. </a:t>
            </a:r>
          </a:p>
          <a:p>
            <a:pPr marL="174625" lvl="0" indent="-174625" defTabSz="914400">
              <a:spcAft>
                <a:spcPts val="300"/>
              </a:spcAft>
              <a:buClrTx/>
              <a:buSzTx/>
              <a:buNone/>
              <a:defRPr/>
            </a:pPr>
            <a:r>
              <a:rPr lang="en-US" sz="1500" dirty="0"/>
              <a:t>Melissa Bond et al. </a:t>
            </a:r>
            <a:r>
              <a:rPr lang="fr-FR" sz="1500" dirty="0"/>
              <a:t>« </a:t>
            </a:r>
            <a:r>
              <a:rPr lang="en-US" sz="1500" dirty="0"/>
              <a:t>A meta systematic review of artificial intelligence in higher education: a call for increased ethics, collaboration, and </a:t>
            </a:r>
            <a:r>
              <a:rPr lang="en-US" sz="1500" dirty="0" err="1"/>
              <a:t>rigour</a:t>
            </a:r>
            <a:r>
              <a:rPr lang="fr-FR" sz="1500" dirty="0"/>
              <a:t> »</a:t>
            </a:r>
            <a:r>
              <a:rPr lang="en-US" sz="1500" dirty="0"/>
              <a:t>. </a:t>
            </a:r>
            <a:r>
              <a:rPr lang="en-US" sz="1500" i="1" dirty="0"/>
              <a:t>International Journal of Educational Technology in Higher Education. </a:t>
            </a:r>
            <a:r>
              <a:rPr lang="en-US" sz="1500" dirty="0"/>
              <a:t>21, 4 (2024). </a:t>
            </a:r>
            <a:r>
              <a:rPr lang="en-US" sz="1500" dirty="0">
                <a:hlinkClick r:id="rId4"/>
              </a:rPr>
              <a:t>https://doi.org/10.1186/s41239-023-00436-z</a:t>
            </a:r>
            <a:r>
              <a:rPr lang="en-US" sz="1500" dirty="0"/>
              <a:t> </a:t>
            </a:r>
            <a:endParaRPr lang="fr-FR" sz="1500" dirty="0"/>
          </a:p>
          <a:p>
            <a:pPr marL="174625" lvl="0" indent="-174625" defTabSz="914400">
              <a:spcAft>
                <a:spcPts val="300"/>
              </a:spcAft>
              <a:buClrTx/>
              <a:buSzTx/>
              <a:buNone/>
              <a:defRPr/>
            </a:pPr>
            <a:r>
              <a:rPr lang="fr-FR" sz="1500" dirty="0"/>
              <a:t>Commission de l’intelligence artificielle. </a:t>
            </a:r>
            <a:r>
              <a:rPr lang="fr-FR" sz="1500" i="1" dirty="0"/>
              <a:t>IA : notre ambition pour la France</a:t>
            </a:r>
            <a:r>
              <a:rPr lang="fr-FR" sz="1500" dirty="0"/>
              <a:t>. 03/2024. 129 p. </a:t>
            </a:r>
            <a:r>
              <a:rPr lang="fr-FR" sz="1500" dirty="0">
                <a:hlinkClick r:id="rId5"/>
              </a:rPr>
              <a:t>https://www.gouvernement.fr/actualite/25-recommandations-pour-lia-en-france</a:t>
            </a:r>
            <a:r>
              <a:rPr lang="fr-FR" sz="1500" dirty="0"/>
              <a:t>.</a:t>
            </a:r>
          </a:p>
          <a:p>
            <a:pPr marL="174625" lvl="0" indent="-174625" defTabSz="914400">
              <a:spcAft>
                <a:spcPts val="300"/>
              </a:spcAft>
              <a:buClrTx/>
              <a:buSzTx/>
              <a:buNone/>
              <a:defRPr/>
            </a:pPr>
            <a:r>
              <a:rPr lang="fr-FR" sz="1500" dirty="0"/>
              <a:t>Commission européenne, Direction générale des réseaux de communication, du contenu et des technologies. </a:t>
            </a:r>
            <a:r>
              <a:rPr lang="fr-FR" sz="1500" i="1" dirty="0"/>
              <a:t>Lignes directrices en matière d’éthique pour une IA digne de confiance</a:t>
            </a:r>
            <a:r>
              <a:rPr lang="fr-FR" sz="1500" dirty="0"/>
              <a:t>. 2019. 56 p. </a:t>
            </a:r>
            <a:r>
              <a:rPr lang="fr-FR" sz="1500" dirty="0">
                <a:hlinkClick r:id="rId6"/>
              </a:rPr>
              <a:t>https://data.europa.eu/doi/10.2759/74304</a:t>
            </a:r>
            <a:r>
              <a:rPr lang="fr-FR" sz="1500" dirty="0"/>
              <a:t>. </a:t>
            </a:r>
          </a:p>
          <a:p>
            <a:pPr marL="174625" lvl="0" indent="-174625" defTabSz="914400">
              <a:spcAft>
                <a:spcPts val="300"/>
              </a:spcAft>
              <a:buClrTx/>
              <a:buSzTx/>
              <a:buNone/>
              <a:defRPr/>
            </a:pPr>
            <a:r>
              <a:rPr lang="fr-FR" sz="1500" dirty="0"/>
              <a:t>IFOP-TALAN. </a:t>
            </a:r>
            <a:r>
              <a:rPr lang="fr-FR" sz="1500" i="1" dirty="0"/>
              <a:t>Les Français et les IA génératives</a:t>
            </a:r>
            <a:r>
              <a:rPr lang="fr-FR" sz="1500" dirty="0"/>
              <a:t>. 11/04/2024. </a:t>
            </a:r>
            <a:r>
              <a:rPr lang="fr-FR" sz="1500" dirty="0">
                <a:hlinkClick r:id="rId7"/>
              </a:rPr>
              <a:t>https://talan.com/pl/actualites/detail-actualites/news/barometre-2024-ifop-pour-talan-les-francais-et-les-ia-generatives/</a:t>
            </a:r>
            <a:r>
              <a:rPr lang="fr-FR" sz="1500" dirty="0"/>
              <a:t>.</a:t>
            </a:r>
          </a:p>
          <a:p>
            <a:pPr marL="174625" lvl="0" indent="-174625" defTabSz="914400">
              <a:spcAft>
                <a:spcPts val="300"/>
              </a:spcAft>
              <a:buClrTx/>
              <a:buSzTx/>
              <a:buNone/>
              <a:defRPr/>
            </a:pPr>
            <a:r>
              <a:rPr lang="fr-FR" sz="1500" dirty="0"/>
              <a:t>Ministère de l’Éducation nationale et de la Jeunesse - Direction du numérique pour l’Education. </a:t>
            </a:r>
            <a:r>
              <a:rPr lang="fr-FR" sz="1500" i="1" dirty="0"/>
              <a:t>Intelligence artificielle et éducation. Apports de la recherche et enjeux pour les politiques publiques</a:t>
            </a:r>
            <a:r>
              <a:rPr lang="fr-FR" sz="1500" dirty="0"/>
              <a:t>. 04/2023. 40 p.   </a:t>
            </a:r>
            <a:r>
              <a:rPr lang="fr-FR" sz="1500" dirty="0">
                <a:hlinkClick r:id="rId8"/>
              </a:rPr>
              <a:t>https://edunumrech.hypotheses.org/8726</a:t>
            </a:r>
            <a:r>
              <a:rPr lang="fr-FR" sz="1500" dirty="0"/>
              <a:t>. A compléter par la bibliographie : </a:t>
            </a:r>
            <a:r>
              <a:rPr lang="fr-FR" sz="1500" dirty="0">
                <a:hlinkClick r:id="rId9"/>
              </a:rPr>
              <a:t>https://edunumrech.hypotheses.org/10113</a:t>
            </a:r>
            <a:r>
              <a:rPr lang="fr-FR" sz="1500" dirty="0"/>
              <a:t>. </a:t>
            </a:r>
          </a:p>
          <a:p>
            <a:pPr marL="174625" indent="-174625">
              <a:spcAft>
                <a:spcPts val="300"/>
              </a:spcAft>
              <a:buNone/>
            </a:pPr>
            <a:r>
              <a:rPr lang="fr-FR" sz="1500" dirty="0"/>
              <a:t>UNESCO. </a:t>
            </a:r>
            <a:r>
              <a:rPr lang="fr-FR" sz="1500" i="1" dirty="0"/>
              <a:t>Consensus de Beijing sur l'intelligence artificielle et l'éducation</a:t>
            </a:r>
            <a:r>
              <a:rPr lang="fr-FR" sz="1500" dirty="0"/>
              <a:t>. 2019. 70 p.   </a:t>
            </a:r>
            <a:r>
              <a:rPr lang="fr-FR" sz="1500" dirty="0">
                <a:hlinkClick r:id="rId10"/>
              </a:rPr>
              <a:t>https://unesdoc.unesco.org/ark:/48223/pf0000368303</a:t>
            </a:r>
            <a:r>
              <a:rPr lang="fr-FR" sz="1500" dirty="0"/>
              <a:t>. </a:t>
            </a:r>
            <a:endParaRPr lang="en-US" sz="1500" dirty="0"/>
          </a:p>
          <a:p>
            <a:pPr marL="174625" indent="-174625">
              <a:spcAft>
                <a:spcPts val="300"/>
              </a:spcAft>
              <a:buNone/>
            </a:pPr>
            <a:r>
              <a:rPr lang="fr-FR" sz="1500" i="1" dirty="0"/>
              <a:t>--. Comprendre l’impact de l’intelligence artificielle sur le développement des compétences. </a:t>
            </a:r>
            <a:r>
              <a:rPr lang="fr-FR" sz="1500" dirty="0"/>
              <a:t>2021. 60 p.   </a:t>
            </a:r>
            <a:r>
              <a:rPr lang="fr-FR" sz="1500" dirty="0">
                <a:hlinkClick r:id="rId11"/>
              </a:rPr>
              <a:t>https://unesdoc.unesco.org/ark:/48223/pf0000378935</a:t>
            </a:r>
            <a:r>
              <a:rPr lang="fr-FR" sz="1500" dirty="0"/>
              <a:t>. </a:t>
            </a:r>
          </a:p>
          <a:p>
            <a:pPr marL="174625" indent="-174625">
              <a:spcAft>
                <a:spcPts val="300"/>
              </a:spcAft>
              <a:buNone/>
            </a:pPr>
            <a:r>
              <a:rPr lang="fr-FR" sz="1500" dirty="0"/>
              <a:t>--. </a:t>
            </a:r>
            <a:r>
              <a:rPr lang="fr-FR" sz="1500" i="1" dirty="0"/>
              <a:t>IA et éducation: guide pour les décideurs politiques</a:t>
            </a:r>
            <a:r>
              <a:rPr lang="fr-FR" sz="1500" dirty="0"/>
              <a:t>. 2021. 56 p. </a:t>
            </a:r>
            <a:r>
              <a:rPr lang="fr-FR" sz="1500" dirty="0">
                <a:hlinkClick r:id="rId12"/>
              </a:rPr>
              <a:t>https://unesdoc.unesco.org/ark:/48223/pf0000380006</a:t>
            </a:r>
            <a:r>
              <a:rPr lang="fr-FR" sz="1500" dirty="0"/>
              <a:t>.  </a:t>
            </a:r>
          </a:p>
          <a:p>
            <a:pPr marL="174625" indent="-174625">
              <a:spcAft>
                <a:spcPts val="300"/>
              </a:spcAft>
              <a:buNone/>
            </a:pPr>
            <a:r>
              <a:rPr lang="fr-FR" sz="1500" dirty="0"/>
              <a:t>--. </a:t>
            </a:r>
            <a:r>
              <a:rPr lang="fr-FR" sz="1500" i="1" dirty="0"/>
              <a:t>ChatGPT and </a:t>
            </a:r>
            <a:r>
              <a:rPr lang="fr-FR" sz="1500" i="1" dirty="0" err="1"/>
              <a:t>Artificial</a:t>
            </a:r>
            <a:r>
              <a:rPr lang="fr-FR" sz="1500" i="1" dirty="0"/>
              <a:t> Intelligence in </a:t>
            </a:r>
            <a:r>
              <a:rPr lang="fr-FR" sz="1500" i="1" dirty="0" err="1"/>
              <a:t>higher</a:t>
            </a:r>
            <a:r>
              <a:rPr lang="fr-FR" sz="1500" i="1" dirty="0"/>
              <a:t> </a:t>
            </a:r>
            <a:r>
              <a:rPr lang="fr-FR" sz="1500" i="1" dirty="0" err="1"/>
              <a:t>education</a:t>
            </a:r>
            <a:r>
              <a:rPr lang="fr-FR" sz="1500" i="1" dirty="0"/>
              <a:t>. Quick start guide. </a:t>
            </a:r>
            <a:r>
              <a:rPr lang="fr-FR" sz="1500" dirty="0"/>
              <a:t>2023. 14 p.   </a:t>
            </a:r>
            <a:r>
              <a:rPr lang="fr-FR" sz="1500" dirty="0">
                <a:hlinkClick r:id="rId13"/>
              </a:rPr>
              <a:t>https://unesdoc.unesco.org/ark:/48223/pf0000385146</a:t>
            </a:r>
            <a:r>
              <a:rPr lang="fr-FR" sz="1500" dirty="0"/>
              <a:t>.</a:t>
            </a:r>
          </a:p>
          <a:p>
            <a:pPr marL="174625" indent="-174625">
              <a:spcAft>
                <a:spcPts val="300"/>
              </a:spcAft>
              <a:buNone/>
            </a:pPr>
            <a:r>
              <a:rPr lang="en-US" sz="1500" dirty="0"/>
              <a:t>--. </a:t>
            </a:r>
            <a:r>
              <a:rPr lang="en-US" sz="1500" i="1" dirty="0"/>
              <a:t>Guidance for generative AI in education and research. </a:t>
            </a:r>
            <a:r>
              <a:rPr lang="fr-FR" sz="1500" dirty="0"/>
              <a:t>2023. 44 p.   </a:t>
            </a:r>
            <a:r>
              <a:rPr lang="fr-FR" sz="1500" dirty="0">
                <a:hlinkClick r:id="rId14"/>
              </a:rPr>
              <a:t>https://unesdoc.unesco.org/ark:/48223/pf0000386693</a:t>
            </a:r>
            <a:r>
              <a:rPr lang="fr-FR" sz="1500" dirty="0"/>
              <a:t>. Version française </a:t>
            </a:r>
            <a:r>
              <a:rPr lang="fr-FR" sz="1500" i="1" dirty="0"/>
              <a:t>Orientations pour l’intelligence artificielle générative dans l’éducation et la recherche</a:t>
            </a:r>
            <a:r>
              <a:rPr lang="fr-FR" sz="1500" dirty="0"/>
              <a:t>  : </a:t>
            </a:r>
            <a:r>
              <a:rPr lang="fr-FR" sz="1500" dirty="0">
                <a:hlinkClick r:id="rId15"/>
              </a:rPr>
              <a:t>https://unesdoc.unesco.org/ark:/48223/pf0000389901</a:t>
            </a:r>
            <a:r>
              <a:rPr lang="fr-FR" sz="1500" dirty="0"/>
              <a:t>, 2024.</a:t>
            </a:r>
          </a:p>
          <a:p>
            <a:pPr marL="174625" indent="-174625">
              <a:spcAft>
                <a:spcPts val="300"/>
              </a:spcAft>
              <a:buNone/>
            </a:pPr>
            <a:r>
              <a:rPr lang="fr-FR" sz="1500" dirty="0"/>
              <a:t>--. </a:t>
            </a:r>
            <a:r>
              <a:rPr lang="fr-FR" sz="1500" i="1" dirty="0"/>
              <a:t>L’autonomisation des utilisateurs grâce aux réponses apportées par l’éducation aux médias et à l’information à l’évolution de l’intelligence artificielle générative (</a:t>
            </a:r>
            <a:r>
              <a:rPr lang="fr-FR" sz="1500" i="1" dirty="0" err="1"/>
              <a:t>IAG</a:t>
            </a:r>
            <a:r>
              <a:rPr lang="fr-FR" sz="1500" i="1" dirty="0"/>
              <a:t>)</a:t>
            </a:r>
            <a:r>
              <a:rPr lang="fr-FR" sz="1500" dirty="0"/>
              <a:t>. 2024. 17 p. </a:t>
            </a:r>
            <a:r>
              <a:rPr lang="fr-FR" sz="1500" dirty="0">
                <a:hlinkClick r:id="rId16"/>
              </a:rPr>
              <a:t>https://unesdoc.unesco.org/ark:/48223/pf0000388547_fre</a:t>
            </a:r>
            <a:r>
              <a:rPr lang="fr-FR" sz="1500" dirty="0"/>
              <a:t>. </a:t>
            </a:r>
          </a:p>
        </p:txBody>
      </p:sp>
    </p:spTree>
    <p:extLst>
      <p:ext uri="{BB962C8B-B14F-4D97-AF65-F5344CB8AC3E}">
        <p14:creationId xmlns:p14="http://schemas.microsoft.com/office/powerpoint/2010/main" val="262356448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59214DA-F804-0EB0-A3E3-D95EA5C3BBA2}"/>
              </a:ext>
            </a:extLst>
          </p:cNvPr>
          <p:cNvSpPr>
            <a:spLocks noGrp="1"/>
          </p:cNvSpPr>
          <p:nvPr>
            <p:ph idx="1"/>
          </p:nvPr>
        </p:nvSpPr>
        <p:spPr>
          <a:xfrm>
            <a:off x="685801" y="1735014"/>
            <a:ext cx="10131425" cy="4894385"/>
          </a:xfrm>
        </p:spPr>
        <p:txBody>
          <a:bodyPr>
            <a:normAutofit fontScale="70000" lnSpcReduction="20000"/>
          </a:bodyPr>
          <a:lstStyle/>
          <a:p>
            <a:pPr marL="0" indent="0">
              <a:buNone/>
            </a:pPr>
            <a:r>
              <a:rPr lang="fr-FR" sz="1700" dirty="0"/>
              <a:t>Usages dans l’</a:t>
            </a:r>
            <a:r>
              <a:rPr lang="fr-FR" sz="1700" dirty="0" err="1"/>
              <a:t>ESR</a:t>
            </a:r>
            <a:r>
              <a:rPr lang="fr-FR" sz="1700" dirty="0"/>
              <a:t> (1)</a:t>
            </a:r>
          </a:p>
          <a:p>
            <a:pPr marL="0" indent="0">
              <a:lnSpc>
                <a:spcPct val="120000"/>
              </a:lnSpc>
              <a:spcAft>
                <a:spcPts val="0"/>
              </a:spcAft>
              <a:buNone/>
            </a:pPr>
            <a:endParaRPr lang="fr-FR" dirty="0"/>
          </a:p>
          <a:p>
            <a:pPr marL="180975" indent="-180975">
              <a:spcAft>
                <a:spcPts val="300"/>
              </a:spcAft>
              <a:buNone/>
            </a:pPr>
            <a:r>
              <a:rPr lang="fr-FR" sz="1500" dirty="0"/>
              <a:t>Muhammad Abbas et al. « Is </a:t>
            </a:r>
            <a:r>
              <a:rPr lang="fr-FR" sz="1500" dirty="0" err="1"/>
              <a:t>it</a:t>
            </a:r>
            <a:r>
              <a:rPr lang="fr-FR" sz="1500" dirty="0"/>
              <a:t> </a:t>
            </a:r>
            <a:r>
              <a:rPr lang="fr-FR" sz="1500" dirty="0" err="1"/>
              <a:t>harmful</a:t>
            </a:r>
            <a:r>
              <a:rPr lang="fr-FR" sz="1500" dirty="0"/>
              <a:t> or </a:t>
            </a:r>
            <a:r>
              <a:rPr lang="fr-FR" sz="1500" dirty="0" err="1"/>
              <a:t>helpful</a:t>
            </a:r>
            <a:r>
              <a:rPr lang="fr-FR" sz="1500" dirty="0"/>
              <a:t>? </a:t>
            </a:r>
            <a:r>
              <a:rPr lang="fr-FR" sz="1500" dirty="0" err="1"/>
              <a:t>Examining</a:t>
            </a:r>
            <a:r>
              <a:rPr lang="fr-FR" sz="1500" dirty="0"/>
              <a:t> the causes and </a:t>
            </a:r>
            <a:r>
              <a:rPr lang="fr-FR" sz="1500" dirty="0" err="1"/>
              <a:t>consequences</a:t>
            </a:r>
            <a:r>
              <a:rPr lang="fr-FR" sz="1500" dirty="0"/>
              <a:t> of </a:t>
            </a:r>
            <a:r>
              <a:rPr lang="fr-FR" sz="1500" dirty="0" err="1"/>
              <a:t>generative</a:t>
            </a:r>
            <a:r>
              <a:rPr lang="fr-FR" sz="1500" dirty="0"/>
              <a:t> usage </a:t>
            </a:r>
            <a:r>
              <a:rPr lang="fr-FR" sz="1500" dirty="0" err="1"/>
              <a:t>among</a:t>
            </a:r>
            <a:r>
              <a:rPr lang="fr-FR" sz="1500" dirty="0"/>
              <a:t> </a:t>
            </a:r>
            <a:r>
              <a:rPr lang="fr-FR" sz="1500" dirty="0" err="1"/>
              <a:t>students</a:t>
            </a:r>
            <a:r>
              <a:rPr lang="fr-FR" sz="1500" dirty="0"/>
              <a:t> ». </a:t>
            </a:r>
            <a:r>
              <a:rPr lang="fr-FR" sz="1500" i="1" dirty="0"/>
              <a:t>International journal of </a:t>
            </a:r>
            <a:r>
              <a:rPr lang="fr-FR" sz="1500" i="1" dirty="0" err="1"/>
              <a:t>educational</a:t>
            </a:r>
            <a:r>
              <a:rPr lang="fr-FR" sz="1500" i="1" dirty="0"/>
              <a:t> </a:t>
            </a:r>
            <a:r>
              <a:rPr lang="fr-FR" sz="1500" i="1" dirty="0" err="1"/>
              <a:t>technology</a:t>
            </a:r>
            <a:r>
              <a:rPr lang="fr-FR" sz="1500" i="1" dirty="0"/>
              <a:t> in </a:t>
            </a:r>
            <a:r>
              <a:rPr lang="fr-FR" sz="1500" i="1" dirty="0" err="1"/>
              <a:t>higher</a:t>
            </a:r>
            <a:r>
              <a:rPr lang="fr-FR" sz="1500" i="1" dirty="0"/>
              <a:t> </a:t>
            </a:r>
            <a:r>
              <a:rPr lang="fr-FR" sz="1500" i="1" dirty="0" err="1"/>
              <a:t>education</a:t>
            </a:r>
            <a:r>
              <a:rPr lang="fr-FR" sz="1500" dirty="0"/>
              <a:t>. </a:t>
            </a:r>
            <a:r>
              <a:rPr lang="fr-FR" sz="1500" b="1" dirty="0"/>
              <a:t>21</a:t>
            </a:r>
            <a:r>
              <a:rPr lang="fr-FR" sz="1500" dirty="0"/>
              <a:t>, 10 (2024). </a:t>
            </a:r>
            <a:r>
              <a:rPr lang="fr-FR" sz="1500" dirty="0">
                <a:hlinkClick r:id="rId3"/>
              </a:rPr>
              <a:t>https://doi.org/10.1186/s41239-024-00444-7</a:t>
            </a:r>
            <a:r>
              <a:rPr lang="fr-FR" sz="1500" dirty="0"/>
              <a:t>. Présentation en français : </a:t>
            </a:r>
            <a:r>
              <a:rPr lang="fr-FR" sz="1500" dirty="0">
                <a:hlinkClick r:id="rId4"/>
              </a:rPr>
              <a:t>https://intelligence-artificielle.developpez.com/actu/355731/L-utilisation-de-ChatGPT-ruine-la-memoire-et-les-performances-scolaires-et-rend-les-etudiants-moins-intelligents-selon-une-etude-realisee-par-des-chercheurs/</a:t>
            </a:r>
            <a:r>
              <a:rPr lang="fr-FR" sz="1500" dirty="0"/>
              <a:t>. </a:t>
            </a:r>
          </a:p>
          <a:p>
            <a:pPr marL="180975" indent="-180975">
              <a:spcAft>
                <a:spcPts val="300"/>
              </a:spcAft>
              <a:buNone/>
            </a:pPr>
            <a:r>
              <a:rPr lang="fr-FR" sz="1600" dirty="0"/>
              <a:t>Naomi S. Baron. « Comment ChatGPT sape la motivation à écrire et penser par soi-même ». </a:t>
            </a:r>
            <a:r>
              <a:rPr lang="fr-FR" sz="1600" i="1" dirty="0"/>
              <a:t>The Conversation.</a:t>
            </a:r>
            <a:r>
              <a:rPr lang="fr-FR" sz="1600" dirty="0"/>
              <a:t> 07/10/2024. </a:t>
            </a:r>
            <a:r>
              <a:rPr lang="fr-FR" sz="1600" dirty="0">
                <a:hlinkClick r:id="rId5"/>
              </a:rPr>
              <a:t>https://theconversation.com/comment-chatgpt-sape-la-motivation-a-ecrire-et-penser-par-soi-meme-240096/</a:t>
            </a:r>
            <a:r>
              <a:rPr lang="fr-FR" sz="1600" dirty="0"/>
              <a:t>. </a:t>
            </a:r>
            <a:endParaRPr lang="fr-FR" sz="1500" dirty="0"/>
          </a:p>
          <a:p>
            <a:pPr marL="180975" indent="-180975">
              <a:spcAft>
                <a:spcPts val="300"/>
              </a:spcAft>
              <a:buNone/>
            </a:pPr>
            <a:r>
              <a:rPr lang="it-IT" sz="1500" dirty="0"/>
              <a:t>Hamsa Bastani et al. « Generative AI Can Harm Learning ». </a:t>
            </a:r>
            <a:r>
              <a:rPr lang="en-US" sz="1500" i="1" dirty="0"/>
              <a:t>The Wharton School Research Paper</a:t>
            </a:r>
            <a:r>
              <a:rPr lang="en-US" sz="1500" dirty="0"/>
              <a:t>. </a:t>
            </a:r>
            <a:r>
              <a:rPr lang="it-IT" sz="1500" dirty="0"/>
              <a:t>07/2024. </a:t>
            </a:r>
            <a:r>
              <a:rPr lang="it-IT" sz="1500" dirty="0">
                <a:hlinkClick r:id="rId6"/>
              </a:rPr>
              <a:t>https://papers.ssrn.com/sol3/papers.cfm?abstract_id=4895486</a:t>
            </a:r>
            <a:r>
              <a:rPr lang="it-IT" sz="1500" dirty="0"/>
              <a:t>. </a:t>
            </a:r>
            <a:endParaRPr lang="fr-FR" sz="1500" dirty="0"/>
          </a:p>
          <a:p>
            <a:pPr marL="180975" indent="-180975">
              <a:spcAft>
                <a:spcPts val="300"/>
              </a:spcAft>
              <a:buNone/>
            </a:pPr>
            <a:r>
              <a:rPr lang="fr-FR" sz="1500" i="1" dirty="0"/>
              <a:t>Ce que l’Intelligence Artificielle change à l’Université</a:t>
            </a:r>
            <a:r>
              <a:rPr lang="fr-FR" sz="1500" dirty="0"/>
              <a:t>. Journée d’étude BU Nantes – chaire UNESCO RELIA. 1</a:t>
            </a:r>
            <a:r>
              <a:rPr lang="fr-FR" sz="1500" baseline="30000" dirty="0"/>
              <a:t>er</a:t>
            </a:r>
            <a:r>
              <a:rPr lang="fr-FR" sz="1500" dirty="0"/>
              <a:t>/02/2024. </a:t>
            </a:r>
            <a:r>
              <a:rPr lang="fr-FR" sz="1500" dirty="0">
                <a:hlinkClick r:id="rId7"/>
              </a:rPr>
              <a:t>https://bu.univ-nantes.fr/les-formations/journee-detudes-ce-que-lintelligence-artificielle-change-a-luniversite-5</a:t>
            </a:r>
            <a:r>
              <a:rPr lang="fr-FR" sz="1500" dirty="0"/>
              <a:t>. </a:t>
            </a:r>
            <a:endParaRPr lang="fr-FR" sz="1500" i="1" dirty="0"/>
          </a:p>
          <a:p>
            <a:pPr marL="180975" indent="-180975">
              <a:spcAft>
                <a:spcPts val="300"/>
              </a:spcAft>
              <a:buNone/>
            </a:pPr>
            <a:r>
              <a:rPr lang="fr-FR" sz="1500" dirty="0"/>
              <a:t>« ChatGPT et les </a:t>
            </a:r>
            <a:r>
              <a:rPr lang="fr-FR" sz="1500" dirty="0" err="1"/>
              <a:t>étudiant·es</a:t>
            </a:r>
            <a:r>
              <a:rPr lang="fr-FR" sz="1500" dirty="0"/>
              <a:t> de Nantes Université ». </a:t>
            </a:r>
            <a:r>
              <a:rPr lang="fr-FR" sz="1500" i="1" dirty="0"/>
              <a:t>Chaire UNESCO RELIA</a:t>
            </a:r>
            <a:r>
              <a:rPr lang="fr-FR" sz="1500" dirty="0"/>
              <a:t>. 26/02/2024. </a:t>
            </a:r>
            <a:r>
              <a:rPr lang="fr-FR" sz="1500" dirty="0">
                <a:hlinkClick r:id="rId8"/>
              </a:rPr>
              <a:t>https://chaireunescorelia.univ-nantes.fr/2024/02/26/chatgpt-et-les-etudiant%c2%b7es-de-nantes-universite/</a:t>
            </a:r>
            <a:r>
              <a:rPr lang="fr-FR" sz="1500" dirty="0"/>
              <a:t>. </a:t>
            </a:r>
          </a:p>
          <a:p>
            <a:pPr marL="180975" indent="-180975">
              <a:spcAft>
                <a:spcPts val="300"/>
              </a:spcAft>
              <a:buNone/>
            </a:pPr>
            <a:r>
              <a:rPr lang="fr-FR" sz="1500" dirty="0" err="1"/>
              <a:t>Compilatio</a:t>
            </a:r>
            <a:r>
              <a:rPr lang="fr-FR" sz="1500" dirty="0"/>
              <a:t>. « L’IA dans l’enseignement : résultats détaillés d’une enquête où étudiants et enseignants confrontent leurs regards ». </a:t>
            </a:r>
            <a:r>
              <a:rPr lang="fr-FR" sz="1500" i="1" dirty="0" err="1"/>
              <a:t>Compilatio</a:t>
            </a:r>
            <a:r>
              <a:rPr lang="fr-FR" sz="1500" i="1" dirty="0"/>
              <a:t>. </a:t>
            </a:r>
            <a:r>
              <a:rPr lang="fr-FR" sz="1500" dirty="0"/>
              <a:t>07/11/2023. </a:t>
            </a:r>
            <a:r>
              <a:rPr lang="fr-FR" sz="1500" u="sng" dirty="0">
                <a:hlinkClick r:id="rId9"/>
              </a:rPr>
              <a:t>https://www.compilatio.net/blog/enquete-ia-enseignement-2023#chiffres-cles</a:t>
            </a:r>
            <a:r>
              <a:rPr lang="fr-FR" sz="1500" dirty="0"/>
              <a:t>. </a:t>
            </a:r>
          </a:p>
          <a:p>
            <a:pPr marL="180975" indent="-180975">
              <a:spcAft>
                <a:spcPts val="300"/>
              </a:spcAft>
              <a:buNone/>
            </a:pPr>
            <a:r>
              <a:rPr lang="en-US" sz="1500" dirty="0"/>
              <a:t>Amy Deschenes et Meg McMahon. « A Survey on Student Use of Generative AI Chatbots for Academic Research</a:t>
            </a:r>
            <a:r>
              <a:rPr lang="fr-FR" sz="1500" dirty="0"/>
              <a:t>»</a:t>
            </a:r>
            <a:r>
              <a:rPr lang="en-US" sz="1500" dirty="0"/>
              <a:t>. </a:t>
            </a:r>
            <a:r>
              <a:rPr lang="en-US" sz="1500" i="1" dirty="0"/>
              <a:t>Evidence Based Library and Information Practice</a:t>
            </a:r>
            <a:r>
              <a:rPr lang="en-US" sz="1500" dirty="0"/>
              <a:t>, 2024, 19(2), 2–22. </a:t>
            </a:r>
            <a:r>
              <a:rPr lang="en-US" sz="1500" u="sng" dirty="0">
                <a:hlinkClick r:id="rId10"/>
              </a:rPr>
              <a:t>https://doi.org/10.18438/eblip30512</a:t>
            </a:r>
            <a:r>
              <a:rPr lang="en-US" sz="1500" dirty="0"/>
              <a:t>.</a:t>
            </a:r>
          </a:p>
          <a:p>
            <a:pPr marL="180975" indent="-180975">
              <a:spcAft>
                <a:spcPts val="300"/>
              </a:spcAft>
              <a:buNone/>
            </a:pPr>
            <a:r>
              <a:rPr lang="en-US" sz="1500" i="1" dirty="0"/>
              <a:t>Digital Education Council Global AI Student Survey 2024. AI or Not AI: What Students Want. </a:t>
            </a:r>
            <a:r>
              <a:rPr lang="en-US" sz="1500" dirty="0"/>
              <a:t>08/2024. </a:t>
            </a:r>
            <a:r>
              <a:rPr lang="en-US" sz="1500" dirty="0">
                <a:hlinkClick r:id="rId11"/>
              </a:rPr>
              <a:t>https://www.digitaleducationcouncil.com/post/digital-education-council-global-ai-student-survey-2024</a:t>
            </a:r>
            <a:r>
              <a:rPr lang="en-US" sz="1500" dirty="0"/>
              <a:t>. </a:t>
            </a:r>
          </a:p>
          <a:p>
            <a:pPr marL="180975" indent="-180975">
              <a:spcAft>
                <a:spcPts val="300"/>
              </a:spcAft>
              <a:buNone/>
            </a:pPr>
            <a:r>
              <a:rPr lang="en-US" sz="1500" dirty="0"/>
              <a:t>Direction des pedagogies </a:t>
            </a:r>
            <a:r>
              <a:rPr lang="en-US" sz="1500" dirty="0" err="1"/>
              <a:t>innovantes</a:t>
            </a:r>
            <a:r>
              <a:rPr lang="en-US" sz="1500" dirty="0"/>
              <a:t>. La Rochelle Université. “</a:t>
            </a:r>
            <a:r>
              <a:rPr lang="fr-FR" sz="1500" dirty="0"/>
              <a:t>Comment parler de ChatGPT aux étudiantes et étudiants ? ». </a:t>
            </a:r>
            <a:r>
              <a:rPr lang="fr-FR" sz="1500" i="1" dirty="0"/>
              <a:t>Transformons la pédagogie.</a:t>
            </a:r>
            <a:r>
              <a:rPr lang="fr-FR" sz="1500" dirty="0"/>
              <a:t> 11/07/2023. </a:t>
            </a:r>
            <a:r>
              <a:rPr lang="fr-FR" sz="1500" dirty="0">
                <a:hlinkClick r:id="rId12"/>
              </a:rPr>
              <a:t>https://transformons-la-pedagogie.univ-lr.fr/2023/07/11/chatgpt-et-les-etudiant%C2%B7es/</a:t>
            </a:r>
            <a:r>
              <a:rPr lang="fr-FR" sz="1500" dirty="0"/>
              <a:t>. </a:t>
            </a:r>
            <a:endParaRPr lang="en-US" sz="1500" dirty="0"/>
          </a:p>
          <a:p>
            <a:pPr marL="180975" indent="-180975">
              <a:spcAft>
                <a:spcPts val="300"/>
              </a:spcAft>
              <a:buNone/>
            </a:pPr>
            <a:r>
              <a:rPr lang="en-US" sz="1500" dirty="0"/>
              <a:t>Françoise </a:t>
            </a:r>
            <a:r>
              <a:rPr lang="en-US" sz="1500" dirty="0" err="1"/>
              <a:t>Docq</a:t>
            </a:r>
            <a:r>
              <a:rPr lang="en-US" sz="1500" dirty="0"/>
              <a:t> et al. </a:t>
            </a:r>
            <a:r>
              <a:rPr lang="fr-FR" sz="1500" i="1" dirty="0"/>
              <a:t>ChatGPT et les outils d’IA : quels enjeux sur les mémoires en 2023 ? </a:t>
            </a:r>
            <a:r>
              <a:rPr lang="fr-FR" sz="1500" dirty="0"/>
              <a:t>17/03/2023. </a:t>
            </a:r>
            <a:r>
              <a:rPr lang="fr-FR" sz="1500" dirty="0">
                <a:hlinkClick r:id="rId13"/>
              </a:rPr>
              <a:t>https://oer.uclouvain.be/jspui/bitstream/20.500.12279/901/1/Formation_IA_memoires_2023-03-17.pdf</a:t>
            </a:r>
            <a:r>
              <a:rPr lang="fr-FR" sz="1500" dirty="0"/>
              <a:t>. </a:t>
            </a:r>
            <a:endParaRPr lang="en-US" sz="1500" dirty="0"/>
          </a:p>
          <a:p>
            <a:pPr marL="180975" indent="-180975">
              <a:spcAft>
                <a:spcPts val="300"/>
              </a:spcAft>
              <a:buNone/>
            </a:pPr>
            <a:r>
              <a:rPr lang="fr-FR" sz="1500" i="1" dirty="0"/>
              <a:t>Enseignement supérieur et intelligence artificielle : je t’aime, moi non plus</a:t>
            </a:r>
            <a:r>
              <a:rPr lang="fr-FR" sz="1500" dirty="0"/>
              <a:t>. Journée Sciences-Po. 16/03/2023. </a:t>
            </a:r>
            <a:r>
              <a:rPr lang="fr-FR" sz="1500" dirty="0">
                <a:hlinkClick r:id="rId14"/>
              </a:rPr>
              <a:t>https://www.youtube.com/watch?v=975eLK6bNgc</a:t>
            </a:r>
            <a:r>
              <a:rPr lang="fr-FR" sz="1500" dirty="0"/>
              <a:t>. </a:t>
            </a:r>
            <a:endParaRPr lang="en-US" sz="1500" dirty="0"/>
          </a:p>
          <a:p>
            <a:pPr marL="180975" indent="-180975">
              <a:spcAft>
                <a:spcPts val="300"/>
              </a:spcAft>
              <a:buNone/>
            </a:pPr>
            <a:r>
              <a:rPr lang="en-US" sz="1500" dirty="0"/>
              <a:t>John Freeman. </a:t>
            </a:r>
            <a:r>
              <a:rPr lang="en-US" sz="1500" i="1" dirty="0"/>
              <a:t>Provide or punish? Students’ views on generative AI in higher education.</a:t>
            </a:r>
            <a:r>
              <a:rPr lang="en-US" sz="1500" dirty="0"/>
              <a:t> </a:t>
            </a:r>
            <a:r>
              <a:rPr lang="fr-FR" sz="1500" dirty="0"/>
              <a:t>HEPI Policy Note 51. 02/2024.16 p. </a:t>
            </a:r>
            <a:r>
              <a:rPr lang="fr-FR" sz="1500" dirty="0">
                <a:hlinkClick r:id="rId15"/>
              </a:rPr>
              <a:t>https://www.hepi.ac.uk/wp-content/uploads/2024/01/HEPI-Policy-Note-51.pdf</a:t>
            </a:r>
            <a:r>
              <a:rPr lang="fr-FR" sz="1500" dirty="0"/>
              <a:t>. </a:t>
            </a:r>
            <a:endParaRPr lang="en-US" sz="1500" dirty="0"/>
          </a:p>
          <a:p>
            <a:pPr marL="180975" indent="-180975">
              <a:spcAft>
                <a:spcPts val="300"/>
              </a:spcAft>
              <a:buNone/>
            </a:pPr>
            <a:r>
              <a:rPr lang="en-US" sz="1500" dirty="0" err="1"/>
              <a:t>Jörg</a:t>
            </a:r>
            <a:r>
              <a:rPr lang="en-US" sz="1500" dirty="0"/>
              <a:t> von </a:t>
            </a:r>
            <a:r>
              <a:rPr lang="en-US" sz="1500" dirty="0" err="1"/>
              <a:t>Garrel</a:t>
            </a:r>
            <a:r>
              <a:rPr lang="en-US" sz="1500" dirty="0"/>
              <a:t> et Jana Mayer. </a:t>
            </a:r>
            <a:r>
              <a:rPr lang="fr-FR" sz="1500" dirty="0"/>
              <a:t>« </a:t>
            </a:r>
            <a:r>
              <a:rPr lang="en-US" sz="1500" dirty="0"/>
              <a:t>Artificial Intelligence in studies—use of ChatGPT and AI-based tools among students in Germany</a:t>
            </a:r>
            <a:r>
              <a:rPr lang="fr-FR" sz="1500" dirty="0"/>
              <a:t> »</a:t>
            </a:r>
            <a:r>
              <a:rPr lang="en-US" sz="1500" dirty="0"/>
              <a:t>. </a:t>
            </a:r>
            <a:r>
              <a:rPr lang="en-US" sz="1500" i="1" dirty="0"/>
              <a:t>Humanities and Social Sciences Communications volume, </a:t>
            </a:r>
            <a:r>
              <a:rPr lang="en-US" sz="1500" dirty="0"/>
              <a:t>10, 799 (2023). </a:t>
            </a:r>
            <a:r>
              <a:rPr lang="en-US" sz="1500" u="sng" dirty="0">
                <a:hlinkClick r:id="rId16"/>
              </a:rPr>
              <a:t>https://doi.org/10.1057/s41599-023-02304-7</a:t>
            </a:r>
            <a:r>
              <a:rPr lang="en-US" sz="1500" dirty="0"/>
              <a:t>. </a:t>
            </a:r>
            <a:endParaRPr lang="fr-FR" sz="1500" dirty="0"/>
          </a:p>
        </p:txBody>
      </p:sp>
    </p:spTree>
    <p:extLst>
      <p:ext uri="{BB962C8B-B14F-4D97-AF65-F5344CB8AC3E}">
        <p14:creationId xmlns:p14="http://schemas.microsoft.com/office/powerpoint/2010/main" val="396544904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59214DA-F804-0EB0-A3E3-D95EA5C3BBA2}"/>
              </a:ext>
            </a:extLst>
          </p:cNvPr>
          <p:cNvSpPr>
            <a:spLocks noGrp="1"/>
          </p:cNvSpPr>
          <p:nvPr>
            <p:ph idx="1"/>
          </p:nvPr>
        </p:nvSpPr>
        <p:spPr>
          <a:xfrm>
            <a:off x="685801" y="1735014"/>
            <a:ext cx="10131425" cy="4894385"/>
          </a:xfrm>
        </p:spPr>
        <p:txBody>
          <a:bodyPr>
            <a:normAutofit/>
          </a:bodyPr>
          <a:lstStyle/>
          <a:p>
            <a:pPr marL="0" indent="0">
              <a:buNone/>
            </a:pPr>
            <a:r>
              <a:rPr lang="fr-FR" sz="1700" dirty="0"/>
              <a:t>Usages dans l’</a:t>
            </a:r>
            <a:r>
              <a:rPr lang="fr-FR" sz="1700" dirty="0" err="1"/>
              <a:t>ESR</a:t>
            </a:r>
            <a:r>
              <a:rPr lang="fr-FR" sz="1700" dirty="0"/>
              <a:t> (2)</a:t>
            </a:r>
          </a:p>
          <a:p>
            <a:pPr marL="0" indent="0">
              <a:lnSpc>
                <a:spcPct val="120000"/>
              </a:lnSpc>
              <a:spcAft>
                <a:spcPts val="0"/>
              </a:spcAft>
              <a:buNone/>
            </a:pPr>
            <a:endParaRPr lang="fr-FR" sz="1200" dirty="0"/>
          </a:p>
          <a:p>
            <a:pPr marL="180975" indent="-180975">
              <a:lnSpc>
                <a:spcPct val="80000"/>
              </a:lnSpc>
              <a:spcAft>
                <a:spcPts val="300"/>
              </a:spcAft>
              <a:buNone/>
            </a:pPr>
            <a:r>
              <a:rPr lang="fr-FR" sz="1300" i="1" dirty="0"/>
              <a:t>IA générative : usages et compétences à l’Université Paris-Saclay</a:t>
            </a:r>
            <a:r>
              <a:rPr lang="fr-FR" sz="1300" dirty="0"/>
              <a:t>. Journée d’étude Paris-Saclay, 05/06/2024. </a:t>
            </a:r>
            <a:r>
              <a:rPr lang="fr-FR" sz="1300" dirty="0">
                <a:hlinkClick r:id="rId3"/>
              </a:rPr>
              <a:t>https://www.universite-paris-saclay.fr/formation/initiatives-et-innovations-pedagogiques#home205281</a:t>
            </a:r>
            <a:r>
              <a:rPr lang="fr-FR" sz="1300" dirty="0"/>
              <a:t>. </a:t>
            </a:r>
          </a:p>
          <a:p>
            <a:pPr marL="180975" indent="-180975">
              <a:lnSpc>
                <a:spcPct val="80000"/>
              </a:lnSpc>
              <a:spcAft>
                <a:spcPts val="300"/>
              </a:spcAft>
              <a:buNone/>
            </a:pPr>
            <a:r>
              <a:rPr lang="fr-FR" sz="1300" dirty="0"/>
              <a:t>Dominique </a:t>
            </a:r>
            <a:r>
              <a:rPr lang="fr-FR" sz="1300" dirty="0" err="1"/>
              <a:t>Lerinckx</a:t>
            </a:r>
            <a:r>
              <a:rPr lang="fr-FR" sz="1300" dirty="0"/>
              <a:t> en collaboration avec l’équipe de la BST, ULB. </a:t>
            </a:r>
            <a:r>
              <a:rPr lang="fr-FR" sz="1300" i="1" dirty="0"/>
              <a:t>Perception et adoption de l'IA : Enquête sur l'usage de ChatGPT par les étudiants, élèves de l’enseignement obligatoire, enseignants et chercheurs lors du Printemps des Sciences 2023 à l’ULB</a:t>
            </a:r>
            <a:r>
              <a:rPr lang="fr-FR" sz="1300" dirty="0"/>
              <a:t>. 12p. </a:t>
            </a:r>
            <a:r>
              <a:rPr lang="fr-FR" sz="1300" dirty="0">
                <a:hlinkClick r:id="rId4"/>
              </a:rPr>
              <a:t>https://bib.ulb.be/fr/bibliotheques/bst/perception-et-adoption-de-lia</a:t>
            </a:r>
            <a:r>
              <a:rPr lang="fr-FR" sz="1300" dirty="0"/>
              <a:t>. </a:t>
            </a:r>
          </a:p>
          <a:p>
            <a:pPr marL="180975" indent="-180975">
              <a:lnSpc>
                <a:spcPct val="80000"/>
              </a:lnSpc>
              <a:spcAft>
                <a:spcPts val="300"/>
              </a:spcAft>
              <a:buNone/>
            </a:pPr>
            <a:r>
              <a:rPr lang="fr-FR" sz="1300" dirty="0"/>
              <a:t>Pôle Léonard de Vinci, RM conseil et TALAN. </a:t>
            </a:r>
            <a:r>
              <a:rPr lang="fr-FR" sz="1300" i="1" dirty="0"/>
              <a:t>L’impact des IA génératives sur les étudiants.</a:t>
            </a:r>
            <a:r>
              <a:rPr lang="fr-FR" sz="1300" dirty="0"/>
              <a:t> 04/2024. </a:t>
            </a:r>
            <a:r>
              <a:rPr lang="fr-FR" sz="1300" u="sng" dirty="0">
                <a:hlinkClick r:id="rId5"/>
              </a:rPr>
              <a:t>https://www.devinci.fr/pdf/etude-impact-des-IA-generatives-sur-les-etudiants.pdf</a:t>
            </a:r>
            <a:r>
              <a:rPr lang="fr-FR" sz="1300" dirty="0"/>
              <a:t>.</a:t>
            </a:r>
          </a:p>
          <a:p>
            <a:pPr marL="180975" indent="-180975">
              <a:lnSpc>
                <a:spcPct val="80000"/>
              </a:lnSpc>
              <a:spcAft>
                <a:spcPts val="300"/>
              </a:spcAft>
              <a:buNone/>
            </a:pPr>
            <a:r>
              <a:rPr lang="fr-FR" sz="1300" dirty="0"/>
              <a:t>Usages pédagogiques de ChatGPT. Table-ronde </a:t>
            </a:r>
            <a:r>
              <a:rPr lang="fr-FR" sz="1300" dirty="0" err="1"/>
              <a:t>C²DH</a:t>
            </a:r>
            <a:r>
              <a:rPr lang="fr-FR" sz="1300" dirty="0"/>
              <a:t>. 09/02/2023. </a:t>
            </a:r>
            <a:r>
              <a:rPr lang="fr-FR" sz="1300" dirty="0">
                <a:hlinkClick r:id="rId6"/>
              </a:rPr>
              <a:t>https://www.c2dh.uni.lu/thinkering/usages-pedagogiques-de-chatgpt-enregistrement-de-la-table-ronde</a:t>
            </a:r>
            <a:r>
              <a:rPr lang="fr-FR" sz="1300" dirty="0"/>
              <a:t>. </a:t>
            </a:r>
          </a:p>
          <a:p>
            <a:pPr marL="180975" indent="-180975">
              <a:lnSpc>
                <a:spcPct val="80000"/>
              </a:lnSpc>
              <a:spcAft>
                <a:spcPts val="300"/>
              </a:spcAft>
              <a:buNone/>
            </a:pPr>
            <a:r>
              <a:rPr lang="fr-FR" sz="1300" dirty="0" err="1"/>
              <a:t>Tyton</a:t>
            </a:r>
            <a:r>
              <a:rPr lang="fr-FR" sz="1300" dirty="0"/>
              <a:t> </a:t>
            </a:r>
            <a:r>
              <a:rPr lang="fr-FR" sz="1300" dirty="0" err="1"/>
              <a:t>partners</a:t>
            </a:r>
            <a:r>
              <a:rPr lang="fr-FR" sz="1300" dirty="0"/>
              <a:t>. </a:t>
            </a:r>
            <a:r>
              <a:rPr lang="fr-FR" sz="1300" i="1" dirty="0" err="1"/>
              <a:t>GenAI</a:t>
            </a:r>
            <a:r>
              <a:rPr lang="fr-FR" sz="1300" i="1" dirty="0"/>
              <a:t> in </a:t>
            </a:r>
            <a:r>
              <a:rPr lang="fr-FR" sz="1300" i="1" dirty="0" err="1"/>
              <a:t>higher</a:t>
            </a:r>
            <a:r>
              <a:rPr lang="fr-FR" sz="1300" i="1" dirty="0"/>
              <a:t> </a:t>
            </a:r>
            <a:r>
              <a:rPr lang="fr-FR" sz="1300" i="1" dirty="0" err="1"/>
              <a:t>education</a:t>
            </a:r>
            <a:r>
              <a:rPr lang="fr-FR" sz="1300" i="1" dirty="0"/>
              <a:t>: </a:t>
            </a:r>
            <a:r>
              <a:rPr lang="fr-FR" sz="1300" i="1" dirty="0" err="1"/>
              <a:t>fall</a:t>
            </a:r>
            <a:r>
              <a:rPr lang="fr-FR" sz="1300" i="1" dirty="0"/>
              <a:t> 202 update time for class </a:t>
            </a:r>
            <a:r>
              <a:rPr lang="fr-FR" sz="1300" i="1" dirty="0" err="1"/>
              <a:t>study</a:t>
            </a:r>
            <a:r>
              <a:rPr lang="fr-FR" sz="1300" dirty="0"/>
              <a:t>. 17p. </a:t>
            </a:r>
            <a:r>
              <a:rPr lang="fr-FR" sz="1300" u="sng" dirty="0">
                <a:hlinkClick r:id="rId7"/>
              </a:rPr>
              <a:t>https://tytonpartners.com/app/uploads/2023/10/GenAI-IN-HIGHER-EDUCATION-FALL-2023-UPDATE-TIME-FOR-CLASS-STUDY.pdf</a:t>
            </a:r>
            <a:r>
              <a:rPr lang="fr-FR" sz="1300" dirty="0"/>
              <a:t>. Présentation en français : </a:t>
            </a:r>
            <a:r>
              <a:rPr lang="fr-FR" sz="1300" dirty="0">
                <a:hlinkClick r:id="rId8"/>
              </a:rPr>
              <a:t>https://intelligence-artificielle.developpez.com/actu/356191/Le-pourcentage-d-etudiants-utilisant-ChatGPT-pour-rediger-leurs-devoirs-et-d-enseignants-pour-les-corriger-a-augmente-selon-un-rapport-une-situation-qui-provoque-plusieurs-interrogations/</a:t>
            </a:r>
            <a:r>
              <a:rPr lang="fr-FR" sz="1300" dirty="0"/>
              <a:t>. </a:t>
            </a:r>
          </a:p>
        </p:txBody>
      </p:sp>
    </p:spTree>
    <p:extLst>
      <p:ext uri="{BB962C8B-B14F-4D97-AF65-F5344CB8AC3E}">
        <p14:creationId xmlns:p14="http://schemas.microsoft.com/office/powerpoint/2010/main" val="230862226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59214DA-F804-0EB0-A3E3-D95EA5C3BBA2}"/>
              </a:ext>
            </a:extLst>
          </p:cNvPr>
          <p:cNvSpPr>
            <a:spLocks noGrp="1"/>
          </p:cNvSpPr>
          <p:nvPr>
            <p:ph idx="1"/>
          </p:nvPr>
        </p:nvSpPr>
        <p:spPr/>
        <p:txBody>
          <a:bodyPr/>
          <a:lstStyle/>
          <a:p>
            <a:pPr marL="0" indent="0">
              <a:buNone/>
            </a:pPr>
            <a:r>
              <a:rPr lang="fr-FR" sz="1600" dirty="0"/>
              <a:t>Compétences informationnelles</a:t>
            </a:r>
          </a:p>
          <a:p>
            <a:pPr marL="0" indent="0">
              <a:spcAft>
                <a:spcPts val="0"/>
              </a:spcAft>
              <a:buNone/>
            </a:pPr>
            <a:endParaRPr lang="fr-FR" dirty="0"/>
          </a:p>
          <a:p>
            <a:pPr marL="174625" indent="-174625">
              <a:lnSpc>
                <a:spcPct val="80000"/>
              </a:lnSpc>
              <a:spcAft>
                <a:spcPts val="300"/>
              </a:spcAft>
              <a:buNone/>
            </a:pPr>
            <a:r>
              <a:rPr lang="en-US" sz="1200" dirty="0" err="1"/>
              <a:t>Ravinithesh</a:t>
            </a:r>
            <a:r>
              <a:rPr lang="en-US" sz="1200" dirty="0"/>
              <a:t> </a:t>
            </a:r>
            <a:r>
              <a:rPr lang="en-US" sz="1200" dirty="0" err="1"/>
              <a:t>Annapureddy</a:t>
            </a:r>
            <a:r>
              <a:rPr lang="en-US" sz="1200" dirty="0"/>
              <a:t> et al. </a:t>
            </a:r>
            <a:r>
              <a:rPr lang="fr-FR" sz="1200" dirty="0"/>
              <a:t>« </a:t>
            </a:r>
            <a:r>
              <a:rPr lang="en-US" sz="1200" dirty="0"/>
              <a:t>Generative AI Literacy: Twelve Defining Competencies</a:t>
            </a:r>
            <a:r>
              <a:rPr lang="fr-FR" sz="1200" dirty="0"/>
              <a:t> »</a:t>
            </a:r>
            <a:r>
              <a:rPr lang="en-US" sz="1200" dirty="0"/>
              <a:t>. </a:t>
            </a:r>
            <a:r>
              <a:rPr lang="en-US" sz="1200" i="1" dirty="0"/>
              <a:t>Digital Government: Research and Practice. </a:t>
            </a:r>
            <a:r>
              <a:rPr lang="en-US" sz="1200" dirty="0"/>
              <a:t>Just Accepted (August 2024). </a:t>
            </a:r>
            <a:r>
              <a:rPr lang="en-US" sz="1200" dirty="0">
                <a:hlinkClick r:id="rId3"/>
              </a:rPr>
              <a:t>https://doi.org/10.1145/3685680</a:t>
            </a:r>
            <a:r>
              <a:rPr lang="en-US" sz="1200" dirty="0"/>
              <a:t>. </a:t>
            </a:r>
          </a:p>
          <a:p>
            <a:pPr marL="174625" indent="-174625">
              <a:lnSpc>
                <a:spcPct val="80000"/>
              </a:lnSpc>
              <a:spcAft>
                <a:spcPts val="300"/>
              </a:spcAft>
              <a:buNone/>
            </a:pPr>
            <a:r>
              <a:rPr lang="en-US" sz="1200" dirty="0"/>
              <a:t>Association of college &amp; research libraries (</a:t>
            </a:r>
            <a:r>
              <a:rPr lang="en-US" sz="1200" dirty="0" err="1"/>
              <a:t>ACRL</a:t>
            </a:r>
            <a:r>
              <a:rPr lang="en-US" sz="1200" dirty="0"/>
              <a:t>).</a:t>
            </a:r>
            <a:r>
              <a:rPr lang="fr-FR" sz="1200" dirty="0"/>
              <a:t> </a:t>
            </a:r>
            <a:r>
              <a:rPr lang="fr-FR" sz="1200" i="1" dirty="0"/>
              <a:t>Norme sur les compétences informationnelles dans l’enseignement supérieur. </a:t>
            </a:r>
            <a:r>
              <a:rPr lang="fr-FR" sz="1200" dirty="0"/>
              <a:t>Traduit de l’anglais par le Groupe de travail sur la formation documentaire du Sous-comité des bibliothèques de la Conférence des recteurs et des principaux des universités du Québec. 2005. 15 p. </a:t>
            </a:r>
            <a:r>
              <a:rPr lang="fr-FR" sz="1200" dirty="0">
                <a:hlinkClick r:id="rId4"/>
              </a:rPr>
              <a:t>https://www.bci-qc.ca/wp-content/uploads/2017/08/normeacrl-web-03-05-v4-1.pdf</a:t>
            </a:r>
            <a:r>
              <a:rPr lang="fr-FR" sz="1200" dirty="0"/>
              <a:t>.</a:t>
            </a:r>
          </a:p>
          <a:p>
            <a:pPr marL="174625" indent="-174625">
              <a:lnSpc>
                <a:spcPct val="80000"/>
              </a:lnSpc>
              <a:spcAft>
                <a:spcPts val="300"/>
              </a:spcAft>
              <a:buNone/>
            </a:pPr>
            <a:r>
              <a:rPr lang="fr-FR" sz="1200" dirty="0"/>
              <a:t>Colin de la </a:t>
            </a:r>
            <a:r>
              <a:rPr lang="fr-FR" sz="1200" dirty="0" err="1"/>
              <a:t>Higuera</a:t>
            </a:r>
            <a:r>
              <a:rPr lang="fr-FR" sz="1200" dirty="0"/>
              <a:t> et François Bocquet. « L’éducation, la formation des enseignants et l’apprentissage de l’intelligence artificielle : Un aperçu des questions clés ». </a:t>
            </a:r>
            <a:r>
              <a:rPr lang="fr-FR" sz="1200" i="1" dirty="0"/>
              <a:t>Éducation, numérique et recherche</a:t>
            </a:r>
            <a:r>
              <a:rPr lang="fr-FR" sz="1200" dirty="0"/>
              <a:t>. 09/07/2020. </a:t>
            </a:r>
            <a:r>
              <a:rPr lang="fr-FR" sz="1200" u="sng" dirty="0">
                <a:hlinkClick r:id="rId5"/>
              </a:rPr>
              <a:t>https://edunumrech.hypotheses.org/1973</a:t>
            </a:r>
            <a:r>
              <a:rPr lang="fr-FR" sz="1200" dirty="0"/>
              <a:t>.</a:t>
            </a:r>
          </a:p>
          <a:p>
            <a:pPr marL="174625" indent="-174625">
              <a:lnSpc>
                <a:spcPct val="80000"/>
              </a:lnSpc>
              <a:spcAft>
                <a:spcPts val="300"/>
              </a:spcAft>
              <a:buNone/>
            </a:pPr>
            <a:r>
              <a:rPr lang="fr-FR" sz="1200" dirty="0"/>
              <a:t>ADBU. </a:t>
            </a:r>
            <a:r>
              <a:rPr lang="fr-FR" sz="1200" i="1" dirty="0"/>
              <a:t>Référentiel des compétences informationnelles. </a:t>
            </a:r>
            <a:r>
              <a:rPr lang="fr-FR" sz="1200" dirty="0">
                <a:hlinkClick r:id="rId6"/>
              </a:rPr>
              <a:t>https://referentiel.adbu.fr/referentiel</a:t>
            </a:r>
            <a:r>
              <a:rPr lang="fr-FR" sz="1200" dirty="0"/>
              <a:t>. </a:t>
            </a:r>
          </a:p>
          <a:p>
            <a:pPr marL="174625" indent="-174625">
              <a:lnSpc>
                <a:spcPct val="80000"/>
              </a:lnSpc>
              <a:spcAft>
                <a:spcPts val="300"/>
              </a:spcAft>
              <a:buNone/>
            </a:pPr>
            <a:r>
              <a:rPr lang="en-US" sz="1200" dirty="0"/>
              <a:t>Amy B. James and Ellen Hampton </a:t>
            </a:r>
            <a:r>
              <a:rPr lang="en-US" sz="1200" dirty="0" err="1"/>
              <a:t>Filgo</a:t>
            </a:r>
            <a:r>
              <a:rPr lang="en-US" sz="1200" dirty="0"/>
              <a:t>. </a:t>
            </a:r>
            <a:r>
              <a:rPr lang="fr-FR" sz="1200" dirty="0"/>
              <a:t>« </a:t>
            </a:r>
            <a:r>
              <a:rPr lang="en-US" sz="1200" dirty="0"/>
              <a:t>Where does ChatGPT fit into the Framework for Information Literacy? The possibilities and problems of AI in library instruction</a:t>
            </a:r>
            <a:r>
              <a:rPr lang="fr-FR" sz="1200" dirty="0"/>
              <a:t>». </a:t>
            </a:r>
            <a:r>
              <a:rPr lang="fr-FR" sz="1200" i="1" dirty="0" err="1"/>
              <a:t>C&amp;RL</a:t>
            </a:r>
            <a:r>
              <a:rPr lang="fr-FR" sz="1200" i="1" dirty="0"/>
              <a:t> News.</a:t>
            </a:r>
            <a:r>
              <a:rPr lang="fr-FR" sz="1200" dirty="0"/>
              <a:t> Vol 84, No 9 (2023). p. 334-341. </a:t>
            </a:r>
            <a:r>
              <a:rPr lang="fr-FR" sz="1200" dirty="0">
                <a:hlinkClick r:id="rId7"/>
              </a:rPr>
              <a:t>https://crln.acrl.org/index.php/crlnews/article/view/26067/33983</a:t>
            </a:r>
            <a:r>
              <a:rPr lang="fr-FR" sz="1200" dirty="0"/>
              <a:t>.</a:t>
            </a:r>
          </a:p>
          <a:p>
            <a:pPr marL="174625" indent="-174625">
              <a:lnSpc>
                <a:spcPct val="80000"/>
              </a:lnSpc>
              <a:spcAft>
                <a:spcPts val="300"/>
              </a:spcAft>
              <a:buNone/>
            </a:pPr>
            <a:r>
              <a:rPr lang="fr-FR" sz="1200" dirty="0"/>
              <a:t>Martine Rioux. « Démystifier l’intelligence artificielle en éducation ». </a:t>
            </a:r>
            <a:r>
              <a:rPr lang="fr-FR" sz="1200" i="1" dirty="0"/>
              <a:t>Ecole branchée. </a:t>
            </a:r>
            <a:r>
              <a:rPr lang="fr-FR" sz="1200" dirty="0"/>
              <a:t>22/05-17/08/2023.   </a:t>
            </a:r>
            <a:r>
              <a:rPr lang="fr-FR" sz="1200" u="sng" dirty="0">
                <a:hlinkClick r:id="rId8"/>
              </a:rPr>
              <a:t>https://ecolebranchee.com/dossier-demystifier-intelligence-artificielle-education/</a:t>
            </a:r>
            <a:r>
              <a:rPr lang="fr-FR" sz="1200" dirty="0"/>
              <a:t>. </a:t>
            </a:r>
          </a:p>
          <a:p>
            <a:pPr marL="174625" indent="-174625">
              <a:lnSpc>
                <a:spcPct val="80000"/>
              </a:lnSpc>
              <a:spcAft>
                <a:spcPts val="300"/>
              </a:spcAft>
              <a:buNone/>
            </a:pPr>
            <a:r>
              <a:rPr lang="fr-FR" sz="1200" dirty="0"/>
              <a:t>Sarah </a:t>
            </a:r>
            <a:r>
              <a:rPr lang="fr-FR" sz="1200" dirty="0" err="1"/>
              <a:t>Pavey</a:t>
            </a:r>
            <a:r>
              <a:rPr lang="fr-FR" sz="1200" dirty="0"/>
              <a:t>. « </a:t>
            </a:r>
            <a:r>
              <a:rPr lang="en-US" sz="1200" dirty="0"/>
              <a:t>Beneath the Algorithm: Examining AI’s Grasp of Information Literacy</a:t>
            </a:r>
            <a:r>
              <a:rPr lang="fr-FR" sz="1200" dirty="0"/>
              <a:t> ». </a:t>
            </a:r>
            <a:r>
              <a:rPr lang="fr-FR" sz="1200" i="1" dirty="0" err="1"/>
              <a:t>Infolit</a:t>
            </a:r>
            <a:r>
              <a:rPr lang="fr-FR" sz="1200" dirty="0"/>
              <a:t>. 2024. </a:t>
            </a:r>
            <a:r>
              <a:rPr lang="fr-FR" sz="1200" dirty="0">
                <a:hlinkClick r:id="rId9"/>
              </a:rPr>
              <a:t>https://infolit.org.uk/beneath-the-algorithm-examining-ais-grasp-of-information-literacy/</a:t>
            </a:r>
            <a:r>
              <a:rPr lang="fr-FR" sz="1200" dirty="0"/>
              <a:t>. </a:t>
            </a:r>
          </a:p>
          <a:p>
            <a:pPr marL="174625" indent="-174625">
              <a:lnSpc>
                <a:spcPct val="80000"/>
              </a:lnSpc>
              <a:spcAft>
                <a:spcPts val="300"/>
              </a:spcAft>
              <a:buNone/>
            </a:pPr>
            <a:r>
              <a:rPr lang="fr-FR" sz="1200" dirty="0"/>
              <a:t>Marta </a:t>
            </a:r>
            <a:r>
              <a:rPr lang="fr-FR" sz="1200" dirty="0" err="1"/>
              <a:t>Samokishyn</a:t>
            </a:r>
            <a:r>
              <a:rPr lang="fr-FR" sz="1200" dirty="0"/>
              <a:t>. </a:t>
            </a:r>
            <a:r>
              <a:rPr lang="en-US" sz="1200" i="1" dirty="0"/>
              <a:t>Algorithmic Awareness Toolkit: Teaching Algorithmic Literacy in Academic Libraries and Beyond.</a:t>
            </a:r>
            <a:r>
              <a:rPr lang="en-US" sz="1200" dirty="0"/>
              <a:t> 2023. </a:t>
            </a:r>
            <a:r>
              <a:rPr lang="en-US" sz="1200" dirty="0">
                <a:hlinkClick r:id="rId10"/>
              </a:rPr>
              <a:t>https://pressbooks.bccampus.ca/algorithmicawarenesstoolkit/</a:t>
            </a:r>
            <a:r>
              <a:rPr lang="en-US" sz="1200" dirty="0"/>
              <a:t>. </a:t>
            </a:r>
            <a:endParaRPr lang="fr-FR" sz="1200" dirty="0"/>
          </a:p>
          <a:p>
            <a:pPr marL="174625" indent="-174625">
              <a:spcAft>
                <a:spcPts val="0"/>
              </a:spcAft>
              <a:buNone/>
            </a:pPr>
            <a:endParaRPr lang="fr-FR" sz="1200" dirty="0"/>
          </a:p>
          <a:p>
            <a:pPr marL="174625" indent="-174625">
              <a:spcAft>
                <a:spcPts val="0"/>
              </a:spcAft>
              <a:buNone/>
            </a:pPr>
            <a:endParaRPr lang="fr-FR" sz="1200" dirty="0"/>
          </a:p>
        </p:txBody>
      </p:sp>
    </p:spTree>
    <p:extLst>
      <p:ext uri="{BB962C8B-B14F-4D97-AF65-F5344CB8AC3E}">
        <p14:creationId xmlns:p14="http://schemas.microsoft.com/office/powerpoint/2010/main" val="87315731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59214DA-F804-0EB0-A3E3-D95EA5C3BBA2}"/>
              </a:ext>
            </a:extLst>
          </p:cNvPr>
          <p:cNvSpPr>
            <a:spLocks noGrp="1"/>
          </p:cNvSpPr>
          <p:nvPr>
            <p:ph idx="1"/>
          </p:nvPr>
        </p:nvSpPr>
        <p:spPr/>
        <p:txBody>
          <a:bodyPr/>
          <a:lstStyle/>
          <a:p>
            <a:pPr marL="0" indent="0">
              <a:buNone/>
            </a:pPr>
            <a:r>
              <a:rPr lang="fr-FR" sz="1600" dirty="0"/>
              <a:t>Réflexions de professionnels IST</a:t>
            </a:r>
          </a:p>
          <a:p>
            <a:pPr marL="0" indent="0">
              <a:spcAft>
                <a:spcPts val="0"/>
              </a:spcAft>
              <a:buNone/>
            </a:pPr>
            <a:endParaRPr lang="fr-FR" dirty="0"/>
          </a:p>
          <a:p>
            <a:pPr marL="185738" indent="-171450">
              <a:lnSpc>
                <a:spcPct val="80000"/>
              </a:lnSpc>
              <a:spcAft>
                <a:spcPts val="300"/>
              </a:spcAft>
              <a:buNone/>
            </a:pPr>
            <a:r>
              <a:rPr lang="fr-FR" sz="1200" dirty="0"/>
              <a:t>Maryline </a:t>
            </a:r>
            <a:r>
              <a:rPr lang="fr-FR" sz="1200" dirty="0" err="1"/>
              <a:t>Devidal</a:t>
            </a:r>
            <a:r>
              <a:rPr lang="fr-FR" sz="1200" dirty="0"/>
              <a:t> et al. </a:t>
            </a:r>
            <a:r>
              <a:rPr lang="fr-FR" sz="1200" i="1" dirty="0"/>
              <a:t>Le Printemps des métiers « 1, 2, 3… IA ! Intelligence artificielle, métiers et compétences, une journée pour explorer les liens de l’IA avec le monde des bibliothèques ». Villeurbanne, Enssib - 11 mai 2023</a:t>
            </a:r>
            <a:r>
              <a:rPr lang="fr-FR" sz="1200" dirty="0"/>
              <a:t>. 26/06/2023. </a:t>
            </a:r>
            <a:r>
              <a:rPr lang="fr-FR" sz="1200" dirty="0">
                <a:hlinkClick r:id="rId3"/>
              </a:rPr>
              <a:t>https://univ-orleans.hal.science/hal-04141528v1</a:t>
            </a:r>
            <a:r>
              <a:rPr lang="fr-FR" sz="1200" dirty="0"/>
              <a:t>. </a:t>
            </a:r>
          </a:p>
          <a:p>
            <a:pPr marL="185738" indent="-171450">
              <a:lnSpc>
                <a:spcPct val="80000"/>
              </a:lnSpc>
              <a:spcAft>
                <a:spcPts val="300"/>
              </a:spcAft>
              <a:buNone/>
            </a:pPr>
            <a:r>
              <a:rPr lang="fr-FR" sz="1200" dirty="0"/>
              <a:t>Sandy </a:t>
            </a:r>
            <a:r>
              <a:rPr lang="fr-FR" sz="1200" dirty="0" err="1"/>
              <a:t>Hervieux</a:t>
            </a:r>
            <a:r>
              <a:rPr lang="fr-FR" sz="1200" dirty="0"/>
              <a:t> et Amanda </a:t>
            </a:r>
            <a:r>
              <a:rPr lang="fr-FR" sz="1200" dirty="0" err="1"/>
              <a:t>Wheatley</a:t>
            </a:r>
            <a:r>
              <a:rPr lang="fr-FR" sz="1200" dirty="0"/>
              <a:t>. « </a:t>
            </a:r>
            <a:r>
              <a:rPr lang="en-US" sz="1200" dirty="0"/>
              <a:t>Creating an Academic Library Workshop Series on AI Literacy</a:t>
            </a:r>
            <a:r>
              <a:rPr lang="fr-FR" sz="1200" dirty="0"/>
              <a:t> ». </a:t>
            </a:r>
            <a:r>
              <a:rPr lang="fr-FR" sz="1200" i="1" dirty="0" err="1"/>
              <a:t>Choise</a:t>
            </a:r>
            <a:r>
              <a:rPr lang="fr-FR" sz="1200" i="1" dirty="0"/>
              <a:t>. </a:t>
            </a:r>
            <a:r>
              <a:rPr lang="fr-FR" sz="1200" dirty="0"/>
              <a:t>22/02/2023. </a:t>
            </a:r>
            <a:r>
              <a:rPr lang="fr-FR" sz="1200" dirty="0">
                <a:hlinkClick r:id="rId4"/>
              </a:rPr>
              <a:t>https://www.choice360.org/libtech-insight/creating-an-academic-library-workshop-series-on-ai-literacy/</a:t>
            </a:r>
            <a:r>
              <a:rPr lang="fr-FR" sz="1200" dirty="0"/>
              <a:t>. </a:t>
            </a:r>
          </a:p>
          <a:p>
            <a:pPr marL="185738" indent="-171450">
              <a:lnSpc>
                <a:spcPct val="80000"/>
              </a:lnSpc>
              <a:spcAft>
                <a:spcPts val="300"/>
              </a:spcAft>
              <a:buNone/>
            </a:pPr>
            <a:r>
              <a:rPr lang="fr-FR" sz="1200" i="1" dirty="0"/>
              <a:t>IA générative : l'utiliser dans ses projets professionnels. </a:t>
            </a:r>
            <a:r>
              <a:rPr lang="fr-FR" sz="1200" i="1" dirty="0" err="1"/>
              <a:t>Archimag</a:t>
            </a:r>
            <a:r>
              <a:rPr lang="fr-FR" sz="1200" i="1" dirty="0"/>
              <a:t>. </a:t>
            </a:r>
            <a:r>
              <a:rPr lang="fr-FR" sz="1200" dirty="0"/>
              <a:t>Guide pratique </a:t>
            </a:r>
            <a:r>
              <a:rPr lang="fr-FR" sz="1200" dirty="0" err="1"/>
              <a:t>n°77</a:t>
            </a:r>
            <a:r>
              <a:rPr lang="fr-FR" sz="1200" dirty="0"/>
              <a:t>, 2024.</a:t>
            </a:r>
          </a:p>
          <a:p>
            <a:pPr marL="185738" indent="-171450">
              <a:lnSpc>
                <a:spcPct val="80000"/>
              </a:lnSpc>
              <a:spcAft>
                <a:spcPts val="300"/>
              </a:spcAft>
              <a:buNone/>
            </a:pPr>
            <a:r>
              <a:rPr lang="fr-FR" sz="1200" dirty="0"/>
              <a:t>Samuel Jamet. « Connaissances et usages de l’IA générative chez les étudiants et les bib ». </a:t>
            </a:r>
            <a:r>
              <a:rPr lang="fr-FR" sz="1200" i="1" dirty="0" err="1"/>
              <a:t>Formabib</a:t>
            </a:r>
            <a:r>
              <a:rPr lang="fr-FR" sz="1200" i="1" dirty="0"/>
              <a:t> IDF. </a:t>
            </a:r>
            <a:r>
              <a:rPr lang="fr-FR" sz="1200" dirty="0"/>
              <a:t>13/06/2024. </a:t>
            </a:r>
            <a:r>
              <a:rPr lang="fr-FR" sz="1200" dirty="0">
                <a:hlinkClick r:id="rId5"/>
              </a:rPr>
              <a:t>http://philtyprod.com/testUP/connaissances-et-usages-de-lia-generative-chez-les-etudiants-et-les-bib/</a:t>
            </a:r>
            <a:r>
              <a:rPr lang="fr-FR" sz="1200" dirty="0"/>
              <a:t>. </a:t>
            </a:r>
          </a:p>
          <a:p>
            <a:pPr marL="185738" indent="-171450">
              <a:lnSpc>
                <a:spcPct val="80000"/>
              </a:lnSpc>
              <a:spcAft>
                <a:spcPts val="300"/>
              </a:spcAft>
              <a:buNone/>
            </a:pPr>
            <a:r>
              <a:rPr lang="en-US" sz="1200" dirty="0"/>
              <a:t>Aaron Tay. </a:t>
            </a:r>
            <a:r>
              <a:rPr lang="en-US" sz="1200" i="1" dirty="0"/>
              <a:t>Academic libraries in an Open Access and AI first world – An attempt to peer into the future. </a:t>
            </a:r>
            <a:r>
              <a:rPr lang="en-US" sz="1200" dirty="0"/>
              <a:t>03/2023. </a:t>
            </a:r>
            <a:r>
              <a:rPr lang="en-US" sz="1200" dirty="0">
                <a:hlinkClick r:id="rId6"/>
              </a:rPr>
              <a:t>https://ink.library.smu.edu.sg/library_research/205/</a:t>
            </a:r>
            <a:r>
              <a:rPr lang="en-US" sz="1200" dirty="0"/>
              <a:t>.  </a:t>
            </a:r>
            <a:endParaRPr lang="fr-FR" sz="1200" dirty="0"/>
          </a:p>
          <a:p>
            <a:pPr marL="185738" indent="-171450">
              <a:lnSpc>
                <a:spcPct val="80000"/>
              </a:lnSpc>
              <a:spcAft>
                <a:spcPts val="300"/>
              </a:spcAft>
              <a:buNone/>
            </a:pPr>
            <a:r>
              <a:rPr lang="fr-FR" sz="1200" dirty="0"/>
              <a:t>Aster Zhao. </a:t>
            </a:r>
            <a:r>
              <a:rPr lang="fr-FR" sz="1200" i="1" dirty="0" err="1"/>
              <a:t>Emerging</a:t>
            </a:r>
            <a:r>
              <a:rPr lang="fr-FR" sz="1200" i="1" dirty="0"/>
              <a:t> AI Tools for </a:t>
            </a:r>
            <a:r>
              <a:rPr lang="fr-FR" sz="1200" i="1" dirty="0" err="1"/>
              <a:t>Literature</a:t>
            </a:r>
            <a:r>
              <a:rPr lang="fr-FR" sz="1200" i="1" dirty="0"/>
              <a:t> </a:t>
            </a:r>
            <a:r>
              <a:rPr lang="fr-FR" sz="1200" i="1" dirty="0" err="1"/>
              <a:t>Review</a:t>
            </a:r>
            <a:r>
              <a:rPr lang="fr-FR" sz="1200" dirty="0"/>
              <a:t>. 04/2024. </a:t>
            </a:r>
            <a:r>
              <a:rPr lang="fr-FR" sz="1200" dirty="0">
                <a:hlinkClick r:id="rId7"/>
              </a:rPr>
              <a:t>https://libguides.hkust.edu.hk/AI-tools-literature-review/overview</a:t>
            </a:r>
            <a:r>
              <a:rPr lang="fr-FR" sz="1200" dirty="0"/>
              <a:t>. dont support de </a:t>
            </a:r>
            <a:r>
              <a:rPr lang="fr-FR" sz="1200" dirty="0" err="1"/>
              <a:t>presentation</a:t>
            </a:r>
            <a:r>
              <a:rPr lang="fr-FR" sz="1200" dirty="0"/>
              <a:t> : </a:t>
            </a:r>
            <a:r>
              <a:rPr lang="fr-FR" sz="1200" dirty="0">
                <a:hlinkClick r:id="rId8"/>
              </a:rPr>
              <a:t>https://libguides.hkust.edu.hk/AI-tools-literature-review/workshop</a:t>
            </a:r>
            <a:r>
              <a:rPr lang="fr-FR" sz="1200" dirty="0"/>
              <a:t>. </a:t>
            </a:r>
          </a:p>
          <a:p>
            <a:pPr marL="185738" indent="-171450">
              <a:spcAft>
                <a:spcPts val="0"/>
              </a:spcAft>
              <a:buNone/>
            </a:pPr>
            <a:endParaRPr lang="fr-FR" sz="1200" dirty="0"/>
          </a:p>
          <a:p>
            <a:pPr marL="0" indent="0">
              <a:spcAft>
                <a:spcPts val="0"/>
              </a:spcAft>
              <a:buNone/>
            </a:pPr>
            <a:endParaRPr lang="fr-FR" dirty="0"/>
          </a:p>
        </p:txBody>
      </p:sp>
    </p:spTree>
    <p:extLst>
      <p:ext uri="{BB962C8B-B14F-4D97-AF65-F5344CB8AC3E}">
        <p14:creationId xmlns:p14="http://schemas.microsoft.com/office/powerpoint/2010/main" val="3295920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2F4F168-FD31-4203-A863-55CE34BF8AEA}"/>
              </a:ext>
            </a:extLst>
          </p:cNvPr>
          <p:cNvSpPr/>
          <p:nvPr/>
        </p:nvSpPr>
        <p:spPr>
          <a:xfrm>
            <a:off x="4038600" y="1780400"/>
            <a:ext cx="7486650" cy="4331955"/>
          </a:xfrm>
          <a:prstGeom prst="rect">
            <a:avLst/>
          </a:prstGeom>
        </p:spPr>
        <p:txBody>
          <a:bodyPr wrap="square">
            <a:spAutoFit/>
          </a:bodyPr>
          <a:lstStyle/>
          <a:p>
            <a:pPr marL="165100" lvl="1" indent="-171450">
              <a:spcAft>
                <a:spcPts val="300"/>
              </a:spcAft>
              <a:buFontTx/>
              <a:buChar char="-"/>
              <a:defRPr/>
            </a:pPr>
            <a:r>
              <a:rPr lang="fr-FR" sz="2000" b="1" dirty="0">
                <a:solidFill>
                  <a:srgbClr val="537FA6"/>
                </a:solidFill>
              </a:rPr>
              <a:t>un usage général</a:t>
            </a:r>
            <a:endParaRPr lang="fr-FR" sz="2000" dirty="0"/>
          </a:p>
          <a:p>
            <a:pPr marL="622300" lvl="2" indent="-171450">
              <a:buFontTx/>
              <a:buChar char="-"/>
              <a:defRPr/>
            </a:pPr>
            <a:r>
              <a:rPr lang="fr-FR" sz="2000" dirty="0"/>
              <a:t>99 % des étudiants sondés [</a:t>
            </a:r>
            <a:r>
              <a:rPr lang="fr-FR" sz="2000" dirty="0" err="1"/>
              <a:t>4</a:t>
            </a:r>
            <a:r>
              <a:rPr lang="fr-FR" sz="2000" baseline="30000" dirty="0" err="1"/>
              <a:t>e</a:t>
            </a:r>
            <a:r>
              <a:rPr lang="fr-FR" sz="2000" dirty="0"/>
              <a:t> années du PLV] utilisent l’IA</a:t>
            </a:r>
          </a:p>
          <a:p>
            <a:pPr marL="622300" lvl="2" indent="-171450">
              <a:buFontTx/>
              <a:buChar char="-"/>
              <a:defRPr/>
            </a:pPr>
            <a:r>
              <a:rPr lang="fr-FR" sz="2000" dirty="0"/>
              <a:t>70 % des sondés ont une vision positive de l’IA</a:t>
            </a:r>
          </a:p>
          <a:p>
            <a:pPr marL="622300" lvl="2" indent="-171450">
              <a:buFontTx/>
              <a:buChar char="-"/>
              <a:defRPr/>
            </a:pPr>
            <a:endParaRPr lang="fr-FR" sz="2000" dirty="0"/>
          </a:p>
          <a:p>
            <a:pPr marL="165100" lvl="1" indent="-171450">
              <a:spcAft>
                <a:spcPts val="300"/>
              </a:spcAft>
              <a:buFontTx/>
              <a:buChar char="-"/>
              <a:defRPr/>
            </a:pPr>
            <a:r>
              <a:rPr lang="fr-FR" sz="2000" b="1" dirty="0">
                <a:solidFill>
                  <a:srgbClr val="537FA6"/>
                </a:solidFill>
              </a:rPr>
              <a:t>une dépendance posant question</a:t>
            </a:r>
          </a:p>
          <a:p>
            <a:pPr marL="622300" lvl="2" indent="-171450">
              <a:buFontTx/>
              <a:buChar char="-"/>
              <a:defRPr/>
            </a:pPr>
            <a:r>
              <a:rPr lang="fr-FR" sz="2000" dirty="0"/>
              <a:t>51% auraient du mal à se passer de ChatGPT (35 % des Français)</a:t>
            </a:r>
          </a:p>
          <a:p>
            <a:pPr marL="622300" lvl="2" indent="-171450">
              <a:buFontTx/>
              <a:buChar char="-"/>
              <a:defRPr/>
            </a:pPr>
            <a:r>
              <a:rPr lang="fr-FR" sz="2000" dirty="0"/>
              <a:t>pour 52%, ChatGPT les influence dans leurs choix</a:t>
            </a:r>
          </a:p>
          <a:p>
            <a:pPr marL="622300" lvl="2" indent="-171450">
              <a:buFontTx/>
              <a:buChar char="-"/>
              <a:defRPr/>
            </a:pPr>
            <a:r>
              <a:rPr lang="fr-FR" sz="2000" dirty="0"/>
              <a:t>26 % les utilisent pour faire leur travail à leur place</a:t>
            </a:r>
          </a:p>
          <a:p>
            <a:pPr marL="622300" lvl="2" indent="-171450">
              <a:buFontTx/>
              <a:buChar char="-"/>
              <a:defRPr/>
            </a:pPr>
            <a:r>
              <a:rPr lang="fr-FR" sz="2000" dirty="0"/>
              <a:t>30 % utilisent l’offre payante de ChatGPT (20 $/mois) et 24 % utilisent </a:t>
            </a:r>
            <a:r>
              <a:rPr lang="fr-FR" sz="2000" dirty="0" err="1"/>
              <a:t>Midjourney</a:t>
            </a:r>
            <a:r>
              <a:rPr lang="fr-FR" sz="2000" dirty="0"/>
              <a:t> (à partir de 10 $/mois)</a:t>
            </a:r>
          </a:p>
          <a:p>
            <a:pPr marL="622300" lvl="2" indent="-171450">
              <a:buFontTx/>
              <a:buChar char="-"/>
              <a:defRPr/>
            </a:pPr>
            <a:r>
              <a:rPr lang="fr-FR" sz="2000" dirty="0"/>
              <a:t>pour 65 %, la présence d’IA génératives fait partie des principaux critères de choix de leur future entreprise</a:t>
            </a:r>
          </a:p>
          <a:p>
            <a:pPr marL="622300" lvl="2" indent="-171450">
              <a:buFontTx/>
              <a:buChar char="-"/>
              <a:defRPr/>
            </a:pPr>
            <a:endParaRPr lang="fr-FR" sz="2000" dirty="0"/>
          </a:p>
          <a:p>
            <a:pPr marL="908050" lvl="3" algn="r">
              <a:defRPr/>
            </a:pPr>
            <a:r>
              <a:rPr lang="fr-FR" sz="1000" dirty="0">
                <a:hlinkClick r:id="rId3"/>
              </a:rPr>
              <a:t>TALAN – Pôle Léonard de Vinci, 04/2024</a:t>
            </a:r>
            <a:endParaRPr lang="fr-FR" sz="1000" dirty="0"/>
          </a:p>
        </p:txBody>
      </p:sp>
      <p:pic>
        <p:nvPicPr>
          <p:cNvPr id="3" name="Graphique 2" descr="Toque d'étudiant">
            <a:extLst>
              <a:ext uri="{FF2B5EF4-FFF2-40B4-BE49-F238E27FC236}">
                <a16:creationId xmlns:a16="http://schemas.microsoft.com/office/drawing/2014/main" id="{BB0BC838-E6EA-49E0-BC62-8C873E853A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74800" y="2852350"/>
            <a:ext cx="1485900" cy="1485900"/>
          </a:xfrm>
          <a:prstGeom prst="rect">
            <a:avLst/>
          </a:prstGeom>
        </p:spPr>
      </p:pic>
    </p:spTree>
    <p:extLst>
      <p:ext uri="{BB962C8B-B14F-4D97-AF65-F5344CB8AC3E}">
        <p14:creationId xmlns:p14="http://schemas.microsoft.com/office/powerpoint/2010/main" val="154040758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59214DA-F804-0EB0-A3E3-D95EA5C3BBA2}"/>
              </a:ext>
            </a:extLst>
          </p:cNvPr>
          <p:cNvSpPr>
            <a:spLocks noGrp="1"/>
          </p:cNvSpPr>
          <p:nvPr>
            <p:ph idx="1"/>
          </p:nvPr>
        </p:nvSpPr>
        <p:spPr/>
        <p:txBody>
          <a:bodyPr>
            <a:normAutofit fontScale="77500" lnSpcReduction="20000"/>
          </a:bodyPr>
          <a:lstStyle/>
          <a:p>
            <a:pPr marL="0" indent="0">
              <a:buNone/>
            </a:pPr>
            <a:r>
              <a:rPr lang="fr-FR" dirty="0"/>
              <a:t>Exemples de ressources (prioritairement en français)</a:t>
            </a:r>
          </a:p>
          <a:p>
            <a:pPr marL="185738" indent="-171450">
              <a:lnSpc>
                <a:spcPct val="110000"/>
              </a:lnSpc>
              <a:spcAft>
                <a:spcPts val="0"/>
              </a:spcAft>
              <a:buNone/>
            </a:pPr>
            <a:endParaRPr lang="fr-FR" sz="1300" dirty="0"/>
          </a:p>
          <a:p>
            <a:pPr marL="185738" indent="-171450">
              <a:lnSpc>
                <a:spcPct val="110000"/>
              </a:lnSpc>
              <a:spcAft>
                <a:spcPts val="0"/>
              </a:spcAft>
              <a:buNone/>
            </a:pPr>
            <a:endParaRPr lang="fr-FR" sz="1300" dirty="0"/>
          </a:p>
          <a:p>
            <a:pPr marL="185738" indent="-171450">
              <a:lnSpc>
                <a:spcPct val="110000"/>
              </a:lnSpc>
              <a:spcAft>
                <a:spcPts val="300"/>
              </a:spcAft>
              <a:buNone/>
            </a:pPr>
            <a:r>
              <a:rPr lang="fr-FR" sz="1300" dirty="0" err="1"/>
              <a:t>AMU</a:t>
            </a:r>
            <a:r>
              <a:rPr lang="fr-FR" sz="1300" dirty="0"/>
              <a:t>. </a:t>
            </a:r>
            <a:r>
              <a:rPr lang="fr-FR" sz="1300" i="1" dirty="0"/>
              <a:t>ChatGPT et autres IA</a:t>
            </a:r>
            <a:r>
              <a:rPr lang="fr-FR" sz="1300" dirty="0"/>
              <a:t>. </a:t>
            </a:r>
            <a:r>
              <a:rPr lang="fr-FR" sz="1300" dirty="0">
                <a:hlinkClick r:id="rId3"/>
              </a:rPr>
              <a:t>https://bu.univ-amu.libguides.com/chatGPT</a:t>
            </a:r>
            <a:r>
              <a:rPr lang="fr-FR" sz="1300" dirty="0"/>
              <a:t>. </a:t>
            </a:r>
          </a:p>
          <a:p>
            <a:pPr marL="185738" indent="-171450">
              <a:lnSpc>
                <a:spcPct val="110000"/>
              </a:lnSpc>
              <a:spcAft>
                <a:spcPts val="300"/>
              </a:spcAft>
              <a:buNone/>
            </a:pPr>
            <a:r>
              <a:rPr lang="fr-FR" sz="1300" dirty="0"/>
              <a:t>HEC Montréal. </a:t>
            </a:r>
            <a:r>
              <a:rPr lang="fr-FR" sz="1300" i="1" dirty="0"/>
              <a:t>L’intelligence artificielle générative</a:t>
            </a:r>
            <a:r>
              <a:rPr lang="fr-FR" sz="1300" dirty="0"/>
              <a:t>. </a:t>
            </a:r>
            <a:r>
              <a:rPr lang="fr-FR" sz="1300" dirty="0">
                <a:hlinkClick r:id="rId4"/>
              </a:rPr>
              <a:t>https://enseigner.hec.ca/outils/intelligence-artificielle-generative/</a:t>
            </a:r>
            <a:r>
              <a:rPr lang="fr-FR" sz="1300" dirty="0"/>
              <a:t>. </a:t>
            </a:r>
          </a:p>
          <a:p>
            <a:pPr marL="185738" indent="-171450">
              <a:lnSpc>
                <a:spcPct val="110000"/>
              </a:lnSpc>
              <a:spcAft>
                <a:spcPts val="300"/>
              </a:spcAft>
              <a:buNone/>
            </a:pPr>
            <a:r>
              <a:rPr lang="fr-FR" sz="1300" dirty="0" err="1"/>
              <a:t>INSA</a:t>
            </a:r>
            <a:r>
              <a:rPr lang="fr-FR" sz="1300" dirty="0"/>
              <a:t> Toulouse. </a:t>
            </a:r>
            <a:r>
              <a:rPr lang="fr-FR" sz="1300" i="1" dirty="0" err="1"/>
              <a:t>JePeIA</a:t>
            </a:r>
            <a:r>
              <a:rPr lang="fr-FR" sz="1300" i="1" dirty="0"/>
              <a:t> - Un Escape Game pour découvrir l'intelligence artificielle</a:t>
            </a:r>
            <a:r>
              <a:rPr lang="fr-FR" sz="1300" dirty="0"/>
              <a:t>. </a:t>
            </a:r>
            <a:r>
              <a:rPr lang="fr-FR" sz="1300" dirty="0">
                <a:hlinkClick r:id="rId5"/>
              </a:rPr>
              <a:t>https://forpro.insa-toulouse.fr/_resource/FCQ/Fiches%20FCQ/Big%20Data%20et%20Info/Un%20escape%20game%20pour%20d%C3%A9couvrir%20l'IA%20-%202024.pdf?download=true</a:t>
            </a:r>
            <a:r>
              <a:rPr lang="fr-FR" sz="1300" dirty="0"/>
              <a:t>. </a:t>
            </a:r>
          </a:p>
          <a:p>
            <a:pPr marL="185738" indent="-171450">
              <a:lnSpc>
                <a:spcPct val="110000"/>
              </a:lnSpc>
              <a:spcAft>
                <a:spcPts val="300"/>
              </a:spcAft>
              <a:buNone/>
            </a:pPr>
            <a:r>
              <a:rPr lang="fr-FR" sz="1300" dirty="0"/>
              <a:t>KU Leuven. </a:t>
            </a:r>
            <a:r>
              <a:rPr lang="en-US" sz="1300" i="1" dirty="0"/>
              <a:t>Responsible use of Generative Artificial Intelligence. </a:t>
            </a:r>
            <a:r>
              <a:rPr lang="en-US" sz="1300" dirty="0"/>
              <a:t>12/07/2024. </a:t>
            </a:r>
            <a:r>
              <a:rPr lang="en-US" sz="1300" dirty="0">
                <a:hlinkClick r:id="rId6"/>
              </a:rPr>
              <a:t>https://www.kuleuven.be/english/education/student/educational-tools/generative-artificial-intelligence</a:t>
            </a:r>
            <a:r>
              <a:rPr lang="en-US" sz="1300" dirty="0"/>
              <a:t>. </a:t>
            </a:r>
            <a:endParaRPr lang="fr-FR" sz="1300" dirty="0"/>
          </a:p>
          <a:p>
            <a:pPr marL="185738" indent="-171450">
              <a:lnSpc>
                <a:spcPct val="110000"/>
              </a:lnSpc>
              <a:spcAft>
                <a:spcPts val="300"/>
              </a:spcAft>
              <a:buNone/>
            </a:pPr>
            <a:r>
              <a:rPr lang="fr-FR" sz="1300" dirty="0"/>
              <a:t>Ethan R. </a:t>
            </a:r>
            <a:r>
              <a:rPr lang="fr-FR" sz="1300" dirty="0" err="1"/>
              <a:t>Mollick</a:t>
            </a:r>
            <a:r>
              <a:rPr lang="fr-FR" sz="1300" dirty="0"/>
              <a:t> et al. </a:t>
            </a:r>
            <a:r>
              <a:rPr lang="fr-FR" sz="1300" i="1" dirty="0"/>
              <a:t>AI and Education </a:t>
            </a:r>
            <a:r>
              <a:rPr lang="fr-FR" sz="1300" dirty="0"/>
              <a:t>: </a:t>
            </a:r>
            <a:r>
              <a:rPr lang="fr-FR" sz="1300" dirty="0">
                <a:hlinkClick r:id="rId7"/>
              </a:rPr>
              <a:t>https://ai-analytics.wharton.upenn.edu/generative-ai-lab/ai-and-education/</a:t>
            </a:r>
            <a:r>
              <a:rPr lang="fr-FR" sz="1300" dirty="0"/>
              <a:t>  et </a:t>
            </a:r>
            <a:r>
              <a:rPr lang="fr-FR" sz="1300" i="1" dirty="0"/>
              <a:t>Generative AI </a:t>
            </a:r>
            <a:r>
              <a:rPr lang="fr-FR" sz="1300" i="1" dirty="0" err="1"/>
              <a:t>Resources</a:t>
            </a:r>
            <a:r>
              <a:rPr lang="fr-FR" sz="1300" i="1" dirty="0"/>
              <a:t>. </a:t>
            </a:r>
            <a:r>
              <a:rPr lang="fr-FR" sz="1300" dirty="0">
                <a:hlinkClick r:id="rId8"/>
              </a:rPr>
              <a:t>https://ai-analytics.wharton.upenn.edu/generative-ai-lab/resources/</a:t>
            </a:r>
            <a:r>
              <a:rPr lang="fr-FR" sz="1300" dirty="0"/>
              <a:t>.</a:t>
            </a:r>
          </a:p>
          <a:p>
            <a:pPr marL="185738" indent="-171450">
              <a:lnSpc>
                <a:spcPct val="110000"/>
              </a:lnSpc>
              <a:spcAft>
                <a:spcPts val="300"/>
              </a:spcAft>
              <a:buNone/>
            </a:pPr>
            <a:r>
              <a:rPr lang="fr-FR" sz="1300" dirty="0"/>
              <a:t>OpenAI. </a:t>
            </a:r>
            <a:r>
              <a:rPr lang="fr-FR" sz="1300" i="1" dirty="0" err="1"/>
              <a:t>Teaching</a:t>
            </a:r>
            <a:r>
              <a:rPr lang="fr-FR" sz="1300" i="1" dirty="0"/>
              <a:t> </a:t>
            </a:r>
            <a:r>
              <a:rPr lang="fr-FR" sz="1300" i="1" dirty="0" err="1"/>
              <a:t>with</a:t>
            </a:r>
            <a:r>
              <a:rPr lang="fr-FR" sz="1300" i="1" dirty="0"/>
              <a:t> AI</a:t>
            </a:r>
            <a:r>
              <a:rPr lang="fr-FR" sz="1300" dirty="0"/>
              <a:t>. 31/08/2023. </a:t>
            </a:r>
            <a:r>
              <a:rPr lang="fr-FR" sz="1300" dirty="0">
                <a:hlinkClick r:id="rId9"/>
              </a:rPr>
              <a:t>https://openai.com/index/teaching-with-ai/</a:t>
            </a:r>
            <a:r>
              <a:rPr lang="fr-FR" sz="1300" dirty="0"/>
              <a:t>. </a:t>
            </a:r>
          </a:p>
          <a:p>
            <a:pPr marL="185738" indent="-171450">
              <a:lnSpc>
                <a:spcPct val="110000"/>
              </a:lnSpc>
              <a:spcAft>
                <a:spcPts val="300"/>
              </a:spcAft>
              <a:buNone/>
            </a:pPr>
            <a:r>
              <a:rPr lang="fr-FR" sz="1300" dirty="0"/>
              <a:t>Fabienne Rosier et Christelle Grima. </a:t>
            </a:r>
            <a:r>
              <a:rPr lang="fr-FR" sz="1300" i="1" dirty="0"/>
              <a:t>Faire un état de l'art en robotique avec l’IA</a:t>
            </a:r>
            <a:r>
              <a:rPr lang="fr-FR" sz="1300" dirty="0"/>
              <a:t>. 2024. </a:t>
            </a:r>
            <a:r>
              <a:rPr lang="fr-FR" sz="1300" dirty="0">
                <a:hlinkClick r:id="rId10"/>
              </a:rPr>
              <a:t>https://zenodo.org/records/10723202</a:t>
            </a:r>
            <a:r>
              <a:rPr lang="fr-FR" sz="1300" dirty="0"/>
              <a:t>. </a:t>
            </a:r>
          </a:p>
          <a:p>
            <a:pPr marL="185738" indent="-171450">
              <a:lnSpc>
                <a:spcPct val="110000"/>
              </a:lnSpc>
              <a:spcAft>
                <a:spcPts val="300"/>
              </a:spcAft>
              <a:buNone/>
            </a:pPr>
            <a:r>
              <a:rPr lang="fr-FR" sz="1300" dirty="0" err="1"/>
              <a:t>UNIGE</a:t>
            </a:r>
            <a:r>
              <a:rPr lang="fr-FR" sz="1300" dirty="0"/>
              <a:t>. </a:t>
            </a:r>
            <a:r>
              <a:rPr lang="fr-FR" sz="1300" i="1" dirty="0"/>
              <a:t>Les IA génératives à l’université de Genève : prise de position du rectorat et ressources.</a:t>
            </a:r>
            <a:r>
              <a:rPr lang="fr-FR" sz="1300" dirty="0"/>
              <a:t> </a:t>
            </a:r>
            <a:r>
              <a:rPr lang="fr-FR" sz="1300" dirty="0">
                <a:hlinkClick r:id="rId11"/>
              </a:rPr>
              <a:t>https://ciel.unige.ch/2023/10/les-ia-generatives-a-luniversite-de-geneve-prise-de-position-du-rectorat-et-ressources/</a:t>
            </a:r>
            <a:r>
              <a:rPr lang="fr-FR" sz="1300" dirty="0"/>
              <a:t> et </a:t>
            </a:r>
            <a:r>
              <a:rPr lang="fr-FR" sz="1300" dirty="0">
                <a:hlinkClick r:id="rId12"/>
              </a:rPr>
              <a:t>https://www.unige.ch/universite/politique-generale/usage-des-intelligences-artificielles-generatives-lunige/</a:t>
            </a:r>
            <a:r>
              <a:rPr lang="fr-FR" sz="1300" dirty="0"/>
              <a:t>. </a:t>
            </a:r>
          </a:p>
          <a:p>
            <a:pPr marL="185738" indent="-171450">
              <a:lnSpc>
                <a:spcPct val="110000"/>
              </a:lnSpc>
              <a:spcAft>
                <a:spcPts val="300"/>
              </a:spcAft>
              <a:buNone/>
            </a:pPr>
            <a:r>
              <a:rPr lang="fr-FR" sz="1300" dirty="0"/>
              <a:t>Université Bretagne Sud. </a:t>
            </a:r>
            <a:r>
              <a:rPr lang="fr-FR" sz="1300" i="1" dirty="0"/>
              <a:t>Portail sur l’IA générative</a:t>
            </a:r>
            <a:r>
              <a:rPr lang="fr-FR" sz="1300" dirty="0"/>
              <a:t>. </a:t>
            </a:r>
            <a:r>
              <a:rPr lang="fr-FR" sz="1300" dirty="0">
                <a:hlinkClick r:id="rId13"/>
              </a:rPr>
              <a:t>https://start.me/p/PwabRd/lia-pour-lenseignement</a:t>
            </a:r>
            <a:r>
              <a:rPr lang="fr-FR" sz="1300" dirty="0"/>
              <a:t>, et carte mentale : </a:t>
            </a:r>
            <a:r>
              <a:rPr lang="fr-FR" sz="1300" dirty="0">
                <a:hlinkClick r:id="rId14"/>
              </a:rPr>
              <a:t>https://www.mindomo.com/fr/mindmap/ia-generatives-dans-lenseignement-afe76157fc7d4d3e99d300cbe75596a1</a:t>
            </a:r>
            <a:r>
              <a:rPr lang="fr-FR" sz="1300" dirty="0"/>
              <a:t>. </a:t>
            </a:r>
          </a:p>
          <a:p>
            <a:pPr marL="185738" indent="-171450">
              <a:lnSpc>
                <a:spcPct val="110000"/>
              </a:lnSpc>
              <a:spcAft>
                <a:spcPts val="300"/>
              </a:spcAft>
              <a:buNone/>
            </a:pPr>
            <a:r>
              <a:rPr lang="fr-FR" sz="1300" dirty="0"/>
              <a:t>Université de Bordeaux. </a:t>
            </a:r>
            <a:r>
              <a:rPr lang="fr-FR" sz="1300" i="1" dirty="0"/>
              <a:t>Intelligences artificielles génératives</a:t>
            </a:r>
            <a:r>
              <a:rPr lang="fr-FR" sz="1300" dirty="0"/>
              <a:t>. </a:t>
            </a:r>
            <a:r>
              <a:rPr lang="fr-FR" sz="1300" dirty="0">
                <a:hlinkClick r:id="rId15"/>
              </a:rPr>
              <a:t>https://enseigner.u-bordeaux.fr/outils-et-ressources/IAG</a:t>
            </a:r>
            <a:r>
              <a:rPr lang="fr-FR" sz="1300" dirty="0"/>
              <a:t>. </a:t>
            </a:r>
          </a:p>
          <a:p>
            <a:pPr marL="185738" indent="-171450">
              <a:lnSpc>
                <a:spcPct val="110000"/>
              </a:lnSpc>
              <a:spcAft>
                <a:spcPts val="300"/>
              </a:spcAft>
              <a:buNone/>
            </a:pPr>
            <a:r>
              <a:rPr lang="fr-FR" sz="1300" dirty="0"/>
              <a:t>Université de Francfort sur le Main. </a:t>
            </a:r>
            <a:r>
              <a:rPr lang="fr-FR" sz="1300" i="1" dirty="0" err="1"/>
              <a:t>Studierenden-Handreichung</a:t>
            </a:r>
            <a:r>
              <a:rPr lang="fr-FR" sz="1300" i="1" dirty="0"/>
              <a:t> „KI-</a:t>
            </a:r>
            <a:r>
              <a:rPr lang="fr-FR" sz="1300" i="1" dirty="0" err="1"/>
              <a:t>gestützte</a:t>
            </a:r>
            <a:r>
              <a:rPr lang="fr-FR" sz="1300" i="1" dirty="0"/>
              <a:t> </a:t>
            </a:r>
            <a:r>
              <a:rPr lang="fr-FR" sz="1300" i="1" dirty="0" err="1"/>
              <a:t>Schreibstrategien</a:t>
            </a:r>
            <a:r>
              <a:rPr lang="fr-FR" sz="1300" i="1" dirty="0"/>
              <a:t>“</a:t>
            </a:r>
            <a:r>
              <a:rPr lang="fr-FR" sz="1300" dirty="0"/>
              <a:t>. 15/04/2024. </a:t>
            </a:r>
            <a:r>
              <a:rPr lang="fr-FR" sz="1300" dirty="0">
                <a:hlinkClick r:id="rId16"/>
              </a:rPr>
              <a:t>https://www.starkerstart.uni-frankfurt.de/152160175.pdf</a:t>
            </a:r>
            <a:r>
              <a:rPr lang="fr-FR" sz="1300" dirty="0"/>
              <a:t>. </a:t>
            </a:r>
          </a:p>
          <a:p>
            <a:pPr marL="185738" indent="-171450">
              <a:lnSpc>
                <a:spcPct val="110000"/>
              </a:lnSpc>
              <a:spcAft>
                <a:spcPts val="300"/>
              </a:spcAft>
              <a:buNone/>
            </a:pPr>
            <a:r>
              <a:rPr lang="fr-FR" sz="1300" dirty="0"/>
              <a:t>Université de Lorraine, Université de Strasbourg, Université de Haute Alsace, Bibliothèque nationale et universitaire de Strasbourg, &amp; </a:t>
            </a:r>
            <a:r>
              <a:rPr lang="fr-FR" sz="1300" dirty="0" err="1"/>
              <a:t>GTFU</a:t>
            </a:r>
            <a:r>
              <a:rPr lang="fr-FR" sz="1300" dirty="0"/>
              <a:t> Alsace. </a:t>
            </a:r>
            <a:r>
              <a:rPr lang="fr-FR" sz="1300" i="1" dirty="0"/>
              <a:t>L'intelligence artificielle et le bibliothécaire</a:t>
            </a:r>
            <a:r>
              <a:rPr lang="fr-FR" sz="1300" dirty="0"/>
              <a:t>. 2024. </a:t>
            </a:r>
            <a:r>
              <a:rPr lang="fr-FR" sz="1300" dirty="0">
                <a:hlinkClick r:id="rId17"/>
              </a:rPr>
              <a:t>https://zenodo.org/records/13747398</a:t>
            </a:r>
            <a:r>
              <a:rPr lang="fr-FR" sz="1300" dirty="0"/>
              <a:t>. </a:t>
            </a:r>
          </a:p>
          <a:p>
            <a:pPr marL="185738" indent="-171450">
              <a:lnSpc>
                <a:spcPct val="110000"/>
              </a:lnSpc>
              <a:spcAft>
                <a:spcPts val="300"/>
              </a:spcAft>
              <a:buNone/>
            </a:pPr>
            <a:r>
              <a:rPr lang="fr-FR" sz="1300" dirty="0"/>
              <a:t>Université de Rennes. </a:t>
            </a:r>
            <a:r>
              <a:rPr lang="fr-FR" sz="1300" i="1" dirty="0" err="1"/>
              <a:t>RaGaRenn</a:t>
            </a:r>
            <a:r>
              <a:rPr lang="fr-FR" sz="1300" dirty="0"/>
              <a:t>. </a:t>
            </a:r>
            <a:r>
              <a:rPr lang="fr-FR" sz="1300" dirty="0">
                <a:hlinkClick r:id="rId18"/>
              </a:rPr>
              <a:t>https://ragarenn.eskemm-numerique.fr/</a:t>
            </a:r>
            <a:r>
              <a:rPr lang="fr-FR" sz="1300" dirty="0"/>
              <a:t>. </a:t>
            </a:r>
          </a:p>
          <a:p>
            <a:pPr marL="185738" indent="-171450">
              <a:lnSpc>
                <a:spcPct val="110000"/>
              </a:lnSpc>
              <a:spcAft>
                <a:spcPts val="300"/>
              </a:spcAft>
              <a:buNone/>
            </a:pPr>
            <a:r>
              <a:rPr lang="fr-FR" sz="1300" dirty="0"/>
              <a:t>Université Rennes 2. Master 1 Etudes Anglophones 2023-2024.  </a:t>
            </a:r>
            <a:r>
              <a:rPr lang="fr-FR" sz="1300" i="1" dirty="0"/>
              <a:t>Faire ses recherches à l’aide d’une intelligence artificielle. </a:t>
            </a:r>
            <a:r>
              <a:rPr lang="fr-FR" sz="1300" dirty="0">
                <a:hlinkClick r:id="rId19"/>
              </a:rPr>
              <a:t>https://tutos.bu.univ-rennes2.fr/c.php?g=714278&amp;p=5175036</a:t>
            </a:r>
            <a:r>
              <a:rPr lang="fr-FR" sz="1300" dirty="0"/>
              <a:t>. (passer par le menu à gauche pour accéder aux ressources).</a:t>
            </a:r>
          </a:p>
          <a:p>
            <a:pPr marL="185738" indent="-171450">
              <a:lnSpc>
                <a:spcPct val="110000"/>
              </a:lnSpc>
              <a:spcAft>
                <a:spcPts val="300"/>
              </a:spcAft>
              <a:buNone/>
            </a:pPr>
            <a:r>
              <a:rPr lang="fr-FR" sz="1300" dirty="0"/>
              <a:t>Université Toulouse Capitole. </a:t>
            </a:r>
            <a:r>
              <a:rPr lang="fr-FR" sz="1300" i="1" dirty="0"/>
              <a:t>ChatGPT. L’utiliser façon éthique et responsable</a:t>
            </a:r>
            <a:r>
              <a:rPr lang="fr-FR" sz="1300" dirty="0"/>
              <a:t>. </a:t>
            </a:r>
            <a:r>
              <a:rPr lang="fr-FR" sz="1300" dirty="0">
                <a:hlinkClick r:id="rId20"/>
              </a:rPr>
              <a:t>https://view.genially.com/64776d6d00a28c0019b8211f/interactive-content-chat-gpt</a:t>
            </a:r>
            <a:r>
              <a:rPr lang="fr-FR" sz="1300" dirty="0"/>
              <a:t>. Version anglaise : </a:t>
            </a:r>
            <a:r>
              <a:rPr lang="fr-FR" sz="1300" dirty="0">
                <a:hlinkClick r:id="rId21"/>
              </a:rPr>
              <a:t>https://view.genially.com/6509a90f9cb93c001153dd57/interactive-content-chat-gpt-en</a:t>
            </a:r>
            <a:r>
              <a:rPr lang="fr-FR" sz="1300" dirty="0"/>
              <a:t>.</a:t>
            </a:r>
          </a:p>
          <a:p>
            <a:pPr marL="185738" indent="-171450">
              <a:lnSpc>
                <a:spcPct val="110000"/>
              </a:lnSpc>
              <a:spcAft>
                <a:spcPts val="300"/>
              </a:spcAft>
              <a:buNone/>
            </a:pPr>
            <a:r>
              <a:rPr lang="fr-FR" sz="1300" dirty="0"/>
              <a:t>UQAM. </a:t>
            </a:r>
            <a:r>
              <a:rPr lang="fr-FR" sz="1300" i="1" dirty="0"/>
              <a:t>ChatGPT et intelligence artificielle générative</a:t>
            </a:r>
            <a:r>
              <a:rPr lang="fr-FR" sz="1300" dirty="0"/>
              <a:t>. </a:t>
            </a:r>
            <a:r>
              <a:rPr lang="fr-FR" sz="1300" dirty="0">
                <a:hlinkClick r:id="rId22"/>
              </a:rPr>
              <a:t>https://uqam-ca.libguides.com/ChatGPT_et_IA/Accueil</a:t>
            </a:r>
            <a:r>
              <a:rPr lang="fr-FR" sz="1300" dirty="0"/>
              <a:t>. </a:t>
            </a:r>
          </a:p>
          <a:p>
            <a:pPr marL="185738" indent="-171450">
              <a:lnSpc>
                <a:spcPct val="110000"/>
              </a:lnSpc>
              <a:spcAft>
                <a:spcPts val="0"/>
              </a:spcAft>
              <a:buNone/>
            </a:pPr>
            <a:endParaRPr lang="fr-FR" sz="1300" dirty="0"/>
          </a:p>
        </p:txBody>
      </p:sp>
    </p:spTree>
    <p:extLst>
      <p:ext uri="{BB962C8B-B14F-4D97-AF65-F5344CB8AC3E}">
        <p14:creationId xmlns:p14="http://schemas.microsoft.com/office/powerpoint/2010/main" val="320963174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59214DA-F804-0EB0-A3E3-D95EA5C3BBA2}"/>
              </a:ext>
            </a:extLst>
          </p:cNvPr>
          <p:cNvSpPr>
            <a:spLocks noGrp="1"/>
          </p:cNvSpPr>
          <p:nvPr>
            <p:ph idx="1"/>
          </p:nvPr>
        </p:nvSpPr>
        <p:spPr>
          <a:xfrm>
            <a:off x="685801" y="1735014"/>
            <a:ext cx="10131425" cy="4957886"/>
          </a:xfrm>
        </p:spPr>
        <p:txBody>
          <a:bodyPr>
            <a:normAutofit/>
          </a:bodyPr>
          <a:lstStyle/>
          <a:p>
            <a:pPr marL="0" indent="0">
              <a:buNone/>
            </a:pPr>
            <a:r>
              <a:rPr lang="fr-FR" sz="1400" dirty="0"/>
              <a:t>Exemples de bibliothèques de prompts</a:t>
            </a:r>
          </a:p>
          <a:p>
            <a:pPr marL="185738" indent="-171450">
              <a:lnSpc>
                <a:spcPct val="110000"/>
              </a:lnSpc>
              <a:spcAft>
                <a:spcPts val="0"/>
              </a:spcAft>
              <a:buNone/>
            </a:pPr>
            <a:r>
              <a:rPr lang="fr-FR" sz="1300" dirty="0"/>
              <a:t>En général :</a:t>
            </a:r>
          </a:p>
          <a:p>
            <a:pPr marL="185738" indent="-171450">
              <a:lnSpc>
                <a:spcPct val="110000"/>
              </a:lnSpc>
              <a:spcAft>
                <a:spcPts val="0"/>
              </a:spcAft>
              <a:buNone/>
            </a:pPr>
            <a:r>
              <a:rPr lang="fr-FR" sz="1300" dirty="0"/>
              <a:t>Guide OpenAI : </a:t>
            </a:r>
            <a:r>
              <a:rPr lang="fr-FR" sz="1300" dirty="0">
                <a:hlinkClick r:id="rId3"/>
              </a:rPr>
              <a:t>https://platform.openai.com/docs/guides/prompt-engineering/six-strategies-for-getting-better-results</a:t>
            </a:r>
            <a:r>
              <a:rPr lang="fr-FR" sz="1300" dirty="0"/>
              <a:t> </a:t>
            </a:r>
          </a:p>
          <a:p>
            <a:pPr marL="185738" indent="-171450">
              <a:lnSpc>
                <a:spcPct val="110000"/>
              </a:lnSpc>
              <a:spcAft>
                <a:spcPts val="0"/>
              </a:spcAft>
              <a:buNone/>
            </a:pPr>
            <a:r>
              <a:rPr lang="fr-FR" sz="1300" dirty="0"/>
              <a:t>Guide Microsoft : </a:t>
            </a:r>
            <a:r>
              <a:rPr lang="fr-FR" sz="1300" dirty="0">
                <a:hlinkClick r:id="rId4"/>
              </a:rPr>
              <a:t>https://copilot.cloud.microsoft/fr-fr/prompts</a:t>
            </a:r>
            <a:r>
              <a:rPr lang="fr-FR" sz="1300" dirty="0"/>
              <a:t> </a:t>
            </a:r>
          </a:p>
          <a:p>
            <a:pPr marL="185738" indent="-171450">
              <a:lnSpc>
                <a:spcPct val="110000"/>
              </a:lnSpc>
              <a:spcAft>
                <a:spcPts val="0"/>
              </a:spcAft>
              <a:buNone/>
            </a:pPr>
            <a:r>
              <a:rPr lang="fr-FR" sz="1300" dirty="0"/>
              <a:t>Guide Anthropic : </a:t>
            </a:r>
            <a:r>
              <a:rPr lang="fr-FR" sz="1300" dirty="0">
                <a:hlinkClick r:id="rId5"/>
              </a:rPr>
              <a:t>https://docs.anthropic.com/fr/prompt-library/library</a:t>
            </a:r>
            <a:r>
              <a:rPr lang="fr-FR" sz="1300" dirty="0"/>
              <a:t>  (possibilité de choisir la langue en haut à gauche)</a:t>
            </a:r>
          </a:p>
          <a:p>
            <a:pPr marL="300038">
              <a:lnSpc>
                <a:spcPct val="110000"/>
              </a:lnSpc>
              <a:spcAft>
                <a:spcPts val="0"/>
              </a:spcAft>
              <a:buFontTx/>
              <a:buChar char="-"/>
            </a:pPr>
            <a:endParaRPr lang="fr-FR" sz="1300" dirty="0"/>
          </a:p>
          <a:p>
            <a:pPr marL="185738" indent="-171450">
              <a:lnSpc>
                <a:spcPct val="110000"/>
              </a:lnSpc>
              <a:spcAft>
                <a:spcPts val="0"/>
              </a:spcAft>
              <a:buNone/>
            </a:pPr>
            <a:r>
              <a:rPr lang="fr-FR" sz="1300" dirty="0"/>
              <a:t>Pour l’enseignement supérieur :</a:t>
            </a:r>
          </a:p>
          <a:p>
            <a:pPr marL="185738" indent="-171450">
              <a:lnSpc>
                <a:spcPct val="110000"/>
              </a:lnSpc>
              <a:spcAft>
                <a:spcPts val="0"/>
              </a:spcAft>
              <a:buNone/>
            </a:pPr>
            <a:r>
              <a:rPr lang="fr-FR" sz="1300" dirty="0" err="1"/>
              <a:t>Unine</a:t>
            </a:r>
            <a:r>
              <a:rPr lang="fr-FR" sz="1300" dirty="0"/>
              <a:t> : </a:t>
            </a:r>
            <a:r>
              <a:rPr lang="fr-FR" sz="1300" dirty="0">
                <a:hlinkClick r:id="rId6"/>
              </a:rPr>
              <a:t>https://www.unine.ch/blog/home/methodes/chatgpt-4.html</a:t>
            </a:r>
            <a:r>
              <a:rPr lang="fr-FR" sz="1300" dirty="0"/>
              <a:t>  </a:t>
            </a:r>
          </a:p>
          <a:p>
            <a:pPr marL="185738" indent="-171450">
              <a:lnSpc>
                <a:spcPct val="110000"/>
              </a:lnSpc>
              <a:spcAft>
                <a:spcPts val="0"/>
              </a:spcAft>
              <a:buNone/>
            </a:pPr>
            <a:r>
              <a:rPr lang="fr-FR" sz="1300" dirty="0" err="1"/>
              <a:t>Wooclap</a:t>
            </a:r>
            <a:r>
              <a:rPr lang="fr-FR" sz="1300" dirty="0"/>
              <a:t> : </a:t>
            </a:r>
            <a:r>
              <a:rPr lang="fr-FR" sz="1300" dirty="0">
                <a:hlinkClick r:id="rId7"/>
              </a:rPr>
              <a:t>https://wooclap.notion.site/ChatGPT-pour-les-enseignants-5-prompts-copier-coller-e9395f2875ce4b8fa9e4ed61f5e5bd93#4ee7fc1679044f22b1f16de1ca460130</a:t>
            </a:r>
            <a:r>
              <a:rPr lang="fr-FR" sz="1300" dirty="0"/>
              <a:t> </a:t>
            </a:r>
          </a:p>
          <a:p>
            <a:pPr marL="185738" indent="-171450">
              <a:lnSpc>
                <a:spcPct val="110000"/>
              </a:lnSpc>
              <a:spcAft>
                <a:spcPts val="0"/>
              </a:spcAft>
              <a:buNone/>
            </a:pPr>
            <a:r>
              <a:rPr lang="fr-FR" sz="1300" dirty="0"/>
              <a:t>AI for </a:t>
            </a:r>
            <a:r>
              <a:rPr lang="fr-FR" sz="1300" dirty="0" err="1"/>
              <a:t>education</a:t>
            </a:r>
            <a:r>
              <a:rPr lang="fr-FR" sz="1300" dirty="0"/>
              <a:t> : </a:t>
            </a:r>
            <a:r>
              <a:rPr lang="fr-FR" sz="1300" dirty="0">
                <a:hlinkClick r:id="rId8"/>
              </a:rPr>
              <a:t>https://www.aiforeducation.io/prompt-library</a:t>
            </a:r>
            <a:r>
              <a:rPr lang="fr-FR" sz="1300" dirty="0"/>
              <a:t> </a:t>
            </a:r>
          </a:p>
          <a:p>
            <a:pPr marL="185738" indent="-171450">
              <a:lnSpc>
                <a:spcPct val="110000"/>
              </a:lnSpc>
              <a:spcAft>
                <a:spcPts val="0"/>
              </a:spcAft>
              <a:buNone/>
            </a:pPr>
            <a:r>
              <a:rPr lang="fr-FR" sz="1300" dirty="0"/>
              <a:t>Prompts IA en éducation : </a:t>
            </a:r>
            <a:r>
              <a:rPr lang="fr-FR" sz="1300" dirty="0">
                <a:hlinkClick r:id="rId9"/>
              </a:rPr>
              <a:t>http://www.pearltrees.com/idremeau/prompts-ia-en-education/id66807213</a:t>
            </a:r>
            <a:endParaRPr lang="fr-FR" sz="1300" dirty="0"/>
          </a:p>
          <a:p>
            <a:pPr marL="185738" indent="-171450">
              <a:lnSpc>
                <a:spcPct val="110000"/>
              </a:lnSpc>
              <a:spcAft>
                <a:spcPts val="0"/>
              </a:spcAft>
              <a:buNone/>
            </a:pPr>
            <a:endParaRPr lang="fr-FR" sz="1300" dirty="0"/>
          </a:p>
          <a:p>
            <a:pPr marL="185738" indent="-171450">
              <a:lnSpc>
                <a:spcPct val="110000"/>
              </a:lnSpc>
              <a:spcAft>
                <a:spcPts val="0"/>
              </a:spcAft>
              <a:buNone/>
            </a:pPr>
            <a:endParaRPr lang="fr-FR" sz="1300" dirty="0"/>
          </a:p>
          <a:p>
            <a:pPr marL="185738" indent="-171450">
              <a:lnSpc>
                <a:spcPct val="110000"/>
              </a:lnSpc>
              <a:buNone/>
            </a:pPr>
            <a:r>
              <a:rPr lang="fr-FR" sz="1400" dirty="0"/>
              <a:t>Exemples de positionnements institutionnels</a:t>
            </a:r>
          </a:p>
          <a:p>
            <a:pPr marL="185738" indent="-171450">
              <a:lnSpc>
                <a:spcPct val="110000"/>
              </a:lnSpc>
              <a:spcAft>
                <a:spcPts val="0"/>
              </a:spcAft>
              <a:buNone/>
            </a:pPr>
            <a:r>
              <a:rPr lang="fr-FR" sz="1300" dirty="0"/>
              <a:t>[En] Tracy Moore. </a:t>
            </a:r>
            <a:r>
              <a:rPr lang="en-US" sz="1300" i="1" dirty="0"/>
              <a:t>University Policies on Generative AI. Collection of university policies and websites. </a:t>
            </a:r>
            <a:r>
              <a:rPr lang="fr-FR" sz="1300" dirty="0">
                <a:hlinkClick r:id="rId10"/>
              </a:rPr>
              <a:t>https://padlet.com/cetl6/university-policies-on-generative-ai-m9n7wf05r7rdc6pe</a:t>
            </a:r>
            <a:r>
              <a:rPr lang="fr-FR" sz="1300" dirty="0"/>
              <a:t>.</a:t>
            </a:r>
          </a:p>
          <a:p>
            <a:pPr marL="185738" indent="-171450">
              <a:lnSpc>
                <a:spcPct val="110000"/>
              </a:lnSpc>
              <a:spcAft>
                <a:spcPts val="0"/>
              </a:spcAft>
              <a:buNone/>
            </a:pPr>
            <a:r>
              <a:rPr lang="fr-FR" sz="1300" dirty="0"/>
              <a:t>[D] Jens </a:t>
            </a:r>
            <a:r>
              <a:rPr lang="fr-FR" sz="1300" dirty="0" err="1"/>
              <a:t>Tobor</a:t>
            </a:r>
            <a:r>
              <a:rPr lang="fr-FR" sz="1300" dirty="0"/>
              <a:t>. </a:t>
            </a:r>
            <a:r>
              <a:rPr lang="fr-FR" sz="1300" i="1" dirty="0" err="1"/>
              <a:t>Leitlinien</a:t>
            </a:r>
            <a:r>
              <a:rPr lang="fr-FR" sz="1300" i="1" dirty="0"/>
              <a:t> </a:t>
            </a:r>
            <a:r>
              <a:rPr lang="fr-FR" sz="1300" i="1" dirty="0" err="1"/>
              <a:t>zumUmgang</a:t>
            </a:r>
            <a:r>
              <a:rPr lang="fr-FR" sz="1300" i="1" dirty="0"/>
              <a:t> </a:t>
            </a:r>
            <a:r>
              <a:rPr lang="fr-FR" sz="1300" i="1" dirty="0" err="1"/>
              <a:t>mitgenerativer</a:t>
            </a:r>
            <a:r>
              <a:rPr lang="fr-FR" sz="1300" i="1" dirty="0"/>
              <a:t> KI. </a:t>
            </a:r>
            <a:r>
              <a:rPr lang="fr-FR" sz="1300" dirty="0"/>
              <a:t>07/02/2024. </a:t>
            </a:r>
            <a:r>
              <a:rPr lang="fr-FR" sz="1300" dirty="0">
                <a:hlinkClick r:id="rId11"/>
              </a:rPr>
              <a:t>https://hochschulforumdigitalisierung.de/wp-content/uploads/2024/02/HFD_Blickpunkt_KI-Leitlinien_final.pdf</a:t>
            </a:r>
            <a:r>
              <a:rPr lang="fr-FR" sz="1300" dirty="0"/>
              <a:t> </a:t>
            </a:r>
          </a:p>
        </p:txBody>
      </p:sp>
    </p:spTree>
    <p:extLst>
      <p:ext uri="{BB962C8B-B14F-4D97-AF65-F5344CB8AC3E}">
        <p14:creationId xmlns:p14="http://schemas.microsoft.com/office/powerpoint/2010/main" val="239797569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59214DA-F804-0EB0-A3E3-D95EA5C3BBA2}"/>
              </a:ext>
            </a:extLst>
          </p:cNvPr>
          <p:cNvSpPr>
            <a:spLocks noGrp="1"/>
          </p:cNvSpPr>
          <p:nvPr>
            <p:ph idx="1"/>
          </p:nvPr>
        </p:nvSpPr>
        <p:spPr>
          <a:xfrm>
            <a:off x="685800" y="1735015"/>
            <a:ext cx="11201399" cy="4630616"/>
          </a:xfrm>
        </p:spPr>
        <p:txBody>
          <a:bodyPr/>
          <a:lstStyle/>
          <a:p>
            <a:pPr marL="0" indent="0">
              <a:buNone/>
            </a:pPr>
            <a:r>
              <a:rPr lang="fr-FR" sz="1600" dirty="0"/>
              <a:t>Veille</a:t>
            </a:r>
          </a:p>
          <a:p>
            <a:pPr marL="0" indent="0">
              <a:spcAft>
                <a:spcPts val="0"/>
              </a:spcAft>
              <a:buNone/>
            </a:pPr>
            <a:endParaRPr lang="fr-FR" sz="1200" dirty="0"/>
          </a:p>
          <a:p>
            <a:pPr marL="185738" indent="-185738">
              <a:lnSpc>
                <a:spcPct val="80000"/>
              </a:lnSpc>
              <a:spcAft>
                <a:spcPts val="300"/>
              </a:spcAft>
              <a:buNone/>
            </a:pPr>
            <a:r>
              <a:rPr lang="fr-FR" sz="1200" i="1" dirty="0"/>
              <a:t>L’atelier du formateur</a:t>
            </a:r>
            <a:r>
              <a:rPr lang="fr-FR" sz="1200" dirty="0"/>
              <a:t>. </a:t>
            </a:r>
            <a:r>
              <a:rPr lang="fr-FR" sz="1200" dirty="0">
                <a:hlinkClick r:id="rId3"/>
              </a:rPr>
              <a:t>https://latelierduformateur.fr/categorie/presentation-outils-2-0/intelligence-artificielle/</a:t>
            </a:r>
            <a:r>
              <a:rPr lang="fr-FR" sz="1200" dirty="0"/>
              <a:t>. </a:t>
            </a:r>
            <a:endParaRPr lang="fr-FR" sz="1200" i="1" dirty="0"/>
          </a:p>
          <a:p>
            <a:pPr marL="185738" indent="-185738">
              <a:lnSpc>
                <a:spcPct val="80000"/>
              </a:lnSpc>
              <a:spcAft>
                <a:spcPts val="300"/>
              </a:spcAft>
              <a:buNone/>
            </a:pPr>
            <a:r>
              <a:rPr lang="fr-FR" sz="1200" dirty="0"/>
              <a:t>Chaire UNESCO RELIA. </a:t>
            </a:r>
            <a:r>
              <a:rPr lang="fr-FR" sz="1200" dirty="0">
                <a:hlinkClick r:id="rId4"/>
              </a:rPr>
              <a:t>https://chaireunescorelia.univ-nantes.fr/</a:t>
            </a:r>
            <a:r>
              <a:rPr lang="fr-FR" sz="1200" dirty="0"/>
              <a:t>. </a:t>
            </a:r>
          </a:p>
          <a:p>
            <a:pPr marL="185738" indent="-185738">
              <a:lnSpc>
                <a:spcPct val="80000"/>
              </a:lnSpc>
              <a:spcAft>
                <a:spcPts val="300"/>
              </a:spcAft>
              <a:buNone/>
            </a:pPr>
            <a:r>
              <a:rPr lang="fr-FR" sz="1200" i="1" dirty="0"/>
              <a:t>ChatGPT boîte à outils</a:t>
            </a:r>
            <a:r>
              <a:rPr lang="fr-FR" sz="1200" dirty="0"/>
              <a:t>. </a:t>
            </a:r>
            <a:r>
              <a:rPr lang="fr-FR" sz="1200" dirty="0">
                <a:hlinkClick r:id="rId5"/>
              </a:rPr>
              <a:t>https://www.zotero.org/groups/4947154/chatgpt_bote__outils</a:t>
            </a:r>
            <a:r>
              <a:rPr lang="fr-FR" sz="1200" dirty="0"/>
              <a:t>. </a:t>
            </a:r>
          </a:p>
          <a:p>
            <a:pPr marL="185738" indent="-185738">
              <a:lnSpc>
                <a:spcPct val="80000"/>
              </a:lnSpc>
              <a:spcAft>
                <a:spcPts val="300"/>
              </a:spcAft>
              <a:buNone/>
            </a:pPr>
            <a:r>
              <a:rPr lang="fr-FR" sz="1200" dirty="0"/>
              <a:t>Développez. </a:t>
            </a:r>
            <a:r>
              <a:rPr lang="fr-FR" sz="1200" i="1" dirty="0"/>
              <a:t>Actualité études et formations en informatique. </a:t>
            </a:r>
            <a:r>
              <a:rPr lang="fr-FR" sz="1200" dirty="0">
                <a:hlinkClick r:id="rId6"/>
              </a:rPr>
              <a:t>https://etudes.developpez.com/</a:t>
            </a:r>
            <a:r>
              <a:rPr lang="fr-FR" sz="1200" dirty="0"/>
              <a:t>. </a:t>
            </a:r>
          </a:p>
          <a:p>
            <a:pPr marL="185738" indent="-185738">
              <a:lnSpc>
                <a:spcPct val="80000"/>
              </a:lnSpc>
              <a:spcAft>
                <a:spcPts val="300"/>
              </a:spcAft>
              <a:buNone/>
            </a:pPr>
            <a:r>
              <a:rPr lang="fr-FR" sz="1200" dirty="0"/>
              <a:t>Direction du numérique pour l’éducation (</a:t>
            </a:r>
            <a:r>
              <a:rPr lang="fr-FR" sz="1200" dirty="0" err="1"/>
              <a:t>MENJ</a:t>
            </a:r>
            <a:r>
              <a:rPr lang="fr-FR" sz="1200" dirty="0"/>
              <a:t>). </a:t>
            </a:r>
            <a:r>
              <a:rPr lang="fr-FR" sz="1200" i="1" dirty="0"/>
              <a:t>Éducation, numérique et recherche. Veille et diffusion des travaux de recherche sur le numérique dans l’éducation</a:t>
            </a:r>
            <a:r>
              <a:rPr lang="fr-FR" sz="1200" dirty="0"/>
              <a:t>. </a:t>
            </a:r>
            <a:r>
              <a:rPr lang="fr-FR" sz="1200" dirty="0">
                <a:hlinkClick r:id="rId7"/>
              </a:rPr>
              <a:t>https://edunumrech.hypotheses.org/</a:t>
            </a:r>
            <a:r>
              <a:rPr lang="fr-FR" sz="1200" dirty="0"/>
              <a:t>. </a:t>
            </a:r>
          </a:p>
          <a:p>
            <a:pPr marL="185738" indent="-185738">
              <a:lnSpc>
                <a:spcPct val="80000"/>
              </a:lnSpc>
              <a:spcAft>
                <a:spcPts val="300"/>
              </a:spcAft>
              <a:buNone/>
            </a:pPr>
            <a:r>
              <a:rPr lang="fr-FR" sz="1200" dirty="0"/>
              <a:t>ENSSIB. </a:t>
            </a:r>
            <a:r>
              <a:rPr lang="fr-FR" sz="1200" i="1" dirty="0"/>
              <a:t>Intelligence artificielle (IA) et bibliothèque : Cerner le sujet. </a:t>
            </a:r>
            <a:r>
              <a:rPr lang="fr-FR" sz="1200" dirty="0">
                <a:hlinkClick r:id="rId8"/>
              </a:rPr>
              <a:t>https://enssib.libguides.com/c.php?g=716767&amp;p=5193422&amp;preview=cc9ae12c6883b10040e1bd4f30ba56de</a:t>
            </a:r>
            <a:r>
              <a:rPr lang="fr-FR" sz="1200" dirty="0"/>
              <a:t>. </a:t>
            </a:r>
          </a:p>
          <a:p>
            <a:pPr marL="185738" indent="-185738">
              <a:lnSpc>
                <a:spcPct val="80000"/>
              </a:lnSpc>
              <a:spcAft>
                <a:spcPts val="300"/>
              </a:spcAft>
              <a:buNone/>
            </a:pPr>
            <a:r>
              <a:rPr lang="fr-FR" sz="1200" dirty="0" err="1"/>
              <a:t>UQÀM</a:t>
            </a:r>
            <a:r>
              <a:rPr lang="fr-FR" sz="1200" dirty="0"/>
              <a:t>. </a:t>
            </a:r>
            <a:r>
              <a:rPr lang="fr-FR" sz="1200" i="1" dirty="0"/>
              <a:t>Collimateur</a:t>
            </a:r>
            <a:r>
              <a:rPr lang="fr-FR" sz="1200" dirty="0"/>
              <a:t>. </a:t>
            </a:r>
            <a:r>
              <a:rPr lang="fr-FR" sz="1200" dirty="0">
                <a:hlinkClick r:id="rId9"/>
              </a:rPr>
              <a:t>https://collimateur.uqam.ca/</a:t>
            </a:r>
            <a:r>
              <a:rPr lang="fr-FR" sz="1200" dirty="0"/>
              <a:t>. </a:t>
            </a:r>
          </a:p>
          <a:p>
            <a:pPr marL="185738" indent="-185738">
              <a:lnSpc>
                <a:spcPct val="80000"/>
              </a:lnSpc>
              <a:spcAft>
                <a:spcPts val="300"/>
              </a:spcAft>
              <a:buNone/>
            </a:pPr>
            <a:endParaRPr lang="fr-FR" sz="1200" dirty="0"/>
          </a:p>
          <a:p>
            <a:pPr marL="180975" indent="-180975">
              <a:buNone/>
            </a:pPr>
            <a:r>
              <a:rPr lang="fr-FR" sz="1400" b="1" dirty="0"/>
              <a:t>Quelques personnes à suivre</a:t>
            </a:r>
          </a:p>
          <a:p>
            <a:pPr marL="0" indent="0">
              <a:spcAft>
                <a:spcPts val="0"/>
              </a:spcAft>
              <a:buNone/>
            </a:pPr>
            <a:r>
              <a:rPr lang="fr-FR" sz="1200" dirty="0"/>
              <a:t>Anna Mills. </a:t>
            </a:r>
            <a:r>
              <a:rPr lang="fr-FR" sz="1200" i="1" dirty="0"/>
              <a:t>Anna Mills’ Substack</a:t>
            </a:r>
            <a:r>
              <a:rPr lang="fr-FR" sz="1200" dirty="0"/>
              <a:t>. </a:t>
            </a:r>
            <a:r>
              <a:rPr lang="fr-FR" sz="1200" dirty="0">
                <a:hlinkClick r:id="rId10"/>
              </a:rPr>
              <a:t>https://annamills.substack.com/</a:t>
            </a:r>
            <a:r>
              <a:rPr lang="fr-FR" sz="1200" dirty="0"/>
              <a:t>.	 	</a:t>
            </a:r>
          </a:p>
          <a:p>
            <a:pPr marL="0" indent="0">
              <a:spcAft>
                <a:spcPts val="0"/>
              </a:spcAft>
              <a:buNone/>
            </a:pPr>
            <a:r>
              <a:rPr lang="fr-FR" sz="1200" dirty="0"/>
              <a:t>Ethan </a:t>
            </a:r>
            <a:r>
              <a:rPr lang="fr-FR" sz="1200" dirty="0" err="1"/>
              <a:t>Mollick</a:t>
            </a:r>
            <a:r>
              <a:rPr lang="fr-FR" sz="1200" dirty="0"/>
              <a:t>. </a:t>
            </a:r>
            <a:r>
              <a:rPr lang="fr-FR" sz="1200" i="1" dirty="0"/>
              <a:t>One </a:t>
            </a:r>
            <a:r>
              <a:rPr lang="fr-FR" sz="1200" i="1" dirty="0" err="1"/>
              <a:t>Useful</a:t>
            </a:r>
            <a:r>
              <a:rPr lang="fr-FR" sz="1200" i="1" dirty="0"/>
              <a:t> </a:t>
            </a:r>
            <a:r>
              <a:rPr lang="fr-FR" sz="1200" i="1" dirty="0" err="1"/>
              <a:t>Thing</a:t>
            </a:r>
            <a:r>
              <a:rPr lang="fr-FR" sz="1200" dirty="0"/>
              <a:t>. </a:t>
            </a:r>
            <a:r>
              <a:rPr lang="fr-FR" sz="1200" dirty="0">
                <a:hlinkClick r:id="rId11"/>
              </a:rPr>
              <a:t>https://www.oneusefulthing.org/</a:t>
            </a:r>
            <a:r>
              <a:rPr lang="fr-FR" sz="1200" i="1" dirty="0"/>
              <a:t>. </a:t>
            </a:r>
          </a:p>
          <a:p>
            <a:pPr marL="0" indent="0">
              <a:spcAft>
                <a:spcPts val="0"/>
              </a:spcAft>
              <a:buNone/>
            </a:pPr>
            <a:r>
              <a:rPr lang="fr-FR" sz="1200" dirty="0"/>
              <a:t>Marc Watkins. </a:t>
            </a:r>
            <a:r>
              <a:rPr lang="fr-FR" sz="1200" i="1" dirty="0" err="1"/>
              <a:t>Rhetorica</a:t>
            </a:r>
            <a:r>
              <a:rPr lang="fr-FR" sz="1200" i="1" dirty="0"/>
              <a:t>. </a:t>
            </a:r>
            <a:r>
              <a:rPr lang="fr-FR" sz="1200" dirty="0">
                <a:hlinkClick r:id="rId12"/>
              </a:rPr>
              <a:t>https://marcwatkins.substack.com/</a:t>
            </a:r>
            <a:r>
              <a:rPr lang="fr-FR" sz="1200" i="1" dirty="0"/>
              <a:t>.</a:t>
            </a:r>
            <a:endParaRPr lang="fr-FR" sz="1200" dirty="0"/>
          </a:p>
          <a:p>
            <a:pPr marL="185738" indent="-185738">
              <a:lnSpc>
                <a:spcPct val="80000"/>
              </a:lnSpc>
              <a:spcAft>
                <a:spcPts val="300"/>
              </a:spcAft>
              <a:buNone/>
            </a:pPr>
            <a:endParaRPr lang="fr-FR" sz="1200" dirty="0"/>
          </a:p>
        </p:txBody>
      </p:sp>
    </p:spTree>
    <p:extLst>
      <p:ext uri="{BB962C8B-B14F-4D97-AF65-F5344CB8AC3E}">
        <p14:creationId xmlns:p14="http://schemas.microsoft.com/office/powerpoint/2010/main" val="74928277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82882B8-BC21-41AC-A0E0-DA88783066C3}"/>
              </a:ext>
            </a:extLst>
          </p:cNvPr>
          <p:cNvSpPr>
            <a:spLocks noGrp="1"/>
          </p:cNvSpPr>
          <p:nvPr>
            <p:ph idx="1"/>
          </p:nvPr>
        </p:nvSpPr>
        <p:spPr>
          <a:xfrm>
            <a:off x="596900" y="910482"/>
            <a:ext cx="10998199" cy="5706217"/>
          </a:xfrm>
        </p:spPr>
        <p:txBody>
          <a:bodyPr>
            <a:normAutofit/>
          </a:bodyPr>
          <a:lstStyle/>
          <a:p>
            <a:pPr marL="180975" indent="-180975">
              <a:buNone/>
            </a:pPr>
            <a:r>
              <a:rPr lang="fr-FR" sz="1200" b="1" dirty="0"/>
              <a:t>Illustration de couverture </a:t>
            </a:r>
          </a:p>
          <a:p>
            <a:pPr marL="180975" indent="-180975">
              <a:buNone/>
            </a:pPr>
            <a:r>
              <a:rPr lang="fr-FR" sz="1200" dirty="0"/>
              <a:t>	réalisée avec Leonardo, </a:t>
            </a:r>
            <a:r>
              <a:rPr lang="fr-FR" sz="1200" dirty="0">
                <a:hlinkClick r:id="rId3"/>
              </a:rPr>
              <a:t>https://app.leonardo.ai/</a:t>
            </a:r>
            <a:r>
              <a:rPr lang="fr-FR" sz="1200" dirty="0"/>
              <a:t>, </a:t>
            </a:r>
            <a:r>
              <a:rPr lang="en-US" sz="1200" dirty="0"/>
              <a:t>16/02/2024, </a:t>
            </a:r>
            <a:r>
              <a:rPr lang="en-US" sz="1200" dirty="0" err="1"/>
              <a:t>modèle</a:t>
            </a:r>
            <a:r>
              <a:rPr lang="en-US" sz="1200" dirty="0"/>
              <a:t> Leonardo Diffusion XL : prompt : “a manga-style cute robot sits in front of a computer, in search of information on the internet”</a:t>
            </a:r>
          </a:p>
          <a:p>
            <a:pPr marL="180975" indent="-180975">
              <a:buNone/>
            </a:pPr>
            <a:br>
              <a:rPr lang="en-US" sz="1200" dirty="0"/>
            </a:br>
            <a:endParaRPr lang="en-US" sz="1200" dirty="0"/>
          </a:p>
          <a:p>
            <a:pPr marL="180975" indent="-180975">
              <a:buNone/>
            </a:pPr>
            <a:r>
              <a:rPr lang="en-US" sz="1200" b="1" dirty="0" err="1"/>
              <a:t>Icônes</a:t>
            </a:r>
            <a:endParaRPr lang="en-US" sz="1200" b="1" dirty="0"/>
          </a:p>
          <a:p>
            <a:pPr marL="180975" indent="-180975">
              <a:buNone/>
            </a:pPr>
            <a:r>
              <a:rPr lang="en-US" sz="1200" dirty="0"/>
              <a:t>	Freepik, via </a:t>
            </a:r>
            <a:r>
              <a:rPr lang="en-US" sz="1200" dirty="0" err="1"/>
              <a:t>Flaticon</a:t>
            </a:r>
            <a:r>
              <a:rPr lang="en-US" sz="1200" dirty="0"/>
              <a:t>, style Lineal</a:t>
            </a:r>
          </a:p>
          <a:p>
            <a:pPr indent="-107950">
              <a:lnSpc>
                <a:spcPct val="120000"/>
              </a:lnSpc>
              <a:spcAft>
                <a:spcPts val="0"/>
              </a:spcAft>
            </a:pPr>
            <a:r>
              <a:rPr lang="fr-FR" sz="1200" dirty="0">
                <a:hlinkClick r:id="rId4"/>
              </a:rPr>
              <a:t>https://www.flaticon.com/free-icons/artificial-intelligence</a:t>
            </a:r>
          </a:p>
          <a:p>
            <a:pPr indent="-107950">
              <a:lnSpc>
                <a:spcPct val="120000"/>
              </a:lnSpc>
              <a:spcAft>
                <a:spcPts val="0"/>
              </a:spcAft>
            </a:pPr>
            <a:r>
              <a:rPr lang="fr-FR" sz="1200" dirty="0">
                <a:hlinkClick r:id="rId4"/>
              </a:rPr>
              <a:t>https://www.flaticon.com/free-icons/problem-solving</a:t>
            </a:r>
          </a:p>
          <a:p>
            <a:pPr indent="-107950">
              <a:lnSpc>
                <a:spcPct val="120000"/>
              </a:lnSpc>
              <a:spcAft>
                <a:spcPts val="0"/>
              </a:spcAft>
            </a:pPr>
            <a:r>
              <a:rPr lang="fr-FR" sz="1200" dirty="0">
                <a:hlinkClick r:id="rId4"/>
              </a:rPr>
              <a:t>https://www.flaticon.com/free-icons/deep-learning </a:t>
            </a:r>
          </a:p>
          <a:p>
            <a:pPr indent="-107950">
              <a:lnSpc>
                <a:spcPct val="120000"/>
              </a:lnSpc>
              <a:spcAft>
                <a:spcPts val="0"/>
              </a:spcAft>
            </a:pPr>
            <a:r>
              <a:rPr lang="fr-FR" sz="1200" dirty="0">
                <a:hlinkClick r:id="rId5"/>
              </a:rPr>
              <a:t>https://www.flaticon.com/free-icons/text-generator</a:t>
            </a:r>
            <a:endParaRPr lang="fr-FR" sz="1200" dirty="0"/>
          </a:p>
          <a:p>
            <a:pPr indent="-107950">
              <a:lnSpc>
                <a:spcPct val="120000"/>
              </a:lnSpc>
              <a:spcAft>
                <a:spcPts val="0"/>
              </a:spcAft>
            </a:pPr>
            <a:r>
              <a:rPr lang="fr-FR" sz="1200" dirty="0">
                <a:hlinkClick r:id="rId6"/>
              </a:rPr>
              <a:t>https://www.flaticon.com/free-icons/machine-learning</a:t>
            </a:r>
            <a:endParaRPr lang="fr-FR" sz="1200" dirty="0"/>
          </a:p>
          <a:p>
            <a:pPr indent="-107950">
              <a:lnSpc>
                <a:spcPct val="120000"/>
              </a:lnSpc>
              <a:spcAft>
                <a:spcPts val="0"/>
              </a:spcAft>
            </a:pPr>
            <a:r>
              <a:rPr lang="en-US" sz="1200" dirty="0">
                <a:hlinkClick r:id="rId7"/>
              </a:rPr>
              <a:t>https://www.flaticon.com/free-icons/influence</a:t>
            </a:r>
            <a:endParaRPr lang="en-US" sz="1200" dirty="0"/>
          </a:p>
          <a:p>
            <a:pPr indent="-107950">
              <a:lnSpc>
                <a:spcPct val="120000"/>
              </a:lnSpc>
              <a:spcAft>
                <a:spcPts val="0"/>
              </a:spcAft>
            </a:pPr>
            <a:r>
              <a:rPr lang="en-US" sz="1200" dirty="0">
                <a:hlinkClick r:id="rId8"/>
              </a:rPr>
              <a:t>https://www.flaticon.com/free-icons/evaluation</a:t>
            </a:r>
            <a:endParaRPr lang="en-US" sz="1200" dirty="0"/>
          </a:p>
          <a:p>
            <a:pPr indent="-107950">
              <a:lnSpc>
                <a:spcPct val="120000"/>
              </a:lnSpc>
              <a:spcAft>
                <a:spcPts val="0"/>
              </a:spcAft>
            </a:pPr>
            <a:r>
              <a:rPr lang="en-US" sz="1200" dirty="0">
                <a:hlinkClick r:id="rId9"/>
              </a:rPr>
              <a:t>https://www.flaticon.com/free-icons/trust</a:t>
            </a:r>
            <a:r>
              <a:rPr lang="en-US" sz="1200" dirty="0"/>
              <a:t> </a:t>
            </a:r>
          </a:p>
          <a:p>
            <a:pPr indent="-107950">
              <a:lnSpc>
                <a:spcPct val="120000"/>
              </a:lnSpc>
              <a:spcAft>
                <a:spcPts val="0"/>
              </a:spcAft>
            </a:pPr>
            <a:r>
              <a:rPr lang="en-US" sz="1200" dirty="0">
                <a:hlinkClick r:id="rId10"/>
              </a:rPr>
              <a:t>https://www.flaticon.com/free-icons/memory-loss</a:t>
            </a:r>
            <a:endParaRPr lang="fr-FR" sz="1200" dirty="0"/>
          </a:p>
          <a:p>
            <a:pPr indent="-107950">
              <a:lnSpc>
                <a:spcPct val="120000"/>
              </a:lnSpc>
              <a:spcAft>
                <a:spcPts val="0"/>
              </a:spcAft>
            </a:pPr>
            <a:endParaRPr lang="fr-FR" dirty="0"/>
          </a:p>
          <a:p>
            <a:pPr marL="177800" indent="0">
              <a:lnSpc>
                <a:spcPct val="120000"/>
              </a:lnSpc>
              <a:spcAft>
                <a:spcPts val="0"/>
              </a:spcAft>
              <a:buNone/>
            </a:pPr>
            <a:r>
              <a:rPr lang="fr-FR" sz="1200" dirty="0"/>
              <a:t>Augsten.at, via </a:t>
            </a:r>
            <a:r>
              <a:rPr lang="fr-FR" sz="1200" dirty="0" err="1"/>
              <a:t>Flaticon</a:t>
            </a:r>
            <a:endParaRPr lang="fr-FR" sz="1200" dirty="0"/>
          </a:p>
          <a:p>
            <a:pPr indent="-107950">
              <a:lnSpc>
                <a:spcPct val="120000"/>
              </a:lnSpc>
              <a:spcAft>
                <a:spcPts val="0"/>
              </a:spcAft>
            </a:pPr>
            <a:r>
              <a:rPr lang="fr-FR" sz="1200" dirty="0"/>
              <a:t> </a:t>
            </a:r>
            <a:r>
              <a:rPr lang="fr-FR" sz="1200" dirty="0">
                <a:hlinkClick r:id="rId11"/>
              </a:rPr>
              <a:t>https://www.flaticon.com/free-icon/stars_17780477</a:t>
            </a:r>
            <a:r>
              <a:rPr lang="fr-FR" sz="1200" dirty="0"/>
              <a:t> </a:t>
            </a:r>
          </a:p>
        </p:txBody>
      </p:sp>
    </p:spTree>
    <p:extLst>
      <p:ext uri="{BB962C8B-B14F-4D97-AF65-F5344CB8AC3E}">
        <p14:creationId xmlns:p14="http://schemas.microsoft.com/office/powerpoint/2010/main" val="820273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D0D0D"/>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2F4F168-FD31-4203-A863-55CE34BF8AEA}"/>
              </a:ext>
            </a:extLst>
          </p:cNvPr>
          <p:cNvSpPr/>
          <p:nvPr/>
        </p:nvSpPr>
        <p:spPr>
          <a:xfrm>
            <a:off x="3548464" y="2566600"/>
            <a:ext cx="7068736" cy="2608406"/>
          </a:xfrm>
          <a:prstGeom prst="rect">
            <a:avLst/>
          </a:prstGeom>
        </p:spPr>
        <p:txBody>
          <a:bodyPr wrap="square">
            <a:spAutoFit/>
          </a:bodyPr>
          <a:lstStyle/>
          <a:p>
            <a:pPr marL="165100" lvl="1" indent="-171450">
              <a:spcAft>
                <a:spcPts val="300"/>
              </a:spcAft>
              <a:buFontTx/>
              <a:buChar char="-"/>
              <a:defRPr/>
            </a:pPr>
            <a:r>
              <a:rPr lang="fr-FR" sz="2000" b="1" dirty="0">
                <a:solidFill>
                  <a:srgbClr val="537FA6"/>
                </a:solidFill>
              </a:rPr>
              <a:t>un usage marqué selon le niveau et la discipline ?</a:t>
            </a:r>
            <a:endParaRPr lang="fr-FR" sz="2000" dirty="0">
              <a:solidFill>
                <a:prstClr val="white"/>
              </a:solidFill>
            </a:endParaRPr>
          </a:p>
          <a:p>
            <a:pPr marL="622300" lvl="2" indent="-171450">
              <a:buFontTx/>
              <a:buChar char="-"/>
              <a:defRPr/>
            </a:pPr>
            <a:r>
              <a:rPr lang="fr-FR" sz="2000" dirty="0"/>
              <a:t>les étudiants de M les utilisent davantage que les L ou les D</a:t>
            </a:r>
          </a:p>
          <a:p>
            <a:pPr marL="622300" lvl="2" indent="-171450">
              <a:buFontTx/>
              <a:buChar char="-"/>
              <a:defRPr/>
            </a:pPr>
            <a:r>
              <a:rPr lang="fr-FR" sz="2000" dirty="0"/>
              <a:t>les disciplines les utilisant le plus fréquemment sont les sciences de l’ingénieur, les mathématiques et les sciences naturelles ; les disciplines les utilisant le moins sont l’agronomie, les sciences vétérinaires et la médecine</a:t>
            </a:r>
            <a:br>
              <a:rPr lang="fr-FR" sz="2000" dirty="0"/>
            </a:br>
            <a:endParaRPr lang="fr-FR" sz="2000" dirty="0"/>
          </a:p>
          <a:p>
            <a:pPr marL="908050" lvl="3" algn="r">
              <a:defRPr/>
            </a:pPr>
            <a:endParaRPr lang="fr-FR" sz="1050" dirty="0">
              <a:hlinkClick r:id="rId3"/>
            </a:endParaRPr>
          </a:p>
          <a:p>
            <a:pPr marL="908050" lvl="3" algn="r">
              <a:defRPr/>
            </a:pPr>
            <a:r>
              <a:rPr lang="fr-FR" sz="1000" dirty="0">
                <a:hlinkClick r:id="rId4"/>
              </a:rPr>
              <a:t>J. von Garel et J. Mayer, 11/2023</a:t>
            </a:r>
            <a:endParaRPr lang="fr-FR" sz="1000" dirty="0"/>
          </a:p>
        </p:txBody>
      </p:sp>
      <p:pic>
        <p:nvPicPr>
          <p:cNvPr id="3" name="Graphique 2" descr="Toque d'étudiant">
            <a:extLst>
              <a:ext uri="{FF2B5EF4-FFF2-40B4-BE49-F238E27FC236}">
                <a16:creationId xmlns:a16="http://schemas.microsoft.com/office/drawing/2014/main" id="{BB0BC838-E6EA-49E0-BC62-8C873E853A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74800" y="2852350"/>
            <a:ext cx="1485900" cy="1485900"/>
          </a:xfrm>
          <a:prstGeom prst="rect">
            <a:avLst/>
          </a:prstGeom>
        </p:spPr>
      </p:pic>
    </p:spTree>
    <p:extLst>
      <p:ext uri="{BB962C8B-B14F-4D97-AF65-F5344CB8AC3E}">
        <p14:creationId xmlns:p14="http://schemas.microsoft.com/office/powerpoint/2010/main" val="3325676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C544AF3-7917-44DA-ABC4-927E0D9242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99515" y="300093"/>
            <a:ext cx="8992969" cy="6257813"/>
          </a:xfrm>
          <a:prstGeom prst="rect">
            <a:avLst/>
          </a:prstGeom>
        </p:spPr>
      </p:pic>
      <p:sp>
        <p:nvSpPr>
          <p:cNvPr id="5" name="Rectangle 4">
            <a:extLst>
              <a:ext uri="{FF2B5EF4-FFF2-40B4-BE49-F238E27FC236}">
                <a16:creationId xmlns:a16="http://schemas.microsoft.com/office/drawing/2014/main" id="{4FD641F4-B792-42B9-8BDA-55BA81FB56F1}"/>
              </a:ext>
            </a:extLst>
          </p:cNvPr>
          <p:cNvSpPr/>
          <p:nvPr/>
        </p:nvSpPr>
        <p:spPr>
          <a:xfrm>
            <a:off x="5157019" y="6557906"/>
            <a:ext cx="6096000" cy="246221"/>
          </a:xfrm>
          <a:prstGeom prst="rect">
            <a:avLst/>
          </a:prstGeom>
        </p:spPr>
        <p:txBody>
          <a:bodyPr>
            <a:spAutoFit/>
          </a:bodyPr>
          <a:lstStyle/>
          <a:p>
            <a:r>
              <a:rPr lang="fr-FR" sz="1000" dirty="0">
                <a:hlinkClick r:id="rId4"/>
              </a:rPr>
              <a:t>J. von Garel et J. Mayer, 11/2023</a:t>
            </a:r>
            <a:endParaRPr lang="fr-FR" sz="1000" dirty="0"/>
          </a:p>
        </p:txBody>
      </p:sp>
      <p:sp>
        <p:nvSpPr>
          <p:cNvPr id="2" name="ZoneTexte 1">
            <a:extLst>
              <a:ext uri="{FF2B5EF4-FFF2-40B4-BE49-F238E27FC236}">
                <a16:creationId xmlns:a16="http://schemas.microsoft.com/office/drawing/2014/main" id="{6F6CAB7E-9B5F-4A81-BA96-2B63C3C63657}"/>
              </a:ext>
            </a:extLst>
          </p:cNvPr>
          <p:cNvSpPr txBox="1"/>
          <p:nvPr/>
        </p:nvSpPr>
        <p:spPr>
          <a:xfrm>
            <a:off x="990111" y="3820803"/>
            <a:ext cx="792480" cy="369332"/>
          </a:xfrm>
          <a:prstGeom prst="rect">
            <a:avLst/>
          </a:prstGeom>
          <a:noFill/>
        </p:spPr>
        <p:txBody>
          <a:bodyPr wrap="square" rtlCol="0">
            <a:spAutoFit/>
          </a:bodyPr>
          <a:lstStyle/>
          <a:p>
            <a:r>
              <a:rPr lang="fr-FR" dirty="0"/>
              <a:t>1</a:t>
            </a:r>
            <a:r>
              <a:rPr lang="fr-FR" baseline="30000" dirty="0"/>
              <a:t>er</a:t>
            </a:r>
            <a:r>
              <a:rPr lang="fr-FR" dirty="0"/>
              <a:t> </a:t>
            </a:r>
          </a:p>
        </p:txBody>
      </p:sp>
      <p:sp>
        <p:nvSpPr>
          <p:cNvPr id="6" name="ZoneTexte 5">
            <a:extLst>
              <a:ext uri="{FF2B5EF4-FFF2-40B4-BE49-F238E27FC236}">
                <a16:creationId xmlns:a16="http://schemas.microsoft.com/office/drawing/2014/main" id="{C56EE320-8385-48A7-B8D9-424BD3B3BA56}"/>
              </a:ext>
            </a:extLst>
          </p:cNvPr>
          <p:cNvSpPr txBox="1"/>
          <p:nvPr/>
        </p:nvSpPr>
        <p:spPr>
          <a:xfrm>
            <a:off x="1005840" y="2017776"/>
            <a:ext cx="792480" cy="369332"/>
          </a:xfrm>
          <a:prstGeom prst="rect">
            <a:avLst/>
          </a:prstGeom>
          <a:noFill/>
        </p:spPr>
        <p:txBody>
          <a:bodyPr wrap="square" rtlCol="0">
            <a:spAutoFit/>
          </a:bodyPr>
          <a:lstStyle/>
          <a:p>
            <a:r>
              <a:rPr lang="fr-FR" dirty="0"/>
              <a:t>2</a:t>
            </a:r>
            <a:r>
              <a:rPr lang="fr-FR" baseline="30000" dirty="0"/>
              <a:t>e</a:t>
            </a:r>
            <a:r>
              <a:rPr lang="fr-FR" dirty="0"/>
              <a:t> </a:t>
            </a:r>
          </a:p>
        </p:txBody>
      </p:sp>
      <p:sp>
        <p:nvSpPr>
          <p:cNvPr id="7" name="ZoneTexte 6">
            <a:extLst>
              <a:ext uri="{FF2B5EF4-FFF2-40B4-BE49-F238E27FC236}">
                <a16:creationId xmlns:a16="http://schemas.microsoft.com/office/drawing/2014/main" id="{15683511-E85C-484C-AD1B-943D1B022644}"/>
              </a:ext>
            </a:extLst>
          </p:cNvPr>
          <p:cNvSpPr txBox="1"/>
          <p:nvPr/>
        </p:nvSpPr>
        <p:spPr>
          <a:xfrm>
            <a:off x="1005840" y="4687824"/>
            <a:ext cx="792480" cy="369332"/>
          </a:xfrm>
          <a:prstGeom prst="rect">
            <a:avLst/>
          </a:prstGeom>
          <a:noFill/>
        </p:spPr>
        <p:txBody>
          <a:bodyPr wrap="square" rtlCol="0">
            <a:spAutoFit/>
          </a:bodyPr>
          <a:lstStyle/>
          <a:p>
            <a:r>
              <a:rPr lang="fr-FR" dirty="0"/>
              <a:t>3</a:t>
            </a:r>
            <a:r>
              <a:rPr lang="fr-FR" baseline="30000" dirty="0"/>
              <a:t>e</a:t>
            </a:r>
            <a:r>
              <a:rPr lang="fr-FR" dirty="0"/>
              <a:t> </a:t>
            </a:r>
          </a:p>
        </p:txBody>
      </p:sp>
    </p:spTree>
    <p:extLst>
      <p:ext uri="{BB962C8B-B14F-4D97-AF65-F5344CB8AC3E}">
        <p14:creationId xmlns:p14="http://schemas.microsoft.com/office/powerpoint/2010/main" val="1611532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3962399" y="764117"/>
            <a:ext cx="7197726" cy="706362"/>
          </a:xfrm>
        </p:spPr>
        <p:txBody>
          <a:bodyPr>
            <a:normAutofit fontScale="90000"/>
          </a:bodyPr>
          <a:lstStyle/>
          <a:p>
            <a:r>
              <a:rPr lang="fr-FR" cap="none" dirty="0"/>
              <a:t>Présentation</a:t>
            </a:r>
          </a:p>
        </p:txBody>
      </p:sp>
      <p:sp>
        <p:nvSpPr>
          <p:cNvPr id="5" name="Sous-titre 4"/>
          <p:cNvSpPr>
            <a:spLocks noGrp="1"/>
          </p:cNvSpPr>
          <p:nvPr>
            <p:ph type="subTitle" idx="1"/>
          </p:nvPr>
        </p:nvSpPr>
        <p:spPr>
          <a:xfrm>
            <a:off x="1859280" y="1470478"/>
            <a:ext cx="9542145" cy="5387521"/>
          </a:xfrm>
        </p:spPr>
        <p:txBody>
          <a:bodyPr>
            <a:normAutofit fontScale="70000" lnSpcReduction="20000"/>
          </a:bodyPr>
          <a:lstStyle/>
          <a:p>
            <a:pPr>
              <a:lnSpc>
                <a:spcPct val="120000"/>
              </a:lnSpc>
              <a:spcAft>
                <a:spcPts val="300"/>
              </a:spcAft>
            </a:pPr>
            <a:endParaRPr lang="fr-FR" sz="1700" cap="none" dirty="0"/>
          </a:p>
          <a:p>
            <a:pPr>
              <a:lnSpc>
                <a:spcPct val="120000"/>
              </a:lnSpc>
              <a:spcAft>
                <a:spcPts val="300"/>
              </a:spcAft>
            </a:pPr>
            <a:r>
              <a:rPr lang="fr-FR" sz="1700" cap="none" dirty="0"/>
              <a:t>Si cela fait plusieurs années que des organismes interrogent les enjeux pédagogiques de l'intelligence artificielle (ex. : </a:t>
            </a:r>
            <a:r>
              <a:rPr lang="fr-FR" sz="1700" cap="none" dirty="0">
                <a:hlinkClick r:id="rId3"/>
              </a:rPr>
              <a:t>Consensus de Beijing</a:t>
            </a:r>
            <a:r>
              <a:rPr lang="fr-FR" sz="1700" cap="none" dirty="0"/>
              <a:t>, 2019 ; </a:t>
            </a:r>
            <a:r>
              <a:rPr lang="fr-FR" sz="1700" cap="none" dirty="0">
                <a:hlinkClick r:id="rId4"/>
              </a:rPr>
              <a:t>Commission européenne</a:t>
            </a:r>
            <a:r>
              <a:rPr lang="fr-FR" sz="1700" cap="none" dirty="0"/>
              <a:t>, 2022), le développement de ChatGPT courant 2023 donne une accélération et une illustration concrète de ces réflexions (ex. : </a:t>
            </a:r>
            <a:r>
              <a:rPr lang="fr-FR" sz="1700" cap="none" dirty="0">
                <a:hlinkClick r:id="rId5"/>
              </a:rPr>
              <a:t>UNESCO</a:t>
            </a:r>
            <a:r>
              <a:rPr lang="fr-FR" sz="1700" cap="none" dirty="0"/>
              <a:t>, 2023). Promesse de nouveaux enjeux pour la recherche et la pédagogie, l'intelligence artificielle générative est désormais entrée dans les pratiques de l'enseignement supérieur et de la recherche, tant du côté des étudiants que des enseignants-chercheurs ou des bibliothécaires. </a:t>
            </a:r>
          </a:p>
          <a:p>
            <a:pPr>
              <a:lnSpc>
                <a:spcPct val="120000"/>
              </a:lnSpc>
              <a:spcAft>
                <a:spcPts val="300"/>
              </a:spcAft>
            </a:pPr>
            <a:r>
              <a:rPr lang="fr-FR" sz="1700" cap="none" dirty="0"/>
              <a:t>Dans la lignée du récent rapport </a:t>
            </a:r>
            <a:r>
              <a:rPr lang="fr-FR" sz="1700" i="1" cap="none" dirty="0">
                <a:hlinkClick r:id="rId6"/>
              </a:rPr>
              <a:t>IA : notre ambition pour la France</a:t>
            </a:r>
            <a:r>
              <a:rPr lang="fr-FR" sz="1700" i="1" cap="none" dirty="0"/>
              <a:t> </a:t>
            </a:r>
            <a:r>
              <a:rPr lang="fr-FR" sz="1700" cap="none" dirty="0"/>
              <a:t>(03/2024) appelant à expérimenter et à développer la sensibilisation et la formation sur ces questions dans les formations d’enseignement supérieur, il convient d'interroger le positionnement du formateur dans l'accompagnement des usagers : comment apprendre à travailler avec l'IA générative ? Ces nouveaux outils sont-ils porteurs de nouvelles compétences ?</a:t>
            </a:r>
          </a:p>
          <a:p>
            <a:pPr>
              <a:lnSpc>
                <a:spcPct val="120000"/>
              </a:lnSpc>
              <a:spcAft>
                <a:spcPts val="300"/>
              </a:spcAft>
            </a:pPr>
            <a:r>
              <a:rPr lang="fr-FR" sz="1700" cap="none" dirty="0"/>
              <a:t>Cet atelier sera l'occasion de revenir sur le contexte actuel de l'IA générative, les outils existants et les bonnes pratiques. Mais ce sera surtout l'occasion d'échanger sur les moyens de se positionner comme formateur et d'accompagner au mieux les usagers.</a:t>
            </a:r>
          </a:p>
          <a:p>
            <a:pPr>
              <a:lnSpc>
                <a:spcPct val="120000"/>
              </a:lnSpc>
              <a:spcAft>
                <a:spcPts val="300"/>
              </a:spcAft>
            </a:pPr>
            <a:endParaRPr lang="fr-FR" sz="1700" cap="none" dirty="0"/>
          </a:p>
          <a:p>
            <a:pPr marL="3333750" indent="-285750" algn="l">
              <a:lnSpc>
                <a:spcPct val="120000"/>
              </a:lnSpc>
              <a:spcAft>
                <a:spcPts val="300"/>
              </a:spcAft>
              <a:buFont typeface="Arial" panose="020B0604020202020204" pitchFamily="34" charset="0"/>
              <a:buChar char="•"/>
            </a:pPr>
            <a:r>
              <a:rPr lang="fr-FR" sz="1700" cap="none" dirty="0"/>
              <a:t>Repères : contexte, état des lieux des usages, enjeux pédagogiques dans l’ESR</a:t>
            </a:r>
          </a:p>
          <a:p>
            <a:pPr marL="3333750" indent="-285750" algn="l">
              <a:lnSpc>
                <a:spcPct val="120000"/>
              </a:lnSpc>
              <a:spcAft>
                <a:spcPts val="300"/>
              </a:spcAft>
              <a:buFont typeface="Arial" panose="020B0604020202020204" pitchFamily="34" charset="0"/>
              <a:buChar char="•"/>
            </a:pPr>
            <a:r>
              <a:rPr lang="fr-FR" sz="1700" cap="none" dirty="0"/>
              <a:t>Utilisations possibles de l'IA générative pour le formateur</a:t>
            </a:r>
          </a:p>
          <a:p>
            <a:pPr marL="3333750" indent="-285750" algn="l">
              <a:lnSpc>
                <a:spcPct val="120000"/>
              </a:lnSpc>
              <a:spcAft>
                <a:spcPts val="300"/>
              </a:spcAft>
              <a:buFont typeface="Arial" panose="020B0604020202020204" pitchFamily="34" charset="0"/>
              <a:buChar char="•"/>
            </a:pPr>
            <a:r>
              <a:rPr lang="fr-FR" sz="1700" cap="none" dirty="0"/>
              <a:t>Travaux pratiques et analyse de cas d'usages pédagogiques et de ressources pour la formation des usagers de l'ESR (ex. : sensibilisation à l'IA, recherche documentaire)</a:t>
            </a:r>
          </a:p>
          <a:p>
            <a:pPr marL="3333750" indent="-285750" algn="l">
              <a:lnSpc>
                <a:spcPct val="120000"/>
              </a:lnSpc>
              <a:spcAft>
                <a:spcPts val="300"/>
              </a:spcAft>
              <a:buFont typeface="Arial" panose="020B0604020202020204" pitchFamily="34" charset="0"/>
              <a:buChar char="•"/>
            </a:pPr>
            <a:r>
              <a:rPr lang="fr-FR" sz="1700" cap="none" dirty="0"/>
              <a:t>Bonnes pratiques et messages à faire passer au prisme de l'intégrité académique</a:t>
            </a:r>
          </a:p>
          <a:p>
            <a:pPr marL="3333750" indent="-285750" algn="l">
              <a:lnSpc>
                <a:spcPct val="120000"/>
              </a:lnSpc>
              <a:spcAft>
                <a:spcPts val="300"/>
              </a:spcAft>
              <a:buFont typeface="Arial" panose="020B0604020202020204" pitchFamily="34" charset="0"/>
              <a:buChar char="•"/>
            </a:pPr>
            <a:r>
              <a:rPr lang="fr-FR" sz="1700" cap="none" dirty="0"/>
              <a:t>Echanges entre les participants sur leurs propres pratiques de formation</a:t>
            </a:r>
            <a:br>
              <a:rPr lang="fr-FR" sz="1700" cap="none" dirty="0"/>
            </a:br>
            <a:endParaRPr lang="fr-FR" sz="1700" cap="none" dirty="0"/>
          </a:p>
          <a:p>
            <a:pPr marL="87313">
              <a:lnSpc>
                <a:spcPct val="120000"/>
              </a:lnSpc>
              <a:spcAft>
                <a:spcPts val="0"/>
              </a:spcAft>
            </a:pPr>
            <a:r>
              <a:rPr lang="fr-FR" sz="3200" b="1" cap="none" dirty="0">
                <a:solidFill>
                  <a:srgbClr val="537FA6"/>
                </a:solidFill>
              </a:rPr>
              <a:t>PRÉSENCE DE COMMENTAIRES ET D’UNE BIBLIOGRAPHIE</a:t>
            </a:r>
          </a:p>
          <a:p>
            <a:pPr marL="87313">
              <a:lnSpc>
                <a:spcPct val="120000"/>
              </a:lnSpc>
              <a:spcAft>
                <a:spcPts val="0"/>
              </a:spcAft>
            </a:pPr>
            <a:r>
              <a:rPr lang="fr-FR" sz="1700" b="1" cap="none" dirty="0"/>
              <a:t>mise à jour la plus récente de ce support : </a:t>
            </a:r>
            <a:r>
              <a:rPr lang="fr-FR" sz="1700" b="1" cap="none" dirty="0">
                <a:solidFill>
                  <a:srgbClr val="FF0000"/>
                </a:solidFill>
                <a:hlinkClick r:id="rId7"/>
              </a:rPr>
              <a:t>https://urfist.chartes.psl.eu/ressources/former-les-usagers-l-heure-de-chatgpt-ia-et-competences-informationnelles-formation-de</a:t>
            </a:r>
            <a:r>
              <a:rPr lang="fr-FR" sz="1700" b="1" cap="none" dirty="0">
                <a:solidFill>
                  <a:srgbClr val="FF0000"/>
                </a:solidFill>
              </a:rPr>
              <a:t> </a:t>
            </a:r>
          </a:p>
          <a:p>
            <a:pPr marL="87313">
              <a:lnSpc>
                <a:spcPct val="120000"/>
              </a:lnSpc>
              <a:spcAft>
                <a:spcPts val="0"/>
              </a:spcAft>
            </a:pPr>
            <a:r>
              <a:rPr lang="fr-FR" sz="1700" b="1" cap="none" dirty="0"/>
              <a:t>ce support peut être complété par : </a:t>
            </a:r>
            <a:r>
              <a:rPr lang="fr-FR" sz="1700" b="1" i="1" u="sng" cap="none" dirty="0">
                <a:hlinkClick r:id="rId8"/>
              </a:rPr>
              <a:t>ChatGPT et les autres : recherche d’information et intelligence artificielle</a:t>
            </a:r>
            <a:endParaRPr lang="fr-FR" sz="1700" b="1" i="1" u="sng" cap="none" dirty="0"/>
          </a:p>
          <a:p>
            <a:pPr marL="901700">
              <a:lnSpc>
                <a:spcPct val="120000"/>
              </a:lnSpc>
              <a:spcAft>
                <a:spcPts val="300"/>
              </a:spcAft>
            </a:pPr>
            <a:r>
              <a:rPr lang="fr-FR" sz="1700" b="1" cap="none" dirty="0"/>
              <a:t>et </a:t>
            </a:r>
            <a:r>
              <a:rPr lang="fr-FR" sz="1700" b="1" i="1" u="sng" cap="none" dirty="0">
                <a:hlinkClick r:id="rId9"/>
              </a:rPr>
              <a:t>Au-delà de ChatGPT : recherche d’informations académiques et intelligence artificielle</a:t>
            </a:r>
            <a:endParaRPr lang="fr-FR" cap="none" dirty="0"/>
          </a:p>
        </p:txBody>
      </p:sp>
    </p:spTree>
    <p:extLst>
      <p:ext uri="{BB962C8B-B14F-4D97-AF65-F5344CB8AC3E}">
        <p14:creationId xmlns:p14="http://schemas.microsoft.com/office/powerpoint/2010/main" val="3912203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684D01B-387A-8A86-BB53-8DE32EAE94F6}"/>
              </a:ext>
            </a:extLst>
          </p:cNvPr>
          <p:cNvSpPr txBox="1"/>
          <p:nvPr/>
        </p:nvSpPr>
        <p:spPr>
          <a:xfrm>
            <a:off x="5461455" y="6493524"/>
            <a:ext cx="2303688" cy="246221"/>
          </a:xfrm>
          <a:prstGeom prst="rect">
            <a:avLst/>
          </a:prstGeom>
          <a:noFill/>
        </p:spPr>
        <p:txBody>
          <a:bodyPr wrap="square">
            <a:spAutoFit/>
          </a:bodyPr>
          <a:lstStyle/>
          <a:p>
            <a:r>
              <a:rPr lang="fr-FR" sz="1000" dirty="0">
                <a:hlinkClick r:id="rId3"/>
              </a:rPr>
              <a:t>Digital Education Council, 08/2024</a:t>
            </a:r>
            <a:endParaRPr lang="fr-FR" sz="1000" dirty="0"/>
          </a:p>
        </p:txBody>
      </p:sp>
      <p:pic>
        <p:nvPicPr>
          <p:cNvPr id="8" name="Image 7">
            <a:extLst>
              <a:ext uri="{FF2B5EF4-FFF2-40B4-BE49-F238E27FC236}">
                <a16:creationId xmlns:a16="http://schemas.microsoft.com/office/drawing/2014/main" id="{82B2CF2C-4E1B-16E5-3401-CA5BA4FEC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6439" y="946124"/>
            <a:ext cx="10034619" cy="5520088"/>
          </a:xfrm>
          <a:prstGeom prst="rect">
            <a:avLst/>
          </a:prstGeom>
        </p:spPr>
      </p:pic>
    </p:spTree>
    <p:extLst>
      <p:ext uri="{BB962C8B-B14F-4D97-AF65-F5344CB8AC3E}">
        <p14:creationId xmlns:p14="http://schemas.microsoft.com/office/powerpoint/2010/main" val="35367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C4C813E-71B9-A354-B587-BEE161BAF22F}"/>
              </a:ext>
            </a:extLst>
          </p:cNvPr>
          <p:cNvPicPr>
            <a:picLocks noChangeAspect="1"/>
          </p:cNvPicPr>
          <p:nvPr/>
        </p:nvPicPr>
        <p:blipFill>
          <a:blip r:embed="rId3"/>
          <a:stretch>
            <a:fillRect/>
          </a:stretch>
        </p:blipFill>
        <p:spPr>
          <a:xfrm>
            <a:off x="2111942" y="1008625"/>
            <a:ext cx="7968115" cy="5124867"/>
          </a:xfrm>
          <a:prstGeom prst="rect">
            <a:avLst/>
          </a:prstGeom>
        </p:spPr>
      </p:pic>
      <p:sp>
        <p:nvSpPr>
          <p:cNvPr id="6" name="Rectangle 5">
            <a:extLst>
              <a:ext uri="{FF2B5EF4-FFF2-40B4-BE49-F238E27FC236}">
                <a16:creationId xmlns:a16="http://schemas.microsoft.com/office/drawing/2014/main" id="{DA155F62-AFC3-6444-26A8-D897A5E685F9}"/>
              </a:ext>
            </a:extLst>
          </p:cNvPr>
          <p:cNvSpPr/>
          <p:nvPr/>
        </p:nvSpPr>
        <p:spPr>
          <a:xfrm>
            <a:off x="5209773" y="6133492"/>
            <a:ext cx="6096000" cy="246221"/>
          </a:xfrm>
          <a:prstGeom prst="rect">
            <a:avLst/>
          </a:prstGeom>
        </p:spPr>
        <p:txBody>
          <a:bodyPr>
            <a:spAutoFit/>
          </a:bodyPr>
          <a:lstStyle/>
          <a:p>
            <a:r>
              <a:rPr lang="fr-FR" sz="1000" dirty="0">
                <a:hlinkClick r:id="rId4"/>
              </a:rPr>
              <a:t>D. </a:t>
            </a:r>
            <a:r>
              <a:rPr lang="fr-FR" sz="1000" dirty="0" err="1">
                <a:hlinkClick r:id="rId4"/>
              </a:rPr>
              <a:t>Lerinckx</a:t>
            </a:r>
            <a:r>
              <a:rPr lang="fr-FR" sz="1000" dirty="0">
                <a:hlinkClick r:id="rId4"/>
              </a:rPr>
              <a:t> et ULB, 2024</a:t>
            </a:r>
            <a:endParaRPr lang="fr-FR" sz="1000" dirty="0"/>
          </a:p>
        </p:txBody>
      </p:sp>
    </p:spTree>
    <p:extLst>
      <p:ext uri="{BB962C8B-B14F-4D97-AF65-F5344CB8AC3E}">
        <p14:creationId xmlns:p14="http://schemas.microsoft.com/office/powerpoint/2010/main" val="3842417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684D01B-387A-8A86-BB53-8DE32EAE94F6}"/>
              </a:ext>
            </a:extLst>
          </p:cNvPr>
          <p:cNvSpPr txBox="1"/>
          <p:nvPr/>
        </p:nvSpPr>
        <p:spPr>
          <a:xfrm>
            <a:off x="5185684" y="6406439"/>
            <a:ext cx="2303688" cy="246221"/>
          </a:xfrm>
          <a:prstGeom prst="rect">
            <a:avLst/>
          </a:prstGeom>
          <a:noFill/>
        </p:spPr>
        <p:txBody>
          <a:bodyPr wrap="square">
            <a:spAutoFit/>
          </a:bodyPr>
          <a:lstStyle/>
          <a:p>
            <a:r>
              <a:rPr lang="fr-FR" sz="1000" dirty="0">
                <a:hlinkClick r:id="rId3"/>
              </a:rPr>
              <a:t>Digital Education Council, 08/2024</a:t>
            </a:r>
            <a:endParaRPr lang="fr-FR" sz="1000" dirty="0"/>
          </a:p>
        </p:txBody>
      </p:sp>
      <p:pic>
        <p:nvPicPr>
          <p:cNvPr id="3" name="Image 2">
            <a:extLst>
              <a:ext uri="{FF2B5EF4-FFF2-40B4-BE49-F238E27FC236}">
                <a16:creationId xmlns:a16="http://schemas.microsoft.com/office/drawing/2014/main" id="{9BD863F9-AE31-2336-14BC-8E6E567F30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552" y="655912"/>
            <a:ext cx="9865594" cy="5546175"/>
          </a:xfrm>
          <a:prstGeom prst="rect">
            <a:avLst/>
          </a:prstGeom>
        </p:spPr>
      </p:pic>
      <p:pic>
        <p:nvPicPr>
          <p:cNvPr id="5" name="Graphique 4" descr="Toque d'étudiant">
            <a:extLst>
              <a:ext uri="{FF2B5EF4-FFF2-40B4-BE49-F238E27FC236}">
                <a16:creationId xmlns:a16="http://schemas.microsoft.com/office/drawing/2014/main" id="{01A7BCBA-8DE0-4EDF-04D5-1A4E6AC36B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2967404"/>
            <a:ext cx="1388696" cy="1388696"/>
          </a:xfrm>
          <a:prstGeom prst="rect">
            <a:avLst/>
          </a:prstGeom>
        </p:spPr>
      </p:pic>
      <p:pic>
        <p:nvPicPr>
          <p:cNvPr id="6" name="Graphique 5" descr="Employé(e) de bureau">
            <a:extLst>
              <a:ext uri="{FF2B5EF4-FFF2-40B4-BE49-F238E27FC236}">
                <a16:creationId xmlns:a16="http://schemas.microsoft.com/office/drawing/2014/main" id="{FCF438FE-D305-17E2-7CB5-049AC9EAEC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28797" y="2967404"/>
            <a:ext cx="1163203" cy="1163203"/>
          </a:xfrm>
          <a:prstGeom prst="rect">
            <a:avLst/>
          </a:prstGeom>
        </p:spPr>
      </p:pic>
    </p:spTree>
    <p:extLst>
      <p:ext uri="{BB962C8B-B14F-4D97-AF65-F5344CB8AC3E}">
        <p14:creationId xmlns:p14="http://schemas.microsoft.com/office/powerpoint/2010/main" val="23025310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FB8F13E-A69B-485D-AD31-DDC1659E91B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0668" y="209452"/>
            <a:ext cx="4556271" cy="6439095"/>
          </a:xfrm>
          <a:prstGeom prst="rect">
            <a:avLst/>
          </a:prstGeom>
        </p:spPr>
      </p:pic>
      <p:pic>
        <p:nvPicPr>
          <p:cNvPr id="5" name="Image 4">
            <a:extLst>
              <a:ext uri="{FF2B5EF4-FFF2-40B4-BE49-F238E27FC236}">
                <a16:creationId xmlns:a16="http://schemas.microsoft.com/office/drawing/2014/main" id="{48CF4632-043C-4D21-88BE-1386347854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3338" y="3428999"/>
            <a:ext cx="6512394" cy="1434661"/>
          </a:xfrm>
          <a:prstGeom prst="rect">
            <a:avLst/>
          </a:prstGeom>
          <a:effectLst>
            <a:outerShdw blurRad="292100" dist="139700" dir="2700000" algn="ctr" rotWithShape="0">
              <a:srgbClr val="000000">
                <a:alpha val="65000"/>
              </a:srgbClr>
            </a:outerShdw>
          </a:effectLst>
        </p:spPr>
      </p:pic>
      <p:pic>
        <p:nvPicPr>
          <p:cNvPr id="6" name="Image 5">
            <a:extLst>
              <a:ext uri="{FF2B5EF4-FFF2-40B4-BE49-F238E27FC236}">
                <a16:creationId xmlns:a16="http://schemas.microsoft.com/office/drawing/2014/main" id="{EFC34EFE-919B-412E-AAFB-7A523D733C9E}"/>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493339" y="4965354"/>
            <a:ext cx="6512393" cy="1222907"/>
          </a:xfrm>
          <a:prstGeom prst="rect">
            <a:avLst/>
          </a:prstGeom>
          <a:effectLst>
            <a:outerShdw blurRad="292100" dist="139700" dir="2700000" algn="ctr" rotWithShape="0">
              <a:srgbClr val="000000">
                <a:alpha val="65000"/>
              </a:srgbClr>
            </a:outerShdw>
          </a:effectLst>
        </p:spPr>
      </p:pic>
      <p:sp>
        <p:nvSpPr>
          <p:cNvPr id="7" name="Rectangle 6">
            <a:extLst>
              <a:ext uri="{FF2B5EF4-FFF2-40B4-BE49-F238E27FC236}">
                <a16:creationId xmlns:a16="http://schemas.microsoft.com/office/drawing/2014/main" id="{E0B9CA17-6B24-42CB-9AF9-E7FE52A7BA3E}"/>
              </a:ext>
            </a:extLst>
          </p:cNvPr>
          <p:cNvSpPr/>
          <p:nvPr/>
        </p:nvSpPr>
        <p:spPr>
          <a:xfrm>
            <a:off x="3064003" y="6642556"/>
            <a:ext cx="609600" cy="215444"/>
          </a:xfrm>
          <a:prstGeom prst="rect">
            <a:avLst/>
          </a:prstGeom>
        </p:spPr>
        <p:txBody>
          <a:bodyPr wrap="square">
            <a:spAutoFit/>
          </a:bodyPr>
          <a:lstStyle/>
          <a:p>
            <a:r>
              <a:rPr lang="fr-FR" sz="800" dirty="0">
                <a:hlinkClick r:id="rId6"/>
              </a:rPr>
              <a:t>source</a:t>
            </a:r>
            <a:endParaRPr lang="fr-FR" sz="800" dirty="0"/>
          </a:p>
        </p:txBody>
      </p:sp>
    </p:spTree>
    <p:extLst>
      <p:ext uri="{BB962C8B-B14F-4D97-AF65-F5344CB8AC3E}">
        <p14:creationId xmlns:p14="http://schemas.microsoft.com/office/powerpoint/2010/main" val="4103658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2F4F168-FD31-4203-A863-55CE34BF8AEA}"/>
              </a:ext>
            </a:extLst>
          </p:cNvPr>
          <p:cNvSpPr/>
          <p:nvPr/>
        </p:nvSpPr>
        <p:spPr>
          <a:xfrm>
            <a:off x="4038600" y="2852350"/>
            <a:ext cx="7486650" cy="907941"/>
          </a:xfrm>
          <a:prstGeom prst="rect">
            <a:avLst/>
          </a:prstGeom>
        </p:spPr>
        <p:txBody>
          <a:bodyPr wrap="square">
            <a:spAutoFit/>
          </a:bodyPr>
          <a:lstStyle/>
          <a:p>
            <a:pPr marL="165100" marR="0" lvl="1" indent="-171450" algn="l" defTabSz="457200" rtl="0" eaLnBrk="1" fontAlgn="auto" latinLnBrk="0" hangingPunct="1">
              <a:lnSpc>
                <a:spcPct val="100000"/>
              </a:lnSpc>
              <a:spcBef>
                <a:spcPts val="0"/>
              </a:spcBef>
              <a:spcAft>
                <a:spcPts val="300"/>
              </a:spcAft>
              <a:buClrTx/>
              <a:buSzTx/>
              <a:buFontTx/>
              <a:buChar char="-"/>
              <a:tabLst/>
              <a:defRPr/>
            </a:pPr>
            <a:r>
              <a:rPr kumimoji="0" lang="fr-FR" sz="2000" b="1" i="0" u="none" strike="noStrike" kern="1200" cap="none" spc="0" normalizeH="0" baseline="0" noProof="0" dirty="0">
                <a:ln>
                  <a:noFill/>
                </a:ln>
                <a:solidFill>
                  <a:srgbClr val="537FA6"/>
                </a:solidFill>
                <a:effectLst/>
                <a:uLnTx/>
                <a:uFillTx/>
                <a:latin typeface="Calibri" panose="020F0502020204030204"/>
                <a:ea typeface="+mn-ea"/>
                <a:cs typeface="+mn-cs"/>
              </a:rPr>
              <a:t>un usage inégal entre les étudiants et les enseignants</a:t>
            </a:r>
            <a:endPar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622300" marR="0" lvl="2" indent="-171450" algn="l" defTabSz="457200" rtl="0" eaLnBrk="1" fontAlgn="auto" latinLnBrk="0" hangingPunct="1">
              <a:lnSpc>
                <a:spcPct val="100000"/>
              </a:lnSpc>
              <a:spcBef>
                <a:spcPts val="0"/>
              </a:spcBef>
              <a:spcAft>
                <a:spcPts val="0"/>
              </a:spcAft>
              <a:buClrTx/>
              <a:buSzTx/>
              <a:buFontTx/>
              <a:buChar char="-"/>
              <a:tabLst/>
              <a:defRPr/>
            </a:pPr>
            <a:endPar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908050" marR="0" lvl="3" indent="0" algn="r" defTabSz="4572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dirty="0">
              <a:ln>
                <a:noFill/>
              </a:ln>
              <a:solidFill>
                <a:prstClr val="white"/>
              </a:solidFill>
              <a:effectLst/>
              <a:uLnTx/>
              <a:uFillTx/>
              <a:latin typeface="Calibri" panose="020F0502020204030204"/>
              <a:ea typeface="+mn-ea"/>
              <a:cs typeface="+mn-cs"/>
              <a:hlinkClick r:id="rId3"/>
            </a:endParaRPr>
          </a:p>
        </p:txBody>
      </p:sp>
      <p:pic>
        <p:nvPicPr>
          <p:cNvPr id="3" name="Graphique 2" descr="Toque d'étudiant">
            <a:extLst>
              <a:ext uri="{FF2B5EF4-FFF2-40B4-BE49-F238E27FC236}">
                <a16:creationId xmlns:a16="http://schemas.microsoft.com/office/drawing/2014/main" id="{BB0BC838-E6EA-49E0-BC62-8C873E853A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74800" y="2852350"/>
            <a:ext cx="1485900" cy="1485900"/>
          </a:xfrm>
          <a:prstGeom prst="rect">
            <a:avLst/>
          </a:prstGeom>
        </p:spPr>
      </p:pic>
      <p:pic>
        <p:nvPicPr>
          <p:cNvPr id="4" name="Image 3">
            <a:extLst>
              <a:ext uri="{FF2B5EF4-FFF2-40B4-BE49-F238E27FC236}">
                <a16:creationId xmlns:a16="http://schemas.microsoft.com/office/drawing/2014/main" id="{9F27EB78-F0AE-5129-8E68-D7C31D97BD7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48250" y="3385964"/>
            <a:ext cx="6477000" cy="3256592"/>
          </a:xfrm>
          <a:prstGeom prst="rect">
            <a:avLst/>
          </a:prstGeom>
        </p:spPr>
      </p:pic>
      <p:sp>
        <p:nvSpPr>
          <p:cNvPr id="6" name="ZoneTexte 5">
            <a:extLst>
              <a:ext uri="{FF2B5EF4-FFF2-40B4-BE49-F238E27FC236}">
                <a16:creationId xmlns:a16="http://schemas.microsoft.com/office/drawing/2014/main" id="{1008C3A1-4E0F-C10F-E8DA-8DA0435EEF09}"/>
              </a:ext>
            </a:extLst>
          </p:cNvPr>
          <p:cNvSpPr txBox="1"/>
          <p:nvPr/>
        </p:nvSpPr>
        <p:spPr>
          <a:xfrm>
            <a:off x="10362692" y="6611779"/>
            <a:ext cx="1485900" cy="246221"/>
          </a:xfrm>
          <a:prstGeom prst="rect">
            <a:avLst/>
          </a:prstGeom>
          <a:noFill/>
        </p:spPr>
        <p:txBody>
          <a:bodyPr wrap="square">
            <a:spAutoFit/>
          </a:bodyPr>
          <a:lstStyle/>
          <a:p>
            <a:r>
              <a:rPr lang="fr-FR" sz="1000" dirty="0" err="1">
                <a:hlinkClick r:id="rId7"/>
              </a:rPr>
              <a:t>Tyton</a:t>
            </a:r>
            <a:r>
              <a:rPr lang="fr-FR" sz="1000" dirty="0">
                <a:hlinkClick r:id="rId7"/>
              </a:rPr>
              <a:t> </a:t>
            </a:r>
            <a:r>
              <a:rPr lang="fr-FR" sz="1000" dirty="0" err="1">
                <a:hlinkClick r:id="rId7"/>
              </a:rPr>
              <a:t>Partners</a:t>
            </a:r>
            <a:r>
              <a:rPr lang="fr-FR" sz="1000" dirty="0">
                <a:hlinkClick r:id="rId7"/>
              </a:rPr>
              <a:t>, 2023</a:t>
            </a:r>
            <a:endParaRPr lang="fr-FR" sz="1000" dirty="0"/>
          </a:p>
        </p:txBody>
      </p:sp>
    </p:spTree>
    <p:extLst>
      <p:ext uri="{BB962C8B-B14F-4D97-AF65-F5344CB8AC3E}">
        <p14:creationId xmlns:p14="http://schemas.microsoft.com/office/powerpoint/2010/main" val="6465657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3918DDEE-8FB0-4694-A8D7-C9F8EA120EBC}"/>
              </a:ext>
            </a:extLst>
          </p:cNvPr>
          <p:cNvSpPr txBox="1"/>
          <p:nvPr/>
        </p:nvSpPr>
        <p:spPr>
          <a:xfrm>
            <a:off x="10334173" y="1504200"/>
            <a:ext cx="914400" cy="338554"/>
          </a:xfrm>
          <a:prstGeom prst="rect">
            <a:avLst/>
          </a:prstGeom>
          <a:noFill/>
        </p:spPr>
        <p:txBody>
          <a:bodyPr wrap="square" rtlCol="0">
            <a:spAutoFit/>
          </a:bodyPr>
          <a:lstStyle/>
          <a:p>
            <a:pPr algn="ctr"/>
            <a:r>
              <a:rPr lang="fr-FR" sz="1600" dirty="0"/>
              <a:t>2020</a:t>
            </a:r>
          </a:p>
        </p:txBody>
      </p:sp>
      <p:sp>
        <p:nvSpPr>
          <p:cNvPr id="15" name="Rectangle 14">
            <a:extLst>
              <a:ext uri="{FF2B5EF4-FFF2-40B4-BE49-F238E27FC236}">
                <a16:creationId xmlns:a16="http://schemas.microsoft.com/office/drawing/2014/main" id="{2F13BF2C-25EA-48E0-89BE-3BFE56417C85}"/>
              </a:ext>
            </a:extLst>
          </p:cNvPr>
          <p:cNvSpPr/>
          <p:nvPr/>
        </p:nvSpPr>
        <p:spPr>
          <a:xfrm>
            <a:off x="1582073" y="1515129"/>
            <a:ext cx="9735346" cy="5079017"/>
          </a:xfrm>
          <a:prstGeom prst="rect">
            <a:avLst/>
          </a:prstGeom>
          <a:solidFill>
            <a:schemeClr val="accent1"/>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A141D607-B398-4797-917F-7976B733F9A1}"/>
              </a:ext>
            </a:extLst>
          </p:cNvPr>
          <p:cNvSpPr/>
          <p:nvPr/>
        </p:nvSpPr>
        <p:spPr>
          <a:xfrm>
            <a:off x="2953673" y="1511339"/>
            <a:ext cx="8552526" cy="3676685"/>
          </a:xfrm>
          <a:custGeom>
            <a:avLst/>
            <a:gdLst>
              <a:gd name="connsiteX0" fmla="*/ 0 w 7290356"/>
              <a:gd name="connsiteY0" fmla="*/ 621688 h 3730052"/>
              <a:gd name="connsiteX1" fmla="*/ 621688 w 7290356"/>
              <a:gd name="connsiteY1" fmla="*/ 0 h 3730052"/>
              <a:gd name="connsiteX2" fmla="*/ 6668668 w 7290356"/>
              <a:gd name="connsiteY2" fmla="*/ 0 h 3730052"/>
              <a:gd name="connsiteX3" fmla="*/ 7290356 w 7290356"/>
              <a:gd name="connsiteY3" fmla="*/ 621688 h 3730052"/>
              <a:gd name="connsiteX4" fmla="*/ 7290356 w 7290356"/>
              <a:gd name="connsiteY4" fmla="*/ 3108364 h 3730052"/>
              <a:gd name="connsiteX5" fmla="*/ 6668668 w 7290356"/>
              <a:gd name="connsiteY5" fmla="*/ 3730052 h 3730052"/>
              <a:gd name="connsiteX6" fmla="*/ 621688 w 7290356"/>
              <a:gd name="connsiteY6" fmla="*/ 3730052 h 3730052"/>
              <a:gd name="connsiteX7" fmla="*/ 0 w 7290356"/>
              <a:gd name="connsiteY7" fmla="*/ 3108364 h 3730052"/>
              <a:gd name="connsiteX8" fmla="*/ 0 w 7290356"/>
              <a:gd name="connsiteY8" fmla="*/ 621688 h 3730052"/>
              <a:gd name="connsiteX0" fmla="*/ 9198 w 7299554"/>
              <a:gd name="connsiteY0" fmla="*/ 636202 h 3744566"/>
              <a:gd name="connsiteX1" fmla="*/ 268028 w 7299554"/>
              <a:gd name="connsiteY1" fmla="*/ 0 h 3744566"/>
              <a:gd name="connsiteX2" fmla="*/ 6677866 w 7299554"/>
              <a:gd name="connsiteY2" fmla="*/ 14514 h 3744566"/>
              <a:gd name="connsiteX3" fmla="*/ 7299554 w 7299554"/>
              <a:gd name="connsiteY3" fmla="*/ 636202 h 3744566"/>
              <a:gd name="connsiteX4" fmla="*/ 7299554 w 7299554"/>
              <a:gd name="connsiteY4" fmla="*/ 3122878 h 3744566"/>
              <a:gd name="connsiteX5" fmla="*/ 6677866 w 7299554"/>
              <a:gd name="connsiteY5" fmla="*/ 3744566 h 3744566"/>
              <a:gd name="connsiteX6" fmla="*/ 630886 w 7299554"/>
              <a:gd name="connsiteY6" fmla="*/ 3744566 h 3744566"/>
              <a:gd name="connsiteX7" fmla="*/ 9198 w 7299554"/>
              <a:gd name="connsiteY7" fmla="*/ 3122878 h 3744566"/>
              <a:gd name="connsiteX8" fmla="*/ 9198 w 7299554"/>
              <a:gd name="connsiteY8" fmla="*/ 636202 h 3744566"/>
              <a:gd name="connsiteX0" fmla="*/ 9198 w 7328902"/>
              <a:gd name="connsiteY0" fmla="*/ 636202 h 3744566"/>
              <a:gd name="connsiteX1" fmla="*/ 268028 w 7328902"/>
              <a:gd name="connsiteY1" fmla="*/ 0 h 3744566"/>
              <a:gd name="connsiteX2" fmla="*/ 7098780 w 7328902"/>
              <a:gd name="connsiteY2" fmla="*/ 29028 h 3744566"/>
              <a:gd name="connsiteX3" fmla="*/ 7299554 w 7328902"/>
              <a:gd name="connsiteY3" fmla="*/ 636202 h 3744566"/>
              <a:gd name="connsiteX4" fmla="*/ 7299554 w 7328902"/>
              <a:gd name="connsiteY4" fmla="*/ 3122878 h 3744566"/>
              <a:gd name="connsiteX5" fmla="*/ 6677866 w 7328902"/>
              <a:gd name="connsiteY5" fmla="*/ 3744566 h 3744566"/>
              <a:gd name="connsiteX6" fmla="*/ 630886 w 7328902"/>
              <a:gd name="connsiteY6" fmla="*/ 3744566 h 3744566"/>
              <a:gd name="connsiteX7" fmla="*/ 9198 w 7328902"/>
              <a:gd name="connsiteY7" fmla="*/ 3122878 h 3744566"/>
              <a:gd name="connsiteX8" fmla="*/ 9198 w 7328902"/>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6677866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7055238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17995 w 7321604"/>
              <a:gd name="connsiteY0" fmla="*/ 636202 h 3744566"/>
              <a:gd name="connsiteX1" fmla="*/ 247797 w 7321604"/>
              <a:gd name="connsiteY1" fmla="*/ 0 h 3744566"/>
              <a:gd name="connsiteX2" fmla="*/ 7064034 w 7321604"/>
              <a:gd name="connsiteY2" fmla="*/ 29028 h 3744566"/>
              <a:gd name="connsiteX3" fmla="*/ 7308351 w 7321604"/>
              <a:gd name="connsiteY3" fmla="*/ 636202 h 3744566"/>
              <a:gd name="connsiteX4" fmla="*/ 7308351 w 7321604"/>
              <a:gd name="connsiteY4" fmla="*/ 3122878 h 3744566"/>
              <a:gd name="connsiteX5" fmla="*/ 7064035 w 7321604"/>
              <a:gd name="connsiteY5" fmla="*/ 3744566 h 3744566"/>
              <a:gd name="connsiteX6" fmla="*/ 639683 w 7321604"/>
              <a:gd name="connsiteY6" fmla="*/ 3744566 h 3744566"/>
              <a:gd name="connsiteX7" fmla="*/ 17995 w 7321604"/>
              <a:gd name="connsiteY7" fmla="*/ 3122878 h 3744566"/>
              <a:gd name="connsiteX8" fmla="*/ 17995 w 7321604"/>
              <a:gd name="connsiteY8" fmla="*/ 636202 h 37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1604" h="3744566">
                <a:moveTo>
                  <a:pt x="17995" y="636202"/>
                </a:moveTo>
                <a:cubicBezTo>
                  <a:pt x="17995" y="292853"/>
                  <a:pt x="-95552" y="0"/>
                  <a:pt x="247797" y="0"/>
                </a:cubicBezTo>
                <a:lnTo>
                  <a:pt x="7064034" y="29028"/>
                </a:lnTo>
                <a:cubicBezTo>
                  <a:pt x="7407383" y="29028"/>
                  <a:pt x="7308351" y="292853"/>
                  <a:pt x="7308351" y="636202"/>
                </a:cubicBezTo>
                <a:lnTo>
                  <a:pt x="7308351" y="3122878"/>
                </a:lnTo>
                <a:cubicBezTo>
                  <a:pt x="7308351" y="3466227"/>
                  <a:pt x="7407384" y="3744566"/>
                  <a:pt x="7064035" y="3744566"/>
                </a:cubicBezTo>
                <a:lnTo>
                  <a:pt x="639683" y="3744566"/>
                </a:lnTo>
                <a:cubicBezTo>
                  <a:pt x="296334" y="3744566"/>
                  <a:pt x="17995" y="3466227"/>
                  <a:pt x="17995" y="3122878"/>
                </a:cubicBezTo>
                <a:lnTo>
                  <a:pt x="17995" y="636202"/>
                </a:lnTo>
                <a:close/>
              </a:path>
            </a:pathLst>
          </a:custGeom>
          <a:solidFill>
            <a:srgbClr val="6E9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 coins arrondis 15">
            <a:extLst>
              <a:ext uri="{FF2B5EF4-FFF2-40B4-BE49-F238E27FC236}">
                <a16:creationId xmlns:a16="http://schemas.microsoft.com/office/drawing/2014/main" id="{14AB7D10-9855-491F-99E8-3F3D0CFFA9D2}"/>
              </a:ext>
            </a:extLst>
          </p:cNvPr>
          <p:cNvSpPr/>
          <p:nvPr/>
        </p:nvSpPr>
        <p:spPr>
          <a:xfrm>
            <a:off x="6281910" y="1510887"/>
            <a:ext cx="5224289" cy="2421212"/>
          </a:xfrm>
          <a:custGeom>
            <a:avLst/>
            <a:gdLst>
              <a:gd name="connsiteX0" fmla="*/ 0 w 7290356"/>
              <a:gd name="connsiteY0" fmla="*/ 621688 h 3730052"/>
              <a:gd name="connsiteX1" fmla="*/ 621688 w 7290356"/>
              <a:gd name="connsiteY1" fmla="*/ 0 h 3730052"/>
              <a:gd name="connsiteX2" fmla="*/ 6668668 w 7290356"/>
              <a:gd name="connsiteY2" fmla="*/ 0 h 3730052"/>
              <a:gd name="connsiteX3" fmla="*/ 7290356 w 7290356"/>
              <a:gd name="connsiteY3" fmla="*/ 621688 h 3730052"/>
              <a:gd name="connsiteX4" fmla="*/ 7290356 w 7290356"/>
              <a:gd name="connsiteY4" fmla="*/ 3108364 h 3730052"/>
              <a:gd name="connsiteX5" fmla="*/ 6668668 w 7290356"/>
              <a:gd name="connsiteY5" fmla="*/ 3730052 h 3730052"/>
              <a:gd name="connsiteX6" fmla="*/ 621688 w 7290356"/>
              <a:gd name="connsiteY6" fmla="*/ 3730052 h 3730052"/>
              <a:gd name="connsiteX7" fmla="*/ 0 w 7290356"/>
              <a:gd name="connsiteY7" fmla="*/ 3108364 h 3730052"/>
              <a:gd name="connsiteX8" fmla="*/ 0 w 7290356"/>
              <a:gd name="connsiteY8" fmla="*/ 621688 h 3730052"/>
              <a:gd name="connsiteX0" fmla="*/ 9198 w 7299554"/>
              <a:gd name="connsiteY0" fmla="*/ 636202 h 3744566"/>
              <a:gd name="connsiteX1" fmla="*/ 268028 w 7299554"/>
              <a:gd name="connsiteY1" fmla="*/ 0 h 3744566"/>
              <a:gd name="connsiteX2" fmla="*/ 6677866 w 7299554"/>
              <a:gd name="connsiteY2" fmla="*/ 14514 h 3744566"/>
              <a:gd name="connsiteX3" fmla="*/ 7299554 w 7299554"/>
              <a:gd name="connsiteY3" fmla="*/ 636202 h 3744566"/>
              <a:gd name="connsiteX4" fmla="*/ 7299554 w 7299554"/>
              <a:gd name="connsiteY4" fmla="*/ 3122878 h 3744566"/>
              <a:gd name="connsiteX5" fmla="*/ 6677866 w 7299554"/>
              <a:gd name="connsiteY5" fmla="*/ 3744566 h 3744566"/>
              <a:gd name="connsiteX6" fmla="*/ 630886 w 7299554"/>
              <a:gd name="connsiteY6" fmla="*/ 3744566 h 3744566"/>
              <a:gd name="connsiteX7" fmla="*/ 9198 w 7299554"/>
              <a:gd name="connsiteY7" fmla="*/ 3122878 h 3744566"/>
              <a:gd name="connsiteX8" fmla="*/ 9198 w 7299554"/>
              <a:gd name="connsiteY8" fmla="*/ 636202 h 3744566"/>
              <a:gd name="connsiteX0" fmla="*/ 9198 w 7328902"/>
              <a:gd name="connsiteY0" fmla="*/ 636202 h 3744566"/>
              <a:gd name="connsiteX1" fmla="*/ 268028 w 7328902"/>
              <a:gd name="connsiteY1" fmla="*/ 0 h 3744566"/>
              <a:gd name="connsiteX2" fmla="*/ 7098780 w 7328902"/>
              <a:gd name="connsiteY2" fmla="*/ 29028 h 3744566"/>
              <a:gd name="connsiteX3" fmla="*/ 7299554 w 7328902"/>
              <a:gd name="connsiteY3" fmla="*/ 636202 h 3744566"/>
              <a:gd name="connsiteX4" fmla="*/ 7299554 w 7328902"/>
              <a:gd name="connsiteY4" fmla="*/ 3122878 h 3744566"/>
              <a:gd name="connsiteX5" fmla="*/ 6677866 w 7328902"/>
              <a:gd name="connsiteY5" fmla="*/ 3744566 h 3744566"/>
              <a:gd name="connsiteX6" fmla="*/ 630886 w 7328902"/>
              <a:gd name="connsiteY6" fmla="*/ 3744566 h 3744566"/>
              <a:gd name="connsiteX7" fmla="*/ 9198 w 7328902"/>
              <a:gd name="connsiteY7" fmla="*/ 3122878 h 3744566"/>
              <a:gd name="connsiteX8" fmla="*/ 9198 w 7328902"/>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6677866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7055238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17995 w 7321604"/>
              <a:gd name="connsiteY0" fmla="*/ 636202 h 3744566"/>
              <a:gd name="connsiteX1" fmla="*/ 247797 w 7321604"/>
              <a:gd name="connsiteY1" fmla="*/ 0 h 3744566"/>
              <a:gd name="connsiteX2" fmla="*/ 7064034 w 7321604"/>
              <a:gd name="connsiteY2" fmla="*/ 29028 h 3744566"/>
              <a:gd name="connsiteX3" fmla="*/ 7308351 w 7321604"/>
              <a:gd name="connsiteY3" fmla="*/ 636202 h 3744566"/>
              <a:gd name="connsiteX4" fmla="*/ 7308351 w 7321604"/>
              <a:gd name="connsiteY4" fmla="*/ 3122878 h 3744566"/>
              <a:gd name="connsiteX5" fmla="*/ 7064035 w 7321604"/>
              <a:gd name="connsiteY5" fmla="*/ 3744566 h 3744566"/>
              <a:gd name="connsiteX6" fmla="*/ 639683 w 7321604"/>
              <a:gd name="connsiteY6" fmla="*/ 3744566 h 3744566"/>
              <a:gd name="connsiteX7" fmla="*/ 17995 w 7321604"/>
              <a:gd name="connsiteY7" fmla="*/ 3122878 h 3744566"/>
              <a:gd name="connsiteX8" fmla="*/ 17995 w 7321604"/>
              <a:gd name="connsiteY8" fmla="*/ 636202 h 37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1604" h="3744566">
                <a:moveTo>
                  <a:pt x="17995" y="636202"/>
                </a:moveTo>
                <a:cubicBezTo>
                  <a:pt x="17995" y="292853"/>
                  <a:pt x="-95552" y="0"/>
                  <a:pt x="247797" y="0"/>
                </a:cubicBezTo>
                <a:lnTo>
                  <a:pt x="7064034" y="29028"/>
                </a:lnTo>
                <a:cubicBezTo>
                  <a:pt x="7407383" y="29028"/>
                  <a:pt x="7308351" y="292853"/>
                  <a:pt x="7308351" y="636202"/>
                </a:cubicBezTo>
                <a:lnTo>
                  <a:pt x="7308351" y="3122878"/>
                </a:lnTo>
                <a:cubicBezTo>
                  <a:pt x="7308351" y="3466227"/>
                  <a:pt x="7407384" y="3744566"/>
                  <a:pt x="7064035" y="3744566"/>
                </a:cubicBezTo>
                <a:lnTo>
                  <a:pt x="639683" y="3744566"/>
                </a:lnTo>
                <a:cubicBezTo>
                  <a:pt x="296334" y="3744566"/>
                  <a:pt x="17995" y="3466227"/>
                  <a:pt x="17995" y="3122878"/>
                </a:cubicBezTo>
                <a:lnTo>
                  <a:pt x="17995" y="636202"/>
                </a:lnTo>
                <a:close/>
              </a:path>
            </a:pathLst>
          </a:custGeom>
          <a:solidFill>
            <a:srgbClr val="AEC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8B39EABD-F568-4299-A15C-463E8CFCF8DE}"/>
              </a:ext>
            </a:extLst>
          </p:cNvPr>
          <p:cNvSpPr/>
          <p:nvPr/>
        </p:nvSpPr>
        <p:spPr>
          <a:xfrm>
            <a:off x="11248573" y="1074177"/>
            <a:ext cx="348341" cy="5259947"/>
          </a:xfrm>
          <a:prstGeom prst="rect">
            <a:avLst/>
          </a:prstGeom>
          <a:solidFill>
            <a:schemeClr val="bg1">
              <a:lumMod val="95000"/>
              <a:lumOff val="5000"/>
            </a:schemeClr>
          </a:soli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17133474-4071-480D-8010-241494CA91AE}"/>
              </a:ext>
            </a:extLst>
          </p:cNvPr>
          <p:cNvSpPr/>
          <p:nvPr/>
        </p:nvSpPr>
        <p:spPr>
          <a:xfrm>
            <a:off x="1556636" y="1395358"/>
            <a:ext cx="10040278" cy="992334"/>
          </a:xfrm>
          <a:prstGeom prst="rect">
            <a:avLst/>
          </a:prstGeom>
          <a:solidFill>
            <a:schemeClr val="bg1">
              <a:lumMod val="95000"/>
              <a:lumOff val="5000"/>
            </a:schemeClr>
          </a:soli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22">
            <a:extLst>
              <a:ext uri="{FF2B5EF4-FFF2-40B4-BE49-F238E27FC236}">
                <a16:creationId xmlns:a16="http://schemas.microsoft.com/office/drawing/2014/main" id="{80F0F55C-4E95-4775-AB1D-BDC4EDA160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65414" y="5371816"/>
            <a:ext cx="1024704" cy="1024704"/>
          </a:xfrm>
          <a:prstGeom prst="rect">
            <a:avLst/>
          </a:prstGeom>
        </p:spPr>
      </p:pic>
      <p:pic>
        <p:nvPicPr>
          <p:cNvPr id="28" name="Image 27">
            <a:extLst>
              <a:ext uri="{FF2B5EF4-FFF2-40B4-BE49-F238E27FC236}">
                <a16:creationId xmlns:a16="http://schemas.microsoft.com/office/drawing/2014/main" id="{7107C545-061D-446C-8699-2E4AE2F93B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80461" y="2668292"/>
            <a:ext cx="1009191" cy="1009191"/>
          </a:xfrm>
          <a:prstGeom prst="rect">
            <a:avLst/>
          </a:prstGeom>
        </p:spPr>
      </p:pic>
      <p:pic>
        <p:nvPicPr>
          <p:cNvPr id="30" name="Image 29">
            <a:extLst>
              <a:ext uri="{FF2B5EF4-FFF2-40B4-BE49-F238E27FC236}">
                <a16:creationId xmlns:a16="http://schemas.microsoft.com/office/drawing/2014/main" id="{23A0DDC7-A5AB-4F65-B552-4A7FBEC600B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85840" y="4066832"/>
            <a:ext cx="908203" cy="908203"/>
          </a:xfrm>
          <a:prstGeom prst="rect">
            <a:avLst/>
          </a:prstGeom>
        </p:spPr>
      </p:pic>
      <p:sp>
        <p:nvSpPr>
          <p:cNvPr id="31" name="Rectangle 30">
            <a:extLst>
              <a:ext uri="{FF2B5EF4-FFF2-40B4-BE49-F238E27FC236}">
                <a16:creationId xmlns:a16="http://schemas.microsoft.com/office/drawing/2014/main" id="{29327D19-740C-43F5-A82F-3F54CC142B96}"/>
              </a:ext>
            </a:extLst>
          </p:cNvPr>
          <p:cNvSpPr/>
          <p:nvPr/>
        </p:nvSpPr>
        <p:spPr>
          <a:xfrm>
            <a:off x="3022140" y="5683327"/>
            <a:ext cx="2790508" cy="369332"/>
          </a:xfrm>
          <a:prstGeom prst="rect">
            <a:avLst/>
          </a:prstGeom>
        </p:spPr>
        <p:txBody>
          <a:bodyPr wrap="none">
            <a:spAutoFit/>
          </a:bodyPr>
          <a:lstStyle/>
          <a:p>
            <a:r>
              <a:rPr lang="fr-FR" b="1" dirty="0"/>
              <a:t>INTELLIGENCE ARTIFICIELLE</a:t>
            </a:r>
          </a:p>
        </p:txBody>
      </p:sp>
      <p:sp>
        <p:nvSpPr>
          <p:cNvPr id="35" name="Rectangle 34">
            <a:extLst>
              <a:ext uri="{FF2B5EF4-FFF2-40B4-BE49-F238E27FC236}">
                <a16:creationId xmlns:a16="http://schemas.microsoft.com/office/drawing/2014/main" id="{F468708F-1C10-4DF8-8EA6-AB67C6110679}"/>
              </a:ext>
            </a:extLst>
          </p:cNvPr>
          <p:cNvSpPr/>
          <p:nvPr/>
        </p:nvSpPr>
        <p:spPr>
          <a:xfrm>
            <a:off x="4524287" y="4335300"/>
            <a:ext cx="1689245" cy="369332"/>
          </a:xfrm>
          <a:prstGeom prst="rect">
            <a:avLst/>
          </a:prstGeom>
        </p:spPr>
        <p:txBody>
          <a:bodyPr wrap="none">
            <a:spAutoFit/>
          </a:bodyPr>
          <a:lstStyle/>
          <a:p>
            <a:r>
              <a:rPr lang="fr-FR" dirty="0">
                <a:solidFill>
                  <a:schemeClr val="bg1"/>
                </a:solidFill>
              </a:rPr>
              <a:t>IA SYMBOLIQUE</a:t>
            </a:r>
          </a:p>
        </p:txBody>
      </p:sp>
      <p:sp>
        <p:nvSpPr>
          <p:cNvPr id="37" name="Rectangle 36">
            <a:extLst>
              <a:ext uri="{FF2B5EF4-FFF2-40B4-BE49-F238E27FC236}">
                <a16:creationId xmlns:a16="http://schemas.microsoft.com/office/drawing/2014/main" id="{138987F8-FC77-4F2F-B4EA-D73A1FBA135B}"/>
              </a:ext>
            </a:extLst>
          </p:cNvPr>
          <p:cNvSpPr/>
          <p:nvPr/>
        </p:nvSpPr>
        <p:spPr>
          <a:xfrm>
            <a:off x="6070353" y="4286117"/>
            <a:ext cx="1898148" cy="461665"/>
          </a:xfrm>
          <a:prstGeom prst="rect">
            <a:avLst/>
          </a:prstGeom>
        </p:spPr>
        <p:txBody>
          <a:bodyPr wrap="square">
            <a:spAutoFit/>
          </a:bodyPr>
          <a:lstStyle/>
          <a:p>
            <a:r>
              <a:rPr lang="fr-FR" sz="1200" i="1" dirty="0">
                <a:solidFill>
                  <a:schemeClr val="bg1"/>
                </a:solidFill>
              </a:rPr>
              <a:t>machine learning /</a:t>
            </a:r>
            <a:br>
              <a:rPr lang="fr-FR" sz="1200" i="1" dirty="0">
                <a:solidFill>
                  <a:schemeClr val="bg1"/>
                </a:solidFill>
              </a:rPr>
            </a:br>
            <a:r>
              <a:rPr lang="fr-FR" sz="1200" dirty="0">
                <a:solidFill>
                  <a:schemeClr val="bg1"/>
                </a:solidFill>
              </a:rPr>
              <a:t>apprentissage automatique</a:t>
            </a:r>
          </a:p>
        </p:txBody>
      </p:sp>
      <p:sp>
        <p:nvSpPr>
          <p:cNvPr id="32" name="Rectangle 31">
            <a:extLst>
              <a:ext uri="{FF2B5EF4-FFF2-40B4-BE49-F238E27FC236}">
                <a16:creationId xmlns:a16="http://schemas.microsoft.com/office/drawing/2014/main" id="{91B86144-D0D4-4AA0-97BF-AEA18CCFBB00}"/>
              </a:ext>
            </a:extLst>
          </p:cNvPr>
          <p:cNvSpPr/>
          <p:nvPr/>
        </p:nvSpPr>
        <p:spPr>
          <a:xfrm>
            <a:off x="9874042" y="2915286"/>
            <a:ext cx="1404664" cy="461665"/>
          </a:xfrm>
          <a:prstGeom prst="rect">
            <a:avLst/>
          </a:prstGeom>
        </p:spPr>
        <p:txBody>
          <a:bodyPr wrap="square">
            <a:spAutoFit/>
          </a:bodyPr>
          <a:lstStyle/>
          <a:p>
            <a:r>
              <a:rPr lang="fr-FR" sz="1200" i="1" dirty="0">
                <a:solidFill>
                  <a:schemeClr val="bg1"/>
                </a:solidFill>
              </a:rPr>
              <a:t>deep learning </a:t>
            </a:r>
            <a:r>
              <a:rPr lang="fr-FR" sz="1200" dirty="0">
                <a:solidFill>
                  <a:schemeClr val="bg1"/>
                </a:solidFill>
              </a:rPr>
              <a:t>/</a:t>
            </a:r>
            <a:br>
              <a:rPr lang="fr-FR" sz="1200" dirty="0">
                <a:solidFill>
                  <a:schemeClr val="bg1"/>
                </a:solidFill>
              </a:rPr>
            </a:br>
            <a:r>
              <a:rPr lang="fr-FR" sz="1200" dirty="0">
                <a:solidFill>
                  <a:schemeClr val="bg1"/>
                </a:solidFill>
              </a:rPr>
              <a:t>réseaux neuronaux</a:t>
            </a:r>
            <a:endParaRPr lang="fr-FR" sz="1200" dirty="0"/>
          </a:p>
        </p:txBody>
      </p:sp>
      <p:sp>
        <p:nvSpPr>
          <p:cNvPr id="39" name="Rectangle 38">
            <a:extLst>
              <a:ext uri="{FF2B5EF4-FFF2-40B4-BE49-F238E27FC236}">
                <a16:creationId xmlns:a16="http://schemas.microsoft.com/office/drawing/2014/main" id="{92C1355E-AC2A-443B-97FC-E2CAF9540F6F}"/>
              </a:ext>
            </a:extLst>
          </p:cNvPr>
          <p:cNvSpPr/>
          <p:nvPr/>
        </p:nvSpPr>
        <p:spPr>
          <a:xfrm>
            <a:off x="7839937" y="2967564"/>
            <a:ext cx="2148152" cy="369332"/>
          </a:xfrm>
          <a:prstGeom prst="rect">
            <a:avLst/>
          </a:prstGeom>
        </p:spPr>
        <p:txBody>
          <a:bodyPr wrap="none">
            <a:spAutoFit/>
          </a:bodyPr>
          <a:lstStyle/>
          <a:p>
            <a:r>
              <a:rPr lang="fr-FR" dirty="0">
                <a:solidFill>
                  <a:schemeClr val="bg1"/>
                </a:solidFill>
              </a:rPr>
              <a:t>vers l’IA GÉNÉRATIVE</a:t>
            </a:r>
            <a:endParaRPr lang="fr-FR" i="1" dirty="0">
              <a:solidFill>
                <a:schemeClr val="bg1"/>
              </a:solidFill>
            </a:endParaRPr>
          </a:p>
        </p:txBody>
      </p:sp>
      <p:graphicFrame>
        <p:nvGraphicFramePr>
          <p:cNvPr id="5" name="Tableau 4">
            <a:extLst>
              <a:ext uri="{FF2B5EF4-FFF2-40B4-BE49-F238E27FC236}">
                <a16:creationId xmlns:a16="http://schemas.microsoft.com/office/drawing/2014/main" id="{D9E15FC0-D5FB-4085-ADA7-ABE1D3BB4936}"/>
              </a:ext>
            </a:extLst>
          </p:cNvPr>
          <p:cNvGraphicFramePr>
            <a:graphicFrameLocks noGrp="1"/>
          </p:cNvGraphicFramePr>
          <p:nvPr>
            <p:extLst>
              <p:ext uri="{D42A27DB-BD31-4B8C-83A1-F6EECF244321}">
                <p14:modId xmlns:p14="http://schemas.microsoft.com/office/powerpoint/2010/main" val="3594313933"/>
              </p:ext>
            </p:extLst>
          </p:nvPr>
        </p:nvGraphicFramePr>
        <p:xfrm>
          <a:off x="269035" y="2104509"/>
          <a:ext cx="11887200" cy="324040"/>
        </p:xfrm>
        <a:graphic>
          <a:graphicData uri="http://schemas.openxmlformats.org/drawingml/2006/table">
            <a:tbl>
              <a:tblPr firstRow="1" bandRow="1">
                <a:tableStyleId>{5C22544A-7EE6-4342-B048-85BDC9FD1C3A}</a:tableStyleId>
              </a:tblPr>
              <a:tblGrid>
                <a:gridCol w="1320800">
                  <a:extLst>
                    <a:ext uri="{9D8B030D-6E8A-4147-A177-3AD203B41FA5}">
                      <a16:colId xmlns:a16="http://schemas.microsoft.com/office/drawing/2014/main" val="3612135611"/>
                    </a:ext>
                  </a:extLst>
                </a:gridCol>
                <a:gridCol w="1320800">
                  <a:extLst>
                    <a:ext uri="{9D8B030D-6E8A-4147-A177-3AD203B41FA5}">
                      <a16:colId xmlns:a16="http://schemas.microsoft.com/office/drawing/2014/main" val="3425231447"/>
                    </a:ext>
                  </a:extLst>
                </a:gridCol>
                <a:gridCol w="1320800">
                  <a:extLst>
                    <a:ext uri="{9D8B030D-6E8A-4147-A177-3AD203B41FA5}">
                      <a16:colId xmlns:a16="http://schemas.microsoft.com/office/drawing/2014/main" val="1749883671"/>
                    </a:ext>
                  </a:extLst>
                </a:gridCol>
                <a:gridCol w="1320800">
                  <a:extLst>
                    <a:ext uri="{9D8B030D-6E8A-4147-A177-3AD203B41FA5}">
                      <a16:colId xmlns:a16="http://schemas.microsoft.com/office/drawing/2014/main" val="2862582785"/>
                    </a:ext>
                  </a:extLst>
                </a:gridCol>
                <a:gridCol w="1320800">
                  <a:extLst>
                    <a:ext uri="{9D8B030D-6E8A-4147-A177-3AD203B41FA5}">
                      <a16:colId xmlns:a16="http://schemas.microsoft.com/office/drawing/2014/main" val="443038311"/>
                    </a:ext>
                  </a:extLst>
                </a:gridCol>
                <a:gridCol w="1320800">
                  <a:extLst>
                    <a:ext uri="{9D8B030D-6E8A-4147-A177-3AD203B41FA5}">
                      <a16:colId xmlns:a16="http://schemas.microsoft.com/office/drawing/2014/main" val="3264863562"/>
                    </a:ext>
                  </a:extLst>
                </a:gridCol>
                <a:gridCol w="1320800">
                  <a:extLst>
                    <a:ext uri="{9D8B030D-6E8A-4147-A177-3AD203B41FA5}">
                      <a16:colId xmlns:a16="http://schemas.microsoft.com/office/drawing/2014/main" val="1657789765"/>
                    </a:ext>
                  </a:extLst>
                </a:gridCol>
                <a:gridCol w="1320800">
                  <a:extLst>
                    <a:ext uri="{9D8B030D-6E8A-4147-A177-3AD203B41FA5}">
                      <a16:colId xmlns:a16="http://schemas.microsoft.com/office/drawing/2014/main" val="3031060035"/>
                    </a:ext>
                  </a:extLst>
                </a:gridCol>
                <a:gridCol w="1320800">
                  <a:extLst>
                    <a:ext uri="{9D8B030D-6E8A-4147-A177-3AD203B41FA5}">
                      <a16:colId xmlns:a16="http://schemas.microsoft.com/office/drawing/2014/main" val="2434418839"/>
                    </a:ext>
                  </a:extLst>
                </a:gridCol>
              </a:tblGrid>
              <a:tr h="324040">
                <a:tc>
                  <a:txBody>
                    <a:bodyPr/>
                    <a:lstStyle/>
                    <a:p>
                      <a:endParaRPr lang="fr-FR" sz="600" dirty="0">
                        <a:ln>
                          <a:solidFill>
                            <a:srgbClr val="FFD13F"/>
                          </a:solidFill>
                        </a:ln>
                        <a:solidFill>
                          <a:srgbClr val="FFD13F"/>
                        </a:solidFill>
                      </a:endParaRPr>
                    </a:p>
                  </a:txBody>
                  <a:tcPr>
                    <a:lnL w="12700" cap="flat" cmpd="sng" algn="ctr">
                      <a:noFill/>
                      <a:prstDash val="solid"/>
                      <a:round/>
                      <a:headEnd type="none" w="med" len="med"/>
                      <a:tailEnd type="none" w="med" len="med"/>
                    </a:lnL>
                    <a:lnR w="12700" cap="flat" cmpd="sng" algn="ctr">
                      <a:solidFill>
                        <a:srgbClr val="537FA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537FA6"/>
                      </a:solidFill>
                      <a:prstDash val="solid"/>
                      <a:round/>
                      <a:headEnd type="none" w="med" len="med"/>
                      <a:tailEnd type="none" w="med" len="med"/>
                    </a:lnL>
                    <a:lnR w="12700" cap="flat" cmpd="sng" algn="ctr">
                      <a:solidFill>
                        <a:srgbClr val="537FA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537FA6"/>
                      </a:solidFill>
                      <a:prstDash val="solid"/>
                      <a:round/>
                      <a:headEnd type="none" w="med" len="med"/>
                      <a:tailEnd type="none" w="med" len="med"/>
                    </a:lnL>
                    <a:lnR w="12700" cap="flat" cmpd="sng" algn="ctr">
                      <a:solidFill>
                        <a:srgbClr val="537FA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537FA6"/>
                      </a:solidFill>
                      <a:prstDash val="solid"/>
                      <a:round/>
                      <a:headEnd type="none" w="med" len="med"/>
                      <a:tailEnd type="none" w="med" len="med"/>
                    </a:lnL>
                    <a:lnR w="12700" cap="flat" cmpd="sng" algn="ctr">
                      <a:solidFill>
                        <a:srgbClr val="537FA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537FA6"/>
                      </a:solidFill>
                      <a:prstDash val="solid"/>
                      <a:round/>
                      <a:headEnd type="none" w="med" len="med"/>
                      <a:tailEnd type="none" w="med" len="med"/>
                    </a:lnL>
                    <a:lnR w="12700" cap="flat" cmpd="sng" algn="ctr">
                      <a:solidFill>
                        <a:srgbClr val="537FA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537FA6"/>
                      </a:solidFill>
                      <a:prstDash val="solid"/>
                      <a:round/>
                      <a:headEnd type="none" w="med" len="med"/>
                      <a:tailEnd type="none" w="med" len="med"/>
                    </a:lnL>
                    <a:lnR w="12700" cap="flat" cmpd="sng" algn="ctr">
                      <a:solidFill>
                        <a:srgbClr val="537FA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537FA6"/>
                      </a:solidFill>
                      <a:prstDash val="solid"/>
                      <a:round/>
                      <a:headEnd type="none" w="med" len="med"/>
                      <a:tailEnd type="none" w="med" len="med"/>
                    </a:lnL>
                    <a:lnR w="12700" cap="flat" cmpd="sng" algn="ctr">
                      <a:solidFill>
                        <a:srgbClr val="537FA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537FA6"/>
                      </a:solidFill>
                      <a:prstDash val="solid"/>
                      <a:round/>
                      <a:headEnd type="none" w="med" len="med"/>
                      <a:tailEnd type="none" w="med" len="med"/>
                    </a:lnL>
                    <a:lnR w="12700" cap="flat" cmpd="sng" algn="ctr">
                      <a:solidFill>
                        <a:srgbClr val="537FA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537FA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597290922"/>
                  </a:ext>
                </a:extLst>
              </a:tr>
            </a:tbl>
          </a:graphicData>
        </a:graphic>
      </p:graphicFrame>
      <p:sp>
        <p:nvSpPr>
          <p:cNvPr id="11" name="ZoneTexte 10">
            <a:extLst>
              <a:ext uri="{FF2B5EF4-FFF2-40B4-BE49-F238E27FC236}">
                <a16:creationId xmlns:a16="http://schemas.microsoft.com/office/drawing/2014/main" id="{40DEC18F-935F-495C-9CC3-C8E143E7151D}"/>
              </a:ext>
            </a:extLst>
          </p:cNvPr>
          <p:cNvSpPr txBox="1"/>
          <p:nvPr/>
        </p:nvSpPr>
        <p:spPr>
          <a:xfrm>
            <a:off x="1124873" y="1803810"/>
            <a:ext cx="914400" cy="338554"/>
          </a:xfrm>
          <a:prstGeom prst="rect">
            <a:avLst/>
          </a:prstGeom>
          <a:noFill/>
        </p:spPr>
        <p:txBody>
          <a:bodyPr wrap="square" rtlCol="0">
            <a:spAutoFit/>
          </a:bodyPr>
          <a:lstStyle/>
          <a:p>
            <a:pPr algn="ctr"/>
            <a:r>
              <a:rPr lang="fr-FR" sz="1600" dirty="0"/>
              <a:t>1950</a:t>
            </a:r>
          </a:p>
        </p:txBody>
      </p:sp>
      <p:sp>
        <p:nvSpPr>
          <p:cNvPr id="13" name="ZoneTexte 12">
            <a:extLst>
              <a:ext uri="{FF2B5EF4-FFF2-40B4-BE49-F238E27FC236}">
                <a16:creationId xmlns:a16="http://schemas.microsoft.com/office/drawing/2014/main" id="{279FBFD2-0B05-4105-B477-105B44DA2B5E}"/>
              </a:ext>
            </a:extLst>
          </p:cNvPr>
          <p:cNvSpPr txBox="1"/>
          <p:nvPr/>
        </p:nvSpPr>
        <p:spPr>
          <a:xfrm>
            <a:off x="6411606" y="1750491"/>
            <a:ext cx="914400" cy="338554"/>
          </a:xfrm>
          <a:prstGeom prst="rect">
            <a:avLst/>
          </a:prstGeom>
          <a:noFill/>
        </p:spPr>
        <p:txBody>
          <a:bodyPr wrap="square" rtlCol="0">
            <a:spAutoFit/>
          </a:bodyPr>
          <a:lstStyle/>
          <a:p>
            <a:pPr algn="ctr"/>
            <a:r>
              <a:rPr lang="fr-FR" sz="1600" dirty="0"/>
              <a:t>1990</a:t>
            </a:r>
          </a:p>
        </p:txBody>
      </p:sp>
      <p:sp>
        <p:nvSpPr>
          <p:cNvPr id="40" name="ZoneTexte 39">
            <a:extLst>
              <a:ext uri="{FF2B5EF4-FFF2-40B4-BE49-F238E27FC236}">
                <a16:creationId xmlns:a16="http://schemas.microsoft.com/office/drawing/2014/main" id="{13D08292-6FD2-4D76-A7F9-895A816AA320}"/>
              </a:ext>
            </a:extLst>
          </p:cNvPr>
          <p:cNvSpPr txBox="1"/>
          <p:nvPr/>
        </p:nvSpPr>
        <p:spPr>
          <a:xfrm>
            <a:off x="9071622" y="1750491"/>
            <a:ext cx="914400" cy="338554"/>
          </a:xfrm>
          <a:prstGeom prst="rect">
            <a:avLst/>
          </a:prstGeom>
          <a:noFill/>
        </p:spPr>
        <p:txBody>
          <a:bodyPr wrap="square" rtlCol="0">
            <a:spAutoFit/>
          </a:bodyPr>
          <a:lstStyle/>
          <a:p>
            <a:pPr algn="ctr"/>
            <a:r>
              <a:rPr lang="fr-FR" sz="1600" dirty="0"/>
              <a:t>2010</a:t>
            </a:r>
          </a:p>
        </p:txBody>
      </p:sp>
      <p:sp>
        <p:nvSpPr>
          <p:cNvPr id="41" name="ZoneTexte 40">
            <a:extLst>
              <a:ext uri="{FF2B5EF4-FFF2-40B4-BE49-F238E27FC236}">
                <a16:creationId xmlns:a16="http://schemas.microsoft.com/office/drawing/2014/main" id="{39CF3559-7BE6-496E-A311-8C60A6A5048B}"/>
              </a:ext>
            </a:extLst>
          </p:cNvPr>
          <p:cNvSpPr txBox="1"/>
          <p:nvPr/>
        </p:nvSpPr>
        <p:spPr>
          <a:xfrm>
            <a:off x="2465081" y="1801085"/>
            <a:ext cx="914400" cy="338554"/>
          </a:xfrm>
          <a:prstGeom prst="rect">
            <a:avLst/>
          </a:prstGeom>
          <a:noFill/>
        </p:spPr>
        <p:txBody>
          <a:bodyPr wrap="square" rtlCol="0">
            <a:spAutoFit/>
          </a:bodyPr>
          <a:lstStyle/>
          <a:p>
            <a:pPr algn="ctr"/>
            <a:r>
              <a:rPr lang="fr-FR" sz="1600" dirty="0"/>
              <a:t>1960</a:t>
            </a:r>
          </a:p>
        </p:txBody>
      </p:sp>
      <p:sp>
        <p:nvSpPr>
          <p:cNvPr id="3" name="Titre 2">
            <a:extLst>
              <a:ext uri="{FF2B5EF4-FFF2-40B4-BE49-F238E27FC236}">
                <a16:creationId xmlns:a16="http://schemas.microsoft.com/office/drawing/2014/main" id="{D0D1EFBD-B1AC-6F01-6D6D-F602E2350F65}"/>
              </a:ext>
            </a:extLst>
          </p:cNvPr>
          <p:cNvSpPr>
            <a:spLocks noGrp="1"/>
          </p:cNvSpPr>
          <p:nvPr>
            <p:ph type="title"/>
          </p:nvPr>
        </p:nvSpPr>
        <p:spPr/>
        <p:txBody>
          <a:bodyPr/>
          <a:lstStyle/>
          <a:p>
            <a:r>
              <a:rPr lang="fr-FR" sz="2400" b="1" cap="none" dirty="0">
                <a:solidFill>
                  <a:srgbClr val="537FA6"/>
                </a:solidFill>
              </a:rPr>
              <a:t>Principes des intelligences artificielles génératives</a:t>
            </a:r>
          </a:p>
        </p:txBody>
      </p:sp>
      <p:sp>
        <p:nvSpPr>
          <p:cNvPr id="2" name="Rectangle 1">
            <a:extLst>
              <a:ext uri="{FF2B5EF4-FFF2-40B4-BE49-F238E27FC236}">
                <a16:creationId xmlns:a16="http://schemas.microsoft.com/office/drawing/2014/main" id="{C2C8961D-95E4-4AEC-85C5-F10EF1D4E6A5}"/>
              </a:ext>
            </a:extLst>
          </p:cNvPr>
          <p:cNvSpPr/>
          <p:nvPr/>
        </p:nvSpPr>
        <p:spPr>
          <a:xfrm>
            <a:off x="11242130" y="6230112"/>
            <a:ext cx="227493" cy="379498"/>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2355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2317E048-11B9-4372-A7B0-A7C9CB48B710}"/>
              </a:ext>
            </a:extLst>
          </p:cNvPr>
          <p:cNvSpPr>
            <a:spLocks noGrp="1"/>
          </p:cNvSpPr>
          <p:nvPr>
            <p:ph idx="1"/>
          </p:nvPr>
        </p:nvSpPr>
        <p:spPr>
          <a:xfrm>
            <a:off x="4627035" y="838200"/>
            <a:ext cx="7404099" cy="5181600"/>
          </a:xfrm>
        </p:spPr>
        <p:txBody>
          <a:bodyPr>
            <a:normAutofit/>
          </a:bodyPr>
          <a:lstStyle/>
          <a:p>
            <a:r>
              <a:rPr lang="fr-FR" sz="2400" dirty="0">
                <a:solidFill>
                  <a:schemeClr val="bg1"/>
                </a:solidFill>
              </a:rPr>
              <a:t>a) Une branche de l’IA qui utilise des algorithmes pour automatiser des tâches répétitives.</a:t>
            </a:r>
          </a:p>
          <a:p>
            <a:r>
              <a:rPr lang="fr-FR" sz="2400" dirty="0">
                <a:solidFill>
                  <a:schemeClr val="bg1"/>
                </a:solidFill>
              </a:rPr>
              <a:t>b) Une branche de l’IA qui permet aux machines d'apprendre et de s'adapter par elles-mêmes.</a:t>
            </a:r>
          </a:p>
          <a:p>
            <a:r>
              <a:rPr lang="fr-FR" sz="2400" dirty="0">
                <a:solidFill>
                  <a:schemeClr val="bg1"/>
                </a:solidFill>
              </a:rPr>
              <a:t>c) Une branche de l’IA qui permet de créer de nouveaux contenus originaux, tels que des images, du texte ou de la musique.</a:t>
            </a:r>
          </a:p>
        </p:txBody>
      </p:sp>
      <p:sp>
        <p:nvSpPr>
          <p:cNvPr id="6" name="Titre 3">
            <a:extLst>
              <a:ext uri="{FF2B5EF4-FFF2-40B4-BE49-F238E27FC236}">
                <a16:creationId xmlns:a16="http://schemas.microsoft.com/office/drawing/2014/main" id="{12050260-546C-4459-B0F9-49682C4965A2}"/>
              </a:ext>
            </a:extLst>
          </p:cNvPr>
          <p:cNvSpPr txBox="1">
            <a:spLocks/>
          </p:cNvSpPr>
          <p:nvPr/>
        </p:nvSpPr>
        <p:spPr>
          <a:xfrm>
            <a:off x="596899" y="2743200"/>
            <a:ext cx="3680885" cy="1371600"/>
          </a:xfrm>
          <a:prstGeom prst="rect">
            <a:avLst/>
          </a:prstGeom>
          <a:solidFill>
            <a:srgbClr val="537FA6"/>
          </a:solidFill>
          <a:effectLst/>
        </p:spPr>
        <p:txBody>
          <a:bodyPr vert="horz" lIns="91440" tIns="45720" rIns="91440" bIns="45720" rtlCol="0" anchor="b">
            <a:normAutofit fontScale="97500"/>
          </a:bodyPr>
          <a:lstStyle>
            <a:lvl1pPr algn="l" defTabSz="457200" rtl="0" eaLnBrk="1" latinLnBrk="0" hangingPunct="1">
              <a:spcBef>
                <a:spcPct val="0"/>
              </a:spcBef>
              <a:buNone/>
              <a:defRPr sz="2400" b="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2400" b="1" i="0" u="none" strike="noStrike" kern="1200" cap="none" spc="0" normalizeH="0" baseline="0" noProof="0" dirty="0">
                <a:ln w="3175" cmpd="sng">
                  <a:noFill/>
                </a:ln>
                <a:solidFill>
                  <a:prstClr val="white"/>
                </a:solidFill>
                <a:effectLst/>
                <a:uLnTx/>
                <a:uFillTx/>
                <a:latin typeface="Calibri Light" panose="020F0302020204030204"/>
                <a:ea typeface="+mj-ea"/>
                <a:cs typeface="+mj-cs"/>
              </a:rPr>
              <a:t>Qu'est-ce que l'intelligence artificielle générative ?</a:t>
            </a:r>
            <a:endParaRPr kumimoji="0" lang="fr-FR" sz="2400" b="1" i="0" u="none" strike="noStrike" kern="1200" cap="none" spc="0" normalizeH="0" baseline="0" noProof="0" dirty="0">
              <a:ln w="3175" cmpd="sng">
                <a:noFill/>
              </a:ln>
              <a:solidFill>
                <a:prstClr val="white"/>
              </a:solidFill>
              <a:effectLst/>
              <a:uLnTx/>
              <a:uFillTx/>
              <a:latin typeface="Calibri" panose="020F0502020204030204"/>
              <a:ea typeface="+mj-ea"/>
              <a:cs typeface="+mj-cs"/>
            </a:endParaRPr>
          </a:p>
        </p:txBody>
      </p:sp>
      <p:sp>
        <p:nvSpPr>
          <p:cNvPr id="2" name="Rectangle 1">
            <a:extLst>
              <a:ext uri="{FF2B5EF4-FFF2-40B4-BE49-F238E27FC236}">
                <a16:creationId xmlns:a16="http://schemas.microsoft.com/office/drawing/2014/main" id="{2A38D29C-C60F-4726-BB18-D32F76ECF4F1}"/>
              </a:ext>
            </a:extLst>
          </p:cNvPr>
          <p:cNvSpPr/>
          <p:nvPr/>
        </p:nvSpPr>
        <p:spPr>
          <a:xfrm>
            <a:off x="596899" y="2281535"/>
            <a:ext cx="633507"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37FA6"/>
                </a:solidFill>
                <a:effectLst/>
                <a:uLnTx/>
                <a:uFillTx/>
                <a:latin typeface="Calibri" panose="020F0502020204030204"/>
                <a:ea typeface="+mn-ea"/>
                <a:cs typeface="+mn-cs"/>
              </a:rPr>
              <a:t>Q.1</a:t>
            </a:r>
            <a:endParaRPr kumimoji="0" lang="fr-FR" sz="2400" b="0" i="0" u="none" strike="noStrike" kern="1200" cap="none" spc="0" normalizeH="0" baseline="0" noProof="0" dirty="0">
              <a:ln>
                <a:noFill/>
              </a:ln>
              <a:solidFill>
                <a:srgbClr val="537FA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323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6DCDC77-3378-49F9-9DCD-02E89EB722E3}"/>
              </a:ext>
            </a:extLst>
          </p:cNvPr>
          <p:cNvSpPr>
            <a:spLocks noGrp="1"/>
          </p:cNvSpPr>
          <p:nvPr>
            <p:ph type="title"/>
          </p:nvPr>
        </p:nvSpPr>
        <p:spPr>
          <a:xfrm>
            <a:off x="596899" y="2743200"/>
            <a:ext cx="3680885" cy="1371600"/>
          </a:xfrm>
          <a:solidFill>
            <a:srgbClr val="537FA6"/>
          </a:solidFill>
        </p:spPr>
        <p:txBody>
          <a:bodyPr>
            <a:normAutofit/>
          </a:bodyPr>
          <a:lstStyle/>
          <a:p>
            <a:r>
              <a:rPr lang="fr-FR" cap="none" dirty="0">
                <a:latin typeface="+mn-lt"/>
              </a:rPr>
              <a:t>Quel type d'algorithme est le plus souvent utilisé pour l'IA générative ?</a:t>
            </a:r>
          </a:p>
        </p:txBody>
      </p:sp>
      <p:sp>
        <p:nvSpPr>
          <p:cNvPr id="5" name="Espace réservé du contenu 4">
            <a:extLst>
              <a:ext uri="{FF2B5EF4-FFF2-40B4-BE49-F238E27FC236}">
                <a16:creationId xmlns:a16="http://schemas.microsoft.com/office/drawing/2014/main" id="{2317E048-11B9-4372-A7B0-A7C9CB48B710}"/>
              </a:ext>
            </a:extLst>
          </p:cNvPr>
          <p:cNvSpPr>
            <a:spLocks noGrp="1"/>
          </p:cNvSpPr>
          <p:nvPr>
            <p:ph idx="1"/>
          </p:nvPr>
        </p:nvSpPr>
        <p:spPr>
          <a:xfrm>
            <a:off x="4627035" y="838200"/>
            <a:ext cx="7404099" cy="5181600"/>
          </a:xfrm>
        </p:spPr>
        <p:txBody>
          <a:bodyPr>
            <a:normAutofit/>
          </a:bodyPr>
          <a:lstStyle/>
          <a:p>
            <a:r>
              <a:rPr lang="fr-FR" sz="2400" dirty="0">
                <a:solidFill>
                  <a:schemeClr val="bg1"/>
                </a:solidFill>
              </a:rPr>
              <a:t>a) Les arbres de décision</a:t>
            </a:r>
          </a:p>
          <a:p>
            <a:r>
              <a:rPr lang="fr-FR" sz="2400" dirty="0">
                <a:solidFill>
                  <a:schemeClr val="bg1"/>
                </a:solidFill>
              </a:rPr>
              <a:t>b) Les réseaux de neurones artificiels</a:t>
            </a:r>
          </a:p>
          <a:p>
            <a:r>
              <a:rPr lang="fr-FR" sz="2400" dirty="0">
                <a:solidFill>
                  <a:schemeClr val="bg1"/>
                </a:solidFill>
              </a:rPr>
              <a:t>c) Le filtrage collaboratif</a:t>
            </a:r>
          </a:p>
        </p:txBody>
      </p:sp>
      <p:sp>
        <p:nvSpPr>
          <p:cNvPr id="6" name="Rectangle 5">
            <a:extLst>
              <a:ext uri="{FF2B5EF4-FFF2-40B4-BE49-F238E27FC236}">
                <a16:creationId xmlns:a16="http://schemas.microsoft.com/office/drawing/2014/main" id="{29FC0734-8391-4B33-A749-C8F89B3C0216}"/>
              </a:ext>
            </a:extLst>
          </p:cNvPr>
          <p:cNvSpPr/>
          <p:nvPr/>
        </p:nvSpPr>
        <p:spPr>
          <a:xfrm>
            <a:off x="596899" y="2281535"/>
            <a:ext cx="633507"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537FA6"/>
                </a:solidFill>
                <a:effectLst/>
                <a:uLnTx/>
                <a:uFillTx/>
                <a:latin typeface="Calibri" panose="020F0502020204030204"/>
                <a:ea typeface="+mn-ea"/>
                <a:cs typeface="+mn-cs"/>
              </a:rPr>
              <a:t>Q.2</a:t>
            </a:r>
            <a:endParaRPr kumimoji="0" lang="fr-FR" sz="2400" b="0" i="0" u="none" strike="noStrike" kern="1200" cap="none" spc="0" normalizeH="0" baseline="0" noProof="0" dirty="0">
              <a:ln>
                <a:noFill/>
              </a:ln>
              <a:solidFill>
                <a:srgbClr val="537FA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4362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7">
            <a:extLst>
              <a:ext uri="{FF2B5EF4-FFF2-40B4-BE49-F238E27FC236}">
                <a16:creationId xmlns:a16="http://schemas.microsoft.com/office/drawing/2014/main" id="{6C13CACE-5BF4-4826-83C7-136ECEF423C1}"/>
              </a:ext>
            </a:extLst>
          </p:cNvPr>
          <p:cNvSpPr>
            <a:spLocks noGrp="1"/>
          </p:cNvSpPr>
          <p:nvPr>
            <p:ph idx="1"/>
          </p:nvPr>
        </p:nvSpPr>
        <p:spPr>
          <a:xfrm>
            <a:off x="5118100" y="1862667"/>
            <a:ext cx="6511926" cy="3649133"/>
          </a:xfrm>
        </p:spPr>
        <p:txBody>
          <a:bodyPr>
            <a:normAutofit/>
          </a:bodyPr>
          <a:lstStyle/>
          <a:p>
            <a:pPr marL="0" indent="0" algn="ctr">
              <a:spcBef>
                <a:spcPts val="300"/>
              </a:spcBef>
              <a:spcAft>
                <a:spcPts val="300"/>
              </a:spcAft>
              <a:buNone/>
            </a:pPr>
            <a:r>
              <a:rPr lang="fr-FR" sz="2000" b="1" dirty="0"/>
              <a:t>Intelligence artificielle générative</a:t>
            </a:r>
          </a:p>
          <a:p>
            <a:pPr marL="0" indent="0" algn="ctr">
              <a:spcBef>
                <a:spcPts val="300"/>
              </a:spcBef>
              <a:spcAft>
                <a:spcPts val="300"/>
              </a:spcAft>
              <a:buNone/>
            </a:pPr>
            <a:r>
              <a:rPr lang="fr-FR" sz="2000" dirty="0"/>
              <a:t>« capable de produire des contenus inédits </a:t>
            </a:r>
            <a:br>
              <a:rPr lang="fr-FR" sz="2000" dirty="0"/>
            </a:br>
            <a:r>
              <a:rPr lang="fr-FR" sz="2000" dirty="0"/>
              <a:t>(textes, images, sons…) » </a:t>
            </a:r>
            <a:br>
              <a:rPr lang="fr-FR" sz="2000" dirty="0"/>
            </a:br>
            <a:r>
              <a:rPr lang="fr-FR" sz="1000" dirty="0"/>
              <a:t>(</a:t>
            </a:r>
            <a:r>
              <a:rPr lang="fr-FR" sz="1000" i="1" dirty="0">
                <a:hlinkClick r:id="rId3"/>
              </a:rPr>
              <a:t>Dico en ligne Le Robert</a:t>
            </a:r>
            <a:r>
              <a:rPr lang="fr-FR" sz="1000" dirty="0"/>
              <a:t>, </a:t>
            </a:r>
            <a:r>
              <a:rPr lang="fr-FR" sz="1000" dirty="0">
                <a:hlinkClick r:id="rId4"/>
              </a:rPr>
              <a:t>source</a:t>
            </a:r>
            <a:r>
              <a:rPr lang="fr-FR" sz="1000" dirty="0"/>
              <a:t>) </a:t>
            </a:r>
          </a:p>
        </p:txBody>
      </p:sp>
      <p:pic>
        <p:nvPicPr>
          <p:cNvPr id="3" name="Image 2">
            <a:extLst>
              <a:ext uri="{FF2B5EF4-FFF2-40B4-BE49-F238E27FC236}">
                <a16:creationId xmlns:a16="http://schemas.microsoft.com/office/drawing/2014/main" id="{5489BC66-2335-43D5-B41D-70BDE2AC88E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88152" y="2971736"/>
            <a:ext cx="2581635" cy="914528"/>
          </a:xfrm>
          <a:prstGeom prst="rect">
            <a:avLst/>
          </a:prstGeom>
        </p:spPr>
      </p:pic>
      <p:pic>
        <p:nvPicPr>
          <p:cNvPr id="4" name="Image 3">
            <a:extLst>
              <a:ext uri="{FF2B5EF4-FFF2-40B4-BE49-F238E27FC236}">
                <a16:creationId xmlns:a16="http://schemas.microsoft.com/office/drawing/2014/main" id="{BD9B1C23-9217-4AE5-B87E-0AA0E5EBAFD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899881" y="4048619"/>
            <a:ext cx="2358176" cy="347928"/>
          </a:xfrm>
          <a:prstGeom prst="rect">
            <a:avLst/>
          </a:prstGeom>
        </p:spPr>
      </p:pic>
    </p:spTree>
    <p:extLst>
      <p:ext uri="{BB962C8B-B14F-4D97-AF65-F5344CB8AC3E}">
        <p14:creationId xmlns:p14="http://schemas.microsoft.com/office/powerpoint/2010/main" val="40575756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56FCC6-8DF7-4D4A-B117-D0E1DB036E5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49484" y="385079"/>
            <a:ext cx="5893032" cy="3659979"/>
          </a:xfrm>
          <a:prstGeom prst="rect">
            <a:avLst/>
          </a:prstGeom>
        </p:spPr>
      </p:pic>
      <p:sp>
        <p:nvSpPr>
          <p:cNvPr id="5" name="Rectangle 4">
            <a:extLst>
              <a:ext uri="{FF2B5EF4-FFF2-40B4-BE49-F238E27FC236}">
                <a16:creationId xmlns:a16="http://schemas.microsoft.com/office/drawing/2014/main" id="{121BD07F-CCB7-49B1-8B9A-13200F002E22}"/>
              </a:ext>
            </a:extLst>
          </p:cNvPr>
          <p:cNvSpPr/>
          <p:nvPr/>
        </p:nvSpPr>
        <p:spPr>
          <a:xfrm>
            <a:off x="5769437" y="6544199"/>
            <a:ext cx="856325" cy="246221"/>
          </a:xfrm>
          <a:prstGeom prst="rect">
            <a:avLst/>
          </a:prstGeom>
        </p:spPr>
        <p:txBody>
          <a:bodyPr wrap="none">
            <a:spAutoFit/>
          </a:bodyPr>
          <a:lstStyle/>
          <a:p>
            <a:r>
              <a:rPr lang="fr-FR" sz="1000" dirty="0">
                <a:hlinkClick r:id="rId4"/>
              </a:rPr>
              <a:t>Judith Lorne</a:t>
            </a:r>
            <a:r>
              <a:rPr lang="fr-FR" sz="1000" dirty="0"/>
              <a:t> </a:t>
            </a:r>
          </a:p>
        </p:txBody>
      </p:sp>
      <p:sp>
        <p:nvSpPr>
          <p:cNvPr id="6" name="ZoneTexte 5">
            <a:extLst>
              <a:ext uri="{FF2B5EF4-FFF2-40B4-BE49-F238E27FC236}">
                <a16:creationId xmlns:a16="http://schemas.microsoft.com/office/drawing/2014/main" id="{85032756-609D-467F-8BAE-F54B994BE36F}"/>
              </a:ext>
            </a:extLst>
          </p:cNvPr>
          <p:cNvSpPr txBox="1"/>
          <p:nvPr/>
        </p:nvSpPr>
        <p:spPr>
          <a:xfrm>
            <a:off x="1041400" y="812800"/>
            <a:ext cx="1562100" cy="369332"/>
          </a:xfrm>
          <a:prstGeom prst="rect">
            <a:avLst/>
          </a:prstGeom>
          <a:noFill/>
        </p:spPr>
        <p:txBody>
          <a:bodyPr wrap="square" rtlCol="0">
            <a:spAutoFit/>
          </a:bodyPr>
          <a:lstStyle/>
          <a:p>
            <a:r>
              <a:rPr lang="fr-FR" dirty="0"/>
              <a:t>données</a:t>
            </a:r>
          </a:p>
        </p:txBody>
      </p:sp>
      <p:sp>
        <p:nvSpPr>
          <p:cNvPr id="7" name="ZoneTexte 6">
            <a:extLst>
              <a:ext uri="{FF2B5EF4-FFF2-40B4-BE49-F238E27FC236}">
                <a16:creationId xmlns:a16="http://schemas.microsoft.com/office/drawing/2014/main" id="{68B52906-D8FD-41C4-B127-0B3DAA90978E}"/>
              </a:ext>
            </a:extLst>
          </p:cNvPr>
          <p:cNvSpPr txBox="1"/>
          <p:nvPr/>
        </p:nvSpPr>
        <p:spPr>
          <a:xfrm>
            <a:off x="1041400" y="3244333"/>
            <a:ext cx="1562100" cy="369332"/>
          </a:xfrm>
          <a:prstGeom prst="rect">
            <a:avLst/>
          </a:prstGeom>
          <a:noFill/>
        </p:spPr>
        <p:txBody>
          <a:bodyPr wrap="square" rtlCol="0">
            <a:spAutoFit/>
          </a:bodyPr>
          <a:lstStyle/>
          <a:p>
            <a:r>
              <a:rPr lang="fr-FR" dirty="0"/>
              <a:t>entraînement</a:t>
            </a:r>
          </a:p>
        </p:txBody>
      </p:sp>
      <p:sp>
        <p:nvSpPr>
          <p:cNvPr id="10" name="ZoneTexte 9">
            <a:extLst>
              <a:ext uri="{FF2B5EF4-FFF2-40B4-BE49-F238E27FC236}">
                <a16:creationId xmlns:a16="http://schemas.microsoft.com/office/drawing/2014/main" id="{FC69509F-B0E9-4069-B48E-FD54F753C5FC}"/>
              </a:ext>
            </a:extLst>
          </p:cNvPr>
          <p:cNvSpPr txBox="1"/>
          <p:nvPr/>
        </p:nvSpPr>
        <p:spPr>
          <a:xfrm>
            <a:off x="1041400" y="2361167"/>
            <a:ext cx="1562100" cy="369332"/>
          </a:xfrm>
          <a:prstGeom prst="rect">
            <a:avLst/>
          </a:prstGeom>
          <a:noFill/>
        </p:spPr>
        <p:txBody>
          <a:bodyPr wrap="square" rtlCol="0">
            <a:spAutoFit/>
          </a:bodyPr>
          <a:lstStyle/>
          <a:p>
            <a:r>
              <a:rPr lang="fr-FR" dirty="0"/>
              <a:t>algorithmes</a:t>
            </a:r>
          </a:p>
        </p:txBody>
      </p:sp>
      <p:sp>
        <p:nvSpPr>
          <p:cNvPr id="2" name="Titre 3">
            <a:extLst>
              <a:ext uri="{FF2B5EF4-FFF2-40B4-BE49-F238E27FC236}">
                <a16:creationId xmlns:a16="http://schemas.microsoft.com/office/drawing/2014/main" id="{083D4629-BA06-43EB-977D-1E50D00C9D4F}"/>
              </a:ext>
            </a:extLst>
          </p:cNvPr>
          <p:cNvSpPr>
            <a:spLocks noGrp="1"/>
          </p:cNvSpPr>
          <p:nvPr>
            <p:ph type="title"/>
          </p:nvPr>
        </p:nvSpPr>
        <p:spPr>
          <a:xfrm>
            <a:off x="6293922" y="4045058"/>
            <a:ext cx="2748594" cy="698500"/>
          </a:xfrm>
        </p:spPr>
        <p:txBody>
          <a:bodyPr>
            <a:noAutofit/>
          </a:bodyPr>
          <a:lstStyle/>
          <a:p>
            <a:r>
              <a:rPr lang="fr-FR" sz="1800" dirty="0">
                <a:latin typeface="+mn-lt"/>
              </a:rPr>
              <a:t>LLM </a:t>
            </a:r>
            <a:br>
              <a:rPr lang="fr-FR" sz="1800" dirty="0">
                <a:latin typeface="+mn-lt"/>
              </a:rPr>
            </a:br>
            <a:r>
              <a:rPr lang="fr-FR" sz="1800" dirty="0">
                <a:latin typeface="+mn-lt"/>
              </a:rPr>
              <a:t>(</a:t>
            </a:r>
            <a:r>
              <a:rPr lang="fr-FR" sz="1800" i="1" dirty="0">
                <a:latin typeface="+mn-lt"/>
              </a:rPr>
              <a:t>Large language model</a:t>
            </a:r>
            <a:r>
              <a:rPr lang="fr-FR" sz="1800" dirty="0">
                <a:latin typeface="+mn-lt"/>
              </a:rPr>
              <a:t>)</a:t>
            </a:r>
          </a:p>
        </p:txBody>
      </p:sp>
    </p:spTree>
    <p:extLst>
      <p:ext uri="{BB962C8B-B14F-4D97-AF65-F5344CB8AC3E}">
        <p14:creationId xmlns:p14="http://schemas.microsoft.com/office/powerpoint/2010/main" val="3137058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9CA156ED-1160-4395-BE59-F71DB57A032F}"/>
              </a:ext>
            </a:extLst>
          </p:cNvPr>
          <p:cNvSpPr txBox="1">
            <a:spLocks/>
          </p:cNvSpPr>
          <p:nvPr/>
        </p:nvSpPr>
        <p:spPr>
          <a:xfrm>
            <a:off x="917739" y="2401930"/>
            <a:ext cx="2659543"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Aft>
                <a:spcPts val="600"/>
              </a:spcAft>
            </a:pPr>
            <a:r>
              <a:rPr lang="fr-FR" sz="1600" b="1" cap="none" dirty="0">
                <a:solidFill>
                  <a:srgbClr val="537FA6"/>
                </a:solidFill>
                <a:latin typeface="+mn-lt"/>
              </a:rPr>
              <a:t>Repères</a:t>
            </a:r>
          </a:p>
          <a:p>
            <a:pPr algn="l">
              <a:spcBef>
                <a:spcPts val="300"/>
              </a:spcBef>
            </a:pPr>
            <a:r>
              <a:rPr lang="fr-FR" sz="1400" cap="none" dirty="0">
                <a:latin typeface="+mn-lt"/>
              </a:rPr>
              <a:t>Contexte</a:t>
            </a:r>
            <a:br>
              <a:rPr lang="fr-FR" sz="1400" cap="none" dirty="0">
                <a:latin typeface="+mn-lt"/>
              </a:rPr>
            </a:br>
            <a:r>
              <a:rPr lang="fr-FR" sz="1400" cap="none" dirty="0">
                <a:latin typeface="+mn-lt"/>
              </a:rPr>
              <a:t>État des lieux des usages</a:t>
            </a:r>
          </a:p>
          <a:p>
            <a:pPr algn="l">
              <a:spcBef>
                <a:spcPts val="300"/>
              </a:spcBef>
            </a:pPr>
            <a:r>
              <a:rPr lang="fr-FR" sz="1400" cap="none" dirty="0">
                <a:latin typeface="+mn-lt"/>
              </a:rPr>
              <a:t>Principes des IA génératives</a:t>
            </a:r>
          </a:p>
          <a:p>
            <a:pPr algn="l">
              <a:spcBef>
                <a:spcPts val="300"/>
              </a:spcBef>
            </a:pPr>
            <a:r>
              <a:rPr lang="fr-FR" sz="1400" cap="none" dirty="0">
                <a:latin typeface="+mn-lt"/>
              </a:rPr>
              <a:t>Enjeux pédagogiques pour l’</a:t>
            </a:r>
            <a:r>
              <a:rPr lang="fr-FR" sz="1400" cap="none" dirty="0" err="1">
                <a:latin typeface="+mn-lt"/>
              </a:rPr>
              <a:t>ESR</a:t>
            </a:r>
            <a:endParaRPr lang="fr-FR" sz="1400" cap="none" dirty="0">
              <a:latin typeface="+mn-lt"/>
            </a:endParaRPr>
          </a:p>
          <a:p>
            <a:pPr algn="l">
              <a:spcBef>
                <a:spcPts val="300"/>
              </a:spcBef>
            </a:pPr>
            <a:r>
              <a:rPr lang="fr-FR" sz="1400" cap="none" dirty="0">
                <a:latin typeface="+mn-lt"/>
              </a:rPr>
              <a:t>Enjeux informationnels</a:t>
            </a:r>
          </a:p>
        </p:txBody>
      </p:sp>
      <p:sp>
        <p:nvSpPr>
          <p:cNvPr id="8" name="Titre 1">
            <a:extLst>
              <a:ext uri="{FF2B5EF4-FFF2-40B4-BE49-F238E27FC236}">
                <a16:creationId xmlns:a16="http://schemas.microsoft.com/office/drawing/2014/main" id="{BD074928-D58F-4790-8752-23CA4415BCA9}"/>
              </a:ext>
            </a:extLst>
          </p:cNvPr>
          <p:cNvSpPr txBox="1">
            <a:spLocks/>
          </p:cNvSpPr>
          <p:nvPr/>
        </p:nvSpPr>
        <p:spPr>
          <a:xfrm>
            <a:off x="4761745" y="2677797"/>
            <a:ext cx="2659543"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Bef>
                <a:spcPts val="0"/>
              </a:spcBef>
              <a:spcAft>
                <a:spcPts val="600"/>
              </a:spcAft>
            </a:pPr>
            <a:r>
              <a:rPr lang="fr-FR" sz="1600" b="1" cap="none" dirty="0">
                <a:solidFill>
                  <a:srgbClr val="D8EBF2"/>
                </a:solidFill>
                <a:latin typeface="+mn-lt"/>
              </a:rPr>
              <a:t>Travailler avec l’IA</a:t>
            </a:r>
          </a:p>
          <a:p>
            <a:pPr algn="l">
              <a:spcBef>
                <a:spcPts val="300"/>
              </a:spcBef>
            </a:pPr>
            <a:r>
              <a:rPr lang="fr-FR" sz="1400" cap="none" dirty="0">
                <a:latin typeface="+mn-lt"/>
              </a:rPr>
              <a:t>L’IA générative pour le formateur</a:t>
            </a:r>
          </a:p>
          <a:p>
            <a:pPr algn="l">
              <a:spcBef>
                <a:spcPts val="300"/>
              </a:spcBef>
            </a:pPr>
            <a:r>
              <a:rPr lang="fr-FR" sz="1400" cap="none" dirty="0">
                <a:latin typeface="+mn-lt"/>
              </a:rPr>
              <a:t>L’IA en formation des usagers</a:t>
            </a:r>
          </a:p>
          <a:p>
            <a:pPr algn="l">
              <a:spcBef>
                <a:spcPts val="300"/>
              </a:spcBef>
            </a:pPr>
            <a:r>
              <a:rPr lang="fr-FR" sz="1400" cap="none" dirty="0">
                <a:latin typeface="+mn-lt"/>
              </a:rPr>
              <a:t>Exemples de cas d’usages pédagogiques</a:t>
            </a:r>
            <a:endParaRPr lang="fr-FR" sz="1400" cap="none" dirty="0">
              <a:highlight>
                <a:srgbClr val="FFFF00"/>
              </a:highlight>
              <a:latin typeface="+mn-lt"/>
            </a:endParaRPr>
          </a:p>
          <a:p>
            <a:pPr algn="l">
              <a:lnSpc>
                <a:spcPts val="2000"/>
              </a:lnSpc>
            </a:pPr>
            <a:endParaRPr lang="fr-FR" sz="1800" cap="none" dirty="0">
              <a:highlight>
                <a:srgbClr val="FFFF00"/>
              </a:highlight>
              <a:latin typeface="+mn-lt"/>
            </a:endParaRPr>
          </a:p>
          <a:p>
            <a:pPr algn="l">
              <a:lnSpc>
                <a:spcPts val="2000"/>
              </a:lnSpc>
            </a:pPr>
            <a:endParaRPr lang="fr-FR" sz="1000" cap="none" dirty="0">
              <a:highlight>
                <a:srgbClr val="FFFF00"/>
              </a:highlight>
              <a:latin typeface="+mn-lt"/>
            </a:endParaRPr>
          </a:p>
        </p:txBody>
      </p:sp>
      <p:sp>
        <p:nvSpPr>
          <p:cNvPr id="10" name="Titre 1">
            <a:extLst>
              <a:ext uri="{FF2B5EF4-FFF2-40B4-BE49-F238E27FC236}">
                <a16:creationId xmlns:a16="http://schemas.microsoft.com/office/drawing/2014/main" id="{0F0A71FE-53D1-41B1-8AB4-2B722E78F2D7}"/>
              </a:ext>
            </a:extLst>
          </p:cNvPr>
          <p:cNvSpPr txBox="1">
            <a:spLocks/>
          </p:cNvSpPr>
          <p:nvPr/>
        </p:nvSpPr>
        <p:spPr>
          <a:xfrm>
            <a:off x="8700315" y="3187047"/>
            <a:ext cx="2573946" cy="2198638"/>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Aft>
                <a:spcPts val="600"/>
              </a:spcAft>
            </a:pPr>
            <a:r>
              <a:rPr lang="fr-FR" sz="1700" b="1" cap="none" dirty="0">
                <a:solidFill>
                  <a:srgbClr val="D9AD77"/>
                </a:solidFill>
                <a:latin typeface="+mn-lt"/>
              </a:rPr>
              <a:t>A nouveaux outils, nouvelles compétences ?</a:t>
            </a:r>
          </a:p>
          <a:p>
            <a:pPr algn="l">
              <a:spcBef>
                <a:spcPts val="300"/>
              </a:spcBef>
            </a:pPr>
            <a:r>
              <a:rPr lang="fr-FR" sz="1400" cap="none" dirty="0">
                <a:latin typeface="+mn-lt"/>
              </a:rPr>
              <a:t>Besoins et préoccupations des usagers</a:t>
            </a:r>
          </a:p>
          <a:p>
            <a:pPr algn="l">
              <a:spcBef>
                <a:spcPts val="300"/>
              </a:spcBef>
            </a:pPr>
            <a:r>
              <a:rPr lang="fr-FR" sz="1400" cap="none" dirty="0">
                <a:latin typeface="+mn-lt"/>
              </a:rPr>
              <a:t>Rechercher, évaluer, citer à l’heure de l’IA</a:t>
            </a:r>
          </a:p>
          <a:p>
            <a:pPr algn="l">
              <a:spcBef>
                <a:spcPts val="300"/>
              </a:spcBef>
            </a:pPr>
            <a:r>
              <a:rPr lang="fr-FR" sz="1400" cap="none" dirty="0">
                <a:latin typeface="+mn-lt"/>
              </a:rPr>
              <a:t>Quelles IA pour quels usagers ?</a:t>
            </a:r>
          </a:p>
          <a:p>
            <a:pPr algn="l">
              <a:spcBef>
                <a:spcPts val="300"/>
              </a:spcBef>
            </a:pPr>
            <a:r>
              <a:rPr lang="fr-FR" sz="1400" cap="none" dirty="0">
                <a:latin typeface="+mn-lt"/>
              </a:rPr>
              <a:t>Anticiper les évolutions en cours</a:t>
            </a:r>
          </a:p>
        </p:txBody>
      </p:sp>
      <p:sp>
        <p:nvSpPr>
          <p:cNvPr id="6" name="Rectangle 5">
            <a:extLst>
              <a:ext uri="{FF2B5EF4-FFF2-40B4-BE49-F238E27FC236}">
                <a16:creationId xmlns:a16="http://schemas.microsoft.com/office/drawing/2014/main" id="{32464BF1-6507-48D4-AB1E-6865A5572D1D}"/>
              </a:ext>
            </a:extLst>
          </p:cNvPr>
          <p:cNvSpPr/>
          <p:nvPr/>
        </p:nvSpPr>
        <p:spPr>
          <a:xfrm>
            <a:off x="94129" y="76912"/>
            <a:ext cx="11994776" cy="6716995"/>
          </a:xfrm>
          <a:prstGeom prst="rect">
            <a:avLst/>
          </a:prstGeom>
          <a:noFill/>
          <a:ln w="25400">
            <a:solidFill>
              <a:srgbClr val="735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5" name="Image 14">
            <a:extLst>
              <a:ext uri="{FF2B5EF4-FFF2-40B4-BE49-F238E27FC236}">
                <a16:creationId xmlns:a16="http://schemas.microsoft.com/office/drawing/2014/main" id="{1EF21C95-8B63-4BD6-9C80-026F736691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29139" y="2715897"/>
            <a:ext cx="414000" cy="414000"/>
          </a:xfrm>
          <a:prstGeom prst="rect">
            <a:avLst/>
          </a:prstGeom>
        </p:spPr>
      </p:pic>
      <p:pic>
        <p:nvPicPr>
          <p:cNvPr id="17" name="Image 16">
            <a:extLst>
              <a:ext uri="{FF2B5EF4-FFF2-40B4-BE49-F238E27FC236}">
                <a16:creationId xmlns:a16="http://schemas.microsoft.com/office/drawing/2014/main" id="{40ACE2CE-C945-49ED-B864-E8F7991C98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37851" y="2715897"/>
            <a:ext cx="414000" cy="414000"/>
          </a:xfrm>
          <a:prstGeom prst="rect">
            <a:avLst/>
          </a:prstGeom>
        </p:spPr>
      </p:pic>
      <p:pic>
        <p:nvPicPr>
          <p:cNvPr id="19" name="Image 18">
            <a:extLst>
              <a:ext uri="{FF2B5EF4-FFF2-40B4-BE49-F238E27FC236}">
                <a16:creationId xmlns:a16="http://schemas.microsoft.com/office/drawing/2014/main" id="{6A647788-9D27-4F06-BC11-A6A984FD13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5999" y="2715897"/>
            <a:ext cx="414564" cy="414564"/>
          </a:xfrm>
          <a:prstGeom prst="rect">
            <a:avLst/>
          </a:prstGeom>
        </p:spPr>
      </p:pic>
    </p:spTree>
    <p:extLst>
      <p:ext uri="{BB962C8B-B14F-4D97-AF65-F5344CB8AC3E}">
        <p14:creationId xmlns:p14="http://schemas.microsoft.com/office/powerpoint/2010/main" val="9623370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A9AAF1E-7B9A-9808-2355-EB8EE83FB785}"/>
              </a:ext>
            </a:extLst>
          </p:cNvPr>
          <p:cNvSpPr>
            <a:spLocks noGrp="1"/>
          </p:cNvSpPr>
          <p:nvPr>
            <p:ph idx="1"/>
          </p:nvPr>
        </p:nvSpPr>
        <p:spPr>
          <a:xfrm>
            <a:off x="903515" y="1575358"/>
            <a:ext cx="10131425" cy="4630616"/>
          </a:xfrm>
        </p:spPr>
        <p:txBody>
          <a:bodyPr>
            <a:normAutofit/>
          </a:bodyPr>
          <a:lstStyle/>
          <a:p>
            <a:pPr marL="0" indent="0">
              <a:buNone/>
            </a:pPr>
            <a:r>
              <a:rPr lang="fr-FR" sz="2400" b="1" dirty="0">
                <a:solidFill>
                  <a:srgbClr val="537FA6"/>
                </a:solidFill>
              </a:rPr>
              <a:t>Les données</a:t>
            </a:r>
          </a:p>
          <a:p>
            <a:pPr marL="622300" lvl="2" indent="-171450">
              <a:buFontTx/>
              <a:buChar char="-"/>
              <a:defRPr/>
            </a:pPr>
            <a:r>
              <a:rPr lang="fr-FR" sz="2000" dirty="0"/>
              <a:t>données linguistiques</a:t>
            </a:r>
          </a:p>
          <a:p>
            <a:pPr marL="965200" lvl="3">
              <a:buFontTx/>
              <a:buChar char="-"/>
              <a:defRPr/>
            </a:pPr>
            <a:r>
              <a:rPr lang="fr-FR" sz="1800" dirty="0"/>
              <a:t>données d’entraînement</a:t>
            </a:r>
          </a:p>
          <a:p>
            <a:pPr marL="965200" lvl="3">
              <a:buFontTx/>
              <a:buChar char="-"/>
              <a:defRPr/>
            </a:pPr>
            <a:r>
              <a:rPr lang="fr-FR" sz="1800" dirty="0"/>
              <a:t>données de supervision humaine </a:t>
            </a:r>
            <a:r>
              <a:rPr lang="fr-FR" dirty="0"/>
              <a:t>[</a:t>
            </a:r>
            <a:r>
              <a:rPr lang="fr-FR" sz="1200" dirty="0" err="1"/>
              <a:t>RLHF</a:t>
            </a:r>
            <a:r>
              <a:rPr lang="fr-FR" sz="1200" dirty="0"/>
              <a:t> : </a:t>
            </a:r>
            <a:r>
              <a:rPr lang="fr-FR" sz="1200" i="1" dirty="0"/>
              <a:t>re</a:t>
            </a:r>
            <a:r>
              <a:rPr lang="en-US" sz="1200" i="1" dirty="0" err="1"/>
              <a:t>inforcement</a:t>
            </a:r>
            <a:r>
              <a:rPr lang="en-US" sz="1200" i="1" dirty="0"/>
              <a:t> learning from human feedback</a:t>
            </a:r>
            <a:r>
              <a:rPr lang="en-US" sz="1200" dirty="0"/>
              <a:t>]</a:t>
            </a:r>
            <a:endParaRPr lang="fr-FR" sz="1800" dirty="0"/>
          </a:p>
          <a:p>
            <a:pPr marL="622300" lvl="2" indent="-171450">
              <a:buFontTx/>
              <a:buChar char="-"/>
              <a:defRPr/>
            </a:pPr>
            <a:r>
              <a:rPr lang="fr-FR" sz="2000" dirty="0"/>
              <a:t>données conversationnelles</a:t>
            </a:r>
          </a:p>
          <a:p>
            <a:pPr marL="965200" lvl="3">
              <a:buFontTx/>
              <a:buChar char="-"/>
              <a:defRPr/>
            </a:pPr>
            <a:r>
              <a:rPr lang="fr-FR" sz="1800" dirty="0"/>
              <a:t>données des utilisateurs</a:t>
            </a:r>
          </a:p>
        </p:txBody>
      </p:sp>
    </p:spTree>
    <p:extLst>
      <p:ext uri="{BB962C8B-B14F-4D97-AF65-F5344CB8AC3E}">
        <p14:creationId xmlns:p14="http://schemas.microsoft.com/office/powerpoint/2010/main" val="31534994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956FCC6-8DF7-4D4A-B117-D0E1DB036E5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49484" y="385079"/>
            <a:ext cx="5893032" cy="6087841"/>
          </a:xfrm>
          <a:prstGeom prst="rect">
            <a:avLst/>
          </a:prstGeom>
        </p:spPr>
      </p:pic>
      <p:sp>
        <p:nvSpPr>
          <p:cNvPr id="5" name="Rectangle 4">
            <a:extLst>
              <a:ext uri="{FF2B5EF4-FFF2-40B4-BE49-F238E27FC236}">
                <a16:creationId xmlns:a16="http://schemas.microsoft.com/office/drawing/2014/main" id="{121BD07F-CCB7-49B1-8B9A-13200F002E22}"/>
              </a:ext>
            </a:extLst>
          </p:cNvPr>
          <p:cNvSpPr/>
          <p:nvPr/>
        </p:nvSpPr>
        <p:spPr>
          <a:xfrm>
            <a:off x="5769437" y="6544199"/>
            <a:ext cx="856325" cy="246221"/>
          </a:xfrm>
          <a:prstGeom prst="rect">
            <a:avLst/>
          </a:prstGeom>
        </p:spPr>
        <p:txBody>
          <a:bodyPr wrap="none">
            <a:spAutoFit/>
          </a:bodyPr>
          <a:lstStyle/>
          <a:p>
            <a:r>
              <a:rPr lang="fr-FR" sz="1000" dirty="0">
                <a:hlinkClick r:id="rId4"/>
              </a:rPr>
              <a:t>Judith Lorne</a:t>
            </a:r>
            <a:r>
              <a:rPr lang="fr-FR" sz="1000" dirty="0"/>
              <a:t> </a:t>
            </a:r>
          </a:p>
        </p:txBody>
      </p:sp>
      <p:sp>
        <p:nvSpPr>
          <p:cNvPr id="6" name="ZoneTexte 5">
            <a:extLst>
              <a:ext uri="{FF2B5EF4-FFF2-40B4-BE49-F238E27FC236}">
                <a16:creationId xmlns:a16="http://schemas.microsoft.com/office/drawing/2014/main" id="{85032756-609D-467F-8BAE-F54B994BE36F}"/>
              </a:ext>
            </a:extLst>
          </p:cNvPr>
          <p:cNvSpPr txBox="1"/>
          <p:nvPr/>
        </p:nvSpPr>
        <p:spPr>
          <a:xfrm>
            <a:off x="1041400" y="812800"/>
            <a:ext cx="1562100" cy="369332"/>
          </a:xfrm>
          <a:prstGeom prst="rect">
            <a:avLst/>
          </a:prstGeom>
          <a:noFill/>
        </p:spPr>
        <p:txBody>
          <a:bodyPr wrap="square" rtlCol="0">
            <a:spAutoFit/>
          </a:bodyPr>
          <a:lstStyle/>
          <a:p>
            <a:r>
              <a:rPr lang="fr-FR" dirty="0"/>
              <a:t>données</a:t>
            </a:r>
          </a:p>
        </p:txBody>
      </p:sp>
      <p:sp>
        <p:nvSpPr>
          <p:cNvPr id="7" name="ZoneTexte 6">
            <a:extLst>
              <a:ext uri="{FF2B5EF4-FFF2-40B4-BE49-F238E27FC236}">
                <a16:creationId xmlns:a16="http://schemas.microsoft.com/office/drawing/2014/main" id="{68B52906-D8FD-41C4-B127-0B3DAA90978E}"/>
              </a:ext>
            </a:extLst>
          </p:cNvPr>
          <p:cNvSpPr txBox="1"/>
          <p:nvPr/>
        </p:nvSpPr>
        <p:spPr>
          <a:xfrm>
            <a:off x="1041400" y="3244333"/>
            <a:ext cx="1562100" cy="369332"/>
          </a:xfrm>
          <a:prstGeom prst="rect">
            <a:avLst/>
          </a:prstGeom>
          <a:noFill/>
        </p:spPr>
        <p:txBody>
          <a:bodyPr wrap="square" rtlCol="0">
            <a:spAutoFit/>
          </a:bodyPr>
          <a:lstStyle/>
          <a:p>
            <a:r>
              <a:rPr lang="fr-FR" dirty="0"/>
              <a:t>entraînement</a:t>
            </a:r>
          </a:p>
        </p:txBody>
      </p:sp>
      <p:sp>
        <p:nvSpPr>
          <p:cNvPr id="8" name="ZoneTexte 7">
            <a:extLst>
              <a:ext uri="{FF2B5EF4-FFF2-40B4-BE49-F238E27FC236}">
                <a16:creationId xmlns:a16="http://schemas.microsoft.com/office/drawing/2014/main" id="{AFC8C6AD-0ADB-4520-9863-0DA1980F7195}"/>
              </a:ext>
            </a:extLst>
          </p:cNvPr>
          <p:cNvSpPr txBox="1"/>
          <p:nvPr/>
        </p:nvSpPr>
        <p:spPr>
          <a:xfrm>
            <a:off x="1041400" y="4641333"/>
            <a:ext cx="1562100" cy="369332"/>
          </a:xfrm>
          <a:prstGeom prst="rect">
            <a:avLst/>
          </a:prstGeom>
          <a:noFill/>
        </p:spPr>
        <p:txBody>
          <a:bodyPr wrap="square" rtlCol="0">
            <a:spAutoFit/>
          </a:bodyPr>
          <a:lstStyle/>
          <a:p>
            <a:r>
              <a:rPr lang="fr-FR" dirty="0"/>
              <a:t>prompt</a:t>
            </a:r>
          </a:p>
        </p:txBody>
      </p:sp>
      <p:sp>
        <p:nvSpPr>
          <p:cNvPr id="9" name="ZoneTexte 8">
            <a:extLst>
              <a:ext uri="{FF2B5EF4-FFF2-40B4-BE49-F238E27FC236}">
                <a16:creationId xmlns:a16="http://schemas.microsoft.com/office/drawing/2014/main" id="{FAA3228A-629E-4137-974A-90D71E843645}"/>
              </a:ext>
            </a:extLst>
          </p:cNvPr>
          <p:cNvSpPr txBox="1"/>
          <p:nvPr/>
        </p:nvSpPr>
        <p:spPr>
          <a:xfrm>
            <a:off x="9372600" y="5314432"/>
            <a:ext cx="1562100" cy="369332"/>
          </a:xfrm>
          <a:prstGeom prst="rect">
            <a:avLst/>
          </a:prstGeom>
          <a:noFill/>
        </p:spPr>
        <p:txBody>
          <a:bodyPr wrap="square" rtlCol="0">
            <a:spAutoFit/>
          </a:bodyPr>
          <a:lstStyle/>
          <a:p>
            <a:r>
              <a:rPr lang="fr-FR" dirty="0"/>
              <a:t>contenu inédit</a:t>
            </a:r>
          </a:p>
        </p:txBody>
      </p:sp>
      <p:sp>
        <p:nvSpPr>
          <p:cNvPr id="10" name="ZoneTexte 9">
            <a:extLst>
              <a:ext uri="{FF2B5EF4-FFF2-40B4-BE49-F238E27FC236}">
                <a16:creationId xmlns:a16="http://schemas.microsoft.com/office/drawing/2014/main" id="{FC69509F-B0E9-4069-B48E-FD54F753C5FC}"/>
              </a:ext>
            </a:extLst>
          </p:cNvPr>
          <p:cNvSpPr txBox="1"/>
          <p:nvPr/>
        </p:nvSpPr>
        <p:spPr>
          <a:xfrm>
            <a:off x="1041400" y="2361167"/>
            <a:ext cx="1562100" cy="369332"/>
          </a:xfrm>
          <a:prstGeom prst="rect">
            <a:avLst/>
          </a:prstGeom>
          <a:noFill/>
        </p:spPr>
        <p:txBody>
          <a:bodyPr wrap="square" rtlCol="0">
            <a:spAutoFit/>
          </a:bodyPr>
          <a:lstStyle/>
          <a:p>
            <a:r>
              <a:rPr lang="fr-FR" dirty="0"/>
              <a:t>algorithmes</a:t>
            </a:r>
          </a:p>
        </p:txBody>
      </p:sp>
      <p:sp>
        <p:nvSpPr>
          <p:cNvPr id="2" name="Titre 3">
            <a:extLst>
              <a:ext uri="{FF2B5EF4-FFF2-40B4-BE49-F238E27FC236}">
                <a16:creationId xmlns:a16="http://schemas.microsoft.com/office/drawing/2014/main" id="{083D4629-BA06-43EB-977D-1E50D00C9D4F}"/>
              </a:ext>
            </a:extLst>
          </p:cNvPr>
          <p:cNvSpPr>
            <a:spLocks noGrp="1"/>
          </p:cNvSpPr>
          <p:nvPr>
            <p:ph type="title"/>
          </p:nvPr>
        </p:nvSpPr>
        <p:spPr>
          <a:xfrm>
            <a:off x="7301465" y="2545833"/>
            <a:ext cx="1906093" cy="645747"/>
          </a:xfrm>
        </p:spPr>
        <p:txBody>
          <a:bodyPr>
            <a:noAutofit/>
          </a:bodyPr>
          <a:lstStyle/>
          <a:p>
            <a:r>
              <a:rPr lang="fr-FR" sz="1800" dirty="0">
                <a:latin typeface="+mn-lt"/>
              </a:rPr>
              <a:t>LLM </a:t>
            </a:r>
            <a:br>
              <a:rPr lang="fr-FR" sz="1800" dirty="0">
                <a:latin typeface="+mn-lt"/>
              </a:rPr>
            </a:br>
            <a:r>
              <a:rPr lang="fr-FR" sz="1800" dirty="0">
                <a:latin typeface="+mn-lt"/>
              </a:rPr>
              <a:t>(</a:t>
            </a:r>
            <a:r>
              <a:rPr lang="fr-FR" sz="1800" i="1" dirty="0">
                <a:latin typeface="+mn-lt"/>
              </a:rPr>
              <a:t>Large language model</a:t>
            </a:r>
            <a:r>
              <a:rPr lang="fr-FR" sz="1800" dirty="0">
                <a:latin typeface="+mn-lt"/>
              </a:rPr>
              <a:t>)</a:t>
            </a:r>
          </a:p>
        </p:txBody>
      </p:sp>
    </p:spTree>
    <p:extLst>
      <p:ext uri="{BB962C8B-B14F-4D97-AF65-F5344CB8AC3E}">
        <p14:creationId xmlns:p14="http://schemas.microsoft.com/office/powerpoint/2010/main" val="17504394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CE68CD6-1087-4E7C-84F3-0B996EDAAC8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75589" y="2457455"/>
            <a:ext cx="9385966" cy="2990372"/>
          </a:xfrm>
          <a:prstGeom prst="rect">
            <a:avLst/>
          </a:prstGeom>
        </p:spPr>
      </p:pic>
      <p:sp>
        <p:nvSpPr>
          <p:cNvPr id="5" name="Rectangle 4">
            <a:extLst>
              <a:ext uri="{FF2B5EF4-FFF2-40B4-BE49-F238E27FC236}">
                <a16:creationId xmlns:a16="http://schemas.microsoft.com/office/drawing/2014/main" id="{2B08D240-1032-4F31-9FEC-2281DCD69075}"/>
              </a:ext>
            </a:extLst>
          </p:cNvPr>
          <p:cNvSpPr/>
          <p:nvPr/>
        </p:nvSpPr>
        <p:spPr>
          <a:xfrm>
            <a:off x="9708944" y="5462341"/>
            <a:ext cx="1474839" cy="246221"/>
          </a:xfrm>
          <a:prstGeom prst="rect">
            <a:avLst/>
          </a:prstGeom>
        </p:spPr>
        <p:txBody>
          <a:bodyPr wrap="square">
            <a:spAutoFit/>
          </a:bodyPr>
          <a:lstStyle/>
          <a:p>
            <a:r>
              <a:rPr lang="fr-FR" sz="1000" dirty="0">
                <a:hlinkClick r:id="rId4"/>
              </a:rPr>
              <a:t>Hub France IA, 2023</a:t>
            </a:r>
            <a:endParaRPr lang="fr-FR" sz="1000" dirty="0"/>
          </a:p>
        </p:txBody>
      </p:sp>
    </p:spTree>
    <p:extLst>
      <p:ext uri="{BB962C8B-B14F-4D97-AF65-F5344CB8AC3E}">
        <p14:creationId xmlns:p14="http://schemas.microsoft.com/office/powerpoint/2010/main" val="8545199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A9AAF1E-7B9A-9808-2355-EB8EE83FB785}"/>
              </a:ext>
            </a:extLst>
          </p:cNvPr>
          <p:cNvSpPr>
            <a:spLocks noGrp="1"/>
          </p:cNvSpPr>
          <p:nvPr>
            <p:ph idx="1"/>
          </p:nvPr>
        </p:nvSpPr>
        <p:spPr>
          <a:xfrm>
            <a:off x="903515" y="1575358"/>
            <a:ext cx="10131425" cy="4630616"/>
          </a:xfrm>
        </p:spPr>
        <p:txBody>
          <a:bodyPr>
            <a:normAutofit/>
          </a:bodyPr>
          <a:lstStyle/>
          <a:p>
            <a:pPr marL="0" indent="0">
              <a:buNone/>
            </a:pPr>
            <a:r>
              <a:rPr lang="fr-FR" sz="2400" b="1" dirty="0">
                <a:solidFill>
                  <a:srgbClr val="537FA6"/>
                </a:solidFill>
              </a:rPr>
              <a:t>Des outils linguistiques</a:t>
            </a:r>
          </a:p>
          <a:p>
            <a:pPr marL="622300" lvl="2" indent="-171450">
              <a:buFontTx/>
              <a:buChar char="-"/>
              <a:defRPr/>
            </a:pPr>
            <a:r>
              <a:rPr lang="fr-FR" sz="2000" dirty="0"/>
              <a:t>générer (contenu inédit)</a:t>
            </a:r>
          </a:p>
          <a:p>
            <a:pPr marL="622300" lvl="2" indent="-171450">
              <a:buFontTx/>
              <a:buChar char="-"/>
              <a:defRPr/>
            </a:pPr>
            <a:r>
              <a:rPr lang="fr-FR" sz="2000" dirty="0"/>
              <a:t>analyser (extraction de données, classification)</a:t>
            </a:r>
          </a:p>
          <a:p>
            <a:pPr marL="622300" lvl="2" indent="-171450">
              <a:buFontTx/>
              <a:buChar char="-"/>
              <a:defRPr/>
            </a:pPr>
            <a:r>
              <a:rPr lang="fr-FR" sz="2000" dirty="0"/>
              <a:t>transformer (style, format, longueur, langue)</a:t>
            </a:r>
          </a:p>
          <a:p>
            <a:pPr marL="622300" lvl="2" indent="-171450">
              <a:buFontTx/>
              <a:buChar char="-"/>
              <a:defRPr/>
            </a:pPr>
            <a:r>
              <a:rPr lang="fr-FR" sz="2000" dirty="0"/>
              <a:t>converser (« bot »)</a:t>
            </a:r>
            <a:endParaRPr lang="fr-FR" sz="1800" dirty="0"/>
          </a:p>
        </p:txBody>
      </p:sp>
      <p:sp>
        <p:nvSpPr>
          <p:cNvPr id="2" name="Rectangle 1">
            <a:extLst>
              <a:ext uri="{FF2B5EF4-FFF2-40B4-BE49-F238E27FC236}">
                <a16:creationId xmlns:a16="http://schemas.microsoft.com/office/drawing/2014/main" id="{9C21FDC6-D68C-4A51-BE13-6BAF52D7186A}"/>
              </a:ext>
            </a:extLst>
          </p:cNvPr>
          <p:cNvSpPr/>
          <p:nvPr/>
        </p:nvSpPr>
        <p:spPr>
          <a:xfrm>
            <a:off x="4702464" y="5658535"/>
            <a:ext cx="6096000" cy="400110"/>
          </a:xfrm>
          <a:prstGeom prst="rect">
            <a:avLst/>
          </a:prstGeom>
        </p:spPr>
        <p:txBody>
          <a:bodyPr>
            <a:spAutoFit/>
          </a:bodyPr>
          <a:lstStyle/>
          <a:p>
            <a:r>
              <a:rPr lang="fr-FR" sz="2000" dirty="0">
                <a:sym typeface="Wingdings" panose="05000000000000000000" pitchFamily="2" charset="2"/>
              </a:rPr>
              <a:t> ne sont </a:t>
            </a:r>
            <a:r>
              <a:rPr lang="fr-FR" sz="2000" dirty="0">
                <a:sym typeface="Wingdings" panose="05000000000000000000" pitchFamily="2" charset="2"/>
                <a:hlinkClick r:id="rId3"/>
              </a:rPr>
              <a:t>pas des outils de « référence »</a:t>
            </a:r>
            <a:endParaRPr lang="fr-FR" sz="2000" dirty="0"/>
          </a:p>
        </p:txBody>
      </p:sp>
    </p:spTree>
    <p:extLst>
      <p:ext uri="{BB962C8B-B14F-4D97-AF65-F5344CB8AC3E}">
        <p14:creationId xmlns:p14="http://schemas.microsoft.com/office/powerpoint/2010/main" val="19956454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55C9DA2D-163A-4B4C-B3F4-610C0EFB6140}"/>
              </a:ext>
            </a:extLst>
          </p:cNvPr>
          <p:cNvSpPr txBox="1">
            <a:spLocks/>
          </p:cNvSpPr>
          <p:nvPr/>
        </p:nvSpPr>
        <p:spPr>
          <a:xfrm>
            <a:off x="250374" y="4299857"/>
            <a:ext cx="10131425" cy="364913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endParaRPr lang="fr-FR" dirty="0"/>
          </a:p>
          <a:p>
            <a:endParaRPr lang="fr-FR" dirty="0"/>
          </a:p>
        </p:txBody>
      </p:sp>
      <p:pic>
        <p:nvPicPr>
          <p:cNvPr id="3074" name="Picture 2" descr="Description de l'image ChatGPT logo.svg.">
            <a:extLst>
              <a:ext uri="{FF2B5EF4-FFF2-40B4-BE49-F238E27FC236}">
                <a16:creationId xmlns:a16="http://schemas.microsoft.com/office/drawing/2014/main" id="{5A336E4B-2BB7-4462-B372-08B281B95CA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34591" y="1046736"/>
            <a:ext cx="2929618" cy="2929618"/>
          </a:xfrm>
          <a:prstGeom prst="rect">
            <a:avLst/>
          </a:prstGeom>
          <a:noFill/>
          <a:ln w="635000" cmpd="sng">
            <a:solidFill>
              <a:schemeClr val="bg1"/>
            </a:solidFill>
          </a:ln>
          <a:extLst>
            <a:ext uri="{909E8E84-426E-40DD-AFC4-6F175D3DCCD1}">
              <a14:hiddenFill xmlns:a14="http://schemas.microsoft.com/office/drawing/2010/main">
                <a:solidFill>
                  <a:srgbClr val="FFFFFF"/>
                </a:solidFill>
              </a14:hiddenFill>
            </a:ext>
          </a:extLst>
        </p:spPr>
      </p:pic>
      <p:sp>
        <p:nvSpPr>
          <p:cNvPr id="5" name="Rectangle : coins arrondis 4">
            <a:extLst>
              <a:ext uri="{FF2B5EF4-FFF2-40B4-BE49-F238E27FC236}">
                <a16:creationId xmlns:a16="http://schemas.microsoft.com/office/drawing/2014/main" id="{8B512335-46CA-4111-A08C-8EC84408029E}"/>
              </a:ext>
            </a:extLst>
          </p:cNvPr>
          <p:cNvSpPr/>
          <p:nvPr/>
        </p:nvSpPr>
        <p:spPr>
          <a:xfrm>
            <a:off x="4310741" y="632020"/>
            <a:ext cx="3555999" cy="3649133"/>
          </a:xfrm>
          <a:prstGeom prst="roundRect">
            <a:avLst/>
          </a:prstGeom>
          <a:noFill/>
          <a:ln w="6350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avec flèche 9">
            <a:extLst>
              <a:ext uri="{FF2B5EF4-FFF2-40B4-BE49-F238E27FC236}">
                <a16:creationId xmlns:a16="http://schemas.microsoft.com/office/drawing/2014/main" id="{98C7DB07-77A5-4389-81EF-AE3277AE90BD}"/>
              </a:ext>
            </a:extLst>
          </p:cNvPr>
          <p:cNvCxnSpPr>
            <a:cxnSpLocks/>
          </p:cNvCxnSpPr>
          <p:nvPr/>
        </p:nvCxnSpPr>
        <p:spPr>
          <a:xfrm flipH="1">
            <a:off x="4664076" y="5103933"/>
            <a:ext cx="1069974" cy="889907"/>
          </a:xfrm>
          <a:prstGeom prst="straightConnector1">
            <a:avLst/>
          </a:prstGeom>
          <a:ln w="25400">
            <a:solidFill>
              <a:srgbClr val="537FA6"/>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67AA8373-9D2C-4666-A933-3F6B7ADB1655}"/>
              </a:ext>
            </a:extLst>
          </p:cNvPr>
          <p:cNvCxnSpPr>
            <a:cxnSpLocks/>
          </p:cNvCxnSpPr>
          <p:nvPr/>
        </p:nvCxnSpPr>
        <p:spPr>
          <a:xfrm>
            <a:off x="6543675" y="5103933"/>
            <a:ext cx="990600" cy="889907"/>
          </a:xfrm>
          <a:prstGeom prst="straightConnector1">
            <a:avLst/>
          </a:prstGeom>
          <a:ln w="25400">
            <a:solidFill>
              <a:srgbClr val="537FA6"/>
            </a:solidFill>
            <a:tailEnd type="triangle"/>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4D57E4D0-D368-4FAE-BC66-438123B0FCCD}"/>
              </a:ext>
            </a:extLst>
          </p:cNvPr>
          <p:cNvSpPr txBox="1"/>
          <p:nvPr/>
        </p:nvSpPr>
        <p:spPr>
          <a:xfrm>
            <a:off x="6172659" y="6008538"/>
            <a:ext cx="3867601" cy="369332"/>
          </a:xfrm>
          <a:prstGeom prst="rect">
            <a:avLst/>
          </a:prstGeom>
          <a:noFill/>
        </p:spPr>
        <p:txBody>
          <a:bodyPr wrap="square" rtlCol="0">
            <a:spAutoFit/>
          </a:bodyPr>
          <a:lstStyle/>
          <a:p>
            <a:pPr algn="ctr"/>
            <a:r>
              <a:rPr lang="fr-FR" i="1" dirty="0"/>
              <a:t>Generative Pre-</a:t>
            </a:r>
            <a:r>
              <a:rPr lang="fr-FR" i="1" dirty="0" err="1"/>
              <a:t>trained</a:t>
            </a:r>
            <a:r>
              <a:rPr lang="fr-FR" i="1" dirty="0"/>
              <a:t> Transformer</a:t>
            </a:r>
          </a:p>
        </p:txBody>
      </p:sp>
      <p:sp>
        <p:nvSpPr>
          <p:cNvPr id="19" name="ZoneTexte 18">
            <a:extLst>
              <a:ext uri="{FF2B5EF4-FFF2-40B4-BE49-F238E27FC236}">
                <a16:creationId xmlns:a16="http://schemas.microsoft.com/office/drawing/2014/main" id="{3EB169C9-46D9-40F2-BE8C-CCD878C4017B}"/>
              </a:ext>
            </a:extLst>
          </p:cNvPr>
          <p:cNvSpPr txBox="1"/>
          <p:nvPr/>
        </p:nvSpPr>
        <p:spPr>
          <a:xfrm>
            <a:off x="2685145" y="6008538"/>
            <a:ext cx="4034969" cy="369332"/>
          </a:xfrm>
          <a:prstGeom prst="rect">
            <a:avLst/>
          </a:prstGeom>
          <a:noFill/>
        </p:spPr>
        <p:txBody>
          <a:bodyPr wrap="square" rtlCol="0">
            <a:spAutoFit/>
          </a:bodyPr>
          <a:lstStyle/>
          <a:p>
            <a:pPr algn="ctr"/>
            <a:r>
              <a:rPr lang="fr-FR" dirty="0"/>
              <a:t>agent conversationnel (</a:t>
            </a:r>
            <a:r>
              <a:rPr lang="fr-FR" i="1" dirty="0"/>
              <a:t>chatbot</a:t>
            </a:r>
            <a:r>
              <a:rPr lang="fr-FR" dirty="0"/>
              <a:t>)</a:t>
            </a:r>
          </a:p>
        </p:txBody>
      </p:sp>
      <p:sp>
        <p:nvSpPr>
          <p:cNvPr id="2" name="Rectangle 1">
            <a:extLst>
              <a:ext uri="{FF2B5EF4-FFF2-40B4-BE49-F238E27FC236}">
                <a16:creationId xmlns:a16="http://schemas.microsoft.com/office/drawing/2014/main" id="{E2DBDE19-906A-45F7-98DC-08827C20D3CB}"/>
              </a:ext>
            </a:extLst>
          </p:cNvPr>
          <p:cNvSpPr/>
          <p:nvPr/>
        </p:nvSpPr>
        <p:spPr>
          <a:xfrm>
            <a:off x="3619500" y="228600"/>
            <a:ext cx="1015091" cy="4495800"/>
          </a:xfrm>
          <a:prstGeom prst="rect">
            <a:avLst/>
          </a:prstGeom>
          <a:solidFill>
            <a:schemeClr val="bg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9001785E-3F8D-4092-943C-14AC030455AB}"/>
              </a:ext>
            </a:extLst>
          </p:cNvPr>
          <p:cNvSpPr/>
          <p:nvPr/>
        </p:nvSpPr>
        <p:spPr>
          <a:xfrm>
            <a:off x="3771900" y="381000"/>
            <a:ext cx="4762500" cy="665736"/>
          </a:xfrm>
          <a:prstGeom prst="rect">
            <a:avLst/>
          </a:prstGeom>
          <a:solidFill>
            <a:schemeClr val="bg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1F4ED90D-F126-4268-9096-A61C1E80E28F}"/>
              </a:ext>
            </a:extLst>
          </p:cNvPr>
          <p:cNvSpPr/>
          <p:nvPr/>
        </p:nvSpPr>
        <p:spPr>
          <a:xfrm>
            <a:off x="7603216" y="123267"/>
            <a:ext cx="1015091" cy="4495800"/>
          </a:xfrm>
          <a:prstGeom prst="rect">
            <a:avLst/>
          </a:prstGeom>
          <a:solidFill>
            <a:schemeClr val="bg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BE1F42DC-C78F-4E61-ADAE-982D0AB3AA2E}"/>
              </a:ext>
            </a:extLst>
          </p:cNvPr>
          <p:cNvSpPr/>
          <p:nvPr/>
        </p:nvSpPr>
        <p:spPr>
          <a:xfrm>
            <a:off x="4127045" y="3991053"/>
            <a:ext cx="4491262" cy="733348"/>
          </a:xfrm>
          <a:prstGeom prst="rect">
            <a:avLst/>
          </a:prstGeom>
          <a:solidFill>
            <a:schemeClr val="bg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3B9F4947-9BC2-46A5-B95A-1ADDBDB9C881}"/>
              </a:ext>
            </a:extLst>
          </p:cNvPr>
          <p:cNvSpPr/>
          <p:nvPr/>
        </p:nvSpPr>
        <p:spPr>
          <a:xfrm>
            <a:off x="3033488" y="4406795"/>
            <a:ext cx="6096000" cy="769441"/>
          </a:xfrm>
          <a:prstGeom prst="rect">
            <a:avLst/>
          </a:prstGeom>
        </p:spPr>
        <p:txBody>
          <a:bodyPr wrap="square">
            <a:spAutoFit/>
          </a:bodyPr>
          <a:lstStyle/>
          <a:p>
            <a:pPr algn="ctr"/>
            <a:r>
              <a:rPr lang="fr-FR" sz="4400" dirty="0"/>
              <a:t>ChatGPT</a:t>
            </a:r>
          </a:p>
        </p:txBody>
      </p:sp>
    </p:spTree>
    <p:extLst>
      <p:ext uri="{BB962C8B-B14F-4D97-AF65-F5344CB8AC3E}">
        <p14:creationId xmlns:p14="http://schemas.microsoft.com/office/powerpoint/2010/main" val="4521930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6DCDC77-3378-49F9-9DCD-02E89EB722E3}"/>
              </a:ext>
            </a:extLst>
          </p:cNvPr>
          <p:cNvSpPr>
            <a:spLocks noGrp="1"/>
          </p:cNvSpPr>
          <p:nvPr>
            <p:ph type="title"/>
          </p:nvPr>
        </p:nvSpPr>
        <p:spPr>
          <a:xfrm>
            <a:off x="596899" y="2743200"/>
            <a:ext cx="3680885" cy="1371600"/>
          </a:xfrm>
          <a:solidFill>
            <a:srgbClr val="537FA6"/>
          </a:solidFill>
        </p:spPr>
        <p:txBody>
          <a:bodyPr>
            <a:normAutofit/>
          </a:bodyPr>
          <a:lstStyle/>
          <a:p>
            <a:r>
              <a:rPr lang="fr-FR" cap="none" dirty="0">
                <a:latin typeface="+mn-lt"/>
              </a:rPr>
              <a:t>Quel est un des enjeux éthiques majeurs liés à l'IA générative ?</a:t>
            </a:r>
          </a:p>
        </p:txBody>
      </p:sp>
      <p:sp>
        <p:nvSpPr>
          <p:cNvPr id="5" name="Espace réservé du contenu 4">
            <a:extLst>
              <a:ext uri="{FF2B5EF4-FFF2-40B4-BE49-F238E27FC236}">
                <a16:creationId xmlns:a16="http://schemas.microsoft.com/office/drawing/2014/main" id="{2317E048-11B9-4372-A7B0-A7C9CB48B710}"/>
              </a:ext>
            </a:extLst>
          </p:cNvPr>
          <p:cNvSpPr>
            <a:spLocks noGrp="1"/>
          </p:cNvSpPr>
          <p:nvPr>
            <p:ph idx="1"/>
          </p:nvPr>
        </p:nvSpPr>
        <p:spPr>
          <a:xfrm>
            <a:off x="4627035" y="838200"/>
            <a:ext cx="7404099" cy="5181600"/>
          </a:xfrm>
        </p:spPr>
        <p:txBody>
          <a:bodyPr>
            <a:normAutofit/>
          </a:bodyPr>
          <a:lstStyle/>
          <a:p>
            <a:r>
              <a:rPr lang="fr-FR" sz="2400" dirty="0">
                <a:solidFill>
                  <a:schemeClr val="bg1"/>
                </a:solidFill>
              </a:rPr>
              <a:t>a) Le manque de transparence dans le fonctionnement des algorithmes</a:t>
            </a:r>
          </a:p>
          <a:p>
            <a:r>
              <a:rPr lang="fr-FR" sz="2400" dirty="0">
                <a:solidFill>
                  <a:schemeClr val="bg1"/>
                </a:solidFill>
              </a:rPr>
              <a:t>b) Le risque de biais et de discrimination dans les données utilisées</a:t>
            </a:r>
          </a:p>
          <a:p>
            <a:r>
              <a:rPr lang="fr-FR" sz="2400" dirty="0">
                <a:solidFill>
                  <a:schemeClr val="bg1"/>
                </a:solidFill>
              </a:rPr>
              <a:t>c) La perte d'emplois humains</a:t>
            </a:r>
          </a:p>
        </p:txBody>
      </p:sp>
      <p:sp>
        <p:nvSpPr>
          <p:cNvPr id="6" name="Rectangle 5">
            <a:extLst>
              <a:ext uri="{FF2B5EF4-FFF2-40B4-BE49-F238E27FC236}">
                <a16:creationId xmlns:a16="http://schemas.microsoft.com/office/drawing/2014/main" id="{29FC0734-8391-4B33-A749-C8F89B3C0216}"/>
              </a:ext>
            </a:extLst>
          </p:cNvPr>
          <p:cNvSpPr/>
          <p:nvPr/>
        </p:nvSpPr>
        <p:spPr>
          <a:xfrm>
            <a:off x="596899" y="2281535"/>
            <a:ext cx="633507"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537FA6"/>
                </a:solidFill>
                <a:effectLst/>
                <a:uLnTx/>
                <a:uFillTx/>
                <a:latin typeface="Calibri" panose="020F0502020204030204"/>
                <a:ea typeface="+mn-ea"/>
                <a:cs typeface="+mn-cs"/>
              </a:rPr>
              <a:t>Q.3</a:t>
            </a:r>
            <a:endParaRPr kumimoji="0" lang="fr-FR" sz="2400" b="0" i="0" u="none" strike="noStrike" kern="1200" cap="none" spc="0" normalizeH="0" baseline="0" noProof="0" dirty="0">
              <a:ln>
                <a:noFill/>
              </a:ln>
              <a:solidFill>
                <a:srgbClr val="537FA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12108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6DCDC77-3378-49F9-9DCD-02E89EB722E3}"/>
              </a:ext>
            </a:extLst>
          </p:cNvPr>
          <p:cNvSpPr>
            <a:spLocks noGrp="1"/>
          </p:cNvSpPr>
          <p:nvPr>
            <p:ph type="title"/>
          </p:nvPr>
        </p:nvSpPr>
        <p:spPr>
          <a:xfrm>
            <a:off x="632068" y="2520461"/>
            <a:ext cx="3775809" cy="1817077"/>
          </a:xfrm>
          <a:solidFill>
            <a:srgbClr val="537FA6"/>
          </a:solidFill>
        </p:spPr>
        <p:txBody>
          <a:bodyPr>
            <a:normAutofit fontScale="90000"/>
          </a:bodyPr>
          <a:lstStyle/>
          <a:p>
            <a:r>
              <a:rPr lang="fr-FR" cap="none" dirty="0">
                <a:latin typeface="+mn-lt"/>
              </a:rPr>
              <a:t>Comment les bibliothèques universitaires peuvent-elles s'impliquer dans le développement responsable de l'IA générative ?</a:t>
            </a:r>
          </a:p>
        </p:txBody>
      </p:sp>
      <p:sp>
        <p:nvSpPr>
          <p:cNvPr id="5" name="Espace réservé du contenu 4">
            <a:extLst>
              <a:ext uri="{FF2B5EF4-FFF2-40B4-BE49-F238E27FC236}">
                <a16:creationId xmlns:a16="http://schemas.microsoft.com/office/drawing/2014/main" id="{2317E048-11B9-4372-A7B0-A7C9CB48B710}"/>
              </a:ext>
            </a:extLst>
          </p:cNvPr>
          <p:cNvSpPr>
            <a:spLocks noGrp="1"/>
          </p:cNvSpPr>
          <p:nvPr>
            <p:ph idx="1"/>
          </p:nvPr>
        </p:nvSpPr>
        <p:spPr>
          <a:xfrm>
            <a:off x="4627035" y="838200"/>
            <a:ext cx="7404099" cy="5181600"/>
          </a:xfrm>
        </p:spPr>
        <p:txBody>
          <a:bodyPr>
            <a:normAutofit/>
          </a:bodyPr>
          <a:lstStyle/>
          <a:p>
            <a:r>
              <a:rPr lang="fr-FR" sz="2400" dirty="0">
                <a:solidFill>
                  <a:schemeClr val="bg1"/>
                </a:solidFill>
              </a:rPr>
              <a:t>a) En organisant des formations et des ateliers sur le sujet</a:t>
            </a:r>
          </a:p>
          <a:p>
            <a:r>
              <a:rPr lang="fr-FR" sz="2400" dirty="0">
                <a:solidFill>
                  <a:schemeClr val="bg1"/>
                </a:solidFill>
              </a:rPr>
              <a:t>b) En établissant des lignes directrices pour l'utilisation éthique de l'IA</a:t>
            </a:r>
          </a:p>
          <a:p>
            <a:r>
              <a:rPr lang="fr-FR" sz="2400" dirty="0">
                <a:solidFill>
                  <a:schemeClr val="bg1"/>
                </a:solidFill>
              </a:rPr>
              <a:t>c) En collaborant avec des chercheurs et des développeurs d'IA</a:t>
            </a:r>
          </a:p>
        </p:txBody>
      </p:sp>
      <p:sp>
        <p:nvSpPr>
          <p:cNvPr id="6" name="Rectangle 5">
            <a:extLst>
              <a:ext uri="{FF2B5EF4-FFF2-40B4-BE49-F238E27FC236}">
                <a16:creationId xmlns:a16="http://schemas.microsoft.com/office/drawing/2014/main" id="{29FC0734-8391-4B33-A749-C8F89B3C0216}"/>
              </a:ext>
            </a:extLst>
          </p:cNvPr>
          <p:cNvSpPr/>
          <p:nvPr/>
        </p:nvSpPr>
        <p:spPr>
          <a:xfrm>
            <a:off x="632068" y="2058797"/>
            <a:ext cx="633507"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537FA6"/>
                </a:solidFill>
                <a:effectLst/>
                <a:uLnTx/>
                <a:uFillTx/>
                <a:latin typeface="Calibri" panose="020F0502020204030204"/>
                <a:ea typeface="+mn-ea"/>
                <a:cs typeface="+mn-cs"/>
              </a:rPr>
              <a:t>Q.4</a:t>
            </a:r>
            <a:endParaRPr kumimoji="0" lang="fr-FR" sz="2400" b="0" i="0" u="none" strike="noStrike" kern="1200" cap="none" spc="0" normalizeH="0" baseline="0" noProof="0" dirty="0">
              <a:ln>
                <a:noFill/>
              </a:ln>
              <a:solidFill>
                <a:srgbClr val="537FA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9347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6DCDC77-3378-49F9-9DCD-02E89EB722E3}"/>
              </a:ext>
            </a:extLst>
          </p:cNvPr>
          <p:cNvSpPr>
            <a:spLocks noGrp="1"/>
          </p:cNvSpPr>
          <p:nvPr>
            <p:ph type="title"/>
          </p:nvPr>
        </p:nvSpPr>
        <p:spPr>
          <a:xfrm>
            <a:off x="608622" y="2520461"/>
            <a:ext cx="3775809" cy="1817077"/>
          </a:xfrm>
          <a:solidFill>
            <a:srgbClr val="537FA6"/>
          </a:solidFill>
        </p:spPr>
        <p:txBody>
          <a:bodyPr>
            <a:normAutofit fontScale="90000"/>
          </a:bodyPr>
          <a:lstStyle/>
          <a:p>
            <a:r>
              <a:rPr lang="fr-FR" cap="none" dirty="0">
                <a:latin typeface="+mn-lt"/>
              </a:rPr>
              <a:t>Comment les enseignants-chercheurs peuvent-ils s'impliquer dans le développement responsable de l'IA générative ?</a:t>
            </a:r>
          </a:p>
        </p:txBody>
      </p:sp>
      <p:sp>
        <p:nvSpPr>
          <p:cNvPr id="5" name="Espace réservé du contenu 4">
            <a:extLst>
              <a:ext uri="{FF2B5EF4-FFF2-40B4-BE49-F238E27FC236}">
                <a16:creationId xmlns:a16="http://schemas.microsoft.com/office/drawing/2014/main" id="{2317E048-11B9-4372-A7B0-A7C9CB48B710}"/>
              </a:ext>
            </a:extLst>
          </p:cNvPr>
          <p:cNvSpPr>
            <a:spLocks noGrp="1"/>
          </p:cNvSpPr>
          <p:nvPr>
            <p:ph idx="1"/>
          </p:nvPr>
        </p:nvSpPr>
        <p:spPr>
          <a:xfrm>
            <a:off x="4627035" y="838200"/>
            <a:ext cx="7404099" cy="5181600"/>
          </a:xfrm>
        </p:spPr>
        <p:txBody>
          <a:bodyPr>
            <a:normAutofit/>
          </a:bodyPr>
          <a:lstStyle/>
          <a:p>
            <a:r>
              <a:rPr lang="fr-FR" sz="2400" dirty="0">
                <a:solidFill>
                  <a:schemeClr val="bg1"/>
                </a:solidFill>
              </a:rPr>
              <a:t>a) En organisant des formations et des ateliers sur le sujet.</a:t>
            </a:r>
          </a:p>
          <a:p>
            <a:r>
              <a:rPr lang="fr-FR" sz="2400" dirty="0">
                <a:solidFill>
                  <a:schemeClr val="bg1"/>
                </a:solidFill>
              </a:rPr>
              <a:t>b) En intégrant des réflexions sur l'IA générative dans leurs travaux de recherche.</a:t>
            </a:r>
          </a:p>
          <a:p>
            <a:r>
              <a:rPr lang="fr-FR" sz="2400" dirty="0">
                <a:solidFill>
                  <a:schemeClr val="bg1"/>
                </a:solidFill>
              </a:rPr>
              <a:t>c) En collaborant avec des bibliothèques universitaires.</a:t>
            </a:r>
          </a:p>
        </p:txBody>
      </p:sp>
      <p:sp>
        <p:nvSpPr>
          <p:cNvPr id="6" name="Rectangle 5">
            <a:extLst>
              <a:ext uri="{FF2B5EF4-FFF2-40B4-BE49-F238E27FC236}">
                <a16:creationId xmlns:a16="http://schemas.microsoft.com/office/drawing/2014/main" id="{29FC0734-8391-4B33-A749-C8F89B3C0216}"/>
              </a:ext>
            </a:extLst>
          </p:cNvPr>
          <p:cNvSpPr/>
          <p:nvPr/>
        </p:nvSpPr>
        <p:spPr>
          <a:xfrm>
            <a:off x="608622" y="2058797"/>
            <a:ext cx="633507"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537FA6"/>
                </a:solidFill>
                <a:effectLst/>
                <a:uLnTx/>
                <a:uFillTx/>
                <a:latin typeface="Calibri" panose="020F0502020204030204"/>
                <a:ea typeface="+mn-ea"/>
                <a:cs typeface="+mn-cs"/>
              </a:rPr>
              <a:t>Q.5</a:t>
            </a:r>
            <a:endParaRPr kumimoji="0" lang="fr-FR" sz="2400" b="0" i="0" u="none" strike="noStrike" kern="1200" cap="none" spc="0" normalizeH="0" baseline="0" noProof="0" dirty="0">
              <a:ln>
                <a:noFill/>
              </a:ln>
              <a:solidFill>
                <a:srgbClr val="537FA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058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B4D09273-ACA4-488B-9943-C39C45A3C12B}"/>
              </a:ext>
            </a:extLst>
          </p:cNvPr>
          <p:cNvGraphicFramePr>
            <a:graphicFrameLocks noGrp="1"/>
          </p:cNvGraphicFramePr>
          <p:nvPr>
            <p:ph idx="1"/>
            <p:extLst>
              <p:ext uri="{D42A27DB-BD31-4B8C-83A1-F6EECF244321}">
                <p14:modId xmlns:p14="http://schemas.microsoft.com/office/powerpoint/2010/main" val="2547213397"/>
              </p:ext>
            </p:extLst>
          </p:nvPr>
        </p:nvGraphicFramePr>
        <p:xfrm>
          <a:off x="1584322" y="604692"/>
          <a:ext cx="10564368" cy="5979604"/>
        </p:xfrm>
        <a:graphic>
          <a:graphicData uri="http://schemas.openxmlformats.org/drawingml/2006/table">
            <a:tbl>
              <a:tblPr/>
              <a:tblGrid>
                <a:gridCol w="1084212">
                  <a:extLst>
                    <a:ext uri="{9D8B030D-6E8A-4147-A177-3AD203B41FA5}">
                      <a16:colId xmlns:a16="http://schemas.microsoft.com/office/drawing/2014/main" val="2490820489"/>
                    </a:ext>
                  </a:extLst>
                </a:gridCol>
                <a:gridCol w="2673143">
                  <a:extLst>
                    <a:ext uri="{9D8B030D-6E8A-4147-A177-3AD203B41FA5}">
                      <a16:colId xmlns:a16="http://schemas.microsoft.com/office/drawing/2014/main" val="1016763564"/>
                    </a:ext>
                  </a:extLst>
                </a:gridCol>
                <a:gridCol w="6807013">
                  <a:extLst>
                    <a:ext uri="{9D8B030D-6E8A-4147-A177-3AD203B41FA5}">
                      <a16:colId xmlns:a16="http://schemas.microsoft.com/office/drawing/2014/main" val="3516817952"/>
                    </a:ext>
                  </a:extLst>
                </a:gridCol>
              </a:tblGrid>
              <a:tr h="272694">
                <a:tc>
                  <a:txBody>
                    <a:bodyPr/>
                    <a:lstStyle/>
                    <a:p>
                      <a:pPr algn="ctr" fontAlgn="b"/>
                      <a:r>
                        <a:rPr lang="fr-FR" sz="1400" b="0" dirty="0">
                          <a:solidFill>
                            <a:schemeClr val="tx1"/>
                          </a:solidFill>
                          <a:effectLst/>
                        </a:rPr>
                        <a:t>Rôle</a:t>
                      </a:r>
                    </a:p>
                  </a:txBody>
                  <a:tcPr marL="52894" marR="52894" marT="26447" marB="26447" anchor="ctr">
                    <a:lnL w="9525" cap="flat" cmpd="sng" algn="ctr">
                      <a:solidFill>
                        <a:srgbClr val="E3E3E3"/>
                      </a:solidFill>
                      <a:prstDash val="solid"/>
                      <a:round/>
                      <a:headEnd type="none" w="med" len="med"/>
                      <a:tailEnd type="none" w="med" len="med"/>
                    </a:lnL>
                    <a:lnR w="9525"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lumOff val="5000"/>
                      </a:schemeClr>
                    </a:solidFill>
                  </a:tcPr>
                </a:tc>
                <a:tc>
                  <a:txBody>
                    <a:bodyPr/>
                    <a:lstStyle/>
                    <a:p>
                      <a:pPr algn="ctr" fontAlgn="b"/>
                      <a:r>
                        <a:rPr lang="fr-FR" sz="1400" b="0" dirty="0">
                          <a:solidFill>
                            <a:schemeClr val="tx1"/>
                          </a:solidFill>
                          <a:effectLst/>
                        </a:rPr>
                        <a:t>Description</a:t>
                      </a:r>
                    </a:p>
                  </a:txBody>
                  <a:tcPr marL="52894" marR="52894" marT="26447" marB="26447" anchor="ctr">
                    <a:lnL w="9525" cap="flat" cmpd="sng" algn="ctr">
                      <a:solidFill>
                        <a:srgbClr val="E3E3E3"/>
                      </a:solidFill>
                      <a:prstDash val="solid"/>
                      <a:round/>
                      <a:headEnd type="none" w="med" len="med"/>
                      <a:tailEnd type="none" w="med" len="med"/>
                    </a:lnL>
                    <a:lnR w="9525"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lumOff val="5000"/>
                      </a:schemeClr>
                    </a:solidFill>
                  </a:tcPr>
                </a:tc>
                <a:tc>
                  <a:txBody>
                    <a:bodyPr/>
                    <a:lstStyle/>
                    <a:p>
                      <a:pPr algn="ctr" fontAlgn="b"/>
                      <a:r>
                        <a:rPr lang="fr-FR" sz="1400" b="0" dirty="0">
                          <a:solidFill>
                            <a:schemeClr val="tx1"/>
                          </a:solidFill>
                          <a:effectLst/>
                        </a:rPr>
                        <a:t>Exemple de mise en œuvre</a:t>
                      </a:r>
                    </a:p>
                  </a:txBody>
                  <a:tcPr marL="52894" marR="52894" marT="26447" marB="26447" anchor="ctr">
                    <a:lnL w="9525" cap="flat" cmpd="sng" algn="ctr">
                      <a:solidFill>
                        <a:srgbClr val="E3E3E3"/>
                      </a:solidFill>
                      <a:prstDash val="solid"/>
                      <a:round/>
                      <a:headEnd type="none" w="med" len="med"/>
                      <a:tailEnd type="none" w="med" len="med"/>
                    </a:lnL>
                    <a:lnR w="9525" cap="flat" cmpd="sng" algn="ctr">
                      <a:solidFill>
                        <a:srgbClr val="E3E3E3"/>
                      </a:solidFill>
                      <a:prstDash val="solid"/>
                      <a:round/>
                      <a:headEnd type="none" w="med" len="med"/>
                      <a:tailEnd type="none" w="med" len="med"/>
                    </a:lnR>
                    <a:lnT w="9525"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lumOff val="5000"/>
                      </a:schemeClr>
                    </a:solidFill>
                  </a:tcPr>
                </a:tc>
                <a:extLst>
                  <a:ext uri="{0D108BD9-81ED-4DB2-BD59-A6C34878D82A}">
                    <a16:rowId xmlns:a16="http://schemas.microsoft.com/office/drawing/2014/main" val="918471897"/>
                  </a:ext>
                </a:extLst>
              </a:tr>
              <a:tr h="410588">
                <a:tc>
                  <a:txBody>
                    <a:bodyPr/>
                    <a:lstStyle/>
                    <a:p>
                      <a:pPr fontAlgn="base"/>
                      <a:r>
                        <a:rPr lang="fr-FR" sz="1200" dirty="0">
                          <a:effectLst/>
                        </a:rPr>
                        <a:t>Moteur de possibilités</a:t>
                      </a:r>
                    </a:p>
                  </a:txBody>
                  <a:tcPr marL="52894" marR="52894" marT="26447" marB="26447" anchor="ctr">
                    <a:lnL w="9525" cap="flat" cmpd="sng" algn="ctr">
                      <a:solidFill>
                        <a:srgbClr val="E3E3E3"/>
                      </a:solidFill>
                      <a:prstDash val="solid"/>
                      <a:round/>
                      <a:headEnd type="none" w="med" len="med"/>
                      <a:tailEnd type="none" w="med" len="med"/>
                    </a:lnL>
                    <a:lnR w="9525"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lumOff val="5000"/>
                      </a:schemeClr>
                    </a:solidFill>
                  </a:tcPr>
                </a:tc>
                <a:tc>
                  <a:txBody>
                    <a:bodyPr/>
                    <a:lstStyle/>
                    <a:p>
                      <a:pPr fontAlgn="base"/>
                      <a:r>
                        <a:rPr lang="fr-FR" sz="1200" dirty="0">
                          <a:effectLst/>
                        </a:rPr>
                        <a:t>L'IA génère des alternatives pour exprimer une idée</a:t>
                      </a:r>
                    </a:p>
                  </a:txBody>
                  <a:tcPr marL="52894" marR="52894" marT="26447" marB="26447" anchor="ctr">
                    <a:lnL w="9525" cap="flat" cmpd="sng" algn="ctr">
                      <a:solidFill>
                        <a:srgbClr val="E3E3E3"/>
                      </a:solidFill>
                      <a:prstDash val="solid"/>
                      <a:round/>
                      <a:headEnd type="none" w="med" len="med"/>
                      <a:tailEnd type="none" w="med" len="med"/>
                    </a:lnL>
                    <a:lnR w="9525"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lumOff val="5000"/>
                      </a:schemeClr>
                    </a:solidFill>
                  </a:tcPr>
                </a:tc>
                <a:tc>
                  <a:txBody>
                    <a:bodyPr/>
                    <a:lstStyle/>
                    <a:p>
                      <a:pPr fontAlgn="base"/>
                      <a:r>
                        <a:rPr lang="fr-FR" sz="1200" dirty="0">
                          <a:effectLst/>
                        </a:rPr>
                        <a:t>Les élèves écrivent des requêtes dans ChatGPT et utilisent la fonction "Régénérer la réponse" pour examiner des réponses alternatives.</a:t>
                      </a:r>
                    </a:p>
                  </a:txBody>
                  <a:tcPr marL="52894" marR="52894" marT="26447" marB="26447" anchor="ctr">
                    <a:lnL w="9525" cap="flat" cmpd="sng" algn="ctr">
                      <a:solidFill>
                        <a:srgbClr val="E3E3E3"/>
                      </a:solidFill>
                      <a:prstDash val="solid"/>
                      <a:round/>
                      <a:headEnd type="none" w="med" len="med"/>
                      <a:tailEnd type="none" w="med" len="med"/>
                    </a:lnL>
                    <a:lnR w="9525"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lumOff val="5000"/>
                      </a:schemeClr>
                    </a:solidFill>
                  </a:tcPr>
                </a:tc>
                <a:extLst>
                  <a:ext uri="{0D108BD9-81ED-4DB2-BD59-A6C34878D82A}">
                    <a16:rowId xmlns:a16="http://schemas.microsoft.com/office/drawing/2014/main" val="1235181735"/>
                  </a:ext>
                </a:extLst>
              </a:tr>
              <a:tr h="505703">
                <a:tc>
                  <a:txBody>
                    <a:bodyPr/>
                    <a:lstStyle/>
                    <a:p>
                      <a:pPr fontAlgn="base"/>
                      <a:r>
                        <a:rPr lang="fr-FR" sz="1200" dirty="0">
                          <a:effectLst/>
                        </a:rPr>
                        <a:t>Opposant socratique</a:t>
                      </a:r>
                    </a:p>
                  </a:txBody>
                  <a:tcPr marL="52894" marR="52894" marT="26447" marB="26447" anchor="ctr">
                    <a:lnL w="9525" cap="flat" cmpd="sng" algn="ctr">
                      <a:solidFill>
                        <a:srgbClr val="E3E3E3"/>
                      </a:solidFill>
                      <a:prstDash val="solid"/>
                      <a:round/>
                      <a:headEnd type="none" w="med" len="med"/>
                      <a:tailEnd type="none" w="med" len="med"/>
                    </a:lnL>
                    <a:lnR w="9525"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lumOff val="5000"/>
                      </a:schemeClr>
                    </a:solidFill>
                  </a:tcPr>
                </a:tc>
                <a:tc>
                  <a:txBody>
                    <a:bodyPr/>
                    <a:lstStyle/>
                    <a:p>
                      <a:pPr fontAlgn="base"/>
                      <a:r>
                        <a:rPr lang="fr-FR" sz="1200" dirty="0">
                          <a:effectLst/>
                        </a:rPr>
                        <a:t>L'IA agit comme un opposant pour développer un argument</a:t>
                      </a:r>
                    </a:p>
                  </a:txBody>
                  <a:tcPr marL="52894" marR="52894" marT="26447" marB="26447" anchor="ctr">
                    <a:lnL w="9525" cap="flat" cmpd="sng" algn="ctr">
                      <a:solidFill>
                        <a:srgbClr val="E3E3E3"/>
                      </a:solidFill>
                      <a:prstDash val="solid"/>
                      <a:round/>
                      <a:headEnd type="none" w="med" len="med"/>
                      <a:tailEnd type="none" w="med" len="med"/>
                    </a:lnL>
                    <a:lnR w="9525"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lumOff val="5000"/>
                      </a:schemeClr>
                    </a:solidFill>
                  </a:tcPr>
                </a:tc>
                <a:tc>
                  <a:txBody>
                    <a:bodyPr/>
                    <a:lstStyle/>
                    <a:p>
                      <a:pPr fontAlgn="base"/>
                      <a:r>
                        <a:rPr lang="fr-FR" sz="1200" dirty="0">
                          <a:effectLst/>
                        </a:rPr>
                        <a:t>Les élèves saisissent des requêtes dans ChatGPT suivant la structure d'une conversation ou d'un débat. Les enseignants peuvent demander aux élèves d'utiliser ChatGPT pour se préparer aux discussions</a:t>
                      </a:r>
                    </a:p>
                  </a:txBody>
                  <a:tcPr marL="52894" marR="52894" marT="26447" marB="26447" anchor="ctr">
                    <a:lnL w="9525" cap="flat" cmpd="sng" algn="ctr">
                      <a:solidFill>
                        <a:srgbClr val="E3E3E3"/>
                      </a:solidFill>
                      <a:prstDash val="solid"/>
                      <a:round/>
                      <a:headEnd type="none" w="med" len="med"/>
                      <a:tailEnd type="none" w="med" len="med"/>
                    </a:lnL>
                    <a:lnR w="9525"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lumOff val="5000"/>
                      </a:schemeClr>
                    </a:solidFill>
                  </a:tcPr>
                </a:tc>
                <a:extLst>
                  <a:ext uri="{0D108BD9-81ED-4DB2-BD59-A6C34878D82A}">
                    <a16:rowId xmlns:a16="http://schemas.microsoft.com/office/drawing/2014/main" val="2647063180"/>
                  </a:ext>
                </a:extLst>
              </a:tr>
              <a:tr h="448391">
                <a:tc>
                  <a:txBody>
                    <a:bodyPr/>
                    <a:lstStyle/>
                    <a:p>
                      <a:pPr fontAlgn="base"/>
                      <a:r>
                        <a:rPr lang="fr-FR" sz="1200" dirty="0">
                          <a:effectLst/>
                        </a:rPr>
                        <a:t>Coach de collaboration</a:t>
                      </a:r>
                    </a:p>
                  </a:txBody>
                  <a:tcPr anchor="ctr">
                    <a:lnL w="9525" cap="flat" cmpd="sng" algn="ctr">
                      <a:solidFill>
                        <a:srgbClr val="E3E3E3"/>
                      </a:solidFill>
                      <a:prstDash val="solid"/>
                      <a:round/>
                      <a:headEnd type="none" w="med" len="med"/>
                      <a:tailEnd type="none" w="med" len="med"/>
                    </a:lnL>
                    <a:lnR w="9525"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lumOff val="5000"/>
                      </a:schemeClr>
                    </a:solidFill>
                  </a:tcPr>
                </a:tc>
                <a:tc>
                  <a:txBody>
                    <a:bodyPr/>
                    <a:lstStyle/>
                    <a:p>
                      <a:pPr fontAlgn="base"/>
                      <a:r>
                        <a:rPr lang="fr-FR" sz="1200" dirty="0">
                          <a:effectLst/>
                        </a:rPr>
                        <a:t>L'IA aide les groupes à rechercher et à résoudre des problèmes ensemble</a:t>
                      </a:r>
                    </a:p>
                  </a:txBody>
                  <a:tcPr anchor="ctr">
                    <a:lnL w="9525" cap="flat" cmpd="sng" algn="ctr">
                      <a:solidFill>
                        <a:srgbClr val="E3E3E3"/>
                      </a:solidFill>
                      <a:prstDash val="solid"/>
                      <a:round/>
                      <a:headEnd type="none" w="med" len="med"/>
                      <a:tailEnd type="none" w="med" len="med"/>
                    </a:lnL>
                    <a:lnR w="9525"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lumOff val="5000"/>
                      </a:schemeClr>
                    </a:solidFill>
                  </a:tcPr>
                </a:tc>
                <a:tc>
                  <a:txBody>
                    <a:bodyPr/>
                    <a:lstStyle/>
                    <a:p>
                      <a:pPr fontAlgn="base"/>
                      <a:r>
                        <a:rPr lang="fr-FR" sz="1200" dirty="0">
                          <a:effectLst/>
                        </a:rPr>
                        <a:t>En travaillant en groupe, les élèves utilisent ChatGPT pour trouver des informations afin de compléter des tâches et des devoirs.</a:t>
                      </a:r>
                    </a:p>
                  </a:txBody>
                  <a:tcPr anchor="ctr">
                    <a:lnL w="9525" cap="flat" cmpd="sng" algn="ctr">
                      <a:solidFill>
                        <a:srgbClr val="E3E3E3"/>
                      </a:solidFill>
                      <a:prstDash val="solid"/>
                      <a:round/>
                      <a:headEnd type="none" w="med" len="med"/>
                      <a:tailEnd type="none" w="med" len="med"/>
                    </a:lnL>
                    <a:lnR w="9525"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lumOff val="5000"/>
                      </a:schemeClr>
                    </a:solidFill>
                  </a:tcPr>
                </a:tc>
                <a:extLst>
                  <a:ext uri="{0D108BD9-81ED-4DB2-BD59-A6C34878D82A}">
                    <a16:rowId xmlns:a16="http://schemas.microsoft.com/office/drawing/2014/main" val="3422442748"/>
                  </a:ext>
                </a:extLst>
              </a:tr>
              <a:tr h="627748">
                <a:tc>
                  <a:txBody>
                    <a:bodyPr/>
                    <a:lstStyle/>
                    <a:p>
                      <a:pPr fontAlgn="base"/>
                      <a:r>
                        <a:rPr lang="fr-FR" sz="1200" dirty="0">
                          <a:effectLst/>
                        </a:rPr>
                        <a:t>Guide accompagnateur</a:t>
                      </a:r>
                    </a:p>
                  </a:txBody>
                  <a:tcPr anchor="ctr">
                    <a:lnL w="9525" cap="flat" cmpd="sng" algn="ctr">
                      <a:solidFill>
                        <a:srgbClr val="E3E3E3"/>
                      </a:solidFill>
                      <a:prstDash val="solid"/>
                      <a:round/>
                      <a:headEnd type="none" w="med" len="med"/>
                      <a:tailEnd type="none" w="med" len="med"/>
                    </a:lnL>
                    <a:lnR w="9525"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lumOff val="5000"/>
                      </a:schemeClr>
                    </a:solidFill>
                  </a:tcPr>
                </a:tc>
                <a:tc>
                  <a:txBody>
                    <a:bodyPr/>
                    <a:lstStyle/>
                    <a:p>
                      <a:pPr fontAlgn="base"/>
                      <a:r>
                        <a:rPr lang="fr-FR" sz="1200">
                          <a:effectLst/>
                        </a:rPr>
                        <a:t>L'IA agit comme un guide pour naviguer dans des espaces physiques et conceptuels</a:t>
                      </a:r>
                    </a:p>
                  </a:txBody>
                  <a:tcPr anchor="ctr">
                    <a:lnL w="9525" cap="flat" cmpd="sng" algn="ctr">
                      <a:solidFill>
                        <a:srgbClr val="E3E3E3"/>
                      </a:solidFill>
                      <a:prstDash val="solid"/>
                      <a:round/>
                      <a:headEnd type="none" w="med" len="med"/>
                      <a:tailEnd type="none" w="med" len="med"/>
                    </a:lnL>
                    <a:lnR w="9525"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lumOff val="5000"/>
                      </a:schemeClr>
                    </a:solidFill>
                  </a:tcPr>
                </a:tc>
                <a:tc>
                  <a:txBody>
                    <a:bodyPr/>
                    <a:lstStyle/>
                    <a:p>
                      <a:pPr fontAlgn="base"/>
                      <a:r>
                        <a:rPr lang="fr-FR" sz="1200" dirty="0">
                          <a:effectLst/>
                        </a:rPr>
                        <a:t>Les enseignants utilisent ChatGPT pour générer du contenu pour les classes/cours (par exemple, des questions de discussion) et des conseils sur la manière de soutenir les élèves dans l'apprentissage de concepts spécifiques.</a:t>
                      </a:r>
                    </a:p>
                  </a:txBody>
                  <a:tcPr anchor="ctr">
                    <a:lnL w="9525" cap="flat" cmpd="sng" algn="ctr">
                      <a:solidFill>
                        <a:srgbClr val="E3E3E3"/>
                      </a:solidFill>
                      <a:prstDash val="solid"/>
                      <a:round/>
                      <a:headEnd type="none" w="med" len="med"/>
                      <a:tailEnd type="none" w="med" len="med"/>
                    </a:lnL>
                    <a:lnR w="9525"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lumOff val="5000"/>
                      </a:schemeClr>
                    </a:solidFill>
                  </a:tcPr>
                </a:tc>
                <a:extLst>
                  <a:ext uri="{0D108BD9-81ED-4DB2-BD59-A6C34878D82A}">
                    <a16:rowId xmlns:a16="http://schemas.microsoft.com/office/drawing/2014/main" val="3404665680"/>
                  </a:ext>
                </a:extLst>
              </a:tr>
              <a:tr h="627748">
                <a:tc>
                  <a:txBody>
                    <a:bodyPr/>
                    <a:lstStyle/>
                    <a:p>
                      <a:pPr fontAlgn="base"/>
                      <a:r>
                        <a:rPr lang="fr-FR" sz="1200">
                          <a:effectLst/>
                        </a:rPr>
                        <a:t>Tuteur personnel</a:t>
                      </a:r>
                    </a:p>
                  </a:txBody>
                  <a:tcPr anchor="ctr">
                    <a:lnL w="9525" cap="flat" cmpd="sng" algn="ctr">
                      <a:solidFill>
                        <a:srgbClr val="E3E3E3"/>
                      </a:solidFill>
                      <a:prstDash val="solid"/>
                      <a:round/>
                      <a:headEnd type="none" w="med" len="med"/>
                      <a:tailEnd type="none" w="med" len="med"/>
                    </a:lnL>
                    <a:lnR w="9525"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lumOff val="5000"/>
                      </a:schemeClr>
                    </a:solidFill>
                  </a:tcPr>
                </a:tc>
                <a:tc>
                  <a:txBody>
                    <a:bodyPr/>
                    <a:lstStyle/>
                    <a:p>
                      <a:pPr fontAlgn="base"/>
                      <a:r>
                        <a:rPr lang="fr-FR" sz="1200" dirty="0">
                          <a:effectLst/>
                        </a:rPr>
                        <a:t>L'IA fait du tutorat pour chaque élève et donne un retour immédiat sur les progrès</a:t>
                      </a:r>
                    </a:p>
                  </a:txBody>
                  <a:tcPr anchor="ctr">
                    <a:lnL w="9525" cap="flat" cmpd="sng" algn="ctr">
                      <a:solidFill>
                        <a:srgbClr val="E3E3E3"/>
                      </a:solidFill>
                      <a:prstDash val="solid"/>
                      <a:round/>
                      <a:headEnd type="none" w="med" len="med"/>
                      <a:tailEnd type="none" w="med" len="med"/>
                    </a:lnL>
                    <a:lnR w="9525"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lumOff val="5000"/>
                      </a:schemeClr>
                    </a:solidFill>
                  </a:tcPr>
                </a:tc>
                <a:tc>
                  <a:txBody>
                    <a:bodyPr/>
                    <a:lstStyle/>
                    <a:p>
                      <a:pPr fontAlgn="base"/>
                      <a:r>
                        <a:rPr lang="fr-FR" sz="1200" dirty="0">
                          <a:effectLst/>
                        </a:rPr>
                        <a:t>ChatGPT fournit un retour personnalisé aux élèves en fonction des informations fournies par les élèves ou les enseignants (par exemple, les scores aux tests).</a:t>
                      </a:r>
                    </a:p>
                  </a:txBody>
                  <a:tcPr anchor="ctr">
                    <a:lnL w="9525" cap="flat" cmpd="sng" algn="ctr">
                      <a:solidFill>
                        <a:srgbClr val="E3E3E3"/>
                      </a:solidFill>
                      <a:prstDash val="solid"/>
                      <a:round/>
                      <a:headEnd type="none" w="med" len="med"/>
                      <a:tailEnd type="none" w="med" len="med"/>
                    </a:lnL>
                    <a:lnR w="9525"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lumOff val="5000"/>
                      </a:schemeClr>
                    </a:solidFill>
                  </a:tcPr>
                </a:tc>
                <a:extLst>
                  <a:ext uri="{0D108BD9-81ED-4DB2-BD59-A6C34878D82A}">
                    <a16:rowId xmlns:a16="http://schemas.microsoft.com/office/drawing/2014/main" val="1327119101"/>
                  </a:ext>
                </a:extLst>
              </a:tr>
              <a:tr h="627748">
                <a:tc>
                  <a:txBody>
                    <a:bodyPr/>
                    <a:lstStyle/>
                    <a:p>
                      <a:pPr fontAlgn="base"/>
                      <a:r>
                        <a:rPr lang="fr-FR" sz="1200" dirty="0" err="1">
                          <a:effectLst/>
                        </a:rPr>
                        <a:t>Co-concepteur</a:t>
                      </a:r>
                      <a:endParaRPr lang="fr-FR" sz="1200" dirty="0">
                        <a:effectLst/>
                      </a:endParaRPr>
                    </a:p>
                  </a:txBody>
                  <a:tcPr anchor="ctr">
                    <a:lnL w="9525" cap="flat" cmpd="sng" algn="ctr">
                      <a:solidFill>
                        <a:srgbClr val="E3E3E3"/>
                      </a:solidFill>
                      <a:prstDash val="solid"/>
                      <a:round/>
                      <a:headEnd type="none" w="med" len="med"/>
                      <a:tailEnd type="none" w="med" len="med"/>
                    </a:lnL>
                    <a:lnR w="9525"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lumOff val="5000"/>
                      </a:schemeClr>
                    </a:solidFill>
                  </a:tcPr>
                </a:tc>
                <a:tc>
                  <a:txBody>
                    <a:bodyPr/>
                    <a:lstStyle/>
                    <a:p>
                      <a:pPr fontAlgn="base"/>
                      <a:r>
                        <a:rPr lang="fr-FR" sz="1200" dirty="0">
                          <a:effectLst/>
                        </a:rPr>
                        <a:t>L'IA assiste tout au long du processus de conception</a:t>
                      </a:r>
                    </a:p>
                  </a:txBody>
                  <a:tcPr anchor="ctr">
                    <a:lnL w="9525" cap="flat" cmpd="sng" algn="ctr">
                      <a:solidFill>
                        <a:srgbClr val="E3E3E3"/>
                      </a:solidFill>
                      <a:prstDash val="solid"/>
                      <a:round/>
                      <a:headEnd type="none" w="med" len="med"/>
                      <a:tailEnd type="none" w="med" len="med"/>
                    </a:lnL>
                    <a:lnR w="9525"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lumOff val="5000"/>
                      </a:schemeClr>
                    </a:solidFill>
                  </a:tcPr>
                </a:tc>
                <a:tc>
                  <a:txBody>
                    <a:bodyPr/>
                    <a:lstStyle/>
                    <a:p>
                      <a:pPr fontAlgn="base"/>
                      <a:r>
                        <a:rPr lang="fr-FR" sz="1200" dirty="0">
                          <a:effectLst/>
                        </a:rPr>
                        <a:t>Les enseignants demandent à ChatGPT des idées pour concevoir ou mettre à jour un programme d'études (par exemple, des grilles d'évaluation) et/ou se concentrent sur des objectifs spécifiques (par exemple, comment rendre le programme d'études plus accessible).</a:t>
                      </a:r>
                    </a:p>
                  </a:txBody>
                  <a:tcPr anchor="ctr">
                    <a:lnL w="9525" cap="flat" cmpd="sng" algn="ctr">
                      <a:solidFill>
                        <a:srgbClr val="E3E3E3"/>
                      </a:solidFill>
                      <a:prstDash val="solid"/>
                      <a:round/>
                      <a:headEnd type="none" w="med" len="med"/>
                      <a:tailEnd type="none" w="med" len="med"/>
                    </a:lnL>
                    <a:lnR w="9525"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lumOff val="5000"/>
                      </a:schemeClr>
                    </a:solidFill>
                  </a:tcPr>
                </a:tc>
                <a:extLst>
                  <a:ext uri="{0D108BD9-81ED-4DB2-BD59-A6C34878D82A}">
                    <a16:rowId xmlns:a16="http://schemas.microsoft.com/office/drawing/2014/main" val="1745965537"/>
                  </a:ext>
                </a:extLst>
              </a:tr>
              <a:tr h="484873">
                <a:tc>
                  <a:txBody>
                    <a:bodyPr/>
                    <a:lstStyle/>
                    <a:p>
                      <a:pPr fontAlgn="base"/>
                      <a:r>
                        <a:rPr lang="fr-FR" sz="1200">
                          <a:effectLst/>
                        </a:rPr>
                        <a:t>Exploratorium</a:t>
                      </a:r>
                    </a:p>
                  </a:txBody>
                  <a:tcPr anchor="ctr">
                    <a:lnL w="9525" cap="flat" cmpd="sng" algn="ctr">
                      <a:solidFill>
                        <a:srgbClr val="E3E3E3"/>
                      </a:solidFill>
                      <a:prstDash val="solid"/>
                      <a:round/>
                      <a:headEnd type="none" w="med" len="med"/>
                      <a:tailEnd type="none" w="med" len="med"/>
                    </a:lnL>
                    <a:lnR w="9525"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lumOff val="5000"/>
                      </a:schemeClr>
                    </a:solidFill>
                  </a:tcPr>
                </a:tc>
                <a:tc>
                  <a:txBody>
                    <a:bodyPr/>
                    <a:lstStyle/>
                    <a:p>
                      <a:pPr fontAlgn="base"/>
                      <a:r>
                        <a:rPr lang="fr-FR" sz="1200">
                          <a:effectLst/>
                        </a:rPr>
                        <a:t>L'IA fournit des outils pour jouer avec, explorer et interpréter des données</a:t>
                      </a:r>
                    </a:p>
                  </a:txBody>
                  <a:tcPr anchor="ctr">
                    <a:lnL w="9525" cap="flat" cmpd="sng" algn="ctr">
                      <a:solidFill>
                        <a:srgbClr val="E3E3E3"/>
                      </a:solidFill>
                      <a:prstDash val="solid"/>
                      <a:round/>
                      <a:headEnd type="none" w="med" len="med"/>
                      <a:tailEnd type="none" w="med" len="med"/>
                    </a:lnL>
                    <a:lnR w="9525"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lumOff val="5000"/>
                      </a:schemeClr>
                    </a:solidFill>
                  </a:tcPr>
                </a:tc>
                <a:tc>
                  <a:txBody>
                    <a:bodyPr/>
                    <a:lstStyle/>
                    <a:p>
                      <a:pPr fontAlgn="base"/>
                      <a:r>
                        <a:rPr lang="fr-FR" sz="1200" dirty="0">
                          <a:effectLst/>
                        </a:rPr>
                        <a:t>Les enseignants fournissent des informations de base aux élèves qui écrivent différentes requêtes dans ChatGPT pour en savoir plus. ChatGPT peut être utilisé pour soutenir l'apprentissage des langues.</a:t>
                      </a:r>
                    </a:p>
                  </a:txBody>
                  <a:tcPr anchor="ctr">
                    <a:lnL w="9525" cap="flat" cmpd="sng" algn="ctr">
                      <a:solidFill>
                        <a:srgbClr val="E3E3E3"/>
                      </a:solidFill>
                      <a:prstDash val="solid"/>
                      <a:round/>
                      <a:headEnd type="none" w="med" len="med"/>
                      <a:tailEnd type="none" w="med" len="med"/>
                    </a:lnL>
                    <a:lnR w="9525"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lumOff val="5000"/>
                      </a:schemeClr>
                    </a:solidFill>
                  </a:tcPr>
                </a:tc>
                <a:extLst>
                  <a:ext uri="{0D108BD9-81ED-4DB2-BD59-A6C34878D82A}">
                    <a16:rowId xmlns:a16="http://schemas.microsoft.com/office/drawing/2014/main" val="1094122579"/>
                  </a:ext>
                </a:extLst>
              </a:tr>
              <a:tr h="627748">
                <a:tc>
                  <a:txBody>
                    <a:bodyPr/>
                    <a:lstStyle/>
                    <a:p>
                      <a:pPr fontAlgn="base"/>
                      <a:r>
                        <a:rPr lang="fr-FR" sz="1200" dirty="0">
                          <a:effectLst/>
                        </a:rPr>
                        <a:t>Camarade d'étude</a:t>
                      </a:r>
                    </a:p>
                  </a:txBody>
                  <a:tcPr anchor="ctr">
                    <a:lnL w="9525" cap="flat" cmpd="sng" algn="ctr">
                      <a:solidFill>
                        <a:srgbClr val="E3E3E3"/>
                      </a:solidFill>
                      <a:prstDash val="solid"/>
                      <a:round/>
                      <a:headEnd type="none" w="med" len="med"/>
                      <a:tailEnd type="none" w="med" len="med"/>
                    </a:lnL>
                    <a:lnR w="9525"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lumOff val="5000"/>
                      </a:schemeClr>
                    </a:solidFill>
                  </a:tcPr>
                </a:tc>
                <a:tc>
                  <a:txBody>
                    <a:bodyPr/>
                    <a:lstStyle/>
                    <a:p>
                      <a:pPr fontAlgn="base"/>
                      <a:r>
                        <a:rPr lang="fr-FR" sz="1200" dirty="0">
                          <a:effectLst/>
                        </a:rPr>
                        <a:t>L'IA aide l'élève à réfléchir sur le matériel d'apprentissage</a:t>
                      </a:r>
                    </a:p>
                  </a:txBody>
                  <a:tcPr anchor="ctr">
                    <a:lnL w="9525" cap="flat" cmpd="sng" algn="ctr">
                      <a:solidFill>
                        <a:srgbClr val="E3E3E3"/>
                      </a:solidFill>
                      <a:prstDash val="solid"/>
                      <a:round/>
                      <a:headEnd type="none" w="med" len="med"/>
                      <a:tailEnd type="none" w="med" len="med"/>
                    </a:lnL>
                    <a:lnR w="9525"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lumOff val="5000"/>
                      </a:schemeClr>
                    </a:solidFill>
                  </a:tcPr>
                </a:tc>
                <a:tc>
                  <a:txBody>
                    <a:bodyPr/>
                    <a:lstStyle/>
                    <a:p>
                      <a:pPr fontAlgn="base"/>
                      <a:r>
                        <a:rPr lang="fr-FR" sz="1200" dirty="0">
                          <a:effectLst/>
                        </a:rPr>
                        <a:t>Les élèves expliquent leur niveau actuel de compréhension à ChatGPT et demandent des moyens pour les aider à étudier le matériel. ChatGPT pourrait aussi être utilisé pour aider les élèves à se préparer à d'autres tâches (par exemple, des entretiens d'embauche).</a:t>
                      </a:r>
                    </a:p>
                  </a:txBody>
                  <a:tcPr anchor="ctr">
                    <a:lnL w="9525" cap="flat" cmpd="sng" algn="ctr">
                      <a:solidFill>
                        <a:srgbClr val="E3E3E3"/>
                      </a:solidFill>
                      <a:prstDash val="solid"/>
                      <a:round/>
                      <a:headEnd type="none" w="med" len="med"/>
                      <a:tailEnd type="none" w="med" len="med"/>
                    </a:lnL>
                    <a:lnR w="9525"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lumOff val="5000"/>
                      </a:schemeClr>
                    </a:solidFill>
                  </a:tcPr>
                </a:tc>
                <a:extLst>
                  <a:ext uri="{0D108BD9-81ED-4DB2-BD59-A6C34878D82A}">
                    <a16:rowId xmlns:a16="http://schemas.microsoft.com/office/drawing/2014/main" val="3785761571"/>
                  </a:ext>
                </a:extLst>
              </a:tr>
              <a:tr h="627748">
                <a:tc>
                  <a:txBody>
                    <a:bodyPr/>
                    <a:lstStyle/>
                    <a:p>
                      <a:pPr fontAlgn="base"/>
                      <a:r>
                        <a:rPr lang="fr-FR" sz="1200" dirty="0">
                          <a:effectLst/>
                        </a:rPr>
                        <a:t>Motivateur</a:t>
                      </a:r>
                    </a:p>
                  </a:txBody>
                  <a:tcPr anchor="ctr">
                    <a:lnL w="9525" cap="flat" cmpd="sng" algn="ctr">
                      <a:solidFill>
                        <a:srgbClr val="E3E3E3"/>
                      </a:solidFill>
                      <a:prstDash val="solid"/>
                      <a:round/>
                      <a:headEnd type="none" w="med" len="med"/>
                      <a:tailEnd type="none" w="med" len="med"/>
                    </a:lnL>
                    <a:lnR w="9525"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lumOff val="5000"/>
                      </a:schemeClr>
                    </a:solidFill>
                  </a:tcPr>
                </a:tc>
                <a:tc>
                  <a:txBody>
                    <a:bodyPr/>
                    <a:lstStyle/>
                    <a:p>
                      <a:pPr fontAlgn="base"/>
                      <a:r>
                        <a:rPr lang="fr-FR" sz="1200" dirty="0">
                          <a:effectLst/>
                        </a:rPr>
                        <a:t>L'IA propose des jeux et des défis pour approfondir l'apprentissage</a:t>
                      </a:r>
                    </a:p>
                  </a:txBody>
                  <a:tcPr anchor="ctr">
                    <a:lnL w="9525" cap="flat" cmpd="sng" algn="ctr">
                      <a:solidFill>
                        <a:srgbClr val="E3E3E3"/>
                      </a:solidFill>
                      <a:prstDash val="solid"/>
                      <a:round/>
                      <a:headEnd type="none" w="med" len="med"/>
                      <a:tailEnd type="none" w="med" len="med"/>
                    </a:lnL>
                    <a:lnR w="9525"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lumOff val="5000"/>
                      </a:schemeClr>
                    </a:solidFill>
                  </a:tcPr>
                </a:tc>
                <a:tc>
                  <a:txBody>
                    <a:bodyPr/>
                    <a:lstStyle/>
                    <a:p>
                      <a:pPr fontAlgn="base"/>
                      <a:r>
                        <a:rPr lang="fr-FR" sz="1200" dirty="0">
                          <a:effectLst/>
                        </a:rPr>
                        <a:t>Les enseignants ou les élèves demandent à ChatGPT des idées sur la manière d'approfondir l'apprentissage des élèves après avoir fourni un résumé du niveau actuel de connaissances (par exemple, des quiz, des exercices).</a:t>
                      </a:r>
                    </a:p>
                  </a:txBody>
                  <a:tcPr anchor="ctr">
                    <a:lnL w="9525" cap="flat" cmpd="sng" algn="ctr">
                      <a:solidFill>
                        <a:srgbClr val="E3E3E3"/>
                      </a:solidFill>
                      <a:prstDash val="solid"/>
                      <a:round/>
                      <a:headEnd type="none" w="med" len="med"/>
                      <a:tailEnd type="none" w="med" len="med"/>
                    </a:lnL>
                    <a:lnR w="9525"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12700" cap="flat" cmpd="sng" algn="ctr">
                      <a:solidFill>
                        <a:srgbClr val="E3E3E3"/>
                      </a:solidFill>
                      <a:prstDash val="solid"/>
                      <a:round/>
                      <a:headEnd type="none" w="med" len="med"/>
                      <a:tailEnd type="none" w="med" len="med"/>
                    </a:lnB>
                    <a:solidFill>
                      <a:schemeClr val="bg1">
                        <a:lumMod val="95000"/>
                        <a:lumOff val="5000"/>
                      </a:schemeClr>
                    </a:solidFill>
                  </a:tcPr>
                </a:tc>
                <a:extLst>
                  <a:ext uri="{0D108BD9-81ED-4DB2-BD59-A6C34878D82A}">
                    <a16:rowId xmlns:a16="http://schemas.microsoft.com/office/drawing/2014/main" val="3278638059"/>
                  </a:ext>
                </a:extLst>
              </a:tr>
              <a:tr h="627748">
                <a:tc>
                  <a:txBody>
                    <a:bodyPr/>
                    <a:lstStyle/>
                    <a:p>
                      <a:pPr fontAlgn="base"/>
                      <a:r>
                        <a:rPr lang="fr-FR" sz="1200" dirty="0">
                          <a:effectLst/>
                        </a:rPr>
                        <a:t>Évaluateur dynamique</a:t>
                      </a:r>
                    </a:p>
                  </a:txBody>
                  <a:tcPr anchor="ctr">
                    <a:lnL w="9525" cap="flat" cmpd="sng" algn="ctr">
                      <a:solidFill>
                        <a:srgbClr val="E3E3E3"/>
                      </a:solidFill>
                      <a:prstDash val="solid"/>
                      <a:round/>
                      <a:headEnd type="none" w="med" len="med"/>
                      <a:tailEnd type="none" w="med" len="med"/>
                    </a:lnL>
                    <a:lnR w="9525"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lumOff val="5000"/>
                      </a:schemeClr>
                    </a:solidFill>
                  </a:tcPr>
                </a:tc>
                <a:tc>
                  <a:txBody>
                    <a:bodyPr/>
                    <a:lstStyle/>
                    <a:p>
                      <a:pPr fontAlgn="base"/>
                      <a:r>
                        <a:rPr lang="fr-FR" sz="1200" dirty="0">
                          <a:effectLst/>
                        </a:rPr>
                        <a:t>L'IA fournit aux éducateurs un profil des connaissances actuelles de chaque élève</a:t>
                      </a:r>
                    </a:p>
                  </a:txBody>
                  <a:tcPr anchor="ctr">
                    <a:lnL w="9525" cap="flat" cmpd="sng" algn="ctr">
                      <a:solidFill>
                        <a:srgbClr val="E3E3E3"/>
                      </a:solidFill>
                      <a:prstDash val="solid"/>
                      <a:round/>
                      <a:headEnd type="none" w="med" len="med"/>
                      <a:tailEnd type="none" w="med" len="med"/>
                    </a:lnL>
                    <a:lnR w="9525"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lumOff val="5000"/>
                      </a:schemeClr>
                    </a:solidFill>
                  </a:tcPr>
                </a:tc>
                <a:tc>
                  <a:txBody>
                    <a:bodyPr/>
                    <a:lstStyle/>
                    <a:p>
                      <a:pPr fontAlgn="base"/>
                      <a:r>
                        <a:rPr lang="fr-FR" sz="1200" dirty="0">
                          <a:effectLst/>
                        </a:rPr>
                        <a:t>Les élèves interagissent avec ChatGPT dans un dialogue de type tutoriel, puis demandent à ChatGPT de produire un résumé de leur état actuel de connaissances à partager avec leur enseignant/pour l'évaluation.</a:t>
                      </a:r>
                    </a:p>
                  </a:txBody>
                  <a:tcPr anchor="ctr">
                    <a:lnL w="9525" cap="flat" cmpd="sng" algn="ctr">
                      <a:solidFill>
                        <a:srgbClr val="E3E3E3"/>
                      </a:solidFill>
                      <a:prstDash val="solid"/>
                      <a:round/>
                      <a:headEnd type="none" w="med" len="med"/>
                      <a:tailEnd type="none" w="med" len="med"/>
                    </a:lnL>
                    <a:lnR w="9525" cap="flat" cmpd="sng" algn="ctr">
                      <a:solidFill>
                        <a:srgbClr val="E3E3E3"/>
                      </a:solidFill>
                      <a:prstDash val="solid"/>
                      <a:round/>
                      <a:headEnd type="none" w="med" len="med"/>
                      <a:tailEnd type="none" w="med" len="med"/>
                    </a:lnR>
                    <a:lnT w="12700" cap="flat" cmpd="sng" algn="ctr">
                      <a:solidFill>
                        <a:srgbClr val="E3E3E3"/>
                      </a:solidFill>
                      <a:prstDash val="solid"/>
                      <a:round/>
                      <a:headEnd type="none" w="med" len="med"/>
                      <a:tailEnd type="none" w="med" len="med"/>
                    </a:lnT>
                    <a:lnB w="9525" cap="flat" cmpd="sng" algn="ctr">
                      <a:solidFill>
                        <a:srgbClr val="E3E3E3"/>
                      </a:solidFill>
                      <a:prstDash val="solid"/>
                      <a:round/>
                      <a:headEnd type="none" w="med" len="med"/>
                      <a:tailEnd type="none" w="med" len="med"/>
                    </a:lnB>
                    <a:solidFill>
                      <a:schemeClr val="bg1">
                        <a:lumMod val="95000"/>
                        <a:lumOff val="5000"/>
                      </a:schemeClr>
                    </a:solidFill>
                  </a:tcPr>
                </a:tc>
                <a:extLst>
                  <a:ext uri="{0D108BD9-81ED-4DB2-BD59-A6C34878D82A}">
                    <a16:rowId xmlns:a16="http://schemas.microsoft.com/office/drawing/2014/main" val="2001428616"/>
                  </a:ext>
                </a:extLst>
              </a:tr>
            </a:tbl>
          </a:graphicData>
        </a:graphic>
      </p:graphicFrame>
      <p:sp>
        <p:nvSpPr>
          <p:cNvPr id="5" name="Rectangle 4">
            <a:extLst>
              <a:ext uri="{FF2B5EF4-FFF2-40B4-BE49-F238E27FC236}">
                <a16:creationId xmlns:a16="http://schemas.microsoft.com/office/drawing/2014/main" id="{C5D76DD6-E414-4BAC-8B7A-0C6B2613324F}"/>
              </a:ext>
            </a:extLst>
          </p:cNvPr>
          <p:cNvSpPr/>
          <p:nvPr/>
        </p:nvSpPr>
        <p:spPr>
          <a:xfrm>
            <a:off x="129934" y="5932278"/>
            <a:ext cx="1454388" cy="553998"/>
          </a:xfrm>
          <a:prstGeom prst="rect">
            <a:avLst/>
          </a:prstGeom>
        </p:spPr>
        <p:txBody>
          <a:bodyPr wrap="square">
            <a:spAutoFit/>
          </a:bodyPr>
          <a:lstStyle/>
          <a:p>
            <a:r>
              <a:rPr lang="fr-FR" sz="1000" dirty="0">
                <a:hlinkClick r:id="rId3"/>
              </a:rPr>
              <a:t>UNESCO, 2023</a:t>
            </a:r>
            <a:r>
              <a:rPr lang="fr-FR" sz="1000" dirty="0"/>
              <a:t>, </a:t>
            </a:r>
            <a:br>
              <a:rPr lang="fr-FR" sz="1000" dirty="0"/>
            </a:br>
            <a:r>
              <a:rPr lang="fr-FR" sz="1000" dirty="0"/>
              <a:t>traduction ChatGPT (GPT-4)</a:t>
            </a:r>
          </a:p>
        </p:txBody>
      </p:sp>
      <p:pic>
        <p:nvPicPr>
          <p:cNvPr id="6" name="Image 5">
            <a:extLst>
              <a:ext uri="{FF2B5EF4-FFF2-40B4-BE49-F238E27FC236}">
                <a16:creationId xmlns:a16="http://schemas.microsoft.com/office/drawing/2014/main" id="{E9170372-C1DB-4751-9C45-2250BC9802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623" y="3847123"/>
            <a:ext cx="1454388" cy="2054689"/>
          </a:xfrm>
          <a:prstGeom prst="rect">
            <a:avLst/>
          </a:prstGeom>
          <a:effectLst/>
        </p:spPr>
      </p:pic>
    </p:spTree>
    <p:extLst>
      <p:ext uri="{BB962C8B-B14F-4D97-AF65-F5344CB8AC3E}">
        <p14:creationId xmlns:p14="http://schemas.microsoft.com/office/powerpoint/2010/main" val="17540364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D449F4-98D3-4B88-9132-98ADF82AF564}"/>
              </a:ext>
            </a:extLst>
          </p:cNvPr>
          <p:cNvSpPr>
            <a:spLocks noGrp="1"/>
          </p:cNvSpPr>
          <p:nvPr>
            <p:ph type="title"/>
          </p:nvPr>
        </p:nvSpPr>
        <p:spPr/>
        <p:txBody>
          <a:bodyPr/>
          <a:lstStyle/>
          <a:p>
            <a:r>
              <a:rPr lang="fr-FR" sz="2400" b="1" cap="none" dirty="0">
                <a:solidFill>
                  <a:srgbClr val="537FA6"/>
                </a:solidFill>
              </a:rPr>
              <a:t>Enjeux pédagogiques pour l’</a:t>
            </a:r>
            <a:r>
              <a:rPr lang="fr-FR" sz="2400" b="1" cap="none" dirty="0" err="1">
                <a:solidFill>
                  <a:srgbClr val="537FA6"/>
                </a:solidFill>
              </a:rPr>
              <a:t>ESR</a:t>
            </a:r>
            <a:endParaRPr lang="fr-FR" sz="2400" b="1" cap="none" dirty="0">
              <a:solidFill>
                <a:srgbClr val="537FA6"/>
              </a:solidFill>
            </a:endParaRPr>
          </a:p>
        </p:txBody>
      </p:sp>
      <p:sp>
        <p:nvSpPr>
          <p:cNvPr id="4" name="Rectangle 3">
            <a:extLst>
              <a:ext uri="{FF2B5EF4-FFF2-40B4-BE49-F238E27FC236}">
                <a16:creationId xmlns:a16="http://schemas.microsoft.com/office/drawing/2014/main" id="{64984762-9859-8F88-E353-D6405853D08E}"/>
              </a:ext>
            </a:extLst>
          </p:cNvPr>
          <p:cNvSpPr/>
          <p:nvPr/>
        </p:nvSpPr>
        <p:spPr>
          <a:xfrm>
            <a:off x="3009995" y="5910958"/>
            <a:ext cx="742511" cy="215444"/>
          </a:xfrm>
          <a:prstGeom prst="rect">
            <a:avLst/>
          </a:prstGeom>
        </p:spPr>
        <p:txBody>
          <a:bodyPr wrap="none">
            <a:spAutoFit/>
          </a:bodyPr>
          <a:lstStyle/>
          <a:p>
            <a:r>
              <a:rPr lang="fr-FR" sz="800" dirty="0" err="1">
                <a:hlinkClick r:id="rId3"/>
              </a:rPr>
              <a:t>GTnum</a:t>
            </a:r>
            <a:r>
              <a:rPr lang="fr-FR" sz="800" dirty="0">
                <a:hlinkClick r:id="rId3"/>
              </a:rPr>
              <a:t>, 2023</a:t>
            </a:r>
            <a:endParaRPr lang="fr-FR" sz="800" dirty="0"/>
          </a:p>
        </p:txBody>
      </p:sp>
      <p:pic>
        <p:nvPicPr>
          <p:cNvPr id="5" name="Image 4">
            <a:extLst>
              <a:ext uri="{FF2B5EF4-FFF2-40B4-BE49-F238E27FC236}">
                <a16:creationId xmlns:a16="http://schemas.microsoft.com/office/drawing/2014/main" id="{B00AA66E-A79F-CCCA-EDF8-819FD800BEC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05711" y="2420321"/>
            <a:ext cx="2472017" cy="3490637"/>
          </a:xfrm>
          <a:prstGeom prst="rect">
            <a:avLst/>
          </a:prstGeom>
          <a:effectLst>
            <a:outerShdw blurRad="292100" dist="139700" dir="2700000" algn="ctr" rotWithShape="0">
              <a:srgbClr val="000000">
                <a:alpha val="65000"/>
              </a:srgbClr>
            </a:outerShdw>
          </a:effectLst>
        </p:spPr>
      </p:pic>
      <p:pic>
        <p:nvPicPr>
          <p:cNvPr id="7" name="Image 6">
            <a:extLst>
              <a:ext uri="{FF2B5EF4-FFF2-40B4-BE49-F238E27FC236}">
                <a16:creationId xmlns:a16="http://schemas.microsoft.com/office/drawing/2014/main" id="{5D3A4B7D-00F7-F6FC-D2DC-0FABACC9465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83495" y="100630"/>
            <a:ext cx="5211948" cy="6714324"/>
          </a:xfrm>
          <a:prstGeom prst="rect">
            <a:avLst/>
          </a:prstGeom>
        </p:spPr>
      </p:pic>
    </p:spTree>
    <p:extLst>
      <p:ext uri="{BB962C8B-B14F-4D97-AF65-F5344CB8AC3E}">
        <p14:creationId xmlns:p14="http://schemas.microsoft.com/office/powerpoint/2010/main" val="2522442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9CA156ED-1160-4395-BE59-F71DB57A032F}"/>
              </a:ext>
            </a:extLst>
          </p:cNvPr>
          <p:cNvSpPr txBox="1">
            <a:spLocks/>
          </p:cNvSpPr>
          <p:nvPr/>
        </p:nvSpPr>
        <p:spPr>
          <a:xfrm>
            <a:off x="750982" y="2877209"/>
            <a:ext cx="10964768" cy="2529139"/>
          </a:xfrm>
          <a:prstGeom prst="rect">
            <a:avLst/>
          </a:prstGeom>
          <a:effectLst/>
        </p:spPr>
        <p:txBody>
          <a:bodyPr vert="horz" lIns="91440" tIns="45720" rIns="91440" bIns="45720" rtlCol="0" anchor="b">
            <a:no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fr-FR" sz="2800" b="1" i="0" u="none" strike="noStrike" kern="1200" cap="none" spc="0" normalizeH="0" baseline="0" noProof="0" dirty="0">
                <a:ln w="3175" cmpd="sng">
                  <a:noFill/>
                </a:ln>
                <a:solidFill>
                  <a:srgbClr val="537FA6"/>
                </a:solidFill>
                <a:effectLst/>
                <a:uLnTx/>
                <a:uFillTx/>
                <a:latin typeface="+mn-lt"/>
                <a:ea typeface="+mj-ea"/>
                <a:cs typeface="+mj-cs"/>
              </a:rPr>
              <a:t>Repères</a:t>
            </a:r>
          </a:p>
          <a:p>
            <a:pPr algn="l">
              <a:spcBef>
                <a:spcPts val="300"/>
              </a:spcBef>
            </a:pPr>
            <a:r>
              <a:rPr lang="fr-FR" sz="2400" cap="none" dirty="0">
                <a:latin typeface="+mn-lt"/>
              </a:rPr>
              <a:t>Contexte</a:t>
            </a:r>
            <a:br>
              <a:rPr lang="fr-FR" sz="2400" cap="none" dirty="0">
                <a:latin typeface="+mn-lt"/>
              </a:rPr>
            </a:br>
            <a:r>
              <a:rPr lang="fr-FR" sz="2400" cap="none" dirty="0">
                <a:latin typeface="+mn-lt"/>
              </a:rPr>
              <a:t>État des lieux des usages</a:t>
            </a:r>
          </a:p>
          <a:p>
            <a:pPr algn="l">
              <a:spcBef>
                <a:spcPts val="300"/>
              </a:spcBef>
            </a:pPr>
            <a:r>
              <a:rPr lang="fr-FR" sz="2400" cap="none" dirty="0">
                <a:latin typeface="+mn-lt"/>
              </a:rPr>
              <a:t>Principes des intelligences artificielles génératives</a:t>
            </a:r>
          </a:p>
          <a:p>
            <a:pPr algn="l">
              <a:spcBef>
                <a:spcPts val="300"/>
              </a:spcBef>
            </a:pPr>
            <a:r>
              <a:rPr lang="fr-FR" sz="2400" cap="none" dirty="0">
                <a:latin typeface="+mn-lt"/>
              </a:rPr>
              <a:t>Enjeux pédagogiques pour l’ESR</a:t>
            </a:r>
          </a:p>
        </p:txBody>
      </p:sp>
      <p:sp>
        <p:nvSpPr>
          <p:cNvPr id="6" name="Rectangle 5">
            <a:extLst>
              <a:ext uri="{FF2B5EF4-FFF2-40B4-BE49-F238E27FC236}">
                <a16:creationId xmlns:a16="http://schemas.microsoft.com/office/drawing/2014/main" id="{32464BF1-6507-48D4-AB1E-6865A5572D1D}"/>
              </a:ext>
            </a:extLst>
          </p:cNvPr>
          <p:cNvSpPr/>
          <p:nvPr/>
        </p:nvSpPr>
        <p:spPr>
          <a:xfrm>
            <a:off x="94129" y="76912"/>
            <a:ext cx="11994776" cy="6716995"/>
          </a:xfrm>
          <a:prstGeom prst="rect">
            <a:avLst/>
          </a:prstGeom>
          <a:noFill/>
          <a:ln w="25400">
            <a:solidFill>
              <a:srgbClr val="537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Image 8">
            <a:extLst>
              <a:ext uri="{FF2B5EF4-FFF2-40B4-BE49-F238E27FC236}">
                <a16:creationId xmlns:a16="http://schemas.microsoft.com/office/drawing/2014/main" id="{6BF949FB-95C6-4959-9EF0-BF6F1743678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5039" y="2173699"/>
            <a:ext cx="792000" cy="792000"/>
          </a:xfrm>
          <a:prstGeom prst="rect">
            <a:avLst/>
          </a:prstGeom>
        </p:spPr>
      </p:pic>
    </p:spTree>
    <p:extLst>
      <p:ext uri="{BB962C8B-B14F-4D97-AF65-F5344CB8AC3E}">
        <p14:creationId xmlns:p14="http://schemas.microsoft.com/office/powerpoint/2010/main" val="17425765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C044B87-A64A-7B76-EE41-801F484D7B9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57312" y="1381125"/>
            <a:ext cx="9477375" cy="478155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0C3BD1E7-0CF3-7AFF-7974-B02586DA6037}"/>
              </a:ext>
            </a:extLst>
          </p:cNvPr>
          <p:cNvSpPr txBox="1"/>
          <p:nvPr/>
        </p:nvSpPr>
        <p:spPr>
          <a:xfrm>
            <a:off x="8869680" y="6137314"/>
            <a:ext cx="2174241" cy="246221"/>
          </a:xfrm>
          <a:prstGeom prst="rect">
            <a:avLst/>
          </a:prstGeom>
          <a:noFill/>
        </p:spPr>
        <p:txBody>
          <a:bodyPr wrap="square">
            <a:spAutoFit/>
          </a:bodyPr>
          <a:lstStyle/>
          <a:p>
            <a:r>
              <a:rPr lang="fr-FR" sz="1000" dirty="0">
                <a:hlinkClick r:id="rId4"/>
              </a:rPr>
              <a:t>C. de la </a:t>
            </a:r>
            <a:r>
              <a:rPr lang="fr-FR" sz="1000" dirty="0" err="1">
                <a:hlinkClick r:id="rId4"/>
              </a:rPr>
              <a:t>Higuera</a:t>
            </a:r>
            <a:r>
              <a:rPr lang="fr-FR" sz="1000" dirty="0">
                <a:hlinkClick r:id="rId4"/>
              </a:rPr>
              <a:t>  et F. Bocquet, 2020</a:t>
            </a:r>
            <a:endParaRPr lang="fr-FR" sz="1000" dirty="0"/>
          </a:p>
        </p:txBody>
      </p:sp>
      <p:sp>
        <p:nvSpPr>
          <p:cNvPr id="6" name="ZoneTexte 5">
            <a:extLst>
              <a:ext uri="{FF2B5EF4-FFF2-40B4-BE49-F238E27FC236}">
                <a16:creationId xmlns:a16="http://schemas.microsoft.com/office/drawing/2014/main" id="{C8BF2D30-DFDB-4D6E-4673-A1488681441E}"/>
              </a:ext>
            </a:extLst>
          </p:cNvPr>
          <p:cNvSpPr txBox="1"/>
          <p:nvPr/>
        </p:nvSpPr>
        <p:spPr>
          <a:xfrm>
            <a:off x="6420033" y="5624066"/>
            <a:ext cx="1066800" cy="400110"/>
          </a:xfrm>
          <a:prstGeom prst="rect">
            <a:avLst/>
          </a:prstGeom>
          <a:noFill/>
        </p:spPr>
        <p:txBody>
          <a:bodyPr wrap="square" rtlCol="0">
            <a:spAutoFit/>
          </a:bodyPr>
          <a:lstStyle/>
          <a:p>
            <a:r>
              <a:rPr lang="fr-FR" sz="2000" dirty="0">
                <a:solidFill>
                  <a:srgbClr val="537FA6"/>
                </a:solidFill>
              </a:rPr>
              <a:t>*</a:t>
            </a:r>
          </a:p>
        </p:txBody>
      </p:sp>
      <p:sp>
        <p:nvSpPr>
          <p:cNvPr id="7" name="ZoneTexte 6">
            <a:extLst>
              <a:ext uri="{FF2B5EF4-FFF2-40B4-BE49-F238E27FC236}">
                <a16:creationId xmlns:a16="http://schemas.microsoft.com/office/drawing/2014/main" id="{C778BF5E-6094-E9FE-C1CD-24DA50131C9E}"/>
              </a:ext>
            </a:extLst>
          </p:cNvPr>
          <p:cNvSpPr txBox="1"/>
          <p:nvPr/>
        </p:nvSpPr>
        <p:spPr>
          <a:xfrm>
            <a:off x="4967286" y="6162675"/>
            <a:ext cx="2108201" cy="523220"/>
          </a:xfrm>
          <a:prstGeom prst="rect">
            <a:avLst/>
          </a:prstGeom>
          <a:noFill/>
        </p:spPr>
        <p:txBody>
          <a:bodyPr wrap="square" rtlCol="0">
            <a:spAutoFit/>
          </a:bodyPr>
          <a:lstStyle/>
          <a:p>
            <a:r>
              <a:rPr lang="fr-FR" sz="1400" dirty="0">
                <a:solidFill>
                  <a:schemeClr val="accent1"/>
                </a:solidFill>
              </a:rPr>
              <a:t>*</a:t>
            </a:r>
            <a:r>
              <a:rPr lang="fr-FR" sz="1400" dirty="0"/>
              <a:t> vérité, expérience, créativité, intelligence</a:t>
            </a:r>
          </a:p>
        </p:txBody>
      </p:sp>
      <p:sp>
        <p:nvSpPr>
          <p:cNvPr id="3" name="ZoneTexte 2">
            <a:extLst>
              <a:ext uri="{FF2B5EF4-FFF2-40B4-BE49-F238E27FC236}">
                <a16:creationId xmlns:a16="http://schemas.microsoft.com/office/drawing/2014/main" id="{384760BB-C7F4-9D73-4351-2C6684EB7F95}"/>
              </a:ext>
            </a:extLst>
          </p:cNvPr>
          <p:cNvSpPr txBox="1"/>
          <p:nvPr/>
        </p:nvSpPr>
        <p:spPr>
          <a:xfrm>
            <a:off x="3047999" y="649158"/>
            <a:ext cx="6096000" cy="369332"/>
          </a:xfrm>
          <a:prstGeom prst="rect">
            <a:avLst/>
          </a:prstGeom>
          <a:noFill/>
        </p:spPr>
        <p:txBody>
          <a:bodyPr wrap="square">
            <a:spAutoFit/>
          </a:bodyPr>
          <a:lstStyle/>
          <a:p>
            <a:pPr algn="ctr"/>
            <a:r>
              <a:rPr lang="fr-FR" dirty="0"/>
              <a:t>Une proposition de parcours en cinq piliers / compétences</a:t>
            </a:r>
          </a:p>
        </p:txBody>
      </p:sp>
    </p:spTree>
    <p:extLst>
      <p:ext uri="{BB962C8B-B14F-4D97-AF65-F5344CB8AC3E}">
        <p14:creationId xmlns:p14="http://schemas.microsoft.com/office/powerpoint/2010/main" val="38842472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BD1A9A1-9F0C-2586-D9C8-98B2AE14C129}"/>
              </a:ext>
            </a:extLst>
          </p:cNvPr>
          <p:cNvSpPr>
            <a:spLocks noGrp="1"/>
          </p:cNvSpPr>
          <p:nvPr>
            <p:ph idx="1"/>
          </p:nvPr>
        </p:nvSpPr>
        <p:spPr>
          <a:xfrm>
            <a:off x="647700" y="3470207"/>
            <a:ext cx="5613399" cy="3133794"/>
          </a:xfrm>
          <a:ln>
            <a:noFill/>
          </a:ln>
        </p:spPr>
        <p:txBody>
          <a:bodyPr/>
          <a:lstStyle/>
          <a:p>
            <a:r>
              <a:rPr lang="fr-FR" dirty="0"/>
              <a:t>Valeurs</a:t>
            </a:r>
          </a:p>
          <a:p>
            <a:pPr lvl="1"/>
            <a:r>
              <a:rPr lang="fr-FR" dirty="0"/>
              <a:t>considérations éthiques (ex. : inclusivité, non-discrimination et équité, responsabilité sociale et souci de l’environnement)</a:t>
            </a:r>
          </a:p>
          <a:p>
            <a:pPr lvl="1"/>
            <a:r>
              <a:rPr lang="fr-FR" dirty="0"/>
              <a:t>notions conceptuelles clés (ex. : liberté politique, démocratie, accès aux données personnelles et contrôle de ces données, respect des lois nationales)</a:t>
            </a:r>
          </a:p>
          <a:p>
            <a:pPr lvl="1"/>
            <a:endParaRPr lang="fr-FR" dirty="0"/>
          </a:p>
          <a:p>
            <a:endParaRPr lang="fr-FR" dirty="0"/>
          </a:p>
        </p:txBody>
      </p:sp>
      <p:sp>
        <p:nvSpPr>
          <p:cNvPr id="4" name="Espace réservé du contenu 2">
            <a:extLst>
              <a:ext uri="{FF2B5EF4-FFF2-40B4-BE49-F238E27FC236}">
                <a16:creationId xmlns:a16="http://schemas.microsoft.com/office/drawing/2014/main" id="{85039C72-0516-5474-A586-78CFEF5C4704}"/>
              </a:ext>
            </a:extLst>
          </p:cNvPr>
          <p:cNvSpPr txBox="1">
            <a:spLocks/>
          </p:cNvSpPr>
          <p:nvPr/>
        </p:nvSpPr>
        <p:spPr>
          <a:xfrm>
            <a:off x="6315666" y="3216209"/>
            <a:ext cx="5731193" cy="3641791"/>
          </a:xfrm>
          <a:prstGeom prst="rect">
            <a:avLst/>
          </a:prstGeom>
          <a:ln>
            <a:no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a:buFont typeface="Calibri" panose="020F0502020204030204" pitchFamily="34" charset="0"/>
              <a:buChar char="─"/>
            </a:pPr>
            <a:r>
              <a:rPr lang="fr-FR" dirty="0"/>
              <a:t>Compétences</a:t>
            </a:r>
          </a:p>
          <a:p>
            <a:pPr lvl="1">
              <a:buFont typeface="Calibri" panose="020F0502020204030204" pitchFamily="34" charset="0"/>
              <a:buChar char="─"/>
            </a:pPr>
            <a:r>
              <a:rPr lang="fr-FR" dirty="0"/>
              <a:t>« Les compétences d’IA devraient se fonder sur des bases jetées dès l’école secondaire et même primaire, ce qui s’est traduit par l’inscription de l’informatique, du codage, de la programmation, de la robotique et d’autres matières similaires dans les programmes d’enseignement des élèves de tous âges »</a:t>
            </a:r>
          </a:p>
          <a:p>
            <a:pPr lvl="1">
              <a:buFont typeface="Calibri" panose="020F0502020204030204" pitchFamily="34" charset="0"/>
              <a:buChar char="─"/>
            </a:pPr>
            <a:r>
              <a:rPr lang="fr-FR" dirty="0"/>
              <a:t>« une nouvelle gamme de compétences qui doivent être adoptées dans plusieurs disciplines techniques, dont la manipulation de données, la statistique et l’analyse en temps réel, l’analyse commerciale et la visualisation »</a:t>
            </a:r>
          </a:p>
        </p:txBody>
      </p:sp>
      <p:sp>
        <p:nvSpPr>
          <p:cNvPr id="6" name="ZoneTexte 5">
            <a:extLst>
              <a:ext uri="{FF2B5EF4-FFF2-40B4-BE49-F238E27FC236}">
                <a16:creationId xmlns:a16="http://schemas.microsoft.com/office/drawing/2014/main" id="{45E59DDD-633E-2823-9AB7-A54F089BB083}"/>
              </a:ext>
            </a:extLst>
          </p:cNvPr>
          <p:cNvSpPr txBox="1"/>
          <p:nvPr/>
        </p:nvSpPr>
        <p:spPr>
          <a:xfrm>
            <a:off x="322941" y="2507232"/>
            <a:ext cx="2318659" cy="215444"/>
          </a:xfrm>
          <a:prstGeom prst="rect">
            <a:avLst/>
          </a:prstGeom>
          <a:noFill/>
        </p:spPr>
        <p:txBody>
          <a:bodyPr wrap="square">
            <a:spAutoFit/>
          </a:bodyPr>
          <a:lstStyle/>
          <a:p>
            <a:r>
              <a:rPr lang="fr-FR" sz="800" dirty="0">
                <a:hlinkClick r:id="rId3"/>
              </a:rPr>
              <a:t>UNESCO, 2021</a:t>
            </a:r>
            <a:endParaRPr lang="fr-FR" sz="800" dirty="0"/>
          </a:p>
        </p:txBody>
      </p:sp>
      <p:pic>
        <p:nvPicPr>
          <p:cNvPr id="7" name="Image 6">
            <a:extLst>
              <a:ext uri="{FF2B5EF4-FFF2-40B4-BE49-F238E27FC236}">
                <a16:creationId xmlns:a16="http://schemas.microsoft.com/office/drawing/2014/main" id="{0D5C31BF-49F8-4FF5-CE28-F62A9AC220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3403" y="368261"/>
            <a:ext cx="1525404" cy="2155016"/>
          </a:xfrm>
          <a:prstGeom prst="rect">
            <a:avLst/>
          </a:prstGeom>
          <a:effectLst>
            <a:outerShdw blurRad="292100" dist="139700" dir="2700000" algn="ctr" rotWithShape="0">
              <a:srgbClr val="000000">
                <a:alpha val="65000"/>
              </a:srgbClr>
            </a:outerShdw>
          </a:effectLst>
        </p:spPr>
      </p:pic>
      <p:sp>
        <p:nvSpPr>
          <p:cNvPr id="11" name="ZoneTexte 10">
            <a:extLst>
              <a:ext uri="{FF2B5EF4-FFF2-40B4-BE49-F238E27FC236}">
                <a16:creationId xmlns:a16="http://schemas.microsoft.com/office/drawing/2014/main" id="{60F5C117-A035-B3B9-4C2D-BD5EC2FB1324}"/>
              </a:ext>
            </a:extLst>
          </p:cNvPr>
          <p:cNvSpPr txBox="1"/>
          <p:nvPr/>
        </p:nvSpPr>
        <p:spPr>
          <a:xfrm>
            <a:off x="2310289" y="892902"/>
            <a:ext cx="6096000" cy="369332"/>
          </a:xfrm>
          <a:prstGeom prst="rect">
            <a:avLst/>
          </a:prstGeom>
          <a:noFill/>
        </p:spPr>
        <p:txBody>
          <a:bodyPr wrap="square">
            <a:spAutoFit/>
          </a:bodyPr>
          <a:lstStyle/>
          <a:p>
            <a:r>
              <a:rPr lang="fr-FR" dirty="0"/>
              <a:t>« Valeurs et compétences pour l’ère de l’IA »</a:t>
            </a:r>
          </a:p>
        </p:txBody>
      </p:sp>
      <p:sp>
        <p:nvSpPr>
          <p:cNvPr id="9" name="ZoneTexte 8">
            <a:extLst>
              <a:ext uri="{FF2B5EF4-FFF2-40B4-BE49-F238E27FC236}">
                <a16:creationId xmlns:a16="http://schemas.microsoft.com/office/drawing/2014/main" id="{445D9D4A-E8F1-A7AA-BE31-A8969F95D66F}"/>
              </a:ext>
            </a:extLst>
          </p:cNvPr>
          <p:cNvSpPr txBox="1"/>
          <p:nvPr/>
        </p:nvSpPr>
        <p:spPr>
          <a:xfrm>
            <a:off x="3454400" y="1859123"/>
            <a:ext cx="6096000" cy="923330"/>
          </a:xfrm>
          <a:prstGeom prst="rect">
            <a:avLst/>
          </a:prstGeom>
          <a:noFill/>
        </p:spPr>
        <p:txBody>
          <a:bodyPr wrap="square">
            <a:spAutoFit/>
          </a:bodyPr>
          <a:lstStyle/>
          <a:p>
            <a:r>
              <a:rPr lang="fr-FR" dirty="0"/>
              <a:t>« Les valeurs tout comme les compétences sont capitales pour l’intégration efficace de l’IA dans tous les secteurs, mais particulièrement dans l’éducation. »</a:t>
            </a:r>
          </a:p>
        </p:txBody>
      </p:sp>
    </p:spTree>
    <p:extLst>
      <p:ext uri="{BB962C8B-B14F-4D97-AF65-F5344CB8AC3E}">
        <p14:creationId xmlns:p14="http://schemas.microsoft.com/office/powerpoint/2010/main" val="21191597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D2C5BE-0930-2FFE-C175-41DE25F75BBD}"/>
              </a:ext>
            </a:extLst>
          </p:cNvPr>
          <p:cNvSpPr/>
          <p:nvPr/>
        </p:nvSpPr>
        <p:spPr>
          <a:xfrm>
            <a:off x="965201" y="2621654"/>
            <a:ext cx="7486650" cy="2985433"/>
          </a:xfrm>
          <a:prstGeom prst="rect">
            <a:avLst/>
          </a:prstGeom>
        </p:spPr>
        <p:txBody>
          <a:bodyPr wrap="square">
            <a:spAutoFit/>
          </a:bodyPr>
          <a:lstStyle/>
          <a:p>
            <a:pPr marL="0" marR="0" lvl="1" algn="l" defTabSz="457200" rtl="0" eaLnBrk="1" fontAlgn="auto" latinLnBrk="0" hangingPunct="1">
              <a:lnSpc>
                <a:spcPct val="100000"/>
              </a:lnSpc>
              <a:spcBef>
                <a:spcPts val="0"/>
              </a:spcBef>
              <a:spcAft>
                <a:spcPts val="300"/>
              </a:spcAft>
              <a:buClrTx/>
              <a:buSzTx/>
              <a:tabLst/>
              <a:defRPr/>
            </a:pPr>
            <a:r>
              <a:rPr kumimoji="0" lang="fr-FR" sz="2000" i="0" u="none" strike="noStrike" kern="1200" cap="none" spc="0" normalizeH="0" baseline="0" noProof="0" dirty="0">
                <a:ln>
                  <a:noFill/>
                </a:ln>
                <a:effectLst/>
                <a:uLnTx/>
                <a:uFillTx/>
                <a:latin typeface="Calibri" panose="020F0502020204030204"/>
                <a:ea typeface="+mn-ea"/>
                <a:cs typeface="+mn-cs"/>
              </a:rPr>
              <a:t>COMPÉTENCES</a:t>
            </a:r>
          </a:p>
          <a:p>
            <a:pPr marL="622300" lvl="2" indent="-171450">
              <a:spcAft>
                <a:spcPts val="300"/>
              </a:spcAft>
              <a:buFontTx/>
              <a:buChar char="-"/>
              <a:defRPr/>
            </a:pPr>
            <a:r>
              <a:rPr lang="fr-FR" sz="2000" dirty="0">
                <a:latin typeface="Calibri" panose="020F0502020204030204"/>
              </a:rPr>
              <a:t>compétences professionnelles</a:t>
            </a:r>
          </a:p>
          <a:p>
            <a:pPr marL="622300" lvl="2" indent="-171450">
              <a:spcAft>
                <a:spcPts val="300"/>
              </a:spcAft>
              <a:buFontTx/>
              <a:buChar char="-"/>
              <a:defRPr/>
            </a:pPr>
            <a:r>
              <a:rPr kumimoji="0" lang="fr-FR" sz="2000" i="0" u="none" strike="noStrike" kern="1200" cap="none" spc="0" normalizeH="0" baseline="0" noProof="0" dirty="0">
                <a:ln>
                  <a:noFill/>
                </a:ln>
                <a:effectLst/>
                <a:uLnTx/>
                <a:uFillTx/>
                <a:latin typeface="Calibri" panose="020F0502020204030204"/>
                <a:ea typeface="+mn-ea"/>
                <a:cs typeface="+mn-cs"/>
              </a:rPr>
              <a:t>esprit critique</a:t>
            </a:r>
          </a:p>
          <a:p>
            <a:pPr marL="622300" lvl="2" indent="-171450">
              <a:spcAft>
                <a:spcPts val="300"/>
              </a:spcAft>
              <a:buFontTx/>
              <a:buChar char="-"/>
              <a:defRPr/>
            </a:pPr>
            <a:r>
              <a:rPr lang="fr-FR" sz="2000" dirty="0">
                <a:latin typeface="Calibri" panose="020F0502020204030204"/>
              </a:rPr>
              <a:t>désinformation</a:t>
            </a:r>
          </a:p>
          <a:p>
            <a:pPr marL="622300" lvl="2" indent="-171450">
              <a:spcAft>
                <a:spcPts val="300"/>
              </a:spcAft>
              <a:buFontTx/>
              <a:buChar char="-"/>
              <a:defRPr/>
            </a:pPr>
            <a:r>
              <a:rPr lang="fr-FR" sz="2000" dirty="0">
                <a:latin typeface="Calibri" panose="020F0502020204030204"/>
              </a:rPr>
              <a:t>évolution rapide des outils</a:t>
            </a:r>
          </a:p>
          <a:p>
            <a:pPr marL="622300" lvl="2" indent="-171450">
              <a:spcAft>
                <a:spcPts val="300"/>
              </a:spcAft>
              <a:buFontTx/>
              <a:buChar char="-"/>
              <a:defRPr/>
            </a:pPr>
            <a:endParaRPr lang="fr-FR" sz="2000" dirty="0">
              <a:latin typeface="Calibri" panose="020F0502020204030204"/>
            </a:endParaRPr>
          </a:p>
          <a:p>
            <a:pPr marL="165100" marR="0" lvl="1" indent="-171450" algn="l" defTabSz="457200" rtl="0" eaLnBrk="1" fontAlgn="auto" latinLnBrk="0" hangingPunct="1">
              <a:lnSpc>
                <a:spcPct val="100000"/>
              </a:lnSpc>
              <a:spcBef>
                <a:spcPts val="0"/>
              </a:spcBef>
              <a:spcAft>
                <a:spcPts val="300"/>
              </a:spcAft>
              <a:buClrTx/>
              <a:buSzTx/>
              <a:buFontTx/>
              <a:buChar char="-"/>
              <a:tabLst/>
              <a:defRPr/>
            </a:pPr>
            <a:endParaRPr kumimoji="0" lang="fr-FR" sz="2000" i="0" u="none" strike="noStrike" kern="1200" cap="none" spc="0" normalizeH="0" baseline="0" noProof="0" dirty="0">
              <a:ln>
                <a:noFill/>
              </a:ln>
              <a:effectLst/>
              <a:uLnTx/>
              <a:uFillTx/>
              <a:latin typeface="Calibri" panose="020F0502020204030204"/>
              <a:ea typeface="+mn-ea"/>
              <a:cs typeface="+mn-cs"/>
            </a:endParaRPr>
          </a:p>
          <a:p>
            <a:pPr marL="622300" marR="0" lvl="2" indent="-171450" algn="l" defTabSz="457200" rtl="0" eaLnBrk="1" fontAlgn="auto" latinLnBrk="0" hangingPunct="1">
              <a:lnSpc>
                <a:spcPct val="100000"/>
              </a:lnSpc>
              <a:spcBef>
                <a:spcPts val="0"/>
              </a:spcBef>
              <a:spcAft>
                <a:spcPts val="0"/>
              </a:spcAft>
              <a:buClrTx/>
              <a:buSzTx/>
              <a:buFontTx/>
              <a:buChar char="-"/>
              <a:tabLst/>
              <a:defRPr/>
            </a:pPr>
            <a:endPar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908050" marR="0" lvl="3" indent="0" algn="r" defTabSz="4572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dirty="0">
              <a:ln>
                <a:noFill/>
              </a:ln>
              <a:solidFill>
                <a:prstClr val="white"/>
              </a:solidFill>
              <a:effectLst/>
              <a:uLnTx/>
              <a:uFillTx/>
              <a:latin typeface="Calibri" panose="020F0502020204030204"/>
              <a:ea typeface="+mn-ea"/>
              <a:cs typeface="+mn-cs"/>
              <a:hlinkClick r:id="rId3"/>
            </a:endParaRPr>
          </a:p>
        </p:txBody>
      </p:sp>
      <p:sp>
        <p:nvSpPr>
          <p:cNvPr id="4" name="Rectangle 3">
            <a:extLst>
              <a:ext uri="{FF2B5EF4-FFF2-40B4-BE49-F238E27FC236}">
                <a16:creationId xmlns:a16="http://schemas.microsoft.com/office/drawing/2014/main" id="{6D35D6E3-1535-AD5E-CE63-0FB2B1FEFF64}"/>
              </a:ext>
            </a:extLst>
          </p:cNvPr>
          <p:cNvSpPr/>
          <p:nvPr/>
        </p:nvSpPr>
        <p:spPr>
          <a:xfrm>
            <a:off x="5930901" y="2621654"/>
            <a:ext cx="5750559" cy="2292935"/>
          </a:xfrm>
          <a:prstGeom prst="rect">
            <a:avLst/>
          </a:prstGeom>
        </p:spPr>
        <p:txBody>
          <a:bodyPr wrap="square">
            <a:spAutoFit/>
          </a:bodyPr>
          <a:lstStyle/>
          <a:p>
            <a:pPr marL="0" marR="0" lvl="1" algn="l" defTabSz="457200" rtl="0" eaLnBrk="1" fontAlgn="auto" latinLnBrk="0" hangingPunct="1">
              <a:lnSpc>
                <a:spcPct val="100000"/>
              </a:lnSpc>
              <a:spcBef>
                <a:spcPts val="0"/>
              </a:spcBef>
              <a:spcAft>
                <a:spcPts val="300"/>
              </a:spcAft>
              <a:buClrTx/>
              <a:buSzTx/>
              <a:tabLst/>
              <a:defRPr/>
            </a:pPr>
            <a:r>
              <a:rPr kumimoji="0" lang="fr-FR" sz="2000" i="0" u="none" strike="noStrike" kern="1200" cap="none" spc="0" normalizeH="0" baseline="0" noProof="0" dirty="0">
                <a:ln>
                  <a:noFill/>
                </a:ln>
                <a:effectLst/>
                <a:uLnTx/>
                <a:uFillTx/>
                <a:latin typeface="Calibri" panose="020F0502020204030204"/>
                <a:ea typeface="+mn-ea"/>
                <a:cs typeface="+mn-cs"/>
              </a:rPr>
              <a:t>VALEURS</a:t>
            </a:r>
          </a:p>
          <a:p>
            <a:pPr marL="622300" lvl="2" indent="-171450">
              <a:spcAft>
                <a:spcPts val="300"/>
              </a:spcAft>
              <a:buFontTx/>
              <a:buChar char="-"/>
              <a:defRPr/>
            </a:pPr>
            <a:r>
              <a:rPr lang="fr-FR" sz="2000" dirty="0"/>
              <a:t>éthique et intégrité</a:t>
            </a:r>
          </a:p>
          <a:p>
            <a:pPr marL="622300" lvl="2" indent="-171450">
              <a:spcAft>
                <a:spcPts val="300"/>
              </a:spcAft>
              <a:buFontTx/>
              <a:buChar char="-"/>
              <a:defRPr/>
            </a:pPr>
            <a:r>
              <a:rPr kumimoji="0" lang="fr-FR" sz="2000" i="0" u="none" strike="noStrike" kern="1200" cap="none" spc="0" normalizeH="0" baseline="0" noProof="0" dirty="0">
                <a:ln>
                  <a:noFill/>
                </a:ln>
                <a:effectLst/>
                <a:uLnTx/>
                <a:uFillTx/>
                <a:latin typeface="Calibri" panose="020F0502020204030204"/>
                <a:ea typeface="+mn-ea"/>
                <a:cs typeface="+mn-cs"/>
              </a:rPr>
              <a:t>usage responsable</a:t>
            </a:r>
          </a:p>
          <a:p>
            <a:pPr marL="622300" lvl="2" indent="-171450">
              <a:spcAft>
                <a:spcPts val="300"/>
              </a:spcAft>
              <a:buFontTx/>
              <a:buChar char="-"/>
              <a:defRPr/>
            </a:pPr>
            <a:r>
              <a:rPr kumimoji="0" lang="fr-FR" sz="2000" i="0" u="none" strike="noStrike" kern="1200" cap="none" spc="0" normalizeH="0" baseline="0" noProof="0" dirty="0">
                <a:ln>
                  <a:noFill/>
                </a:ln>
                <a:effectLst/>
                <a:uLnTx/>
                <a:uFillTx/>
                <a:latin typeface="Calibri" panose="020F0502020204030204"/>
                <a:ea typeface="+mn-ea"/>
                <a:cs typeface="+mn-cs"/>
              </a:rPr>
              <a:t>inégalités</a:t>
            </a:r>
          </a:p>
          <a:p>
            <a:pPr marL="165100" marR="0" lvl="1" indent="-171450" algn="l" defTabSz="457200" rtl="0" eaLnBrk="1" fontAlgn="auto" latinLnBrk="0" hangingPunct="1">
              <a:lnSpc>
                <a:spcPct val="100000"/>
              </a:lnSpc>
              <a:spcBef>
                <a:spcPts val="0"/>
              </a:spcBef>
              <a:spcAft>
                <a:spcPts val="300"/>
              </a:spcAft>
              <a:buClrTx/>
              <a:buSzTx/>
              <a:buFontTx/>
              <a:buChar char="-"/>
              <a:tabLst/>
              <a:defRPr/>
            </a:pPr>
            <a:endParaRPr kumimoji="0" lang="fr-FR" sz="2000" i="0" u="none" strike="noStrike" kern="1200" cap="none" spc="0" normalizeH="0" baseline="0" noProof="0" dirty="0">
              <a:ln>
                <a:noFill/>
              </a:ln>
              <a:effectLst/>
              <a:uLnTx/>
              <a:uFillTx/>
              <a:latin typeface="Calibri" panose="020F0502020204030204"/>
              <a:ea typeface="+mn-ea"/>
              <a:cs typeface="+mn-cs"/>
            </a:endParaRPr>
          </a:p>
          <a:p>
            <a:pPr marL="622300" marR="0" lvl="2" indent="-171450" algn="l" defTabSz="457200" rtl="0" eaLnBrk="1" fontAlgn="auto" latinLnBrk="0" hangingPunct="1">
              <a:lnSpc>
                <a:spcPct val="100000"/>
              </a:lnSpc>
              <a:spcBef>
                <a:spcPts val="0"/>
              </a:spcBef>
              <a:spcAft>
                <a:spcPts val="0"/>
              </a:spcAft>
              <a:buClrTx/>
              <a:buSzTx/>
              <a:buFontTx/>
              <a:buChar char="-"/>
              <a:tabLst/>
              <a:defRPr/>
            </a:pPr>
            <a:endPar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908050" marR="0" lvl="3" indent="0" algn="r" defTabSz="4572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dirty="0">
              <a:ln>
                <a:noFill/>
              </a:ln>
              <a:solidFill>
                <a:prstClr val="white"/>
              </a:solidFill>
              <a:effectLst/>
              <a:uLnTx/>
              <a:uFillTx/>
              <a:latin typeface="Calibri" panose="020F0502020204030204"/>
              <a:ea typeface="+mn-ea"/>
              <a:cs typeface="+mn-cs"/>
              <a:hlinkClick r:id="rId3"/>
            </a:endParaRPr>
          </a:p>
        </p:txBody>
      </p:sp>
      <p:sp>
        <p:nvSpPr>
          <p:cNvPr id="5" name="Rectangle 4">
            <a:extLst>
              <a:ext uri="{FF2B5EF4-FFF2-40B4-BE49-F238E27FC236}">
                <a16:creationId xmlns:a16="http://schemas.microsoft.com/office/drawing/2014/main" id="{4F2D5300-EAFB-0F89-A8B2-E5DEBC864306}"/>
              </a:ext>
            </a:extLst>
          </p:cNvPr>
          <p:cNvSpPr/>
          <p:nvPr/>
        </p:nvSpPr>
        <p:spPr>
          <a:xfrm>
            <a:off x="2714289" y="5607087"/>
            <a:ext cx="7486650" cy="461665"/>
          </a:xfrm>
          <a:prstGeom prst="rect">
            <a:avLst/>
          </a:prstGeom>
        </p:spPr>
        <p:txBody>
          <a:bodyPr wrap="square">
            <a:spAutoFit/>
          </a:bodyPr>
          <a:lstStyle/>
          <a:p>
            <a:pPr marL="0" marR="0" lvl="1" algn="l" defTabSz="457200" rtl="0" eaLnBrk="1" fontAlgn="auto" latinLnBrk="0" hangingPunct="1">
              <a:lnSpc>
                <a:spcPct val="100000"/>
              </a:lnSpc>
              <a:spcBef>
                <a:spcPts val="0"/>
              </a:spcBef>
              <a:spcAft>
                <a:spcPts val="300"/>
              </a:spcAft>
              <a:buClrTx/>
              <a:buSzTx/>
              <a:tabLst/>
              <a:defRPr/>
            </a:pPr>
            <a:r>
              <a:rPr kumimoji="0" lang="fr-FR" sz="2400" i="0" u="none" strike="noStrike" kern="1200" cap="none" spc="0" normalizeH="0" baseline="0" noProof="0" dirty="0">
                <a:ln>
                  <a:noFill/>
                </a:ln>
                <a:effectLst/>
                <a:uLnTx/>
                <a:uFillTx/>
                <a:latin typeface="Calibri" panose="020F0502020204030204"/>
                <a:ea typeface="+mn-ea"/>
                <a:cs typeface="+mn-cs"/>
                <a:sym typeface="Wingdings" panose="05000000000000000000" pitchFamily="2" charset="2"/>
              </a:rPr>
              <a:t> </a:t>
            </a:r>
            <a:r>
              <a:rPr lang="fr-FR" sz="2400" dirty="0">
                <a:latin typeface="Calibri" panose="020F0502020204030204"/>
                <a:sym typeface="Wingdings" panose="05000000000000000000" pitchFamily="2" charset="2"/>
              </a:rPr>
              <a:t>un accroissement des exigences pédagogiques</a:t>
            </a:r>
            <a:r>
              <a:rPr kumimoji="0" lang="fr-FR" sz="2400" i="0" u="none" strike="noStrike" kern="1200" cap="none" spc="0" normalizeH="0" baseline="0" noProof="0" dirty="0">
                <a:ln>
                  <a:noFill/>
                </a:ln>
                <a:effectLst/>
                <a:uLnTx/>
                <a:uFillTx/>
                <a:latin typeface="Calibri" panose="020F0502020204030204"/>
                <a:ea typeface="+mn-ea"/>
                <a:cs typeface="+mn-cs"/>
                <a:sym typeface="Wingdings" panose="05000000000000000000" pitchFamily="2" charset="2"/>
              </a:rPr>
              <a:t> ?</a:t>
            </a:r>
            <a:endPar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hlinkClick r:id="rId3"/>
            </a:endParaRPr>
          </a:p>
        </p:txBody>
      </p:sp>
    </p:spTree>
    <p:extLst>
      <p:ext uri="{BB962C8B-B14F-4D97-AF65-F5344CB8AC3E}">
        <p14:creationId xmlns:p14="http://schemas.microsoft.com/office/powerpoint/2010/main" val="6644863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9879D4-B538-AA89-73CD-2115063BAD6F}"/>
              </a:ext>
            </a:extLst>
          </p:cNvPr>
          <p:cNvSpPr>
            <a:spLocks noGrp="1"/>
          </p:cNvSpPr>
          <p:nvPr>
            <p:ph type="title"/>
          </p:nvPr>
        </p:nvSpPr>
        <p:spPr/>
        <p:txBody>
          <a:bodyPr/>
          <a:lstStyle/>
          <a:p>
            <a:r>
              <a:rPr lang="fr-FR" dirty="0"/>
              <a:t>Enjeux informationnels</a:t>
            </a:r>
          </a:p>
        </p:txBody>
      </p:sp>
      <p:pic>
        <p:nvPicPr>
          <p:cNvPr id="1026" name="Picture 2">
            <a:extLst>
              <a:ext uri="{FF2B5EF4-FFF2-40B4-BE49-F238E27FC236}">
                <a16:creationId xmlns:a16="http://schemas.microsoft.com/office/drawing/2014/main" id="{4FF175E7-E133-65C3-8DDD-73BC638C26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969" y="1674940"/>
            <a:ext cx="8897257" cy="459344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8C28CCBA-7EC9-9E8D-096F-FFBBFF407A98}"/>
              </a:ext>
            </a:extLst>
          </p:cNvPr>
          <p:cNvSpPr txBox="1"/>
          <p:nvPr/>
        </p:nvSpPr>
        <p:spPr>
          <a:xfrm>
            <a:off x="5461455" y="6466212"/>
            <a:ext cx="2303688" cy="246221"/>
          </a:xfrm>
          <a:prstGeom prst="rect">
            <a:avLst/>
          </a:prstGeom>
          <a:noFill/>
        </p:spPr>
        <p:txBody>
          <a:bodyPr wrap="square">
            <a:spAutoFit/>
          </a:bodyPr>
          <a:lstStyle/>
          <a:p>
            <a:r>
              <a:rPr lang="fr-FR" sz="1000" dirty="0">
                <a:hlinkClick r:id="rId4"/>
              </a:rPr>
              <a:t>Digital Education Council, 08/2024</a:t>
            </a:r>
            <a:endParaRPr lang="fr-FR" sz="1000" dirty="0"/>
          </a:p>
        </p:txBody>
      </p:sp>
    </p:spTree>
    <p:extLst>
      <p:ext uri="{BB962C8B-B14F-4D97-AF65-F5344CB8AC3E}">
        <p14:creationId xmlns:p14="http://schemas.microsoft.com/office/powerpoint/2010/main" val="30374782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B44F801F-1411-4819-A836-96FD54E9D2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47254" y="885577"/>
            <a:ext cx="8056591" cy="5430049"/>
          </a:xfrm>
          <a:prstGeom prst="rect">
            <a:avLst/>
          </a:prstGeom>
        </p:spPr>
      </p:pic>
      <p:sp>
        <p:nvSpPr>
          <p:cNvPr id="4" name="Rectangle 3">
            <a:extLst>
              <a:ext uri="{FF2B5EF4-FFF2-40B4-BE49-F238E27FC236}">
                <a16:creationId xmlns:a16="http://schemas.microsoft.com/office/drawing/2014/main" id="{93B55578-FDC8-4590-BFB3-73E2145EC8C2}"/>
              </a:ext>
            </a:extLst>
          </p:cNvPr>
          <p:cNvSpPr/>
          <p:nvPr/>
        </p:nvSpPr>
        <p:spPr>
          <a:xfrm>
            <a:off x="9331739" y="6297338"/>
            <a:ext cx="1244301" cy="246221"/>
          </a:xfrm>
          <a:prstGeom prst="rect">
            <a:avLst/>
          </a:prstGeom>
        </p:spPr>
        <p:txBody>
          <a:bodyPr wrap="square">
            <a:spAutoFit/>
          </a:bodyPr>
          <a:lstStyle/>
          <a:p>
            <a:r>
              <a:rPr lang="fr-FR" sz="1000" dirty="0">
                <a:hlinkClick r:id="rId4"/>
              </a:rPr>
              <a:t>Compilatio, 2023</a:t>
            </a:r>
            <a:endParaRPr lang="fr-FR" sz="1000" dirty="0"/>
          </a:p>
        </p:txBody>
      </p:sp>
      <p:sp>
        <p:nvSpPr>
          <p:cNvPr id="5" name="Rectangle 4">
            <a:extLst>
              <a:ext uri="{FF2B5EF4-FFF2-40B4-BE49-F238E27FC236}">
                <a16:creationId xmlns:a16="http://schemas.microsoft.com/office/drawing/2014/main" id="{E7393CBB-C3AC-4FD9-BFD7-D9F387C1ED35}"/>
              </a:ext>
            </a:extLst>
          </p:cNvPr>
          <p:cNvSpPr/>
          <p:nvPr/>
        </p:nvSpPr>
        <p:spPr>
          <a:xfrm>
            <a:off x="3994004" y="4952528"/>
            <a:ext cx="3334871" cy="441063"/>
          </a:xfrm>
          <a:prstGeom prst="rect">
            <a:avLst/>
          </a:prstGeom>
          <a:noFill/>
          <a:ln w="38100">
            <a:solidFill>
              <a:srgbClr val="537F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702915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B3705F9-933A-6DB2-39FC-EE1F9DFCE9ED}"/>
              </a:ext>
            </a:extLst>
          </p:cNvPr>
          <p:cNvSpPr>
            <a:spLocks noGrp="1"/>
          </p:cNvSpPr>
          <p:nvPr>
            <p:ph idx="1"/>
          </p:nvPr>
        </p:nvSpPr>
        <p:spPr>
          <a:xfrm>
            <a:off x="893124" y="1723140"/>
            <a:ext cx="10405752" cy="4333276"/>
          </a:xfrm>
        </p:spPr>
        <p:txBody>
          <a:bodyPr/>
          <a:lstStyle/>
          <a:p>
            <a:pPr marL="0" indent="0">
              <a:buNone/>
            </a:pPr>
            <a:r>
              <a:rPr lang="fr-FR" sz="2400" dirty="0">
                <a:effectLst/>
                <a:latin typeface="Aptos" panose="020B0004020202020204" pitchFamily="34" charset="0"/>
                <a:ea typeface="Times New Roman" panose="02020603050405020304" pitchFamily="18" charset="0"/>
                <a:cs typeface="Times New Roman" panose="02020603050405020304" pitchFamily="18" charset="0"/>
              </a:rPr>
              <a:t>Les jeunes générations sont plus nombreuses à penser que les IA génératives ne nécessitent pas de travail humain de relecture et de vérification (30 % des 18-24 ans contre 19 % de la population, </a:t>
            </a:r>
            <a:r>
              <a:rPr lang="fr-FR" sz="24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3"/>
              </a:rPr>
              <a:t>enquête Impact AI – </a:t>
            </a:r>
            <a:r>
              <a:rPr lang="fr-FR" sz="2400" u="sng" dirty="0" err="1">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3"/>
              </a:rPr>
              <a:t>Vivavoice</a:t>
            </a:r>
            <a:r>
              <a:rPr lang="fr-FR" sz="24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3"/>
              </a:rPr>
              <a:t>, 2023, p. 82</a:t>
            </a:r>
            <a:r>
              <a:rPr lang="fr-FR" sz="2400" dirty="0">
                <a:effectLst/>
                <a:latin typeface="Aptos" panose="020B0004020202020204" pitchFamily="34" charset="0"/>
                <a:ea typeface="Times New Roman" panose="02020603050405020304" pitchFamily="18" charset="0"/>
                <a:cs typeface="Times New Roman" panose="02020603050405020304" pitchFamily="18" charset="0"/>
              </a:rPr>
              <a:t>) et reprennent les résultats sans les modifier (61% des 25-34 ans contre 44% des utilisateurs en général, </a:t>
            </a:r>
            <a:r>
              <a:rPr lang="fr-FR" sz="2400" u="sng" dirty="0">
                <a:solidFill>
                  <a:srgbClr val="467886"/>
                </a:solidFill>
                <a:effectLst/>
                <a:latin typeface="Aptos" panose="020B0004020202020204" pitchFamily="34" charset="0"/>
                <a:ea typeface="Times New Roman" panose="02020603050405020304" pitchFamily="18" charset="0"/>
                <a:cs typeface="Times New Roman" panose="02020603050405020304" pitchFamily="18" charset="0"/>
                <a:hlinkClick r:id="rId4"/>
              </a:rPr>
              <a:t>enquête IFOP-Talan, 2024</a:t>
            </a:r>
            <a:r>
              <a:rPr lang="fr-FR" sz="2400" dirty="0">
                <a:effectLst/>
                <a:latin typeface="Aptos" panose="020B0004020202020204" pitchFamily="34" charset="0"/>
                <a:ea typeface="Times New Roman" panose="02020603050405020304" pitchFamily="18" charset="0"/>
                <a:cs typeface="Times New Roman" panose="02020603050405020304" pitchFamily="18" charset="0"/>
              </a:rPr>
              <a:t>)</a:t>
            </a:r>
          </a:p>
          <a:p>
            <a:endParaRPr lang="fr-FR" dirty="0"/>
          </a:p>
        </p:txBody>
      </p:sp>
    </p:spTree>
    <p:extLst>
      <p:ext uri="{BB962C8B-B14F-4D97-AF65-F5344CB8AC3E}">
        <p14:creationId xmlns:p14="http://schemas.microsoft.com/office/powerpoint/2010/main" val="28019092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0489679D-885B-4310-B3C2-D967B9E7379F}"/>
              </a:ext>
            </a:extLst>
          </p:cNvPr>
          <p:cNvGraphicFramePr>
            <a:graphicFrameLocks noGrp="1"/>
          </p:cNvGraphicFramePr>
          <p:nvPr>
            <p:ph idx="1"/>
          </p:nvPr>
        </p:nvGraphicFramePr>
        <p:xfrm>
          <a:off x="685800" y="498764"/>
          <a:ext cx="10744200" cy="58671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941601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4BDCC2-235F-4BB4-AD77-2D3B6B05F586}"/>
              </a:ext>
            </a:extLst>
          </p:cNvPr>
          <p:cNvSpPr/>
          <p:nvPr/>
        </p:nvSpPr>
        <p:spPr>
          <a:xfrm>
            <a:off x="2654300" y="1480741"/>
            <a:ext cx="7137400" cy="458587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 Pour le moment, voici ce que nous entrevoyons sur les tendances futures de l’intégration de l’intelligence artificielle en éducation :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Apprendre à travailler avec l’intelligence artificielle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l’art du prompt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l’esprit critique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la culture informationnelle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la compétence numérique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1" indent="0" algn="r"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Martine Rioux, 2023</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75928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464BF1-6507-48D4-AB1E-6865A5572D1D}"/>
              </a:ext>
            </a:extLst>
          </p:cNvPr>
          <p:cNvSpPr/>
          <p:nvPr/>
        </p:nvSpPr>
        <p:spPr>
          <a:xfrm>
            <a:off x="94129" y="76912"/>
            <a:ext cx="11994776" cy="6716995"/>
          </a:xfrm>
          <a:prstGeom prst="rect">
            <a:avLst/>
          </a:prstGeom>
          <a:noFill/>
          <a:ln w="25400">
            <a:solidFill>
              <a:srgbClr val="D8EB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Image 9">
            <a:extLst>
              <a:ext uri="{FF2B5EF4-FFF2-40B4-BE49-F238E27FC236}">
                <a16:creationId xmlns:a16="http://schemas.microsoft.com/office/drawing/2014/main" id="{664D3672-4F64-40BA-9B64-1BC3B58593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58661" y="2643409"/>
            <a:ext cx="792000" cy="792000"/>
          </a:xfrm>
          <a:prstGeom prst="rect">
            <a:avLst/>
          </a:prstGeom>
        </p:spPr>
      </p:pic>
      <p:sp>
        <p:nvSpPr>
          <p:cNvPr id="11" name="Titre 1">
            <a:extLst>
              <a:ext uri="{FF2B5EF4-FFF2-40B4-BE49-F238E27FC236}">
                <a16:creationId xmlns:a16="http://schemas.microsoft.com/office/drawing/2014/main" id="{B510BCC4-6592-4125-B8C1-1BA76688EF64}"/>
              </a:ext>
            </a:extLst>
          </p:cNvPr>
          <p:cNvSpPr txBox="1">
            <a:spLocks/>
          </p:cNvSpPr>
          <p:nvPr/>
        </p:nvSpPr>
        <p:spPr>
          <a:xfrm>
            <a:off x="4567727" y="3333809"/>
            <a:ext cx="6735273"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Bef>
                <a:spcPts val="0"/>
              </a:spcBef>
              <a:spcAft>
                <a:spcPts val="600"/>
              </a:spcAft>
            </a:pPr>
            <a:r>
              <a:rPr lang="fr-FR" sz="2800" b="1" cap="none" dirty="0">
                <a:solidFill>
                  <a:srgbClr val="D8EBF2"/>
                </a:solidFill>
              </a:rPr>
              <a:t>Travailler avec l’IA</a:t>
            </a:r>
          </a:p>
          <a:p>
            <a:pPr algn="l">
              <a:spcBef>
                <a:spcPts val="300"/>
              </a:spcBef>
            </a:pPr>
            <a:r>
              <a:rPr lang="fr-FR" sz="2400" cap="none" dirty="0"/>
              <a:t>L’IA générative pour le formateur</a:t>
            </a:r>
          </a:p>
          <a:p>
            <a:pPr algn="l">
              <a:spcBef>
                <a:spcPts val="300"/>
              </a:spcBef>
            </a:pPr>
            <a:r>
              <a:rPr lang="fr-FR" sz="2400" cap="none" dirty="0"/>
              <a:t>L’IA en formation des usagers</a:t>
            </a:r>
          </a:p>
          <a:p>
            <a:pPr algn="l">
              <a:spcBef>
                <a:spcPts val="300"/>
              </a:spcBef>
            </a:pPr>
            <a:r>
              <a:rPr lang="fr-FR" sz="2400" cap="none" dirty="0"/>
              <a:t>Exemples de cas d’usages pédagogiques</a:t>
            </a:r>
          </a:p>
          <a:p>
            <a:pPr algn="l">
              <a:spcBef>
                <a:spcPts val="300"/>
              </a:spcBef>
            </a:pPr>
            <a:endParaRPr lang="fr-FR" sz="2400" cap="none" dirty="0"/>
          </a:p>
        </p:txBody>
      </p:sp>
    </p:spTree>
    <p:extLst>
      <p:ext uri="{BB962C8B-B14F-4D97-AF65-F5344CB8AC3E}">
        <p14:creationId xmlns:p14="http://schemas.microsoft.com/office/powerpoint/2010/main" val="31637714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2F4F168-FD31-4203-A863-55CE34BF8AEA}"/>
              </a:ext>
            </a:extLst>
          </p:cNvPr>
          <p:cNvSpPr/>
          <p:nvPr/>
        </p:nvSpPr>
        <p:spPr>
          <a:xfrm>
            <a:off x="4038600" y="2852350"/>
            <a:ext cx="7486650" cy="2300630"/>
          </a:xfrm>
          <a:prstGeom prst="rect">
            <a:avLst/>
          </a:prstGeom>
        </p:spPr>
        <p:txBody>
          <a:bodyPr wrap="square">
            <a:spAutoFit/>
          </a:bodyPr>
          <a:lstStyle/>
          <a:p>
            <a:pPr marL="165100" marR="0" lvl="1" indent="-171450" algn="l" defTabSz="457200" rtl="0" eaLnBrk="1" fontAlgn="auto" latinLnBrk="0" hangingPunct="1">
              <a:lnSpc>
                <a:spcPct val="100000"/>
              </a:lnSpc>
              <a:spcBef>
                <a:spcPts val="0"/>
              </a:spcBef>
              <a:spcAft>
                <a:spcPts val="300"/>
              </a:spcAft>
              <a:buClrTx/>
              <a:buSzTx/>
              <a:buFontTx/>
              <a:buChar char="-"/>
              <a:tabLst/>
              <a:defRPr/>
            </a:pPr>
            <a:r>
              <a:rPr kumimoji="0" lang="fr-FR" sz="2000" b="1" i="0" u="none" strike="noStrike" kern="1200" cap="none" spc="0" normalizeH="0" baseline="0" noProof="0" dirty="0">
                <a:ln>
                  <a:noFill/>
                </a:ln>
                <a:solidFill>
                  <a:srgbClr val="AEC3D6"/>
                </a:solidFill>
                <a:effectLst/>
                <a:uLnTx/>
                <a:uFillTx/>
                <a:latin typeface="Calibri" panose="020F0502020204030204"/>
                <a:ea typeface="+mn-ea"/>
                <a:cs typeface="+mn-cs"/>
              </a:rPr>
              <a:t>un usage prudent chez les professionnels de l’information</a:t>
            </a:r>
            <a:endParaRPr kumimoji="0" lang="fr-FR" sz="2000" b="0" i="0" u="none" strike="noStrike" kern="1200" cap="none" spc="0" normalizeH="0" baseline="0" noProof="0" dirty="0">
              <a:ln>
                <a:noFill/>
              </a:ln>
              <a:solidFill>
                <a:srgbClr val="AEC3D6"/>
              </a:solidFill>
              <a:effectLst/>
              <a:uLnTx/>
              <a:uFillTx/>
              <a:latin typeface="Calibri" panose="020F0502020204030204"/>
              <a:ea typeface="+mn-ea"/>
              <a:cs typeface="+mn-cs"/>
            </a:endParaRPr>
          </a:p>
          <a:p>
            <a:pPr marL="622300" marR="0" lvl="2" indent="-171450" algn="l" defTabSz="457200" rtl="0" eaLnBrk="1" fontAlgn="auto" latinLnBrk="0" hangingPunct="1">
              <a:lnSpc>
                <a:spcPct val="100000"/>
              </a:lnSpc>
              <a:spcBef>
                <a:spcPts val="0"/>
              </a:spcBef>
              <a:spcAft>
                <a:spcPts val="0"/>
              </a:spcAft>
              <a:buClrTx/>
              <a:buSzTx/>
              <a:buFontTx/>
              <a:buChar char="-"/>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58 % utilisent l’IA générative dans le cadre professionnel (41 % des bibliothécaires)</a:t>
            </a:r>
          </a:p>
          <a:p>
            <a:pPr marL="622300" marR="0" lvl="2" indent="-171450" algn="l" defTabSz="457200" rtl="0" eaLnBrk="1" fontAlgn="auto" latinLnBrk="0" hangingPunct="1">
              <a:lnSpc>
                <a:spcPct val="100000"/>
              </a:lnSpc>
              <a:spcBef>
                <a:spcPts val="0"/>
              </a:spcBef>
              <a:spcAft>
                <a:spcPts val="0"/>
              </a:spcAft>
              <a:buClrTx/>
              <a:buSzTx/>
              <a:buFontTx/>
              <a:buChar char="-"/>
              <a:tabLst/>
              <a:defRPr/>
            </a:pPr>
            <a:r>
              <a:rPr lang="fr-FR" sz="2000" dirty="0">
                <a:solidFill>
                  <a:prstClr val="white"/>
                </a:solidFill>
                <a:latin typeface="Calibri" panose="020F0502020204030204"/>
              </a:rPr>
              <a:t>intérêts principaux : gain de temps, aide à la recherche documentaire, assistance organisationnelle, inspiration</a:t>
            </a:r>
            <a:endPar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622300" marR="0" lvl="2" indent="-171450" algn="l" defTabSz="457200" rtl="0" eaLnBrk="1" fontAlgn="auto" latinLnBrk="0" hangingPunct="1">
              <a:lnSpc>
                <a:spcPct val="100000"/>
              </a:lnSpc>
              <a:spcBef>
                <a:spcPts val="0"/>
              </a:spcBef>
              <a:spcAft>
                <a:spcPts val="0"/>
              </a:spcAft>
              <a:buClrTx/>
              <a:buSzTx/>
              <a:buFontTx/>
              <a:buChar char="-"/>
              <a:tabLst/>
              <a:defRPr/>
            </a:pPr>
            <a:r>
              <a:rPr lang="fr-FR" sz="2000" dirty="0">
                <a:solidFill>
                  <a:prstClr val="white"/>
                </a:solidFill>
                <a:latin typeface="Calibri" panose="020F0502020204030204"/>
              </a:rPr>
              <a:t>86 % éprouvent des craintes sur le sujet</a:t>
            </a:r>
            <a:endPar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908050" marR="0" lvl="3" indent="0" algn="r" defTabSz="4572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dirty="0">
              <a:ln>
                <a:noFill/>
              </a:ln>
              <a:solidFill>
                <a:prstClr val="white"/>
              </a:solidFill>
              <a:effectLst/>
              <a:uLnTx/>
              <a:uFillTx/>
              <a:latin typeface="Calibri" panose="020F0502020204030204"/>
              <a:ea typeface="+mn-ea"/>
              <a:cs typeface="+mn-cs"/>
              <a:hlinkClick r:id="rId3"/>
            </a:endParaRPr>
          </a:p>
          <a:p>
            <a:pPr marL="908050" marR="0" lvl="3" indent="0" algn="r" defTabSz="4572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err="1">
                <a:ln>
                  <a:noFill/>
                </a:ln>
                <a:solidFill>
                  <a:prstClr val="white"/>
                </a:solidFill>
                <a:effectLst/>
                <a:uLnTx/>
                <a:uFillTx/>
                <a:latin typeface="Calibri" panose="020F0502020204030204"/>
                <a:ea typeface="+mn-ea"/>
                <a:cs typeface="+mn-cs"/>
              </a:rPr>
              <a:t>Archimag</a:t>
            </a: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 guide pratique n°77, 2024</a:t>
            </a:r>
          </a:p>
        </p:txBody>
      </p:sp>
      <p:pic>
        <p:nvPicPr>
          <p:cNvPr id="6" name="Graphique 5" descr="Livres">
            <a:extLst>
              <a:ext uri="{FF2B5EF4-FFF2-40B4-BE49-F238E27FC236}">
                <a16:creationId xmlns:a16="http://schemas.microsoft.com/office/drawing/2014/main" id="{CC5036A0-98DA-469B-A6E5-51D5F0B78B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84075" y="3942310"/>
            <a:ext cx="601724" cy="601724"/>
          </a:xfrm>
          <a:prstGeom prst="rect">
            <a:avLst/>
          </a:prstGeom>
        </p:spPr>
      </p:pic>
      <p:pic>
        <p:nvPicPr>
          <p:cNvPr id="8" name="Graphique 7" descr="Livres sur une étagère">
            <a:extLst>
              <a:ext uri="{FF2B5EF4-FFF2-40B4-BE49-F238E27FC236}">
                <a16:creationId xmlns:a16="http://schemas.microsoft.com/office/drawing/2014/main" id="{F61AFDCD-76BB-494F-90A9-308ABBF8DF1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48115" y="3386908"/>
            <a:ext cx="601724" cy="601724"/>
          </a:xfrm>
          <a:prstGeom prst="rect">
            <a:avLst/>
          </a:prstGeom>
        </p:spPr>
      </p:pic>
      <p:pic>
        <p:nvPicPr>
          <p:cNvPr id="10" name="Graphique 9" descr="Livre ouvert">
            <a:extLst>
              <a:ext uri="{FF2B5EF4-FFF2-40B4-BE49-F238E27FC236}">
                <a16:creationId xmlns:a16="http://schemas.microsoft.com/office/drawing/2014/main" id="{B6922E30-E6FE-446D-A306-97B6D1741C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63334" y="3208609"/>
            <a:ext cx="601724" cy="601724"/>
          </a:xfrm>
          <a:prstGeom prst="rect">
            <a:avLst/>
          </a:prstGeom>
        </p:spPr>
      </p:pic>
      <p:pic>
        <p:nvPicPr>
          <p:cNvPr id="13" name="Graphique 12" descr="Internet">
            <a:extLst>
              <a:ext uri="{FF2B5EF4-FFF2-40B4-BE49-F238E27FC236}">
                <a16:creationId xmlns:a16="http://schemas.microsoft.com/office/drawing/2014/main" id="{9C54824C-7021-49F8-810F-3F503CA61F1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563523" y="3687770"/>
            <a:ext cx="601724" cy="601724"/>
          </a:xfrm>
          <a:prstGeom prst="rect">
            <a:avLst/>
          </a:prstGeom>
        </p:spPr>
      </p:pic>
    </p:spTree>
    <p:extLst>
      <p:ext uri="{BB962C8B-B14F-4D97-AF65-F5344CB8AC3E}">
        <p14:creationId xmlns:p14="http://schemas.microsoft.com/office/powerpoint/2010/main" val="2040900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CCF11EFB-8FE5-0526-E253-03D8497907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6706" y="3073312"/>
            <a:ext cx="1525403" cy="2172196"/>
          </a:xfrm>
          <a:prstGeom prst="rect">
            <a:avLst/>
          </a:prstGeom>
          <a:effectLst>
            <a:outerShdw blurRad="292100" dist="139700" dir="2700000" algn="ctr" rotWithShape="0">
              <a:srgbClr val="000000">
                <a:alpha val="65000"/>
              </a:srgbClr>
            </a:outerShdw>
          </a:effectLst>
        </p:spPr>
      </p:pic>
      <p:sp>
        <p:nvSpPr>
          <p:cNvPr id="9" name="Flèche : droite 8">
            <a:extLst>
              <a:ext uri="{FF2B5EF4-FFF2-40B4-BE49-F238E27FC236}">
                <a16:creationId xmlns:a16="http://schemas.microsoft.com/office/drawing/2014/main" id="{9BC8FB33-3F95-4192-A12E-6D237B8C05DC}"/>
              </a:ext>
            </a:extLst>
          </p:cNvPr>
          <p:cNvSpPr/>
          <p:nvPr/>
        </p:nvSpPr>
        <p:spPr>
          <a:xfrm>
            <a:off x="793006" y="2488028"/>
            <a:ext cx="10605988" cy="55653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3">
            <a:extLst>
              <a:ext uri="{FF2B5EF4-FFF2-40B4-BE49-F238E27FC236}">
                <a16:creationId xmlns:a16="http://schemas.microsoft.com/office/drawing/2014/main" id="{33A65F28-98C4-48A5-83F4-80AB9BE4553D}"/>
              </a:ext>
            </a:extLst>
          </p:cNvPr>
          <p:cNvSpPr>
            <a:spLocks noGrp="1"/>
          </p:cNvSpPr>
          <p:nvPr>
            <p:ph type="title"/>
          </p:nvPr>
        </p:nvSpPr>
        <p:spPr/>
        <p:txBody>
          <a:bodyPr>
            <a:normAutofit/>
          </a:bodyPr>
          <a:lstStyle/>
          <a:p>
            <a:r>
              <a:rPr lang="fr-FR" sz="2400" b="1" cap="none" dirty="0">
                <a:solidFill>
                  <a:srgbClr val="537FA6"/>
                </a:solidFill>
              </a:rPr>
              <a:t>Contexte</a:t>
            </a:r>
          </a:p>
        </p:txBody>
      </p:sp>
      <p:graphicFrame>
        <p:nvGraphicFramePr>
          <p:cNvPr id="7" name="Tableau 6">
            <a:extLst>
              <a:ext uri="{FF2B5EF4-FFF2-40B4-BE49-F238E27FC236}">
                <a16:creationId xmlns:a16="http://schemas.microsoft.com/office/drawing/2014/main" id="{265E151E-1B37-4DF7-9845-6E08088DD5E9}"/>
              </a:ext>
            </a:extLst>
          </p:cNvPr>
          <p:cNvGraphicFramePr>
            <a:graphicFrameLocks noGrp="1"/>
          </p:cNvGraphicFramePr>
          <p:nvPr>
            <p:extLst>
              <p:ext uri="{D42A27DB-BD31-4B8C-83A1-F6EECF244321}">
                <p14:modId xmlns:p14="http://schemas.microsoft.com/office/powerpoint/2010/main" val="3885820116"/>
              </p:ext>
            </p:extLst>
          </p:nvPr>
        </p:nvGraphicFramePr>
        <p:xfrm>
          <a:off x="793006" y="2633759"/>
          <a:ext cx="10131425" cy="266737"/>
        </p:xfrm>
        <a:graphic>
          <a:graphicData uri="http://schemas.openxmlformats.org/drawingml/2006/table">
            <a:tbl>
              <a:tblPr firstRow="1" bandRow="1">
                <a:tableStyleId>{5C22544A-7EE6-4342-B048-85BDC9FD1C3A}</a:tableStyleId>
              </a:tblPr>
              <a:tblGrid>
                <a:gridCol w="2026285">
                  <a:extLst>
                    <a:ext uri="{9D8B030D-6E8A-4147-A177-3AD203B41FA5}">
                      <a16:colId xmlns:a16="http://schemas.microsoft.com/office/drawing/2014/main" val="3612135611"/>
                    </a:ext>
                  </a:extLst>
                </a:gridCol>
                <a:gridCol w="2026285">
                  <a:extLst>
                    <a:ext uri="{9D8B030D-6E8A-4147-A177-3AD203B41FA5}">
                      <a16:colId xmlns:a16="http://schemas.microsoft.com/office/drawing/2014/main" val="3425231447"/>
                    </a:ext>
                  </a:extLst>
                </a:gridCol>
                <a:gridCol w="2026285">
                  <a:extLst>
                    <a:ext uri="{9D8B030D-6E8A-4147-A177-3AD203B41FA5}">
                      <a16:colId xmlns:a16="http://schemas.microsoft.com/office/drawing/2014/main" val="3010462646"/>
                    </a:ext>
                  </a:extLst>
                </a:gridCol>
                <a:gridCol w="2026285">
                  <a:extLst>
                    <a:ext uri="{9D8B030D-6E8A-4147-A177-3AD203B41FA5}">
                      <a16:colId xmlns:a16="http://schemas.microsoft.com/office/drawing/2014/main" val="1921766356"/>
                    </a:ext>
                  </a:extLst>
                </a:gridCol>
                <a:gridCol w="2026285">
                  <a:extLst>
                    <a:ext uri="{9D8B030D-6E8A-4147-A177-3AD203B41FA5}">
                      <a16:colId xmlns:a16="http://schemas.microsoft.com/office/drawing/2014/main" val="1749883671"/>
                    </a:ext>
                  </a:extLst>
                </a:gridCol>
              </a:tblGrid>
              <a:tr h="266737">
                <a:tc>
                  <a:txBody>
                    <a:bodyPr/>
                    <a:lstStyle/>
                    <a:p>
                      <a:pPr algn="ctr"/>
                      <a:r>
                        <a:rPr lang="fr-FR" sz="900" b="0" kern="1200" dirty="0">
                          <a:solidFill>
                            <a:schemeClr val="tx1"/>
                          </a:solidFill>
                          <a:latin typeface="+mn-lt"/>
                          <a:ea typeface="+mn-ea"/>
                          <a:cs typeface="+mn-cs"/>
                        </a:rPr>
                        <a:t>2018</a:t>
                      </a:r>
                      <a:endParaRPr lang="fr-FR" sz="1600" b="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solidFill>
                        <a:schemeClr val="tx2">
                          <a:lumMod val="1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37FA6"/>
                    </a:solidFill>
                  </a:tcPr>
                </a:tc>
                <a:tc>
                  <a:txBody>
                    <a:bodyPr/>
                    <a:lstStyle/>
                    <a:p>
                      <a:pPr algn="ctr"/>
                      <a:r>
                        <a:rPr lang="fr-FR" sz="900" b="0" kern="1200" dirty="0">
                          <a:solidFill>
                            <a:schemeClr val="tx1"/>
                          </a:solidFill>
                          <a:latin typeface="+mn-lt"/>
                          <a:ea typeface="+mn-ea"/>
                          <a:cs typeface="+mn-cs"/>
                        </a:rPr>
                        <a:t>2019</a:t>
                      </a:r>
                    </a:p>
                  </a:txBody>
                  <a:tcPr>
                    <a:lnL w="12700" cap="flat" cmpd="sng" algn="ctr">
                      <a:solidFill>
                        <a:schemeClr val="tx2">
                          <a:lumMod val="10000"/>
                        </a:schemeClr>
                      </a:solidFill>
                      <a:prstDash val="solid"/>
                      <a:round/>
                      <a:headEnd type="none" w="med" len="med"/>
                      <a:tailEnd type="none" w="med" len="med"/>
                    </a:lnL>
                    <a:lnR w="12700" cap="flat" cmpd="sng" algn="ctr">
                      <a:solidFill>
                        <a:schemeClr val="tx2">
                          <a:lumMod val="1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37FA6"/>
                    </a:solidFill>
                  </a:tcPr>
                </a:tc>
                <a:tc>
                  <a:txBody>
                    <a:bodyPr/>
                    <a:lstStyle/>
                    <a:p>
                      <a:pPr algn="ctr"/>
                      <a:r>
                        <a:rPr lang="fr-FR" sz="900" b="0" kern="1200" dirty="0">
                          <a:solidFill>
                            <a:schemeClr val="tx1"/>
                          </a:solidFill>
                          <a:latin typeface="+mn-lt"/>
                          <a:ea typeface="+mn-ea"/>
                          <a:cs typeface="+mn-cs"/>
                        </a:rPr>
                        <a:t>2020</a:t>
                      </a:r>
                    </a:p>
                  </a:txBody>
                  <a:tcPr>
                    <a:lnL w="12700" cap="flat" cmpd="sng" algn="ctr">
                      <a:solidFill>
                        <a:schemeClr val="tx2">
                          <a:lumMod val="10000"/>
                        </a:schemeClr>
                      </a:solidFill>
                      <a:prstDash val="solid"/>
                      <a:round/>
                      <a:headEnd type="none" w="med" len="med"/>
                      <a:tailEnd type="none" w="med" len="med"/>
                    </a:lnL>
                    <a:lnR w="12700" cap="flat" cmpd="sng" algn="ctr">
                      <a:solidFill>
                        <a:schemeClr val="tx2">
                          <a:lumMod val="1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37FA6"/>
                    </a:solidFill>
                  </a:tcPr>
                </a:tc>
                <a:tc>
                  <a:txBody>
                    <a:bodyPr/>
                    <a:lstStyle/>
                    <a:p>
                      <a:pPr algn="ctr"/>
                      <a:r>
                        <a:rPr lang="fr-FR" sz="900" b="0" kern="1200" dirty="0">
                          <a:solidFill>
                            <a:schemeClr val="tx1"/>
                          </a:solidFill>
                          <a:latin typeface="+mn-lt"/>
                          <a:ea typeface="+mn-ea"/>
                          <a:cs typeface="+mn-cs"/>
                        </a:rPr>
                        <a:t>2021</a:t>
                      </a:r>
                    </a:p>
                  </a:txBody>
                  <a:tcPr>
                    <a:lnL w="12700" cap="flat" cmpd="sng" algn="ctr">
                      <a:solidFill>
                        <a:schemeClr val="tx2">
                          <a:lumMod val="10000"/>
                        </a:schemeClr>
                      </a:solidFill>
                      <a:prstDash val="solid"/>
                      <a:round/>
                      <a:headEnd type="none" w="med" len="med"/>
                      <a:tailEnd type="none" w="med" len="med"/>
                    </a:lnL>
                    <a:lnR w="12700" cap="flat" cmpd="sng" algn="ctr">
                      <a:solidFill>
                        <a:schemeClr val="tx2">
                          <a:lumMod val="1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37FA6"/>
                    </a:solidFill>
                  </a:tcPr>
                </a:tc>
                <a:tc>
                  <a:txBody>
                    <a:bodyPr/>
                    <a:lstStyle/>
                    <a:p>
                      <a:pPr algn="ctr"/>
                      <a:r>
                        <a:rPr lang="fr-FR" sz="900" b="0" kern="1200" dirty="0">
                          <a:solidFill>
                            <a:schemeClr val="tx1"/>
                          </a:solidFill>
                          <a:latin typeface="+mn-lt"/>
                          <a:ea typeface="+mn-ea"/>
                          <a:cs typeface="+mn-cs"/>
                        </a:rPr>
                        <a:t>2022</a:t>
                      </a:r>
                    </a:p>
                  </a:txBody>
                  <a:tcPr>
                    <a:lnL w="12700" cap="flat" cmpd="sng" algn="ctr">
                      <a:solidFill>
                        <a:schemeClr val="tx2">
                          <a:lumMod val="10000"/>
                        </a:schemeClr>
                      </a:solidFill>
                      <a:prstDash val="solid"/>
                      <a:round/>
                      <a:headEnd type="none" w="med" len="med"/>
                      <a:tailEnd type="none" w="med" len="med"/>
                    </a:lnL>
                    <a:lnR w="12700" cap="flat" cmpd="sng" algn="ctr">
                      <a:solidFill>
                        <a:schemeClr val="tx2">
                          <a:lumMod val="1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37FA6"/>
                    </a:solidFill>
                  </a:tcPr>
                </a:tc>
                <a:extLst>
                  <a:ext uri="{0D108BD9-81ED-4DB2-BD59-A6C34878D82A}">
                    <a16:rowId xmlns:a16="http://schemas.microsoft.com/office/drawing/2014/main" val="597290922"/>
                  </a:ext>
                </a:extLst>
              </a:tr>
            </a:tbl>
          </a:graphicData>
        </a:graphic>
      </p:graphicFrame>
      <p:sp>
        <p:nvSpPr>
          <p:cNvPr id="8" name="ZoneTexte 7">
            <a:extLst>
              <a:ext uri="{FF2B5EF4-FFF2-40B4-BE49-F238E27FC236}">
                <a16:creationId xmlns:a16="http://schemas.microsoft.com/office/drawing/2014/main" id="{8499D3B4-B6A1-4797-B39B-8DA35F064F08}"/>
              </a:ext>
            </a:extLst>
          </p:cNvPr>
          <p:cNvSpPr txBox="1"/>
          <p:nvPr/>
        </p:nvSpPr>
        <p:spPr>
          <a:xfrm>
            <a:off x="2526514" y="1441784"/>
            <a:ext cx="2531433" cy="1077218"/>
          </a:xfrm>
          <a:prstGeom prst="rect">
            <a:avLst/>
          </a:prstGeom>
          <a:noFill/>
        </p:spPr>
        <p:txBody>
          <a:bodyPr wrap="square" rtlCol="0">
            <a:spAutoFit/>
          </a:bodyPr>
          <a:lstStyle/>
          <a:p>
            <a:pPr algn="ctr"/>
            <a:r>
              <a:rPr lang="fr-FR" sz="1600" dirty="0"/>
              <a:t>05/2019</a:t>
            </a:r>
            <a:br>
              <a:rPr lang="fr-FR" sz="1600" dirty="0"/>
            </a:br>
            <a:r>
              <a:rPr lang="fr-FR" sz="1600" dirty="0"/>
              <a:t>UNESCO, Consensus de Beijing sur l’intelligence artificielle et l’éducation</a:t>
            </a:r>
          </a:p>
        </p:txBody>
      </p:sp>
      <p:pic>
        <p:nvPicPr>
          <p:cNvPr id="18" name="Image 17">
            <a:extLst>
              <a:ext uri="{FF2B5EF4-FFF2-40B4-BE49-F238E27FC236}">
                <a16:creationId xmlns:a16="http://schemas.microsoft.com/office/drawing/2014/main" id="{E3EAA70A-FACE-461B-84E0-745F86C3B27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15939" y="4330702"/>
            <a:ext cx="1525404" cy="2155016"/>
          </a:xfrm>
          <a:prstGeom prst="rect">
            <a:avLst/>
          </a:prstGeom>
          <a:effectLst>
            <a:outerShdw blurRad="292100" dist="139700" dir="2700000" algn="ctr" rotWithShape="0">
              <a:srgbClr val="000000">
                <a:alpha val="65000"/>
              </a:srgbClr>
            </a:outerShdw>
          </a:effectLst>
        </p:spPr>
      </p:pic>
      <p:sp>
        <p:nvSpPr>
          <p:cNvPr id="2" name="Rectangle 1">
            <a:extLst>
              <a:ext uri="{FF2B5EF4-FFF2-40B4-BE49-F238E27FC236}">
                <a16:creationId xmlns:a16="http://schemas.microsoft.com/office/drawing/2014/main" id="{79E7DF25-5168-4B45-A864-FFFC904E84BB}"/>
              </a:ext>
            </a:extLst>
          </p:cNvPr>
          <p:cNvSpPr/>
          <p:nvPr/>
        </p:nvSpPr>
        <p:spPr>
          <a:xfrm>
            <a:off x="3848629" y="6502398"/>
            <a:ext cx="808042" cy="215444"/>
          </a:xfrm>
          <a:prstGeom prst="rect">
            <a:avLst/>
          </a:prstGeom>
        </p:spPr>
        <p:txBody>
          <a:bodyPr wrap="square">
            <a:spAutoFit/>
          </a:bodyPr>
          <a:lstStyle/>
          <a:p>
            <a:r>
              <a:rPr lang="fr-FR" sz="800" dirty="0">
                <a:hlinkClick r:id="rId5"/>
              </a:rPr>
              <a:t>source</a:t>
            </a:r>
            <a:endParaRPr lang="fr-FR" sz="800" dirty="0"/>
          </a:p>
        </p:txBody>
      </p:sp>
      <p:sp>
        <p:nvSpPr>
          <p:cNvPr id="19" name="ZoneTexte 18">
            <a:extLst>
              <a:ext uri="{FF2B5EF4-FFF2-40B4-BE49-F238E27FC236}">
                <a16:creationId xmlns:a16="http://schemas.microsoft.com/office/drawing/2014/main" id="{F7A648D8-8FAE-4615-952B-4F44F15C8E22}"/>
              </a:ext>
            </a:extLst>
          </p:cNvPr>
          <p:cNvSpPr txBox="1"/>
          <p:nvPr/>
        </p:nvSpPr>
        <p:spPr>
          <a:xfrm>
            <a:off x="9609867" y="1666556"/>
            <a:ext cx="1314564" cy="830997"/>
          </a:xfrm>
          <a:prstGeom prst="rect">
            <a:avLst/>
          </a:prstGeom>
          <a:noFill/>
        </p:spPr>
        <p:txBody>
          <a:bodyPr wrap="square" rtlCol="0">
            <a:spAutoFit/>
          </a:bodyPr>
          <a:lstStyle/>
          <a:p>
            <a:pPr algn="ctr"/>
            <a:r>
              <a:rPr lang="fr-FR" sz="1600" dirty="0"/>
              <a:t>11/2022</a:t>
            </a:r>
          </a:p>
          <a:p>
            <a:pPr algn="ctr"/>
            <a:r>
              <a:rPr lang="fr-FR" sz="1600" dirty="0"/>
              <a:t>ouverture de ChatGPT</a:t>
            </a:r>
          </a:p>
        </p:txBody>
      </p:sp>
      <p:pic>
        <p:nvPicPr>
          <p:cNvPr id="3" name="Image 2">
            <a:extLst>
              <a:ext uri="{FF2B5EF4-FFF2-40B4-BE49-F238E27FC236}">
                <a16:creationId xmlns:a16="http://schemas.microsoft.com/office/drawing/2014/main" id="{93973F9F-4F72-49FB-A0C5-A7A77FB716B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50657" y="3078466"/>
            <a:ext cx="1525404" cy="2167042"/>
          </a:xfrm>
          <a:prstGeom prst="rect">
            <a:avLst/>
          </a:prstGeom>
          <a:effectLst>
            <a:outerShdw blurRad="292100" dist="139700" dir="2700000" algn="ctr" rotWithShape="0">
              <a:srgbClr val="000000">
                <a:alpha val="65000"/>
              </a:srgbClr>
            </a:outerShdw>
          </a:effectLst>
        </p:spPr>
      </p:pic>
      <p:pic>
        <p:nvPicPr>
          <p:cNvPr id="14" name="Image 13">
            <a:extLst>
              <a:ext uri="{FF2B5EF4-FFF2-40B4-BE49-F238E27FC236}">
                <a16:creationId xmlns:a16="http://schemas.microsoft.com/office/drawing/2014/main" id="{81C067D0-2794-49E7-B149-3CAA22B04A8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26860" y="4402416"/>
            <a:ext cx="1525403" cy="2155016"/>
          </a:xfrm>
          <a:prstGeom prst="rect">
            <a:avLst/>
          </a:prstGeom>
          <a:effectLst>
            <a:outerShdw blurRad="292100" dist="139700" dir="2700000" algn="ctr" rotWithShape="0">
              <a:srgbClr val="000000">
                <a:alpha val="65000"/>
              </a:srgbClr>
            </a:outerShdw>
          </a:effectLst>
        </p:spPr>
      </p:pic>
      <p:sp>
        <p:nvSpPr>
          <p:cNvPr id="4" name="Rectangle 3">
            <a:extLst>
              <a:ext uri="{FF2B5EF4-FFF2-40B4-BE49-F238E27FC236}">
                <a16:creationId xmlns:a16="http://schemas.microsoft.com/office/drawing/2014/main" id="{F6753216-44FC-403A-B4D9-1AF64B889EA9}"/>
              </a:ext>
            </a:extLst>
          </p:cNvPr>
          <p:cNvSpPr/>
          <p:nvPr/>
        </p:nvSpPr>
        <p:spPr>
          <a:xfrm>
            <a:off x="2266827" y="5206424"/>
            <a:ext cx="1525403" cy="215444"/>
          </a:xfrm>
          <a:prstGeom prst="rect">
            <a:avLst/>
          </a:prstGeom>
        </p:spPr>
        <p:txBody>
          <a:bodyPr wrap="square">
            <a:spAutoFit/>
          </a:bodyPr>
          <a:lstStyle/>
          <a:p>
            <a:pPr marL="180975" indent="-180975">
              <a:spcAft>
                <a:spcPts val="300"/>
              </a:spcAft>
              <a:buNone/>
            </a:pPr>
            <a:r>
              <a:rPr lang="en-US" sz="800" dirty="0">
                <a:hlinkClick r:id="rId8"/>
              </a:rPr>
              <a:t>source</a:t>
            </a:r>
            <a:endParaRPr lang="en-US" sz="800" dirty="0"/>
          </a:p>
        </p:txBody>
      </p:sp>
      <p:sp>
        <p:nvSpPr>
          <p:cNvPr id="5" name="Rectangle 4">
            <a:extLst>
              <a:ext uri="{FF2B5EF4-FFF2-40B4-BE49-F238E27FC236}">
                <a16:creationId xmlns:a16="http://schemas.microsoft.com/office/drawing/2014/main" id="{22ABBEAD-5B54-4BB3-9CBA-8594C9A8EAFF}"/>
              </a:ext>
            </a:extLst>
          </p:cNvPr>
          <p:cNvSpPr/>
          <p:nvPr/>
        </p:nvSpPr>
        <p:spPr>
          <a:xfrm>
            <a:off x="8230451" y="6432144"/>
            <a:ext cx="463588" cy="215444"/>
          </a:xfrm>
          <a:prstGeom prst="rect">
            <a:avLst/>
          </a:prstGeom>
        </p:spPr>
        <p:txBody>
          <a:bodyPr wrap="none">
            <a:spAutoFit/>
          </a:bodyPr>
          <a:lstStyle/>
          <a:p>
            <a:r>
              <a:rPr lang="fr-FR" sz="800" dirty="0">
                <a:hlinkClick r:id="rId9"/>
              </a:rPr>
              <a:t>source</a:t>
            </a:r>
            <a:endParaRPr lang="fr-FR" sz="800" dirty="0"/>
          </a:p>
        </p:txBody>
      </p:sp>
      <p:sp>
        <p:nvSpPr>
          <p:cNvPr id="12" name="Rectangle 11">
            <a:extLst>
              <a:ext uri="{FF2B5EF4-FFF2-40B4-BE49-F238E27FC236}">
                <a16:creationId xmlns:a16="http://schemas.microsoft.com/office/drawing/2014/main" id="{C51A469E-D431-AA76-A098-6CADAEC1843D}"/>
              </a:ext>
            </a:extLst>
          </p:cNvPr>
          <p:cNvSpPr/>
          <p:nvPr/>
        </p:nvSpPr>
        <p:spPr>
          <a:xfrm>
            <a:off x="6643077" y="5206424"/>
            <a:ext cx="808042" cy="215444"/>
          </a:xfrm>
          <a:prstGeom prst="rect">
            <a:avLst/>
          </a:prstGeom>
        </p:spPr>
        <p:txBody>
          <a:bodyPr wrap="square">
            <a:spAutoFit/>
          </a:bodyPr>
          <a:lstStyle/>
          <a:p>
            <a:r>
              <a:rPr lang="fr-FR" sz="800" dirty="0">
                <a:hlinkClick r:id="rId10"/>
              </a:rPr>
              <a:t>source</a:t>
            </a:r>
            <a:endParaRPr lang="fr-FR" sz="800" dirty="0"/>
          </a:p>
        </p:txBody>
      </p:sp>
    </p:spTree>
    <p:extLst>
      <p:ext uri="{BB962C8B-B14F-4D97-AF65-F5344CB8AC3E}">
        <p14:creationId xmlns:p14="http://schemas.microsoft.com/office/powerpoint/2010/main" val="11792433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EF75290-3D00-7D4C-4D60-46722B2484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4774" y="146957"/>
            <a:ext cx="9253538" cy="6564086"/>
          </a:xfrm>
          <a:prstGeom prst="rect">
            <a:avLst/>
          </a:prstGeom>
        </p:spPr>
      </p:pic>
      <p:sp>
        <p:nvSpPr>
          <p:cNvPr id="7" name="ZoneTexte 6">
            <a:extLst>
              <a:ext uri="{FF2B5EF4-FFF2-40B4-BE49-F238E27FC236}">
                <a16:creationId xmlns:a16="http://schemas.microsoft.com/office/drawing/2014/main" id="{39EFC8AB-E76F-E6A6-A2BA-DF5F37D733CD}"/>
              </a:ext>
            </a:extLst>
          </p:cNvPr>
          <p:cNvSpPr txBox="1"/>
          <p:nvPr/>
        </p:nvSpPr>
        <p:spPr>
          <a:xfrm>
            <a:off x="7470183" y="6142450"/>
            <a:ext cx="3874576" cy="369332"/>
          </a:xfrm>
          <a:prstGeom prst="rect">
            <a:avLst/>
          </a:prstGeom>
          <a:noFill/>
        </p:spPr>
        <p:txBody>
          <a:bodyPr wrap="square">
            <a:spAutoFit/>
          </a:bodyPr>
          <a:lstStyle/>
          <a:p>
            <a:r>
              <a:rPr lang="fr-FR" sz="800" dirty="0"/>
              <a:t> </a:t>
            </a:r>
            <a:r>
              <a:rPr lang="fr-FR" dirty="0"/>
              <a:t>voir la liste établie par </a:t>
            </a:r>
            <a:r>
              <a:rPr lang="fr-FR" dirty="0">
                <a:hlinkClick r:id="rId4"/>
              </a:rPr>
              <a:t>SUP </a:t>
            </a:r>
            <a:r>
              <a:rPr lang="fr-FR" dirty="0" err="1">
                <a:hlinkClick r:id="rId4"/>
              </a:rPr>
              <a:t>UBS</a:t>
            </a:r>
            <a:endParaRPr lang="fr-FR" dirty="0"/>
          </a:p>
        </p:txBody>
      </p:sp>
    </p:spTree>
    <p:extLst>
      <p:ext uri="{BB962C8B-B14F-4D97-AF65-F5344CB8AC3E}">
        <p14:creationId xmlns:p14="http://schemas.microsoft.com/office/powerpoint/2010/main" val="16174406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AD3B02-C646-6CA6-9369-BE37A6507816}"/>
              </a:ext>
            </a:extLst>
          </p:cNvPr>
          <p:cNvSpPr>
            <a:spLocks noGrp="1"/>
          </p:cNvSpPr>
          <p:nvPr>
            <p:ph type="title"/>
          </p:nvPr>
        </p:nvSpPr>
        <p:spPr/>
        <p:txBody>
          <a:bodyPr/>
          <a:lstStyle/>
          <a:p>
            <a:r>
              <a:rPr lang="fr-FR" dirty="0">
                <a:solidFill>
                  <a:srgbClr val="AEC3D6"/>
                </a:solidFill>
              </a:rPr>
              <a:t>L’IA générative pour le formateur</a:t>
            </a:r>
          </a:p>
        </p:txBody>
      </p:sp>
      <p:sp>
        <p:nvSpPr>
          <p:cNvPr id="3" name="Espace réservé du contenu 2">
            <a:extLst>
              <a:ext uri="{FF2B5EF4-FFF2-40B4-BE49-F238E27FC236}">
                <a16:creationId xmlns:a16="http://schemas.microsoft.com/office/drawing/2014/main" id="{E1E1B8EA-F670-55CC-FE78-B30A89F7E0FB}"/>
              </a:ext>
            </a:extLst>
          </p:cNvPr>
          <p:cNvSpPr>
            <a:spLocks noGrp="1"/>
          </p:cNvSpPr>
          <p:nvPr>
            <p:ph idx="1"/>
          </p:nvPr>
        </p:nvSpPr>
        <p:spPr/>
        <p:txBody>
          <a:bodyPr/>
          <a:lstStyle/>
          <a:p>
            <a:r>
              <a:rPr lang="fr-FR" dirty="0"/>
              <a:t>préparer une formation : brainstorming, champ lexical, carte mentale et catégorisation, plan et scénario, analyse de documents, traduction, synthèse et résumé, assistant à la réflexion</a:t>
            </a:r>
          </a:p>
          <a:p>
            <a:r>
              <a:rPr lang="fr-FR" dirty="0"/>
              <a:t>préparer du matériel pédagogique : présentation, aide à la rédaction, illustrations, REL</a:t>
            </a:r>
          </a:p>
          <a:p>
            <a:r>
              <a:rPr lang="fr-FR" dirty="0"/>
              <a:t>animer et évaluer une formation : activités pédagogiques</a:t>
            </a:r>
          </a:p>
        </p:txBody>
      </p:sp>
    </p:spTree>
    <p:extLst>
      <p:ext uri="{BB962C8B-B14F-4D97-AF65-F5344CB8AC3E}">
        <p14:creationId xmlns:p14="http://schemas.microsoft.com/office/powerpoint/2010/main" val="42641127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12024DC-9FE4-ACAA-866C-1D616F877F5B}"/>
              </a:ext>
            </a:extLst>
          </p:cNvPr>
          <p:cNvSpPr>
            <a:spLocks noGrp="1"/>
          </p:cNvSpPr>
          <p:nvPr>
            <p:ph idx="1"/>
          </p:nvPr>
        </p:nvSpPr>
        <p:spPr/>
        <p:txBody>
          <a:bodyPr/>
          <a:lstStyle/>
          <a:p>
            <a:pPr marL="0" indent="0">
              <a:buNone/>
            </a:pPr>
            <a:r>
              <a:rPr lang="fr-FR" dirty="0"/>
              <a:t>Brainstorming</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4" name="Rectangle : coins arrondis 3">
            <a:extLst>
              <a:ext uri="{FF2B5EF4-FFF2-40B4-BE49-F238E27FC236}">
                <a16:creationId xmlns:a16="http://schemas.microsoft.com/office/drawing/2014/main" id="{ACC55175-E542-C63D-3518-CC3DA503D3AA}"/>
              </a:ext>
            </a:extLst>
          </p:cNvPr>
          <p:cNvSpPr/>
          <p:nvPr/>
        </p:nvSpPr>
        <p:spPr>
          <a:xfrm>
            <a:off x="1009651" y="3128996"/>
            <a:ext cx="6664037" cy="184265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Je dois préparer une formation autour de l'intelligence artificielle générative. Fournis-moi un texte de 3000 signes présentant le sujet et ses principaux enjeux.</a:t>
            </a:r>
          </a:p>
        </p:txBody>
      </p:sp>
      <p:pic>
        <p:nvPicPr>
          <p:cNvPr id="10" name="Image 9">
            <a:extLst>
              <a:ext uri="{FF2B5EF4-FFF2-40B4-BE49-F238E27FC236}">
                <a16:creationId xmlns:a16="http://schemas.microsoft.com/office/drawing/2014/main" id="{FCE60BA8-8A4F-4BFB-64F1-42EF8CD531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99592" y="0"/>
            <a:ext cx="3656434" cy="6858000"/>
          </a:xfrm>
          <a:prstGeom prst="rect">
            <a:avLst/>
          </a:prstGeom>
        </p:spPr>
      </p:pic>
    </p:spTree>
    <p:extLst>
      <p:ext uri="{BB962C8B-B14F-4D97-AF65-F5344CB8AC3E}">
        <p14:creationId xmlns:p14="http://schemas.microsoft.com/office/powerpoint/2010/main" val="40097882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12024DC-9FE4-ACAA-866C-1D616F877F5B}"/>
              </a:ext>
            </a:extLst>
          </p:cNvPr>
          <p:cNvSpPr>
            <a:spLocks noGrp="1"/>
          </p:cNvSpPr>
          <p:nvPr>
            <p:ph idx="1"/>
          </p:nvPr>
        </p:nvSpPr>
        <p:spPr/>
        <p:txBody>
          <a:bodyPr/>
          <a:lstStyle/>
          <a:p>
            <a:pPr marL="0" indent="0">
              <a:buNone/>
            </a:pPr>
            <a:r>
              <a:rPr lang="fr-FR" dirty="0"/>
              <a:t>Carte mentale et catégorisation</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4" name="Rectangle : coins arrondis 3">
            <a:extLst>
              <a:ext uri="{FF2B5EF4-FFF2-40B4-BE49-F238E27FC236}">
                <a16:creationId xmlns:a16="http://schemas.microsoft.com/office/drawing/2014/main" id="{7A424C82-CBD8-931D-BAF9-E5E993AA82A0}"/>
              </a:ext>
            </a:extLst>
          </p:cNvPr>
          <p:cNvSpPr/>
          <p:nvPr/>
        </p:nvSpPr>
        <p:spPr>
          <a:xfrm>
            <a:off x="442452" y="3128996"/>
            <a:ext cx="6664037" cy="184265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Génère le code </a:t>
            </a:r>
            <a:r>
              <a:rPr lang="fr-FR" dirty="0" err="1"/>
              <a:t>Markdown</a:t>
            </a:r>
            <a:r>
              <a:rPr lang="fr-FR" dirty="0"/>
              <a:t> pour faire une </a:t>
            </a:r>
            <a:r>
              <a:rPr lang="fr-FR" dirty="0" err="1"/>
              <a:t>mindmap</a:t>
            </a:r>
            <a:r>
              <a:rPr lang="fr-FR" dirty="0"/>
              <a:t> à 3 niveaux de profondeur sur le sujet des « compétences informationnelles »</a:t>
            </a:r>
          </a:p>
        </p:txBody>
      </p:sp>
      <p:pic>
        <p:nvPicPr>
          <p:cNvPr id="8" name="Image 7">
            <a:extLst>
              <a:ext uri="{FF2B5EF4-FFF2-40B4-BE49-F238E27FC236}">
                <a16:creationId xmlns:a16="http://schemas.microsoft.com/office/drawing/2014/main" id="{7178F63C-2721-29AD-B4FE-E1BA24049C5F}"/>
              </a:ext>
            </a:extLst>
          </p:cNvPr>
          <p:cNvPicPr>
            <a:picLocks noChangeAspect="1"/>
          </p:cNvPicPr>
          <p:nvPr/>
        </p:nvPicPr>
        <p:blipFill>
          <a:blip r:embed="rId3"/>
          <a:stretch>
            <a:fillRect/>
          </a:stretch>
        </p:blipFill>
        <p:spPr>
          <a:xfrm>
            <a:off x="7349838" y="313890"/>
            <a:ext cx="4610743" cy="6230219"/>
          </a:xfrm>
          <a:prstGeom prst="rect">
            <a:avLst/>
          </a:prstGeom>
        </p:spPr>
      </p:pic>
    </p:spTree>
    <p:extLst>
      <p:ext uri="{BB962C8B-B14F-4D97-AF65-F5344CB8AC3E}">
        <p14:creationId xmlns:p14="http://schemas.microsoft.com/office/powerpoint/2010/main" val="7735455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01EA095-482C-CA21-BC04-CA3AC82CFDC4}"/>
              </a:ext>
            </a:extLst>
          </p:cNvPr>
          <p:cNvPicPr>
            <a:picLocks noChangeAspect="1"/>
          </p:cNvPicPr>
          <p:nvPr/>
        </p:nvPicPr>
        <p:blipFill>
          <a:blip r:embed="rId3"/>
          <a:stretch>
            <a:fillRect/>
          </a:stretch>
        </p:blipFill>
        <p:spPr>
          <a:xfrm>
            <a:off x="2088337" y="1190312"/>
            <a:ext cx="8392696" cy="4477375"/>
          </a:xfrm>
          <a:prstGeom prst="rect">
            <a:avLst/>
          </a:prstGeom>
        </p:spPr>
      </p:pic>
      <p:sp>
        <p:nvSpPr>
          <p:cNvPr id="7" name="ZoneTexte 6">
            <a:extLst>
              <a:ext uri="{FF2B5EF4-FFF2-40B4-BE49-F238E27FC236}">
                <a16:creationId xmlns:a16="http://schemas.microsoft.com/office/drawing/2014/main" id="{3BC93F0C-9B1E-E5DD-D305-3BB5A1238104}"/>
              </a:ext>
            </a:extLst>
          </p:cNvPr>
          <p:cNvSpPr txBox="1"/>
          <p:nvPr/>
        </p:nvSpPr>
        <p:spPr>
          <a:xfrm>
            <a:off x="2028962" y="5632062"/>
            <a:ext cx="5988863" cy="246221"/>
          </a:xfrm>
          <a:prstGeom prst="rect">
            <a:avLst/>
          </a:prstGeom>
          <a:noFill/>
        </p:spPr>
        <p:txBody>
          <a:bodyPr wrap="square">
            <a:spAutoFit/>
          </a:bodyPr>
          <a:lstStyle/>
          <a:p>
            <a:r>
              <a:rPr lang="fr-FR" sz="1000" dirty="0"/>
              <a:t>carte réalisée avec </a:t>
            </a:r>
            <a:r>
              <a:rPr lang="fr-FR" sz="1000" dirty="0">
                <a:hlinkClick r:id="rId4"/>
              </a:rPr>
              <a:t>https://markmap.js.org</a:t>
            </a:r>
            <a:r>
              <a:rPr lang="fr-FR" sz="1000" dirty="0"/>
              <a:t> à partir de la réponse de ChatGPT</a:t>
            </a:r>
          </a:p>
        </p:txBody>
      </p:sp>
    </p:spTree>
    <p:extLst>
      <p:ext uri="{BB962C8B-B14F-4D97-AF65-F5344CB8AC3E}">
        <p14:creationId xmlns:p14="http://schemas.microsoft.com/office/powerpoint/2010/main" val="2874760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12024DC-9FE4-ACAA-866C-1D616F877F5B}"/>
              </a:ext>
            </a:extLst>
          </p:cNvPr>
          <p:cNvSpPr>
            <a:spLocks noGrp="1"/>
          </p:cNvSpPr>
          <p:nvPr>
            <p:ph idx="1"/>
          </p:nvPr>
        </p:nvSpPr>
        <p:spPr/>
        <p:txBody>
          <a:bodyPr/>
          <a:lstStyle/>
          <a:p>
            <a:pPr marL="0" indent="0">
              <a:buNone/>
            </a:pPr>
            <a:r>
              <a:rPr lang="fr-FR" dirty="0"/>
              <a:t>Champ lexical</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4" name="Rectangle : coins arrondis 3">
            <a:extLst>
              <a:ext uri="{FF2B5EF4-FFF2-40B4-BE49-F238E27FC236}">
                <a16:creationId xmlns:a16="http://schemas.microsoft.com/office/drawing/2014/main" id="{98A8047C-0C2B-BEDF-CF1C-B20961C1369E}"/>
              </a:ext>
            </a:extLst>
          </p:cNvPr>
          <p:cNvSpPr/>
          <p:nvPr/>
        </p:nvSpPr>
        <p:spPr>
          <a:xfrm>
            <a:off x="261504" y="3128996"/>
            <a:ext cx="6664037" cy="184265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Fournis-moi un champ lexical autour du thème « intelligence artificielle générative et compétences informationnelles »</a:t>
            </a:r>
          </a:p>
        </p:txBody>
      </p:sp>
      <p:pic>
        <p:nvPicPr>
          <p:cNvPr id="6" name="Image 5">
            <a:extLst>
              <a:ext uri="{FF2B5EF4-FFF2-40B4-BE49-F238E27FC236}">
                <a16:creationId xmlns:a16="http://schemas.microsoft.com/office/drawing/2014/main" id="{AD5A8908-DF78-AB58-C7EE-09BA3CD78A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5542" y="1097906"/>
            <a:ext cx="4856458" cy="5267725"/>
          </a:xfrm>
          <a:prstGeom prst="rect">
            <a:avLst/>
          </a:prstGeom>
        </p:spPr>
      </p:pic>
    </p:spTree>
    <p:extLst>
      <p:ext uri="{BB962C8B-B14F-4D97-AF65-F5344CB8AC3E}">
        <p14:creationId xmlns:p14="http://schemas.microsoft.com/office/powerpoint/2010/main" val="12339809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12024DC-9FE4-ACAA-866C-1D616F877F5B}"/>
              </a:ext>
            </a:extLst>
          </p:cNvPr>
          <p:cNvSpPr>
            <a:spLocks noGrp="1"/>
          </p:cNvSpPr>
          <p:nvPr>
            <p:ph idx="1"/>
          </p:nvPr>
        </p:nvSpPr>
        <p:spPr/>
        <p:txBody>
          <a:bodyPr/>
          <a:lstStyle/>
          <a:p>
            <a:pPr marL="0" indent="0">
              <a:buNone/>
            </a:pPr>
            <a:r>
              <a:rPr lang="fr-FR" dirty="0"/>
              <a:t>Plan</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4" name="Rectangle : coins arrondis 3">
            <a:extLst>
              <a:ext uri="{FF2B5EF4-FFF2-40B4-BE49-F238E27FC236}">
                <a16:creationId xmlns:a16="http://schemas.microsoft.com/office/drawing/2014/main" id="{D586052D-B36B-6529-6199-DAB574772E74}"/>
              </a:ext>
            </a:extLst>
          </p:cNvPr>
          <p:cNvSpPr/>
          <p:nvPr/>
        </p:nvSpPr>
        <p:spPr>
          <a:xfrm>
            <a:off x="375804" y="2850573"/>
            <a:ext cx="6664037" cy="184265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Fournis-moi un plan pour une formation autour du thème « intelligence artificielle générative et compétences informationnelles » .</a:t>
            </a:r>
          </a:p>
          <a:p>
            <a:pPr algn="ctr"/>
            <a:r>
              <a:rPr lang="fr-FR" dirty="0"/>
              <a:t>Résume-moi ta réponse.</a:t>
            </a:r>
          </a:p>
        </p:txBody>
      </p:sp>
      <p:pic>
        <p:nvPicPr>
          <p:cNvPr id="6" name="Image 5">
            <a:extLst>
              <a:ext uri="{FF2B5EF4-FFF2-40B4-BE49-F238E27FC236}">
                <a16:creationId xmlns:a16="http://schemas.microsoft.com/office/drawing/2014/main" id="{DA4A8C74-8F17-6F92-9872-D947FF7382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19285" y="1238250"/>
            <a:ext cx="4849756" cy="5127381"/>
          </a:xfrm>
          <a:prstGeom prst="rect">
            <a:avLst/>
          </a:prstGeom>
        </p:spPr>
      </p:pic>
    </p:spTree>
    <p:extLst>
      <p:ext uri="{BB962C8B-B14F-4D97-AF65-F5344CB8AC3E}">
        <p14:creationId xmlns:p14="http://schemas.microsoft.com/office/powerpoint/2010/main" val="30472547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12024DC-9FE4-ACAA-866C-1D616F877F5B}"/>
              </a:ext>
            </a:extLst>
          </p:cNvPr>
          <p:cNvSpPr>
            <a:spLocks noGrp="1"/>
          </p:cNvSpPr>
          <p:nvPr>
            <p:ph idx="1"/>
          </p:nvPr>
        </p:nvSpPr>
        <p:spPr/>
        <p:txBody>
          <a:bodyPr/>
          <a:lstStyle/>
          <a:p>
            <a:pPr marL="0" indent="0">
              <a:buNone/>
            </a:pPr>
            <a:r>
              <a:rPr lang="fr-FR" dirty="0"/>
              <a:t>Analyse de document</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4" name="Rectangle : coins arrondis 3">
            <a:extLst>
              <a:ext uri="{FF2B5EF4-FFF2-40B4-BE49-F238E27FC236}">
                <a16:creationId xmlns:a16="http://schemas.microsoft.com/office/drawing/2014/main" id="{90C7E0A3-D0CD-B596-AE2A-80FE2D79C911}"/>
              </a:ext>
            </a:extLst>
          </p:cNvPr>
          <p:cNvSpPr/>
          <p:nvPr/>
        </p:nvSpPr>
        <p:spPr>
          <a:xfrm>
            <a:off x="1120687" y="3364309"/>
            <a:ext cx="6664037" cy="184265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90600" algn="ctr"/>
            <a:r>
              <a:rPr lang="fr-FR" dirty="0"/>
              <a:t>A partir du document joint, fournis-moi une analyse </a:t>
            </a:r>
            <a:r>
              <a:rPr lang="fr-FR" dirty="0" err="1"/>
              <a:t>SWOT</a:t>
            </a:r>
            <a:r>
              <a:rPr lang="fr-FR" dirty="0"/>
              <a:t> en français sur les impacts de ChatGPT pour l'enseignement supérieur</a:t>
            </a:r>
          </a:p>
        </p:txBody>
      </p:sp>
      <p:pic>
        <p:nvPicPr>
          <p:cNvPr id="5" name="Image 4">
            <a:extLst>
              <a:ext uri="{FF2B5EF4-FFF2-40B4-BE49-F238E27FC236}">
                <a16:creationId xmlns:a16="http://schemas.microsoft.com/office/drawing/2014/main" id="{609B26C7-1A40-5642-4F97-489A6B6C22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0288" y="3616502"/>
            <a:ext cx="912921" cy="1289730"/>
          </a:xfrm>
          <a:prstGeom prst="rect">
            <a:avLst/>
          </a:prstGeom>
          <a:effectLst/>
        </p:spPr>
      </p:pic>
      <p:pic>
        <p:nvPicPr>
          <p:cNvPr id="7" name="Graphique 6" descr="Trombone contour">
            <a:extLst>
              <a:ext uri="{FF2B5EF4-FFF2-40B4-BE49-F238E27FC236}">
                <a16:creationId xmlns:a16="http://schemas.microsoft.com/office/drawing/2014/main" id="{312D62C9-8579-8356-D217-4E48DBCCA41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83209" y="4726897"/>
            <a:ext cx="358670" cy="358670"/>
          </a:xfrm>
          <a:prstGeom prst="rect">
            <a:avLst/>
          </a:prstGeom>
        </p:spPr>
      </p:pic>
      <p:pic>
        <p:nvPicPr>
          <p:cNvPr id="9" name="Image 8">
            <a:extLst>
              <a:ext uri="{FF2B5EF4-FFF2-40B4-BE49-F238E27FC236}">
                <a16:creationId xmlns:a16="http://schemas.microsoft.com/office/drawing/2014/main" id="{8BC67D84-630D-23BE-A825-DC882C14D95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89592" y="0"/>
            <a:ext cx="3678382" cy="6858000"/>
          </a:xfrm>
          <a:prstGeom prst="rect">
            <a:avLst/>
          </a:prstGeom>
        </p:spPr>
      </p:pic>
    </p:spTree>
    <p:extLst>
      <p:ext uri="{BB962C8B-B14F-4D97-AF65-F5344CB8AC3E}">
        <p14:creationId xmlns:p14="http://schemas.microsoft.com/office/powerpoint/2010/main" val="8704014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12024DC-9FE4-ACAA-866C-1D616F877F5B}"/>
              </a:ext>
            </a:extLst>
          </p:cNvPr>
          <p:cNvSpPr>
            <a:spLocks noGrp="1"/>
          </p:cNvSpPr>
          <p:nvPr>
            <p:ph idx="1"/>
          </p:nvPr>
        </p:nvSpPr>
        <p:spPr/>
        <p:txBody>
          <a:bodyPr/>
          <a:lstStyle/>
          <a:p>
            <a:pPr marL="0" indent="0">
              <a:buNone/>
            </a:pPr>
            <a:r>
              <a:rPr lang="fr-FR" dirty="0"/>
              <a:t>Extractions de données</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4" name="Rectangle : coins arrondis 3">
            <a:extLst>
              <a:ext uri="{FF2B5EF4-FFF2-40B4-BE49-F238E27FC236}">
                <a16:creationId xmlns:a16="http://schemas.microsoft.com/office/drawing/2014/main" id="{90C7E0A3-D0CD-B596-AE2A-80FE2D79C911}"/>
              </a:ext>
            </a:extLst>
          </p:cNvPr>
          <p:cNvSpPr/>
          <p:nvPr/>
        </p:nvSpPr>
        <p:spPr>
          <a:xfrm>
            <a:off x="1120688" y="2715492"/>
            <a:ext cx="5513304" cy="318654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163638" algn="ctr"/>
            <a:r>
              <a:rPr lang="fr-FR" sz="1600" dirty="0"/>
              <a:t>Extrais les données du texte suivant pour me les présenter sous forme de tableau en langue française : "</a:t>
            </a:r>
            <a:r>
              <a:rPr lang="en-GB" sz="1600" dirty="0"/>
              <a:t>When all participants were asked to rate their concerns about using generative AI in their academic work, we found that these concerns were mostly related to the output of the tools, then world concerns, followed by concerns about </a:t>
            </a:r>
            <a:r>
              <a:rPr lang="en-US" sz="1600" dirty="0"/>
              <a:t>academic integrity. These concerns broke down as follows: Information from AI chatbots might be factually incorrect: 88.6%; [...]"</a:t>
            </a:r>
            <a:endParaRPr lang="fr-FR" sz="1600" dirty="0"/>
          </a:p>
        </p:txBody>
      </p:sp>
      <p:pic>
        <p:nvPicPr>
          <p:cNvPr id="2" name="Image 1">
            <a:extLst>
              <a:ext uri="{FF2B5EF4-FFF2-40B4-BE49-F238E27FC236}">
                <a16:creationId xmlns:a16="http://schemas.microsoft.com/office/drawing/2014/main" id="{26176CEC-77F1-28CE-458C-842B94298F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64376" y="3585863"/>
            <a:ext cx="1112857" cy="1445802"/>
          </a:xfrm>
          <a:prstGeom prst="rect">
            <a:avLst/>
          </a:prstGeom>
        </p:spPr>
      </p:pic>
      <p:sp>
        <p:nvSpPr>
          <p:cNvPr id="6" name="ZoneTexte 5">
            <a:extLst>
              <a:ext uri="{FF2B5EF4-FFF2-40B4-BE49-F238E27FC236}">
                <a16:creationId xmlns:a16="http://schemas.microsoft.com/office/drawing/2014/main" id="{D794AAE1-695F-1A3D-1FE9-F4ED15E8FA9E}"/>
              </a:ext>
            </a:extLst>
          </p:cNvPr>
          <p:cNvSpPr txBox="1"/>
          <p:nvPr/>
        </p:nvSpPr>
        <p:spPr>
          <a:xfrm rot="16200000">
            <a:off x="439043" y="3899356"/>
            <a:ext cx="1156157" cy="215444"/>
          </a:xfrm>
          <a:prstGeom prst="rect">
            <a:avLst/>
          </a:prstGeom>
          <a:noFill/>
        </p:spPr>
        <p:txBody>
          <a:bodyPr wrap="square">
            <a:spAutoFit/>
          </a:bodyPr>
          <a:lstStyle/>
          <a:p>
            <a:r>
              <a:rPr lang="fr-FR" sz="800" dirty="0">
                <a:hlinkClick r:id="rId4"/>
              </a:rPr>
              <a:t>source</a:t>
            </a:r>
            <a:endParaRPr lang="fr-FR" sz="800" dirty="0"/>
          </a:p>
        </p:txBody>
      </p:sp>
      <p:pic>
        <p:nvPicPr>
          <p:cNvPr id="10" name="Image 9">
            <a:extLst>
              <a:ext uri="{FF2B5EF4-FFF2-40B4-BE49-F238E27FC236}">
                <a16:creationId xmlns:a16="http://schemas.microsoft.com/office/drawing/2014/main" id="{D06AF83E-350B-D2C6-3616-B89438C729E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89203" y="2810821"/>
            <a:ext cx="5043908" cy="2812949"/>
          </a:xfrm>
          <a:prstGeom prst="rect">
            <a:avLst/>
          </a:prstGeom>
        </p:spPr>
      </p:pic>
    </p:spTree>
    <p:extLst>
      <p:ext uri="{BB962C8B-B14F-4D97-AF65-F5344CB8AC3E}">
        <p14:creationId xmlns:p14="http://schemas.microsoft.com/office/powerpoint/2010/main" val="34422796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12024DC-9FE4-ACAA-866C-1D616F877F5B}"/>
              </a:ext>
            </a:extLst>
          </p:cNvPr>
          <p:cNvSpPr>
            <a:spLocks noGrp="1"/>
          </p:cNvSpPr>
          <p:nvPr>
            <p:ph idx="1"/>
          </p:nvPr>
        </p:nvSpPr>
        <p:spPr/>
        <p:txBody>
          <a:bodyPr/>
          <a:lstStyle/>
          <a:p>
            <a:pPr marL="0" indent="0">
              <a:buNone/>
            </a:pPr>
            <a:r>
              <a:rPr lang="fr-FR" dirty="0"/>
              <a:t>Extractions de données</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4" name="Rectangle : coins arrondis 3">
            <a:extLst>
              <a:ext uri="{FF2B5EF4-FFF2-40B4-BE49-F238E27FC236}">
                <a16:creationId xmlns:a16="http://schemas.microsoft.com/office/drawing/2014/main" id="{90C7E0A3-D0CD-B596-AE2A-80FE2D79C911}"/>
              </a:ext>
            </a:extLst>
          </p:cNvPr>
          <p:cNvSpPr/>
          <p:nvPr/>
        </p:nvSpPr>
        <p:spPr>
          <a:xfrm>
            <a:off x="1959429" y="2412305"/>
            <a:ext cx="3287486" cy="414250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163638" algn="ctr"/>
            <a:endParaRPr lang="fr-FR" sz="1600" dirty="0"/>
          </a:p>
        </p:txBody>
      </p:sp>
      <p:pic>
        <p:nvPicPr>
          <p:cNvPr id="7" name="Image 6">
            <a:extLst>
              <a:ext uri="{FF2B5EF4-FFF2-40B4-BE49-F238E27FC236}">
                <a16:creationId xmlns:a16="http://schemas.microsoft.com/office/drawing/2014/main" id="{0E5CB4CF-6E7F-3DAE-0B82-F3B695D7D8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79659" y="151594"/>
            <a:ext cx="2785773" cy="6400556"/>
          </a:xfrm>
          <a:prstGeom prst="rect">
            <a:avLst/>
          </a:prstGeom>
        </p:spPr>
      </p:pic>
      <p:pic>
        <p:nvPicPr>
          <p:cNvPr id="8" name="Image 7">
            <a:extLst>
              <a:ext uri="{FF2B5EF4-FFF2-40B4-BE49-F238E27FC236}">
                <a16:creationId xmlns:a16="http://schemas.microsoft.com/office/drawing/2014/main" id="{AD2336C0-C11B-4156-BB1E-0D4A1897394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28686" y="2561100"/>
            <a:ext cx="1712225" cy="3865348"/>
          </a:xfrm>
          <a:prstGeom prst="rect">
            <a:avLst/>
          </a:prstGeom>
        </p:spPr>
      </p:pic>
      <p:sp>
        <p:nvSpPr>
          <p:cNvPr id="9" name="Rectangle 8">
            <a:extLst>
              <a:ext uri="{FF2B5EF4-FFF2-40B4-BE49-F238E27FC236}">
                <a16:creationId xmlns:a16="http://schemas.microsoft.com/office/drawing/2014/main" id="{923FD519-C990-40CC-993C-B36C7F1F3A95}"/>
              </a:ext>
            </a:extLst>
          </p:cNvPr>
          <p:cNvSpPr/>
          <p:nvPr/>
        </p:nvSpPr>
        <p:spPr>
          <a:xfrm rot="16200000">
            <a:off x="-124956" y="4374506"/>
            <a:ext cx="3953326" cy="215444"/>
          </a:xfrm>
          <a:prstGeom prst="rect">
            <a:avLst/>
          </a:prstGeom>
        </p:spPr>
        <p:txBody>
          <a:bodyPr wrap="none">
            <a:spAutoFit/>
          </a:bodyPr>
          <a:lstStyle/>
          <a:p>
            <a:r>
              <a:rPr lang="fr-FR" sz="800" dirty="0" err="1"/>
              <a:t>Southern</a:t>
            </a:r>
            <a:r>
              <a:rPr lang="fr-FR" sz="800" dirty="0"/>
              <a:t> Cross </a:t>
            </a:r>
            <a:r>
              <a:rPr lang="fr-FR" sz="800" dirty="0" err="1"/>
              <a:t>University</a:t>
            </a:r>
            <a:r>
              <a:rPr lang="fr-FR" sz="800" dirty="0"/>
              <a:t>, </a:t>
            </a:r>
            <a:r>
              <a:rPr lang="fr-FR" sz="800" dirty="0">
                <a:hlinkClick r:id="rId5"/>
              </a:rPr>
              <a:t>https://libguides.scu.edu.au/genAI/ethicalconsiderations</a:t>
            </a:r>
            <a:r>
              <a:rPr lang="fr-FR" sz="800" dirty="0"/>
              <a:t>, 2023</a:t>
            </a:r>
          </a:p>
        </p:txBody>
      </p:sp>
      <p:sp>
        <p:nvSpPr>
          <p:cNvPr id="12" name="ZoneTexte 11">
            <a:extLst>
              <a:ext uri="{FF2B5EF4-FFF2-40B4-BE49-F238E27FC236}">
                <a16:creationId xmlns:a16="http://schemas.microsoft.com/office/drawing/2014/main" id="{A9919537-7E93-D1DB-AA8B-1B32BB69249B}"/>
              </a:ext>
            </a:extLst>
          </p:cNvPr>
          <p:cNvSpPr txBox="1"/>
          <p:nvPr/>
        </p:nvSpPr>
        <p:spPr>
          <a:xfrm>
            <a:off x="7604848" y="6552150"/>
            <a:ext cx="2852912" cy="369332"/>
          </a:xfrm>
          <a:prstGeom prst="rect">
            <a:avLst/>
          </a:prstGeom>
          <a:noFill/>
        </p:spPr>
        <p:txBody>
          <a:bodyPr wrap="square">
            <a:spAutoFit/>
          </a:bodyPr>
          <a:lstStyle/>
          <a:p>
            <a:r>
              <a:rPr lang="fr-FR" dirty="0">
                <a:hlinkClick r:id="rId6"/>
              </a:rPr>
              <a:t>https://lens.google.com</a:t>
            </a:r>
            <a:r>
              <a:rPr lang="fr-FR" dirty="0"/>
              <a:t> </a:t>
            </a:r>
          </a:p>
        </p:txBody>
      </p:sp>
    </p:spTree>
    <p:extLst>
      <p:ext uri="{BB962C8B-B14F-4D97-AF65-F5344CB8AC3E}">
        <p14:creationId xmlns:p14="http://schemas.microsoft.com/office/powerpoint/2010/main" val="943604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A9AAF1E-7B9A-9808-2355-EB8EE83FB785}"/>
              </a:ext>
            </a:extLst>
          </p:cNvPr>
          <p:cNvSpPr>
            <a:spLocks noGrp="1"/>
          </p:cNvSpPr>
          <p:nvPr>
            <p:ph idx="1"/>
          </p:nvPr>
        </p:nvSpPr>
        <p:spPr>
          <a:xfrm>
            <a:off x="903515" y="1575358"/>
            <a:ext cx="10131425" cy="4630616"/>
          </a:xfrm>
        </p:spPr>
        <p:txBody>
          <a:bodyPr>
            <a:normAutofit/>
          </a:bodyPr>
          <a:lstStyle/>
          <a:p>
            <a:pPr marL="0" indent="0">
              <a:buNone/>
            </a:pPr>
            <a:r>
              <a:rPr lang="fr-FR" sz="2400" b="1" dirty="0">
                <a:solidFill>
                  <a:srgbClr val="537FA6"/>
                </a:solidFill>
              </a:rPr>
              <a:t>IA et éducation</a:t>
            </a:r>
          </a:p>
          <a:p>
            <a:pPr marL="622300" lvl="2" indent="-171450">
              <a:buFontTx/>
              <a:buChar char="-"/>
              <a:defRPr/>
            </a:pPr>
            <a:r>
              <a:rPr lang="fr-FR" sz="2000" dirty="0"/>
              <a:t>4 niveaux</a:t>
            </a:r>
          </a:p>
          <a:p>
            <a:pPr marL="965200" lvl="3">
              <a:buFontTx/>
              <a:buChar char="-"/>
              <a:defRPr/>
            </a:pPr>
            <a:r>
              <a:rPr lang="fr-FR" sz="1800" dirty="0"/>
              <a:t>politiques de l’éducation</a:t>
            </a:r>
          </a:p>
          <a:p>
            <a:pPr marL="965200" lvl="3">
              <a:buFontTx/>
              <a:buChar char="-"/>
              <a:defRPr/>
            </a:pPr>
            <a:r>
              <a:rPr lang="fr-FR" sz="1800" dirty="0"/>
              <a:t>gestion et mise en œuvre de l’éducation</a:t>
            </a:r>
          </a:p>
          <a:p>
            <a:pPr marL="965200" lvl="3">
              <a:buFontTx/>
              <a:buChar char="-"/>
              <a:defRPr/>
            </a:pPr>
            <a:r>
              <a:rPr lang="fr-FR" sz="1800" dirty="0"/>
              <a:t>enseignants</a:t>
            </a:r>
          </a:p>
          <a:p>
            <a:pPr marL="965200" lvl="3">
              <a:buFontTx/>
              <a:buChar char="-"/>
              <a:defRPr/>
            </a:pPr>
            <a:r>
              <a:rPr lang="fr-FR" sz="1800" dirty="0"/>
              <a:t>apprenants</a:t>
            </a:r>
            <a:endParaRPr lang="fr-FR" sz="2000" dirty="0"/>
          </a:p>
          <a:p>
            <a:pPr marL="622300" lvl="2" indent="-171450">
              <a:buFontTx/>
              <a:buChar char="-"/>
              <a:defRPr/>
            </a:pPr>
            <a:r>
              <a:rPr lang="fr-FR" sz="2000" dirty="0"/>
              <a:t>enjeux</a:t>
            </a:r>
          </a:p>
          <a:p>
            <a:pPr marL="965200" lvl="3">
              <a:buFontTx/>
              <a:buChar char="-"/>
              <a:defRPr/>
            </a:pPr>
            <a:r>
              <a:rPr lang="fr-FR" sz="1800" dirty="0"/>
              <a:t>personnalisation, autonomisation et inclusivité des enseignements et des apprentissages</a:t>
            </a:r>
          </a:p>
          <a:p>
            <a:pPr marL="965200" lvl="3">
              <a:buFontTx/>
              <a:buChar char="-"/>
              <a:defRPr/>
            </a:pPr>
            <a:r>
              <a:rPr lang="fr-FR" sz="1800" dirty="0"/>
              <a:t>éthique, confidentialité et sécurité</a:t>
            </a:r>
          </a:p>
          <a:p>
            <a:pPr marL="965200" lvl="3">
              <a:buFontTx/>
              <a:buChar char="-"/>
              <a:defRPr/>
            </a:pPr>
            <a:r>
              <a:rPr lang="fr-FR" sz="1800" dirty="0"/>
              <a:t>valeurs et compétences, à intégrer dans les compétences TIC</a:t>
            </a:r>
            <a:endParaRPr lang="fr-FR" dirty="0"/>
          </a:p>
        </p:txBody>
      </p:sp>
    </p:spTree>
    <p:extLst>
      <p:ext uri="{BB962C8B-B14F-4D97-AF65-F5344CB8AC3E}">
        <p14:creationId xmlns:p14="http://schemas.microsoft.com/office/powerpoint/2010/main" val="10019316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12024DC-9FE4-ACAA-866C-1D616F877F5B}"/>
              </a:ext>
            </a:extLst>
          </p:cNvPr>
          <p:cNvSpPr>
            <a:spLocks noGrp="1"/>
          </p:cNvSpPr>
          <p:nvPr>
            <p:ph idx="1"/>
          </p:nvPr>
        </p:nvSpPr>
        <p:spPr/>
        <p:txBody>
          <a:bodyPr/>
          <a:lstStyle/>
          <a:p>
            <a:pPr marL="0" indent="0">
              <a:buNone/>
            </a:pPr>
            <a:r>
              <a:rPr lang="fr-FR" dirty="0"/>
              <a:t>Synthèse et résumé</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4" name="Rectangle : coins arrondis 3">
            <a:extLst>
              <a:ext uri="{FF2B5EF4-FFF2-40B4-BE49-F238E27FC236}">
                <a16:creationId xmlns:a16="http://schemas.microsoft.com/office/drawing/2014/main" id="{C7A28B3B-76D3-55D2-497F-25156E11D6F1}"/>
              </a:ext>
            </a:extLst>
          </p:cNvPr>
          <p:cNvSpPr/>
          <p:nvPr/>
        </p:nvSpPr>
        <p:spPr>
          <a:xfrm>
            <a:off x="685801" y="3128996"/>
            <a:ext cx="6664037" cy="184265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257300" algn="ctr"/>
            <a:r>
              <a:rPr lang="fr-FR" dirty="0"/>
              <a:t>Résume en 3 points principaux et en français la conclusion en anglais suivante : "Generative AI </a:t>
            </a:r>
            <a:r>
              <a:rPr lang="fr-FR" dirty="0" err="1"/>
              <a:t>is</a:t>
            </a:r>
            <a:r>
              <a:rPr lang="fr-FR" dirty="0"/>
              <a:t> </a:t>
            </a:r>
            <a:r>
              <a:rPr lang="fr-FR" dirty="0" err="1"/>
              <a:t>already</a:t>
            </a:r>
            <a:r>
              <a:rPr lang="fr-FR" dirty="0"/>
              <a:t> </a:t>
            </a:r>
            <a:r>
              <a:rPr lang="fr-FR" dirty="0" err="1"/>
              <a:t>changing</a:t>
            </a:r>
            <a:r>
              <a:rPr lang="fr-FR" dirty="0"/>
              <a:t> </a:t>
            </a:r>
            <a:r>
              <a:rPr lang="fr-FR" dirty="0" err="1"/>
              <a:t>students</a:t>
            </a:r>
            <a:r>
              <a:rPr lang="fr-FR" dirty="0"/>
              <a:t>’ </a:t>
            </a:r>
            <a:r>
              <a:rPr lang="fr-FR" dirty="0" err="1"/>
              <a:t>approaches</a:t>
            </a:r>
            <a:r>
              <a:rPr lang="fr-FR" dirty="0"/>
              <a:t> to academic </a:t>
            </a:r>
            <a:r>
              <a:rPr lang="fr-FR" dirty="0" err="1"/>
              <a:t>research</a:t>
            </a:r>
            <a:r>
              <a:rPr lang="fr-FR" dirty="0"/>
              <a:t> [...] "</a:t>
            </a:r>
          </a:p>
        </p:txBody>
      </p:sp>
      <p:pic>
        <p:nvPicPr>
          <p:cNvPr id="6" name="Image 5">
            <a:extLst>
              <a:ext uri="{FF2B5EF4-FFF2-40B4-BE49-F238E27FC236}">
                <a16:creationId xmlns:a16="http://schemas.microsoft.com/office/drawing/2014/main" id="{E7C9283F-0965-0A12-AEC1-B12909BFCA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8345" y="3327422"/>
            <a:ext cx="1112857" cy="1445802"/>
          </a:xfrm>
          <a:prstGeom prst="rect">
            <a:avLst/>
          </a:prstGeom>
        </p:spPr>
      </p:pic>
      <p:sp>
        <p:nvSpPr>
          <p:cNvPr id="8" name="ZoneTexte 7">
            <a:extLst>
              <a:ext uri="{FF2B5EF4-FFF2-40B4-BE49-F238E27FC236}">
                <a16:creationId xmlns:a16="http://schemas.microsoft.com/office/drawing/2014/main" id="{30FD3FF7-6E5A-5E7F-9F75-3F9EB1BAAB7A}"/>
              </a:ext>
            </a:extLst>
          </p:cNvPr>
          <p:cNvSpPr txBox="1"/>
          <p:nvPr/>
        </p:nvSpPr>
        <p:spPr>
          <a:xfrm rot="16200000">
            <a:off x="1" y="3599352"/>
            <a:ext cx="1156157" cy="215444"/>
          </a:xfrm>
          <a:prstGeom prst="rect">
            <a:avLst/>
          </a:prstGeom>
          <a:noFill/>
        </p:spPr>
        <p:txBody>
          <a:bodyPr wrap="square">
            <a:spAutoFit/>
          </a:bodyPr>
          <a:lstStyle/>
          <a:p>
            <a:r>
              <a:rPr lang="fr-FR" sz="800" dirty="0">
                <a:hlinkClick r:id="rId4"/>
              </a:rPr>
              <a:t>source</a:t>
            </a:r>
            <a:endParaRPr lang="fr-FR" sz="800" dirty="0"/>
          </a:p>
        </p:txBody>
      </p:sp>
      <p:pic>
        <p:nvPicPr>
          <p:cNvPr id="10" name="Image 9">
            <a:extLst>
              <a:ext uri="{FF2B5EF4-FFF2-40B4-BE49-F238E27FC236}">
                <a16:creationId xmlns:a16="http://schemas.microsoft.com/office/drawing/2014/main" id="{C910BE22-4045-A6A7-D7B1-FC228E8B69B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82381" y="2695619"/>
            <a:ext cx="4628291" cy="2712278"/>
          </a:xfrm>
          <a:prstGeom prst="rect">
            <a:avLst/>
          </a:prstGeom>
        </p:spPr>
      </p:pic>
    </p:spTree>
    <p:extLst>
      <p:ext uri="{BB962C8B-B14F-4D97-AF65-F5344CB8AC3E}">
        <p14:creationId xmlns:p14="http://schemas.microsoft.com/office/powerpoint/2010/main" val="36152635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12024DC-9FE4-ACAA-866C-1D616F877F5B}"/>
              </a:ext>
            </a:extLst>
          </p:cNvPr>
          <p:cNvSpPr>
            <a:spLocks noGrp="1"/>
          </p:cNvSpPr>
          <p:nvPr>
            <p:ph idx="1"/>
          </p:nvPr>
        </p:nvSpPr>
        <p:spPr/>
        <p:txBody>
          <a:bodyPr/>
          <a:lstStyle/>
          <a:p>
            <a:pPr marL="0" indent="0">
              <a:buNone/>
            </a:pPr>
            <a:r>
              <a:rPr lang="fr-FR" dirty="0"/>
              <a:t>Présentation</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4" name="Rectangle : coins arrondis 3">
            <a:extLst>
              <a:ext uri="{FF2B5EF4-FFF2-40B4-BE49-F238E27FC236}">
                <a16:creationId xmlns:a16="http://schemas.microsoft.com/office/drawing/2014/main" id="{0BC29074-D872-FA61-75FE-8C50C67C9C98}"/>
              </a:ext>
            </a:extLst>
          </p:cNvPr>
          <p:cNvSpPr/>
          <p:nvPr/>
        </p:nvSpPr>
        <p:spPr>
          <a:xfrm>
            <a:off x="360718" y="2328623"/>
            <a:ext cx="7494810" cy="414145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dirty="0"/>
              <a:t>Si cela fait plusieurs années que des organismes interrogent les enjeux pédagogiques de l'intelligence artificielle (ex. : Consensus de Beijing, 2019 ; Commission européenne, 2022), le développement de ChatGPT courant 2023 donne une accélération et une illustration concrète de ces réflexions (ex. : UNESCO, 2023). Promesse de nouveaux enjeux pour la recherche et la pédagogie, l'intelligence artificielle générative est désormais entrée dans les pratiques de l'enseignement supérieur et de la recherche, tant du côté des étudiants que des enseignants-chercheurs ou des bibliothécaires. </a:t>
            </a:r>
          </a:p>
          <a:p>
            <a:r>
              <a:rPr lang="fr-FR" sz="1400" dirty="0"/>
              <a:t>Dans la lignée du récent rapport IA : notre ambition pour la France (03/2024) appelant à expérimenter et à développer la sensibilisation et la formation sur ces questions dans les formations d’enseignement supérieur, il convient d'interroger le positionnement du formateur dans l'accompagnement des usagers : comment apprendre à travailler avec l'IA générative ? Ces nouveaux outils sont-ils porteurs de nouvelles compétences ?</a:t>
            </a:r>
          </a:p>
          <a:p>
            <a:r>
              <a:rPr lang="fr-FR" sz="1400" dirty="0"/>
              <a:t>Cet atelier sera l'occasion de revenir sur le contexte actuel de l'IA générative, les outils existants et les bonnes pratiques. Mais ce sera surtout l'occasion d'échanger sur les moyens de se positionner comme formateur et d'accompagner au mieux les usagers.</a:t>
            </a:r>
          </a:p>
        </p:txBody>
      </p:sp>
      <p:sp>
        <p:nvSpPr>
          <p:cNvPr id="7" name="ZoneTexte 6">
            <a:extLst>
              <a:ext uri="{FF2B5EF4-FFF2-40B4-BE49-F238E27FC236}">
                <a16:creationId xmlns:a16="http://schemas.microsoft.com/office/drawing/2014/main" id="{DBED9CBB-6DA7-427F-AE07-297EEE5CF52F}"/>
              </a:ext>
            </a:extLst>
          </p:cNvPr>
          <p:cNvSpPr txBox="1"/>
          <p:nvPr/>
        </p:nvSpPr>
        <p:spPr>
          <a:xfrm>
            <a:off x="9388205" y="6272477"/>
            <a:ext cx="2693449" cy="276999"/>
          </a:xfrm>
          <a:prstGeom prst="rect">
            <a:avLst/>
          </a:prstGeom>
          <a:noFill/>
        </p:spPr>
        <p:txBody>
          <a:bodyPr wrap="square">
            <a:spAutoFit/>
          </a:bodyPr>
          <a:lstStyle/>
          <a:p>
            <a:r>
              <a:rPr lang="fr-FR" sz="1200" dirty="0">
                <a:hlinkClick r:id="rId3"/>
              </a:rPr>
              <a:t>https://www.slidesai.io</a:t>
            </a:r>
            <a:r>
              <a:rPr lang="fr-FR" sz="1200" dirty="0"/>
              <a:t> </a:t>
            </a:r>
          </a:p>
        </p:txBody>
      </p:sp>
      <p:pic>
        <p:nvPicPr>
          <p:cNvPr id="13" name="Image 12">
            <a:extLst>
              <a:ext uri="{FF2B5EF4-FFF2-40B4-BE49-F238E27FC236}">
                <a16:creationId xmlns:a16="http://schemas.microsoft.com/office/drawing/2014/main" id="{0CAC3681-C600-21BD-F1E8-4E15412BE7B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317249" y="320576"/>
            <a:ext cx="3382913" cy="1888261"/>
          </a:xfrm>
          <a:prstGeom prst="rect">
            <a:avLst/>
          </a:prstGeom>
        </p:spPr>
      </p:pic>
      <p:pic>
        <p:nvPicPr>
          <p:cNvPr id="15" name="Image 14">
            <a:extLst>
              <a:ext uri="{FF2B5EF4-FFF2-40B4-BE49-F238E27FC236}">
                <a16:creationId xmlns:a16="http://schemas.microsoft.com/office/drawing/2014/main" id="{F6E884D1-DA33-2615-B1A6-D020AE57056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317248" y="2299528"/>
            <a:ext cx="3382914" cy="1888262"/>
          </a:xfrm>
          <a:prstGeom prst="rect">
            <a:avLst/>
          </a:prstGeom>
        </p:spPr>
      </p:pic>
      <p:pic>
        <p:nvPicPr>
          <p:cNvPr id="17" name="Image 16">
            <a:extLst>
              <a:ext uri="{FF2B5EF4-FFF2-40B4-BE49-F238E27FC236}">
                <a16:creationId xmlns:a16="http://schemas.microsoft.com/office/drawing/2014/main" id="{FFDD46BD-00F3-B729-C57A-561F0A7B85F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17248" y="4278481"/>
            <a:ext cx="3416934" cy="1920019"/>
          </a:xfrm>
          <a:prstGeom prst="rect">
            <a:avLst/>
          </a:prstGeom>
        </p:spPr>
      </p:pic>
    </p:spTree>
    <p:extLst>
      <p:ext uri="{BB962C8B-B14F-4D97-AF65-F5344CB8AC3E}">
        <p14:creationId xmlns:p14="http://schemas.microsoft.com/office/powerpoint/2010/main" val="6675980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12024DC-9FE4-ACAA-866C-1D616F877F5B}"/>
              </a:ext>
            </a:extLst>
          </p:cNvPr>
          <p:cNvSpPr>
            <a:spLocks noGrp="1"/>
          </p:cNvSpPr>
          <p:nvPr>
            <p:ph idx="1"/>
          </p:nvPr>
        </p:nvSpPr>
        <p:spPr/>
        <p:txBody>
          <a:bodyPr/>
          <a:lstStyle/>
          <a:p>
            <a:pPr marL="0" indent="0">
              <a:buNone/>
            </a:pPr>
            <a:r>
              <a:rPr lang="fr-FR" dirty="0"/>
              <a:t>Présentation</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4" name="Rectangle : coins arrondis 3">
            <a:extLst>
              <a:ext uri="{FF2B5EF4-FFF2-40B4-BE49-F238E27FC236}">
                <a16:creationId xmlns:a16="http://schemas.microsoft.com/office/drawing/2014/main" id="{0BC29074-D872-FA61-75FE-8C50C67C9C98}"/>
              </a:ext>
            </a:extLst>
          </p:cNvPr>
          <p:cNvSpPr/>
          <p:nvPr/>
        </p:nvSpPr>
        <p:spPr>
          <a:xfrm>
            <a:off x="166754" y="3252984"/>
            <a:ext cx="5800093" cy="138101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Une diapo sur le thème « intelligence artificielle et compétences informationnelles » en langue française</a:t>
            </a:r>
          </a:p>
        </p:txBody>
      </p:sp>
      <p:sp>
        <p:nvSpPr>
          <p:cNvPr id="7" name="ZoneTexte 6">
            <a:extLst>
              <a:ext uri="{FF2B5EF4-FFF2-40B4-BE49-F238E27FC236}">
                <a16:creationId xmlns:a16="http://schemas.microsoft.com/office/drawing/2014/main" id="{DBED9CBB-6DA7-427F-AE07-297EEE5CF52F}"/>
              </a:ext>
            </a:extLst>
          </p:cNvPr>
          <p:cNvSpPr txBox="1"/>
          <p:nvPr/>
        </p:nvSpPr>
        <p:spPr>
          <a:xfrm>
            <a:off x="8472260" y="5330985"/>
            <a:ext cx="3552986" cy="276999"/>
          </a:xfrm>
          <a:prstGeom prst="rect">
            <a:avLst/>
          </a:prstGeom>
          <a:noFill/>
        </p:spPr>
        <p:txBody>
          <a:bodyPr wrap="square">
            <a:spAutoFit/>
          </a:bodyPr>
          <a:lstStyle/>
          <a:p>
            <a:r>
              <a:rPr lang="fr-FR" sz="1200" dirty="0">
                <a:hlinkClick r:id="rId3"/>
              </a:rPr>
              <a:t>https://www.beautiful.ai/</a:t>
            </a:r>
            <a:r>
              <a:rPr lang="fr-FR" sz="1200" dirty="0"/>
              <a:t> </a:t>
            </a:r>
          </a:p>
        </p:txBody>
      </p:sp>
      <p:pic>
        <p:nvPicPr>
          <p:cNvPr id="6" name="Image 5">
            <a:extLst>
              <a:ext uri="{FF2B5EF4-FFF2-40B4-BE49-F238E27FC236}">
                <a16:creationId xmlns:a16="http://schemas.microsoft.com/office/drawing/2014/main" id="{1F121D8F-A705-9AA6-EC2F-DAFBDB23CDD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94040" y="2060911"/>
            <a:ext cx="5831206" cy="3270074"/>
          </a:xfrm>
          <a:prstGeom prst="rect">
            <a:avLst/>
          </a:prstGeom>
        </p:spPr>
      </p:pic>
    </p:spTree>
    <p:extLst>
      <p:ext uri="{BB962C8B-B14F-4D97-AF65-F5344CB8AC3E}">
        <p14:creationId xmlns:p14="http://schemas.microsoft.com/office/powerpoint/2010/main" val="6299461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12024DC-9FE4-ACAA-866C-1D616F877F5B}"/>
              </a:ext>
            </a:extLst>
          </p:cNvPr>
          <p:cNvSpPr>
            <a:spLocks noGrp="1"/>
          </p:cNvSpPr>
          <p:nvPr>
            <p:ph idx="1"/>
          </p:nvPr>
        </p:nvSpPr>
        <p:spPr/>
        <p:txBody>
          <a:bodyPr/>
          <a:lstStyle/>
          <a:p>
            <a:pPr marL="0" indent="0">
              <a:buNone/>
            </a:pPr>
            <a:r>
              <a:rPr lang="fr-FR" dirty="0"/>
              <a:t>Illustrations</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4" name="Rectangle : coins arrondis 3">
            <a:extLst>
              <a:ext uri="{FF2B5EF4-FFF2-40B4-BE49-F238E27FC236}">
                <a16:creationId xmlns:a16="http://schemas.microsoft.com/office/drawing/2014/main" id="{0F94E3D0-540F-EB99-A566-88900E9826EA}"/>
              </a:ext>
            </a:extLst>
          </p:cNvPr>
          <p:cNvSpPr/>
          <p:nvPr/>
        </p:nvSpPr>
        <p:spPr>
          <a:xfrm>
            <a:off x="171420" y="3128996"/>
            <a:ext cx="6664037" cy="1842654"/>
          </a:xfrm>
          <a:prstGeom prst="roundRect">
            <a:avLst/>
          </a:prstGeom>
          <a:solidFill>
            <a:srgbClr val="537F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 manga-style cute robot sits in front of a computer, </a:t>
            </a:r>
            <a:br>
              <a:rPr lang="en-US" dirty="0"/>
            </a:br>
            <a:r>
              <a:rPr lang="en-US" dirty="0"/>
              <a:t>in search of information on the internet</a:t>
            </a:r>
            <a:endParaRPr lang="fr-FR" dirty="0"/>
          </a:p>
        </p:txBody>
      </p:sp>
      <p:pic>
        <p:nvPicPr>
          <p:cNvPr id="2" name="Image 1">
            <a:extLst>
              <a:ext uri="{FF2B5EF4-FFF2-40B4-BE49-F238E27FC236}">
                <a16:creationId xmlns:a16="http://schemas.microsoft.com/office/drawing/2014/main" id="{A14D87C5-6265-B59E-65CC-7AEFA99574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19794" y="1364845"/>
            <a:ext cx="5000786" cy="5000786"/>
          </a:xfrm>
          <a:prstGeom prst="rect">
            <a:avLst/>
          </a:prstGeom>
        </p:spPr>
      </p:pic>
      <p:sp>
        <p:nvSpPr>
          <p:cNvPr id="6" name="ZoneTexte 5">
            <a:extLst>
              <a:ext uri="{FF2B5EF4-FFF2-40B4-BE49-F238E27FC236}">
                <a16:creationId xmlns:a16="http://schemas.microsoft.com/office/drawing/2014/main" id="{ADAC4C9C-D980-1CD4-A95C-CA8F8A3575E5}"/>
              </a:ext>
            </a:extLst>
          </p:cNvPr>
          <p:cNvSpPr txBox="1"/>
          <p:nvPr/>
        </p:nvSpPr>
        <p:spPr>
          <a:xfrm>
            <a:off x="8440469" y="6366469"/>
            <a:ext cx="2561094" cy="276999"/>
          </a:xfrm>
          <a:prstGeom prst="rect">
            <a:avLst/>
          </a:prstGeom>
          <a:noFill/>
        </p:spPr>
        <p:txBody>
          <a:bodyPr wrap="square">
            <a:spAutoFit/>
          </a:bodyPr>
          <a:lstStyle/>
          <a:p>
            <a:r>
              <a:rPr lang="fr-FR" sz="1200" dirty="0">
                <a:hlinkClick r:id="rId4"/>
              </a:rPr>
              <a:t>https://app.leonardo.ai/</a:t>
            </a:r>
            <a:r>
              <a:rPr lang="fr-FR" sz="1200" dirty="0"/>
              <a:t> </a:t>
            </a:r>
          </a:p>
        </p:txBody>
      </p:sp>
    </p:spTree>
    <p:extLst>
      <p:ext uri="{BB962C8B-B14F-4D97-AF65-F5344CB8AC3E}">
        <p14:creationId xmlns:p14="http://schemas.microsoft.com/office/powerpoint/2010/main" val="37071643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12024DC-9FE4-ACAA-866C-1D616F877F5B}"/>
              </a:ext>
            </a:extLst>
          </p:cNvPr>
          <p:cNvSpPr>
            <a:spLocks noGrp="1"/>
          </p:cNvSpPr>
          <p:nvPr>
            <p:ph idx="1"/>
          </p:nvPr>
        </p:nvSpPr>
        <p:spPr/>
        <p:txBody>
          <a:bodyPr/>
          <a:lstStyle/>
          <a:p>
            <a:pPr marL="0" indent="0">
              <a:buNone/>
            </a:pPr>
            <a:r>
              <a:rPr lang="fr-FR" dirty="0"/>
              <a:t>Aide à la rédaction</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pic>
        <p:nvPicPr>
          <p:cNvPr id="5" name="Image 4">
            <a:extLst>
              <a:ext uri="{FF2B5EF4-FFF2-40B4-BE49-F238E27FC236}">
                <a16:creationId xmlns:a16="http://schemas.microsoft.com/office/drawing/2014/main" id="{0BBC668D-0245-C816-F5A5-DC0E9726A9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8473" y="2379971"/>
            <a:ext cx="5865077" cy="3985660"/>
          </a:xfrm>
          <a:prstGeom prst="rect">
            <a:avLst/>
          </a:prstGeom>
        </p:spPr>
      </p:pic>
      <p:sp>
        <p:nvSpPr>
          <p:cNvPr id="7" name="ZoneTexte 6">
            <a:extLst>
              <a:ext uri="{FF2B5EF4-FFF2-40B4-BE49-F238E27FC236}">
                <a16:creationId xmlns:a16="http://schemas.microsoft.com/office/drawing/2014/main" id="{AAEF6120-9ECC-0239-B95A-1AA731307C81}"/>
              </a:ext>
            </a:extLst>
          </p:cNvPr>
          <p:cNvSpPr txBox="1"/>
          <p:nvPr/>
        </p:nvSpPr>
        <p:spPr>
          <a:xfrm>
            <a:off x="5260722" y="6365631"/>
            <a:ext cx="3736974" cy="276999"/>
          </a:xfrm>
          <a:prstGeom prst="rect">
            <a:avLst/>
          </a:prstGeom>
          <a:noFill/>
        </p:spPr>
        <p:txBody>
          <a:bodyPr wrap="square">
            <a:spAutoFit/>
          </a:bodyPr>
          <a:lstStyle/>
          <a:p>
            <a:r>
              <a:rPr lang="fr-FR" sz="1200" dirty="0">
                <a:hlinkClick r:id="rId4"/>
              </a:rPr>
              <a:t>https://www.deepl.com/en/write</a:t>
            </a:r>
            <a:r>
              <a:rPr lang="fr-FR" sz="1200" dirty="0"/>
              <a:t> </a:t>
            </a:r>
          </a:p>
        </p:txBody>
      </p:sp>
    </p:spTree>
    <p:extLst>
      <p:ext uri="{BB962C8B-B14F-4D97-AF65-F5344CB8AC3E}">
        <p14:creationId xmlns:p14="http://schemas.microsoft.com/office/powerpoint/2010/main" val="3143717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12024DC-9FE4-ACAA-866C-1D616F877F5B}"/>
              </a:ext>
            </a:extLst>
          </p:cNvPr>
          <p:cNvSpPr>
            <a:spLocks noGrp="1"/>
          </p:cNvSpPr>
          <p:nvPr>
            <p:ph idx="1"/>
          </p:nvPr>
        </p:nvSpPr>
        <p:spPr/>
        <p:txBody>
          <a:bodyPr/>
          <a:lstStyle/>
          <a:p>
            <a:pPr marL="0" indent="0">
              <a:buNone/>
            </a:pPr>
            <a:r>
              <a:rPr lang="fr-FR" dirty="0"/>
              <a:t>REL (ressources éducatives libres)</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pic>
        <p:nvPicPr>
          <p:cNvPr id="6" name="Image 5">
            <a:extLst>
              <a:ext uri="{FF2B5EF4-FFF2-40B4-BE49-F238E27FC236}">
                <a16:creationId xmlns:a16="http://schemas.microsoft.com/office/drawing/2014/main" id="{3C7C5466-6429-20D0-0295-D0DAB68F06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47997" y="1430250"/>
            <a:ext cx="6408724" cy="4824545"/>
          </a:xfrm>
          <a:prstGeom prst="rect">
            <a:avLst/>
          </a:prstGeom>
        </p:spPr>
      </p:pic>
      <p:sp>
        <p:nvSpPr>
          <p:cNvPr id="8" name="ZoneTexte 7">
            <a:extLst>
              <a:ext uri="{FF2B5EF4-FFF2-40B4-BE49-F238E27FC236}">
                <a16:creationId xmlns:a16="http://schemas.microsoft.com/office/drawing/2014/main" id="{72F95F39-7985-B05E-B2AA-A6E239955FDD}"/>
              </a:ext>
            </a:extLst>
          </p:cNvPr>
          <p:cNvSpPr txBox="1"/>
          <p:nvPr/>
        </p:nvSpPr>
        <p:spPr>
          <a:xfrm>
            <a:off x="7482585" y="6254795"/>
            <a:ext cx="4514343" cy="276999"/>
          </a:xfrm>
          <a:prstGeom prst="rect">
            <a:avLst/>
          </a:prstGeom>
          <a:noFill/>
        </p:spPr>
        <p:txBody>
          <a:bodyPr wrap="square">
            <a:spAutoFit/>
          </a:bodyPr>
          <a:lstStyle/>
          <a:p>
            <a:r>
              <a:rPr lang="fr-FR" sz="1200" dirty="0">
                <a:hlinkClick r:id="rId4"/>
              </a:rPr>
              <a:t>https://chaireunescorelia.univ-nantes.fr/</a:t>
            </a:r>
            <a:r>
              <a:rPr lang="fr-FR" sz="1200" dirty="0"/>
              <a:t> </a:t>
            </a:r>
          </a:p>
        </p:txBody>
      </p:sp>
    </p:spTree>
    <p:extLst>
      <p:ext uri="{BB962C8B-B14F-4D97-AF65-F5344CB8AC3E}">
        <p14:creationId xmlns:p14="http://schemas.microsoft.com/office/powerpoint/2010/main" val="26028930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12024DC-9FE4-ACAA-866C-1D616F877F5B}"/>
              </a:ext>
            </a:extLst>
          </p:cNvPr>
          <p:cNvSpPr>
            <a:spLocks noGrp="1"/>
          </p:cNvSpPr>
          <p:nvPr>
            <p:ph idx="1"/>
          </p:nvPr>
        </p:nvSpPr>
        <p:spPr/>
        <p:txBody>
          <a:bodyPr/>
          <a:lstStyle/>
          <a:p>
            <a:pPr marL="0" indent="0">
              <a:buNone/>
            </a:pPr>
            <a:r>
              <a:rPr lang="fr-FR" dirty="0"/>
              <a:t>Sous-titrages de vidéos</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pic>
        <p:nvPicPr>
          <p:cNvPr id="2" name="Image 1">
            <a:extLst>
              <a:ext uri="{FF2B5EF4-FFF2-40B4-BE49-F238E27FC236}">
                <a16:creationId xmlns:a16="http://schemas.microsoft.com/office/drawing/2014/main" id="{1EC93544-B5CD-4CF5-B502-0EAC23D6EB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87585" y="2527232"/>
            <a:ext cx="6758782" cy="3636518"/>
          </a:xfrm>
          <a:prstGeom prst="rect">
            <a:avLst/>
          </a:prstGeom>
        </p:spPr>
      </p:pic>
      <p:sp>
        <p:nvSpPr>
          <p:cNvPr id="5" name="Rectangle 4">
            <a:extLst>
              <a:ext uri="{FF2B5EF4-FFF2-40B4-BE49-F238E27FC236}">
                <a16:creationId xmlns:a16="http://schemas.microsoft.com/office/drawing/2014/main" id="{EE6226A3-96CB-4DDC-A5A5-FE46562A2869}"/>
              </a:ext>
            </a:extLst>
          </p:cNvPr>
          <p:cNvSpPr/>
          <p:nvPr/>
        </p:nvSpPr>
        <p:spPr>
          <a:xfrm>
            <a:off x="5751513" y="6189572"/>
            <a:ext cx="1950534" cy="276999"/>
          </a:xfrm>
          <a:prstGeom prst="rect">
            <a:avLst/>
          </a:prstGeom>
        </p:spPr>
        <p:txBody>
          <a:bodyPr wrap="none">
            <a:spAutoFit/>
          </a:bodyPr>
          <a:lstStyle/>
          <a:p>
            <a:r>
              <a:rPr lang="fr-FR" sz="1200" dirty="0">
                <a:hlinkClick r:id="rId4"/>
              </a:rPr>
              <a:t>https://videohighlight.com/</a:t>
            </a:r>
            <a:r>
              <a:rPr lang="fr-FR" sz="1200" dirty="0"/>
              <a:t> </a:t>
            </a:r>
          </a:p>
        </p:txBody>
      </p:sp>
    </p:spTree>
    <p:extLst>
      <p:ext uri="{BB962C8B-B14F-4D97-AF65-F5344CB8AC3E}">
        <p14:creationId xmlns:p14="http://schemas.microsoft.com/office/powerpoint/2010/main" val="34232352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12024DC-9FE4-ACAA-866C-1D616F877F5B}"/>
              </a:ext>
            </a:extLst>
          </p:cNvPr>
          <p:cNvSpPr>
            <a:spLocks noGrp="1"/>
          </p:cNvSpPr>
          <p:nvPr>
            <p:ph idx="1"/>
          </p:nvPr>
        </p:nvSpPr>
        <p:spPr/>
        <p:txBody>
          <a:bodyPr/>
          <a:lstStyle/>
          <a:p>
            <a:pPr marL="0" indent="0">
              <a:buNone/>
            </a:pPr>
            <a:r>
              <a:rPr lang="fr-FR" dirty="0"/>
              <a:t>Explication d’images</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4" name="Rectangle : coins arrondis 3">
            <a:extLst>
              <a:ext uri="{FF2B5EF4-FFF2-40B4-BE49-F238E27FC236}">
                <a16:creationId xmlns:a16="http://schemas.microsoft.com/office/drawing/2014/main" id="{0BC29074-D872-FA61-75FE-8C50C67C9C98}"/>
              </a:ext>
            </a:extLst>
          </p:cNvPr>
          <p:cNvSpPr/>
          <p:nvPr/>
        </p:nvSpPr>
        <p:spPr>
          <a:xfrm>
            <a:off x="471054" y="3006437"/>
            <a:ext cx="5917025" cy="184265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524000" algn="ctr"/>
            <a:r>
              <a:rPr lang="fr-FR" dirty="0"/>
              <a:t>Explique-moi le fonctionnement d'un grand modèle de langage (LLM) à partir de l'image suivante</a:t>
            </a:r>
          </a:p>
        </p:txBody>
      </p:sp>
      <p:pic>
        <p:nvPicPr>
          <p:cNvPr id="2" name="Image 1">
            <a:extLst>
              <a:ext uri="{FF2B5EF4-FFF2-40B4-BE49-F238E27FC236}">
                <a16:creationId xmlns:a16="http://schemas.microsoft.com/office/drawing/2014/main" id="{BF9FA8DC-0D8B-AE53-C8DB-A431A99933E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9702" y="3352447"/>
            <a:ext cx="1346765" cy="1150634"/>
          </a:xfrm>
          <a:prstGeom prst="rect">
            <a:avLst/>
          </a:prstGeom>
        </p:spPr>
      </p:pic>
      <p:pic>
        <p:nvPicPr>
          <p:cNvPr id="5" name="Graphique 4" descr="Trombone contour">
            <a:extLst>
              <a:ext uri="{FF2B5EF4-FFF2-40B4-BE49-F238E27FC236}">
                <a16:creationId xmlns:a16="http://schemas.microsoft.com/office/drawing/2014/main" id="{D1A3CEC7-2927-7396-6EE2-45C3348FEB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35780" y="4317416"/>
            <a:ext cx="358670" cy="358670"/>
          </a:xfrm>
          <a:prstGeom prst="rect">
            <a:avLst/>
          </a:prstGeom>
        </p:spPr>
      </p:pic>
      <p:pic>
        <p:nvPicPr>
          <p:cNvPr id="7" name="Image 6">
            <a:extLst>
              <a:ext uri="{FF2B5EF4-FFF2-40B4-BE49-F238E27FC236}">
                <a16:creationId xmlns:a16="http://schemas.microsoft.com/office/drawing/2014/main" id="{FEAF3CFD-BF41-62A0-79F8-A49FE3248F4C}"/>
              </a:ext>
            </a:extLst>
          </p:cNvPr>
          <p:cNvPicPr>
            <a:picLocks noChangeAspect="1"/>
          </p:cNvPicPr>
          <p:nvPr/>
        </p:nvPicPr>
        <p:blipFill>
          <a:blip r:embed="rId6"/>
          <a:stretch>
            <a:fillRect/>
          </a:stretch>
        </p:blipFill>
        <p:spPr>
          <a:xfrm>
            <a:off x="6602826" y="492369"/>
            <a:ext cx="5334744" cy="5896798"/>
          </a:xfrm>
          <a:prstGeom prst="rect">
            <a:avLst/>
          </a:prstGeom>
        </p:spPr>
      </p:pic>
    </p:spTree>
    <p:extLst>
      <p:ext uri="{BB962C8B-B14F-4D97-AF65-F5344CB8AC3E}">
        <p14:creationId xmlns:p14="http://schemas.microsoft.com/office/powerpoint/2010/main" val="19967417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C7A28B3B-76D3-55D2-497F-25156E11D6F1}"/>
              </a:ext>
            </a:extLst>
          </p:cNvPr>
          <p:cNvSpPr/>
          <p:nvPr/>
        </p:nvSpPr>
        <p:spPr>
          <a:xfrm>
            <a:off x="685801" y="2355742"/>
            <a:ext cx="6664037" cy="148783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5738" algn="ctr"/>
            <a:r>
              <a:rPr lang="fr-FR" dirty="0"/>
              <a:t>Je souhaite évaluer les connaissances de collègues sur la manière de bien rédiger des prompts. Propose-moi un QCM de 5 questions avec 3 propositions chacune, comportant 1 exemple de bon prompt et 2 exemples fautifs à chaque fois. Explique ta réponse. Varie les sujets des questions.</a:t>
            </a:r>
          </a:p>
        </p:txBody>
      </p:sp>
      <p:sp>
        <p:nvSpPr>
          <p:cNvPr id="2" name="Rectangle : coins arrondis 1">
            <a:extLst>
              <a:ext uri="{FF2B5EF4-FFF2-40B4-BE49-F238E27FC236}">
                <a16:creationId xmlns:a16="http://schemas.microsoft.com/office/drawing/2014/main" id="{91D4BF50-AF26-38E9-B051-6C65932101F6}"/>
              </a:ext>
            </a:extLst>
          </p:cNvPr>
          <p:cNvSpPr/>
          <p:nvPr/>
        </p:nvSpPr>
        <p:spPr>
          <a:xfrm>
            <a:off x="685801" y="4066609"/>
            <a:ext cx="6664037" cy="125702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5738" algn="ctr"/>
            <a:r>
              <a:rPr lang="fr-FR" dirty="0"/>
              <a:t>Fais le même sujet à partir de sujets de recherche de niveau universitaire.</a:t>
            </a:r>
          </a:p>
        </p:txBody>
      </p:sp>
      <p:sp>
        <p:nvSpPr>
          <p:cNvPr id="5" name="Rectangle : coins arrondis 4">
            <a:extLst>
              <a:ext uri="{FF2B5EF4-FFF2-40B4-BE49-F238E27FC236}">
                <a16:creationId xmlns:a16="http://schemas.microsoft.com/office/drawing/2014/main" id="{9364C80A-179D-60B6-BB94-0A2DA7DDE377}"/>
              </a:ext>
            </a:extLst>
          </p:cNvPr>
          <p:cNvSpPr/>
          <p:nvPr/>
        </p:nvSpPr>
        <p:spPr>
          <a:xfrm>
            <a:off x="685800" y="5546662"/>
            <a:ext cx="6664037" cy="125702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5738" algn="ctr"/>
            <a:r>
              <a:rPr lang="fr-FR" dirty="0"/>
              <a:t>Refais le même sujet à partir de sujets de recherche de niveau universitaire ; les réponses fautives doivent être plus complexes.</a:t>
            </a:r>
          </a:p>
        </p:txBody>
      </p:sp>
      <p:pic>
        <p:nvPicPr>
          <p:cNvPr id="9" name="Image 8">
            <a:extLst>
              <a:ext uri="{FF2B5EF4-FFF2-40B4-BE49-F238E27FC236}">
                <a16:creationId xmlns:a16="http://schemas.microsoft.com/office/drawing/2014/main" id="{9F592DEE-5E53-A396-503A-237C9F14EC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85834" y="323465"/>
            <a:ext cx="3561428" cy="1934780"/>
          </a:xfrm>
          <a:prstGeom prst="rect">
            <a:avLst/>
          </a:prstGeom>
        </p:spPr>
      </p:pic>
      <p:pic>
        <p:nvPicPr>
          <p:cNvPr id="12" name="Image 11">
            <a:extLst>
              <a:ext uri="{FF2B5EF4-FFF2-40B4-BE49-F238E27FC236}">
                <a16:creationId xmlns:a16="http://schemas.microsoft.com/office/drawing/2014/main" id="{D581C64F-DFE5-1766-4614-9C0F40525D4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85833" y="2418306"/>
            <a:ext cx="3561428" cy="1892475"/>
          </a:xfrm>
          <a:prstGeom prst="rect">
            <a:avLst/>
          </a:prstGeom>
        </p:spPr>
      </p:pic>
      <p:pic>
        <p:nvPicPr>
          <p:cNvPr id="14" name="Image 13">
            <a:extLst>
              <a:ext uri="{FF2B5EF4-FFF2-40B4-BE49-F238E27FC236}">
                <a16:creationId xmlns:a16="http://schemas.microsoft.com/office/drawing/2014/main" id="{D840A76C-EE4C-EFA5-A5C0-99F05350A5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94419" y="4418893"/>
            <a:ext cx="3552841" cy="2255538"/>
          </a:xfrm>
          <a:prstGeom prst="rect">
            <a:avLst/>
          </a:prstGeom>
        </p:spPr>
      </p:pic>
      <p:sp>
        <p:nvSpPr>
          <p:cNvPr id="8" name="Espace réservé du contenu 2">
            <a:extLst>
              <a:ext uri="{FF2B5EF4-FFF2-40B4-BE49-F238E27FC236}">
                <a16:creationId xmlns:a16="http://schemas.microsoft.com/office/drawing/2014/main" id="{B12024DC-9FE4-ACAA-866C-1D616F877F5B}"/>
              </a:ext>
            </a:extLst>
          </p:cNvPr>
          <p:cNvSpPr txBox="1">
            <a:spLocks/>
          </p:cNvSpPr>
          <p:nvPr/>
        </p:nvSpPr>
        <p:spPr>
          <a:xfrm>
            <a:off x="685800" y="1418828"/>
            <a:ext cx="10131425" cy="4630616"/>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Calibri" panose="020F0502020204030204" pitchFamily="34" charset="0"/>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Calibri" panose="020F0502020204030204" pitchFamily="34" charset="0"/>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Calibri" panose="020F0502020204030204" pitchFamily="34" charset="0"/>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Calibri" panose="020F0502020204030204" pitchFamily="34" charset="0"/>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Calibri" panose="020F0502020204030204" pitchFamily="34" charset="0"/>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Calibri" panose="020F0502020204030204" pitchFamily="34" charset="0"/>
              <a:buNone/>
            </a:pPr>
            <a:r>
              <a:rPr lang="fr-FR" dirty="0"/>
              <a:t>Activités pédagogiques - quiz</a:t>
            </a:r>
          </a:p>
          <a:p>
            <a:pPr marL="0" indent="0">
              <a:buFont typeface="Calibri" panose="020F0502020204030204" pitchFamily="34" charset="0"/>
              <a:buNone/>
            </a:pPr>
            <a:endParaRPr lang="fr-FR" dirty="0"/>
          </a:p>
          <a:p>
            <a:pPr marL="0" indent="0">
              <a:buFont typeface="Calibri" panose="020F0502020204030204" pitchFamily="34" charset="0"/>
              <a:buNone/>
            </a:pPr>
            <a:endParaRPr lang="fr-FR" dirty="0"/>
          </a:p>
          <a:p>
            <a:pPr marL="0" indent="0">
              <a:buFont typeface="Calibri" panose="020F0502020204030204" pitchFamily="34" charset="0"/>
              <a:buNone/>
            </a:pPr>
            <a:endParaRPr lang="fr-FR" dirty="0"/>
          </a:p>
          <a:p>
            <a:pPr marL="0" indent="0">
              <a:buFont typeface="Calibri" panose="020F0502020204030204" pitchFamily="34" charset="0"/>
              <a:buNone/>
            </a:pPr>
            <a:endParaRPr lang="fr-FR" dirty="0"/>
          </a:p>
          <a:p>
            <a:pPr marL="0" indent="0">
              <a:buFont typeface="Calibri" panose="020F0502020204030204" pitchFamily="34" charset="0"/>
              <a:buNone/>
            </a:pPr>
            <a:endParaRPr lang="fr-FR" dirty="0"/>
          </a:p>
          <a:p>
            <a:pPr marL="0" indent="0">
              <a:buFont typeface="Calibri" panose="020F0502020204030204" pitchFamily="34" charset="0"/>
              <a:buNone/>
            </a:pPr>
            <a:endParaRPr lang="fr-FR" dirty="0"/>
          </a:p>
          <a:p>
            <a:pPr marL="0" indent="0">
              <a:buFont typeface="Calibri" panose="020F0502020204030204" pitchFamily="34" charset="0"/>
              <a:buNone/>
            </a:pPr>
            <a:endParaRPr lang="fr-FR" dirty="0"/>
          </a:p>
          <a:p>
            <a:pPr marL="0" indent="0">
              <a:buFont typeface="Calibri" panose="020F0502020204030204" pitchFamily="34" charset="0"/>
              <a:buNone/>
            </a:pPr>
            <a:endParaRPr lang="fr-FR" dirty="0"/>
          </a:p>
          <a:p>
            <a:pPr marL="0" indent="0">
              <a:buFont typeface="Calibri" panose="020F0502020204030204" pitchFamily="34" charset="0"/>
              <a:buNone/>
            </a:pPr>
            <a:endParaRPr lang="fr-FR" dirty="0"/>
          </a:p>
          <a:p>
            <a:pPr marL="0" indent="0">
              <a:buFont typeface="Calibri" panose="020F0502020204030204" pitchFamily="34" charset="0"/>
              <a:buNone/>
            </a:pPr>
            <a:endParaRPr lang="fr-FR" dirty="0"/>
          </a:p>
        </p:txBody>
      </p:sp>
    </p:spTree>
    <p:extLst>
      <p:ext uri="{BB962C8B-B14F-4D97-AF65-F5344CB8AC3E}">
        <p14:creationId xmlns:p14="http://schemas.microsoft.com/office/powerpoint/2010/main" val="5003120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989CB65-5730-44B8-9F5C-72244B8F77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62200" y="1498571"/>
            <a:ext cx="7467600" cy="4183391"/>
          </a:xfrm>
          <a:prstGeom prst="rect">
            <a:avLst/>
          </a:prstGeom>
        </p:spPr>
      </p:pic>
      <p:sp>
        <p:nvSpPr>
          <p:cNvPr id="5" name="Rectangle 4">
            <a:extLst>
              <a:ext uri="{FF2B5EF4-FFF2-40B4-BE49-F238E27FC236}">
                <a16:creationId xmlns:a16="http://schemas.microsoft.com/office/drawing/2014/main" id="{ED92176F-F9C1-4990-90E4-0FD732714402}"/>
              </a:ext>
            </a:extLst>
          </p:cNvPr>
          <p:cNvSpPr/>
          <p:nvPr/>
        </p:nvSpPr>
        <p:spPr>
          <a:xfrm>
            <a:off x="5734362" y="5681962"/>
            <a:ext cx="631904" cy="246221"/>
          </a:xfrm>
          <a:prstGeom prst="rect">
            <a:avLst/>
          </a:prstGeom>
        </p:spPr>
        <p:txBody>
          <a:bodyPr wrap="none">
            <a:spAutoFit/>
          </a:bodyPr>
          <a:lstStyle/>
          <a:p>
            <a:r>
              <a:rPr lang="fr-FR" sz="1000" dirty="0">
                <a:hlinkClick r:id="rId4"/>
              </a:rPr>
              <a:t>SUP UBS</a:t>
            </a:r>
            <a:endParaRPr lang="fr-FR" sz="1000" dirty="0"/>
          </a:p>
        </p:txBody>
      </p:sp>
    </p:spTree>
    <p:extLst>
      <p:ext uri="{BB962C8B-B14F-4D97-AF65-F5344CB8AC3E}">
        <p14:creationId xmlns:p14="http://schemas.microsoft.com/office/powerpoint/2010/main" val="1097367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èche : droite 8">
            <a:extLst>
              <a:ext uri="{FF2B5EF4-FFF2-40B4-BE49-F238E27FC236}">
                <a16:creationId xmlns:a16="http://schemas.microsoft.com/office/drawing/2014/main" id="{9BC8FB33-3F95-4192-A12E-6D237B8C05DC}"/>
              </a:ext>
            </a:extLst>
          </p:cNvPr>
          <p:cNvSpPr/>
          <p:nvPr/>
        </p:nvSpPr>
        <p:spPr>
          <a:xfrm>
            <a:off x="793006" y="2545178"/>
            <a:ext cx="10605988" cy="55653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7" name="Tableau 6">
            <a:extLst>
              <a:ext uri="{FF2B5EF4-FFF2-40B4-BE49-F238E27FC236}">
                <a16:creationId xmlns:a16="http://schemas.microsoft.com/office/drawing/2014/main" id="{265E151E-1B37-4DF7-9845-6E08088DD5E9}"/>
              </a:ext>
            </a:extLst>
          </p:cNvPr>
          <p:cNvGraphicFramePr>
            <a:graphicFrameLocks noGrp="1"/>
          </p:cNvGraphicFramePr>
          <p:nvPr>
            <p:extLst>
              <p:ext uri="{D42A27DB-BD31-4B8C-83A1-F6EECF244321}">
                <p14:modId xmlns:p14="http://schemas.microsoft.com/office/powerpoint/2010/main" val="1338731966"/>
              </p:ext>
            </p:extLst>
          </p:nvPr>
        </p:nvGraphicFramePr>
        <p:xfrm>
          <a:off x="793006" y="2690909"/>
          <a:ext cx="10131425" cy="266737"/>
        </p:xfrm>
        <a:graphic>
          <a:graphicData uri="http://schemas.openxmlformats.org/drawingml/2006/table">
            <a:tbl>
              <a:tblPr firstRow="1" bandRow="1">
                <a:tableStyleId>{5C22544A-7EE6-4342-B048-85BDC9FD1C3A}</a:tableStyleId>
              </a:tblPr>
              <a:tblGrid>
                <a:gridCol w="2026285">
                  <a:extLst>
                    <a:ext uri="{9D8B030D-6E8A-4147-A177-3AD203B41FA5}">
                      <a16:colId xmlns:a16="http://schemas.microsoft.com/office/drawing/2014/main" val="3612135611"/>
                    </a:ext>
                  </a:extLst>
                </a:gridCol>
                <a:gridCol w="4052570">
                  <a:extLst>
                    <a:ext uri="{9D8B030D-6E8A-4147-A177-3AD203B41FA5}">
                      <a16:colId xmlns:a16="http://schemas.microsoft.com/office/drawing/2014/main" val="3425231447"/>
                    </a:ext>
                  </a:extLst>
                </a:gridCol>
                <a:gridCol w="4052570">
                  <a:extLst>
                    <a:ext uri="{9D8B030D-6E8A-4147-A177-3AD203B41FA5}">
                      <a16:colId xmlns:a16="http://schemas.microsoft.com/office/drawing/2014/main" val="1921766356"/>
                    </a:ext>
                  </a:extLst>
                </a:gridCol>
              </a:tblGrid>
              <a:tr h="266737">
                <a:tc>
                  <a:txBody>
                    <a:bodyPr/>
                    <a:lstStyle/>
                    <a:p>
                      <a:pPr algn="ctr"/>
                      <a:r>
                        <a:rPr lang="fr-FR" sz="900" b="0" kern="1200" dirty="0">
                          <a:solidFill>
                            <a:schemeClr val="tx1"/>
                          </a:solidFill>
                          <a:latin typeface="+mn-lt"/>
                          <a:ea typeface="+mn-ea"/>
                          <a:cs typeface="+mn-cs"/>
                        </a:rPr>
                        <a:t>2022</a:t>
                      </a:r>
                    </a:p>
                  </a:txBody>
                  <a:tcPr>
                    <a:lnL w="12700" cap="flat" cmpd="sng" algn="ctr">
                      <a:noFill/>
                      <a:prstDash val="solid"/>
                      <a:round/>
                      <a:headEnd type="none" w="med" len="med"/>
                      <a:tailEnd type="none" w="med" len="med"/>
                    </a:lnL>
                    <a:lnR w="12700" cap="flat" cmpd="sng" algn="ctr">
                      <a:solidFill>
                        <a:schemeClr val="tx2">
                          <a:lumMod val="1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37FA6"/>
                    </a:solidFill>
                  </a:tcPr>
                </a:tc>
                <a:tc>
                  <a:txBody>
                    <a:bodyPr/>
                    <a:lstStyle/>
                    <a:p>
                      <a:pPr algn="ctr"/>
                      <a:r>
                        <a:rPr lang="fr-FR" sz="900" b="0" kern="1200" dirty="0">
                          <a:solidFill>
                            <a:schemeClr val="tx1"/>
                          </a:solidFill>
                          <a:latin typeface="+mn-lt"/>
                          <a:ea typeface="+mn-ea"/>
                          <a:cs typeface="+mn-cs"/>
                        </a:rPr>
                        <a:t>2023</a:t>
                      </a:r>
                    </a:p>
                  </a:txBody>
                  <a:tcPr>
                    <a:lnL w="12700" cap="flat" cmpd="sng" algn="ctr">
                      <a:solidFill>
                        <a:schemeClr val="tx2">
                          <a:lumMod val="10000"/>
                        </a:schemeClr>
                      </a:solidFill>
                      <a:prstDash val="solid"/>
                      <a:round/>
                      <a:headEnd type="none" w="med" len="med"/>
                      <a:tailEnd type="none" w="med" len="med"/>
                    </a:lnL>
                    <a:lnR w="12700" cap="flat" cmpd="sng" algn="ctr">
                      <a:solidFill>
                        <a:schemeClr val="tx2">
                          <a:lumMod val="1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37FA6"/>
                    </a:solidFill>
                  </a:tcPr>
                </a:tc>
                <a:tc>
                  <a:txBody>
                    <a:bodyPr/>
                    <a:lstStyle/>
                    <a:p>
                      <a:pPr algn="ctr"/>
                      <a:r>
                        <a:rPr lang="fr-FR" sz="900" b="0" kern="1200" dirty="0">
                          <a:solidFill>
                            <a:schemeClr val="tx1"/>
                          </a:solidFill>
                          <a:latin typeface="+mn-lt"/>
                          <a:ea typeface="+mn-ea"/>
                          <a:cs typeface="+mn-cs"/>
                        </a:rPr>
                        <a:t>2024</a:t>
                      </a:r>
                    </a:p>
                  </a:txBody>
                  <a:tcPr>
                    <a:lnL w="12700" cap="flat" cmpd="sng" algn="ctr">
                      <a:solidFill>
                        <a:schemeClr val="tx2">
                          <a:lumMod val="1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37FA6"/>
                    </a:solidFill>
                  </a:tcPr>
                </a:tc>
                <a:extLst>
                  <a:ext uri="{0D108BD9-81ED-4DB2-BD59-A6C34878D82A}">
                    <a16:rowId xmlns:a16="http://schemas.microsoft.com/office/drawing/2014/main" val="597290922"/>
                  </a:ext>
                </a:extLst>
              </a:tr>
            </a:tbl>
          </a:graphicData>
        </a:graphic>
      </p:graphicFrame>
      <p:sp>
        <p:nvSpPr>
          <p:cNvPr id="2" name="Rectangle 1">
            <a:extLst>
              <a:ext uri="{FF2B5EF4-FFF2-40B4-BE49-F238E27FC236}">
                <a16:creationId xmlns:a16="http://schemas.microsoft.com/office/drawing/2014/main" id="{79E7DF25-5168-4B45-A864-FFFC904E84BB}"/>
              </a:ext>
            </a:extLst>
          </p:cNvPr>
          <p:cNvSpPr/>
          <p:nvPr/>
        </p:nvSpPr>
        <p:spPr>
          <a:xfrm>
            <a:off x="4178732" y="5867765"/>
            <a:ext cx="463588" cy="215444"/>
          </a:xfrm>
          <a:prstGeom prst="rect">
            <a:avLst/>
          </a:prstGeom>
        </p:spPr>
        <p:txBody>
          <a:bodyPr wrap="none">
            <a:spAutoFit/>
          </a:bodyPr>
          <a:lstStyle/>
          <a:p>
            <a:r>
              <a:rPr lang="fr-FR" sz="800" dirty="0">
                <a:hlinkClick r:id="rId3"/>
              </a:rPr>
              <a:t>source</a:t>
            </a:r>
            <a:endParaRPr lang="fr-FR" sz="800" dirty="0"/>
          </a:p>
        </p:txBody>
      </p:sp>
      <p:sp>
        <p:nvSpPr>
          <p:cNvPr id="19" name="ZoneTexte 18">
            <a:extLst>
              <a:ext uri="{FF2B5EF4-FFF2-40B4-BE49-F238E27FC236}">
                <a16:creationId xmlns:a16="http://schemas.microsoft.com/office/drawing/2014/main" id="{F7A648D8-8FAE-4615-952B-4F44F15C8E22}"/>
              </a:ext>
            </a:extLst>
          </p:cNvPr>
          <p:cNvSpPr txBox="1"/>
          <p:nvPr/>
        </p:nvSpPr>
        <p:spPr>
          <a:xfrm>
            <a:off x="1609546" y="1704656"/>
            <a:ext cx="1314564" cy="830997"/>
          </a:xfrm>
          <a:prstGeom prst="rect">
            <a:avLst/>
          </a:prstGeom>
          <a:noFill/>
        </p:spPr>
        <p:txBody>
          <a:bodyPr wrap="square" rtlCol="0">
            <a:spAutoFit/>
          </a:bodyPr>
          <a:lstStyle/>
          <a:p>
            <a:pPr algn="ctr"/>
            <a:r>
              <a:rPr lang="fr-FR" sz="1600" dirty="0"/>
              <a:t>11/2022</a:t>
            </a:r>
          </a:p>
          <a:p>
            <a:pPr algn="ctr"/>
            <a:r>
              <a:rPr lang="fr-FR" sz="1600" dirty="0"/>
              <a:t>ouverture de ChatGPT</a:t>
            </a:r>
          </a:p>
        </p:txBody>
      </p:sp>
      <p:sp>
        <p:nvSpPr>
          <p:cNvPr id="4" name="Rectangle 3">
            <a:extLst>
              <a:ext uri="{FF2B5EF4-FFF2-40B4-BE49-F238E27FC236}">
                <a16:creationId xmlns:a16="http://schemas.microsoft.com/office/drawing/2014/main" id="{F6753216-44FC-403A-B4D9-1AF64B889EA9}"/>
              </a:ext>
            </a:extLst>
          </p:cNvPr>
          <p:cNvSpPr/>
          <p:nvPr/>
        </p:nvSpPr>
        <p:spPr>
          <a:xfrm>
            <a:off x="2552587" y="5083808"/>
            <a:ext cx="1525403" cy="215444"/>
          </a:xfrm>
          <a:prstGeom prst="rect">
            <a:avLst/>
          </a:prstGeom>
        </p:spPr>
        <p:txBody>
          <a:bodyPr wrap="square">
            <a:spAutoFit/>
          </a:bodyPr>
          <a:lstStyle/>
          <a:p>
            <a:pPr marL="180975" indent="-180975">
              <a:spcAft>
                <a:spcPts val="300"/>
              </a:spcAft>
              <a:buNone/>
            </a:pPr>
            <a:r>
              <a:rPr lang="en-US" sz="800" dirty="0">
                <a:hlinkClick r:id="rId4"/>
              </a:rPr>
              <a:t>source</a:t>
            </a:r>
            <a:endParaRPr lang="en-US" sz="800" dirty="0"/>
          </a:p>
        </p:txBody>
      </p:sp>
      <p:sp>
        <p:nvSpPr>
          <p:cNvPr id="5" name="Rectangle 4">
            <a:extLst>
              <a:ext uri="{FF2B5EF4-FFF2-40B4-BE49-F238E27FC236}">
                <a16:creationId xmlns:a16="http://schemas.microsoft.com/office/drawing/2014/main" id="{22ABBEAD-5B54-4BB3-9CBA-8594C9A8EAFF}"/>
              </a:ext>
            </a:extLst>
          </p:cNvPr>
          <p:cNvSpPr/>
          <p:nvPr/>
        </p:nvSpPr>
        <p:spPr>
          <a:xfrm>
            <a:off x="5753452" y="6651700"/>
            <a:ext cx="721672" cy="215444"/>
          </a:xfrm>
          <a:prstGeom prst="rect">
            <a:avLst/>
          </a:prstGeom>
        </p:spPr>
        <p:txBody>
          <a:bodyPr wrap="none">
            <a:spAutoFit/>
          </a:bodyPr>
          <a:lstStyle/>
          <a:p>
            <a:r>
              <a:rPr lang="fr-FR" sz="800" dirty="0">
                <a:hlinkClick r:id="rId5"/>
              </a:rPr>
              <a:t>présentation</a:t>
            </a:r>
            <a:endParaRPr lang="fr-FR" sz="800" dirty="0"/>
          </a:p>
        </p:txBody>
      </p:sp>
      <p:pic>
        <p:nvPicPr>
          <p:cNvPr id="13" name="Image 12">
            <a:extLst>
              <a:ext uri="{FF2B5EF4-FFF2-40B4-BE49-F238E27FC236}">
                <a16:creationId xmlns:a16="http://schemas.microsoft.com/office/drawing/2014/main" id="{376BBCED-EF1F-40B2-8CD2-E6E39A00BC8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72214" y="3138688"/>
            <a:ext cx="1637542" cy="2314237"/>
          </a:xfrm>
          <a:prstGeom prst="rect">
            <a:avLst/>
          </a:prstGeom>
          <a:effectLst/>
        </p:spPr>
      </p:pic>
      <p:sp>
        <p:nvSpPr>
          <p:cNvPr id="15" name="Rectangle 14">
            <a:extLst>
              <a:ext uri="{FF2B5EF4-FFF2-40B4-BE49-F238E27FC236}">
                <a16:creationId xmlns:a16="http://schemas.microsoft.com/office/drawing/2014/main" id="{CFDC5F30-FDFF-4D9D-A4FA-8AF7C2C3C731}"/>
              </a:ext>
            </a:extLst>
          </p:cNvPr>
          <p:cNvSpPr/>
          <p:nvPr/>
        </p:nvSpPr>
        <p:spPr>
          <a:xfrm>
            <a:off x="7503096" y="5409540"/>
            <a:ext cx="609600" cy="21544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800" b="0" i="0" u="none" strike="noStrike" kern="0" cap="none" spc="0" normalizeH="0" baseline="0" noProof="0" dirty="0">
                <a:ln>
                  <a:noFill/>
                </a:ln>
                <a:solidFill>
                  <a:prstClr val="white"/>
                </a:solidFill>
                <a:effectLst/>
                <a:uLnTx/>
                <a:uFillTx/>
                <a:hlinkClick r:id="rId7"/>
              </a:rPr>
              <a:t>source</a:t>
            </a:r>
            <a:endParaRPr kumimoji="0" lang="fr-FR" sz="800" b="0" i="0" u="none" strike="noStrike" kern="0" cap="none" spc="0" normalizeH="0" baseline="0" noProof="0" dirty="0">
              <a:ln>
                <a:noFill/>
              </a:ln>
              <a:solidFill>
                <a:prstClr val="white"/>
              </a:solidFill>
              <a:effectLst/>
              <a:uLnTx/>
              <a:uFillTx/>
            </a:endParaRPr>
          </a:p>
        </p:txBody>
      </p:sp>
      <p:pic>
        <p:nvPicPr>
          <p:cNvPr id="16" name="Image 15">
            <a:extLst>
              <a:ext uri="{FF2B5EF4-FFF2-40B4-BE49-F238E27FC236}">
                <a16:creationId xmlns:a16="http://schemas.microsoft.com/office/drawing/2014/main" id="{C863330D-5294-42CE-97D7-6939E9A1CB2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858718" y="4556620"/>
            <a:ext cx="1526150" cy="2155016"/>
          </a:xfrm>
          <a:prstGeom prst="rect">
            <a:avLst/>
          </a:prstGeom>
          <a:effectLst/>
        </p:spPr>
      </p:pic>
      <p:pic>
        <p:nvPicPr>
          <p:cNvPr id="17" name="Image 16">
            <a:extLst>
              <a:ext uri="{FF2B5EF4-FFF2-40B4-BE49-F238E27FC236}">
                <a16:creationId xmlns:a16="http://schemas.microsoft.com/office/drawing/2014/main" id="{A7481812-B7F1-456D-A26B-2A29F7800F0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629878" y="2987936"/>
            <a:ext cx="1525404" cy="2155016"/>
          </a:xfrm>
          <a:prstGeom prst="rect">
            <a:avLst/>
          </a:prstGeom>
          <a:effectLst/>
        </p:spPr>
      </p:pic>
      <p:pic>
        <p:nvPicPr>
          <p:cNvPr id="20" name="Image 19">
            <a:extLst>
              <a:ext uri="{FF2B5EF4-FFF2-40B4-BE49-F238E27FC236}">
                <a16:creationId xmlns:a16="http://schemas.microsoft.com/office/drawing/2014/main" id="{3566A068-CAB6-47E6-AB5D-1CD718EB97C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256023" y="3756291"/>
            <a:ext cx="1525404" cy="2155016"/>
          </a:xfrm>
          <a:prstGeom prst="rect">
            <a:avLst/>
          </a:prstGeom>
          <a:effectLst/>
        </p:spPr>
      </p:pic>
      <p:sp>
        <p:nvSpPr>
          <p:cNvPr id="21" name="ZoneTexte 20">
            <a:extLst>
              <a:ext uri="{FF2B5EF4-FFF2-40B4-BE49-F238E27FC236}">
                <a16:creationId xmlns:a16="http://schemas.microsoft.com/office/drawing/2014/main" id="{040FFDDC-D97E-4A16-B2D6-9F501B49CC01}"/>
              </a:ext>
            </a:extLst>
          </p:cNvPr>
          <p:cNvSpPr txBox="1"/>
          <p:nvPr/>
        </p:nvSpPr>
        <p:spPr>
          <a:xfrm>
            <a:off x="7494644" y="1705459"/>
            <a:ext cx="2183432" cy="830997"/>
          </a:xfrm>
          <a:prstGeom prst="rect">
            <a:avLst/>
          </a:prstGeom>
          <a:noFill/>
        </p:spPr>
        <p:txBody>
          <a:bodyPr wrap="square" rtlCol="0">
            <a:spAutoFit/>
          </a:bodyPr>
          <a:lstStyle/>
          <a:p>
            <a:pPr algn="ctr"/>
            <a:r>
              <a:rPr lang="fr-FR" sz="1600" dirty="0"/>
              <a:t>03/2024</a:t>
            </a:r>
          </a:p>
          <a:p>
            <a:pPr algn="ctr"/>
            <a:r>
              <a:rPr lang="fr-FR" sz="1600" i="1" dirty="0"/>
              <a:t>IA : notre ambition pour la France</a:t>
            </a:r>
          </a:p>
        </p:txBody>
      </p:sp>
    </p:spTree>
    <p:extLst>
      <p:ext uri="{BB962C8B-B14F-4D97-AF65-F5344CB8AC3E}">
        <p14:creationId xmlns:p14="http://schemas.microsoft.com/office/powerpoint/2010/main" val="33942839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12024DC-9FE4-ACAA-866C-1D616F877F5B}"/>
              </a:ext>
            </a:extLst>
          </p:cNvPr>
          <p:cNvSpPr>
            <a:spLocks noGrp="1"/>
          </p:cNvSpPr>
          <p:nvPr>
            <p:ph idx="1"/>
          </p:nvPr>
        </p:nvSpPr>
        <p:spPr/>
        <p:txBody>
          <a:bodyPr/>
          <a:lstStyle/>
          <a:p>
            <a:pPr marL="0" indent="0">
              <a:buNone/>
            </a:pPr>
            <a:r>
              <a:rPr lang="fr-FR" dirty="0"/>
              <a:t>Activités pédagogiques – texte à trous</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4" name="Rectangle : coins arrondis 3">
            <a:extLst>
              <a:ext uri="{FF2B5EF4-FFF2-40B4-BE49-F238E27FC236}">
                <a16:creationId xmlns:a16="http://schemas.microsoft.com/office/drawing/2014/main" id="{30333A0F-9FCB-6256-5E49-75A2E94AAB80}"/>
              </a:ext>
            </a:extLst>
          </p:cNvPr>
          <p:cNvSpPr/>
          <p:nvPr/>
        </p:nvSpPr>
        <p:spPr>
          <a:xfrm>
            <a:off x="451389" y="3128996"/>
            <a:ext cx="6664037" cy="184265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Je souhaite évaluer les connaissances de collègues sur leurs connaissances des compétences informationnelles nécessaires à l'université. Propose-moi un texte à trous de 5 phrases, avec les réponses correctes à la suite</a:t>
            </a:r>
          </a:p>
        </p:txBody>
      </p:sp>
      <p:pic>
        <p:nvPicPr>
          <p:cNvPr id="8" name="Image 7">
            <a:extLst>
              <a:ext uri="{FF2B5EF4-FFF2-40B4-BE49-F238E27FC236}">
                <a16:creationId xmlns:a16="http://schemas.microsoft.com/office/drawing/2014/main" id="{B5EF66B4-298B-5C8E-D132-F2582BE1B40B}"/>
              </a:ext>
            </a:extLst>
          </p:cNvPr>
          <p:cNvPicPr>
            <a:picLocks noChangeAspect="1"/>
          </p:cNvPicPr>
          <p:nvPr/>
        </p:nvPicPr>
        <p:blipFill>
          <a:blip r:embed="rId3"/>
          <a:stretch>
            <a:fillRect/>
          </a:stretch>
        </p:blipFill>
        <p:spPr>
          <a:xfrm>
            <a:off x="7262764" y="1766806"/>
            <a:ext cx="4867244" cy="4288052"/>
          </a:xfrm>
          <a:prstGeom prst="rect">
            <a:avLst/>
          </a:prstGeom>
        </p:spPr>
      </p:pic>
    </p:spTree>
    <p:extLst>
      <p:ext uri="{BB962C8B-B14F-4D97-AF65-F5344CB8AC3E}">
        <p14:creationId xmlns:p14="http://schemas.microsoft.com/office/powerpoint/2010/main" val="16479337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12024DC-9FE4-ACAA-866C-1D616F877F5B}"/>
              </a:ext>
            </a:extLst>
          </p:cNvPr>
          <p:cNvSpPr>
            <a:spLocks noGrp="1"/>
          </p:cNvSpPr>
          <p:nvPr>
            <p:ph idx="1"/>
          </p:nvPr>
        </p:nvSpPr>
        <p:spPr/>
        <p:txBody>
          <a:bodyPr/>
          <a:lstStyle/>
          <a:p>
            <a:pPr marL="0" indent="0">
              <a:buNone/>
            </a:pPr>
            <a:r>
              <a:rPr lang="fr-FR" dirty="0"/>
              <a:t>Activités pédagogiques - suggestions</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4" name="Rectangle : coins arrondis 3">
            <a:extLst>
              <a:ext uri="{FF2B5EF4-FFF2-40B4-BE49-F238E27FC236}">
                <a16:creationId xmlns:a16="http://schemas.microsoft.com/office/drawing/2014/main" id="{30333A0F-9FCB-6256-5E49-75A2E94AAB80}"/>
              </a:ext>
            </a:extLst>
          </p:cNvPr>
          <p:cNvSpPr/>
          <p:nvPr/>
        </p:nvSpPr>
        <p:spPr>
          <a:xfrm>
            <a:off x="333402" y="3128996"/>
            <a:ext cx="6664037" cy="184265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Je voudrais sensibiliser des collègues aux conséquences que pose l'intelligence artificielle générative comme ChatGPT pour les compétences informationnelles. Fournis-moi des idées d'activités pour rendre cette formation interactive.</a:t>
            </a:r>
          </a:p>
        </p:txBody>
      </p:sp>
      <p:pic>
        <p:nvPicPr>
          <p:cNvPr id="5" name="Image 4">
            <a:extLst>
              <a:ext uri="{FF2B5EF4-FFF2-40B4-BE49-F238E27FC236}">
                <a16:creationId xmlns:a16="http://schemas.microsoft.com/office/drawing/2014/main" id="{A98BF0D2-1116-A621-99C4-CF3E1DA8E3D9}"/>
              </a:ext>
            </a:extLst>
          </p:cNvPr>
          <p:cNvPicPr>
            <a:picLocks noChangeAspect="1"/>
          </p:cNvPicPr>
          <p:nvPr/>
        </p:nvPicPr>
        <p:blipFill>
          <a:blip r:embed="rId3"/>
          <a:stretch>
            <a:fillRect/>
          </a:stretch>
        </p:blipFill>
        <p:spPr>
          <a:xfrm>
            <a:off x="7349838" y="66205"/>
            <a:ext cx="4658375" cy="6725589"/>
          </a:xfrm>
          <a:prstGeom prst="rect">
            <a:avLst/>
          </a:prstGeom>
        </p:spPr>
      </p:pic>
    </p:spTree>
    <p:extLst>
      <p:ext uri="{BB962C8B-B14F-4D97-AF65-F5344CB8AC3E}">
        <p14:creationId xmlns:p14="http://schemas.microsoft.com/office/powerpoint/2010/main" val="23957172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B8F166-7997-192B-AE52-2173D5934EC4}"/>
              </a:ext>
            </a:extLst>
          </p:cNvPr>
          <p:cNvSpPr>
            <a:spLocks noGrp="1"/>
          </p:cNvSpPr>
          <p:nvPr>
            <p:ph type="title"/>
          </p:nvPr>
        </p:nvSpPr>
        <p:spPr/>
        <p:txBody>
          <a:bodyPr/>
          <a:lstStyle/>
          <a:p>
            <a:r>
              <a:rPr lang="fr-FR" dirty="0">
                <a:solidFill>
                  <a:srgbClr val="AEC3D6"/>
                </a:solidFill>
              </a:rPr>
              <a:t>Focus : l’art du prompt</a:t>
            </a:r>
          </a:p>
        </p:txBody>
      </p:sp>
      <p:sp>
        <p:nvSpPr>
          <p:cNvPr id="7" name="Rectangle : coins arrondis 6">
            <a:extLst>
              <a:ext uri="{FF2B5EF4-FFF2-40B4-BE49-F238E27FC236}">
                <a16:creationId xmlns:a16="http://schemas.microsoft.com/office/drawing/2014/main" id="{FEAC3555-FA58-0321-91C0-A42C6399FEB9}"/>
              </a:ext>
            </a:extLst>
          </p:cNvPr>
          <p:cNvSpPr/>
          <p:nvPr/>
        </p:nvSpPr>
        <p:spPr>
          <a:xfrm>
            <a:off x="3627215" y="2819400"/>
            <a:ext cx="5486305" cy="227685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t>Peux-tu me faire un plan qui explique la recherche informationnelle pour des personnes étudiantes ?</a:t>
            </a:r>
          </a:p>
        </p:txBody>
      </p:sp>
    </p:spTree>
    <p:extLst>
      <p:ext uri="{BB962C8B-B14F-4D97-AF65-F5344CB8AC3E}">
        <p14:creationId xmlns:p14="http://schemas.microsoft.com/office/powerpoint/2010/main" val="7392361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A9AAF1E-7B9A-9808-2355-EB8EE83FB785}"/>
              </a:ext>
            </a:extLst>
          </p:cNvPr>
          <p:cNvSpPr>
            <a:spLocks noGrp="1"/>
          </p:cNvSpPr>
          <p:nvPr>
            <p:ph idx="1"/>
          </p:nvPr>
        </p:nvSpPr>
        <p:spPr/>
        <p:txBody>
          <a:bodyPr>
            <a:normAutofit/>
          </a:bodyPr>
          <a:lstStyle/>
          <a:p>
            <a:pPr marL="450850" lvl="2" indent="0">
              <a:buNone/>
              <a:defRPr/>
            </a:pPr>
            <a:r>
              <a:rPr lang="fr-FR" sz="1800" dirty="0"/>
              <a:t>= invite conversationnelle</a:t>
            </a:r>
          </a:p>
          <a:p>
            <a:pPr marL="450850" lvl="2" indent="0">
              <a:buNone/>
              <a:defRPr/>
            </a:pPr>
            <a:endParaRPr lang="fr-FR" sz="1800" dirty="0"/>
          </a:p>
          <a:p>
            <a:pPr marL="736600" lvl="2">
              <a:buFontTx/>
              <a:buChar char="-"/>
              <a:defRPr/>
            </a:pPr>
            <a:endParaRPr lang="fr-FR" sz="1800" dirty="0"/>
          </a:p>
        </p:txBody>
      </p:sp>
      <p:sp>
        <p:nvSpPr>
          <p:cNvPr id="4" name="Espace réservé du texte 3">
            <a:extLst>
              <a:ext uri="{FF2B5EF4-FFF2-40B4-BE49-F238E27FC236}">
                <a16:creationId xmlns:a16="http://schemas.microsoft.com/office/drawing/2014/main" id="{788F178C-964A-644A-5083-AB24733FF3B5}"/>
              </a:ext>
            </a:extLst>
          </p:cNvPr>
          <p:cNvSpPr txBox="1">
            <a:spLocks/>
          </p:cNvSpPr>
          <p:nvPr/>
        </p:nvSpPr>
        <p:spPr>
          <a:xfrm>
            <a:off x="6677026" y="2706409"/>
            <a:ext cx="3962401" cy="2802466"/>
          </a:xfrm>
          <a:prstGeom prst="rect">
            <a:avLst/>
          </a:prstGeom>
        </p:spPr>
        <p:txBody>
          <a:bodyP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r>
              <a:rPr lang="fr-FR" sz="2400" dirty="0"/>
              <a:t>La méthode ACTIF</a:t>
            </a:r>
          </a:p>
          <a:p>
            <a:pPr lvl="1"/>
            <a:r>
              <a:rPr lang="fr-FR" sz="2200" dirty="0"/>
              <a:t>A : action</a:t>
            </a:r>
          </a:p>
          <a:p>
            <a:pPr lvl="1"/>
            <a:r>
              <a:rPr lang="fr-FR" sz="2200" dirty="0"/>
              <a:t>C : contexte</a:t>
            </a:r>
          </a:p>
          <a:p>
            <a:pPr lvl="1"/>
            <a:r>
              <a:rPr lang="fr-FR" sz="2200" dirty="0"/>
              <a:t>T : tonalité </a:t>
            </a:r>
          </a:p>
          <a:p>
            <a:pPr lvl="1"/>
            <a:r>
              <a:rPr lang="fr-FR" sz="2200" dirty="0"/>
              <a:t>I : identité</a:t>
            </a:r>
          </a:p>
          <a:p>
            <a:pPr lvl="1"/>
            <a:r>
              <a:rPr lang="fr-FR" sz="2200" dirty="0"/>
              <a:t>F : format</a:t>
            </a:r>
          </a:p>
        </p:txBody>
      </p:sp>
    </p:spTree>
    <p:extLst>
      <p:ext uri="{BB962C8B-B14F-4D97-AF65-F5344CB8AC3E}">
        <p14:creationId xmlns:p14="http://schemas.microsoft.com/office/powerpoint/2010/main" val="42361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D755AF0-28DC-5D6A-B9B4-4C7EEDF1C8C8}"/>
              </a:ext>
            </a:extLst>
          </p:cNvPr>
          <p:cNvPicPr>
            <a:picLocks noChangeAspect="1"/>
          </p:cNvPicPr>
          <p:nvPr/>
        </p:nvPicPr>
        <p:blipFill>
          <a:blip r:embed="rId3"/>
          <a:stretch>
            <a:fillRect/>
          </a:stretch>
        </p:blipFill>
        <p:spPr>
          <a:xfrm>
            <a:off x="1307681" y="1890526"/>
            <a:ext cx="9576638" cy="3348223"/>
          </a:xfrm>
          <a:prstGeom prst="rect">
            <a:avLst/>
          </a:prstGeom>
        </p:spPr>
      </p:pic>
      <p:sp>
        <p:nvSpPr>
          <p:cNvPr id="8" name="ZoneTexte 7">
            <a:extLst>
              <a:ext uri="{FF2B5EF4-FFF2-40B4-BE49-F238E27FC236}">
                <a16:creationId xmlns:a16="http://schemas.microsoft.com/office/drawing/2014/main" id="{D4B5ADF6-753F-ECCA-A5F5-FC5171EBA149}"/>
              </a:ext>
            </a:extLst>
          </p:cNvPr>
          <p:cNvSpPr txBox="1"/>
          <p:nvPr/>
        </p:nvSpPr>
        <p:spPr>
          <a:xfrm>
            <a:off x="4963886" y="5421883"/>
            <a:ext cx="2481943" cy="246221"/>
          </a:xfrm>
          <a:prstGeom prst="rect">
            <a:avLst/>
          </a:prstGeom>
          <a:noFill/>
        </p:spPr>
        <p:txBody>
          <a:bodyPr wrap="square">
            <a:spAutoFit/>
          </a:bodyPr>
          <a:lstStyle/>
          <a:p>
            <a:pPr algn="ctr"/>
            <a:r>
              <a:rPr lang="fr-FR" sz="1000" dirty="0">
                <a:hlinkClick r:id="rId4"/>
              </a:rPr>
              <a:t>Université de Bordeaux, 2023</a:t>
            </a:r>
            <a:endParaRPr lang="fr-FR" sz="1000" dirty="0"/>
          </a:p>
        </p:txBody>
      </p:sp>
    </p:spTree>
    <p:extLst>
      <p:ext uri="{BB962C8B-B14F-4D97-AF65-F5344CB8AC3E}">
        <p14:creationId xmlns:p14="http://schemas.microsoft.com/office/powerpoint/2010/main" val="42487614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 coins arrondis 8">
            <a:extLst>
              <a:ext uri="{FF2B5EF4-FFF2-40B4-BE49-F238E27FC236}">
                <a16:creationId xmlns:a16="http://schemas.microsoft.com/office/drawing/2014/main" id="{075ED1A5-3F9E-3940-46DA-B6B3E24F60F8}"/>
              </a:ext>
            </a:extLst>
          </p:cNvPr>
          <p:cNvSpPr/>
          <p:nvPr/>
        </p:nvSpPr>
        <p:spPr>
          <a:xfrm>
            <a:off x="274415" y="640080"/>
            <a:ext cx="5486305" cy="227685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400" dirty="0"/>
              <a:t>Mauvais exemple</a:t>
            </a:r>
          </a:p>
          <a:p>
            <a:pPr algn="ctr"/>
            <a:endParaRPr lang="fr-FR" sz="2400" dirty="0"/>
          </a:p>
          <a:p>
            <a:pPr algn="ctr"/>
            <a:r>
              <a:rPr lang="fr-FR" sz="2400" dirty="0"/>
              <a:t>Peux-tu me faire un plan qui explique la recherche informationnelle pour des personnes étudiantes ?</a:t>
            </a:r>
          </a:p>
          <a:p>
            <a:pPr algn="ctr"/>
            <a:endParaRPr lang="fr-FR" sz="2400" dirty="0"/>
          </a:p>
        </p:txBody>
      </p:sp>
      <p:sp>
        <p:nvSpPr>
          <p:cNvPr id="10" name="Rectangle : coins arrondis 9">
            <a:extLst>
              <a:ext uri="{FF2B5EF4-FFF2-40B4-BE49-F238E27FC236}">
                <a16:creationId xmlns:a16="http://schemas.microsoft.com/office/drawing/2014/main" id="{7DB0E43D-49F9-FE5B-7CA5-C6C020250F2F}"/>
              </a:ext>
            </a:extLst>
          </p:cNvPr>
          <p:cNvSpPr/>
          <p:nvPr/>
        </p:nvSpPr>
        <p:spPr>
          <a:xfrm>
            <a:off x="6077617" y="2761488"/>
            <a:ext cx="5839968" cy="396849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400" dirty="0"/>
              <a:t>Bon exemple</a:t>
            </a:r>
          </a:p>
          <a:p>
            <a:pPr algn="ctr"/>
            <a:endParaRPr lang="fr-FR" sz="2400" dirty="0"/>
          </a:p>
          <a:p>
            <a:pPr algn="ctr"/>
            <a:r>
              <a:rPr lang="fr-FR" sz="2400" dirty="0"/>
              <a:t>Agis en tant que bibliothécaire spécialisée en finance et propose un plan qui explique la recherche informationnelle pour des personnes étudiantes de premier cycle universitaire. Un plan par étapes avec une introduction et un développement et qui inclut les mots "catalogue de la bibliothèque" et "bases de données".</a:t>
            </a:r>
          </a:p>
        </p:txBody>
      </p:sp>
      <p:sp>
        <p:nvSpPr>
          <p:cNvPr id="12" name="ZoneTexte 11">
            <a:extLst>
              <a:ext uri="{FF2B5EF4-FFF2-40B4-BE49-F238E27FC236}">
                <a16:creationId xmlns:a16="http://schemas.microsoft.com/office/drawing/2014/main" id="{D7181202-93B4-D54C-6C5F-A423497FDDAF}"/>
              </a:ext>
            </a:extLst>
          </p:cNvPr>
          <p:cNvSpPr txBox="1"/>
          <p:nvPr/>
        </p:nvSpPr>
        <p:spPr>
          <a:xfrm>
            <a:off x="5561838" y="6452985"/>
            <a:ext cx="770868" cy="246221"/>
          </a:xfrm>
          <a:prstGeom prst="rect">
            <a:avLst/>
          </a:prstGeom>
          <a:noFill/>
        </p:spPr>
        <p:txBody>
          <a:bodyPr wrap="square">
            <a:spAutoFit/>
          </a:bodyPr>
          <a:lstStyle/>
          <a:p>
            <a:r>
              <a:rPr lang="fr-FR" sz="1000" dirty="0">
                <a:hlinkClick r:id="rId3"/>
              </a:rPr>
              <a:t>UQAM</a:t>
            </a:r>
            <a:endParaRPr lang="fr-FR" sz="1000" dirty="0"/>
          </a:p>
        </p:txBody>
      </p:sp>
    </p:spTree>
    <p:extLst>
      <p:ext uri="{BB962C8B-B14F-4D97-AF65-F5344CB8AC3E}">
        <p14:creationId xmlns:p14="http://schemas.microsoft.com/office/powerpoint/2010/main" val="24071491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C9E8F58-2336-1496-678E-1F165EA91814}"/>
              </a:ext>
            </a:extLst>
          </p:cNvPr>
          <p:cNvSpPr/>
          <p:nvPr/>
        </p:nvSpPr>
        <p:spPr>
          <a:xfrm>
            <a:off x="2999327" y="2356397"/>
            <a:ext cx="7171611" cy="280246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400" dirty="0"/>
              <a:t> ? </a:t>
            </a:r>
          </a:p>
          <a:p>
            <a:endParaRPr lang="fr-FR" sz="2400" dirty="0"/>
          </a:p>
          <a:p>
            <a:pPr algn="ctr"/>
            <a:r>
              <a:rPr lang="fr-FR" sz="2400" dirty="0"/>
              <a:t>Organisation d’un atelier à destination du personnel enseignant sur l’IA</a:t>
            </a:r>
          </a:p>
        </p:txBody>
      </p:sp>
    </p:spTree>
    <p:extLst>
      <p:ext uri="{BB962C8B-B14F-4D97-AF65-F5344CB8AC3E}">
        <p14:creationId xmlns:p14="http://schemas.microsoft.com/office/powerpoint/2010/main" val="24405018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01007E9C-8982-B5A8-FCFD-691076BD194F}"/>
              </a:ext>
            </a:extLst>
          </p:cNvPr>
          <p:cNvSpPr/>
          <p:nvPr/>
        </p:nvSpPr>
        <p:spPr>
          <a:xfrm>
            <a:off x="2510194" y="2124611"/>
            <a:ext cx="7171611" cy="354438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t>Dans le contexte de l’enseignement supérieur. Proposer, sous la forme d’un tableau,</a:t>
            </a:r>
          </a:p>
          <a:p>
            <a:pPr algn="ctr"/>
            <a:r>
              <a:rPr lang="fr-FR" sz="2400" dirty="0"/>
              <a:t>un module d’environ une heure d’initiation à l’intelligence artificielle pour les enseignants. Ce module doit présenter les origines de l’IA, les définitions de base, les enjeux pour l’éducation et des exemples d’application pédagogique.</a:t>
            </a:r>
          </a:p>
        </p:txBody>
      </p:sp>
      <p:sp>
        <p:nvSpPr>
          <p:cNvPr id="9" name="ZoneTexte 8">
            <a:extLst>
              <a:ext uri="{FF2B5EF4-FFF2-40B4-BE49-F238E27FC236}">
                <a16:creationId xmlns:a16="http://schemas.microsoft.com/office/drawing/2014/main" id="{F96F28C9-1B0F-0E65-3E2F-D0DED7DEA7FA}"/>
              </a:ext>
            </a:extLst>
          </p:cNvPr>
          <p:cNvSpPr txBox="1"/>
          <p:nvPr/>
        </p:nvSpPr>
        <p:spPr>
          <a:xfrm>
            <a:off x="5089181" y="5869367"/>
            <a:ext cx="2374487" cy="246221"/>
          </a:xfrm>
          <a:prstGeom prst="rect">
            <a:avLst/>
          </a:prstGeom>
          <a:noFill/>
        </p:spPr>
        <p:txBody>
          <a:bodyPr wrap="square">
            <a:spAutoFit/>
          </a:bodyPr>
          <a:lstStyle/>
          <a:p>
            <a:pPr algn="ctr"/>
            <a:r>
              <a:rPr lang="fr-FR" sz="1000" dirty="0"/>
              <a:t>inspiré de </a:t>
            </a:r>
            <a:r>
              <a:rPr lang="fr-FR" sz="1000" dirty="0">
                <a:hlinkClick r:id="rId3"/>
              </a:rPr>
              <a:t>GTNUM, 2023</a:t>
            </a:r>
            <a:endParaRPr lang="fr-FR" sz="1000" dirty="0"/>
          </a:p>
        </p:txBody>
      </p:sp>
    </p:spTree>
    <p:extLst>
      <p:ext uri="{BB962C8B-B14F-4D97-AF65-F5344CB8AC3E}">
        <p14:creationId xmlns:p14="http://schemas.microsoft.com/office/powerpoint/2010/main" val="2327481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C9E8F58-2336-1496-678E-1F165EA91814}"/>
              </a:ext>
            </a:extLst>
          </p:cNvPr>
          <p:cNvSpPr/>
          <p:nvPr/>
        </p:nvSpPr>
        <p:spPr>
          <a:xfrm>
            <a:off x="2999327" y="2356397"/>
            <a:ext cx="7171611" cy="280246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400" dirty="0"/>
              <a:t> ? </a:t>
            </a:r>
          </a:p>
          <a:p>
            <a:endParaRPr lang="fr-FR" sz="2400" dirty="0"/>
          </a:p>
          <a:p>
            <a:pPr algn="ctr"/>
            <a:r>
              <a:rPr lang="fr-FR" sz="2400" dirty="0"/>
              <a:t>Organisation d’un cours pour les étudiants sur ChatGPT au sein d’un module de recherche documentaire</a:t>
            </a:r>
          </a:p>
        </p:txBody>
      </p:sp>
    </p:spTree>
    <p:extLst>
      <p:ext uri="{BB962C8B-B14F-4D97-AF65-F5344CB8AC3E}">
        <p14:creationId xmlns:p14="http://schemas.microsoft.com/office/powerpoint/2010/main" val="9148768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01007E9C-8982-B5A8-FCFD-691076BD194F}"/>
              </a:ext>
            </a:extLst>
          </p:cNvPr>
          <p:cNvSpPr/>
          <p:nvPr/>
        </p:nvSpPr>
        <p:spPr>
          <a:xfrm>
            <a:off x="2344007" y="1463040"/>
            <a:ext cx="7171611" cy="431292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t>Vous êtes bibliothécaire académique spécialisé dans l'enseignement. Veuillez créer un plan des sujets importants à aborder pour un cours sur ChatGPT. Cela fera partie d'une série de sessions d'enseignement sur la culture informationnelle. Vous avez déjà travaillé avec cette classe sur les concepts de base de la culture informationnelle. Créez le plan sous forme de liste à puces et suivez-le d'une activité en classe basée sur l'un des sujets que vous avez abordés concernant ChatGPT.</a:t>
            </a:r>
          </a:p>
        </p:txBody>
      </p:sp>
      <p:sp>
        <p:nvSpPr>
          <p:cNvPr id="9" name="ZoneTexte 8">
            <a:extLst>
              <a:ext uri="{FF2B5EF4-FFF2-40B4-BE49-F238E27FC236}">
                <a16:creationId xmlns:a16="http://schemas.microsoft.com/office/drawing/2014/main" id="{F96F28C9-1B0F-0E65-3E2F-D0DED7DEA7FA}"/>
              </a:ext>
            </a:extLst>
          </p:cNvPr>
          <p:cNvSpPr txBox="1"/>
          <p:nvPr/>
        </p:nvSpPr>
        <p:spPr>
          <a:xfrm>
            <a:off x="5047393" y="5928360"/>
            <a:ext cx="2374487" cy="246221"/>
          </a:xfrm>
          <a:prstGeom prst="rect">
            <a:avLst/>
          </a:prstGeom>
          <a:noFill/>
        </p:spPr>
        <p:txBody>
          <a:bodyPr wrap="square">
            <a:spAutoFit/>
          </a:bodyPr>
          <a:lstStyle/>
          <a:p>
            <a:r>
              <a:rPr lang="fr-FR" sz="1000" dirty="0">
                <a:hlinkClick r:id="rId3"/>
              </a:rPr>
              <a:t>Nicole Hennig, traduit avec ChatGPT-</a:t>
            </a:r>
            <a:r>
              <a:rPr lang="fr-FR" sz="1000" dirty="0" err="1">
                <a:hlinkClick r:id="rId3"/>
              </a:rPr>
              <a:t>4o</a:t>
            </a:r>
            <a:endParaRPr lang="fr-FR" sz="1000" dirty="0"/>
          </a:p>
        </p:txBody>
      </p:sp>
    </p:spTree>
    <p:extLst>
      <p:ext uri="{BB962C8B-B14F-4D97-AF65-F5344CB8AC3E}">
        <p14:creationId xmlns:p14="http://schemas.microsoft.com/office/powerpoint/2010/main" val="1291620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A9AAF1E-7B9A-9808-2355-EB8EE83FB785}"/>
              </a:ext>
            </a:extLst>
          </p:cNvPr>
          <p:cNvSpPr>
            <a:spLocks noGrp="1"/>
          </p:cNvSpPr>
          <p:nvPr>
            <p:ph idx="1"/>
          </p:nvPr>
        </p:nvSpPr>
        <p:spPr>
          <a:xfrm>
            <a:off x="903515" y="1575358"/>
            <a:ext cx="10131425" cy="4630616"/>
          </a:xfrm>
        </p:spPr>
        <p:txBody>
          <a:bodyPr>
            <a:normAutofit/>
          </a:bodyPr>
          <a:lstStyle/>
          <a:p>
            <a:pPr marL="0" indent="0">
              <a:buNone/>
            </a:pPr>
            <a:r>
              <a:rPr lang="fr-FR" sz="2400" b="1" dirty="0">
                <a:solidFill>
                  <a:srgbClr val="537FA6"/>
                </a:solidFill>
              </a:rPr>
              <a:t>IA à l’heure de ChatGPT et éducation</a:t>
            </a:r>
          </a:p>
          <a:p>
            <a:pPr marL="622300" lvl="2" indent="-171450">
              <a:buFontTx/>
              <a:buChar char="-"/>
              <a:defRPr/>
            </a:pPr>
            <a:r>
              <a:rPr lang="fr-FR" sz="2000" dirty="0"/>
              <a:t>une illustration concrète des controverses autour de l’IA générative et de ses implications pédagogiques</a:t>
            </a:r>
          </a:p>
          <a:p>
            <a:pPr marL="622300" lvl="2" indent="-171450">
              <a:buFontTx/>
              <a:buChar char="-"/>
              <a:defRPr/>
            </a:pPr>
            <a:r>
              <a:rPr lang="fr-FR" sz="2000" dirty="0"/>
              <a:t>un appel à une régulation des usages, notamment en éducation, pour « une approche d’interaction centrée sur l’humain et pertinente sur le plan pédagogique » (</a:t>
            </a:r>
            <a:r>
              <a:rPr lang="fr-FR" sz="2000" dirty="0">
                <a:hlinkClick r:id="rId3"/>
              </a:rPr>
              <a:t>UNESCO</a:t>
            </a:r>
            <a:r>
              <a:rPr lang="fr-FR" sz="2000" dirty="0"/>
              <a:t>)</a:t>
            </a:r>
          </a:p>
          <a:p>
            <a:pPr marL="622300" lvl="2" indent="-171450">
              <a:buFontTx/>
              <a:buChar char="-"/>
              <a:defRPr/>
            </a:pPr>
            <a:r>
              <a:rPr lang="fr-FR" sz="2000" dirty="0"/>
              <a:t>le besoin des sciences de l’éducation pour évaluer les apports en formation initiale et tout au long de la vie</a:t>
            </a:r>
          </a:p>
          <a:p>
            <a:pPr marL="622300" lvl="2" indent="-171450">
              <a:buFontTx/>
              <a:buChar char="-"/>
              <a:defRPr/>
            </a:pPr>
            <a:r>
              <a:rPr lang="fr-FR" sz="2000" dirty="0"/>
              <a:t>des recommandations à destination des pouvoirs publics pour mener une « dynamique d’appropriation collective et de déploiement du plein potentiel de l’IA » (</a:t>
            </a:r>
            <a:r>
              <a:rPr lang="fr-FR" sz="2000" dirty="0">
                <a:hlinkClick r:id="rId4"/>
              </a:rPr>
              <a:t>rapport </a:t>
            </a:r>
            <a:r>
              <a:rPr lang="fr-FR" sz="2000" i="1" dirty="0">
                <a:hlinkClick r:id="rId4"/>
              </a:rPr>
              <a:t>IA…</a:t>
            </a:r>
            <a:r>
              <a:rPr lang="fr-FR" sz="2000" dirty="0"/>
              <a:t>)</a:t>
            </a:r>
            <a:endParaRPr lang="fr-FR" dirty="0"/>
          </a:p>
        </p:txBody>
      </p:sp>
    </p:spTree>
    <p:extLst>
      <p:ext uri="{BB962C8B-B14F-4D97-AF65-F5344CB8AC3E}">
        <p14:creationId xmlns:p14="http://schemas.microsoft.com/office/powerpoint/2010/main" val="17417005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3F83A6E-1BFA-F5EF-CB88-4A321531AB6C}"/>
              </a:ext>
            </a:extLst>
          </p:cNvPr>
          <p:cNvPicPr>
            <a:picLocks noChangeAspect="1"/>
          </p:cNvPicPr>
          <p:nvPr/>
        </p:nvPicPr>
        <p:blipFill>
          <a:blip r:embed="rId3"/>
          <a:stretch>
            <a:fillRect/>
          </a:stretch>
        </p:blipFill>
        <p:spPr>
          <a:xfrm>
            <a:off x="180054" y="291373"/>
            <a:ext cx="7842670" cy="4731003"/>
          </a:xfrm>
          <a:prstGeom prst="rect">
            <a:avLst/>
          </a:prstGeom>
        </p:spPr>
      </p:pic>
      <p:pic>
        <p:nvPicPr>
          <p:cNvPr id="8" name="Image 7">
            <a:extLst>
              <a:ext uri="{FF2B5EF4-FFF2-40B4-BE49-F238E27FC236}">
                <a16:creationId xmlns:a16="http://schemas.microsoft.com/office/drawing/2014/main" id="{549A29A0-C1E4-889C-D755-655D12114FEB}"/>
              </a:ext>
            </a:extLst>
          </p:cNvPr>
          <p:cNvPicPr>
            <a:picLocks noChangeAspect="1"/>
          </p:cNvPicPr>
          <p:nvPr/>
        </p:nvPicPr>
        <p:blipFill>
          <a:blip r:embed="rId4"/>
          <a:stretch>
            <a:fillRect/>
          </a:stretch>
        </p:blipFill>
        <p:spPr>
          <a:xfrm>
            <a:off x="4540291" y="3310660"/>
            <a:ext cx="7443975" cy="3423432"/>
          </a:xfrm>
          <a:prstGeom prst="rect">
            <a:avLst/>
          </a:prstGeom>
        </p:spPr>
      </p:pic>
      <p:sp>
        <p:nvSpPr>
          <p:cNvPr id="10" name="ZoneTexte 9">
            <a:extLst>
              <a:ext uri="{FF2B5EF4-FFF2-40B4-BE49-F238E27FC236}">
                <a16:creationId xmlns:a16="http://schemas.microsoft.com/office/drawing/2014/main" id="{FE470C0C-EE63-0B94-AA29-0E851F63DD0E}"/>
              </a:ext>
            </a:extLst>
          </p:cNvPr>
          <p:cNvSpPr txBox="1"/>
          <p:nvPr/>
        </p:nvSpPr>
        <p:spPr>
          <a:xfrm>
            <a:off x="87549" y="5022376"/>
            <a:ext cx="733567" cy="246221"/>
          </a:xfrm>
          <a:prstGeom prst="rect">
            <a:avLst/>
          </a:prstGeom>
          <a:noFill/>
        </p:spPr>
        <p:txBody>
          <a:bodyPr wrap="square">
            <a:spAutoFit/>
          </a:bodyPr>
          <a:lstStyle/>
          <a:p>
            <a:r>
              <a:rPr lang="fr-FR" sz="1000" dirty="0" err="1">
                <a:hlinkClick r:id="rId5"/>
              </a:rPr>
              <a:t>Wooclap</a:t>
            </a:r>
            <a:endParaRPr lang="fr-FR" sz="1000" dirty="0"/>
          </a:p>
        </p:txBody>
      </p:sp>
    </p:spTree>
    <p:extLst>
      <p:ext uri="{BB962C8B-B14F-4D97-AF65-F5344CB8AC3E}">
        <p14:creationId xmlns:p14="http://schemas.microsoft.com/office/powerpoint/2010/main" val="18112917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A9AAF1E-7B9A-9808-2355-EB8EE83FB785}"/>
              </a:ext>
            </a:extLst>
          </p:cNvPr>
          <p:cNvSpPr>
            <a:spLocks noGrp="1"/>
          </p:cNvSpPr>
          <p:nvPr>
            <p:ph idx="1"/>
          </p:nvPr>
        </p:nvSpPr>
        <p:spPr>
          <a:xfrm>
            <a:off x="903515" y="1757064"/>
            <a:ext cx="10131425" cy="4665885"/>
          </a:xfrm>
        </p:spPr>
        <p:txBody>
          <a:bodyPr>
            <a:normAutofit/>
          </a:bodyPr>
          <a:lstStyle/>
          <a:p>
            <a:pPr marL="736600" lvl="2">
              <a:buFontTx/>
              <a:buChar char="-"/>
              <a:defRPr/>
            </a:pPr>
            <a:r>
              <a:rPr lang="fr-FR" sz="2000" dirty="0"/>
              <a:t>définir son objectif et ses attentes</a:t>
            </a:r>
          </a:p>
          <a:p>
            <a:pPr marL="736600" lvl="2">
              <a:buFontTx/>
              <a:buChar char="-"/>
              <a:defRPr/>
            </a:pPr>
            <a:r>
              <a:rPr lang="fr-FR" sz="2000" dirty="0"/>
              <a:t>structurer son prompt</a:t>
            </a:r>
          </a:p>
          <a:p>
            <a:pPr marL="736600" lvl="2">
              <a:buFontTx/>
              <a:buChar char="-"/>
              <a:defRPr/>
            </a:pPr>
            <a:r>
              <a:rPr lang="fr-FR" sz="2000" dirty="0"/>
              <a:t>identifier les contraintes</a:t>
            </a:r>
          </a:p>
          <a:p>
            <a:pPr marL="736600" lvl="2">
              <a:buFontTx/>
              <a:buChar char="-"/>
              <a:defRPr/>
            </a:pPr>
            <a:r>
              <a:rPr lang="fr-FR" sz="2000" dirty="0"/>
              <a:t>évaluer les réponses</a:t>
            </a:r>
          </a:p>
          <a:p>
            <a:pPr marL="736600" lvl="2">
              <a:buFontTx/>
              <a:buChar char="-"/>
              <a:defRPr/>
            </a:pPr>
            <a:r>
              <a:rPr lang="fr-FR" sz="2000" dirty="0"/>
              <a:t>itérer</a:t>
            </a:r>
          </a:p>
          <a:p>
            <a:pPr marL="736600" lvl="2">
              <a:buFontTx/>
              <a:buChar char="-"/>
              <a:defRPr/>
            </a:pPr>
            <a:r>
              <a:rPr lang="fr-FR" sz="2000" dirty="0"/>
              <a:t>documenter sa recherche</a:t>
            </a:r>
          </a:p>
          <a:p>
            <a:pPr marL="736600" lvl="2">
              <a:buFontTx/>
              <a:buChar char="-"/>
              <a:defRPr/>
            </a:pPr>
            <a:r>
              <a:rPr lang="fr-FR" sz="2000" dirty="0"/>
              <a:t>être transparent sur l’usage des résultats</a:t>
            </a:r>
          </a:p>
          <a:p>
            <a:pPr marL="736600" lvl="2">
              <a:buFontTx/>
              <a:buChar char="-"/>
              <a:defRPr/>
            </a:pPr>
            <a:endParaRPr lang="fr-FR" sz="1800" dirty="0"/>
          </a:p>
        </p:txBody>
      </p:sp>
      <p:sp>
        <p:nvSpPr>
          <p:cNvPr id="4" name="ZoneTexte 3">
            <a:extLst>
              <a:ext uri="{FF2B5EF4-FFF2-40B4-BE49-F238E27FC236}">
                <a16:creationId xmlns:a16="http://schemas.microsoft.com/office/drawing/2014/main" id="{83A6FC25-AC2D-B0BE-B252-4AAAB1B6B5A6}"/>
              </a:ext>
            </a:extLst>
          </p:cNvPr>
          <p:cNvSpPr txBox="1"/>
          <p:nvPr/>
        </p:nvSpPr>
        <p:spPr>
          <a:xfrm>
            <a:off x="903515" y="1295400"/>
            <a:ext cx="6098146" cy="461665"/>
          </a:xfrm>
          <a:prstGeom prst="rect">
            <a:avLst/>
          </a:prstGeom>
          <a:noFill/>
        </p:spPr>
        <p:txBody>
          <a:bodyPr wrap="square">
            <a:spAutoFit/>
          </a:bodyPr>
          <a:lstStyle/>
          <a:p>
            <a:r>
              <a:rPr lang="fr-FR" sz="2400" dirty="0"/>
              <a:t>La méthode ACTIF (suite)</a:t>
            </a:r>
          </a:p>
        </p:txBody>
      </p:sp>
    </p:spTree>
    <p:extLst>
      <p:ext uri="{BB962C8B-B14F-4D97-AF65-F5344CB8AC3E}">
        <p14:creationId xmlns:p14="http://schemas.microsoft.com/office/powerpoint/2010/main" val="7134502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95034" y="866520"/>
            <a:ext cx="8201932" cy="54626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639882" y="6482965"/>
            <a:ext cx="3204723" cy="246221"/>
          </a:xfrm>
          <a:prstGeom prst="rect">
            <a:avLst/>
          </a:prstGeom>
        </p:spPr>
        <p:txBody>
          <a:bodyPr wrap="none">
            <a:spAutoFit/>
          </a:bodyPr>
          <a:lstStyle/>
          <a:p>
            <a:r>
              <a:rPr lang="fr-FR" sz="1000" dirty="0"/>
              <a:t>Jason Allen [et </a:t>
            </a:r>
            <a:r>
              <a:rPr lang="fr-FR" sz="1000" dirty="0" err="1"/>
              <a:t>Midjourney</a:t>
            </a:r>
            <a:r>
              <a:rPr lang="fr-FR" sz="1000" dirty="0"/>
              <a:t>], </a:t>
            </a:r>
            <a:r>
              <a:rPr lang="fr-FR" sz="1000" i="1" dirty="0"/>
              <a:t>Théâtre d’opéra spatial</a:t>
            </a:r>
            <a:r>
              <a:rPr lang="fr-FR" sz="1000" dirty="0"/>
              <a:t>, 2022</a:t>
            </a:r>
          </a:p>
        </p:txBody>
      </p:sp>
    </p:spTree>
    <p:extLst>
      <p:ext uri="{BB962C8B-B14F-4D97-AF65-F5344CB8AC3E}">
        <p14:creationId xmlns:p14="http://schemas.microsoft.com/office/powerpoint/2010/main" val="17314128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3F17BEF2-6B09-9C58-2C25-2180440D0EBA}"/>
              </a:ext>
            </a:extLst>
          </p:cNvPr>
          <p:cNvGraphicFramePr>
            <a:graphicFrameLocks noGrp="1"/>
          </p:cNvGraphicFramePr>
          <p:nvPr>
            <p:ph idx="1"/>
            <p:extLst>
              <p:ext uri="{D42A27DB-BD31-4B8C-83A1-F6EECF244321}">
                <p14:modId xmlns:p14="http://schemas.microsoft.com/office/powerpoint/2010/main" val="1513565849"/>
              </p:ext>
            </p:extLst>
          </p:nvPr>
        </p:nvGraphicFramePr>
        <p:xfrm>
          <a:off x="224971" y="1846441"/>
          <a:ext cx="11742057" cy="4827698"/>
        </p:xfrm>
        <a:graphic>
          <a:graphicData uri="http://schemas.openxmlformats.org/drawingml/2006/table">
            <a:tbl>
              <a:tblPr firstRow="1" bandRow="1">
                <a:tableStyleId>{5C22544A-7EE6-4342-B048-85BDC9FD1C3A}</a:tableStyleId>
              </a:tblPr>
              <a:tblGrid>
                <a:gridCol w="1412578">
                  <a:extLst>
                    <a:ext uri="{9D8B030D-6E8A-4147-A177-3AD203B41FA5}">
                      <a16:colId xmlns:a16="http://schemas.microsoft.com/office/drawing/2014/main" val="784746246"/>
                    </a:ext>
                  </a:extLst>
                </a:gridCol>
                <a:gridCol w="2913443">
                  <a:extLst>
                    <a:ext uri="{9D8B030D-6E8A-4147-A177-3AD203B41FA5}">
                      <a16:colId xmlns:a16="http://schemas.microsoft.com/office/drawing/2014/main" val="4039469236"/>
                    </a:ext>
                  </a:extLst>
                </a:gridCol>
                <a:gridCol w="6503746">
                  <a:extLst>
                    <a:ext uri="{9D8B030D-6E8A-4147-A177-3AD203B41FA5}">
                      <a16:colId xmlns:a16="http://schemas.microsoft.com/office/drawing/2014/main" val="21338912"/>
                    </a:ext>
                  </a:extLst>
                </a:gridCol>
                <a:gridCol w="912290">
                  <a:extLst>
                    <a:ext uri="{9D8B030D-6E8A-4147-A177-3AD203B41FA5}">
                      <a16:colId xmlns:a16="http://schemas.microsoft.com/office/drawing/2014/main" val="618272789"/>
                    </a:ext>
                  </a:extLst>
                </a:gridCol>
              </a:tblGrid>
              <a:tr h="401164">
                <a:tc>
                  <a:txBody>
                    <a:bodyPr/>
                    <a:lstStyle/>
                    <a:p>
                      <a:r>
                        <a:rPr lang="fr-FR" sz="1000" dirty="0"/>
                        <a:t>Etablissement</a:t>
                      </a:r>
                    </a:p>
                  </a:txBody>
                  <a:tcPr>
                    <a:lnL w="12700" cap="flat" cmpd="sng" algn="ctr">
                      <a:solidFill>
                        <a:srgbClr val="AEC3D6"/>
                      </a:solidFill>
                      <a:prstDash val="solid"/>
                      <a:round/>
                      <a:headEnd type="none" w="med" len="med"/>
                      <a:tailEnd type="none" w="med" len="med"/>
                    </a:lnL>
                    <a:lnR w="12700" cap="flat" cmpd="sng" algn="ctr">
                      <a:solidFill>
                        <a:srgbClr val="AEC3D6"/>
                      </a:solidFill>
                      <a:prstDash val="solid"/>
                      <a:round/>
                      <a:headEnd type="none" w="med" len="med"/>
                      <a:tailEnd type="none" w="med" len="med"/>
                    </a:lnR>
                    <a:lnT w="12700" cap="flat" cmpd="sng" algn="ctr">
                      <a:solidFill>
                        <a:srgbClr val="AEC3D6"/>
                      </a:solidFill>
                      <a:prstDash val="solid"/>
                      <a:round/>
                      <a:headEnd type="none" w="med" len="med"/>
                      <a:tailEnd type="none" w="med" len="med"/>
                    </a:lnT>
                    <a:lnB w="12700" cap="flat" cmpd="sng" algn="ctr">
                      <a:solidFill>
                        <a:srgbClr val="AEC3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000" dirty="0"/>
                        <a:t>Titre</a:t>
                      </a:r>
                    </a:p>
                  </a:txBody>
                  <a:tcPr>
                    <a:lnL w="12700" cap="flat" cmpd="sng" algn="ctr">
                      <a:solidFill>
                        <a:srgbClr val="AEC3D6"/>
                      </a:solidFill>
                      <a:prstDash val="solid"/>
                      <a:round/>
                      <a:headEnd type="none" w="med" len="med"/>
                      <a:tailEnd type="none" w="med" len="med"/>
                    </a:lnL>
                    <a:lnR w="12700" cap="flat" cmpd="sng" algn="ctr">
                      <a:solidFill>
                        <a:srgbClr val="AEC3D6"/>
                      </a:solidFill>
                      <a:prstDash val="solid"/>
                      <a:round/>
                      <a:headEnd type="none" w="med" len="med"/>
                      <a:tailEnd type="none" w="med" len="med"/>
                    </a:lnR>
                    <a:lnT w="12700" cap="flat" cmpd="sng" algn="ctr">
                      <a:solidFill>
                        <a:srgbClr val="AEC3D6"/>
                      </a:solidFill>
                      <a:prstDash val="solid"/>
                      <a:round/>
                      <a:headEnd type="none" w="med" len="med"/>
                      <a:tailEnd type="none" w="med" len="med"/>
                    </a:lnT>
                    <a:lnB w="12700" cap="flat" cmpd="sng" algn="ctr">
                      <a:solidFill>
                        <a:srgbClr val="AEC3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000" dirty="0"/>
                        <a:t>Programme</a:t>
                      </a:r>
                    </a:p>
                  </a:txBody>
                  <a:tcPr>
                    <a:lnL w="12700" cap="flat" cmpd="sng" algn="ctr">
                      <a:solidFill>
                        <a:srgbClr val="AEC3D6"/>
                      </a:solidFill>
                      <a:prstDash val="solid"/>
                      <a:round/>
                      <a:headEnd type="none" w="med" len="med"/>
                      <a:tailEnd type="none" w="med" len="med"/>
                    </a:lnL>
                    <a:lnR w="12700" cap="flat" cmpd="sng" algn="ctr">
                      <a:solidFill>
                        <a:srgbClr val="AEC3D6"/>
                      </a:solidFill>
                      <a:prstDash val="solid"/>
                      <a:round/>
                      <a:headEnd type="none" w="med" len="med"/>
                      <a:tailEnd type="none" w="med" len="med"/>
                    </a:lnR>
                    <a:lnT w="12700" cap="flat" cmpd="sng" algn="ctr">
                      <a:solidFill>
                        <a:srgbClr val="AEC3D6"/>
                      </a:solidFill>
                      <a:prstDash val="solid"/>
                      <a:round/>
                      <a:headEnd type="none" w="med" len="med"/>
                      <a:tailEnd type="none" w="med" len="med"/>
                    </a:lnT>
                    <a:lnB w="12700" cap="flat" cmpd="sng" algn="ctr">
                      <a:solidFill>
                        <a:srgbClr val="AEC3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000" dirty="0"/>
                        <a:t>Format</a:t>
                      </a:r>
                    </a:p>
                  </a:txBody>
                  <a:tcPr>
                    <a:lnL w="12700" cap="flat" cmpd="sng" algn="ctr">
                      <a:solidFill>
                        <a:srgbClr val="AEC3D6"/>
                      </a:solidFill>
                      <a:prstDash val="solid"/>
                      <a:round/>
                      <a:headEnd type="none" w="med" len="med"/>
                      <a:tailEnd type="none" w="med" len="med"/>
                    </a:lnL>
                    <a:lnR w="12700" cap="flat" cmpd="sng" algn="ctr">
                      <a:solidFill>
                        <a:srgbClr val="AEC3D6"/>
                      </a:solidFill>
                      <a:prstDash val="solid"/>
                      <a:round/>
                      <a:headEnd type="none" w="med" len="med"/>
                      <a:tailEnd type="none" w="med" len="med"/>
                    </a:lnR>
                    <a:lnT w="12700" cap="flat" cmpd="sng" algn="ctr">
                      <a:solidFill>
                        <a:srgbClr val="AEC3D6"/>
                      </a:solidFill>
                      <a:prstDash val="solid"/>
                      <a:round/>
                      <a:headEnd type="none" w="med" len="med"/>
                      <a:tailEnd type="none" w="med" len="med"/>
                    </a:lnT>
                    <a:lnB w="12700" cap="flat" cmpd="sng" algn="ctr">
                      <a:solidFill>
                        <a:srgbClr val="AEC3D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0820509"/>
                  </a:ext>
                </a:extLst>
              </a:tr>
              <a:tr h="940716">
                <a:tc>
                  <a:txBody>
                    <a:bodyPr/>
                    <a:lstStyle/>
                    <a:p>
                      <a:r>
                        <a:rPr lang="fr-FR" sz="1000" dirty="0">
                          <a:solidFill>
                            <a:schemeClr val="tx1"/>
                          </a:solidFill>
                        </a:rPr>
                        <a:t>Ecole de technologie supérieur (Montréal)</a:t>
                      </a:r>
                    </a:p>
                  </a:txBody>
                  <a:tcPr>
                    <a:lnL w="12700" cap="flat" cmpd="sng" algn="ctr">
                      <a:solidFill>
                        <a:srgbClr val="AEC3D6"/>
                      </a:solidFill>
                      <a:prstDash val="solid"/>
                      <a:round/>
                      <a:headEnd type="none" w="med" len="med"/>
                      <a:tailEnd type="none" w="med" len="med"/>
                    </a:lnL>
                    <a:lnR w="12700" cap="flat" cmpd="sng" algn="ctr">
                      <a:solidFill>
                        <a:srgbClr val="AEC3D6"/>
                      </a:solidFill>
                      <a:prstDash val="solid"/>
                      <a:round/>
                      <a:headEnd type="none" w="med" len="med"/>
                      <a:tailEnd type="none" w="med" len="med"/>
                    </a:lnR>
                    <a:lnT w="12700" cap="flat" cmpd="sng" algn="ctr">
                      <a:solidFill>
                        <a:srgbClr val="AEC3D6"/>
                      </a:solidFill>
                      <a:prstDash val="solid"/>
                      <a:round/>
                      <a:headEnd type="none" w="med" len="med"/>
                      <a:tailEnd type="none" w="med" len="med"/>
                    </a:lnT>
                    <a:lnB w="12700" cap="flat" cmpd="sng" algn="ctr">
                      <a:solidFill>
                        <a:srgbClr val="AEC3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000" i="1" dirty="0">
                          <a:hlinkClick r:id="rId3"/>
                        </a:rPr>
                        <a:t>ChatGPT et l’intelligence artificielle générative : guide de survie</a:t>
                      </a:r>
                      <a:r>
                        <a:rPr lang="fr-FR" sz="1000" i="1" dirty="0"/>
                        <a:t> </a:t>
                      </a:r>
                      <a:r>
                        <a:rPr lang="fr-FR" sz="1000" i="1" dirty="0">
                          <a:solidFill>
                            <a:schemeClr val="tx1"/>
                          </a:solidFill>
                        </a:rPr>
                        <a:t>(2023)</a:t>
                      </a:r>
                    </a:p>
                  </a:txBody>
                  <a:tcPr>
                    <a:lnL w="12700" cap="flat" cmpd="sng" algn="ctr">
                      <a:solidFill>
                        <a:srgbClr val="AEC3D6"/>
                      </a:solidFill>
                      <a:prstDash val="solid"/>
                      <a:round/>
                      <a:headEnd type="none" w="med" len="med"/>
                      <a:tailEnd type="none" w="med" len="med"/>
                    </a:lnL>
                    <a:lnR w="12700" cap="flat" cmpd="sng" algn="ctr">
                      <a:solidFill>
                        <a:srgbClr val="AEC3D6"/>
                      </a:solidFill>
                      <a:prstDash val="solid"/>
                      <a:round/>
                      <a:headEnd type="none" w="med" len="med"/>
                      <a:tailEnd type="none" w="med" len="med"/>
                    </a:lnR>
                    <a:lnT w="12700" cap="flat" cmpd="sng" algn="ctr">
                      <a:solidFill>
                        <a:srgbClr val="AEC3D6"/>
                      </a:solidFill>
                      <a:prstDash val="solid"/>
                      <a:round/>
                      <a:headEnd type="none" w="med" len="med"/>
                      <a:tailEnd type="none" w="med" len="med"/>
                    </a:lnT>
                    <a:lnB w="12700" cap="flat" cmpd="sng" algn="ctr">
                      <a:solidFill>
                        <a:srgbClr val="AEC3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000" b="0" i="0" kern="1200" dirty="0">
                          <a:solidFill>
                            <a:schemeClr val="tx1"/>
                          </a:solidFill>
                          <a:effectLst/>
                          <a:latin typeface="+mn-lt"/>
                          <a:ea typeface="+mn-ea"/>
                          <a:cs typeface="+mn-cs"/>
                        </a:rPr>
                        <a:t>Vous cherchez à vous y retrouver par rapport à ChatGPT et l’intelligence artificielle générative?</a:t>
                      </a:r>
                    </a:p>
                    <a:p>
                      <a:r>
                        <a:rPr lang="fr-FR" sz="1000" b="0" i="0" kern="1200" dirty="0">
                          <a:solidFill>
                            <a:schemeClr val="tx1"/>
                          </a:solidFill>
                          <a:effectLst/>
                          <a:latin typeface="+mn-lt"/>
                          <a:ea typeface="+mn-ea"/>
                          <a:cs typeface="+mn-cs"/>
                        </a:rPr>
                        <a:t>Cet atelier vous permettra d’en apprendre plus et de vous sentir plus en confiance devant ces nouveaux outils.</a:t>
                      </a:r>
                    </a:p>
                    <a:p>
                      <a:r>
                        <a:rPr lang="fr-FR" sz="1000" b="0" i="0" kern="1200" dirty="0">
                          <a:solidFill>
                            <a:schemeClr val="tx1"/>
                          </a:solidFill>
                          <a:effectLst/>
                          <a:latin typeface="+mn-lt"/>
                          <a:ea typeface="+mn-ea"/>
                          <a:cs typeface="+mn-cs"/>
                        </a:rPr>
                        <a:t>Dans cet atelier, nous aborderons plus spécifiquement ChatGPT (mais aussi des logiciels qui génèrent des images comme Dall-E 2) afin d’en circonscrire :</a:t>
                      </a:r>
                    </a:p>
                    <a:p>
                      <a:r>
                        <a:rPr lang="fr-FR" sz="1000" b="0" i="0" kern="1200" dirty="0">
                          <a:solidFill>
                            <a:schemeClr val="tx1"/>
                          </a:solidFill>
                          <a:effectLst/>
                          <a:latin typeface="+mn-lt"/>
                          <a:ea typeface="+mn-ea"/>
                          <a:cs typeface="+mn-cs"/>
                        </a:rPr>
                        <a:t>– ce qui les caractérise;</a:t>
                      </a:r>
                      <a:br>
                        <a:rPr lang="fr-FR" sz="1000" b="0" i="0" kern="1200" dirty="0">
                          <a:solidFill>
                            <a:schemeClr val="tx1"/>
                          </a:solidFill>
                          <a:effectLst/>
                          <a:latin typeface="+mn-lt"/>
                          <a:ea typeface="+mn-ea"/>
                          <a:cs typeface="+mn-cs"/>
                        </a:rPr>
                      </a:br>
                      <a:r>
                        <a:rPr lang="fr-FR" sz="1000" b="0" i="0" kern="1200" dirty="0">
                          <a:solidFill>
                            <a:schemeClr val="tx1"/>
                          </a:solidFill>
                          <a:effectLst/>
                          <a:latin typeface="+mn-lt"/>
                          <a:ea typeface="+mn-ea"/>
                          <a:cs typeface="+mn-cs"/>
                        </a:rPr>
                        <a:t>– leurs limites (notamment les biais générés);</a:t>
                      </a:r>
                      <a:br>
                        <a:rPr lang="fr-FR" sz="1000" b="0" i="0" kern="1200" dirty="0">
                          <a:solidFill>
                            <a:schemeClr val="tx1"/>
                          </a:solidFill>
                          <a:effectLst/>
                          <a:latin typeface="+mn-lt"/>
                          <a:ea typeface="+mn-ea"/>
                          <a:cs typeface="+mn-cs"/>
                        </a:rPr>
                      </a:br>
                      <a:r>
                        <a:rPr lang="fr-FR" sz="1000" b="0" i="0" kern="1200" dirty="0">
                          <a:solidFill>
                            <a:schemeClr val="tx1"/>
                          </a:solidFill>
                          <a:effectLst/>
                          <a:latin typeface="+mn-lt"/>
                          <a:ea typeface="+mn-ea"/>
                          <a:cs typeface="+mn-cs"/>
                        </a:rPr>
                        <a:t>– les bonnes pratiques en milieu académique;</a:t>
                      </a:r>
                      <a:br>
                        <a:rPr lang="fr-FR" sz="1000" b="0" i="0" kern="1200" dirty="0">
                          <a:solidFill>
                            <a:schemeClr val="tx1"/>
                          </a:solidFill>
                          <a:effectLst/>
                          <a:latin typeface="+mn-lt"/>
                          <a:ea typeface="+mn-ea"/>
                          <a:cs typeface="+mn-cs"/>
                        </a:rPr>
                      </a:br>
                      <a:r>
                        <a:rPr lang="fr-FR" sz="1000" b="0" i="0" kern="1200" dirty="0">
                          <a:solidFill>
                            <a:schemeClr val="tx1"/>
                          </a:solidFill>
                          <a:effectLst/>
                          <a:latin typeface="+mn-lt"/>
                          <a:ea typeface="+mn-ea"/>
                          <a:cs typeface="+mn-cs"/>
                        </a:rPr>
                        <a:t>– des conseils pour une utilisation éthique et responsable.</a:t>
                      </a:r>
                      <a:endParaRPr lang="fr-FR" sz="1000" dirty="0">
                        <a:solidFill>
                          <a:schemeClr val="tx1"/>
                        </a:solidFill>
                      </a:endParaRPr>
                    </a:p>
                  </a:txBody>
                  <a:tcPr>
                    <a:lnL w="12700" cap="flat" cmpd="sng" algn="ctr">
                      <a:solidFill>
                        <a:srgbClr val="AEC3D6"/>
                      </a:solidFill>
                      <a:prstDash val="solid"/>
                      <a:round/>
                      <a:headEnd type="none" w="med" len="med"/>
                      <a:tailEnd type="none" w="med" len="med"/>
                    </a:lnL>
                    <a:lnR w="12700" cap="flat" cmpd="sng" algn="ctr">
                      <a:solidFill>
                        <a:srgbClr val="AEC3D6"/>
                      </a:solidFill>
                      <a:prstDash val="solid"/>
                      <a:round/>
                      <a:headEnd type="none" w="med" len="med"/>
                      <a:tailEnd type="none" w="med" len="med"/>
                    </a:lnR>
                    <a:lnT w="12700" cap="flat" cmpd="sng" algn="ctr">
                      <a:solidFill>
                        <a:srgbClr val="AEC3D6"/>
                      </a:solidFill>
                      <a:prstDash val="solid"/>
                      <a:round/>
                      <a:headEnd type="none" w="med" len="med"/>
                      <a:tailEnd type="none" w="med" len="med"/>
                    </a:lnT>
                    <a:lnB w="12700" cap="flat" cmpd="sng" algn="ctr">
                      <a:solidFill>
                        <a:srgbClr val="AEC3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000" dirty="0">
                          <a:solidFill>
                            <a:schemeClr val="tx1"/>
                          </a:solidFill>
                        </a:rPr>
                        <a:t>présentiel, </a:t>
                      </a:r>
                      <a:r>
                        <a:rPr lang="pt-BR" sz="1000" b="0" i="0" kern="1200" dirty="0">
                          <a:solidFill>
                            <a:schemeClr val="tx1"/>
                          </a:solidFill>
                          <a:effectLst/>
                          <a:latin typeface="+mn-lt"/>
                          <a:ea typeface="+mn-ea"/>
                          <a:cs typeface="+mn-cs"/>
                        </a:rPr>
                        <a:t>12h-13h30</a:t>
                      </a:r>
                      <a:endParaRPr lang="fr-FR" sz="1000" dirty="0">
                        <a:solidFill>
                          <a:schemeClr val="tx1"/>
                        </a:solidFill>
                      </a:endParaRPr>
                    </a:p>
                  </a:txBody>
                  <a:tcPr>
                    <a:lnL w="12700" cap="flat" cmpd="sng" algn="ctr">
                      <a:solidFill>
                        <a:srgbClr val="AEC3D6"/>
                      </a:solidFill>
                      <a:prstDash val="solid"/>
                      <a:round/>
                      <a:headEnd type="none" w="med" len="med"/>
                      <a:tailEnd type="none" w="med" len="med"/>
                    </a:lnL>
                    <a:lnR w="12700" cap="flat" cmpd="sng" algn="ctr">
                      <a:solidFill>
                        <a:srgbClr val="AEC3D6"/>
                      </a:solidFill>
                      <a:prstDash val="solid"/>
                      <a:round/>
                      <a:headEnd type="none" w="med" len="med"/>
                      <a:tailEnd type="none" w="med" len="med"/>
                    </a:lnR>
                    <a:lnT w="12700" cap="flat" cmpd="sng" algn="ctr">
                      <a:solidFill>
                        <a:srgbClr val="AEC3D6"/>
                      </a:solidFill>
                      <a:prstDash val="solid"/>
                      <a:round/>
                      <a:headEnd type="none" w="med" len="med"/>
                      <a:tailEnd type="none" w="med" len="med"/>
                    </a:lnT>
                    <a:lnB w="12700" cap="flat" cmpd="sng" algn="ctr">
                      <a:solidFill>
                        <a:srgbClr val="AEC3D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2893278"/>
                  </a:ext>
                </a:extLst>
              </a:tr>
              <a:tr h="461614">
                <a:tc>
                  <a:txBody>
                    <a:bodyPr/>
                    <a:lstStyle/>
                    <a:p>
                      <a:r>
                        <a:rPr lang="fr-FR" sz="1000" dirty="0">
                          <a:solidFill>
                            <a:schemeClr val="tx1"/>
                          </a:solidFill>
                        </a:rPr>
                        <a:t>UQAM</a:t>
                      </a:r>
                    </a:p>
                  </a:txBody>
                  <a:tcPr>
                    <a:lnL w="12700" cap="flat" cmpd="sng" algn="ctr">
                      <a:solidFill>
                        <a:srgbClr val="AEC3D6"/>
                      </a:solidFill>
                      <a:prstDash val="solid"/>
                      <a:round/>
                      <a:headEnd type="none" w="med" len="med"/>
                      <a:tailEnd type="none" w="med" len="med"/>
                    </a:lnL>
                    <a:lnR w="12700" cap="flat" cmpd="sng" algn="ctr">
                      <a:solidFill>
                        <a:srgbClr val="AEC3D6"/>
                      </a:solidFill>
                      <a:prstDash val="solid"/>
                      <a:round/>
                      <a:headEnd type="none" w="med" len="med"/>
                      <a:tailEnd type="none" w="med" len="med"/>
                    </a:lnR>
                    <a:lnT w="12700" cap="flat" cmpd="sng" algn="ctr">
                      <a:solidFill>
                        <a:srgbClr val="AEC3D6"/>
                      </a:solidFill>
                      <a:prstDash val="solid"/>
                      <a:round/>
                      <a:headEnd type="none" w="med" len="med"/>
                      <a:tailEnd type="none" w="med" len="med"/>
                    </a:lnT>
                    <a:lnB w="12700" cap="flat" cmpd="sng" algn="ctr">
                      <a:solidFill>
                        <a:srgbClr val="AEC3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000" i="1" dirty="0">
                          <a:solidFill>
                            <a:srgbClr val="D9AD77"/>
                          </a:solidFill>
                          <a:hlinkClick r:id="rId4">
                            <a:extLst>
                              <a:ext uri="{A12FA001-AC4F-418D-AE19-62706E023703}">
                                <ahyp:hlinkClr xmlns:ahyp="http://schemas.microsoft.com/office/drawing/2018/hyperlinkcolor" val="tx"/>
                              </a:ext>
                            </a:extLst>
                          </a:hlinkClick>
                        </a:rPr>
                        <a:t>ChatGPT: comment l’utiliser en contexte universitaire</a:t>
                      </a:r>
                      <a:r>
                        <a:rPr lang="fr-FR" sz="1000" i="1" dirty="0">
                          <a:solidFill>
                            <a:schemeClr val="tx1"/>
                          </a:solidFill>
                          <a:hlinkClick r:id="rId4">
                            <a:extLst>
                              <a:ext uri="{A12FA001-AC4F-418D-AE19-62706E023703}">
                                <ahyp:hlinkClr xmlns:ahyp="http://schemas.microsoft.com/office/drawing/2018/hyperlinkcolor" val="tx"/>
                              </a:ext>
                            </a:extLst>
                          </a:hlinkClick>
                        </a:rPr>
                        <a:t> </a:t>
                      </a:r>
                      <a:r>
                        <a:rPr lang="fr-FR" sz="1000" dirty="0">
                          <a:solidFill>
                            <a:schemeClr val="tx1"/>
                          </a:solidFill>
                        </a:rPr>
                        <a:t>(2023)</a:t>
                      </a:r>
                      <a:endParaRPr lang="fr-FR" sz="1000" dirty="0"/>
                    </a:p>
                  </a:txBody>
                  <a:tcPr>
                    <a:lnL w="12700" cap="flat" cmpd="sng" algn="ctr">
                      <a:solidFill>
                        <a:srgbClr val="AEC3D6"/>
                      </a:solidFill>
                      <a:prstDash val="solid"/>
                      <a:round/>
                      <a:headEnd type="none" w="med" len="med"/>
                      <a:tailEnd type="none" w="med" len="med"/>
                    </a:lnL>
                    <a:lnR w="12700" cap="flat" cmpd="sng" algn="ctr">
                      <a:solidFill>
                        <a:srgbClr val="AEC3D6"/>
                      </a:solidFill>
                      <a:prstDash val="solid"/>
                      <a:round/>
                      <a:headEnd type="none" w="med" len="med"/>
                      <a:tailEnd type="none" w="med" len="med"/>
                    </a:lnR>
                    <a:lnT w="12700" cap="flat" cmpd="sng" algn="ctr">
                      <a:solidFill>
                        <a:srgbClr val="AEC3D6"/>
                      </a:solidFill>
                      <a:prstDash val="solid"/>
                      <a:round/>
                      <a:headEnd type="none" w="med" len="med"/>
                      <a:tailEnd type="none" w="med" len="med"/>
                    </a:lnT>
                    <a:lnB w="12700" cap="flat" cmpd="sng" algn="ctr">
                      <a:solidFill>
                        <a:srgbClr val="AEC3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000" b="0" i="0" kern="1200" dirty="0">
                          <a:solidFill>
                            <a:schemeClr val="tx1"/>
                          </a:solidFill>
                          <a:effectLst/>
                          <a:latin typeface="+mn-lt"/>
                          <a:ea typeface="+mn-ea"/>
                          <a:cs typeface="+mn-cs"/>
                        </a:rPr>
                        <a:t>Cette formation se veut une initiation à ChatGPT: comment ça fonctionne, les pièges à éviter et comment bien l'utiliser en contexte universitaire. </a:t>
                      </a:r>
                      <a:endParaRPr lang="fr-FR" sz="1000" dirty="0">
                        <a:solidFill>
                          <a:schemeClr val="tx1"/>
                        </a:solidFill>
                      </a:endParaRPr>
                    </a:p>
                  </a:txBody>
                  <a:tcPr>
                    <a:lnL w="12700" cap="flat" cmpd="sng" algn="ctr">
                      <a:solidFill>
                        <a:srgbClr val="AEC3D6"/>
                      </a:solidFill>
                      <a:prstDash val="solid"/>
                      <a:round/>
                      <a:headEnd type="none" w="med" len="med"/>
                      <a:tailEnd type="none" w="med" len="med"/>
                    </a:lnL>
                    <a:lnR w="12700" cap="flat" cmpd="sng" algn="ctr">
                      <a:solidFill>
                        <a:srgbClr val="AEC3D6"/>
                      </a:solidFill>
                      <a:prstDash val="solid"/>
                      <a:round/>
                      <a:headEnd type="none" w="med" len="med"/>
                      <a:tailEnd type="none" w="med" len="med"/>
                    </a:lnR>
                    <a:lnT w="12700" cap="flat" cmpd="sng" algn="ctr">
                      <a:solidFill>
                        <a:srgbClr val="AEC3D6"/>
                      </a:solidFill>
                      <a:prstDash val="solid"/>
                      <a:round/>
                      <a:headEnd type="none" w="med" len="med"/>
                      <a:tailEnd type="none" w="med" len="med"/>
                    </a:lnT>
                    <a:lnB w="12700" cap="flat" cmpd="sng" algn="ctr">
                      <a:solidFill>
                        <a:srgbClr val="AEC3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pt-BR" sz="1000" dirty="0">
                          <a:solidFill>
                            <a:schemeClr val="tx1"/>
                          </a:solidFill>
                        </a:rPr>
                        <a:t>à distance, 12h30-14h</a:t>
                      </a:r>
                      <a:endParaRPr lang="fr-FR" sz="1000" dirty="0">
                        <a:solidFill>
                          <a:schemeClr val="tx1"/>
                        </a:solidFill>
                      </a:endParaRPr>
                    </a:p>
                  </a:txBody>
                  <a:tcPr>
                    <a:lnL w="12700" cap="flat" cmpd="sng" algn="ctr">
                      <a:solidFill>
                        <a:srgbClr val="AEC3D6"/>
                      </a:solidFill>
                      <a:prstDash val="solid"/>
                      <a:round/>
                      <a:headEnd type="none" w="med" len="med"/>
                      <a:tailEnd type="none" w="med" len="med"/>
                    </a:lnL>
                    <a:lnR w="12700" cap="flat" cmpd="sng" algn="ctr">
                      <a:solidFill>
                        <a:srgbClr val="AEC3D6"/>
                      </a:solidFill>
                      <a:prstDash val="solid"/>
                      <a:round/>
                      <a:headEnd type="none" w="med" len="med"/>
                      <a:tailEnd type="none" w="med" len="med"/>
                    </a:lnR>
                    <a:lnT w="12700" cap="flat" cmpd="sng" algn="ctr">
                      <a:solidFill>
                        <a:srgbClr val="AEC3D6"/>
                      </a:solidFill>
                      <a:prstDash val="solid"/>
                      <a:round/>
                      <a:headEnd type="none" w="med" len="med"/>
                      <a:tailEnd type="none" w="med" len="med"/>
                    </a:lnT>
                    <a:lnB w="12700" cap="flat" cmpd="sng" algn="ctr">
                      <a:solidFill>
                        <a:srgbClr val="AEC3D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0635695"/>
                  </a:ext>
                </a:extLst>
              </a:tr>
              <a:tr h="1187007">
                <a:tc>
                  <a:txBody>
                    <a:bodyPr/>
                    <a:lstStyle/>
                    <a:p>
                      <a:r>
                        <a:rPr lang="fr-FR" sz="1000" dirty="0">
                          <a:solidFill>
                            <a:schemeClr val="tx1"/>
                          </a:solidFill>
                        </a:rPr>
                        <a:t>Université de la Réunion</a:t>
                      </a:r>
                    </a:p>
                  </a:txBody>
                  <a:tcPr>
                    <a:lnL w="12700" cap="flat" cmpd="sng" algn="ctr">
                      <a:solidFill>
                        <a:srgbClr val="AEC3D6"/>
                      </a:solidFill>
                      <a:prstDash val="solid"/>
                      <a:round/>
                      <a:headEnd type="none" w="med" len="med"/>
                      <a:tailEnd type="none" w="med" len="med"/>
                    </a:lnL>
                    <a:lnR w="12700" cap="flat" cmpd="sng" algn="ctr">
                      <a:solidFill>
                        <a:srgbClr val="AEC3D6"/>
                      </a:solidFill>
                      <a:prstDash val="solid"/>
                      <a:round/>
                      <a:headEnd type="none" w="med" len="med"/>
                      <a:tailEnd type="none" w="med" len="med"/>
                    </a:lnR>
                    <a:lnT w="12700" cap="flat" cmpd="sng" algn="ctr">
                      <a:solidFill>
                        <a:srgbClr val="AEC3D6"/>
                      </a:solidFill>
                      <a:prstDash val="solid"/>
                      <a:round/>
                      <a:headEnd type="none" w="med" len="med"/>
                      <a:tailEnd type="none" w="med" len="med"/>
                    </a:lnT>
                    <a:lnB w="12700" cap="flat" cmpd="sng" algn="ctr">
                      <a:solidFill>
                        <a:srgbClr val="AEC3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fr-FR" sz="1000" i="1" dirty="0">
                          <a:solidFill>
                            <a:schemeClr val="tx1"/>
                          </a:solidFill>
                          <a:hlinkClick r:id="rId5"/>
                        </a:rPr>
                        <a:t>Focus sur... ChatGPT</a:t>
                      </a:r>
                      <a:r>
                        <a:rPr lang="fr-FR" sz="1000" dirty="0">
                          <a:solidFill>
                            <a:schemeClr val="tx1"/>
                          </a:solidFill>
                        </a:rPr>
                        <a:t> (2024)</a:t>
                      </a:r>
                    </a:p>
                  </a:txBody>
                  <a:tcPr>
                    <a:lnL w="12700" cap="flat" cmpd="sng" algn="ctr">
                      <a:solidFill>
                        <a:srgbClr val="AEC3D6"/>
                      </a:solidFill>
                      <a:prstDash val="solid"/>
                      <a:round/>
                      <a:headEnd type="none" w="med" len="med"/>
                      <a:tailEnd type="none" w="med" len="med"/>
                    </a:lnL>
                    <a:lnR w="12700" cap="flat" cmpd="sng" algn="ctr">
                      <a:solidFill>
                        <a:srgbClr val="AEC3D6"/>
                      </a:solidFill>
                      <a:prstDash val="solid"/>
                      <a:round/>
                      <a:headEnd type="none" w="med" len="med"/>
                      <a:tailEnd type="none" w="med" len="med"/>
                    </a:lnR>
                    <a:lnT w="12700" cap="flat" cmpd="sng" algn="ctr">
                      <a:solidFill>
                        <a:srgbClr val="AEC3D6"/>
                      </a:solidFill>
                      <a:prstDash val="solid"/>
                      <a:round/>
                      <a:headEnd type="none" w="med" len="med"/>
                      <a:tailEnd type="none" w="med" len="med"/>
                    </a:lnT>
                    <a:lnB w="12700" cap="flat" cmpd="sng" algn="ctr">
                      <a:solidFill>
                        <a:srgbClr val="AEC3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000" dirty="0" err="1">
                          <a:solidFill>
                            <a:schemeClr val="tx1"/>
                          </a:solidFill>
                        </a:rPr>
                        <a:t>Tenté.e</a:t>
                      </a:r>
                      <a:r>
                        <a:rPr lang="fr-FR" sz="1000" dirty="0">
                          <a:solidFill>
                            <a:schemeClr val="tx1"/>
                          </a:solidFill>
                        </a:rPr>
                        <a:t> par l'utilisation de ChatGPT ? Vous planchez sur un sujet et pensez faire travailler cette intelligence artificielle à votre place ? Vous utilisez déjà ChatGPT sans connaître son fonctionnement ? Vous êtes tout simplement curieux, curieuse de ce nouveau produit qui fait tant de bruit ?</a:t>
                      </a:r>
                    </a:p>
                    <a:p>
                      <a:endParaRPr lang="fr-FR" sz="1000" dirty="0">
                        <a:solidFill>
                          <a:schemeClr val="tx1"/>
                        </a:solidFill>
                      </a:endParaRPr>
                    </a:p>
                    <a:p>
                      <a:r>
                        <a:rPr lang="fr-FR" sz="1000" dirty="0">
                          <a:solidFill>
                            <a:schemeClr val="tx1"/>
                          </a:solidFill>
                        </a:rPr>
                        <a:t>Découvrez le fonctionnement, les avantages et les limites de ChatGPT, intelligence artificielle générative, afin de mieux la connaître.</a:t>
                      </a:r>
                    </a:p>
                  </a:txBody>
                  <a:tcPr>
                    <a:lnL w="12700" cap="flat" cmpd="sng" algn="ctr">
                      <a:solidFill>
                        <a:srgbClr val="AEC3D6"/>
                      </a:solidFill>
                      <a:prstDash val="solid"/>
                      <a:round/>
                      <a:headEnd type="none" w="med" len="med"/>
                      <a:tailEnd type="none" w="med" len="med"/>
                    </a:lnL>
                    <a:lnR w="12700" cap="flat" cmpd="sng" algn="ctr">
                      <a:solidFill>
                        <a:srgbClr val="AEC3D6"/>
                      </a:solidFill>
                      <a:prstDash val="solid"/>
                      <a:round/>
                      <a:headEnd type="none" w="med" len="med"/>
                      <a:tailEnd type="none" w="med" len="med"/>
                    </a:lnR>
                    <a:lnT w="12700" cap="flat" cmpd="sng" algn="ctr">
                      <a:solidFill>
                        <a:srgbClr val="AEC3D6"/>
                      </a:solidFill>
                      <a:prstDash val="solid"/>
                      <a:round/>
                      <a:headEnd type="none" w="med" len="med"/>
                      <a:tailEnd type="none" w="med" len="med"/>
                    </a:lnT>
                    <a:lnB w="12700" cap="flat" cmpd="sng" algn="ctr">
                      <a:solidFill>
                        <a:srgbClr val="AEC3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000" dirty="0">
                          <a:solidFill>
                            <a:schemeClr val="tx1"/>
                          </a:solidFill>
                        </a:rPr>
                        <a:t>à distance, </a:t>
                      </a:r>
                      <a:r>
                        <a:rPr lang="fr-FR" sz="1000" dirty="0" err="1">
                          <a:solidFill>
                            <a:schemeClr val="tx1"/>
                          </a:solidFill>
                        </a:rPr>
                        <a:t>12h30-13h15</a:t>
                      </a:r>
                      <a:r>
                        <a:rPr lang="fr-FR" sz="1000" dirty="0">
                          <a:solidFill>
                            <a:schemeClr val="tx1"/>
                          </a:solidFill>
                        </a:rPr>
                        <a:t> </a:t>
                      </a:r>
                    </a:p>
                  </a:txBody>
                  <a:tcPr>
                    <a:lnL w="12700" cap="flat" cmpd="sng" algn="ctr">
                      <a:solidFill>
                        <a:srgbClr val="AEC3D6"/>
                      </a:solidFill>
                      <a:prstDash val="solid"/>
                      <a:round/>
                      <a:headEnd type="none" w="med" len="med"/>
                      <a:tailEnd type="none" w="med" len="med"/>
                    </a:lnL>
                    <a:lnR w="12700" cap="flat" cmpd="sng" algn="ctr">
                      <a:solidFill>
                        <a:srgbClr val="AEC3D6"/>
                      </a:solidFill>
                      <a:prstDash val="solid"/>
                      <a:round/>
                      <a:headEnd type="none" w="med" len="med"/>
                      <a:tailEnd type="none" w="med" len="med"/>
                    </a:lnR>
                    <a:lnT w="12700" cap="flat" cmpd="sng" algn="ctr">
                      <a:solidFill>
                        <a:srgbClr val="AEC3D6"/>
                      </a:solidFill>
                      <a:prstDash val="solid"/>
                      <a:round/>
                      <a:headEnd type="none" w="med" len="med"/>
                      <a:tailEnd type="none" w="med" len="med"/>
                    </a:lnT>
                    <a:lnB w="12700" cap="flat" cmpd="sng" algn="ctr">
                      <a:solidFill>
                        <a:srgbClr val="AEC3D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2367378"/>
                  </a:ext>
                </a:extLst>
              </a:tr>
              <a:tr h="461614">
                <a:tc>
                  <a:txBody>
                    <a:bodyPr/>
                    <a:lstStyle/>
                    <a:p>
                      <a:r>
                        <a:rPr lang="fr-FR" sz="1000" dirty="0">
                          <a:solidFill>
                            <a:schemeClr val="tx1"/>
                          </a:solidFill>
                        </a:rPr>
                        <a:t>Université du Havre</a:t>
                      </a:r>
                    </a:p>
                  </a:txBody>
                  <a:tcPr>
                    <a:lnL w="12700" cap="flat" cmpd="sng" algn="ctr">
                      <a:solidFill>
                        <a:srgbClr val="AEC3D6"/>
                      </a:solidFill>
                      <a:prstDash val="solid"/>
                      <a:round/>
                      <a:headEnd type="none" w="med" len="med"/>
                      <a:tailEnd type="none" w="med" len="med"/>
                    </a:lnL>
                    <a:lnR w="12700" cap="flat" cmpd="sng" algn="ctr">
                      <a:solidFill>
                        <a:srgbClr val="AEC3D6"/>
                      </a:solidFill>
                      <a:prstDash val="solid"/>
                      <a:round/>
                      <a:headEnd type="none" w="med" len="med"/>
                      <a:tailEnd type="none" w="med" len="med"/>
                    </a:lnR>
                    <a:lnT w="12700" cap="flat" cmpd="sng" algn="ctr">
                      <a:solidFill>
                        <a:srgbClr val="AEC3D6"/>
                      </a:solidFill>
                      <a:prstDash val="solid"/>
                      <a:round/>
                      <a:headEnd type="none" w="med" len="med"/>
                      <a:tailEnd type="none" w="med" len="med"/>
                    </a:lnT>
                    <a:lnB w="12700" cap="flat" cmpd="sng" algn="ctr">
                      <a:solidFill>
                        <a:srgbClr val="AEC3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000" i="1" dirty="0">
                          <a:solidFill>
                            <a:schemeClr val="tx1"/>
                          </a:solidFill>
                          <a:hlinkClick r:id="rId6"/>
                        </a:rPr>
                        <a:t>ChatGPT pour mes études : usages et bonnes pratiques</a:t>
                      </a:r>
                      <a:r>
                        <a:rPr lang="fr-FR" sz="1000" dirty="0">
                          <a:solidFill>
                            <a:schemeClr val="tx1"/>
                          </a:solidFill>
                        </a:rPr>
                        <a:t> (2024)</a:t>
                      </a:r>
                    </a:p>
                  </a:txBody>
                  <a:tcPr>
                    <a:lnL w="12700" cap="flat" cmpd="sng" algn="ctr">
                      <a:solidFill>
                        <a:srgbClr val="AEC3D6"/>
                      </a:solidFill>
                      <a:prstDash val="solid"/>
                      <a:round/>
                      <a:headEnd type="none" w="med" len="med"/>
                      <a:tailEnd type="none" w="med" len="med"/>
                    </a:lnL>
                    <a:lnR w="12700" cap="flat" cmpd="sng" algn="ctr">
                      <a:solidFill>
                        <a:srgbClr val="AEC3D6"/>
                      </a:solidFill>
                      <a:prstDash val="solid"/>
                      <a:round/>
                      <a:headEnd type="none" w="med" len="med"/>
                      <a:tailEnd type="none" w="med" len="med"/>
                    </a:lnR>
                    <a:lnT w="12700" cap="flat" cmpd="sng" algn="ctr">
                      <a:solidFill>
                        <a:srgbClr val="AEC3D6"/>
                      </a:solidFill>
                      <a:prstDash val="solid"/>
                      <a:round/>
                      <a:headEnd type="none" w="med" len="med"/>
                      <a:tailEnd type="none" w="med" len="med"/>
                    </a:lnT>
                    <a:lnB w="12700" cap="flat" cmpd="sng" algn="ctr">
                      <a:solidFill>
                        <a:srgbClr val="AEC3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000" dirty="0">
                          <a:solidFill>
                            <a:schemeClr val="tx1"/>
                          </a:solidFill>
                        </a:rPr>
                        <a:t>Découvrez le robot conversationnel d’Open AI : quelles sont ses forces et ses limites ? Comment en faire un allié pour votre travail universitaire, tout en évitant les risques de plagiat ?</a:t>
                      </a:r>
                    </a:p>
                  </a:txBody>
                  <a:tcPr>
                    <a:lnL w="12700" cap="flat" cmpd="sng" algn="ctr">
                      <a:solidFill>
                        <a:srgbClr val="AEC3D6"/>
                      </a:solidFill>
                      <a:prstDash val="solid"/>
                      <a:round/>
                      <a:headEnd type="none" w="med" len="med"/>
                      <a:tailEnd type="none" w="med" len="med"/>
                    </a:lnL>
                    <a:lnR w="12700" cap="flat" cmpd="sng" algn="ctr">
                      <a:solidFill>
                        <a:srgbClr val="AEC3D6"/>
                      </a:solidFill>
                      <a:prstDash val="solid"/>
                      <a:round/>
                      <a:headEnd type="none" w="med" len="med"/>
                      <a:tailEnd type="none" w="med" len="med"/>
                    </a:lnR>
                    <a:lnT w="12700" cap="flat" cmpd="sng" algn="ctr">
                      <a:solidFill>
                        <a:srgbClr val="AEC3D6"/>
                      </a:solidFill>
                      <a:prstDash val="solid"/>
                      <a:round/>
                      <a:headEnd type="none" w="med" len="med"/>
                      <a:tailEnd type="none" w="med" len="med"/>
                    </a:lnT>
                    <a:lnB w="12700" cap="flat" cmpd="sng" algn="ctr">
                      <a:solidFill>
                        <a:srgbClr val="AEC3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000" dirty="0">
                          <a:solidFill>
                            <a:schemeClr val="tx1"/>
                          </a:solidFill>
                        </a:rPr>
                        <a:t>présentiel, 13h-</a:t>
                      </a:r>
                      <a:r>
                        <a:rPr lang="fr-FR" sz="1000" dirty="0" err="1">
                          <a:solidFill>
                            <a:schemeClr val="tx1"/>
                          </a:solidFill>
                        </a:rPr>
                        <a:t>14h30</a:t>
                      </a:r>
                      <a:endParaRPr lang="fr-FR" sz="1000" dirty="0">
                        <a:solidFill>
                          <a:schemeClr val="tx1"/>
                        </a:solidFill>
                      </a:endParaRPr>
                    </a:p>
                  </a:txBody>
                  <a:tcPr>
                    <a:lnL w="12700" cap="flat" cmpd="sng" algn="ctr">
                      <a:solidFill>
                        <a:srgbClr val="AEC3D6"/>
                      </a:solidFill>
                      <a:prstDash val="solid"/>
                      <a:round/>
                      <a:headEnd type="none" w="med" len="med"/>
                      <a:tailEnd type="none" w="med" len="med"/>
                    </a:lnL>
                    <a:lnR w="12700" cap="flat" cmpd="sng" algn="ctr">
                      <a:solidFill>
                        <a:srgbClr val="AEC3D6"/>
                      </a:solidFill>
                      <a:prstDash val="solid"/>
                      <a:round/>
                      <a:headEnd type="none" w="med" len="med"/>
                      <a:tailEnd type="none" w="med" len="med"/>
                    </a:lnR>
                    <a:lnT w="12700" cap="flat" cmpd="sng" algn="ctr">
                      <a:solidFill>
                        <a:srgbClr val="AEC3D6"/>
                      </a:solidFill>
                      <a:prstDash val="solid"/>
                      <a:round/>
                      <a:headEnd type="none" w="med" len="med"/>
                      <a:tailEnd type="none" w="med" len="med"/>
                    </a:lnT>
                    <a:lnB w="12700" cap="flat" cmpd="sng" algn="ctr">
                      <a:solidFill>
                        <a:srgbClr val="AEC3D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7991021"/>
                  </a:ext>
                </a:extLst>
              </a:tr>
              <a:tr h="1005659">
                <a:tc>
                  <a:txBody>
                    <a:bodyPr/>
                    <a:lstStyle/>
                    <a:p>
                      <a:r>
                        <a:rPr lang="fr-FR" sz="1000" dirty="0">
                          <a:solidFill>
                            <a:schemeClr val="tx1"/>
                          </a:solidFill>
                        </a:rPr>
                        <a:t>Université Rennes 2</a:t>
                      </a:r>
                    </a:p>
                  </a:txBody>
                  <a:tcPr>
                    <a:lnL w="12700" cap="flat" cmpd="sng" algn="ctr">
                      <a:solidFill>
                        <a:srgbClr val="AEC3D6"/>
                      </a:solidFill>
                      <a:prstDash val="solid"/>
                      <a:round/>
                      <a:headEnd type="none" w="med" len="med"/>
                      <a:tailEnd type="none" w="med" len="med"/>
                    </a:lnL>
                    <a:lnR w="12700" cap="flat" cmpd="sng" algn="ctr">
                      <a:solidFill>
                        <a:srgbClr val="AEC3D6"/>
                      </a:solidFill>
                      <a:prstDash val="solid"/>
                      <a:round/>
                      <a:headEnd type="none" w="med" len="med"/>
                      <a:tailEnd type="none" w="med" len="med"/>
                    </a:lnR>
                    <a:lnT w="12700" cap="flat" cmpd="sng" algn="ctr">
                      <a:solidFill>
                        <a:srgbClr val="AEC3D6"/>
                      </a:solidFill>
                      <a:prstDash val="solid"/>
                      <a:round/>
                      <a:headEnd type="none" w="med" len="med"/>
                      <a:tailEnd type="none" w="med" len="med"/>
                    </a:lnT>
                    <a:lnB w="12700" cap="flat" cmpd="sng" algn="ctr">
                      <a:solidFill>
                        <a:srgbClr val="AEC3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000" i="1" dirty="0">
                          <a:solidFill>
                            <a:schemeClr val="tx1"/>
                          </a:solidFill>
                          <a:hlinkClick r:id="rId7"/>
                        </a:rPr>
                        <a:t>Utiliser l'Intelligence artificielle (IA) dans ses études </a:t>
                      </a:r>
                      <a:r>
                        <a:rPr lang="fr-FR" sz="1000" dirty="0">
                          <a:solidFill>
                            <a:schemeClr val="tx1"/>
                          </a:solidFill>
                        </a:rPr>
                        <a:t>(2024)</a:t>
                      </a:r>
                    </a:p>
                  </a:txBody>
                  <a:tcPr>
                    <a:lnL w="12700" cap="flat" cmpd="sng" algn="ctr">
                      <a:solidFill>
                        <a:srgbClr val="AEC3D6"/>
                      </a:solidFill>
                      <a:prstDash val="solid"/>
                      <a:round/>
                      <a:headEnd type="none" w="med" len="med"/>
                      <a:tailEnd type="none" w="med" len="med"/>
                    </a:lnL>
                    <a:lnR w="12700" cap="flat" cmpd="sng" algn="ctr">
                      <a:solidFill>
                        <a:srgbClr val="AEC3D6"/>
                      </a:solidFill>
                      <a:prstDash val="solid"/>
                      <a:round/>
                      <a:headEnd type="none" w="med" len="med"/>
                      <a:tailEnd type="none" w="med" len="med"/>
                    </a:lnR>
                    <a:lnT w="12700" cap="flat" cmpd="sng" algn="ctr">
                      <a:solidFill>
                        <a:srgbClr val="AEC3D6"/>
                      </a:solidFill>
                      <a:prstDash val="solid"/>
                      <a:round/>
                      <a:headEnd type="none" w="med" len="med"/>
                      <a:tailEnd type="none" w="med" len="med"/>
                    </a:lnT>
                    <a:lnB w="12700" cap="flat" cmpd="sng" algn="ctr">
                      <a:solidFill>
                        <a:srgbClr val="AEC3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000" dirty="0">
                          <a:solidFill>
                            <a:schemeClr val="tx1"/>
                          </a:solidFill>
                        </a:rPr>
                        <a:t>Vous voulez apprendre à utiliser une intelligence artificielle, avoir des résultats pertinents et varier les outils durant vos études ?</a:t>
                      </a:r>
                    </a:p>
                    <a:p>
                      <a:r>
                        <a:rPr lang="fr-FR" sz="1000" dirty="0">
                          <a:solidFill>
                            <a:schemeClr val="tx1"/>
                          </a:solidFill>
                        </a:rPr>
                        <a:t>Aujourd'hui, avec le développement des IA, il est nécessaire de les comprendre afin de pouvoir les utiliser au mieux dans son quotidien universitaire. Cet atelier vous permettra d'en apprendre plus, de vous initier au </a:t>
                      </a:r>
                      <a:r>
                        <a:rPr lang="fr-FR" sz="1000" dirty="0" err="1">
                          <a:solidFill>
                            <a:schemeClr val="tx1"/>
                          </a:solidFill>
                        </a:rPr>
                        <a:t>prompting</a:t>
                      </a:r>
                      <a:r>
                        <a:rPr lang="fr-FR" sz="1000" dirty="0">
                          <a:solidFill>
                            <a:schemeClr val="tx1"/>
                          </a:solidFill>
                        </a:rPr>
                        <a:t> et à la recherche avec des IA (ChatGPT, Gemini, Perplexity, ...).</a:t>
                      </a:r>
                    </a:p>
                  </a:txBody>
                  <a:tcPr>
                    <a:lnL w="12700" cap="flat" cmpd="sng" algn="ctr">
                      <a:solidFill>
                        <a:srgbClr val="AEC3D6"/>
                      </a:solidFill>
                      <a:prstDash val="solid"/>
                      <a:round/>
                      <a:headEnd type="none" w="med" len="med"/>
                      <a:tailEnd type="none" w="med" len="med"/>
                    </a:lnL>
                    <a:lnR w="12700" cap="flat" cmpd="sng" algn="ctr">
                      <a:solidFill>
                        <a:srgbClr val="AEC3D6"/>
                      </a:solidFill>
                      <a:prstDash val="solid"/>
                      <a:round/>
                      <a:headEnd type="none" w="med" len="med"/>
                      <a:tailEnd type="none" w="med" len="med"/>
                    </a:lnR>
                    <a:lnT w="12700" cap="flat" cmpd="sng" algn="ctr">
                      <a:solidFill>
                        <a:srgbClr val="AEC3D6"/>
                      </a:solidFill>
                      <a:prstDash val="solid"/>
                      <a:round/>
                      <a:headEnd type="none" w="med" len="med"/>
                      <a:tailEnd type="none" w="med" len="med"/>
                    </a:lnT>
                    <a:lnB w="12700" cap="flat" cmpd="sng" algn="ctr">
                      <a:solidFill>
                        <a:srgbClr val="AEC3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000" dirty="0">
                          <a:solidFill>
                            <a:schemeClr val="tx1"/>
                          </a:solidFill>
                        </a:rPr>
                        <a:t>à distance,</a:t>
                      </a:r>
                      <a:br>
                        <a:rPr lang="fr-FR" sz="1000" dirty="0">
                          <a:solidFill>
                            <a:schemeClr val="tx1"/>
                          </a:solidFill>
                        </a:rPr>
                      </a:br>
                      <a:r>
                        <a:rPr lang="fr-FR" sz="1000" dirty="0" err="1">
                          <a:solidFill>
                            <a:schemeClr val="tx1"/>
                          </a:solidFill>
                        </a:rPr>
                        <a:t>12h45-13h45</a:t>
                      </a:r>
                      <a:endParaRPr lang="fr-FR" sz="1000" dirty="0">
                        <a:solidFill>
                          <a:schemeClr val="tx1"/>
                        </a:solidFill>
                      </a:endParaRPr>
                    </a:p>
                  </a:txBody>
                  <a:tcPr>
                    <a:lnL w="12700" cap="flat" cmpd="sng" algn="ctr">
                      <a:solidFill>
                        <a:srgbClr val="AEC3D6"/>
                      </a:solidFill>
                      <a:prstDash val="solid"/>
                      <a:round/>
                      <a:headEnd type="none" w="med" len="med"/>
                      <a:tailEnd type="none" w="med" len="med"/>
                    </a:lnL>
                    <a:lnR w="12700" cap="flat" cmpd="sng" algn="ctr">
                      <a:solidFill>
                        <a:srgbClr val="AEC3D6"/>
                      </a:solidFill>
                      <a:prstDash val="solid"/>
                      <a:round/>
                      <a:headEnd type="none" w="med" len="med"/>
                      <a:tailEnd type="none" w="med" len="med"/>
                    </a:lnR>
                    <a:lnT w="12700" cap="flat" cmpd="sng" algn="ctr">
                      <a:solidFill>
                        <a:srgbClr val="AEC3D6"/>
                      </a:solidFill>
                      <a:prstDash val="solid"/>
                      <a:round/>
                      <a:headEnd type="none" w="med" len="med"/>
                      <a:tailEnd type="none" w="med" len="med"/>
                    </a:lnT>
                    <a:lnB w="12700" cap="flat" cmpd="sng" algn="ctr">
                      <a:solidFill>
                        <a:srgbClr val="AEC3D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9177192"/>
                  </a:ext>
                </a:extLst>
              </a:tr>
            </a:tbl>
          </a:graphicData>
        </a:graphic>
      </p:graphicFrame>
      <p:sp>
        <p:nvSpPr>
          <p:cNvPr id="5" name="ZoneTexte 4">
            <a:extLst>
              <a:ext uri="{FF2B5EF4-FFF2-40B4-BE49-F238E27FC236}">
                <a16:creationId xmlns:a16="http://schemas.microsoft.com/office/drawing/2014/main" id="{16E3D53D-B43B-5F3E-B8B2-764BB251B5C3}"/>
              </a:ext>
            </a:extLst>
          </p:cNvPr>
          <p:cNvSpPr txBox="1"/>
          <p:nvPr/>
        </p:nvSpPr>
        <p:spPr>
          <a:xfrm>
            <a:off x="224971" y="1477109"/>
            <a:ext cx="6096000" cy="369332"/>
          </a:xfrm>
          <a:prstGeom prst="rect">
            <a:avLst/>
          </a:prstGeom>
          <a:noFill/>
        </p:spPr>
        <p:txBody>
          <a:bodyPr wrap="square">
            <a:spAutoFit/>
          </a:bodyPr>
          <a:lstStyle/>
          <a:p>
            <a:r>
              <a:rPr lang="fr-FR" sz="1800" b="0" dirty="0">
                <a:solidFill>
                  <a:schemeClr val="tx1"/>
                </a:solidFill>
                <a:ea typeface="+mn-ea"/>
                <a:cs typeface="+mn-cs"/>
              </a:rPr>
              <a:t>exemples d’ateliers sur le sujet (Fr, en BU)</a:t>
            </a:r>
            <a:endParaRPr lang="fr-FR" dirty="0"/>
          </a:p>
        </p:txBody>
      </p:sp>
      <p:sp>
        <p:nvSpPr>
          <p:cNvPr id="2" name="Titre 1">
            <a:extLst>
              <a:ext uri="{FF2B5EF4-FFF2-40B4-BE49-F238E27FC236}">
                <a16:creationId xmlns:a16="http://schemas.microsoft.com/office/drawing/2014/main" id="{14018129-75C5-6404-B144-3924534678B5}"/>
              </a:ext>
            </a:extLst>
          </p:cNvPr>
          <p:cNvSpPr>
            <a:spLocks noGrp="1"/>
          </p:cNvSpPr>
          <p:nvPr>
            <p:ph type="title"/>
          </p:nvPr>
        </p:nvSpPr>
        <p:spPr>
          <a:xfrm>
            <a:off x="685801" y="609601"/>
            <a:ext cx="10131425" cy="867508"/>
          </a:xfrm>
        </p:spPr>
        <p:txBody>
          <a:bodyPr/>
          <a:lstStyle/>
          <a:p>
            <a:r>
              <a:rPr lang="fr-FR" dirty="0">
                <a:solidFill>
                  <a:srgbClr val="AEC3D6"/>
                </a:solidFill>
                <a:latin typeface="+mn-lt"/>
              </a:rPr>
              <a:t>L’IA en formation des usagers</a:t>
            </a:r>
          </a:p>
        </p:txBody>
      </p:sp>
    </p:spTree>
    <p:extLst>
      <p:ext uri="{BB962C8B-B14F-4D97-AF65-F5344CB8AC3E}">
        <p14:creationId xmlns:p14="http://schemas.microsoft.com/office/powerpoint/2010/main" val="20384290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AD6126D-D50F-9C0F-1300-2C47FF9C8CFD}"/>
              </a:ext>
            </a:extLst>
          </p:cNvPr>
          <p:cNvSpPr>
            <a:spLocks noGrp="1"/>
          </p:cNvSpPr>
          <p:nvPr>
            <p:ph idx="1"/>
          </p:nvPr>
        </p:nvSpPr>
        <p:spPr>
          <a:xfrm>
            <a:off x="685801" y="1735015"/>
            <a:ext cx="10131425" cy="4630616"/>
          </a:xfrm>
        </p:spPr>
        <p:txBody>
          <a:bodyPr/>
          <a:lstStyle/>
          <a:p>
            <a:pPr marL="0" indent="0">
              <a:buNone/>
            </a:pPr>
            <a:r>
              <a:rPr lang="fr-FR" dirty="0"/>
              <a:t>IA génératives textuelles</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12" name="ZoneTexte 11">
            <a:extLst>
              <a:ext uri="{FF2B5EF4-FFF2-40B4-BE49-F238E27FC236}">
                <a16:creationId xmlns:a16="http://schemas.microsoft.com/office/drawing/2014/main" id="{4FF6314F-5529-21ED-F405-6B462FD5B376}"/>
              </a:ext>
            </a:extLst>
          </p:cNvPr>
          <p:cNvSpPr txBox="1"/>
          <p:nvPr/>
        </p:nvSpPr>
        <p:spPr>
          <a:xfrm>
            <a:off x="7829918" y="4108854"/>
            <a:ext cx="2623231" cy="523220"/>
          </a:xfrm>
          <a:prstGeom prst="rect">
            <a:avLst/>
          </a:prstGeom>
          <a:noFill/>
        </p:spPr>
        <p:txBody>
          <a:bodyPr wrap="square">
            <a:spAutoFit/>
          </a:bodyPr>
          <a:lstStyle/>
          <a:p>
            <a:r>
              <a:rPr lang="fr-FR" sz="1400" dirty="0">
                <a:hlinkClick r:id="rId3"/>
              </a:rPr>
              <a:t>https://claude.ai/</a:t>
            </a:r>
            <a:endParaRPr lang="fr-FR" sz="1400" dirty="0"/>
          </a:p>
          <a:p>
            <a:r>
              <a:rPr lang="fr-FR" sz="1400" dirty="0"/>
              <a:t>(Anthropic) </a:t>
            </a:r>
          </a:p>
        </p:txBody>
      </p:sp>
      <p:sp>
        <p:nvSpPr>
          <p:cNvPr id="14" name="ZoneTexte 13">
            <a:extLst>
              <a:ext uri="{FF2B5EF4-FFF2-40B4-BE49-F238E27FC236}">
                <a16:creationId xmlns:a16="http://schemas.microsoft.com/office/drawing/2014/main" id="{3C988329-9B29-9CF8-E033-DFC3DE2B39C8}"/>
              </a:ext>
            </a:extLst>
          </p:cNvPr>
          <p:cNvSpPr txBox="1"/>
          <p:nvPr/>
        </p:nvSpPr>
        <p:spPr>
          <a:xfrm>
            <a:off x="3155406" y="4100831"/>
            <a:ext cx="2030128" cy="1384995"/>
          </a:xfrm>
          <a:prstGeom prst="rect">
            <a:avLst/>
          </a:prstGeom>
          <a:noFill/>
        </p:spPr>
        <p:txBody>
          <a:bodyPr wrap="square">
            <a:spAutoFit/>
          </a:bodyPr>
          <a:lstStyle/>
          <a:p>
            <a:r>
              <a:rPr lang="fr-FR" sz="1400" dirty="0">
                <a:hlinkClick r:id="rId4"/>
              </a:rPr>
              <a:t>https://www.bing.com/</a:t>
            </a:r>
            <a:r>
              <a:rPr lang="fr-FR" sz="1400" dirty="0"/>
              <a:t> </a:t>
            </a:r>
          </a:p>
          <a:p>
            <a:r>
              <a:rPr lang="fr-FR" sz="1400" dirty="0"/>
              <a:t>ou </a:t>
            </a:r>
            <a:r>
              <a:rPr lang="fr-FR" sz="1400" dirty="0">
                <a:hlinkClick r:id="rId5"/>
              </a:rPr>
              <a:t>https://copilot.microsoft.com/</a:t>
            </a:r>
            <a:endParaRPr lang="fr-FR" sz="1400" dirty="0"/>
          </a:p>
          <a:p>
            <a:r>
              <a:rPr lang="fr-FR" sz="1400" dirty="0"/>
              <a:t>ou Microsoft 365</a:t>
            </a:r>
          </a:p>
          <a:p>
            <a:r>
              <a:rPr lang="fr-FR" sz="1400" dirty="0"/>
              <a:t>(Microsoft, sur </a:t>
            </a:r>
            <a:r>
              <a:rPr lang="fr-FR" sz="1400" dirty="0" err="1"/>
              <a:t>GPT</a:t>
            </a:r>
            <a:r>
              <a:rPr lang="fr-FR" sz="1400" dirty="0"/>
              <a:t>)</a:t>
            </a:r>
          </a:p>
        </p:txBody>
      </p:sp>
      <p:sp>
        <p:nvSpPr>
          <p:cNvPr id="16" name="ZoneTexte 15">
            <a:extLst>
              <a:ext uri="{FF2B5EF4-FFF2-40B4-BE49-F238E27FC236}">
                <a16:creationId xmlns:a16="http://schemas.microsoft.com/office/drawing/2014/main" id="{6014D3A1-7A8B-A88D-189E-517077D7BFA7}"/>
              </a:ext>
            </a:extLst>
          </p:cNvPr>
          <p:cNvSpPr txBox="1"/>
          <p:nvPr/>
        </p:nvSpPr>
        <p:spPr>
          <a:xfrm>
            <a:off x="1025605" y="4108854"/>
            <a:ext cx="1905000" cy="738664"/>
          </a:xfrm>
          <a:prstGeom prst="rect">
            <a:avLst/>
          </a:prstGeom>
          <a:noFill/>
        </p:spPr>
        <p:txBody>
          <a:bodyPr wrap="square">
            <a:spAutoFit/>
          </a:bodyPr>
          <a:lstStyle/>
          <a:p>
            <a:r>
              <a:rPr lang="fr-FR" sz="1400" dirty="0">
                <a:hlinkClick r:id="rId6"/>
              </a:rPr>
              <a:t>https://chatgpt.com/</a:t>
            </a:r>
            <a:r>
              <a:rPr lang="fr-FR" sz="1400" dirty="0"/>
              <a:t> </a:t>
            </a:r>
          </a:p>
          <a:p>
            <a:r>
              <a:rPr lang="fr-FR" sz="1400" dirty="0"/>
              <a:t>(OpenAI)</a:t>
            </a:r>
          </a:p>
          <a:p>
            <a:endParaRPr lang="fr-FR" sz="1400" dirty="0"/>
          </a:p>
        </p:txBody>
      </p:sp>
      <p:sp>
        <p:nvSpPr>
          <p:cNvPr id="18" name="ZoneTexte 17">
            <a:extLst>
              <a:ext uri="{FF2B5EF4-FFF2-40B4-BE49-F238E27FC236}">
                <a16:creationId xmlns:a16="http://schemas.microsoft.com/office/drawing/2014/main" id="{95B3AC54-1451-15D5-FA8F-5FD091725B41}"/>
              </a:ext>
            </a:extLst>
          </p:cNvPr>
          <p:cNvSpPr txBox="1"/>
          <p:nvPr/>
        </p:nvSpPr>
        <p:spPr>
          <a:xfrm>
            <a:off x="9979729" y="4085492"/>
            <a:ext cx="2354602" cy="738664"/>
          </a:xfrm>
          <a:prstGeom prst="rect">
            <a:avLst/>
          </a:prstGeom>
          <a:noFill/>
        </p:spPr>
        <p:txBody>
          <a:bodyPr wrap="square">
            <a:spAutoFit/>
          </a:bodyPr>
          <a:lstStyle/>
          <a:p>
            <a:r>
              <a:rPr lang="fr-FR" sz="1400" dirty="0">
                <a:hlinkClick r:id="rId7"/>
              </a:rPr>
              <a:t>https://chat.mistral.ai</a:t>
            </a:r>
            <a:endParaRPr lang="fr-FR" sz="1400" dirty="0"/>
          </a:p>
          <a:p>
            <a:r>
              <a:rPr lang="fr-FR" sz="1400" dirty="0"/>
              <a:t>(Mistral)</a:t>
            </a:r>
          </a:p>
          <a:p>
            <a:endParaRPr lang="fr-FR" sz="1400" dirty="0"/>
          </a:p>
        </p:txBody>
      </p:sp>
      <p:pic>
        <p:nvPicPr>
          <p:cNvPr id="21" name="Image 20">
            <a:extLst>
              <a:ext uri="{FF2B5EF4-FFF2-40B4-BE49-F238E27FC236}">
                <a16:creationId xmlns:a16="http://schemas.microsoft.com/office/drawing/2014/main" id="{4E2DE303-541A-2A41-003F-61620702A00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85847" y="2485169"/>
            <a:ext cx="1555181" cy="1555181"/>
          </a:xfrm>
          <a:prstGeom prst="rect">
            <a:avLst/>
          </a:prstGeom>
        </p:spPr>
      </p:pic>
      <p:pic>
        <p:nvPicPr>
          <p:cNvPr id="23" name="Image 22" descr="Une image contenant lune, objet astronomique, croissant, créativité&#10;&#10;Description générée automatiquement">
            <a:extLst>
              <a:ext uri="{FF2B5EF4-FFF2-40B4-BE49-F238E27FC236}">
                <a16:creationId xmlns:a16="http://schemas.microsoft.com/office/drawing/2014/main" id="{95024804-B678-53BE-38F0-7BB4EC1E6BD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577678" y="2527844"/>
            <a:ext cx="1548856" cy="1548856"/>
          </a:xfrm>
          <a:prstGeom prst="rect">
            <a:avLst/>
          </a:prstGeom>
        </p:spPr>
      </p:pic>
      <p:pic>
        <p:nvPicPr>
          <p:cNvPr id="24" name="Image 23">
            <a:extLst>
              <a:ext uri="{FF2B5EF4-FFF2-40B4-BE49-F238E27FC236}">
                <a16:creationId xmlns:a16="http://schemas.microsoft.com/office/drawing/2014/main" id="{B097D689-A568-D4DA-0747-4F8C172072F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331763" y="2489744"/>
            <a:ext cx="1548856" cy="1548856"/>
          </a:xfrm>
          <a:prstGeom prst="rect">
            <a:avLst/>
          </a:prstGeom>
        </p:spPr>
      </p:pic>
      <p:pic>
        <p:nvPicPr>
          <p:cNvPr id="26" name="Image 25" descr="Une image contenant conception, Graphique, art, illustration&#10;&#10;Description générée automatiquement">
            <a:extLst>
              <a:ext uri="{FF2B5EF4-FFF2-40B4-BE49-F238E27FC236}">
                <a16:creationId xmlns:a16="http://schemas.microsoft.com/office/drawing/2014/main" id="{3E8698EA-6449-3A1E-4946-A804FA7408C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829918" y="2527844"/>
            <a:ext cx="1548856" cy="1548856"/>
          </a:xfrm>
          <a:prstGeom prst="rect">
            <a:avLst/>
          </a:prstGeom>
        </p:spPr>
      </p:pic>
      <p:pic>
        <p:nvPicPr>
          <p:cNvPr id="27" name="Image 26">
            <a:extLst>
              <a:ext uri="{FF2B5EF4-FFF2-40B4-BE49-F238E27FC236}">
                <a16:creationId xmlns:a16="http://schemas.microsoft.com/office/drawing/2014/main" id="{A38ABDB8-4B99-43F7-EABD-0D5496245E9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069508" y="2527844"/>
            <a:ext cx="1548856" cy="1548856"/>
          </a:xfrm>
          <a:prstGeom prst="rect">
            <a:avLst/>
          </a:prstGeom>
        </p:spPr>
      </p:pic>
      <p:sp>
        <p:nvSpPr>
          <p:cNvPr id="29" name="ZoneTexte 28">
            <a:extLst>
              <a:ext uri="{FF2B5EF4-FFF2-40B4-BE49-F238E27FC236}">
                <a16:creationId xmlns:a16="http://schemas.microsoft.com/office/drawing/2014/main" id="{5A546744-1CE0-D046-72EF-F5E4C9EC79F8}"/>
              </a:ext>
            </a:extLst>
          </p:cNvPr>
          <p:cNvSpPr txBox="1"/>
          <p:nvPr/>
        </p:nvSpPr>
        <p:spPr>
          <a:xfrm>
            <a:off x="5423444" y="4108854"/>
            <a:ext cx="2354603" cy="523220"/>
          </a:xfrm>
          <a:prstGeom prst="rect">
            <a:avLst/>
          </a:prstGeom>
          <a:noFill/>
        </p:spPr>
        <p:txBody>
          <a:bodyPr wrap="square">
            <a:spAutoFit/>
          </a:bodyPr>
          <a:lstStyle/>
          <a:p>
            <a:r>
              <a:rPr lang="fr-FR" sz="1400" dirty="0">
                <a:hlinkClick r:id="rId13"/>
              </a:rPr>
              <a:t>https://gemini.google.com</a:t>
            </a:r>
            <a:endParaRPr lang="fr-FR" sz="1400" dirty="0"/>
          </a:p>
          <a:p>
            <a:r>
              <a:rPr lang="fr-FR" sz="1400" dirty="0"/>
              <a:t>(Google)</a:t>
            </a:r>
          </a:p>
        </p:txBody>
      </p:sp>
    </p:spTree>
    <p:extLst>
      <p:ext uri="{BB962C8B-B14F-4D97-AF65-F5344CB8AC3E}">
        <p14:creationId xmlns:p14="http://schemas.microsoft.com/office/powerpoint/2010/main" val="25225638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AD6126D-D50F-9C0F-1300-2C47FF9C8CFD}"/>
              </a:ext>
            </a:extLst>
          </p:cNvPr>
          <p:cNvSpPr>
            <a:spLocks noGrp="1"/>
          </p:cNvSpPr>
          <p:nvPr>
            <p:ph idx="1"/>
          </p:nvPr>
        </p:nvSpPr>
        <p:spPr>
          <a:xfrm>
            <a:off x="685801" y="1735015"/>
            <a:ext cx="10131425" cy="4630616"/>
          </a:xfrm>
        </p:spPr>
        <p:txBody>
          <a:bodyPr/>
          <a:lstStyle/>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18" name="ZoneTexte 17">
            <a:extLst>
              <a:ext uri="{FF2B5EF4-FFF2-40B4-BE49-F238E27FC236}">
                <a16:creationId xmlns:a16="http://schemas.microsoft.com/office/drawing/2014/main" id="{95B3AC54-1451-15D5-FA8F-5FD091725B41}"/>
              </a:ext>
            </a:extLst>
          </p:cNvPr>
          <p:cNvSpPr txBox="1"/>
          <p:nvPr/>
        </p:nvSpPr>
        <p:spPr>
          <a:xfrm>
            <a:off x="6751132" y="4608712"/>
            <a:ext cx="4066094" cy="738664"/>
          </a:xfrm>
          <a:prstGeom prst="rect">
            <a:avLst/>
          </a:prstGeom>
          <a:noFill/>
        </p:spPr>
        <p:txBody>
          <a:bodyPr wrap="square">
            <a:spAutoFit/>
          </a:bodyPr>
          <a:lstStyle/>
          <a:p>
            <a:r>
              <a:rPr lang="fr-FR" sz="1400" dirty="0">
                <a:hlinkClick r:id="rId3"/>
              </a:rPr>
              <a:t>https://duckduckgo.com/?q=DuckDuckGo+AI+Chat&amp;ia=chat&amp;duckai=1</a:t>
            </a:r>
            <a:r>
              <a:rPr lang="fr-FR" sz="1400" dirty="0"/>
              <a:t> (</a:t>
            </a:r>
            <a:r>
              <a:rPr lang="fr-FR" sz="1400" dirty="0" err="1"/>
              <a:t>DuckDuckGo</a:t>
            </a:r>
            <a:r>
              <a:rPr lang="fr-FR" sz="1400" dirty="0"/>
              <a:t>)</a:t>
            </a:r>
          </a:p>
          <a:p>
            <a:endParaRPr lang="fr-FR" sz="1400" dirty="0"/>
          </a:p>
        </p:txBody>
      </p:sp>
      <p:pic>
        <p:nvPicPr>
          <p:cNvPr id="3" name="Image 2">
            <a:extLst>
              <a:ext uri="{FF2B5EF4-FFF2-40B4-BE49-F238E27FC236}">
                <a16:creationId xmlns:a16="http://schemas.microsoft.com/office/drawing/2014/main" id="{4AF47569-CC92-CA86-3BD8-9BDA31CDDAE7}"/>
              </a:ext>
            </a:extLst>
          </p:cNvPr>
          <p:cNvPicPr>
            <a:picLocks noChangeAspect="1"/>
          </p:cNvPicPr>
          <p:nvPr/>
        </p:nvPicPr>
        <p:blipFill>
          <a:blip r:embed="rId4"/>
          <a:stretch>
            <a:fillRect/>
          </a:stretch>
        </p:blipFill>
        <p:spPr>
          <a:xfrm>
            <a:off x="1903281" y="3330662"/>
            <a:ext cx="2779176" cy="1124162"/>
          </a:xfrm>
          <a:prstGeom prst="rect">
            <a:avLst/>
          </a:prstGeom>
        </p:spPr>
      </p:pic>
      <p:sp>
        <p:nvSpPr>
          <p:cNvPr id="5" name="ZoneTexte 4">
            <a:extLst>
              <a:ext uri="{FF2B5EF4-FFF2-40B4-BE49-F238E27FC236}">
                <a16:creationId xmlns:a16="http://schemas.microsoft.com/office/drawing/2014/main" id="{31B6D45F-2AF6-9442-032F-67A2B79E2BA4}"/>
              </a:ext>
            </a:extLst>
          </p:cNvPr>
          <p:cNvSpPr txBox="1"/>
          <p:nvPr/>
        </p:nvSpPr>
        <p:spPr>
          <a:xfrm>
            <a:off x="856452" y="3477243"/>
            <a:ext cx="518322" cy="830997"/>
          </a:xfrm>
          <a:prstGeom prst="rect">
            <a:avLst/>
          </a:prstGeom>
          <a:noFill/>
        </p:spPr>
        <p:txBody>
          <a:bodyPr wrap="square" rtlCol="0">
            <a:spAutoFit/>
          </a:bodyPr>
          <a:lstStyle/>
          <a:p>
            <a:r>
              <a:rPr lang="fr-FR" sz="4800" dirty="0"/>
              <a:t>+</a:t>
            </a:r>
          </a:p>
        </p:txBody>
      </p:sp>
      <p:sp>
        <p:nvSpPr>
          <p:cNvPr id="7" name="ZoneTexte 6">
            <a:extLst>
              <a:ext uri="{FF2B5EF4-FFF2-40B4-BE49-F238E27FC236}">
                <a16:creationId xmlns:a16="http://schemas.microsoft.com/office/drawing/2014/main" id="{65C0D813-51BF-1EFB-0C43-7EA569A82F89}"/>
              </a:ext>
            </a:extLst>
          </p:cNvPr>
          <p:cNvSpPr txBox="1"/>
          <p:nvPr/>
        </p:nvSpPr>
        <p:spPr>
          <a:xfrm>
            <a:off x="1885325" y="4454823"/>
            <a:ext cx="2030128" cy="307777"/>
          </a:xfrm>
          <a:prstGeom prst="rect">
            <a:avLst/>
          </a:prstGeom>
          <a:noFill/>
        </p:spPr>
        <p:txBody>
          <a:bodyPr wrap="square">
            <a:spAutoFit/>
          </a:bodyPr>
          <a:lstStyle/>
          <a:p>
            <a:r>
              <a:rPr lang="fr-FR" sz="1400" dirty="0">
                <a:hlinkClick r:id="rId5"/>
              </a:rPr>
              <a:t>https://poe.com</a:t>
            </a:r>
            <a:r>
              <a:rPr lang="fr-FR" sz="1400" dirty="0"/>
              <a:t> </a:t>
            </a:r>
          </a:p>
        </p:txBody>
      </p:sp>
      <p:pic>
        <p:nvPicPr>
          <p:cNvPr id="6" name="Graphique 5">
            <a:extLst>
              <a:ext uri="{FF2B5EF4-FFF2-40B4-BE49-F238E27FC236}">
                <a16:creationId xmlns:a16="http://schemas.microsoft.com/office/drawing/2014/main" id="{FA00DC3E-D565-6578-B880-F521F9B38E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62474" y="3330661"/>
            <a:ext cx="1397607" cy="1124162"/>
          </a:xfrm>
          <a:prstGeom prst="rect">
            <a:avLst/>
          </a:prstGeom>
        </p:spPr>
      </p:pic>
    </p:spTree>
    <p:extLst>
      <p:ext uri="{BB962C8B-B14F-4D97-AF65-F5344CB8AC3E}">
        <p14:creationId xmlns:p14="http://schemas.microsoft.com/office/powerpoint/2010/main" val="26600484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B163D77-746C-5445-DBAE-19FA7298C535}"/>
              </a:ext>
            </a:extLst>
          </p:cNvPr>
          <p:cNvPicPr>
            <a:picLocks noChangeAspect="1"/>
          </p:cNvPicPr>
          <p:nvPr/>
        </p:nvPicPr>
        <p:blipFill>
          <a:blip r:embed="rId3"/>
          <a:stretch>
            <a:fillRect/>
          </a:stretch>
        </p:blipFill>
        <p:spPr>
          <a:xfrm>
            <a:off x="1408096" y="376199"/>
            <a:ext cx="9375807" cy="6103856"/>
          </a:xfrm>
          <a:prstGeom prst="rect">
            <a:avLst/>
          </a:prstGeom>
        </p:spPr>
      </p:pic>
      <p:sp>
        <p:nvSpPr>
          <p:cNvPr id="7" name="ZoneTexte 6">
            <a:extLst>
              <a:ext uri="{FF2B5EF4-FFF2-40B4-BE49-F238E27FC236}">
                <a16:creationId xmlns:a16="http://schemas.microsoft.com/office/drawing/2014/main" id="{330CA36B-495B-F330-6C27-F51274B10F1E}"/>
              </a:ext>
            </a:extLst>
          </p:cNvPr>
          <p:cNvSpPr txBox="1"/>
          <p:nvPr/>
        </p:nvSpPr>
        <p:spPr>
          <a:xfrm>
            <a:off x="4736952" y="6480055"/>
            <a:ext cx="3212951" cy="377945"/>
          </a:xfrm>
          <a:prstGeom prst="rect">
            <a:avLst/>
          </a:prstGeom>
          <a:noFill/>
        </p:spPr>
        <p:txBody>
          <a:bodyPr wrap="square">
            <a:spAutoFit/>
          </a:bodyPr>
          <a:lstStyle/>
          <a:p>
            <a:pPr algn="ctr"/>
            <a:r>
              <a:rPr lang="fr-FR" dirty="0">
                <a:hlinkClick r:id="rId4"/>
              </a:rPr>
              <a:t>https://comparia.beta.gouv.fr/</a:t>
            </a:r>
            <a:r>
              <a:rPr lang="fr-FR" dirty="0"/>
              <a:t> </a:t>
            </a:r>
          </a:p>
        </p:txBody>
      </p:sp>
    </p:spTree>
    <p:extLst>
      <p:ext uri="{BB962C8B-B14F-4D97-AF65-F5344CB8AC3E}">
        <p14:creationId xmlns:p14="http://schemas.microsoft.com/office/powerpoint/2010/main" val="37352568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7702FE7-7C9E-25E5-4E3B-142CF15A4859}"/>
              </a:ext>
            </a:extLst>
          </p:cNvPr>
          <p:cNvSpPr>
            <a:spLocks noGrp="1"/>
          </p:cNvSpPr>
          <p:nvPr>
            <p:ph type="title"/>
          </p:nvPr>
        </p:nvSpPr>
        <p:spPr>
          <a:xfrm>
            <a:off x="792679" y="609601"/>
            <a:ext cx="10131425" cy="867508"/>
          </a:xfrm>
          <a:solidFill>
            <a:schemeClr val="accent6"/>
          </a:solidFill>
        </p:spPr>
        <p:txBody>
          <a:bodyPr/>
          <a:lstStyle/>
          <a:p>
            <a:r>
              <a:rPr lang="fr-FR" dirty="0">
                <a:solidFill>
                  <a:schemeClr val="tx1"/>
                </a:solidFill>
              </a:rPr>
              <a:t>Nouveautés été 2024</a:t>
            </a:r>
          </a:p>
        </p:txBody>
      </p:sp>
      <p:sp>
        <p:nvSpPr>
          <p:cNvPr id="5" name="Espace réservé du contenu 4">
            <a:extLst>
              <a:ext uri="{FF2B5EF4-FFF2-40B4-BE49-F238E27FC236}">
                <a16:creationId xmlns:a16="http://schemas.microsoft.com/office/drawing/2014/main" id="{4C7C9082-3D13-328C-BD68-71DCA7832D68}"/>
              </a:ext>
            </a:extLst>
          </p:cNvPr>
          <p:cNvSpPr>
            <a:spLocks noGrp="1"/>
          </p:cNvSpPr>
          <p:nvPr>
            <p:ph idx="1"/>
          </p:nvPr>
        </p:nvSpPr>
        <p:spPr>
          <a:xfrm>
            <a:off x="6838002" y="5791198"/>
            <a:ext cx="4214444" cy="562708"/>
          </a:xfrm>
        </p:spPr>
        <p:txBody>
          <a:bodyPr>
            <a:normAutofit/>
          </a:bodyPr>
          <a:lstStyle/>
          <a:p>
            <a:pPr marL="0" indent="0">
              <a:buNone/>
            </a:pPr>
            <a:r>
              <a:rPr lang="fr-FR" dirty="0"/>
              <a:t>+ plus besoin de numéro de téléphone</a:t>
            </a:r>
          </a:p>
        </p:txBody>
      </p:sp>
      <p:pic>
        <p:nvPicPr>
          <p:cNvPr id="3" name="Image 2">
            <a:extLst>
              <a:ext uri="{FF2B5EF4-FFF2-40B4-BE49-F238E27FC236}">
                <a16:creationId xmlns:a16="http://schemas.microsoft.com/office/drawing/2014/main" id="{1ADD33FA-8667-236B-7E92-43865897E94F}"/>
              </a:ext>
            </a:extLst>
          </p:cNvPr>
          <p:cNvPicPr>
            <a:picLocks noChangeAspect="1"/>
          </p:cNvPicPr>
          <p:nvPr/>
        </p:nvPicPr>
        <p:blipFill>
          <a:blip r:embed="rId3"/>
          <a:srcRect t="23538"/>
          <a:stretch/>
        </p:blipFill>
        <p:spPr>
          <a:xfrm>
            <a:off x="6006301" y="2126441"/>
            <a:ext cx="6040019" cy="3659776"/>
          </a:xfrm>
          <a:prstGeom prst="rect">
            <a:avLst/>
          </a:prstGeom>
        </p:spPr>
      </p:pic>
      <p:pic>
        <p:nvPicPr>
          <p:cNvPr id="6" name="Image 5">
            <a:extLst>
              <a:ext uri="{FF2B5EF4-FFF2-40B4-BE49-F238E27FC236}">
                <a16:creationId xmlns:a16="http://schemas.microsoft.com/office/drawing/2014/main" id="{9950A6AA-C55F-1C60-6A9D-E32ACFA1CF47}"/>
              </a:ext>
            </a:extLst>
          </p:cNvPr>
          <p:cNvPicPr>
            <a:picLocks noChangeAspect="1"/>
          </p:cNvPicPr>
          <p:nvPr/>
        </p:nvPicPr>
        <p:blipFill>
          <a:blip r:embed="rId4"/>
          <a:stretch>
            <a:fillRect/>
          </a:stretch>
        </p:blipFill>
        <p:spPr>
          <a:xfrm>
            <a:off x="1559788" y="3006349"/>
            <a:ext cx="4298603" cy="3614829"/>
          </a:xfrm>
          <a:prstGeom prst="rect">
            <a:avLst/>
          </a:prstGeom>
        </p:spPr>
      </p:pic>
      <p:pic>
        <p:nvPicPr>
          <p:cNvPr id="8" name="Image 7">
            <a:extLst>
              <a:ext uri="{FF2B5EF4-FFF2-40B4-BE49-F238E27FC236}">
                <a16:creationId xmlns:a16="http://schemas.microsoft.com/office/drawing/2014/main" id="{79375E1A-729F-A66F-0493-F4EF7987B841}"/>
              </a:ext>
            </a:extLst>
          </p:cNvPr>
          <p:cNvPicPr>
            <a:picLocks noChangeAspect="1"/>
          </p:cNvPicPr>
          <p:nvPr/>
        </p:nvPicPr>
        <p:blipFill>
          <a:blip r:embed="rId5"/>
          <a:stretch>
            <a:fillRect/>
          </a:stretch>
        </p:blipFill>
        <p:spPr>
          <a:xfrm>
            <a:off x="193583" y="1570894"/>
            <a:ext cx="2148625" cy="2091947"/>
          </a:xfrm>
          <a:prstGeom prst="rect">
            <a:avLst/>
          </a:prstGeom>
        </p:spPr>
      </p:pic>
    </p:spTree>
    <p:extLst>
      <p:ext uri="{BB962C8B-B14F-4D97-AF65-F5344CB8AC3E}">
        <p14:creationId xmlns:p14="http://schemas.microsoft.com/office/powerpoint/2010/main" val="21919035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AD6126D-D50F-9C0F-1300-2C47FF9C8CFD}"/>
              </a:ext>
            </a:extLst>
          </p:cNvPr>
          <p:cNvSpPr>
            <a:spLocks noGrp="1"/>
          </p:cNvSpPr>
          <p:nvPr>
            <p:ph idx="1"/>
          </p:nvPr>
        </p:nvSpPr>
        <p:spPr>
          <a:xfrm>
            <a:off x="685801" y="1735015"/>
            <a:ext cx="10131425" cy="4630616"/>
          </a:xfrm>
          <a:noFill/>
        </p:spPr>
        <p:txBody>
          <a:bodyPr/>
          <a:lstStyle/>
          <a:p>
            <a:pPr marL="0" indent="0">
              <a:buNone/>
            </a:pPr>
            <a:r>
              <a:rPr lang="fr-FR" dirty="0"/>
              <a:t>IA génératives et moteurs de recherche</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14" name="ZoneTexte 13">
            <a:extLst>
              <a:ext uri="{FF2B5EF4-FFF2-40B4-BE49-F238E27FC236}">
                <a16:creationId xmlns:a16="http://schemas.microsoft.com/office/drawing/2014/main" id="{3C988329-9B29-9CF8-E033-DFC3DE2B39C8}"/>
              </a:ext>
            </a:extLst>
          </p:cNvPr>
          <p:cNvSpPr txBox="1"/>
          <p:nvPr/>
        </p:nvSpPr>
        <p:spPr>
          <a:xfrm>
            <a:off x="4879538" y="4276149"/>
            <a:ext cx="3161298" cy="523220"/>
          </a:xfrm>
          <a:prstGeom prst="rect">
            <a:avLst/>
          </a:prstGeom>
          <a:noFill/>
        </p:spPr>
        <p:txBody>
          <a:bodyPr wrap="square">
            <a:spAutoFit/>
          </a:bodyPr>
          <a:lstStyle/>
          <a:p>
            <a:r>
              <a:rPr lang="fr-FR" sz="1400" dirty="0">
                <a:hlinkClick r:id="rId3"/>
              </a:rPr>
              <a:t>https://search.brave.com/</a:t>
            </a:r>
            <a:endParaRPr lang="fr-FR" sz="1400" dirty="0"/>
          </a:p>
          <a:p>
            <a:r>
              <a:rPr lang="fr-FR" sz="1400" dirty="0"/>
              <a:t>(Brave)</a:t>
            </a:r>
          </a:p>
        </p:txBody>
      </p:sp>
      <p:sp>
        <p:nvSpPr>
          <p:cNvPr id="16" name="ZoneTexte 15">
            <a:extLst>
              <a:ext uri="{FF2B5EF4-FFF2-40B4-BE49-F238E27FC236}">
                <a16:creationId xmlns:a16="http://schemas.microsoft.com/office/drawing/2014/main" id="{6014D3A1-7A8B-A88D-189E-517077D7BFA7}"/>
              </a:ext>
            </a:extLst>
          </p:cNvPr>
          <p:cNvSpPr txBox="1"/>
          <p:nvPr/>
        </p:nvSpPr>
        <p:spPr>
          <a:xfrm>
            <a:off x="1193957" y="4316274"/>
            <a:ext cx="2957209" cy="738664"/>
          </a:xfrm>
          <a:prstGeom prst="rect">
            <a:avLst/>
          </a:prstGeom>
          <a:noFill/>
        </p:spPr>
        <p:txBody>
          <a:bodyPr wrap="square">
            <a:spAutoFit/>
          </a:bodyPr>
          <a:lstStyle/>
          <a:p>
            <a:r>
              <a:rPr lang="fr-FR" sz="1400" dirty="0">
                <a:hlinkClick r:id="rId4"/>
              </a:rPr>
              <a:t>https://www.bing.com/</a:t>
            </a:r>
            <a:r>
              <a:rPr lang="fr-FR" sz="1400" dirty="0"/>
              <a:t> </a:t>
            </a:r>
          </a:p>
          <a:p>
            <a:r>
              <a:rPr lang="fr-FR" sz="1400" dirty="0"/>
              <a:t>(Microsoft, sur </a:t>
            </a:r>
            <a:r>
              <a:rPr lang="fr-FR" sz="1400" dirty="0" err="1"/>
              <a:t>GPT</a:t>
            </a:r>
            <a:r>
              <a:rPr lang="fr-FR" sz="1400" dirty="0"/>
              <a:t>)</a:t>
            </a:r>
          </a:p>
          <a:p>
            <a:endParaRPr lang="fr-FR" sz="1400" dirty="0"/>
          </a:p>
        </p:txBody>
      </p:sp>
      <p:pic>
        <p:nvPicPr>
          <p:cNvPr id="24" name="Image 23">
            <a:extLst>
              <a:ext uri="{FF2B5EF4-FFF2-40B4-BE49-F238E27FC236}">
                <a16:creationId xmlns:a16="http://schemas.microsoft.com/office/drawing/2014/main" id="{B097D689-A568-D4DA-0747-4F8C172072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50431" y="2684619"/>
            <a:ext cx="1591530" cy="1591530"/>
          </a:xfrm>
          <a:prstGeom prst="rect">
            <a:avLst/>
          </a:prstGeom>
        </p:spPr>
      </p:pic>
      <p:sp>
        <p:nvSpPr>
          <p:cNvPr id="5" name="ZoneTexte 4">
            <a:extLst>
              <a:ext uri="{FF2B5EF4-FFF2-40B4-BE49-F238E27FC236}">
                <a16:creationId xmlns:a16="http://schemas.microsoft.com/office/drawing/2014/main" id="{98D64A13-04BD-9D30-DFB6-52EA3148525A}"/>
              </a:ext>
            </a:extLst>
          </p:cNvPr>
          <p:cNvSpPr txBox="1"/>
          <p:nvPr/>
        </p:nvSpPr>
        <p:spPr>
          <a:xfrm>
            <a:off x="8228038" y="4239701"/>
            <a:ext cx="2883136" cy="523220"/>
          </a:xfrm>
          <a:prstGeom prst="rect">
            <a:avLst/>
          </a:prstGeom>
          <a:noFill/>
        </p:spPr>
        <p:txBody>
          <a:bodyPr wrap="square">
            <a:spAutoFit/>
          </a:bodyPr>
          <a:lstStyle/>
          <a:p>
            <a:r>
              <a:rPr lang="fr-FR" sz="1400" dirty="0">
                <a:hlinkClick r:id="rId6"/>
              </a:rPr>
              <a:t>https://www.perplexity.ai/</a:t>
            </a:r>
            <a:endParaRPr lang="fr-FR" sz="1400" dirty="0"/>
          </a:p>
          <a:p>
            <a:r>
              <a:rPr lang="fr-FR" sz="1400" dirty="0"/>
              <a:t>(Perplexity)</a:t>
            </a:r>
          </a:p>
        </p:txBody>
      </p:sp>
      <p:sp>
        <p:nvSpPr>
          <p:cNvPr id="7" name="ZoneTexte 6">
            <a:extLst>
              <a:ext uri="{FF2B5EF4-FFF2-40B4-BE49-F238E27FC236}">
                <a16:creationId xmlns:a16="http://schemas.microsoft.com/office/drawing/2014/main" id="{829395C2-31EC-BEB5-2C4B-2597AA0F9EF6}"/>
              </a:ext>
            </a:extLst>
          </p:cNvPr>
          <p:cNvSpPr txBox="1"/>
          <p:nvPr/>
        </p:nvSpPr>
        <p:spPr>
          <a:xfrm>
            <a:off x="8228038" y="5879938"/>
            <a:ext cx="3149330" cy="369332"/>
          </a:xfrm>
          <a:prstGeom prst="rect">
            <a:avLst/>
          </a:prstGeom>
          <a:noFill/>
        </p:spPr>
        <p:txBody>
          <a:bodyPr wrap="square">
            <a:spAutoFit/>
          </a:bodyPr>
          <a:lstStyle/>
          <a:p>
            <a:r>
              <a:rPr lang="fr-FR" dirty="0"/>
              <a:t> + </a:t>
            </a:r>
            <a:r>
              <a:rPr lang="fr-FR" dirty="0">
                <a:hlinkClick r:id="rId7"/>
              </a:rPr>
              <a:t>https://www.craiyon.com/</a:t>
            </a:r>
            <a:r>
              <a:rPr lang="fr-FR" dirty="0"/>
              <a:t> </a:t>
            </a:r>
          </a:p>
        </p:txBody>
      </p:sp>
      <p:pic>
        <p:nvPicPr>
          <p:cNvPr id="6" name="Image 5">
            <a:extLst>
              <a:ext uri="{FF2B5EF4-FFF2-40B4-BE49-F238E27FC236}">
                <a16:creationId xmlns:a16="http://schemas.microsoft.com/office/drawing/2014/main" id="{E8EC0C67-3520-F79D-F2BF-92FE339FAFA2}"/>
              </a:ext>
            </a:extLst>
          </p:cNvPr>
          <p:cNvPicPr>
            <a:picLocks noChangeAspect="1"/>
          </p:cNvPicPr>
          <p:nvPr/>
        </p:nvPicPr>
        <p:blipFill>
          <a:blip r:embed="rId8" cstate="email">
            <a:extLst>
              <a:ext uri="{28A0092B-C50C-407E-A947-70E740481C1C}">
                <a14:useLocalDpi xmlns:a14="http://schemas.microsoft.com/office/drawing/2010/main"/>
              </a:ext>
            </a:extLst>
          </a:blip>
          <a:srcRect t="-11256" b="-13850"/>
          <a:stretch/>
        </p:blipFill>
        <p:spPr>
          <a:xfrm>
            <a:off x="5251524" y="2651442"/>
            <a:ext cx="1250992" cy="1681436"/>
          </a:xfrm>
          <a:prstGeom prst="rect">
            <a:avLst/>
          </a:prstGeom>
        </p:spPr>
      </p:pic>
      <p:pic>
        <p:nvPicPr>
          <p:cNvPr id="13" name="Image 12" descr="Une image contenant symbole, Symétrie, Graphique, logo&#10;&#10;Description générée automatiquement">
            <a:extLst>
              <a:ext uri="{FF2B5EF4-FFF2-40B4-BE49-F238E27FC236}">
                <a16:creationId xmlns:a16="http://schemas.microsoft.com/office/drawing/2014/main" id="{49865DC5-EB8C-4490-3BCE-4BDF4E0C342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412822" y="2551406"/>
            <a:ext cx="1755188" cy="1755188"/>
          </a:xfrm>
          <a:prstGeom prst="rect">
            <a:avLst/>
          </a:prstGeom>
        </p:spPr>
      </p:pic>
    </p:spTree>
    <p:extLst>
      <p:ext uri="{BB962C8B-B14F-4D97-AF65-F5344CB8AC3E}">
        <p14:creationId xmlns:p14="http://schemas.microsoft.com/office/powerpoint/2010/main" val="917143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1676CE-B3FD-DF2E-1F67-D9170AD49D3C}"/>
              </a:ext>
            </a:extLst>
          </p:cNvPr>
          <p:cNvSpPr>
            <a:spLocks noGrp="1"/>
          </p:cNvSpPr>
          <p:nvPr>
            <p:ph type="title"/>
          </p:nvPr>
        </p:nvSpPr>
        <p:spPr/>
        <p:txBody>
          <a:bodyPr/>
          <a:lstStyle/>
          <a:p>
            <a:r>
              <a:rPr lang="fr-FR" dirty="0"/>
              <a:t>Activité Investigation</a:t>
            </a:r>
          </a:p>
        </p:txBody>
      </p:sp>
      <p:sp>
        <p:nvSpPr>
          <p:cNvPr id="3" name="Espace réservé du contenu 2">
            <a:extLst>
              <a:ext uri="{FF2B5EF4-FFF2-40B4-BE49-F238E27FC236}">
                <a16:creationId xmlns:a16="http://schemas.microsoft.com/office/drawing/2014/main" id="{59006100-604B-C2E2-C7CB-980753AE8DDF}"/>
              </a:ext>
            </a:extLst>
          </p:cNvPr>
          <p:cNvSpPr>
            <a:spLocks noGrp="1"/>
          </p:cNvSpPr>
          <p:nvPr>
            <p:ph idx="1"/>
          </p:nvPr>
        </p:nvSpPr>
        <p:spPr/>
        <p:txBody>
          <a:bodyPr>
            <a:normAutofit fontScale="70000" lnSpcReduction="20000"/>
          </a:bodyPr>
          <a:lstStyle/>
          <a:p>
            <a:pPr>
              <a:spcBef>
                <a:spcPts val="400"/>
              </a:spcBef>
            </a:pPr>
            <a:r>
              <a:rPr lang="fr-FR" sz="1800" b="1" dirty="0">
                <a:solidFill>
                  <a:srgbClr val="537FA6"/>
                </a:solidFill>
                <a:effectLst/>
                <a:ea typeface="Times New Roman" panose="02020603050405020304" pitchFamily="18" charset="0"/>
                <a:cs typeface="Times New Roman" panose="02020603050405020304" pitchFamily="18" charset="0"/>
              </a:rPr>
              <a:t>Objectifs</a:t>
            </a:r>
          </a:p>
          <a:p>
            <a:pPr>
              <a:lnSpc>
                <a:spcPct val="115000"/>
              </a:lnSpc>
              <a:spcAft>
                <a:spcPts val="800"/>
              </a:spcAft>
            </a:pPr>
            <a:r>
              <a:rPr lang="fr-FR" sz="1800" dirty="0">
                <a:solidFill>
                  <a:schemeClr val="bg1"/>
                </a:solidFill>
                <a:effectLst/>
                <a:ea typeface="Times New Roman" panose="02020603050405020304" pitchFamily="18" charset="0"/>
                <a:cs typeface="Times New Roman" panose="02020603050405020304" pitchFamily="18" charset="0"/>
              </a:rPr>
              <a:t>(d’après </a:t>
            </a:r>
            <a:r>
              <a:rPr lang="fr-FR" sz="1800" u="sng" dirty="0">
                <a:solidFill>
                  <a:srgbClr val="735032"/>
                </a:solidFill>
                <a:effectLst/>
                <a:ea typeface="Times New Roman" panose="02020603050405020304" pitchFamily="18" charset="0"/>
                <a:cs typeface="Times New Roman" panose="02020603050405020304" pitchFamily="18" charset="0"/>
                <a:hlinkClick r:id="rId3"/>
              </a:rPr>
              <a:t>Université de Bordeaux</a:t>
            </a:r>
            <a:r>
              <a:rPr lang="fr-FR" sz="1800" dirty="0">
                <a:solidFill>
                  <a:schemeClr val="bg1"/>
                </a:solidFill>
                <a:effectLst/>
                <a:ea typeface="Times New Roman" panose="02020603050405020304" pitchFamily="18" charset="0"/>
                <a:cs typeface="Times New Roman" panose="02020603050405020304" pitchFamily="18" charset="0"/>
              </a:rPr>
              <a:t>, 2023)</a:t>
            </a:r>
          </a:p>
          <a:p>
            <a:pPr>
              <a:lnSpc>
                <a:spcPct val="115000"/>
              </a:lnSpc>
              <a:spcAft>
                <a:spcPts val="800"/>
              </a:spcAft>
            </a:pPr>
            <a:r>
              <a:rPr lang="fr-FR" sz="1800" dirty="0">
                <a:solidFill>
                  <a:schemeClr val="bg1"/>
                </a:solidFill>
                <a:effectLst/>
                <a:ea typeface="Times New Roman" panose="02020603050405020304" pitchFamily="18" charset="0"/>
                <a:cs typeface="Times New Roman" panose="02020603050405020304" pitchFamily="18" charset="0"/>
              </a:rPr>
              <a:t>o Définir et résoudre une problématique</a:t>
            </a:r>
          </a:p>
          <a:p>
            <a:pPr>
              <a:lnSpc>
                <a:spcPct val="115000"/>
              </a:lnSpc>
              <a:spcAft>
                <a:spcPts val="800"/>
              </a:spcAft>
            </a:pPr>
            <a:r>
              <a:rPr lang="fr-FR" sz="1800" dirty="0">
                <a:solidFill>
                  <a:schemeClr val="bg1"/>
                </a:solidFill>
                <a:effectLst/>
                <a:ea typeface="Times New Roman" panose="02020603050405020304" pitchFamily="18" charset="0"/>
                <a:cs typeface="Times New Roman" panose="02020603050405020304" pitchFamily="18" charset="0"/>
              </a:rPr>
              <a:t>o Planifier et exécuter une recherche d'information, en choisissant des méthodes, des outils et des interlocuteurs appropriés</a:t>
            </a:r>
          </a:p>
          <a:p>
            <a:pPr>
              <a:lnSpc>
                <a:spcPct val="115000"/>
              </a:lnSpc>
              <a:spcAft>
                <a:spcPts val="800"/>
              </a:spcAft>
            </a:pPr>
            <a:r>
              <a:rPr lang="fr-FR" sz="1800" dirty="0">
                <a:solidFill>
                  <a:schemeClr val="bg1"/>
                </a:solidFill>
                <a:effectLst/>
                <a:ea typeface="Times New Roman" panose="02020603050405020304" pitchFamily="18" charset="0"/>
                <a:cs typeface="Times New Roman" panose="02020603050405020304" pitchFamily="18" charset="0"/>
              </a:rPr>
              <a:t>o Collecter, traiter, analyser, et sélectionner des données</a:t>
            </a:r>
          </a:p>
          <a:p>
            <a:pPr>
              <a:lnSpc>
                <a:spcPct val="115000"/>
              </a:lnSpc>
              <a:spcAft>
                <a:spcPts val="800"/>
              </a:spcAft>
            </a:pPr>
            <a:r>
              <a:rPr lang="fr-FR" sz="1800" dirty="0">
                <a:solidFill>
                  <a:schemeClr val="bg1"/>
                </a:solidFill>
                <a:effectLst/>
                <a:ea typeface="Times New Roman" panose="02020603050405020304" pitchFamily="18" charset="0"/>
                <a:cs typeface="Times New Roman" panose="02020603050405020304" pitchFamily="18" charset="0"/>
              </a:rPr>
              <a:t>o Citer ses sources de manière appropriée</a:t>
            </a:r>
          </a:p>
          <a:p>
            <a:pPr>
              <a:lnSpc>
                <a:spcPct val="115000"/>
              </a:lnSpc>
              <a:spcAft>
                <a:spcPts val="800"/>
              </a:spcAft>
            </a:pPr>
            <a:r>
              <a:rPr lang="fr-FR" sz="1800" dirty="0">
                <a:solidFill>
                  <a:schemeClr val="bg1"/>
                </a:solidFill>
                <a:effectLst/>
                <a:ea typeface="Times New Roman" panose="02020603050405020304" pitchFamily="18" charset="0"/>
                <a:cs typeface="Times New Roman" panose="02020603050405020304" pitchFamily="18" charset="0"/>
              </a:rPr>
              <a:t> </a:t>
            </a:r>
          </a:p>
          <a:p>
            <a:pPr>
              <a:spcBef>
                <a:spcPts val="400"/>
              </a:spcBef>
            </a:pPr>
            <a:r>
              <a:rPr lang="fr-FR" sz="1800" b="1" dirty="0">
                <a:solidFill>
                  <a:srgbClr val="537FA6"/>
                </a:solidFill>
                <a:effectLst/>
                <a:ea typeface="Times New Roman" panose="02020603050405020304" pitchFamily="18" charset="0"/>
                <a:cs typeface="Times New Roman" panose="02020603050405020304" pitchFamily="18" charset="0"/>
              </a:rPr>
              <a:t>Descriptif de l’activité</a:t>
            </a:r>
            <a:endParaRPr lang="fr-FR" sz="1800" b="1" dirty="0">
              <a:solidFill>
                <a:schemeClr val="bg1"/>
              </a:solidFill>
              <a:effectLst/>
              <a:ea typeface="Times New Roman" panose="02020603050405020304" pitchFamily="18" charset="0"/>
              <a:cs typeface="Times New Roman" panose="02020603050405020304" pitchFamily="18" charset="0"/>
            </a:endParaRPr>
          </a:p>
          <a:p>
            <a:pPr>
              <a:lnSpc>
                <a:spcPct val="115000"/>
              </a:lnSpc>
              <a:spcAft>
                <a:spcPts val="800"/>
              </a:spcAft>
            </a:pPr>
            <a:r>
              <a:rPr lang="fr-FR" sz="1800" dirty="0">
                <a:solidFill>
                  <a:schemeClr val="bg1"/>
                </a:solidFill>
                <a:effectLst/>
                <a:ea typeface="Times New Roman" panose="02020603050405020304" pitchFamily="18" charset="0"/>
                <a:cs typeface="Times New Roman" panose="02020603050405020304" pitchFamily="18" charset="0"/>
              </a:rPr>
              <a:t>En vous aidant d’une IA générative, vous devez mener une recherche documentaire sur le sujet donné à votre groupe.</a:t>
            </a:r>
          </a:p>
          <a:p>
            <a:pPr>
              <a:lnSpc>
                <a:spcPct val="115000"/>
              </a:lnSpc>
              <a:spcAft>
                <a:spcPts val="800"/>
              </a:spcAft>
            </a:pPr>
            <a:r>
              <a:rPr lang="fr-FR" sz="1800" dirty="0">
                <a:solidFill>
                  <a:schemeClr val="bg1"/>
                </a:solidFill>
                <a:effectLst/>
                <a:ea typeface="Times New Roman" panose="02020603050405020304" pitchFamily="18" charset="0"/>
                <a:cs typeface="Times New Roman" panose="02020603050405020304" pitchFamily="18" charset="0"/>
              </a:rPr>
              <a:t>Cette recherche devra répondre aux étapes suivantes :</a:t>
            </a:r>
          </a:p>
          <a:p>
            <a:pPr marL="800100" lvl="1" indent="-342900">
              <a:lnSpc>
                <a:spcPct val="115000"/>
              </a:lnSpc>
              <a:spcAft>
                <a:spcPts val="0"/>
              </a:spcAft>
              <a:buFont typeface="Aptos" panose="020B0004020202020204" pitchFamily="34" charset="0"/>
              <a:buChar char="-"/>
            </a:pPr>
            <a:r>
              <a:rPr lang="fr-FR" dirty="0">
                <a:solidFill>
                  <a:schemeClr val="bg1"/>
                </a:solidFill>
                <a:effectLst/>
                <a:ea typeface="Aptos" panose="020B0004020202020204" pitchFamily="34" charset="0"/>
                <a:cs typeface="Times New Roman" panose="02020603050405020304" pitchFamily="18" charset="0"/>
              </a:rPr>
              <a:t>- Brainstorming</a:t>
            </a:r>
          </a:p>
          <a:p>
            <a:pPr marL="800100" lvl="1" indent="-342900">
              <a:lnSpc>
                <a:spcPct val="115000"/>
              </a:lnSpc>
              <a:spcAft>
                <a:spcPts val="0"/>
              </a:spcAft>
              <a:buFont typeface="Aptos" panose="020B0004020202020204" pitchFamily="34" charset="0"/>
              <a:buChar char="-"/>
            </a:pPr>
            <a:r>
              <a:rPr lang="fr-FR" dirty="0">
                <a:solidFill>
                  <a:schemeClr val="bg1"/>
                </a:solidFill>
                <a:effectLst/>
                <a:ea typeface="Aptos" panose="020B0004020202020204" pitchFamily="34" charset="0"/>
                <a:cs typeface="Times New Roman" panose="02020603050405020304" pitchFamily="18" charset="0"/>
              </a:rPr>
              <a:t>- Choix des mots-clés et champs lexicaux, en français et en anglais</a:t>
            </a:r>
          </a:p>
          <a:p>
            <a:pPr marL="800100" lvl="1" indent="-342900">
              <a:lnSpc>
                <a:spcPct val="115000"/>
              </a:lnSpc>
              <a:spcAft>
                <a:spcPts val="0"/>
              </a:spcAft>
              <a:buFont typeface="Aptos" panose="020B0004020202020204" pitchFamily="34" charset="0"/>
              <a:buChar char="-"/>
            </a:pPr>
            <a:r>
              <a:rPr lang="fr-FR" dirty="0">
                <a:solidFill>
                  <a:schemeClr val="bg1"/>
                </a:solidFill>
                <a:effectLst/>
                <a:ea typeface="Aptos" panose="020B0004020202020204" pitchFamily="34" charset="0"/>
                <a:cs typeface="Times New Roman" panose="02020603050405020304" pitchFamily="18" charset="0"/>
              </a:rPr>
              <a:t>- Plan</a:t>
            </a:r>
          </a:p>
          <a:p>
            <a:pPr marL="800100" lvl="1" indent="-342900">
              <a:lnSpc>
                <a:spcPct val="115000"/>
              </a:lnSpc>
              <a:spcAft>
                <a:spcPts val="0"/>
              </a:spcAft>
              <a:buFont typeface="Aptos" panose="020B0004020202020204" pitchFamily="34" charset="0"/>
              <a:buChar char="-"/>
            </a:pPr>
            <a:r>
              <a:rPr lang="fr-FR" dirty="0">
                <a:solidFill>
                  <a:schemeClr val="bg1"/>
                </a:solidFill>
                <a:effectLst/>
                <a:ea typeface="Aptos" panose="020B0004020202020204" pitchFamily="34" charset="0"/>
                <a:cs typeface="Times New Roman" panose="02020603050405020304" pitchFamily="18" charset="0"/>
              </a:rPr>
              <a:t>- Bibliographie de 3 références</a:t>
            </a:r>
          </a:p>
          <a:p>
            <a:pPr marL="800100" lvl="1" indent="-342900">
              <a:lnSpc>
                <a:spcPct val="115000"/>
              </a:lnSpc>
              <a:spcAft>
                <a:spcPts val="0"/>
              </a:spcAft>
              <a:buFont typeface="Aptos" panose="020B0004020202020204" pitchFamily="34" charset="0"/>
              <a:buChar char="-"/>
            </a:pPr>
            <a:r>
              <a:rPr lang="fr-FR" dirty="0">
                <a:solidFill>
                  <a:schemeClr val="bg1"/>
                </a:solidFill>
                <a:effectLst/>
                <a:ea typeface="Aptos" panose="020B0004020202020204" pitchFamily="34" charset="0"/>
                <a:cs typeface="Times New Roman" panose="02020603050405020304" pitchFamily="18" charset="0"/>
              </a:rPr>
              <a:t>- Introduction rédigée de 3 phrases</a:t>
            </a:r>
          </a:p>
          <a:p>
            <a:pPr>
              <a:lnSpc>
                <a:spcPct val="115000"/>
              </a:lnSpc>
              <a:spcBef>
                <a:spcPts val="600"/>
              </a:spcBef>
              <a:spcAft>
                <a:spcPts val="800"/>
              </a:spcAft>
            </a:pPr>
            <a:r>
              <a:rPr lang="fr-FR" sz="1800" dirty="0">
                <a:solidFill>
                  <a:schemeClr val="bg1"/>
                </a:solidFill>
                <a:effectLst/>
                <a:ea typeface="Times New Roman" panose="02020603050405020304" pitchFamily="18" charset="0"/>
                <a:cs typeface="Times New Roman" panose="02020603050405020304" pitchFamily="18" charset="0"/>
              </a:rPr>
              <a:t>Comparer les réponses données par plusieurs IA génératives, en commençant par ChatGPT et Gemini.</a:t>
            </a:r>
          </a:p>
          <a:p>
            <a:pPr>
              <a:lnSpc>
                <a:spcPct val="115000"/>
              </a:lnSpc>
              <a:spcAft>
                <a:spcPts val="800"/>
              </a:spcAft>
            </a:pPr>
            <a:r>
              <a:rPr lang="fr-FR" sz="1800" dirty="0">
                <a:solidFill>
                  <a:schemeClr val="bg1"/>
                </a:solidFill>
                <a:effectLst/>
                <a:ea typeface="Times New Roman" panose="02020603050405020304" pitchFamily="18" charset="0"/>
                <a:cs typeface="Times New Roman" panose="02020603050405020304" pitchFamily="18" charset="0"/>
              </a:rPr>
              <a:t>A quoi faire attention plus particulièrement ?</a:t>
            </a:r>
          </a:p>
          <a:p>
            <a:endParaRPr lang="fr-FR" dirty="0"/>
          </a:p>
        </p:txBody>
      </p:sp>
    </p:spTree>
    <p:extLst>
      <p:ext uri="{BB962C8B-B14F-4D97-AF65-F5344CB8AC3E}">
        <p14:creationId xmlns:p14="http://schemas.microsoft.com/office/powerpoint/2010/main" val="1381501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6F3018-C9B9-469D-A412-BC624E7BE5D8}"/>
              </a:ext>
            </a:extLst>
          </p:cNvPr>
          <p:cNvSpPr/>
          <p:nvPr/>
        </p:nvSpPr>
        <p:spPr>
          <a:xfrm>
            <a:off x="5154263" y="6341791"/>
            <a:ext cx="2225609" cy="369332"/>
          </a:xfrm>
          <a:prstGeom prst="rect">
            <a:avLst/>
          </a:prstGeom>
        </p:spPr>
        <p:txBody>
          <a:bodyPr wrap="none">
            <a:spAutoFit/>
          </a:bodyPr>
          <a:lstStyle/>
          <a:p>
            <a:r>
              <a:rPr lang="fr-FR" dirty="0"/>
              <a:t> </a:t>
            </a:r>
            <a:r>
              <a:rPr lang="fr-FR" sz="1200" dirty="0">
                <a:hlinkClick r:id="rId3"/>
              </a:rPr>
              <a:t>https://toptools4learning.com/</a:t>
            </a:r>
            <a:r>
              <a:rPr lang="fr-FR" sz="1200" dirty="0"/>
              <a:t> </a:t>
            </a:r>
          </a:p>
        </p:txBody>
      </p:sp>
      <p:pic>
        <p:nvPicPr>
          <p:cNvPr id="2" name="Image 1">
            <a:extLst>
              <a:ext uri="{FF2B5EF4-FFF2-40B4-BE49-F238E27FC236}">
                <a16:creationId xmlns:a16="http://schemas.microsoft.com/office/drawing/2014/main" id="{19BD075C-8F52-C06B-7604-5E3C4E8118A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144530" y="599680"/>
            <a:ext cx="9902940" cy="5658640"/>
          </a:xfrm>
          <a:prstGeom prst="rect">
            <a:avLst/>
          </a:prstGeom>
        </p:spPr>
      </p:pic>
    </p:spTree>
    <p:extLst>
      <p:ext uri="{BB962C8B-B14F-4D97-AF65-F5344CB8AC3E}">
        <p14:creationId xmlns:p14="http://schemas.microsoft.com/office/powerpoint/2010/main" val="2000498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CE2A3B7-E2DD-4112-3565-D0FA7C9686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5023" y="999785"/>
            <a:ext cx="10648208" cy="5071136"/>
          </a:xfrm>
          <a:prstGeom prst="rect">
            <a:avLst/>
          </a:prstGeom>
        </p:spPr>
      </p:pic>
      <p:sp>
        <p:nvSpPr>
          <p:cNvPr id="7" name="ZoneTexte 6">
            <a:extLst>
              <a:ext uri="{FF2B5EF4-FFF2-40B4-BE49-F238E27FC236}">
                <a16:creationId xmlns:a16="http://schemas.microsoft.com/office/drawing/2014/main" id="{19D3D297-8333-FBF8-D41C-8D18006E0990}"/>
              </a:ext>
            </a:extLst>
          </p:cNvPr>
          <p:cNvSpPr txBox="1"/>
          <p:nvPr/>
        </p:nvSpPr>
        <p:spPr>
          <a:xfrm>
            <a:off x="5920839" y="6346763"/>
            <a:ext cx="574963" cy="246221"/>
          </a:xfrm>
          <a:prstGeom prst="rect">
            <a:avLst/>
          </a:prstGeom>
          <a:noFill/>
        </p:spPr>
        <p:txBody>
          <a:bodyPr wrap="square">
            <a:spAutoFit/>
          </a:bodyPr>
          <a:lstStyle/>
          <a:p>
            <a:r>
              <a:rPr lang="fr-FR" sz="1000" dirty="0">
                <a:hlinkClick r:id="rId4"/>
              </a:rPr>
              <a:t>source</a:t>
            </a:r>
            <a:endParaRPr lang="fr-FR" sz="1000" dirty="0"/>
          </a:p>
        </p:txBody>
      </p:sp>
      <p:pic>
        <p:nvPicPr>
          <p:cNvPr id="9" name="Image 8">
            <a:extLst>
              <a:ext uri="{FF2B5EF4-FFF2-40B4-BE49-F238E27FC236}">
                <a16:creationId xmlns:a16="http://schemas.microsoft.com/office/drawing/2014/main" id="{944EAC78-D2E5-8CC3-902C-56A83B8CD4F1}"/>
              </a:ext>
            </a:extLst>
          </p:cNvPr>
          <p:cNvPicPr>
            <a:picLocks noChangeAspect="1"/>
          </p:cNvPicPr>
          <p:nvPr/>
        </p:nvPicPr>
        <p:blipFill>
          <a:blip r:embed="rId5"/>
          <a:stretch>
            <a:fillRect/>
          </a:stretch>
        </p:blipFill>
        <p:spPr>
          <a:xfrm>
            <a:off x="6775862" y="4242199"/>
            <a:ext cx="5153883" cy="1378509"/>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8190158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1348E3A-3C1A-0F08-B506-37CD128569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21733" y="1407609"/>
            <a:ext cx="8348532" cy="4852905"/>
          </a:xfrm>
          <a:prstGeom prst="rect">
            <a:avLst/>
          </a:prstGeom>
        </p:spPr>
      </p:pic>
      <p:sp>
        <p:nvSpPr>
          <p:cNvPr id="7" name="ZoneTexte 6">
            <a:extLst>
              <a:ext uri="{FF2B5EF4-FFF2-40B4-BE49-F238E27FC236}">
                <a16:creationId xmlns:a16="http://schemas.microsoft.com/office/drawing/2014/main" id="{632D702A-7599-6408-1ACA-D647773A349C}"/>
              </a:ext>
            </a:extLst>
          </p:cNvPr>
          <p:cNvSpPr txBox="1"/>
          <p:nvPr/>
        </p:nvSpPr>
        <p:spPr>
          <a:xfrm>
            <a:off x="5599343" y="6289698"/>
            <a:ext cx="1501848" cy="246221"/>
          </a:xfrm>
          <a:prstGeom prst="rect">
            <a:avLst/>
          </a:prstGeom>
          <a:noFill/>
        </p:spPr>
        <p:txBody>
          <a:bodyPr wrap="square">
            <a:spAutoFit/>
          </a:bodyPr>
          <a:lstStyle/>
          <a:p>
            <a:r>
              <a:rPr lang="fr-FR" sz="1000" dirty="0">
                <a:hlinkClick r:id="rId4"/>
              </a:rPr>
              <a:t>F. </a:t>
            </a:r>
            <a:r>
              <a:rPr lang="fr-FR" sz="1000" dirty="0" err="1">
                <a:hlinkClick r:id="rId4"/>
              </a:rPr>
              <a:t>Docq</a:t>
            </a:r>
            <a:r>
              <a:rPr lang="fr-FR" sz="1000" dirty="0">
                <a:hlinkClick r:id="rId4"/>
              </a:rPr>
              <a:t> et al., 2023</a:t>
            </a:r>
            <a:endParaRPr lang="fr-FR" sz="1000" dirty="0"/>
          </a:p>
        </p:txBody>
      </p:sp>
    </p:spTree>
    <p:extLst>
      <p:ext uri="{BB962C8B-B14F-4D97-AF65-F5344CB8AC3E}">
        <p14:creationId xmlns:p14="http://schemas.microsoft.com/office/powerpoint/2010/main" val="3845546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E6B47C3-EC48-5790-9ADC-B5FA0DB4471B}"/>
              </a:ext>
            </a:extLst>
          </p:cNvPr>
          <p:cNvPicPr>
            <a:picLocks noChangeAspect="1"/>
          </p:cNvPicPr>
          <p:nvPr/>
        </p:nvPicPr>
        <p:blipFill>
          <a:blip r:embed="rId3"/>
          <a:srcRect l="854"/>
          <a:stretch/>
        </p:blipFill>
        <p:spPr>
          <a:xfrm>
            <a:off x="696899" y="1450252"/>
            <a:ext cx="5492885" cy="3889253"/>
          </a:xfrm>
          <a:prstGeom prst="rect">
            <a:avLst/>
          </a:prstGeom>
        </p:spPr>
      </p:pic>
      <p:sp>
        <p:nvSpPr>
          <p:cNvPr id="13" name="ZoneTexte 12">
            <a:extLst>
              <a:ext uri="{FF2B5EF4-FFF2-40B4-BE49-F238E27FC236}">
                <a16:creationId xmlns:a16="http://schemas.microsoft.com/office/drawing/2014/main" id="{B66C1AD2-194E-975F-5324-BF3E13FA457E}"/>
              </a:ext>
            </a:extLst>
          </p:cNvPr>
          <p:cNvSpPr txBox="1"/>
          <p:nvPr/>
        </p:nvSpPr>
        <p:spPr>
          <a:xfrm>
            <a:off x="2215209" y="5389807"/>
            <a:ext cx="3644630" cy="246221"/>
          </a:xfrm>
          <a:prstGeom prst="rect">
            <a:avLst/>
          </a:prstGeom>
          <a:noFill/>
        </p:spPr>
        <p:txBody>
          <a:bodyPr wrap="square">
            <a:spAutoFit/>
          </a:bodyPr>
          <a:lstStyle/>
          <a:p>
            <a:r>
              <a:rPr lang="fr-FR" sz="1000" dirty="0">
                <a:hlinkClick r:id="rId4"/>
              </a:rPr>
              <a:t>Université Toulouse III Paul Sabatier, 2023</a:t>
            </a:r>
            <a:endParaRPr lang="fr-FR" sz="1000" dirty="0"/>
          </a:p>
        </p:txBody>
      </p:sp>
      <p:pic>
        <p:nvPicPr>
          <p:cNvPr id="14" name="Image 13">
            <a:extLst>
              <a:ext uri="{FF2B5EF4-FFF2-40B4-BE49-F238E27FC236}">
                <a16:creationId xmlns:a16="http://schemas.microsoft.com/office/drawing/2014/main" id="{31468A4A-7BDA-6FBD-0419-0BAD1C482E6E}"/>
              </a:ext>
            </a:extLst>
          </p:cNvPr>
          <p:cNvPicPr>
            <a:picLocks noChangeAspect="1"/>
          </p:cNvPicPr>
          <p:nvPr/>
        </p:nvPicPr>
        <p:blipFill>
          <a:blip r:embed="rId5"/>
          <a:stretch>
            <a:fillRect/>
          </a:stretch>
        </p:blipFill>
        <p:spPr>
          <a:xfrm>
            <a:off x="7172007" y="213369"/>
            <a:ext cx="4574537" cy="6431261"/>
          </a:xfrm>
          <a:prstGeom prst="rect">
            <a:avLst/>
          </a:prstGeom>
        </p:spPr>
      </p:pic>
      <p:sp>
        <p:nvSpPr>
          <p:cNvPr id="3" name="ZoneTexte 2">
            <a:extLst>
              <a:ext uri="{FF2B5EF4-FFF2-40B4-BE49-F238E27FC236}">
                <a16:creationId xmlns:a16="http://schemas.microsoft.com/office/drawing/2014/main" id="{47479E36-4C61-8422-F03D-18D323FE3AE4}"/>
              </a:ext>
            </a:extLst>
          </p:cNvPr>
          <p:cNvSpPr txBox="1"/>
          <p:nvPr/>
        </p:nvSpPr>
        <p:spPr>
          <a:xfrm>
            <a:off x="11332887" y="6611779"/>
            <a:ext cx="827314" cy="246221"/>
          </a:xfrm>
          <a:prstGeom prst="rect">
            <a:avLst/>
          </a:prstGeom>
          <a:noFill/>
        </p:spPr>
        <p:txBody>
          <a:bodyPr wrap="square">
            <a:spAutoFit/>
          </a:bodyPr>
          <a:lstStyle/>
          <a:p>
            <a:r>
              <a:rPr lang="fr-FR" sz="1000" dirty="0">
                <a:hlinkClick r:id="rId6"/>
              </a:rPr>
              <a:t>source</a:t>
            </a:r>
            <a:endParaRPr lang="fr-FR" sz="1000" dirty="0"/>
          </a:p>
        </p:txBody>
      </p:sp>
    </p:spTree>
    <p:extLst>
      <p:ext uri="{BB962C8B-B14F-4D97-AF65-F5344CB8AC3E}">
        <p14:creationId xmlns:p14="http://schemas.microsoft.com/office/powerpoint/2010/main" val="10289099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3874D70-B8D8-0EB0-CD0E-F393A5C63459}"/>
              </a:ext>
            </a:extLst>
          </p:cNvPr>
          <p:cNvPicPr>
            <a:picLocks noChangeAspect="1"/>
          </p:cNvPicPr>
          <p:nvPr/>
        </p:nvPicPr>
        <p:blipFill>
          <a:blip r:embed="rId3"/>
          <a:srcRect t="4697" b="10594"/>
          <a:stretch/>
        </p:blipFill>
        <p:spPr>
          <a:xfrm>
            <a:off x="557374" y="265070"/>
            <a:ext cx="5374501" cy="3028604"/>
          </a:xfrm>
          <a:prstGeom prst="rect">
            <a:avLst/>
          </a:prstGeom>
        </p:spPr>
      </p:pic>
      <p:pic>
        <p:nvPicPr>
          <p:cNvPr id="7" name="Image 6">
            <a:extLst>
              <a:ext uri="{FF2B5EF4-FFF2-40B4-BE49-F238E27FC236}">
                <a16:creationId xmlns:a16="http://schemas.microsoft.com/office/drawing/2014/main" id="{DDA80221-7869-F3E6-86E9-1CF97D35A044}"/>
              </a:ext>
            </a:extLst>
          </p:cNvPr>
          <p:cNvPicPr>
            <a:picLocks noChangeAspect="1"/>
          </p:cNvPicPr>
          <p:nvPr/>
        </p:nvPicPr>
        <p:blipFill>
          <a:blip r:embed="rId4"/>
          <a:srcRect t="5701" b="5802"/>
          <a:stretch/>
        </p:blipFill>
        <p:spPr>
          <a:xfrm>
            <a:off x="6454081" y="2058423"/>
            <a:ext cx="5374503" cy="3360933"/>
          </a:xfrm>
          <a:prstGeom prst="rect">
            <a:avLst/>
          </a:prstGeom>
        </p:spPr>
      </p:pic>
      <p:pic>
        <p:nvPicPr>
          <p:cNvPr id="8" name="Image 7">
            <a:extLst>
              <a:ext uri="{FF2B5EF4-FFF2-40B4-BE49-F238E27FC236}">
                <a16:creationId xmlns:a16="http://schemas.microsoft.com/office/drawing/2014/main" id="{94DEE964-BB86-E0B1-160F-57056E982B0E}"/>
              </a:ext>
            </a:extLst>
          </p:cNvPr>
          <p:cNvPicPr>
            <a:picLocks noChangeAspect="1"/>
          </p:cNvPicPr>
          <p:nvPr/>
        </p:nvPicPr>
        <p:blipFill>
          <a:blip r:embed="rId5"/>
          <a:srcRect t="6415" b="4876"/>
          <a:stretch/>
        </p:blipFill>
        <p:spPr>
          <a:xfrm>
            <a:off x="567248" y="3429000"/>
            <a:ext cx="5354751" cy="3360933"/>
          </a:xfrm>
          <a:prstGeom prst="rect">
            <a:avLst/>
          </a:prstGeom>
        </p:spPr>
      </p:pic>
      <p:sp>
        <p:nvSpPr>
          <p:cNvPr id="2" name="ZoneTexte 1">
            <a:extLst>
              <a:ext uri="{FF2B5EF4-FFF2-40B4-BE49-F238E27FC236}">
                <a16:creationId xmlns:a16="http://schemas.microsoft.com/office/drawing/2014/main" id="{657947B2-3888-E564-6CA5-5A7C307962FB}"/>
              </a:ext>
            </a:extLst>
          </p:cNvPr>
          <p:cNvSpPr txBox="1"/>
          <p:nvPr/>
        </p:nvSpPr>
        <p:spPr>
          <a:xfrm>
            <a:off x="8183954" y="5419356"/>
            <a:ext cx="3644630" cy="246221"/>
          </a:xfrm>
          <a:prstGeom prst="rect">
            <a:avLst/>
          </a:prstGeom>
          <a:noFill/>
        </p:spPr>
        <p:txBody>
          <a:bodyPr wrap="square">
            <a:spAutoFit/>
          </a:bodyPr>
          <a:lstStyle/>
          <a:p>
            <a:r>
              <a:rPr lang="fr-FR" sz="1000" dirty="0">
                <a:hlinkClick r:id="rId6"/>
              </a:rPr>
              <a:t>Université Toulouse III Paul Sabatier, 2023</a:t>
            </a:r>
            <a:endParaRPr lang="fr-FR" sz="1000" dirty="0"/>
          </a:p>
        </p:txBody>
      </p:sp>
    </p:spTree>
    <p:extLst>
      <p:ext uri="{BB962C8B-B14F-4D97-AF65-F5344CB8AC3E}">
        <p14:creationId xmlns:p14="http://schemas.microsoft.com/office/powerpoint/2010/main" val="12516536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AD6126D-D50F-9C0F-1300-2C47FF9C8CFD}"/>
              </a:ext>
            </a:extLst>
          </p:cNvPr>
          <p:cNvSpPr>
            <a:spLocks noGrp="1"/>
          </p:cNvSpPr>
          <p:nvPr>
            <p:ph idx="1"/>
          </p:nvPr>
        </p:nvSpPr>
        <p:spPr>
          <a:xfrm>
            <a:off x="685801" y="1735015"/>
            <a:ext cx="10131425" cy="4630616"/>
          </a:xfrm>
        </p:spPr>
        <p:txBody>
          <a:bodyPr/>
          <a:lstStyle/>
          <a:p>
            <a:pPr marL="0" indent="0">
              <a:buNone/>
            </a:pPr>
            <a:r>
              <a:rPr lang="fr-FR" dirty="0"/>
              <a:t>Outils documentaires</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14" name="ZoneTexte 13">
            <a:extLst>
              <a:ext uri="{FF2B5EF4-FFF2-40B4-BE49-F238E27FC236}">
                <a16:creationId xmlns:a16="http://schemas.microsoft.com/office/drawing/2014/main" id="{3C988329-9B29-9CF8-E033-DFC3DE2B39C8}"/>
              </a:ext>
            </a:extLst>
          </p:cNvPr>
          <p:cNvSpPr txBox="1"/>
          <p:nvPr/>
        </p:nvSpPr>
        <p:spPr>
          <a:xfrm>
            <a:off x="4099902" y="3739522"/>
            <a:ext cx="2030128" cy="523220"/>
          </a:xfrm>
          <a:prstGeom prst="rect">
            <a:avLst/>
          </a:prstGeom>
          <a:noFill/>
        </p:spPr>
        <p:txBody>
          <a:bodyPr wrap="square">
            <a:spAutoFit/>
          </a:bodyPr>
          <a:lstStyle/>
          <a:p>
            <a:r>
              <a:rPr lang="fr-FR" sz="1400" dirty="0">
                <a:hlinkClick r:id="rId3"/>
              </a:rPr>
              <a:t>https://elicit.com/</a:t>
            </a:r>
            <a:endParaRPr lang="fr-FR" sz="1400" dirty="0"/>
          </a:p>
          <a:p>
            <a:r>
              <a:rPr lang="fr-FR" sz="1400" dirty="0"/>
              <a:t>(Elicit Research)</a:t>
            </a:r>
          </a:p>
        </p:txBody>
      </p:sp>
      <p:sp>
        <p:nvSpPr>
          <p:cNvPr id="16" name="ZoneTexte 15">
            <a:extLst>
              <a:ext uri="{FF2B5EF4-FFF2-40B4-BE49-F238E27FC236}">
                <a16:creationId xmlns:a16="http://schemas.microsoft.com/office/drawing/2014/main" id="{6014D3A1-7A8B-A88D-189E-517077D7BFA7}"/>
              </a:ext>
            </a:extLst>
          </p:cNvPr>
          <p:cNvSpPr txBox="1"/>
          <p:nvPr/>
        </p:nvSpPr>
        <p:spPr>
          <a:xfrm>
            <a:off x="590007" y="3739522"/>
            <a:ext cx="1905000" cy="738664"/>
          </a:xfrm>
          <a:prstGeom prst="rect">
            <a:avLst/>
          </a:prstGeom>
          <a:noFill/>
        </p:spPr>
        <p:txBody>
          <a:bodyPr wrap="square">
            <a:spAutoFit/>
          </a:bodyPr>
          <a:lstStyle/>
          <a:p>
            <a:r>
              <a:rPr lang="fr-FR" sz="1400" dirty="0">
                <a:hlinkClick r:id="rId4"/>
              </a:rPr>
              <a:t>https://consensus.app</a:t>
            </a:r>
            <a:endParaRPr lang="fr-FR" sz="1400" dirty="0"/>
          </a:p>
          <a:p>
            <a:r>
              <a:rPr lang="fr-FR" sz="1400" dirty="0"/>
              <a:t>(Consensus)</a:t>
            </a:r>
          </a:p>
          <a:p>
            <a:endParaRPr lang="fr-FR" sz="1400" dirty="0"/>
          </a:p>
        </p:txBody>
      </p:sp>
      <p:sp>
        <p:nvSpPr>
          <p:cNvPr id="18" name="ZoneTexte 17">
            <a:extLst>
              <a:ext uri="{FF2B5EF4-FFF2-40B4-BE49-F238E27FC236}">
                <a16:creationId xmlns:a16="http://schemas.microsoft.com/office/drawing/2014/main" id="{95B3AC54-1451-15D5-FA8F-5FD091725B41}"/>
              </a:ext>
            </a:extLst>
          </p:cNvPr>
          <p:cNvSpPr txBox="1"/>
          <p:nvPr/>
        </p:nvSpPr>
        <p:spPr>
          <a:xfrm>
            <a:off x="9639925" y="3739522"/>
            <a:ext cx="2354602" cy="738664"/>
          </a:xfrm>
          <a:prstGeom prst="rect">
            <a:avLst/>
          </a:prstGeom>
          <a:noFill/>
        </p:spPr>
        <p:txBody>
          <a:bodyPr wrap="square">
            <a:spAutoFit/>
          </a:bodyPr>
          <a:lstStyle/>
          <a:p>
            <a:r>
              <a:rPr lang="fr-FR" sz="1400" dirty="0">
                <a:hlinkClick r:id="rId5"/>
              </a:rPr>
              <a:t>https://scite.ai/assistant</a:t>
            </a:r>
            <a:endParaRPr lang="fr-FR" sz="1400" dirty="0"/>
          </a:p>
          <a:p>
            <a:r>
              <a:rPr lang="fr-FR" sz="1400" dirty="0"/>
              <a:t>(Research Solutions)</a:t>
            </a:r>
          </a:p>
          <a:p>
            <a:endParaRPr lang="fr-FR" sz="1400" dirty="0"/>
          </a:p>
        </p:txBody>
      </p:sp>
      <p:sp>
        <p:nvSpPr>
          <p:cNvPr id="29" name="ZoneTexte 28">
            <a:extLst>
              <a:ext uri="{FF2B5EF4-FFF2-40B4-BE49-F238E27FC236}">
                <a16:creationId xmlns:a16="http://schemas.microsoft.com/office/drawing/2014/main" id="{5A546744-1CE0-D046-72EF-F5E4C9EC79F8}"/>
              </a:ext>
            </a:extLst>
          </p:cNvPr>
          <p:cNvSpPr txBox="1"/>
          <p:nvPr/>
        </p:nvSpPr>
        <p:spPr>
          <a:xfrm>
            <a:off x="6547498" y="3730652"/>
            <a:ext cx="2354603" cy="523220"/>
          </a:xfrm>
          <a:prstGeom prst="rect">
            <a:avLst/>
          </a:prstGeom>
          <a:noFill/>
        </p:spPr>
        <p:txBody>
          <a:bodyPr wrap="square">
            <a:spAutoFit/>
          </a:bodyPr>
          <a:lstStyle/>
          <a:p>
            <a:r>
              <a:rPr lang="fr-FR" sz="1400" dirty="0">
                <a:hlinkClick r:id="rId6"/>
              </a:rPr>
              <a:t>https://typeset.io/</a:t>
            </a:r>
            <a:r>
              <a:rPr lang="fr-FR" sz="1400" dirty="0"/>
              <a:t> </a:t>
            </a:r>
          </a:p>
          <a:p>
            <a:r>
              <a:rPr lang="fr-FR" sz="1400" dirty="0"/>
              <a:t>(Typeset)</a:t>
            </a:r>
          </a:p>
        </p:txBody>
      </p:sp>
      <p:pic>
        <p:nvPicPr>
          <p:cNvPr id="3" name="Image 2">
            <a:extLst>
              <a:ext uri="{FF2B5EF4-FFF2-40B4-BE49-F238E27FC236}">
                <a16:creationId xmlns:a16="http://schemas.microsoft.com/office/drawing/2014/main" id="{72D8D7A1-A59C-5327-8972-88D19B7AB85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200500" y="3159000"/>
            <a:ext cx="1641457" cy="540000"/>
          </a:xfrm>
          <a:prstGeom prst="rect">
            <a:avLst/>
          </a:prstGeom>
          <a:solidFill>
            <a:schemeClr val="tx1"/>
          </a:solidFill>
        </p:spPr>
      </p:pic>
      <p:pic>
        <p:nvPicPr>
          <p:cNvPr id="6" name="Image 5">
            <a:extLst>
              <a:ext uri="{FF2B5EF4-FFF2-40B4-BE49-F238E27FC236}">
                <a16:creationId xmlns:a16="http://schemas.microsoft.com/office/drawing/2014/main" id="{C2D44078-A692-6CB1-54B3-D79A07DF065F}"/>
              </a:ext>
            </a:extLst>
          </p:cNvPr>
          <p:cNvPicPr>
            <a:picLocks noChangeAspect="1"/>
          </p:cNvPicPr>
          <p:nvPr/>
        </p:nvPicPr>
        <p:blipFill>
          <a:blip r:embed="rId8"/>
          <a:stretch>
            <a:fillRect/>
          </a:stretch>
        </p:blipFill>
        <p:spPr>
          <a:xfrm>
            <a:off x="681805" y="3159000"/>
            <a:ext cx="2744999" cy="540000"/>
          </a:xfrm>
          <a:prstGeom prst="rect">
            <a:avLst/>
          </a:prstGeom>
        </p:spPr>
      </p:pic>
      <p:pic>
        <p:nvPicPr>
          <p:cNvPr id="10" name="Image 9">
            <a:extLst>
              <a:ext uri="{FF2B5EF4-FFF2-40B4-BE49-F238E27FC236}">
                <a16:creationId xmlns:a16="http://schemas.microsoft.com/office/drawing/2014/main" id="{57EB92AB-2227-39EE-1215-DBF1B1B130A6}"/>
              </a:ext>
            </a:extLst>
          </p:cNvPr>
          <p:cNvPicPr>
            <a:picLocks noChangeAspect="1"/>
          </p:cNvPicPr>
          <p:nvPr/>
        </p:nvPicPr>
        <p:blipFill>
          <a:blip r:embed="rId9"/>
          <a:stretch>
            <a:fillRect/>
          </a:stretch>
        </p:blipFill>
        <p:spPr>
          <a:xfrm>
            <a:off x="6612247" y="3159000"/>
            <a:ext cx="2483999" cy="540000"/>
          </a:xfrm>
          <a:prstGeom prst="rect">
            <a:avLst/>
          </a:prstGeom>
        </p:spPr>
      </p:pic>
      <p:pic>
        <p:nvPicPr>
          <p:cNvPr id="13" name="Graphique 12">
            <a:extLst>
              <a:ext uri="{FF2B5EF4-FFF2-40B4-BE49-F238E27FC236}">
                <a16:creationId xmlns:a16="http://schemas.microsoft.com/office/drawing/2014/main" id="{00350029-7CF6-8AA6-EC1C-1D56B2CD848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66536" y="3189480"/>
            <a:ext cx="1710000" cy="540000"/>
          </a:xfrm>
          <a:prstGeom prst="rect">
            <a:avLst/>
          </a:prstGeom>
        </p:spPr>
      </p:pic>
    </p:spTree>
    <p:extLst>
      <p:ext uri="{BB962C8B-B14F-4D97-AF65-F5344CB8AC3E}">
        <p14:creationId xmlns:p14="http://schemas.microsoft.com/office/powerpoint/2010/main" val="41443042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FF47C9-CEA1-4244-9B3E-B6957FFA06A6}"/>
              </a:ext>
            </a:extLst>
          </p:cNvPr>
          <p:cNvSpPr/>
          <p:nvPr/>
        </p:nvSpPr>
        <p:spPr>
          <a:xfrm>
            <a:off x="3090413" y="6516663"/>
            <a:ext cx="2719014" cy="215444"/>
          </a:xfrm>
          <a:prstGeom prst="rect">
            <a:avLst/>
          </a:prstGeom>
        </p:spPr>
        <p:txBody>
          <a:bodyPr wrap="none">
            <a:spAutoFit/>
          </a:bodyPr>
          <a:lstStyle/>
          <a:p>
            <a:r>
              <a:rPr lang="fr-FR" sz="800" dirty="0">
                <a:hlinkClick r:id="rId3"/>
              </a:rPr>
              <a:t>https://chat.openai.com/g/g-NgAcklHd8-researchgpt-official</a:t>
            </a:r>
            <a:r>
              <a:rPr lang="fr-FR" sz="800" dirty="0"/>
              <a:t> </a:t>
            </a:r>
          </a:p>
        </p:txBody>
      </p:sp>
      <p:sp>
        <p:nvSpPr>
          <p:cNvPr id="6" name="Rectangle 5">
            <a:extLst>
              <a:ext uri="{FF2B5EF4-FFF2-40B4-BE49-F238E27FC236}">
                <a16:creationId xmlns:a16="http://schemas.microsoft.com/office/drawing/2014/main" id="{A0937E67-8EFD-420C-8618-B0425047D017}"/>
              </a:ext>
            </a:extLst>
          </p:cNvPr>
          <p:cNvSpPr/>
          <p:nvPr/>
        </p:nvSpPr>
        <p:spPr>
          <a:xfrm>
            <a:off x="7081420" y="3182580"/>
            <a:ext cx="2917869" cy="215444"/>
          </a:xfrm>
          <a:prstGeom prst="rect">
            <a:avLst/>
          </a:prstGeom>
        </p:spPr>
        <p:txBody>
          <a:bodyPr wrap="square">
            <a:spAutoFit/>
          </a:bodyPr>
          <a:lstStyle/>
          <a:p>
            <a:r>
              <a:rPr lang="fr-FR" sz="800" dirty="0">
                <a:hlinkClick r:id="rId4"/>
              </a:rPr>
              <a:t>https://chatgpt.com/g/g-STAmDxyVG-dimensions-research-gpt</a:t>
            </a:r>
            <a:r>
              <a:rPr lang="fr-FR" sz="800" dirty="0"/>
              <a:t> </a:t>
            </a:r>
          </a:p>
        </p:txBody>
      </p:sp>
      <p:sp>
        <p:nvSpPr>
          <p:cNvPr id="8" name="Rectangle 7">
            <a:extLst>
              <a:ext uri="{FF2B5EF4-FFF2-40B4-BE49-F238E27FC236}">
                <a16:creationId xmlns:a16="http://schemas.microsoft.com/office/drawing/2014/main" id="{F9BCD637-296D-43FE-861E-17AA7A28E888}"/>
              </a:ext>
            </a:extLst>
          </p:cNvPr>
          <p:cNvSpPr/>
          <p:nvPr/>
        </p:nvSpPr>
        <p:spPr>
          <a:xfrm>
            <a:off x="3132429" y="3182580"/>
            <a:ext cx="2676998" cy="215444"/>
          </a:xfrm>
          <a:prstGeom prst="rect">
            <a:avLst/>
          </a:prstGeom>
        </p:spPr>
        <p:txBody>
          <a:bodyPr wrap="square">
            <a:spAutoFit/>
          </a:bodyPr>
          <a:lstStyle/>
          <a:p>
            <a:r>
              <a:rPr lang="fr-FR" sz="800" dirty="0">
                <a:hlinkClick r:id="rId5"/>
              </a:rPr>
              <a:t>https://chat.openai.com/g/g-L2HknCZTC-scholarai</a:t>
            </a:r>
            <a:r>
              <a:rPr lang="fr-FR" sz="800" dirty="0"/>
              <a:t> </a:t>
            </a:r>
          </a:p>
        </p:txBody>
      </p:sp>
      <p:sp>
        <p:nvSpPr>
          <p:cNvPr id="9" name="Rectangle 8">
            <a:extLst>
              <a:ext uri="{FF2B5EF4-FFF2-40B4-BE49-F238E27FC236}">
                <a16:creationId xmlns:a16="http://schemas.microsoft.com/office/drawing/2014/main" id="{4182EA0B-2F87-4AD9-A238-C95A7EDFBAAB}"/>
              </a:ext>
            </a:extLst>
          </p:cNvPr>
          <p:cNvSpPr/>
          <p:nvPr/>
        </p:nvSpPr>
        <p:spPr>
          <a:xfrm>
            <a:off x="7541013" y="6516663"/>
            <a:ext cx="2917869" cy="215444"/>
          </a:xfrm>
          <a:prstGeom prst="rect">
            <a:avLst/>
          </a:prstGeom>
        </p:spPr>
        <p:txBody>
          <a:bodyPr wrap="square">
            <a:spAutoFit/>
          </a:bodyPr>
          <a:lstStyle/>
          <a:p>
            <a:r>
              <a:rPr lang="fr-FR" sz="800" dirty="0">
                <a:hlinkClick r:id="rId6"/>
              </a:rPr>
              <a:t>https://chat.openai.com/g/g-bo0FiWLY7-consensus</a:t>
            </a:r>
            <a:r>
              <a:rPr lang="fr-FR" sz="800" dirty="0"/>
              <a:t> </a:t>
            </a:r>
          </a:p>
        </p:txBody>
      </p:sp>
      <p:sp>
        <p:nvSpPr>
          <p:cNvPr id="13" name="ZoneTexte 12">
            <a:extLst>
              <a:ext uri="{FF2B5EF4-FFF2-40B4-BE49-F238E27FC236}">
                <a16:creationId xmlns:a16="http://schemas.microsoft.com/office/drawing/2014/main" id="{A6C7F096-9EBE-5398-4C8B-0EAC3D3A0E6A}"/>
              </a:ext>
            </a:extLst>
          </p:cNvPr>
          <p:cNvSpPr txBox="1"/>
          <p:nvPr/>
        </p:nvSpPr>
        <p:spPr>
          <a:xfrm>
            <a:off x="1303630" y="3089470"/>
            <a:ext cx="1304722"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pic>
        <p:nvPicPr>
          <p:cNvPr id="19" name="Image 18">
            <a:extLst>
              <a:ext uri="{FF2B5EF4-FFF2-40B4-BE49-F238E27FC236}">
                <a16:creationId xmlns:a16="http://schemas.microsoft.com/office/drawing/2014/main" id="{724C704F-A44F-9952-57AF-3BE34916F25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92247" y="264171"/>
            <a:ext cx="3677640" cy="2849958"/>
          </a:xfrm>
          <a:prstGeom prst="rect">
            <a:avLst/>
          </a:prstGeom>
        </p:spPr>
      </p:pic>
      <p:pic>
        <p:nvPicPr>
          <p:cNvPr id="23" name="Image 22">
            <a:extLst>
              <a:ext uri="{FF2B5EF4-FFF2-40B4-BE49-F238E27FC236}">
                <a16:creationId xmlns:a16="http://schemas.microsoft.com/office/drawing/2014/main" id="{BB5360D9-6AB0-7489-E185-6F9968B2C982}"/>
              </a:ext>
            </a:extLst>
          </p:cNvPr>
          <p:cNvPicPr>
            <a:picLocks noChangeAspect="1"/>
          </p:cNvPicPr>
          <p:nvPr/>
        </p:nvPicPr>
        <p:blipFill>
          <a:blip r:embed="rId8"/>
          <a:stretch>
            <a:fillRect/>
          </a:stretch>
        </p:blipFill>
        <p:spPr>
          <a:xfrm>
            <a:off x="2475341" y="223046"/>
            <a:ext cx="3858163" cy="2962688"/>
          </a:xfrm>
          <a:prstGeom prst="rect">
            <a:avLst/>
          </a:prstGeom>
        </p:spPr>
      </p:pic>
      <p:pic>
        <p:nvPicPr>
          <p:cNvPr id="27" name="Image 26">
            <a:extLst>
              <a:ext uri="{FF2B5EF4-FFF2-40B4-BE49-F238E27FC236}">
                <a16:creationId xmlns:a16="http://schemas.microsoft.com/office/drawing/2014/main" id="{1EAB549F-ED9B-ADBC-E41B-C9FD3B1780AE}"/>
              </a:ext>
            </a:extLst>
          </p:cNvPr>
          <p:cNvPicPr>
            <a:picLocks noChangeAspect="1"/>
          </p:cNvPicPr>
          <p:nvPr/>
        </p:nvPicPr>
        <p:blipFill>
          <a:blip r:embed="rId9"/>
          <a:stretch>
            <a:fillRect/>
          </a:stretch>
        </p:blipFill>
        <p:spPr>
          <a:xfrm>
            <a:off x="2475341" y="3645666"/>
            <a:ext cx="3743847" cy="2810267"/>
          </a:xfrm>
          <a:prstGeom prst="rect">
            <a:avLst/>
          </a:prstGeom>
        </p:spPr>
      </p:pic>
      <p:pic>
        <p:nvPicPr>
          <p:cNvPr id="29" name="Image 28">
            <a:extLst>
              <a:ext uri="{FF2B5EF4-FFF2-40B4-BE49-F238E27FC236}">
                <a16:creationId xmlns:a16="http://schemas.microsoft.com/office/drawing/2014/main" id="{BFD238AF-28A0-D165-B159-621B6DEC8794}"/>
              </a:ext>
            </a:extLst>
          </p:cNvPr>
          <p:cNvPicPr>
            <a:picLocks noChangeAspect="1"/>
          </p:cNvPicPr>
          <p:nvPr/>
        </p:nvPicPr>
        <p:blipFill>
          <a:blip r:embed="rId10"/>
          <a:stretch>
            <a:fillRect/>
          </a:stretch>
        </p:blipFill>
        <p:spPr>
          <a:xfrm>
            <a:off x="6762666" y="3674245"/>
            <a:ext cx="3696216" cy="2781688"/>
          </a:xfrm>
          <a:prstGeom prst="rect">
            <a:avLst/>
          </a:prstGeom>
        </p:spPr>
      </p:pic>
    </p:spTree>
    <p:extLst>
      <p:ext uri="{BB962C8B-B14F-4D97-AF65-F5344CB8AC3E}">
        <p14:creationId xmlns:p14="http://schemas.microsoft.com/office/powerpoint/2010/main" val="16169123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7AA5407-7000-EBF6-4347-3AF8560578BD}"/>
              </a:ext>
            </a:extLst>
          </p:cNvPr>
          <p:cNvSpPr txBox="1"/>
          <p:nvPr/>
        </p:nvSpPr>
        <p:spPr>
          <a:xfrm>
            <a:off x="1990656" y="6452663"/>
            <a:ext cx="5001491" cy="215444"/>
          </a:xfrm>
          <a:prstGeom prst="rect">
            <a:avLst/>
          </a:prstGeom>
          <a:noFill/>
        </p:spPr>
        <p:txBody>
          <a:bodyPr wrap="square">
            <a:spAutoFit/>
          </a:bodyPr>
          <a:lstStyle/>
          <a:p>
            <a:pPr marL="908050" marR="0" lvl="3" indent="0" algn="r"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A. Deschenes et M. McMahon, 2024</a:t>
            </a:r>
            <a:endPar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AB04FF7F-7742-5EE6-3B6B-F105B78C17A4}"/>
              </a:ext>
            </a:extLst>
          </p:cNvPr>
          <p:cNvPicPr>
            <a:picLocks noChangeAspect="1"/>
          </p:cNvPicPr>
          <p:nvPr/>
        </p:nvPicPr>
        <p:blipFill>
          <a:blip r:embed="rId4"/>
          <a:stretch>
            <a:fillRect/>
          </a:stretch>
        </p:blipFill>
        <p:spPr>
          <a:xfrm>
            <a:off x="3137677" y="861962"/>
            <a:ext cx="6278465" cy="3700236"/>
          </a:xfrm>
          <a:prstGeom prst="rect">
            <a:avLst/>
          </a:prstGeom>
        </p:spPr>
      </p:pic>
      <p:pic>
        <p:nvPicPr>
          <p:cNvPr id="6" name="Image 5">
            <a:extLst>
              <a:ext uri="{FF2B5EF4-FFF2-40B4-BE49-F238E27FC236}">
                <a16:creationId xmlns:a16="http://schemas.microsoft.com/office/drawing/2014/main" id="{67B473AE-2A6A-E0F9-5E1B-977341B13B1F}"/>
              </a:ext>
            </a:extLst>
          </p:cNvPr>
          <p:cNvPicPr>
            <a:picLocks noChangeAspect="1"/>
          </p:cNvPicPr>
          <p:nvPr/>
        </p:nvPicPr>
        <p:blipFill>
          <a:blip r:embed="rId5"/>
          <a:stretch>
            <a:fillRect/>
          </a:stretch>
        </p:blipFill>
        <p:spPr>
          <a:xfrm>
            <a:off x="3137677" y="5062987"/>
            <a:ext cx="6381939" cy="1173361"/>
          </a:xfrm>
          <a:prstGeom prst="rect">
            <a:avLst/>
          </a:prstGeom>
        </p:spPr>
      </p:pic>
      <p:sp>
        <p:nvSpPr>
          <p:cNvPr id="7" name="ZoneTexte 6">
            <a:extLst>
              <a:ext uri="{FF2B5EF4-FFF2-40B4-BE49-F238E27FC236}">
                <a16:creationId xmlns:a16="http://schemas.microsoft.com/office/drawing/2014/main" id="{F6CCBA18-9DBD-9229-E918-2E4EDB8ED474}"/>
              </a:ext>
            </a:extLst>
          </p:cNvPr>
          <p:cNvSpPr txBox="1"/>
          <p:nvPr/>
        </p:nvSpPr>
        <p:spPr>
          <a:xfrm>
            <a:off x="3048000" y="4739682"/>
            <a:ext cx="6096000" cy="338554"/>
          </a:xfrm>
          <a:prstGeom prst="rect">
            <a:avLst/>
          </a:prstGeom>
          <a:noFill/>
        </p:spPr>
        <p:txBody>
          <a:bodyPr wrap="square">
            <a:spAutoFit/>
          </a:bodyPr>
          <a:lstStyle/>
          <a:p>
            <a:r>
              <a:rPr lang="fr-FR" sz="1600" dirty="0"/>
              <a:t>+ questions ouvertes :</a:t>
            </a:r>
          </a:p>
        </p:txBody>
      </p:sp>
    </p:spTree>
    <p:extLst>
      <p:ext uri="{BB962C8B-B14F-4D97-AF65-F5344CB8AC3E}">
        <p14:creationId xmlns:p14="http://schemas.microsoft.com/office/powerpoint/2010/main" val="18588409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1676CE-B3FD-DF2E-1F67-D9170AD49D3C}"/>
              </a:ext>
            </a:extLst>
          </p:cNvPr>
          <p:cNvSpPr>
            <a:spLocks noGrp="1"/>
          </p:cNvSpPr>
          <p:nvPr>
            <p:ph type="title"/>
          </p:nvPr>
        </p:nvSpPr>
        <p:spPr/>
        <p:txBody>
          <a:bodyPr/>
          <a:lstStyle/>
          <a:p>
            <a:r>
              <a:rPr lang="fr-FR" dirty="0"/>
              <a:t>Activité Investigation (suite)</a:t>
            </a:r>
          </a:p>
        </p:txBody>
      </p:sp>
      <p:sp>
        <p:nvSpPr>
          <p:cNvPr id="3" name="Espace réservé du contenu 2">
            <a:extLst>
              <a:ext uri="{FF2B5EF4-FFF2-40B4-BE49-F238E27FC236}">
                <a16:creationId xmlns:a16="http://schemas.microsoft.com/office/drawing/2014/main" id="{59006100-604B-C2E2-C7CB-980753AE8DDF}"/>
              </a:ext>
            </a:extLst>
          </p:cNvPr>
          <p:cNvSpPr>
            <a:spLocks noGrp="1"/>
          </p:cNvSpPr>
          <p:nvPr>
            <p:ph idx="1"/>
          </p:nvPr>
        </p:nvSpPr>
        <p:spPr>
          <a:xfrm>
            <a:off x="685801" y="3032759"/>
            <a:ext cx="10131425" cy="3332871"/>
          </a:xfrm>
        </p:spPr>
        <p:txBody>
          <a:bodyPr>
            <a:normAutofit/>
          </a:bodyPr>
          <a:lstStyle/>
          <a:p>
            <a:pPr>
              <a:spcBef>
                <a:spcPts val="400"/>
              </a:spcBef>
            </a:pPr>
            <a:r>
              <a:rPr lang="fr-FR" sz="1400" b="1" dirty="0">
                <a:solidFill>
                  <a:srgbClr val="537FA6"/>
                </a:solidFill>
                <a:effectLst/>
                <a:ea typeface="Times New Roman" panose="02020603050405020304" pitchFamily="18" charset="0"/>
                <a:cs typeface="Times New Roman" panose="02020603050405020304" pitchFamily="18" charset="0"/>
              </a:rPr>
              <a:t>Descriptif de l’activité</a:t>
            </a:r>
            <a:endParaRPr lang="fr-FR" sz="1400" b="1" dirty="0">
              <a:solidFill>
                <a:schemeClr val="bg1"/>
              </a:solidFill>
              <a:effectLst/>
              <a:ea typeface="Times New Roman" panose="02020603050405020304" pitchFamily="18" charset="0"/>
              <a:cs typeface="Times New Roman" panose="02020603050405020304" pitchFamily="18" charset="0"/>
            </a:endParaRPr>
          </a:p>
          <a:p>
            <a:pPr>
              <a:lnSpc>
                <a:spcPct val="115000"/>
              </a:lnSpc>
              <a:spcAft>
                <a:spcPts val="800"/>
              </a:spcAft>
            </a:pPr>
            <a:r>
              <a:rPr lang="fr-FR" sz="1400" dirty="0">
                <a:solidFill>
                  <a:schemeClr val="bg1"/>
                </a:solidFill>
                <a:ea typeface="Times New Roman" panose="02020603050405020304" pitchFamily="18" charset="0"/>
                <a:cs typeface="Times New Roman" panose="02020603050405020304" pitchFamily="18" charset="0"/>
              </a:rPr>
              <a:t>Recherchez votre sujet de l’activité précédente </a:t>
            </a:r>
            <a:r>
              <a:rPr lang="fr-FR" sz="1400" dirty="0">
                <a:solidFill>
                  <a:schemeClr val="bg1"/>
                </a:solidFill>
                <a:effectLst/>
                <a:ea typeface="Times New Roman" panose="02020603050405020304" pitchFamily="18" charset="0"/>
                <a:cs typeface="Times New Roman" panose="02020603050405020304" pitchFamily="18" charset="0"/>
              </a:rPr>
              <a:t>avec des outils de recherche documentaire IA.</a:t>
            </a:r>
          </a:p>
          <a:p>
            <a:pPr>
              <a:lnSpc>
                <a:spcPct val="115000"/>
              </a:lnSpc>
              <a:spcAft>
                <a:spcPts val="800"/>
              </a:spcAft>
            </a:pPr>
            <a:r>
              <a:rPr lang="fr-FR" sz="1400" dirty="0">
                <a:solidFill>
                  <a:schemeClr val="bg1"/>
                </a:solidFill>
                <a:effectLst/>
                <a:ea typeface="Times New Roman" panose="02020603050405020304" pitchFamily="18" charset="0"/>
                <a:cs typeface="Times New Roman" panose="02020603050405020304" pitchFamily="18" charset="0"/>
              </a:rPr>
              <a:t>A quoi faire attention plus particulièrement ?</a:t>
            </a:r>
          </a:p>
          <a:p>
            <a:pPr>
              <a:lnSpc>
                <a:spcPct val="115000"/>
              </a:lnSpc>
              <a:spcAft>
                <a:spcPts val="800"/>
              </a:spcAft>
            </a:pPr>
            <a:r>
              <a:rPr lang="fr-FR" sz="1400" dirty="0">
                <a:solidFill>
                  <a:schemeClr val="bg1"/>
                </a:solidFill>
                <a:effectLst/>
                <a:ea typeface="Times New Roman" panose="02020603050405020304" pitchFamily="18" charset="0"/>
                <a:cs typeface="Times New Roman" panose="02020603050405020304" pitchFamily="18" charset="0"/>
              </a:rPr>
              <a:t>Les compétences informationnelles sont-elles les mêmes que précédemment ?</a:t>
            </a:r>
          </a:p>
          <a:p>
            <a:endParaRPr lang="fr-FR" dirty="0"/>
          </a:p>
        </p:txBody>
      </p:sp>
    </p:spTree>
    <p:extLst>
      <p:ext uri="{BB962C8B-B14F-4D97-AF65-F5344CB8AC3E}">
        <p14:creationId xmlns:p14="http://schemas.microsoft.com/office/powerpoint/2010/main" val="31890002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1676CE-B3FD-DF2E-1F67-D9170AD49D3C}"/>
              </a:ext>
            </a:extLst>
          </p:cNvPr>
          <p:cNvSpPr>
            <a:spLocks noGrp="1"/>
          </p:cNvSpPr>
          <p:nvPr>
            <p:ph type="title"/>
          </p:nvPr>
        </p:nvSpPr>
        <p:spPr/>
        <p:txBody>
          <a:bodyPr/>
          <a:lstStyle/>
          <a:p>
            <a:r>
              <a:rPr lang="fr-FR" dirty="0"/>
              <a:t>Activité Réflexion pratique</a:t>
            </a:r>
          </a:p>
        </p:txBody>
      </p:sp>
      <p:sp>
        <p:nvSpPr>
          <p:cNvPr id="4" name="Espace réservé du contenu 2">
            <a:extLst>
              <a:ext uri="{FF2B5EF4-FFF2-40B4-BE49-F238E27FC236}">
                <a16:creationId xmlns:a16="http://schemas.microsoft.com/office/drawing/2014/main" id="{269FF948-6C77-7465-85C9-BB7DB9DFD0EA}"/>
              </a:ext>
            </a:extLst>
          </p:cNvPr>
          <p:cNvSpPr>
            <a:spLocks noGrp="1"/>
          </p:cNvSpPr>
          <p:nvPr>
            <p:ph idx="1"/>
          </p:nvPr>
        </p:nvSpPr>
        <p:spPr>
          <a:xfrm>
            <a:off x="685801" y="1735015"/>
            <a:ext cx="10131425" cy="4630616"/>
          </a:xfrm>
        </p:spPr>
        <p:txBody>
          <a:bodyPr>
            <a:normAutofit fontScale="92500" lnSpcReduction="20000"/>
          </a:bodyPr>
          <a:lstStyle/>
          <a:p>
            <a:pPr>
              <a:spcBef>
                <a:spcPts val="400"/>
              </a:spcBef>
            </a:pPr>
            <a:r>
              <a:rPr lang="fr-FR" sz="1800" b="1" dirty="0">
                <a:solidFill>
                  <a:srgbClr val="537FA6"/>
                </a:solidFill>
                <a:effectLst/>
                <a:ea typeface="Times New Roman" panose="02020603050405020304" pitchFamily="18" charset="0"/>
                <a:cs typeface="Times New Roman" panose="02020603050405020304" pitchFamily="18" charset="0"/>
              </a:rPr>
              <a:t>Objectifs</a:t>
            </a:r>
          </a:p>
          <a:p>
            <a:pPr>
              <a:lnSpc>
                <a:spcPct val="115000"/>
              </a:lnSpc>
              <a:spcAft>
                <a:spcPts val="800"/>
              </a:spcAft>
            </a:pPr>
            <a:r>
              <a:rPr lang="fr-FR" sz="1800" dirty="0">
                <a:solidFill>
                  <a:schemeClr val="bg1"/>
                </a:solidFill>
                <a:effectLst/>
                <a:ea typeface="Times New Roman" panose="02020603050405020304" pitchFamily="18" charset="0"/>
                <a:cs typeface="Times New Roman" panose="02020603050405020304" pitchFamily="18" charset="0"/>
              </a:rPr>
              <a:t>(d’après </a:t>
            </a:r>
            <a:r>
              <a:rPr lang="fr-FR" sz="1800" u="sng" dirty="0">
                <a:solidFill>
                  <a:srgbClr val="735032"/>
                </a:solidFill>
                <a:effectLst/>
                <a:ea typeface="Times New Roman" panose="02020603050405020304" pitchFamily="18" charset="0"/>
                <a:cs typeface="Times New Roman" panose="02020603050405020304" pitchFamily="18" charset="0"/>
                <a:hlinkClick r:id="rId3"/>
              </a:rPr>
              <a:t>Université de Bordeaux</a:t>
            </a:r>
            <a:r>
              <a:rPr lang="fr-FR" sz="1800" dirty="0">
                <a:solidFill>
                  <a:schemeClr val="bg1"/>
                </a:solidFill>
                <a:effectLst/>
                <a:ea typeface="Times New Roman" panose="02020603050405020304" pitchFamily="18" charset="0"/>
                <a:cs typeface="Times New Roman" panose="02020603050405020304" pitchFamily="18" charset="0"/>
              </a:rPr>
              <a:t>, 2023)</a:t>
            </a:r>
          </a:p>
          <a:p>
            <a:pPr>
              <a:lnSpc>
                <a:spcPct val="115000"/>
              </a:lnSpc>
              <a:spcAft>
                <a:spcPts val="800"/>
              </a:spcAft>
            </a:pPr>
            <a:r>
              <a:rPr lang="fr-FR" sz="1800" dirty="0">
                <a:solidFill>
                  <a:schemeClr val="bg1"/>
                </a:solidFill>
                <a:effectLst/>
                <a:ea typeface="Times New Roman" panose="02020603050405020304" pitchFamily="18" charset="0"/>
                <a:cs typeface="Times New Roman" panose="02020603050405020304" pitchFamily="18" charset="0"/>
              </a:rPr>
              <a:t>Pratique : </a:t>
            </a:r>
          </a:p>
          <a:p>
            <a:pPr>
              <a:lnSpc>
                <a:spcPct val="115000"/>
              </a:lnSpc>
              <a:spcAft>
                <a:spcPts val="800"/>
              </a:spcAft>
            </a:pPr>
            <a:r>
              <a:rPr lang="fr-FR" sz="1800" dirty="0">
                <a:solidFill>
                  <a:schemeClr val="bg1"/>
                </a:solidFill>
                <a:effectLst/>
                <a:ea typeface="Times New Roman" panose="02020603050405020304" pitchFamily="18" charset="0"/>
                <a:cs typeface="Times New Roman" panose="02020603050405020304" pitchFamily="18" charset="0"/>
              </a:rPr>
              <a:t>o Appliquer des concepts, techniques et compétences appropriés dans des situations ou problèmes concrets</a:t>
            </a:r>
          </a:p>
          <a:p>
            <a:pPr>
              <a:lnSpc>
                <a:spcPct val="115000"/>
              </a:lnSpc>
              <a:spcAft>
                <a:spcPts val="800"/>
              </a:spcAft>
            </a:pPr>
            <a:r>
              <a:rPr lang="fr-FR" sz="1800" dirty="0">
                <a:solidFill>
                  <a:schemeClr val="bg1"/>
                </a:solidFill>
                <a:effectLst/>
                <a:ea typeface="Times New Roman" panose="02020603050405020304" pitchFamily="18" charset="0"/>
                <a:cs typeface="Times New Roman" panose="02020603050405020304" pitchFamily="18" charset="0"/>
              </a:rPr>
              <a:t>Réflexivité / Métacognition :</a:t>
            </a:r>
          </a:p>
          <a:p>
            <a:pPr>
              <a:lnSpc>
                <a:spcPct val="115000"/>
              </a:lnSpc>
              <a:spcAft>
                <a:spcPts val="800"/>
              </a:spcAft>
            </a:pPr>
            <a:r>
              <a:rPr lang="fr-FR" sz="1800" dirty="0">
                <a:solidFill>
                  <a:schemeClr val="bg1"/>
                </a:solidFill>
                <a:effectLst/>
                <a:ea typeface="Times New Roman" panose="02020603050405020304" pitchFamily="18" charset="0"/>
                <a:cs typeface="Times New Roman" panose="02020603050405020304" pitchFamily="18" charset="0"/>
              </a:rPr>
              <a:t>o Analyser de façon réflexive un projet en identifiant les forces, faiblesse, opportunités, ou menaces</a:t>
            </a:r>
          </a:p>
          <a:p>
            <a:pPr>
              <a:lnSpc>
                <a:spcPct val="115000"/>
              </a:lnSpc>
              <a:spcAft>
                <a:spcPts val="800"/>
              </a:spcAft>
            </a:pPr>
            <a:r>
              <a:rPr lang="fr-FR" sz="1800" dirty="0">
                <a:solidFill>
                  <a:schemeClr val="bg1"/>
                </a:solidFill>
                <a:effectLst/>
                <a:ea typeface="Times New Roman" panose="02020603050405020304" pitchFamily="18" charset="0"/>
                <a:cs typeface="Times New Roman" panose="02020603050405020304" pitchFamily="18" charset="0"/>
              </a:rPr>
              <a:t>o Planifier, appliquer, et évaluer des processus et stratégies (par ex. d'apprentissage)</a:t>
            </a:r>
          </a:p>
          <a:p>
            <a:pPr>
              <a:lnSpc>
                <a:spcPct val="115000"/>
              </a:lnSpc>
              <a:spcAft>
                <a:spcPts val="800"/>
              </a:spcAft>
            </a:pPr>
            <a:r>
              <a:rPr lang="fr-FR" sz="1800" dirty="0">
                <a:solidFill>
                  <a:schemeClr val="bg1"/>
                </a:solidFill>
                <a:effectLst/>
                <a:ea typeface="Times New Roman" panose="02020603050405020304" pitchFamily="18" charset="0"/>
                <a:cs typeface="Times New Roman" panose="02020603050405020304" pitchFamily="18" charset="0"/>
              </a:rPr>
              <a:t>o Pratiquer l'autoévaluation et l'évaluation entre pairs de manière constructive.</a:t>
            </a:r>
          </a:p>
          <a:p>
            <a:pPr>
              <a:lnSpc>
                <a:spcPct val="115000"/>
              </a:lnSpc>
              <a:spcAft>
                <a:spcPts val="800"/>
              </a:spcAft>
            </a:pPr>
            <a:r>
              <a:rPr lang="fr-FR" sz="1800" dirty="0">
                <a:solidFill>
                  <a:schemeClr val="bg1"/>
                </a:solidFill>
                <a:effectLst/>
                <a:ea typeface="Times New Roman" panose="02020603050405020304" pitchFamily="18" charset="0"/>
                <a:cs typeface="Times New Roman" panose="02020603050405020304" pitchFamily="18" charset="0"/>
              </a:rPr>
              <a:t> </a:t>
            </a:r>
          </a:p>
          <a:p>
            <a:pPr>
              <a:spcBef>
                <a:spcPts val="400"/>
              </a:spcBef>
            </a:pPr>
            <a:r>
              <a:rPr lang="fr-FR" sz="1800" b="1" dirty="0">
                <a:solidFill>
                  <a:srgbClr val="537FA6"/>
                </a:solidFill>
                <a:effectLst/>
                <a:ea typeface="Times New Roman" panose="02020603050405020304" pitchFamily="18" charset="0"/>
                <a:cs typeface="Times New Roman" panose="02020603050405020304" pitchFamily="18" charset="0"/>
              </a:rPr>
              <a:t>Descriptif de l’activité</a:t>
            </a:r>
            <a:endParaRPr lang="fr-FR" sz="1800" b="1" dirty="0">
              <a:solidFill>
                <a:schemeClr val="bg1"/>
              </a:solidFill>
              <a:effectLst/>
              <a:ea typeface="Times New Roman" panose="02020603050405020304" pitchFamily="18" charset="0"/>
              <a:cs typeface="Times New Roman" panose="02020603050405020304" pitchFamily="18" charset="0"/>
            </a:endParaRPr>
          </a:p>
          <a:p>
            <a:pPr>
              <a:lnSpc>
                <a:spcPct val="115000"/>
              </a:lnSpc>
              <a:spcAft>
                <a:spcPts val="800"/>
              </a:spcAft>
            </a:pPr>
            <a:r>
              <a:rPr lang="fr-FR" dirty="0">
                <a:solidFill>
                  <a:schemeClr val="bg1"/>
                </a:solidFill>
                <a:cs typeface="Times New Roman" panose="02020603050405020304" pitchFamily="18" charset="0"/>
              </a:rPr>
              <a:t>A partir des cartes qui vous sont fournies, choisissez la carte qui vous semble la plus intéressante d’un point de vue pédagogique.</a:t>
            </a:r>
          </a:p>
          <a:p>
            <a:pPr>
              <a:lnSpc>
                <a:spcPct val="115000"/>
              </a:lnSpc>
              <a:spcAft>
                <a:spcPts val="800"/>
              </a:spcAft>
            </a:pPr>
            <a:r>
              <a:rPr lang="fr-FR" dirty="0">
                <a:solidFill>
                  <a:schemeClr val="bg1"/>
                </a:solidFill>
                <a:cs typeface="Times New Roman" panose="02020603050405020304" pitchFamily="18" charset="0"/>
              </a:rPr>
              <a:t>Pourquoi ?</a:t>
            </a:r>
          </a:p>
          <a:p>
            <a:endParaRPr lang="fr-FR" dirty="0"/>
          </a:p>
        </p:txBody>
      </p:sp>
    </p:spTree>
    <p:extLst>
      <p:ext uri="{BB962C8B-B14F-4D97-AF65-F5344CB8AC3E}">
        <p14:creationId xmlns:p14="http://schemas.microsoft.com/office/powerpoint/2010/main" val="28938116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6BD8919-2326-05E8-F84D-B4124B12F2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31012" y="0"/>
            <a:ext cx="9129976" cy="6858000"/>
          </a:xfrm>
          <a:prstGeom prst="rect">
            <a:avLst/>
          </a:prstGeom>
        </p:spPr>
      </p:pic>
      <p:sp>
        <p:nvSpPr>
          <p:cNvPr id="7" name="ZoneTexte 6">
            <a:extLst>
              <a:ext uri="{FF2B5EF4-FFF2-40B4-BE49-F238E27FC236}">
                <a16:creationId xmlns:a16="http://schemas.microsoft.com/office/drawing/2014/main" id="{BF6CBADB-396F-E746-F56D-C9C19ADC3FC5}"/>
              </a:ext>
            </a:extLst>
          </p:cNvPr>
          <p:cNvSpPr txBox="1"/>
          <p:nvPr/>
        </p:nvSpPr>
        <p:spPr>
          <a:xfrm>
            <a:off x="6472052" y="5040477"/>
            <a:ext cx="4797631" cy="369332"/>
          </a:xfrm>
          <a:prstGeom prst="rect">
            <a:avLst/>
          </a:prstGeom>
          <a:noFill/>
        </p:spPr>
        <p:txBody>
          <a:bodyPr wrap="square">
            <a:spAutoFit/>
          </a:bodyPr>
          <a:lstStyle/>
          <a:p>
            <a:r>
              <a:rPr lang="fr-FR" sz="1800" dirty="0">
                <a:solidFill>
                  <a:srgbClr val="537FA6"/>
                </a:solidFill>
                <a:effectLst/>
                <a:ea typeface="Times New Roman" panose="02020603050405020304" pitchFamily="18" charset="0"/>
                <a:cs typeface="Times New Roman" panose="02020603050405020304" pitchFamily="18" charset="0"/>
              </a:rPr>
              <a:t>angle « Compétences informationnelles »</a:t>
            </a:r>
            <a:endParaRPr lang="fr-FR" dirty="0"/>
          </a:p>
        </p:txBody>
      </p:sp>
      <p:sp>
        <p:nvSpPr>
          <p:cNvPr id="9" name="ZoneTexte 8">
            <a:extLst>
              <a:ext uri="{FF2B5EF4-FFF2-40B4-BE49-F238E27FC236}">
                <a16:creationId xmlns:a16="http://schemas.microsoft.com/office/drawing/2014/main" id="{D4EFF200-1DDD-1B50-579C-80E2FB488E69}"/>
              </a:ext>
            </a:extLst>
          </p:cNvPr>
          <p:cNvSpPr txBox="1"/>
          <p:nvPr/>
        </p:nvSpPr>
        <p:spPr>
          <a:xfrm rot="16200000">
            <a:off x="8746618" y="3259723"/>
            <a:ext cx="6552210" cy="338554"/>
          </a:xfrm>
          <a:prstGeom prst="rect">
            <a:avLst/>
          </a:prstGeom>
          <a:noFill/>
        </p:spPr>
        <p:txBody>
          <a:bodyPr wrap="square">
            <a:spAutoFit/>
          </a:bodyPr>
          <a:lstStyle/>
          <a:p>
            <a:r>
              <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rPr>
              <a:t>Prompt Gemini, 19/06/2024 : « Je voudrais sensibiliser des collègues aux conséquences que pose l'intelligence artificielle générative comme ChatGPT pour les compétences informationnelles. Fournis-moi des idées d'activités pour rendre cette formation interactive » (voir les 3 drafts proposés)</a:t>
            </a:r>
            <a:endParaRPr lang="fr-FR" sz="800" dirty="0"/>
          </a:p>
        </p:txBody>
      </p:sp>
    </p:spTree>
    <p:extLst>
      <p:ext uri="{BB962C8B-B14F-4D97-AF65-F5344CB8AC3E}">
        <p14:creationId xmlns:p14="http://schemas.microsoft.com/office/powerpoint/2010/main" val="254862321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éleste">
  <a:themeElements>
    <a:clrScheme name="Personnalisé 73">
      <a:dk1>
        <a:sysClr val="windowText" lastClr="000000"/>
      </a:dk1>
      <a:lt1>
        <a:sysClr val="window" lastClr="FFFFFF"/>
      </a:lt1>
      <a:dk2>
        <a:srgbClr val="7F7F7F"/>
      </a:dk2>
      <a:lt2>
        <a:srgbClr val="EBEBEB"/>
      </a:lt2>
      <a:accent1>
        <a:srgbClr val="537FA6"/>
      </a:accent1>
      <a:accent2>
        <a:srgbClr val="D8EBF2"/>
      </a:accent2>
      <a:accent3>
        <a:srgbClr val="D9AD77"/>
      </a:accent3>
      <a:accent4>
        <a:srgbClr val="735032"/>
      </a:accent4>
      <a:accent5>
        <a:srgbClr val="D9AD77"/>
      </a:accent5>
      <a:accent6>
        <a:srgbClr val="E25247"/>
      </a:accent6>
      <a:hlink>
        <a:srgbClr val="D9AD77"/>
      </a:hlink>
      <a:folHlink>
        <a:srgbClr val="D9AD77"/>
      </a:folHlink>
    </a:clrScheme>
    <a:fontScheme name="Célest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éleste">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19225</TotalTime>
  <Words>12071</Words>
  <Application>Microsoft Office PowerPoint</Application>
  <PresentationFormat>Grand écran</PresentationFormat>
  <Paragraphs>1339</Paragraphs>
  <Slides>173</Slides>
  <Notes>173</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173</vt:i4>
      </vt:variant>
    </vt:vector>
  </HeadingPairs>
  <TitlesOfParts>
    <vt:vector size="181" baseType="lpstr">
      <vt:lpstr>AkzidenzGroteskBQ-Reg</vt:lpstr>
      <vt:lpstr>Aptos</vt:lpstr>
      <vt:lpstr>Arial</vt:lpstr>
      <vt:lpstr>Calibri</vt:lpstr>
      <vt:lpstr>Calibri Light</vt:lpstr>
      <vt:lpstr>Times New Roman</vt:lpstr>
      <vt:lpstr>Wingdings</vt:lpstr>
      <vt:lpstr>Céleste</vt:lpstr>
      <vt:lpstr>Présentation PowerPoint</vt:lpstr>
      <vt:lpstr>Présentation</vt:lpstr>
      <vt:lpstr>Présentation PowerPoint</vt:lpstr>
      <vt:lpstr>Présentation PowerPoint</vt:lpstr>
      <vt:lpstr>Contexte</vt:lpstr>
      <vt:lpstr>Présentation PowerPoint</vt:lpstr>
      <vt:lpstr>Présentation PowerPoint</vt:lpstr>
      <vt:lpstr>Présentation PowerPoint</vt:lpstr>
      <vt:lpstr>Présentation PowerPoint</vt:lpstr>
      <vt:lpstr>État des lieux des usages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Principes des intelligences artificielles génératives</vt:lpstr>
      <vt:lpstr>Présentation PowerPoint</vt:lpstr>
      <vt:lpstr>Quel type d'algorithme est le plus souvent utilisé pour l'IA générative ?</vt:lpstr>
      <vt:lpstr>Présentation PowerPoint</vt:lpstr>
      <vt:lpstr>LLM  (Large language model)</vt:lpstr>
      <vt:lpstr>Présentation PowerPoint</vt:lpstr>
      <vt:lpstr>LLM  (Large language model)</vt:lpstr>
      <vt:lpstr>Présentation PowerPoint</vt:lpstr>
      <vt:lpstr>Présentation PowerPoint</vt:lpstr>
      <vt:lpstr>Présentation PowerPoint</vt:lpstr>
      <vt:lpstr>Quel est un des enjeux éthiques majeurs liés à l'IA générative ?</vt:lpstr>
      <vt:lpstr>Comment les bibliothèques universitaires peuvent-elles s'impliquer dans le développement responsable de l'IA générative ?</vt:lpstr>
      <vt:lpstr>Comment les enseignants-chercheurs peuvent-ils s'impliquer dans le développement responsable de l'IA générative ?</vt:lpstr>
      <vt:lpstr>Présentation PowerPoint</vt:lpstr>
      <vt:lpstr>Enjeux pédagogiques pour l’ESR</vt:lpstr>
      <vt:lpstr>Présentation PowerPoint</vt:lpstr>
      <vt:lpstr>Présentation PowerPoint</vt:lpstr>
      <vt:lpstr>Présentation PowerPoint</vt:lpstr>
      <vt:lpstr>Enjeux informationnels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L’IA générative pour le formateur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Focus : l’art du prompt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L’IA en formation des usagers</vt:lpstr>
      <vt:lpstr>Présentation PowerPoint</vt:lpstr>
      <vt:lpstr>Présentation PowerPoint</vt:lpstr>
      <vt:lpstr>Présentation PowerPoint</vt:lpstr>
      <vt:lpstr>Nouveautés été 2024</vt:lpstr>
      <vt:lpstr>Présentation PowerPoint</vt:lpstr>
      <vt:lpstr>Activité Investigation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Activité Investigation (suite)</vt:lpstr>
      <vt:lpstr>Activité Réflexion pratique</vt:lpstr>
      <vt:lpstr>Présentation PowerPoint</vt:lpstr>
      <vt:lpstr>Présentation PowerPoint</vt:lpstr>
      <vt:lpstr>Présentation PowerPoint</vt:lpstr>
      <vt:lpstr>Présentation PowerPoint</vt:lpstr>
      <vt:lpstr>Présentation PowerPoint</vt:lpstr>
      <vt:lpstr>Présentation PowerPoint</vt:lpstr>
      <vt:lpstr>Besoins et préoccupations des usagers</vt:lpstr>
      <vt:lpstr>Présentation PowerPoint</vt:lpstr>
      <vt:lpstr>Présentation PowerPoint</vt:lpstr>
      <vt:lpstr>Activité Discussion</vt:lpstr>
      <vt:lpstr>Activité Discussion</vt:lpstr>
      <vt:lpstr>Rechercher, évaluer, citer à l’heure de l’IA générative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Quelles IA pour quels usagers ?</vt:lpstr>
      <vt:lpstr>Anticiper les évolutions en cours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Bibliographie – éléments de repère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gobelin</dc:creator>
  <cp:lastModifiedBy>Aline BOUCHARD</cp:lastModifiedBy>
  <cp:revision>3041</cp:revision>
  <dcterms:created xsi:type="dcterms:W3CDTF">2023-07-20T07:19:51Z</dcterms:created>
  <dcterms:modified xsi:type="dcterms:W3CDTF">2024-10-16T13:19:03Z</dcterms:modified>
</cp:coreProperties>
</file>