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B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2" autoAdjust="0"/>
    <p:restoredTop sz="49554" autoAdjust="0"/>
  </p:normalViewPr>
  <p:slideViewPr>
    <p:cSldViewPr snapToGrid="0" showGuides="1">
      <p:cViewPr varScale="1">
        <p:scale>
          <a:sx n="48" d="100"/>
          <a:sy n="48" d="100"/>
        </p:scale>
        <p:origin x="159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088" y="5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1B5EE-06DD-4AD1-9B08-F14B4E0F49BD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95D50-487C-4610-ADCD-07F7A61D25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91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930AB-D24E-4640-8D9D-127FDB9205B2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DF127-9A84-4991-A74C-FF484853DF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536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73038" indent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31813" indent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inkwithgoogle.com/intl/fr-fr/tendances/thematiques/e-commerce-one-to-one-2017-quel-est-lavenir-du-retai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earchenginejournal.com/" TargetMode="External"/><Relationship Id="rId3" Type="http://schemas.openxmlformats.org/officeDocument/2006/relationships/hyperlink" Target="https://singjupost.com/sundar-pichai-at-google-i-o-2019-keynote-full-transcript/?singlepage=1" TargetMode="External"/><Relationship Id="rId7" Type="http://schemas.openxmlformats.org/officeDocument/2006/relationships/hyperlink" Target="https://www.reacteur.com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urfist.chartes.psl.eu/ressources/evolutions-des-moteurs-de-recherche-sur-internet" TargetMode="External"/><Relationship Id="rId5" Type="http://schemas.openxmlformats.org/officeDocument/2006/relationships/hyperlink" Target="https://www.abondance.com/20170421-17904-infographie-seo-a-lere-de-lintelligence-artificielle.html" TargetMode="External"/><Relationship Id="rId10" Type="http://schemas.openxmlformats.org/officeDocument/2006/relationships/hyperlink" Target="http://searchenginewatch.com/" TargetMode="External"/><Relationship Id="rId4" Type="http://schemas.openxmlformats.org/officeDocument/2006/relationships/hyperlink" Target="https://blog.google/technology/developers/100-things-we-announced-io-19/" TargetMode="External"/><Relationship Id="rId9" Type="http://schemas.openxmlformats.org/officeDocument/2006/relationships/hyperlink" Target="http://searchengineland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900" dirty="0"/>
              <a:t>Toutes icônes : </a:t>
            </a:r>
            <a:r>
              <a:rPr lang="fr-FR" sz="900" dirty="0" err="1"/>
              <a:t>icons</a:t>
            </a:r>
            <a:r>
              <a:rPr lang="fr-FR" sz="900" baseline="0" dirty="0"/>
              <a:t> made by </a:t>
            </a:r>
            <a:r>
              <a:rPr lang="fr-FR" sz="900" baseline="0" dirty="0" err="1"/>
              <a:t>Freepik</a:t>
            </a:r>
            <a:r>
              <a:rPr lang="fr-FR" sz="900" baseline="0" dirty="0"/>
              <a:t> </a:t>
            </a:r>
            <a:r>
              <a:rPr lang="fr-FR" sz="900" baseline="0" dirty="0" err="1"/>
              <a:t>from</a:t>
            </a:r>
            <a:r>
              <a:rPr lang="fr-FR" sz="900" baseline="0" dirty="0"/>
              <a:t> www.flaticon.com (https://www.flaticon.com/home), </a:t>
            </a:r>
            <a:r>
              <a:rPr lang="fr-FR" sz="900" baseline="0" dirty="0" err="1"/>
              <a:t>Flaticon</a:t>
            </a:r>
            <a:r>
              <a:rPr lang="fr-FR" sz="900" baseline="0" dirty="0"/>
              <a:t> basic </a:t>
            </a:r>
            <a:r>
              <a:rPr lang="fr-FR" sz="900" baseline="0" dirty="0" err="1"/>
              <a:t>license</a:t>
            </a:r>
            <a:r>
              <a:rPr lang="fr-FR" sz="900" baseline="0" dirty="0"/>
              <a:t> (https://file000.flaticon.com/downloads/license/license.pdf) : </a:t>
            </a:r>
            <a:r>
              <a:rPr lang="fr-FR" sz="900" i="1" baseline="0" dirty="0" err="1"/>
              <a:t>Work</a:t>
            </a:r>
            <a:r>
              <a:rPr lang="fr-FR" sz="900" i="1" baseline="0" dirty="0"/>
              <a:t> </a:t>
            </a:r>
            <a:r>
              <a:rPr lang="fr-FR" sz="900" i="1" baseline="0" dirty="0" err="1"/>
              <a:t>Productivity</a:t>
            </a:r>
            <a:r>
              <a:rPr lang="fr-FR" sz="900" i="1" baseline="0" dirty="0"/>
              <a:t> </a:t>
            </a:r>
            <a:r>
              <a:rPr lang="fr-FR" sz="900" i="1" baseline="0" dirty="0" err="1"/>
              <a:t>Icon</a:t>
            </a:r>
            <a:r>
              <a:rPr lang="fr-FR" sz="900" i="1" baseline="0" dirty="0"/>
              <a:t> Pack</a:t>
            </a:r>
            <a:r>
              <a:rPr lang="fr-FR" sz="900" baseline="0" dirty="0"/>
              <a:t>, https://www.flaticon.com/packs/work-productivity-9</a:t>
            </a:r>
          </a:p>
          <a:p>
            <a:endParaRPr lang="fr-FR" baseline="0" dirty="0"/>
          </a:p>
          <a:p>
            <a:r>
              <a:rPr lang="fr-FR" sz="1600" b="1" dirty="0">
                <a:solidFill>
                  <a:srgbClr val="273B7A"/>
                </a:solidFill>
              </a:rPr>
              <a:t>Introduction</a:t>
            </a:r>
            <a:endParaRPr lang="fr-FR" sz="1600" dirty="0">
              <a:solidFill>
                <a:srgbClr val="273B7A"/>
              </a:solidFill>
            </a:endParaRPr>
          </a:p>
          <a:p>
            <a:pPr marL="171450" indent="-171450">
              <a:buFontTx/>
              <a:buChar char="-"/>
            </a:pPr>
            <a:r>
              <a:rPr lang="fr-FR" sz="1400" u="sng" dirty="0">
                <a:solidFill>
                  <a:srgbClr val="273B7A"/>
                </a:solidFill>
              </a:rPr>
              <a:t>des </a:t>
            </a:r>
            <a:r>
              <a:rPr lang="fr-FR" sz="1400" b="1" u="sng" dirty="0">
                <a:solidFill>
                  <a:srgbClr val="273B7A"/>
                </a:solidFill>
                <a:sym typeface="Wingdings" panose="05000000000000000000" pitchFamily="2" charset="2"/>
              </a:rPr>
              <a:t>évolutions constantes </a:t>
            </a:r>
            <a:r>
              <a:rPr lang="fr-FR" dirty="0">
                <a:sym typeface="Wingdings" panose="05000000000000000000" pitchFamily="2" charset="2"/>
              </a:rPr>
              <a:t>des moteurs de recherche [MDR] depuis leur développement fin 1990s</a:t>
            </a:r>
          </a:p>
          <a:p>
            <a:pPr marL="344488" lvl="1" indent="-171450">
              <a:buFontTx/>
              <a:buChar char="-"/>
            </a:pPr>
            <a:r>
              <a:rPr lang="fr-FR" dirty="0"/>
              <a:t>depuis son</a:t>
            </a:r>
            <a:r>
              <a:rPr lang="fr-FR" baseline="0" dirty="0"/>
              <a:t> apparition, </a:t>
            </a:r>
            <a:r>
              <a:rPr lang="fr-FR" dirty="0"/>
              <a:t>un web de plus en plus mobile, temps réel, multimédia</a:t>
            </a:r>
          </a:p>
          <a:p>
            <a:pPr lvl="1"/>
            <a:endParaRPr lang="fr-FR" dirty="0"/>
          </a:p>
          <a:p>
            <a:pPr marL="185738" lvl="1" indent="-185738">
              <a:buFontTx/>
              <a:buChar char="-"/>
            </a:pPr>
            <a:r>
              <a:rPr lang="fr-FR" dirty="0"/>
              <a:t> </a:t>
            </a:r>
            <a:r>
              <a:rPr lang="fr-FR" sz="1400" u="sng" dirty="0">
                <a:solidFill>
                  <a:srgbClr val="273B7A"/>
                </a:solidFill>
              </a:rPr>
              <a:t>des innovations liées autant aux </a:t>
            </a:r>
            <a:r>
              <a:rPr lang="fr-FR" sz="1400" b="1" u="sng" dirty="0">
                <a:solidFill>
                  <a:srgbClr val="273B7A"/>
                </a:solidFill>
              </a:rPr>
              <a:t>usages des internautes</a:t>
            </a:r>
            <a:r>
              <a:rPr lang="fr-FR" dirty="0"/>
              <a:t> qu’au contexte web et à la technologie elle-même</a:t>
            </a:r>
          </a:p>
          <a:p>
            <a:pPr marL="358775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lang="fr-FR" dirty="0"/>
              <a:t>sur des </a:t>
            </a:r>
            <a:r>
              <a:rPr lang="fr-FR" b="1" dirty="0"/>
              <a:t>technologies bien assimilées </a:t>
            </a:r>
            <a:r>
              <a:rPr lang="fr-FR" dirty="0"/>
              <a:t>depuis apparition des MDR (partie 1)</a:t>
            </a:r>
          </a:p>
          <a:p>
            <a:pPr marL="358775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lang="fr-FR" dirty="0"/>
              <a:t>mais aussi des </a:t>
            </a:r>
            <a:r>
              <a:rPr lang="fr-FR" b="1" dirty="0"/>
              <a:t>technologies hors MDR </a:t>
            </a:r>
            <a:r>
              <a:rPr lang="fr-FR" dirty="0"/>
              <a:t>en développement depuis une 20ne d'années (traitement automatique) (partie</a:t>
            </a:r>
            <a:r>
              <a:rPr lang="fr-FR" baseline="0" dirty="0"/>
              <a:t> 2)</a:t>
            </a:r>
          </a:p>
          <a:p>
            <a:pPr marR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sz="1400" baseline="0" dirty="0">
                <a:solidFill>
                  <a:srgbClr val="273B7A"/>
                </a:solidFill>
              </a:rPr>
              <a:t>- </a:t>
            </a:r>
            <a:r>
              <a:rPr lang="fr-FR" sz="1400" b="1" u="sng" baseline="0" dirty="0">
                <a:solidFill>
                  <a:srgbClr val="273B7A"/>
                </a:solidFill>
              </a:rPr>
              <a:t>course à la pertinence</a:t>
            </a:r>
            <a:r>
              <a:rPr lang="fr-FR" sz="1400" b="1" baseline="0" dirty="0">
                <a:solidFill>
                  <a:srgbClr val="273B7A"/>
                </a:solidFill>
              </a:rPr>
              <a:t> </a:t>
            </a:r>
            <a:r>
              <a:rPr lang="fr-FR" dirty="0"/>
              <a:t>(et </a:t>
            </a:r>
            <a:r>
              <a:rPr lang="fr-FR" baseline="0" dirty="0"/>
              <a:t>si possible la qualité) des résultats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F127-9A84-4991-A74C-FF484853DF4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191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759602"/>
          </a:xfrm>
        </p:spPr>
        <p:txBody>
          <a:bodyPr/>
          <a:lstStyle/>
          <a:p>
            <a:r>
              <a:rPr lang="fr-FR" sz="1600" b="1" dirty="0">
                <a:solidFill>
                  <a:srgbClr val="273B7A"/>
                </a:solidFill>
              </a:rPr>
              <a:t>Etat des lieux : les acquis</a:t>
            </a:r>
          </a:p>
          <a:p>
            <a:pPr marL="285750" indent="-285750">
              <a:buFontTx/>
              <a:buChar char="-"/>
            </a:pPr>
            <a:r>
              <a:rPr lang="fr-FR" sz="1400" u="sng" dirty="0">
                <a:solidFill>
                  <a:srgbClr val="273B7A"/>
                </a:solidFill>
              </a:rPr>
              <a:t>une recherche </a:t>
            </a:r>
            <a:r>
              <a:rPr lang="fr-FR" sz="1400" b="1" u="sng" dirty="0">
                <a:solidFill>
                  <a:srgbClr val="273B7A"/>
                </a:solidFill>
              </a:rPr>
              <a:t>simplifiée</a:t>
            </a:r>
          </a:p>
          <a:p>
            <a:pPr marL="458788" lvl="1" indent="-285750">
              <a:buFontTx/>
              <a:buChar char="-"/>
            </a:pPr>
            <a:r>
              <a:rPr lang="fr-FR" dirty="0"/>
              <a:t>une recherche </a:t>
            </a:r>
            <a:r>
              <a:rPr lang="fr-FR" b="1" dirty="0"/>
              <a:t>moins professionnelle </a:t>
            </a:r>
            <a:r>
              <a:rPr lang="fr-FR" dirty="0"/>
              <a:t>(</a:t>
            </a:r>
            <a:r>
              <a:rPr lang="fr-FR" i="1" dirty="0"/>
              <a:t>one box</a:t>
            </a:r>
            <a:r>
              <a:rPr lang="fr-FR" dirty="0"/>
              <a:t>, disparition des filtres)</a:t>
            </a:r>
          </a:p>
          <a:p>
            <a:pPr marL="458788" lvl="1" indent="-285750">
              <a:buFontTx/>
              <a:buChar char="-"/>
            </a:pPr>
            <a:r>
              <a:rPr lang="fr-FR" dirty="0"/>
              <a:t>une recherche </a:t>
            </a:r>
            <a:r>
              <a:rPr lang="fr-FR" b="1" dirty="0"/>
              <a:t>universelle</a:t>
            </a:r>
            <a:r>
              <a:rPr lang="fr-FR" dirty="0"/>
              <a:t> (tous types de contenus : images, sons, etc.)</a:t>
            </a:r>
          </a:p>
          <a:p>
            <a:pPr marL="344488" lvl="1" indent="-171450">
              <a:buFont typeface="Wingdings" panose="05000000000000000000" pitchFamily="2" charset="2"/>
              <a:buChar char="à"/>
            </a:pPr>
            <a:r>
              <a:rPr lang="fr-FR" b="1" dirty="0"/>
              <a:t>défi 1 : faire face au développement des données humaines (réseaux sociaux) et machines (</a:t>
            </a:r>
            <a:r>
              <a:rPr lang="fr-FR" b="1" i="1" dirty="0" err="1"/>
              <a:t>big</a:t>
            </a:r>
            <a:r>
              <a:rPr lang="fr-FR" b="1" i="1" dirty="0"/>
              <a:t> data</a:t>
            </a:r>
            <a:r>
              <a:rPr lang="fr-FR" b="1" dirty="0"/>
              <a:t>, objets connectés) : 3 V (volume, variété, vitesse)</a:t>
            </a:r>
          </a:p>
          <a:p>
            <a:pPr lvl="1"/>
            <a:endParaRPr lang="fr-FR" dirty="0"/>
          </a:p>
          <a:p>
            <a:pPr marL="285750" indent="-285750">
              <a:buFontTx/>
              <a:buChar char="-"/>
            </a:pPr>
            <a:r>
              <a:rPr lang="fr-FR" sz="1400" u="sng" dirty="0">
                <a:solidFill>
                  <a:srgbClr val="273B7A"/>
                </a:solidFill>
              </a:rPr>
              <a:t>une recherche </a:t>
            </a:r>
            <a:r>
              <a:rPr lang="fr-FR" sz="1400" b="1" u="sng" dirty="0">
                <a:solidFill>
                  <a:srgbClr val="273B7A"/>
                </a:solidFill>
              </a:rPr>
              <a:t>personnalisée</a:t>
            </a:r>
          </a:p>
          <a:p>
            <a:pPr marL="458788" lvl="1" indent="-285750">
              <a:buFontTx/>
              <a:buChar char="-"/>
            </a:pPr>
            <a:r>
              <a:rPr lang="fr-FR" b="1" dirty="0"/>
              <a:t>au-delà du « </a:t>
            </a:r>
            <a:r>
              <a:rPr lang="fr-FR" b="1" i="1" dirty="0"/>
              <a:t>one size </a:t>
            </a:r>
            <a:r>
              <a:rPr lang="fr-FR" b="1" i="1" dirty="0" err="1"/>
              <a:t>fits</a:t>
            </a:r>
            <a:r>
              <a:rPr lang="fr-FR" b="1" i="1" dirty="0"/>
              <a:t> all</a:t>
            </a:r>
            <a:r>
              <a:rPr lang="fr-FR" b="1" dirty="0"/>
              <a:t> » </a:t>
            </a:r>
            <a:r>
              <a:rPr lang="fr-FR" dirty="0"/>
              <a:t>: </a:t>
            </a:r>
          </a:p>
          <a:p>
            <a:pPr marL="458788" lvl="1" indent="-285750">
              <a:buFontTx/>
              <a:buChar char="-"/>
            </a:pPr>
            <a:r>
              <a:rPr lang="fr-FR" b="1" dirty="0"/>
              <a:t>personnalisation</a:t>
            </a:r>
            <a:r>
              <a:rPr lang="fr-FR" dirty="0"/>
              <a:t> des résultats : corrections orthographiques, géolocalisation, etc.</a:t>
            </a:r>
          </a:p>
          <a:p>
            <a:pPr lvl="1"/>
            <a:r>
              <a:rPr lang="fr-FR" b="1" dirty="0">
                <a:sym typeface="Wingdings" panose="05000000000000000000" pitchFamily="2" charset="2"/>
              </a:rPr>
              <a:t> </a:t>
            </a:r>
            <a:r>
              <a:rPr lang="fr-FR" b="1" dirty="0"/>
              <a:t>défi 2 : interpréter les intentions/besoins de l'internaute : contexte de la requête et réponse la plus pertinente à apporter ; « comprendre » la recherche au-delà de la chaîne de caractère (+ multilinguisme)</a:t>
            </a:r>
          </a:p>
          <a:p>
            <a:pPr marL="173038" indent="-173038"/>
            <a:endParaRPr lang="fr-FR" sz="1400" b="1" dirty="0">
              <a:solidFill>
                <a:srgbClr val="273B7A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1400" u="sng" dirty="0">
                <a:solidFill>
                  <a:srgbClr val="273B7A"/>
                </a:solidFill>
              </a:rPr>
              <a:t>une recherche </a:t>
            </a:r>
            <a:r>
              <a:rPr lang="fr-FR" sz="1400" b="1" u="sng" dirty="0">
                <a:solidFill>
                  <a:srgbClr val="273B7A"/>
                </a:solidFill>
              </a:rPr>
              <a:t>de plus en plus mobile</a:t>
            </a:r>
          </a:p>
          <a:p>
            <a:pPr marL="458788" lvl="1" indent="-285750">
              <a:buFontTx/>
              <a:buChar char="-"/>
            </a:pPr>
            <a:r>
              <a:rPr lang="fr-FR" b="1" dirty="0"/>
              <a:t>usages</a:t>
            </a:r>
            <a:r>
              <a:rPr lang="fr-FR" dirty="0"/>
              <a:t> : 50 % utilisateurs mobile au niveau mondial ; requêtes smartphone &gt; requête </a:t>
            </a:r>
            <a:r>
              <a:rPr lang="fr-FR" i="1" dirty="0"/>
              <a:t>desktop</a:t>
            </a:r>
            <a:r>
              <a:rPr lang="fr-FR" dirty="0"/>
              <a:t> (France, 2017)</a:t>
            </a:r>
          </a:p>
          <a:p>
            <a:pPr marL="458788" lvl="1" indent="-285750">
              <a:buFontTx/>
              <a:buChar char="-"/>
            </a:pPr>
            <a:r>
              <a:rPr lang="fr-FR" dirty="0"/>
              <a:t>développement des </a:t>
            </a:r>
            <a:r>
              <a:rPr lang="fr-FR" b="1" dirty="0"/>
              <a:t>applications</a:t>
            </a:r>
            <a:r>
              <a:rPr lang="fr-FR" baseline="0" dirty="0"/>
              <a:t> (</a:t>
            </a:r>
            <a:r>
              <a:rPr lang="fr-FR" baseline="0" dirty="0" err="1"/>
              <a:t>app</a:t>
            </a:r>
            <a:r>
              <a:rPr lang="fr-FR" baseline="0" dirty="0"/>
              <a:t>) comme outil de recherche</a:t>
            </a:r>
            <a:endParaRPr lang="fr-FR" dirty="0"/>
          </a:p>
          <a:p>
            <a:pPr marL="458788" lvl="1" indent="-285750">
              <a:buFontTx/>
              <a:buChar char="-"/>
            </a:pPr>
            <a:r>
              <a:rPr lang="fr-FR" b="1" dirty="0"/>
              <a:t>outils</a:t>
            </a:r>
            <a:r>
              <a:rPr lang="fr-FR" dirty="0"/>
              <a:t> : smartphone, tablette… : taille de l'appareil</a:t>
            </a:r>
          </a:p>
          <a:p>
            <a:pPr lvl="1"/>
            <a:r>
              <a:rPr lang="fr-FR" b="1" dirty="0">
                <a:sym typeface="Wingdings" panose="05000000000000000000" pitchFamily="2" charset="2"/>
              </a:rPr>
              <a:t> </a:t>
            </a:r>
            <a:r>
              <a:rPr lang="fr-FR" b="1" dirty="0"/>
              <a:t> défi 3 : taille de l'appareil : modèle de la recherche </a:t>
            </a:r>
            <a:r>
              <a:rPr lang="fr-FR" b="1" i="1" dirty="0"/>
              <a:t>desktop</a:t>
            </a:r>
            <a:r>
              <a:rPr lang="fr-FR" b="1" dirty="0"/>
              <a:t> classique (clavier, liste de liens) peu adapté</a:t>
            </a:r>
            <a:endParaRPr lang="fr-FR" dirty="0"/>
          </a:p>
          <a:p>
            <a:pPr lvl="1"/>
            <a:endParaRPr lang="fr-FR" dirty="0"/>
          </a:p>
          <a:p>
            <a:pPr marL="285750" lvl="1" indent="-285750">
              <a:buFontTx/>
              <a:buChar char="-"/>
            </a:pPr>
            <a:r>
              <a:rPr lang="fr-FR" sz="1400" b="1" u="sng" dirty="0">
                <a:solidFill>
                  <a:srgbClr val="273B7A"/>
                </a:solidFill>
              </a:rPr>
              <a:t>défis</a:t>
            </a:r>
            <a:r>
              <a:rPr lang="fr-FR" sz="1400" u="sng" dirty="0">
                <a:solidFill>
                  <a:srgbClr val="273B7A"/>
                </a:solidFill>
              </a:rPr>
              <a:t> à relever</a:t>
            </a:r>
          </a:p>
          <a:p>
            <a:pPr marL="450850" lvl="1" indent="-285750">
              <a:buFontTx/>
              <a:buChar char="-"/>
            </a:pPr>
            <a:r>
              <a:rPr lang="fr-FR" dirty="0"/>
              <a:t>des défis </a:t>
            </a:r>
            <a:r>
              <a:rPr lang="fr-FR" b="1" dirty="0"/>
              <a:t>à toutes les étapes du fonctionnement des MDR </a:t>
            </a:r>
            <a:r>
              <a:rPr lang="fr-FR" dirty="0"/>
              <a:t>(contenus, indexation et classement, terminaux)</a:t>
            </a:r>
          </a:p>
          <a:p>
            <a:pPr marL="450850" lvl="1" indent="-285750">
              <a:buFontTx/>
              <a:buChar char="-"/>
            </a:pPr>
            <a:r>
              <a:rPr lang="fr-FR" dirty="0"/>
              <a:t>ex. de requête classique : recherche vocale sur un smartphone : </a:t>
            </a:r>
            <a:r>
              <a:rPr lang="fr-FR" b="1" dirty="0"/>
              <a:t>[Quel temps </a:t>
            </a:r>
            <a:r>
              <a:rPr lang="fr-FR" b="1" dirty="0" err="1"/>
              <a:t>fera-t-il</a:t>
            </a:r>
            <a:r>
              <a:rPr lang="fr-FR" b="1" dirty="0"/>
              <a:t> demain ?]</a:t>
            </a:r>
          </a:p>
          <a:p>
            <a:pPr lvl="1"/>
            <a:r>
              <a:rPr lang="fr-FR" b="1" dirty="0">
                <a:sym typeface="Wingdings" panose="05000000000000000000" pitchFamily="2" charset="2"/>
              </a:rPr>
              <a:t> </a:t>
            </a:r>
            <a:r>
              <a:rPr lang="fr-FR" b="1" dirty="0"/>
              <a:t>défi 4 : dépasser les techniques d'indexation classiques essentiellement textuelles (chaînes de caractère ; analyse morphologique des termes) pour des traitements plus complexes (images, sons) et sens --&gt; </a:t>
            </a:r>
            <a:r>
              <a:rPr lang="fr-FR" b="1" i="1" dirty="0"/>
              <a:t>machine </a:t>
            </a:r>
            <a:r>
              <a:rPr lang="fr-FR" b="1" i="1" dirty="0" err="1"/>
              <a:t>learning</a:t>
            </a:r>
            <a:r>
              <a:rPr lang="fr-FR" b="1" i="1" dirty="0"/>
              <a:t> </a:t>
            </a:r>
            <a:r>
              <a:rPr lang="fr-FR" b="1" dirty="0"/>
              <a:t>et IA</a:t>
            </a:r>
          </a:p>
          <a:p>
            <a:pPr marL="285750" lvl="1" indent="-285750">
              <a:buFontTx/>
              <a:buChar char="-"/>
            </a:pPr>
            <a:endParaRPr lang="fr-FR" sz="1400" u="sng" dirty="0">
              <a:solidFill>
                <a:srgbClr val="273B7A"/>
              </a:solidFill>
            </a:endParaRPr>
          </a:p>
          <a:p>
            <a:pPr marL="450850" lvl="2" indent="-277813">
              <a:buFontTx/>
              <a:buChar char="-"/>
            </a:pPr>
            <a:endParaRPr lang="fr-FR" b="1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F127-9A84-4991-A74C-FF484853DF4E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9686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759602"/>
          </a:xfrm>
        </p:spPr>
        <p:txBody>
          <a:bodyPr/>
          <a:lstStyle/>
          <a:p>
            <a:r>
              <a:rPr lang="fr-FR" sz="1600" b="1" dirty="0">
                <a:solidFill>
                  <a:srgbClr val="273B7A"/>
                </a:solidFill>
              </a:rPr>
              <a:t>Des pistes encore plus ou moins maîtrisées</a:t>
            </a:r>
          </a:p>
          <a:p>
            <a:pPr marL="285750" indent="-285750">
              <a:buFontTx/>
              <a:buChar char="-"/>
            </a:pPr>
            <a:r>
              <a:rPr lang="fr-FR" sz="1400" u="sng" dirty="0">
                <a:solidFill>
                  <a:srgbClr val="273B7A"/>
                </a:solidFill>
              </a:rPr>
              <a:t>principes</a:t>
            </a:r>
          </a:p>
          <a:p>
            <a:pPr marL="458788" lvl="1" indent="-285750">
              <a:buFontTx/>
              <a:buChar char="-"/>
            </a:pPr>
            <a:r>
              <a:rPr lang="fr-FR" dirty="0"/>
              <a:t>recherche de </a:t>
            </a:r>
            <a:r>
              <a:rPr lang="fr-FR" b="1" dirty="0"/>
              <a:t>la plus grande simplification possible </a:t>
            </a:r>
            <a:r>
              <a:rPr lang="fr-FR" dirty="0"/>
              <a:t>pour l’internaute [“</a:t>
            </a:r>
            <a:r>
              <a:rPr lang="fr-FR" i="1" dirty="0" err="1"/>
              <a:t>Search</a:t>
            </a:r>
            <a:r>
              <a:rPr lang="fr-FR" i="1" dirty="0"/>
              <a:t> </a:t>
            </a:r>
            <a:r>
              <a:rPr lang="fr-FR" i="1" dirty="0" err="1"/>
              <a:t>will</a:t>
            </a:r>
            <a:r>
              <a:rPr lang="fr-FR" i="1" dirty="0"/>
              <a:t> </a:t>
            </a:r>
            <a:r>
              <a:rPr lang="fr-FR" i="1" dirty="0" err="1"/>
              <a:t>be</a:t>
            </a:r>
            <a:r>
              <a:rPr lang="fr-FR" i="1" dirty="0"/>
              <a:t> </a:t>
            </a:r>
            <a:r>
              <a:rPr lang="fr-FR" i="1" dirty="0" err="1"/>
              <a:t>almost</a:t>
            </a:r>
            <a:r>
              <a:rPr lang="fr-FR" i="1" dirty="0"/>
              <a:t> </a:t>
            </a:r>
            <a:r>
              <a:rPr lang="fr-FR" i="1" dirty="0" err="1"/>
              <a:t>effortless</a:t>
            </a:r>
            <a:r>
              <a:rPr lang="fr-FR" dirty="0"/>
              <a:t>”]</a:t>
            </a:r>
          </a:p>
          <a:p>
            <a:pPr marL="458788" lvl="1" indent="-285750">
              <a:buFontTx/>
              <a:buChar char="-"/>
            </a:pPr>
            <a:r>
              <a:rPr lang="fr-FR" b="1" dirty="0"/>
              <a:t>diversification des acteurs</a:t>
            </a:r>
            <a:r>
              <a:rPr lang="fr-FR" dirty="0"/>
              <a:t>, au-delà des MDR généralistes (moteurs "verticaux" ; apps.)</a:t>
            </a:r>
          </a:p>
          <a:p>
            <a:pPr marL="458788" lvl="1" indent="-285750">
              <a:buFontTx/>
              <a:buChar char="-"/>
            </a:pPr>
            <a:endParaRPr lang="fr-FR" sz="1400" u="sng" dirty="0">
              <a:solidFill>
                <a:srgbClr val="273B7A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1400" u="sng" dirty="0">
                <a:solidFill>
                  <a:srgbClr val="273B7A"/>
                </a:solidFill>
              </a:rPr>
              <a:t>axes principaux d'innovation depuis les années 2010</a:t>
            </a:r>
          </a:p>
          <a:p>
            <a:pPr marL="458788" lvl="1" indent="-285750">
              <a:buFontTx/>
              <a:buChar char="-"/>
            </a:pPr>
            <a:r>
              <a:rPr lang="fr-FR" b="1" u="sng" dirty="0"/>
              <a:t>la recherche sociale</a:t>
            </a:r>
            <a:r>
              <a:rPr lang="fr-FR" dirty="0"/>
              <a:t> : le « web de la recherche » fait-il la place au « web de la recommandation » ?</a:t>
            </a:r>
          </a:p>
          <a:p>
            <a:pPr marL="703263" lvl="2" indent="-171450">
              <a:buFontTx/>
              <a:buChar char="-"/>
            </a:pPr>
            <a:r>
              <a:rPr lang="fr-FR" b="1" dirty="0"/>
              <a:t>rôle des réseaux sociaux </a:t>
            </a:r>
            <a:r>
              <a:rPr lang="fr-FR" dirty="0"/>
              <a:t>(« amis ») dans l'accès à certains types d'information (recherche de proximité, recherche transactionnelle)</a:t>
            </a:r>
          </a:p>
          <a:p>
            <a:pPr marL="703263" lvl="2" indent="-171450">
              <a:buFontTx/>
              <a:buChar char="-"/>
            </a:pPr>
            <a:r>
              <a:rPr lang="fr-FR" dirty="0"/>
              <a:t>développement de </a:t>
            </a:r>
            <a:r>
              <a:rPr lang="fr-FR" b="1" dirty="0"/>
              <a:t>MDR sur les principales plateformes</a:t>
            </a:r>
            <a:r>
              <a:rPr lang="fr-FR" dirty="0"/>
              <a:t>, y compris avec fonctionnalités spécifiques (Facebook, Twitter, Instagram)</a:t>
            </a:r>
          </a:p>
          <a:p>
            <a:pPr marL="703263" lvl="2" indent="-171450">
              <a:buFontTx/>
              <a:buChar char="-"/>
            </a:pPr>
            <a:r>
              <a:rPr lang="fr-FR" dirty="0"/>
              <a:t>mais avec mesure d’audience, moins recherche que </a:t>
            </a:r>
            <a:r>
              <a:rPr lang="fr-FR" b="1" dirty="0"/>
              <a:t>recommandation et découverte</a:t>
            </a:r>
            <a:r>
              <a:rPr lang="fr-FR" b="1" baseline="0" dirty="0"/>
              <a:t> </a:t>
            </a:r>
            <a:r>
              <a:rPr lang="fr-FR" b="0" i="0" baseline="0" dirty="0"/>
              <a:t>(Amazon, </a:t>
            </a:r>
            <a:r>
              <a:rPr lang="fr-FR" b="0" i="0" baseline="0" dirty="0" err="1"/>
              <a:t>Netflix</a:t>
            </a:r>
            <a:r>
              <a:rPr lang="fr-FR" b="0" i="0" baseline="0" dirty="0"/>
              <a:t>) – cf. retour d’expériences de </a:t>
            </a:r>
            <a:r>
              <a:rPr lang="fr-FR" b="0" i="0" baseline="0" dirty="0" err="1"/>
              <a:t>Spotify</a:t>
            </a:r>
            <a:r>
              <a:rPr lang="fr-FR" b="0" i="0" baseline="0" dirty="0"/>
              <a:t>, in </a:t>
            </a:r>
            <a:r>
              <a:rPr lang="fr-FR" b="0" i="1" baseline="0" dirty="0"/>
              <a:t>Bases</a:t>
            </a:r>
            <a:r>
              <a:rPr lang="fr-FR" b="0" i="0" baseline="0" dirty="0"/>
              <a:t>, 12/2018, n°365 : écouter de la musique sans fournir trop d'efforts et ne pas prendre de décision) – même du côté des MDR cf. Google </a:t>
            </a:r>
            <a:r>
              <a:rPr lang="fr-FR" b="0" i="0" baseline="0" dirty="0" err="1"/>
              <a:t>Discover</a:t>
            </a:r>
            <a:endParaRPr lang="fr-FR" b="1" dirty="0"/>
          </a:p>
          <a:p>
            <a:pPr lvl="2"/>
            <a:r>
              <a:rPr lang="fr-FR" b="1" dirty="0"/>
              <a:t>! : retour du web invisible </a:t>
            </a:r>
            <a:r>
              <a:rPr lang="fr-FR" dirty="0"/>
              <a:t>(nécessité d’avoir un compte, voire abonnements payants)</a:t>
            </a:r>
          </a:p>
          <a:p>
            <a:pPr marL="703263" lvl="2" indent="-171450">
              <a:buFontTx/>
              <a:buChar char="-"/>
            </a:pPr>
            <a:endParaRPr lang="fr-FR" dirty="0"/>
          </a:p>
          <a:p>
            <a:pPr marL="458788" lvl="1" indent="-285750">
              <a:buFontTx/>
              <a:buChar char="-"/>
            </a:pPr>
            <a:r>
              <a:rPr lang="fr-FR" b="1" u="sng" dirty="0"/>
              <a:t>la recherche inversée</a:t>
            </a:r>
            <a:r>
              <a:rPr lang="fr-FR" u="sng" dirty="0"/>
              <a:t> </a:t>
            </a:r>
            <a:r>
              <a:rPr lang="fr-FR" dirty="0"/>
              <a:t>: les appareil-photo et micros sont-ils les nouveaux claviers ?</a:t>
            </a:r>
          </a:p>
          <a:p>
            <a:pPr marL="717550" lvl="2" indent="-185738"/>
            <a:r>
              <a:rPr lang="fr-FR" dirty="0"/>
              <a:t>- </a:t>
            </a:r>
            <a:r>
              <a:rPr lang="fr-FR" b="1" dirty="0"/>
              <a:t>s'affranchir du clavier et/ou des mots-clés </a:t>
            </a:r>
            <a:r>
              <a:rPr lang="fr-FR" dirty="0"/>
              <a:t>– favorisé par les terminaux mobiles et objets connectés et les </a:t>
            </a:r>
            <a:r>
              <a:rPr lang="fr-FR" dirty="0" err="1"/>
              <a:t>apps</a:t>
            </a:r>
            <a:r>
              <a:rPr lang="fr-FR" dirty="0"/>
              <a:t> dédiés</a:t>
            </a:r>
          </a:p>
          <a:p>
            <a:pPr marL="717550" lvl="1" indent="-185738">
              <a:buFontTx/>
              <a:buChar char="-"/>
            </a:pPr>
            <a:r>
              <a:rPr lang="en-US" dirty="0" err="1"/>
              <a:t>en</a:t>
            </a:r>
            <a:r>
              <a:rPr lang="en-US" dirty="0"/>
              <a:t> 2020 : 30% des </a:t>
            </a:r>
            <a:r>
              <a:rPr lang="en-US" dirty="0" err="1"/>
              <a:t>recherches</a:t>
            </a:r>
            <a:r>
              <a:rPr lang="en-US" dirty="0"/>
              <a:t> se </a:t>
            </a:r>
            <a:r>
              <a:rPr lang="en-US" dirty="0" err="1"/>
              <a:t>feraient</a:t>
            </a:r>
            <a:r>
              <a:rPr lang="en-US" dirty="0"/>
              <a:t> sans </a:t>
            </a:r>
            <a:r>
              <a:rPr lang="en-US" dirty="0" err="1"/>
              <a:t>écran</a:t>
            </a:r>
            <a:r>
              <a:rPr lang="en-US" dirty="0"/>
              <a:t> (</a:t>
            </a:r>
            <a:r>
              <a:rPr lang="en-US" dirty="0" err="1"/>
              <a:t>étude</a:t>
            </a:r>
            <a:r>
              <a:rPr lang="en-US" dirty="0"/>
              <a:t> Gartner)</a:t>
            </a:r>
            <a:endParaRPr lang="fr-FR" dirty="0"/>
          </a:p>
          <a:p>
            <a:pPr marL="717550" lvl="1" indent="-185738">
              <a:buFontTx/>
              <a:buChar char="-"/>
            </a:pPr>
            <a:r>
              <a:rPr lang="fr-FR" b="1" dirty="0"/>
              <a:t>recherche par l'image </a:t>
            </a:r>
            <a:r>
              <a:rPr lang="fr-FR" dirty="0"/>
              <a:t>(Bing), par la </a:t>
            </a:r>
            <a:r>
              <a:rPr lang="fr-FR" b="1" dirty="0"/>
              <a:t>musique</a:t>
            </a:r>
            <a:r>
              <a:rPr lang="fr-FR" dirty="0"/>
              <a:t> (</a:t>
            </a:r>
            <a:r>
              <a:rPr lang="fr-FR" dirty="0" err="1"/>
              <a:t>Shazam</a:t>
            </a:r>
            <a:r>
              <a:rPr lang="fr-FR" dirty="0"/>
              <a:t>), par la </a:t>
            </a:r>
            <a:r>
              <a:rPr lang="fr-FR" b="1" dirty="0"/>
              <a:t>voix</a:t>
            </a:r>
            <a:r>
              <a:rPr lang="fr-FR" dirty="0"/>
              <a:t> (</a:t>
            </a:r>
            <a:r>
              <a:rPr lang="fr-FR" dirty="0" err="1"/>
              <a:t>Siri</a:t>
            </a:r>
            <a:r>
              <a:rPr lang="fr-FR" dirty="0"/>
              <a:t>) : handicaps, alphabets non latins, utilisation de logos</a:t>
            </a:r>
          </a:p>
          <a:p>
            <a:pPr marL="717550" lvl="1" indent="-185738">
              <a:buFontTx/>
              <a:buChar char="-"/>
            </a:pPr>
            <a:r>
              <a:rPr lang="fr-FR" dirty="0"/>
              <a:t>chez Google : requêtes vocales : 20 % des requêtes Android (2017) ; 30 % horizon 2020 (étude Gartner, 2017) ; </a:t>
            </a:r>
            <a:r>
              <a:rPr lang="en-US" dirty="0"/>
              <a:t> </a:t>
            </a:r>
            <a:r>
              <a:rPr lang="fr-FR" dirty="0"/>
              <a:t>! : ce qui manque encore : vidéos</a:t>
            </a:r>
          </a:p>
          <a:p>
            <a:pPr marL="717550" lvl="1" indent="-185738">
              <a:buFontTx/>
              <a:buChar char="-"/>
            </a:pPr>
            <a:endParaRPr lang="fr-FR" dirty="0"/>
          </a:p>
          <a:p>
            <a:pPr marL="458788" lvl="1" indent="-285750">
              <a:buFontTx/>
              <a:buChar char="-"/>
            </a:pPr>
            <a:r>
              <a:rPr lang="fr-FR" b="1" u="sng" dirty="0"/>
              <a:t>la recherche mobile </a:t>
            </a:r>
            <a:r>
              <a:rPr lang="fr-FR" b="1" dirty="0"/>
              <a:t>: </a:t>
            </a:r>
            <a:r>
              <a:rPr lang="en-US" dirty="0" err="1"/>
              <a:t>quelle</a:t>
            </a:r>
            <a:r>
              <a:rPr lang="en-US" dirty="0"/>
              <a:t> place pour le </a:t>
            </a:r>
            <a:r>
              <a:rPr lang="en-US" i="1" dirty="0"/>
              <a:t>mobile first</a:t>
            </a:r>
            <a:r>
              <a:rPr lang="en-US" dirty="0"/>
              <a:t> ?</a:t>
            </a:r>
          </a:p>
          <a:p>
            <a:pPr marL="817563" lvl="2" indent="-285750">
              <a:buFontTx/>
              <a:buChar char="-"/>
            </a:pPr>
            <a:r>
              <a:rPr lang="fr-FR" dirty="0"/>
              <a:t>devant évolution des usages (et enjeux financiers), là qu’est </a:t>
            </a:r>
            <a:r>
              <a:rPr lang="fr-FR" b="1" dirty="0"/>
              <a:t>l’innovation pour les MDR </a:t>
            </a:r>
            <a:r>
              <a:rPr lang="fr-FR" dirty="0"/>
              <a:t>comme Google ( - fonctionnalités mais + innovations, notamment autour images)</a:t>
            </a:r>
          </a:p>
          <a:p>
            <a:pPr marL="817563" lvl="2" indent="-285750">
              <a:buFontTx/>
              <a:buChar char="-"/>
            </a:pPr>
            <a:r>
              <a:rPr lang="fr-FR" dirty="0"/>
              <a:t>chez Google : prise en compte de la version mobile des sites dans le classement des résultats (</a:t>
            </a:r>
            <a:r>
              <a:rPr lang="fr-FR" b="1" dirty="0"/>
              <a:t>index </a:t>
            </a:r>
            <a:r>
              <a:rPr lang="fr-FR" b="1" i="1" dirty="0"/>
              <a:t>mobile first </a:t>
            </a:r>
            <a:r>
              <a:rPr lang="fr-FR" dirty="0"/>
              <a:t>en cours de déploiement à partir de 2018) </a:t>
            </a:r>
            <a:r>
              <a:rPr lang="fr-FR" dirty="0">
                <a:sym typeface="Wingdings" panose="05000000000000000000" pitchFamily="2" charset="2"/>
              </a:rPr>
              <a:t> adaptation du référencement SEO (mobile + vocal)</a:t>
            </a:r>
          </a:p>
          <a:p>
            <a:pPr lvl="2"/>
            <a:r>
              <a:rPr lang="fr-FR" dirty="0">
                <a:sym typeface="Wingdings" panose="05000000000000000000" pitchFamily="2" charset="2"/>
              </a:rPr>
              <a:t>! : </a:t>
            </a:r>
            <a:r>
              <a:rPr lang="fr-FR" b="1" dirty="0">
                <a:sym typeface="Wingdings" panose="05000000000000000000" pitchFamily="2" charset="2"/>
              </a:rPr>
              <a:t>problème usage professionnels </a:t>
            </a:r>
            <a:r>
              <a:rPr lang="fr-FR" dirty="0">
                <a:sym typeface="Wingdings" panose="05000000000000000000" pitchFamily="2" charset="2"/>
              </a:rPr>
              <a:t>: </a:t>
            </a:r>
            <a:r>
              <a:rPr lang="fr-FR" dirty="0"/>
              <a:t>vers une distinction usages grand public, privé sur mobile (notamment </a:t>
            </a:r>
            <a:r>
              <a:rPr lang="fr-FR" i="1" dirty="0"/>
              <a:t>via</a:t>
            </a:r>
            <a:r>
              <a:rPr lang="fr-FR" dirty="0"/>
              <a:t> </a:t>
            </a:r>
            <a:r>
              <a:rPr lang="fr-FR" dirty="0" err="1"/>
              <a:t>app</a:t>
            </a:r>
            <a:r>
              <a:rPr lang="fr-FR" dirty="0"/>
              <a:t>.) et usages professionnels sur </a:t>
            </a:r>
            <a:r>
              <a:rPr lang="fr-FR" i="1" dirty="0"/>
              <a:t>desktop</a:t>
            </a:r>
            <a:r>
              <a:rPr lang="fr-FR" dirty="0"/>
              <a:t>? - nécessité de combiner les 2 en tant que professionnels ?</a:t>
            </a:r>
          </a:p>
          <a:p>
            <a:pPr marL="817563" lvl="2" indent="-285750">
              <a:buFontTx/>
              <a:buChar char="-"/>
            </a:pPr>
            <a:endParaRPr lang="fr-FR" b="1" dirty="0"/>
          </a:p>
          <a:p>
            <a:pPr marL="458788" lvl="1" indent="-285750">
              <a:buFontTx/>
              <a:buChar char="-"/>
            </a:pPr>
            <a:r>
              <a:rPr lang="fr-FR" b="1" u="sng" dirty="0"/>
              <a:t>la recherche sémantique</a:t>
            </a:r>
            <a:r>
              <a:rPr lang="fr-FR" dirty="0"/>
              <a:t> : l’IA va-t-elle remplacer la recherche classique ?</a:t>
            </a:r>
          </a:p>
          <a:p>
            <a:pPr marL="817563" lvl="2" indent="-285750">
              <a:buFontTx/>
              <a:buChar char="-"/>
            </a:pPr>
            <a:r>
              <a:rPr lang="fr-FR" dirty="0"/>
              <a:t>deux bouts de la chaîne : 1° se faire comprendre par la machine comme par les humains (langage naturel et non plus mots-clés et opérateurs booléens) et 2° améliorer la pertinence des résultats (fautes d'orthographe, synonymes)</a:t>
            </a:r>
          </a:p>
          <a:p>
            <a:pPr marL="817563" lvl="2" indent="-285750">
              <a:buFontTx/>
              <a:buChar char="-"/>
            </a:pPr>
            <a:r>
              <a:rPr lang="fr-FR" b="1" dirty="0"/>
              <a:t>travail sur les métadonnées </a:t>
            </a:r>
            <a:r>
              <a:rPr lang="fr-FR" dirty="0"/>
              <a:t>(balises </a:t>
            </a:r>
            <a:r>
              <a:rPr lang="fr-FR" dirty="0" err="1"/>
              <a:t>Schema</a:t>
            </a:r>
            <a:r>
              <a:rPr lang="fr-FR" dirty="0"/>
              <a:t>) : ex. : horaires (et non plus un site) pour des recherches de type [horaires paris </a:t>
            </a:r>
            <a:r>
              <a:rPr lang="fr-FR" dirty="0" err="1"/>
              <a:t>geneve</a:t>
            </a:r>
            <a:r>
              <a:rPr lang="fr-FR" dirty="0"/>
              <a:t> TGV </a:t>
            </a:r>
            <a:r>
              <a:rPr lang="fr-FR" dirty="0" err="1"/>
              <a:t>lyria</a:t>
            </a:r>
            <a:r>
              <a:rPr lang="fr-FR" dirty="0"/>
              <a:t>] - </a:t>
            </a:r>
            <a:r>
              <a:rPr lang="en-US" i="1" dirty="0"/>
              <a:t>rich snippets</a:t>
            </a:r>
            <a:r>
              <a:rPr lang="en-US" i="0" dirty="0"/>
              <a:t> et </a:t>
            </a:r>
            <a:r>
              <a:rPr lang="en-US" i="1" dirty="0"/>
              <a:t>featured</a:t>
            </a:r>
            <a:r>
              <a:rPr lang="en-US" i="1" baseline="0" dirty="0"/>
              <a:t> snippets</a:t>
            </a:r>
            <a:endParaRPr lang="fr-FR" dirty="0"/>
          </a:p>
          <a:p>
            <a:pPr marL="817563" lvl="2" indent="-285750">
              <a:buFontTx/>
              <a:buChar char="-"/>
            </a:pPr>
            <a:r>
              <a:rPr lang="fr-FR" b="1" dirty="0"/>
              <a:t>travail sur le contenu sémantique </a:t>
            </a:r>
            <a:r>
              <a:rPr lang="fr-FR" dirty="0"/>
              <a:t>(IA : TAL, </a:t>
            </a:r>
            <a:r>
              <a:rPr lang="fr-FR" i="1" dirty="0"/>
              <a:t>machine </a:t>
            </a:r>
            <a:r>
              <a:rPr lang="fr-FR" i="1" dirty="0" err="1"/>
              <a:t>learning</a:t>
            </a:r>
            <a:r>
              <a:rPr lang="fr-FR" dirty="0"/>
              <a:t>, etc.) chez les MDR comme les grandes bases de données professionnelles</a:t>
            </a:r>
          </a:p>
          <a:p>
            <a:pPr marL="984250" lvl="3"/>
            <a:r>
              <a:rPr lang="fr-FR" dirty="0"/>
              <a:t>* </a:t>
            </a:r>
            <a:r>
              <a:rPr lang="fr-FR" b="1" dirty="0"/>
              <a:t>concepts</a:t>
            </a:r>
            <a:r>
              <a:rPr lang="fr-FR" dirty="0"/>
              <a:t> (entités nommées) : désambiguïsation - ex. : Orange/ orange</a:t>
            </a:r>
          </a:p>
          <a:p>
            <a:pPr marL="984250" lvl="3"/>
            <a:r>
              <a:rPr lang="fr-FR" dirty="0"/>
              <a:t>* </a:t>
            </a:r>
            <a:r>
              <a:rPr lang="fr-FR" b="1" dirty="0"/>
              <a:t>relations</a:t>
            </a:r>
            <a:r>
              <a:rPr lang="fr-FR" dirty="0"/>
              <a:t> – ex. : [durée voyage paris </a:t>
            </a:r>
            <a:r>
              <a:rPr lang="fr-FR" dirty="0" err="1"/>
              <a:t>londres</a:t>
            </a:r>
            <a:r>
              <a:rPr lang="fr-FR" dirty="0"/>
              <a:t> </a:t>
            </a:r>
            <a:r>
              <a:rPr lang="fr-FR" dirty="0" err="1"/>
              <a:t>eurostar</a:t>
            </a:r>
            <a:r>
              <a:rPr lang="fr-FR" dirty="0"/>
              <a:t>] sur Bing : présence des commentaires sur </a:t>
            </a:r>
            <a:r>
              <a:rPr lang="fr-FR" dirty="0" err="1"/>
              <a:t>Yelp</a:t>
            </a:r>
            <a:endParaRPr lang="fr-FR" dirty="0"/>
          </a:p>
          <a:p>
            <a:pPr marL="984250" lvl="3"/>
            <a:r>
              <a:rPr lang="fr-FR" dirty="0"/>
              <a:t>* </a:t>
            </a:r>
            <a:r>
              <a:rPr lang="fr-FR" b="1" dirty="0"/>
              <a:t>sens </a:t>
            </a:r>
            <a:r>
              <a:rPr lang="fr-FR" dirty="0"/>
              <a:t>: * corpus (thésaurus, taxonomies) et ontologies - ex. : voyage, séjour ; * analyse linguistique et syntaxique : radical, orthographe, conjugaison, etc. - ex. : il livre le lit</a:t>
            </a:r>
          </a:p>
          <a:p>
            <a:pPr marL="450850" lvl="3"/>
            <a:r>
              <a:rPr lang="fr-FR" dirty="0"/>
              <a:t>! : pas encore très performant ; à prendre en compte néanmoins quand on fait une recherche</a:t>
            </a:r>
          </a:p>
          <a:p>
            <a:pPr marL="622300" lvl="1" indent="-1714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sz="1400" u="sng" dirty="0">
                <a:solidFill>
                  <a:srgbClr val="273B7A"/>
                </a:solidFill>
              </a:rPr>
              <a:t>la recherche partout ? l‘ « </a:t>
            </a:r>
            <a:r>
              <a:rPr lang="fr-FR" sz="1400" b="1" u="sng" dirty="0">
                <a:solidFill>
                  <a:srgbClr val="273B7A"/>
                </a:solidFill>
              </a:rPr>
              <a:t>ère de l'assistance</a:t>
            </a:r>
            <a:r>
              <a:rPr lang="fr-FR" sz="1400" u="sng" dirty="0">
                <a:solidFill>
                  <a:srgbClr val="273B7A"/>
                </a:solidFill>
              </a:rPr>
              <a:t> »</a:t>
            </a:r>
            <a:r>
              <a:rPr lang="fr-FR" sz="1100" u="none" dirty="0">
                <a:solidFill>
                  <a:srgbClr val="273B7A"/>
                </a:solidFill>
              </a:rPr>
              <a:t> [Google, 2017, </a:t>
            </a:r>
            <a:r>
              <a:rPr lang="fr-FR" sz="1100" u="none" dirty="0">
                <a:solidFill>
                  <a:srgbClr val="273B7A"/>
                </a:solidFill>
                <a:hlinkClick r:id="rId3"/>
              </a:rPr>
              <a:t>https://www.thinkwithgoogle.com/intl/fr-fr/tendances/thematiques/e-commerce-one-to-one-2017-quel-est-lavenir-du-retail</a:t>
            </a:r>
            <a:r>
              <a:rPr lang="fr-FR" sz="1100" u="none" dirty="0">
                <a:solidFill>
                  <a:srgbClr val="273B7A"/>
                </a:solidFill>
              </a:rPr>
              <a:t>] </a:t>
            </a:r>
            <a:r>
              <a:rPr lang="fr-FR" sz="1400" b="1" u="sng" dirty="0">
                <a:solidFill>
                  <a:srgbClr val="273B7A"/>
                </a:solidFill>
              </a:rPr>
              <a:t>horizon 2020-2025</a:t>
            </a:r>
          </a:p>
          <a:p>
            <a:pPr marL="458788" lvl="1" indent="-285750">
              <a:buFontTx/>
              <a:buChar char="-"/>
            </a:pPr>
            <a:r>
              <a:rPr lang="fr-FR" b="1" u="sng" dirty="0"/>
              <a:t>​​​​des moteurs de recherche aux moteurs de réponses</a:t>
            </a:r>
          </a:p>
          <a:p>
            <a:pPr marL="817563" lvl="2" indent="-285750">
              <a:buFontTx/>
              <a:buChar char="-"/>
            </a:pPr>
            <a:r>
              <a:rPr lang="fr-FR" dirty="0"/>
              <a:t>un lien n’est pas une réponse : fournir la réponse directement (MDR comme outil d’information ponctuelle) ex. : [durée voyage paris </a:t>
            </a:r>
            <a:r>
              <a:rPr lang="fr-FR" dirty="0" err="1"/>
              <a:t>londres</a:t>
            </a:r>
            <a:r>
              <a:rPr lang="fr-FR" dirty="0"/>
              <a:t> </a:t>
            </a:r>
            <a:r>
              <a:rPr lang="fr-FR" dirty="0" err="1"/>
              <a:t>eurostar</a:t>
            </a:r>
            <a:r>
              <a:rPr lang="fr-FR" dirty="0"/>
              <a:t>] – cf. </a:t>
            </a:r>
            <a:r>
              <a:rPr lang="fr-FR" i="1" dirty="0" err="1"/>
              <a:t>Knowledge</a:t>
            </a:r>
            <a:r>
              <a:rPr lang="fr-FR" i="1" dirty="0"/>
              <a:t> graph</a:t>
            </a:r>
            <a:r>
              <a:rPr lang="fr-FR" dirty="0"/>
              <a:t> de Google – renforcé</a:t>
            </a:r>
            <a:r>
              <a:rPr lang="fr-FR" baseline="0" dirty="0"/>
              <a:t> à l’ère vocale</a:t>
            </a:r>
            <a:endParaRPr lang="fr-FR" dirty="0"/>
          </a:p>
          <a:p>
            <a:pPr marL="817563" lvl="2" indent="-285750">
              <a:buFontTx/>
              <a:buChar char="-"/>
            </a:pPr>
            <a:r>
              <a:rPr lang="fr-FR" b="1" dirty="0"/>
              <a:t>tendance « zéro clic » </a:t>
            </a:r>
            <a:r>
              <a:rPr lang="fr-FR" dirty="0"/>
              <a:t>(actuellement : 50 % sur </a:t>
            </a:r>
            <a:r>
              <a:rPr lang="fr-FR" i="1" dirty="0"/>
              <a:t>desktop</a:t>
            </a:r>
            <a:r>
              <a:rPr lang="fr-FR" dirty="0"/>
              <a:t> et 60 % sur smartphone) </a:t>
            </a:r>
          </a:p>
          <a:p>
            <a:pPr lvl="2"/>
            <a:r>
              <a:rPr lang="fr-FR" dirty="0"/>
              <a:t>! "pensée unique" : sources pour ces réponses ?, notamment sources non mises à jour, mensongères, etc. et</a:t>
            </a:r>
            <a:r>
              <a:rPr lang="fr-FR" baseline="0" dirty="0"/>
              <a:t> marketing (publicités ciblées monétisées)</a:t>
            </a:r>
          </a:p>
          <a:p>
            <a:pPr lvl="2"/>
            <a:r>
              <a:rPr lang="fr-FR" dirty="0"/>
              <a:t>! à des fins commerciales (garder l’internaute le plus longtemps possible sur le MDR et son SERP)</a:t>
            </a:r>
          </a:p>
          <a:p>
            <a:pPr marL="817563" lvl="2" indent="-285750">
              <a:buFontTx/>
              <a:buChar char="-"/>
            </a:pPr>
            <a:endParaRPr lang="fr-FR" dirty="0"/>
          </a:p>
          <a:p>
            <a:pPr marL="458788" lvl="1" indent="-285750">
              <a:buFontTx/>
              <a:buChar char="-"/>
            </a:pPr>
            <a:r>
              <a:rPr lang="fr-FR" b="1" u="sng" dirty="0"/>
              <a:t>recherche conversationnelle </a:t>
            </a:r>
            <a:r>
              <a:rPr lang="fr-FR" dirty="0"/>
              <a:t>(comme avec un humain) </a:t>
            </a:r>
          </a:p>
          <a:p>
            <a:pPr marL="817563" lvl="2" indent="-285750">
              <a:buFontTx/>
              <a:buChar char="-"/>
            </a:pPr>
            <a:r>
              <a:rPr lang="fr-FR" dirty="0"/>
              <a:t>au-delà de la stricte recheche sémantique, problème de la </a:t>
            </a:r>
            <a:r>
              <a:rPr lang="fr-FR" b="1" dirty="0"/>
              <a:t>mémoire</a:t>
            </a:r>
            <a:r>
              <a:rPr lang="fr-FR" dirty="0"/>
              <a:t> des échanges précédents (historique des recherches)</a:t>
            </a:r>
          </a:p>
          <a:p>
            <a:pPr marL="817563" lvl="2" indent="-285750">
              <a:buFontTx/>
              <a:buChar char="-"/>
            </a:pPr>
            <a:r>
              <a:rPr lang="fr-FR" b="1" dirty="0" err="1"/>
              <a:t>chatbot</a:t>
            </a:r>
            <a:r>
              <a:rPr lang="fr-FR" dirty="0"/>
              <a:t> (robots conversationnels – FAQ ou informations</a:t>
            </a:r>
            <a:r>
              <a:rPr lang="fr-FR" baseline="0" dirty="0"/>
              <a:t> spécifiques) -</a:t>
            </a:r>
            <a:r>
              <a:rPr lang="fr-FR" dirty="0"/>
              <a:t> avenir de la relation client (surtout pour le </a:t>
            </a:r>
            <a:r>
              <a:rPr lang="fr-FR" i="1" dirty="0" err="1"/>
              <a:t>retail</a:t>
            </a:r>
            <a:r>
              <a:rPr lang="fr-FR" dirty="0"/>
              <a:t>)</a:t>
            </a:r>
          </a:p>
          <a:p>
            <a:pPr marL="173038" lvl="1"/>
            <a:endParaRPr lang="fr-FR" dirty="0"/>
          </a:p>
          <a:p>
            <a:pPr marL="173038" lvl="1" indent="0">
              <a:buFontTx/>
              <a:buNone/>
            </a:pPr>
            <a:r>
              <a:rPr lang="fr-FR" b="1" u="sng" dirty="0">
                <a:sym typeface="Wingdings" panose="05000000000000000000" pitchFamily="2" charset="2"/>
              </a:rPr>
              <a:t> </a:t>
            </a:r>
            <a:r>
              <a:rPr lang="fr-FR" b="1" u="sng" dirty="0"/>
              <a:t>assistants personnels intelligents et enceintes connectées </a:t>
            </a:r>
            <a:r>
              <a:rPr lang="fr-FR" dirty="0"/>
              <a:t>(</a:t>
            </a:r>
            <a:r>
              <a:rPr lang="fr-FR" dirty="0" err="1"/>
              <a:t>Siri</a:t>
            </a:r>
            <a:r>
              <a:rPr lang="fr-FR" dirty="0"/>
              <a:t>, Alexa et Amazon Echo, Assistant Google et  Google Home)</a:t>
            </a:r>
          </a:p>
          <a:p>
            <a:pPr marL="817563" lvl="2" indent="-285750">
              <a:buFontTx/>
              <a:buChar char="-"/>
            </a:pPr>
            <a:r>
              <a:rPr lang="fr-FR" dirty="0"/>
              <a:t>1° recherche vocale, sémantique, conversationnelle</a:t>
            </a:r>
          </a:p>
          <a:p>
            <a:pPr marL="817563" lvl="2" indent="-285750">
              <a:buFontTx/>
              <a:buChar char="-"/>
            </a:pPr>
            <a:r>
              <a:rPr lang="fr-FR" dirty="0"/>
              <a:t>2° possibilité d’</a:t>
            </a:r>
            <a:r>
              <a:rPr lang="fr-FR" b="1" dirty="0"/>
              <a:t>actions</a:t>
            </a:r>
            <a:r>
              <a:rPr lang="fr-FR" dirty="0"/>
              <a:t> (écouter de la musique, prendre une réservation, etc.)</a:t>
            </a:r>
            <a:endParaRPr lang="fr-FR" b="1" dirty="0"/>
          </a:p>
          <a:p>
            <a:pPr marL="817563" lvl="2" indent="-285750">
              <a:buFontTx/>
              <a:buChar char="-"/>
            </a:pPr>
            <a:r>
              <a:rPr lang="fr-FR" dirty="0"/>
              <a:t>3° prédictif : aller au-devant des besoins des utilisateurs --&gt; anticipation et  </a:t>
            </a:r>
            <a:r>
              <a:rPr lang="fr-FR" b="1" dirty="0"/>
              <a:t>« moteur de décision »</a:t>
            </a:r>
          </a:p>
          <a:p>
            <a:pPr lvl="2"/>
            <a:r>
              <a:rPr lang="fr-FR" b="1" dirty="0"/>
              <a:t>!</a:t>
            </a:r>
            <a:r>
              <a:rPr lang="fr-FR" dirty="0"/>
              <a:t> des usages encore ponctuels </a:t>
            </a:r>
            <a:r>
              <a:rPr lang="fr-FR" i="1" dirty="0"/>
              <a:t>slot </a:t>
            </a:r>
            <a:r>
              <a:rPr lang="fr-FR" i="1" dirty="0" err="1"/>
              <a:t>filling</a:t>
            </a:r>
            <a:r>
              <a:rPr lang="fr-FR" dirty="0"/>
              <a:t> (remplissage de cases) : on sait déjà plus ou moins ce que l’on cherche : surtout cadre familial domestique et marketing (cf. système de CRM gestion de la relation client comme </a:t>
            </a:r>
            <a:r>
              <a:rPr lang="fr-FR" dirty="0" err="1"/>
              <a:t>Salesforce</a:t>
            </a:r>
            <a:r>
              <a:rPr lang="fr-FR" dirty="0"/>
              <a:t> pour tâches simples et répétitives)</a:t>
            </a:r>
          </a:p>
          <a:p>
            <a:pPr lvl="2"/>
            <a:r>
              <a:rPr lang="fr-FR" dirty="0"/>
              <a:t>en France : usage répandu des assistants (60 % des internautes), mais moindre des enceintes connectées (10 % ?) (étude Hadopi, 2019)</a:t>
            </a:r>
          </a:p>
          <a:p>
            <a:pPr lvl="2"/>
            <a:endParaRPr lang="fr-FR" dirty="0"/>
          </a:p>
          <a:p>
            <a:pPr lvl="2"/>
            <a:r>
              <a:rPr lang="fr-FR" dirty="0">
                <a:sym typeface="Wingdings" panose="05000000000000000000" pitchFamily="2" charset="2"/>
              </a:rPr>
              <a:t> article du </a:t>
            </a:r>
            <a:r>
              <a:rPr lang="fr-FR" i="1" dirty="0" err="1">
                <a:sym typeface="Wingdings" panose="05000000000000000000" pitchFamily="2" charset="2"/>
              </a:rPr>
              <a:t>Search</a:t>
            </a:r>
            <a:r>
              <a:rPr lang="fr-FR" i="1" dirty="0">
                <a:sym typeface="Wingdings" panose="05000000000000000000" pitchFamily="2" charset="2"/>
              </a:rPr>
              <a:t> Engine Journal</a:t>
            </a:r>
            <a:r>
              <a:rPr lang="fr-FR" dirty="0">
                <a:sym typeface="Wingdings" panose="05000000000000000000" pitchFamily="2" charset="2"/>
              </a:rPr>
              <a:t>(2/07/2019), « </a:t>
            </a:r>
            <a:r>
              <a:rPr lang="en-US" b="1" i="1" dirty="0"/>
              <a:t>the future of search looks like it will have considerably less search in it</a:t>
            </a:r>
            <a:r>
              <a:rPr lang="fr-FR" i="1" dirty="0"/>
              <a:t> </a:t>
            </a:r>
            <a:r>
              <a:rPr lang="fr-FR" dirty="0"/>
              <a:t>» </a:t>
            </a:r>
            <a:r>
              <a:rPr lang="fr-FR" sz="1050" dirty="0"/>
              <a:t>(https://www.searchenginejournal.com/google-search-new-era-seo/311399/) : </a:t>
            </a:r>
            <a:r>
              <a:rPr lang="fr-FR" dirty="0"/>
              <a:t>rôle</a:t>
            </a:r>
            <a:r>
              <a:rPr lang="fr-FR" baseline="0" dirty="0"/>
              <a:t> de la recommandation, des assistants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5972537" y="8685213"/>
            <a:ext cx="883876" cy="458787"/>
          </a:xfrm>
        </p:spPr>
        <p:txBody>
          <a:bodyPr/>
          <a:lstStyle/>
          <a:p>
            <a:fld id="{768DF127-9A84-4991-A74C-FF484853DF4E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8505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759602"/>
          </a:xfrm>
        </p:spPr>
        <p:txBody>
          <a:bodyPr/>
          <a:lstStyle/>
          <a:p>
            <a:r>
              <a:rPr lang="fr-FR" sz="1600" b="1" dirty="0">
                <a:solidFill>
                  <a:srgbClr val="273B7A"/>
                </a:solidFill>
              </a:rPr>
              <a:t>Conclusion</a:t>
            </a:r>
          </a:p>
          <a:p>
            <a:pPr marL="285750" indent="-285750">
              <a:buFontTx/>
              <a:buChar char="-"/>
            </a:pPr>
            <a:r>
              <a:rPr lang="fr-FR" sz="1400" u="sng" dirty="0">
                <a:solidFill>
                  <a:srgbClr val="273B7A"/>
                </a:solidFill>
              </a:rPr>
              <a:t>les </a:t>
            </a:r>
            <a:r>
              <a:rPr lang="fr-FR" sz="1400" b="1" u="sng" dirty="0">
                <a:solidFill>
                  <a:srgbClr val="273B7A"/>
                </a:solidFill>
              </a:rPr>
              <a:t>enjeux du web </a:t>
            </a:r>
            <a:r>
              <a:rPr lang="fr-FR" sz="1400" u="sng" dirty="0">
                <a:solidFill>
                  <a:srgbClr val="273B7A"/>
                </a:solidFill>
              </a:rPr>
              <a:t>actuellement</a:t>
            </a:r>
          </a:p>
          <a:p>
            <a:pPr marL="458788" lvl="1" indent="-285750">
              <a:buFontTx/>
              <a:buChar char="-"/>
            </a:pPr>
            <a:r>
              <a:rPr lang="fr-FR" dirty="0"/>
              <a:t>un web </a:t>
            </a:r>
            <a:r>
              <a:rPr lang="fr-FR" b="1" dirty="0"/>
              <a:t>de plus en plus difficilement interrogeable </a:t>
            </a:r>
            <a:r>
              <a:rPr lang="fr-FR" dirty="0"/>
              <a:t>: problème des </a:t>
            </a:r>
            <a:r>
              <a:rPr lang="fr-FR" b="1" i="1" dirty="0" err="1"/>
              <a:t>big</a:t>
            </a:r>
            <a:r>
              <a:rPr lang="fr-FR" b="1" i="1" dirty="0"/>
              <a:t> data </a:t>
            </a:r>
            <a:r>
              <a:rPr lang="fr-FR" dirty="0"/>
              <a:t>(ne peuvent être traités de la même façon les documents), problème de la </a:t>
            </a:r>
            <a:r>
              <a:rPr lang="fr-FR" b="1" dirty="0"/>
              <a:t>qualité</a:t>
            </a:r>
            <a:r>
              <a:rPr lang="fr-FR" dirty="0"/>
              <a:t> (</a:t>
            </a:r>
            <a:r>
              <a:rPr lang="fr-FR" i="1" dirty="0" err="1"/>
              <a:t>fake</a:t>
            </a:r>
            <a:r>
              <a:rPr lang="fr-FR" i="1" dirty="0"/>
              <a:t> news, </a:t>
            </a:r>
            <a:r>
              <a:rPr lang="fr-FR" i="1" dirty="0" err="1"/>
              <a:t>deep</a:t>
            </a:r>
            <a:r>
              <a:rPr lang="fr-FR" i="1" dirty="0"/>
              <a:t> </a:t>
            </a:r>
            <a:r>
              <a:rPr lang="fr-FR" i="1" dirty="0" err="1"/>
              <a:t>fakes</a:t>
            </a:r>
            <a:r>
              <a:rPr lang="fr-FR" dirty="0"/>
              <a:t> pour les images),</a:t>
            </a:r>
            <a:r>
              <a:rPr lang="fr-FR" i="1" dirty="0"/>
              <a:t> </a:t>
            </a:r>
            <a:r>
              <a:rPr lang="fr-FR" dirty="0"/>
              <a:t>problème de la </a:t>
            </a:r>
            <a:r>
              <a:rPr lang="fr-FR" b="1" dirty="0"/>
              <a:t>fermeture</a:t>
            </a:r>
            <a:r>
              <a:rPr lang="fr-FR" dirty="0"/>
              <a:t> (« jardins fermés » : sites sur abonnements ou payants), problème des </a:t>
            </a:r>
            <a:r>
              <a:rPr lang="fr-FR" b="1" dirty="0"/>
              <a:t>données personnelles</a:t>
            </a:r>
            <a:r>
              <a:rPr lang="fr-FR" dirty="0"/>
              <a:t>, problème de la </a:t>
            </a:r>
            <a:r>
              <a:rPr lang="fr-FR" b="1" dirty="0"/>
              <a:t>législation</a:t>
            </a:r>
            <a:r>
              <a:rPr lang="fr-FR" dirty="0"/>
              <a:t> (droit à la désindexation, RGPD) </a:t>
            </a:r>
            <a:r>
              <a:rPr lang="fr-FR" dirty="0">
                <a:sym typeface="Wingdings" panose="05000000000000000000" pitchFamily="2" charset="2"/>
              </a:rPr>
              <a:t> diminution du web visible alors qu’il avait proportionnellement augmenté au cours des années 2000</a:t>
            </a:r>
            <a:endParaRPr lang="fr-FR" dirty="0"/>
          </a:p>
          <a:p>
            <a:pPr marL="458788" lvl="1" indent="-285750">
              <a:buFontTx/>
              <a:buChar char="-"/>
            </a:pPr>
            <a:r>
              <a:rPr lang="fr-FR" dirty="0"/>
              <a:t>la </a:t>
            </a:r>
            <a:r>
              <a:rPr lang="fr-FR" b="1" dirty="0"/>
              <a:t>course à l’attention </a:t>
            </a:r>
            <a:r>
              <a:rPr lang="fr-FR" dirty="0"/>
              <a:t>: les internautes veulent tout, tout de suite, mais pas forcément en étant très actifs dans leur recherche d’information</a:t>
            </a:r>
          </a:p>
          <a:p>
            <a:pPr marL="458788" lvl="1" indent="-285750">
              <a:buFontTx/>
              <a:buChar char="-"/>
            </a:pPr>
            <a:r>
              <a:rPr lang="fr-FR" b="1" dirty="0"/>
              <a:t>émiettement des acteur</a:t>
            </a:r>
            <a:r>
              <a:rPr lang="fr-FR" dirty="0"/>
              <a:t> et redéveloppement des moteurs de recherche verticaux</a:t>
            </a:r>
          </a:p>
          <a:p>
            <a:pPr marL="171450" indent="-1714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sz="1400" u="sng" dirty="0">
                <a:solidFill>
                  <a:srgbClr val="273B7A"/>
                </a:solidFill>
              </a:rPr>
              <a:t>- la </a:t>
            </a:r>
            <a:r>
              <a:rPr lang="fr-FR" sz="1400" b="1" u="sng" dirty="0">
                <a:solidFill>
                  <a:srgbClr val="273B7A"/>
                </a:solidFill>
              </a:rPr>
              <a:t>recherche web </a:t>
            </a:r>
            <a:r>
              <a:rPr lang="fr-FR" sz="1400" u="sng" dirty="0">
                <a:solidFill>
                  <a:srgbClr val="273B7A"/>
                </a:solidFill>
              </a:rPr>
              <a:t>dans un tel contexte</a:t>
            </a:r>
          </a:p>
          <a:p>
            <a:pPr marL="458788" lvl="1" indent="-285750">
              <a:buFontTx/>
              <a:buChar char="-"/>
            </a:pPr>
            <a:r>
              <a:rPr lang="fr-FR" b="1" u="sng" dirty="0"/>
              <a:t>la place des MDR classiques </a:t>
            </a:r>
            <a:r>
              <a:rPr lang="fr-FR" dirty="0"/>
              <a:t>? [V. </a:t>
            </a:r>
            <a:r>
              <a:rPr lang="fr-FR" dirty="0" err="1"/>
              <a:t>Mesguich</a:t>
            </a:r>
            <a:r>
              <a:rPr lang="fr-FR" sz="1100" dirty="0"/>
              <a:t>, </a:t>
            </a:r>
            <a:r>
              <a:rPr lang="fr-FR" sz="1100" i="1" dirty="0"/>
              <a:t>Rechercher l’information stratégique sur le web. </a:t>
            </a:r>
            <a:r>
              <a:rPr lang="fr-FR" sz="1100" dirty="0" err="1"/>
              <a:t>Sourcing</a:t>
            </a:r>
            <a:r>
              <a:rPr lang="fr-FR" sz="1100" i="1" dirty="0"/>
              <a:t>, veille et analyse à l’heure de la révolution numérique. </a:t>
            </a:r>
            <a:r>
              <a:rPr lang="fr-FR" sz="1100" dirty="0"/>
              <a:t>ADBS-éd. De Boeck, 2018. 207 p.]</a:t>
            </a:r>
          </a:p>
          <a:p>
            <a:pPr lvl="2"/>
            <a:r>
              <a:rPr lang="fr-FR" dirty="0"/>
              <a:t>1° </a:t>
            </a:r>
            <a:r>
              <a:rPr lang="fr-FR" i="1" dirty="0"/>
              <a:t>mobile first</a:t>
            </a:r>
          </a:p>
          <a:p>
            <a:pPr lvl="2"/>
            <a:r>
              <a:rPr lang="fr-FR" dirty="0"/>
              <a:t>2° recherche conversationnelle </a:t>
            </a:r>
            <a:r>
              <a:rPr lang="fr-FR" i="1" dirty="0"/>
              <a:t>via</a:t>
            </a:r>
            <a:r>
              <a:rPr lang="fr-FR" dirty="0"/>
              <a:t> les objets connectés</a:t>
            </a:r>
          </a:p>
          <a:p>
            <a:pPr lvl="2"/>
            <a:r>
              <a:rPr lang="fr-FR" dirty="0"/>
              <a:t>3° fin de la recherche booléenne</a:t>
            </a:r>
          </a:p>
          <a:p>
            <a:pPr lvl="2"/>
            <a:endParaRPr lang="fr-FR" dirty="0"/>
          </a:p>
          <a:p>
            <a:pPr marL="447675" indent="-266700">
              <a:buFontTx/>
              <a:buChar char="-"/>
            </a:pPr>
            <a:r>
              <a:rPr lang="fr-FR" b="1" u="sng" dirty="0"/>
              <a:t>MDR et autres outils de recherche </a:t>
            </a:r>
          </a:p>
          <a:p>
            <a:pPr marL="620713" lvl="1" indent="-266700">
              <a:buFontTx/>
              <a:buChar char="-"/>
            </a:pPr>
            <a:r>
              <a:rPr lang="fr-FR" b="1" dirty="0"/>
              <a:t>TOUS LES OUTILS DE RECHERCHE SONT CONCERNES</a:t>
            </a:r>
            <a:r>
              <a:rPr lang="fr-FR" dirty="0"/>
              <a:t> (BDD professionnelles, outils de gestion client, commande vocale)</a:t>
            </a:r>
          </a:p>
          <a:p>
            <a:pPr marL="628650" lvl="1" indent="-266700">
              <a:buFontTx/>
              <a:buChar char="-"/>
            </a:pPr>
            <a:r>
              <a:rPr lang="fr-FR" dirty="0"/>
              <a:t>les </a:t>
            </a:r>
            <a:r>
              <a:rPr lang="fr-FR" b="1" dirty="0"/>
              <a:t>mêmes défis techniques</a:t>
            </a:r>
            <a:r>
              <a:rPr lang="fr-FR" dirty="0"/>
              <a:t>, malgré limites actuelles (TAL, </a:t>
            </a:r>
            <a:r>
              <a:rPr lang="fr-FR" i="1" dirty="0"/>
              <a:t>speech recognition</a:t>
            </a:r>
            <a:r>
              <a:rPr lang="fr-FR" dirty="0"/>
              <a:t>, autoapprentissage...)</a:t>
            </a:r>
          </a:p>
          <a:p>
            <a:pPr marL="628650" lvl="1" indent="-266700">
              <a:buFontTx/>
              <a:buChar char="-"/>
            </a:pPr>
            <a:r>
              <a:rPr lang="fr-FR" dirty="0"/>
              <a:t>+ </a:t>
            </a:r>
            <a:r>
              <a:rPr lang="fr-FR" b="1" dirty="0" err="1"/>
              <a:t>apps</a:t>
            </a:r>
            <a:r>
              <a:rPr lang="fr-FR" dirty="0"/>
              <a:t>.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447675" indent="-266700">
              <a:buFontTx/>
              <a:buChar char="-"/>
            </a:pPr>
            <a:r>
              <a:rPr lang="fr-FR" b="1" u="sng" dirty="0"/>
              <a:t>la place des algorithmes ?</a:t>
            </a:r>
          </a:p>
          <a:p>
            <a:pPr marL="628650" lvl="2" indent="-285750">
              <a:buFontTx/>
              <a:buChar char="-"/>
            </a:pPr>
            <a:r>
              <a:rPr lang="fr-FR" dirty="0"/>
              <a:t>actuellement, le traitement par algorithmes automatiques ne suffit pas : </a:t>
            </a:r>
            <a:r>
              <a:rPr lang="fr-FR" b="1" dirty="0"/>
              <a:t>traitement humain </a:t>
            </a:r>
            <a:r>
              <a:rPr lang="fr-FR" dirty="0"/>
              <a:t>(cf. </a:t>
            </a:r>
            <a:r>
              <a:rPr lang="fr-FR" i="1" dirty="0" err="1"/>
              <a:t>search</a:t>
            </a:r>
            <a:r>
              <a:rPr lang="fr-FR" i="1" dirty="0"/>
              <a:t> </a:t>
            </a:r>
            <a:r>
              <a:rPr lang="fr-FR" i="1" dirty="0" err="1"/>
              <a:t>quality</a:t>
            </a:r>
            <a:r>
              <a:rPr lang="fr-FR" i="1" dirty="0"/>
              <a:t> </a:t>
            </a:r>
            <a:r>
              <a:rPr lang="fr-FR" i="1" dirty="0" err="1"/>
              <a:t>evaluators</a:t>
            </a:r>
            <a:r>
              <a:rPr lang="fr-FR" i="1" dirty="0"/>
              <a:t> </a:t>
            </a:r>
            <a:r>
              <a:rPr lang="fr-FR" dirty="0"/>
              <a:t>/ </a:t>
            </a:r>
            <a:r>
              <a:rPr lang="fr-FR" i="1" dirty="0" err="1"/>
              <a:t>raters</a:t>
            </a:r>
            <a:r>
              <a:rPr lang="fr-FR" dirty="0"/>
              <a:t> de Google face </a:t>
            </a:r>
            <a:r>
              <a:rPr lang="fr-FR" i="1" dirty="0" err="1"/>
              <a:t>fake</a:t>
            </a:r>
            <a:r>
              <a:rPr lang="fr-FR" i="1" dirty="0"/>
              <a:t> news </a:t>
            </a:r>
            <a:r>
              <a:rPr lang="fr-FR" dirty="0"/>
              <a:t>; cf. personnes derrière Google assistant)</a:t>
            </a:r>
          </a:p>
          <a:p>
            <a:pPr marL="285750" indent="-285750">
              <a:buFontTx/>
              <a:buChar char="-"/>
            </a:pPr>
            <a:endParaRPr lang="fr-FR" sz="1400" u="sng" dirty="0">
              <a:solidFill>
                <a:srgbClr val="273B7A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1400" b="1" u="sng" dirty="0">
                <a:solidFill>
                  <a:srgbClr val="273B7A"/>
                </a:solidFill>
              </a:rPr>
              <a:t>IA et futur de la recherche web</a:t>
            </a:r>
            <a:endParaRPr lang="fr-FR" sz="1400" u="sng" dirty="0">
              <a:solidFill>
                <a:srgbClr val="273B7A"/>
              </a:solidFill>
            </a:endParaRPr>
          </a:p>
          <a:p>
            <a:pPr marL="458788" lvl="1" indent="-285750">
              <a:buFontTx/>
              <a:buChar char="-"/>
            </a:pPr>
            <a:r>
              <a:rPr lang="fr-FR" b="1" dirty="0"/>
              <a:t>rôle du modèle humain </a:t>
            </a:r>
            <a:r>
              <a:rPr lang="fr-FR" dirty="0"/>
              <a:t>(</a:t>
            </a:r>
            <a:r>
              <a:rPr lang="en-US" dirty="0" err="1"/>
              <a:t>réflexion</a:t>
            </a:r>
            <a:r>
              <a:rPr lang="en-US" dirty="0"/>
              <a:t> des MDR </a:t>
            </a:r>
            <a:r>
              <a:rPr lang="en-US" dirty="0" err="1"/>
              <a:t>autour</a:t>
            </a:r>
            <a:r>
              <a:rPr lang="en-US" dirty="0"/>
              <a:t> d'un </a:t>
            </a:r>
            <a:r>
              <a:rPr lang="en-US" dirty="0" err="1"/>
              <a:t>accompagnement</a:t>
            </a:r>
            <a:r>
              <a:rPr lang="en-US" dirty="0"/>
              <a:t> sur le </a:t>
            </a:r>
            <a:r>
              <a:rPr lang="en-US" dirty="0" err="1"/>
              <a:t>modèle</a:t>
            </a:r>
            <a:r>
              <a:rPr lang="en-US" dirty="0"/>
              <a:t> de </a:t>
            </a:r>
            <a:r>
              <a:rPr lang="en-US" dirty="0" err="1"/>
              <a:t>l'interaction</a:t>
            </a:r>
            <a:r>
              <a:rPr lang="en-US" dirty="0"/>
              <a:t> </a:t>
            </a:r>
            <a:r>
              <a:rPr lang="en-US" dirty="0" err="1"/>
              <a:t>usagers</a:t>
            </a:r>
            <a:r>
              <a:rPr lang="en-US" dirty="0"/>
              <a:t>/</a:t>
            </a:r>
            <a:r>
              <a:rPr lang="en-US" dirty="0" err="1"/>
              <a:t>bibliothécaires</a:t>
            </a:r>
            <a:r>
              <a:rPr lang="en-US" dirty="0"/>
              <a:t> (</a:t>
            </a:r>
            <a:r>
              <a:rPr lang="en-US" dirty="0" err="1"/>
              <a:t>échanger</a:t>
            </a:r>
            <a:r>
              <a:rPr lang="en-US" dirty="0"/>
              <a:t> et </a:t>
            </a:r>
            <a:r>
              <a:rPr lang="en-US" dirty="0" err="1"/>
              <a:t>relancer</a:t>
            </a:r>
            <a:r>
              <a:rPr lang="en-US" dirty="0"/>
              <a:t> la discussion pour </a:t>
            </a:r>
            <a:r>
              <a:rPr lang="en-US" dirty="0" err="1"/>
              <a:t>formuler</a:t>
            </a:r>
            <a:r>
              <a:rPr lang="en-US" dirty="0"/>
              <a:t> </a:t>
            </a:r>
            <a:r>
              <a:rPr lang="en-US" dirty="0" err="1"/>
              <a:t>correctement</a:t>
            </a:r>
            <a:r>
              <a:rPr lang="en-US" dirty="0"/>
              <a:t> et clarifier la </a:t>
            </a:r>
            <a:r>
              <a:rPr lang="en-US" dirty="0" err="1"/>
              <a:t>recherche</a:t>
            </a:r>
            <a:r>
              <a:rPr lang="en-US" dirty="0"/>
              <a:t>) [salon Search solutions 2017, </a:t>
            </a:r>
            <a:r>
              <a:rPr lang="en-US" dirty="0" err="1"/>
              <a:t>Londres</a:t>
            </a:r>
            <a:r>
              <a:rPr lang="en-US" dirty="0"/>
              <a:t>, in </a:t>
            </a:r>
            <a:r>
              <a:rPr lang="en-US" i="1" dirty="0"/>
              <a:t>Bases,</a:t>
            </a:r>
            <a:r>
              <a:rPr lang="en-US" dirty="0"/>
              <a:t> 12/2017, n°354)</a:t>
            </a:r>
          </a:p>
          <a:p>
            <a:pPr marL="458788" lvl="1" indent="-285750">
              <a:buFontTx/>
              <a:buChar char="-"/>
            </a:pPr>
            <a:r>
              <a:rPr lang="fr-FR" dirty="0"/>
              <a:t>actuellement, MDR : une </a:t>
            </a:r>
            <a:r>
              <a:rPr lang="fr-FR" b="1" dirty="0"/>
              <a:t>partie seulement des potentialités de l’IA autour de l’information </a:t>
            </a:r>
            <a:r>
              <a:rPr lang="fr-FR" dirty="0"/>
              <a:t>; pour des recherches complexes (ex. : recherche dans le cadre d'une destination de vacances (un transport, un hébergement, des conseils) : encore à l’internaute de faire le tri et de décider – mais travaux</a:t>
            </a:r>
            <a:r>
              <a:rPr lang="fr-FR" baseline="0" dirty="0"/>
              <a:t> à des fins marketing (Google Duplex)</a:t>
            </a:r>
            <a:endParaRPr lang="fr-FR" dirty="0"/>
          </a:p>
          <a:p>
            <a:pPr marL="447675" lvl="1"/>
            <a:r>
              <a:rPr lang="fr-FR" dirty="0"/>
              <a:t>pas/peu de travail sur les résultats, alors que potentiels forts de l’IA dans ce domaine autour d’outils de traitement et d’analyse : visualisation de données ; fouille de textes et de données ; analyse du sentiment/d'émotion ; résumé automatique (ex. : extractions d'hypothèses prédictives, par ex. dans la relations client)</a:t>
            </a:r>
          </a:p>
          <a:p>
            <a:pPr marL="363538" lvl="1" indent="-363538">
              <a:buFontTx/>
              <a:buChar char="-"/>
            </a:pPr>
            <a:r>
              <a:rPr lang="fr-FR" dirty="0"/>
              <a:t>cf. </a:t>
            </a:r>
            <a:r>
              <a:rPr lang="en-US" dirty="0"/>
              <a:t>Google I/O 2019 Keynote (</a:t>
            </a:r>
            <a:r>
              <a:rPr lang="en-US" dirty="0" err="1"/>
              <a:t>texte</a:t>
            </a:r>
            <a:r>
              <a:rPr lang="en-US" dirty="0"/>
              <a:t> et </a:t>
            </a:r>
            <a:r>
              <a:rPr lang="en-US" dirty="0" err="1"/>
              <a:t>vidéo</a:t>
            </a:r>
            <a:r>
              <a:rPr lang="en-US" dirty="0"/>
              <a:t>) </a:t>
            </a:r>
            <a:r>
              <a:rPr lang="fr-FR" dirty="0"/>
              <a:t> </a:t>
            </a:r>
            <a:r>
              <a:rPr lang="fr-FR" dirty="0">
                <a:hlinkClick r:id="rId3"/>
              </a:rPr>
              <a:t>https://singjupost.com/sundar-pichai-at-google-i-o-2019-keynote-full-transcript/?singlepage=1</a:t>
            </a:r>
            <a:r>
              <a:rPr lang="fr-FR" dirty="0"/>
              <a:t> ; résumé : </a:t>
            </a:r>
            <a:r>
              <a:rPr lang="fr-FR" dirty="0">
                <a:hlinkClick r:id="rId4"/>
              </a:rPr>
              <a:t>https://blog.google/technology/developers/100-things-we-announced-io-19/</a:t>
            </a:r>
            <a:r>
              <a:rPr lang="fr-FR" dirty="0"/>
              <a:t> et </a:t>
            </a:r>
            <a:r>
              <a:rPr lang="fr-FR" dirty="0">
                <a:hlinkClick r:id="rId5"/>
              </a:rPr>
              <a:t>https://www.abondance.com/20170421-17904-infographie-seo-a-lere-de-lintelligence-artificielle.html</a:t>
            </a:r>
            <a:endParaRPr lang="fr-FR" dirty="0"/>
          </a:p>
          <a:p>
            <a:pPr marL="450850" lvl="1" indent="-276225">
              <a:buFontTx/>
              <a:buChar char="-"/>
            </a:pPr>
            <a:endParaRPr lang="fr-FR" dirty="0"/>
          </a:p>
          <a:p>
            <a:pPr marL="450850" lvl="1" indent="-276225"/>
            <a:endParaRPr lang="fr-FR" dirty="0"/>
          </a:p>
          <a:p>
            <a:pPr marL="447675" lvl="1"/>
            <a:endParaRPr lang="fr-FR" dirty="0"/>
          </a:p>
          <a:p>
            <a:pPr marL="0" lvl="1"/>
            <a:r>
              <a:rPr lang="fr-FR" sz="1600" b="1" dirty="0">
                <a:solidFill>
                  <a:srgbClr val="273B7A"/>
                </a:solidFill>
              </a:rPr>
              <a:t>Pour aller plus loin :</a:t>
            </a:r>
          </a:p>
          <a:p>
            <a:pPr marL="171450" lvl="1" indent="-171450">
              <a:buFont typeface="Calibri" panose="020F0502020204030204" pitchFamily="34" charset="0"/>
              <a:buChar char="–"/>
            </a:pPr>
            <a:r>
              <a:rPr lang="fr-FR" b="1" dirty="0"/>
              <a:t>état des lieux 2016 </a:t>
            </a:r>
            <a:r>
              <a:rPr lang="fr-FR" dirty="0"/>
              <a:t>(les principales avancées sont déjà en place à cette époque) : </a:t>
            </a:r>
          </a:p>
          <a:p>
            <a:pPr marL="530225" lvl="2" indent="-171450">
              <a:buFont typeface="Calibri" panose="020F0502020204030204" pitchFamily="34" charset="0"/>
              <a:buChar char="–"/>
            </a:pPr>
            <a:r>
              <a:rPr lang="fr-FR" sz="1050" dirty="0"/>
              <a:t>Aline Bouchard. </a:t>
            </a:r>
            <a:r>
              <a:rPr lang="fr-FR" sz="1050" i="1" dirty="0" err="1"/>
              <a:t>Evolutions</a:t>
            </a:r>
            <a:r>
              <a:rPr lang="fr-FR" sz="1050" i="1" dirty="0"/>
              <a:t> des moteurs de recherche sur internet</a:t>
            </a:r>
            <a:r>
              <a:rPr lang="fr-FR" sz="1050" dirty="0"/>
              <a:t>. 2016. [en ligne]. Disponible sur : </a:t>
            </a:r>
            <a:r>
              <a:rPr lang="fr-FR" sz="1050" dirty="0">
                <a:hlinkClick r:id="rId6"/>
              </a:rPr>
              <a:t>http://urfist.chartes.psl.eu/ressources/evolutions-des-moteurs-de-recherche-sur-internet</a:t>
            </a:r>
            <a:endParaRPr lang="fr-FR" sz="1050" dirty="0"/>
          </a:p>
          <a:p>
            <a:pPr marL="171450" lvl="1" indent="-171450">
              <a:buFont typeface="Calibri" panose="020F0502020204030204" pitchFamily="34" charset="0"/>
              <a:buChar char="–"/>
            </a:pPr>
            <a:r>
              <a:rPr lang="fr-FR" b="1" dirty="0"/>
              <a:t>pour se tenir au courant </a:t>
            </a:r>
            <a:r>
              <a:rPr lang="fr-FR" dirty="0"/>
              <a:t>(en Fr.) :</a:t>
            </a:r>
          </a:p>
          <a:p>
            <a:pPr marL="530225" lvl="2" indent="-171450">
              <a:buFont typeface="Calibri" panose="020F0502020204030204" pitchFamily="34" charset="0"/>
              <a:buChar char="–"/>
            </a:pPr>
            <a:r>
              <a:rPr lang="fr-FR" sz="1050" dirty="0"/>
              <a:t>Olivier Andrieu. </a:t>
            </a:r>
            <a:r>
              <a:rPr lang="fr-FR" sz="1050" i="1" dirty="0"/>
              <a:t>Réacteur</a:t>
            </a:r>
            <a:r>
              <a:rPr lang="fr-FR" sz="1050" dirty="0"/>
              <a:t>. [en ligne]. Disponible sur : </a:t>
            </a:r>
            <a:r>
              <a:rPr lang="fr-FR" sz="1050" dirty="0">
                <a:hlinkClick r:id="rId7"/>
              </a:rPr>
              <a:t>https://www.reacteur.com</a:t>
            </a:r>
            <a:endParaRPr lang="fr-FR" sz="1050" dirty="0"/>
          </a:p>
          <a:p>
            <a:pPr marL="530225" lvl="2" indent="-171450">
              <a:buFont typeface="Calibri" panose="020F0502020204030204" pitchFamily="34" charset="0"/>
              <a:buChar char="–"/>
            </a:pPr>
            <a:r>
              <a:rPr lang="fr-FR" sz="1050" dirty="0"/>
              <a:t>FLA consultants. </a:t>
            </a:r>
            <a:r>
              <a:rPr lang="fr-FR" sz="1050" i="1" dirty="0"/>
              <a:t>Bases</a:t>
            </a:r>
            <a:r>
              <a:rPr lang="fr-FR" sz="1050" dirty="0"/>
              <a:t>. </a:t>
            </a:r>
          </a:p>
          <a:p>
            <a:pPr marL="530225" lvl="2" indent="-171450">
              <a:buFont typeface="Calibri" panose="020F0502020204030204" pitchFamily="34" charset="0"/>
              <a:buChar char="–"/>
            </a:pPr>
            <a:r>
              <a:rPr lang="fr-FR" sz="1050" dirty="0"/>
              <a:t>Id. </a:t>
            </a:r>
            <a:r>
              <a:rPr lang="fr-FR" sz="1050" i="1" dirty="0" err="1"/>
              <a:t>Netsources</a:t>
            </a:r>
            <a:r>
              <a:rPr lang="fr-FR" sz="1050" i="1" dirty="0"/>
              <a:t>.</a:t>
            </a:r>
            <a:endParaRPr lang="fr-FR" sz="1050" dirty="0"/>
          </a:p>
          <a:p>
            <a:pPr marL="171450" lvl="1" indent="-171450">
              <a:buFont typeface="Calibri" panose="020F0502020204030204" pitchFamily="34" charset="0"/>
              <a:buChar char="–"/>
            </a:pPr>
            <a:r>
              <a:rPr lang="fr-FR" b="1" dirty="0"/>
              <a:t>pour se tenir au courant </a:t>
            </a:r>
            <a:r>
              <a:rPr lang="fr-FR" dirty="0"/>
              <a:t>(en GB) :</a:t>
            </a:r>
          </a:p>
          <a:p>
            <a:pPr marL="530225" lvl="2" indent="-171450">
              <a:buFont typeface="Calibri" panose="020F0502020204030204" pitchFamily="34" charset="0"/>
              <a:buChar char="–"/>
            </a:pPr>
            <a:r>
              <a:rPr lang="fr-FR" sz="1050" i="1" dirty="0" err="1"/>
              <a:t>Search</a:t>
            </a:r>
            <a:r>
              <a:rPr lang="fr-FR" sz="1050" i="1" dirty="0"/>
              <a:t> Engine Journal.</a:t>
            </a:r>
            <a:r>
              <a:rPr lang="fr-FR" sz="1050" dirty="0"/>
              <a:t> [en ligne]. Disponible sur : </a:t>
            </a:r>
            <a:r>
              <a:rPr lang="fr-FR" sz="1050" dirty="0">
                <a:hlinkClick r:id="rId8"/>
              </a:rPr>
              <a:t>http://www.searchenginejournal.com/</a:t>
            </a:r>
            <a:endParaRPr lang="fr-FR" sz="1050" dirty="0"/>
          </a:p>
          <a:p>
            <a:pPr marL="530225" lvl="2" indent="-171450">
              <a:buFont typeface="Calibri" panose="020F0502020204030204" pitchFamily="34" charset="0"/>
              <a:buChar char="–"/>
            </a:pPr>
            <a:r>
              <a:rPr lang="fr-FR" sz="1050" i="1" dirty="0" err="1"/>
              <a:t>Search</a:t>
            </a:r>
            <a:r>
              <a:rPr lang="fr-FR" sz="1050" i="1" dirty="0"/>
              <a:t> Engine Land. </a:t>
            </a:r>
            <a:r>
              <a:rPr lang="fr-FR" sz="1050" dirty="0"/>
              <a:t>[en ligne]. Disponible sur : </a:t>
            </a:r>
            <a:r>
              <a:rPr lang="fr-FR" sz="1050" dirty="0">
                <a:hlinkClick r:id="rId9"/>
              </a:rPr>
              <a:t>http://searchengineland.com/</a:t>
            </a:r>
            <a:r>
              <a:rPr lang="fr-FR" sz="1050" dirty="0"/>
              <a:t>.</a:t>
            </a:r>
          </a:p>
          <a:p>
            <a:pPr marL="530225" lvl="2" indent="-171450">
              <a:buFont typeface="Calibri" panose="020F0502020204030204" pitchFamily="34" charset="0"/>
              <a:buChar char="–"/>
            </a:pPr>
            <a:r>
              <a:rPr lang="fr-FR" sz="1050" i="1" dirty="0" err="1"/>
              <a:t>Search</a:t>
            </a:r>
            <a:r>
              <a:rPr lang="fr-FR" sz="1050" i="1" dirty="0"/>
              <a:t> Engine Watch.</a:t>
            </a:r>
            <a:r>
              <a:rPr lang="fr-FR" sz="1050" dirty="0"/>
              <a:t> Jonathan Allen, </a:t>
            </a:r>
            <a:r>
              <a:rPr lang="fr-FR" sz="1050" dirty="0" err="1"/>
              <a:t>dir</a:t>
            </a:r>
            <a:r>
              <a:rPr lang="fr-FR" sz="1050" dirty="0"/>
              <a:t>. </a:t>
            </a:r>
            <a:r>
              <a:rPr lang="fr-FR" sz="1050" dirty="0" err="1"/>
              <a:t>publ</a:t>
            </a:r>
            <a:r>
              <a:rPr lang="fr-FR" sz="1050" dirty="0"/>
              <a:t>. [en ligne]. Disponible sur : </a:t>
            </a:r>
            <a:r>
              <a:rPr lang="fr-FR" sz="1050" dirty="0">
                <a:hlinkClick r:id="rId10"/>
              </a:rPr>
              <a:t>http://searchenginewatch.com</a:t>
            </a:r>
            <a:r>
              <a:rPr lang="fr-FR" sz="1050" dirty="0"/>
              <a:t>.</a:t>
            </a:r>
          </a:p>
          <a:p>
            <a:pPr marL="171450" lvl="1" indent="-171450">
              <a:buFontTx/>
              <a:buChar char="-"/>
            </a:pPr>
            <a:endParaRPr lang="fr-FR" dirty="0"/>
          </a:p>
          <a:p>
            <a:pPr marL="447675" lvl="1"/>
            <a:endParaRPr lang="fr-FR" dirty="0"/>
          </a:p>
          <a:p>
            <a:pPr marL="458788" lvl="1" indent="-285750"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6438899" y="8685213"/>
            <a:ext cx="417513" cy="458787"/>
          </a:xfrm>
        </p:spPr>
        <p:txBody>
          <a:bodyPr/>
          <a:lstStyle/>
          <a:p>
            <a:fld id="{768DF127-9A84-4991-A74C-FF484853DF4E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5724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6ECF-0E49-4C65-A711-5F255794A1E2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6B8E-F0F1-43C4-A07A-806711A04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809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6ECF-0E49-4C65-A711-5F255794A1E2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6B8E-F0F1-43C4-A07A-806711A04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61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6ECF-0E49-4C65-A711-5F255794A1E2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6B8E-F0F1-43C4-A07A-806711A04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602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6ECF-0E49-4C65-A711-5F255794A1E2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6B8E-F0F1-43C4-A07A-806711A04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57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6ECF-0E49-4C65-A711-5F255794A1E2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6B8E-F0F1-43C4-A07A-806711A04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86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6ECF-0E49-4C65-A711-5F255794A1E2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6B8E-F0F1-43C4-A07A-806711A04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06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6ECF-0E49-4C65-A711-5F255794A1E2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6B8E-F0F1-43C4-A07A-806711A04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755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6ECF-0E49-4C65-A711-5F255794A1E2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6B8E-F0F1-43C4-A07A-806711A04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6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6ECF-0E49-4C65-A711-5F255794A1E2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6B8E-F0F1-43C4-A07A-806711A04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430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6ECF-0E49-4C65-A711-5F255794A1E2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6B8E-F0F1-43C4-A07A-806711A04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2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6ECF-0E49-4C65-A711-5F255794A1E2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6B8E-F0F1-43C4-A07A-806711A04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51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36ECF-0E49-4C65-A711-5F255794A1E2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66B8E-F0F1-43C4-A07A-806711A04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673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creativecommons.org/licenses/by/4.0/deed.fr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323" y="1693188"/>
            <a:ext cx="3471623" cy="3471623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1054" y="2238943"/>
            <a:ext cx="7772400" cy="2387600"/>
          </a:xfrm>
        </p:spPr>
        <p:txBody>
          <a:bodyPr>
            <a:noAutofit/>
          </a:bodyPr>
          <a:lstStyle/>
          <a:p>
            <a:pPr algn="l"/>
            <a:r>
              <a:rPr lang="fr-FR" sz="3600" b="1" dirty="0">
                <a:solidFill>
                  <a:srgbClr val="273B7A"/>
                </a:solidFill>
                <a:latin typeface="Calibri" panose="020F0502020204030204" pitchFamily="34" charset="0"/>
              </a:rPr>
              <a:t>Tendances </a:t>
            </a:r>
            <a:br>
              <a:rPr lang="fr-FR" sz="3600" b="1" dirty="0">
                <a:solidFill>
                  <a:srgbClr val="273B7A"/>
                </a:solidFill>
                <a:latin typeface="Calibri" panose="020F0502020204030204" pitchFamily="34" charset="0"/>
              </a:rPr>
            </a:br>
            <a:r>
              <a:rPr lang="fr-FR" sz="3600" b="1" dirty="0">
                <a:solidFill>
                  <a:srgbClr val="273B7A"/>
                </a:solidFill>
                <a:latin typeface="Calibri" panose="020F0502020204030204" pitchFamily="34" charset="0"/>
              </a:rPr>
              <a:t>de la recherche web</a:t>
            </a:r>
            <a:br>
              <a:rPr lang="fr-FR" sz="3600" b="1">
                <a:solidFill>
                  <a:srgbClr val="273B7A"/>
                </a:solidFill>
                <a:latin typeface="Calibri" panose="020F0502020204030204" pitchFamily="34" charset="0"/>
              </a:rPr>
            </a:br>
            <a:r>
              <a:rPr lang="fr-FR" sz="3600" b="1">
                <a:solidFill>
                  <a:srgbClr val="273B7A"/>
                </a:solidFill>
                <a:latin typeface="Calibri" panose="020F0502020204030204" pitchFamily="34" charset="0"/>
              </a:rPr>
              <a:t>2020</a:t>
            </a:r>
            <a:br>
              <a:rPr lang="fr-FR" sz="4000" b="1" dirty="0">
                <a:solidFill>
                  <a:srgbClr val="273B7A"/>
                </a:solidFill>
                <a:latin typeface="Calibri" panose="020F0502020204030204" pitchFamily="34" charset="0"/>
              </a:rPr>
            </a:br>
            <a:endParaRPr lang="fr-FR" sz="4000" b="1" dirty="0">
              <a:solidFill>
                <a:srgbClr val="273B7A"/>
              </a:solidFill>
              <a:latin typeface="Calibri" panose="020F050202020403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90196" y="6640354"/>
            <a:ext cx="47771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273B7A"/>
                </a:solidFill>
                <a:latin typeface="+mj-lt"/>
                <a:ea typeface="Gungsuh" panose="02030600000101010101" pitchFamily="18" charset="-127"/>
              </a:rPr>
              <a:t>A. Bouchard, 2020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8D66901-143B-4E00-A437-CC0FA53C92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273B7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74" y="6397014"/>
            <a:ext cx="1796716" cy="429527"/>
          </a:xfrm>
          <a:prstGeom prst="rect">
            <a:avLst/>
          </a:prstGeom>
        </p:spPr>
      </p:pic>
      <p:pic>
        <p:nvPicPr>
          <p:cNvPr id="6" name="Picture 2">
            <a:hlinkClick r:id="rId5"/>
            <a:extLst>
              <a:ext uri="{FF2B5EF4-FFF2-40B4-BE49-F238E27FC236}">
                <a16:creationId xmlns:a16="http://schemas.microsoft.com/office/drawing/2014/main" id="{5AF4E05C-A4AF-490A-888C-332D6696F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98641" y="6475874"/>
            <a:ext cx="873790" cy="30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6592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155" y="1822415"/>
            <a:ext cx="1941063" cy="194106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392" y="1822414"/>
            <a:ext cx="1941063" cy="1941063"/>
          </a:xfrm>
          <a:prstGeom prst="rect">
            <a:avLst/>
          </a:prstGeom>
        </p:spPr>
      </p:pic>
      <p:pic>
        <p:nvPicPr>
          <p:cNvPr id="8" name="Espace réservé du contenu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18" y="1844577"/>
            <a:ext cx="1941063" cy="194106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435" y="5765900"/>
            <a:ext cx="745602" cy="745602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75237" y="-191162"/>
            <a:ext cx="7772400" cy="11088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b="1" i="1" dirty="0">
                <a:solidFill>
                  <a:srgbClr val="273B7A"/>
                </a:solidFill>
                <a:latin typeface="Calibri" panose="020F0502020204030204" pitchFamily="34" charset="0"/>
              </a:rPr>
              <a:t>acquis et défis (1990s-2010s)   </a:t>
            </a:r>
            <a:endParaRPr lang="fr-FR" sz="3600" b="1" i="1" dirty="0">
              <a:solidFill>
                <a:srgbClr val="273B7A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08230" y="3810935"/>
            <a:ext cx="2028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273B7A"/>
                </a:solidFill>
              </a:rPr>
              <a:t>une recherche </a:t>
            </a:r>
            <a:r>
              <a:rPr lang="fr-FR" b="1" dirty="0">
                <a:solidFill>
                  <a:srgbClr val="273B7A"/>
                </a:solidFill>
              </a:rPr>
              <a:t>simplifiée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601467" y="3816509"/>
            <a:ext cx="2028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273B7A"/>
                </a:solidFill>
              </a:rPr>
              <a:t>une recherche </a:t>
            </a:r>
            <a:r>
              <a:rPr lang="fr-FR" b="1" dirty="0">
                <a:solidFill>
                  <a:srgbClr val="273B7A"/>
                </a:solidFill>
              </a:rPr>
              <a:t>personnalisée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394704" y="3857593"/>
            <a:ext cx="2028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273B7A"/>
                </a:solidFill>
              </a:rPr>
              <a:t>une recherche </a:t>
            </a:r>
            <a:r>
              <a:rPr lang="fr-FR" b="1" dirty="0">
                <a:solidFill>
                  <a:srgbClr val="273B7A"/>
                </a:solidFill>
              </a:rPr>
              <a:t>mobile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297374" y="5536268"/>
            <a:ext cx="4824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273B7A"/>
                </a:solidFill>
              </a:rPr>
              <a:t>défi 1 : faire face au </a:t>
            </a:r>
            <a:r>
              <a:rPr lang="fr-FR" b="1" dirty="0">
                <a:solidFill>
                  <a:srgbClr val="273B7A"/>
                </a:solidFill>
              </a:rPr>
              <a:t>développement des données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297374" y="5929575"/>
            <a:ext cx="426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273B7A"/>
                </a:solidFill>
              </a:rPr>
              <a:t>défi 2 : </a:t>
            </a:r>
            <a:r>
              <a:rPr lang="fr-FR" b="1" dirty="0">
                <a:solidFill>
                  <a:srgbClr val="273B7A"/>
                </a:solidFill>
              </a:rPr>
              <a:t>comprendre</a:t>
            </a:r>
            <a:r>
              <a:rPr lang="fr-FR" dirty="0">
                <a:solidFill>
                  <a:srgbClr val="273B7A"/>
                </a:solidFill>
              </a:rPr>
              <a:t> la recherche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297374" y="6322882"/>
            <a:ext cx="5421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273B7A"/>
                </a:solidFill>
              </a:rPr>
              <a:t>défi 3 : s’affranchir du </a:t>
            </a:r>
            <a:r>
              <a:rPr lang="fr-FR" b="1" dirty="0">
                <a:solidFill>
                  <a:srgbClr val="273B7A"/>
                </a:solidFill>
              </a:rPr>
              <a:t>clavier </a:t>
            </a:r>
            <a:r>
              <a:rPr lang="fr-FR" dirty="0">
                <a:solidFill>
                  <a:srgbClr val="273B7A"/>
                </a:solidFill>
              </a:rPr>
              <a:t>et des </a:t>
            </a:r>
            <a:r>
              <a:rPr lang="fr-FR" b="1" dirty="0">
                <a:solidFill>
                  <a:srgbClr val="273B7A"/>
                </a:solidFill>
              </a:rPr>
              <a:t>liens</a:t>
            </a:r>
          </a:p>
        </p:txBody>
      </p:sp>
    </p:spTree>
    <p:extLst>
      <p:ext uri="{BB962C8B-B14F-4D97-AF65-F5344CB8AC3E}">
        <p14:creationId xmlns:p14="http://schemas.microsoft.com/office/powerpoint/2010/main" val="363202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645" y="957768"/>
            <a:ext cx="1080000" cy="1080000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645" y="2127610"/>
            <a:ext cx="1080000" cy="10800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645" y="3292809"/>
            <a:ext cx="1080000" cy="10800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645" y="4462644"/>
            <a:ext cx="1080000" cy="108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645" y="5635862"/>
            <a:ext cx="1080000" cy="1080000"/>
          </a:xfrm>
          <a:prstGeom prst="rect">
            <a:avLst/>
          </a:prstGeom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15225" y="-322776"/>
            <a:ext cx="7772400" cy="11088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b="1" i="1" dirty="0">
                <a:solidFill>
                  <a:srgbClr val="273B7A"/>
                </a:solidFill>
                <a:latin typeface="Calibri" panose="020F0502020204030204" pitchFamily="34" charset="0"/>
              </a:rPr>
              <a:t>pistes actuelles</a:t>
            </a:r>
            <a:endParaRPr lang="fr-FR" sz="3600" b="1" i="1" dirty="0">
              <a:solidFill>
                <a:srgbClr val="273B7A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554847" y="1313102"/>
            <a:ext cx="4824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273B7A"/>
                </a:solidFill>
              </a:rPr>
              <a:t>la recherche </a:t>
            </a:r>
            <a:r>
              <a:rPr lang="fr-FR" b="1" dirty="0">
                <a:solidFill>
                  <a:srgbClr val="273B7A"/>
                </a:solidFill>
              </a:rPr>
              <a:t>sociale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554847" y="2476672"/>
            <a:ext cx="5827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273B7A"/>
                </a:solidFill>
              </a:rPr>
              <a:t>la recherche </a:t>
            </a:r>
            <a:r>
              <a:rPr lang="fr-FR" b="1" dirty="0">
                <a:solidFill>
                  <a:srgbClr val="273B7A"/>
                </a:solidFill>
              </a:rPr>
              <a:t>inversée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554847" y="3652281"/>
            <a:ext cx="5421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273B7A"/>
                </a:solidFill>
              </a:rPr>
              <a:t>la recherche </a:t>
            </a:r>
            <a:r>
              <a:rPr lang="fr-FR" b="1" dirty="0">
                <a:solidFill>
                  <a:srgbClr val="273B7A"/>
                </a:solidFill>
              </a:rPr>
              <a:t>mobile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554845" y="5991196"/>
            <a:ext cx="5421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273B7A"/>
                </a:solidFill>
              </a:rPr>
              <a:t>la recherche partout ? : l’« </a:t>
            </a:r>
            <a:r>
              <a:rPr lang="fr-FR" b="1" dirty="0">
                <a:solidFill>
                  <a:srgbClr val="273B7A"/>
                </a:solidFill>
              </a:rPr>
              <a:t>ère de l’assistance</a:t>
            </a:r>
            <a:r>
              <a:rPr lang="fr-FR" dirty="0">
                <a:solidFill>
                  <a:srgbClr val="273B7A"/>
                </a:solidFill>
              </a:rPr>
              <a:t> »</a:t>
            </a:r>
            <a:endParaRPr lang="fr-FR" b="1" dirty="0">
              <a:solidFill>
                <a:srgbClr val="273B7A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554846" y="4817978"/>
            <a:ext cx="5421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273B7A"/>
                </a:solidFill>
              </a:rPr>
              <a:t>la recherche </a:t>
            </a:r>
            <a:r>
              <a:rPr lang="fr-FR" b="1" dirty="0">
                <a:solidFill>
                  <a:srgbClr val="273B7A"/>
                </a:solidFill>
              </a:rPr>
              <a:t>sémantique</a:t>
            </a:r>
          </a:p>
        </p:txBody>
      </p:sp>
    </p:spTree>
    <p:extLst>
      <p:ext uri="{BB962C8B-B14F-4D97-AF65-F5344CB8AC3E}">
        <p14:creationId xmlns:p14="http://schemas.microsoft.com/office/powerpoint/2010/main" val="211945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943" y="2316163"/>
            <a:ext cx="2515757" cy="2515757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3900" b="1" dirty="0">
              <a:solidFill>
                <a:srgbClr val="FF0000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188685" y="2887938"/>
            <a:ext cx="5285515" cy="11088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b="1" dirty="0">
                <a:solidFill>
                  <a:srgbClr val="273B7A"/>
                </a:solidFill>
                <a:latin typeface="Calibri" panose="020F0502020204030204" pitchFamily="34" charset="0"/>
              </a:rPr>
              <a:t>conclusion</a:t>
            </a:r>
            <a:br>
              <a:rPr lang="fr-FR" sz="3200" b="1" i="1" dirty="0">
                <a:solidFill>
                  <a:srgbClr val="273B7A"/>
                </a:solidFill>
                <a:latin typeface="Calibri" panose="020F0502020204030204" pitchFamily="34" charset="0"/>
              </a:rPr>
            </a:br>
            <a:r>
              <a:rPr lang="fr-FR" sz="2800" b="1" i="1" dirty="0">
                <a:solidFill>
                  <a:srgbClr val="273B7A"/>
                </a:solidFill>
                <a:latin typeface="Calibri" panose="020F0502020204030204" pitchFamily="34" charset="0"/>
              </a:rPr>
              <a:t>web et recherche en 2020</a:t>
            </a:r>
            <a:endParaRPr lang="fr-FR" sz="3600" b="1" i="1" dirty="0">
              <a:solidFill>
                <a:srgbClr val="273B7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5873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858</TotalTime>
  <Words>2239</Words>
  <Application>Microsoft Office PowerPoint</Application>
  <PresentationFormat>Affichage à l'écran (4:3)</PresentationFormat>
  <Paragraphs>144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Gungsuh</vt:lpstr>
      <vt:lpstr>Arial</vt:lpstr>
      <vt:lpstr>Calibri</vt:lpstr>
      <vt:lpstr>Calibri Light</vt:lpstr>
      <vt:lpstr>Wingdings</vt:lpstr>
      <vt:lpstr>Thème Office</vt:lpstr>
      <vt:lpstr>Tendances  de la recherche web 2020 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gobelin</dc:creator>
  <cp:lastModifiedBy>gobelin</cp:lastModifiedBy>
  <cp:revision>193</cp:revision>
  <dcterms:created xsi:type="dcterms:W3CDTF">2019-08-19T14:05:09Z</dcterms:created>
  <dcterms:modified xsi:type="dcterms:W3CDTF">2020-06-05T10:05:40Z</dcterms:modified>
</cp:coreProperties>
</file>